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9" r:id="rId4"/>
    <p:sldId id="258" r:id="rId5"/>
    <p:sldId id="260" r:id="rId6"/>
    <p:sldId id="272" r:id="rId7"/>
    <p:sldId id="264" r:id="rId8"/>
    <p:sldId id="263" r:id="rId9"/>
    <p:sldId id="273" r:id="rId10"/>
    <p:sldId id="274" r:id="rId11"/>
    <p:sldId id="275" r:id="rId12"/>
    <p:sldId id="261" r:id="rId13"/>
    <p:sldId id="269" r:id="rId14"/>
    <p:sldId id="280" r:id="rId15"/>
    <p:sldId id="270" r:id="rId16"/>
    <p:sldId id="268" r:id="rId17"/>
    <p:sldId id="276" r:id="rId18"/>
    <p:sldId id="279" r:id="rId19"/>
    <p:sldId id="266" r:id="rId20"/>
    <p:sldId id="26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p:cViewPr varScale="1">
        <p:scale>
          <a:sx n="72" d="100"/>
          <a:sy n="72"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4E5CA84-A4E2-41BA-A44D-50B385E387A9}"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01FE-7895-48CB-81F0-C40F32EAFE9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220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E5CA84-A4E2-41BA-A44D-50B385E387A9}"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01FE-7895-48CB-81F0-C40F32EAFE9A}" type="slidenum">
              <a:rPr lang="en-US" smtClean="0"/>
              <a:t>‹#›</a:t>
            </a:fld>
            <a:endParaRPr lang="en-US"/>
          </a:p>
        </p:txBody>
      </p:sp>
    </p:spTree>
    <p:extLst>
      <p:ext uri="{BB962C8B-B14F-4D97-AF65-F5344CB8AC3E}">
        <p14:creationId xmlns:p14="http://schemas.microsoft.com/office/powerpoint/2010/main" val="3084427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E5CA84-A4E2-41BA-A44D-50B385E387A9}"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01FE-7895-48CB-81F0-C40F32EAFE9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857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4E5CA84-A4E2-41BA-A44D-50B385E387A9}"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01FE-7895-48CB-81F0-C40F32EAFE9A}" type="slidenum">
              <a:rPr lang="en-US" smtClean="0"/>
              <a:t>‹#›</a:t>
            </a:fld>
            <a:endParaRPr lang="en-US"/>
          </a:p>
        </p:txBody>
      </p:sp>
    </p:spTree>
    <p:extLst>
      <p:ext uri="{BB962C8B-B14F-4D97-AF65-F5344CB8AC3E}">
        <p14:creationId xmlns:p14="http://schemas.microsoft.com/office/powerpoint/2010/main" val="3545147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4E5CA84-A4E2-41BA-A44D-50B385E387A9}" type="datetimeFigureOut">
              <a:rPr lang="en-US" smtClean="0"/>
              <a:t>9/24/2024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B0101FE-7895-48CB-81F0-C40F32EAFE9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2186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4E5CA84-A4E2-41BA-A44D-50B385E387A9}"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101FE-7895-48CB-81F0-C40F32EAFE9A}" type="slidenum">
              <a:rPr lang="en-US" smtClean="0"/>
              <a:t>‹#›</a:t>
            </a:fld>
            <a:endParaRPr lang="en-US"/>
          </a:p>
        </p:txBody>
      </p:sp>
    </p:spTree>
    <p:extLst>
      <p:ext uri="{BB962C8B-B14F-4D97-AF65-F5344CB8AC3E}">
        <p14:creationId xmlns:p14="http://schemas.microsoft.com/office/powerpoint/2010/main" val="826016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4E5CA84-A4E2-41BA-A44D-50B385E387A9}" type="datetimeFigureOut">
              <a:rPr lang="en-US" smtClean="0"/>
              <a:t>9/24/2024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B0101FE-7895-48CB-81F0-C40F32EAFE9A}" type="slidenum">
              <a:rPr lang="en-US" smtClean="0"/>
              <a:t>‹#›</a:t>
            </a:fld>
            <a:endParaRPr lang="en-US"/>
          </a:p>
        </p:txBody>
      </p:sp>
    </p:spTree>
    <p:extLst>
      <p:ext uri="{BB962C8B-B14F-4D97-AF65-F5344CB8AC3E}">
        <p14:creationId xmlns:p14="http://schemas.microsoft.com/office/powerpoint/2010/main" val="1324480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E4E5CA84-A4E2-41BA-A44D-50B385E387A9}" type="datetimeFigureOut">
              <a:rPr lang="en-US" smtClean="0"/>
              <a:t>9/24/2024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B0101FE-7895-48CB-81F0-C40F32EAFE9A}" type="slidenum">
              <a:rPr lang="en-US" smtClean="0"/>
              <a:t>‹#›</a:t>
            </a:fld>
            <a:endParaRPr lang="en-US"/>
          </a:p>
        </p:txBody>
      </p:sp>
    </p:spTree>
    <p:extLst>
      <p:ext uri="{BB962C8B-B14F-4D97-AF65-F5344CB8AC3E}">
        <p14:creationId xmlns:p14="http://schemas.microsoft.com/office/powerpoint/2010/main" val="3223384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E5CA84-A4E2-41BA-A44D-50B385E387A9}" type="datetimeFigureOut">
              <a:rPr lang="en-US" smtClean="0"/>
              <a:t>9/24/2024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B0101FE-7895-48CB-81F0-C40F32EAFE9A}" type="slidenum">
              <a:rPr lang="en-US" smtClean="0"/>
              <a:t>‹#›</a:t>
            </a:fld>
            <a:endParaRPr lang="en-US"/>
          </a:p>
        </p:txBody>
      </p:sp>
    </p:spTree>
    <p:extLst>
      <p:ext uri="{BB962C8B-B14F-4D97-AF65-F5344CB8AC3E}">
        <p14:creationId xmlns:p14="http://schemas.microsoft.com/office/powerpoint/2010/main" val="105405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E4E5CA84-A4E2-41BA-A44D-50B385E387A9}"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101FE-7895-48CB-81F0-C40F32EAFE9A}" type="slidenum">
              <a:rPr lang="en-US" smtClean="0"/>
              <a:t>‹#›</a:t>
            </a:fld>
            <a:endParaRPr lang="en-US"/>
          </a:p>
        </p:txBody>
      </p:sp>
    </p:spTree>
    <p:extLst>
      <p:ext uri="{BB962C8B-B14F-4D97-AF65-F5344CB8AC3E}">
        <p14:creationId xmlns:p14="http://schemas.microsoft.com/office/powerpoint/2010/main" val="291583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4E5CA84-A4E2-41BA-A44D-50B385E387A9}" type="datetimeFigureOut">
              <a:rPr lang="en-US" smtClean="0"/>
              <a:t>9/24/2024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0101FE-7895-48CB-81F0-C40F32EAFE9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37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4E5CA84-A4E2-41BA-A44D-50B385E387A9}" type="datetimeFigureOut">
              <a:rPr lang="en-US" smtClean="0"/>
              <a:t>9/24/2024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BB0101FE-7895-48CB-81F0-C40F32EAFE9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329683"/>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ijrpr.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STUDENT ACCOMODATION SYSTEM</a:t>
            </a:r>
            <a:br>
              <a:rPr lang="en-US" dirty="0" smtClean="0"/>
            </a:br>
            <a:r>
              <a:rPr lang="en-US" dirty="0" smtClean="0"/>
              <a:t>(Using Preference Matching)</a:t>
            </a:r>
            <a:endParaRPr lang="en-US" dirty="0"/>
          </a:p>
        </p:txBody>
      </p:sp>
      <p:sp>
        <p:nvSpPr>
          <p:cNvPr id="3" name="Subtitle 2"/>
          <p:cNvSpPr>
            <a:spLocks noGrp="1"/>
          </p:cNvSpPr>
          <p:nvPr>
            <p:ph type="subTitle" idx="1"/>
          </p:nvPr>
        </p:nvSpPr>
        <p:spPr/>
        <p:txBody>
          <a:bodyPr>
            <a:normAutofit/>
          </a:bodyPr>
          <a:lstStyle/>
          <a:p>
            <a:endParaRPr lang="en-US" dirty="0" smtClean="0"/>
          </a:p>
          <a:p>
            <a:endParaRPr lang="en-US" dirty="0"/>
          </a:p>
          <a:p>
            <a:r>
              <a:rPr lang="en-US" dirty="0" smtClean="0"/>
              <a:t>BY MARYAM ABBA YUSUF</a:t>
            </a:r>
          </a:p>
          <a:p>
            <a:r>
              <a:rPr lang="en-US" dirty="0" smtClean="0"/>
              <a:t>BU/22B/IT/6965</a:t>
            </a:r>
          </a:p>
        </p:txBody>
      </p:sp>
    </p:spTree>
    <p:extLst>
      <p:ext uri="{BB962C8B-B14F-4D97-AF65-F5344CB8AC3E}">
        <p14:creationId xmlns:p14="http://schemas.microsoft.com/office/powerpoint/2010/main" val="3058901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203827"/>
          </a:xfrm>
        </p:spPr>
        <p:txBody>
          <a:bodyPr/>
          <a:lstStyle/>
          <a:p>
            <a:r>
              <a:rPr lang="en-US" dirty="0" smtClean="0"/>
              <a:t>FUNCTIONAL REQUIREMENT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081299450"/>
              </p:ext>
            </p:extLst>
          </p:nvPr>
        </p:nvGraphicFramePr>
        <p:xfrm>
          <a:off x="662609" y="1789044"/>
          <a:ext cx="11105321" cy="4716446"/>
        </p:xfrm>
        <a:graphic>
          <a:graphicData uri="http://schemas.openxmlformats.org/drawingml/2006/table">
            <a:tbl>
              <a:tblPr bandRow="1">
                <a:tableStyleId>{5C22544A-7EE6-4342-B048-85BDC9FD1C3A}</a:tableStyleId>
              </a:tblPr>
              <a:tblGrid>
                <a:gridCol w="1530581">
                  <a:extLst>
                    <a:ext uri="{9D8B030D-6E8A-4147-A177-3AD203B41FA5}">
                      <a16:colId xmlns:a16="http://schemas.microsoft.com/office/drawing/2014/main" val="3812598499"/>
                    </a:ext>
                  </a:extLst>
                </a:gridCol>
                <a:gridCol w="6931995">
                  <a:extLst>
                    <a:ext uri="{9D8B030D-6E8A-4147-A177-3AD203B41FA5}">
                      <a16:colId xmlns:a16="http://schemas.microsoft.com/office/drawing/2014/main" val="2556734618"/>
                    </a:ext>
                  </a:extLst>
                </a:gridCol>
                <a:gridCol w="2642745">
                  <a:extLst>
                    <a:ext uri="{9D8B030D-6E8A-4147-A177-3AD203B41FA5}">
                      <a16:colId xmlns:a16="http://schemas.microsoft.com/office/drawing/2014/main" val="1605817767"/>
                    </a:ext>
                  </a:extLst>
                </a:gridCol>
              </a:tblGrid>
              <a:tr h="376640">
                <a:tc>
                  <a:txBody>
                    <a:bodyPr/>
                    <a:lstStyle/>
                    <a:p>
                      <a:pPr marL="0" marR="137160" algn="just">
                        <a:lnSpc>
                          <a:spcPct val="150000"/>
                        </a:lnSpc>
                        <a:spcBef>
                          <a:spcPts val="0"/>
                        </a:spcBef>
                        <a:spcAft>
                          <a:spcPts val="800"/>
                        </a:spcAft>
                      </a:pPr>
                      <a:r>
                        <a:rPr lang="en-US" sz="1400" kern="100" dirty="0">
                          <a:effectLst/>
                        </a:rPr>
                        <a:t>Req. No.</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137160" algn="just">
                        <a:lnSpc>
                          <a:spcPct val="150000"/>
                        </a:lnSpc>
                        <a:spcBef>
                          <a:spcPts val="0"/>
                        </a:spcBef>
                        <a:spcAft>
                          <a:spcPts val="800"/>
                        </a:spcAft>
                      </a:pPr>
                      <a:r>
                        <a:rPr lang="en-US" sz="1400" kern="100">
                          <a:effectLst/>
                        </a:rPr>
                        <a:t>Description</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137160" algn="just">
                        <a:lnSpc>
                          <a:spcPct val="150000"/>
                        </a:lnSpc>
                        <a:spcBef>
                          <a:spcPts val="0"/>
                        </a:spcBef>
                        <a:spcAft>
                          <a:spcPts val="800"/>
                        </a:spcAft>
                      </a:pPr>
                      <a:r>
                        <a:rPr lang="en-US" sz="1400" kern="100">
                          <a:effectLst/>
                        </a:rPr>
                        <a:t>Type</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extLst>
                  <a:ext uri="{0D108BD9-81ED-4DB2-BD59-A6C34878D82A}">
                    <a16:rowId xmlns:a16="http://schemas.microsoft.com/office/drawing/2014/main" val="2751536638"/>
                  </a:ext>
                </a:extLst>
              </a:tr>
              <a:tr h="376640">
                <a:tc>
                  <a:txBody>
                    <a:bodyPr/>
                    <a:lstStyle/>
                    <a:p>
                      <a:pPr marL="0" marR="137160" algn="just">
                        <a:lnSpc>
                          <a:spcPct val="150000"/>
                        </a:lnSpc>
                        <a:spcBef>
                          <a:spcPts val="0"/>
                        </a:spcBef>
                        <a:spcAft>
                          <a:spcPts val="800"/>
                        </a:spcAft>
                      </a:pPr>
                      <a:r>
                        <a:rPr lang="en-US" sz="1400" kern="100">
                          <a:effectLst/>
                        </a:rPr>
                        <a:t>R-101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137160" algn="just">
                        <a:lnSpc>
                          <a:spcPct val="150000"/>
                        </a:lnSpc>
                        <a:spcBef>
                          <a:spcPts val="0"/>
                        </a:spcBef>
                        <a:spcAft>
                          <a:spcPts val="800"/>
                        </a:spcAft>
                      </a:pPr>
                      <a:r>
                        <a:rPr lang="en-US" sz="1400" kern="100" dirty="0">
                          <a:effectLst/>
                        </a:rPr>
                        <a:t>The operating system must be Windows 7 or a later version.</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137160" algn="just">
                        <a:lnSpc>
                          <a:spcPct val="150000"/>
                        </a:lnSpc>
                        <a:spcBef>
                          <a:spcPts val="0"/>
                        </a:spcBef>
                        <a:spcAft>
                          <a:spcPts val="800"/>
                        </a:spcAft>
                      </a:pPr>
                      <a:r>
                        <a:rPr lang="en-US" sz="1400" kern="100">
                          <a:effectLst/>
                        </a:rPr>
                        <a:t>Configuration</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extLst>
                  <a:ext uri="{0D108BD9-81ED-4DB2-BD59-A6C34878D82A}">
                    <a16:rowId xmlns:a16="http://schemas.microsoft.com/office/drawing/2014/main" val="3559446361"/>
                  </a:ext>
                </a:extLst>
              </a:tr>
              <a:tr h="376640">
                <a:tc>
                  <a:txBody>
                    <a:bodyPr/>
                    <a:lstStyle/>
                    <a:p>
                      <a:pPr marL="0" marR="137160" algn="just">
                        <a:lnSpc>
                          <a:spcPct val="150000"/>
                        </a:lnSpc>
                        <a:spcBef>
                          <a:spcPts val="0"/>
                        </a:spcBef>
                        <a:spcAft>
                          <a:spcPts val="800"/>
                        </a:spcAft>
                      </a:pPr>
                      <a:r>
                        <a:rPr lang="en-US" sz="1400" kern="100">
                          <a:effectLst/>
                        </a:rPr>
                        <a:t>R-102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0" algn="just">
                        <a:lnSpc>
                          <a:spcPct val="150000"/>
                        </a:lnSpc>
                        <a:spcBef>
                          <a:spcPts val="0"/>
                        </a:spcBef>
                        <a:spcAft>
                          <a:spcPts val="800"/>
                        </a:spcAft>
                      </a:pPr>
                      <a:r>
                        <a:rPr lang="en-US" sz="1400" kern="100" dirty="0">
                          <a:effectLst/>
                        </a:rPr>
                        <a:t>Users must have the ability to register using their email and password.</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137160" algn="just">
                        <a:lnSpc>
                          <a:spcPct val="150000"/>
                        </a:lnSpc>
                        <a:spcBef>
                          <a:spcPts val="0"/>
                        </a:spcBef>
                        <a:spcAft>
                          <a:spcPts val="800"/>
                        </a:spcAft>
                      </a:pPr>
                      <a:r>
                        <a:rPr lang="en-US" sz="1400" kern="100">
                          <a:effectLst/>
                        </a:rPr>
                        <a:t>Functional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extLst>
                  <a:ext uri="{0D108BD9-81ED-4DB2-BD59-A6C34878D82A}">
                    <a16:rowId xmlns:a16="http://schemas.microsoft.com/office/drawing/2014/main" val="4093193618"/>
                  </a:ext>
                </a:extLst>
              </a:tr>
              <a:tr h="376640">
                <a:tc>
                  <a:txBody>
                    <a:bodyPr/>
                    <a:lstStyle/>
                    <a:p>
                      <a:pPr marL="0" marR="137160" algn="just">
                        <a:lnSpc>
                          <a:spcPct val="150000"/>
                        </a:lnSpc>
                        <a:spcBef>
                          <a:spcPts val="0"/>
                        </a:spcBef>
                        <a:spcAft>
                          <a:spcPts val="800"/>
                        </a:spcAft>
                      </a:pPr>
                      <a:r>
                        <a:rPr lang="en-US" sz="1400" kern="100">
                          <a:effectLst/>
                        </a:rPr>
                        <a:t>R-103</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0" algn="just">
                        <a:lnSpc>
                          <a:spcPct val="150000"/>
                        </a:lnSpc>
                        <a:spcBef>
                          <a:spcPts val="0"/>
                        </a:spcBef>
                        <a:spcAft>
                          <a:spcPts val="800"/>
                        </a:spcAft>
                      </a:pPr>
                      <a:r>
                        <a:rPr lang="en-US" sz="1400" kern="100" dirty="0">
                          <a:effectLst/>
                        </a:rPr>
                        <a:t>Users should have the capability to see the list of available rooms..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137160" algn="just">
                        <a:lnSpc>
                          <a:spcPct val="150000"/>
                        </a:lnSpc>
                        <a:spcBef>
                          <a:spcPts val="0"/>
                        </a:spcBef>
                        <a:spcAft>
                          <a:spcPts val="800"/>
                        </a:spcAft>
                      </a:pPr>
                      <a:r>
                        <a:rPr lang="en-US" sz="1400" kern="100">
                          <a:effectLst/>
                        </a:rPr>
                        <a:t>Functional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extLst>
                  <a:ext uri="{0D108BD9-81ED-4DB2-BD59-A6C34878D82A}">
                    <a16:rowId xmlns:a16="http://schemas.microsoft.com/office/drawing/2014/main" val="478626598"/>
                  </a:ext>
                </a:extLst>
              </a:tr>
              <a:tr h="188321">
                <a:tc>
                  <a:txBody>
                    <a:bodyPr/>
                    <a:lstStyle/>
                    <a:p>
                      <a:pPr marL="0" marR="137160" algn="just">
                        <a:lnSpc>
                          <a:spcPct val="150000"/>
                        </a:lnSpc>
                        <a:spcBef>
                          <a:spcPts val="0"/>
                        </a:spcBef>
                        <a:spcAft>
                          <a:spcPts val="800"/>
                        </a:spcAft>
                      </a:pPr>
                      <a:r>
                        <a:rPr lang="en-US" sz="1400" kern="100">
                          <a:effectLst/>
                        </a:rPr>
                        <a:t>R-104</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0" algn="just">
                        <a:lnSpc>
                          <a:spcPct val="150000"/>
                        </a:lnSpc>
                        <a:spcBef>
                          <a:spcPts val="0"/>
                        </a:spcBef>
                        <a:spcAft>
                          <a:spcPts val="800"/>
                        </a:spcAft>
                      </a:pPr>
                      <a:r>
                        <a:rPr lang="en-US" sz="1400" kern="100" dirty="0">
                          <a:effectLst/>
                        </a:rPr>
                        <a:t>Users need to be able to complete the payment process.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137160" algn="just">
                        <a:lnSpc>
                          <a:spcPct val="150000"/>
                        </a:lnSpc>
                        <a:spcBef>
                          <a:spcPts val="0"/>
                        </a:spcBef>
                        <a:spcAft>
                          <a:spcPts val="800"/>
                        </a:spcAft>
                      </a:pPr>
                      <a:r>
                        <a:rPr lang="en-US" sz="1400" kern="100" dirty="0">
                          <a:effectLst/>
                        </a:rPr>
                        <a:t>Functional</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extLst>
                  <a:ext uri="{0D108BD9-81ED-4DB2-BD59-A6C34878D82A}">
                    <a16:rowId xmlns:a16="http://schemas.microsoft.com/office/drawing/2014/main" val="195663071"/>
                  </a:ext>
                </a:extLst>
              </a:tr>
              <a:tr h="188321">
                <a:tc>
                  <a:txBody>
                    <a:bodyPr/>
                    <a:lstStyle/>
                    <a:p>
                      <a:pPr marL="0" marR="137160" algn="just">
                        <a:lnSpc>
                          <a:spcPct val="150000"/>
                        </a:lnSpc>
                        <a:spcBef>
                          <a:spcPts val="0"/>
                        </a:spcBef>
                        <a:spcAft>
                          <a:spcPts val="800"/>
                        </a:spcAft>
                      </a:pPr>
                      <a:r>
                        <a:rPr lang="en-US" sz="1400" kern="100">
                          <a:effectLst/>
                        </a:rPr>
                        <a:t>R-105</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0" algn="just">
                        <a:lnSpc>
                          <a:spcPct val="150000"/>
                        </a:lnSpc>
                        <a:spcBef>
                          <a:spcPts val="0"/>
                        </a:spcBef>
                        <a:spcAft>
                          <a:spcPts val="800"/>
                        </a:spcAft>
                      </a:pPr>
                      <a:r>
                        <a:rPr lang="en-US" sz="1400" kern="100">
                          <a:effectLst/>
                        </a:rPr>
                        <a:t>Users must be allowed to create their profiles.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137160" algn="just">
                        <a:lnSpc>
                          <a:spcPct val="150000"/>
                        </a:lnSpc>
                        <a:spcBef>
                          <a:spcPts val="0"/>
                        </a:spcBef>
                        <a:spcAft>
                          <a:spcPts val="800"/>
                        </a:spcAft>
                      </a:pPr>
                      <a:r>
                        <a:rPr lang="en-US" sz="1400" kern="100">
                          <a:effectLst/>
                        </a:rPr>
                        <a:t>Functional</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extLst>
                  <a:ext uri="{0D108BD9-81ED-4DB2-BD59-A6C34878D82A}">
                    <a16:rowId xmlns:a16="http://schemas.microsoft.com/office/drawing/2014/main" val="856391019"/>
                  </a:ext>
                </a:extLst>
              </a:tr>
              <a:tr h="376640">
                <a:tc>
                  <a:txBody>
                    <a:bodyPr/>
                    <a:lstStyle/>
                    <a:p>
                      <a:pPr marL="0" marR="137160" algn="just">
                        <a:lnSpc>
                          <a:spcPct val="150000"/>
                        </a:lnSpc>
                        <a:spcBef>
                          <a:spcPts val="0"/>
                        </a:spcBef>
                        <a:spcAft>
                          <a:spcPts val="800"/>
                        </a:spcAft>
                      </a:pPr>
                      <a:r>
                        <a:rPr lang="en-US" sz="1400" kern="100">
                          <a:effectLst/>
                        </a:rPr>
                        <a:t>R-106</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0" algn="just">
                        <a:lnSpc>
                          <a:spcPct val="150000"/>
                        </a:lnSpc>
                        <a:spcBef>
                          <a:spcPts val="0"/>
                        </a:spcBef>
                        <a:spcAft>
                          <a:spcPts val="800"/>
                        </a:spcAft>
                      </a:pPr>
                      <a:r>
                        <a:rPr lang="en-US" sz="1400" kern="100">
                          <a:effectLst/>
                        </a:rPr>
                        <a:t>Users should have the option to view potential matches..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137160" algn="just">
                        <a:lnSpc>
                          <a:spcPct val="150000"/>
                        </a:lnSpc>
                        <a:spcBef>
                          <a:spcPts val="0"/>
                        </a:spcBef>
                        <a:spcAft>
                          <a:spcPts val="800"/>
                        </a:spcAft>
                      </a:pPr>
                      <a:r>
                        <a:rPr lang="en-US" sz="1400" kern="100" dirty="0">
                          <a:effectLst/>
                        </a:rPr>
                        <a:t>Functional</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extLst>
                  <a:ext uri="{0D108BD9-81ED-4DB2-BD59-A6C34878D82A}">
                    <a16:rowId xmlns:a16="http://schemas.microsoft.com/office/drawing/2014/main" val="152900419"/>
                  </a:ext>
                </a:extLst>
              </a:tr>
              <a:tr h="376640">
                <a:tc>
                  <a:txBody>
                    <a:bodyPr/>
                    <a:lstStyle/>
                    <a:p>
                      <a:pPr marL="0" marR="137160" algn="just">
                        <a:lnSpc>
                          <a:spcPct val="150000"/>
                        </a:lnSpc>
                        <a:spcBef>
                          <a:spcPts val="0"/>
                        </a:spcBef>
                        <a:spcAft>
                          <a:spcPts val="800"/>
                        </a:spcAft>
                      </a:pPr>
                      <a:r>
                        <a:rPr lang="en-US" sz="1400" kern="100">
                          <a:effectLst/>
                        </a:rPr>
                        <a:t>R-107</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0" algn="just">
                        <a:lnSpc>
                          <a:spcPct val="150000"/>
                        </a:lnSpc>
                        <a:spcBef>
                          <a:spcPts val="0"/>
                        </a:spcBef>
                        <a:spcAft>
                          <a:spcPts val="800"/>
                        </a:spcAft>
                      </a:pPr>
                      <a:r>
                        <a:rPr lang="en-US" sz="1400" kern="100">
                          <a:effectLst/>
                        </a:rPr>
                        <a:t>The administrator should have access to pending payment records.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137160" algn="just">
                        <a:lnSpc>
                          <a:spcPct val="150000"/>
                        </a:lnSpc>
                        <a:spcBef>
                          <a:spcPts val="0"/>
                        </a:spcBef>
                        <a:spcAft>
                          <a:spcPts val="800"/>
                        </a:spcAft>
                      </a:pPr>
                      <a:r>
                        <a:rPr lang="en-US" sz="1400" kern="100" dirty="0">
                          <a:effectLst/>
                        </a:rPr>
                        <a:t>Functional</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extLst>
                  <a:ext uri="{0D108BD9-81ED-4DB2-BD59-A6C34878D82A}">
                    <a16:rowId xmlns:a16="http://schemas.microsoft.com/office/drawing/2014/main" val="2660076567"/>
                  </a:ext>
                </a:extLst>
              </a:tr>
              <a:tr h="376640">
                <a:tc>
                  <a:txBody>
                    <a:bodyPr/>
                    <a:lstStyle/>
                    <a:p>
                      <a:pPr marL="0" marR="137160" algn="just">
                        <a:lnSpc>
                          <a:spcPct val="150000"/>
                        </a:lnSpc>
                        <a:spcBef>
                          <a:spcPts val="0"/>
                        </a:spcBef>
                        <a:spcAft>
                          <a:spcPts val="800"/>
                        </a:spcAft>
                      </a:pPr>
                      <a:r>
                        <a:rPr lang="en-US" sz="1400" kern="100">
                          <a:effectLst/>
                        </a:rPr>
                        <a:t>R-108</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0" algn="just">
                        <a:lnSpc>
                          <a:spcPct val="150000"/>
                        </a:lnSpc>
                        <a:spcBef>
                          <a:spcPts val="0"/>
                        </a:spcBef>
                        <a:spcAft>
                          <a:spcPts val="800"/>
                        </a:spcAft>
                      </a:pPr>
                      <a:r>
                        <a:rPr lang="en-US" sz="1400" kern="100">
                          <a:effectLst/>
                        </a:rPr>
                        <a:t>The administrator needs to have the ability to add rooms.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137160" algn="just">
                        <a:lnSpc>
                          <a:spcPct val="150000"/>
                        </a:lnSpc>
                        <a:spcBef>
                          <a:spcPts val="0"/>
                        </a:spcBef>
                        <a:spcAft>
                          <a:spcPts val="800"/>
                        </a:spcAft>
                      </a:pPr>
                      <a:r>
                        <a:rPr lang="en-US" sz="1400" kern="100" dirty="0">
                          <a:effectLst/>
                        </a:rPr>
                        <a:t>Functional</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extLst>
                  <a:ext uri="{0D108BD9-81ED-4DB2-BD59-A6C34878D82A}">
                    <a16:rowId xmlns:a16="http://schemas.microsoft.com/office/drawing/2014/main" val="3985194272"/>
                  </a:ext>
                </a:extLst>
              </a:tr>
              <a:tr h="376640">
                <a:tc>
                  <a:txBody>
                    <a:bodyPr/>
                    <a:lstStyle/>
                    <a:p>
                      <a:pPr marL="0" marR="137160" algn="just">
                        <a:lnSpc>
                          <a:spcPct val="150000"/>
                        </a:lnSpc>
                        <a:spcBef>
                          <a:spcPts val="0"/>
                        </a:spcBef>
                        <a:spcAft>
                          <a:spcPts val="800"/>
                        </a:spcAft>
                      </a:pPr>
                      <a:r>
                        <a:rPr lang="en-US" sz="1400" kern="100">
                          <a:effectLst/>
                        </a:rPr>
                        <a:t>R-109</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0" algn="just">
                        <a:lnSpc>
                          <a:spcPct val="150000"/>
                        </a:lnSpc>
                        <a:spcBef>
                          <a:spcPts val="0"/>
                        </a:spcBef>
                        <a:spcAft>
                          <a:spcPts val="800"/>
                        </a:spcAft>
                      </a:pPr>
                      <a:r>
                        <a:rPr lang="en-US" sz="1400" kern="100">
                          <a:effectLst/>
                        </a:rPr>
                        <a:t>The administrator must be able to update room information.</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137160" algn="just">
                        <a:lnSpc>
                          <a:spcPct val="150000"/>
                        </a:lnSpc>
                        <a:spcBef>
                          <a:spcPts val="0"/>
                        </a:spcBef>
                        <a:spcAft>
                          <a:spcPts val="800"/>
                        </a:spcAft>
                      </a:pPr>
                      <a:r>
                        <a:rPr lang="en-US" sz="1400" kern="100" dirty="0">
                          <a:effectLst/>
                        </a:rPr>
                        <a:t>Functional</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extLst>
                  <a:ext uri="{0D108BD9-81ED-4DB2-BD59-A6C34878D82A}">
                    <a16:rowId xmlns:a16="http://schemas.microsoft.com/office/drawing/2014/main" val="1229790142"/>
                  </a:ext>
                </a:extLst>
              </a:tr>
              <a:tr h="376640">
                <a:tc>
                  <a:txBody>
                    <a:bodyPr/>
                    <a:lstStyle/>
                    <a:p>
                      <a:pPr marL="0" marR="137160" algn="just">
                        <a:lnSpc>
                          <a:spcPct val="150000"/>
                        </a:lnSpc>
                        <a:spcBef>
                          <a:spcPts val="0"/>
                        </a:spcBef>
                        <a:spcAft>
                          <a:spcPts val="800"/>
                        </a:spcAft>
                      </a:pPr>
                      <a:r>
                        <a:rPr lang="en-US" sz="1400" kern="100">
                          <a:effectLst/>
                        </a:rPr>
                        <a:t>R-110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0" algn="just">
                        <a:lnSpc>
                          <a:spcPct val="150000"/>
                        </a:lnSpc>
                        <a:spcBef>
                          <a:spcPts val="0"/>
                        </a:spcBef>
                        <a:spcAft>
                          <a:spcPts val="800"/>
                        </a:spcAft>
                      </a:pPr>
                      <a:r>
                        <a:rPr lang="en-US" sz="1400" kern="100">
                          <a:effectLst/>
                        </a:rPr>
                        <a:t>The administrator should be able to delete a room from the system.</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137160" algn="just">
                        <a:lnSpc>
                          <a:spcPct val="150000"/>
                        </a:lnSpc>
                        <a:spcBef>
                          <a:spcPts val="0"/>
                        </a:spcBef>
                        <a:spcAft>
                          <a:spcPts val="800"/>
                        </a:spcAft>
                      </a:pPr>
                      <a:r>
                        <a:rPr lang="en-US" sz="1400" kern="100" dirty="0">
                          <a:effectLst/>
                        </a:rPr>
                        <a:t>Functional</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extLst>
                  <a:ext uri="{0D108BD9-81ED-4DB2-BD59-A6C34878D82A}">
                    <a16:rowId xmlns:a16="http://schemas.microsoft.com/office/drawing/2014/main" val="4160739079"/>
                  </a:ext>
                </a:extLst>
              </a:tr>
              <a:tr h="376640">
                <a:tc>
                  <a:txBody>
                    <a:bodyPr/>
                    <a:lstStyle/>
                    <a:p>
                      <a:pPr marL="0" marR="137160" algn="just">
                        <a:lnSpc>
                          <a:spcPct val="150000"/>
                        </a:lnSpc>
                        <a:spcBef>
                          <a:spcPts val="0"/>
                        </a:spcBef>
                        <a:spcAft>
                          <a:spcPts val="800"/>
                        </a:spcAft>
                      </a:pPr>
                      <a:r>
                        <a:rPr lang="en-US" sz="1400" kern="100">
                          <a:effectLst/>
                        </a:rPr>
                        <a:t>R-111</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0" algn="just">
                        <a:lnSpc>
                          <a:spcPct val="150000"/>
                        </a:lnSpc>
                        <a:spcBef>
                          <a:spcPts val="0"/>
                        </a:spcBef>
                        <a:spcAft>
                          <a:spcPts val="800"/>
                        </a:spcAft>
                      </a:pPr>
                      <a:r>
                        <a:rPr lang="en-US" sz="1400" kern="100">
                          <a:effectLst/>
                        </a:rPr>
                        <a:t>The system must permit users to input 4 preferences for filtering desirable rooms.</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137160" algn="just">
                        <a:lnSpc>
                          <a:spcPct val="150000"/>
                        </a:lnSpc>
                        <a:spcBef>
                          <a:spcPts val="0"/>
                        </a:spcBef>
                        <a:spcAft>
                          <a:spcPts val="800"/>
                        </a:spcAft>
                      </a:pPr>
                      <a:r>
                        <a:rPr lang="en-US" sz="1400" kern="100" dirty="0">
                          <a:effectLst/>
                        </a:rPr>
                        <a:t>Functional</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extLst>
                  <a:ext uri="{0D108BD9-81ED-4DB2-BD59-A6C34878D82A}">
                    <a16:rowId xmlns:a16="http://schemas.microsoft.com/office/drawing/2014/main" val="1519626004"/>
                  </a:ext>
                </a:extLst>
              </a:tr>
              <a:tr h="376640">
                <a:tc>
                  <a:txBody>
                    <a:bodyPr/>
                    <a:lstStyle/>
                    <a:p>
                      <a:pPr marL="0" marR="137160" algn="just">
                        <a:lnSpc>
                          <a:spcPct val="150000"/>
                        </a:lnSpc>
                        <a:spcBef>
                          <a:spcPts val="0"/>
                        </a:spcBef>
                        <a:spcAft>
                          <a:spcPts val="800"/>
                        </a:spcAft>
                      </a:pPr>
                      <a:r>
                        <a:rPr lang="en-US" sz="1400" kern="100">
                          <a:effectLst/>
                        </a:rPr>
                        <a:t>R-112</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0" algn="just">
                        <a:lnSpc>
                          <a:spcPct val="150000"/>
                        </a:lnSpc>
                        <a:spcBef>
                          <a:spcPts val="0"/>
                        </a:spcBef>
                        <a:spcAft>
                          <a:spcPts val="800"/>
                        </a:spcAft>
                      </a:pPr>
                      <a:r>
                        <a:rPr lang="en-US" sz="1400" kern="100" dirty="0">
                          <a:effectLst/>
                        </a:rPr>
                        <a:t>The system must use the student's preferences to match and display suitable rooms.</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tc>
                  <a:txBody>
                    <a:bodyPr/>
                    <a:lstStyle/>
                    <a:p>
                      <a:pPr marL="0" marR="137160" algn="just">
                        <a:lnSpc>
                          <a:spcPct val="150000"/>
                        </a:lnSpc>
                        <a:spcBef>
                          <a:spcPts val="0"/>
                        </a:spcBef>
                        <a:spcAft>
                          <a:spcPts val="800"/>
                        </a:spcAft>
                      </a:pPr>
                      <a:r>
                        <a:rPr lang="en-US" sz="1400" kern="100" dirty="0">
                          <a:effectLst/>
                        </a:rPr>
                        <a:t>Functional</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28712" marR="28712" marT="0" marB="0"/>
                </a:tc>
                <a:extLst>
                  <a:ext uri="{0D108BD9-81ED-4DB2-BD59-A6C34878D82A}">
                    <a16:rowId xmlns:a16="http://schemas.microsoft.com/office/drawing/2014/main" val="3862181416"/>
                  </a:ext>
                </a:extLst>
              </a:tr>
            </a:tbl>
          </a:graphicData>
        </a:graphic>
      </p:graphicFrame>
    </p:spTree>
    <p:extLst>
      <p:ext uri="{BB962C8B-B14F-4D97-AF65-F5344CB8AC3E}">
        <p14:creationId xmlns:p14="http://schemas.microsoft.com/office/powerpoint/2010/main" val="24634330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NON-FUNCTIONAL REQUIREMENT</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257279771"/>
              </p:ext>
            </p:extLst>
          </p:nvPr>
        </p:nvGraphicFramePr>
        <p:xfrm>
          <a:off x="649356" y="1802298"/>
          <a:ext cx="10813773" cy="4757527"/>
        </p:xfrm>
        <a:graphic>
          <a:graphicData uri="http://schemas.openxmlformats.org/drawingml/2006/table">
            <a:tbl>
              <a:tblPr firstRow="1" firstCol="1" bandRow="1">
                <a:tableStyleId>{5C22544A-7EE6-4342-B048-85BDC9FD1C3A}</a:tableStyleId>
              </a:tblPr>
              <a:tblGrid>
                <a:gridCol w="1965852">
                  <a:extLst>
                    <a:ext uri="{9D8B030D-6E8A-4147-A177-3AD203B41FA5}">
                      <a16:colId xmlns:a16="http://schemas.microsoft.com/office/drawing/2014/main" val="4272934848"/>
                    </a:ext>
                  </a:extLst>
                </a:gridCol>
                <a:gridCol w="5243331">
                  <a:extLst>
                    <a:ext uri="{9D8B030D-6E8A-4147-A177-3AD203B41FA5}">
                      <a16:colId xmlns:a16="http://schemas.microsoft.com/office/drawing/2014/main" val="2417225920"/>
                    </a:ext>
                  </a:extLst>
                </a:gridCol>
                <a:gridCol w="3604590">
                  <a:extLst>
                    <a:ext uri="{9D8B030D-6E8A-4147-A177-3AD203B41FA5}">
                      <a16:colId xmlns:a16="http://schemas.microsoft.com/office/drawing/2014/main" val="3025476196"/>
                    </a:ext>
                  </a:extLst>
                </a:gridCol>
              </a:tblGrid>
              <a:tr h="980923">
                <a:tc>
                  <a:txBody>
                    <a:bodyPr/>
                    <a:lstStyle/>
                    <a:p>
                      <a:pPr marL="79375" marR="0" algn="just">
                        <a:lnSpc>
                          <a:spcPct val="150000"/>
                        </a:lnSpc>
                        <a:spcBef>
                          <a:spcPts val="0"/>
                        </a:spcBef>
                        <a:spcAft>
                          <a:spcPts val="570"/>
                        </a:spcAft>
                      </a:pPr>
                      <a:r>
                        <a:rPr lang="en-US" sz="1800" dirty="0">
                          <a:effectLst/>
                        </a:rPr>
                        <a:t>Req. </a:t>
                      </a:r>
                    </a:p>
                    <a:p>
                      <a:pPr marL="0" marR="0" algn="just">
                        <a:lnSpc>
                          <a:spcPct val="150000"/>
                        </a:lnSpc>
                        <a:spcBef>
                          <a:spcPts val="0"/>
                        </a:spcBef>
                        <a:spcAft>
                          <a:spcPts val="0"/>
                        </a:spcAft>
                      </a:pPr>
                      <a:r>
                        <a:rPr lang="en-US" sz="1800" dirty="0">
                          <a:effectLst/>
                        </a:rPr>
                        <a:t>No.</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46990" marT="0" marB="0"/>
                </a:tc>
                <a:tc>
                  <a:txBody>
                    <a:bodyPr/>
                    <a:lstStyle/>
                    <a:p>
                      <a:pPr marL="0" marR="0" algn="just">
                        <a:lnSpc>
                          <a:spcPct val="150000"/>
                        </a:lnSpc>
                        <a:spcBef>
                          <a:spcPts val="0"/>
                        </a:spcBef>
                        <a:spcAft>
                          <a:spcPts val="0"/>
                        </a:spcAft>
                      </a:pPr>
                      <a:r>
                        <a:rPr lang="en-US" sz="1800" dirty="0">
                          <a:effectLst/>
                        </a:rPr>
                        <a:t>Description</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46990" marT="0" marB="0"/>
                </a:tc>
                <a:tc>
                  <a:txBody>
                    <a:bodyPr/>
                    <a:lstStyle/>
                    <a:p>
                      <a:pPr marL="0" marR="0" algn="just">
                        <a:lnSpc>
                          <a:spcPct val="150000"/>
                        </a:lnSpc>
                        <a:spcBef>
                          <a:spcPts val="0"/>
                        </a:spcBef>
                        <a:spcAft>
                          <a:spcPts val="0"/>
                        </a:spcAft>
                      </a:pPr>
                      <a:r>
                        <a:rPr lang="en-US" sz="1800">
                          <a:effectLst/>
                        </a:rPr>
                        <a:t>Type</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46990" marT="0" marB="0"/>
                </a:tc>
                <a:extLst>
                  <a:ext uri="{0D108BD9-81ED-4DB2-BD59-A6C34878D82A}">
                    <a16:rowId xmlns:a16="http://schemas.microsoft.com/office/drawing/2014/main" val="3576905290"/>
                  </a:ext>
                </a:extLst>
              </a:tr>
              <a:tr h="1306852">
                <a:tc>
                  <a:txBody>
                    <a:bodyPr/>
                    <a:lstStyle/>
                    <a:p>
                      <a:pPr marL="0" marR="0" algn="just">
                        <a:lnSpc>
                          <a:spcPct val="150000"/>
                        </a:lnSpc>
                        <a:spcBef>
                          <a:spcPts val="0"/>
                        </a:spcBef>
                        <a:spcAft>
                          <a:spcPts val="0"/>
                        </a:spcAft>
                      </a:pPr>
                      <a:r>
                        <a:rPr lang="en-US" sz="1800">
                          <a:effectLst/>
                        </a:rPr>
                        <a:t>NR-101</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46990" marT="0" marB="0"/>
                </a:tc>
                <a:tc>
                  <a:txBody>
                    <a:bodyPr/>
                    <a:lstStyle/>
                    <a:p>
                      <a:pPr marL="0" marR="0" algn="just">
                        <a:lnSpc>
                          <a:spcPct val="150000"/>
                        </a:lnSpc>
                        <a:spcBef>
                          <a:spcPts val="0"/>
                        </a:spcBef>
                        <a:spcAft>
                          <a:spcPts val="0"/>
                        </a:spcAft>
                      </a:pPr>
                      <a:r>
                        <a:rPr lang="en-US" sz="1800" dirty="0">
                          <a:effectLst/>
                        </a:rPr>
                        <a:t>When launched, the application will continue to operate unless there is a deliberate shutdown of the application or the platform..</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46990" marT="0" marB="0"/>
                </a:tc>
                <a:tc>
                  <a:txBody>
                    <a:bodyPr/>
                    <a:lstStyle/>
                    <a:p>
                      <a:pPr marL="0" marR="0" algn="just">
                        <a:lnSpc>
                          <a:spcPct val="150000"/>
                        </a:lnSpc>
                        <a:spcBef>
                          <a:spcPts val="0"/>
                        </a:spcBef>
                        <a:spcAft>
                          <a:spcPts val="0"/>
                        </a:spcAft>
                      </a:pPr>
                      <a:r>
                        <a:rPr lang="en-US" sz="1800" dirty="0">
                          <a:effectLst/>
                        </a:rPr>
                        <a:t>Performance</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46990" marT="0" marB="0"/>
                </a:tc>
                <a:extLst>
                  <a:ext uri="{0D108BD9-81ED-4DB2-BD59-A6C34878D82A}">
                    <a16:rowId xmlns:a16="http://schemas.microsoft.com/office/drawing/2014/main" val="3468274543"/>
                  </a:ext>
                </a:extLst>
              </a:tr>
              <a:tr h="758622">
                <a:tc>
                  <a:txBody>
                    <a:bodyPr/>
                    <a:lstStyle/>
                    <a:p>
                      <a:pPr marL="0" marR="0" algn="just">
                        <a:lnSpc>
                          <a:spcPct val="150000"/>
                        </a:lnSpc>
                        <a:spcBef>
                          <a:spcPts val="0"/>
                        </a:spcBef>
                        <a:spcAft>
                          <a:spcPts val="0"/>
                        </a:spcAft>
                      </a:pPr>
                      <a:r>
                        <a:rPr lang="en-US" sz="1800">
                          <a:effectLst/>
                        </a:rPr>
                        <a:t>NR-102</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46990" marT="0" marB="0"/>
                </a:tc>
                <a:tc>
                  <a:txBody>
                    <a:bodyPr/>
                    <a:lstStyle/>
                    <a:p>
                      <a:pPr marL="0" marR="0" algn="just">
                        <a:lnSpc>
                          <a:spcPct val="150000"/>
                        </a:lnSpc>
                        <a:spcBef>
                          <a:spcPts val="0"/>
                        </a:spcBef>
                        <a:spcAft>
                          <a:spcPts val="0"/>
                        </a:spcAft>
                      </a:pPr>
                      <a:r>
                        <a:rPr lang="en-US" sz="1800" spc="-10">
                          <a:effectLst/>
                        </a:rPr>
                        <a:t>Availability t</a:t>
                      </a:r>
                      <a:r>
                        <a:rPr lang="en-US" sz="1800">
                          <a:effectLst/>
                        </a:rPr>
                        <a:t>he</a:t>
                      </a:r>
                      <a:r>
                        <a:rPr lang="en-US" sz="1800" spc="-40">
                          <a:effectLst/>
                        </a:rPr>
                        <a:t> </a:t>
                      </a:r>
                      <a:r>
                        <a:rPr lang="en-US" sz="1800">
                          <a:effectLst/>
                        </a:rPr>
                        <a:t>system</a:t>
                      </a:r>
                      <a:r>
                        <a:rPr lang="en-US" sz="1800" spc="-35">
                          <a:effectLst/>
                        </a:rPr>
                        <a:t> </a:t>
                      </a:r>
                      <a:r>
                        <a:rPr lang="en-US" sz="1800">
                          <a:effectLst/>
                        </a:rPr>
                        <a:t>is</a:t>
                      </a:r>
                      <a:r>
                        <a:rPr lang="en-US" sz="1800" spc="-40">
                          <a:effectLst/>
                        </a:rPr>
                        <a:t> </a:t>
                      </a:r>
                      <a:r>
                        <a:rPr lang="en-US" sz="1800">
                          <a:effectLst/>
                        </a:rPr>
                        <a:t>available</a:t>
                      </a:r>
                      <a:r>
                        <a:rPr lang="en-US" sz="1800" spc="-35">
                          <a:effectLst/>
                        </a:rPr>
                        <a:t> </a:t>
                      </a:r>
                      <a:r>
                        <a:rPr lang="en-US" sz="1800">
                          <a:effectLst/>
                        </a:rPr>
                        <a:t>to</a:t>
                      </a:r>
                      <a:r>
                        <a:rPr lang="en-US" sz="1800" spc="-40">
                          <a:effectLst/>
                        </a:rPr>
                        <a:t> </a:t>
                      </a:r>
                      <a:r>
                        <a:rPr lang="en-US" sz="1800">
                          <a:effectLst/>
                        </a:rPr>
                        <a:t>everyone </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46990" marT="0" marB="0"/>
                </a:tc>
                <a:tc>
                  <a:txBody>
                    <a:bodyPr/>
                    <a:lstStyle/>
                    <a:p>
                      <a:pPr marL="0" marR="0" algn="just">
                        <a:lnSpc>
                          <a:spcPct val="150000"/>
                        </a:lnSpc>
                        <a:spcBef>
                          <a:spcPts val="0"/>
                        </a:spcBef>
                        <a:spcAft>
                          <a:spcPts val="0"/>
                        </a:spcAft>
                      </a:pPr>
                      <a:r>
                        <a:rPr lang="en-US" sz="1800" dirty="0">
                          <a:effectLst/>
                        </a:rPr>
                        <a:t>Performance</a:t>
                      </a:r>
                    </a:p>
                    <a:p>
                      <a:pPr marL="0" marR="0" algn="ctr">
                        <a:lnSpc>
                          <a:spcPct val="107000"/>
                        </a:lnSpc>
                        <a:spcBef>
                          <a:spcPts val="0"/>
                        </a:spcBef>
                        <a:spcAft>
                          <a:spcPts val="0"/>
                        </a:spcAft>
                      </a:pPr>
                      <a:r>
                        <a:rPr lang="en-US" sz="1800" dirty="0">
                          <a:effectLst/>
                        </a:rPr>
                        <a:t> </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46990" marT="0" marB="0"/>
                </a:tc>
                <a:extLst>
                  <a:ext uri="{0D108BD9-81ED-4DB2-BD59-A6C34878D82A}">
                    <a16:rowId xmlns:a16="http://schemas.microsoft.com/office/drawing/2014/main" val="3127404356"/>
                  </a:ext>
                </a:extLst>
              </a:tr>
              <a:tr h="855565">
                <a:tc>
                  <a:txBody>
                    <a:bodyPr/>
                    <a:lstStyle/>
                    <a:p>
                      <a:pPr marL="0" marR="0" algn="just">
                        <a:lnSpc>
                          <a:spcPct val="150000"/>
                        </a:lnSpc>
                        <a:spcBef>
                          <a:spcPts val="0"/>
                        </a:spcBef>
                        <a:spcAft>
                          <a:spcPts val="0"/>
                        </a:spcAft>
                      </a:pPr>
                      <a:r>
                        <a:rPr lang="en-US" sz="1800">
                          <a:effectLst/>
                        </a:rPr>
                        <a:t>NR-103</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46990" marT="0" marB="0"/>
                </a:tc>
                <a:tc>
                  <a:txBody>
                    <a:bodyPr/>
                    <a:lstStyle/>
                    <a:p>
                      <a:pPr marL="0" marR="0" algn="just">
                        <a:lnSpc>
                          <a:spcPct val="150000"/>
                        </a:lnSpc>
                        <a:spcBef>
                          <a:spcPts val="0"/>
                        </a:spcBef>
                        <a:spcAft>
                          <a:spcPts val="0"/>
                        </a:spcAft>
                      </a:pPr>
                      <a:r>
                        <a:rPr lang="en-US" sz="1800">
                          <a:effectLst/>
                        </a:rPr>
                        <a:t>The</a:t>
                      </a:r>
                      <a:r>
                        <a:rPr lang="en-US" sz="1800" spc="-5">
                          <a:effectLst/>
                        </a:rPr>
                        <a:t> </a:t>
                      </a:r>
                      <a:r>
                        <a:rPr lang="en-US" sz="1800">
                          <a:effectLst/>
                        </a:rPr>
                        <a:t>system</a:t>
                      </a:r>
                      <a:r>
                        <a:rPr lang="en-US" sz="1800" spc="-5">
                          <a:effectLst/>
                        </a:rPr>
                        <a:t> </a:t>
                      </a:r>
                      <a:r>
                        <a:rPr lang="en-US" sz="1800">
                          <a:effectLst/>
                        </a:rPr>
                        <a:t>should be </a:t>
                      </a:r>
                      <a:r>
                        <a:rPr lang="en-US" sz="1800" spc="-5">
                          <a:effectLst/>
                        </a:rPr>
                        <a:t> </a:t>
                      </a:r>
                      <a:r>
                        <a:rPr lang="en-US" sz="1800">
                          <a:effectLst/>
                        </a:rPr>
                        <a:t>easy</a:t>
                      </a:r>
                      <a:r>
                        <a:rPr lang="en-US" sz="1800" spc="-5">
                          <a:effectLst/>
                        </a:rPr>
                        <a:t> </a:t>
                      </a:r>
                      <a:r>
                        <a:rPr lang="en-US" sz="1800">
                          <a:effectLst/>
                        </a:rPr>
                        <a:t>to</a:t>
                      </a:r>
                      <a:r>
                        <a:rPr lang="en-US" sz="1800" spc="-5">
                          <a:effectLst/>
                        </a:rPr>
                        <a:t> </a:t>
                      </a:r>
                      <a:r>
                        <a:rPr lang="en-US" sz="1800">
                          <a:effectLst/>
                        </a:rPr>
                        <a:t>use</a:t>
                      </a:r>
                      <a:r>
                        <a:rPr lang="en-US" sz="1800" spc="-5">
                          <a:effectLst/>
                        </a:rPr>
                        <a:t> </a:t>
                      </a:r>
                      <a:r>
                        <a:rPr lang="en-US" sz="1800">
                          <a:effectLst/>
                        </a:rPr>
                        <a:t>and</a:t>
                      </a:r>
                      <a:r>
                        <a:rPr lang="en-US" sz="1800" spc="-5">
                          <a:effectLst/>
                        </a:rPr>
                        <a:t> </a:t>
                      </a:r>
                      <a:r>
                        <a:rPr lang="en-US" sz="1800">
                          <a:effectLst/>
                        </a:rPr>
                        <a:t>user-friendly</a:t>
                      </a:r>
                      <a:r>
                        <a:rPr lang="en-US" sz="1800" spc="-5">
                          <a:effectLst/>
                        </a:rPr>
                        <a:t> </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46990" marT="0" marB="0"/>
                </a:tc>
                <a:tc>
                  <a:txBody>
                    <a:bodyPr/>
                    <a:lstStyle/>
                    <a:p>
                      <a:pPr marL="0" marR="0" algn="just">
                        <a:lnSpc>
                          <a:spcPct val="150000"/>
                        </a:lnSpc>
                        <a:spcBef>
                          <a:spcPts val="0"/>
                        </a:spcBef>
                        <a:spcAft>
                          <a:spcPts val="0"/>
                        </a:spcAft>
                      </a:pPr>
                      <a:r>
                        <a:rPr lang="en-US" sz="1800" dirty="0">
                          <a:effectLst/>
                        </a:rPr>
                        <a:t>Usability</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46990" marT="0" marB="0"/>
                </a:tc>
                <a:extLst>
                  <a:ext uri="{0D108BD9-81ED-4DB2-BD59-A6C34878D82A}">
                    <a16:rowId xmlns:a16="http://schemas.microsoft.com/office/drawing/2014/main" val="961821317"/>
                  </a:ext>
                </a:extLst>
              </a:tr>
              <a:tr h="855565">
                <a:tc>
                  <a:txBody>
                    <a:bodyPr/>
                    <a:lstStyle/>
                    <a:p>
                      <a:pPr marL="0" marR="0" algn="just">
                        <a:lnSpc>
                          <a:spcPct val="150000"/>
                        </a:lnSpc>
                        <a:spcBef>
                          <a:spcPts val="0"/>
                        </a:spcBef>
                        <a:spcAft>
                          <a:spcPts val="0"/>
                        </a:spcAft>
                      </a:pPr>
                      <a:r>
                        <a:rPr lang="en-US" sz="1800">
                          <a:effectLst/>
                        </a:rPr>
                        <a:t>NR-104</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46990" marT="0" marB="0"/>
                </a:tc>
                <a:tc>
                  <a:txBody>
                    <a:bodyPr/>
                    <a:lstStyle/>
                    <a:p>
                      <a:pPr marL="0" marR="0" algn="just">
                        <a:lnSpc>
                          <a:spcPct val="150000"/>
                        </a:lnSpc>
                        <a:spcBef>
                          <a:spcPts val="0"/>
                        </a:spcBef>
                        <a:spcAft>
                          <a:spcPts val="0"/>
                        </a:spcAft>
                      </a:pPr>
                      <a:r>
                        <a:rPr lang="en-US" sz="1800">
                          <a:effectLst/>
                        </a:rPr>
                        <a:t>Efficient maintenance of the application is required.</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46990" marT="0" marB="0"/>
                </a:tc>
                <a:tc>
                  <a:txBody>
                    <a:bodyPr/>
                    <a:lstStyle/>
                    <a:p>
                      <a:pPr marL="0" marR="0" algn="just">
                        <a:lnSpc>
                          <a:spcPct val="150000"/>
                        </a:lnSpc>
                        <a:spcBef>
                          <a:spcPts val="0"/>
                        </a:spcBef>
                        <a:spcAft>
                          <a:spcPts val="0"/>
                        </a:spcAft>
                      </a:pPr>
                      <a:r>
                        <a:rPr lang="en-US" sz="1800" dirty="0">
                          <a:effectLst/>
                        </a:rPr>
                        <a:t>Efficiency</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6990" marR="46990" marT="0" marB="0"/>
                </a:tc>
                <a:extLst>
                  <a:ext uri="{0D108BD9-81ED-4DB2-BD59-A6C34878D82A}">
                    <a16:rowId xmlns:a16="http://schemas.microsoft.com/office/drawing/2014/main" val="4063487311"/>
                  </a:ext>
                </a:extLst>
              </a:tr>
            </a:tbl>
          </a:graphicData>
        </a:graphic>
      </p:graphicFrame>
    </p:spTree>
    <p:extLst>
      <p:ext uri="{BB962C8B-B14F-4D97-AF65-F5344CB8AC3E}">
        <p14:creationId xmlns:p14="http://schemas.microsoft.com/office/powerpoint/2010/main" val="31620933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DIAGRAM(Use case diagram)</a:t>
            </a:r>
            <a:endParaRPr lang="en-US" dirty="0"/>
          </a:p>
        </p:txBody>
      </p:sp>
      <p:pic>
        <p:nvPicPr>
          <p:cNvPr id="4" name="Content Placeholder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04733" y="2286000"/>
            <a:ext cx="4758671" cy="4022725"/>
          </a:xfrm>
          <a:prstGeom prst="rect">
            <a:avLst/>
          </a:prstGeom>
        </p:spPr>
      </p:pic>
    </p:spTree>
    <p:extLst>
      <p:ext uri="{BB962C8B-B14F-4D97-AF65-F5344CB8AC3E}">
        <p14:creationId xmlns:p14="http://schemas.microsoft.com/office/powerpoint/2010/main" val="16488123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(Activity diagram)</a:t>
            </a:r>
            <a:endParaRPr lang="en-US" dirty="0"/>
          </a:p>
        </p:txBody>
      </p:sp>
      <p:pic>
        <p:nvPicPr>
          <p:cNvPr id="3" name="Content Placeholder 2"/>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46922" y="1905136"/>
            <a:ext cx="8719930" cy="5032375"/>
          </a:xfrm>
        </p:spPr>
      </p:pic>
    </p:spTree>
    <p:extLst>
      <p:ext uri="{BB962C8B-B14F-4D97-AF65-F5344CB8AC3E}">
        <p14:creationId xmlns:p14="http://schemas.microsoft.com/office/powerpoint/2010/main" val="4019171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documents.lucid.app/documents/04cc1aa8-0724-4338-a8c7-70338b6bfd67/pages/0_0?a=669&amp;x=226&amp;y=1146&amp;w=1170&amp;h=2492&amp;store=1&amp;accept=image%2F*&amp;auth=LCA%207f20818537656252ba876f80c6fa52beb486733faf18dcf04b321efe531a278f-ts%3D1727016088"/>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5791" y="675861"/>
            <a:ext cx="5526157" cy="5632864"/>
          </a:xfrm>
          <a:prstGeom prst="rect">
            <a:avLst/>
          </a:prstGeom>
          <a:noFill/>
          <a:ln>
            <a:noFill/>
          </a:ln>
        </p:spPr>
      </p:pic>
    </p:spTree>
    <p:extLst>
      <p:ext uri="{BB962C8B-B14F-4D97-AF65-F5344CB8AC3E}">
        <p14:creationId xmlns:p14="http://schemas.microsoft.com/office/powerpoint/2010/main" val="12686660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75779"/>
          </a:xfrm>
        </p:spPr>
        <p:txBody>
          <a:bodyPr>
            <a:normAutofit fontScale="90000"/>
          </a:bodyPr>
          <a:lstStyle/>
          <a:p>
            <a:r>
              <a:rPr lang="en-US" dirty="0" smtClean="0"/>
              <a:t>Entity Relationship Diagram</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758963" y="2286000"/>
            <a:ext cx="2250211" cy="4022725"/>
          </a:xfrm>
        </p:spPr>
      </p:pic>
    </p:spTree>
    <p:extLst>
      <p:ext uri="{BB962C8B-B14F-4D97-AF65-F5344CB8AC3E}">
        <p14:creationId xmlns:p14="http://schemas.microsoft.com/office/powerpoint/2010/main" val="7066521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24151"/>
            <a:ext cx="10515600" cy="1325563"/>
          </a:xfrm>
        </p:spPr>
        <p:txBody>
          <a:bodyPr/>
          <a:lstStyle/>
          <a:p>
            <a:r>
              <a:rPr lang="en-US" dirty="0" smtClean="0"/>
              <a:t>TESTING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47095899"/>
              </p:ext>
            </p:extLst>
          </p:nvPr>
        </p:nvGraphicFramePr>
        <p:xfrm>
          <a:off x="583096" y="1656518"/>
          <a:ext cx="10376452" cy="4890054"/>
        </p:xfrm>
        <a:graphic>
          <a:graphicData uri="http://schemas.openxmlformats.org/drawingml/2006/table">
            <a:tbl>
              <a:tblPr firstRow="1" firstCol="1" bandRow="1">
                <a:tableStyleId>{5C22544A-7EE6-4342-B048-85BDC9FD1C3A}</a:tableStyleId>
              </a:tblPr>
              <a:tblGrid>
                <a:gridCol w="2807534">
                  <a:extLst>
                    <a:ext uri="{9D8B030D-6E8A-4147-A177-3AD203B41FA5}">
                      <a16:colId xmlns:a16="http://schemas.microsoft.com/office/drawing/2014/main" val="1500537970"/>
                    </a:ext>
                  </a:extLst>
                </a:gridCol>
                <a:gridCol w="7568918">
                  <a:extLst>
                    <a:ext uri="{9D8B030D-6E8A-4147-A177-3AD203B41FA5}">
                      <a16:colId xmlns:a16="http://schemas.microsoft.com/office/drawing/2014/main" val="1700155473"/>
                    </a:ext>
                  </a:extLst>
                </a:gridCol>
              </a:tblGrid>
              <a:tr h="248277">
                <a:tc>
                  <a:txBody>
                    <a:bodyPr/>
                    <a:lstStyle/>
                    <a:p>
                      <a:pPr marL="0" marR="137160" algn="just">
                        <a:lnSpc>
                          <a:spcPct val="115000"/>
                        </a:lnSpc>
                        <a:spcBef>
                          <a:spcPts val="0"/>
                        </a:spcBef>
                        <a:spcAft>
                          <a:spcPts val="150"/>
                        </a:spcAft>
                      </a:pPr>
                      <a:r>
                        <a:rPr lang="en-US" sz="1400" dirty="0">
                          <a:effectLst/>
                        </a:rPr>
                        <a:t>Test Case</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400">
                          <a:effectLst/>
                        </a:rPr>
                        <a:t>User sign in</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8815491"/>
                  </a:ext>
                </a:extLst>
              </a:tr>
              <a:tr h="512002">
                <a:tc>
                  <a:txBody>
                    <a:bodyPr/>
                    <a:lstStyle/>
                    <a:p>
                      <a:pPr marL="0" marR="137160" algn="just">
                        <a:lnSpc>
                          <a:spcPct val="115000"/>
                        </a:lnSpc>
                        <a:spcBef>
                          <a:spcPts val="0"/>
                        </a:spcBef>
                        <a:spcAft>
                          <a:spcPts val="150"/>
                        </a:spcAft>
                      </a:pPr>
                      <a:r>
                        <a:rPr lang="en-US" sz="1400" dirty="0">
                          <a:effectLst/>
                        </a:rPr>
                        <a:t>Related Requirement</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400">
                          <a:effectLst/>
                        </a:rPr>
                        <a:t>FR02</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84450237"/>
                  </a:ext>
                </a:extLst>
              </a:tr>
              <a:tr h="543852">
                <a:tc>
                  <a:txBody>
                    <a:bodyPr/>
                    <a:lstStyle/>
                    <a:p>
                      <a:pPr marL="0" marR="137160" algn="just">
                        <a:lnSpc>
                          <a:spcPct val="115000"/>
                        </a:lnSpc>
                        <a:spcBef>
                          <a:spcPts val="0"/>
                        </a:spcBef>
                        <a:spcAft>
                          <a:spcPts val="150"/>
                        </a:spcAft>
                      </a:pPr>
                      <a:r>
                        <a:rPr lang="en-US" sz="1400" dirty="0">
                          <a:effectLst/>
                        </a:rPr>
                        <a:t>prerequisites</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137160" lvl="0" indent="-342900" algn="just">
                        <a:lnSpc>
                          <a:spcPct val="115000"/>
                        </a:lnSpc>
                        <a:spcBef>
                          <a:spcPts val="0"/>
                        </a:spcBef>
                        <a:spcAft>
                          <a:spcPts val="150"/>
                        </a:spcAft>
                        <a:buFont typeface="+mj-lt"/>
                        <a:buAutoNum type="arabicPeriod"/>
                      </a:pPr>
                      <a:r>
                        <a:rPr lang="en-US" sz="1400">
                          <a:effectLst/>
                        </a:rPr>
                        <a:t>User has a valid account</a:t>
                      </a:r>
                    </a:p>
                    <a:p>
                      <a:pPr marL="342900" marR="137160" lvl="0" indent="-342900" algn="just">
                        <a:lnSpc>
                          <a:spcPct val="115000"/>
                        </a:lnSpc>
                        <a:spcBef>
                          <a:spcPts val="0"/>
                        </a:spcBef>
                        <a:spcAft>
                          <a:spcPts val="150"/>
                        </a:spcAft>
                        <a:buFont typeface="+mj-lt"/>
                        <a:buAutoNum type="arabicPeriod"/>
                      </a:pPr>
                      <a:r>
                        <a:rPr lang="en-US" sz="1400">
                          <a:effectLst/>
                        </a:rPr>
                        <a:t>User has access to sign in page.</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11001773"/>
                  </a:ext>
                </a:extLst>
              </a:tr>
              <a:tr h="839428">
                <a:tc>
                  <a:txBody>
                    <a:bodyPr/>
                    <a:lstStyle/>
                    <a:p>
                      <a:pPr marL="0" marR="137160" algn="just">
                        <a:lnSpc>
                          <a:spcPct val="115000"/>
                        </a:lnSpc>
                        <a:spcBef>
                          <a:spcPts val="0"/>
                        </a:spcBef>
                        <a:spcAft>
                          <a:spcPts val="150"/>
                        </a:spcAft>
                      </a:pPr>
                      <a:r>
                        <a:rPr lang="en-US" sz="1400" dirty="0">
                          <a:effectLst/>
                        </a:rPr>
                        <a:t>Test procedure</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137160" lvl="0" indent="-342900" algn="just">
                        <a:lnSpc>
                          <a:spcPct val="115000"/>
                        </a:lnSpc>
                        <a:spcBef>
                          <a:spcPts val="0"/>
                        </a:spcBef>
                        <a:spcAft>
                          <a:spcPts val="150"/>
                        </a:spcAft>
                        <a:buFont typeface="+mj-lt"/>
                        <a:buAutoNum type="arabicPeriod"/>
                      </a:pPr>
                      <a:r>
                        <a:rPr lang="en-US" sz="1400">
                          <a:effectLst/>
                        </a:rPr>
                        <a:t>Navigate to the log in page</a:t>
                      </a:r>
                    </a:p>
                    <a:p>
                      <a:pPr marL="342900" marR="137160" lvl="0" indent="-342900" algn="just">
                        <a:lnSpc>
                          <a:spcPct val="115000"/>
                        </a:lnSpc>
                        <a:spcBef>
                          <a:spcPts val="0"/>
                        </a:spcBef>
                        <a:spcAft>
                          <a:spcPts val="150"/>
                        </a:spcAft>
                        <a:buFont typeface="+mj-lt"/>
                        <a:buAutoNum type="arabicPeriod"/>
                      </a:pPr>
                      <a:r>
                        <a:rPr lang="en-US" sz="1400">
                          <a:effectLst/>
                        </a:rPr>
                        <a:t>Enter valid username and password</a:t>
                      </a:r>
                    </a:p>
                    <a:p>
                      <a:pPr marL="342900" marR="137160" lvl="0" indent="-342900" algn="just">
                        <a:lnSpc>
                          <a:spcPct val="115000"/>
                        </a:lnSpc>
                        <a:spcBef>
                          <a:spcPts val="0"/>
                        </a:spcBef>
                        <a:spcAft>
                          <a:spcPts val="150"/>
                        </a:spcAft>
                        <a:buFont typeface="+mj-lt"/>
                        <a:buAutoNum type="arabicPeriod"/>
                      </a:pPr>
                      <a:r>
                        <a:rPr lang="en-US" sz="1400">
                          <a:effectLst/>
                        </a:rPr>
                        <a:t>Click on the “Sign in” button</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5046969"/>
                  </a:ext>
                </a:extLst>
              </a:tr>
              <a:tr h="248277">
                <a:tc>
                  <a:txBody>
                    <a:bodyPr/>
                    <a:lstStyle/>
                    <a:p>
                      <a:pPr marL="0" marR="137160" algn="just">
                        <a:lnSpc>
                          <a:spcPct val="115000"/>
                        </a:lnSpc>
                        <a:spcBef>
                          <a:spcPts val="0"/>
                        </a:spcBef>
                        <a:spcAft>
                          <a:spcPts val="150"/>
                        </a:spcAft>
                      </a:pPr>
                      <a:r>
                        <a:rPr lang="en-US" sz="1400">
                          <a:effectLst/>
                        </a:rPr>
                        <a:t>Test Data</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400" dirty="0">
                          <a:effectLst/>
                        </a:rPr>
                        <a:t>Valid Username and password</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96214393"/>
                  </a:ext>
                </a:extLst>
              </a:tr>
              <a:tr h="512002">
                <a:tc>
                  <a:txBody>
                    <a:bodyPr/>
                    <a:lstStyle/>
                    <a:p>
                      <a:pPr marL="0" marR="137160" algn="just">
                        <a:lnSpc>
                          <a:spcPct val="115000"/>
                        </a:lnSpc>
                        <a:spcBef>
                          <a:spcPts val="0"/>
                        </a:spcBef>
                        <a:spcAft>
                          <a:spcPts val="150"/>
                        </a:spcAft>
                      </a:pPr>
                      <a:r>
                        <a:rPr lang="en-US" sz="1400">
                          <a:effectLst/>
                        </a:rPr>
                        <a:t>Expected Result</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400" dirty="0">
                          <a:effectLst/>
                        </a:rPr>
                        <a:t>User should successfully sign in and be redirected to the home page, or a page to set preferences if not already set.</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6961024"/>
                  </a:ext>
                </a:extLst>
              </a:tr>
              <a:tr h="248277">
                <a:tc>
                  <a:txBody>
                    <a:bodyPr/>
                    <a:lstStyle/>
                    <a:p>
                      <a:pPr marL="0" marR="137160" algn="just">
                        <a:lnSpc>
                          <a:spcPct val="115000"/>
                        </a:lnSpc>
                        <a:spcBef>
                          <a:spcPts val="0"/>
                        </a:spcBef>
                        <a:spcAft>
                          <a:spcPts val="150"/>
                        </a:spcAft>
                      </a:pPr>
                      <a:r>
                        <a:rPr lang="en-US" sz="1400">
                          <a:effectLst/>
                        </a:rPr>
                        <a:t>Actual Result</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400" dirty="0">
                          <a:effectLst/>
                        </a:rPr>
                        <a:t> </a:t>
                      </a:r>
                      <a:r>
                        <a:rPr lang="en-US" sz="1400" dirty="0" smtClean="0">
                          <a:effectLst/>
                        </a:rPr>
                        <a:t>sign in successful</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79006061"/>
                  </a:ext>
                </a:extLst>
              </a:tr>
              <a:tr h="248277">
                <a:tc>
                  <a:txBody>
                    <a:bodyPr/>
                    <a:lstStyle/>
                    <a:p>
                      <a:pPr marL="0" marR="137160" algn="just">
                        <a:lnSpc>
                          <a:spcPct val="115000"/>
                        </a:lnSpc>
                        <a:spcBef>
                          <a:spcPts val="0"/>
                        </a:spcBef>
                        <a:spcAft>
                          <a:spcPts val="150"/>
                        </a:spcAft>
                      </a:pPr>
                      <a:r>
                        <a:rPr lang="en-US" sz="1400">
                          <a:effectLst/>
                        </a:rPr>
                        <a:t>Status</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400" dirty="0">
                          <a:effectLst/>
                        </a:rPr>
                        <a:t>pass</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65606833"/>
                  </a:ext>
                </a:extLst>
              </a:tr>
              <a:tr h="248277">
                <a:tc>
                  <a:txBody>
                    <a:bodyPr/>
                    <a:lstStyle/>
                    <a:p>
                      <a:pPr marL="0" marR="137160" algn="just">
                        <a:lnSpc>
                          <a:spcPct val="115000"/>
                        </a:lnSpc>
                        <a:spcBef>
                          <a:spcPts val="0"/>
                        </a:spcBef>
                        <a:spcAft>
                          <a:spcPts val="150"/>
                        </a:spcAft>
                      </a:pPr>
                      <a:r>
                        <a:rPr lang="en-US" sz="1400">
                          <a:effectLst/>
                        </a:rPr>
                        <a:t>Remark</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400" dirty="0">
                          <a:effectLst/>
                        </a:rPr>
                        <a:t>None</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3933473"/>
                  </a:ext>
                </a:extLst>
              </a:tr>
              <a:tr h="248277">
                <a:tc>
                  <a:txBody>
                    <a:bodyPr/>
                    <a:lstStyle/>
                    <a:p>
                      <a:pPr marL="0" marR="137160" algn="just">
                        <a:lnSpc>
                          <a:spcPct val="115000"/>
                        </a:lnSpc>
                        <a:spcBef>
                          <a:spcPts val="0"/>
                        </a:spcBef>
                        <a:spcAft>
                          <a:spcPts val="150"/>
                        </a:spcAft>
                      </a:pPr>
                      <a:r>
                        <a:rPr lang="en-US" sz="1400">
                          <a:effectLst/>
                        </a:rPr>
                        <a:t>Created By</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400" dirty="0">
                          <a:effectLst/>
                        </a:rPr>
                        <a:t>Maryam Abba Yusuf</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97083158"/>
                  </a:ext>
                </a:extLst>
              </a:tr>
              <a:tr h="248277">
                <a:tc>
                  <a:txBody>
                    <a:bodyPr/>
                    <a:lstStyle/>
                    <a:p>
                      <a:pPr marL="0" marR="137160" algn="just">
                        <a:lnSpc>
                          <a:spcPct val="115000"/>
                        </a:lnSpc>
                        <a:spcBef>
                          <a:spcPts val="0"/>
                        </a:spcBef>
                        <a:spcAft>
                          <a:spcPts val="150"/>
                        </a:spcAft>
                      </a:pPr>
                      <a:r>
                        <a:rPr lang="en-US" sz="1400">
                          <a:effectLst/>
                        </a:rPr>
                        <a:t>Date of Creation </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400" dirty="0">
                          <a:effectLst/>
                        </a:rPr>
                        <a:t>10</a:t>
                      </a:r>
                      <a:r>
                        <a:rPr lang="en-US" sz="1400" baseline="30000" dirty="0">
                          <a:effectLst/>
                        </a:rPr>
                        <a:t>th</a:t>
                      </a:r>
                      <a:r>
                        <a:rPr lang="en-US" sz="1400" dirty="0">
                          <a:effectLst/>
                        </a:rPr>
                        <a:t> August,2024</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61638580"/>
                  </a:ext>
                </a:extLst>
              </a:tr>
              <a:tr h="248277">
                <a:tc>
                  <a:txBody>
                    <a:bodyPr/>
                    <a:lstStyle/>
                    <a:p>
                      <a:pPr marL="0" marR="137160" algn="just">
                        <a:lnSpc>
                          <a:spcPct val="115000"/>
                        </a:lnSpc>
                        <a:spcBef>
                          <a:spcPts val="0"/>
                        </a:spcBef>
                        <a:spcAft>
                          <a:spcPts val="150"/>
                        </a:spcAft>
                      </a:pPr>
                      <a:r>
                        <a:rPr lang="en-US" sz="1400">
                          <a:effectLst/>
                        </a:rPr>
                        <a:t>Executed By</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400" dirty="0">
                          <a:effectLst/>
                        </a:rPr>
                        <a:t>Maryam Abba Yusuf</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806846"/>
                  </a:ext>
                </a:extLst>
              </a:tr>
              <a:tr h="248277">
                <a:tc>
                  <a:txBody>
                    <a:bodyPr/>
                    <a:lstStyle/>
                    <a:p>
                      <a:pPr marL="0" marR="137160" algn="just">
                        <a:lnSpc>
                          <a:spcPct val="115000"/>
                        </a:lnSpc>
                        <a:spcBef>
                          <a:spcPts val="0"/>
                        </a:spcBef>
                        <a:spcAft>
                          <a:spcPts val="150"/>
                        </a:spcAft>
                      </a:pPr>
                      <a:r>
                        <a:rPr lang="en-US" sz="1400">
                          <a:effectLst/>
                        </a:rPr>
                        <a:t>Date of Execution</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400" dirty="0">
                          <a:effectLst/>
                        </a:rPr>
                        <a:t>10</a:t>
                      </a:r>
                      <a:r>
                        <a:rPr lang="en-US" sz="1400" baseline="30000" dirty="0">
                          <a:effectLst/>
                        </a:rPr>
                        <a:t>th</a:t>
                      </a:r>
                      <a:r>
                        <a:rPr lang="en-US" sz="1400" dirty="0">
                          <a:effectLst/>
                        </a:rPr>
                        <a:t> August, 2024</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21497028"/>
                  </a:ext>
                </a:extLst>
              </a:tr>
              <a:tr h="248277">
                <a:tc>
                  <a:txBody>
                    <a:bodyPr/>
                    <a:lstStyle/>
                    <a:p>
                      <a:pPr marL="0" marR="137160" algn="just">
                        <a:lnSpc>
                          <a:spcPct val="115000"/>
                        </a:lnSpc>
                        <a:spcBef>
                          <a:spcPts val="0"/>
                        </a:spcBef>
                        <a:spcAft>
                          <a:spcPts val="150"/>
                        </a:spcAft>
                      </a:pPr>
                      <a:r>
                        <a:rPr lang="en-US" sz="1400">
                          <a:effectLst/>
                        </a:rPr>
                        <a:t>Test Environment</a:t>
                      </a:r>
                      <a:endParaRPr lang="en-US" sz="14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400" dirty="0">
                          <a:effectLst/>
                        </a:rPr>
                        <a:t>HP Laptop</a:t>
                      </a:r>
                      <a:endParaRPr lang="en-US" sz="14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64550290"/>
                  </a:ext>
                </a:extLst>
              </a:tr>
            </a:tbl>
          </a:graphicData>
        </a:graphic>
      </p:graphicFrame>
    </p:spTree>
    <p:extLst>
      <p:ext uri="{BB962C8B-B14F-4D97-AF65-F5344CB8AC3E}">
        <p14:creationId xmlns:p14="http://schemas.microsoft.com/office/powerpoint/2010/main" val="41003449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1099664985"/>
              </p:ext>
            </p:extLst>
          </p:nvPr>
        </p:nvGraphicFramePr>
        <p:xfrm>
          <a:off x="838199" y="675865"/>
          <a:ext cx="10253871" cy="6366374"/>
        </p:xfrm>
        <a:graphic>
          <a:graphicData uri="http://schemas.openxmlformats.org/drawingml/2006/table">
            <a:tbl>
              <a:tblPr firstRow="1" firstCol="1" bandRow="1">
                <a:tableStyleId>{5C22544A-7EE6-4342-B048-85BDC9FD1C3A}</a:tableStyleId>
              </a:tblPr>
              <a:tblGrid>
                <a:gridCol w="3204335">
                  <a:extLst>
                    <a:ext uri="{9D8B030D-6E8A-4147-A177-3AD203B41FA5}">
                      <a16:colId xmlns:a16="http://schemas.microsoft.com/office/drawing/2014/main" val="840919314"/>
                    </a:ext>
                  </a:extLst>
                </a:gridCol>
                <a:gridCol w="7049536">
                  <a:extLst>
                    <a:ext uri="{9D8B030D-6E8A-4147-A177-3AD203B41FA5}">
                      <a16:colId xmlns:a16="http://schemas.microsoft.com/office/drawing/2014/main" val="3718403060"/>
                    </a:ext>
                  </a:extLst>
                </a:gridCol>
              </a:tblGrid>
              <a:tr h="291114">
                <a:tc>
                  <a:txBody>
                    <a:bodyPr/>
                    <a:lstStyle/>
                    <a:p>
                      <a:pPr marL="0" marR="137160" algn="just">
                        <a:lnSpc>
                          <a:spcPct val="115000"/>
                        </a:lnSpc>
                        <a:spcBef>
                          <a:spcPts val="0"/>
                        </a:spcBef>
                        <a:spcAft>
                          <a:spcPts val="150"/>
                        </a:spcAft>
                      </a:pPr>
                      <a:r>
                        <a:rPr lang="en-US" sz="1800" dirty="0">
                          <a:effectLst/>
                        </a:rPr>
                        <a:t>Test Case</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800">
                          <a:effectLst/>
                        </a:rPr>
                        <a:t>User Preference</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54839245"/>
                  </a:ext>
                </a:extLst>
              </a:tr>
              <a:tr h="291114">
                <a:tc>
                  <a:txBody>
                    <a:bodyPr/>
                    <a:lstStyle/>
                    <a:p>
                      <a:pPr marL="0" marR="137160" algn="just">
                        <a:lnSpc>
                          <a:spcPct val="115000"/>
                        </a:lnSpc>
                        <a:spcBef>
                          <a:spcPts val="0"/>
                        </a:spcBef>
                        <a:spcAft>
                          <a:spcPts val="150"/>
                        </a:spcAft>
                      </a:pPr>
                      <a:r>
                        <a:rPr lang="en-US" sz="1800">
                          <a:effectLst/>
                        </a:rPr>
                        <a:t>Related Requirement</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800">
                          <a:effectLst/>
                        </a:rPr>
                        <a:t>FR04</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53999719"/>
                  </a:ext>
                </a:extLst>
              </a:tr>
              <a:tr h="637686">
                <a:tc>
                  <a:txBody>
                    <a:bodyPr/>
                    <a:lstStyle/>
                    <a:p>
                      <a:pPr marL="0" marR="137160" algn="just">
                        <a:lnSpc>
                          <a:spcPct val="115000"/>
                        </a:lnSpc>
                        <a:spcBef>
                          <a:spcPts val="0"/>
                        </a:spcBef>
                        <a:spcAft>
                          <a:spcPts val="150"/>
                        </a:spcAft>
                      </a:pPr>
                      <a:r>
                        <a:rPr lang="en-US" sz="1800">
                          <a:effectLst/>
                        </a:rPr>
                        <a:t>prerequisites</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800" dirty="0">
                          <a:effectLst/>
                        </a:rPr>
                        <a:t>User has a valid account</a:t>
                      </a:r>
                    </a:p>
                    <a:p>
                      <a:pPr marL="0" marR="137160" algn="just">
                        <a:lnSpc>
                          <a:spcPct val="115000"/>
                        </a:lnSpc>
                        <a:spcBef>
                          <a:spcPts val="0"/>
                        </a:spcBef>
                        <a:spcAft>
                          <a:spcPts val="150"/>
                        </a:spcAft>
                      </a:pPr>
                      <a:r>
                        <a:rPr lang="en-US" sz="1800" dirty="0">
                          <a:effectLst/>
                        </a:rPr>
                        <a:t>User has access to the preference page</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17137488"/>
                  </a:ext>
                </a:extLst>
              </a:tr>
              <a:tr h="1293486">
                <a:tc>
                  <a:txBody>
                    <a:bodyPr/>
                    <a:lstStyle/>
                    <a:p>
                      <a:pPr marL="0" marR="137160" algn="just">
                        <a:lnSpc>
                          <a:spcPct val="115000"/>
                        </a:lnSpc>
                        <a:spcBef>
                          <a:spcPts val="0"/>
                        </a:spcBef>
                        <a:spcAft>
                          <a:spcPts val="150"/>
                        </a:spcAft>
                      </a:pPr>
                      <a:r>
                        <a:rPr lang="en-US" sz="1800">
                          <a:effectLst/>
                        </a:rPr>
                        <a:t>Test procedure</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342900" marR="137160" lvl="0" indent="-342900" algn="just">
                        <a:lnSpc>
                          <a:spcPct val="115000"/>
                        </a:lnSpc>
                        <a:spcBef>
                          <a:spcPts val="0"/>
                        </a:spcBef>
                        <a:spcAft>
                          <a:spcPts val="150"/>
                        </a:spcAft>
                        <a:buFont typeface="+mj-lt"/>
                        <a:buAutoNum type="arabicPeriod"/>
                      </a:pPr>
                      <a:r>
                        <a:rPr lang="en-US" sz="1800" dirty="0">
                          <a:effectLst/>
                        </a:rPr>
                        <a:t>Select gender preference (Male, Female, Other).</a:t>
                      </a:r>
                    </a:p>
                    <a:p>
                      <a:pPr marL="342900" marR="137160" lvl="0" indent="-342900" algn="just">
                        <a:lnSpc>
                          <a:spcPct val="115000"/>
                        </a:lnSpc>
                        <a:spcBef>
                          <a:spcPts val="0"/>
                        </a:spcBef>
                        <a:spcAft>
                          <a:spcPts val="150"/>
                        </a:spcAft>
                        <a:buFont typeface="+mj-lt"/>
                        <a:buAutoNum type="arabicPeriod"/>
                      </a:pPr>
                      <a:r>
                        <a:rPr lang="en-US" sz="1800" dirty="0">
                          <a:effectLst/>
                        </a:rPr>
                        <a:t>Adjust sliders for cleanliness, socialness, quietness, and sleep schedule.</a:t>
                      </a:r>
                    </a:p>
                    <a:p>
                      <a:pPr marL="342900" marR="137160" lvl="0" indent="-342900" algn="just">
                        <a:lnSpc>
                          <a:spcPct val="115000"/>
                        </a:lnSpc>
                        <a:spcBef>
                          <a:spcPts val="0"/>
                        </a:spcBef>
                        <a:spcAft>
                          <a:spcPts val="150"/>
                        </a:spcAft>
                        <a:buFont typeface="+mj-lt"/>
                        <a:buAutoNum type="arabicPeriod"/>
                      </a:pPr>
                      <a:r>
                        <a:rPr lang="en-US" sz="1800" dirty="0">
                          <a:effectLst/>
                        </a:rPr>
                        <a:t>Click on the “Submit” button</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9738094"/>
                  </a:ext>
                </a:extLst>
              </a:tr>
              <a:tr h="600340">
                <a:tc>
                  <a:txBody>
                    <a:bodyPr/>
                    <a:lstStyle/>
                    <a:p>
                      <a:pPr marL="0" marR="137160" algn="just">
                        <a:lnSpc>
                          <a:spcPct val="115000"/>
                        </a:lnSpc>
                        <a:spcBef>
                          <a:spcPts val="0"/>
                        </a:spcBef>
                        <a:spcAft>
                          <a:spcPts val="150"/>
                        </a:spcAft>
                      </a:pPr>
                      <a:r>
                        <a:rPr lang="en-US" sz="1800">
                          <a:effectLst/>
                        </a:rPr>
                        <a:t>Test Data</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800" dirty="0">
                          <a:effectLst/>
                        </a:rPr>
                        <a:t>Selected gender preference and values for cleanliness, socialness, quietness, and sleep schedule.</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98498264"/>
                  </a:ext>
                </a:extLst>
              </a:tr>
              <a:tr h="600340">
                <a:tc>
                  <a:txBody>
                    <a:bodyPr/>
                    <a:lstStyle/>
                    <a:p>
                      <a:pPr marL="0" marR="137160" algn="just">
                        <a:lnSpc>
                          <a:spcPct val="115000"/>
                        </a:lnSpc>
                        <a:spcBef>
                          <a:spcPts val="0"/>
                        </a:spcBef>
                        <a:spcAft>
                          <a:spcPts val="150"/>
                        </a:spcAft>
                      </a:pPr>
                      <a:r>
                        <a:rPr lang="en-US" sz="1800">
                          <a:effectLst/>
                        </a:rPr>
                        <a:t>Expected Result</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800" dirty="0">
                          <a:effectLst/>
                        </a:rPr>
                        <a:t>Preferences should be successfully saved, and the user should be redirected to a room recommendations page</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96390959"/>
                  </a:ext>
                </a:extLst>
              </a:tr>
              <a:tr h="291114">
                <a:tc>
                  <a:txBody>
                    <a:bodyPr/>
                    <a:lstStyle/>
                    <a:p>
                      <a:pPr marL="0" marR="137160" algn="just">
                        <a:lnSpc>
                          <a:spcPct val="115000"/>
                        </a:lnSpc>
                        <a:spcBef>
                          <a:spcPts val="0"/>
                        </a:spcBef>
                        <a:spcAft>
                          <a:spcPts val="150"/>
                        </a:spcAft>
                      </a:pP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800" dirty="0">
                          <a:effectLst/>
                        </a:rPr>
                        <a:t> </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3135092"/>
                  </a:ext>
                </a:extLst>
              </a:tr>
              <a:tr h="291114">
                <a:tc>
                  <a:txBody>
                    <a:bodyPr/>
                    <a:lstStyle/>
                    <a:p>
                      <a:pPr marL="0" marR="137160" algn="just">
                        <a:lnSpc>
                          <a:spcPct val="115000"/>
                        </a:lnSpc>
                        <a:spcBef>
                          <a:spcPts val="0"/>
                        </a:spcBef>
                        <a:spcAft>
                          <a:spcPts val="150"/>
                        </a:spcAft>
                      </a:pPr>
                      <a:r>
                        <a:rPr lang="en-US" sz="1800">
                          <a:effectLst/>
                        </a:rPr>
                        <a:t>Status</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800" dirty="0">
                          <a:effectLst/>
                        </a:rPr>
                        <a:t>pass</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4628469"/>
                  </a:ext>
                </a:extLst>
              </a:tr>
              <a:tr h="291114">
                <a:tc>
                  <a:txBody>
                    <a:bodyPr/>
                    <a:lstStyle/>
                    <a:p>
                      <a:pPr marL="0" marR="137160" algn="just">
                        <a:lnSpc>
                          <a:spcPct val="115000"/>
                        </a:lnSpc>
                        <a:spcBef>
                          <a:spcPts val="0"/>
                        </a:spcBef>
                        <a:spcAft>
                          <a:spcPts val="150"/>
                        </a:spcAft>
                      </a:pPr>
                      <a:r>
                        <a:rPr lang="en-US" sz="1800">
                          <a:effectLst/>
                        </a:rPr>
                        <a:t>Remark</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800" dirty="0">
                          <a:effectLst/>
                        </a:rPr>
                        <a:t>None</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67785555"/>
                  </a:ext>
                </a:extLst>
              </a:tr>
              <a:tr h="291114">
                <a:tc>
                  <a:txBody>
                    <a:bodyPr/>
                    <a:lstStyle/>
                    <a:p>
                      <a:pPr marL="0" marR="137160" algn="just">
                        <a:lnSpc>
                          <a:spcPct val="115000"/>
                        </a:lnSpc>
                        <a:spcBef>
                          <a:spcPts val="0"/>
                        </a:spcBef>
                        <a:spcAft>
                          <a:spcPts val="150"/>
                        </a:spcAft>
                      </a:pPr>
                      <a:r>
                        <a:rPr lang="en-US" sz="1800">
                          <a:effectLst/>
                        </a:rPr>
                        <a:t>Created By</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800" dirty="0">
                          <a:effectLst/>
                        </a:rPr>
                        <a:t>Maryam Abba Yusuf</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07747707"/>
                  </a:ext>
                </a:extLst>
              </a:tr>
              <a:tr h="291114">
                <a:tc>
                  <a:txBody>
                    <a:bodyPr/>
                    <a:lstStyle/>
                    <a:p>
                      <a:pPr marL="0" marR="137160" algn="just">
                        <a:lnSpc>
                          <a:spcPct val="115000"/>
                        </a:lnSpc>
                        <a:spcBef>
                          <a:spcPts val="0"/>
                        </a:spcBef>
                        <a:spcAft>
                          <a:spcPts val="150"/>
                        </a:spcAft>
                      </a:pPr>
                      <a:r>
                        <a:rPr lang="en-US" sz="1800">
                          <a:effectLst/>
                        </a:rPr>
                        <a:t>Date of Creation </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800" dirty="0">
                          <a:effectLst/>
                        </a:rPr>
                        <a:t>10</a:t>
                      </a:r>
                      <a:r>
                        <a:rPr lang="en-US" sz="1800" baseline="30000" dirty="0">
                          <a:effectLst/>
                        </a:rPr>
                        <a:t>th</a:t>
                      </a:r>
                      <a:r>
                        <a:rPr lang="en-US" sz="1800" dirty="0">
                          <a:effectLst/>
                        </a:rPr>
                        <a:t> August,2024</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873160"/>
                  </a:ext>
                </a:extLst>
              </a:tr>
              <a:tr h="291114">
                <a:tc>
                  <a:txBody>
                    <a:bodyPr/>
                    <a:lstStyle/>
                    <a:p>
                      <a:pPr marL="0" marR="137160" algn="just">
                        <a:lnSpc>
                          <a:spcPct val="115000"/>
                        </a:lnSpc>
                        <a:spcBef>
                          <a:spcPts val="0"/>
                        </a:spcBef>
                        <a:spcAft>
                          <a:spcPts val="150"/>
                        </a:spcAft>
                      </a:pPr>
                      <a:r>
                        <a:rPr lang="en-US" sz="1800">
                          <a:effectLst/>
                        </a:rPr>
                        <a:t>Executed By</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800" dirty="0">
                          <a:effectLst/>
                        </a:rPr>
                        <a:t>Maryam Abba Yusuf</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8180469"/>
                  </a:ext>
                </a:extLst>
              </a:tr>
              <a:tr h="291114">
                <a:tc>
                  <a:txBody>
                    <a:bodyPr/>
                    <a:lstStyle/>
                    <a:p>
                      <a:pPr marL="0" marR="137160" algn="just">
                        <a:lnSpc>
                          <a:spcPct val="115000"/>
                        </a:lnSpc>
                        <a:spcBef>
                          <a:spcPts val="0"/>
                        </a:spcBef>
                        <a:spcAft>
                          <a:spcPts val="150"/>
                        </a:spcAft>
                      </a:pPr>
                      <a:r>
                        <a:rPr lang="en-US" sz="1800">
                          <a:effectLst/>
                        </a:rPr>
                        <a:t>Date of Execution</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800" dirty="0">
                          <a:effectLst/>
                        </a:rPr>
                        <a:t>10</a:t>
                      </a:r>
                      <a:r>
                        <a:rPr lang="en-US" sz="1800" baseline="30000" dirty="0">
                          <a:effectLst/>
                        </a:rPr>
                        <a:t>th</a:t>
                      </a:r>
                      <a:r>
                        <a:rPr lang="en-US" sz="1800" dirty="0">
                          <a:effectLst/>
                        </a:rPr>
                        <a:t> August, 2024</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23324966"/>
                  </a:ext>
                </a:extLst>
              </a:tr>
              <a:tr h="291114">
                <a:tc>
                  <a:txBody>
                    <a:bodyPr/>
                    <a:lstStyle/>
                    <a:p>
                      <a:pPr marL="0" marR="137160" algn="just">
                        <a:lnSpc>
                          <a:spcPct val="115000"/>
                        </a:lnSpc>
                        <a:spcBef>
                          <a:spcPts val="0"/>
                        </a:spcBef>
                        <a:spcAft>
                          <a:spcPts val="150"/>
                        </a:spcAft>
                      </a:pPr>
                      <a:r>
                        <a:rPr lang="en-US" sz="1800">
                          <a:effectLst/>
                        </a:rPr>
                        <a:t>Test Environment</a:t>
                      </a:r>
                      <a:endPar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37160" algn="just">
                        <a:lnSpc>
                          <a:spcPct val="115000"/>
                        </a:lnSpc>
                        <a:spcBef>
                          <a:spcPts val="0"/>
                        </a:spcBef>
                        <a:spcAft>
                          <a:spcPts val="150"/>
                        </a:spcAft>
                      </a:pPr>
                      <a:r>
                        <a:rPr lang="en-US" sz="1800" dirty="0">
                          <a:effectLst/>
                        </a:rPr>
                        <a:t>HP Laptop</a:t>
                      </a:r>
                      <a:endParaRPr lang="en-US"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2138742"/>
                  </a:ext>
                </a:extLst>
              </a:tr>
            </a:tbl>
          </a:graphicData>
        </a:graphic>
      </p:graphicFrame>
    </p:spTree>
    <p:extLst>
      <p:ext uri="{BB962C8B-B14F-4D97-AF65-F5344CB8AC3E}">
        <p14:creationId xmlns:p14="http://schemas.microsoft.com/office/powerpoint/2010/main" val="22822069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695475119"/>
              </p:ext>
            </p:extLst>
          </p:nvPr>
        </p:nvGraphicFramePr>
        <p:xfrm>
          <a:off x="556592" y="503584"/>
          <a:ext cx="10787269" cy="6142199"/>
        </p:xfrm>
        <a:graphic>
          <a:graphicData uri="http://schemas.openxmlformats.org/drawingml/2006/table">
            <a:tbl>
              <a:tblPr firstRow="1" firstCol="1" bandRow="1">
                <a:tableStyleId>{5C22544A-7EE6-4342-B048-85BDC9FD1C3A}</a:tableStyleId>
              </a:tblPr>
              <a:tblGrid>
                <a:gridCol w="3820492">
                  <a:extLst>
                    <a:ext uri="{9D8B030D-6E8A-4147-A177-3AD203B41FA5}">
                      <a16:colId xmlns:a16="http://schemas.microsoft.com/office/drawing/2014/main" val="2898369208"/>
                    </a:ext>
                  </a:extLst>
                </a:gridCol>
                <a:gridCol w="6966777">
                  <a:extLst>
                    <a:ext uri="{9D8B030D-6E8A-4147-A177-3AD203B41FA5}">
                      <a16:colId xmlns:a16="http://schemas.microsoft.com/office/drawing/2014/main" val="2150276000"/>
                    </a:ext>
                  </a:extLst>
                </a:gridCol>
              </a:tblGrid>
              <a:tr h="253062">
                <a:tc>
                  <a:txBody>
                    <a:bodyPr/>
                    <a:lstStyle/>
                    <a:p>
                      <a:pPr marL="0" marR="137160" algn="just">
                        <a:lnSpc>
                          <a:spcPct val="115000"/>
                        </a:lnSpc>
                        <a:spcBef>
                          <a:spcPts val="0"/>
                        </a:spcBef>
                        <a:spcAft>
                          <a:spcPts val="150"/>
                        </a:spcAft>
                      </a:pPr>
                      <a:r>
                        <a:rPr lang="en-US" sz="1600" dirty="0">
                          <a:effectLst/>
                        </a:rPr>
                        <a:t>Test Case</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tc>
                  <a:txBody>
                    <a:bodyPr/>
                    <a:lstStyle/>
                    <a:p>
                      <a:pPr marL="0" marR="137160" algn="just">
                        <a:lnSpc>
                          <a:spcPct val="115000"/>
                        </a:lnSpc>
                        <a:spcBef>
                          <a:spcPts val="0"/>
                        </a:spcBef>
                        <a:spcAft>
                          <a:spcPts val="150"/>
                        </a:spcAft>
                      </a:pPr>
                      <a:r>
                        <a:rPr lang="en-US" sz="1600">
                          <a:effectLst/>
                        </a:rPr>
                        <a:t>Admin</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extLst>
                  <a:ext uri="{0D108BD9-81ED-4DB2-BD59-A6C34878D82A}">
                    <a16:rowId xmlns:a16="http://schemas.microsoft.com/office/drawing/2014/main" val="1290339260"/>
                  </a:ext>
                </a:extLst>
              </a:tr>
              <a:tr h="253062">
                <a:tc>
                  <a:txBody>
                    <a:bodyPr/>
                    <a:lstStyle/>
                    <a:p>
                      <a:pPr marL="0" marR="137160" algn="just">
                        <a:lnSpc>
                          <a:spcPct val="115000"/>
                        </a:lnSpc>
                        <a:spcBef>
                          <a:spcPts val="0"/>
                        </a:spcBef>
                        <a:spcAft>
                          <a:spcPts val="150"/>
                        </a:spcAft>
                      </a:pPr>
                      <a:r>
                        <a:rPr lang="en-US" sz="1600">
                          <a:effectLst/>
                        </a:rPr>
                        <a:t>Related Requirement</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tc>
                  <a:txBody>
                    <a:bodyPr/>
                    <a:lstStyle/>
                    <a:p>
                      <a:pPr marL="0" marR="137160" algn="just">
                        <a:lnSpc>
                          <a:spcPct val="115000"/>
                        </a:lnSpc>
                        <a:spcBef>
                          <a:spcPts val="0"/>
                        </a:spcBef>
                        <a:spcAft>
                          <a:spcPts val="150"/>
                        </a:spcAft>
                      </a:pPr>
                      <a:r>
                        <a:rPr lang="en-US" sz="1600">
                          <a:effectLst/>
                        </a:rPr>
                        <a:t>FR03</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extLst>
                  <a:ext uri="{0D108BD9-81ED-4DB2-BD59-A6C34878D82A}">
                    <a16:rowId xmlns:a16="http://schemas.microsoft.com/office/drawing/2014/main" val="1707333110"/>
                  </a:ext>
                </a:extLst>
              </a:tr>
              <a:tr h="653399">
                <a:tc>
                  <a:txBody>
                    <a:bodyPr/>
                    <a:lstStyle/>
                    <a:p>
                      <a:pPr marL="0" marR="137160" algn="just">
                        <a:lnSpc>
                          <a:spcPct val="115000"/>
                        </a:lnSpc>
                        <a:spcBef>
                          <a:spcPts val="0"/>
                        </a:spcBef>
                        <a:spcAft>
                          <a:spcPts val="150"/>
                        </a:spcAft>
                      </a:pPr>
                      <a:r>
                        <a:rPr lang="en-US" sz="1600" dirty="0">
                          <a:effectLst/>
                        </a:rPr>
                        <a:t>prerequisites</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tc>
                  <a:txBody>
                    <a:bodyPr/>
                    <a:lstStyle/>
                    <a:p>
                      <a:pPr marL="342900" marR="137160" lvl="0" indent="-342900" algn="just">
                        <a:lnSpc>
                          <a:spcPct val="115000"/>
                        </a:lnSpc>
                        <a:spcBef>
                          <a:spcPts val="0"/>
                        </a:spcBef>
                        <a:spcAft>
                          <a:spcPts val="150"/>
                        </a:spcAft>
                        <a:buFont typeface="+mj-lt"/>
                        <a:buAutoNum type="arabicPeriod"/>
                      </a:pPr>
                      <a:r>
                        <a:rPr lang="en-US" sz="1600">
                          <a:effectLst/>
                        </a:rPr>
                        <a:t>Admin has a valid account and is signed in.</a:t>
                      </a:r>
                    </a:p>
                    <a:p>
                      <a:pPr marL="342900" marR="137160" lvl="0" indent="-342900" algn="just">
                        <a:lnSpc>
                          <a:spcPct val="115000"/>
                        </a:lnSpc>
                        <a:spcBef>
                          <a:spcPts val="0"/>
                        </a:spcBef>
                        <a:spcAft>
                          <a:spcPts val="150"/>
                        </a:spcAft>
                        <a:buFont typeface="+mj-lt"/>
                        <a:buAutoNum type="arabicPeriod"/>
                      </a:pPr>
                      <a:r>
                        <a:rPr lang="en-US" sz="1600">
                          <a:effectLst/>
                        </a:rPr>
                        <a:t>Admin has access to the admin management dashboard.</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extLst>
                  <a:ext uri="{0D108BD9-81ED-4DB2-BD59-A6C34878D82A}">
                    <a16:rowId xmlns:a16="http://schemas.microsoft.com/office/drawing/2014/main" val="4100939641"/>
                  </a:ext>
                </a:extLst>
              </a:tr>
              <a:tr h="1776113">
                <a:tc>
                  <a:txBody>
                    <a:bodyPr/>
                    <a:lstStyle/>
                    <a:p>
                      <a:pPr marL="0" marR="137160" algn="just">
                        <a:lnSpc>
                          <a:spcPct val="115000"/>
                        </a:lnSpc>
                        <a:spcBef>
                          <a:spcPts val="0"/>
                        </a:spcBef>
                        <a:spcAft>
                          <a:spcPts val="150"/>
                        </a:spcAft>
                      </a:pPr>
                      <a:r>
                        <a:rPr lang="en-US" sz="1600" dirty="0">
                          <a:effectLst/>
                        </a:rPr>
                        <a:t>Test procedure</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tc>
                  <a:txBody>
                    <a:bodyPr/>
                    <a:lstStyle/>
                    <a:p>
                      <a:pPr marL="342900" marR="137160" lvl="0" indent="-342900" algn="just">
                        <a:lnSpc>
                          <a:spcPct val="115000"/>
                        </a:lnSpc>
                        <a:spcBef>
                          <a:spcPts val="0"/>
                        </a:spcBef>
                        <a:spcAft>
                          <a:spcPts val="150"/>
                        </a:spcAft>
                        <a:buFont typeface="+mj-lt"/>
                        <a:buAutoNum type="arabicPeriod"/>
                      </a:pPr>
                      <a:r>
                        <a:rPr lang="en-US" sz="1600" dirty="0">
                          <a:effectLst/>
                        </a:rPr>
                        <a:t>Login as Admin.</a:t>
                      </a:r>
                    </a:p>
                    <a:p>
                      <a:pPr marL="342900" marR="137160" lvl="0" indent="-342900" algn="just">
                        <a:lnSpc>
                          <a:spcPct val="115000"/>
                        </a:lnSpc>
                        <a:spcBef>
                          <a:spcPts val="0"/>
                        </a:spcBef>
                        <a:spcAft>
                          <a:spcPts val="150"/>
                        </a:spcAft>
                        <a:buFont typeface="+mj-lt"/>
                        <a:buAutoNum type="arabicPeriod"/>
                      </a:pPr>
                      <a:r>
                        <a:rPr lang="en-US" sz="1600" dirty="0">
                          <a:effectLst/>
                        </a:rPr>
                        <a:t>Review current room availability and occupancy status.</a:t>
                      </a:r>
                    </a:p>
                    <a:p>
                      <a:pPr marL="342900" marR="137160" lvl="0" indent="-342900" algn="just">
                        <a:lnSpc>
                          <a:spcPct val="115000"/>
                        </a:lnSpc>
                        <a:spcBef>
                          <a:spcPts val="0"/>
                        </a:spcBef>
                        <a:spcAft>
                          <a:spcPts val="150"/>
                        </a:spcAft>
                        <a:buFont typeface="+mj-lt"/>
                        <a:buAutoNum type="arabicPeriod"/>
                      </a:pPr>
                      <a:r>
                        <a:rPr lang="en-US" sz="1600" dirty="0">
                          <a:effectLst/>
                        </a:rPr>
                        <a:t>Update room availability (e.g., mark rooms as available or occupied).</a:t>
                      </a:r>
                    </a:p>
                    <a:p>
                      <a:pPr marL="342900" marR="137160" lvl="0" indent="-342900" algn="just">
                        <a:lnSpc>
                          <a:spcPct val="115000"/>
                        </a:lnSpc>
                        <a:spcBef>
                          <a:spcPts val="0"/>
                        </a:spcBef>
                        <a:spcAft>
                          <a:spcPts val="150"/>
                        </a:spcAft>
                        <a:buFont typeface="+mj-lt"/>
                        <a:buAutoNum type="arabicPeriod"/>
                      </a:pPr>
                      <a:r>
                        <a:rPr lang="en-US" sz="1600" dirty="0">
                          <a:effectLst/>
                        </a:rPr>
                        <a:t>save changes and verify that updates are reflected in the system.</a:t>
                      </a:r>
                    </a:p>
                    <a:p>
                      <a:pPr marL="342900" marR="137160" lvl="0" indent="-342900" algn="just">
                        <a:lnSpc>
                          <a:spcPct val="115000"/>
                        </a:lnSpc>
                        <a:spcBef>
                          <a:spcPts val="0"/>
                        </a:spcBef>
                        <a:spcAft>
                          <a:spcPts val="150"/>
                        </a:spcAft>
                        <a:buFont typeface="+mj-lt"/>
                        <a:buAutoNum type="arabicPeriod"/>
                      </a:pPr>
                      <a:r>
                        <a:rPr lang="en-US" sz="1600" dirty="0">
                          <a:effectLst/>
                        </a:rPr>
                        <a:t>View pending payment </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extLst>
                  <a:ext uri="{0D108BD9-81ED-4DB2-BD59-A6C34878D82A}">
                    <a16:rowId xmlns:a16="http://schemas.microsoft.com/office/drawing/2014/main" val="2627300368"/>
                  </a:ext>
                </a:extLst>
              </a:tr>
              <a:tr h="253062">
                <a:tc>
                  <a:txBody>
                    <a:bodyPr/>
                    <a:lstStyle/>
                    <a:p>
                      <a:pPr marL="0" marR="137160" algn="just">
                        <a:lnSpc>
                          <a:spcPct val="115000"/>
                        </a:lnSpc>
                        <a:spcBef>
                          <a:spcPts val="0"/>
                        </a:spcBef>
                        <a:spcAft>
                          <a:spcPts val="150"/>
                        </a:spcAft>
                      </a:pPr>
                      <a:r>
                        <a:rPr lang="en-US" sz="1600">
                          <a:effectLst/>
                        </a:rPr>
                        <a:t>Test Data</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tc>
                  <a:txBody>
                    <a:bodyPr/>
                    <a:lstStyle/>
                    <a:p>
                      <a:pPr marL="0" marR="137160" algn="just">
                        <a:lnSpc>
                          <a:spcPct val="115000"/>
                        </a:lnSpc>
                        <a:spcBef>
                          <a:spcPts val="0"/>
                        </a:spcBef>
                        <a:spcAft>
                          <a:spcPts val="150"/>
                        </a:spcAft>
                      </a:pPr>
                      <a:r>
                        <a:rPr lang="en-US" sz="1600" dirty="0">
                          <a:effectLst/>
                        </a:rPr>
                        <a:t>Room and Apartment status updates </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extLst>
                  <a:ext uri="{0D108BD9-81ED-4DB2-BD59-A6C34878D82A}">
                    <a16:rowId xmlns:a16="http://schemas.microsoft.com/office/drawing/2014/main" val="4209000808"/>
                  </a:ext>
                </a:extLst>
              </a:tr>
              <a:tr h="628111">
                <a:tc>
                  <a:txBody>
                    <a:bodyPr/>
                    <a:lstStyle/>
                    <a:p>
                      <a:pPr marL="0" marR="137160" algn="just">
                        <a:lnSpc>
                          <a:spcPct val="115000"/>
                        </a:lnSpc>
                        <a:spcBef>
                          <a:spcPts val="0"/>
                        </a:spcBef>
                        <a:spcAft>
                          <a:spcPts val="150"/>
                        </a:spcAft>
                      </a:pPr>
                      <a:r>
                        <a:rPr lang="en-US" sz="1600">
                          <a:effectLst/>
                        </a:rPr>
                        <a:t>Expected Result</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tc>
                  <a:txBody>
                    <a:bodyPr/>
                    <a:lstStyle/>
                    <a:p>
                      <a:pPr marL="0" marR="137160" algn="just">
                        <a:lnSpc>
                          <a:spcPct val="115000"/>
                        </a:lnSpc>
                        <a:spcBef>
                          <a:spcPts val="0"/>
                        </a:spcBef>
                        <a:spcAft>
                          <a:spcPts val="150"/>
                        </a:spcAft>
                      </a:pPr>
                      <a:r>
                        <a:rPr lang="en-US" sz="1600" dirty="0">
                          <a:effectLst/>
                        </a:rPr>
                        <a:t>Room availability and preferences should be updated successfully. The changes should be reflected in the system for users to see.</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extLst>
                  <a:ext uri="{0D108BD9-81ED-4DB2-BD59-A6C34878D82A}">
                    <a16:rowId xmlns:a16="http://schemas.microsoft.com/office/drawing/2014/main" val="2646178466"/>
                  </a:ext>
                </a:extLst>
              </a:tr>
              <a:tr h="269217">
                <a:tc>
                  <a:txBody>
                    <a:bodyPr/>
                    <a:lstStyle/>
                    <a:p>
                      <a:pPr marL="0" marR="137160" algn="just">
                        <a:lnSpc>
                          <a:spcPct val="115000"/>
                        </a:lnSpc>
                        <a:spcBef>
                          <a:spcPts val="0"/>
                        </a:spcBef>
                        <a:spcAft>
                          <a:spcPts val="150"/>
                        </a:spcAft>
                      </a:pP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tc>
                  <a:txBody>
                    <a:bodyPr/>
                    <a:lstStyle/>
                    <a:p>
                      <a:pPr marL="0" marR="137160" algn="just">
                        <a:lnSpc>
                          <a:spcPct val="115000"/>
                        </a:lnSpc>
                        <a:spcBef>
                          <a:spcPts val="0"/>
                        </a:spcBef>
                        <a:spcAft>
                          <a:spcPts val="150"/>
                        </a:spcAft>
                      </a:pP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extLst>
                  <a:ext uri="{0D108BD9-81ED-4DB2-BD59-A6C34878D82A}">
                    <a16:rowId xmlns:a16="http://schemas.microsoft.com/office/drawing/2014/main" val="9309628"/>
                  </a:ext>
                </a:extLst>
              </a:tr>
              <a:tr h="253062">
                <a:tc>
                  <a:txBody>
                    <a:bodyPr/>
                    <a:lstStyle/>
                    <a:p>
                      <a:pPr marL="0" marR="137160" algn="just">
                        <a:lnSpc>
                          <a:spcPct val="115000"/>
                        </a:lnSpc>
                        <a:spcBef>
                          <a:spcPts val="0"/>
                        </a:spcBef>
                        <a:spcAft>
                          <a:spcPts val="150"/>
                        </a:spcAft>
                      </a:pPr>
                      <a:r>
                        <a:rPr lang="en-US" sz="1600">
                          <a:effectLst/>
                        </a:rPr>
                        <a:t>Status</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tc>
                  <a:txBody>
                    <a:bodyPr/>
                    <a:lstStyle/>
                    <a:p>
                      <a:pPr marL="0" marR="137160" algn="just">
                        <a:lnSpc>
                          <a:spcPct val="115000"/>
                        </a:lnSpc>
                        <a:spcBef>
                          <a:spcPts val="0"/>
                        </a:spcBef>
                        <a:spcAft>
                          <a:spcPts val="150"/>
                        </a:spcAft>
                      </a:pPr>
                      <a:r>
                        <a:rPr lang="en-US" sz="1600" dirty="0">
                          <a:effectLst/>
                        </a:rPr>
                        <a:t>pass</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extLst>
                  <a:ext uri="{0D108BD9-81ED-4DB2-BD59-A6C34878D82A}">
                    <a16:rowId xmlns:a16="http://schemas.microsoft.com/office/drawing/2014/main" val="1700061262"/>
                  </a:ext>
                </a:extLst>
              </a:tr>
              <a:tr h="253062">
                <a:tc>
                  <a:txBody>
                    <a:bodyPr/>
                    <a:lstStyle/>
                    <a:p>
                      <a:pPr marL="0" marR="137160" algn="just">
                        <a:lnSpc>
                          <a:spcPct val="115000"/>
                        </a:lnSpc>
                        <a:spcBef>
                          <a:spcPts val="0"/>
                        </a:spcBef>
                        <a:spcAft>
                          <a:spcPts val="150"/>
                        </a:spcAft>
                      </a:pPr>
                      <a:r>
                        <a:rPr lang="en-US" sz="1600">
                          <a:effectLst/>
                        </a:rPr>
                        <a:t>Remark</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tc>
                  <a:txBody>
                    <a:bodyPr/>
                    <a:lstStyle/>
                    <a:p>
                      <a:pPr marL="0" marR="137160" algn="just">
                        <a:lnSpc>
                          <a:spcPct val="115000"/>
                        </a:lnSpc>
                        <a:spcBef>
                          <a:spcPts val="0"/>
                        </a:spcBef>
                        <a:spcAft>
                          <a:spcPts val="150"/>
                        </a:spcAft>
                      </a:pPr>
                      <a:r>
                        <a:rPr lang="en-US" sz="1600" dirty="0">
                          <a:effectLst/>
                        </a:rPr>
                        <a:t>None</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extLst>
                  <a:ext uri="{0D108BD9-81ED-4DB2-BD59-A6C34878D82A}">
                    <a16:rowId xmlns:a16="http://schemas.microsoft.com/office/drawing/2014/main" val="1210155663"/>
                  </a:ext>
                </a:extLst>
              </a:tr>
              <a:tr h="253062">
                <a:tc>
                  <a:txBody>
                    <a:bodyPr/>
                    <a:lstStyle/>
                    <a:p>
                      <a:pPr marL="0" marR="137160" algn="just">
                        <a:lnSpc>
                          <a:spcPct val="115000"/>
                        </a:lnSpc>
                        <a:spcBef>
                          <a:spcPts val="0"/>
                        </a:spcBef>
                        <a:spcAft>
                          <a:spcPts val="150"/>
                        </a:spcAft>
                      </a:pPr>
                      <a:r>
                        <a:rPr lang="en-US" sz="1600">
                          <a:effectLst/>
                        </a:rPr>
                        <a:t>Created By</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tc>
                  <a:txBody>
                    <a:bodyPr/>
                    <a:lstStyle/>
                    <a:p>
                      <a:pPr marL="0" marR="137160" algn="just">
                        <a:lnSpc>
                          <a:spcPct val="115000"/>
                        </a:lnSpc>
                        <a:spcBef>
                          <a:spcPts val="0"/>
                        </a:spcBef>
                        <a:spcAft>
                          <a:spcPts val="150"/>
                        </a:spcAft>
                      </a:pPr>
                      <a:r>
                        <a:rPr lang="en-US" sz="1600" dirty="0">
                          <a:effectLst/>
                        </a:rPr>
                        <a:t>Maryam Abba Yusuf</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extLst>
                  <a:ext uri="{0D108BD9-81ED-4DB2-BD59-A6C34878D82A}">
                    <a16:rowId xmlns:a16="http://schemas.microsoft.com/office/drawing/2014/main" val="4259660164"/>
                  </a:ext>
                </a:extLst>
              </a:tr>
              <a:tr h="253062">
                <a:tc>
                  <a:txBody>
                    <a:bodyPr/>
                    <a:lstStyle/>
                    <a:p>
                      <a:pPr marL="0" marR="137160" algn="just">
                        <a:lnSpc>
                          <a:spcPct val="115000"/>
                        </a:lnSpc>
                        <a:spcBef>
                          <a:spcPts val="0"/>
                        </a:spcBef>
                        <a:spcAft>
                          <a:spcPts val="150"/>
                        </a:spcAft>
                      </a:pPr>
                      <a:r>
                        <a:rPr lang="en-US" sz="1600">
                          <a:effectLst/>
                        </a:rPr>
                        <a:t>Date of Creation </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tc>
                  <a:txBody>
                    <a:bodyPr/>
                    <a:lstStyle/>
                    <a:p>
                      <a:pPr marL="0" marR="137160" algn="just">
                        <a:lnSpc>
                          <a:spcPct val="115000"/>
                        </a:lnSpc>
                        <a:spcBef>
                          <a:spcPts val="0"/>
                        </a:spcBef>
                        <a:spcAft>
                          <a:spcPts val="150"/>
                        </a:spcAft>
                      </a:pPr>
                      <a:r>
                        <a:rPr lang="en-US" sz="1600" dirty="0">
                          <a:effectLst/>
                        </a:rPr>
                        <a:t>10</a:t>
                      </a:r>
                      <a:r>
                        <a:rPr lang="en-US" sz="1600" baseline="30000" dirty="0">
                          <a:effectLst/>
                        </a:rPr>
                        <a:t>th</a:t>
                      </a:r>
                      <a:r>
                        <a:rPr lang="en-US" sz="1600" dirty="0">
                          <a:effectLst/>
                        </a:rPr>
                        <a:t> August,2024</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extLst>
                  <a:ext uri="{0D108BD9-81ED-4DB2-BD59-A6C34878D82A}">
                    <a16:rowId xmlns:a16="http://schemas.microsoft.com/office/drawing/2014/main" val="3417093036"/>
                  </a:ext>
                </a:extLst>
              </a:tr>
              <a:tr h="253062">
                <a:tc>
                  <a:txBody>
                    <a:bodyPr/>
                    <a:lstStyle/>
                    <a:p>
                      <a:pPr marL="0" marR="137160" algn="just">
                        <a:lnSpc>
                          <a:spcPct val="115000"/>
                        </a:lnSpc>
                        <a:spcBef>
                          <a:spcPts val="0"/>
                        </a:spcBef>
                        <a:spcAft>
                          <a:spcPts val="150"/>
                        </a:spcAft>
                      </a:pPr>
                      <a:r>
                        <a:rPr lang="en-US" sz="1600">
                          <a:effectLst/>
                        </a:rPr>
                        <a:t>Executed By</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tc>
                  <a:txBody>
                    <a:bodyPr/>
                    <a:lstStyle/>
                    <a:p>
                      <a:pPr marL="0" marR="137160" algn="just">
                        <a:lnSpc>
                          <a:spcPct val="115000"/>
                        </a:lnSpc>
                        <a:spcBef>
                          <a:spcPts val="0"/>
                        </a:spcBef>
                        <a:spcAft>
                          <a:spcPts val="150"/>
                        </a:spcAft>
                      </a:pPr>
                      <a:r>
                        <a:rPr lang="en-US" sz="1600" dirty="0">
                          <a:effectLst/>
                        </a:rPr>
                        <a:t>Maryam Abba Yusuf</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extLst>
                  <a:ext uri="{0D108BD9-81ED-4DB2-BD59-A6C34878D82A}">
                    <a16:rowId xmlns:a16="http://schemas.microsoft.com/office/drawing/2014/main" val="4039752052"/>
                  </a:ext>
                </a:extLst>
              </a:tr>
              <a:tr h="253062">
                <a:tc>
                  <a:txBody>
                    <a:bodyPr/>
                    <a:lstStyle/>
                    <a:p>
                      <a:pPr marL="0" marR="137160" algn="just">
                        <a:lnSpc>
                          <a:spcPct val="115000"/>
                        </a:lnSpc>
                        <a:spcBef>
                          <a:spcPts val="0"/>
                        </a:spcBef>
                        <a:spcAft>
                          <a:spcPts val="150"/>
                        </a:spcAft>
                      </a:pPr>
                      <a:r>
                        <a:rPr lang="en-US" sz="1600">
                          <a:effectLst/>
                        </a:rPr>
                        <a:t>Date of Execution</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tc>
                  <a:txBody>
                    <a:bodyPr/>
                    <a:lstStyle/>
                    <a:p>
                      <a:pPr marL="0" marR="137160" algn="just">
                        <a:lnSpc>
                          <a:spcPct val="115000"/>
                        </a:lnSpc>
                        <a:spcBef>
                          <a:spcPts val="0"/>
                        </a:spcBef>
                        <a:spcAft>
                          <a:spcPts val="150"/>
                        </a:spcAft>
                      </a:pPr>
                      <a:r>
                        <a:rPr lang="en-US" sz="1600" dirty="0">
                          <a:effectLst/>
                        </a:rPr>
                        <a:t>10</a:t>
                      </a:r>
                      <a:r>
                        <a:rPr lang="en-US" sz="1600" baseline="30000" dirty="0">
                          <a:effectLst/>
                        </a:rPr>
                        <a:t>th</a:t>
                      </a:r>
                      <a:r>
                        <a:rPr lang="en-US" sz="1600" dirty="0">
                          <a:effectLst/>
                        </a:rPr>
                        <a:t> August, 2024</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extLst>
                  <a:ext uri="{0D108BD9-81ED-4DB2-BD59-A6C34878D82A}">
                    <a16:rowId xmlns:a16="http://schemas.microsoft.com/office/drawing/2014/main" val="2256859795"/>
                  </a:ext>
                </a:extLst>
              </a:tr>
              <a:tr h="253062">
                <a:tc>
                  <a:txBody>
                    <a:bodyPr/>
                    <a:lstStyle/>
                    <a:p>
                      <a:pPr marL="0" marR="137160" algn="just">
                        <a:lnSpc>
                          <a:spcPct val="115000"/>
                        </a:lnSpc>
                        <a:spcBef>
                          <a:spcPts val="0"/>
                        </a:spcBef>
                        <a:spcAft>
                          <a:spcPts val="150"/>
                        </a:spcAft>
                      </a:pPr>
                      <a:r>
                        <a:rPr lang="en-US" sz="1600">
                          <a:effectLst/>
                        </a:rPr>
                        <a:t>Test Environment</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tc>
                  <a:txBody>
                    <a:bodyPr/>
                    <a:lstStyle/>
                    <a:p>
                      <a:pPr marL="0" marR="137160" algn="just">
                        <a:lnSpc>
                          <a:spcPct val="115000"/>
                        </a:lnSpc>
                        <a:spcBef>
                          <a:spcPts val="0"/>
                        </a:spcBef>
                        <a:spcAft>
                          <a:spcPts val="150"/>
                        </a:spcAft>
                      </a:pPr>
                      <a:r>
                        <a:rPr lang="en-US" sz="1600" dirty="0">
                          <a:effectLst/>
                        </a:rPr>
                        <a:t>HP Laptop</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55418" marR="55418" marT="0" marB="0"/>
                </a:tc>
                <a:extLst>
                  <a:ext uri="{0D108BD9-81ED-4DB2-BD59-A6C34878D82A}">
                    <a16:rowId xmlns:a16="http://schemas.microsoft.com/office/drawing/2014/main" val="2390636135"/>
                  </a:ext>
                </a:extLst>
              </a:tr>
            </a:tbl>
          </a:graphicData>
        </a:graphic>
      </p:graphicFrame>
    </p:spTree>
    <p:extLst>
      <p:ext uri="{BB962C8B-B14F-4D97-AF65-F5344CB8AC3E}">
        <p14:creationId xmlns:p14="http://schemas.microsoft.com/office/powerpoint/2010/main" val="38645662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a:t>the Student Accommodation System Using Preference Matching addresses the common challenges students face when searching for suitable housing. By leveraging user preferences, filtering available rooms, and calculating compatibility, the system simplifies the search process and improves student satisfaction. </a:t>
            </a:r>
          </a:p>
        </p:txBody>
      </p:sp>
    </p:spTree>
    <p:extLst>
      <p:ext uri="{BB962C8B-B14F-4D97-AF65-F5344CB8AC3E}">
        <p14:creationId xmlns:p14="http://schemas.microsoft.com/office/powerpoint/2010/main" val="42872937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Many students encounter difficulties finding suitable accommodation after being admitted to university. To address this issue, a Student Accommodation System has been developed to assist students in finding hostels that meet their specific requirements through </a:t>
            </a:r>
            <a:r>
              <a:rPr lang="en-US" b="1" dirty="0"/>
              <a:t>preference matching</a:t>
            </a:r>
            <a:r>
              <a:rPr lang="en-US" dirty="0" smtClean="0"/>
              <a:t>. It </a:t>
            </a:r>
            <a:r>
              <a:rPr lang="en-US" dirty="0"/>
              <a:t>simplifies the search process, reduces the stress associated with finding accommodation, and ensures that recommendations reflect their individual preferences. For hostel owners, it enhances visibility and extends their reach within the city, potentially resulting in increased bookings</a:t>
            </a:r>
          </a:p>
        </p:txBody>
      </p:sp>
    </p:spTree>
    <p:extLst>
      <p:ext uri="{BB962C8B-B14F-4D97-AF65-F5344CB8AC3E}">
        <p14:creationId xmlns:p14="http://schemas.microsoft.com/office/powerpoint/2010/main" val="1251934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a:xfrm>
            <a:off x="1024128" y="2084832"/>
            <a:ext cx="9720073" cy="4224528"/>
          </a:xfrm>
        </p:spPr>
        <p:txBody>
          <a:bodyPr>
            <a:normAutofit fontScale="85000" lnSpcReduction="20000"/>
          </a:bodyPr>
          <a:lstStyle/>
          <a:p>
            <a:r>
              <a:rPr lang="en-US" dirty="0"/>
              <a:t>Aggarwal, C. C. (2016). </a:t>
            </a:r>
            <a:r>
              <a:rPr lang="en-US" i="1" dirty="0"/>
              <a:t>Recommender systems</a:t>
            </a:r>
            <a:r>
              <a:rPr lang="en-US" dirty="0"/>
              <a:t>. Springer International Publishing.</a:t>
            </a:r>
          </a:p>
          <a:p>
            <a:r>
              <a:rPr lang="en-US" dirty="0"/>
              <a:t>Breese, J. S., Heckerman, D., &amp; </a:t>
            </a:r>
            <a:r>
              <a:rPr lang="en-US" dirty="0" err="1"/>
              <a:t>Kadie</a:t>
            </a:r>
            <a:r>
              <a:rPr lang="en-US" dirty="0"/>
              <a:t>, C. (1998). </a:t>
            </a:r>
            <a:r>
              <a:rPr lang="en-US" i="1" dirty="0"/>
              <a:t>Empirical analysis of predictive algorithms for </a:t>
            </a:r>
            <a:endParaRPr lang="en-US" dirty="0"/>
          </a:p>
          <a:p>
            <a:r>
              <a:rPr lang="en-US" i="1" dirty="0"/>
              <a:t>collaborative filtering</a:t>
            </a:r>
            <a:r>
              <a:rPr lang="en-US" dirty="0"/>
              <a:t> (Technical Report MSR-TR-98-12). Microsoft Research.</a:t>
            </a:r>
          </a:p>
          <a:p>
            <a:r>
              <a:rPr lang="en-US" dirty="0" err="1"/>
              <a:t>Basavesh</a:t>
            </a:r>
            <a:r>
              <a:rPr lang="en-US" dirty="0"/>
              <a:t>, D., </a:t>
            </a:r>
            <a:r>
              <a:rPr lang="en-US" dirty="0" err="1"/>
              <a:t>Laharishree</a:t>
            </a:r>
            <a:r>
              <a:rPr lang="en-US" dirty="0"/>
              <a:t>, S., </a:t>
            </a:r>
            <a:r>
              <a:rPr lang="en-US" dirty="0" err="1"/>
              <a:t>Sthuthi</a:t>
            </a:r>
            <a:r>
              <a:rPr lang="en-US" dirty="0"/>
              <a:t>, S., </a:t>
            </a:r>
            <a:r>
              <a:rPr lang="en-US" dirty="0" err="1"/>
              <a:t>Tejaswini</a:t>
            </a:r>
            <a:r>
              <a:rPr lang="en-US" dirty="0"/>
              <a:t>, N., &amp; </a:t>
            </a:r>
            <a:r>
              <a:rPr lang="en-US" dirty="0" err="1"/>
              <a:t>Vidya</a:t>
            </a:r>
            <a:r>
              <a:rPr lang="en-US" dirty="0"/>
              <a:t>, R. (2023). Hostel finder:      </a:t>
            </a:r>
          </a:p>
          <a:p>
            <a:r>
              <a:rPr lang="en-US" dirty="0"/>
              <a:t>Location-based recommendation system for hostels and PGS with transit information. </a:t>
            </a:r>
            <a:r>
              <a:rPr lang="en-US" i="1" dirty="0"/>
              <a:t>International Journal of Research Publication and Reviews</a:t>
            </a:r>
            <a:r>
              <a:rPr lang="en-US" dirty="0"/>
              <a:t>. </a:t>
            </a:r>
            <a:r>
              <a:rPr lang="en-US" u="sng" dirty="0">
                <a:hlinkClick r:id="rId2"/>
              </a:rPr>
              <a:t>https://www.ijrpr.com</a:t>
            </a:r>
            <a:endParaRPr lang="en-US" dirty="0"/>
          </a:p>
          <a:p>
            <a:r>
              <a:rPr lang="en-US" dirty="0"/>
              <a:t>Burke, R. (2001). Knowledge-based recommender systems. In </a:t>
            </a:r>
            <a:r>
              <a:rPr lang="en-US" i="1" dirty="0"/>
              <a:t>Encyclopedia of library and  </a:t>
            </a:r>
            <a:endParaRPr lang="en-US" dirty="0"/>
          </a:p>
          <a:p>
            <a:r>
              <a:rPr lang="en-US" i="1" dirty="0"/>
              <a:t>information science</a:t>
            </a:r>
            <a:r>
              <a:rPr lang="en-US" dirty="0"/>
              <a:t>.</a:t>
            </a:r>
          </a:p>
          <a:p>
            <a:r>
              <a:rPr lang="en-US" dirty="0"/>
              <a:t>Burke, R. (2002). Hybrid recommender systems: Survey and experiments. </a:t>
            </a:r>
            <a:r>
              <a:rPr lang="en-US" i="1" dirty="0"/>
              <a:t>User Modeling and </a:t>
            </a:r>
            <a:endParaRPr lang="en-US" dirty="0"/>
          </a:p>
          <a:p>
            <a:r>
              <a:rPr lang="en-US" i="1" dirty="0"/>
              <a:t>User-Adapted Interaction, 12</a:t>
            </a:r>
            <a:r>
              <a:rPr lang="en-US" dirty="0"/>
              <a:t>(4), 331-370.</a:t>
            </a:r>
          </a:p>
          <a:p>
            <a:r>
              <a:rPr lang="en-US" dirty="0"/>
              <a:t>Carpenter, S. R., </a:t>
            </a:r>
            <a:r>
              <a:rPr lang="en-US" dirty="0" err="1"/>
              <a:t>Pingali</a:t>
            </a:r>
            <a:r>
              <a:rPr lang="en-US" dirty="0"/>
              <a:t>, P. L., Bennett, E. M., &amp; Zurek, M. B. (Eds.). (2005). </a:t>
            </a:r>
            <a:r>
              <a:rPr lang="en-US" i="1" dirty="0"/>
              <a:t>Ecosystems and </a:t>
            </a:r>
            <a:endParaRPr lang="en-US" dirty="0"/>
          </a:p>
          <a:p>
            <a:pPr lvl="0"/>
            <a:endParaRPr lang="en-US" dirty="0"/>
          </a:p>
        </p:txBody>
      </p:sp>
    </p:spTree>
    <p:extLst>
      <p:ext uri="{BB962C8B-B14F-4D97-AF65-F5344CB8AC3E}">
        <p14:creationId xmlns:p14="http://schemas.microsoft.com/office/powerpoint/2010/main" val="2720118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OF PROBLEM</a:t>
            </a:r>
            <a:endParaRPr lang="en-US" dirty="0"/>
          </a:p>
        </p:txBody>
      </p:sp>
      <p:sp>
        <p:nvSpPr>
          <p:cNvPr id="3" name="Content Placeholder 2"/>
          <p:cNvSpPr>
            <a:spLocks noGrp="1"/>
          </p:cNvSpPr>
          <p:nvPr>
            <p:ph idx="1"/>
          </p:nvPr>
        </p:nvSpPr>
        <p:spPr/>
        <p:txBody>
          <a:bodyPr/>
          <a:lstStyle/>
          <a:p>
            <a:r>
              <a:rPr lang="en-US" dirty="0"/>
              <a:t>Students often struggle to find suitable accommodation due to limited knowledge of available </a:t>
            </a:r>
            <a:r>
              <a:rPr lang="en-US" dirty="0" smtClean="0"/>
              <a:t>options and </a:t>
            </a:r>
            <a:r>
              <a:rPr lang="en-US" dirty="0"/>
              <a:t>difficulty matching their preferences with available housing and roommates. This project addresses these challenges by proposing a </a:t>
            </a:r>
            <a:r>
              <a:rPr lang="en-US" b="1" dirty="0"/>
              <a:t>Student Accommodation System Using Preference Matching</a:t>
            </a:r>
            <a:r>
              <a:rPr lang="en-US" dirty="0"/>
              <a:t>, which helps students find accommodation that aligns with their specific needs, simplifying the search process and improving satisfaction.</a:t>
            </a:r>
          </a:p>
        </p:txBody>
      </p:sp>
    </p:spTree>
    <p:extLst>
      <p:ext uri="{BB962C8B-B14F-4D97-AF65-F5344CB8AC3E}">
        <p14:creationId xmlns:p14="http://schemas.microsoft.com/office/powerpoint/2010/main" val="9960145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AIMS AND OBJECTIVES</a:t>
            </a:r>
            <a:endParaRPr lang="en-US" dirty="0"/>
          </a:p>
        </p:txBody>
      </p:sp>
      <p:sp>
        <p:nvSpPr>
          <p:cNvPr id="3" name="Content Placeholder 2"/>
          <p:cNvSpPr>
            <a:spLocks noGrp="1"/>
          </p:cNvSpPr>
          <p:nvPr>
            <p:ph idx="1"/>
          </p:nvPr>
        </p:nvSpPr>
        <p:spPr>
          <a:xfrm>
            <a:off x="838200" y="1690688"/>
            <a:ext cx="10515600" cy="4895642"/>
          </a:xfrm>
        </p:spPr>
        <p:txBody>
          <a:bodyPr>
            <a:normAutofit/>
          </a:bodyPr>
          <a:lstStyle/>
          <a:p>
            <a:endParaRPr lang="en-US" sz="2400" dirty="0" smtClean="0"/>
          </a:p>
          <a:p>
            <a:pPr marL="457200" indent="-457200">
              <a:buFont typeface="+mj-lt"/>
              <a:buAutoNum type="arabicPeriod"/>
            </a:pPr>
            <a:r>
              <a:rPr lang="en-US" sz="2400" dirty="0" smtClean="0"/>
              <a:t>The </a:t>
            </a:r>
            <a:r>
              <a:rPr lang="en-US" sz="2400" dirty="0"/>
              <a:t>main aim of this </a:t>
            </a:r>
            <a:r>
              <a:rPr lang="en-US" sz="2400" dirty="0" smtClean="0"/>
              <a:t>project is </a:t>
            </a:r>
            <a:r>
              <a:rPr lang="en-US" sz="2400" dirty="0"/>
              <a:t>to design and implement a student accommodation using </a:t>
            </a:r>
            <a:r>
              <a:rPr lang="en-US" sz="2400" dirty="0" smtClean="0"/>
              <a:t>preference matching to </a:t>
            </a:r>
            <a:r>
              <a:rPr lang="en-US" sz="2400" dirty="0"/>
              <a:t>match users with a roommate base on their preferences</a:t>
            </a:r>
            <a:r>
              <a:rPr lang="en-US" sz="2400" dirty="0" smtClean="0"/>
              <a:t>.</a:t>
            </a:r>
            <a:endParaRPr lang="en-US" sz="2400" dirty="0"/>
          </a:p>
          <a:p>
            <a:pPr marL="457200" lvl="0" indent="-457200">
              <a:buFont typeface="+mj-lt"/>
              <a:buAutoNum type="arabicPeriod"/>
            </a:pPr>
            <a:r>
              <a:rPr lang="en-US" sz="2400" dirty="0"/>
              <a:t>To develop a comprehensive and user-friendly software that assists student in finding suitable Accommodation</a:t>
            </a:r>
          </a:p>
          <a:p>
            <a:pPr marL="457200" lvl="0" indent="-457200">
              <a:buFont typeface="+mj-lt"/>
              <a:buAutoNum type="arabicPeriod"/>
            </a:pPr>
            <a:r>
              <a:rPr lang="en-US" sz="2400" dirty="0"/>
              <a:t>To create a booking and reservation system that allows users to secure their chosen Accommodation, manage bookings, and handle payment </a:t>
            </a:r>
            <a:r>
              <a:rPr lang="en-US" sz="2400" dirty="0" smtClean="0"/>
              <a:t>transactions.</a:t>
            </a:r>
            <a:endParaRPr lang="en-US" sz="2400" dirty="0"/>
          </a:p>
          <a:p>
            <a:pPr marL="457200" indent="-457200">
              <a:buFont typeface="+mj-lt"/>
              <a:buAutoNum type="arabicPeriod"/>
            </a:pPr>
            <a:r>
              <a:rPr lang="en-US" sz="2400" dirty="0" smtClean="0"/>
              <a:t>To </a:t>
            </a:r>
            <a:r>
              <a:rPr lang="en-US" sz="2400" dirty="0"/>
              <a:t>develop a user-friendly platform where students can create profiles specifying their accommodation requirements (location, lifestyle preferences).</a:t>
            </a:r>
          </a:p>
        </p:txBody>
      </p:sp>
    </p:spTree>
    <p:extLst>
      <p:ext uri="{BB962C8B-B14F-4D97-AF65-F5344CB8AC3E}">
        <p14:creationId xmlns:p14="http://schemas.microsoft.com/office/powerpoint/2010/main" val="6693891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SIGNIFICANCE</a:t>
            </a:r>
            <a:endParaRPr lang="en-US" dirty="0"/>
          </a:p>
        </p:txBody>
      </p:sp>
      <p:sp>
        <p:nvSpPr>
          <p:cNvPr id="3" name="Content Placeholder 2"/>
          <p:cNvSpPr>
            <a:spLocks noGrp="1"/>
          </p:cNvSpPr>
          <p:nvPr>
            <p:ph idx="1"/>
          </p:nvPr>
        </p:nvSpPr>
        <p:spPr/>
        <p:txBody>
          <a:bodyPr>
            <a:normAutofit/>
          </a:bodyPr>
          <a:lstStyle/>
          <a:p>
            <a:pPr lvl="0"/>
            <a:endParaRPr lang="en-US" dirty="0" smtClean="0"/>
          </a:p>
          <a:p>
            <a:pPr marL="457200" indent="-457200">
              <a:buFont typeface="+mj-lt"/>
              <a:buAutoNum type="arabicPeriod"/>
            </a:pPr>
            <a:r>
              <a:rPr lang="en-US" dirty="0" smtClean="0"/>
              <a:t>It </a:t>
            </a:r>
            <a:r>
              <a:rPr lang="en-US" dirty="0"/>
              <a:t>ensures that students find suitable accommodation quickly and accurately.</a:t>
            </a:r>
          </a:p>
          <a:p>
            <a:pPr marL="457200" indent="-457200">
              <a:buFont typeface="+mj-lt"/>
              <a:buAutoNum type="arabicPeriod"/>
            </a:pPr>
            <a:r>
              <a:rPr lang="en-US" dirty="0"/>
              <a:t>It provides users with a </a:t>
            </a:r>
            <a:r>
              <a:rPr lang="en-US" dirty="0" smtClean="0"/>
              <a:t>preference page which </a:t>
            </a:r>
            <a:r>
              <a:rPr lang="en-US" dirty="0"/>
              <a:t>allows them to choose an accommodation based on their location.</a:t>
            </a:r>
          </a:p>
          <a:p>
            <a:pPr marL="457200" indent="-457200">
              <a:buFont typeface="+mj-lt"/>
              <a:buAutoNum type="arabicPeriod"/>
            </a:pPr>
            <a:r>
              <a:rPr lang="en-US" dirty="0"/>
              <a:t>It reduces the time and effort required for manual accommodation.</a:t>
            </a:r>
          </a:p>
          <a:p>
            <a:pPr marL="457200" indent="-457200">
              <a:buFont typeface="+mj-lt"/>
              <a:buAutoNum type="arabicPeriod"/>
            </a:pPr>
            <a:r>
              <a:rPr lang="en-US" dirty="0"/>
              <a:t>Helps in efficient allocation and management of housing resources.</a:t>
            </a:r>
          </a:p>
        </p:txBody>
      </p:sp>
    </p:spTree>
    <p:extLst>
      <p:ext uri="{BB962C8B-B14F-4D97-AF65-F5344CB8AC3E}">
        <p14:creationId xmlns:p14="http://schemas.microsoft.com/office/powerpoint/2010/main" val="22130788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 PREFERENCE WORKS</a:t>
            </a:r>
            <a:endParaRPr lang="en-US" dirty="0"/>
          </a:p>
        </p:txBody>
      </p:sp>
      <p:sp>
        <p:nvSpPr>
          <p:cNvPr id="3" name="Content Placeholder 2"/>
          <p:cNvSpPr>
            <a:spLocks noGrp="1"/>
          </p:cNvSpPr>
          <p:nvPr>
            <p:ph idx="1"/>
          </p:nvPr>
        </p:nvSpPr>
        <p:spPr/>
        <p:txBody>
          <a:bodyPr>
            <a:normAutofit lnSpcReduction="10000"/>
          </a:bodyPr>
          <a:lstStyle/>
          <a:p>
            <a:r>
              <a:rPr lang="en-US" sz="2000" dirty="0"/>
              <a:t>After login, students specify </a:t>
            </a:r>
            <a:r>
              <a:rPr lang="en-US" sz="2000" dirty="0" smtClean="0"/>
              <a:t>their roommate </a:t>
            </a:r>
            <a:r>
              <a:rPr lang="en-US" sz="2000" dirty="0"/>
              <a:t>preferences: cleanliness, sleep habits, quietness, and social behavior</a:t>
            </a:r>
            <a:r>
              <a:rPr lang="en-US" sz="2000" dirty="0" smtClean="0"/>
              <a:t>.</a:t>
            </a:r>
          </a:p>
          <a:p>
            <a:r>
              <a:rPr lang="en-US" sz="2000" dirty="0" smtClean="0"/>
              <a:t>It Filters </a:t>
            </a:r>
            <a:r>
              <a:rPr lang="en-US" sz="2000" dirty="0"/>
              <a:t>rooms based on the student’s preferences, showing only those that align with gender and other requirements</a:t>
            </a:r>
            <a:r>
              <a:rPr lang="en-US" sz="2000" dirty="0" smtClean="0"/>
              <a:t>.</a:t>
            </a:r>
            <a:endParaRPr lang="en-US" sz="2000" dirty="0"/>
          </a:p>
          <a:p>
            <a:r>
              <a:rPr lang="en-US" sz="2000" dirty="0" smtClean="0"/>
              <a:t>The </a:t>
            </a:r>
            <a:r>
              <a:rPr lang="en-US" sz="2000" dirty="0"/>
              <a:t>system evaluates compatibility by comparing a student’s preferences (cleanliness, quietness, social behavior) with those of current occupants</a:t>
            </a:r>
            <a:r>
              <a:rPr lang="en-US" sz="2000" dirty="0" smtClean="0"/>
              <a:t>.</a:t>
            </a:r>
          </a:p>
          <a:p>
            <a:r>
              <a:rPr lang="en-US" sz="2000" dirty="0"/>
              <a:t>For each preference, it calculates the absolute difference between the student’s and the occupant's preferences</a:t>
            </a:r>
            <a:r>
              <a:rPr lang="en-US" sz="2000" dirty="0" smtClean="0"/>
              <a:t>.</a:t>
            </a:r>
          </a:p>
          <a:p>
            <a:r>
              <a:rPr lang="en-US" sz="2000" dirty="0" smtClean="0"/>
              <a:t>The </a:t>
            </a:r>
            <a:r>
              <a:rPr lang="en-US" sz="2000" dirty="0"/>
              <a:t>score is then converted into a </a:t>
            </a:r>
            <a:r>
              <a:rPr lang="en-US" sz="2000" b="1" dirty="0"/>
              <a:t>match percentage</a:t>
            </a:r>
            <a:r>
              <a:rPr lang="en-US" sz="2000" dirty="0"/>
              <a:t>: the smaller the total difference, the higher the match percentage.</a:t>
            </a:r>
            <a:endParaRPr lang="en-US" sz="2000" dirty="0" smtClean="0"/>
          </a:p>
          <a:p>
            <a:r>
              <a:rPr lang="en-US" sz="2000" dirty="0"/>
              <a:t>Rooms are ranked from highest to lowest match percentage, showing the best-fitting options first.</a:t>
            </a:r>
          </a:p>
        </p:txBody>
      </p:sp>
    </p:spTree>
    <p:extLst>
      <p:ext uri="{BB962C8B-B14F-4D97-AF65-F5344CB8AC3E}">
        <p14:creationId xmlns:p14="http://schemas.microsoft.com/office/powerpoint/2010/main" val="9892942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25368"/>
            <a:ext cx="10515600" cy="827571"/>
          </a:xfrm>
        </p:spPr>
        <p:txBody>
          <a:bodyPr>
            <a:normAutofit/>
          </a:bodyPr>
          <a:lstStyle/>
          <a:p>
            <a:r>
              <a:rPr lang="en-US" dirty="0" smtClean="0"/>
              <a:t>LITERATURE REVIEW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49712568"/>
              </p:ext>
            </p:extLst>
          </p:nvPr>
        </p:nvGraphicFramePr>
        <p:xfrm>
          <a:off x="583096" y="1072869"/>
          <a:ext cx="10389704" cy="5785131"/>
        </p:xfrm>
        <a:graphic>
          <a:graphicData uri="http://schemas.openxmlformats.org/drawingml/2006/table">
            <a:tbl>
              <a:tblPr firstRow="1" firstCol="1" bandRow="1">
                <a:tableStyleId>{5C22544A-7EE6-4342-B048-85BDC9FD1C3A}</a:tableStyleId>
              </a:tblPr>
              <a:tblGrid>
                <a:gridCol w="1806440">
                  <a:extLst>
                    <a:ext uri="{9D8B030D-6E8A-4147-A177-3AD203B41FA5}">
                      <a16:colId xmlns:a16="http://schemas.microsoft.com/office/drawing/2014/main" val="280740668"/>
                    </a:ext>
                  </a:extLst>
                </a:gridCol>
                <a:gridCol w="2910613">
                  <a:extLst>
                    <a:ext uri="{9D8B030D-6E8A-4147-A177-3AD203B41FA5}">
                      <a16:colId xmlns:a16="http://schemas.microsoft.com/office/drawing/2014/main" val="1876871729"/>
                    </a:ext>
                  </a:extLst>
                </a:gridCol>
                <a:gridCol w="2801586">
                  <a:extLst>
                    <a:ext uri="{9D8B030D-6E8A-4147-A177-3AD203B41FA5}">
                      <a16:colId xmlns:a16="http://schemas.microsoft.com/office/drawing/2014/main" val="588288616"/>
                    </a:ext>
                  </a:extLst>
                </a:gridCol>
                <a:gridCol w="2871065">
                  <a:extLst>
                    <a:ext uri="{9D8B030D-6E8A-4147-A177-3AD203B41FA5}">
                      <a16:colId xmlns:a16="http://schemas.microsoft.com/office/drawing/2014/main" val="1703838603"/>
                    </a:ext>
                  </a:extLst>
                </a:gridCol>
              </a:tblGrid>
              <a:tr h="438726">
                <a:tc>
                  <a:txBody>
                    <a:bodyPr/>
                    <a:lstStyle/>
                    <a:p>
                      <a:pPr marL="0" marR="0" algn="just">
                        <a:lnSpc>
                          <a:spcPct val="115000"/>
                        </a:lnSpc>
                        <a:spcBef>
                          <a:spcPts val="0"/>
                        </a:spcBef>
                        <a:spcAft>
                          <a:spcPts val="0"/>
                        </a:spcAft>
                      </a:pPr>
                      <a:r>
                        <a:rPr lang="en-US" sz="1600" dirty="0">
                          <a:effectLst/>
                        </a:rPr>
                        <a:t>Related Work</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gn="just">
                        <a:lnSpc>
                          <a:spcPct val="115000"/>
                        </a:lnSpc>
                        <a:spcBef>
                          <a:spcPts val="0"/>
                        </a:spcBef>
                        <a:spcAft>
                          <a:spcPts val="0"/>
                        </a:spcAft>
                      </a:pPr>
                      <a:r>
                        <a:rPr lang="en-US" sz="1600" dirty="0">
                          <a:effectLst/>
                        </a:rPr>
                        <a:t>Method/Approach</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gn="just">
                        <a:lnSpc>
                          <a:spcPct val="115000"/>
                        </a:lnSpc>
                        <a:spcBef>
                          <a:spcPts val="0"/>
                        </a:spcBef>
                        <a:spcAft>
                          <a:spcPts val="0"/>
                        </a:spcAft>
                      </a:pPr>
                      <a:r>
                        <a:rPr lang="en-US" sz="1600">
                          <a:effectLst/>
                        </a:rPr>
                        <a:t>Strengths</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gn="just">
                        <a:lnSpc>
                          <a:spcPct val="115000"/>
                        </a:lnSpc>
                        <a:spcBef>
                          <a:spcPts val="0"/>
                        </a:spcBef>
                        <a:spcAft>
                          <a:spcPts val="0"/>
                        </a:spcAft>
                      </a:pPr>
                      <a:r>
                        <a:rPr lang="en-US" sz="1600">
                          <a:effectLst/>
                        </a:rPr>
                        <a:t>Weaknesses</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extLst>
                  <a:ext uri="{0D108BD9-81ED-4DB2-BD59-A6C34878D82A}">
                    <a16:rowId xmlns:a16="http://schemas.microsoft.com/office/drawing/2014/main" val="3840724100"/>
                  </a:ext>
                </a:extLst>
              </a:tr>
              <a:tr h="525157">
                <a:tc>
                  <a:txBody>
                    <a:bodyPr/>
                    <a:lstStyle/>
                    <a:p>
                      <a:pPr marL="0" marR="0">
                        <a:lnSpc>
                          <a:spcPct val="115000"/>
                        </a:lnSpc>
                        <a:spcBef>
                          <a:spcPts val="0"/>
                        </a:spcBef>
                        <a:spcAft>
                          <a:spcPts val="0"/>
                        </a:spcAft>
                      </a:pPr>
                      <a:r>
                        <a:rPr lang="en-US" sz="1600" dirty="0">
                          <a:effectLst/>
                        </a:rPr>
                        <a:t>Chen et al. (2015)</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nSpc>
                          <a:spcPct val="115000"/>
                        </a:lnSpc>
                        <a:spcBef>
                          <a:spcPts val="0"/>
                        </a:spcBef>
                        <a:spcAft>
                          <a:spcPts val="0"/>
                        </a:spcAft>
                      </a:pPr>
                      <a:r>
                        <a:rPr lang="en-US" sz="1600" dirty="0">
                          <a:effectLst/>
                        </a:rPr>
                        <a:t>Fuzzy-based decision-making</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nSpc>
                          <a:spcPct val="115000"/>
                        </a:lnSpc>
                        <a:spcBef>
                          <a:spcPts val="0"/>
                        </a:spcBef>
                        <a:spcAft>
                          <a:spcPts val="0"/>
                        </a:spcAft>
                      </a:pPr>
                      <a:r>
                        <a:rPr lang="en-US" sz="1600" dirty="0">
                          <a:effectLst/>
                        </a:rPr>
                        <a:t>Handles uncertainty in preferences</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nSpc>
                          <a:spcPct val="115000"/>
                        </a:lnSpc>
                        <a:spcBef>
                          <a:spcPts val="0"/>
                        </a:spcBef>
                        <a:spcAft>
                          <a:spcPts val="0"/>
                        </a:spcAft>
                      </a:pPr>
                      <a:r>
                        <a:rPr lang="en-US" sz="1600">
                          <a:effectLst/>
                        </a:rPr>
                        <a:t>Limited scalability and Requires precise preference weights</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extLst>
                  <a:ext uri="{0D108BD9-81ED-4DB2-BD59-A6C34878D82A}">
                    <a16:rowId xmlns:a16="http://schemas.microsoft.com/office/drawing/2014/main" val="1637499069"/>
                  </a:ext>
                </a:extLst>
              </a:tr>
              <a:tr h="795700">
                <a:tc>
                  <a:txBody>
                    <a:bodyPr/>
                    <a:lstStyle/>
                    <a:p>
                      <a:pPr marL="0" marR="0">
                        <a:lnSpc>
                          <a:spcPct val="115000"/>
                        </a:lnSpc>
                        <a:spcBef>
                          <a:spcPts val="0"/>
                        </a:spcBef>
                        <a:spcAft>
                          <a:spcPts val="0"/>
                        </a:spcAft>
                      </a:pPr>
                      <a:r>
                        <a:rPr lang="en-US" sz="1600" dirty="0">
                          <a:effectLst/>
                        </a:rPr>
                        <a:t>Abdullah et al. (2019)</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nSpc>
                          <a:spcPct val="115000"/>
                        </a:lnSpc>
                        <a:spcBef>
                          <a:spcPts val="0"/>
                        </a:spcBef>
                        <a:spcAft>
                          <a:spcPts val="0"/>
                        </a:spcAft>
                      </a:pPr>
                      <a:r>
                        <a:rPr lang="en-US" sz="1600" dirty="0">
                          <a:effectLst/>
                        </a:rPr>
                        <a:t>Student Accommodation Preference Analysis Using Analytic Hierarchy Process</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nSpc>
                          <a:spcPct val="115000"/>
                        </a:lnSpc>
                        <a:spcBef>
                          <a:spcPts val="0"/>
                        </a:spcBef>
                        <a:spcAft>
                          <a:spcPts val="0"/>
                        </a:spcAft>
                      </a:pPr>
                      <a:r>
                        <a:rPr lang="en-US" sz="1600" dirty="0">
                          <a:effectLst/>
                        </a:rPr>
                        <a:t>Effective in analyzing student accommodation preferences</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nSpc>
                          <a:spcPct val="115000"/>
                        </a:lnSpc>
                        <a:spcBef>
                          <a:spcPts val="0"/>
                        </a:spcBef>
                        <a:spcAft>
                          <a:spcPts val="0"/>
                        </a:spcAft>
                      </a:pPr>
                      <a:r>
                        <a:rPr lang="en-US" sz="1600">
                          <a:effectLst/>
                        </a:rPr>
                        <a:t>Limited geographical scope (single university)</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extLst>
                  <a:ext uri="{0D108BD9-81ED-4DB2-BD59-A6C34878D82A}">
                    <a16:rowId xmlns:a16="http://schemas.microsoft.com/office/drawing/2014/main" val="129018971"/>
                  </a:ext>
                </a:extLst>
              </a:tr>
              <a:tr h="1066243">
                <a:tc>
                  <a:txBody>
                    <a:bodyPr/>
                    <a:lstStyle/>
                    <a:p>
                      <a:pPr marL="0" marR="0">
                        <a:lnSpc>
                          <a:spcPct val="115000"/>
                        </a:lnSpc>
                        <a:spcBef>
                          <a:spcPts val="0"/>
                        </a:spcBef>
                        <a:spcAft>
                          <a:spcPts val="0"/>
                        </a:spcAft>
                      </a:pPr>
                      <a:r>
                        <a:rPr lang="en-US" sz="1600">
                          <a:effectLst/>
                        </a:rPr>
                        <a:t>Aggarwal, C. C. (2016)</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nSpc>
                          <a:spcPct val="115000"/>
                        </a:lnSpc>
                        <a:spcBef>
                          <a:spcPts val="0"/>
                        </a:spcBef>
                        <a:spcAft>
                          <a:spcPts val="0"/>
                        </a:spcAft>
                      </a:pPr>
                      <a:r>
                        <a:rPr lang="en-US" sz="1600" dirty="0">
                          <a:effectLst/>
                        </a:rPr>
                        <a:t>Knowledge-based recommender systems </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nSpc>
                          <a:spcPct val="115000"/>
                        </a:lnSpc>
                        <a:spcBef>
                          <a:spcPts val="0"/>
                        </a:spcBef>
                        <a:spcAft>
                          <a:spcPts val="0"/>
                        </a:spcAft>
                      </a:pPr>
                      <a:r>
                        <a:rPr lang="en-US" sz="1600" dirty="0">
                          <a:effectLst/>
                        </a:rPr>
                        <a:t>Comprehensive suite of tools, user-friendly interface, supports various constraints and preferences</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nSpc>
                          <a:spcPct val="115000"/>
                        </a:lnSpc>
                        <a:spcBef>
                          <a:spcPts val="0"/>
                        </a:spcBef>
                        <a:spcAft>
                          <a:spcPts val="0"/>
                        </a:spcAft>
                      </a:pPr>
                      <a:r>
                        <a:rPr lang="en-US" sz="1600" dirty="0">
                          <a:effectLst/>
                        </a:rPr>
                        <a:t>Requires significant technical expertise and resources for implementation and customization</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extLst>
                  <a:ext uri="{0D108BD9-81ED-4DB2-BD59-A6C34878D82A}">
                    <a16:rowId xmlns:a16="http://schemas.microsoft.com/office/drawing/2014/main" val="3525041568"/>
                  </a:ext>
                </a:extLst>
              </a:tr>
              <a:tr h="795700">
                <a:tc>
                  <a:txBody>
                    <a:bodyPr/>
                    <a:lstStyle/>
                    <a:p>
                      <a:pPr marL="0" marR="0">
                        <a:lnSpc>
                          <a:spcPct val="115000"/>
                        </a:lnSpc>
                        <a:spcBef>
                          <a:spcPts val="0"/>
                        </a:spcBef>
                        <a:spcAft>
                          <a:spcPts val="0"/>
                        </a:spcAft>
                      </a:pPr>
                      <a:r>
                        <a:rPr lang="en-US" sz="1600">
                          <a:effectLst/>
                        </a:rPr>
                        <a:t>Basavesh et al, (2023). </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nSpc>
                          <a:spcPct val="115000"/>
                        </a:lnSpc>
                        <a:spcBef>
                          <a:spcPts val="0"/>
                        </a:spcBef>
                        <a:spcAft>
                          <a:spcPts val="0"/>
                        </a:spcAft>
                      </a:pPr>
                      <a:r>
                        <a:rPr lang="en-US" sz="1600">
                          <a:effectLst/>
                        </a:rPr>
                        <a:t>Location-Based Recommendation System </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nSpc>
                          <a:spcPct val="115000"/>
                        </a:lnSpc>
                        <a:spcBef>
                          <a:spcPts val="0"/>
                        </a:spcBef>
                        <a:spcAft>
                          <a:spcPts val="0"/>
                        </a:spcAft>
                      </a:pPr>
                      <a:r>
                        <a:rPr lang="en-US" sz="1600" dirty="0">
                          <a:effectLst/>
                        </a:rPr>
                        <a:t>Hostel Finder: for Hostels and PGS with Transit </a:t>
                      </a:r>
                    </a:p>
                    <a:p>
                      <a:pPr marL="0" marR="0">
                        <a:lnSpc>
                          <a:spcPct val="115000"/>
                        </a:lnSpc>
                        <a:spcBef>
                          <a:spcPts val="0"/>
                        </a:spcBef>
                        <a:spcAft>
                          <a:spcPts val="0"/>
                        </a:spcAft>
                      </a:pPr>
                      <a:r>
                        <a:rPr lang="en-US" sz="1600" dirty="0">
                          <a:effectLst/>
                        </a:rPr>
                        <a:t> </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nSpc>
                          <a:spcPct val="115000"/>
                        </a:lnSpc>
                        <a:spcBef>
                          <a:spcPts val="0"/>
                        </a:spcBef>
                        <a:spcAft>
                          <a:spcPts val="0"/>
                        </a:spcAft>
                      </a:pPr>
                      <a:r>
                        <a:rPr lang="en-US" sz="1600" dirty="0">
                          <a:effectLst/>
                        </a:rPr>
                        <a:t>User modelling and user-adapted interaction.</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extLst>
                  <a:ext uri="{0D108BD9-81ED-4DB2-BD59-A6C34878D82A}">
                    <a16:rowId xmlns:a16="http://schemas.microsoft.com/office/drawing/2014/main" val="111268626"/>
                  </a:ext>
                </a:extLst>
              </a:tr>
              <a:tr h="795700">
                <a:tc>
                  <a:txBody>
                    <a:bodyPr/>
                    <a:lstStyle/>
                    <a:p>
                      <a:pPr marL="0" marR="0">
                        <a:lnSpc>
                          <a:spcPct val="115000"/>
                        </a:lnSpc>
                        <a:spcBef>
                          <a:spcPts val="0"/>
                        </a:spcBef>
                        <a:spcAft>
                          <a:spcPts val="0"/>
                        </a:spcAft>
                      </a:pPr>
                      <a:r>
                        <a:rPr lang="en-US" sz="1600">
                          <a:effectLst/>
                        </a:rPr>
                        <a:t>Dejo, el tal, (2015)</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nSpc>
                          <a:spcPct val="115000"/>
                        </a:lnSpc>
                        <a:spcBef>
                          <a:spcPts val="0"/>
                        </a:spcBef>
                        <a:spcAft>
                          <a:spcPts val="0"/>
                        </a:spcAft>
                      </a:pPr>
                      <a:r>
                        <a:rPr lang="en-US" sz="1600">
                          <a:effectLst/>
                        </a:rPr>
                        <a:t>Recommendation systems </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nSpc>
                          <a:spcPct val="115000"/>
                        </a:lnSpc>
                        <a:spcBef>
                          <a:spcPts val="0"/>
                        </a:spcBef>
                        <a:spcAft>
                          <a:spcPts val="0"/>
                        </a:spcAft>
                      </a:pPr>
                      <a:r>
                        <a:rPr lang="en-US" sz="1600">
                          <a:effectLst/>
                        </a:rPr>
                        <a:t>Principles, methods and evaluation. </a:t>
                      </a:r>
                    </a:p>
                    <a:p>
                      <a:pPr marL="0" marR="0">
                        <a:lnSpc>
                          <a:spcPct val="115000"/>
                        </a:lnSpc>
                        <a:spcBef>
                          <a:spcPts val="0"/>
                        </a:spcBef>
                        <a:spcAft>
                          <a:spcPts val="0"/>
                        </a:spcAft>
                      </a:pPr>
                      <a:r>
                        <a:rPr lang="en-US" sz="1600">
                          <a:effectLst/>
                        </a:rPr>
                        <a:t> </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nSpc>
                          <a:spcPct val="115000"/>
                        </a:lnSpc>
                        <a:spcBef>
                          <a:spcPts val="0"/>
                        </a:spcBef>
                        <a:spcAft>
                          <a:spcPts val="0"/>
                        </a:spcAft>
                      </a:pPr>
                      <a:r>
                        <a:rPr lang="en-US" sz="1600" dirty="0">
                          <a:effectLst/>
                        </a:rPr>
                        <a:t>Specific limitations not mentioned in the document</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extLst>
                  <a:ext uri="{0D108BD9-81ED-4DB2-BD59-A6C34878D82A}">
                    <a16:rowId xmlns:a16="http://schemas.microsoft.com/office/drawing/2014/main" val="3256401349"/>
                  </a:ext>
                </a:extLst>
              </a:tr>
              <a:tr h="1140165">
                <a:tc>
                  <a:txBody>
                    <a:bodyPr/>
                    <a:lstStyle/>
                    <a:p>
                      <a:pPr marL="0" marR="0">
                        <a:lnSpc>
                          <a:spcPct val="115000"/>
                        </a:lnSpc>
                        <a:spcBef>
                          <a:spcPts val="0"/>
                        </a:spcBef>
                        <a:spcAft>
                          <a:spcPts val="0"/>
                        </a:spcAft>
                      </a:pPr>
                      <a:r>
                        <a:rPr lang="en-US" sz="1600">
                          <a:effectLst/>
                        </a:rPr>
                        <a:t>Ekstrand, et al, (2015)</a:t>
                      </a:r>
                    </a:p>
                    <a:p>
                      <a:pPr marL="0" marR="0">
                        <a:lnSpc>
                          <a:spcPct val="115000"/>
                        </a:lnSpc>
                        <a:spcBef>
                          <a:spcPts val="0"/>
                        </a:spcBef>
                        <a:spcAft>
                          <a:spcPts val="0"/>
                        </a:spcAft>
                      </a:pPr>
                      <a:r>
                        <a:rPr lang="en-US" sz="1600">
                          <a:effectLst/>
                        </a:rPr>
                        <a:t> </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nSpc>
                          <a:spcPct val="115000"/>
                        </a:lnSpc>
                        <a:spcBef>
                          <a:spcPts val="0"/>
                        </a:spcBef>
                        <a:spcAft>
                          <a:spcPts val="0"/>
                        </a:spcAft>
                      </a:pPr>
                      <a:r>
                        <a:rPr lang="en-US" sz="1600">
                          <a:effectLst/>
                        </a:rPr>
                        <a:t>Collaborative filtering recommender systems </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nSpc>
                          <a:spcPct val="115000"/>
                        </a:lnSpc>
                        <a:spcBef>
                          <a:spcPts val="0"/>
                        </a:spcBef>
                        <a:spcAft>
                          <a:spcPts val="0"/>
                        </a:spcAft>
                      </a:pPr>
                      <a:r>
                        <a:rPr lang="en-US" sz="1600">
                          <a:effectLst/>
                        </a:rPr>
                        <a:t>Foundations</a:t>
                      </a:r>
                      <a:r>
                        <a:rPr lang="en-US" sz="1600" spc="-5">
                          <a:effectLst/>
                        </a:rPr>
                        <a:t> </a:t>
                      </a:r>
                      <a:r>
                        <a:rPr lang="en-US" sz="1600">
                          <a:effectLst/>
                        </a:rPr>
                        <a:t>and</a:t>
                      </a:r>
                      <a:r>
                        <a:rPr lang="en-US" sz="1600" spc="-5">
                          <a:effectLst/>
                        </a:rPr>
                        <a:t> </a:t>
                      </a:r>
                      <a:r>
                        <a:rPr lang="en-US" sz="1600">
                          <a:effectLst/>
                        </a:rPr>
                        <a:t>Trends</a:t>
                      </a:r>
                      <a:r>
                        <a:rPr lang="en-US" sz="1600" spc="-5">
                          <a:effectLst/>
                        </a:rPr>
                        <a:t> </a:t>
                      </a:r>
                      <a:r>
                        <a:rPr lang="en-US" sz="1600">
                          <a:effectLst/>
                        </a:rPr>
                        <a:t>in</a:t>
                      </a:r>
                      <a:r>
                        <a:rPr lang="en-US" sz="1600" spc="-5">
                          <a:effectLst/>
                        </a:rPr>
                        <a:t> </a:t>
                      </a:r>
                      <a:r>
                        <a:rPr lang="en-US" sz="1600">
                          <a:effectLst/>
                        </a:rPr>
                        <a:t>Human-Computer</a:t>
                      </a:r>
                      <a:r>
                        <a:rPr lang="en-US" sz="1600" spc="-5">
                          <a:effectLst/>
                        </a:rPr>
                        <a:t> </a:t>
                      </a:r>
                      <a:r>
                        <a:rPr lang="en-US" sz="1600">
                          <a:effectLst/>
                        </a:rPr>
                        <a:t>Interaction  </a:t>
                      </a:r>
                    </a:p>
                    <a:p>
                      <a:pPr marL="0" marR="0">
                        <a:lnSpc>
                          <a:spcPct val="115000"/>
                        </a:lnSpc>
                        <a:spcBef>
                          <a:spcPts val="0"/>
                        </a:spcBef>
                        <a:spcAft>
                          <a:spcPts val="0"/>
                        </a:spcAft>
                      </a:pPr>
                      <a:r>
                        <a:rPr lang="en-US" sz="1600">
                          <a:effectLst/>
                        </a:rPr>
                        <a:t> </a:t>
                      </a:r>
                      <a:endParaRPr lang="en-US" sz="16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tc>
                  <a:txBody>
                    <a:bodyPr/>
                    <a:lstStyle/>
                    <a:p>
                      <a:pPr marL="0" marR="0">
                        <a:lnSpc>
                          <a:spcPct val="115000"/>
                        </a:lnSpc>
                        <a:spcBef>
                          <a:spcPts val="0"/>
                        </a:spcBef>
                        <a:spcAft>
                          <a:spcPts val="0"/>
                        </a:spcAft>
                      </a:pPr>
                      <a:r>
                        <a:rPr lang="en-US" sz="1600" dirty="0">
                          <a:effectLst/>
                        </a:rPr>
                        <a:t>Theoretical Aspects and Real Applications</a:t>
                      </a:r>
                      <a:endParaRPr lang="en-US" sz="1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38088" marR="38088" marT="0" marB="0"/>
                </a:tc>
                <a:extLst>
                  <a:ext uri="{0D108BD9-81ED-4DB2-BD59-A6C34878D82A}">
                    <a16:rowId xmlns:a16="http://schemas.microsoft.com/office/drawing/2014/main" val="2885390058"/>
                  </a:ext>
                </a:extLst>
              </a:tr>
            </a:tbl>
          </a:graphicData>
        </a:graphic>
      </p:graphicFrame>
    </p:spTree>
    <p:extLst>
      <p:ext uri="{BB962C8B-B14F-4D97-AF65-F5344CB8AC3E}">
        <p14:creationId xmlns:p14="http://schemas.microsoft.com/office/powerpoint/2010/main" val="6695662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METHODOLOGY</a:t>
            </a:r>
            <a:endParaRPr lang="en-US" dirty="0"/>
          </a:p>
        </p:txBody>
      </p:sp>
      <p:sp>
        <p:nvSpPr>
          <p:cNvPr id="3" name="Content Placeholder 2"/>
          <p:cNvSpPr>
            <a:spLocks noGrp="1"/>
          </p:cNvSpPr>
          <p:nvPr>
            <p:ph idx="1"/>
          </p:nvPr>
        </p:nvSpPr>
        <p:spPr/>
        <p:txBody>
          <a:bodyPr>
            <a:normAutofit/>
          </a:bodyPr>
          <a:lstStyle/>
          <a:p>
            <a:r>
              <a:rPr lang="en-US" sz="2400" dirty="0"/>
              <a:t>The Agile methodology is ideal for the Student Accommodation System due to its dynamic and flexible approach. Agile supports continuous collaboration and iterative development, which means we can regularly review and adjust the system based on </a:t>
            </a:r>
            <a:r>
              <a:rPr lang="en-US" sz="2400" dirty="0" smtClean="0"/>
              <a:t>feedbacks. This </a:t>
            </a:r>
            <a:r>
              <a:rPr lang="en-US" sz="2400" dirty="0"/>
              <a:t>incremental development approach allows us to refine features like preference matching and room filtering throughout the project, ensuring the final product effectively meets students' </a:t>
            </a:r>
            <a:r>
              <a:rPr lang="en-US" sz="2400" dirty="0" smtClean="0"/>
              <a:t>requirements.</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9287" y="257490"/>
            <a:ext cx="2652506" cy="1943821"/>
          </a:xfrm>
          <a:prstGeom prst="rect">
            <a:avLst/>
          </a:prstGeom>
        </p:spPr>
      </p:pic>
    </p:spTree>
    <p:extLst>
      <p:ext uri="{BB962C8B-B14F-4D97-AF65-F5344CB8AC3E}">
        <p14:creationId xmlns:p14="http://schemas.microsoft.com/office/powerpoint/2010/main" val="32804714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Technique</a:t>
            </a:r>
            <a:endParaRPr lang="en-US" dirty="0"/>
          </a:p>
        </p:txBody>
      </p:sp>
      <p:sp>
        <p:nvSpPr>
          <p:cNvPr id="3" name="Content Placeholder 2"/>
          <p:cNvSpPr>
            <a:spLocks noGrp="1"/>
          </p:cNvSpPr>
          <p:nvPr>
            <p:ph idx="1"/>
          </p:nvPr>
        </p:nvSpPr>
        <p:spPr/>
        <p:txBody>
          <a:bodyPr>
            <a:normAutofit/>
          </a:bodyPr>
          <a:lstStyle/>
          <a:p>
            <a:pPr lvl="0"/>
            <a:r>
              <a:rPr lang="en-US" dirty="0"/>
              <a:t>Next.js is been used on both front-end and back-end for structure, styling, and recommendation. PostgreSQL is used on the back-end to generate dynamic content and store/access data from a database. </a:t>
            </a:r>
            <a:endParaRPr lang="en-US" dirty="0" smtClean="0"/>
          </a:p>
          <a:p>
            <a:pPr lvl="0"/>
            <a:endParaRPr lang="en-US" dirty="0" smtClean="0"/>
          </a:p>
          <a:p>
            <a:pPr lvl="0"/>
            <a:r>
              <a:rPr lang="en-US" dirty="0" smtClean="0"/>
              <a:t>Operating </a:t>
            </a:r>
            <a:r>
              <a:rPr lang="en-US" dirty="0"/>
              <a:t>System: Windows</a:t>
            </a:r>
          </a:p>
          <a:p>
            <a:pPr lvl="0"/>
            <a:r>
              <a:rPr lang="en-US" dirty="0"/>
              <a:t>Database: PostgreSQL</a:t>
            </a:r>
          </a:p>
          <a:p>
            <a:pPr lvl="0"/>
            <a:r>
              <a:rPr lang="en-US" dirty="0"/>
              <a:t>Application program: VS Code</a:t>
            </a:r>
          </a:p>
          <a:p>
            <a:pPr lvl="0"/>
            <a:r>
              <a:rPr lang="en-US" dirty="0" smtClean="0"/>
              <a:t>Next.js(</a:t>
            </a:r>
            <a:r>
              <a:rPr lang="en-US" dirty="0" err="1" smtClean="0"/>
              <a:t>javascript</a:t>
            </a:r>
            <a:r>
              <a:rPr lang="en-US" dirty="0" smtClean="0"/>
              <a:t>)</a:t>
            </a:r>
            <a:endParaRPr lang="en-US" dirty="0"/>
          </a:p>
          <a:p>
            <a:endParaRPr lang="en-US" dirty="0"/>
          </a:p>
        </p:txBody>
      </p:sp>
    </p:spTree>
    <p:extLst>
      <p:ext uri="{BB962C8B-B14F-4D97-AF65-F5344CB8AC3E}">
        <p14:creationId xmlns:p14="http://schemas.microsoft.com/office/powerpoint/2010/main" val="26533467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732</TotalTime>
  <Words>1526</Words>
  <Application>Microsoft Office PowerPoint</Application>
  <PresentationFormat>Widescreen</PresentationFormat>
  <Paragraphs>237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Calibri</vt:lpstr>
      <vt:lpstr>Times New Roman</vt:lpstr>
      <vt:lpstr>Tw Cen MT</vt:lpstr>
      <vt:lpstr>Tw Cen MT Condensed</vt:lpstr>
      <vt:lpstr>Wingdings 3</vt:lpstr>
      <vt:lpstr>Integral</vt:lpstr>
      <vt:lpstr>STUDENT ACCOMODATION SYSTEM (Using Preference Matching)</vt:lpstr>
      <vt:lpstr>INTRODUCTION</vt:lpstr>
      <vt:lpstr>STATEMENT OF PROBLEM</vt:lpstr>
      <vt:lpstr>AIMS AND OBJECTIVES</vt:lpstr>
      <vt:lpstr>SIGNIFICANCE</vt:lpstr>
      <vt:lpstr>HOW THE PREFERENCE WORKS</vt:lpstr>
      <vt:lpstr>LITERATURE REVIEW</vt:lpstr>
      <vt:lpstr>AGILE METHODOLOGY</vt:lpstr>
      <vt:lpstr>Tools and Technique</vt:lpstr>
      <vt:lpstr>FUNCTIONAL REQUIREMENT</vt:lpstr>
      <vt:lpstr>NON-FUNCTIONAL REQUIREMENT</vt:lpstr>
      <vt:lpstr>UML DIAGRAM(Use case diagram)</vt:lpstr>
      <vt:lpstr>UML DIAGRAM (Activity diagram)</vt:lpstr>
      <vt:lpstr>PowerPoint Presentation</vt:lpstr>
      <vt:lpstr>Entity Relationship Diagram</vt:lpstr>
      <vt:lpstr>TESTING</vt:lpstr>
      <vt:lpstr>PowerPoint Presentation</vt:lpstr>
      <vt:lpstr>PowerPoint Presentation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ACCOMODATION SYSTEM</dc:title>
  <dc:creator>HP</dc:creator>
  <cp:lastModifiedBy>HP</cp:lastModifiedBy>
  <cp:revision>24</cp:revision>
  <dcterms:created xsi:type="dcterms:W3CDTF">2024-09-18T16:57:57Z</dcterms:created>
  <dcterms:modified xsi:type="dcterms:W3CDTF">2024-09-24T21:54:09Z</dcterms:modified>
</cp:coreProperties>
</file>