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4" r:id="rId7"/>
    <p:sldId id="265" r:id="rId8"/>
    <p:sldId id="266" r:id="rId9"/>
    <p:sldId id="267" r:id="rId10"/>
    <p:sldId id="269" r:id="rId11"/>
    <p:sldId id="270" r:id="rId12"/>
    <p:sldId id="272" r:id="rId13"/>
    <p:sldId id="273" r:id="rId14"/>
    <p:sldId id="274" r:id="rId15"/>
    <p:sldId id="275" r:id="rId16"/>
    <p:sldId id="276" r:id="rId17"/>
    <p:sldId id="278" r:id="rId18"/>
    <p:sldId id="280" r:id="rId19"/>
    <p:sldId id="281" r:id="rId20"/>
    <p:sldId id="282" r:id="rId21"/>
    <p:sldId id="290" r:id="rId22"/>
    <p:sldId id="283" r:id="rId23"/>
    <p:sldId id="291" r:id="rId24"/>
    <p:sldId id="284" r:id="rId25"/>
    <p:sldId id="285" r:id="rId26"/>
    <p:sldId id="292" r:id="rId27"/>
    <p:sldId id="293" r:id="rId28"/>
    <p:sldId id="294" r:id="rId29"/>
    <p:sldId id="295" r:id="rId30"/>
    <p:sldId id="296" r:id="rId31"/>
    <p:sldId id="288" r:id="rId32"/>
    <p:sldId id="297"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0C55-D8C1-44B0-869D-C4577C3457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D7AC9-16D5-4129-B442-25553849D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4E1FD2-F039-41A2-ABB6-26D6486C78B3}"/>
              </a:ext>
            </a:extLst>
          </p:cNvPr>
          <p:cNvSpPr>
            <a:spLocks noGrp="1"/>
          </p:cNvSpPr>
          <p:nvPr>
            <p:ph type="dt" sz="half" idx="10"/>
          </p:nvPr>
        </p:nvSpPr>
        <p:spPr/>
        <p:txBody>
          <a:bodyPr/>
          <a:lstStyle/>
          <a:p>
            <a:fld id="{167B653A-49AD-4732-B461-7833A64FB4C7}" type="datetimeFigureOut">
              <a:rPr lang="en-US" smtClean="0"/>
              <a:t>1/24/2024</a:t>
            </a:fld>
            <a:endParaRPr lang="en-US"/>
          </a:p>
        </p:txBody>
      </p:sp>
      <p:sp>
        <p:nvSpPr>
          <p:cNvPr id="5" name="Footer Placeholder 4">
            <a:extLst>
              <a:ext uri="{FF2B5EF4-FFF2-40B4-BE49-F238E27FC236}">
                <a16:creationId xmlns:a16="http://schemas.microsoft.com/office/drawing/2014/main" id="{1154FA86-476B-466E-9439-190D49EFE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3DBE2-99F0-43C1-AC86-084E755BD2E6}"/>
              </a:ext>
            </a:extLst>
          </p:cNvPr>
          <p:cNvSpPr>
            <a:spLocks noGrp="1"/>
          </p:cNvSpPr>
          <p:nvPr>
            <p:ph type="sldNum" sz="quarter" idx="12"/>
          </p:nvPr>
        </p:nvSpPr>
        <p:spPr/>
        <p:txBody>
          <a:bodyPr/>
          <a:lstStyle/>
          <a:p>
            <a:fld id="{2D23F992-9623-498D-891D-9D6080AA4858}" type="slidenum">
              <a:rPr lang="en-US" smtClean="0"/>
              <a:t>‹#›</a:t>
            </a:fld>
            <a:endParaRPr lang="en-US"/>
          </a:p>
        </p:txBody>
      </p:sp>
    </p:spTree>
    <p:extLst>
      <p:ext uri="{BB962C8B-B14F-4D97-AF65-F5344CB8AC3E}">
        <p14:creationId xmlns:p14="http://schemas.microsoft.com/office/powerpoint/2010/main" val="139742981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3D98-C6F5-4115-93A8-8EFB1FE974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DB32D1-EC0F-4DF8-A44F-6955FB3337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1FB27-D87C-476F-894B-89E0F85BE4C3}"/>
              </a:ext>
            </a:extLst>
          </p:cNvPr>
          <p:cNvSpPr>
            <a:spLocks noGrp="1"/>
          </p:cNvSpPr>
          <p:nvPr>
            <p:ph type="dt" sz="half" idx="10"/>
          </p:nvPr>
        </p:nvSpPr>
        <p:spPr/>
        <p:txBody>
          <a:bodyPr/>
          <a:lstStyle/>
          <a:p>
            <a:fld id="{167B653A-49AD-4732-B461-7833A64FB4C7}" type="datetimeFigureOut">
              <a:rPr lang="en-US" smtClean="0"/>
              <a:t>1/24/2024</a:t>
            </a:fld>
            <a:endParaRPr lang="en-US"/>
          </a:p>
        </p:txBody>
      </p:sp>
      <p:sp>
        <p:nvSpPr>
          <p:cNvPr id="5" name="Footer Placeholder 4">
            <a:extLst>
              <a:ext uri="{FF2B5EF4-FFF2-40B4-BE49-F238E27FC236}">
                <a16:creationId xmlns:a16="http://schemas.microsoft.com/office/drawing/2014/main" id="{8F7A35FB-6937-4466-9E2F-0A7C8D64C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2760A-6756-4BBB-8C57-247EE446EADD}"/>
              </a:ext>
            </a:extLst>
          </p:cNvPr>
          <p:cNvSpPr>
            <a:spLocks noGrp="1"/>
          </p:cNvSpPr>
          <p:nvPr>
            <p:ph type="sldNum" sz="quarter" idx="12"/>
          </p:nvPr>
        </p:nvSpPr>
        <p:spPr/>
        <p:txBody>
          <a:bodyPr/>
          <a:lstStyle/>
          <a:p>
            <a:fld id="{2D23F992-9623-498D-891D-9D6080AA4858}" type="slidenum">
              <a:rPr lang="en-US" smtClean="0"/>
              <a:t>‹#›</a:t>
            </a:fld>
            <a:endParaRPr lang="en-US"/>
          </a:p>
        </p:txBody>
      </p:sp>
    </p:spTree>
    <p:extLst>
      <p:ext uri="{BB962C8B-B14F-4D97-AF65-F5344CB8AC3E}">
        <p14:creationId xmlns:p14="http://schemas.microsoft.com/office/powerpoint/2010/main" val="154844321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26EE39-CD60-4DD7-9FF8-E4669C2005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8917E8-5CDA-47DF-AE41-9AC3D63C259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25BAB-4057-42D8-AC10-3899A64CE091}"/>
              </a:ext>
            </a:extLst>
          </p:cNvPr>
          <p:cNvSpPr>
            <a:spLocks noGrp="1"/>
          </p:cNvSpPr>
          <p:nvPr>
            <p:ph type="dt" sz="half" idx="10"/>
          </p:nvPr>
        </p:nvSpPr>
        <p:spPr/>
        <p:txBody>
          <a:bodyPr/>
          <a:lstStyle/>
          <a:p>
            <a:fld id="{167B653A-49AD-4732-B461-7833A64FB4C7}" type="datetimeFigureOut">
              <a:rPr lang="en-US" smtClean="0"/>
              <a:t>1/24/2024</a:t>
            </a:fld>
            <a:endParaRPr lang="en-US"/>
          </a:p>
        </p:txBody>
      </p:sp>
      <p:sp>
        <p:nvSpPr>
          <p:cNvPr id="5" name="Footer Placeholder 4">
            <a:extLst>
              <a:ext uri="{FF2B5EF4-FFF2-40B4-BE49-F238E27FC236}">
                <a16:creationId xmlns:a16="http://schemas.microsoft.com/office/drawing/2014/main" id="{FC260352-E711-409D-9E66-5E2308F5D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CD6B4-B6CD-4962-81AC-0C27640B5164}"/>
              </a:ext>
            </a:extLst>
          </p:cNvPr>
          <p:cNvSpPr>
            <a:spLocks noGrp="1"/>
          </p:cNvSpPr>
          <p:nvPr>
            <p:ph type="sldNum" sz="quarter" idx="12"/>
          </p:nvPr>
        </p:nvSpPr>
        <p:spPr/>
        <p:txBody>
          <a:bodyPr/>
          <a:lstStyle/>
          <a:p>
            <a:fld id="{2D23F992-9623-498D-891D-9D6080AA4858}" type="slidenum">
              <a:rPr lang="en-US" smtClean="0"/>
              <a:t>‹#›</a:t>
            </a:fld>
            <a:endParaRPr lang="en-US"/>
          </a:p>
        </p:txBody>
      </p:sp>
    </p:spTree>
    <p:extLst>
      <p:ext uri="{BB962C8B-B14F-4D97-AF65-F5344CB8AC3E}">
        <p14:creationId xmlns:p14="http://schemas.microsoft.com/office/powerpoint/2010/main" val="48190770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CD2D2-A719-440C-82E8-590A097BB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36644-0FF3-4ABD-93CA-5EDFBAC480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C1C6E-B50D-4DCE-BE17-FD81C3FF98AC}"/>
              </a:ext>
            </a:extLst>
          </p:cNvPr>
          <p:cNvSpPr>
            <a:spLocks noGrp="1"/>
          </p:cNvSpPr>
          <p:nvPr>
            <p:ph type="dt" sz="half" idx="10"/>
          </p:nvPr>
        </p:nvSpPr>
        <p:spPr/>
        <p:txBody>
          <a:bodyPr/>
          <a:lstStyle/>
          <a:p>
            <a:fld id="{167B653A-49AD-4732-B461-7833A64FB4C7}" type="datetimeFigureOut">
              <a:rPr lang="en-US" smtClean="0"/>
              <a:t>1/24/2024</a:t>
            </a:fld>
            <a:endParaRPr lang="en-US"/>
          </a:p>
        </p:txBody>
      </p:sp>
      <p:sp>
        <p:nvSpPr>
          <p:cNvPr id="5" name="Footer Placeholder 4">
            <a:extLst>
              <a:ext uri="{FF2B5EF4-FFF2-40B4-BE49-F238E27FC236}">
                <a16:creationId xmlns:a16="http://schemas.microsoft.com/office/drawing/2014/main" id="{535C2979-3CF5-4A39-AB78-57C0E6F97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9F6F-EED9-4C5D-AF68-854C7286D076}"/>
              </a:ext>
            </a:extLst>
          </p:cNvPr>
          <p:cNvSpPr>
            <a:spLocks noGrp="1"/>
          </p:cNvSpPr>
          <p:nvPr>
            <p:ph type="sldNum" sz="quarter" idx="12"/>
          </p:nvPr>
        </p:nvSpPr>
        <p:spPr/>
        <p:txBody>
          <a:bodyPr/>
          <a:lstStyle/>
          <a:p>
            <a:fld id="{2D23F992-9623-498D-891D-9D6080AA4858}" type="slidenum">
              <a:rPr lang="en-US" smtClean="0"/>
              <a:t>‹#›</a:t>
            </a:fld>
            <a:endParaRPr lang="en-US"/>
          </a:p>
        </p:txBody>
      </p:sp>
    </p:spTree>
    <p:extLst>
      <p:ext uri="{BB962C8B-B14F-4D97-AF65-F5344CB8AC3E}">
        <p14:creationId xmlns:p14="http://schemas.microsoft.com/office/powerpoint/2010/main" val="179803431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4B39-6356-485E-A4EC-74F5CAEE6A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77645F-5BA1-495D-BF34-73C61D537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927E63-1789-4C07-8407-F0E0BC003F3C}"/>
              </a:ext>
            </a:extLst>
          </p:cNvPr>
          <p:cNvSpPr>
            <a:spLocks noGrp="1"/>
          </p:cNvSpPr>
          <p:nvPr>
            <p:ph type="dt" sz="half" idx="10"/>
          </p:nvPr>
        </p:nvSpPr>
        <p:spPr/>
        <p:txBody>
          <a:bodyPr/>
          <a:lstStyle/>
          <a:p>
            <a:fld id="{167B653A-49AD-4732-B461-7833A64FB4C7}" type="datetimeFigureOut">
              <a:rPr lang="en-US" smtClean="0"/>
              <a:t>1/24/2024</a:t>
            </a:fld>
            <a:endParaRPr lang="en-US"/>
          </a:p>
        </p:txBody>
      </p:sp>
      <p:sp>
        <p:nvSpPr>
          <p:cNvPr id="5" name="Footer Placeholder 4">
            <a:extLst>
              <a:ext uri="{FF2B5EF4-FFF2-40B4-BE49-F238E27FC236}">
                <a16:creationId xmlns:a16="http://schemas.microsoft.com/office/drawing/2014/main" id="{89E6E60F-B873-4BB0-99DA-D593A803D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52E01-BA0B-44EE-B20E-DDCF3CAECDC1}"/>
              </a:ext>
            </a:extLst>
          </p:cNvPr>
          <p:cNvSpPr>
            <a:spLocks noGrp="1"/>
          </p:cNvSpPr>
          <p:nvPr>
            <p:ph type="sldNum" sz="quarter" idx="12"/>
          </p:nvPr>
        </p:nvSpPr>
        <p:spPr/>
        <p:txBody>
          <a:bodyPr/>
          <a:lstStyle/>
          <a:p>
            <a:fld id="{2D23F992-9623-498D-891D-9D6080AA4858}" type="slidenum">
              <a:rPr lang="en-US" smtClean="0"/>
              <a:t>‹#›</a:t>
            </a:fld>
            <a:endParaRPr lang="en-US"/>
          </a:p>
        </p:txBody>
      </p:sp>
    </p:spTree>
    <p:extLst>
      <p:ext uri="{BB962C8B-B14F-4D97-AF65-F5344CB8AC3E}">
        <p14:creationId xmlns:p14="http://schemas.microsoft.com/office/powerpoint/2010/main" val="120565136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9D55-CF31-41C2-A4C2-D1220D8868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D31C83-958F-4A1A-9BC1-37D6E9DF38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79137-5DBA-4E69-B5A2-ADAFA4F181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0779FF-E303-4FAA-B2F5-94F5C2EA77F2}"/>
              </a:ext>
            </a:extLst>
          </p:cNvPr>
          <p:cNvSpPr>
            <a:spLocks noGrp="1"/>
          </p:cNvSpPr>
          <p:nvPr>
            <p:ph type="dt" sz="half" idx="10"/>
          </p:nvPr>
        </p:nvSpPr>
        <p:spPr/>
        <p:txBody>
          <a:bodyPr/>
          <a:lstStyle/>
          <a:p>
            <a:fld id="{167B653A-49AD-4732-B461-7833A64FB4C7}" type="datetimeFigureOut">
              <a:rPr lang="en-US" smtClean="0"/>
              <a:t>1/24/2024</a:t>
            </a:fld>
            <a:endParaRPr lang="en-US"/>
          </a:p>
        </p:txBody>
      </p:sp>
      <p:sp>
        <p:nvSpPr>
          <p:cNvPr id="6" name="Footer Placeholder 5">
            <a:extLst>
              <a:ext uri="{FF2B5EF4-FFF2-40B4-BE49-F238E27FC236}">
                <a16:creationId xmlns:a16="http://schemas.microsoft.com/office/drawing/2014/main" id="{592EFFF2-01A1-4A48-9825-8A46630AD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5D3F8-693B-4FA2-8DBB-541FF9472111}"/>
              </a:ext>
            </a:extLst>
          </p:cNvPr>
          <p:cNvSpPr>
            <a:spLocks noGrp="1"/>
          </p:cNvSpPr>
          <p:nvPr>
            <p:ph type="sldNum" sz="quarter" idx="12"/>
          </p:nvPr>
        </p:nvSpPr>
        <p:spPr/>
        <p:txBody>
          <a:bodyPr/>
          <a:lstStyle/>
          <a:p>
            <a:fld id="{2D23F992-9623-498D-891D-9D6080AA4858}" type="slidenum">
              <a:rPr lang="en-US" smtClean="0"/>
              <a:t>‹#›</a:t>
            </a:fld>
            <a:endParaRPr lang="en-US"/>
          </a:p>
        </p:txBody>
      </p:sp>
    </p:spTree>
    <p:extLst>
      <p:ext uri="{BB962C8B-B14F-4D97-AF65-F5344CB8AC3E}">
        <p14:creationId xmlns:p14="http://schemas.microsoft.com/office/powerpoint/2010/main" val="223162041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AB29-D1F0-4375-B83A-35E6149A85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264DD4-5804-4B03-8417-31BF0173F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B35C99-08BE-441C-ABF9-912C876656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9EC97B-36D8-4EDA-98CE-3905A393E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DF6AFC-7D67-4608-928B-673445994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C397BA-56D8-4CD2-958B-25D5FB23B08A}"/>
              </a:ext>
            </a:extLst>
          </p:cNvPr>
          <p:cNvSpPr>
            <a:spLocks noGrp="1"/>
          </p:cNvSpPr>
          <p:nvPr>
            <p:ph type="dt" sz="half" idx="10"/>
          </p:nvPr>
        </p:nvSpPr>
        <p:spPr/>
        <p:txBody>
          <a:bodyPr/>
          <a:lstStyle/>
          <a:p>
            <a:fld id="{167B653A-49AD-4732-B461-7833A64FB4C7}" type="datetimeFigureOut">
              <a:rPr lang="en-US" smtClean="0"/>
              <a:t>1/24/2024</a:t>
            </a:fld>
            <a:endParaRPr lang="en-US"/>
          </a:p>
        </p:txBody>
      </p:sp>
      <p:sp>
        <p:nvSpPr>
          <p:cNvPr id="8" name="Footer Placeholder 7">
            <a:extLst>
              <a:ext uri="{FF2B5EF4-FFF2-40B4-BE49-F238E27FC236}">
                <a16:creationId xmlns:a16="http://schemas.microsoft.com/office/drawing/2014/main" id="{7A454B27-F3BE-4218-81B2-A8D3E10C5B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FC47E9-2476-4BA1-AD9A-5F0EF127F375}"/>
              </a:ext>
            </a:extLst>
          </p:cNvPr>
          <p:cNvSpPr>
            <a:spLocks noGrp="1"/>
          </p:cNvSpPr>
          <p:nvPr>
            <p:ph type="sldNum" sz="quarter" idx="12"/>
          </p:nvPr>
        </p:nvSpPr>
        <p:spPr/>
        <p:txBody>
          <a:bodyPr/>
          <a:lstStyle/>
          <a:p>
            <a:fld id="{2D23F992-9623-498D-891D-9D6080AA4858}" type="slidenum">
              <a:rPr lang="en-US" smtClean="0"/>
              <a:t>‹#›</a:t>
            </a:fld>
            <a:endParaRPr lang="en-US"/>
          </a:p>
        </p:txBody>
      </p:sp>
    </p:spTree>
    <p:extLst>
      <p:ext uri="{BB962C8B-B14F-4D97-AF65-F5344CB8AC3E}">
        <p14:creationId xmlns:p14="http://schemas.microsoft.com/office/powerpoint/2010/main" val="317382216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0F02-CE2D-41E0-9760-404DADC019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1BB3E8-C761-4C96-B12D-60BA09CB3881}"/>
              </a:ext>
            </a:extLst>
          </p:cNvPr>
          <p:cNvSpPr>
            <a:spLocks noGrp="1"/>
          </p:cNvSpPr>
          <p:nvPr>
            <p:ph type="dt" sz="half" idx="10"/>
          </p:nvPr>
        </p:nvSpPr>
        <p:spPr/>
        <p:txBody>
          <a:bodyPr/>
          <a:lstStyle/>
          <a:p>
            <a:fld id="{167B653A-49AD-4732-B461-7833A64FB4C7}" type="datetimeFigureOut">
              <a:rPr lang="en-US" smtClean="0"/>
              <a:t>1/24/2024</a:t>
            </a:fld>
            <a:endParaRPr lang="en-US"/>
          </a:p>
        </p:txBody>
      </p:sp>
      <p:sp>
        <p:nvSpPr>
          <p:cNvPr id="4" name="Footer Placeholder 3">
            <a:extLst>
              <a:ext uri="{FF2B5EF4-FFF2-40B4-BE49-F238E27FC236}">
                <a16:creationId xmlns:a16="http://schemas.microsoft.com/office/drawing/2014/main" id="{B440280B-E322-4490-A22F-598A81BD28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F71BFC-6AF9-4CB8-9F43-13D01858B304}"/>
              </a:ext>
            </a:extLst>
          </p:cNvPr>
          <p:cNvSpPr>
            <a:spLocks noGrp="1"/>
          </p:cNvSpPr>
          <p:nvPr>
            <p:ph type="sldNum" sz="quarter" idx="12"/>
          </p:nvPr>
        </p:nvSpPr>
        <p:spPr/>
        <p:txBody>
          <a:bodyPr/>
          <a:lstStyle/>
          <a:p>
            <a:fld id="{2D23F992-9623-498D-891D-9D6080AA4858}" type="slidenum">
              <a:rPr lang="en-US" smtClean="0"/>
              <a:t>‹#›</a:t>
            </a:fld>
            <a:endParaRPr lang="en-US"/>
          </a:p>
        </p:txBody>
      </p:sp>
    </p:spTree>
    <p:extLst>
      <p:ext uri="{BB962C8B-B14F-4D97-AF65-F5344CB8AC3E}">
        <p14:creationId xmlns:p14="http://schemas.microsoft.com/office/powerpoint/2010/main" val="372957728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E99A83-7003-4E0B-862A-9A46A458D87B}"/>
              </a:ext>
            </a:extLst>
          </p:cNvPr>
          <p:cNvSpPr>
            <a:spLocks noGrp="1"/>
          </p:cNvSpPr>
          <p:nvPr>
            <p:ph type="dt" sz="half" idx="10"/>
          </p:nvPr>
        </p:nvSpPr>
        <p:spPr/>
        <p:txBody>
          <a:bodyPr/>
          <a:lstStyle/>
          <a:p>
            <a:fld id="{167B653A-49AD-4732-B461-7833A64FB4C7}" type="datetimeFigureOut">
              <a:rPr lang="en-US" smtClean="0"/>
              <a:t>1/24/2024</a:t>
            </a:fld>
            <a:endParaRPr lang="en-US"/>
          </a:p>
        </p:txBody>
      </p:sp>
      <p:sp>
        <p:nvSpPr>
          <p:cNvPr id="3" name="Footer Placeholder 2">
            <a:extLst>
              <a:ext uri="{FF2B5EF4-FFF2-40B4-BE49-F238E27FC236}">
                <a16:creationId xmlns:a16="http://schemas.microsoft.com/office/drawing/2014/main" id="{EFBBE6F8-8CD3-457F-A77F-D42BE8585F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A74612-28A9-469C-B54A-3586D2CD35B7}"/>
              </a:ext>
            </a:extLst>
          </p:cNvPr>
          <p:cNvSpPr>
            <a:spLocks noGrp="1"/>
          </p:cNvSpPr>
          <p:nvPr>
            <p:ph type="sldNum" sz="quarter" idx="12"/>
          </p:nvPr>
        </p:nvSpPr>
        <p:spPr/>
        <p:txBody>
          <a:bodyPr/>
          <a:lstStyle/>
          <a:p>
            <a:fld id="{2D23F992-9623-498D-891D-9D6080AA4858}" type="slidenum">
              <a:rPr lang="en-US" smtClean="0"/>
              <a:t>‹#›</a:t>
            </a:fld>
            <a:endParaRPr lang="en-US"/>
          </a:p>
        </p:txBody>
      </p:sp>
    </p:spTree>
    <p:extLst>
      <p:ext uri="{BB962C8B-B14F-4D97-AF65-F5344CB8AC3E}">
        <p14:creationId xmlns:p14="http://schemas.microsoft.com/office/powerpoint/2010/main" val="71424744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E47E-728E-4379-82CF-92619E3A2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79B66C-7392-49F2-BC0A-A8DE951EF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C25B52-7875-4883-917B-879B9F0D6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AAA1EE-D1D2-4900-B5EB-C7B15874034F}"/>
              </a:ext>
            </a:extLst>
          </p:cNvPr>
          <p:cNvSpPr>
            <a:spLocks noGrp="1"/>
          </p:cNvSpPr>
          <p:nvPr>
            <p:ph type="dt" sz="half" idx="10"/>
          </p:nvPr>
        </p:nvSpPr>
        <p:spPr/>
        <p:txBody>
          <a:bodyPr/>
          <a:lstStyle/>
          <a:p>
            <a:fld id="{167B653A-49AD-4732-B461-7833A64FB4C7}" type="datetimeFigureOut">
              <a:rPr lang="en-US" smtClean="0"/>
              <a:t>1/24/2024</a:t>
            </a:fld>
            <a:endParaRPr lang="en-US"/>
          </a:p>
        </p:txBody>
      </p:sp>
      <p:sp>
        <p:nvSpPr>
          <p:cNvPr id="6" name="Footer Placeholder 5">
            <a:extLst>
              <a:ext uri="{FF2B5EF4-FFF2-40B4-BE49-F238E27FC236}">
                <a16:creationId xmlns:a16="http://schemas.microsoft.com/office/drawing/2014/main" id="{0399CCD9-AC95-4D98-BA5B-52CDF7E78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33EDA-2631-4824-A6E5-6DB23EC12A5A}"/>
              </a:ext>
            </a:extLst>
          </p:cNvPr>
          <p:cNvSpPr>
            <a:spLocks noGrp="1"/>
          </p:cNvSpPr>
          <p:nvPr>
            <p:ph type="sldNum" sz="quarter" idx="12"/>
          </p:nvPr>
        </p:nvSpPr>
        <p:spPr/>
        <p:txBody>
          <a:bodyPr/>
          <a:lstStyle/>
          <a:p>
            <a:fld id="{2D23F992-9623-498D-891D-9D6080AA4858}" type="slidenum">
              <a:rPr lang="en-US" smtClean="0"/>
              <a:t>‹#›</a:t>
            </a:fld>
            <a:endParaRPr lang="en-US"/>
          </a:p>
        </p:txBody>
      </p:sp>
    </p:spTree>
    <p:extLst>
      <p:ext uri="{BB962C8B-B14F-4D97-AF65-F5344CB8AC3E}">
        <p14:creationId xmlns:p14="http://schemas.microsoft.com/office/powerpoint/2010/main" val="62231284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756E-1961-463F-884C-F997DF41F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3D6F4D-3566-4481-A423-7FEE34E07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5F4976-BF67-41E7-AFAD-414785C0A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924314-F8F2-4CD5-B56B-5173DC5611F1}"/>
              </a:ext>
            </a:extLst>
          </p:cNvPr>
          <p:cNvSpPr>
            <a:spLocks noGrp="1"/>
          </p:cNvSpPr>
          <p:nvPr>
            <p:ph type="dt" sz="half" idx="10"/>
          </p:nvPr>
        </p:nvSpPr>
        <p:spPr/>
        <p:txBody>
          <a:bodyPr/>
          <a:lstStyle/>
          <a:p>
            <a:fld id="{167B653A-49AD-4732-B461-7833A64FB4C7}" type="datetimeFigureOut">
              <a:rPr lang="en-US" smtClean="0"/>
              <a:t>1/24/2024</a:t>
            </a:fld>
            <a:endParaRPr lang="en-US"/>
          </a:p>
        </p:txBody>
      </p:sp>
      <p:sp>
        <p:nvSpPr>
          <p:cNvPr id="6" name="Footer Placeholder 5">
            <a:extLst>
              <a:ext uri="{FF2B5EF4-FFF2-40B4-BE49-F238E27FC236}">
                <a16:creationId xmlns:a16="http://schemas.microsoft.com/office/drawing/2014/main" id="{EE0B7E70-134A-437B-B308-8641CDE23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33D49-AB4A-4706-9104-69BDA57FC303}"/>
              </a:ext>
            </a:extLst>
          </p:cNvPr>
          <p:cNvSpPr>
            <a:spLocks noGrp="1"/>
          </p:cNvSpPr>
          <p:nvPr>
            <p:ph type="sldNum" sz="quarter" idx="12"/>
          </p:nvPr>
        </p:nvSpPr>
        <p:spPr/>
        <p:txBody>
          <a:bodyPr/>
          <a:lstStyle/>
          <a:p>
            <a:fld id="{2D23F992-9623-498D-891D-9D6080AA4858}" type="slidenum">
              <a:rPr lang="en-US" smtClean="0"/>
              <a:t>‹#›</a:t>
            </a:fld>
            <a:endParaRPr lang="en-US"/>
          </a:p>
        </p:txBody>
      </p:sp>
    </p:spTree>
    <p:extLst>
      <p:ext uri="{BB962C8B-B14F-4D97-AF65-F5344CB8AC3E}">
        <p14:creationId xmlns:p14="http://schemas.microsoft.com/office/powerpoint/2010/main" val="72383685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AC305B-A5EA-44BA-99E9-CF6EDF1DB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F8AB11-1472-4F12-A3C6-AE39CEAB7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EBF42-1CC7-4111-A525-39209DBFFC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B653A-49AD-4732-B461-7833A64FB4C7}" type="datetimeFigureOut">
              <a:rPr lang="en-US" smtClean="0"/>
              <a:t>1/24/2024</a:t>
            </a:fld>
            <a:endParaRPr lang="en-US"/>
          </a:p>
        </p:txBody>
      </p:sp>
      <p:sp>
        <p:nvSpPr>
          <p:cNvPr id="5" name="Footer Placeholder 4">
            <a:extLst>
              <a:ext uri="{FF2B5EF4-FFF2-40B4-BE49-F238E27FC236}">
                <a16:creationId xmlns:a16="http://schemas.microsoft.com/office/drawing/2014/main" id="{D0938F43-16C8-4297-A407-330723885C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0648CD-35C9-4156-9D1A-63AFBD80F0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3F992-9623-498D-891D-9D6080AA4858}" type="slidenum">
              <a:rPr lang="en-US" smtClean="0"/>
              <a:t>‹#›</a:t>
            </a:fld>
            <a:endParaRPr lang="en-US"/>
          </a:p>
        </p:txBody>
      </p:sp>
    </p:spTree>
    <p:extLst>
      <p:ext uri="{BB962C8B-B14F-4D97-AF65-F5344CB8AC3E}">
        <p14:creationId xmlns:p14="http://schemas.microsoft.com/office/powerpoint/2010/main" val="396928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09" y="5007502"/>
            <a:ext cx="12354618" cy="2262781"/>
          </a:xfrm>
        </p:spPr>
        <p:txBody>
          <a:bodyPr>
            <a:normAutofit fontScale="90000"/>
          </a:bodyPr>
          <a:lstStyle/>
          <a:p>
            <a:r>
              <a:rPr lang="en-US" sz="3600" b="1" dirty="0">
                <a:latin typeface="Times" panose="02020603050405020304" pitchFamily="18" charset="0"/>
              </a:rPr>
              <a:t>DESIGN AND IMPLEMENTATION OF E-LEARNING SYSTEM </a:t>
            </a:r>
            <a:br>
              <a:rPr lang="en-US" sz="3600" b="1" dirty="0">
                <a:latin typeface="Times" panose="02020603050405020304" pitchFamily="18" charset="0"/>
              </a:rPr>
            </a:br>
            <a:r>
              <a:rPr lang="en-US" sz="3600" b="1" dirty="0">
                <a:latin typeface="Times" panose="02020603050405020304" pitchFamily="18" charset="0"/>
              </a:rPr>
              <a:t>(A CASE STUDY OF DEPARTMENT OF COMPUTER SCIENCE, NUHU BAMALLI POLYTECHNIC, ZARIA)</a:t>
            </a:r>
            <a:br>
              <a:rPr lang="en-US" sz="3600" b="1" dirty="0">
                <a:latin typeface="Times" panose="02020603050405020304" pitchFamily="18" charset="0"/>
              </a:rPr>
            </a:br>
            <a:br>
              <a:rPr lang="en-GB" sz="3600" b="1" dirty="0">
                <a:latin typeface="Times" panose="02020603050405020304" pitchFamily="18" charset="0"/>
              </a:rPr>
            </a:br>
            <a:br>
              <a:rPr lang="en-GB" sz="5300" dirty="0">
                <a:latin typeface="Times" panose="02020603050405020304" pitchFamily="18" charset="0"/>
              </a:rPr>
            </a:br>
            <a:r>
              <a:rPr lang="en-GB" sz="4000" b="1" dirty="0">
                <a:latin typeface="Times" panose="02020603050405020304" pitchFamily="18" charset="0"/>
              </a:rPr>
              <a:t>BY</a:t>
            </a:r>
            <a:br>
              <a:rPr lang="en-GB" sz="5300" b="1" dirty="0">
                <a:latin typeface="Times" panose="02020603050405020304" pitchFamily="18" charset="0"/>
              </a:rPr>
            </a:br>
            <a:br>
              <a:rPr lang="en-GB" sz="5300" b="1" dirty="0">
                <a:latin typeface="Times" panose="02020603050405020304" pitchFamily="18" charset="0"/>
              </a:rPr>
            </a:br>
            <a:r>
              <a:rPr lang="en-GB" sz="4000" b="1" dirty="0">
                <a:latin typeface="Times" panose="02020603050405020304" pitchFamily="18" charset="0"/>
              </a:rPr>
              <a:t>LAWAN MUKHTAR MUHAMMAD</a:t>
            </a:r>
            <a:br>
              <a:rPr lang="en-GB" sz="4000" b="1" dirty="0">
                <a:latin typeface="Times" panose="02020603050405020304" pitchFamily="18" charset="0"/>
              </a:rPr>
            </a:br>
            <a:r>
              <a:rPr lang="en-GB" sz="4000" b="1" dirty="0">
                <a:latin typeface="Times" panose="02020603050405020304" pitchFamily="18" charset="0"/>
              </a:rPr>
              <a:t>BU/21C/IT/5894</a:t>
            </a:r>
            <a:br>
              <a:rPr lang="en-GB" sz="4000" b="1" dirty="0">
                <a:latin typeface="Times" panose="02020603050405020304" pitchFamily="18" charset="0"/>
              </a:rPr>
            </a:br>
            <a:br>
              <a:rPr lang="en-GB" sz="4000" b="1" dirty="0">
                <a:latin typeface="Times" panose="02020603050405020304" pitchFamily="18" charset="0"/>
              </a:rPr>
            </a:br>
            <a:br>
              <a:rPr lang="en-GB" sz="4400" b="1" dirty="0">
                <a:latin typeface="Times" panose="02020603050405020304" pitchFamily="18" charset="0"/>
              </a:rPr>
            </a:br>
            <a:r>
              <a:rPr lang="en-GB" sz="4400" b="1" dirty="0">
                <a:latin typeface="Times" panose="02020603050405020304" pitchFamily="18" charset="0"/>
              </a:rPr>
              <a:t>JANUARY, 2024</a:t>
            </a:r>
            <a:br>
              <a:rPr lang="en-GB" dirty="0"/>
            </a:br>
            <a:endParaRPr lang="en-GB" dirty="0"/>
          </a:p>
        </p:txBody>
      </p:sp>
    </p:spTree>
    <p:extLst>
      <p:ext uri="{BB962C8B-B14F-4D97-AF65-F5344CB8AC3E}">
        <p14:creationId xmlns:p14="http://schemas.microsoft.com/office/powerpoint/2010/main" val="400193875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237743"/>
            <a:ext cx="8911687" cy="1280890"/>
          </a:xfrm>
        </p:spPr>
        <p:txBody>
          <a:bodyPr/>
          <a:lstStyle/>
          <a:p>
            <a:pPr algn="ctr"/>
            <a:r>
              <a:rPr lang="en-US" b="1" dirty="0">
                <a:latin typeface="Times" panose="02020603050405020304" pitchFamily="18" charset="0"/>
              </a:rPr>
              <a:t>LITERATURE REVIEW</a:t>
            </a:r>
            <a:endParaRPr lang="en-GB" dirty="0">
              <a:latin typeface="Times" panose="02020603050405020304" pitchFamily="18" charset="0"/>
            </a:endParaRPr>
          </a:p>
        </p:txBody>
      </p:sp>
      <p:sp>
        <p:nvSpPr>
          <p:cNvPr id="3" name="Content Placeholder 2"/>
          <p:cNvSpPr>
            <a:spLocks noGrp="1"/>
          </p:cNvSpPr>
          <p:nvPr>
            <p:ph idx="1"/>
          </p:nvPr>
        </p:nvSpPr>
        <p:spPr>
          <a:xfrm>
            <a:off x="993914" y="1518633"/>
            <a:ext cx="10253324" cy="4842409"/>
          </a:xfrm>
        </p:spPr>
        <p:txBody>
          <a:bodyPr>
            <a:normAutofit fontScale="85000" lnSpcReduction="20000"/>
          </a:bodyPr>
          <a:lstStyle/>
          <a:p>
            <a:pPr marL="0" indent="0" algn="just">
              <a:lnSpc>
                <a:spcPct val="200000"/>
              </a:lnSpc>
              <a:buNone/>
            </a:pPr>
            <a:r>
              <a:rPr lang="en-US" dirty="0">
                <a:latin typeface="Times" panose="02020603050405020304" pitchFamily="18" charset="0"/>
              </a:rPr>
              <a:t>This chapter provides an overview of existing literature related to the design and implementation of e-learning systems. First, a historical background is presented to understand the evolution of e-learning technologies over time. The chapter then covers related works on e-learning system design considerations, implementation approaches, challenges, and best practices. The literature review helps situate this project within the broader context of research and implementation efforts in this domain. </a:t>
            </a:r>
            <a:endParaRPr lang="en-GB" dirty="0">
              <a:latin typeface="Times" panose="02020603050405020304" pitchFamily="18" charset="0"/>
            </a:endParaRPr>
          </a:p>
        </p:txBody>
      </p:sp>
    </p:spTree>
    <p:extLst>
      <p:ext uri="{BB962C8B-B14F-4D97-AF65-F5344CB8AC3E}">
        <p14:creationId xmlns:p14="http://schemas.microsoft.com/office/powerpoint/2010/main" val="36580374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798" y="218661"/>
            <a:ext cx="8911687" cy="1280890"/>
          </a:xfrm>
        </p:spPr>
        <p:txBody>
          <a:bodyPr/>
          <a:lstStyle/>
          <a:p>
            <a:pPr algn="ctr"/>
            <a:r>
              <a:rPr lang="en-US" b="1" dirty="0">
                <a:latin typeface="Times" panose="02020603050405020304" pitchFamily="18" charset="0"/>
              </a:rPr>
              <a:t>HISTORICAL OVERVIEW</a:t>
            </a:r>
            <a:endParaRPr lang="en-US" dirty="0">
              <a:latin typeface="Times" panose="02020603050405020304" pitchFamily="18" charset="0"/>
            </a:endParaRPr>
          </a:p>
        </p:txBody>
      </p:sp>
      <p:sp>
        <p:nvSpPr>
          <p:cNvPr id="3" name="Content Placeholder 2"/>
          <p:cNvSpPr>
            <a:spLocks noGrp="1"/>
          </p:cNvSpPr>
          <p:nvPr>
            <p:ph idx="1"/>
          </p:nvPr>
        </p:nvSpPr>
        <p:spPr>
          <a:xfrm>
            <a:off x="993912" y="1499551"/>
            <a:ext cx="10429461" cy="4883603"/>
          </a:xfrm>
        </p:spPr>
        <p:txBody>
          <a:bodyPr>
            <a:normAutofit fontScale="77500" lnSpcReduction="20000"/>
          </a:bodyPr>
          <a:lstStyle/>
          <a:p>
            <a:pPr marL="0" indent="0" algn="just">
              <a:lnSpc>
                <a:spcPct val="200000"/>
              </a:lnSpc>
              <a:buNone/>
            </a:pPr>
            <a:r>
              <a:rPr lang="en-US" dirty="0">
                <a:latin typeface="Times" panose="02020603050405020304" pitchFamily="18" charset="0"/>
              </a:rPr>
              <a:t>The origins of e-learning can be traced back to the 1960s when mainframe computers were first used for instructional purposes (</a:t>
            </a:r>
            <a:r>
              <a:rPr lang="en-US" dirty="0" err="1">
                <a:latin typeface="Times" panose="02020603050405020304" pitchFamily="18" charset="0"/>
              </a:rPr>
              <a:t>Harasim</a:t>
            </a:r>
            <a:r>
              <a:rPr lang="en-US" dirty="0">
                <a:latin typeface="Times" panose="02020603050405020304" pitchFamily="18" charset="0"/>
              </a:rPr>
              <a:t>, 2000). As computers became more accessible in the 1970s and 1980s, e-learning took the form of providing course content through teleconferencing, satellite TV, and early online platforms (Bates, 2005). The real growth in online education came in the 1990s with the rise of the World Wide Web and the first learning management systems (LMS) like WebCT and Blackboard (Paulsen, 2002). This allowed instructors to deliver course materials and monitor student progress through a centralized online platform accessible anytime, anywhere.</a:t>
            </a:r>
          </a:p>
        </p:txBody>
      </p:sp>
    </p:spTree>
    <p:extLst>
      <p:ext uri="{BB962C8B-B14F-4D97-AF65-F5344CB8AC3E}">
        <p14:creationId xmlns:p14="http://schemas.microsoft.com/office/powerpoint/2010/main" val="145307787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4990" y="208375"/>
            <a:ext cx="8911687" cy="1280890"/>
          </a:xfrm>
        </p:spPr>
        <p:txBody>
          <a:bodyPr/>
          <a:lstStyle/>
          <a:p>
            <a:pPr algn="ctr"/>
            <a:r>
              <a:rPr lang="en-US" b="1" dirty="0">
                <a:latin typeface="Times" panose="02020603050405020304" pitchFamily="18" charset="0"/>
              </a:rPr>
              <a:t>REVIEW OF RELATED WORKS</a:t>
            </a:r>
            <a:endParaRPr lang="en-US" dirty="0">
              <a:latin typeface="Times" panose="02020603050405020304" pitchFamily="18" charset="0"/>
            </a:endParaRPr>
          </a:p>
        </p:txBody>
      </p:sp>
      <p:sp>
        <p:nvSpPr>
          <p:cNvPr id="3" name="Content Placeholder 2"/>
          <p:cNvSpPr>
            <a:spLocks noGrp="1"/>
          </p:cNvSpPr>
          <p:nvPr>
            <p:ph idx="1"/>
          </p:nvPr>
        </p:nvSpPr>
        <p:spPr>
          <a:xfrm>
            <a:off x="787233" y="1500658"/>
            <a:ext cx="11007202" cy="5024178"/>
          </a:xfrm>
        </p:spPr>
        <p:txBody>
          <a:bodyPr>
            <a:normAutofit fontScale="62500" lnSpcReduction="20000"/>
          </a:bodyPr>
          <a:lstStyle/>
          <a:p>
            <a:pPr marL="0" indent="0" algn="just">
              <a:lnSpc>
                <a:spcPct val="200000"/>
              </a:lnSpc>
              <a:buNone/>
            </a:pPr>
            <a:r>
              <a:rPr lang="en-US" dirty="0" err="1">
                <a:latin typeface="Times" panose="02020603050405020304" pitchFamily="18" charset="0"/>
              </a:rPr>
              <a:t>Lakhal</a:t>
            </a:r>
            <a:r>
              <a:rPr lang="en-US" dirty="0">
                <a:latin typeface="Times" panose="02020603050405020304" pitchFamily="18" charset="0"/>
              </a:rPr>
              <a:t> et al. (2013) examines student usage patterns on an e-learning platform using web analytics. Findings showed peaks in learning activity around assessment due dates indicating procrastination behaviors. This demonstrates how data analytics can provide insights to improve e-learning designs.</a:t>
            </a:r>
          </a:p>
          <a:p>
            <a:pPr marL="0" indent="0" algn="just">
              <a:lnSpc>
                <a:spcPct val="200000"/>
              </a:lnSpc>
              <a:buNone/>
            </a:pPr>
            <a:r>
              <a:rPr lang="en-US" dirty="0">
                <a:latin typeface="Times" panose="02020603050405020304" pitchFamily="18" charset="0"/>
              </a:rPr>
              <a:t>Llamas-</a:t>
            </a:r>
            <a:r>
              <a:rPr lang="en-US" dirty="0" err="1">
                <a:latin typeface="Times" panose="02020603050405020304" pitchFamily="18" charset="0"/>
              </a:rPr>
              <a:t>Nistal</a:t>
            </a:r>
            <a:r>
              <a:rPr lang="en-US" dirty="0">
                <a:latin typeface="Times" panose="02020603050405020304" pitchFamily="18" charset="0"/>
              </a:rPr>
              <a:t> et al. (2013) evaluated multiple gamification plugins like </a:t>
            </a:r>
            <a:r>
              <a:rPr lang="en-US" dirty="0" err="1">
                <a:latin typeface="Times" panose="02020603050405020304" pitchFamily="18" charset="0"/>
              </a:rPr>
              <a:t>LevelUp</a:t>
            </a:r>
            <a:r>
              <a:rPr lang="en-US" dirty="0">
                <a:latin typeface="Times" panose="02020603050405020304" pitchFamily="18" charset="0"/>
              </a:rPr>
              <a:t>, Game and Coins for Moodle. Elements like badges, leaderboards, rewards and avatars were found to increase participation, engagement and social connections among students. Gamification caters to millennial learners.</a:t>
            </a:r>
          </a:p>
          <a:p>
            <a:pPr marL="0" indent="0" algn="just">
              <a:lnSpc>
                <a:spcPct val="200000"/>
              </a:lnSpc>
              <a:buNone/>
            </a:pPr>
            <a:r>
              <a:rPr lang="en-US" dirty="0">
                <a:latin typeface="Times" panose="02020603050405020304" pitchFamily="18" charset="0"/>
              </a:rPr>
              <a:t>Rafi et al. (2015) employed data mining techniques to detect usage patterns and diagnose problems faced by students in an e-learning system. Predictive analytics enabled personalized interventions to support struggling learners.</a:t>
            </a:r>
          </a:p>
        </p:txBody>
      </p:sp>
    </p:spTree>
    <p:extLst>
      <p:ext uri="{BB962C8B-B14F-4D97-AF65-F5344CB8AC3E}">
        <p14:creationId xmlns:p14="http://schemas.microsoft.com/office/powerpoint/2010/main" val="55583656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727" y="194167"/>
            <a:ext cx="9684546" cy="1280890"/>
          </a:xfrm>
        </p:spPr>
        <p:txBody>
          <a:bodyPr>
            <a:normAutofit fontScale="90000"/>
          </a:bodyPr>
          <a:lstStyle/>
          <a:p>
            <a:pPr algn="ctr"/>
            <a:r>
              <a:rPr lang="en-US" b="1" dirty="0">
                <a:latin typeface="Times" panose="02020603050405020304" pitchFamily="18" charset="0"/>
              </a:rPr>
              <a:t>REVIEW OF RELATED WORKS CON’T</a:t>
            </a:r>
            <a:endParaRPr lang="en-US" dirty="0">
              <a:latin typeface="Times" panose="02020603050405020304" pitchFamily="18" charset="0"/>
            </a:endParaRPr>
          </a:p>
        </p:txBody>
      </p:sp>
      <p:sp>
        <p:nvSpPr>
          <p:cNvPr id="3" name="Content Placeholder 2"/>
          <p:cNvSpPr>
            <a:spLocks noGrp="1"/>
          </p:cNvSpPr>
          <p:nvPr>
            <p:ph idx="1"/>
          </p:nvPr>
        </p:nvSpPr>
        <p:spPr>
          <a:xfrm>
            <a:off x="952236" y="1328468"/>
            <a:ext cx="10287528" cy="5138593"/>
          </a:xfrm>
        </p:spPr>
        <p:txBody>
          <a:bodyPr>
            <a:normAutofit fontScale="77500" lnSpcReduction="20000"/>
          </a:bodyPr>
          <a:lstStyle/>
          <a:p>
            <a:pPr marL="0" indent="0" algn="just">
              <a:lnSpc>
                <a:spcPct val="200000"/>
              </a:lnSpc>
              <a:buNone/>
            </a:pPr>
            <a:r>
              <a:rPr lang="en-US" dirty="0" err="1">
                <a:latin typeface="Times" panose="02020603050405020304" pitchFamily="18" charset="0"/>
              </a:rPr>
              <a:t>Alwi</a:t>
            </a:r>
            <a:r>
              <a:rPr lang="en-US" dirty="0">
                <a:latin typeface="Times" panose="02020603050405020304" pitchFamily="18" charset="0"/>
              </a:rPr>
              <a:t> &amp; Fan (2010) emphasize designing a clean, simple, and consistent user interface optimized for the learning process. Navigation, multimedia inclusion, and content structure are key considerations. Mustafa &amp; Sharif (2011) examine how adapting content for different learning styles can improve the effectiveness of instructional materials. </a:t>
            </a:r>
          </a:p>
          <a:p>
            <a:pPr marL="0" indent="0" algn="just">
              <a:lnSpc>
                <a:spcPct val="200000"/>
              </a:lnSpc>
              <a:buNone/>
            </a:pPr>
            <a:r>
              <a:rPr lang="en-US" dirty="0">
                <a:latin typeface="Times" panose="02020603050405020304" pitchFamily="18" charset="0"/>
              </a:rPr>
              <a:t>Al-</a:t>
            </a:r>
            <a:r>
              <a:rPr lang="en-US" dirty="0" err="1">
                <a:latin typeface="Times" panose="02020603050405020304" pitchFamily="18" charset="0"/>
              </a:rPr>
              <a:t>Busaidi</a:t>
            </a:r>
            <a:r>
              <a:rPr lang="en-US" dirty="0">
                <a:latin typeface="Times" panose="02020603050405020304" pitchFamily="18" charset="0"/>
              </a:rPr>
              <a:t> and Al-</a:t>
            </a:r>
            <a:r>
              <a:rPr lang="en-US" dirty="0" err="1">
                <a:latin typeface="Times" panose="02020603050405020304" pitchFamily="18" charset="0"/>
              </a:rPr>
              <a:t>Shihi</a:t>
            </a:r>
            <a:r>
              <a:rPr lang="en-US" dirty="0">
                <a:latin typeface="Times" panose="02020603050405020304" pitchFamily="18" charset="0"/>
              </a:rPr>
              <a:t> (2012) developed a modular LMS architecture consisting of user management, content management, assessment management, and collaboration modules. This separation of concerns promotes reusability, flexibility, and interoperability. They implemented the system using an open source stack of MySQL, Apache, PHP and jQuery.</a:t>
            </a:r>
          </a:p>
        </p:txBody>
      </p:sp>
    </p:spTree>
    <p:extLst>
      <p:ext uri="{BB962C8B-B14F-4D97-AF65-F5344CB8AC3E}">
        <p14:creationId xmlns:p14="http://schemas.microsoft.com/office/powerpoint/2010/main" val="408049684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176" y="229255"/>
            <a:ext cx="9910928" cy="1280890"/>
          </a:xfrm>
        </p:spPr>
        <p:txBody>
          <a:bodyPr>
            <a:normAutofit fontScale="90000"/>
          </a:bodyPr>
          <a:lstStyle/>
          <a:p>
            <a:pPr algn="ctr"/>
            <a:r>
              <a:rPr lang="en-US" b="1" dirty="0">
                <a:latin typeface="Times" panose="02020603050405020304" pitchFamily="18" charset="0"/>
              </a:rPr>
              <a:t>REVIEW OF RELATED WORKS CON’T</a:t>
            </a:r>
            <a:endParaRPr lang="en-US" dirty="0">
              <a:latin typeface="Times" panose="02020603050405020304" pitchFamily="18" charset="0"/>
            </a:endParaRPr>
          </a:p>
        </p:txBody>
      </p:sp>
      <p:sp>
        <p:nvSpPr>
          <p:cNvPr id="3" name="Content Placeholder 2"/>
          <p:cNvSpPr>
            <a:spLocks noGrp="1"/>
          </p:cNvSpPr>
          <p:nvPr>
            <p:ph idx="1"/>
          </p:nvPr>
        </p:nvSpPr>
        <p:spPr>
          <a:xfrm>
            <a:off x="1393175" y="1409699"/>
            <a:ext cx="10228982" cy="5219045"/>
          </a:xfrm>
        </p:spPr>
        <p:txBody>
          <a:bodyPr>
            <a:normAutofit fontScale="55000" lnSpcReduction="20000"/>
          </a:bodyPr>
          <a:lstStyle/>
          <a:p>
            <a:pPr marL="0" indent="0" algn="just">
              <a:lnSpc>
                <a:spcPct val="200000"/>
              </a:lnSpc>
              <a:buNone/>
            </a:pPr>
            <a:r>
              <a:rPr lang="en-US" dirty="0">
                <a:latin typeface="Times" panose="02020603050405020304" pitchFamily="18" charset="0"/>
              </a:rPr>
              <a:t>Rodriguez et al. (2017) designed mobile support for Moodle to extend e-learning access to mobile devices. Their app provided key system functions like course browsing, content access, forums, and messaging. Adoption was higher among students owning smartphones. This highlights the importance of omni-channel access.</a:t>
            </a:r>
          </a:p>
          <a:p>
            <a:pPr marL="0" indent="0" algn="just">
              <a:lnSpc>
                <a:spcPct val="200000"/>
              </a:lnSpc>
              <a:buNone/>
            </a:pPr>
            <a:r>
              <a:rPr lang="en-US" dirty="0">
                <a:latin typeface="Times" panose="02020603050405020304" pitchFamily="18" charset="0"/>
              </a:rPr>
              <a:t>Sanga et al. (2019) developed an integrated e-learning system connecting LMS platforms with university enterprise systems for enrollment, grades, calendars etc. Single sign-on and APIs reduced duplication. This underscores the need for enterprise integration.</a:t>
            </a:r>
          </a:p>
          <a:p>
            <a:pPr marL="0" indent="0" algn="just">
              <a:lnSpc>
                <a:spcPct val="200000"/>
              </a:lnSpc>
              <a:buNone/>
            </a:pPr>
            <a:r>
              <a:rPr lang="en-US" dirty="0">
                <a:latin typeface="Times" panose="02020603050405020304" pitchFamily="18" charset="0"/>
              </a:rPr>
              <a:t>Brown et al. (2020) propose a modular framework for developing customizable e-learning platforms. Their approach separates the system into core functional modules like course authoring, assessment, collaboration, and learner management. This modular architecture allows new features to be added without disrupting existing components. While flexible, their framework </a:t>
            </a:r>
            <a:r>
              <a:rPr lang="en-US" dirty="0" err="1">
                <a:latin typeface="Times" panose="02020603050405020304" pitchFamily="18" charset="0"/>
              </a:rPr>
              <a:t>maymake</a:t>
            </a:r>
            <a:r>
              <a:rPr lang="en-US" dirty="0">
                <a:latin typeface="Times" panose="02020603050405020304" pitchFamily="18" charset="0"/>
              </a:rPr>
              <a:t> it challenging to maintain tight integration between modules.</a:t>
            </a:r>
          </a:p>
          <a:p>
            <a:pPr marL="0" indent="0" algn="just">
              <a:lnSpc>
                <a:spcPct val="200000"/>
              </a:lnSpc>
              <a:buNone/>
            </a:pPr>
            <a:endParaRPr lang="en-US" dirty="0"/>
          </a:p>
        </p:txBody>
      </p:sp>
    </p:spTree>
    <p:extLst>
      <p:ext uri="{BB962C8B-B14F-4D97-AF65-F5344CB8AC3E}">
        <p14:creationId xmlns:p14="http://schemas.microsoft.com/office/powerpoint/2010/main" val="418296932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109985"/>
            <a:ext cx="8911687" cy="1280890"/>
          </a:xfrm>
        </p:spPr>
        <p:txBody>
          <a:bodyPr/>
          <a:lstStyle/>
          <a:p>
            <a:pPr algn="ctr"/>
            <a:r>
              <a:rPr lang="en-US" b="1" dirty="0">
                <a:latin typeface="Times" panose="02020603050405020304" pitchFamily="18" charset="0"/>
              </a:rPr>
              <a:t>SUMMARY</a:t>
            </a:r>
            <a:endParaRPr lang="en-US" dirty="0">
              <a:latin typeface="Times" panose="02020603050405020304" pitchFamily="18" charset="0"/>
            </a:endParaRPr>
          </a:p>
        </p:txBody>
      </p:sp>
      <p:sp>
        <p:nvSpPr>
          <p:cNvPr id="3" name="Content Placeholder 2"/>
          <p:cNvSpPr>
            <a:spLocks noGrp="1"/>
          </p:cNvSpPr>
          <p:nvPr>
            <p:ph idx="1"/>
          </p:nvPr>
        </p:nvSpPr>
        <p:spPr>
          <a:xfrm>
            <a:off x="1179443" y="1021771"/>
            <a:ext cx="10363200" cy="4915203"/>
          </a:xfrm>
        </p:spPr>
        <p:txBody>
          <a:bodyPr>
            <a:normAutofit lnSpcReduction="10000"/>
          </a:bodyPr>
          <a:lstStyle/>
          <a:p>
            <a:pPr marL="0" indent="0" algn="just">
              <a:lnSpc>
                <a:spcPct val="200000"/>
              </a:lnSpc>
              <a:buNone/>
            </a:pPr>
            <a:r>
              <a:rPr lang="en-US" dirty="0">
                <a:latin typeface="Times" panose="02020603050405020304" pitchFamily="18" charset="0"/>
              </a:rPr>
              <a:t>This literature review provides a strong foundation to guide the development of the proposed e-learning system for the Computer Science department at Nuhu </a:t>
            </a:r>
            <a:r>
              <a:rPr lang="en-US" dirty="0" err="1">
                <a:latin typeface="Times" panose="02020603050405020304" pitchFamily="18" charset="0"/>
              </a:rPr>
              <a:t>Bamalli</a:t>
            </a:r>
            <a:r>
              <a:rPr lang="en-US" dirty="0">
                <a:latin typeface="Times" panose="02020603050405020304" pitchFamily="18" charset="0"/>
              </a:rPr>
              <a:t> Polytechnic. The project can build on existing evidence-based best practices while addressing context-specific requirements. The next chapter presents the methodology for the system design and implementation.</a:t>
            </a:r>
          </a:p>
        </p:txBody>
      </p:sp>
    </p:spTree>
    <p:extLst>
      <p:ext uri="{BB962C8B-B14F-4D97-AF65-F5344CB8AC3E}">
        <p14:creationId xmlns:p14="http://schemas.microsoft.com/office/powerpoint/2010/main" val="147272010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452" y="557973"/>
            <a:ext cx="10321705" cy="446963"/>
          </a:xfrm>
        </p:spPr>
        <p:txBody>
          <a:bodyPr>
            <a:normAutofit fontScale="90000"/>
          </a:bodyPr>
          <a:lstStyle/>
          <a:p>
            <a:pPr algn="ctr"/>
            <a:r>
              <a:rPr lang="en-US" b="1" dirty="0">
                <a:latin typeface="Times" panose="02020603050405020304" pitchFamily="18" charset="0"/>
              </a:rPr>
              <a:t>REQUIREMENT, ANALYSIS AND DESIGN</a:t>
            </a:r>
            <a:br>
              <a:rPr lang="en-US" dirty="0">
                <a:latin typeface="Times" panose="02020603050405020304" pitchFamily="18" charset="0"/>
              </a:rPr>
            </a:br>
            <a:endParaRPr lang="en-US" dirty="0">
              <a:latin typeface="Times" panose="02020603050405020304" pitchFamily="18" charset="0"/>
            </a:endParaRPr>
          </a:p>
        </p:txBody>
      </p:sp>
      <p:sp>
        <p:nvSpPr>
          <p:cNvPr id="3" name="Content Placeholder 2"/>
          <p:cNvSpPr>
            <a:spLocks noGrp="1"/>
          </p:cNvSpPr>
          <p:nvPr>
            <p:ph idx="1"/>
          </p:nvPr>
        </p:nvSpPr>
        <p:spPr>
          <a:xfrm>
            <a:off x="874643" y="1087909"/>
            <a:ext cx="10893287" cy="5260936"/>
          </a:xfrm>
        </p:spPr>
        <p:txBody>
          <a:bodyPr>
            <a:normAutofit fontScale="77500" lnSpcReduction="20000"/>
          </a:bodyPr>
          <a:lstStyle/>
          <a:p>
            <a:pPr marL="0" indent="0">
              <a:buNone/>
            </a:pPr>
            <a:r>
              <a:rPr lang="en-US" b="1" dirty="0">
                <a:latin typeface="Times" panose="02020603050405020304" pitchFamily="18" charset="0"/>
              </a:rPr>
              <a:t>PROPOSED MODEL</a:t>
            </a:r>
          </a:p>
          <a:p>
            <a:pPr marL="0" indent="0" algn="just">
              <a:lnSpc>
                <a:spcPct val="200000"/>
              </a:lnSpc>
              <a:buNone/>
            </a:pPr>
            <a:r>
              <a:rPr lang="en-US" dirty="0">
                <a:latin typeface="Times" panose="02020603050405020304" pitchFamily="18" charset="0"/>
              </a:rPr>
              <a:t>This project's proposed model of choice is the waterfall model. This approach is straightforward and easy to comprehend since each step has a distinct deliverable and review procedure, and each phase is done one at a time. </a:t>
            </a:r>
            <a:endParaRPr lang="en-US" b="1" dirty="0">
              <a:latin typeface="Times" panose="02020603050405020304" pitchFamily="18" charset="0"/>
            </a:endParaRPr>
          </a:p>
          <a:p>
            <a:pPr marL="0" indent="0" algn="just">
              <a:lnSpc>
                <a:spcPct val="200000"/>
              </a:lnSpc>
              <a:buNone/>
            </a:pPr>
            <a:endParaRPr lang="en-US" b="1" dirty="0">
              <a:latin typeface="Times" panose="02020603050405020304" pitchFamily="18" charset="0"/>
            </a:endParaRPr>
          </a:p>
          <a:p>
            <a:pPr marL="0" indent="0" algn="just">
              <a:lnSpc>
                <a:spcPct val="200000"/>
              </a:lnSpc>
              <a:buNone/>
            </a:pPr>
            <a:endParaRPr lang="en-US" b="1" dirty="0">
              <a:latin typeface="Times" panose="02020603050405020304" pitchFamily="18" charset="0"/>
            </a:endParaRPr>
          </a:p>
          <a:p>
            <a:pPr marL="0" indent="0" algn="ctr">
              <a:lnSpc>
                <a:spcPct val="200000"/>
              </a:lnSpc>
              <a:buNone/>
            </a:pPr>
            <a:endParaRPr lang="en-US" b="1" dirty="0">
              <a:latin typeface="Times" panose="02020603050405020304" pitchFamily="18" charset="0"/>
            </a:endParaRPr>
          </a:p>
          <a:p>
            <a:pPr marL="0" indent="0" algn="ctr">
              <a:lnSpc>
                <a:spcPct val="200000"/>
              </a:lnSpc>
              <a:buNone/>
            </a:pPr>
            <a:r>
              <a:rPr lang="en-US" b="1" dirty="0">
                <a:latin typeface="Times" panose="02020603050405020304" pitchFamily="18" charset="0"/>
              </a:rPr>
              <a:t>Figure 3.2 Waterfall Model (Wikipedia, 2013)</a:t>
            </a:r>
          </a:p>
        </p:txBody>
      </p:sp>
      <p:pic>
        <p:nvPicPr>
          <p:cNvPr id="5" name="image2.png">
            <a:extLst>
              <a:ext uri="{FF2B5EF4-FFF2-40B4-BE49-F238E27FC236}">
                <a16:creationId xmlns:a16="http://schemas.microsoft.com/office/drawing/2014/main" id="{EDEE0A33-69E3-41AD-9082-1BA8F167F938}"/>
              </a:ext>
            </a:extLst>
          </p:cNvPr>
          <p:cNvPicPr/>
          <p:nvPr/>
        </p:nvPicPr>
        <p:blipFill>
          <a:blip r:embed="rId2"/>
          <a:srcRect b="9388"/>
          <a:stretch>
            <a:fillRect/>
          </a:stretch>
        </p:blipFill>
        <p:spPr>
          <a:xfrm>
            <a:off x="2610679" y="3429000"/>
            <a:ext cx="6944138" cy="2341091"/>
          </a:xfrm>
          <a:prstGeom prst="rect">
            <a:avLst/>
          </a:prstGeom>
          <a:ln/>
        </p:spPr>
      </p:pic>
    </p:spTree>
    <p:extLst>
      <p:ext uri="{BB962C8B-B14F-4D97-AF65-F5344CB8AC3E}">
        <p14:creationId xmlns:p14="http://schemas.microsoft.com/office/powerpoint/2010/main" val="424628023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0253" y="156519"/>
            <a:ext cx="8911687" cy="1280890"/>
          </a:xfrm>
        </p:spPr>
        <p:txBody>
          <a:bodyPr/>
          <a:lstStyle/>
          <a:p>
            <a:pPr algn="ctr"/>
            <a:r>
              <a:rPr lang="en-US" b="1" dirty="0">
                <a:latin typeface="Times" panose="02020603050405020304" pitchFamily="18" charset="0"/>
              </a:rPr>
              <a:t>TOOLS AND TECHNIQUES</a:t>
            </a:r>
            <a:endParaRPr lang="en-US" dirty="0">
              <a:latin typeface="Times" panose="02020603050405020304" pitchFamily="18" charset="0"/>
            </a:endParaRPr>
          </a:p>
        </p:txBody>
      </p:sp>
      <p:sp>
        <p:nvSpPr>
          <p:cNvPr id="3" name="Content Placeholder 2"/>
          <p:cNvSpPr>
            <a:spLocks noGrp="1"/>
          </p:cNvSpPr>
          <p:nvPr>
            <p:ph idx="1"/>
          </p:nvPr>
        </p:nvSpPr>
        <p:spPr>
          <a:xfrm>
            <a:off x="1126434" y="1177636"/>
            <a:ext cx="10296939" cy="2002886"/>
          </a:xfrm>
        </p:spPr>
        <p:txBody>
          <a:bodyPr>
            <a:normAutofit/>
          </a:bodyPr>
          <a:lstStyle/>
          <a:p>
            <a:pPr marL="0" indent="0" algn="just">
              <a:lnSpc>
                <a:spcPct val="200000"/>
              </a:lnSpc>
              <a:buNone/>
            </a:pPr>
            <a:r>
              <a:rPr lang="en-US" sz="2000" dirty="0">
                <a:latin typeface="Times" panose="02020603050405020304" pitchFamily="18" charset="0"/>
              </a:rPr>
              <a:t>HTML, CSS, and JavaScript are used on the front-end for structure, styling, and interactivity. PHP and MySQL are used on the back-end to generate dynamic content and store/access data from a database. Together these tools allow for complete web application development.</a:t>
            </a:r>
          </a:p>
        </p:txBody>
      </p:sp>
      <p:sp>
        <p:nvSpPr>
          <p:cNvPr id="6" name="Rectangle 5">
            <a:extLst>
              <a:ext uri="{FF2B5EF4-FFF2-40B4-BE49-F238E27FC236}">
                <a16:creationId xmlns:a16="http://schemas.microsoft.com/office/drawing/2014/main" id="{125BC93D-830E-46DA-9F92-78F6E7F9B8CE}"/>
              </a:ext>
            </a:extLst>
          </p:cNvPr>
          <p:cNvSpPr/>
          <p:nvPr/>
        </p:nvSpPr>
        <p:spPr>
          <a:xfrm>
            <a:off x="1126434" y="3180522"/>
            <a:ext cx="10522227" cy="3052502"/>
          </a:xfrm>
          <a:prstGeom prst="rect">
            <a:avLst/>
          </a:prstGeom>
        </p:spPr>
        <p:txBody>
          <a:bodyPr wrap="square">
            <a:spAutoFit/>
          </a:bodyPr>
          <a:lstStyle/>
          <a:p>
            <a:pPr marL="15875" marR="0" indent="-6350">
              <a:lnSpc>
                <a:spcPct val="107000"/>
              </a:lnSpc>
              <a:spcBef>
                <a:spcPts val="0"/>
              </a:spcBef>
              <a:spcAft>
                <a:spcPts val="1970"/>
              </a:spcAft>
            </a:pPr>
            <a:r>
              <a:rPr lang="en-US" sz="2000" b="1" kern="0" dirty="0">
                <a:solidFill>
                  <a:srgbClr val="000000"/>
                </a:solidFill>
                <a:latin typeface="Times New Roman" panose="02020603050405020304" pitchFamily="18" charset="0"/>
                <a:ea typeface="Times New Roman" panose="02020603050405020304" pitchFamily="18" charset="0"/>
              </a:rPr>
              <a:t>SOFTWARE REQUIREMENTS</a:t>
            </a:r>
          </a:p>
          <a:p>
            <a:pPr marR="0" lvl="0" algn="just">
              <a:lnSpc>
                <a:spcPct val="200000"/>
              </a:lnSpc>
              <a:spcBef>
                <a:spcPts val="0"/>
              </a:spcBef>
              <a:spcAft>
                <a:spcPts val="0"/>
              </a:spcAft>
            </a:pPr>
            <a:r>
              <a:rPr lang="en-US" sz="2000" dirty="0">
                <a:solidFill>
                  <a:srgbClr val="000000"/>
                </a:solidFill>
                <a:latin typeface="Times New Roman" panose="02020603050405020304" pitchFamily="18" charset="0"/>
                <a:ea typeface="Times New Roman" panose="02020603050405020304" pitchFamily="18" charset="0"/>
              </a:rPr>
              <a:t>Operating System: Windows, Database: MySQL, Server: </a:t>
            </a:r>
            <a:r>
              <a:rPr lang="en-US" sz="2000" dirty="0" err="1">
                <a:solidFill>
                  <a:srgbClr val="000000"/>
                </a:solidFill>
                <a:latin typeface="Times New Roman" panose="02020603050405020304" pitchFamily="18" charset="0"/>
                <a:ea typeface="Times New Roman" panose="02020603050405020304" pitchFamily="18" charset="0"/>
              </a:rPr>
              <a:t>Xampp</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Integrated Development Environment:</a:t>
            </a:r>
            <a:r>
              <a:rPr lang="en-US" sz="2000" dirty="0">
                <a:solidFill>
                  <a:srgbClr val="000000"/>
                </a:solidFill>
                <a:latin typeface="Times New Roman" panose="02020603050405020304" pitchFamily="18" charset="0"/>
                <a:ea typeface="Times New Roman" panose="02020603050405020304" pitchFamily="18" charset="0"/>
              </a:rPr>
              <a:t> Notepad ++  </a:t>
            </a:r>
            <a:r>
              <a:rPr lang="en-US" dirty="0">
                <a:latin typeface="Calibri" panose="020F0502020204030204" pitchFamily="34" charset="0"/>
                <a:ea typeface="Times New Roman" panose="02020603050405020304" pitchFamily="18" charset="0"/>
              </a:rPr>
              <a:t>, </a:t>
            </a:r>
            <a:r>
              <a:rPr lang="en-US" sz="2000" dirty="0">
                <a:solidFill>
                  <a:srgbClr val="000000"/>
                </a:solidFill>
                <a:latin typeface="Times New Roman" panose="02020603050405020304" pitchFamily="18" charset="0"/>
                <a:ea typeface="Times New Roman" panose="02020603050405020304" pitchFamily="18" charset="0"/>
              </a:rPr>
              <a:t>PHP  </a:t>
            </a:r>
            <a:r>
              <a:rPr lang="en-US" dirty="0">
                <a:latin typeface="Calibri" panose="020F0502020204030204" pitchFamily="34" charset="0"/>
                <a:ea typeface="Times New Roman" panose="02020603050405020304" pitchFamily="18" charset="0"/>
              </a:rPr>
              <a:t>and </a:t>
            </a:r>
            <a:r>
              <a:rPr lang="en-US" sz="2000" dirty="0">
                <a:solidFill>
                  <a:srgbClr val="000000"/>
                </a:solidFill>
                <a:latin typeface="Times New Roman" panose="02020603050405020304" pitchFamily="18" charset="0"/>
                <a:ea typeface="Times New Roman" panose="02020603050405020304" pitchFamily="18" charset="0"/>
              </a:rPr>
              <a:t>Java Script </a:t>
            </a:r>
          </a:p>
          <a:p>
            <a:pPr marR="0" lvl="0" algn="just">
              <a:lnSpc>
                <a:spcPct val="200000"/>
              </a:lnSpc>
              <a:spcBef>
                <a:spcPts val="0"/>
              </a:spcBef>
              <a:spcAft>
                <a:spcPts val="0"/>
              </a:spcAft>
            </a:pPr>
            <a:r>
              <a:rPr lang="en-US" sz="2000" b="1" dirty="0">
                <a:solidFill>
                  <a:srgbClr val="000000"/>
                </a:solidFill>
                <a:latin typeface="Times New Roman" panose="02020603050405020304" pitchFamily="18" charset="0"/>
                <a:ea typeface="Times New Roman" panose="02020603050405020304" pitchFamily="18" charset="0"/>
              </a:rPr>
              <a:t>HARDWARE REQUIREMENTS  </a:t>
            </a:r>
          </a:p>
          <a:p>
            <a:pPr marR="0" lvl="0" algn="just">
              <a:lnSpc>
                <a:spcPct val="200000"/>
              </a:lnSpc>
              <a:spcBef>
                <a:spcPts val="0"/>
              </a:spcBef>
              <a:spcAft>
                <a:spcPts val="0"/>
              </a:spcAft>
            </a:pPr>
            <a:r>
              <a:rPr lang="en-US" sz="2000" dirty="0">
                <a:solidFill>
                  <a:srgbClr val="000000"/>
                </a:solidFill>
                <a:latin typeface="Times New Roman" panose="02020603050405020304" pitchFamily="18" charset="0"/>
                <a:ea typeface="Times New Roman" panose="02020603050405020304" pitchFamily="18" charset="0"/>
              </a:rPr>
              <a:t>HP15 PC, 2GB RAM, 500GB hard disk and Browser  </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0298114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988" y="42219"/>
            <a:ext cx="8911687" cy="1280890"/>
          </a:xfrm>
        </p:spPr>
        <p:txBody>
          <a:bodyPr>
            <a:normAutofit fontScale="90000"/>
          </a:bodyPr>
          <a:lstStyle/>
          <a:p>
            <a:pPr algn="ctr"/>
            <a:r>
              <a:rPr lang="en-US" b="1" dirty="0">
                <a:latin typeface="Times" panose="02020603050405020304" pitchFamily="18" charset="0"/>
              </a:rPr>
              <a:t>REQUIREMENT SPECIFICATION</a:t>
            </a:r>
            <a:endParaRPr lang="en-US" dirty="0">
              <a:latin typeface="Times" panose="02020603050405020304" pitchFamily="18" charset="0"/>
            </a:endParaRPr>
          </a:p>
        </p:txBody>
      </p:sp>
      <p:graphicFrame>
        <p:nvGraphicFramePr>
          <p:cNvPr id="7" name="Table 6">
            <a:extLst>
              <a:ext uri="{FF2B5EF4-FFF2-40B4-BE49-F238E27FC236}">
                <a16:creationId xmlns:a16="http://schemas.microsoft.com/office/drawing/2014/main" id="{B4EED4D9-18FE-4DFA-8029-6CD1AED0E9BD}"/>
              </a:ext>
            </a:extLst>
          </p:cNvPr>
          <p:cNvGraphicFramePr>
            <a:graphicFrameLocks noGrp="1"/>
          </p:cNvGraphicFramePr>
          <p:nvPr>
            <p:extLst>
              <p:ext uri="{D42A27DB-BD31-4B8C-83A1-F6EECF244321}">
                <p14:modId xmlns:p14="http://schemas.microsoft.com/office/powerpoint/2010/main" val="493670571"/>
              </p:ext>
            </p:extLst>
          </p:nvPr>
        </p:nvGraphicFramePr>
        <p:xfrm>
          <a:off x="1596788" y="1757187"/>
          <a:ext cx="9266830" cy="4384307"/>
        </p:xfrm>
        <a:graphic>
          <a:graphicData uri="http://schemas.openxmlformats.org/drawingml/2006/table">
            <a:tbl>
              <a:tblPr firstRow="1" firstCol="1" bandRow="1">
                <a:tableStyleId>{5C22544A-7EE6-4342-B048-85BDC9FD1C3A}</a:tableStyleId>
              </a:tblPr>
              <a:tblGrid>
                <a:gridCol w="4633415">
                  <a:extLst>
                    <a:ext uri="{9D8B030D-6E8A-4147-A177-3AD203B41FA5}">
                      <a16:colId xmlns:a16="http://schemas.microsoft.com/office/drawing/2014/main" val="1731057856"/>
                    </a:ext>
                  </a:extLst>
                </a:gridCol>
                <a:gridCol w="4633415">
                  <a:extLst>
                    <a:ext uri="{9D8B030D-6E8A-4147-A177-3AD203B41FA5}">
                      <a16:colId xmlns:a16="http://schemas.microsoft.com/office/drawing/2014/main" val="1233526948"/>
                    </a:ext>
                  </a:extLst>
                </a:gridCol>
              </a:tblGrid>
              <a:tr h="522770">
                <a:tc>
                  <a:txBody>
                    <a:bodyPr/>
                    <a:lstStyle/>
                    <a:p>
                      <a:pPr marL="0" marR="0" algn="ctr">
                        <a:lnSpc>
                          <a:spcPct val="200000"/>
                        </a:lnSpc>
                        <a:spcBef>
                          <a:spcPts val="0"/>
                        </a:spcBef>
                        <a:spcAft>
                          <a:spcPts val="0"/>
                        </a:spcAft>
                      </a:pPr>
                      <a:r>
                        <a:rPr lang="en-US" sz="1600" dirty="0">
                          <a:effectLst/>
                          <a:latin typeface="Times" panose="02020603050405020304" pitchFamily="18" charset="0"/>
                        </a:rPr>
                        <a:t>ID</a:t>
                      </a:r>
                      <a:endParaRPr lang="en-US" sz="1600" dirty="0">
                        <a:effectLst/>
                        <a:latin typeface="Times" panose="02020603050405020304" pitchFamily="18" charset="0"/>
                        <a:ea typeface="Calibri" panose="020F0502020204030204" pitchFamily="34" charset="0"/>
                      </a:endParaRPr>
                    </a:p>
                  </a:txBody>
                  <a:tcPr marL="68580" marR="68580" marT="0" marB="0"/>
                </a:tc>
                <a:tc>
                  <a:txBody>
                    <a:bodyPr/>
                    <a:lstStyle/>
                    <a:p>
                      <a:pPr marL="0" marR="0" algn="ctr">
                        <a:lnSpc>
                          <a:spcPct val="200000"/>
                        </a:lnSpc>
                        <a:spcBef>
                          <a:spcPts val="0"/>
                        </a:spcBef>
                        <a:spcAft>
                          <a:spcPts val="0"/>
                        </a:spcAft>
                      </a:pPr>
                      <a:r>
                        <a:rPr lang="en-US" sz="1600">
                          <a:effectLst/>
                          <a:latin typeface="Times" panose="02020603050405020304" pitchFamily="18" charset="0"/>
                        </a:rPr>
                        <a:t>Description</a:t>
                      </a:r>
                      <a:endParaRPr lang="en-US" sz="16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2126190"/>
                  </a:ext>
                </a:extLst>
              </a:tr>
              <a:tr h="524705">
                <a:tc>
                  <a:txBody>
                    <a:bodyPr/>
                    <a:lstStyle/>
                    <a:p>
                      <a:pPr marL="0" marR="0">
                        <a:lnSpc>
                          <a:spcPct val="200000"/>
                        </a:lnSpc>
                        <a:spcBef>
                          <a:spcPts val="0"/>
                        </a:spcBef>
                        <a:spcAft>
                          <a:spcPts val="0"/>
                        </a:spcAft>
                      </a:pPr>
                      <a:r>
                        <a:rPr lang="en-US" sz="1600">
                          <a:effectLst/>
                          <a:latin typeface="Times" panose="02020603050405020304" pitchFamily="18" charset="0"/>
                        </a:rPr>
                        <a:t>FR1</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nSpc>
                          <a:spcPct val="200000"/>
                        </a:lnSpc>
                        <a:spcBef>
                          <a:spcPts val="0"/>
                        </a:spcBef>
                        <a:spcAft>
                          <a:spcPts val="0"/>
                        </a:spcAft>
                      </a:pPr>
                      <a:r>
                        <a:rPr lang="en-US" sz="1600">
                          <a:effectLst/>
                          <a:latin typeface="Times" panose="02020603050405020304" pitchFamily="18" charset="0"/>
                        </a:rPr>
                        <a:t>Students can register and create user accounts</a:t>
                      </a:r>
                      <a:endParaRPr lang="en-US" sz="16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3141264"/>
                  </a:ext>
                </a:extLst>
              </a:tr>
              <a:tr h="524705">
                <a:tc>
                  <a:txBody>
                    <a:bodyPr/>
                    <a:lstStyle/>
                    <a:p>
                      <a:pPr marL="0" marR="0">
                        <a:lnSpc>
                          <a:spcPct val="200000"/>
                        </a:lnSpc>
                        <a:spcBef>
                          <a:spcPts val="0"/>
                        </a:spcBef>
                        <a:spcAft>
                          <a:spcPts val="0"/>
                        </a:spcAft>
                      </a:pPr>
                      <a:r>
                        <a:rPr lang="en-US" sz="1600">
                          <a:effectLst/>
                          <a:latin typeface="Times" panose="02020603050405020304" pitchFamily="18" charset="0"/>
                        </a:rPr>
                        <a:t>FR2</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nSpc>
                          <a:spcPct val="200000"/>
                        </a:lnSpc>
                        <a:spcBef>
                          <a:spcPts val="0"/>
                        </a:spcBef>
                        <a:spcAft>
                          <a:spcPts val="0"/>
                        </a:spcAft>
                      </a:pPr>
                      <a:r>
                        <a:rPr lang="en-US" sz="1600">
                          <a:effectLst/>
                          <a:latin typeface="Times" panose="02020603050405020304" pitchFamily="18" charset="0"/>
                        </a:rPr>
                        <a:t>Instructors can add/edit/delete course materials</a:t>
                      </a:r>
                      <a:endParaRPr lang="en-US" sz="16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93883326"/>
                  </a:ext>
                </a:extLst>
              </a:tr>
              <a:tr h="1143711">
                <a:tc>
                  <a:txBody>
                    <a:bodyPr/>
                    <a:lstStyle/>
                    <a:p>
                      <a:pPr marL="0" marR="0">
                        <a:lnSpc>
                          <a:spcPct val="200000"/>
                        </a:lnSpc>
                        <a:spcBef>
                          <a:spcPts val="0"/>
                        </a:spcBef>
                        <a:spcAft>
                          <a:spcPts val="0"/>
                        </a:spcAft>
                      </a:pPr>
                      <a:r>
                        <a:rPr lang="en-US" sz="1600">
                          <a:effectLst/>
                          <a:latin typeface="Times" panose="02020603050405020304" pitchFamily="18" charset="0"/>
                        </a:rPr>
                        <a:t>FR3</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nSpc>
                          <a:spcPct val="200000"/>
                        </a:lnSpc>
                        <a:spcBef>
                          <a:spcPts val="0"/>
                        </a:spcBef>
                        <a:spcAft>
                          <a:spcPts val="0"/>
                        </a:spcAft>
                      </a:pPr>
                      <a:r>
                        <a:rPr lang="en-US" sz="1600">
                          <a:effectLst/>
                          <a:latin typeface="Times" panose="02020603050405020304" pitchFamily="18" charset="0"/>
                        </a:rPr>
                        <a:t>Students can access course materials based on enrollment</a:t>
                      </a:r>
                      <a:endParaRPr lang="en-US" sz="16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7313272"/>
                  </a:ext>
                </a:extLst>
              </a:tr>
              <a:tr h="524705">
                <a:tc>
                  <a:txBody>
                    <a:bodyPr/>
                    <a:lstStyle/>
                    <a:p>
                      <a:pPr marL="0" marR="0">
                        <a:lnSpc>
                          <a:spcPct val="200000"/>
                        </a:lnSpc>
                        <a:spcBef>
                          <a:spcPts val="0"/>
                        </a:spcBef>
                        <a:spcAft>
                          <a:spcPts val="0"/>
                        </a:spcAft>
                      </a:pPr>
                      <a:r>
                        <a:rPr lang="en-US" sz="1600">
                          <a:effectLst/>
                          <a:latin typeface="Times" panose="02020603050405020304" pitchFamily="18" charset="0"/>
                        </a:rPr>
                        <a:t>FR4</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nSpc>
                          <a:spcPct val="200000"/>
                        </a:lnSpc>
                        <a:spcBef>
                          <a:spcPts val="0"/>
                        </a:spcBef>
                        <a:spcAft>
                          <a:spcPts val="0"/>
                        </a:spcAft>
                      </a:pPr>
                      <a:r>
                        <a:rPr lang="en-US" sz="1600">
                          <a:effectLst/>
                          <a:latin typeface="Times" panose="02020603050405020304" pitchFamily="18" charset="0"/>
                        </a:rPr>
                        <a:t>Instructors can add graded assignments and quizzes</a:t>
                      </a:r>
                      <a:endParaRPr lang="en-US" sz="16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05927149"/>
                  </a:ext>
                </a:extLst>
              </a:tr>
              <a:tr h="1143711">
                <a:tc>
                  <a:txBody>
                    <a:bodyPr/>
                    <a:lstStyle/>
                    <a:p>
                      <a:pPr marL="0" marR="0">
                        <a:lnSpc>
                          <a:spcPct val="200000"/>
                        </a:lnSpc>
                        <a:spcBef>
                          <a:spcPts val="0"/>
                        </a:spcBef>
                        <a:spcAft>
                          <a:spcPts val="0"/>
                        </a:spcAft>
                      </a:pPr>
                      <a:r>
                        <a:rPr lang="en-US" sz="1600">
                          <a:effectLst/>
                          <a:latin typeface="Times" panose="02020603050405020304" pitchFamily="18" charset="0"/>
                        </a:rPr>
                        <a:t>FR5</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nSpc>
                          <a:spcPct val="200000"/>
                        </a:lnSpc>
                        <a:spcBef>
                          <a:spcPts val="0"/>
                        </a:spcBef>
                        <a:spcAft>
                          <a:spcPts val="0"/>
                        </a:spcAft>
                      </a:pPr>
                      <a:r>
                        <a:rPr lang="en-US" sz="1600" dirty="0">
                          <a:effectLst/>
                          <a:latin typeface="Times" panose="02020603050405020304" pitchFamily="18" charset="0"/>
                        </a:rPr>
                        <a:t>Students can view grades and feedback for assignments/quizzes</a:t>
                      </a:r>
                      <a:endParaRPr lang="en-US" sz="1600" dirty="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65072593"/>
                  </a:ext>
                </a:extLst>
              </a:tr>
            </a:tbl>
          </a:graphicData>
        </a:graphic>
      </p:graphicFrame>
      <p:sp>
        <p:nvSpPr>
          <p:cNvPr id="8" name="Rectangle 1">
            <a:extLst>
              <a:ext uri="{FF2B5EF4-FFF2-40B4-BE49-F238E27FC236}">
                <a16:creationId xmlns:a16="http://schemas.microsoft.com/office/drawing/2014/main" id="{AFA459A8-A6B2-405D-B7A0-E491E2B35193}"/>
              </a:ext>
            </a:extLst>
          </p:cNvPr>
          <p:cNvSpPr>
            <a:spLocks noChangeArrowheads="1"/>
          </p:cNvSpPr>
          <p:nvPr/>
        </p:nvSpPr>
        <p:spPr bwMode="auto">
          <a:xfrm>
            <a:off x="2703084" y="1092277"/>
            <a:ext cx="67858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panose="02020603050405020304" pitchFamily="18" charset="0"/>
                <a:ea typeface="Calibri" panose="020F0502020204030204" pitchFamily="34"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rPr>
              <a:t>Table 3.1 Functional Specification Requirement</a:t>
            </a:r>
            <a:endParaRPr kumimoji="0" lang="en-US" altLang="en-US" sz="3600" b="0" i="0" u="none" strike="noStrike" cap="none" normalizeH="0" baseline="0" dirty="0">
              <a:ln>
                <a:noFill/>
              </a:ln>
              <a:solidFill>
                <a:schemeClr val="tx1"/>
              </a:solidFill>
              <a:effectLst/>
              <a:latin typeface="Times" panose="02020603050405020304" pitchFamily="18" charset="0"/>
            </a:endParaRPr>
          </a:p>
        </p:txBody>
      </p:sp>
    </p:spTree>
    <p:extLst>
      <p:ext uri="{BB962C8B-B14F-4D97-AF65-F5344CB8AC3E}">
        <p14:creationId xmlns:p14="http://schemas.microsoft.com/office/powerpoint/2010/main" val="428216912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481" y="177301"/>
            <a:ext cx="10140286" cy="1280890"/>
          </a:xfrm>
        </p:spPr>
        <p:txBody>
          <a:bodyPr>
            <a:normAutofit fontScale="90000"/>
          </a:bodyPr>
          <a:lstStyle/>
          <a:p>
            <a:pPr algn="ctr"/>
            <a:r>
              <a:rPr lang="en-US" b="1" dirty="0">
                <a:latin typeface="Times" panose="02020603050405020304" pitchFamily="18" charset="0"/>
              </a:rPr>
              <a:t>REQUIREMENT SPECIFICATION CON’T</a:t>
            </a:r>
            <a:endParaRPr lang="en-US" dirty="0">
              <a:latin typeface="Times" panose="02020603050405020304" pitchFamily="18" charset="0"/>
            </a:endParaRPr>
          </a:p>
        </p:txBody>
      </p:sp>
      <p:graphicFrame>
        <p:nvGraphicFramePr>
          <p:cNvPr id="7" name="Table 6">
            <a:extLst>
              <a:ext uri="{FF2B5EF4-FFF2-40B4-BE49-F238E27FC236}">
                <a16:creationId xmlns:a16="http://schemas.microsoft.com/office/drawing/2014/main" id="{15433AFF-A41A-4F4D-BC07-D82A700A7FC7}"/>
              </a:ext>
            </a:extLst>
          </p:cNvPr>
          <p:cNvGraphicFramePr>
            <a:graphicFrameLocks noGrp="1"/>
          </p:cNvGraphicFramePr>
          <p:nvPr>
            <p:extLst>
              <p:ext uri="{D42A27DB-BD31-4B8C-83A1-F6EECF244321}">
                <p14:modId xmlns:p14="http://schemas.microsoft.com/office/powerpoint/2010/main" val="426633192"/>
              </p:ext>
            </p:extLst>
          </p:nvPr>
        </p:nvGraphicFramePr>
        <p:xfrm>
          <a:off x="1936460" y="1697384"/>
          <a:ext cx="8755808" cy="4983315"/>
        </p:xfrm>
        <a:graphic>
          <a:graphicData uri="http://schemas.openxmlformats.org/drawingml/2006/table">
            <a:tbl>
              <a:tblPr firstRow="1" firstCol="1" bandRow="1">
                <a:tableStyleId>{5C22544A-7EE6-4342-B048-85BDC9FD1C3A}</a:tableStyleId>
              </a:tblPr>
              <a:tblGrid>
                <a:gridCol w="4377904">
                  <a:extLst>
                    <a:ext uri="{9D8B030D-6E8A-4147-A177-3AD203B41FA5}">
                      <a16:colId xmlns:a16="http://schemas.microsoft.com/office/drawing/2014/main" val="3730248106"/>
                    </a:ext>
                  </a:extLst>
                </a:gridCol>
                <a:gridCol w="4377904">
                  <a:extLst>
                    <a:ext uri="{9D8B030D-6E8A-4147-A177-3AD203B41FA5}">
                      <a16:colId xmlns:a16="http://schemas.microsoft.com/office/drawing/2014/main" val="1257501297"/>
                    </a:ext>
                  </a:extLst>
                </a:gridCol>
              </a:tblGrid>
              <a:tr h="341653">
                <a:tc>
                  <a:txBody>
                    <a:bodyPr/>
                    <a:lstStyle/>
                    <a:p>
                      <a:pPr marL="0" marR="0" algn="ctr">
                        <a:lnSpc>
                          <a:spcPct val="150000"/>
                        </a:lnSpc>
                        <a:spcBef>
                          <a:spcPts val="0"/>
                        </a:spcBef>
                        <a:spcAft>
                          <a:spcPts val="0"/>
                        </a:spcAft>
                      </a:pPr>
                      <a:r>
                        <a:rPr lang="en-US" sz="1400">
                          <a:effectLst/>
                          <a:latin typeface="Times" panose="02020603050405020304" pitchFamily="18" charset="0"/>
                        </a:rPr>
                        <a:t>ID</a:t>
                      </a:r>
                      <a:endParaRPr lang="en-US" sz="1400">
                        <a:effectLst/>
                        <a:latin typeface="Times" panose="02020603050405020304" pitchFamily="18" charset="0"/>
                        <a:ea typeface="Calibri" panose="020F0502020204030204" pitchFamily="34" charset="0"/>
                      </a:endParaRPr>
                    </a:p>
                  </a:txBody>
                  <a:tcPr marL="46423" marR="46423" marT="0" marB="0"/>
                </a:tc>
                <a:tc>
                  <a:txBody>
                    <a:bodyPr/>
                    <a:lstStyle/>
                    <a:p>
                      <a:pPr marL="0" marR="0" algn="ctr">
                        <a:lnSpc>
                          <a:spcPct val="150000"/>
                        </a:lnSpc>
                        <a:spcBef>
                          <a:spcPts val="0"/>
                        </a:spcBef>
                        <a:spcAft>
                          <a:spcPts val="0"/>
                        </a:spcAft>
                      </a:pPr>
                      <a:r>
                        <a:rPr lang="en-US" sz="1400">
                          <a:effectLst/>
                          <a:latin typeface="Times" panose="02020603050405020304" pitchFamily="18" charset="0"/>
                        </a:rPr>
                        <a:t>Description</a:t>
                      </a:r>
                      <a:endParaRPr lang="en-US" sz="1400">
                        <a:effectLst/>
                        <a:latin typeface="Times" panose="02020603050405020304" pitchFamily="18" charset="0"/>
                        <a:ea typeface="Calibri" panose="020F0502020204030204" pitchFamily="34" charset="0"/>
                      </a:endParaRPr>
                    </a:p>
                  </a:txBody>
                  <a:tcPr marL="46423" marR="46423" marT="0" marB="0"/>
                </a:tc>
                <a:extLst>
                  <a:ext uri="{0D108BD9-81ED-4DB2-BD59-A6C34878D82A}">
                    <a16:rowId xmlns:a16="http://schemas.microsoft.com/office/drawing/2014/main" val="1310618811"/>
                  </a:ext>
                </a:extLst>
              </a:tr>
              <a:tr h="420065">
                <a:tc>
                  <a:txBody>
                    <a:bodyPr/>
                    <a:lstStyle/>
                    <a:p>
                      <a:pPr marL="0" marR="0" algn="l">
                        <a:lnSpc>
                          <a:spcPct val="150000"/>
                        </a:lnSpc>
                        <a:spcBef>
                          <a:spcPts val="0"/>
                        </a:spcBef>
                        <a:spcAft>
                          <a:spcPts val="800"/>
                        </a:spcAft>
                      </a:pPr>
                      <a:r>
                        <a:rPr lang="en-US" sz="1400" dirty="0">
                          <a:effectLst/>
                          <a:latin typeface="Times" panose="02020603050405020304" pitchFamily="18" charset="0"/>
                        </a:rPr>
                        <a:t>NFR1</a:t>
                      </a:r>
                      <a:endParaRPr lang="en-US" sz="1400" dirty="0">
                        <a:effectLst/>
                        <a:latin typeface="Times" panose="02020603050405020304" pitchFamily="18" charset="0"/>
                        <a:ea typeface="Calibri" panose="020F0502020204030204" pitchFamily="34" charset="0"/>
                      </a:endParaRPr>
                    </a:p>
                  </a:txBody>
                  <a:tcPr marL="46423" marR="46423" marT="0" marB="0"/>
                </a:tc>
                <a:tc>
                  <a:txBody>
                    <a:bodyPr/>
                    <a:lstStyle/>
                    <a:p>
                      <a:pPr marL="0" marR="0" algn="l">
                        <a:lnSpc>
                          <a:spcPct val="150000"/>
                        </a:lnSpc>
                        <a:spcBef>
                          <a:spcPts val="0"/>
                        </a:spcBef>
                        <a:spcAft>
                          <a:spcPts val="800"/>
                        </a:spcAft>
                      </a:pPr>
                      <a:r>
                        <a:rPr lang="en-US" sz="1400" dirty="0">
                          <a:effectLst/>
                          <a:latin typeface="Times" panose="02020603050405020304" pitchFamily="18" charset="0"/>
                        </a:rPr>
                        <a:t>User credentials and course data will be encrypted</a:t>
                      </a:r>
                      <a:endParaRPr lang="en-US" sz="1400" dirty="0">
                        <a:effectLst/>
                        <a:latin typeface="Times" panose="02020603050405020304" pitchFamily="18" charset="0"/>
                        <a:ea typeface="Calibri" panose="020F0502020204030204" pitchFamily="34" charset="0"/>
                      </a:endParaRPr>
                    </a:p>
                  </a:txBody>
                  <a:tcPr marL="46423" marR="46423" marT="0" marB="0"/>
                </a:tc>
                <a:extLst>
                  <a:ext uri="{0D108BD9-81ED-4DB2-BD59-A6C34878D82A}">
                    <a16:rowId xmlns:a16="http://schemas.microsoft.com/office/drawing/2014/main" val="2662859256"/>
                  </a:ext>
                </a:extLst>
              </a:tr>
              <a:tr h="378055">
                <a:tc>
                  <a:txBody>
                    <a:bodyPr/>
                    <a:lstStyle/>
                    <a:p>
                      <a:pPr marL="0" marR="0" algn="l">
                        <a:lnSpc>
                          <a:spcPct val="150000"/>
                        </a:lnSpc>
                        <a:spcBef>
                          <a:spcPts val="0"/>
                        </a:spcBef>
                        <a:spcAft>
                          <a:spcPts val="800"/>
                        </a:spcAft>
                      </a:pPr>
                      <a:r>
                        <a:rPr lang="en-US" sz="1400">
                          <a:effectLst/>
                          <a:latin typeface="Times" panose="02020603050405020304" pitchFamily="18" charset="0"/>
                        </a:rPr>
                        <a:t>NFR2</a:t>
                      </a:r>
                      <a:endParaRPr lang="en-US" sz="1400">
                        <a:effectLst/>
                        <a:latin typeface="Times" panose="02020603050405020304" pitchFamily="18" charset="0"/>
                        <a:ea typeface="Calibri" panose="020F0502020204030204" pitchFamily="34" charset="0"/>
                      </a:endParaRPr>
                    </a:p>
                  </a:txBody>
                  <a:tcPr marL="46423" marR="46423" marT="0" marB="0"/>
                </a:tc>
                <a:tc>
                  <a:txBody>
                    <a:bodyPr/>
                    <a:lstStyle/>
                    <a:p>
                      <a:pPr marL="0" marR="0" algn="l">
                        <a:lnSpc>
                          <a:spcPct val="150000"/>
                        </a:lnSpc>
                        <a:spcBef>
                          <a:spcPts val="0"/>
                        </a:spcBef>
                        <a:spcAft>
                          <a:spcPts val="800"/>
                        </a:spcAft>
                      </a:pPr>
                      <a:r>
                        <a:rPr lang="en-US" sz="1400">
                          <a:effectLst/>
                          <a:latin typeface="Times" panose="02020603050405020304" pitchFamily="18" charset="0"/>
                        </a:rPr>
                        <a:t>The system will have an uptime of 99%</a:t>
                      </a:r>
                      <a:endParaRPr lang="en-US" sz="1400">
                        <a:effectLst/>
                        <a:latin typeface="Times" panose="02020603050405020304" pitchFamily="18" charset="0"/>
                        <a:ea typeface="Calibri" panose="020F0502020204030204" pitchFamily="34" charset="0"/>
                      </a:endParaRPr>
                    </a:p>
                  </a:txBody>
                  <a:tcPr marL="46423" marR="46423" marT="0" marB="0"/>
                </a:tc>
                <a:extLst>
                  <a:ext uri="{0D108BD9-81ED-4DB2-BD59-A6C34878D82A}">
                    <a16:rowId xmlns:a16="http://schemas.microsoft.com/office/drawing/2014/main" val="4289146376"/>
                  </a:ext>
                </a:extLst>
              </a:tr>
              <a:tr h="422531">
                <a:tc>
                  <a:txBody>
                    <a:bodyPr/>
                    <a:lstStyle/>
                    <a:p>
                      <a:pPr marL="0" marR="0" algn="l">
                        <a:lnSpc>
                          <a:spcPct val="150000"/>
                        </a:lnSpc>
                        <a:spcBef>
                          <a:spcPts val="0"/>
                        </a:spcBef>
                        <a:spcAft>
                          <a:spcPts val="800"/>
                        </a:spcAft>
                      </a:pPr>
                      <a:r>
                        <a:rPr lang="en-US" sz="1400">
                          <a:effectLst/>
                          <a:latin typeface="Times" panose="02020603050405020304" pitchFamily="18" charset="0"/>
                        </a:rPr>
                        <a:t>NFR3</a:t>
                      </a:r>
                      <a:endParaRPr lang="en-US" sz="1400">
                        <a:effectLst/>
                        <a:latin typeface="Times" panose="02020603050405020304" pitchFamily="18" charset="0"/>
                        <a:ea typeface="Calibri" panose="020F0502020204030204" pitchFamily="34" charset="0"/>
                      </a:endParaRPr>
                    </a:p>
                  </a:txBody>
                  <a:tcPr marL="46423" marR="46423" marT="0" marB="0"/>
                </a:tc>
                <a:tc>
                  <a:txBody>
                    <a:bodyPr/>
                    <a:lstStyle/>
                    <a:p>
                      <a:pPr marL="0" marR="0" algn="l">
                        <a:lnSpc>
                          <a:spcPct val="150000"/>
                        </a:lnSpc>
                        <a:spcBef>
                          <a:spcPts val="0"/>
                        </a:spcBef>
                        <a:spcAft>
                          <a:spcPts val="800"/>
                        </a:spcAft>
                      </a:pPr>
                      <a:r>
                        <a:rPr lang="en-US" sz="1400">
                          <a:effectLst/>
                          <a:latin typeface="Times" panose="02020603050405020304" pitchFamily="18" charset="0"/>
                        </a:rPr>
                        <a:t>Maximum 2 seconds page load time for students</a:t>
                      </a:r>
                      <a:endParaRPr lang="en-US" sz="1400">
                        <a:effectLst/>
                        <a:latin typeface="Times" panose="02020603050405020304" pitchFamily="18" charset="0"/>
                        <a:ea typeface="Calibri" panose="020F0502020204030204" pitchFamily="34" charset="0"/>
                      </a:endParaRPr>
                    </a:p>
                  </a:txBody>
                  <a:tcPr marL="46423" marR="46423" marT="0" marB="0"/>
                </a:tc>
                <a:extLst>
                  <a:ext uri="{0D108BD9-81ED-4DB2-BD59-A6C34878D82A}">
                    <a16:rowId xmlns:a16="http://schemas.microsoft.com/office/drawing/2014/main" val="68181511"/>
                  </a:ext>
                </a:extLst>
              </a:tr>
              <a:tr h="344697">
                <a:tc>
                  <a:txBody>
                    <a:bodyPr/>
                    <a:lstStyle/>
                    <a:p>
                      <a:pPr marL="0" marR="0" algn="l">
                        <a:lnSpc>
                          <a:spcPct val="150000"/>
                        </a:lnSpc>
                        <a:spcBef>
                          <a:spcPts val="0"/>
                        </a:spcBef>
                        <a:spcAft>
                          <a:spcPts val="800"/>
                        </a:spcAft>
                      </a:pPr>
                      <a:r>
                        <a:rPr lang="en-US" sz="1400">
                          <a:effectLst/>
                          <a:latin typeface="Times" panose="02020603050405020304" pitchFamily="18" charset="0"/>
                        </a:rPr>
                        <a:t>NFR4</a:t>
                      </a:r>
                      <a:endParaRPr lang="en-US" sz="1400">
                        <a:effectLst/>
                        <a:latin typeface="Times" panose="02020603050405020304" pitchFamily="18" charset="0"/>
                        <a:ea typeface="Calibri" panose="020F0502020204030204" pitchFamily="34" charset="0"/>
                      </a:endParaRPr>
                    </a:p>
                  </a:txBody>
                  <a:tcPr marL="46423" marR="46423" marT="0" marB="0"/>
                </a:tc>
                <a:tc>
                  <a:txBody>
                    <a:bodyPr/>
                    <a:lstStyle/>
                    <a:p>
                      <a:pPr marL="0" marR="0" algn="l">
                        <a:lnSpc>
                          <a:spcPct val="150000"/>
                        </a:lnSpc>
                        <a:spcBef>
                          <a:spcPts val="0"/>
                        </a:spcBef>
                        <a:spcAft>
                          <a:spcPts val="800"/>
                        </a:spcAft>
                      </a:pPr>
                      <a:r>
                        <a:rPr lang="en-US" sz="1400">
                          <a:effectLst/>
                          <a:latin typeface="Times" panose="02020603050405020304" pitchFamily="18" charset="0"/>
                        </a:rPr>
                        <a:t>Concurrent support for at least 100 active users</a:t>
                      </a:r>
                      <a:endParaRPr lang="en-US" sz="1400">
                        <a:effectLst/>
                        <a:latin typeface="Times" panose="02020603050405020304" pitchFamily="18" charset="0"/>
                        <a:ea typeface="Calibri" panose="020F0502020204030204" pitchFamily="34" charset="0"/>
                      </a:endParaRPr>
                    </a:p>
                  </a:txBody>
                  <a:tcPr marL="46423" marR="46423" marT="0" marB="0"/>
                </a:tc>
                <a:extLst>
                  <a:ext uri="{0D108BD9-81ED-4DB2-BD59-A6C34878D82A}">
                    <a16:rowId xmlns:a16="http://schemas.microsoft.com/office/drawing/2014/main" val="2953635321"/>
                  </a:ext>
                </a:extLst>
              </a:tr>
              <a:tr h="344698">
                <a:tc>
                  <a:txBody>
                    <a:bodyPr/>
                    <a:lstStyle/>
                    <a:p>
                      <a:pPr marL="0" marR="0" algn="l">
                        <a:lnSpc>
                          <a:spcPct val="150000"/>
                        </a:lnSpc>
                        <a:spcBef>
                          <a:spcPts val="0"/>
                        </a:spcBef>
                        <a:spcAft>
                          <a:spcPts val="0"/>
                        </a:spcAft>
                      </a:pPr>
                      <a:r>
                        <a:rPr lang="en-US" sz="1400">
                          <a:effectLst/>
                          <a:latin typeface="Times" panose="02020603050405020304" pitchFamily="18" charset="0"/>
                        </a:rPr>
                        <a:t>NFR5</a:t>
                      </a:r>
                      <a:endParaRPr lang="en-US" sz="1400">
                        <a:effectLst/>
                        <a:latin typeface="Times" panose="02020603050405020304" pitchFamily="18" charset="0"/>
                        <a:ea typeface="Calibri" panose="020F0502020204030204" pitchFamily="34" charset="0"/>
                      </a:endParaRPr>
                    </a:p>
                  </a:txBody>
                  <a:tcPr marL="46423" marR="46423" marT="0" marB="0"/>
                </a:tc>
                <a:tc>
                  <a:txBody>
                    <a:bodyPr/>
                    <a:lstStyle/>
                    <a:p>
                      <a:pPr marL="0" marR="0" algn="l">
                        <a:lnSpc>
                          <a:spcPct val="150000"/>
                        </a:lnSpc>
                        <a:spcBef>
                          <a:spcPts val="0"/>
                        </a:spcBef>
                        <a:spcAft>
                          <a:spcPts val="0"/>
                        </a:spcAft>
                      </a:pPr>
                      <a:r>
                        <a:rPr lang="en-US" sz="1400">
                          <a:effectLst/>
                          <a:latin typeface="Times" panose="02020603050405020304" pitchFamily="18" charset="0"/>
                        </a:rPr>
                        <a:t>User interface optimized for desktop and mobile access</a:t>
                      </a:r>
                      <a:endParaRPr lang="en-US" sz="1400">
                        <a:effectLst/>
                        <a:latin typeface="Times" panose="02020603050405020304" pitchFamily="18" charset="0"/>
                        <a:ea typeface="Calibri" panose="020F0502020204030204" pitchFamily="34" charset="0"/>
                      </a:endParaRPr>
                    </a:p>
                  </a:txBody>
                  <a:tcPr marL="46423" marR="46423" marT="0" marB="0"/>
                </a:tc>
                <a:extLst>
                  <a:ext uri="{0D108BD9-81ED-4DB2-BD59-A6C34878D82A}">
                    <a16:rowId xmlns:a16="http://schemas.microsoft.com/office/drawing/2014/main" val="855802485"/>
                  </a:ext>
                </a:extLst>
              </a:tr>
              <a:tr h="344697">
                <a:tc>
                  <a:txBody>
                    <a:bodyPr/>
                    <a:lstStyle/>
                    <a:p>
                      <a:pPr marL="0" marR="0" algn="l">
                        <a:lnSpc>
                          <a:spcPct val="150000"/>
                        </a:lnSpc>
                        <a:spcBef>
                          <a:spcPts val="0"/>
                        </a:spcBef>
                        <a:spcAft>
                          <a:spcPts val="0"/>
                        </a:spcAft>
                      </a:pPr>
                      <a:r>
                        <a:rPr lang="en-US" sz="1400">
                          <a:effectLst/>
                          <a:latin typeface="Times" panose="02020603050405020304" pitchFamily="18" charset="0"/>
                        </a:rPr>
                        <a:t>NFR6</a:t>
                      </a:r>
                      <a:endParaRPr lang="en-US" sz="1400">
                        <a:effectLst/>
                        <a:latin typeface="Times" panose="02020603050405020304" pitchFamily="18" charset="0"/>
                        <a:ea typeface="Calibri" panose="020F0502020204030204" pitchFamily="34" charset="0"/>
                      </a:endParaRPr>
                    </a:p>
                  </a:txBody>
                  <a:tcPr marL="46423" marR="46423" marT="0" marB="0"/>
                </a:tc>
                <a:tc>
                  <a:txBody>
                    <a:bodyPr/>
                    <a:lstStyle/>
                    <a:p>
                      <a:pPr marL="0" marR="0" algn="l">
                        <a:lnSpc>
                          <a:spcPct val="150000"/>
                        </a:lnSpc>
                        <a:spcBef>
                          <a:spcPts val="0"/>
                        </a:spcBef>
                        <a:spcAft>
                          <a:spcPts val="0"/>
                        </a:spcAft>
                      </a:pPr>
                      <a:r>
                        <a:rPr lang="en-US" sz="1400">
                          <a:effectLst/>
                          <a:latin typeface="Times" panose="02020603050405020304" pitchFamily="18" charset="0"/>
                        </a:rPr>
                        <a:t>System can scale to support up to 500 concurrent users</a:t>
                      </a:r>
                      <a:endParaRPr lang="en-US" sz="1400">
                        <a:effectLst/>
                        <a:latin typeface="Times" panose="02020603050405020304" pitchFamily="18" charset="0"/>
                        <a:ea typeface="Calibri" panose="020F0502020204030204" pitchFamily="34" charset="0"/>
                      </a:endParaRPr>
                    </a:p>
                  </a:txBody>
                  <a:tcPr marL="46423" marR="46423" marT="0" marB="0"/>
                </a:tc>
                <a:extLst>
                  <a:ext uri="{0D108BD9-81ED-4DB2-BD59-A6C34878D82A}">
                    <a16:rowId xmlns:a16="http://schemas.microsoft.com/office/drawing/2014/main" val="4182183300"/>
                  </a:ext>
                </a:extLst>
              </a:tr>
              <a:tr h="733294">
                <a:tc>
                  <a:txBody>
                    <a:bodyPr/>
                    <a:lstStyle/>
                    <a:p>
                      <a:pPr marL="0" marR="0" algn="l">
                        <a:lnSpc>
                          <a:spcPct val="150000"/>
                        </a:lnSpc>
                        <a:spcBef>
                          <a:spcPts val="0"/>
                        </a:spcBef>
                        <a:spcAft>
                          <a:spcPts val="0"/>
                        </a:spcAft>
                      </a:pPr>
                      <a:r>
                        <a:rPr lang="en-US" sz="1400">
                          <a:effectLst/>
                          <a:latin typeface="Times" panose="02020603050405020304" pitchFamily="18" charset="0"/>
                        </a:rPr>
                        <a:t>NFR7</a:t>
                      </a:r>
                      <a:endParaRPr lang="en-US" sz="1400">
                        <a:effectLst/>
                        <a:latin typeface="Times" panose="02020603050405020304" pitchFamily="18" charset="0"/>
                        <a:ea typeface="Calibri" panose="020F0502020204030204" pitchFamily="34" charset="0"/>
                      </a:endParaRPr>
                    </a:p>
                  </a:txBody>
                  <a:tcPr marL="46423" marR="46423" marT="0" marB="0"/>
                </a:tc>
                <a:tc>
                  <a:txBody>
                    <a:bodyPr/>
                    <a:lstStyle/>
                    <a:p>
                      <a:pPr marL="0" marR="0" algn="l">
                        <a:lnSpc>
                          <a:spcPct val="150000"/>
                        </a:lnSpc>
                        <a:spcBef>
                          <a:spcPts val="0"/>
                        </a:spcBef>
                        <a:spcAft>
                          <a:spcPts val="0"/>
                        </a:spcAft>
                      </a:pPr>
                      <a:r>
                        <a:rPr lang="en-US" sz="1400">
                          <a:effectLst/>
                          <a:latin typeface="Times" panose="02020603050405020304" pitchFamily="18" charset="0"/>
                        </a:rPr>
                        <a:t>99.5% uptime SLA outside scheduled maintenance windows</a:t>
                      </a:r>
                      <a:endParaRPr lang="en-US" sz="1400">
                        <a:effectLst/>
                        <a:latin typeface="Times" panose="02020603050405020304" pitchFamily="18" charset="0"/>
                        <a:ea typeface="Calibri" panose="020F0502020204030204" pitchFamily="34" charset="0"/>
                      </a:endParaRPr>
                    </a:p>
                  </a:txBody>
                  <a:tcPr marL="46423" marR="46423" marT="0" marB="0"/>
                </a:tc>
                <a:extLst>
                  <a:ext uri="{0D108BD9-81ED-4DB2-BD59-A6C34878D82A}">
                    <a16:rowId xmlns:a16="http://schemas.microsoft.com/office/drawing/2014/main" val="3925512424"/>
                  </a:ext>
                </a:extLst>
              </a:tr>
              <a:tr h="355816">
                <a:tc>
                  <a:txBody>
                    <a:bodyPr/>
                    <a:lstStyle/>
                    <a:p>
                      <a:pPr marL="0" marR="0" algn="l">
                        <a:lnSpc>
                          <a:spcPct val="150000"/>
                        </a:lnSpc>
                        <a:spcBef>
                          <a:spcPts val="0"/>
                        </a:spcBef>
                        <a:spcAft>
                          <a:spcPts val="0"/>
                        </a:spcAft>
                      </a:pPr>
                      <a:r>
                        <a:rPr lang="en-US" sz="1400">
                          <a:effectLst/>
                          <a:latin typeface="Times" panose="02020603050405020304" pitchFamily="18" charset="0"/>
                        </a:rPr>
                        <a:t>NFR8</a:t>
                      </a:r>
                      <a:endParaRPr lang="en-US" sz="1400">
                        <a:effectLst/>
                        <a:latin typeface="Times" panose="02020603050405020304" pitchFamily="18" charset="0"/>
                        <a:ea typeface="Calibri" panose="020F0502020204030204" pitchFamily="34" charset="0"/>
                      </a:endParaRPr>
                    </a:p>
                  </a:txBody>
                  <a:tcPr marL="46423" marR="46423" marT="0" marB="0"/>
                </a:tc>
                <a:tc>
                  <a:txBody>
                    <a:bodyPr/>
                    <a:lstStyle/>
                    <a:p>
                      <a:pPr marL="0" marR="0" algn="l">
                        <a:lnSpc>
                          <a:spcPct val="150000"/>
                        </a:lnSpc>
                        <a:spcBef>
                          <a:spcPts val="0"/>
                        </a:spcBef>
                        <a:spcAft>
                          <a:spcPts val="0"/>
                        </a:spcAft>
                      </a:pPr>
                      <a:r>
                        <a:rPr lang="en-US" sz="1400">
                          <a:effectLst/>
                          <a:latin typeface="Times" panose="02020603050405020304" pitchFamily="18" charset="0"/>
                        </a:rPr>
                        <a:t>Load balanced and auto-scaling architecture</a:t>
                      </a:r>
                      <a:endParaRPr lang="en-US" sz="1400">
                        <a:effectLst/>
                        <a:latin typeface="Times" panose="02020603050405020304" pitchFamily="18" charset="0"/>
                        <a:ea typeface="Calibri" panose="020F0502020204030204" pitchFamily="34" charset="0"/>
                      </a:endParaRPr>
                    </a:p>
                  </a:txBody>
                  <a:tcPr marL="46423" marR="46423" marT="0" marB="0"/>
                </a:tc>
                <a:extLst>
                  <a:ext uri="{0D108BD9-81ED-4DB2-BD59-A6C34878D82A}">
                    <a16:rowId xmlns:a16="http://schemas.microsoft.com/office/drawing/2014/main" val="1678818827"/>
                  </a:ext>
                </a:extLst>
              </a:tr>
              <a:tr h="1297809">
                <a:tc>
                  <a:txBody>
                    <a:bodyPr/>
                    <a:lstStyle/>
                    <a:p>
                      <a:pPr marL="0" marR="0" algn="l">
                        <a:lnSpc>
                          <a:spcPct val="150000"/>
                        </a:lnSpc>
                        <a:spcBef>
                          <a:spcPts val="0"/>
                        </a:spcBef>
                        <a:spcAft>
                          <a:spcPts val="0"/>
                        </a:spcAft>
                      </a:pPr>
                      <a:r>
                        <a:rPr lang="en-US" sz="1400" dirty="0">
                          <a:effectLst/>
                          <a:latin typeface="Times" panose="02020603050405020304" pitchFamily="18" charset="0"/>
                        </a:rPr>
                        <a:t>NFR9</a:t>
                      </a:r>
                      <a:endParaRPr lang="en-US" sz="1400" dirty="0">
                        <a:effectLst/>
                        <a:latin typeface="Times" panose="02020603050405020304" pitchFamily="18" charset="0"/>
                        <a:ea typeface="Calibri" panose="020F0502020204030204" pitchFamily="34" charset="0"/>
                      </a:endParaRPr>
                    </a:p>
                  </a:txBody>
                  <a:tcPr marL="46423" marR="46423" marT="0" marB="0"/>
                </a:tc>
                <a:tc>
                  <a:txBody>
                    <a:bodyPr/>
                    <a:lstStyle/>
                    <a:p>
                      <a:pPr marL="0" marR="0" algn="l">
                        <a:lnSpc>
                          <a:spcPct val="150000"/>
                        </a:lnSpc>
                        <a:spcBef>
                          <a:spcPts val="0"/>
                        </a:spcBef>
                        <a:spcAft>
                          <a:spcPts val="0"/>
                        </a:spcAft>
                      </a:pPr>
                      <a:r>
                        <a:rPr lang="en-US" sz="1400" dirty="0">
                          <a:effectLst/>
                          <a:latin typeface="Times" panose="02020603050405020304" pitchFamily="18" charset="0"/>
                        </a:rPr>
                        <a:t>Secured student access using LDAP/OAuth integration</a:t>
                      </a:r>
                      <a:endParaRPr lang="en-US" sz="1400" dirty="0">
                        <a:effectLst/>
                        <a:latin typeface="Times" panose="02020603050405020304" pitchFamily="18" charset="0"/>
                        <a:ea typeface="Calibri" panose="020F0502020204030204" pitchFamily="34" charset="0"/>
                      </a:endParaRPr>
                    </a:p>
                  </a:txBody>
                  <a:tcPr marL="46423" marR="46423" marT="0" marB="0"/>
                </a:tc>
                <a:extLst>
                  <a:ext uri="{0D108BD9-81ED-4DB2-BD59-A6C34878D82A}">
                    <a16:rowId xmlns:a16="http://schemas.microsoft.com/office/drawing/2014/main" val="3334723419"/>
                  </a:ext>
                </a:extLst>
              </a:tr>
            </a:tbl>
          </a:graphicData>
        </a:graphic>
      </p:graphicFrame>
      <p:sp>
        <p:nvSpPr>
          <p:cNvPr id="8" name="Rectangle 1">
            <a:extLst>
              <a:ext uri="{FF2B5EF4-FFF2-40B4-BE49-F238E27FC236}">
                <a16:creationId xmlns:a16="http://schemas.microsoft.com/office/drawing/2014/main" id="{7025495C-9371-41AA-A645-AE06353E84EA}"/>
              </a:ext>
            </a:extLst>
          </p:cNvPr>
          <p:cNvSpPr>
            <a:spLocks noChangeArrowheads="1"/>
          </p:cNvSpPr>
          <p:nvPr/>
        </p:nvSpPr>
        <p:spPr bwMode="auto">
          <a:xfrm>
            <a:off x="3530933" y="1177678"/>
            <a:ext cx="59570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rPr>
              <a:t>Table 3.2 Non-Functional Specification Requirement</a:t>
            </a:r>
            <a:endParaRPr kumimoji="0" lang="en-US" altLang="en-US" sz="3200" b="0" i="0" u="none" strike="noStrike" cap="none" normalizeH="0" baseline="0" dirty="0">
              <a:ln>
                <a:noFill/>
              </a:ln>
              <a:solidFill>
                <a:schemeClr val="tx1"/>
              </a:solidFill>
              <a:effectLst/>
              <a:latin typeface="Times" panose="02020603050405020304" pitchFamily="18" charset="0"/>
            </a:endParaRPr>
          </a:p>
        </p:txBody>
      </p:sp>
    </p:spTree>
    <p:extLst>
      <p:ext uri="{BB962C8B-B14F-4D97-AF65-F5344CB8AC3E}">
        <p14:creationId xmlns:p14="http://schemas.microsoft.com/office/powerpoint/2010/main" val="396180881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43" y="287393"/>
            <a:ext cx="8911687" cy="1280890"/>
          </a:xfrm>
        </p:spPr>
        <p:txBody>
          <a:bodyPr/>
          <a:lstStyle/>
          <a:p>
            <a:pPr algn="ctr"/>
            <a:r>
              <a:rPr lang="en-GB" b="1" dirty="0">
                <a:latin typeface="Times" panose="02020603050405020304" pitchFamily="18" charset="0"/>
              </a:rPr>
              <a:t>INTRODUCTION</a:t>
            </a:r>
          </a:p>
        </p:txBody>
      </p:sp>
      <p:sp>
        <p:nvSpPr>
          <p:cNvPr id="3" name="Content Placeholder 2"/>
          <p:cNvSpPr>
            <a:spLocks noGrp="1"/>
          </p:cNvSpPr>
          <p:nvPr>
            <p:ph idx="1"/>
          </p:nvPr>
        </p:nvSpPr>
        <p:spPr>
          <a:xfrm>
            <a:off x="1125270" y="1373135"/>
            <a:ext cx="10611633" cy="4692203"/>
          </a:xfrm>
        </p:spPr>
        <p:txBody>
          <a:bodyPr>
            <a:normAutofit fontScale="85000" lnSpcReduction="20000"/>
          </a:bodyPr>
          <a:lstStyle/>
          <a:p>
            <a:pPr marL="0" indent="0" algn="just">
              <a:lnSpc>
                <a:spcPct val="200000"/>
              </a:lnSpc>
              <a:buNone/>
            </a:pPr>
            <a:r>
              <a:rPr lang="en-US" dirty="0">
                <a:latin typeface="Times" panose="02020603050405020304" pitchFamily="18" charset="0"/>
              </a:rPr>
              <a:t>The concept of e-learning has evolved significantly over the past few decades, enabled by advancements in technology and internet connectivity. As early as the 1960s, Stanford University experimented with using computers for instructional purposes, developing the Computer Curriculum Corporation (CCC) system for elementary schools (</a:t>
            </a:r>
            <a:r>
              <a:rPr lang="en-US" dirty="0" err="1">
                <a:latin typeface="Times" panose="02020603050405020304" pitchFamily="18" charset="0"/>
              </a:rPr>
              <a:t>Harasim</a:t>
            </a:r>
            <a:r>
              <a:rPr lang="en-US" dirty="0">
                <a:latin typeface="Times" panose="02020603050405020304" pitchFamily="18" charset="0"/>
              </a:rPr>
              <a:t>, 2000). In the 1970s and 1980s, e-learning took the form of providing course content via teleconferencing and educational television (Bates, 2005).</a:t>
            </a:r>
            <a:endParaRPr lang="en-GB" dirty="0">
              <a:solidFill>
                <a:schemeClr val="tx1"/>
              </a:solidFill>
              <a:latin typeface="Times" panose="02020603050405020304" pitchFamily="18" charset="0"/>
            </a:endParaRPr>
          </a:p>
        </p:txBody>
      </p:sp>
    </p:spTree>
    <p:extLst>
      <p:ext uri="{BB962C8B-B14F-4D97-AF65-F5344CB8AC3E}">
        <p14:creationId xmlns:p14="http://schemas.microsoft.com/office/powerpoint/2010/main" val="231949589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261" y="135737"/>
            <a:ext cx="8911687" cy="1280890"/>
          </a:xfrm>
        </p:spPr>
        <p:txBody>
          <a:bodyPr/>
          <a:lstStyle/>
          <a:p>
            <a:pPr algn="ctr"/>
            <a:r>
              <a:rPr lang="en-US" b="1" dirty="0">
                <a:latin typeface="Times" panose="02020603050405020304" pitchFamily="18" charset="0"/>
              </a:rPr>
              <a:t>SYSTEM DESIGN</a:t>
            </a:r>
            <a:endParaRPr lang="en-US" dirty="0">
              <a:latin typeface="Times" panose="02020603050405020304" pitchFamily="18" charset="0"/>
            </a:endParaRPr>
          </a:p>
        </p:txBody>
      </p:sp>
      <p:pic>
        <p:nvPicPr>
          <p:cNvPr id="5121" name="image4.jpg" descr="arc">
            <a:extLst>
              <a:ext uri="{FF2B5EF4-FFF2-40B4-BE49-F238E27FC236}">
                <a16:creationId xmlns:a16="http://schemas.microsoft.com/office/drawing/2014/main" id="{B38E42C0-4D45-4C87-8131-D3F91031E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543" y="1509392"/>
            <a:ext cx="8452913" cy="43396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1341CB6F-1811-4CE2-9B12-B8D289B0DB95}"/>
              </a:ext>
            </a:extLst>
          </p:cNvPr>
          <p:cNvSpPr>
            <a:spLocks noChangeArrowheads="1"/>
          </p:cNvSpPr>
          <p:nvPr/>
        </p:nvSpPr>
        <p:spPr bwMode="auto">
          <a:xfrm>
            <a:off x="4033738" y="5756312"/>
            <a:ext cx="4124522" cy="74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 tIns="0" rIns="0" bIns="250746" numCol="1" anchor="ctr" anchorCtr="0" compatLnSpc="1">
            <a:prstTxWarp prst="textNoShape">
              <a:avLst/>
            </a:prstTxWarp>
            <a:spAutoFit/>
          </a:bodyPr>
          <a:lstStyle>
            <a:lvl1pPr eaLnBrk="0" fontAlgn="base" hangingPunct="0">
              <a:spcBef>
                <a:spcPct val="0"/>
              </a:spcBef>
              <a:spcAft>
                <a:spcPct val="0"/>
              </a:spcAft>
              <a:tabLst>
                <a:tab pos="2457450" algn="l"/>
              </a:tabLst>
              <a:defRPr>
                <a:solidFill>
                  <a:schemeClr val="tx1"/>
                </a:solidFill>
                <a:latin typeface="Arial" panose="020B0604020202020204" pitchFamily="34" charset="0"/>
              </a:defRPr>
            </a:lvl1pPr>
            <a:lvl2pPr eaLnBrk="0" fontAlgn="base" hangingPunct="0">
              <a:spcBef>
                <a:spcPct val="0"/>
              </a:spcBef>
              <a:spcAft>
                <a:spcPct val="0"/>
              </a:spcAft>
              <a:tabLst>
                <a:tab pos="2457450" algn="l"/>
              </a:tabLst>
              <a:defRPr>
                <a:solidFill>
                  <a:schemeClr val="tx1"/>
                </a:solidFill>
                <a:latin typeface="Arial" panose="020B0604020202020204" pitchFamily="34" charset="0"/>
              </a:defRPr>
            </a:lvl2pPr>
            <a:lvl3pPr eaLnBrk="0" fontAlgn="base" hangingPunct="0">
              <a:spcBef>
                <a:spcPct val="0"/>
              </a:spcBef>
              <a:spcAft>
                <a:spcPct val="0"/>
              </a:spcAft>
              <a:tabLst>
                <a:tab pos="2457450" algn="l"/>
              </a:tabLst>
              <a:defRPr>
                <a:solidFill>
                  <a:schemeClr val="tx1"/>
                </a:solidFill>
                <a:latin typeface="Arial" panose="020B0604020202020204" pitchFamily="34" charset="0"/>
              </a:defRPr>
            </a:lvl3pPr>
            <a:lvl4pPr eaLnBrk="0" fontAlgn="base" hangingPunct="0">
              <a:spcBef>
                <a:spcPct val="0"/>
              </a:spcBef>
              <a:spcAft>
                <a:spcPct val="0"/>
              </a:spcAft>
              <a:tabLst>
                <a:tab pos="2457450" algn="l"/>
              </a:tabLst>
              <a:defRPr>
                <a:solidFill>
                  <a:schemeClr val="tx1"/>
                </a:solidFill>
                <a:latin typeface="Arial" panose="020B0604020202020204" pitchFamily="34" charset="0"/>
              </a:defRPr>
            </a:lvl4pPr>
            <a:lvl5pPr eaLnBrk="0" fontAlgn="base" hangingPunct="0">
              <a:spcBef>
                <a:spcPct val="0"/>
              </a:spcBef>
              <a:spcAft>
                <a:spcPct val="0"/>
              </a:spcAft>
              <a:tabLst>
                <a:tab pos="2457450" algn="l"/>
              </a:tabLst>
              <a:defRPr>
                <a:solidFill>
                  <a:schemeClr val="tx1"/>
                </a:solidFill>
                <a:latin typeface="Arial" panose="020B0604020202020204" pitchFamily="34" charset="0"/>
              </a:defRPr>
            </a:lvl5pPr>
            <a:lvl6pPr eaLnBrk="0" fontAlgn="base" hangingPunct="0">
              <a:spcBef>
                <a:spcPct val="0"/>
              </a:spcBef>
              <a:spcAft>
                <a:spcPct val="0"/>
              </a:spcAft>
              <a:tabLst>
                <a:tab pos="2457450" algn="l"/>
              </a:tabLst>
              <a:defRPr>
                <a:solidFill>
                  <a:schemeClr val="tx1"/>
                </a:solidFill>
                <a:latin typeface="Arial" panose="020B0604020202020204" pitchFamily="34" charset="0"/>
              </a:defRPr>
            </a:lvl6pPr>
            <a:lvl7pPr eaLnBrk="0" fontAlgn="base" hangingPunct="0">
              <a:spcBef>
                <a:spcPct val="0"/>
              </a:spcBef>
              <a:spcAft>
                <a:spcPct val="0"/>
              </a:spcAft>
              <a:tabLst>
                <a:tab pos="2457450" algn="l"/>
              </a:tabLst>
              <a:defRPr>
                <a:solidFill>
                  <a:schemeClr val="tx1"/>
                </a:solidFill>
                <a:latin typeface="Arial" panose="020B0604020202020204" pitchFamily="34" charset="0"/>
              </a:defRPr>
            </a:lvl7pPr>
            <a:lvl8pPr eaLnBrk="0" fontAlgn="base" hangingPunct="0">
              <a:spcBef>
                <a:spcPct val="0"/>
              </a:spcBef>
              <a:spcAft>
                <a:spcPct val="0"/>
              </a:spcAft>
              <a:tabLst>
                <a:tab pos="2457450" algn="l"/>
              </a:tabLst>
              <a:defRPr>
                <a:solidFill>
                  <a:schemeClr val="tx1"/>
                </a:solidFill>
                <a:latin typeface="Arial" panose="020B0604020202020204" pitchFamily="34" charset="0"/>
              </a:defRPr>
            </a:lvl8pPr>
            <a:lvl9pPr eaLnBrk="0" fontAlgn="base" hangingPunct="0">
              <a:spcBef>
                <a:spcPct val="0"/>
              </a:spcBef>
              <a:spcAft>
                <a:spcPct val="0"/>
              </a:spcAft>
              <a:tabLst>
                <a:tab pos="24574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457450" algn="l"/>
              </a:tabLst>
            </a:pPr>
            <a:endParaRPr kumimoji="0" lang="en-US" altLang="en-US" sz="1600" b="1"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2457450" algn="l"/>
              </a:tabLst>
            </a:pPr>
            <a:r>
              <a:rPr kumimoji="0" lang="en-US" altLang="en-US" sz="16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rPr>
              <a:t>Figure 3.3 System Architecture (Student View)</a:t>
            </a:r>
            <a:endParaRPr kumimoji="0" lang="en-US" altLang="en-US" sz="1600" b="0" i="0" u="none" strike="noStrike" cap="none" normalizeH="0" baseline="0" dirty="0">
              <a:ln>
                <a:noFill/>
              </a:ln>
              <a:solidFill>
                <a:schemeClr val="tx1"/>
              </a:solidFill>
              <a:effectLst/>
              <a:latin typeface="Times" panose="02020603050405020304" pitchFamily="18" charset="0"/>
            </a:endParaRPr>
          </a:p>
        </p:txBody>
      </p:sp>
    </p:spTree>
    <p:extLst>
      <p:ext uri="{BB962C8B-B14F-4D97-AF65-F5344CB8AC3E}">
        <p14:creationId xmlns:p14="http://schemas.microsoft.com/office/powerpoint/2010/main" val="388210699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261" y="135737"/>
            <a:ext cx="8911687" cy="1280890"/>
          </a:xfrm>
        </p:spPr>
        <p:txBody>
          <a:bodyPr/>
          <a:lstStyle/>
          <a:p>
            <a:pPr algn="ctr"/>
            <a:r>
              <a:rPr lang="en-US" b="1" dirty="0">
                <a:latin typeface="Times" panose="02020603050405020304" pitchFamily="18" charset="0"/>
              </a:rPr>
              <a:t>SYSTEM DESIGN CON’T</a:t>
            </a:r>
            <a:endParaRPr lang="en-US" dirty="0">
              <a:latin typeface="Times" panose="02020603050405020304" pitchFamily="18" charset="0"/>
            </a:endParaRPr>
          </a:p>
        </p:txBody>
      </p:sp>
      <p:sp>
        <p:nvSpPr>
          <p:cNvPr id="7" name="Rectangle 3">
            <a:extLst>
              <a:ext uri="{FF2B5EF4-FFF2-40B4-BE49-F238E27FC236}">
                <a16:creationId xmlns:a16="http://schemas.microsoft.com/office/drawing/2014/main" id="{1341CB6F-1811-4CE2-9B12-B8D289B0DB95}"/>
              </a:ext>
            </a:extLst>
          </p:cNvPr>
          <p:cNvSpPr>
            <a:spLocks noChangeArrowheads="1"/>
          </p:cNvSpPr>
          <p:nvPr/>
        </p:nvSpPr>
        <p:spPr bwMode="auto">
          <a:xfrm>
            <a:off x="4033738" y="5756312"/>
            <a:ext cx="4124522" cy="74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 tIns="0" rIns="0" bIns="250746" numCol="1" anchor="ctr" anchorCtr="0" compatLnSpc="1">
            <a:prstTxWarp prst="textNoShape">
              <a:avLst/>
            </a:prstTxWarp>
            <a:spAutoFit/>
          </a:bodyPr>
          <a:lstStyle>
            <a:lvl1pPr eaLnBrk="0" fontAlgn="base" hangingPunct="0">
              <a:spcBef>
                <a:spcPct val="0"/>
              </a:spcBef>
              <a:spcAft>
                <a:spcPct val="0"/>
              </a:spcAft>
              <a:tabLst>
                <a:tab pos="2457450" algn="l"/>
              </a:tabLst>
              <a:defRPr>
                <a:solidFill>
                  <a:schemeClr val="tx1"/>
                </a:solidFill>
                <a:latin typeface="Arial" panose="020B0604020202020204" pitchFamily="34" charset="0"/>
              </a:defRPr>
            </a:lvl1pPr>
            <a:lvl2pPr eaLnBrk="0" fontAlgn="base" hangingPunct="0">
              <a:spcBef>
                <a:spcPct val="0"/>
              </a:spcBef>
              <a:spcAft>
                <a:spcPct val="0"/>
              </a:spcAft>
              <a:tabLst>
                <a:tab pos="2457450" algn="l"/>
              </a:tabLst>
              <a:defRPr>
                <a:solidFill>
                  <a:schemeClr val="tx1"/>
                </a:solidFill>
                <a:latin typeface="Arial" panose="020B0604020202020204" pitchFamily="34" charset="0"/>
              </a:defRPr>
            </a:lvl2pPr>
            <a:lvl3pPr eaLnBrk="0" fontAlgn="base" hangingPunct="0">
              <a:spcBef>
                <a:spcPct val="0"/>
              </a:spcBef>
              <a:spcAft>
                <a:spcPct val="0"/>
              </a:spcAft>
              <a:tabLst>
                <a:tab pos="2457450" algn="l"/>
              </a:tabLst>
              <a:defRPr>
                <a:solidFill>
                  <a:schemeClr val="tx1"/>
                </a:solidFill>
                <a:latin typeface="Arial" panose="020B0604020202020204" pitchFamily="34" charset="0"/>
              </a:defRPr>
            </a:lvl3pPr>
            <a:lvl4pPr eaLnBrk="0" fontAlgn="base" hangingPunct="0">
              <a:spcBef>
                <a:spcPct val="0"/>
              </a:spcBef>
              <a:spcAft>
                <a:spcPct val="0"/>
              </a:spcAft>
              <a:tabLst>
                <a:tab pos="2457450" algn="l"/>
              </a:tabLst>
              <a:defRPr>
                <a:solidFill>
                  <a:schemeClr val="tx1"/>
                </a:solidFill>
                <a:latin typeface="Arial" panose="020B0604020202020204" pitchFamily="34" charset="0"/>
              </a:defRPr>
            </a:lvl4pPr>
            <a:lvl5pPr eaLnBrk="0" fontAlgn="base" hangingPunct="0">
              <a:spcBef>
                <a:spcPct val="0"/>
              </a:spcBef>
              <a:spcAft>
                <a:spcPct val="0"/>
              </a:spcAft>
              <a:tabLst>
                <a:tab pos="2457450" algn="l"/>
              </a:tabLst>
              <a:defRPr>
                <a:solidFill>
                  <a:schemeClr val="tx1"/>
                </a:solidFill>
                <a:latin typeface="Arial" panose="020B0604020202020204" pitchFamily="34" charset="0"/>
              </a:defRPr>
            </a:lvl5pPr>
            <a:lvl6pPr eaLnBrk="0" fontAlgn="base" hangingPunct="0">
              <a:spcBef>
                <a:spcPct val="0"/>
              </a:spcBef>
              <a:spcAft>
                <a:spcPct val="0"/>
              </a:spcAft>
              <a:tabLst>
                <a:tab pos="2457450" algn="l"/>
              </a:tabLst>
              <a:defRPr>
                <a:solidFill>
                  <a:schemeClr val="tx1"/>
                </a:solidFill>
                <a:latin typeface="Arial" panose="020B0604020202020204" pitchFamily="34" charset="0"/>
              </a:defRPr>
            </a:lvl6pPr>
            <a:lvl7pPr eaLnBrk="0" fontAlgn="base" hangingPunct="0">
              <a:spcBef>
                <a:spcPct val="0"/>
              </a:spcBef>
              <a:spcAft>
                <a:spcPct val="0"/>
              </a:spcAft>
              <a:tabLst>
                <a:tab pos="2457450" algn="l"/>
              </a:tabLst>
              <a:defRPr>
                <a:solidFill>
                  <a:schemeClr val="tx1"/>
                </a:solidFill>
                <a:latin typeface="Arial" panose="020B0604020202020204" pitchFamily="34" charset="0"/>
              </a:defRPr>
            </a:lvl7pPr>
            <a:lvl8pPr eaLnBrk="0" fontAlgn="base" hangingPunct="0">
              <a:spcBef>
                <a:spcPct val="0"/>
              </a:spcBef>
              <a:spcAft>
                <a:spcPct val="0"/>
              </a:spcAft>
              <a:tabLst>
                <a:tab pos="2457450" algn="l"/>
              </a:tabLst>
              <a:defRPr>
                <a:solidFill>
                  <a:schemeClr val="tx1"/>
                </a:solidFill>
                <a:latin typeface="Arial" panose="020B0604020202020204" pitchFamily="34" charset="0"/>
              </a:defRPr>
            </a:lvl8pPr>
            <a:lvl9pPr eaLnBrk="0" fontAlgn="base" hangingPunct="0">
              <a:spcBef>
                <a:spcPct val="0"/>
              </a:spcBef>
              <a:spcAft>
                <a:spcPct val="0"/>
              </a:spcAft>
              <a:tabLst>
                <a:tab pos="24574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457450" algn="l"/>
              </a:tabLst>
            </a:pPr>
            <a:endParaRPr kumimoji="0" lang="en-US" altLang="en-US" sz="1600" b="1"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endParaRPr>
          </a:p>
          <a:p>
            <a:pPr lvl="0" algn="ctr"/>
            <a:r>
              <a:rPr lang="en-US" altLang="en-US" sz="1600" b="1" dirty="0">
                <a:latin typeface="Times" panose="02020603050405020304" pitchFamily="18" charset="0"/>
                <a:ea typeface="Times New Roman" panose="02020603050405020304" pitchFamily="18" charset="0"/>
              </a:rPr>
              <a:t>Figure 3.4 System Architecture (Admin View)</a:t>
            </a:r>
          </a:p>
        </p:txBody>
      </p:sp>
      <p:sp>
        <p:nvSpPr>
          <p:cNvPr id="3" name="Rectangle 2">
            <a:extLst>
              <a:ext uri="{FF2B5EF4-FFF2-40B4-BE49-F238E27FC236}">
                <a16:creationId xmlns:a16="http://schemas.microsoft.com/office/drawing/2014/main" id="{A1A82ED2-37BE-486A-B81E-BCB90ECA3CE1}"/>
              </a:ext>
            </a:extLst>
          </p:cNvPr>
          <p:cNvSpPr>
            <a:spLocks noChangeArrowheads="1"/>
          </p:cNvSpPr>
          <p:nvPr/>
        </p:nvSpPr>
        <p:spPr bwMode="auto">
          <a:xfrm>
            <a:off x="2239617" y="8289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image3.jpg" descr="arc2">
            <a:extLst>
              <a:ext uri="{FF2B5EF4-FFF2-40B4-BE49-F238E27FC236}">
                <a16:creationId xmlns:a16="http://schemas.microsoft.com/office/drawing/2014/main" id="{6ED55006-5115-4031-BBEB-7DE8BF4B6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256" y="1486342"/>
            <a:ext cx="8651696" cy="420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73999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810" y="108302"/>
            <a:ext cx="8911687" cy="1280890"/>
          </a:xfrm>
        </p:spPr>
        <p:txBody>
          <a:bodyPr/>
          <a:lstStyle/>
          <a:p>
            <a:pPr algn="ctr"/>
            <a:r>
              <a:rPr lang="en-US" b="1" dirty="0">
                <a:latin typeface="Times" panose="02020603050405020304" pitchFamily="18" charset="0"/>
              </a:rPr>
              <a:t>USECASE DIAGRAM</a:t>
            </a:r>
            <a:endParaRPr lang="en-US" dirty="0">
              <a:latin typeface="Times" panose="02020603050405020304" pitchFamily="18" charset="0"/>
            </a:endParaRPr>
          </a:p>
        </p:txBody>
      </p:sp>
      <p:pic>
        <p:nvPicPr>
          <p:cNvPr id="62" name="Picture 61">
            <a:extLst>
              <a:ext uri="{FF2B5EF4-FFF2-40B4-BE49-F238E27FC236}">
                <a16:creationId xmlns:a16="http://schemas.microsoft.com/office/drawing/2014/main" id="{FF8093A9-4E49-4935-BEF6-BBB8658C9F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83547" y="1239079"/>
            <a:ext cx="6224905" cy="4724400"/>
          </a:xfrm>
          <a:prstGeom prst="rect">
            <a:avLst/>
          </a:prstGeom>
          <a:noFill/>
          <a:ln>
            <a:noFill/>
          </a:ln>
        </p:spPr>
      </p:pic>
      <p:sp>
        <p:nvSpPr>
          <p:cNvPr id="3" name="Rectangle 2">
            <a:extLst>
              <a:ext uri="{FF2B5EF4-FFF2-40B4-BE49-F238E27FC236}">
                <a16:creationId xmlns:a16="http://schemas.microsoft.com/office/drawing/2014/main" id="{F638752C-C6A5-44BC-930B-B675AFF33CAF}"/>
              </a:ext>
            </a:extLst>
          </p:cNvPr>
          <p:cNvSpPr/>
          <p:nvPr/>
        </p:nvSpPr>
        <p:spPr>
          <a:xfrm>
            <a:off x="4787907" y="6130936"/>
            <a:ext cx="3059492" cy="374077"/>
          </a:xfrm>
          <a:prstGeom prst="rect">
            <a:avLst/>
          </a:prstGeom>
        </p:spPr>
        <p:txBody>
          <a:bodyPr wrap="none">
            <a:spAutoFit/>
          </a:bodyPr>
          <a:lstStyle/>
          <a:p>
            <a:pPr algn="ctr">
              <a:lnSpc>
                <a:spcPct val="107000"/>
              </a:lnSpc>
              <a:spcAft>
                <a:spcPts val="800"/>
              </a:spcAft>
              <a:tabLst>
                <a:tab pos="2457450" algn="l"/>
              </a:tabLst>
            </a:pPr>
            <a:r>
              <a:rPr lang="en-US" b="1" dirty="0">
                <a:latin typeface="Times New Roman" panose="02020603050405020304" pitchFamily="18" charset="0"/>
                <a:ea typeface="Times New Roman" panose="02020603050405020304" pitchFamily="18" charset="0"/>
              </a:rPr>
              <a:t>Figure 3.5 Use Case Diagram</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0071876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810" y="108302"/>
            <a:ext cx="8911687" cy="1280890"/>
          </a:xfrm>
        </p:spPr>
        <p:txBody>
          <a:bodyPr/>
          <a:lstStyle/>
          <a:p>
            <a:pPr algn="ctr"/>
            <a:r>
              <a:rPr lang="en-US" b="1" dirty="0">
                <a:latin typeface="Times" panose="02020603050405020304" pitchFamily="18" charset="0"/>
              </a:rPr>
              <a:t>USECASE DESCRIPTION</a:t>
            </a:r>
            <a:endParaRPr lang="en-US" dirty="0">
              <a:latin typeface="Times" panose="02020603050405020304" pitchFamily="18" charset="0"/>
            </a:endParaRPr>
          </a:p>
        </p:txBody>
      </p:sp>
      <p:graphicFrame>
        <p:nvGraphicFramePr>
          <p:cNvPr id="4" name="Table 3">
            <a:extLst>
              <a:ext uri="{FF2B5EF4-FFF2-40B4-BE49-F238E27FC236}">
                <a16:creationId xmlns:a16="http://schemas.microsoft.com/office/drawing/2014/main" id="{67164F05-6C92-40DE-A695-463CF3A9D271}"/>
              </a:ext>
            </a:extLst>
          </p:cNvPr>
          <p:cNvGraphicFramePr>
            <a:graphicFrameLocks noGrp="1"/>
          </p:cNvGraphicFramePr>
          <p:nvPr>
            <p:extLst>
              <p:ext uri="{D42A27DB-BD31-4B8C-83A1-F6EECF244321}">
                <p14:modId xmlns:p14="http://schemas.microsoft.com/office/powerpoint/2010/main" val="1544535870"/>
              </p:ext>
            </p:extLst>
          </p:nvPr>
        </p:nvGraphicFramePr>
        <p:xfrm>
          <a:off x="838200" y="1484243"/>
          <a:ext cx="10515600" cy="4823794"/>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1837585201"/>
                    </a:ext>
                  </a:extLst>
                </a:gridCol>
                <a:gridCol w="5257800">
                  <a:extLst>
                    <a:ext uri="{9D8B030D-6E8A-4147-A177-3AD203B41FA5}">
                      <a16:colId xmlns:a16="http://schemas.microsoft.com/office/drawing/2014/main" val="1223669666"/>
                    </a:ext>
                  </a:extLst>
                </a:gridCol>
              </a:tblGrid>
              <a:tr h="471523">
                <a:tc>
                  <a:txBody>
                    <a:bodyPr/>
                    <a:lstStyle/>
                    <a:p>
                      <a:pPr marL="0" marR="0" algn="l">
                        <a:lnSpc>
                          <a:spcPct val="150000"/>
                        </a:lnSpc>
                        <a:spcBef>
                          <a:spcPts val="0"/>
                        </a:spcBef>
                        <a:spcAft>
                          <a:spcPts val="0"/>
                        </a:spcAft>
                      </a:pPr>
                      <a:r>
                        <a:rPr lang="en-US" sz="1400">
                          <a:effectLst/>
                          <a:latin typeface="Times" panose="02020603050405020304" pitchFamily="18" charset="0"/>
                        </a:rPr>
                        <a:t>Use Case</a:t>
                      </a:r>
                      <a:endParaRPr lang="en-US" sz="14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150000"/>
                        </a:lnSpc>
                        <a:spcBef>
                          <a:spcPts val="0"/>
                        </a:spcBef>
                        <a:spcAft>
                          <a:spcPts val="0"/>
                        </a:spcAft>
                      </a:pPr>
                      <a:r>
                        <a:rPr lang="en-US" sz="1400">
                          <a:effectLst/>
                          <a:latin typeface="Times" panose="02020603050405020304" pitchFamily="18" charset="0"/>
                        </a:rPr>
                        <a:t>User Login</a:t>
                      </a:r>
                      <a:endParaRPr lang="en-US" sz="14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508657002"/>
                  </a:ext>
                </a:extLst>
              </a:tr>
              <a:tr h="471523">
                <a:tc>
                  <a:txBody>
                    <a:bodyPr/>
                    <a:lstStyle/>
                    <a:p>
                      <a:pPr marL="0" marR="0" algn="l">
                        <a:lnSpc>
                          <a:spcPct val="150000"/>
                        </a:lnSpc>
                        <a:spcBef>
                          <a:spcPts val="0"/>
                        </a:spcBef>
                        <a:spcAft>
                          <a:spcPts val="0"/>
                        </a:spcAft>
                      </a:pPr>
                      <a:r>
                        <a:rPr lang="en-US" sz="1400">
                          <a:effectLst/>
                          <a:latin typeface="Times" panose="02020603050405020304" pitchFamily="18" charset="0"/>
                        </a:rPr>
                        <a:t>Scenario:</a:t>
                      </a:r>
                      <a:endParaRPr lang="en-US" sz="14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150000"/>
                        </a:lnSpc>
                        <a:spcBef>
                          <a:spcPts val="0"/>
                        </a:spcBef>
                        <a:spcAft>
                          <a:spcPts val="0"/>
                        </a:spcAft>
                      </a:pPr>
                      <a:r>
                        <a:rPr lang="en-US" sz="1400">
                          <a:effectLst/>
                          <a:latin typeface="Times" panose="02020603050405020304" pitchFamily="18" charset="0"/>
                        </a:rPr>
                        <a:t>The user logs into the e-learning system</a:t>
                      </a:r>
                      <a:endParaRPr lang="en-US" sz="14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91857020"/>
                  </a:ext>
                </a:extLst>
              </a:tr>
              <a:tr h="471523">
                <a:tc>
                  <a:txBody>
                    <a:bodyPr/>
                    <a:lstStyle/>
                    <a:p>
                      <a:pPr marL="0" marR="0" algn="l">
                        <a:lnSpc>
                          <a:spcPct val="150000"/>
                        </a:lnSpc>
                        <a:spcBef>
                          <a:spcPts val="0"/>
                        </a:spcBef>
                        <a:spcAft>
                          <a:spcPts val="0"/>
                        </a:spcAft>
                      </a:pPr>
                      <a:r>
                        <a:rPr lang="en-US" sz="1400">
                          <a:effectLst/>
                          <a:latin typeface="Times" panose="02020603050405020304" pitchFamily="18" charset="0"/>
                        </a:rPr>
                        <a:t>Brief Description:</a:t>
                      </a:r>
                      <a:endParaRPr lang="en-US" sz="14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150000"/>
                        </a:lnSpc>
                        <a:spcBef>
                          <a:spcPts val="0"/>
                        </a:spcBef>
                        <a:spcAft>
                          <a:spcPts val="0"/>
                        </a:spcAft>
                      </a:pPr>
                      <a:r>
                        <a:rPr lang="en-US" sz="1400">
                          <a:effectLst/>
                          <a:latin typeface="Times" panose="02020603050405020304" pitchFamily="18" charset="0"/>
                        </a:rPr>
                        <a:t>This use case describes how a user logs into the e-learning system</a:t>
                      </a:r>
                      <a:endParaRPr lang="en-US" sz="14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20783704"/>
                  </a:ext>
                </a:extLst>
              </a:tr>
              <a:tr h="471523">
                <a:tc>
                  <a:txBody>
                    <a:bodyPr/>
                    <a:lstStyle/>
                    <a:p>
                      <a:pPr marL="0" marR="0" algn="l">
                        <a:lnSpc>
                          <a:spcPct val="150000"/>
                        </a:lnSpc>
                        <a:spcBef>
                          <a:spcPts val="0"/>
                        </a:spcBef>
                        <a:spcAft>
                          <a:spcPts val="0"/>
                        </a:spcAft>
                      </a:pPr>
                      <a:r>
                        <a:rPr lang="en-US" sz="1400">
                          <a:effectLst/>
                          <a:latin typeface="Times" panose="02020603050405020304" pitchFamily="18" charset="0"/>
                        </a:rPr>
                        <a:t>Actors:</a:t>
                      </a:r>
                      <a:endParaRPr lang="en-US" sz="14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150000"/>
                        </a:lnSpc>
                        <a:spcBef>
                          <a:spcPts val="0"/>
                        </a:spcBef>
                        <a:spcAft>
                          <a:spcPts val="0"/>
                        </a:spcAft>
                      </a:pPr>
                      <a:r>
                        <a:rPr lang="en-US" sz="1400">
                          <a:effectLst/>
                          <a:latin typeface="Times" panose="02020603050405020304" pitchFamily="18" charset="0"/>
                        </a:rPr>
                        <a:t>Student, Lecturer, System Administrator</a:t>
                      </a:r>
                      <a:endParaRPr lang="en-US" sz="14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94737456"/>
                  </a:ext>
                </a:extLst>
              </a:tr>
              <a:tr h="471523">
                <a:tc>
                  <a:txBody>
                    <a:bodyPr/>
                    <a:lstStyle/>
                    <a:p>
                      <a:pPr marL="0" marR="0" algn="l">
                        <a:lnSpc>
                          <a:spcPct val="150000"/>
                        </a:lnSpc>
                        <a:spcBef>
                          <a:spcPts val="0"/>
                        </a:spcBef>
                        <a:spcAft>
                          <a:spcPts val="0"/>
                        </a:spcAft>
                      </a:pPr>
                      <a:r>
                        <a:rPr lang="en-US" sz="1400">
                          <a:effectLst/>
                          <a:latin typeface="Times" panose="02020603050405020304" pitchFamily="18" charset="0"/>
                        </a:rPr>
                        <a:t>Stakeholders:</a:t>
                      </a:r>
                      <a:endParaRPr lang="en-US" sz="14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150000"/>
                        </a:lnSpc>
                        <a:spcBef>
                          <a:spcPts val="0"/>
                        </a:spcBef>
                        <a:spcAft>
                          <a:spcPts val="0"/>
                        </a:spcAft>
                      </a:pPr>
                      <a:r>
                        <a:rPr lang="en-US" sz="1400">
                          <a:effectLst/>
                          <a:latin typeface="Times" panose="02020603050405020304" pitchFamily="18" charset="0"/>
                        </a:rPr>
                        <a:t>Department of Computer Science</a:t>
                      </a:r>
                      <a:endParaRPr lang="en-US" sz="14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07336893"/>
                  </a:ext>
                </a:extLst>
              </a:tr>
              <a:tr h="471523">
                <a:tc>
                  <a:txBody>
                    <a:bodyPr/>
                    <a:lstStyle/>
                    <a:p>
                      <a:pPr marL="0" marR="0" algn="l">
                        <a:lnSpc>
                          <a:spcPct val="150000"/>
                        </a:lnSpc>
                        <a:spcBef>
                          <a:spcPts val="0"/>
                        </a:spcBef>
                        <a:spcAft>
                          <a:spcPts val="0"/>
                        </a:spcAft>
                      </a:pPr>
                      <a:r>
                        <a:rPr lang="en-US" sz="1400">
                          <a:effectLst/>
                          <a:latin typeface="Times" panose="02020603050405020304" pitchFamily="18" charset="0"/>
                        </a:rPr>
                        <a:t>Preconditions:</a:t>
                      </a:r>
                      <a:endParaRPr lang="en-US" sz="14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150000"/>
                        </a:lnSpc>
                        <a:spcBef>
                          <a:spcPts val="0"/>
                        </a:spcBef>
                        <a:spcAft>
                          <a:spcPts val="0"/>
                        </a:spcAft>
                      </a:pPr>
                      <a:r>
                        <a:rPr lang="en-US" sz="1400">
                          <a:effectLst/>
                          <a:latin typeface="Times" panose="02020603050405020304" pitchFamily="18" charset="0"/>
                        </a:rPr>
                        <a:t>User is already registered in the system</a:t>
                      </a:r>
                      <a:endParaRPr lang="en-US" sz="14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56970491"/>
                  </a:ext>
                </a:extLst>
              </a:tr>
              <a:tr h="997328">
                <a:tc>
                  <a:txBody>
                    <a:bodyPr/>
                    <a:lstStyle/>
                    <a:p>
                      <a:pPr marL="0" marR="0" algn="l">
                        <a:lnSpc>
                          <a:spcPct val="150000"/>
                        </a:lnSpc>
                        <a:spcBef>
                          <a:spcPts val="0"/>
                        </a:spcBef>
                        <a:spcAft>
                          <a:spcPts val="0"/>
                        </a:spcAft>
                      </a:pPr>
                      <a:r>
                        <a:rPr lang="en-US" sz="1400">
                          <a:effectLst/>
                          <a:latin typeface="Times" panose="02020603050405020304" pitchFamily="18" charset="0"/>
                        </a:rPr>
                        <a:t>Postconditions:</a:t>
                      </a:r>
                      <a:endParaRPr lang="en-US" sz="14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150000"/>
                        </a:lnSpc>
                        <a:spcBef>
                          <a:spcPts val="0"/>
                        </a:spcBef>
                        <a:spcAft>
                          <a:spcPts val="0"/>
                        </a:spcAft>
                      </a:pPr>
                      <a:r>
                        <a:rPr lang="en-US" sz="1400">
                          <a:effectLst/>
                          <a:latin typeface="Times" panose="02020603050405020304" pitchFamily="18" charset="0"/>
                        </a:rPr>
                        <a:t>If login succeeds, user is logged into the system. If login fails, system state is unchanged.</a:t>
                      </a:r>
                      <a:endParaRPr lang="en-US" sz="14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35673076"/>
                  </a:ext>
                </a:extLst>
              </a:tr>
              <a:tr h="997328">
                <a:tc>
                  <a:txBody>
                    <a:bodyPr/>
                    <a:lstStyle/>
                    <a:p>
                      <a:pPr marL="0" marR="0" algn="l">
                        <a:lnSpc>
                          <a:spcPct val="150000"/>
                        </a:lnSpc>
                        <a:spcBef>
                          <a:spcPts val="0"/>
                        </a:spcBef>
                        <a:spcAft>
                          <a:spcPts val="0"/>
                        </a:spcAft>
                      </a:pPr>
                      <a:r>
                        <a:rPr lang="en-US" sz="1400">
                          <a:effectLst/>
                          <a:latin typeface="Times" panose="02020603050405020304" pitchFamily="18" charset="0"/>
                        </a:rPr>
                        <a:t>Exception Conditions:</a:t>
                      </a:r>
                      <a:endParaRPr lang="en-US" sz="14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150000"/>
                        </a:lnSpc>
                        <a:spcBef>
                          <a:spcPts val="0"/>
                        </a:spcBef>
                        <a:spcAft>
                          <a:spcPts val="0"/>
                        </a:spcAft>
                      </a:pPr>
                      <a:r>
                        <a:rPr lang="en-US" sz="1400" dirty="0">
                          <a:effectLst/>
                          <a:latin typeface="Times" panose="02020603050405020304" pitchFamily="18" charset="0"/>
                        </a:rPr>
                        <a:t>Invalid login credentials result in an error message. User can retry or cancel, ending the case.</a:t>
                      </a:r>
                      <a:endParaRPr lang="en-US" sz="1400" dirty="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10525482"/>
                  </a:ext>
                </a:extLst>
              </a:tr>
            </a:tbl>
          </a:graphicData>
        </a:graphic>
      </p:graphicFrame>
    </p:spTree>
    <p:extLst>
      <p:ext uri="{BB962C8B-B14F-4D97-AF65-F5344CB8AC3E}">
        <p14:creationId xmlns:p14="http://schemas.microsoft.com/office/powerpoint/2010/main" val="62488968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801" y="291304"/>
            <a:ext cx="8911687" cy="1280890"/>
          </a:xfrm>
        </p:spPr>
        <p:txBody>
          <a:bodyPr>
            <a:normAutofit fontScale="90000"/>
          </a:bodyPr>
          <a:lstStyle/>
          <a:p>
            <a:pPr algn="ctr"/>
            <a:r>
              <a:rPr lang="en-US" b="1" dirty="0">
                <a:latin typeface="Times" panose="02020603050405020304" pitchFamily="18" charset="0"/>
              </a:rPr>
              <a:t>ENTITY RELATIONSHIP DIAGRAM</a:t>
            </a:r>
            <a:endParaRPr lang="en-US" dirty="0">
              <a:latin typeface="Times" panose="02020603050405020304" pitchFamily="18" charset="0"/>
            </a:endParaRPr>
          </a:p>
        </p:txBody>
      </p:sp>
      <p:sp>
        <p:nvSpPr>
          <p:cNvPr id="3" name="Rectangle 2">
            <a:extLst>
              <a:ext uri="{FF2B5EF4-FFF2-40B4-BE49-F238E27FC236}">
                <a16:creationId xmlns:a16="http://schemas.microsoft.com/office/drawing/2014/main" id="{436DACEF-9DB5-415F-A5C6-523931779632}"/>
              </a:ext>
            </a:extLst>
          </p:cNvPr>
          <p:cNvSpPr>
            <a:spLocks noChangeArrowheads="1"/>
          </p:cNvSpPr>
          <p:nvPr/>
        </p:nvSpPr>
        <p:spPr bwMode="auto">
          <a:xfrm>
            <a:off x="2464904" y="15721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 tIns="0" rIns="0" bIns="25074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193" name="image5.jpg">
            <a:extLst>
              <a:ext uri="{FF2B5EF4-FFF2-40B4-BE49-F238E27FC236}">
                <a16:creationId xmlns:a16="http://schemas.microsoft.com/office/drawing/2014/main" id="{B2447FB6-AD92-4323-B879-27A784C13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904" y="1470991"/>
            <a:ext cx="8004313" cy="44262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86FE847-5E7D-4C73-9F53-AAF48D291ABB}"/>
              </a:ext>
            </a:extLst>
          </p:cNvPr>
          <p:cNvSpPr>
            <a:spLocks noChangeArrowheads="1"/>
          </p:cNvSpPr>
          <p:nvPr/>
        </p:nvSpPr>
        <p:spPr bwMode="auto">
          <a:xfrm>
            <a:off x="4736656" y="5589209"/>
            <a:ext cx="3659976"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457450" algn="l"/>
              </a:tabLst>
              <a:defRPr>
                <a:solidFill>
                  <a:schemeClr val="tx1"/>
                </a:solidFill>
                <a:latin typeface="Arial" panose="020B0604020202020204" pitchFamily="34" charset="0"/>
              </a:defRPr>
            </a:lvl1pPr>
            <a:lvl2pPr eaLnBrk="0" fontAlgn="base" hangingPunct="0">
              <a:spcBef>
                <a:spcPct val="0"/>
              </a:spcBef>
              <a:spcAft>
                <a:spcPct val="0"/>
              </a:spcAft>
              <a:tabLst>
                <a:tab pos="2457450" algn="l"/>
              </a:tabLst>
              <a:defRPr>
                <a:solidFill>
                  <a:schemeClr val="tx1"/>
                </a:solidFill>
                <a:latin typeface="Arial" panose="020B0604020202020204" pitchFamily="34" charset="0"/>
              </a:defRPr>
            </a:lvl2pPr>
            <a:lvl3pPr eaLnBrk="0" fontAlgn="base" hangingPunct="0">
              <a:spcBef>
                <a:spcPct val="0"/>
              </a:spcBef>
              <a:spcAft>
                <a:spcPct val="0"/>
              </a:spcAft>
              <a:tabLst>
                <a:tab pos="2457450" algn="l"/>
              </a:tabLst>
              <a:defRPr>
                <a:solidFill>
                  <a:schemeClr val="tx1"/>
                </a:solidFill>
                <a:latin typeface="Arial" panose="020B0604020202020204" pitchFamily="34" charset="0"/>
              </a:defRPr>
            </a:lvl3pPr>
            <a:lvl4pPr eaLnBrk="0" fontAlgn="base" hangingPunct="0">
              <a:spcBef>
                <a:spcPct val="0"/>
              </a:spcBef>
              <a:spcAft>
                <a:spcPct val="0"/>
              </a:spcAft>
              <a:tabLst>
                <a:tab pos="2457450" algn="l"/>
              </a:tabLst>
              <a:defRPr>
                <a:solidFill>
                  <a:schemeClr val="tx1"/>
                </a:solidFill>
                <a:latin typeface="Arial" panose="020B0604020202020204" pitchFamily="34" charset="0"/>
              </a:defRPr>
            </a:lvl4pPr>
            <a:lvl5pPr eaLnBrk="0" fontAlgn="base" hangingPunct="0">
              <a:spcBef>
                <a:spcPct val="0"/>
              </a:spcBef>
              <a:spcAft>
                <a:spcPct val="0"/>
              </a:spcAft>
              <a:tabLst>
                <a:tab pos="2457450" algn="l"/>
              </a:tabLst>
              <a:defRPr>
                <a:solidFill>
                  <a:schemeClr val="tx1"/>
                </a:solidFill>
                <a:latin typeface="Arial" panose="020B0604020202020204" pitchFamily="34" charset="0"/>
              </a:defRPr>
            </a:lvl5pPr>
            <a:lvl6pPr eaLnBrk="0" fontAlgn="base" hangingPunct="0">
              <a:spcBef>
                <a:spcPct val="0"/>
              </a:spcBef>
              <a:spcAft>
                <a:spcPct val="0"/>
              </a:spcAft>
              <a:tabLst>
                <a:tab pos="2457450" algn="l"/>
              </a:tabLst>
              <a:defRPr>
                <a:solidFill>
                  <a:schemeClr val="tx1"/>
                </a:solidFill>
                <a:latin typeface="Arial" panose="020B0604020202020204" pitchFamily="34" charset="0"/>
              </a:defRPr>
            </a:lvl6pPr>
            <a:lvl7pPr eaLnBrk="0" fontAlgn="base" hangingPunct="0">
              <a:spcBef>
                <a:spcPct val="0"/>
              </a:spcBef>
              <a:spcAft>
                <a:spcPct val="0"/>
              </a:spcAft>
              <a:tabLst>
                <a:tab pos="2457450" algn="l"/>
              </a:tabLst>
              <a:defRPr>
                <a:solidFill>
                  <a:schemeClr val="tx1"/>
                </a:solidFill>
                <a:latin typeface="Arial" panose="020B0604020202020204" pitchFamily="34" charset="0"/>
              </a:defRPr>
            </a:lvl7pPr>
            <a:lvl8pPr eaLnBrk="0" fontAlgn="base" hangingPunct="0">
              <a:spcBef>
                <a:spcPct val="0"/>
              </a:spcBef>
              <a:spcAft>
                <a:spcPct val="0"/>
              </a:spcAft>
              <a:tabLst>
                <a:tab pos="2457450" algn="l"/>
              </a:tabLst>
              <a:defRPr>
                <a:solidFill>
                  <a:schemeClr val="tx1"/>
                </a:solidFill>
                <a:latin typeface="Arial" panose="020B0604020202020204" pitchFamily="34" charset="0"/>
              </a:defRPr>
            </a:lvl8pPr>
            <a:lvl9pPr eaLnBrk="0" fontAlgn="base" hangingPunct="0">
              <a:spcBef>
                <a:spcPct val="0"/>
              </a:spcBef>
              <a:spcAft>
                <a:spcPct val="0"/>
              </a:spcAft>
              <a:tabLst>
                <a:tab pos="2457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457450" algn="l"/>
              </a:tabLst>
            </a:pP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457450" algn="l"/>
              </a:tabLst>
            </a:pPr>
            <a:r>
              <a:rPr kumimoji="0" lang="en-US" altLang="en-US" sz="16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rPr>
              <a:t>Figure 3.6 Entity Relationship Diagram</a:t>
            </a:r>
            <a:endParaRPr kumimoji="0" lang="en-US" altLang="en-US" sz="1400" b="0" i="0" u="none" strike="noStrike" cap="none" normalizeH="0" baseline="0" dirty="0">
              <a:ln>
                <a:noFill/>
              </a:ln>
              <a:solidFill>
                <a:schemeClr val="tx1"/>
              </a:solidFill>
              <a:effectLst/>
              <a:latin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4574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35879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128" y="141076"/>
            <a:ext cx="8911687" cy="1280890"/>
          </a:xfrm>
        </p:spPr>
        <p:txBody>
          <a:bodyPr/>
          <a:lstStyle/>
          <a:p>
            <a:pPr algn="ctr"/>
            <a:r>
              <a:rPr lang="en-US" b="1" dirty="0">
                <a:latin typeface="Times" panose="02020603050405020304" pitchFamily="18" charset="0"/>
              </a:rPr>
              <a:t>ACTIVITY DIAGRAM</a:t>
            </a:r>
            <a:endParaRPr lang="en-US" dirty="0">
              <a:latin typeface="Times" panose="02020603050405020304" pitchFamily="18" charset="0"/>
            </a:endParaRPr>
          </a:p>
        </p:txBody>
      </p:sp>
      <p:pic>
        <p:nvPicPr>
          <p:cNvPr id="35" name="Picture 34">
            <a:extLst>
              <a:ext uri="{FF2B5EF4-FFF2-40B4-BE49-F238E27FC236}">
                <a16:creationId xmlns:a16="http://schemas.microsoft.com/office/drawing/2014/main" id="{FC2F8FC4-F85D-4156-8166-399B8871EDDA}"/>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677920" y="1421966"/>
            <a:ext cx="4836160" cy="3829878"/>
          </a:xfrm>
          <a:prstGeom prst="rect">
            <a:avLst/>
          </a:prstGeom>
          <a:noFill/>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A9DD4EEA-DBD7-4211-B66C-A6215B9ED28A}"/>
              </a:ext>
            </a:extLst>
          </p:cNvPr>
          <p:cNvSpPr/>
          <p:nvPr/>
        </p:nvSpPr>
        <p:spPr>
          <a:xfrm>
            <a:off x="3790368" y="5759875"/>
            <a:ext cx="4611263" cy="374077"/>
          </a:xfrm>
          <a:prstGeom prst="rect">
            <a:avLst/>
          </a:prstGeom>
        </p:spPr>
        <p:txBody>
          <a:bodyPr wrap="none">
            <a:spAutoFit/>
          </a:bodyPr>
          <a:lstStyle/>
          <a:p>
            <a:pPr algn="ctr">
              <a:lnSpc>
                <a:spcPct val="107000"/>
              </a:lnSpc>
              <a:spcAft>
                <a:spcPts val="800"/>
              </a:spcAft>
            </a:pPr>
            <a:r>
              <a:rPr lang="en-US" b="1" dirty="0">
                <a:latin typeface="Times New Roman" panose="02020603050405020304" pitchFamily="18" charset="0"/>
                <a:ea typeface="Calibri" panose="020F0502020204030204" pitchFamily="34" charset="0"/>
              </a:rPr>
              <a:t>Figure 3.7 Activity Diagram (Register/Login)</a:t>
            </a:r>
            <a:endParaRPr lang="en-US" sz="16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3058102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128" y="141076"/>
            <a:ext cx="8911687" cy="1280890"/>
          </a:xfrm>
        </p:spPr>
        <p:txBody>
          <a:bodyPr/>
          <a:lstStyle/>
          <a:p>
            <a:pPr algn="ctr"/>
            <a:r>
              <a:rPr lang="en-US" b="1" dirty="0">
                <a:latin typeface="Times" panose="02020603050405020304" pitchFamily="18" charset="0"/>
              </a:rPr>
              <a:t>ACTIVITY DIAGRAM</a:t>
            </a:r>
            <a:endParaRPr lang="en-US" dirty="0">
              <a:latin typeface="Times" panose="02020603050405020304" pitchFamily="18" charset="0"/>
            </a:endParaRPr>
          </a:p>
        </p:txBody>
      </p:sp>
      <p:sp>
        <p:nvSpPr>
          <p:cNvPr id="3" name="Rectangle 2">
            <a:extLst>
              <a:ext uri="{FF2B5EF4-FFF2-40B4-BE49-F238E27FC236}">
                <a16:creationId xmlns:a16="http://schemas.microsoft.com/office/drawing/2014/main" id="{A9DD4EEA-DBD7-4211-B66C-A6215B9ED28A}"/>
              </a:ext>
            </a:extLst>
          </p:cNvPr>
          <p:cNvSpPr/>
          <p:nvPr/>
        </p:nvSpPr>
        <p:spPr>
          <a:xfrm>
            <a:off x="3562712" y="5759875"/>
            <a:ext cx="5066580" cy="374077"/>
          </a:xfrm>
          <a:prstGeom prst="rect">
            <a:avLst/>
          </a:prstGeom>
        </p:spPr>
        <p:txBody>
          <a:bodyPr wrap="none">
            <a:spAutoFit/>
          </a:bodyPr>
          <a:lstStyle/>
          <a:p>
            <a:pPr algn="ctr">
              <a:lnSpc>
                <a:spcPct val="107000"/>
              </a:lnSpc>
              <a:spcAft>
                <a:spcPts val="800"/>
              </a:spcAft>
            </a:pPr>
            <a:r>
              <a:rPr lang="en-US" b="1" dirty="0">
                <a:latin typeface="Times New Roman" panose="02020603050405020304" pitchFamily="18" charset="0"/>
                <a:ea typeface="Calibri" panose="020F0502020204030204" pitchFamily="34" charset="0"/>
              </a:rPr>
              <a:t>Figure 3.8 Activity Diagram (Submit Assignment)</a:t>
            </a:r>
            <a:endParaRPr lang="en-US" sz="1600" b="1"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B206B813-791B-4250-A838-AA00AF40DC35}"/>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677920" y="1258957"/>
            <a:ext cx="4836160" cy="429370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788018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81753"/>
            <a:ext cx="12192000" cy="753134"/>
          </a:xfrm>
        </p:spPr>
        <p:txBody>
          <a:bodyPr>
            <a:normAutofit fontScale="90000"/>
          </a:bodyPr>
          <a:lstStyle/>
          <a:p>
            <a:pPr algn="ctr"/>
            <a:r>
              <a:rPr lang="en-US" b="1" dirty="0">
                <a:latin typeface="Times" panose="02020603050405020304" pitchFamily="18" charset="0"/>
              </a:rPr>
              <a:t>TESTING FOR ACCESSING COURSE MATERIAL</a:t>
            </a:r>
            <a:endParaRPr lang="en-US" dirty="0">
              <a:latin typeface="Times" panose="02020603050405020304" pitchFamily="18" charset="0"/>
            </a:endParaRPr>
          </a:p>
        </p:txBody>
      </p:sp>
      <p:graphicFrame>
        <p:nvGraphicFramePr>
          <p:cNvPr id="4" name="Table 3">
            <a:extLst>
              <a:ext uri="{FF2B5EF4-FFF2-40B4-BE49-F238E27FC236}">
                <a16:creationId xmlns:a16="http://schemas.microsoft.com/office/drawing/2014/main" id="{9FC90A67-E8F4-4EB1-9557-BD867F370063}"/>
              </a:ext>
            </a:extLst>
          </p:cNvPr>
          <p:cNvGraphicFramePr>
            <a:graphicFrameLocks noGrp="1"/>
          </p:cNvGraphicFramePr>
          <p:nvPr>
            <p:extLst>
              <p:ext uri="{D42A27DB-BD31-4B8C-83A1-F6EECF244321}">
                <p14:modId xmlns:p14="http://schemas.microsoft.com/office/powerpoint/2010/main" val="2122562098"/>
              </p:ext>
            </p:extLst>
          </p:nvPr>
        </p:nvGraphicFramePr>
        <p:xfrm>
          <a:off x="2121181" y="936138"/>
          <a:ext cx="8347204" cy="5715254"/>
        </p:xfrm>
        <a:graphic>
          <a:graphicData uri="http://schemas.openxmlformats.org/drawingml/2006/table">
            <a:tbl>
              <a:tblPr firstRow="1" firstCol="1" bandRow="1">
                <a:tableStyleId>{5C22544A-7EE6-4342-B048-85BDC9FD1C3A}</a:tableStyleId>
              </a:tblPr>
              <a:tblGrid>
                <a:gridCol w="4173602">
                  <a:extLst>
                    <a:ext uri="{9D8B030D-6E8A-4147-A177-3AD203B41FA5}">
                      <a16:colId xmlns:a16="http://schemas.microsoft.com/office/drawing/2014/main" val="4087702789"/>
                    </a:ext>
                  </a:extLst>
                </a:gridCol>
                <a:gridCol w="4173602">
                  <a:extLst>
                    <a:ext uri="{9D8B030D-6E8A-4147-A177-3AD203B41FA5}">
                      <a16:colId xmlns:a16="http://schemas.microsoft.com/office/drawing/2014/main" val="2270439014"/>
                    </a:ext>
                  </a:extLst>
                </a:gridCol>
              </a:tblGrid>
              <a:tr h="490310">
                <a:tc>
                  <a:txBody>
                    <a:bodyPr/>
                    <a:lstStyle/>
                    <a:p>
                      <a:pPr marL="0" marR="0" algn="l">
                        <a:lnSpc>
                          <a:spcPct val="150000"/>
                        </a:lnSpc>
                        <a:spcBef>
                          <a:spcPts val="0"/>
                        </a:spcBef>
                        <a:spcAft>
                          <a:spcPts val="0"/>
                        </a:spcAft>
                      </a:pPr>
                      <a:r>
                        <a:rPr lang="en-US" sz="1200">
                          <a:effectLst/>
                          <a:latin typeface="Times" panose="02020603050405020304" pitchFamily="18" charset="0"/>
                        </a:rPr>
                        <a:t>Test Case </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0"/>
                        </a:spcAft>
                      </a:pPr>
                      <a:r>
                        <a:rPr lang="en-US" sz="1200">
                          <a:effectLst/>
                          <a:latin typeface="Times" panose="02020603050405020304" pitchFamily="18" charset="0"/>
                        </a:rPr>
                        <a:t>The system shall allow students to access course materials and take online tests</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3659513762"/>
                  </a:ext>
                </a:extLst>
              </a:tr>
              <a:tr h="173883">
                <a:tc>
                  <a:txBody>
                    <a:bodyPr/>
                    <a:lstStyle/>
                    <a:p>
                      <a:pPr algn="l">
                        <a:lnSpc>
                          <a:spcPct val="107000"/>
                        </a:lnSpc>
                      </a:pPr>
                      <a:endParaRPr lang="en-US" sz="1200">
                        <a:effectLst/>
                        <a:latin typeface="Times" panose="02020603050405020304" pitchFamily="18" charset="0"/>
                      </a:endParaRPr>
                    </a:p>
                  </a:txBody>
                  <a:tcPr marL="54438" marR="54438" marT="0" marB="0"/>
                </a:tc>
                <a:tc>
                  <a:txBody>
                    <a:bodyPr/>
                    <a:lstStyle/>
                    <a:p>
                      <a:pPr algn="l">
                        <a:lnSpc>
                          <a:spcPct val="107000"/>
                        </a:lnSpc>
                      </a:pPr>
                      <a:endParaRPr lang="en-US" sz="1200">
                        <a:effectLst/>
                        <a:latin typeface="Times" panose="02020603050405020304" pitchFamily="18" charset="0"/>
                      </a:endParaRPr>
                    </a:p>
                  </a:txBody>
                  <a:tcPr marL="54438" marR="54438" marT="0" marB="0"/>
                </a:tc>
                <a:extLst>
                  <a:ext uri="{0D108BD9-81ED-4DB2-BD59-A6C34878D82A}">
                    <a16:rowId xmlns:a16="http://schemas.microsoft.com/office/drawing/2014/main" val="2361288443"/>
                  </a:ext>
                </a:extLst>
              </a:tr>
              <a:tr h="230030">
                <a:tc>
                  <a:txBody>
                    <a:bodyPr/>
                    <a:lstStyle/>
                    <a:p>
                      <a:pPr marL="0" marR="0" algn="l">
                        <a:lnSpc>
                          <a:spcPct val="150000"/>
                        </a:lnSpc>
                        <a:spcBef>
                          <a:spcPts val="0"/>
                        </a:spcBef>
                        <a:spcAft>
                          <a:spcPts val="0"/>
                        </a:spcAft>
                      </a:pPr>
                      <a:r>
                        <a:rPr lang="en-US" sz="1200">
                          <a:effectLst/>
                          <a:latin typeface="Times" panose="02020603050405020304" pitchFamily="18" charset="0"/>
                        </a:rPr>
                        <a:t>Related Requirement</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0"/>
                        </a:spcAft>
                      </a:pPr>
                      <a:r>
                        <a:rPr lang="en-US" sz="1200">
                          <a:effectLst/>
                          <a:latin typeface="Times" panose="02020603050405020304" pitchFamily="18" charset="0"/>
                        </a:rPr>
                        <a:t>FR01</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3499236404"/>
                  </a:ext>
                </a:extLst>
              </a:tr>
              <a:tr h="588203">
                <a:tc>
                  <a:txBody>
                    <a:bodyPr/>
                    <a:lstStyle/>
                    <a:p>
                      <a:pPr marL="0" marR="0" algn="l">
                        <a:lnSpc>
                          <a:spcPct val="150000"/>
                        </a:lnSpc>
                        <a:spcBef>
                          <a:spcPts val="0"/>
                        </a:spcBef>
                        <a:spcAft>
                          <a:spcPts val="0"/>
                        </a:spcAft>
                      </a:pPr>
                      <a:r>
                        <a:rPr lang="en-US" sz="1200">
                          <a:effectLst/>
                          <a:latin typeface="Times" panose="02020603050405020304" pitchFamily="18" charset="0"/>
                        </a:rPr>
                        <a:t>Prerequisites</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800"/>
                        </a:spcAft>
                      </a:pPr>
                      <a:r>
                        <a:rPr lang="en-US" sz="1200">
                          <a:effectLst/>
                          <a:latin typeface="Times" panose="02020603050405020304" pitchFamily="18" charset="0"/>
                        </a:rPr>
                        <a:t>A computer with internet access</a:t>
                      </a:r>
                    </a:p>
                    <a:p>
                      <a:pPr marL="0" marR="0" algn="l">
                        <a:lnSpc>
                          <a:spcPct val="150000"/>
                        </a:lnSpc>
                        <a:spcBef>
                          <a:spcPts val="0"/>
                        </a:spcBef>
                        <a:spcAft>
                          <a:spcPts val="0"/>
                        </a:spcAft>
                      </a:pPr>
                      <a:r>
                        <a:rPr lang="en-US" sz="1200">
                          <a:effectLst/>
                          <a:latin typeface="Times" panose="02020603050405020304" pitchFamily="18" charset="0"/>
                        </a:rPr>
                        <a:t>Valid student login credentials</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290160896"/>
                  </a:ext>
                </a:extLst>
              </a:tr>
              <a:tr h="1304549">
                <a:tc>
                  <a:txBody>
                    <a:bodyPr/>
                    <a:lstStyle/>
                    <a:p>
                      <a:pPr marL="0" marR="0" algn="l">
                        <a:lnSpc>
                          <a:spcPct val="150000"/>
                        </a:lnSpc>
                        <a:spcBef>
                          <a:spcPts val="0"/>
                        </a:spcBef>
                        <a:spcAft>
                          <a:spcPts val="0"/>
                        </a:spcAft>
                      </a:pPr>
                      <a:r>
                        <a:rPr lang="en-US" sz="1200">
                          <a:effectLst/>
                          <a:latin typeface="Times" panose="02020603050405020304" pitchFamily="18" charset="0"/>
                        </a:rPr>
                        <a:t>Test Procedure</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800"/>
                        </a:spcAft>
                      </a:pPr>
                      <a:r>
                        <a:rPr lang="en-US" sz="1200">
                          <a:effectLst/>
                          <a:latin typeface="Times" panose="02020603050405020304" pitchFamily="18" charset="0"/>
                        </a:rPr>
                        <a:t>1. Open web browser</a:t>
                      </a:r>
                    </a:p>
                    <a:p>
                      <a:pPr marL="0" marR="0" algn="l">
                        <a:lnSpc>
                          <a:spcPct val="150000"/>
                        </a:lnSpc>
                        <a:spcBef>
                          <a:spcPts val="0"/>
                        </a:spcBef>
                        <a:spcAft>
                          <a:spcPts val="800"/>
                        </a:spcAft>
                      </a:pPr>
                      <a:r>
                        <a:rPr lang="en-US" sz="1200">
                          <a:effectLst/>
                          <a:latin typeface="Times" panose="02020603050405020304" pitchFamily="18" charset="0"/>
                        </a:rPr>
                        <a:t>2. Navigate to eLearning system URL</a:t>
                      </a:r>
                    </a:p>
                    <a:p>
                      <a:pPr marL="0" marR="0" algn="l">
                        <a:lnSpc>
                          <a:spcPct val="150000"/>
                        </a:lnSpc>
                        <a:spcBef>
                          <a:spcPts val="0"/>
                        </a:spcBef>
                        <a:spcAft>
                          <a:spcPts val="800"/>
                        </a:spcAft>
                      </a:pPr>
                      <a:r>
                        <a:rPr lang="en-US" sz="1200">
                          <a:effectLst/>
                          <a:latin typeface="Times" panose="02020603050405020304" pitchFamily="18" charset="0"/>
                        </a:rPr>
                        <a:t>3. Enter valid student credentials and login</a:t>
                      </a:r>
                    </a:p>
                    <a:p>
                      <a:pPr marL="0" marR="0" algn="l">
                        <a:lnSpc>
                          <a:spcPct val="150000"/>
                        </a:lnSpc>
                        <a:spcBef>
                          <a:spcPts val="0"/>
                        </a:spcBef>
                        <a:spcAft>
                          <a:spcPts val="0"/>
                        </a:spcAft>
                      </a:pPr>
                      <a:r>
                        <a:rPr lang="en-US" sz="1200">
                          <a:effectLst/>
                          <a:latin typeface="Times" panose="02020603050405020304" pitchFamily="18" charset="0"/>
                        </a:rPr>
                        <a:t>4. Click on a course to access materials</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986256978"/>
                  </a:ext>
                </a:extLst>
              </a:tr>
              <a:tr h="588203">
                <a:tc>
                  <a:txBody>
                    <a:bodyPr/>
                    <a:lstStyle/>
                    <a:p>
                      <a:pPr marL="0" marR="0" algn="l">
                        <a:lnSpc>
                          <a:spcPct val="150000"/>
                        </a:lnSpc>
                        <a:spcBef>
                          <a:spcPts val="0"/>
                        </a:spcBef>
                        <a:spcAft>
                          <a:spcPts val="0"/>
                        </a:spcAft>
                      </a:pPr>
                      <a:r>
                        <a:rPr lang="en-US" sz="1200">
                          <a:effectLst/>
                          <a:latin typeface="Times" panose="02020603050405020304" pitchFamily="18" charset="0"/>
                        </a:rPr>
                        <a:t>Test Data</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800"/>
                        </a:spcAft>
                      </a:pPr>
                      <a:r>
                        <a:rPr lang="en-US" sz="1200">
                          <a:effectLst/>
                          <a:latin typeface="Times" panose="02020603050405020304" pitchFamily="18" charset="0"/>
                        </a:rPr>
                        <a:t>Valid student username and password</a:t>
                      </a:r>
                    </a:p>
                    <a:p>
                      <a:pPr marL="0" marR="0" algn="l">
                        <a:lnSpc>
                          <a:spcPct val="150000"/>
                        </a:lnSpc>
                        <a:spcBef>
                          <a:spcPts val="0"/>
                        </a:spcBef>
                        <a:spcAft>
                          <a:spcPts val="0"/>
                        </a:spcAft>
                      </a:pPr>
                      <a:r>
                        <a:rPr lang="en-US" sz="1200">
                          <a:effectLst/>
                          <a:latin typeface="Times" panose="02020603050405020304" pitchFamily="18" charset="0"/>
                        </a:rPr>
                        <a:t>Course materials</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769937262"/>
                  </a:ext>
                </a:extLst>
              </a:tr>
              <a:tr h="230030">
                <a:tc>
                  <a:txBody>
                    <a:bodyPr/>
                    <a:lstStyle/>
                    <a:p>
                      <a:pPr marL="0" marR="0" algn="l">
                        <a:lnSpc>
                          <a:spcPct val="150000"/>
                        </a:lnSpc>
                        <a:spcBef>
                          <a:spcPts val="0"/>
                        </a:spcBef>
                        <a:spcAft>
                          <a:spcPts val="0"/>
                        </a:spcAft>
                      </a:pPr>
                      <a:r>
                        <a:rPr lang="en-US" sz="1200">
                          <a:effectLst/>
                          <a:latin typeface="Times" panose="02020603050405020304" pitchFamily="18" charset="0"/>
                        </a:rPr>
                        <a:t>Expected Result</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0"/>
                        </a:spcAft>
                      </a:pPr>
                      <a:r>
                        <a:rPr lang="en-US" sz="1200">
                          <a:effectLst/>
                          <a:latin typeface="Times" panose="02020603050405020304" pitchFamily="18" charset="0"/>
                        </a:rPr>
                        <a:t>Student is able to access course materials </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1950493551"/>
                  </a:ext>
                </a:extLst>
              </a:tr>
              <a:tr h="230030">
                <a:tc>
                  <a:txBody>
                    <a:bodyPr/>
                    <a:lstStyle/>
                    <a:p>
                      <a:pPr marL="0" marR="0" algn="l">
                        <a:lnSpc>
                          <a:spcPct val="150000"/>
                        </a:lnSpc>
                        <a:spcBef>
                          <a:spcPts val="0"/>
                        </a:spcBef>
                        <a:spcAft>
                          <a:spcPts val="0"/>
                        </a:spcAft>
                      </a:pPr>
                      <a:r>
                        <a:rPr lang="en-US" sz="1200">
                          <a:effectLst/>
                          <a:latin typeface="Times" panose="02020603050405020304" pitchFamily="18" charset="0"/>
                        </a:rPr>
                        <a:t>Actual Result</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0"/>
                        </a:spcAft>
                      </a:pPr>
                      <a:r>
                        <a:rPr lang="en-US" sz="1200">
                          <a:effectLst/>
                          <a:latin typeface="Times" panose="02020603050405020304" pitchFamily="18" charset="0"/>
                        </a:rPr>
                        <a:t>Student successfully accessed course materials </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1105526063"/>
                  </a:ext>
                </a:extLst>
              </a:tr>
              <a:tr h="230030">
                <a:tc>
                  <a:txBody>
                    <a:bodyPr/>
                    <a:lstStyle/>
                    <a:p>
                      <a:pPr marL="0" marR="0" algn="l">
                        <a:lnSpc>
                          <a:spcPct val="150000"/>
                        </a:lnSpc>
                        <a:spcBef>
                          <a:spcPts val="0"/>
                        </a:spcBef>
                        <a:spcAft>
                          <a:spcPts val="0"/>
                        </a:spcAft>
                      </a:pPr>
                      <a:r>
                        <a:rPr lang="en-US" sz="1200">
                          <a:effectLst/>
                          <a:latin typeface="Times" panose="02020603050405020304" pitchFamily="18" charset="0"/>
                        </a:rPr>
                        <a:t>Status</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0"/>
                        </a:spcAft>
                      </a:pPr>
                      <a:r>
                        <a:rPr lang="en-US" sz="1200">
                          <a:effectLst/>
                          <a:latin typeface="Times" panose="02020603050405020304" pitchFamily="18" charset="0"/>
                        </a:rPr>
                        <a:t>Pass</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2924118691"/>
                  </a:ext>
                </a:extLst>
              </a:tr>
              <a:tr h="230030">
                <a:tc>
                  <a:txBody>
                    <a:bodyPr/>
                    <a:lstStyle/>
                    <a:p>
                      <a:pPr marL="0" marR="0" algn="l">
                        <a:lnSpc>
                          <a:spcPct val="150000"/>
                        </a:lnSpc>
                        <a:spcBef>
                          <a:spcPts val="0"/>
                        </a:spcBef>
                        <a:spcAft>
                          <a:spcPts val="0"/>
                        </a:spcAft>
                      </a:pPr>
                      <a:r>
                        <a:rPr lang="en-US" sz="1200">
                          <a:effectLst/>
                          <a:latin typeface="Times" panose="02020603050405020304" pitchFamily="18" charset="0"/>
                        </a:rPr>
                        <a:t>Remarks</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0"/>
                        </a:spcAft>
                      </a:pPr>
                      <a:r>
                        <a:rPr lang="en-US" sz="1200">
                          <a:effectLst/>
                          <a:latin typeface="Times" panose="02020603050405020304" pitchFamily="18" charset="0"/>
                        </a:rPr>
                        <a:t>None</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1988726932"/>
                  </a:ext>
                </a:extLst>
              </a:tr>
              <a:tr h="230030">
                <a:tc>
                  <a:txBody>
                    <a:bodyPr/>
                    <a:lstStyle/>
                    <a:p>
                      <a:pPr marL="0" marR="0" algn="l">
                        <a:lnSpc>
                          <a:spcPct val="150000"/>
                        </a:lnSpc>
                        <a:spcBef>
                          <a:spcPts val="0"/>
                        </a:spcBef>
                        <a:spcAft>
                          <a:spcPts val="0"/>
                        </a:spcAft>
                      </a:pPr>
                      <a:r>
                        <a:rPr lang="en-US" sz="1200">
                          <a:effectLst/>
                          <a:latin typeface="Times" panose="02020603050405020304" pitchFamily="18" charset="0"/>
                        </a:rPr>
                        <a:t>Created By</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0"/>
                        </a:spcAft>
                      </a:pPr>
                      <a:r>
                        <a:rPr lang="en-US" sz="1200">
                          <a:effectLst/>
                          <a:latin typeface="Times" panose="02020603050405020304" pitchFamily="18" charset="0"/>
                        </a:rPr>
                        <a:t>Lawan Mukhtar</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2878806422"/>
                  </a:ext>
                </a:extLst>
              </a:tr>
              <a:tr h="230030">
                <a:tc>
                  <a:txBody>
                    <a:bodyPr/>
                    <a:lstStyle/>
                    <a:p>
                      <a:pPr marL="0" marR="0" algn="l">
                        <a:lnSpc>
                          <a:spcPct val="150000"/>
                        </a:lnSpc>
                        <a:spcBef>
                          <a:spcPts val="0"/>
                        </a:spcBef>
                        <a:spcAft>
                          <a:spcPts val="0"/>
                        </a:spcAft>
                      </a:pPr>
                      <a:r>
                        <a:rPr lang="en-US" sz="1200">
                          <a:effectLst/>
                          <a:latin typeface="Times" panose="02020603050405020304" pitchFamily="18" charset="0"/>
                        </a:rPr>
                        <a:t>Date of Creation</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0"/>
                        </a:spcAft>
                      </a:pPr>
                      <a:r>
                        <a:rPr lang="en-US" sz="1200">
                          <a:effectLst/>
                          <a:latin typeface="Times" panose="02020603050405020304" pitchFamily="18" charset="0"/>
                        </a:rPr>
                        <a:t>18/Jan/2024</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3071589785"/>
                  </a:ext>
                </a:extLst>
              </a:tr>
              <a:tr h="230030">
                <a:tc>
                  <a:txBody>
                    <a:bodyPr/>
                    <a:lstStyle/>
                    <a:p>
                      <a:pPr marL="0" marR="0" algn="l">
                        <a:lnSpc>
                          <a:spcPct val="150000"/>
                        </a:lnSpc>
                        <a:spcBef>
                          <a:spcPts val="0"/>
                        </a:spcBef>
                        <a:spcAft>
                          <a:spcPts val="0"/>
                        </a:spcAft>
                      </a:pPr>
                      <a:r>
                        <a:rPr lang="en-US" sz="1200">
                          <a:effectLst/>
                          <a:latin typeface="Times" panose="02020603050405020304" pitchFamily="18" charset="0"/>
                        </a:rPr>
                        <a:t>Executed By</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0"/>
                        </a:spcAft>
                      </a:pPr>
                      <a:r>
                        <a:rPr lang="en-US" sz="1200">
                          <a:effectLst/>
                          <a:latin typeface="Times" panose="02020603050405020304" pitchFamily="18" charset="0"/>
                        </a:rPr>
                        <a:t>Lawan Mukhtar</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3110030666"/>
                  </a:ext>
                </a:extLst>
              </a:tr>
              <a:tr h="230030">
                <a:tc>
                  <a:txBody>
                    <a:bodyPr/>
                    <a:lstStyle/>
                    <a:p>
                      <a:pPr marL="0" marR="0" algn="l">
                        <a:lnSpc>
                          <a:spcPct val="150000"/>
                        </a:lnSpc>
                        <a:spcBef>
                          <a:spcPts val="0"/>
                        </a:spcBef>
                        <a:spcAft>
                          <a:spcPts val="0"/>
                        </a:spcAft>
                      </a:pPr>
                      <a:r>
                        <a:rPr lang="en-US" sz="1200">
                          <a:effectLst/>
                          <a:latin typeface="Times" panose="02020603050405020304" pitchFamily="18" charset="0"/>
                        </a:rPr>
                        <a:t>Date of Execution</a:t>
                      </a:r>
                      <a:endParaRPr lang="en-US" sz="120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0"/>
                        </a:spcAft>
                      </a:pPr>
                      <a:r>
                        <a:rPr lang="en-US" sz="1200">
                          <a:effectLst/>
                          <a:latin typeface="Times" panose="02020603050405020304" pitchFamily="18" charset="0"/>
                        </a:rPr>
                        <a:t>18/Jan/2024</a:t>
                      </a:r>
                      <a:endParaRPr lang="en-US" sz="120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2210153563"/>
                  </a:ext>
                </a:extLst>
              </a:tr>
              <a:tr h="230030">
                <a:tc>
                  <a:txBody>
                    <a:bodyPr/>
                    <a:lstStyle/>
                    <a:p>
                      <a:pPr marL="0" marR="0" algn="l">
                        <a:lnSpc>
                          <a:spcPct val="150000"/>
                        </a:lnSpc>
                        <a:spcBef>
                          <a:spcPts val="0"/>
                        </a:spcBef>
                        <a:spcAft>
                          <a:spcPts val="0"/>
                        </a:spcAft>
                      </a:pPr>
                      <a:r>
                        <a:rPr lang="en-US" sz="1200" dirty="0">
                          <a:effectLst/>
                          <a:latin typeface="Times" panose="02020603050405020304" pitchFamily="18" charset="0"/>
                        </a:rPr>
                        <a:t>Test Environment</a:t>
                      </a:r>
                      <a:endParaRPr lang="en-US" sz="1200" dirty="0">
                        <a:effectLst/>
                        <a:latin typeface="Times" panose="02020603050405020304" pitchFamily="18" charset="0"/>
                        <a:ea typeface="Calibri" panose="020F0502020204030204" pitchFamily="34" charset="0"/>
                      </a:endParaRPr>
                    </a:p>
                  </a:txBody>
                  <a:tcPr marL="54438" marR="54438" marT="0" marB="0"/>
                </a:tc>
                <a:tc>
                  <a:txBody>
                    <a:bodyPr/>
                    <a:lstStyle/>
                    <a:p>
                      <a:pPr marL="0" marR="0" algn="l">
                        <a:lnSpc>
                          <a:spcPct val="150000"/>
                        </a:lnSpc>
                        <a:spcBef>
                          <a:spcPts val="0"/>
                        </a:spcBef>
                        <a:spcAft>
                          <a:spcPts val="0"/>
                        </a:spcAft>
                      </a:pPr>
                      <a:r>
                        <a:rPr lang="en-US" sz="1200" dirty="0">
                          <a:effectLst/>
                          <a:latin typeface="Times" panose="02020603050405020304" pitchFamily="18" charset="0"/>
                        </a:rPr>
                        <a:t>Windows 10 computer with Chrome browser</a:t>
                      </a:r>
                      <a:endParaRPr lang="en-US" sz="1200" dirty="0">
                        <a:effectLst/>
                        <a:latin typeface="Times" panose="02020603050405020304" pitchFamily="18" charset="0"/>
                        <a:ea typeface="Calibri" panose="020F0502020204030204" pitchFamily="34" charset="0"/>
                      </a:endParaRPr>
                    </a:p>
                  </a:txBody>
                  <a:tcPr marL="54438" marR="54438" marT="0" marB="0"/>
                </a:tc>
                <a:extLst>
                  <a:ext uri="{0D108BD9-81ED-4DB2-BD59-A6C34878D82A}">
                    <a16:rowId xmlns:a16="http://schemas.microsoft.com/office/drawing/2014/main" val="45428299"/>
                  </a:ext>
                </a:extLst>
              </a:tr>
            </a:tbl>
          </a:graphicData>
        </a:graphic>
      </p:graphicFrame>
    </p:spTree>
    <p:extLst>
      <p:ext uri="{BB962C8B-B14F-4D97-AF65-F5344CB8AC3E}">
        <p14:creationId xmlns:p14="http://schemas.microsoft.com/office/powerpoint/2010/main" val="26252837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81753"/>
            <a:ext cx="12192000" cy="753134"/>
          </a:xfrm>
        </p:spPr>
        <p:txBody>
          <a:bodyPr>
            <a:normAutofit/>
          </a:bodyPr>
          <a:lstStyle/>
          <a:p>
            <a:pPr algn="ctr"/>
            <a:r>
              <a:rPr lang="en-US" b="1" dirty="0">
                <a:latin typeface="Times" panose="02020603050405020304" pitchFamily="18" charset="0"/>
              </a:rPr>
              <a:t>TESTING FOR SUBMISSION ASSIGNMENT</a:t>
            </a:r>
            <a:endParaRPr lang="en-US" dirty="0">
              <a:latin typeface="Times" panose="02020603050405020304" pitchFamily="18" charset="0"/>
            </a:endParaRPr>
          </a:p>
        </p:txBody>
      </p:sp>
      <p:graphicFrame>
        <p:nvGraphicFramePr>
          <p:cNvPr id="6" name="Table 5">
            <a:extLst>
              <a:ext uri="{FF2B5EF4-FFF2-40B4-BE49-F238E27FC236}">
                <a16:creationId xmlns:a16="http://schemas.microsoft.com/office/drawing/2014/main" id="{0086693E-B425-4B41-8AD4-CC80833FAA60}"/>
              </a:ext>
            </a:extLst>
          </p:cNvPr>
          <p:cNvGraphicFramePr>
            <a:graphicFrameLocks noGrp="1"/>
          </p:cNvGraphicFramePr>
          <p:nvPr>
            <p:extLst>
              <p:ext uri="{D42A27DB-BD31-4B8C-83A1-F6EECF244321}">
                <p14:modId xmlns:p14="http://schemas.microsoft.com/office/powerpoint/2010/main" val="2554596340"/>
              </p:ext>
            </p:extLst>
          </p:nvPr>
        </p:nvGraphicFramePr>
        <p:xfrm>
          <a:off x="1828799" y="834754"/>
          <a:ext cx="8843750" cy="5851575"/>
        </p:xfrm>
        <a:graphic>
          <a:graphicData uri="http://schemas.openxmlformats.org/drawingml/2006/table">
            <a:tbl>
              <a:tblPr firstRow="1" firstCol="1" bandRow="1">
                <a:tableStyleId>{5C22544A-7EE6-4342-B048-85BDC9FD1C3A}</a:tableStyleId>
              </a:tblPr>
              <a:tblGrid>
                <a:gridCol w="3466658">
                  <a:extLst>
                    <a:ext uri="{9D8B030D-6E8A-4147-A177-3AD203B41FA5}">
                      <a16:colId xmlns:a16="http://schemas.microsoft.com/office/drawing/2014/main" val="2909025056"/>
                    </a:ext>
                  </a:extLst>
                </a:gridCol>
                <a:gridCol w="5377092">
                  <a:extLst>
                    <a:ext uri="{9D8B030D-6E8A-4147-A177-3AD203B41FA5}">
                      <a16:colId xmlns:a16="http://schemas.microsoft.com/office/drawing/2014/main" val="3505792020"/>
                    </a:ext>
                  </a:extLst>
                </a:gridCol>
              </a:tblGrid>
              <a:tr h="223552">
                <a:tc>
                  <a:txBody>
                    <a:bodyPr/>
                    <a:lstStyle/>
                    <a:p>
                      <a:pPr marL="0" marR="0">
                        <a:lnSpc>
                          <a:spcPct val="150000"/>
                        </a:lnSpc>
                        <a:spcBef>
                          <a:spcPts val="0"/>
                        </a:spcBef>
                        <a:spcAft>
                          <a:spcPts val="0"/>
                        </a:spcAft>
                      </a:pPr>
                      <a:r>
                        <a:rPr lang="en-US" sz="1200">
                          <a:effectLst/>
                          <a:latin typeface="Times" panose="02020603050405020304" pitchFamily="18" charset="0"/>
                        </a:rPr>
                        <a:t>Test Case</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0"/>
                        </a:spcAft>
                      </a:pPr>
                      <a:r>
                        <a:rPr lang="en-US" sz="1200">
                          <a:effectLst/>
                          <a:latin typeface="Times" panose="02020603050405020304" pitchFamily="18" charset="0"/>
                        </a:rPr>
                        <a:t>The system shall allow students to submit assignments</a:t>
                      </a:r>
                      <a:endParaRPr lang="en-US" sz="120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819609371"/>
                  </a:ext>
                </a:extLst>
              </a:tr>
              <a:tr h="224615">
                <a:tc>
                  <a:txBody>
                    <a:bodyPr/>
                    <a:lstStyle/>
                    <a:p>
                      <a:pPr marL="0" marR="0">
                        <a:lnSpc>
                          <a:spcPct val="150000"/>
                        </a:lnSpc>
                        <a:spcBef>
                          <a:spcPts val="0"/>
                        </a:spcBef>
                        <a:spcAft>
                          <a:spcPts val="0"/>
                        </a:spcAft>
                      </a:pPr>
                      <a:r>
                        <a:rPr lang="en-US" sz="1200">
                          <a:effectLst/>
                          <a:latin typeface="Times" panose="02020603050405020304" pitchFamily="18" charset="0"/>
                        </a:rPr>
                        <a:t>Related Requirement</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0"/>
                        </a:spcAft>
                      </a:pPr>
                      <a:r>
                        <a:rPr lang="en-US" sz="1200">
                          <a:effectLst/>
                          <a:latin typeface="Times" panose="02020603050405020304" pitchFamily="18" charset="0"/>
                        </a:rPr>
                        <a:t>FR02</a:t>
                      </a:r>
                      <a:endParaRPr lang="en-US" sz="120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1747461156"/>
                  </a:ext>
                </a:extLst>
              </a:tr>
              <a:tr h="574358">
                <a:tc>
                  <a:txBody>
                    <a:bodyPr/>
                    <a:lstStyle/>
                    <a:p>
                      <a:pPr marL="0" marR="0">
                        <a:lnSpc>
                          <a:spcPct val="150000"/>
                        </a:lnSpc>
                        <a:spcBef>
                          <a:spcPts val="0"/>
                        </a:spcBef>
                        <a:spcAft>
                          <a:spcPts val="0"/>
                        </a:spcAft>
                      </a:pPr>
                      <a:r>
                        <a:rPr lang="en-US" sz="1200">
                          <a:effectLst/>
                          <a:latin typeface="Times" panose="02020603050405020304" pitchFamily="18" charset="0"/>
                        </a:rPr>
                        <a:t>Prerequisites</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800"/>
                        </a:spcAft>
                      </a:pPr>
                      <a:r>
                        <a:rPr lang="en-US" sz="1200">
                          <a:effectLst/>
                          <a:latin typeface="Times" panose="02020603050405020304" pitchFamily="18" charset="0"/>
                        </a:rPr>
                        <a:t>A computer with internet access</a:t>
                      </a:r>
                    </a:p>
                    <a:p>
                      <a:pPr marL="0" marR="0">
                        <a:lnSpc>
                          <a:spcPct val="150000"/>
                        </a:lnSpc>
                        <a:spcBef>
                          <a:spcPts val="0"/>
                        </a:spcBef>
                        <a:spcAft>
                          <a:spcPts val="0"/>
                        </a:spcAft>
                      </a:pPr>
                      <a:r>
                        <a:rPr lang="en-US" sz="1200">
                          <a:effectLst/>
                          <a:latin typeface="Times" panose="02020603050405020304" pitchFamily="18" charset="0"/>
                        </a:rPr>
                        <a:t>Valid student login credentials</a:t>
                      </a:r>
                      <a:endParaRPr lang="en-US" sz="120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1976213540"/>
                  </a:ext>
                </a:extLst>
              </a:tr>
              <a:tr h="1962327">
                <a:tc>
                  <a:txBody>
                    <a:bodyPr/>
                    <a:lstStyle/>
                    <a:p>
                      <a:pPr marL="0" marR="0">
                        <a:lnSpc>
                          <a:spcPct val="150000"/>
                        </a:lnSpc>
                        <a:spcBef>
                          <a:spcPts val="0"/>
                        </a:spcBef>
                        <a:spcAft>
                          <a:spcPts val="0"/>
                        </a:spcAft>
                      </a:pPr>
                      <a:r>
                        <a:rPr lang="en-US" sz="1200" dirty="0">
                          <a:effectLst/>
                          <a:latin typeface="Times" panose="02020603050405020304" pitchFamily="18" charset="0"/>
                        </a:rPr>
                        <a:t>Test Procedure</a:t>
                      </a:r>
                      <a:endParaRPr lang="en-US" sz="1200" dirty="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00000"/>
                        </a:lnSpc>
                        <a:spcBef>
                          <a:spcPts val="0"/>
                        </a:spcBef>
                        <a:spcAft>
                          <a:spcPts val="800"/>
                        </a:spcAft>
                      </a:pPr>
                      <a:r>
                        <a:rPr lang="en-US" sz="1200" dirty="0">
                          <a:effectLst/>
                          <a:latin typeface="Times" panose="02020603050405020304" pitchFamily="18" charset="0"/>
                        </a:rPr>
                        <a:t>1. Open web browser</a:t>
                      </a:r>
                    </a:p>
                    <a:p>
                      <a:pPr marL="0" marR="0">
                        <a:lnSpc>
                          <a:spcPct val="100000"/>
                        </a:lnSpc>
                        <a:spcBef>
                          <a:spcPts val="0"/>
                        </a:spcBef>
                        <a:spcAft>
                          <a:spcPts val="800"/>
                        </a:spcAft>
                      </a:pPr>
                      <a:r>
                        <a:rPr lang="en-US" sz="1200" dirty="0">
                          <a:effectLst/>
                          <a:latin typeface="Times" panose="02020603050405020304" pitchFamily="18" charset="0"/>
                        </a:rPr>
                        <a:t>2. Navigate to eLearning system URL</a:t>
                      </a:r>
                    </a:p>
                    <a:p>
                      <a:pPr marL="0" marR="0">
                        <a:lnSpc>
                          <a:spcPct val="100000"/>
                        </a:lnSpc>
                        <a:spcBef>
                          <a:spcPts val="0"/>
                        </a:spcBef>
                        <a:spcAft>
                          <a:spcPts val="800"/>
                        </a:spcAft>
                      </a:pPr>
                      <a:r>
                        <a:rPr lang="en-US" sz="1200" dirty="0">
                          <a:effectLst/>
                          <a:latin typeface="Times" panose="02020603050405020304" pitchFamily="18" charset="0"/>
                        </a:rPr>
                        <a:t>3. Enter valid student credentials and login</a:t>
                      </a:r>
                    </a:p>
                    <a:p>
                      <a:pPr marL="0" marR="0">
                        <a:lnSpc>
                          <a:spcPct val="100000"/>
                        </a:lnSpc>
                        <a:spcBef>
                          <a:spcPts val="0"/>
                        </a:spcBef>
                        <a:spcAft>
                          <a:spcPts val="800"/>
                        </a:spcAft>
                      </a:pPr>
                      <a:r>
                        <a:rPr lang="en-US" sz="1200" dirty="0">
                          <a:effectLst/>
                          <a:latin typeface="Times" panose="02020603050405020304" pitchFamily="18" charset="0"/>
                        </a:rPr>
                        <a:t>4. Click on Assignment</a:t>
                      </a:r>
                    </a:p>
                    <a:p>
                      <a:pPr marL="0" marR="0">
                        <a:lnSpc>
                          <a:spcPct val="100000"/>
                        </a:lnSpc>
                        <a:spcBef>
                          <a:spcPts val="0"/>
                        </a:spcBef>
                        <a:spcAft>
                          <a:spcPts val="800"/>
                        </a:spcAft>
                      </a:pPr>
                      <a:r>
                        <a:rPr lang="en-US" sz="1200" dirty="0">
                          <a:effectLst/>
                          <a:latin typeface="Times" panose="02020603050405020304" pitchFamily="18" charset="0"/>
                        </a:rPr>
                        <a:t>5. Select the assignment to submit</a:t>
                      </a:r>
                    </a:p>
                    <a:p>
                      <a:pPr marL="0" marR="0">
                        <a:lnSpc>
                          <a:spcPct val="100000"/>
                        </a:lnSpc>
                        <a:spcBef>
                          <a:spcPts val="0"/>
                        </a:spcBef>
                        <a:spcAft>
                          <a:spcPts val="800"/>
                        </a:spcAft>
                      </a:pPr>
                      <a:r>
                        <a:rPr lang="en-US" sz="1200" dirty="0">
                          <a:effectLst/>
                          <a:latin typeface="Times" panose="02020603050405020304" pitchFamily="18" charset="0"/>
                        </a:rPr>
                        <a:t>6. Upload the assignment file</a:t>
                      </a:r>
                    </a:p>
                    <a:p>
                      <a:pPr marL="0" marR="0">
                        <a:lnSpc>
                          <a:spcPct val="100000"/>
                        </a:lnSpc>
                        <a:spcBef>
                          <a:spcPts val="0"/>
                        </a:spcBef>
                        <a:spcAft>
                          <a:spcPts val="0"/>
                        </a:spcAft>
                      </a:pPr>
                      <a:r>
                        <a:rPr lang="en-US" sz="1200" dirty="0">
                          <a:effectLst/>
                          <a:latin typeface="Times" panose="02020603050405020304" pitchFamily="18" charset="0"/>
                        </a:rPr>
                        <a:t>7. Click on the submit button</a:t>
                      </a:r>
                      <a:endParaRPr lang="en-US" sz="1200" dirty="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566652553"/>
                  </a:ext>
                </a:extLst>
              </a:tr>
              <a:tr h="574358">
                <a:tc>
                  <a:txBody>
                    <a:bodyPr/>
                    <a:lstStyle/>
                    <a:p>
                      <a:pPr marL="0" marR="0">
                        <a:lnSpc>
                          <a:spcPct val="150000"/>
                        </a:lnSpc>
                        <a:spcBef>
                          <a:spcPts val="0"/>
                        </a:spcBef>
                        <a:spcAft>
                          <a:spcPts val="0"/>
                        </a:spcAft>
                      </a:pPr>
                      <a:r>
                        <a:rPr lang="en-US" sz="1200">
                          <a:effectLst/>
                          <a:latin typeface="Times" panose="02020603050405020304" pitchFamily="18" charset="0"/>
                        </a:rPr>
                        <a:t>Test Data</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800"/>
                        </a:spcAft>
                      </a:pPr>
                      <a:r>
                        <a:rPr lang="en-US" sz="1200">
                          <a:effectLst/>
                          <a:latin typeface="Times" panose="02020603050405020304" pitchFamily="18" charset="0"/>
                        </a:rPr>
                        <a:t>Valid student username and password</a:t>
                      </a:r>
                    </a:p>
                    <a:p>
                      <a:pPr marL="0" marR="0">
                        <a:lnSpc>
                          <a:spcPct val="150000"/>
                        </a:lnSpc>
                        <a:spcBef>
                          <a:spcPts val="0"/>
                        </a:spcBef>
                        <a:spcAft>
                          <a:spcPts val="0"/>
                        </a:spcAft>
                      </a:pPr>
                      <a:r>
                        <a:rPr lang="en-US" sz="1200">
                          <a:effectLst/>
                          <a:latin typeface="Times" panose="02020603050405020304" pitchFamily="18" charset="0"/>
                        </a:rPr>
                        <a:t>Assignment file</a:t>
                      </a:r>
                      <a:endParaRPr lang="en-US" sz="120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1223501341"/>
                  </a:ext>
                </a:extLst>
              </a:tr>
              <a:tr h="224615">
                <a:tc>
                  <a:txBody>
                    <a:bodyPr/>
                    <a:lstStyle/>
                    <a:p>
                      <a:pPr marL="0" marR="0">
                        <a:lnSpc>
                          <a:spcPct val="150000"/>
                        </a:lnSpc>
                        <a:spcBef>
                          <a:spcPts val="0"/>
                        </a:spcBef>
                        <a:spcAft>
                          <a:spcPts val="0"/>
                        </a:spcAft>
                      </a:pPr>
                      <a:r>
                        <a:rPr lang="en-US" sz="1200">
                          <a:effectLst/>
                          <a:latin typeface="Times" panose="02020603050405020304" pitchFamily="18" charset="0"/>
                        </a:rPr>
                        <a:t>Expected Result</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0"/>
                        </a:spcAft>
                      </a:pPr>
                      <a:r>
                        <a:rPr lang="en-US" sz="1200">
                          <a:effectLst/>
                          <a:latin typeface="Times" panose="02020603050405020304" pitchFamily="18" charset="0"/>
                        </a:rPr>
                        <a:t>Student is able to submit the assignment successfully</a:t>
                      </a:r>
                      <a:endParaRPr lang="en-US" sz="120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3560037384"/>
                  </a:ext>
                </a:extLst>
              </a:tr>
              <a:tr h="224615">
                <a:tc>
                  <a:txBody>
                    <a:bodyPr/>
                    <a:lstStyle/>
                    <a:p>
                      <a:pPr marL="0" marR="0">
                        <a:lnSpc>
                          <a:spcPct val="150000"/>
                        </a:lnSpc>
                        <a:spcBef>
                          <a:spcPts val="0"/>
                        </a:spcBef>
                        <a:spcAft>
                          <a:spcPts val="0"/>
                        </a:spcAft>
                      </a:pPr>
                      <a:r>
                        <a:rPr lang="en-US" sz="1200">
                          <a:effectLst/>
                          <a:latin typeface="Times" panose="02020603050405020304" pitchFamily="18" charset="0"/>
                        </a:rPr>
                        <a:t>Actual Result</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0"/>
                        </a:spcAft>
                      </a:pPr>
                      <a:r>
                        <a:rPr lang="en-US" sz="1200">
                          <a:effectLst/>
                          <a:latin typeface="Times" panose="02020603050405020304" pitchFamily="18" charset="0"/>
                        </a:rPr>
                        <a:t>Student successfully submitted the assignment</a:t>
                      </a:r>
                      <a:endParaRPr lang="en-US" sz="120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2721839016"/>
                  </a:ext>
                </a:extLst>
              </a:tr>
              <a:tr h="224615">
                <a:tc>
                  <a:txBody>
                    <a:bodyPr/>
                    <a:lstStyle/>
                    <a:p>
                      <a:pPr marL="0" marR="0">
                        <a:lnSpc>
                          <a:spcPct val="150000"/>
                        </a:lnSpc>
                        <a:spcBef>
                          <a:spcPts val="0"/>
                        </a:spcBef>
                        <a:spcAft>
                          <a:spcPts val="0"/>
                        </a:spcAft>
                      </a:pPr>
                      <a:r>
                        <a:rPr lang="en-US" sz="1200">
                          <a:effectLst/>
                          <a:latin typeface="Times" panose="02020603050405020304" pitchFamily="18" charset="0"/>
                        </a:rPr>
                        <a:t>Status</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0"/>
                        </a:spcAft>
                      </a:pPr>
                      <a:r>
                        <a:rPr lang="en-US" sz="1200">
                          <a:effectLst/>
                          <a:latin typeface="Times" panose="02020603050405020304" pitchFamily="18" charset="0"/>
                        </a:rPr>
                        <a:t>Pass</a:t>
                      </a:r>
                      <a:endParaRPr lang="en-US" sz="120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4032794315"/>
                  </a:ext>
                </a:extLst>
              </a:tr>
              <a:tr h="224615">
                <a:tc>
                  <a:txBody>
                    <a:bodyPr/>
                    <a:lstStyle/>
                    <a:p>
                      <a:pPr marL="0" marR="0">
                        <a:lnSpc>
                          <a:spcPct val="150000"/>
                        </a:lnSpc>
                        <a:spcBef>
                          <a:spcPts val="0"/>
                        </a:spcBef>
                        <a:spcAft>
                          <a:spcPts val="0"/>
                        </a:spcAft>
                      </a:pPr>
                      <a:r>
                        <a:rPr lang="en-US" sz="1200">
                          <a:effectLst/>
                          <a:latin typeface="Times" panose="02020603050405020304" pitchFamily="18" charset="0"/>
                        </a:rPr>
                        <a:t>Remarks</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0"/>
                        </a:spcAft>
                      </a:pPr>
                      <a:r>
                        <a:rPr lang="en-US" sz="1200">
                          <a:effectLst/>
                          <a:latin typeface="Times" panose="02020603050405020304" pitchFamily="18" charset="0"/>
                        </a:rPr>
                        <a:t>None</a:t>
                      </a:r>
                      <a:endParaRPr lang="en-US" sz="120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1410248733"/>
                  </a:ext>
                </a:extLst>
              </a:tr>
              <a:tr h="224615">
                <a:tc>
                  <a:txBody>
                    <a:bodyPr/>
                    <a:lstStyle/>
                    <a:p>
                      <a:pPr marL="0" marR="0">
                        <a:lnSpc>
                          <a:spcPct val="150000"/>
                        </a:lnSpc>
                        <a:spcBef>
                          <a:spcPts val="0"/>
                        </a:spcBef>
                        <a:spcAft>
                          <a:spcPts val="0"/>
                        </a:spcAft>
                      </a:pPr>
                      <a:r>
                        <a:rPr lang="en-US" sz="1200">
                          <a:effectLst/>
                          <a:latin typeface="Times" panose="02020603050405020304" pitchFamily="18" charset="0"/>
                        </a:rPr>
                        <a:t>Created By</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0"/>
                        </a:spcAft>
                      </a:pPr>
                      <a:r>
                        <a:rPr lang="en-US" sz="1200">
                          <a:effectLst/>
                          <a:latin typeface="Times" panose="02020603050405020304" pitchFamily="18" charset="0"/>
                        </a:rPr>
                        <a:t>Lawan Mukhtar</a:t>
                      </a:r>
                      <a:endParaRPr lang="en-US" sz="120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2868561262"/>
                  </a:ext>
                </a:extLst>
              </a:tr>
              <a:tr h="224615">
                <a:tc>
                  <a:txBody>
                    <a:bodyPr/>
                    <a:lstStyle/>
                    <a:p>
                      <a:pPr marL="0" marR="0">
                        <a:lnSpc>
                          <a:spcPct val="150000"/>
                        </a:lnSpc>
                        <a:spcBef>
                          <a:spcPts val="0"/>
                        </a:spcBef>
                        <a:spcAft>
                          <a:spcPts val="0"/>
                        </a:spcAft>
                      </a:pPr>
                      <a:r>
                        <a:rPr lang="en-US" sz="1200">
                          <a:effectLst/>
                          <a:latin typeface="Times" panose="02020603050405020304" pitchFamily="18" charset="0"/>
                        </a:rPr>
                        <a:t>Date of Creation</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0"/>
                        </a:spcAft>
                      </a:pPr>
                      <a:r>
                        <a:rPr lang="en-US" sz="1200">
                          <a:effectLst/>
                          <a:latin typeface="Times" panose="02020603050405020304" pitchFamily="18" charset="0"/>
                        </a:rPr>
                        <a:t>18/Jan/2024</a:t>
                      </a:r>
                      <a:endParaRPr lang="en-US" sz="120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4044611504"/>
                  </a:ext>
                </a:extLst>
              </a:tr>
              <a:tr h="224615">
                <a:tc>
                  <a:txBody>
                    <a:bodyPr/>
                    <a:lstStyle/>
                    <a:p>
                      <a:pPr marL="0" marR="0">
                        <a:lnSpc>
                          <a:spcPct val="150000"/>
                        </a:lnSpc>
                        <a:spcBef>
                          <a:spcPts val="0"/>
                        </a:spcBef>
                        <a:spcAft>
                          <a:spcPts val="0"/>
                        </a:spcAft>
                      </a:pPr>
                      <a:r>
                        <a:rPr lang="en-US" sz="1200">
                          <a:effectLst/>
                          <a:latin typeface="Times" panose="02020603050405020304" pitchFamily="18" charset="0"/>
                        </a:rPr>
                        <a:t>Executed By</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0"/>
                        </a:spcAft>
                      </a:pPr>
                      <a:r>
                        <a:rPr lang="en-US" sz="1200">
                          <a:effectLst/>
                          <a:latin typeface="Times" panose="02020603050405020304" pitchFamily="18" charset="0"/>
                        </a:rPr>
                        <a:t>Lawan Mukhtar</a:t>
                      </a:r>
                      <a:endParaRPr lang="en-US" sz="120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4262305639"/>
                  </a:ext>
                </a:extLst>
              </a:tr>
              <a:tr h="224615">
                <a:tc>
                  <a:txBody>
                    <a:bodyPr/>
                    <a:lstStyle/>
                    <a:p>
                      <a:pPr marL="0" marR="0">
                        <a:lnSpc>
                          <a:spcPct val="150000"/>
                        </a:lnSpc>
                        <a:spcBef>
                          <a:spcPts val="0"/>
                        </a:spcBef>
                        <a:spcAft>
                          <a:spcPts val="0"/>
                        </a:spcAft>
                      </a:pPr>
                      <a:r>
                        <a:rPr lang="en-US" sz="1200">
                          <a:effectLst/>
                          <a:latin typeface="Times" panose="02020603050405020304" pitchFamily="18" charset="0"/>
                        </a:rPr>
                        <a:t>Date of Execution</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0"/>
                        </a:spcAft>
                      </a:pPr>
                      <a:r>
                        <a:rPr lang="en-US" sz="1200">
                          <a:effectLst/>
                          <a:latin typeface="Times" panose="02020603050405020304" pitchFamily="18" charset="0"/>
                        </a:rPr>
                        <a:t>18/Jan/2024</a:t>
                      </a:r>
                      <a:endParaRPr lang="en-US" sz="120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746987864"/>
                  </a:ext>
                </a:extLst>
              </a:tr>
              <a:tr h="224615">
                <a:tc>
                  <a:txBody>
                    <a:bodyPr/>
                    <a:lstStyle/>
                    <a:p>
                      <a:pPr marL="0" marR="0">
                        <a:lnSpc>
                          <a:spcPct val="150000"/>
                        </a:lnSpc>
                        <a:spcBef>
                          <a:spcPts val="0"/>
                        </a:spcBef>
                        <a:spcAft>
                          <a:spcPts val="0"/>
                        </a:spcAft>
                      </a:pPr>
                      <a:r>
                        <a:rPr lang="en-US" sz="1200">
                          <a:effectLst/>
                          <a:latin typeface="Times" panose="02020603050405020304" pitchFamily="18" charset="0"/>
                        </a:rPr>
                        <a:t>Test Environment</a:t>
                      </a:r>
                      <a:endParaRPr lang="en-US" sz="1200">
                        <a:effectLst/>
                        <a:latin typeface="Times" panose="02020603050405020304" pitchFamily="18" charset="0"/>
                        <a:ea typeface="Calibri" panose="020F0502020204030204" pitchFamily="34" charset="0"/>
                      </a:endParaRPr>
                    </a:p>
                  </a:txBody>
                  <a:tcPr marL="15601" marR="15601" marT="0" marB="0"/>
                </a:tc>
                <a:tc>
                  <a:txBody>
                    <a:bodyPr/>
                    <a:lstStyle/>
                    <a:p>
                      <a:pPr marL="0" marR="0">
                        <a:lnSpc>
                          <a:spcPct val="150000"/>
                        </a:lnSpc>
                        <a:spcBef>
                          <a:spcPts val="0"/>
                        </a:spcBef>
                        <a:spcAft>
                          <a:spcPts val="0"/>
                        </a:spcAft>
                      </a:pPr>
                      <a:r>
                        <a:rPr lang="en-US" sz="1200" dirty="0">
                          <a:effectLst/>
                          <a:latin typeface="Times" panose="02020603050405020304" pitchFamily="18" charset="0"/>
                        </a:rPr>
                        <a:t>Windows 10 computer with Chrome browser</a:t>
                      </a:r>
                      <a:endParaRPr lang="en-US" sz="1200" dirty="0">
                        <a:effectLst/>
                        <a:latin typeface="Times" panose="02020603050405020304" pitchFamily="18" charset="0"/>
                        <a:ea typeface="Calibri" panose="020F0502020204030204" pitchFamily="34" charset="0"/>
                      </a:endParaRPr>
                    </a:p>
                  </a:txBody>
                  <a:tcPr marL="15601" marR="15601" marT="0" marB="0"/>
                </a:tc>
                <a:extLst>
                  <a:ext uri="{0D108BD9-81ED-4DB2-BD59-A6C34878D82A}">
                    <a16:rowId xmlns:a16="http://schemas.microsoft.com/office/drawing/2014/main" val="1106177435"/>
                  </a:ext>
                </a:extLst>
              </a:tr>
            </a:tbl>
          </a:graphicData>
        </a:graphic>
      </p:graphicFrame>
    </p:spTree>
    <p:extLst>
      <p:ext uri="{BB962C8B-B14F-4D97-AF65-F5344CB8AC3E}">
        <p14:creationId xmlns:p14="http://schemas.microsoft.com/office/powerpoint/2010/main" val="397462914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81753"/>
            <a:ext cx="12192000" cy="753134"/>
          </a:xfrm>
        </p:spPr>
        <p:txBody>
          <a:bodyPr>
            <a:noAutofit/>
          </a:bodyPr>
          <a:lstStyle/>
          <a:p>
            <a:pPr algn="ctr"/>
            <a:r>
              <a:rPr lang="en-US" sz="3600" b="1" dirty="0">
                <a:latin typeface="Times" panose="02020603050405020304" pitchFamily="18" charset="0"/>
              </a:rPr>
              <a:t>TESTING FOR ACCESSING COURSE REGISTRATION</a:t>
            </a:r>
            <a:endParaRPr lang="en-US" sz="3600" dirty="0">
              <a:latin typeface="Times" panose="02020603050405020304" pitchFamily="18" charset="0"/>
            </a:endParaRPr>
          </a:p>
        </p:txBody>
      </p:sp>
      <p:graphicFrame>
        <p:nvGraphicFramePr>
          <p:cNvPr id="3" name="Table 2">
            <a:extLst>
              <a:ext uri="{FF2B5EF4-FFF2-40B4-BE49-F238E27FC236}">
                <a16:creationId xmlns:a16="http://schemas.microsoft.com/office/drawing/2014/main" id="{263B7AB4-2FD3-4F3E-B9CA-C1DAF75056BF}"/>
              </a:ext>
            </a:extLst>
          </p:cNvPr>
          <p:cNvGraphicFramePr>
            <a:graphicFrameLocks noGrp="1"/>
          </p:cNvGraphicFramePr>
          <p:nvPr>
            <p:extLst>
              <p:ext uri="{D42A27DB-BD31-4B8C-83A1-F6EECF244321}">
                <p14:modId xmlns:p14="http://schemas.microsoft.com/office/powerpoint/2010/main" val="1460614563"/>
              </p:ext>
            </p:extLst>
          </p:nvPr>
        </p:nvGraphicFramePr>
        <p:xfrm>
          <a:off x="941696" y="834887"/>
          <a:ext cx="10126638" cy="5772081"/>
        </p:xfrm>
        <a:graphic>
          <a:graphicData uri="http://schemas.openxmlformats.org/drawingml/2006/table">
            <a:tbl>
              <a:tblPr firstRow="1" firstCol="1" bandRow="1">
                <a:tableStyleId>{5C22544A-7EE6-4342-B048-85BDC9FD1C3A}</a:tableStyleId>
              </a:tblPr>
              <a:tblGrid>
                <a:gridCol w="2458156">
                  <a:extLst>
                    <a:ext uri="{9D8B030D-6E8A-4147-A177-3AD203B41FA5}">
                      <a16:colId xmlns:a16="http://schemas.microsoft.com/office/drawing/2014/main" val="372969886"/>
                    </a:ext>
                  </a:extLst>
                </a:gridCol>
                <a:gridCol w="7668482">
                  <a:extLst>
                    <a:ext uri="{9D8B030D-6E8A-4147-A177-3AD203B41FA5}">
                      <a16:colId xmlns:a16="http://schemas.microsoft.com/office/drawing/2014/main" val="1781844681"/>
                    </a:ext>
                  </a:extLst>
                </a:gridCol>
              </a:tblGrid>
              <a:tr h="178891">
                <a:tc>
                  <a:txBody>
                    <a:bodyPr/>
                    <a:lstStyle/>
                    <a:p>
                      <a:pPr marL="0" marR="0">
                        <a:lnSpc>
                          <a:spcPct val="150000"/>
                        </a:lnSpc>
                        <a:spcBef>
                          <a:spcPts val="0"/>
                        </a:spcBef>
                        <a:spcAft>
                          <a:spcPts val="0"/>
                        </a:spcAft>
                      </a:pPr>
                      <a:r>
                        <a:rPr lang="en-US" sz="1200">
                          <a:effectLst/>
                          <a:latin typeface="Times" panose="02020603050405020304" pitchFamily="18" charset="0"/>
                        </a:rPr>
                        <a:t>Test Case</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0"/>
                        </a:spcAft>
                      </a:pPr>
                      <a:r>
                        <a:rPr lang="en-US" sz="1200">
                          <a:effectLst/>
                          <a:latin typeface="Times" panose="02020603050405020304" pitchFamily="18" charset="0"/>
                        </a:rPr>
                        <a:t>The system shall allow students to register for courses</a:t>
                      </a:r>
                      <a:endParaRPr lang="en-US" sz="120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1467036719"/>
                  </a:ext>
                </a:extLst>
              </a:tr>
              <a:tr h="379153">
                <a:tc>
                  <a:txBody>
                    <a:bodyPr/>
                    <a:lstStyle/>
                    <a:p>
                      <a:pPr marL="0" marR="0">
                        <a:lnSpc>
                          <a:spcPct val="150000"/>
                        </a:lnSpc>
                        <a:spcBef>
                          <a:spcPts val="0"/>
                        </a:spcBef>
                        <a:spcAft>
                          <a:spcPts val="0"/>
                        </a:spcAft>
                      </a:pPr>
                      <a:r>
                        <a:rPr lang="en-US" sz="1200">
                          <a:effectLst/>
                          <a:latin typeface="Times" panose="02020603050405020304" pitchFamily="18" charset="0"/>
                        </a:rPr>
                        <a:t>Related Requirement</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0"/>
                        </a:spcAft>
                      </a:pPr>
                      <a:r>
                        <a:rPr lang="en-US" sz="1200">
                          <a:effectLst/>
                          <a:latin typeface="Times" panose="02020603050405020304" pitchFamily="18" charset="0"/>
                        </a:rPr>
                        <a:t>FR03</a:t>
                      </a:r>
                      <a:endParaRPr lang="en-US" sz="120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4041686665"/>
                  </a:ext>
                </a:extLst>
              </a:tr>
              <a:tr h="453324">
                <a:tc>
                  <a:txBody>
                    <a:bodyPr/>
                    <a:lstStyle/>
                    <a:p>
                      <a:pPr marL="0" marR="0">
                        <a:lnSpc>
                          <a:spcPct val="150000"/>
                        </a:lnSpc>
                        <a:spcBef>
                          <a:spcPts val="0"/>
                        </a:spcBef>
                        <a:spcAft>
                          <a:spcPts val="0"/>
                        </a:spcAft>
                      </a:pPr>
                      <a:r>
                        <a:rPr lang="en-US" sz="1200">
                          <a:effectLst/>
                          <a:latin typeface="Times" panose="02020603050405020304" pitchFamily="18" charset="0"/>
                        </a:rPr>
                        <a:t>Prerequisites</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800"/>
                        </a:spcAft>
                      </a:pPr>
                      <a:r>
                        <a:rPr lang="en-US" sz="1200" dirty="0">
                          <a:effectLst/>
                          <a:latin typeface="Times" panose="02020603050405020304" pitchFamily="18" charset="0"/>
                        </a:rPr>
                        <a:t>A computer with internet access</a:t>
                      </a:r>
                    </a:p>
                    <a:p>
                      <a:pPr marL="0" marR="0">
                        <a:lnSpc>
                          <a:spcPct val="150000"/>
                        </a:lnSpc>
                        <a:spcBef>
                          <a:spcPts val="0"/>
                        </a:spcBef>
                        <a:spcAft>
                          <a:spcPts val="0"/>
                        </a:spcAft>
                      </a:pPr>
                      <a:r>
                        <a:rPr lang="en-US" sz="1200" dirty="0">
                          <a:effectLst/>
                          <a:latin typeface="Times" panose="02020603050405020304" pitchFamily="18" charset="0"/>
                        </a:rPr>
                        <a:t>Valid student login credentials</a:t>
                      </a:r>
                      <a:endParaRPr lang="en-US" sz="1200" dirty="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3012648193"/>
                  </a:ext>
                </a:extLst>
              </a:tr>
              <a:tr h="1551054">
                <a:tc>
                  <a:txBody>
                    <a:bodyPr/>
                    <a:lstStyle/>
                    <a:p>
                      <a:pPr marL="0" marR="0">
                        <a:lnSpc>
                          <a:spcPct val="150000"/>
                        </a:lnSpc>
                        <a:spcBef>
                          <a:spcPts val="0"/>
                        </a:spcBef>
                        <a:spcAft>
                          <a:spcPts val="0"/>
                        </a:spcAft>
                      </a:pPr>
                      <a:r>
                        <a:rPr lang="en-US" sz="1200">
                          <a:effectLst/>
                          <a:latin typeface="Times" panose="02020603050405020304" pitchFamily="18" charset="0"/>
                        </a:rPr>
                        <a:t>Test Procedure</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800"/>
                        </a:spcAft>
                      </a:pPr>
                      <a:r>
                        <a:rPr lang="en-US" sz="1200">
                          <a:effectLst/>
                          <a:latin typeface="Times" panose="02020603050405020304" pitchFamily="18" charset="0"/>
                        </a:rPr>
                        <a:t>1. Open web browser</a:t>
                      </a:r>
                    </a:p>
                    <a:p>
                      <a:pPr marL="0" marR="0">
                        <a:lnSpc>
                          <a:spcPct val="150000"/>
                        </a:lnSpc>
                        <a:spcBef>
                          <a:spcPts val="0"/>
                        </a:spcBef>
                        <a:spcAft>
                          <a:spcPts val="800"/>
                        </a:spcAft>
                      </a:pPr>
                      <a:r>
                        <a:rPr lang="en-US" sz="1200">
                          <a:effectLst/>
                          <a:latin typeface="Times" panose="02020603050405020304" pitchFamily="18" charset="0"/>
                        </a:rPr>
                        <a:t>2. Navigate to eLearning system URL</a:t>
                      </a:r>
                    </a:p>
                    <a:p>
                      <a:pPr marL="0" marR="0">
                        <a:lnSpc>
                          <a:spcPct val="150000"/>
                        </a:lnSpc>
                        <a:spcBef>
                          <a:spcPts val="0"/>
                        </a:spcBef>
                        <a:spcAft>
                          <a:spcPts val="800"/>
                        </a:spcAft>
                      </a:pPr>
                      <a:r>
                        <a:rPr lang="en-US" sz="1200">
                          <a:effectLst/>
                          <a:latin typeface="Times" panose="02020603050405020304" pitchFamily="18" charset="0"/>
                        </a:rPr>
                        <a:t>3. Enter valid student credentials and login</a:t>
                      </a:r>
                    </a:p>
                    <a:p>
                      <a:pPr marL="0" marR="0">
                        <a:lnSpc>
                          <a:spcPct val="150000"/>
                        </a:lnSpc>
                        <a:spcBef>
                          <a:spcPts val="0"/>
                        </a:spcBef>
                        <a:spcAft>
                          <a:spcPts val="800"/>
                        </a:spcAft>
                      </a:pPr>
                      <a:r>
                        <a:rPr lang="en-US" sz="1200">
                          <a:effectLst/>
                          <a:latin typeface="Times" panose="02020603050405020304" pitchFamily="18" charset="0"/>
                        </a:rPr>
                        <a:t>4. Go to the course registration section</a:t>
                      </a:r>
                    </a:p>
                    <a:p>
                      <a:pPr marL="0" marR="0">
                        <a:lnSpc>
                          <a:spcPct val="150000"/>
                        </a:lnSpc>
                        <a:spcBef>
                          <a:spcPts val="0"/>
                        </a:spcBef>
                        <a:spcAft>
                          <a:spcPts val="800"/>
                        </a:spcAft>
                      </a:pPr>
                      <a:r>
                        <a:rPr lang="en-US" sz="1200">
                          <a:effectLst/>
                          <a:latin typeface="Times" panose="02020603050405020304" pitchFamily="18" charset="0"/>
                        </a:rPr>
                        <a:t>5. Select the desired course from the available options</a:t>
                      </a:r>
                    </a:p>
                    <a:p>
                      <a:pPr marL="0" marR="0">
                        <a:lnSpc>
                          <a:spcPct val="150000"/>
                        </a:lnSpc>
                        <a:spcBef>
                          <a:spcPts val="0"/>
                        </a:spcBef>
                        <a:spcAft>
                          <a:spcPts val="0"/>
                        </a:spcAft>
                      </a:pPr>
                      <a:r>
                        <a:rPr lang="en-US" sz="1200">
                          <a:effectLst/>
                          <a:latin typeface="Times" panose="02020603050405020304" pitchFamily="18" charset="0"/>
                        </a:rPr>
                        <a:t>6. Click on the register button</a:t>
                      </a:r>
                      <a:endParaRPr lang="en-US" sz="120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2908227846"/>
                  </a:ext>
                </a:extLst>
              </a:tr>
              <a:tr h="178891">
                <a:tc>
                  <a:txBody>
                    <a:bodyPr/>
                    <a:lstStyle/>
                    <a:p>
                      <a:pPr marL="0" marR="0">
                        <a:lnSpc>
                          <a:spcPct val="150000"/>
                        </a:lnSpc>
                        <a:spcBef>
                          <a:spcPts val="0"/>
                        </a:spcBef>
                        <a:spcAft>
                          <a:spcPts val="0"/>
                        </a:spcAft>
                      </a:pPr>
                      <a:r>
                        <a:rPr lang="en-US" sz="1200">
                          <a:effectLst/>
                          <a:latin typeface="Times" panose="02020603050405020304" pitchFamily="18" charset="0"/>
                        </a:rPr>
                        <a:t>Test Data</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0"/>
                        </a:spcAft>
                      </a:pPr>
                      <a:r>
                        <a:rPr lang="en-US" sz="1200">
                          <a:effectLst/>
                          <a:latin typeface="Times" panose="02020603050405020304" pitchFamily="18" charset="0"/>
                        </a:rPr>
                        <a:t>Valid student username and password</a:t>
                      </a:r>
                      <a:endParaRPr lang="en-US" sz="120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2847760244"/>
                  </a:ext>
                </a:extLst>
              </a:tr>
              <a:tr h="178891">
                <a:tc>
                  <a:txBody>
                    <a:bodyPr/>
                    <a:lstStyle/>
                    <a:p>
                      <a:pPr marL="0" marR="0">
                        <a:lnSpc>
                          <a:spcPct val="150000"/>
                        </a:lnSpc>
                        <a:spcBef>
                          <a:spcPts val="0"/>
                        </a:spcBef>
                        <a:spcAft>
                          <a:spcPts val="0"/>
                        </a:spcAft>
                      </a:pPr>
                      <a:r>
                        <a:rPr lang="en-US" sz="1200">
                          <a:effectLst/>
                          <a:latin typeface="Times" panose="02020603050405020304" pitchFamily="18" charset="0"/>
                        </a:rPr>
                        <a:t>Expected Result</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0"/>
                        </a:spcAft>
                      </a:pPr>
                      <a:r>
                        <a:rPr lang="en-US" sz="1200">
                          <a:effectLst/>
                          <a:latin typeface="Times" panose="02020603050405020304" pitchFamily="18" charset="0"/>
                        </a:rPr>
                        <a:t>Student is able to register for the course successfully</a:t>
                      </a:r>
                      <a:endParaRPr lang="en-US" sz="120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2332325588"/>
                  </a:ext>
                </a:extLst>
              </a:tr>
              <a:tr h="178891">
                <a:tc>
                  <a:txBody>
                    <a:bodyPr/>
                    <a:lstStyle/>
                    <a:p>
                      <a:pPr marL="0" marR="0">
                        <a:lnSpc>
                          <a:spcPct val="150000"/>
                        </a:lnSpc>
                        <a:spcBef>
                          <a:spcPts val="0"/>
                        </a:spcBef>
                        <a:spcAft>
                          <a:spcPts val="0"/>
                        </a:spcAft>
                      </a:pPr>
                      <a:r>
                        <a:rPr lang="en-US" sz="1200">
                          <a:effectLst/>
                          <a:latin typeface="Times" panose="02020603050405020304" pitchFamily="18" charset="0"/>
                        </a:rPr>
                        <a:t>Actual Result</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0"/>
                        </a:spcAft>
                      </a:pPr>
                      <a:r>
                        <a:rPr lang="en-US" sz="1200">
                          <a:effectLst/>
                          <a:latin typeface="Times" panose="02020603050405020304" pitchFamily="18" charset="0"/>
                        </a:rPr>
                        <a:t>Student successfully registered for the course</a:t>
                      </a:r>
                      <a:endParaRPr lang="en-US" sz="120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1449839105"/>
                  </a:ext>
                </a:extLst>
              </a:tr>
              <a:tr h="178891">
                <a:tc>
                  <a:txBody>
                    <a:bodyPr/>
                    <a:lstStyle/>
                    <a:p>
                      <a:pPr marL="0" marR="0">
                        <a:lnSpc>
                          <a:spcPct val="150000"/>
                        </a:lnSpc>
                        <a:spcBef>
                          <a:spcPts val="0"/>
                        </a:spcBef>
                        <a:spcAft>
                          <a:spcPts val="0"/>
                        </a:spcAft>
                      </a:pPr>
                      <a:r>
                        <a:rPr lang="en-US" sz="1200">
                          <a:effectLst/>
                          <a:latin typeface="Times" panose="02020603050405020304" pitchFamily="18" charset="0"/>
                        </a:rPr>
                        <a:t>Status</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0"/>
                        </a:spcAft>
                      </a:pPr>
                      <a:r>
                        <a:rPr lang="en-US" sz="1200">
                          <a:effectLst/>
                          <a:latin typeface="Times" panose="02020603050405020304" pitchFamily="18" charset="0"/>
                        </a:rPr>
                        <a:t>Pass</a:t>
                      </a:r>
                      <a:endParaRPr lang="en-US" sz="120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2690305356"/>
                  </a:ext>
                </a:extLst>
              </a:tr>
              <a:tr h="178891">
                <a:tc>
                  <a:txBody>
                    <a:bodyPr/>
                    <a:lstStyle/>
                    <a:p>
                      <a:pPr marL="0" marR="0">
                        <a:lnSpc>
                          <a:spcPct val="150000"/>
                        </a:lnSpc>
                        <a:spcBef>
                          <a:spcPts val="0"/>
                        </a:spcBef>
                        <a:spcAft>
                          <a:spcPts val="0"/>
                        </a:spcAft>
                      </a:pPr>
                      <a:r>
                        <a:rPr lang="en-US" sz="1200">
                          <a:effectLst/>
                          <a:latin typeface="Times" panose="02020603050405020304" pitchFamily="18" charset="0"/>
                        </a:rPr>
                        <a:t>Remarks</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0"/>
                        </a:spcAft>
                      </a:pPr>
                      <a:r>
                        <a:rPr lang="en-US" sz="1200">
                          <a:effectLst/>
                          <a:latin typeface="Times" panose="02020603050405020304" pitchFamily="18" charset="0"/>
                        </a:rPr>
                        <a:t>None</a:t>
                      </a:r>
                      <a:endParaRPr lang="en-US" sz="120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3588703772"/>
                  </a:ext>
                </a:extLst>
              </a:tr>
              <a:tr h="178891">
                <a:tc>
                  <a:txBody>
                    <a:bodyPr/>
                    <a:lstStyle/>
                    <a:p>
                      <a:pPr marL="0" marR="0">
                        <a:lnSpc>
                          <a:spcPct val="150000"/>
                        </a:lnSpc>
                        <a:spcBef>
                          <a:spcPts val="0"/>
                        </a:spcBef>
                        <a:spcAft>
                          <a:spcPts val="0"/>
                        </a:spcAft>
                      </a:pPr>
                      <a:r>
                        <a:rPr lang="en-US" sz="1200">
                          <a:effectLst/>
                          <a:latin typeface="Times" panose="02020603050405020304" pitchFamily="18" charset="0"/>
                        </a:rPr>
                        <a:t>Created By</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0"/>
                        </a:spcAft>
                      </a:pPr>
                      <a:r>
                        <a:rPr lang="en-US" sz="1200">
                          <a:effectLst/>
                          <a:latin typeface="Times" panose="02020603050405020304" pitchFamily="18" charset="0"/>
                        </a:rPr>
                        <a:t>Lawan Mukhtar</a:t>
                      </a:r>
                      <a:endParaRPr lang="en-US" sz="120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3850239076"/>
                  </a:ext>
                </a:extLst>
              </a:tr>
              <a:tr h="178891">
                <a:tc>
                  <a:txBody>
                    <a:bodyPr/>
                    <a:lstStyle/>
                    <a:p>
                      <a:pPr marL="0" marR="0">
                        <a:lnSpc>
                          <a:spcPct val="150000"/>
                        </a:lnSpc>
                        <a:spcBef>
                          <a:spcPts val="0"/>
                        </a:spcBef>
                        <a:spcAft>
                          <a:spcPts val="0"/>
                        </a:spcAft>
                      </a:pPr>
                      <a:r>
                        <a:rPr lang="en-US" sz="1200">
                          <a:effectLst/>
                          <a:latin typeface="Times" panose="02020603050405020304" pitchFamily="18" charset="0"/>
                        </a:rPr>
                        <a:t>Date of Creation</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0"/>
                        </a:spcAft>
                      </a:pPr>
                      <a:r>
                        <a:rPr lang="en-US" sz="1200">
                          <a:effectLst/>
                          <a:latin typeface="Times" panose="02020603050405020304" pitchFamily="18" charset="0"/>
                        </a:rPr>
                        <a:t>18/Jan/2024</a:t>
                      </a:r>
                      <a:endParaRPr lang="en-US" sz="120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3549562415"/>
                  </a:ext>
                </a:extLst>
              </a:tr>
              <a:tr h="178891">
                <a:tc>
                  <a:txBody>
                    <a:bodyPr/>
                    <a:lstStyle/>
                    <a:p>
                      <a:pPr marL="0" marR="0">
                        <a:lnSpc>
                          <a:spcPct val="150000"/>
                        </a:lnSpc>
                        <a:spcBef>
                          <a:spcPts val="0"/>
                        </a:spcBef>
                        <a:spcAft>
                          <a:spcPts val="0"/>
                        </a:spcAft>
                      </a:pPr>
                      <a:r>
                        <a:rPr lang="en-US" sz="1200">
                          <a:effectLst/>
                          <a:latin typeface="Times" panose="02020603050405020304" pitchFamily="18" charset="0"/>
                        </a:rPr>
                        <a:t>Executed By</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0"/>
                        </a:spcAft>
                      </a:pPr>
                      <a:r>
                        <a:rPr lang="en-US" sz="1200">
                          <a:effectLst/>
                          <a:latin typeface="Times" panose="02020603050405020304" pitchFamily="18" charset="0"/>
                        </a:rPr>
                        <a:t>Lawan Mukhtar</a:t>
                      </a:r>
                      <a:endParaRPr lang="en-US" sz="120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1984679341"/>
                  </a:ext>
                </a:extLst>
              </a:tr>
              <a:tr h="178891">
                <a:tc>
                  <a:txBody>
                    <a:bodyPr/>
                    <a:lstStyle/>
                    <a:p>
                      <a:pPr marL="0" marR="0">
                        <a:lnSpc>
                          <a:spcPct val="150000"/>
                        </a:lnSpc>
                        <a:spcBef>
                          <a:spcPts val="0"/>
                        </a:spcBef>
                        <a:spcAft>
                          <a:spcPts val="0"/>
                        </a:spcAft>
                      </a:pPr>
                      <a:r>
                        <a:rPr lang="en-US" sz="1200">
                          <a:effectLst/>
                          <a:latin typeface="Times" panose="02020603050405020304" pitchFamily="18" charset="0"/>
                        </a:rPr>
                        <a:t>Date of Execution</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0"/>
                        </a:spcAft>
                      </a:pPr>
                      <a:r>
                        <a:rPr lang="en-US" sz="1200">
                          <a:effectLst/>
                          <a:latin typeface="Times" panose="02020603050405020304" pitchFamily="18" charset="0"/>
                        </a:rPr>
                        <a:t>18/Jan/2024</a:t>
                      </a:r>
                      <a:endParaRPr lang="en-US" sz="120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3539288976"/>
                  </a:ext>
                </a:extLst>
              </a:tr>
              <a:tr h="178891">
                <a:tc>
                  <a:txBody>
                    <a:bodyPr/>
                    <a:lstStyle/>
                    <a:p>
                      <a:pPr marL="0" marR="0">
                        <a:lnSpc>
                          <a:spcPct val="150000"/>
                        </a:lnSpc>
                        <a:spcBef>
                          <a:spcPts val="0"/>
                        </a:spcBef>
                        <a:spcAft>
                          <a:spcPts val="0"/>
                        </a:spcAft>
                      </a:pPr>
                      <a:r>
                        <a:rPr lang="en-US" sz="1200">
                          <a:effectLst/>
                          <a:latin typeface="Times" panose="02020603050405020304" pitchFamily="18" charset="0"/>
                        </a:rPr>
                        <a:t>Test Environment</a:t>
                      </a:r>
                      <a:endParaRPr lang="en-US" sz="1200">
                        <a:effectLst/>
                        <a:latin typeface="Times" panose="02020603050405020304" pitchFamily="18" charset="0"/>
                        <a:ea typeface="Calibri" panose="020F0502020204030204" pitchFamily="34" charset="0"/>
                      </a:endParaRPr>
                    </a:p>
                  </a:txBody>
                  <a:tcPr marL="50065" marR="50065" marT="0" marB="0"/>
                </a:tc>
                <a:tc>
                  <a:txBody>
                    <a:bodyPr/>
                    <a:lstStyle/>
                    <a:p>
                      <a:pPr marL="0" marR="0">
                        <a:lnSpc>
                          <a:spcPct val="150000"/>
                        </a:lnSpc>
                        <a:spcBef>
                          <a:spcPts val="0"/>
                        </a:spcBef>
                        <a:spcAft>
                          <a:spcPts val="0"/>
                        </a:spcAft>
                      </a:pPr>
                      <a:r>
                        <a:rPr lang="en-US" sz="1200" dirty="0">
                          <a:effectLst/>
                          <a:latin typeface="Times" panose="02020603050405020304" pitchFamily="18" charset="0"/>
                        </a:rPr>
                        <a:t>Windows 10 computer with Chrome browser</a:t>
                      </a:r>
                      <a:endParaRPr lang="en-US" sz="1200" dirty="0">
                        <a:effectLst/>
                        <a:latin typeface="Times" panose="02020603050405020304" pitchFamily="18" charset="0"/>
                        <a:ea typeface="Calibri" panose="020F0502020204030204" pitchFamily="34" charset="0"/>
                      </a:endParaRPr>
                    </a:p>
                  </a:txBody>
                  <a:tcPr marL="50065" marR="50065" marT="0" marB="0"/>
                </a:tc>
                <a:extLst>
                  <a:ext uri="{0D108BD9-81ED-4DB2-BD59-A6C34878D82A}">
                    <a16:rowId xmlns:a16="http://schemas.microsoft.com/office/drawing/2014/main" val="1317494967"/>
                  </a:ext>
                </a:extLst>
              </a:tr>
            </a:tbl>
          </a:graphicData>
        </a:graphic>
      </p:graphicFrame>
    </p:spTree>
    <p:extLst>
      <p:ext uri="{BB962C8B-B14F-4D97-AF65-F5344CB8AC3E}">
        <p14:creationId xmlns:p14="http://schemas.microsoft.com/office/powerpoint/2010/main" val="120154904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527" y="342641"/>
            <a:ext cx="8911687" cy="1280890"/>
          </a:xfrm>
        </p:spPr>
        <p:txBody>
          <a:bodyPr/>
          <a:lstStyle/>
          <a:p>
            <a:pPr algn="ctr"/>
            <a:r>
              <a:rPr lang="en-GB" b="1" dirty="0">
                <a:latin typeface="Times" panose="02020603050405020304" pitchFamily="18" charset="0"/>
              </a:rPr>
              <a:t>MOTIVATION</a:t>
            </a:r>
          </a:p>
        </p:txBody>
      </p:sp>
      <p:sp>
        <p:nvSpPr>
          <p:cNvPr id="3" name="Content Placeholder 2"/>
          <p:cNvSpPr>
            <a:spLocks noGrp="1"/>
          </p:cNvSpPr>
          <p:nvPr>
            <p:ph idx="1"/>
          </p:nvPr>
        </p:nvSpPr>
        <p:spPr>
          <a:xfrm>
            <a:off x="1215421" y="1414622"/>
            <a:ext cx="9993447" cy="4730839"/>
          </a:xfrm>
        </p:spPr>
        <p:txBody>
          <a:bodyPr>
            <a:normAutofit/>
          </a:bodyPr>
          <a:lstStyle/>
          <a:p>
            <a:pPr marL="0" indent="0" algn="just">
              <a:lnSpc>
                <a:spcPct val="200000"/>
              </a:lnSpc>
              <a:buNone/>
            </a:pPr>
            <a:r>
              <a:rPr lang="en-US" dirty="0">
                <a:latin typeface="Times" panose="02020603050405020304" pitchFamily="18" charset="0"/>
              </a:rPr>
              <a:t>The motivation behind designing and implementing an e-learning system at Nuhu </a:t>
            </a:r>
            <a:r>
              <a:rPr lang="en-US" dirty="0" err="1">
                <a:latin typeface="Times" panose="02020603050405020304" pitchFamily="18" charset="0"/>
              </a:rPr>
              <a:t>Bamalli</a:t>
            </a:r>
            <a:r>
              <a:rPr lang="en-US" dirty="0">
                <a:latin typeface="Times" panose="02020603050405020304" pitchFamily="18" charset="0"/>
              </a:rPr>
              <a:t> Polytechnic stems from recognizing the limitations of traditional classroom teaching methods and the need to leverage technology to enhance the learning experience. </a:t>
            </a:r>
            <a:endParaRPr lang="en-GB" dirty="0">
              <a:latin typeface="Times" panose="02020603050405020304" pitchFamily="18" charset="0"/>
            </a:endParaRPr>
          </a:p>
        </p:txBody>
      </p:sp>
    </p:spTree>
    <p:extLst>
      <p:ext uri="{BB962C8B-B14F-4D97-AF65-F5344CB8AC3E}">
        <p14:creationId xmlns:p14="http://schemas.microsoft.com/office/powerpoint/2010/main" val="163625501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109985"/>
            <a:ext cx="8911687" cy="1280890"/>
          </a:xfrm>
        </p:spPr>
        <p:txBody>
          <a:bodyPr/>
          <a:lstStyle/>
          <a:p>
            <a:pPr algn="ctr"/>
            <a:r>
              <a:rPr lang="en-US" b="1" dirty="0">
                <a:latin typeface="Times" panose="02020603050405020304" pitchFamily="18" charset="0"/>
              </a:rPr>
              <a:t>SUMMARY/CONCLUSION</a:t>
            </a:r>
            <a:endParaRPr lang="en-US" dirty="0">
              <a:latin typeface="Times" panose="02020603050405020304" pitchFamily="18" charset="0"/>
            </a:endParaRPr>
          </a:p>
        </p:txBody>
      </p:sp>
      <p:sp>
        <p:nvSpPr>
          <p:cNvPr id="3" name="Content Placeholder 2"/>
          <p:cNvSpPr>
            <a:spLocks noGrp="1"/>
          </p:cNvSpPr>
          <p:nvPr>
            <p:ph idx="1"/>
          </p:nvPr>
        </p:nvSpPr>
        <p:spPr>
          <a:xfrm>
            <a:off x="1179443" y="1233806"/>
            <a:ext cx="10363200" cy="4915203"/>
          </a:xfrm>
        </p:spPr>
        <p:txBody>
          <a:bodyPr>
            <a:normAutofit fontScale="62500" lnSpcReduction="20000"/>
          </a:bodyPr>
          <a:lstStyle/>
          <a:p>
            <a:pPr marL="0" indent="0" algn="just">
              <a:lnSpc>
                <a:spcPct val="200000"/>
              </a:lnSpc>
              <a:buNone/>
            </a:pPr>
            <a:r>
              <a:rPr lang="en-US" dirty="0">
                <a:latin typeface="Times" panose="02020603050405020304" pitchFamily="18" charset="0"/>
              </a:rPr>
              <a:t>In summary, the implementation of the e-learning system for Department of Computer Science, Nuhu </a:t>
            </a:r>
            <a:r>
              <a:rPr lang="en-US" dirty="0" err="1">
                <a:latin typeface="Times" panose="02020603050405020304" pitchFamily="18" charset="0"/>
              </a:rPr>
              <a:t>Bamalli</a:t>
            </a:r>
            <a:r>
              <a:rPr lang="en-US" dirty="0">
                <a:latin typeface="Times" panose="02020603050405020304" pitchFamily="18" charset="0"/>
              </a:rPr>
              <a:t> Polytechnic, Zaria has been successfully completed. the system is designed to improve and facilitate e-learning activities by enabling online access to course materials, assignment submissions, exams, grading, communication and overall remote learning.</a:t>
            </a:r>
          </a:p>
          <a:p>
            <a:pPr marL="0" indent="0" algn="just">
              <a:lnSpc>
                <a:spcPct val="200000"/>
              </a:lnSpc>
              <a:buNone/>
            </a:pPr>
            <a:r>
              <a:rPr lang="en-US" dirty="0">
                <a:latin typeface="Times" panose="02020603050405020304" pitchFamily="18" charset="0"/>
              </a:rPr>
              <a:t>The testing of the system was done in phases, including unit testing, integration testing, and system testing. The testing phase ensured that the system met the required specifications and was free of errors. The implementation process faced some challenges, including technical limitations, data security concerns and user adoption issues. However, these challenges were mitigated through training, system security measures and stakeholder engagement.</a:t>
            </a:r>
          </a:p>
        </p:txBody>
      </p:sp>
    </p:spTree>
    <p:extLst>
      <p:ext uri="{BB962C8B-B14F-4D97-AF65-F5344CB8AC3E}">
        <p14:creationId xmlns:p14="http://schemas.microsoft.com/office/powerpoint/2010/main" val="246966928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988" y="146128"/>
            <a:ext cx="8911687" cy="1280890"/>
          </a:xfrm>
        </p:spPr>
        <p:txBody>
          <a:bodyPr>
            <a:normAutofit fontScale="90000"/>
          </a:bodyPr>
          <a:lstStyle/>
          <a:p>
            <a:pPr algn="ctr"/>
            <a:r>
              <a:rPr lang="en-US" b="1" dirty="0">
                <a:latin typeface="Times" panose="02020603050405020304" pitchFamily="18" charset="0"/>
              </a:rPr>
              <a:t>REFERENCES</a:t>
            </a:r>
            <a:br>
              <a:rPr lang="en-US" dirty="0"/>
            </a:br>
            <a:endParaRPr lang="en-US" dirty="0"/>
          </a:p>
        </p:txBody>
      </p:sp>
      <p:sp>
        <p:nvSpPr>
          <p:cNvPr id="3" name="Content Placeholder 2"/>
          <p:cNvSpPr>
            <a:spLocks noGrp="1"/>
          </p:cNvSpPr>
          <p:nvPr>
            <p:ph idx="1"/>
          </p:nvPr>
        </p:nvSpPr>
        <p:spPr>
          <a:xfrm>
            <a:off x="1526937" y="966983"/>
            <a:ext cx="9983788" cy="5908964"/>
          </a:xfrm>
        </p:spPr>
        <p:txBody>
          <a:bodyPr>
            <a:noAutofit/>
          </a:bodyPr>
          <a:lstStyle/>
          <a:p>
            <a:pPr algn="just"/>
            <a:r>
              <a:rPr lang="en-US" sz="1600" dirty="0">
                <a:latin typeface="Times" panose="02020603050405020304" pitchFamily="18" charset="0"/>
              </a:rPr>
              <a:t>Al-</a:t>
            </a:r>
            <a:r>
              <a:rPr lang="en-US" sz="1600" dirty="0" err="1">
                <a:latin typeface="Times" panose="02020603050405020304" pitchFamily="18" charset="0"/>
              </a:rPr>
              <a:t>Ajlan</a:t>
            </a:r>
            <a:r>
              <a:rPr lang="en-US" sz="1600" dirty="0">
                <a:latin typeface="Times" panose="02020603050405020304" pitchFamily="18" charset="0"/>
              </a:rPr>
              <a:t>, A., &amp; </a:t>
            </a:r>
            <a:r>
              <a:rPr lang="en-US" sz="1600" dirty="0" err="1">
                <a:latin typeface="Times" panose="02020603050405020304" pitchFamily="18" charset="0"/>
              </a:rPr>
              <a:t>Zedan</a:t>
            </a:r>
            <a:r>
              <a:rPr lang="en-US" sz="1600" dirty="0">
                <a:latin typeface="Times" panose="02020603050405020304" pitchFamily="18" charset="0"/>
              </a:rPr>
              <a:t>, H. (2008). </a:t>
            </a:r>
            <a:r>
              <a:rPr lang="en-US" sz="1600" i="1" dirty="0">
                <a:latin typeface="Times" panose="02020603050405020304" pitchFamily="18" charset="0"/>
              </a:rPr>
              <a:t>Why Moodle</a:t>
            </a:r>
            <a:r>
              <a:rPr lang="en-US" sz="1600" dirty="0">
                <a:latin typeface="Times" panose="02020603050405020304" pitchFamily="18" charset="0"/>
              </a:rPr>
              <a:t>. Future trends in computing system, 52.</a:t>
            </a:r>
          </a:p>
          <a:p>
            <a:pPr algn="just"/>
            <a:r>
              <a:rPr lang="en-US" sz="1600" dirty="0">
                <a:latin typeface="Times" panose="02020603050405020304" pitchFamily="18" charset="0"/>
              </a:rPr>
              <a:t>Allen, I.E. and Seaman, J. (2017). </a:t>
            </a:r>
            <a:r>
              <a:rPr lang="en-US" sz="1600" i="1" dirty="0">
                <a:latin typeface="Times" panose="02020603050405020304" pitchFamily="18" charset="0"/>
              </a:rPr>
              <a:t>Digital Learning Compass:</a:t>
            </a:r>
            <a:r>
              <a:rPr lang="en-US" sz="1600" dirty="0">
                <a:latin typeface="Times" panose="02020603050405020304" pitchFamily="18" charset="0"/>
              </a:rPr>
              <a:t> Distance Education Enrollment Report 2017. Babson Survey Research Group.</a:t>
            </a:r>
          </a:p>
          <a:p>
            <a:pPr algn="just"/>
            <a:r>
              <a:rPr lang="en-US" sz="1600" dirty="0" err="1">
                <a:latin typeface="Times" panose="02020603050405020304" pitchFamily="18" charset="0"/>
              </a:rPr>
              <a:t>Alwi</a:t>
            </a:r>
            <a:r>
              <a:rPr lang="en-US" sz="1600" dirty="0">
                <a:latin typeface="Times" panose="02020603050405020304" pitchFamily="18" charset="0"/>
              </a:rPr>
              <a:t>, N. H. M., &amp; Fan, I. S. (2010). </a:t>
            </a:r>
            <a:r>
              <a:rPr lang="en-US" sz="1600" i="1" dirty="0">
                <a:latin typeface="Times" panose="02020603050405020304" pitchFamily="18" charset="0"/>
              </a:rPr>
              <a:t>E-learning and information technology in education system</a:t>
            </a:r>
            <a:r>
              <a:rPr lang="en-US" sz="1600" dirty="0">
                <a:latin typeface="Times" panose="02020603050405020304" pitchFamily="18" charset="0"/>
              </a:rPr>
              <a:t>: A literature review. International Journal of Business Information Systems, 5(4), 351-371.</a:t>
            </a:r>
          </a:p>
          <a:p>
            <a:pPr algn="just"/>
            <a:r>
              <a:rPr lang="en-US" sz="1600" dirty="0">
                <a:latin typeface="Times" panose="02020603050405020304" pitchFamily="18" charset="0"/>
              </a:rPr>
              <a:t>Bates, A. (2005). </a:t>
            </a:r>
            <a:r>
              <a:rPr lang="en-US" sz="1600" i="1" dirty="0">
                <a:latin typeface="Times" panose="02020603050405020304" pitchFamily="18" charset="0"/>
              </a:rPr>
              <a:t>Technology, e-learning and distance education</a:t>
            </a:r>
            <a:r>
              <a:rPr lang="en-US" sz="1600" dirty="0">
                <a:latin typeface="Times" panose="02020603050405020304" pitchFamily="18" charset="0"/>
              </a:rPr>
              <a:t>. Routledge.</a:t>
            </a:r>
          </a:p>
          <a:p>
            <a:pPr algn="just"/>
            <a:r>
              <a:rPr lang="en-US" sz="1600" dirty="0">
                <a:latin typeface="Times" panose="02020603050405020304" pitchFamily="18" charset="0"/>
              </a:rPr>
              <a:t>Bates, T. (2005). Technology, e-learning and distance education. Routledge. </a:t>
            </a:r>
          </a:p>
          <a:p>
            <a:pPr algn="just"/>
            <a:r>
              <a:rPr lang="en-US" sz="1600" dirty="0">
                <a:latin typeface="Times" panose="02020603050405020304" pitchFamily="18" charset="0"/>
              </a:rPr>
              <a:t>Cho, V., Cheng, T. E., &amp; Lai, W. M. J. (2010). </a:t>
            </a:r>
            <a:r>
              <a:rPr lang="en-US" sz="1600" i="1" dirty="0">
                <a:latin typeface="Times" panose="02020603050405020304" pitchFamily="18" charset="0"/>
              </a:rPr>
              <a:t>The role of perceived user-interface design in continued usage intention of self-paced e-learning tools</a:t>
            </a:r>
            <a:r>
              <a:rPr lang="en-US" sz="1600" dirty="0">
                <a:latin typeface="Times" panose="02020603050405020304" pitchFamily="18" charset="0"/>
              </a:rPr>
              <a:t>. Computers &amp; Education, 53(2), 216-227.</a:t>
            </a:r>
          </a:p>
          <a:p>
            <a:pPr algn="just"/>
            <a:r>
              <a:rPr lang="en-US" sz="1600" dirty="0">
                <a:latin typeface="Times" panose="02020603050405020304" pitchFamily="18" charset="0"/>
              </a:rPr>
              <a:t>Davies, J., Mullan, J., and Feldman, P. (2017). </a:t>
            </a:r>
            <a:r>
              <a:rPr lang="en-US" sz="1600" i="1" dirty="0">
                <a:latin typeface="Times" panose="02020603050405020304" pitchFamily="18" charset="0"/>
              </a:rPr>
              <a:t>Rebooting learning for the digital age</a:t>
            </a:r>
            <a:r>
              <a:rPr lang="en-US" sz="1600" dirty="0">
                <a:latin typeface="Times" panose="02020603050405020304" pitchFamily="18" charset="0"/>
              </a:rPr>
              <a:t>: What next for technology-enhanced higher education?. Higher Education Policy Institute.</a:t>
            </a:r>
          </a:p>
          <a:p>
            <a:pPr algn="just"/>
            <a:r>
              <a:rPr lang="en-US" sz="1600" dirty="0">
                <a:latin typeface="Times" panose="02020603050405020304" pitchFamily="18" charset="0"/>
              </a:rPr>
              <a:t>Dhawan, S. (2020). </a:t>
            </a:r>
            <a:r>
              <a:rPr lang="en-US" sz="1600" i="1" dirty="0">
                <a:latin typeface="Times" panose="02020603050405020304" pitchFamily="18" charset="0"/>
              </a:rPr>
              <a:t>Online learning:</a:t>
            </a:r>
            <a:r>
              <a:rPr lang="en-US" sz="1600" dirty="0">
                <a:latin typeface="Times" panose="02020603050405020304" pitchFamily="18" charset="0"/>
              </a:rPr>
              <a:t> A panacea in the time of COVID-19 crisis. Journal of Educational Technology Systems, 49(1), 5-22.</a:t>
            </a:r>
          </a:p>
          <a:p>
            <a:pPr algn="just"/>
            <a:r>
              <a:rPr lang="en-US" sz="1600" dirty="0" err="1">
                <a:latin typeface="Times" panose="02020603050405020304" pitchFamily="18" charset="0"/>
              </a:rPr>
              <a:t>Ghavifekr</a:t>
            </a:r>
            <a:r>
              <a:rPr lang="en-US" sz="1600" dirty="0">
                <a:latin typeface="Times" panose="02020603050405020304" pitchFamily="18" charset="0"/>
              </a:rPr>
              <a:t>, S., and </a:t>
            </a:r>
            <a:r>
              <a:rPr lang="en-US" sz="1600" dirty="0" err="1">
                <a:latin typeface="Times" panose="02020603050405020304" pitchFamily="18" charset="0"/>
              </a:rPr>
              <a:t>Athirah</a:t>
            </a:r>
            <a:r>
              <a:rPr lang="en-US" sz="1600" dirty="0">
                <a:latin typeface="Times" panose="02020603050405020304" pitchFamily="18" charset="0"/>
              </a:rPr>
              <a:t>, W. (2015). </a:t>
            </a:r>
            <a:r>
              <a:rPr lang="en-US" sz="1600" i="1" dirty="0">
                <a:latin typeface="Times" panose="02020603050405020304" pitchFamily="18" charset="0"/>
              </a:rPr>
              <a:t>Teaching and learning with technology</a:t>
            </a:r>
            <a:r>
              <a:rPr lang="en-US" sz="1600" dirty="0">
                <a:latin typeface="Times" panose="02020603050405020304" pitchFamily="18" charset="0"/>
              </a:rPr>
              <a:t>: Effectiveness of ICT integration in schools. International Journal of Research in Education and Science, 1(2), 175-191.</a:t>
            </a:r>
          </a:p>
          <a:p>
            <a:pPr algn="just"/>
            <a:r>
              <a:rPr lang="en-US" sz="1600" dirty="0" err="1">
                <a:latin typeface="Times" panose="02020603050405020304" pitchFamily="18" charset="0"/>
              </a:rPr>
              <a:t>Harasim</a:t>
            </a:r>
            <a:r>
              <a:rPr lang="en-US" sz="1600" dirty="0">
                <a:latin typeface="Times" panose="02020603050405020304" pitchFamily="18" charset="0"/>
              </a:rPr>
              <a:t>, L. (2000). Shift happens: online education as a new paradigm in learning. The Internet and Higher Education, 3(1-2), 41-61.</a:t>
            </a:r>
          </a:p>
          <a:p>
            <a:pPr algn="just"/>
            <a:r>
              <a:rPr lang="en-US" sz="1600" dirty="0" err="1">
                <a:latin typeface="Times" panose="02020603050405020304" pitchFamily="18" charset="0"/>
              </a:rPr>
              <a:t>Jegede</a:t>
            </a:r>
            <a:r>
              <a:rPr lang="en-US" sz="1600" dirty="0">
                <a:latin typeface="Times" panose="02020603050405020304" pitchFamily="18" charset="0"/>
              </a:rPr>
              <a:t>, O. (2002). </a:t>
            </a:r>
            <a:r>
              <a:rPr lang="en-US" sz="1600" i="1" dirty="0">
                <a:latin typeface="Times" panose="02020603050405020304" pitchFamily="18" charset="0"/>
              </a:rPr>
              <a:t>Taking the distance out of higher education in 21st century Nigeria</a:t>
            </a:r>
            <a:r>
              <a:rPr lang="en-US" sz="1600" dirty="0">
                <a:latin typeface="Times" panose="02020603050405020304" pitchFamily="18" charset="0"/>
              </a:rPr>
              <a:t>. Turkish Online Journal of Distance Education, 3(1).</a:t>
            </a:r>
          </a:p>
        </p:txBody>
      </p:sp>
    </p:spTree>
    <p:extLst>
      <p:ext uri="{BB962C8B-B14F-4D97-AF65-F5344CB8AC3E}">
        <p14:creationId xmlns:p14="http://schemas.microsoft.com/office/powerpoint/2010/main" val="110524110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988" y="146128"/>
            <a:ext cx="8911687" cy="1280890"/>
          </a:xfrm>
        </p:spPr>
        <p:txBody>
          <a:bodyPr>
            <a:normAutofit fontScale="90000"/>
          </a:bodyPr>
          <a:lstStyle/>
          <a:p>
            <a:pPr algn="ctr"/>
            <a:r>
              <a:rPr lang="en-US" b="1" dirty="0">
                <a:latin typeface="Times" panose="02020603050405020304" pitchFamily="18" charset="0"/>
              </a:rPr>
              <a:t>REFERENCES</a:t>
            </a:r>
            <a:br>
              <a:rPr lang="en-US" dirty="0"/>
            </a:br>
            <a:endParaRPr lang="en-US" dirty="0"/>
          </a:p>
        </p:txBody>
      </p:sp>
      <p:sp>
        <p:nvSpPr>
          <p:cNvPr id="3" name="Content Placeholder 2"/>
          <p:cNvSpPr>
            <a:spLocks noGrp="1"/>
          </p:cNvSpPr>
          <p:nvPr>
            <p:ph idx="1"/>
          </p:nvPr>
        </p:nvSpPr>
        <p:spPr>
          <a:xfrm>
            <a:off x="1217325" y="802908"/>
            <a:ext cx="10696379" cy="5908964"/>
          </a:xfrm>
        </p:spPr>
        <p:txBody>
          <a:bodyPr>
            <a:noAutofit/>
          </a:bodyPr>
          <a:lstStyle/>
          <a:p>
            <a:pPr algn="just"/>
            <a:r>
              <a:rPr lang="en-US" sz="1600" dirty="0">
                <a:latin typeface="Times" panose="02020603050405020304" pitchFamily="18" charset="0"/>
              </a:rPr>
              <a:t>Lam, P., &amp; Bordia, S. (2008). </a:t>
            </a:r>
            <a:r>
              <a:rPr lang="en-US" sz="1600" i="1" dirty="0">
                <a:latin typeface="Times" panose="02020603050405020304" pitchFamily="18" charset="0"/>
              </a:rPr>
              <a:t>Factors affecting student choice of </a:t>
            </a:r>
            <a:r>
              <a:rPr lang="en-US" sz="1600" i="1" dirty="0" err="1">
                <a:latin typeface="Times" panose="02020603050405020304" pitchFamily="18" charset="0"/>
              </a:rPr>
              <a:t>elearning</a:t>
            </a:r>
            <a:r>
              <a:rPr lang="en-US" sz="1600" i="1" dirty="0">
                <a:latin typeface="Times" panose="02020603050405020304" pitchFamily="18" charset="0"/>
              </a:rPr>
              <a:t> over traditional learning: Student and teacher perspectives</a:t>
            </a:r>
            <a:r>
              <a:rPr lang="en-US" sz="1600" dirty="0">
                <a:latin typeface="Times" panose="02020603050405020304" pitchFamily="18" charset="0"/>
              </a:rPr>
              <a:t>. International Journal of Instructional Technology &amp; Distance Learning, 5(3), 21-34. </a:t>
            </a:r>
          </a:p>
          <a:p>
            <a:pPr algn="just"/>
            <a:r>
              <a:rPr lang="en-US" sz="1600" dirty="0">
                <a:latin typeface="Times" panose="02020603050405020304" pitchFamily="18" charset="0"/>
              </a:rPr>
              <a:t>Lao, T., and Gonzales, C. (2005). </a:t>
            </a:r>
            <a:r>
              <a:rPr lang="en-US" sz="1600" i="1" dirty="0">
                <a:latin typeface="Times" panose="02020603050405020304" pitchFamily="18" charset="0"/>
              </a:rPr>
              <a:t>Understanding online learning through a qualitative description of professors' and students' experiences</a:t>
            </a:r>
            <a:r>
              <a:rPr lang="en-US" sz="1600" dirty="0">
                <a:latin typeface="Times" panose="02020603050405020304" pitchFamily="18" charset="0"/>
              </a:rPr>
              <a:t>. Journal of Technology and Teacher Education, 13(3), 459-474.</a:t>
            </a:r>
          </a:p>
          <a:p>
            <a:pPr algn="just"/>
            <a:r>
              <a:rPr lang="en-US" sz="1600" dirty="0">
                <a:latin typeface="Times" panose="02020603050405020304" pitchFamily="18" charset="0"/>
              </a:rPr>
              <a:t>Mircea, M., &amp; </a:t>
            </a:r>
            <a:r>
              <a:rPr lang="en-US" sz="1600" dirty="0" err="1">
                <a:latin typeface="Times" panose="02020603050405020304" pitchFamily="18" charset="0"/>
              </a:rPr>
              <a:t>Andreescu</a:t>
            </a:r>
            <a:r>
              <a:rPr lang="en-US" sz="1600" dirty="0">
                <a:latin typeface="Times" panose="02020603050405020304" pitchFamily="18" charset="0"/>
              </a:rPr>
              <a:t>, A. I. (2011). </a:t>
            </a:r>
            <a:r>
              <a:rPr lang="en-US" sz="1600" i="1" dirty="0">
                <a:latin typeface="Times" panose="02020603050405020304" pitchFamily="18" charset="0"/>
              </a:rPr>
              <a:t>Using cloud computing in higher education</a:t>
            </a:r>
            <a:r>
              <a:rPr lang="en-US" sz="1600" dirty="0">
                <a:latin typeface="Times" panose="02020603050405020304" pitchFamily="18" charset="0"/>
              </a:rPr>
              <a:t>: A strategy to improve agility in the current financial crisis. Communications of the IBIMA, 2011, 1-15.</a:t>
            </a:r>
          </a:p>
          <a:p>
            <a:pPr algn="just"/>
            <a:r>
              <a:rPr lang="en-US" sz="1600" dirty="0">
                <a:latin typeface="Times" panose="02020603050405020304" pitchFamily="18" charset="0"/>
              </a:rPr>
              <a:t>Mustafa, S. E., &amp; Sharif, S. M. (2011). </a:t>
            </a:r>
            <a:r>
              <a:rPr lang="en-US" sz="1600" i="1" dirty="0">
                <a:latin typeface="Times" panose="02020603050405020304" pitchFamily="18" charset="0"/>
              </a:rPr>
              <a:t>An approach to adaptive e-learning hypermedia system based on learning styles (AEHS-LS)</a:t>
            </a:r>
            <a:r>
              <a:rPr lang="en-US" sz="1600" dirty="0">
                <a:latin typeface="Times" panose="02020603050405020304" pitchFamily="18" charset="0"/>
              </a:rPr>
              <a:t>: Implementation and evaluation. International Journal of Library and Information Science, 3(1), 15-28.</a:t>
            </a:r>
          </a:p>
          <a:p>
            <a:pPr algn="just"/>
            <a:r>
              <a:rPr lang="en-US" sz="1600" dirty="0" err="1">
                <a:latin typeface="Times" panose="02020603050405020304" pitchFamily="18" charset="0"/>
              </a:rPr>
              <a:t>Odunayo</a:t>
            </a:r>
            <a:r>
              <a:rPr lang="en-US" sz="1600" dirty="0">
                <a:latin typeface="Times" panose="02020603050405020304" pitchFamily="18" charset="0"/>
              </a:rPr>
              <a:t>, O. T., </a:t>
            </a:r>
            <a:r>
              <a:rPr lang="en-US" sz="1600" dirty="0" err="1">
                <a:latin typeface="Times" panose="02020603050405020304" pitchFamily="18" charset="0"/>
              </a:rPr>
              <a:t>Oyelere</a:t>
            </a:r>
            <a:r>
              <a:rPr lang="en-US" sz="1600" dirty="0">
                <a:latin typeface="Times" panose="02020603050405020304" pitchFamily="18" charset="0"/>
              </a:rPr>
              <a:t>, S. S., and </a:t>
            </a:r>
            <a:r>
              <a:rPr lang="en-US" sz="1600" dirty="0" err="1">
                <a:latin typeface="Times" panose="02020603050405020304" pitchFamily="18" charset="0"/>
              </a:rPr>
              <a:t>Olaniyi</a:t>
            </a:r>
            <a:r>
              <a:rPr lang="en-US" sz="1600" dirty="0">
                <a:latin typeface="Times" panose="02020603050405020304" pitchFamily="18" charset="0"/>
              </a:rPr>
              <a:t>, O. K. (2020). </a:t>
            </a:r>
            <a:r>
              <a:rPr lang="en-US" sz="1600" i="1" dirty="0">
                <a:latin typeface="Times" panose="02020603050405020304" pitchFamily="18" charset="0"/>
              </a:rPr>
              <a:t>Leveraging e-learning and online teaching during and after COVID-19 crisis</a:t>
            </a:r>
            <a:r>
              <a:rPr lang="en-US" sz="1600" dirty="0">
                <a:latin typeface="Times" panose="02020603050405020304" pitchFamily="18" charset="0"/>
              </a:rPr>
              <a:t>: The need for structured teacher professional development in Nigeria. Research and Practice in Technology Enhanced Learning, 15(1), 1-9.</a:t>
            </a:r>
          </a:p>
          <a:p>
            <a:pPr algn="just"/>
            <a:r>
              <a:rPr lang="en-US" sz="1600" dirty="0" err="1">
                <a:latin typeface="Times" panose="02020603050405020304" pitchFamily="18" charset="0"/>
              </a:rPr>
              <a:t>Olaniran</a:t>
            </a:r>
            <a:r>
              <a:rPr lang="en-US" sz="1600" dirty="0">
                <a:latin typeface="Times" panose="02020603050405020304" pitchFamily="18" charset="0"/>
              </a:rPr>
              <a:t>, B.A. (2006). </a:t>
            </a:r>
            <a:r>
              <a:rPr lang="en-US" sz="1600" i="1" dirty="0">
                <a:latin typeface="Times" panose="02020603050405020304" pitchFamily="18" charset="0"/>
              </a:rPr>
              <a:t>Applying synchronous computer-mediated communication into course design: Some considerations and practical guides</a:t>
            </a:r>
            <a:r>
              <a:rPr lang="en-US" sz="1600" dirty="0">
                <a:latin typeface="Times" panose="02020603050405020304" pitchFamily="18" charset="0"/>
              </a:rPr>
              <a:t>. Campus-Wide Information Systems, 23(3), 210-220.</a:t>
            </a:r>
          </a:p>
          <a:p>
            <a:pPr algn="just"/>
            <a:r>
              <a:rPr lang="en-US" sz="1600" dirty="0">
                <a:latin typeface="Times" panose="02020603050405020304" pitchFamily="18" charset="0"/>
              </a:rPr>
              <a:t>Paulsen, M. F. (2002). </a:t>
            </a:r>
            <a:r>
              <a:rPr lang="en-US" sz="1600" i="1" dirty="0">
                <a:latin typeface="Times" panose="02020603050405020304" pitchFamily="18" charset="0"/>
              </a:rPr>
              <a:t>Online education systems</a:t>
            </a:r>
            <a:r>
              <a:rPr lang="en-US" sz="1600" dirty="0">
                <a:latin typeface="Times" panose="02020603050405020304" pitchFamily="18" charset="0"/>
              </a:rPr>
              <a:t>: Discussion and definition of terms. NKI Distance Education, 1-8.</a:t>
            </a:r>
          </a:p>
          <a:p>
            <a:pPr algn="just"/>
            <a:r>
              <a:rPr lang="en-US" sz="1600" dirty="0">
                <a:latin typeface="Times" panose="02020603050405020304" pitchFamily="18" charset="0"/>
              </a:rPr>
              <a:t>Paulsen, M. F. (2002). </a:t>
            </a:r>
            <a:r>
              <a:rPr lang="en-US" sz="1600" i="1" dirty="0">
                <a:latin typeface="Times" panose="02020603050405020304" pitchFamily="18" charset="0"/>
              </a:rPr>
              <a:t>Online education systems</a:t>
            </a:r>
            <a:r>
              <a:rPr lang="en-US" sz="1600" dirty="0">
                <a:latin typeface="Times" panose="02020603050405020304" pitchFamily="18" charset="0"/>
              </a:rPr>
              <a:t>: Discussion and definition of terms. NKI Distance Education, 1-8.</a:t>
            </a:r>
          </a:p>
          <a:p>
            <a:pPr algn="just"/>
            <a:r>
              <a:rPr lang="en-US" sz="1600" dirty="0">
                <a:latin typeface="Times" panose="02020603050405020304" pitchFamily="18" charset="0"/>
              </a:rPr>
              <a:t>Selim, H. M. (2007). </a:t>
            </a:r>
            <a:r>
              <a:rPr lang="en-US" sz="1600" i="1" dirty="0">
                <a:latin typeface="Times" panose="02020603050405020304" pitchFamily="18" charset="0"/>
              </a:rPr>
              <a:t>Critical success factors for e-learning acceptance</a:t>
            </a:r>
            <a:r>
              <a:rPr lang="en-US" sz="1600" dirty="0">
                <a:latin typeface="Times" panose="02020603050405020304" pitchFamily="18" charset="0"/>
              </a:rPr>
              <a:t>: Confirmatory factor models. Computers &amp; Education, 49(2), 396-413. </a:t>
            </a:r>
          </a:p>
          <a:p>
            <a:pPr algn="just"/>
            <a:r>
              <a:rPr lang="en-US" sz="1600" dirty="0" err="1">
                <a:latin typeface="Times" panose="02020603050405020304" pitchFamily="18" charset="0"/>
              </a:rPr>
              <a:t>Tuomi</a:t>
            </a:r>
            <a:r>
              <a:rPr lang="en-US" sz="1600" dirty="0">
                <a:latin typeface="Times" panose="02020603050405020304" pitchFamily="18" charset="0"/>
              </a:rPr>
              <a:t>, I. (2018). </a:t>
            </a:r>
            <a:r>
              <a:rPr lang="en-US" sz="1600" i="1" dirty="0">
                <a:latin typeface="Times" panose="02020603050405020304" pitchFamily="18" charset="0"/>
              </a:rPr>
              <a:t>The impact of artificial intelligence on learning, teaching, and education</a:t>
            </a:r>
            <a:r>
              <a:rPr lang="en-US" sz="1600" dirty="0">
                <a:latin typeface="Times" panose="02020603050405020304" pitchFamily="18" charset="0"/>
              </a:rPr>
              <a:t>. Policies for the future, 157.</a:t>
            </a:r>
          </a:p>
          <a:p>
            <a:pPr algn="just"/>
            <a:r>
              <a:rPr lang="en-US" sz="1600" dirty="0">
                <a:latin typeface="Times" panose="02020603050405020304" pitchFamily="18" charset="0"/>
              </a:rPr>
              <a:t>Yuan, L., &amp; Powell, S. (2013). </a:t>
            </a:r>
            <a:r>
              <a:rPr lang="en-US" sz="1600" i="1" dirty="0">
                <a:latin typeface="Times" panose="02020603050405020304" pitchFamily="18" charset="0"/>
              </a:rPr>
              <a:t>MOOCs and open education</a:t>
            </a:r>
            <a:r>
              <a:rPr lang="en-US" sz="1600" dirty="0">
                <a:latin typeface="Times" panose="02020603050405020304" pitchFamily="18" charset="0"/>
              </a:rPr>
              <a:t>: Implications for higher education. JISC </a:t>
            </a:r>
            <a:r>
              <a:rPr lang="en-US" sz="1600" dirty="0" err="1">
                <a:latin typeface="Times" panose="02020603050405020304" pitchFamily="18" charset="0"/>
              </a:rPr>
              <a:t>Cetis</a:t>
            </a:r>
            <a:r>
              <a:rPr lang="en-US" sz="1600" dirty="0">
                <a:latin typeface="Times" panose="02020603050405020304" pitchFamily="18" charset="0"/>
              </a:rPr>
              <a:t>, 1-21.</a:t>
            </a:r>
          </a:p>
        </p:txBody>
      </p:sp>
    </p:spTree>
    <p:extLst>
      <p:ext uri="{BB962C8B-B14F-4D97-AF65-F5344CB8AC3E}">
        <p14:creationId xmlns:p14="http://schemas.microsoft.com/office/powerpoint/2010/main" val="18993677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098" y="2484081"/>
            <a:ext cx="9886557" cy="3740073"/>
          </a:xfrm>
        </p:spPr>
        <p:txBody>
          <a:bodyPr>
            <a:normAutofit/>
          </a:bodyPr>
          <a:lstStyle/>
          <a:p>
            <a:pPr algn="ctr"/>
            <a:r>
              <a:rPr lang="en-US" sz="8800" b="1" dirty="0">
                <a:latin typeface="Times" panose="02020603050405020304" pitchFamily="18" charset="0"/>
              </a:rPr>
              <a:t>THANK YOU</a:t>
            </a:r>
            <a:endParaRPr lang="en-US" sz="8800" dirty="0">
              <a:latin typeface="Times" panose="02020603050405020304" pitchFamily="18" charset="0"/>
            </a:endParaRPr>
          </a:p>
        </p:txBody>
      </p:sp>
    </p:spTree>
    <p:extLst>
      <p:ext uri="{BB962C8B-B14F-4D97-AF65-F5344CB8AC3E}">
        <p14:creationId xmlns:p14="http://schemas.microsoft.com/office/powerpoint/2010/main" val="179376425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Times" panose="02020603050405020304" pitchFamily="18" charset="0"/>
              </a:rPr>
              <a:t>STATEMENT OF THE PROBLEM </a:t>
            </a:r>
          </a:p>
        </p:txBody>
      </p:sp>
      <p:sp>
        <p:nvSpPr>
          <p:cNvPr id="3" name="Content Placeholder 2"/>
          <p:cNvSpPr>
            <a:spLocks noGrp="1"/>
          </p:cNvSpPr>
          <p:nvPr>
            <p:ph idx="1"/>
          </p:nvPr>
        </p:nvSpPr>
        <p:spPr>
          <a:xfrm>
            <a:off x="838200" y="1479588"/>
            <a:ext cx="10666412" cy="5034201"/>
          </a:xfrm>
        </p:spPr>
        <p:txBody>
          <a:bodyPr>
            <a:normAutofit fontScale="77500" lnSpcReduction="20000"/>
          </a:bodyPr>
          <a:lstStyle/>
          <a:p>
            <a:pPr marL="0" indent="0" algn="just">
              <a:lnSpc>
                <a:spcPct val="200000"/>
              </a:lnSpc>
              <a:buNone/>
            </a:pPr>
            <a:r>
              <a:rPr lang="en-US" dirty="0">
                <a:latin typeface="Times" panose="02020603050405020304" pitchFamily="18" charset="0"/>
              </a:rPr>
              <a:t>The traditional classroom-based learning approach has limitations that hinder the effectiveness of education. These limitations include rigid scheduling, limited access to resources, and lack of interactive learning opportunities. Moreover, the COVID-19 pandemic has highlighted the importance of having a reliable and scalable e-learning system in place to ensure uninterrupted education during crises. Therefore, the statement of the problem revolves around the need to design and implement an e-learning system that addresses these challenges and meets the specific requirements of the Department of Computer Science at Nuhu </a:t>
            </a:r>
            <a:r>
              <a:rPr lang="en-US" dirty="0" err="1">
                <a:latin typeface="Times" panose="02020603050405020304" pitchFamily="18" charset="0"/>
              </a:rPr>
              <a:t>Bamalli</a:t>
            </a:r>
            <a:r>
              <a:rPr lang="en-US" dirty="0">
                <a:latin typeface="Times" panose="02020603050405020304" pitchFamily="18" charset="0"/>
              </a:rPr>
              <a:t> Polytechnic.</a:t>
            </a:r>
            <a:endParaRPr lang="en-GB" dirty="0">
              <a:latin typeface="Times" panose="02020603050405020304" pitchFamily="18" charset="0"/>
            </a:endParaRPr>
          </a:p>
        </p:txBody>
      </p:sp>
    </p:spTree>
    <p:extLst>
      <p:ext uri="{BB962C8B-B14F-4D97-AF65-F5344CB8AC3E}">
        <p14:creationId xmlns:p14="http://schemas.microsoft.com/office/powerpoint/2010/main" val="312648545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627" y="327148"/>
            <a:ext cx="8911687" cy="1280890"/>
          </a:xfrm>
        </p:spPr>
        <p:txBody>
          <a:bodyPr/>
          <a:lstStyle/>
          <a:p>
            <a:pPr algn="ctr"/>
            <a:r>
              <a:rPr lang="en-US" b="1" dirty="0">
                <a:latin typeface="Times" panose="02020603050405020304" pitchFamily="18" charset="0"/>
              </a:rPr>
              <a:t>AIMS AND OBJECTIVES</a:t>
            </a:r>
            <a:endParaRPr lang="en-GB" dirty="0">
              <a:latin typeface="Times" panose="02020603050405020304" pitchFamily="18" charset="0"/>
            </a:endParaRPr>
          </a:p>
        </p:txBody>
      </p:sp>
      <p:sp>
        <p:nvSpPr>
          <p:cNvPr id="3" name="Content Placeholder 2"/>
          <p:cNvSpPr>
            <a:spLocks noGrp="1"/>
          </p:cNvSpPr>
          <p:nvPr>
            <p:ph idx="1"/>
          </p:nvPr>
        </p:nvSpPr>
        <p:spPr>
          <a:xfrm>
            <a:off x="1023065" y="1495394"/>
            <a:ext cx="10426813" cy="5362606"/>
          </a:xfrm>
        </p:spPr>
        <p:txBody>
          <a:bodyPr>
            <a:normAutofit fontScale="62500" lnSpcReduction="20000"/>
          </a:bodyPr>
          <a:lstStyle/>
          <a:p>
            <a:pPr marL="0" indent="0" algn="just">
              <a:lnSpc>
                <a:spcPct val="220000"/>
              </a:lnSpc>
              <a:buNone/>
            </a:pPr>
            <a:r>
              <a:rPr lang="en-US" dirty="0">
                <a:latin typeface="Times" panose="02020603050405020304" pitchFamily="18" charset="0"/>
              </a:rPr>
              <a:t>The aim of this project is to design and implement an e-learning system for the Department of Computer Science at Nuhu </a:t>
            </a:r>
            <a:r>
              <a:rPr lang="en-US" dirty="0" err="1">
                <a:latin typeface="Times" panose="02020603050405020304" pitchFamily="18" charset="0"/>
              </a:rPr>
              <a:t>Bamalli</a:t>
            </a:r>
            <a:r>
              <a:rPr lang="en-US" dirty="0">
                <a:latin typeface="Times" panose="02020603050405020304" pitchFamily="18" charset="0"/>
              </a:rPr>
              <a:t> Polytechnic, Zaria. To achieve this aim, the following objectives have been defined:</a:t>
            </a:r>
          </a:p>
          <a:p>
            <a:pPr lvl="0" algn="just">
              <a:lnSpc>
                <a:spcPct val="220000"/>
              </a:lnSpc>
            </a:pPr>
            <a:r>
              <a:rPr lang="en-US" dirty="0">
                <a:latin typeface="Times" panose="02020603050405020304" pitchFamily="18" charset="0"/>
              </a:rPr>
              <a:t>To design and implement a user-friendly interface that facilitates seamless navigation and interaction.</a:t>
            </a:r>
          </a:p>
          <a:p>
            <a:pPr lvl="0" algn="just">
              <a:lnSpc>
                <a:spcPct val="220000"/>
              </a:lnSpc>
            </a:pPr>
            <a:r>
              <a:rPr lang="en-US" dirty="0">
                <a:latin typeface="Times" panose="02020603050405020304" pitchFamily="18" charset="0"/>
              </a:rPr>
              <a:t>To provide a comprehensive platform for accessing course materials, lecture notes, and resources.</a:t>
            </a:r>
          </a:p>
          <a:p>
            <a:pPr lvl="0" algn="just">
              <a:lnSpc>
                <a:spcPct val="220000"/>
              </a:lnSpc>
            </a:pPr>
            <a:r>
              <a:rPr lang="en-US" dirty="0">
                <a:latin typeface="Times" panose="02020603050405020304" pitchFamily="18" charset="0"/>
              </a:rPr>
              <a:t>To integrate assessment tools like online quizzes and auto-graded assignments.</a:t>
            </a:r>
          </a:p>
          <a:p>
            <a:pPr lvl="0" algn="just">
              <a:lnSpc>
                <a:spcPct val="220000"/>
              </a:lnSpc>
            </a:pPr>
            <a:r>
              <a:rPr lang="en-US" dirty="0">
                <a:latin typeface="Times" panose="02020603050405020304" pitchFamily="18" charset="0"/>
              </a:rPr>
              <a:t>To integrate the e-learning system with the existing academic infrastructure and systems used by the department.</a:t>
            </a:r>
          </a:p>
        </p:txBody>
      </p:sp>
    </p:spTree>
    <p:extLst>
      <p:ext uri="{BB962C8B-B14F-4D97-AF65-F5344CB8AC3E}">
        <p14:creationId xmlns:p14="http://schemas.microsoft.com/office/powerpoint/2010/main" val="337682149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050" y="195001"/>
            <a:ext cx="8911687" cy="1280890"/>
          </a:xfrm>
        </p:spPr>
        <p:txBody>
          <a:bodyPr/>
          <a:lstStyle/>
          <a:p>
            <a:pPr algn="ctr"/>
            <a:r>
              <a:rPr lang="en-US" b="1" dirty="0">
                <a:latin typeface="Times" panose="02020603050405020304" pitchFamily="18" charset="0"/>
              </a:rPr>
              <a:t>SIGNIFICANCE OF THE STUDY</a:t>
            </a:r>
            <a:endParaRPr lang="en-GB" dirty="0">
              <a:latin typeface="Times" panose="02020603050405020304" pitchFamily="18" charset="0"/>
            </a:endParaRPr>
          </a:p>
        </p:txBody>
      </p:sp>
      <p:sp>
        <p:nvSpPr>
          <p:cNvPr id="3" name="Content Placeholder 2"/>
          <p:cNvSpPr>
            <a:spLocks noGrp="1"/>
          </p:cNvSpPr>
          <p:nvPr>
            <p:ph idx="1"/>
          </p:nvPr>
        </p:nvSpPr>
        <p:spPr>
          <a:xfrm>
            <a:off x="689112" y="1296757"/>
            <a:ext cx="11065565" cy="5220468"/>
          </a:xfrm>
        </p:spPr>
        <p:txBody>
          <a:bodyPr>
            <a:normAutofit lnSpcReduction="10000"/>
          </a:bodyPr>
          <a:lstStyle/>
          <a:p>
            <a:pPr marL="0" indent="0" algn="just">
              <a:lnSpc>
                <a:spcPct val="150000"/>
              </a:lnSpc>
              <a:buNone/>
            </a:pPr>
            <a:r>
              <a:rPr lang="en-US" sz="2400" dirty="0">
                <a:latin typeface="Times" panose="02020603050405020304" pitchFamily="18" charset="0"/>
              </a:rPr>
              <a:t>The design and implementation of an e-learning system for the Department of Computer Science at Nuhu </a:t>
            </a:r>
            <a:r>
              <a:rPr lang="en-US" sz="2400" dirty="0" err="1">
                <a:latin typeface="Times" panose="02020603050405020304" pitchFamily="18" charset="0"/>
              </a:rPr>
              <a:t>Bamalli</a:t>
            </a:r>
            <a:r>
              <a:rPr lang="en-US" sz="2400" dirty="0">
                <a:latin typeface="Times" panose="02020603050405020304" pitchFamily="18" charset="0"/>
              </a:rPr>
              <a:t> Polytechnic have several significant implications. Firstly, it will enable students to access course materials and resources anytime and anywhere, fostering a self-paced learning environment. Secondly, the interactive features of the system will promote student engagement and collaboration, leading to a deeper understanding of the subject matter. Thirdly, the e-learning system will serve as a valuable tool for remote learning, allowing students to continue their education during unexpected disruptions like the COVID-19 pandemic. Finally, the project will contribute to the advancement of digital learning practices within the university and pave the way for future technological enhancements in education.</a:t>
            </a:r>
          </a:p>
          <a:p>
            <a:pPr marL="0" indent="0">
              <a:buNone/>
            </a:pPr>
            <a:endParaRPr lang="en-GB" dirty="0"/>
          </a:p>
        </p:txBody>
      </p:sp>
    </p:spTree>
    <p:extLst>
      <p:ext uri="{BB962C8B-B14F-4D97-AF65-F5344CB8AC3E}">
        <p14:creationId xmlns:p14="http://schemas.microsoft.com/office/powerpoint/2010/main" val="412809921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5" y="150454"/>
            <a:ext cx="8911687" cy="1280890"/>
          </a:xfrm>
        </p:spPr>
        <p:txBody>
          <a:bodyPr/>
          <a:lstStyle/>
          <a:p>
            <a:pPr algn="ctr"/>
            <a:r>
              <a:rPr lang="en-US" b="1" dirty="0">
                <a:latin typeface="Times" panose="02020603050405020304" pitchFamily="18" charset="0"/>
              </a:rPr>
              <a:t>PROJECT RISK ASSESSMENT </a:t>
            </a:r>
            <a:endParaRPr lang="en-GB" dirty="0">
              <a:latin typeface="Times" panose="02020603050405020304" pitchFamily="18" charset="0"/>
            </a:endParaRPr>
          </a:p>
        </p:txBody>
      </p:sp>
      <p:graphicFrame>
        <p:nvGraphicFramePr>
          <p:cNvPr id="6" name="Table 5">
            <a:extLst>
              <a:ext uri="{FF2B5EF4-FFF2-40B4-BE49-F238E27FC236}">
                <a16:creationId xmlns:a16="http://schemas.microsoft.com/office/drawing/2014/main" id="{C93EA365-B280-4F0C-86E0-769FF91B6DB6}"/>
              </a:ext>
            </a:extLst>
          </p:cNvPr>
          <p:cNvGraphicFramePr>
            <a:graphicFrameLocks noGrp="1"/>
          </p:cNvGraphicFramePr>
          <p:nvPr>
            <p:extLst>
              <p:ext uri="{D42A27DB-BD31-4B8C-83A1-F6EECF244321}">
                <p14:modId xmlns:p14="http://schemas.microsoft.com/office/powerpoint/2010/main" val="241551556"/>
              </p:ext>
            </p:extLst>
          </p:nvPr>
        </p:nvGraphicFramePr>
        <p:xfrm>
          <a:off x="982639" y="2169994"/>
          <a:ext cx="10385946" cy="4135272"/>
        </p:xfrm>
        <a:graphic>
          <a:graphicData uri="http://schemas.openxmlformats.org/drawingml/2006/table">
            <a:tbl>
              <a:tblPr bandRow="1">
                <a:tableStyleId>{5C22544A-7EE6-4342-B048-85BDC9FD1C3A}</a:tableStyleId>
              </a:tblPr>
              <a:tblGrid>
                <a:gridCol w="2515954">
                  <a:extLst>
                    <a:ext uri="{9D8B030D-6E8A-4147-A177-3AD203B41FA5}">
                      <a16:colId xmlns:a16="http://schemas.microsoft.com/office/drawing/2014/main" val="3717422195"/>
                    </a:ext>
                  </a:extLst>
                </a:gridCol>
                <a:gridCol w="1144120">
                  <a:extLst>
                    <a:ext uri="{9D8B030D-6E8A-4147-A177-3AD203B41FA5}">
                      <a16:colId xmlns:a16="http://schemas.microsoft.com/office/drawing/2014/main" val="1369121310"/>
                    </a:ext>
                  </a:extLst>
                </a:gridCol>
                <a:gridCol w="1470694">
                  <a:extLst>
                    <a:ext uri="{9D8B030D-6E8A-4147-A177-3AD203B41FA5}">
                      <a16:colId xmlns:a16="http://schemas.microsoft.com/office/drawing/2014/main" val="3834544752"/>
                    </a:ext>
                  </a:extLst>
                </a:gridCol>
                <a:gridCol w="5255178">
                  <a:extLst>
                    <a:ext uri="{9D8B030D-6E8A-4147-A177-3AD203B41FA5}">
                      <a16:colId xmlns:a16="http://schemas.microsoft.com/office/drawing/2014/main" val="4241259201"/>
                    </a:ext>
                  </a:extLst>
                </a:gridCol>
              </a:tblGrid>
              <a:tr h="548505">
                <a:tc>
                  <a:txBody>
                    <a:bodyPr/>
                    <a:lstStyle/>
                    <a:p>
                      <a:pPr marL="0" marR="0" algn="ctr">
                        <a:lnSpc>
                          <a:spcPct val="200000"/>
                        </a:lnSpc>
                        <a:spcBef>
                          <a:spcPts val="0"/>
                        </a:spcBef>
                        <a:spcAft>
                          <a:spcPts val="0"/>
                        </a:spcAft>
                      </a:pPr>
                      <a:r>
                        <a:rPr lang="en-US" sz="1600" b="1">
                          <a:effectLst/>
                          <a:latin typeface="Times" panose="02020603050405020304" pitchFamily="18" charset="0"/>
                        </a:rPr>
                        <a:t>Risk</a:t>
                      </a:r>
                      <a:endParaRPr lang="en-US" sz="1600" b="1">
                        <a:effectLst/>
                        <a:latin typeface="Times" panose="02020603050405020304" pitchFamily="18" charset="0"/>
                        <a:ea typeface="Calibri" panose="020F0502020204030204" pitchFamily="34" charset="0"/>
                      </a:endParaRPr>
                    </a:p>
                  </a:txBody>
                  <a:tcPr marL="68580" marR="68580" marT="0" marB="0"/>
                </a:tc>
                <a:tc>
                  <a:txBody>
                    <a:bodyPr/>
                    <a:lstStyle/>
                    <a:p>
                      <a:pPr marL="0" marR="0" algn="ctr">
                        <a:lnSpc>
                          <a:spcPct val="200000"/>
                        </a:lnSpc>
                        <a:spcBef>
                          <a:spcPts val="0"/>
                        </a:spcBef>
                        <a:spcAft>
                          <a:spcPts val="0"/>
                        </a:spcAft>
                      </a:pPr>
                      <a:r>
                        <a:rPr lang="en-US" sz="1600" b="1">
                          <a:effectLst/>
                          <a:latin typeface="Times" panose="02020603050405020304" pitchFamily="18" charset="0"/>
                        </a:rPr>
                        <a:t>Impact</a:t>
                      </a:r>
                      <a:endParaRPr lang="en-US" sz="1600" b="1">
                        <a:effectLst/>
                        <a:latin typeface="Times" panose="02020603050405020304" pitchFamily="18" charset="0"/>
                        <a:ea typeface="Calibri" panose="020F0502020204030204" pitchFamily="34" charset="0"/>
                      </a:endParaRPr>
                    </a:p>
                  </a:txBody>
                  <a:tcPr marL="68580" marR="68580" marT="0" marB="0"/>
                </a:tc>
                <a:tc>
                  <a:txBody>
                    <a:bodyPr/>
                    <a:lstStyle/>
                    <a:p>
                      <a:pPr marL="0" marR="0" algn="ctr">
                        <a:lnSpc>
                          <a:spcPct val="200000"/>
                        </a:lnSpc>
                        <a:spcBef>
                          <a:spcPts val="0"/>
                        </a:spcBef>
                        <a:spcAft>
                          <a:spcPts val="0"/>
                        </a:spcAft>
                      </a:pPr>
                      <a:r>
                        <a:rPr lang="en-US" sz="1600" b="1">
                          <a:effectLst/>
                          <a:latin typeface="Times" panose="02020603050405020304" pitchFamily="18" charset="0"/>
                        </a:rPr>
                        <a:t>Likelihood</a:t>
                      </a:r>
                      <a:endParaRPr lang="en-US" sz="1600" b="1">
                        <a:effectLst/>
                        <a:latin typeface="Times" panose="02020603050405020304" pitchFamily="18" charset="0"/>
                        <a:ea typeface="Calibri" panose="020F0502020204030204" pitchFamily="34" charset="0"/>
                      </a:endParaRPr>
                    </a:p>
                  </a:txBody>
                  <a:tcPr marL="68580" marR="68580" marT="0" marB="0"/>
                </a:tc>
                <a:tc>
                  <a:txBody>
                    <a:bodyPr/>
                    <a:lstStyle/>
                    <a:p>
                      <a:pPr marL="0" marR="0" algn="ctr">
                        <a:lnSpc>
                          <a:spcPct val="200000"/>
                        </a:lnSpc>
                        <a:spcBef>
                          <a:spcPts val="0"/>
                        </a:spcBef>
                        <a:spcAft>
                          <a:spcPts val="0"/>
                        </a:spcAft>
                      </a:pPr>
                      <a:r>
                        <a:rPr lang="en-US" sz="1600" b="1" dirty="0">
                          <a:effectLst/>
                          <a:latin typeface="Times" panose="02020603050405020304" pitchFamily="18" charset="0"/>
                        </a:rPr>
                        <a:t>Mitigation Strategy</a:t>
                      </a:r>
                      <a:endParaRPr lang="en-US" sz="1600" b="1" dirty="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71370784"/>
                  </a:ext>
                </a:extLst>
              </a:tr>
              <a:tr h="1195589">
                <a:tc>
                  <a:txBody>
                    <a:bodyPr/>
                    <a:lstStyle/>
                    <a:p>
                      <a:pPr marL="0" marR="0" algn="l">
                        <a:lnSpc>
                          <a:spcPct val="200000"/>
                        </a:lnSpc>
                        <a:spcBef>
                          <a:spcPts val="0"/>
                        </a:spcBef>
                        <a:spcAft>
                          <a:spcPts val="0"/>
                        </a:spcAft>
                      </a:pPr>
                      <a:r>
                        <a:rPr lang="en-US" sz="1600">
                          <a:effectLst/>
                          <a:latin typeface="Times" panose="02020603050405020304" pitchFamily="18" charset="0"/>
                        </a:rPr>
                        <a:t>Resistance from faculty</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High</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Medium</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Conduct training sessions and demos to demonstrate benefits and ease of use. Involve early adopters to promote system.</a:t>
                      </a:r>
                      <a:endParaRPr lang="en-US" sz="16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0118392"/>
                  </a:ext>
                </a:extLst>
              </a:tr>
              <a:tr h="1195589">
                <a:tc>
                  <a:txBody>
                    <a:bodyPr/>
                    <a:lstStyle/>
                    <a:p>
                      <a:pPr marL="0" marR="0" algn="l">
                        <a:lnSpc>
                          <a:spcPct val="200000"/>
                        </a:lnSpc>
                        <a:spcBef>
                          <a:spcPts val="0"/>
                        </a:spcBef>
                        <a:spcAft>
                          <a:spcPts val="0"/>
                        </a:spcAft>
                      </a:pPr>
                      <a:r>
                        <a:rPr lang="en-US" sz="1600">
                          <a:effectLst/>
                          <a:latin typeface="Times" panose="02020603050405020304" pitchFamily="18" charset="0"/>
                        </a:rPr>
                        <a:t>Technical issues during development</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High</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Medium</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dirty="0">
                          <a:effectLst/>
                          <a:latin typeface="Times" panose="02020603050405020304" pitchFamily="18" charset="0"/>
                        </a:rPr>
                        <a:t>Thoroughly test code, follow security best practices, and use version control.</a:t>
                      </a:r>
                      <a:endParaRPr lang="en-US" sz="1600" dirty="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7754405"/>
                  </a:ext>
                </a:extLst>
              </a:tr>
              <a:tr h="1195589">
                <a:tc>
                  <a:txBody>
                    <a:bodyPr/>
                    <a:lstStyle/>
                    <a:p>
                      <a:pPr marL="0" marR="0" algn="l">
                        <a:lnSpc>
                          <a:spcPct val="200000"/>
                        </a:lnSpc>
                        <a:spcBef>
                          <a:spcPts val="0"/>
                        </a:spcBef>
                        <a:spcAft>
                          <a:spcPts val="0"/>
                        </a:spcAft>
                      </a:pPr>
                      <a:r>
                        <a:rPr lang="en-US" sz="1600">
                          <a:effectLst/>
                          <a:latin typeface="Times" panose="02020603050405020304" pitchFamily="18" charset="0"/>
                        </a:rPr>
                        <a:t>Budget overruns</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High</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Low</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dirty="0">
                          <a:effectLst/>
                          <a:latin typeface="Times" panose="02020603050405020304" pitchFamily="18" charset="0"/>
                        </a:rPr>
                        <a:t>Carefully estimate costs and utilize student developers where possible.</a:t>
                      </a:r>
                      <a:endParaRPr lang="en-US" sz="1600" dirty="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51338467"/>
                  </a:ext>
                </a:extLst>
              </a:tr>
            </a:tbl>
          </a:graphicData>
        </a:graphic>
      </p:graphicFrame>
      <p:sp>
        <p:nvSpPr>
          <p:cNvPr id="7" name="Rectangle 1">
            <a:extLst>
              <a:ext uri="{FF2B5EF4-FFF2-40B4-BE49-F238E27FC236}">
                <a16:creationId xmlns:a16="http://schemas.microsoft.com/office/drawing/2014/main" id="{E79938C9-62F1-424F-A426-F7CBF0964B5D}"/>
              </a:ext>
            </a:extLst>
          </p:cNvPr>
          <p:cNvSpPr>
            <a:spLocks noChangeArrowheads="1"/>
          </p:cNvSpPr>
          <p:nvPr/>
        </p:nvSpPr>
        <p:spPr bwMode="auto">
          <a:xfrm>
            <a:off x="3508592" y="1523904"/>
            <a:ext cx="517481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43075" algn="l"/>
              </a:tabLst>
              <a:defRPr>
                <a:solidFill>
                  <a:schemeClr val="tx1"/>
                </a:solidFill>
                <a:latin typeface="Arial" panose="020B0604020202020204" pitchFamily="34" charset="0"/>
              </a:defRPr>
            </a:lvl1pPr>
            <a:lvl2pPr eaLnBrk="0" fontAlgn="base" hangingPunct="0">
              <a:spcBef>
                <a:spcPct val="0"/>
              </a:spcBef>
              <a:spcAft>
                <a:spcPct val="0"/>
              </a:spcAft>
              <a:tabLst>
                <a:tab pos="1743075" algn="l"/>
              </a:tabLst>
              <a:defRPr>
                <a:solidFill>
                  <a:schemeClr val="tx1"/>
                </a:solidFill>
                <a:latin typeface="Arial" panose="020B0604020202020204" pitchFamily="34" charset="0"/>
              </a:defRPr>
            </a:lvl2pPr>
            <a:lvl3pPr eaLnBrk="0" fontAlgn="base" hangingPunct="0">
              <a:spcBef>
                <a:spcPct val="0"/>
              </a:spcBef>
              <a:spcAft>
                <a:spcPct val="0"/>
              </a:spcAft>
              <a:tabLst>
                <a:tab pos="1743075" algn="l"/>
              </a:tabLst>
              <a:defRPr>
                <a:solidFill>
                  <a:schemeClr val="tx1"/>
                </a:solidFill>
                <a:latin typeface="Arial" panose="020B0604020202020204" pitchFamily="34" charset="0"/>
              </a:defRPr>
            </a:lvl3pPr>
            <a:lvl4pPr eaLnBrk="0" fontAlgn="base" hangingPunct="0">
              <a:spcBef>
                <a:spcPct val="0"/>
              </a:spcBef>
              <a:spcAft>
                <a:spcPct val="0"/>
              </a:spcAft>
              <a:tabLst>
                <a:tab pos="1743075" algn="l"/>
              </a:tabLst>
              <a:defRPr>
                <a:solidFill>
                  <a:schemeClr val="tx1"/>
                </a:solidFill>
                <a:latin typeface="Arial" panose="020B0604020202020204" pitchFamily="34" charset="0"/>
              </a:defRPr>
            </a:lvl4pPr>
            <a:lvl5pPr eaLnBrk="0" fontAlgn="base" hangingPunct="0">
              <a:spcBef>
                <a:spcPct val="0"/>
              </a:spcBef>
              <a:spcAft>
                <a:spcPct val="0"/>
              </a:spcAft>
              <a:tabLst>
                <a:tab pos="1743075" algn="l"/>
              </a:tabLst>
              <a:defRPr>
                <a:solidFill>
                  <a:schemeClr val="tx1"/>
                </a:solidFill>
                <a:latin typeface="Arial" panose="020B0604020202020204" pitchFamily="34" charset="0"/>
              </a:defRPr>
            </a:lvl5pPr>
            <a:lvl6pPr eaLnBrk="0" fontAlgn="base" hangingPunct="0">
              <a:spcBef>
                <a:spcPct val="0"/>
              </a:spcBef>
              <a:spcAft>
                <a:spcPct val="0"/>
              </a:spcAft>
              <a:tabLst>
                <a:tab pos="1743075" algn="l"/>
              </a:tabLst>
              <a:defRPr>
                <a:solidFill>
                  <a:schemeClr val="tx1"/>
                </a:solidFill>
                <a:latin typeface="Arial" panose="020B0604020202020204" pitchFamily="34" charset="0"/>
              </a:defRPr>
            </a:lvl6pPr>
            <a:lvl7pPr eaLnBrk="0" fontAlgn="base" hangingPunct="0">
              <a:spcBef>
                <a:spcPct val="0"/>
              </a:spcBef>
              <a:spcAft>
                <a:spcPct val="0"/>
              </a:spcAft>
              <a:tabLst>
                <a:tab pos="1743075" algn="l"/>
              </a:tabLst>
              <a:defRPr>
                <a:solidFill>
                  <a:schemeClr val="tx1"/>
                </a:solidFill>
                <a:latin typeface="Arial" panose="020B0604020202020204" pitchFamily="34" charset="0"/>
              </a:defRPr>
            </a:lvl7pPr>
            <a:lvl8pPr eaLnBrk="0" fontAlgn="base" hangingPunct="0">
              <a:spcBef>
                <a:spcPct val="0"/>
              </a:spcBef>
              <a:spcAft>
                <a:spcPct val="0"/>
              </a:spcAft>
              <a:tabLst>
                <a:tab pos="1743075" algn="l"/>
              </a:tabLst>
              <a:defRPr>
                <a:solidFill>
                  <a:schemeClr val="tx1"/>
                </a:solidFill>
                <a:latin typeface="Arial" panose="020B0604020202020204" pitchFamily="34" charset="0"/>
              </a:defRPr>
            </a:lvl8pPr>
            <a:lvl9pPr eaLnBrk="0" fontAlgn="base" hangingPunct="0">
              <a:spcBef>
                <a:spcPct val="0"/>
              </a:spcBef>
              <a:spcAft>
                <a:spcPct val="0"/>
              </a:spcAft>
              <a:tabLst>
                <a:tab pos="17430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43075" algn="l"/>
              </a:tabLst>
            </a:pPr>
            <a:r>
              <a:rPr kumimoji="0" lang="en-US" altLang="en-US" sz="2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rPr>
              <a:t>Table 1.1 Project Risk Assessment</a:t>
            </a:r>
            <a:endParaRPr kumimoji="0" lang="en-US" altLang="en-US" sz="2400" b="0" i="0" u="none" strike="noStrike" cap="none" normalizeH="0" baseline="0" dirty="0">
              <a:ln>
                <a:noFill/>
              </a:ln>
              <a:solidFill>
                <a:schemeClr val="tx1"/>
              </a:solidFill>
              <a:effectLst/>
              <a:latin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4307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161338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810" y="90100"/>
            <a:ext cx="9539137" cy="1280890"/>
          </a:xfrm>
        </p:spPr>
        <p:txBody>
          <a:bodyPr>
            <a:normAutofit fontScale="90000"/>
          </a:bodyPr>
          <a:lstStyle/>
          <a:p>
            <a:pPr algn="ctr"/>
            <a:r>
              <a:rPr lang="en-US" b="1" dirty="0">
                <a:latin typeface="Times" panose="02020603050405020304" pitchFamily="18" charset="0"/>
              </a:rPr>
              <a:t>PROJECT RISK ASSESSMENT </a:t>
            </a:r>
            <a:r>
              <a:rPr lang="en-US" b="1" dirty="0" err="1">
                <a:latin typeface="Times" panose="02020603050405020304" pitchFamily="18" charset="0"/>
              </a:rPr>
              <a:t>CON’T</a:t>
            </a:r>
            <a:endParaRPr lang="en-GB" dirty="0">
              <a:latin typeface="Times" panose="02020603050405020304" pitchFamily="18" charset="0"/>
            </a:endParaRPr>
          </a:p>
        </p:txBody>
      </p:sp>
      <p:sp>
        <p:nvSpPr>
          <p:cNvPr id="5" name="Rectangle 1"/>
          <p:cNvSpPr>
            <a:spLocks noChangeArrowheads="1"/>
          </p:cNvSpPr>
          <p:nvPr/>
        </p:nvSpPr>
        <p:spPr bwMode="auto">
          <a:xfrm>
            <a:off x="-42378636" y="90100"/>
            <a:ext cx="545706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1.1 Risk Assessment</a:t>
            </a:r>
            <a:endParaRPr kumimoji="0" 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1C966D76-6694-4F20-9535-C3A68F1743A8}"/>
              </a:ext>
            </a:extLst>
          </p:cNvPr>
          <p:cNvGraphicFramePr>
            <a:graphicFrameLocks noGrp="1"/>
          </p:cNvGraphicFramePr>
          <p:nvPr>
            <p:extLst>
              <p:ext uri="{D42A27DB-BD31-4B8C-83A1-F6EECF244321}">
                <p14:modId xmlns:p14="http://schemas.microsoft.com/office/powerpoint/2010/main" val="3533276402"/>
              </p:ext>
            </p:extLst>
          </p:nvPr>
        </p:nvGraphicFramePr>
        <p:xfrm>
          <a:off x="968989" y="1261808"/>
          <a:ext cx="10508777" cy="5098050"/>
        </p:xfrm>
        <a:graphic>
          <a:graphicData uri="http://schemas.openxmlformats.org/drawingml/2006/table">
            <a:tbl>
              <a:tblPr bandRow="1">
                <a:tableStyleId>{5C22544A-7EE6-4342-B048-85BDC9FD1C3A}</a:tableStyleId>
              </a:tblPr>
              <a:tblGrid>
                <a:gridCol w="2545710">
                  <a:extLst>
                    <a:ext uri="{9D8B030D-6E8A-4147-A177-3AD203B41FA5}">
                      <a16:colId xmlns:a16="http://schemas.microsoft.com/office/drawing/2014/main" val="4270916305"/>
                    </a:ext>
                  </a:extLst>
                </a:gridCol>
                <a:gridCol w="1157651">
                  <a:extLst>
                    <a:ext uri="{9D8B030D-6E8A-4147-A177-3AD203B41FA5}">
                      <a16:colId xmlns:a16="http://schemas.microsoft.com/office/drawing/2014/main" val="3324734107"/>
                    </a:ext>
                  </a:extLst>
                </a:gridCol>
                <a:gridCol w="1488087">
                  <a:extLst>
                    <a:ext uri="{9D8B030D-6E8A-4147-A177-3AD203B41FA5}">
                      <a16:colId xmlns:a16="http://schemas.microsoft.com/office/drawing/2014/main" val="131006952"/>
                    </a:ext>
                  </a:extLst>
                </a:gridCol>
                <a:gridCol w="5317329">
                  <a:extLst>
                    <a:ext uri="{9D8B030D-6E8A-4147-A177-3AD203B41FA5}">
                      <a16:colId xmlns:a16="http://schemas.microsoft.com/office/drawing/2014/main" val="1775069609"/>
                    </a:ext>
                  </a:extLst>
                </a:gridCol>
              </a:tblGrid>
              <a:tr h="1143375">
                <a:tc>
                  <a:txBody>
                    <a:bodyPr/>
                    <a:lstStyle/>
                    <a:p>
                      <a:pPr marL="0" marR="0" algn="l">
                        <a:lnSpc>
                          <a:spcPct val="200000"/>
                        </a:lnSpc>
                        <a:spcBef>
                          <a:spcPts val="0"/>
                        </a:spcBef>
                        <a:spcAft>
                          <a:spcPts val="0"/>
                        </a:spcAft>
                      </a:pPr>
                      <a:r>
                        <a:rPr lang="en-US" sz="1600">
                          <a:effectLst/>
                          <a:latin typeface="Times" panose="02020603050405020304" pitchFamily="18" charset="0"/>
                        </a:rPr>
                        <a:t>Poor user experience</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Medium</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Low</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Conduct usability studies and iterate interface design based on feedback.</a:t>
                      </a:r>
                      <a:endParaRPr lang="en-US" sz="16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55883237"/>
                  </a:ext>
                </a:extLst>
              </a:tr>
              <a:tr h="1143375">
                <a:tc>
                  <a:txBody>
                    <a:bodyPr/>
                    <a:lstStyle/>
                    <a:p>
                      <a:pPr marL="0" marR="0" algn="l">
                        <a:lnSpc>
                          <a:spcPct val="200000"/>
                        </a:lnSpc>
                        <a:spcBef>
                          <a:spcPts val="0"/>
                        </a:spcBef>
                        <a:spcAft>
                          <a:spcPts val="0"/>
                        </a:spcAft>
                      </a:pPr>
                      <a:r>
                        <a:rPr lang="en-US" sz="1600">
                          <a:effectLst/>
                          <a:latin typeface="Times" panose="02020603050405020304" pitchFamily="18" charset="0"/>
                        </a:rPr>
                        <a:t>Security breaches</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High</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Low</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Implement encryption, access controls, and regular security audits.</a:t>
                      </a:r>
                      <a:endParaRPr lang="en-US" sz="16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19579587"/>
                  </a:ext>
                </a:extLst>
              </a:tr>
              <a:tr h="1143375">
                <a:tc>
                  <a:txBody>
                    <a:bodyPr/>
                    <a:lstStyle/>
                    <a:p>
                      <a:pPr marL="0" marR="0" algn="l">
                        <a:lnSpc>
                          <a:spcPct val="200000"/>
                        </a:lnSpc>
                        <a:spcBef>
                          <a:spcPts val="0"/>
                        </a:spcBef>
                        <a:spcAft>
                          <a:spcPts val="0"/>
                        </a:spcAft>
                      </a:pPr>
                      <a:r>
                        <a:rPr lang="en-US" sz="1600">
                          <a:effectLst/>
                          <a:latin typeface="Times" panose="02020603050405020304" pitchFamily="18" charset="0"/>
                        </a:rPr>
                        <a:t>Compatibility issues</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Medium</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Medium</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Support cross-platform and mobile access. Gracefully degrade on older browsers.</a:t>
                      </a:r>
                      <a:endParaRPr lang="en-US" sz="16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01232613"/>
                  </a:ext>
                </a:extLst>
              </a:tr>
              <a:tr h="1143375">
                <a:tc>
                  <a:txBody>
                    <a:bodyPr/>
                    <a:lstStyle/>
                    <a:p>
                      <a:pPr marL="0" marR="0" algn="l">
                        <a:lnSpc>
                          <a:spcPct val="200000"/>
                        </a:lnSpc>
                        <a:spcBef>
                          <a:spcPts val="0"/>
                        </a:spcBef>
                        <a:spcAft>
                          <a:spcPts val="0"/>
                        </a:spcAft>
                      </a:pPr>
                      <a:r>
                        <a:rPr lang="en-US" sz="1600">
                          <a:effectLst/>
                          <a:latin typeface="Times" panose="02020603050405020304" pitchFamily="18" charset="0"/>
                        </a:rPr>
                        <a:t>Lack of reliable infrastructure</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High</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Low</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Use cloud hosting and redundant internet connections.</a:t>
                      </a:r>
                      <a:endParaRPr lang="en-US" sz="160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32044626"/>
                  </a:ext>
                </a:extLst>
              </a:tr>
              <a:tr h="524550">
                <a:tc>
                  <a:txBody>
                    <a:bodyPr/>
                    <a:lstStyle/>
                    <a:p>
                      <a:pPr marL="0" marR="0" algn="l">
                        <a:lnSpc>
                          <a:spcPct val="200000"/>
                        </a:lnSpc>
                        <a:spcBef>
                          <a:spcPts val="0"/>
                        </a:spcBef>
                        <a:spcAft>
                          <a:spcPts val="0"/>
                        </a:spcAft>
                      </a:pPr>
                      <a:r>
                        <a:rPr lang="en-US" sz="1600">
                          <a:effectLst/>
                          <a:latin typeface="Times" panose="02020603050405020304" pitchFamily="18" charset="0"/>
                        </a:rPr>
                        <a:t>Student enrollment issues</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Medium</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a:effectLst/>
                          <a:latin typeface="Times" panose="02020603050405020304" pitchFamily="18" charset="0"/>
                        </a:rPr>
                        <a:t>Low</a:t>
                      </a:r>
                      <a:endParaRPr lang="en-US" sz="1600">
                        <a:effectLst/>
                        <a:latin typeface="Times" panose="02020603050405020304" pitchFamily="18" charset="0"/>
                        <a:ea typeface="Calibri" panose="020F0502020204030204" pitchFamily="34" charset="0"/>
                      </a:endParaRPr>
                    </a:p>
                  </a:txBody>
                  <a:tcPr marL="68580" marR="68580" marT="0" marB="0"/>
                </a:tc>
                <a:tc>
                  <a:txBody>
                    <a:bodyPr/>
                    <a:lstStyle/>
                    <a:p>
                      <a:pPr marL="0" marR="0" algn="l">
                        <a:lnSpc>
                          <a:spcPct val="200000"/>
                        </a:lnSpc>
                        <a:spcBef>
                          <a:spcPts val="0"/>
                        </a:spcBef>
                        <a:spcAft>
                          <a:spcPts val="0"/>
                        </a:spcAft>
                      </a:pPr>
                      <a:r>
                        <a:rPr lang="en-US" sz="1600" dirty="0">
                          <a:effectLst/>
                          <a:latin typeface="Times" panose="02020603050405020304" pitchFamily="18" charset="0"/>
                        </a:rPr>
                        <a:t>Enable self-enrollment and automated course registration.</a:t>
                      </a:r>
                      <a:endParaRPr lang="en-US" sz="1600" dirty="0">
                        <a:effectLst/>
                        <a:latin typeface="Times"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2123796"/>
                  </a:ext>
                </a:extLst>
              </a:tr>
            </a:tbl>
          </a:graphicData>
        </a:graphic>
      </p:graphicFrame>
    </p:spTree>
    <p:extLst>
      <p:ext uri="{BB962C8B-B14F-4D97-AF65-F5344CB8AC3E}">
        <p14:creationId xmlns:p14="http://schemas.microsoft.com/office/powerpoint/2010/main" val="333979009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669" y="259299"/>
            <a:ext cx="8911687" cy="1280890"/>
          </a:xfrm>
        </p:spPr>
        <p:txBody>
          <a:bodyPr/>
          <a:lstStyle/>
          <a:p>
            <a:pPr algn="ctr"/>
            <a:r>
              <a:rPr lang="en-US" b="1" dirty="0">
                <a:latin typeface="Times" panose="02020603050405020304" pitchFamily="18" charset="0"/>
              </a:rPr>
              <a:t>SCOPE OF THE STUDY</a:t>
            </a:r>
            <a:endParaRPr lang="en-GB" dirty="0">
              <a:latin typeface="Times" panose="02020603050405020304" pitchFamily="18" charset="0"/>
            </a:endParaRPr>
          </a:p>
        </p:txBody>
      </p:sp>
      <p:sp>
        <p:nvSpPr>
          <p:cNvPr id="3" name="Content Placeholder 2"/>
          <p:cNvSpPr>
            <a:spLocks noGrp="1"/>
          </p:cNvSpPr>
          <p:nvPr>
            <p:ph idx="1"/>
          </p:nvPr>
        </p:nvSpPr>
        <p:spPr>
          <a:xfrm>
            <a:off x="808383" y="1540189"/>
            <a:ext cx="10734260" cy="4370282"/>
          </a:xfrm>
        </p:spPr>
        <p:txBody>
          <a:bodyPr>
            <a:normAutofit/>
          </a:bodyPr>
          <a:lstStyle/>
          <a:p>
            <a:pPr marL="0" indent="0" algn="just">
              <a:lnSpc>
                <a:spcPct val="200000"/>
              </a:lnSpc>
              <a:buNone/>
            </a:pPr>
            <a:r>
              <a:rPr lang="en-US" sz="1800" dirty="0">
                <a:latin typeface="Times" panose="02020603050405020304" pitchFamily="18" charset="0"/>
              </a:rPr>
              <a:t>The scope of this project focuses specifically on the Department of Computer Science at Nuhu </a:t>
            </a:r>
            <a:r>
              <a:rPr lang="en-US" sz="1800" dirty="0" err="1">
                <a:latin typeface="Times" panose="02020603050405020304" pitchFamily="18" charset="0"/>
              </a:rPr>
              <a:t>Bamalli</a:t>
            </a:r>
            <a:r>
              <a:rPr lang="en-US" sz="1800" dirty="0">
                <a:latin typeface="Times" panose="02020603050405020304" pitchFamily="18" charset="0"/>
              </a:rPr>
              <a:t> Polytechnic, Zaria. The e-learning system will be designed and implemented to cater to the needs and requirements of the department's courses and curriculum. The project will involve the collaboration of various stakeholders, including faculty members, students, and IT personnel. The project will be organized into several phases, including requirements gathering, system design, development, testing, and deployment. Regular communication, feedback, and evaluation will be integral parts of the project management approach to ensure the successful completion of the e-learning system implementation.</a:t>
            </a:r>
          </a:p>
        </p:txBody>
      </p:sp>
    </p:spTree>
    <p:extLst>
      <p:ext uri="{BB962C8B-B14F-4D97-AF65-F5344CB8AC3E}">
        <p14:creationId xmlns:p14="http://schemas.microsoft.com/office/powerpoint/2010/main" val="134640974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3131</Words>
  <PresentationFormat>Widescreen</PresentationFormat>
  <Paragraphs>289</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vt:lpstr>
      <vt:lpstr>Times New Roman</vt:lpstr>
      <vt:lpstr>Office Theme</vt:lpstr>
      <vt:lpstr>DESIGN AND IMPLEMENTATION OF E-LEARNING SYSTEM  (A CASE STUDY OF DEPARTMENT OF COMPUTER SCIENCE, NUHU BAMALLI POLYTECHNIC, ZARIA)   BY  LAWAN MUKHTAR MUHAMMAD BU/21C/IT/5894   JANUARY, 2024 </vt:lpstr>
      <vt:lpstr>INTRODUCTION</vt:lpstr>
      <vt:lpstr>MOTIVATION</vt:lpstr>
      <vt:lpstr>STATEMENT OF THE PROBLEM </vt:lpstr>
      <vt:lpstr>AIMS AND OBJECTIVES</vt:lpstr>
      <vt:lpstr>SIGNIFICANCE OF THE STUDY</vt:lpstr>
      <vt:lpstr>PROJECT RISK ASSESSMENT </vt:lpstr>
      <vt:lpstr>PROJECT RISK ASSESSMENT CON’T</vt:lpstr>
      <vt:lpstr>SCOPE OF THE STUDY</vt:lpstr>
      <vt:lpstr>LITERATURE REVIEW</vt:lpstr>
      <vt:lpstr>HISTORICAL OVERVIEW</vt:lpstr>
      <vt:lpstr>REVIEW OF RELATED WORKS</vt:lpstr>
      <vt:lpstr>REVIEW OF RELATED WORKS CON’T</vt:lpstr>
      <vt:lpstr>REVIEW OF RELATED WORKS CON’T</vt:lpstr>
      <vt:lpstr>SUMMARY</vt:lpstr>
      <vt:lpstr>REQUIREMENT, ANALYSIS AND DESIGN </vt:lpstr>
      <vt:lpstr>TOOLS AND TECHNIQUES</vt:lpstr>
      <vt:lpstr>REQUIREMENT SPECIFICATION</vt:lpstr>
      <vt:lpstr>REQUIREMENT SPECIFICATION CON’T</vt:lpstr>
      <vt:lpstr>SYSTEM DESIGN</vt:lpstr>
      <vt:lpstr>SYSTEM DESIGN CON’T</vt:lpstr>
      <vt:lpstr>USECASE DIAGRAM</vt:lpstr>
      <vt:lpstr>USECASE DESCRIPTION</vt:lpstr>
      <vt:lpstr>ENTITY RELATIONSHIP DIAGRAM</vt:lpstr>
      <vt:lpstr>ACTIVITY DIAGRAM</vt:lpstr>
      <vt:lpstr>ACTIVITY DIAGRAM</vt:lpstr>
      <vt:lpstr>TESTING FOR ACCESSING COURSE MATERIAL</vt:lpstr>
      <vt:lpstr>TESTING FOR SUBMISSION ASSIGNMENT</vt:lpstr>
      <vt:lpstr>TESTING FOR ACCESSING COURSE REGISTRATION</vt:lpstr>
      <vt:lpstr>SUMMARY/CONCLUSION</vt:lpstr>
      <vt:lpstr>REFERENCES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2024-01-24T16:59:33Z</dcterms:created>
  <dcterms:modified xsi:type="dcterms:W3CDTF">2024-01-24T17:56:06Z</dcterms:modified>
</cp:coreProperties>
</file>