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5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40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47893-EED4-463C-83A3-A4AC91A47B17}" type="datetimeFigureOut">
              <a:rPr lang="en-CA" smtClean="0"/>
              <a:t>20-Nov-24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4396-D326-4482-9D97-03A252278D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21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EC44-909C-513C-2E9B-32A7A514A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ABDE0-1827-0988-D966-2B4CA2539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E30D-5352-D8E1-AACB-2C5D78D9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B901-FC3D-4F31-A55F-E660C9CEBB54}" type="datetimeFigureOut">
              <a:rPr lang="en-CA" smtClean="0"/>
              <a:t>20-Nov-24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2F024-E21F-E938-A249-D04625A0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C8A51-B9DC-DDD1-381A-4BBFD83E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0E5C-C73B-4029-8256-DC01A5A3AC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00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F87E-63FA-3619-BF38-A18FDA5B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85B43-169B-5E7E-EDE9-A2F88A197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7175-F186-4530-F3B6-33A839FC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B901-FC3D-4F31-A55F-E660C9CEBB54}" type="datetimeFigureOut">
              <a:rPr lang="en-CA" smtClean="0"/>
              <a:t>20-Nov-24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847D-2C48-D47F-FB24-AC376312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66F26-2164-4783-CE8A-AB315E3A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0E5C-C73B-4029-8256-DC01A5A3AC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2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44467-6A99-1596-9C30-856C1292E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D207A-203B-6004-481D-C8F632AE0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3EC7-7A0C-B522-AF8E-8BB535F9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B901-FC3D-4F31-A55F-E660C9CEBB54}" type="datetimeFigureOut">
              <a:rPr lang="en-CA" smtClean="0"/>
              <a:t>20-Nov-24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2B72-45C5-0AA3-8FB7-C3244C01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CFA50-1312-3163-61CE-97A22D0E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0E5C-C73B-4029-8256-DC01A5A3AC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01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6BA4-0F05-C8ED-E8FD-21EAAD9C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60A6F-B288-4259-FAA4-E228BEEB9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97CD-3D63-BF66-77CD-70176A9F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B901-FC3D-4F31-A55F-E660C9CEBB54}" type="datetimeFigureOut">
              <a:rPr lang="en-CA" smtClean="0"/>
              <a:t>20-Nov-24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ACF7C-F5BC-6DA8-3ED9-D877491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F717D-9A91-661C-9667-4AE6C600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0E5C-C73B-4029-8256-DC01A5A3AC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65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BC3F-6675-9E8E-7064-4183B9734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EC3B6-29DD-8D52-8EB1-69EE7E18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F522D-FFF5-9F2F-5956-405E9938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B901-FC3D-4F31-A55F-E660C9CEBB54}" type="datetimeFigureOut">
              <a:rPr lang="en-CA" smtClean="0"/>
              <a:t>20-Nov-24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82C0A-6E06-54FD-5331-F9B14484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ED3BA-8856-9069-81FA-98F13522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0E5C-C73B-4029-8256-DC01A5A3AC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97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4837-3923-EF2E-C4E4-393D72A3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AD39A-8E14-1BD7-D4DF-447EA89C0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41BF5-A901-ABDA-5D61-38B0E6A47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D9108-475C-4197-FFE2-3B61882F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B901-FC3D-4F31-A55F-E660C9CEBB54}" type="datetimeFigureOut">
              <a:rPr lang="en-CA" smtClean="0"/>
              <a:t>20-Nov-24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97F24-7810-DE61-7CA3-44D5B9EE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4EE9B-6865-CFC5-86D9-400B9E3D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0E5C-C73B-4029-8256-DC01A5A3AC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91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A228-C24B-8694-F4B9-FBD78FD3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2A32-FE3A-FAEF-A84E-95DDE597F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E772D-CA02-CA76-7A55-F5642389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55DA7-0EA2-1805-83E3-431D4E651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BDFEA-D091-A581-56EB-620CCE756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5104B-ADAC-1844-C424-43BA2310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B901-FC3D-4F31-A55F-E660C9CEBB54}" type="datetimeFigureOut">
              <a:rPr lang="en-CA" smtClean="0"/>
              <a:t>20-Nov-24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64467-DA93-ECFC-62F7-D8C9C339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83E5C-0186-DA0B-BF18-F8151EFF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0E5C-C73B-4029-8256-DC01A5A3AC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35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F5AA-2905-8F47-3882-8A293B87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89C32-0414-C11A-081B-03502E89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B901-FC3D-4F31-A55F-E660C9CEBB54}" type="datetimeFigureOut">
              <a:rPr lang="en-CA" smtClean="0"/>
              <a:t>20-Nov-24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9B2AA-A4D0-E183-C98C-F97E68C2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59AE8-C864-8E1B-C19C-5C435163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0E5C-C73B-4029-8256-DC01A5A3AC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34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D61BA-028D-76E0-3C62-F17D3ABA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B901-FC3D-4F31-A55F-E660C9CEBB54}" type="datetimeFigureOut">
              <a:rPr lang="en-CA" smtClean="0"/>
              <a:t>20-Nov-24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F1DAC-DD34-B216-C6AC-D75EAD61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DC1F3-B130-299D-A8F0-65EE4D8E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0E5C-C73B-4029-8256-DC01A5A3AC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30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71C6-CD88-0069-B2EA-84A5EA3C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6FE0-CD8E-4DF3-C241-F404D78AE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568CC-EC31-0F9A-D6CA-D8D9C226B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549FE-2AEA-5DCA-9D26-9CE03C8A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B901-FC3D-4F31-A55F-E660C9CEBB54}" type="datetimeFigureOut">
              <a:rPr lang="en-CA" smtClean="0"/>
              <a:t>20-Nov-24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9B137-53E9-2585-3CF2-55CE8910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5E362-11D3-06DA-A598-6F17D679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0E5C-C73B-4029-8256-DC01A5A3AC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23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4A9B-E39C-D61D-5E2A-5F88674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B91F6-E073-EE5F-4AB0-B11404593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3F83-A52D-1F63-EE92-649E1E4E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BF100-6C2B-8CBC-EE47-FC135008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B901-FC3D-4F31-A55F-E660C9CEBB54}" type="datetimeFigureOut">
              <a:rPr lang="en-CA" smtClean="0"/>
              <a:t>20-Nov-24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39D5-521F-2C22-E322-4DAC3E10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80D73-0E85-90B5-0C07-3B016179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A0E5C-C73B-4029-8256-DC01A5A3AC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21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63BB9-2A4B-0EDA-D3E3-228B6F39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0E716-14F5-3557-BB63-92C7A2BE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2249-E3B3-5AFD-7251-5EECC75C6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B901-FC3D-4F31-A55F-E660C9CEBB54}" type="datetimeFigureOut">
              <a:rPr lang="en-CA" smtClean="0"/>
              <a:t>20-Nov-24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9F5-5317-12DA-9EEE-3198F65D1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A9D0-556E-5884-2760-838B940E0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0E5C-C73B-4029-8256-DC01A5A3AC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61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EB2E-B451-F99A-93F3-BD8543A31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779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CRM Analysis for Enhancing Customer Engagement and Business Growth</a:t>
            </a:r>
            <a:endParaRPr lang="en-CA"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1D6F0-DDBF-04C7-3C0C-93774B63D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transaction data to uncover trends, identify segments, and recommend strategies for growth.</a:t>
            </a:r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9306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F96B-5AF7-A159-2CCB-43748DF5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57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Key Findings from Data Analysis</a:t>
            </a:r>
            <a:endParaRPr lang="en-CA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1F07-52EF-D069-37A8-5317C05B3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469" y="1225688"/>
            <a:ext cx="3300248" cy="5545602"/>
          </a:xfrm>
        </p:spPr>
        <p:txBody>
          <a:bodyPr>
            <a:normAutofit/>
          </a:bodyPr>
          <a:lstStyle/>
          <a:p>
            <a:r>
              <a:rPr lang="en-US" dirty="0"/>
              <a:t>Peak sales observed in </a:t>
            </a:r>
            <a:r>
              <a:rPr lang="en-US" dirty="0">
                <a:highlight>
                  <a:srgbClr val="FFFF00"/>
                </a:highlight>
              </a:rPr>
              <a:t>November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December</a:t>
            </a:r>
            <a:r>
              <a:rPr lang="en-US" dirty="0"/>
              <a:t> due to holiday season.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September</a:t>
            </a:r>
            <a:r>
              <a:rPr lang="en-US" dirty="0"/>
              <a:t> shows the lowest transaction volume.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  <p:pic>
        <p:nvPicPr>
          <p:cNvPr id="5" name="Content Placeholder 4" descr="image.png">
            <a:extLst>
              <a:ext uri="{FF2B5EF4-FFF2-40B4-BE49-F238E27FC236}">
                <a16:creationId xmlns:a16="http://schemas.microsoft.com/office/drawing/2014/main" id="{857E594A-DFDA-7BD8-5501-BF23AF6CCD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5647" y="1558774"/>
            <a:ext cx="5799863" cy="38665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BA4DF0-C306-FC05-05E0-8CF1ED5C59E8}"/>
              </a:ext>
            </a:extLst>
          </p:cNvPr>
          <p:cNvSpPr/>
          <p:nvPr/>
        </p:nvSpPr>
        <p:spPr>
          <a:xfrm>
            <a:off x="4311870" y="3492061"/>
            <a:ext cx="3520966" cy="2569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946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FF2D-2C5C-0B2B-C8FA-DAE70A7D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Findings from Data Analysis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36AA9-4AFD-5BC9-0FCE-1D8C4190C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1469"/>
            <a:ext cx="3032234" cy="5065494"/>
          </a:xfrm>
        </p:spPr>
        <p:txBody>
          <a:bodyPr/>
          <a:lstStyle/>
          <a:p>
            <a:r>
              <a:rPr lang="en-US" dirty="0"/>
              <a:t>High-value products, e.g., </a:t>
            </a:r>
            <a:r>
              <a:rPr lang="en-US" dirty="0">
                <a:highlight>
                  <a:srgbClr val="FFFF00"/>
                </a:highlight>
              </a:rPr>
              <a:t>'Paper Craft, Little Birdie,'</a:t>
            </a:r>
            <a:r>
              <a:rPr lang="en-US" dirty="0"/>
              <a:t> dominate revenue.</a:t>
            </a:r>
          </a:p>
          <a:p>
            <a:endParaRPr lang="en-US" dirty="0"/>
          </a:p>
          <a:p>
            <a:r>
              <a:rPr lang="en-US" dirty="0"/>
              <a:t>High returns correlate with high sales, indicating potential quality issues.</a:t>
            </a:r>
          </a:p>
          <a:p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C1FC98-812E-1F53-4C58-7F63D4BBC4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6301" y="741084"/>
            <a:ext cx="6992697" cy="29716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5AB6BD-DDDC-C097-8877-C3948130FD3B}"/>
              </a:ext>
            </a:extLst>
          </p:cNvPr>
          <p:cNvSpPr/>
          <p:nvPr/>
        </p:nvSpPr>
        <p:spPr>
          <a:xfrm>
            <a:off x="4036301" y="3712779"/>
            <a:ext cx="6992697" cy="297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2171BF-C86E-BE21-C06E-E8DA946C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30"/>
          <a:stretch/>
        </p:blipFill>
        <p:spPr>
          <a:xfrm>
            <a:off x="4036300" y="3838903"/>
            <a:ext cx="7582885" cy="304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8661-3CFF-D32B-0B0D-674D98CC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02" y="104942"/>
            <a:ext cx="3932237" cy="945931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Customer Shopping Behavior</a:t>
            </a:r>
          </a:p>
        </p:txBody>
      </p:sp>
      <p:pic>
        <p:nvPicPr>
          <p:cNvPr id="5" name="Content Placeholder 4" descr="image.png">
            <a:extLst>
              <a:ext uri="{FF2B5EF4-FFF2-40B4-BE49-F238E27FC236}">
                <a16:creationId xmlns:a16="http://schemas.microsoft.com/office/drawing/2014/main" id="{97C0642A-F430-6275-7D8A-A6EE3184D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785" r="7785"/>
          <a:stretch/>
        </p:blipFill>
        <p:spPr>
          <a:xfrm>
            <a:off x="8236004" y="577906"/>
            <a:ext cx="3865818" cy="26175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7D51-C544-54AD-1E9B-B2642391B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03131"/>
            <a:ext cx="2746867" cy="5391807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Early month </a:t>
            </a:r>
            <a:r>
              <a:rPr lang="en-US" dirty="0"/>
              <a:t>shopping surge, likely tied to paydays.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Peak hours: </a:t>
            </a:r>
            <a:r>
              <a:rPr lang="en-US" dirty="0">
                <a:highlight>
                  <a:srgbClr val="FFFF00"/>
                </a:highlight>
              </a:rPr>
              <a:t>Morning and early afternoon.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Top-selling products: Decorative and gift items.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UK</a:t>
            </a:r>
            <a:r>
              <a:rPr lang="en-US" dirty="0"/>
              <a:t> dominates transactions; opportunities in </a:t>
            </a:r>
            <a:r>
              <a:rPr lang="en-US" dirty="0">
                <a:highlight>
                  <a:srgbClr val="FFFF00"/>
                </a:highlight>
              </a:rPr>
              <a:t>Germany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France.</a:t>
            </a:r>
          </a:p>
          <a:p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F32F5-255A-4391-4E64-E37557F9819D}"/>
              </a:ext>
            </a:extLst>
          </p:cNvPr>
          <p:cNvSpPr/>
          <p:nvPr/>
        </p:nvSpPr>
        <p:spPr>
          <a:xfrm>
            <a:off x="5502166" y="3570889"/>
            <a:ext cx="6235262" cy="2546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89406F-9D29-86CF-8520-D38E72A5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105" y="577906"/>
            <a:ext cx="4040899" cy="28335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17C379-13E7-9218-0344-C7DCCC6CE188}"/>
              </a:ext>
            </a:extLst>
          </p:cNvPr>
          <p:cNvSpPr/>
          <p:nvPr/>
        </p:nvSpPr>
        <p:spPr>
          <a:xfrm>
            <a:off x="4264572" y="3786882"/>
            <a:ext cx="7087640" cy="2617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67402-722E-7C97-4ECD-B372D9C9B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29" y="3570889"/>
            <a:ext cx="5115910" cy="30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A46A66-E666-BB0A-0B52-ABE22A5F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282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>
                <a:solidFill>
                  <a:srgbClr val="FF0000"/>
                </a:solidFill>
              </a:rPr>
              <a:t>RFM-Based Customer Segmentation</a:t>
            </a:r>
            <a:endParaRPr lang="en-CA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506E6F-5EAB-5882-D4B8-34188AD7EB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0250" y="1253331"/>
            <a:ext cx="3966838" cy="4351338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1B89357-AC7E-7FE4-61B9-DD90887A9E8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725214" y="1910111"/>
            <a:ext cx="612490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Champions: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 engaged, frequent buyers, and high spenders. Prioritize them for loyalty programs and special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Loyalists: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with moderate recency and frequency but high monetary value. Use incentives to re-engage and convert them into long-term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Dormant: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periods of inactivity with low engagement. Use targeted campaigns or special offers to reactivate these customers.</a:t>
            </a:r>
          </a:p>
        </p:txBody>
      </p:sp>
    </p:spTree>
    <p:extLst>
      <p:ext uri="{BB962C8B-B14F-4D97-AF65-F5344CB8AC3E}">
        <p14:creationId xmlns:p14="http://schemas.microsoft.com/office/powerpoint/2010/main" val="241840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21D4-2248-27B3-E242-095A3CD8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Recommendations – </a:t>
            </a:r>
            <a:r>
              <a:rPr lang="en-US" sz="2800" b="1" dirty="0">
                <a:solidFill>
                  <a:srgbClr val="00B0F0"/>
                </a:solidFill>
              </a:rPr>
              <a:t>Identifying Key Drivers of Customer Behavior</a:t>
            </a:r>
            <a:endParaRPr lang="en-CA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BB36-515C-7C55-8D85-4CBB37DF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35"/>
            <a:ext cx="10515600" cy="54444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Preferences: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B050"/>
                </a:solidFill>
              </a:rPr>
              <a:t>Repeat Purchases</a:t>
            </a:r>
            <a:r>
              <a:rPr lang="en-US" sz="2200" dirty="0">
                <a:solidFill>
                  <a:srgbClr val="00B050"/>
                </a:solidFill>
              </a:rPr>
              <a:t>: </a:t>
            </a:r>
            <a:r>
              <a:rPr lang="en-US" sz="2200" dirty="0"/>
              <a:t>Prioritize popular products in campaigns and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B050"/>
                </a:solidFill>
              </a:rPr>
              <a:t>Discount Sensitivity</a:t>
            </a:r>
            <a:r>
              <a:rPr lang="en-US" sz="2200" dirty="0">
                <a:solidFill>
                  <a:srgbClr val="00B050"/>
                </a:solidFill>
              </a:rPr>
              <a:t>: </a:t>
            </a:r>
            <a:r>
              <a:rPr lang="en-US" sz="2200" dirty="0"/>
              <a:t>Offer targeted discounts to cohorts responsive to promotions.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Purchase Timings: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B050"/>
                </a:solidFill>
              </a:rPr>
              <a:t>Seasonality</a:t>
            </a:r>
            <a:r>
              <a:rPr lang="en-US" sz="2200" dirty="0">
                <a:solidFill>
                  <a:srgbClr val="00B050"/>
                </a:solidFill>
              </a:rPr>
              <a:t>:</a:t>
            </a:r>
            <a:r>
              <a:rPr lang="en-US" sz="2200" dirty="0"/>
              <a:t> Plan campaigns around holidays and peak sales months.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B050"/>
                </a:solidFill>
              </a:rPr>
              <a:t>Time of Day</a:t>
            </a:r>
            <a:r>
              <a:rPr lang="en-US" sz="2200" dirty="0">
                <a:solidFill>
                  <a:srgbClr val="00B050"/>
                </a:solidFill>
              </a:rPr>
              <a:t>: </a:t>
            </a:r>
            <a:r>
              <a:rPr lang="en-US" sz="2200" dirty="0"/>
              <a:t>Launch promotions during high-activity hours (e.g., evenings).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Return Trends: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B050"/>
                </a:solidFill>
              </a:rPr>
              <a:t>High Return Products</a:t>
            </a:r>
            <a:r>
              <a:rPr lang="en-US" sz="2200" dirty="0">
                <a:solidFill>
                  <a:srgbClr val="00B050"/>
                </a:solidFill>
              </a:rPr>
              <a:t>: </a:t>
            </a:r>
            <a:r>
              <a:rPr lang="en-US" sz="2200" dirty="0"/>
              <a:t>Investigate quality issues or mismatched expectations.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rgbClr val="00B050"/>
                </a:solidFill>
              </a:rPr>
              <a:t>Customer Cohorts</a:t>
            </a:r>
            <a:r>
              <a:rPr lang="en-US" sz="2200" dirty="0">
                <a:solidFill>
                  <a:srgbClr val="00B050"/>
                </a:solidFill>
              </a:rPr>
              <a:t>: </a:t>
            </a:r>
            <a:r>
              <a:rPr lang="en-US" sz="2200" dirty="0"/>
              <a:t>Address return rates among specific demographics.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0042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2B91-17EC-4189-3283-5FC639E4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8637"/>
            <a:ext cx="10515600" cy="100965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Recommendations</a:t>
            </a:r>
            <a:r>
              <a:rPr lang="en-US" sz="3600" b="1" dirty="0"/>
              <a:t> – </a:t>
            </a:r>
            <a:r>
              <a:rPr lang="en-US" sz="3100" b="1" dirty="0">
                <a:solidFill>
                  <a:srgbClr val="00B0F0"/>
                </a:solidFill>
              </a:rPr>
              <a:t>Strategic Marketing &amp; Return Rate Reduction</a:t>
            </a:r>
            <a:br>
              <a:rPr lang="en-US" dirty="0">
                <a:solidFill>
                  <a:srgbClr val="00B0F0"/>
                </a:solidFill>
              </a:rPr>
            </a:b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A26E-4E4D-23CE-6614-B124900E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518488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Personalized Marketing Campaigns: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50"/>
                </a:solidFill>
              </a:rPr>
              <a:t>Targeting High-Frequency Customers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Use loyalty rewards and exclusive offers.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50"/>
                </a:solidFill>
              </a:rPr>
              <a:t>Tailored Product Recommendations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Implement a recommendation engine for cross-selling and upselling.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50"/>
                </a:solidFill>
              </a:rPr>
              <a:t>Time-Based Promotions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Align campaigns with peak shopping hours.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Reducing Return Rates: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50"/>
                </a:solidFill>
              </a:rPr>
              <a:t>Product Quality Improvement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Ensure descriptions and images are accurate.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50"/>
                </a:solidFill>
              </a:rPr>
              <a:t>Flexible Return Policies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Offer enhanced policies for loyal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50"/>
                </a:solidFill>
              </a:rPr>
              <a:t>Post-Purchase Support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Use surveys to understand and reduce returns.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565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AD26-7E74-01FB-3BA1-13E3DB4EB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952"/>
            <a:ext cx="10515600" cy="1095704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FF0000"/>
                </a:solidFill>
              </a:rPr>
              <a:t>Recommendations</a:t>
            </a:r>
            <a:r>
              <a:rPr lang="en-US" sz="4000" b="1" dirty="0"/>
              <a:t> – </a:t>
            </a:r>
            <a:r>
              <a:rPr lang="en-US" sz="3100" b="1" dirty="0">
                <a:solidFill>
                  <a:srgbClr val="00B0F0"/>
                </a:solidFill>
              </a:rPr>
              <a:t>Retention, Satisfaction, and Growth</a:t>
            </a:r>
            <a:br>
              <a:rPr lang="en-US" sz="3100" dirty="0"/>
            </a:br>
            <a:endParaRPr lang="en-CA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D3FF2-6173-D18E-CD70-F42B1BDE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648"/>
            <a:ext cx="10515600" cy="532622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 Retention: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50"/>
                </a:solidFill>
              </a:rPr>
              <a:t>Segmented Strategies</a:t>
            </a:r>
            <a:r>
              <a:rPr lang="en-US" sz="2000" dirty="0">
                <a:solidFill>
                  <a:srgbClr val="00B050"/>
                </a:solidFill>
              </a:rPr>
              <a:t>:</a:t>
            </a:r>
            <a:r>
              <a:rPr lang="en-US" sz="2000" dirty="0"/>
              <a:t> Tailor engagement for Champions, At-Risk, and Dormant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50"/>
                </a:solidFill>
              </a:rPr>
              <a:t>Re-Engagement Campaigns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Offer time-sensitive promotions for inactive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 Satisfaction: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50"/>
                </a:solidFill>
              </a:rPr>
              <a:t>Feedback Loops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Use post-purchase surveys to gather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50"/>
                </a:solidFill>
              </a:rPr>
              <a:t>Proactive Support</a:t>
            </a:r>
            <a:r>
              <a:rPr lang="en-US" sz="2000" dirty="0">
                <a:solidFill>
                  <a:srgbClr val="00B050"/>
                </a:solidFill>
              </a:rPr>
              <a:t>:</a:t>
            </a:r>
            <a:r>
              <a:rPr lang="en-US" sz="2000" dirty="0"/>
              <a:t> Provide guides and troubleshooting for better experiences.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Sales Growth: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50"/>
                </a:solidFill>
              </a:rPr>
              <a:t>Data-Driven Campaigns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Align marketing with trends and customer behavior.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B050"/>
                </a:solidFill>
              </a:rPr>
              <a:t>Cross-Selling Opportunities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Promote related products to increase order value.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949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99483D-05D5-A63E-0BBA-62B1847D82D9}"/>
              </a:ext>
            </a:extLst>
          </p:cNvPr>
          <p:cNvSpPr/>
          <p:nvPr/>
        </p:nvSpPr>
        <p:spPr>
          <a:xfrm>
            <a:off x="835572" y="599090"/>
            <a:ext cx="10878207" cy="5667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C25C104-39F6-B79C-3004-9CDFAB49E3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383BC9-8424-E8BF-B0C4-AD6A20E717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F72C6D-5B16-D7A6-D0DB-2C0B219B219A}"/>
              </a:ext>
            </a:extLst>
          </p:cNvPr>
          <p:cNvSpPr txBox="1"/>
          <p:nvPr/>
        </p:nvSpPr>
        <p:spPr>
          <a:xfrm>
            <a:off x="7394028" y="6071918"/>
            <a:ext cx="6731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2229D38E-864E-9F0F-06D3-31FE7CE0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923"/>
          </a:xfrm>
        </p:spPr>
        <p:txBody>
          <a:bodyPr>
            <a:normAutofit/>
          </a:bodyPr>
          <a:lstStyle/>
          <a:p>
            <a:r>
              <a:rPr lang="en-CA" sz="3200" b="1" dirty="0">
                <a:solidFill>
                  <a:srgbClr val="C00000"/>
                </a:solidFill>
              </a:rPr>
              <a:t>Key Takeaways and Recommendations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C77E5195-54DE-0BED-A093-C6D06B87F9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2139"/>
            <a:ext cx="10515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key drivers of customer behavior, product performance, and engagement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Recommendations: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customer retention, reducing returns, and leveraging data-driven campaigns for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Outcomes: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customer loyalty, enhanced satisfaction, and sustainable business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targeted strategies for high-priority customer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return trends and improve product offerings.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marketing efforts based on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1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</TotalTime>
  <Words>537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CRM Analysis for Enhancing Customer Engagement and Business Growth</vt:lpstr>
      <vt:lpstr>Key Findings from Data Analysis</vt:lpstr>
      <vt:lpstr>Key Findings from Data Analysis</vt:lpstr>
      <vt:lpstr>Customer Shopping Behavior</vt:lpstr>
      <vt:lpstr>RFM-Based Customer Segmentation</vt:lpstr>
      <vt:lpstr>Recommendations – Identifying Key Drivers of Customer Behavior</vt:lpstr>
      <vt:lpstr>Recommendations – Strategic Marketing &amp; Return Rate Reduction </vt:lpstr>
      <vt:lpstr>Recommendations – Retention, Satisfaction, and Growth </vt:lpstr>
      <vt:lpstr>Key Takeaways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Vipula Sharma</dc:creator>
  <cp:lastModifiedBy>Vipula Sharma</cp:lastModifiedBy>
  <cp:revision>6</cp:revision>
  <dcterms:created xsi:type="dcterms:W3CDTF">2024-11-20T06:43:31Z</dcterms:created>
  <dcterms:modified xsi:type="dcterms:W3CDTF">2024-11-22T11:01:20Z</dcterms:modified>
</cp:coreProperties>
</file>