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57" r:id="rId5"/>
    <p:sldId id="260" r:id="rId6"/>
    <p:sldId id="263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æµè²æ ·å¼ 2 - å¼ºè°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Triple Matching</a:t>
            </a:r>
            <a:r>
              <a:rPr lang="zh-CN" altLang="en-US" dirty="0"/>
              <a:t>设计方案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组长：薛迪展</a:t>
            </a:r>
          </a:p>
          <a:p>
            <a:r>
              <a:rPr lang="zh-CN" altLang="en-US"/>
              <a:t>组员：刘卓轩 张志成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问题：给定一个单词序列，序列中包含不同词性的词汇，找出在语义上匹配的三元组</a:t>
            </a:r>
            <a:r>
              <a:rPr lang="en-US" altLang="zh-CN"/>
              <a:t>(t,a,v)</a:t>
            </a:r>
            <a:r>
              <a:rPr lang="zh-CN" altLang="en-US"/>
              <a:t>，其中</a:t>
            </a:r>
            <a:r>
              <a:rPr lang="en-US" altLang="zh-CN"/>
              <a:t>t,a,v</a:t>
            </a:r>
            <a:r>
              <a:rPr lang="zh-CN" altLang="en-US"/>
              <a:t>依次是词性为</a:t>
            </a:r>
            <a:r>
              <a:rPr lang="en-US" altLang="zh-CN"/>
              <a:t>time, attribute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的词汇。</a:t>
            </a:r>
          </a:p>
          <a:p>
            <a:r>
              <a:rPr lang="zh-CN" altLang="en-US"/>
              <a:t>分析：该问题是对一个序列中的元素进行关系提取，我们注意到三元关系可以分解成二元关系的</a:t>
            </a:r>
            <a:r>
              <a:rPr lang="en-US" altLang="zh-CN"/>
              <a:t>lifting</a:t>
            </a:r>
            <a:r>
              <a:rPr lang="zh-CN" altLang="en-US"/>
              <a:t>，即</a:t>
            </a:r>
            <a:r>
              <a:rPr lang="en-US" altLang="zh-CN"/>
              <a:t>(t,a,v)=(t,a)#(a,v)</a:t>
            </a:r>
            <a:r>
              <a:rPr lang="zh-CN" altLang="en-US"/>
              <a:t>。这里先考虑</a:t>
            </a:r>
            <a:r>
              <a:rPr lang="en-US" altLang="zh-CN"/>
              <a:t>t,a</a:t>
            </a:r>
            <a:r>
              <a:rPr lang="zh-CN" altLang="en-US"/>
              <a:t>和</a:t>
            </a:r>
            <a:r>
              <a:rPr lang="en-US" altLang="zh-CN"/>
              <a:t>a,v</a:t>
            </a:r>
            <a:r>
              <a:rPr lang="zh-CN" altLang="en-US"/>
              <a:t>的原因是</a:t>
            </a:r>
            <a:r>
              <a:rPr lang="en-US" altLang="zh-CN"/>
              <a:t>attribute</a:t>
            </a:r>
            <a:r>
              <a:rPr lang="zh-CN" altLang="en-US"/>
              <a:t>直观上包含更多语义，而</a:t>
            </a:r>
            <a:r>
              <a:rPr lang="en-US" altLang="zh-CN"/>
              <a:t>t,v</a:t>
            </a:r>
            <a:r>
              <a:rPr lang="zh-CN" altLang="en-US"/>
              <a:t>的关系靠</a:t>
            </a:r>
            <a:r>
              <a:rPr lang="en-US" altLang="zh-CN"/>
              <a:t>a</a:t>
            </a:r>
            <a:r>
              <a:rPr lang="zh-CN" altLang="en-US"/>
              <a:t>来连接。</a:t>
            </a:r>
            <a:br>
              <a:rPr lang="zh-CN" altLang="en-US"/>
            </a:br>
            <a:r>
              <a:rPr lang="zh-CN" altLang="en-US"/>
              <a:t>对于每一对二元组，我们打算用双向</a:t>
            </a:r>
            <a:r>
              <a:rPr lang="en-US" altLang="zh-CN"/>
              <a:t>LSTM</a:t>
            </a:r>
            <a:r>
              <a:rPr lang="zh-CN" altLang="en-US"/>
              <a:t>提取其中是否有关系，原因在于此处关系没有方向。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任务介绍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3590" cy="4667250"/>
              </a:xfrm>
            </p:spPr>
            <p:txBody>
              <a:bodyPr>
                <a:normAutofit fontScale="32500" lnSpcReduction="20000"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7000" dirty="0"/>
                  <a:t>方案：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7000" dirty="0"/>
                  <a:t>使用双向</a:t>
                </a:r>
                <a:r>
                  <a:rPr lang="en-US" altLang="zh-CN" sz="7000" dirty="0"/>
                  <a:t>LSTM</a:t>
                </a:r>
                <a:r>
                  <a:rPr lang="zh-CN" altLang="en-US" sz="7000" dirty="0"/>
                  <a:t>来提取二元关系的模型基于</a:t>
                </a:r>
                <a:r>
                  <a:rPr lang="en-US" altLang="zh-CN" sz="7000" dirty="0"/>
                  <a:t>[1]</a:t>
                </a:r>
                <a:r>
                  <a:rPr lang="zh-CN" altLang="en-US" sz="7000" dirty="0"/>
                  <a:t>的思路。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7000" dirty="0"/>
                  <a:t>在匹配两个二元关系为三元关系中，我们的方案：</a:t>
                </a:r>
                <a:br>
                  <a:rPr lang="zh-CN" altLang="en-US" sz="7000" dirty="0"/>
                </a:br>
                <a:r>
                  <a:rPr lang="en-US" altLang="zh-CN" sz="7000" dirty="0"/>
                  <a:t>	</a:t>
                </a:r>
                <a:r>
                  <a:rPr lang="zh-CN" altLang="en-US" sz="7000" dirty="0"/>
                  <a:t>对于固定的</a:t>
                </a:r>
                <a:r>
                  <a:rPr lang="en-US" altLang="zh-CN" sz="7000" dirty="0"/>
                  <a:t>a</a:t>
                </a:r>
                <a:r>
                  <a:rPr lang="zh-CN" altLang="en-US" sz="7000" dirty="0"/>
                  <a:t>，选择</a:t>
                </a:r>
                <a:r>
                  <a:rPr lang="en-US" altLang="zh-CN" sz="7000" dirty="0"/>
                  <a:t>(</a:t>
                </a:r>
                <a:r>
                  <a:rPr lang="en-US" altLang="zh-CN" sz="7000" dirty="0" err="1"/>
                  <a:t>t,a</a:t>
                </a:r>
                <a:r>
                  <a:rPr lang="en-US" altLang="zh-CN" sz="7000" dirty="0"/>
                  <a:t>)</a:t>
                </a:r>
                <a:r>
                  <a:rPr lang="zh-CN" altLang="en-US" sz="7000" dirty="0"/>
                  <a:t>中</a:t>
                </a:r>
                <a:r>
                  <a:rPr lang="en-US" altLang="zh-CN" sz="7000" dirty="0"/>
                  <a:t>p((</a:t>
                </a:r>
                <a:r>
                  <a:rPr lang="en-US" altLang="zh-CN" sz="7000" dirty="0" err="1"/>
                  <a:t>t,a</a:t>
                </a:r>
                <a:r>
                  <a:rPr lang="en-US" altLang="zh-CN" sz="7000" dirty="0"/>
                  <a:t>)|S)</a:t>
                </a:r>
                <a:r>
                  <a:rPr lang="zh-CN" altLang="en-US" sz="7000" dirty="0"/>
                  <a:t>概率最大的</a:t>
                </a:r>
                <a:r>
                  <a:rPr lang="en-US" altLang="zh-CN" sz="7000" dirty="0"/>
                  <a:t>x</a:t>
                </a:r>
                <a:r>
                  <a:rPr lang="zh-CN" altLang="en-US" sz="7000" dirty="0"/>
                  <a:t>个和</a:t>
                </a:r>
                <a:r>
                  <a:rPr lang="en-US" altLang="zh-CN" sz="7000" dirty="0"/>
                  <a:t>(</a:t>
                </a:r>
                <a:r>
                  <a:rPr lang="en-US" altLang="zh-CN" sz="7000" dirty="0" err="1"/>
                  <a:t>a,v</a:t>
                </a:r>
                <a:r>
                  <a:rPr lang="en-US" altLang="zh-CN" sz="7000" dirty="0"/>
                  <a:t>)</a:t>
                </a:r>
                <a:r>
                  <a:rPr lang="zh-CN" altLang="en-US" sz="7000" dirty="0"/>
                  <a:t>中</a:t>
                </a:r>
                <a:r>
                  <a:rPr lang="en-US" altLang="zh-CN" sz="7000" dirty="0"/>
                  <a:t>p((</a:t>
                </a:r>
                <a:r>
                  <a:rPr lang="en-US" altLang="zh-CN" sz="7000" dirty="0" err="1"/>
                  <a:t>a,v</a:t>
                </a:r>
                <a:r>
                  <a:rPr lang="en-US" altLang="zh-CN" sz="7000" dirty="0"/>
                  <a:t>)|S)</a:t>
                </a:r>
                <a:r>
                  <a:rPr lang="zh-CN" altLang="en-US" sz="7000" dirty="0"/>
                  <a:t>概率最大的</a:t>
                </a:r>
                <a:r>
                  <a:rPr lang="en-US" altLang="zh-CN" sz="7000" dirty="0"/>
                  <a:t>x</a:t>
                </a:r>
                <a:r>
                  <a:rPr lang="zh-CN" altLang="en-US" sz="7000" dirty="0"/>
                  <a:t>个匹配为</a:t>
                </a:r>
                <a:r>
                  <a:rPr lang="en-US" altLang="zh-CN" sz="7000" dirty="0"/>
                  <a:t>(</a:t>
                </a:r>
                <a:r>
                  <a:rPr lang="en-US" altLang="zh-CN" sz="7000" dirty="0" err="1"/>
                  <a:t>t,a,v</a:t>
                </a:r>
                <a:r>
                  <a:rPr lang="en-US" altLang="zh-CN" sz="7000" dirty="0"/>
                  <a:t>)</a:t>
                </a:r>
                <a:r>
                  <a:rPr lang="zh-CN" altLang="en-US" sz="7000" dirty="0"/>
                  <a:t>，这里</a:t>
                </a:r>
                <a:r>
                  <a:rPr lang="en-US" altLang="zh-CN" sz="7000" dirty="0" err="1"/>
                  <a:t>t,a,v</a:t>
                </a:r>
                <a:r>
                  <a:rPr lang="zh-CN" altLang="en-US" sz="7000" dirty="0"/>
                  <a:t>的词性为</a:t>
                </a:r>
                <a:r>
                  <a:rPr lang="en-US" altLang="zh-CN" sz="7000" dirty="0"/>
                  <a:t>time, attribute, value</a:t>
                </a:r>
                <a:r>
                  <a:rPr lang="zh-CN" altLang="en-US" sz="7000" dirty="0"/>
                  <a:t>，</a:t>
                </a:r>
                <a:r>
                  <a:rPr lang="en-US" altLang="zh-CN" sz="7000" dirty="0"/>
                  <a:t>x</a:t>
                </a:r>
                <a:r>
                  <a:rPr lang="zh-CN" altLang="en-US" sz="7000" dirty="0"/>
                  <a:t>取决于</a:t>
                </a:r>
                <a:r>
                  <a:rPr lang="en-US" altLang="zh-CN" sz="7000" dirty="0"/>
                  <a:t>t</a:t>
                </a:r>
                <a:r>
                  <a:rPr lang="zh-CN" altLang="en-US" sz="7000" dirty="0"/>
                  <a:t>（和</a:t>
                </a:r>
                <a:r>
                  <a:rPr lang="en-US" altLang="zh-CN" sz="7000" dirty="0"/>
                  <a:t>v</a:t>
                </a:r>
                <a:r>
                  <a:rPr lang="zh-CN" altLang="en-US" sz="7000" dirty="0"/>
                  <a:t>）的个数，</a:t>
                </a:r>
                <a:r>
                  <a:rPr lang="en-US" altLang="zh-CN" sz="7000" dirty="0"/>
                  <a:t>S</a:t>
                </a:r>
                <a:r>
                  <a:rPr lang="zh-CN" altLang="en-US" sz="7000" dirty="0"/>
                  <a:t>为句子。然后按照语序逐个匹配一对二元组为三元组，也就是将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7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7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7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sz="7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7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7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7000" dirty="0"/>
                  <a:t>匹配成</a:t>
                </a:r>
                <a14:m>
                  <m:oMath xmlns:m="http://schemas.openxmlformats.org/officeDocument/2006/math">
                    <m:r>
                      <a:rPr lang="en-US" altLang="zh-CN" sz="7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7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7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7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7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7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70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7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70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7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7000" dirty="0"/>
                  <a:t>表示该</a:t>
                </a:r>
                <a:r>
                  <a:rPr lang="en-US" altLang="zh-CN" sz="7000" dirty="0"/>
                  <a:t>time</a:t>
                </a:r>
                <a:r>
                  <a:rPr lang="zh-CN" altLang="en-US" sz="7000" dirty="0"/>
                  <a:t>或</a:t>
                </a:r>
                <a:r>
                  <a:rPr lang="en-US" altLang="zh-CN" sz="7000" dirty="0"/>
                  <a:t>value</a:t>
                </a:r>
                <a:r>
                  <a:rPr lang="zh-CN" altLang="en-US" sz="7000" dirty="0"/>
                  <a:t>为选中的</a:t>
                </a:r>
                <a:r>
                  <a:rPr lang="en-US" altLang="zh-CN" sz="7000" dirty="0"/>
                  <a:t>times</a:t>
                </a:r>
                <a:r>
                  <a:rPr lang="zh-CN" altLang="en-US" sz="7000" dirty="0"/>
                  <a:t>和</a:t>
                </a:r>
                <a:r>
                  <a:rPr lang="en-US" altLang="zh-CN" sz="7000" dirty="0"/>
                  <a:t>values</a:t>
                </a:r>
                <a:r>
                  <a:rPr lang="zh-CN" altLang="en-US" sz="7000" dirty="0"/>
                  <a:t>中，在句子中第</a:t>
                </a:r>
                <a:r>
                  <a:rPr lang="en-US" altLang="zh-CN" sz="7000" dirty="0" err="1"/>
                  <a:t>i</a:t>
                </a:r>
                <a:r>
                  <a:rPr lang="zh-CN" altLang="en-US" sz="7000" dirty="0"/>
                  <a:t>个出现的。</a:t>
                </a:r>
                <a:endParaRPr lang="en-US" altLang="zh-CN" sz="7000" dirty="0"/>
              </a:p>
              <a:p>
                <a:pPr marL="0" indent="0" algn="just">
                  <a:buNone/>
                </a:pP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3590" cy="4667250"/>
              </a:xfrm>
              <a:blipFill>
                <a:blip r:embed="rId2"/>
                <a:stretch>
                  <a:fillRect l="-669" t="-1436" r="-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数据集是一个</a:t>
            </a:r>
            <a:r>
              <a:rPr lang="en-US" altLang="zh-CN"/>
              <a:t>json</a:t>
            </a:r>
            <a:r>
              <a:rPr lang="zh-CN" altLang="en-US"/>
              <a:t>文件</a:t>
            </a:r>
            <a:r>
              <a:rPr lang="en-US" altLang="zh-CN"/>
              <a:t>,</a:t>
            </a:r>
            <a:r>
              <a:rPr lang="zh-CN" altLang="en-US"/>
              <a:t>由以下</a:t>
            </a:r>
            <a:r>
              <a:rPr lang="en-US" altLang="zh-CN"/>
              <a:t>json</a:t>
            </a:r>
            <a:r>
              <a:rPr lang="zh-CN" altLang="en-US"/>
              <a:t>对象组成。</a:t>
            </a:r>
          </a:p>
          <a:p>
            <a:pPr marL="0" indent="0">
              <a:buNone/>
            </a:pPr>
            <a:r>
              <a:rPr lang="en-US" altLang="zh-CN"/>
              <a:t>key: setenceId/sentence</a:t>
            </a:r>
            <a:r>
              <a:rPr lang="en-US" altLang="zh-CN">
                <a:sym typeface="+mn-ea"/>
              </a:rPr>
              <a:t>/words</a:t>
            </a:r>
            <a:r>
              <a:rPr lang="en-US" altLang="zh-CN"/>
              <a:t>/indexes</a:t>
            </a:r>
          </a:p>
          <a:p>
            <a:pPr marL="0" indent="0">
              <a:buNone/>
            </a:pPr>
            <a:r>
              <a:rPr lang="en-US" altLang="zh-CN"/>
              <a:t>	/times/attributes/values</a:t>
            </a:r>
            <a:r>
              <a:rPr lang="en-US" altLang="zh-CN">
                <a:sym typeface="+mn-ea"/>
              </a:rPr>
              <a:t>/results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setenceId</a:t>
            </a:r>
            <a:r>
              <a:rPr lang="zh-CN" altLang="en-US"/>
              <a:t>是每个句子的键，</a:t>
            </a:r>
            <a:r>
              <a:rPr lang="en-US" altLang="zh-CN"/>
              <a:t>words</a:t>
            </a:r>
            <a:r>
              <a:rPr lang="zh-CN" altLang="en-US"/>
              <a:t>是对</a:t>
            </a:r>
            <a:r>
              <a:rPr lang="en-US" altLang="zh-CN"/>
              <a:t>sentence</a:t>
            </a:r>
            <a:r>
              <a:rPr lang="zh-CN" altLang="en-US"/>
              <a:t>的词汇切分。</a:t>
            </a:r>
            <a:r>
              <a:rPr lang="en-US" altLang="zh-CN"/>
              <a:t>indexes</a:t>
            </a:r>
            <a:r>
              <a:rPr lang="zh-CN" altLang="en-US"/>
              <a:t>对所有句子进行了语义归类和排序。</a:t>
            </a:r>
          </a:p>
          <a:p>
            <a:pPr marL="0" indent="0">
              <a:buNone/>
            </a:pPr>
            <a:r>
              <a:rPr lang="en-US" altLang="zh-CN"/>
              <a:t>times,attributes,values</a:t>
            </a:r>
            <a:r>
              <a:rPr lang="zh-CN" altLang="en-US"/>
              <a:t>是待抽取的实体，有数组构成，数组里的每个数字表示在</a:t>
            </a:r>
            <a:r>
              <a:rPr lang="en-US" altLang="zh-CN"/>
              <a:t>indexes</a:t>
            </a:r>
            <a:r>
              <a:rPr lang="zh-CN" altLang="en-US"/>
              <a:t>中出现的位置。</a:t>
            </a:r>
          </a:p>
          <a:p>
            <a:pPr marL="0" indent="0">
              <a:buNone/>
            </a:pPr>
            <a:r>
              <a:rPr lang="en-US" altLang="zh-CN"/>
              <a:t>results</a:t>
            </a:r>
            <a:r>
              <a:rPr lang="zh-CN" altLang="en-US"/>
              <a:t>把这三个实体中能体现出金融状态的所有三元组提取出来。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1558290"/>
          <a:ext cx="2857500" cy="4635500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99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effectLst/>
                        </a:rPr>
                        <a:t>Idx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word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$TIME$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$ATTRIBUTE$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$VALUE$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$UNKNOWN$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$DIGIT$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$EOS$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、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，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为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和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分别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…</a:t>
                      </a:r>
                      <a:endParaRPr lang="zh-CN" sz="20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582795" y="2176780"/>
            <a:ext cx="68770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/>
              <a:t>我们重点关注</a:t>
            </a:r>
            <a:r>
              <a:rPr lang="en-US" altLang="zh-CN" sz="2000"/>
              <a:t>0</a:t>
            </a:r>
            <a:r>
              <a:rPr lang="zh-CN" altLang="en-US" sz="2000"/>
              <a:t>：</a:t>
            </a:r>
            <a:r>
              <a:rPr lang="en-US" altLang="zh-CN" sz="2000"/>
              <a:t>TIME</a:t>
            </a:r>
            <a:r>
              <a:rPr lang="zh-CN" altLang="en-US" sz="2000"/>
              <a:t>；</a:t>
            </a:r>
            <a:r>
              <a:rPr lang="en-US" altLang="zh-CN" sz="2000"/>
              <a:t>1</a:t>
            </a:r>
            <a:r>
              <a:rPr lang="zh-CN" altLang="en-US" sz="2000"/>
              <a:t>：</a:t>
            </a:r>
            <a:r>
              <a:rPr lang="en-US" altLang="zh-CN" sz="2000"/>
              <a:t>ATTRIBUTE</a:t>
            </a:r>
            <a:r>
              <a:rPr lang="zh-CN" altLang="en-US" sz="2000"/>
              <a:t>；</a:t>
            </a:r>
            <a:r>
              <a:rPr lang="en-US" altLang="zh-CN" sz="2000"/>
              <a:t>2</a:t>
            </a:r>
            <a:r>
              <a:rPr lang="zh-CN" altLang="en-US" sz="2000"/>
              <a:t>：</a:t>
            </a:r>
            <a:r>
              <a:rPr lang="en-US" altLang="zh-CN" sz="2000"/>
              <a:t>VALUE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对部分未知类别和较大</a:t>
            </a:r>
            <a:r>
              <a:rPr lang="en-US" altLang="zh-CN" sz="2000"/>
              <a:t>Idx</a:t>
            </a:r>
            <a:r>
              <a:rPr lang="zh-CN" altLang="en-US" sz="2000">
                <a:sym typeface="+mn-ea"/>
              </a:rPr>
              <a:t>的词汇</a:t>
            </a:r>
            <a:r>
              <a:rPr lang="zh-CN" altLang="en-US" sz="2000"/>
              <a:t>可以在语义上被过滤，对后续的</a:t>
            </a:r>
            <a:r>
              <a:rPr lang="en-US" altLang="zh-CN" sz="2000"/>
              <a:t>Attention</a:t>
            </a:r>
            <a:r>
              <a:rPr lang="zh-CN" altLang="en-US" sz="2000"/>
              <a:t>机制有简化作用</a:t>
            </a:r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在文本中可以发现如下先验知识：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1. TIME</a:t>
            </a:r>
            <a:r>
              <a:rPr lang="zh-CN" altLang="en-US" sz="2000"/>
              <a:t>在句中多次出现时有时间顺序。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2. </a:t>
            </a:r>
            <a:r>
              <a:rPr lang="zh-CN" altLang="en-US" sz="2000"/>
              <a:t>一个句子中的</a:t>
            </a:r>
            <a:r>
              <a:rPr lang="en-US" altLang="zh-CN" sz="2000"/>
              <a:t>ATTRIBUTE</a:t>
            </a:r>
            <a:r>
              <a:rPr lang="zh-CN" altLang="en-US" sz="2000"/>
              <a:t>蕴含关键语义：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  ATTRIBUTE</a:t>
            </a:r>
            <a:r>
              <a:rPr lang="zh-CN" altLang="en-US" sz="2000"/>
              <a:t>在</a:t>
            </a:r>
            <a:r>
              <a:rPr lang="en-US" altLang="zh-CN" sz="2000"/>
              <a:t>tuple</a:t>
            </a:r>
            <a:r>
              <a:rPr lang="zh-CN" altLang="en-US" sz="2000"/>
              <a:t>中连接</a:t>
            </a:r>
            <a:r>
              <a:rPr lang="en-US" altLang="zh-CN" sz="2000"/>
              <a:t>TIME</a:t>
            </a:r>
            <a:r>
              <a:rPr lang="zh-CN" altLang="en-US" sz="2000"/>
              <a:t>和</a:t>
            </a:r>
            <a:r>
              <a:rPr lang="en-US" altLang="zh-CN" sz="2000"/>
              <a:t>VALUE</a:t>
            </a:r>
            <a:r>
              <a:rPr lang="zh-CN" altLang="en-US" sz="2000"/>
              <a:t>，</a:t>
            </a:r>
            <a:r>
              <a:rPr lang="en-US" altLang="zh-CN" sz="2000"/>
              <a:t>attribute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-&gt; time</a:t>
            </a:r>
            <a:r>
              <a:rPr lang="zh-CN" altLang="en-US" sz="2000"/>
              <a:t>和</a:t>
            </a:r>
            <a:r>
              <a:rPr lang="en-US" altLang="zh-CN" sz="2000"/>
              <a:t>attribute-&gt;value</a:t>
            </a:r>
            <a:r>
              <a:rPr lang="zh-CN" altLang="en-US" sz="2000">
                <a:sym typeface="+mn-ea"/>
              </a:rPr>
              <a:t>常常是</a:t>
            </a:r>
            <a:r>
              <a:rPr lang="zh-CN" altLang="en-US" sz="2000"/>
              <a:t>一对多的关系。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3. VALUE</a:t>
            </a:r>
            <a:r>
              <a:rPr lang="zh-CN" altLang="en-US" sz="2000"/>
              <a:t>较多，易形成冗余信息</a:t>
            </a:r>
            <a:r>
              <a:rPr lang="en-US" altLang="zh-CN"/>
              <a:t>	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r>
              <a:rPr lang="en-US" altLang="zh-CN" b="1" dirty="0"/>
              <a:t>	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5324" y="0"/>
            <a:ext cx="9144000" cy="1104114"/>
          </a:xfrm>
        </p:spPr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7770" y="4054812"/>
            <a:ext cx="5604769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dirty="0"/>
              <a:t>Embedding Layer</a:t>
            </a:r>
            <a:r>
              <a:rPr lang="zh-CN" altLang="en-US" dirty="0"/>
              <a:t>将每个词从</a:t>
            </a:r>
            <a:r>
              <a:rPr lang="en-US" altLang="zh-CN" dirty="0"/>
              <a:t>index</a:t>
            </a:r>
            <a:r>
              <a:rPr lang="zh-CN" altLang="en-US" dirty="0"/>
              <a:t>转化为</a:t>
            </a:r>
            <a:r>
              <a:rPr lang="en-US" altLang="zh-CN" dirty="0"/>
              <a:t>(word embedding || position feature), </a:t>
            </a:r>
            <a:r>
              <a:rPr lang="zh-CN" altLang="en-US" dirty="0"/>
              <a:t>其中</a:t>
            </a:r>
            <a:r>
              <a:rPr lang="en-US" altLang="zh-CN" dirty="0"/>
              <a:t>position feature</a:t>
            </a:r>
            <a:r>
              <a:rPr lang="zh-CN" altLang="en-US" dirty="0"/>
              <a:t>为二维向量，每一维对应本词在句中分别关于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entity</a:t>
            </a:r>
            <a:r>
              <a:rPr lang="zh-CN" altLang="en-US" dirty="0"/>
              <a:t>的相对坐标。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422" b="4698"/>
          <a:stretch>
            <a:fillRect/>
          </a:stretch>
        </p:blipFill>
        <p:spPr>
          <a:xfrm>
            <a:off x="5462067" y="1627294"/>
            <a:ext cx="5037257" cy="1655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网络结构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155" y="1325563"/>
            <a:ext cx="7052403" cy="3280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1166" y="1216241"/>
                <a:ext cx="4572989" cy="5372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    Embedding Layer</a:t>
                </a:r>
                <a:r>
                  <a:rPr lang="zh-CN" altLang="en-US" sz="2400" dirty="0"/>
                  <a:t>的输出随后进入一个</a:t>
                </a:r>
                <a:r>
                  <a:rPr lang="en-US" altLang="zh-CN" sz="2400" dirty="0"/>
                  <a:t>Bi-LSTM</a:t>
                </a:r>
                <a:r>
                  <a:rPr lang="zh-CN" altLang="en-US" sz="2400" dirty="0"/>
                  <a:t>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⃖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zh-CN" altLang="en-US" sz="2400" dirty="0"/>
                  <a:t>每个词的状态。</a:t>
                </a:r>
                <a:endParaRPr lang="en-US" altLang="zh-CN" sz="2400" dirty="0"/>
              </a:p>
              <a:p>
                <a:r>
                  <a:rPr lang="zh-CN" altLang="en-US" sz="2400" dirty="0"/>
                  <a:t>    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/>
                  <a:t>所有词状态排成的矩阵，通过</a:t>
                </a:r>
                <a:r>
                  <a:rPr lang="en-US" altLang="zh-CN" sz="2400" dirty="0"/>
                  <a:t>Attention</a:t>
                </a:r>
                <a:r>
                  <a:rPr lang="zh-CN" altLang="en-US" sz="2400" dirty="0"/>
                  <a:t>机制</a:t>
                </a:r>
                <a:r>
                  <a:rPr lang="en-US" altLang="zh-CN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𝑤𝑀</m:t>
                          </m:r>
                        </m:e>
                      </m:d>
                    </m:oMath>
                  </m:oMathPara>
                </a14:m>
                <a:endParaRPr lang="en-US" altLang="zh-CN" sz="2400" b="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i="1" dirty="0"/>
              </a:p>
              <a:p>
                <a:pPr algn="just"/>
                <a:r>
                  <a:rPr lang="zh-CN" altLang="en-US" sz="2400" dirty="0"/>
                  <a:t>    得到句子的特征向量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algn="just"/>
                <a:r>
                  <a:rPr lang="en-US" altLang="zh-CN" sz="2400" dirty="0"/>
                  <a:t>    </a:t>
                </a:r>
                <a:r>
                  <a:rPr lang="zh-CN" altLang="en-US" sz="2400" dirty="0"/>
                  <a:t>最后得到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个</a:t>
                </a:r>
                <a:r>
                  <a:rPr lang="en-US" altLang="zh-CN" sz="2400" dirty="0"/>
                  <a:t>entity</a:t>
                </a:r>
                <a:r>
                  <a:rPr lang="zh-CN" altLang="en-US" sz="2400" dirty="0"/>
                  <a:t>是否为合法二元组的概率：</a:t>
                </a:r>
                <a:endParaRPr lang="en-US" altLang="zh-CN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6" y="1216241"/>
                <a:ext cx="4572989" cy="5372112"/>
              </a:xfrm>
              <a:prstGeom prst="rect">
                <a:avLst/>
              </a:prstGeom>
              <a:blipFill rotWithShape="1">
                <a:blip r:embed="rId3"/>
                <a:stretch>
                  <a:fillRect l="-4" t="-4" r="1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实验细节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实验中将</a:t>
            </a:r>
            <a:r>
              <a:rPr lang="en-US" altLang="zh-CN" dirty="0"/>
              <a:t>Binary-Entropy</a:t>
            </a:r>
            <a:r>
              <a:rPr lang="zh-CN" altLang="en-US" dirty="0"/>
              <a:t>作为二元组匹配的损失函数，并加入</a:t>
            </a:r>
            <a:r>
              <a:rPr lang="en-US" altLang="zh-CN" dirty="0"/>
              <a:t>L2-norms</a:t>
            </a:r>
            <a:r>
              <a:rPr lang="zh-CN" altLang="en-US" dirty="0"/>
              <a:t>和</a:t>
            </a:r>
            <a:r>
              <a:rPr lang="en-US" altLang="zh-CN" dirty="0"/>
              <a:t>dropout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分别训练</a:t>
            </a:r>
            <a:r>
              <a:rPr lang="en-US" altLang="zh-CN" dirty="0"/>
              <a:t>[time, attribute]</a:t>
            </a:r>
            <a:r>
              <a:rPr lang="zh-CN" altLang="en-US" dirty="0"/>
              <a:t>和</a:t>
            </a:r>
            <a:r>
              <a:rPr lang="en-US" altLang="zh-CN" dirty="0"/>
              <a:t>[attribute, value]</a:t>
            </a:r>
            <a:r>
              <a:rPr lang="zh-CN" altLang="en-US" dirty="0"/>
              <a:t>的匹配网络，计算损失函数和调参。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考虑到参考文献</a:t>
            </a:r>
            <a:r>
              <a:rPr lang="en-US" altLang="zh-CN" dirty="0"/>
              <a:t>[1]</a:t>
            </a:r>
            <a:r>
              <a:rPr lang="zh-CN" altLang="en-US" dirty="0"/>
              <a:t>中的实现，我们选择</a:t>
            </a:r>
            <a:r>
              <a:rPr lang="en-US" altLang="zh-CN" dirty="0" err="1"/>
              <a:t>Adadelta</a:t>
            </a:r>
            <a:r>
              <a:rPr lang="en-US" altLang="zh-CN" dirty="0"/>
              <a:t> Optimizer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3A07F-4A4B-4FC3-9561-F3CD8BD1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A37BF-3831-41AD-B86F-40C7A050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Zhou, P., Shi, W., Tian, J., Qi, Z., Li, B., Hao, H. &amp; Xu, B. (2016). Attention-Based Bidirectional Long Short-Term Memory Networks for Relation Classification. </a:t>
            </a:r>
            <a:r>
              <a:rPr lang="en-US" altLang="zh-CN" i="1" dirty="0"/>
              <a:t>ACL</a:t>
            </a:r>
            <a:r>
              <a:rPr lang="en-US" altLang="zh-CN" dirty="0"/>
              <a:t>, .</a:t>
            </a:r>
          </a:p>
          <a:p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US" altLang="zh-CN" dirty="0"/>
              <a:t>Lin, Y., Shen, S., Liu, Z., Luan, H. &amp; Sun, M. (2016). Neural Relation Extraction with Selective Attention over Instances.. </a:t>
            </a:r>
            <a:r>
              <a:rPr lang="en-US" altLang="zh-CN" i="1" dirty="0"/>
              <a:t>ACL (1)</a:t>
            </a:r>
            <a:r>
              <a:rPr lang="en-US" altLang="zh-CN" dirty="0"/>
              <a:t>, : The Association for Computer Linguistics. ISBN: 978-1-945626-00-5</a:t>
            </a:r>
          </a:p>
        </p:txBody>
      </p:sp>
    </p:spTree>
    <p:extLst>
      <p:ext uri="{BB962C8B-B14F-4D97-AF65-F5344CB8AC3E}">
        <p14:creationId xmlns:p14="http://schemas.microsoft.com/office/powerpoint/2010/main" val="400387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582</Words>
  <Application>Microsoft Office PowerPoint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主题</vt:lpstr>
      <vt:lpstr> Triple Matching设计方案</vt:lpstr>
      <vt:lpstr>任务介绍</vt:lpstr>
      <vt:lpstr>任务介绍</vt:lpstr>
      <vt:lpstr>数据分析</vt:lpstr>
      <vt:lpstr>数据分析 </vt:lpstr>
      <vt:lpstr>网络结构</vt:lpstr>
      <vt:lpstr>网络结构</vt:lpstr>
      <vt:lpstr>实验细节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Triple Matching设计方案</dc:title>
  <dc:creator>wps</dc:creator>
  <cp:lastModifiedBy>薛 迪展</cp:lastModifiedBy>
  <cp:revision>16</cp:revision>
  <dcterms:created xsi:type="dcterms:W3CDTF">2019-12-08T06:34:26Z</dcterms:created>
  <dcterms:modified xsi:type="dcterms:W3CDTF">2019-12-29T06:49:42Z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