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sz="2800" b="1">
                <a:solidFill>
                  <a:srgbClr val="000000"/>
                </a:solidFill>
                <a:latin typeface="Times New Roman"/>
              </a:rPr>
              <a:t>Dezvoltarea unei Aplicații Web Interactive Tic Tac Toe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wrap="square"/>
          <a:lstStyle/>
          <a:p/>
          <a:p>
            <a:pPr algn="ctr"/>
            <a:r>
              <a:rPr sz="1800" b="1">
                <a:solidFill>
                  <a:srgbClr val="000000"/>
                </a:solidFill>
                <a:latin typeface="Times New Roman"/>
              </a:rPr>
              <a:t>Raportul Stagiului de Practică</a:t>
            </a:r>
          </a:p>
          <a:p>
            <a:pPr algn="ctr"/>
            <a:r>
              <a:rPr sz="1800" b="0">
                <a:solidFill>
                  <a:srgbClr val="000000"/>
                </a:solidFill>
                <a:latin typeface="Times New Roman"/>
              </a:rPr>
              <a:t>Student: Grigoriev Artur, Grupa PTPP-241</a:t>
            </a:r>
          </a:p>
          <a:p>
            <a:pPr algn="ctr"/>
            <a:r>
              <a:rPr sz="1800" b="0">
                <a:solidFill>
                  <a:srgbClr val="000000"/>
                </a:solidFill>
                <a:latin typeface="Times New Roman"/>
              </a:rPr>
              <a:t>Specializarea: Programarea și testarea produselor program</a:t>
            </a:r>
          </a:p>
          <a:p>
            <a:pPr algn="ctr"/>
            <a:r>
              <a:rPr sz="1800" b="0">
                <a:solidFill>
                  <a:srgbClr val="000000"/>
                </a:solidFill>
                <a:latin typeface="Times New Roman"/>
              </a:rPr>
              <a:t>Instituția: Colegiul Universității Tehnice a Moldovei</a:t>
            </a:r>
          </a:p>
          <a:p>
            <a:pPr algn="ctr"/>
            <a:r>
              <a:rPr sz="1800" b="0">
                <a:solidFill>
                  <a:srgbClr val="000000"/>
                </a:solidFill>
                <a:latin typeface="Times New Roman"/>
              </a:rPr>
              <a:t>Conducător: Moraru Magdalena</a:t>
            </a:r>
          </a:p>
          <a:p>
            <a:pPr algn="ctr"/>
            <a:r>
              <a:rPr sz="1800" b="0">
                <a:solidFill>
                  <a:srgbClr val="000000"/>
                </a:solidFill>
                <a:latin typeface="Times New Roman"/>
              </a:rPr>
              <a:t>Chișinău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400" b="1">
                <a:solidFill>
                  <a:srgbClr val="000000"/>
                </a:solidFill>
                <a:latin typeface="Times New Roman"/>
              </a:rPr>
              <a:t>Introducere &amp;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l"/>
            <a:r>
              <a:rPr sz="1400" b="0">
                <a:solidFill>
                  <a:srgbClr val="000000"/>
                </a:solidFill>
                <a:latin typeface="Times New Roman"/>
              </a:rPr>
              <a:t>Scop Proiect: Dezvoltarea unei aplicații web Tic Tac Toe interactive și educative.</a:t>
            </a:r>
          </a:p>
          <a:p>
            <a:pPr algn="l"/>
            <a:r>
              <a:rPr sz="1400" b="0">
                <a:solidFill>
                  <a:srgbClr val="000000"/>
                </a:solidFill>
                <a:latin typeface="Times New Roman"/>
              </a:rPr>
              <a:t>Context: Proiect de stagiu pentru specializarea „Programarea și Testarea Produselor Program”.</a:t>
            </a:r>
          </a:p>
          <a:p>
            <a:pPr algn="l"/>
            <a:r>
              <a:rPr sz="1400" b="0">
                <a:solidFill>
                  <a:srgbClr val="000000"/>
                </a:solidFill>
                <a:latin typeface="Times New Roman"/>
              </a:rPr>
              <a:t>Motivație:</a:t>
            </a:r>
          </a:p>
          <a:p>
            <a:pPr lvl="1" algn="l"/>
            <a:r>
              <a:rPr sz="1400" b="0">
                <a:solidFill>
                  <a:srgbClr val="000000"/>
                </a:solidFill>
                <a:latin typeface="Times New Roman"/>
              </a:rPr>
              <a:t>- Aplicarea cunoștințelor teoretice (programare, modelare date, AI).</a:t>
            </a:r>
          </a:p>
          <a:p>
            <a:pPr lvl="1" algn="l"/>
            <a:r>
              <a:rPr sz="1400" b="0">
                <a:solidFill>
                  <a:srgbClr val="000000"/>
                </a:solidFill>
                <a:latin typeface="Times New Roman"/>
              </a:rPr>
              <a:t>- Explorarea tehnologiilor web și dezvoltării jocurilor.</a:t>
            </a:r>
          </a:p>
          <a:p>
            <a:pPr lvl="1" algn="l"/>
            <a:r>
              <a:rPr sz="1400" b="0">
                <a:solidFill>
                  <a:srgbClr val="000000"/>
                </a:solidFill>
                <a:latin typeface="Times New Roman"/>
              </a:rPr>
              <a:t>- Crearea unei experiențe utilizator atractive.</a:t>
            </a:r>
          </a:p>
          <a:p>
            <a:pPr algn="l"/>
            <a:r>
              <a:rPr sz="1400" b="0">
                <a:solidFill>
                  <a:srgbClr val="000000"/>
                </a:solidFill>
                <a:latin typeface="Times New Roman"/>
              </a:rPr>
              <a:t>Scop Raport: Acoperă analiza domeniului, designul sistemului, implementarea și testarea (22 pagini).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400" b="1">
                <a:solidFill>
                  <a:srgbClr val="000000"/>
                </a:solidFill>
                <a:latin typeface="Times New Roman"/>
              </a:rPr>
              <a:t>Obiective &amp; Cerințe Proiect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l"/>
            <a:r>
              <a:rPr sz="1400" b="0">
                <a:solidFill>
                  <a:srgbClr val="000000"/>
                </a:solidFill>
                <a:latin typeface="Times New Roman"/>
              </a:rPr>
              <a:t>Scop Principal: Crearea unei experiențe digitale Tic Tac Toe atractive și interactive.</a:t>
            </a:r>
          </a:p>
          <a:p>
            <a:pPr algn="l"/>
            <a:r>
              <a:rPr sz="1400" b="0">
                <a:solidFill>
                  <a:srgbClr val="000000"/>
                </a:solidFill>
                <a:latin typeface="Times New Roman"/>
              </a:rPr>
              <a:t>Obiective Cheie:</a:t>
            </a:r>
          </a:p>
          <a:p>
            <a:pPr lvl="1" algn="l"/>
            <a:r>
              <a:rPr sz="1400" b="0">
                <a:solidFill>
                  <a:srgbClr val="000000"/>
                </a:solidFill>
                <a:latin typeface="Times New Roman"/>
              </a:rPr>
              <a:t>- Platformă robustă și intuitivă (web).</a:t>
            </a:r>
          </a:p>
          <a:p>
            <a:pPr lvl="1" algn="l"/>
            <a:r>
              <a:rPr sz="1400" b="0">
                <a:solidFill>
                  <a:srgbClr val="000000"/>
                </a:solidFill>
                <a:latin typeface="Times New Roman"/>
              </a:rPr>
              <a:t>- Moduri: Single-player (vs. AI) și Multiplayer Local.</a:t>
            </a:r>
          </a:p>
          <a:p>
            <a:pPr lvl="1" algn="l"/>
            <a:r>
              <a:rPr sz="1400" b="0">
                <a:solidFill>
                  <a:srgbClr val="000000"/>
                </a:solidFill>
                <a:latin typeface="Times New Roman"/>
              </a:rPr>
              <a:t>- Configurare: Dimensiune grilă (3x3, 5x5), Simbol jucător (X/O).</a:t>
            </a:r>
          </a:p>
          <a:p>
            <a:pPr lvl="1" algn="l"/>
            <a:r>
              <a:rPr sz="1400" b="0">
                <a:solidFill>
                  <a:srgbClr val="000000"/>
                </a:solidFill>
                <a:latin typeface="Times New Roman"/>
              </a:rPr>
              <a:t>- Implementare AI competitiv (algoritmi strategici).</a:t>
            </a:r>
          </a:p>
          <a:p>
            <a:pPr lvl="1" algn="l"/>
            <a:r>
              <a:rPr sz="1400" b="0">
                <a:solidFill>
                  <a:srgbClr val="000000"/>
                </a:solidFill>
                <a:latin typeface="Times New Roman"/>
              </a:rPr>
              <a:t>- Autentificare utilizator și gestionare sesiune.</a:t>
            </a:r>
          </a:p>
          <a:p>
            <a:pPr lvl="1" algn="l"/>
            <a:r>
              <a:rPr sz="1400" b="0">
                <a:solidFill>
                  <a:srgbClr val="000000"/>
                </a:solidFill>
                <a:latin typeface="Times New Roman"/>
              </a:rPr>
              <a:t>- Afișare scoruri și feedback vizual clar (animații).</a:t>
            </a:r>
          </a:p>
          <a:p>
            <a:pPr lvl="1" algn="l"/>
            <a:r>
              <a:rPr sz="1400" b="0">
                <a:solidFill>
                  <a:srgbClr val="000000"/>
                </a:solidFill>
                <a:latin typeface="Times New Roman"/>
              </a:rPr>
              <a:t>- Design responsiv și modular.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400" b="1">
                <a:solidFill>
                  <a:srgbClr val="000000"/>
                </a:solidFill>
                <a:latin typeface="Times New Roman"/>
              </a:rPr>
              <a:t>Tehnologii &amp; Arhitectură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l"/>
            <a:r>
              <a:rPr sz="1400" b="0">
                <a:solidFill>
                  <a:srgbClr val="000000"/>
                </a:solidFill>
                <a:latin typeface="Times New Roman"/>
              </a:rPr>
              <a:t>Frontend: HTML5, CSS3, JavaScript (ES6+)</a:t>
            </a:r>
          </a:p>
          <a:p>
            <a:pPr algn="l"/>
            <a:r>
              <a:rPr sz="1400" b="0">
                <a:solidFill>
                  <a:srgbClr val="000000"/>
                </a:solidFill>
                <a:latin typeface="Times New Roman"/>
              </a:rPr>
              <a:t>Motor Joc: Phaser.js [1] - Grafică 2D, animații, input, scene web.</a:t>
            </a:r>
          </a:p>
          <a:p>
            <a:pPr algn="l"/>
            <a:r>
              <a:rPr sz="1400" b="0">
                <a:solidFill>
                  <a:srgbClr val="000000"/>
                </a:solidFill>
                <a:latin typeface="Times New Roman"/>
              </a:rPr>
              <a:t>Autentificare: Mecanism simplu folosind localStorage.</a:t>
            </a:r>
          </a:p>
          <a:p>
            <a:pPr algn="l"/>
            <a:r>
              <a:rPr sz="1400" b="0">
                <a:solidFill>
                  <a:srgbClr val="000000"/>
                </a:solidFill>
                <a:latin typeface="Times New Roman"/>
              </a:rPr>
              <a:t>Arhitectură: Modulară</a:t>
            </a:r>
          </a:p>
          <a:p>
            <a:pPr lvl="1" algn="l"/>
            <a:r>
              <a:rPr sz="1400" b="0">
                <a:solidFill>
                  <a:srgbClr val="000000"/>
                </a:solidFill>
                <a:latin typeface="Times New Roman"/>
              </a:rPr>
              <a:t>- Logică autentificare</a:t>
            </a:r>
          </a:p>
          <a:p>
            <a:pPr lvl="1" algn="l"/>
            <a:r>
              <a:rPr sz="1400" b="0">
                <a:solidFill>
                  <a:srgbClr val="000000"/>
                </a:solidFill>
                <a:latin typeface="Times New Roman"/>
              </a:rPr>
              <a:t>- Gestionare stare joc</a:t>
            </a:r>
          </a:p>
          <a:p>
            <a:pPr lvl="1" algn="l"/>
            <a:r>
              <a:rPr sz="1400" b="0">
                <a:solidFill>
                  <a:srgbClr val="000000"/>
                </a:solidFill>
                <a:latin typeface="Times New Roman"/>
              </a:rPr>
              <a:t>- Randare UI (via Phaser)</a:t>
            </a:r>
          </a:p>
          <a:p>
            <a:pPr lvl="1" algn="l"/>
            <a:r>
              <a:rPr sz="1400" b="0">
                <a:solidFill>
                  <a:srgbClr val="000000"/>
                </a:solidFill>
                <a:latin typeface="Times New Roman"/>
              </a:rPr>
              <a:t>- Logică AI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400" b="1">
                <a:solidFill>
                  <a:srgbClr val="000000"/>
                </a:solidFill>
                <a:latin typeface="Times New Roman"/>
              </a:rPr>
              <a:t>Implementare - Logică &amp; 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l"/>
            <a:r>
              <a:rPr sz="1400" b="0">
                <a:solidFill>
                  <a:srgbClr val="000000"/>
                </a:solidFill>
                <a:latin typeface="Times New Roman"/>
              </a:rPr>
              <a:t>Autentificare: Verificare localStorage, interfață Login/Register (Fig 2.1, 2.2), Logout.</a:t>
            </a:r>
          </a:p>
          <a:p>
            <a:pPr algn="l"/>
            <a:r>
              <a:rPr sz="1400" b="0">
                <a:solidFill>
                  <a:srgbClr val="000000"/>
                </a:solidFill>
                <a:latin typeface="Times New Roman"/>
              </a:rPr>
              <a:t>Setup Joc (Phaser):</a:t>
            </a:r>
          </a:p>
          <a:p>
            <a:pPr lvl="1" algn="l"/>
            <a:r>
              <a:rPr sz="1400" b="0">
                <a:solidFill>
                  <a:srgbClr val="000000"/>
                </a:solidFill>
                <a:latin typeface="Times New Roman"/>
              </a:rPr>
              <a:t>- preload(): Încărcare resurse (imagini X/O - Anexa A).</a:t>
            </a:r>
          </a:p>
          <a:p>
            <a:pPr lvl="1" algn="l"/>
            <a:r>
              <a:rPr sz="1400" b="0">
                <a:solidFill>
                  <a:srgbClr val="000000"/>
                </a:solidFill>
                <a:latin typeface="Times New Roman"/>
              </a:rPr>
              <a:t>- create(): Desenare grilă dinamică, celule interactive (Pag. 11).</a:t>
            </a:r>
          </a:p>
          <a:p>
            <a:pPr algn="l"/>
            <a:r>
              <a:rPr sz="1400" b="0">
                <a:solidFill>
                  <a:srgbClr val="000000"/>
                </a:solidFill>
                <a:latin typeface="Times New Roman"/>
              </a:rPr>
              <a:t>Logică Joc (TakeTurn, Check):</a:t>
            </a:r>
          </a:p>
          <a:p>
            <a:pPr lvl="1" algn="l"/>
            <a:r>
              <a:rPr sz="1400" b="0">
                <a:solidFill>
                  <a:srgbClr val="000000"/>
                </a:solidFill>
                <a:latin typeface="Times New Roman"/>
              </a:rPr>
              <a:t>- Gestionare click, validare mutări.</a:t>
            </a:r>
          </a:p>
          <a:p>
            <a:pPr lvl="1" algn="l"/>
            <a:r>
              <a:rPr sz="1400" b="0">
                <a:solidFill>
                  <a:srgbClr val="000000"/>
                </a:solidFill>
                <a:latin typeface="Times New Roman"/>
              </a:rPr>
              <a:t>- Actualizare 'matrix' internă.</a:t>
            </a:r>
          </a:p>
          <a:p>
            <a:pPr lvl="1" algn="l"/>
            <a:r>
              <a:rPr sz="1400" b="0">
                <a:solidFill>
                  <a:srgbClr val="000000"/>
                </a:solidFill>
                <a:latin typeface="Times New Roman"/>
              </a:rPr>
              <a:t>- Plasare sprite X/O cu animație.</a:t>
            </a:r>
          </a:p>
          <a:p>
            <a:pPr lvl="1" algn="l"/>
            <a:r>
              <a:rPr sz="1400" b="0">
                <a:solidFill>
                  <a:srgbClr val="000000"/>
                </a:solidFill>
                <a:latin typeface="Times New Roman"/>
              </a:rPr>
              <a:t>- Alternare ture.</a:t>
            </a:r>
          </a:p>
          <a:p>
            <a:pPr lvl="1" algn="l"/>
            <a:r>
              <a:rPr sz="1400" b="0">
                <a:solidFill>
                  <a:srgbClr val="000000"/>
                </a:solidFill>
                <a:latin typeface="Times New Roman"/>
              </a:rPr>
              <a:t>- Check() (Anexa D): Verificare condiții câștig/remiză.</a:t>
            </a:r>
          </a:p>
          <a:p>
            <a:pPr lvl="1" algn="l"/>
            <a:r>
              <a:rPr sz="1400" b="0">
                <a:solidFill>
                  <a:srgbClr val="000000"/>
                </a:solidFill>
                <a:latin typeface="Times New Roman"/>
              </a:rPr>
              <a:t>- Actualizare și afișare scoruri (displayWinner).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400" b="1">
                <a:solidFill>
                  <a:srgbClr val="000000"/>
                </a:solidFill>
                <a:latin typeface="Times New Roman"/>
              </a:rPr>
              <a:t>Implementare - Adversar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l"/>
            <a:r>
              <a:rPr sz="1400" b="0">
                <a:solidFill>
                  <a:srgbClr val="000000"/>
                </a:solidFill>
                <a:latin typeface="Times New Roman"/>
              </a:rPr>
              <a:t>Scop: Creare AI competitiv pentru modul single-player.</a:t>
            </a:r>
          </a:p>
          <a:p>
            <a:pPr algn="l"/>
            <a:r>
              <a:rPr sz="1400" b="0">
                <a:solidFill>
                  <a:srgbClr val="000000"/>
                </a:solidFill>
                <a:latin typeface="Times New Roman"/>
              </a:rPr>
              <a:t>Strategie Hibridă:</a:t>
            </a:r>
          </a:p>
          <a:p>
            <a:pPr lvl="1" algn="l"/>
            <a:r>
              <a:rPr sz="1400" b="0">
                <a:solidFill>
                  <a:srgbClr val="000000"/>
                </a:solidFill>
                <a:latin typeface="Times New Roman"/>
              </a:rPr>
              <a:t>1. Verificări Imediate (findImmediate): Câștig/Blocare în 1 mutare.</a:t>
            </a:r>
          </a:p>
          <a:p>
            <a:pPr lvl="1" algn="l"/>
            <a:r>
              <a:rPr sz="1400" b="0">
                <a:solidFill>
                  <a:srgbClr val="000000"/>
                </a:solidFill>
                <a:latin typeface="Times New Roman"/>
              </a:rPr>
              <a:t>2. Algoritm Minimax [5]: Explorare arbore joc (dacă nu există mutare imediată).</a:t>
            </a:r>
          </a:p>
          <a:p>
            <a:pPr lvl="1" algn="l"/>
            <a:r>
              <a:rPr sz="1400" b="0">
                <a:solidFill>
                  <a:srgbClr val="000000"/>
                </a:solidFill>
                <a:latin typeface="Times New Roman"/>
              </a:rPr>
              <a:t>3. Optimizare Alpha-Beta: Eliminare ramuri irelevante.</a:t>
            </a:r>
          </a:p>
          <a:p>
            <a:pPr lvl="1" algn="l"/>
            <a:r>
              <a:rPr sz="1400" b="0">
                <a:solidFill>
                  <a:srgbClr val="000000"/>
                </a:solidFill>
                <a:latin typeface="Times New Roman"/>
              </a:rPr>
              <a:t>4. Funcție Euristică (heuristic): Evaluare stări non-terminale.</a:t>
            </a:r>
          </a:p>
          <a:p>
            <a:pPr lvl="1" algn="l"/>
            <a:r>
              <a:rPr sz="1400" b="0">
                <a:solidFill>
                  <a:srgbClr val="000000"/>
                </a:solidFill>
                <a:latin typeface="Times New Roman"/>
              </a:rPr>
              <a:t>5. Limite Adâncime/Noduri (MM_DEPTH, MM_NODES): Asigurare timp răspuns rezonabil.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400" b="1">
                <a:solidFill>
                  <a:srgbClr val="000000"/>
                </a:solidFill>
                <a:latin typeface="Times New Roman"/>
              </a:rPr>
              <a:t>Interfață Utilizator &amp; Testare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l"/>
            <a:r>
              <a:rPr sz="1400" b="0">
                <a:solidFill>
                  <a:srgbClr val="000000"/>
                </a:solidFill>
                <a:latin typeface="Times New Roman"/>
              </a:rPr>
              <a:t>Ecrane Cheie:</a:t>
            </a:r>
          </a:p>
          <a:p>
            <a:pPr lvl="1" algn="l"/>
            <a:r>
              <a:rPr sz="1400" b="0">
                <a:solidFill>
                  <a:srgbClr val="000000"/>
                </a:solidFill>
                <a:latin typeface="Times New Roman"/>
              </a:rPr>
              <a:t>- Login/Înregistrare (Fig 2.1, 2.2).</a:t>
            </a:r>
          </a:p>
          <a:p>
            <a:pPr lvl="1" algn="l"/>
            <a:r>
              <a:rPr sz="1400" b="0">
                <a:solidFill>
                  <a:srgbClr val="000000"/>
                </a:solidFill>
                <a:latin typeface="Times New Roman"/>
              </a:rPr>
              <a:t>- Meniu Principal: Selectare simbol, adversar, dimensiune tablă (Fig 2.3).</a:t>
            </a:r>
          </a:p>
          <a:p>
            <a:pPr lvl="1" algn="l"/>
            <a:r>
              <a:rPr sz="1400" b="0">
                <a:solidFill>
                  <a:srgbClr val="000000"/>
                </a:solidFill>
                <a:latin typeface="Times New Roman"/>
              </a:rPr>
              <a:t>- Ecran Joc: Tablă centrală, scor, elemente vizuale clare (Fig 2.4).</a:t>
            </a:r>
          </a:p>
          <a:p>
            <a:pPr lvl="1" algn="l"/>
            <a:r>
              <a:rPr sz="1400" b="0">
                <a:solidFill>
                  <a:srgbClr val="000000"/>
                </a:solidFill>
                <a:latin typeface="Times New Roman"/>
              </a:rPr>
              <a:t>- Navigare: Butoane Meniu/Logout (Fig 2.5).</a:t>
            </a:r>
          </a:p>
          <a:p>
            <a:pPr algn="l"/>
            <a:r>
              <a:rPr sz="1400" b="0">
                <a:solidFill>
                  <a:srgbClr val="000000"/>
                </a:solidFill>
                <a:latin typeface="Times New Roman"/>
              </a:rPr>
              <a:t>Testare: Focus pe corectitudinea funcțională a modulelor (autentificare, logică joc, AI, UI).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400" b="1">
                <a:solidFill>
                  <a:srgbClr val="000000"/>
                </a:solidFill>
                <a:latin typeface="Times New Roman"/>
              </a:rPr>
              <a:t>Concluzii &amp; Învățăminte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l"/>
            <a:r>
              <a:rPr sz="1400" b="0">
                <a:solidFill>
                  <a:srgbClr val="000000"/>
                </a:solidFill>
                <a:latin typeface="Times New Roman"/>
              </a:rPr>
              <a:t>Realizări:</a:t>
            </a:r>
          </a:p>
          <a:p>
            <a:pPr lvl="1" algn="l"/>
            <a:r>
              <a:rPr sz="1400" b="0">
                <a:solidFill>
                  <a:srgbClr val="000000"/>
                </a:solidFill>
                <a:latin typeface="Times New Roman"/>
              </a:rPr>
              <a:t>- Aplicație Tic Tac Toe web funcțională și interactivă.</a:t>
            </a:r>
          </a:p>
          <a:p>
            <a:pPr lvl="1" algn="l"/>
            <a:r>
              <a:rPr sz="1400" b="0">
                <a:solidFill>
                  <a:srgbClr val="000000"/>
                </a:solidFill>
                <a:latin typeface="Times New Roman"/>
              </a:rPr>
              <a:t>- Implementare obiective: moduri multiple, grilă configurabilă, scor, autentificare.</a:t>
            </a:r>
          </a:p>
          <a:p>
            <a:pPr lvl="1" algn="l"/>
            <a:r>
              <a:rPr sz="1400" b="0">
                <a:solidFill>
                  <a:srgbClr val="000000"/>
                </a:solidFill>
                <a:latin typeface="Times New Roman"/>
              </a:rPr>
              <a:t>- Integrare AI competitiv (Minimax + Alpha-Beta).</a:t>
            </a:r>
          </a:p>
          <a:p>
            <a:pPr lvl="1" algn="l"/>
            <a:r>
              <a:rPr sz="1400" b="0">
                <a:solidFill>
                  <a:srgbClr val="000000"/>
                </a:solidFill>
                <a:latin typeface="Times New Roman"/>
              </a:rPr>
              <a:t>- Utilizare eficientă Phaser.js.</a:t>
            </a:r>
          </a:p>
          <a:p>
            <a:pPr algn="l"/>
            <a:r>
              <a:rPr sz="1400" b="0">
                <a:solidFill>
                  <a:srgbClr val="000000"/>
                </a:solidFill>
                <a:latin typeface="Times New Roman"/>
              </a:rPr>
              <a:t>Învățăminte:</a:t>
            </a:r>
          </a:p>
          <a:p>
            <a:pPr lvl="1" algn="l"/>
            <a:r>
              <a:rPr sz="1400" b="0">
                <a:solidFill>
                  <a:srgbClr val="000000"/>
                </a:solidFill>
                <a:latin typeface="Times New Roman"/>
              </a:rPr>
              <a:t>- Aplicare practică JS, HTML, CSS.</a:t>
            </a:r>
          </a:p>
          <a:p>
            <a:pPr lvl="1" algn="l"/>
            <a:r>
              <a:rPr sz="1400" b="0">
                <a:solidFill>
                  <a:srgbClr val="000000"/>
                </a:solidFill>
                <a:latin typeface="Times New Roman"/>
              </a:rPr>
              <a:t>- Experiență cu motorul Phaser.js.</a:t>
            </a:r>
          </a:p>
          <a:p>
            <a:pPr lvl="1" algn="l"/>
            <a:r>
              <a:rPr sz="1400" b="0">
                <a:solidFill>
                  <a:srgbClr val="000000"/>
                </a:solidFill>
                <a:latin typeface="Times New Roman"/>
              </a:rPr>
              <a:t>- Implementare algoritmi căutare AI.</a:t>
            </a:r>
          </a:p>
          <a:p>
            <a:pPr lvl="1" algn="l"/>
            <a:r>
              <a:rPr sz="1400" b="0">
                <a:solidFill>
                  <a:srgbClr val="000000"/>
                </a:solidFill>
                <a:latin typeface="Times New Roman"/>
              </a:rPr>
              <a:t>- Înțelegere structură modulară și ciclu viață aplicație web.</a:t>
            </a:r>
          </a:p>
          <a:p>
            <a:pPr lvl="1" algn="l"/>
            <a:r>
              <a:rPr sz="1400" b="0">
                <a:solidFill>
                  <a:srgbClr val="000000"/>
                </a:solidFill>
                <a:latin typeface="Times New Roman"/>
              </a:rPr>
              <a:t>- Experiență valoroasă în transpunerea cerințelor în soluții software.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/>
            <a:r>
              <a:rPr sz="2800" b="1">
                <a:solidFill>
                  <a:srgbClr val="000000"/>
                </a:solidFill>
                <a:latin typeface="Times New Roman"/>
              </a:rPr>
              <a:t>Întrebări?</a:t>
            </a:r>
          </a:p>
          <a:p>
            <a:pPr algn="ctr"/>
            <a:r>
              <a:rPr sz="1800" b="0">
                <a:solidFill>
                  <a:srgbClr val="000000"/>
                </a:solidFill>
                <a:latin typeface="Times New Roman"/>
              </a:rPr>
              <a:t>Mulțumesc!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