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1" r:id="rId2"/>
  </p:sldMasterIdLst>
  <p:notesMasterIdLst>
    <p:notesMasterId r:id="rId16"/>
  </p:notesMasterIdLst>
  <p:sldIdLst>
    <p:sldId id="266" r:id="rId3"/>
    <p:sldId id="277" r:id="rId4"/>
    <p:sldId id="278" r:id="rId5"/>
    <p:sldId id="281" r:id="rId6"/>
    <p:sldId id="288" r:id="rId7"/>
    <p:sldId id="284" r:id="rId8"/>
    <p:sldId id="285" r:id="rId9"/>
    <p:sldId id="279" r:id="rId10"/>
    <p:sldId id="287" r:id="rId11"/>
    <p:sldId id="275" r:id="rId12"/>
    <p:sldId id="286" r:id="rId13"/>
    <p:sldId id="282" r:id="rId14"/>
    <p:sldId id="28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" initials="П" lastIdx="1" clrIdx="0">
    <p:extLst>
      <p:ext uri="{19B8F6BF-5375-455C-9EA6-DF929625EA0E}">
        <p15:presenceInfo xmlns:p15="http://schemas.microsoft.com/office/powerpoint/2012/main" userId="Пользовател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3557D"/>
    <a:srgbClr val="0090CF"/>
    <a:srgbClr val="018FD1"/>
    <a:srgbClr val="FF9999"/>
    <a:srgbClr val="006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94" autoAdjust="0"/>
    <p:restoredTop sz="86425"/>
  </p:normalViewPr>
  <p:slideViewPr>
    <p:cSldViewPr snapToGrid="0" snapToObjects="1">
      <p:cViewPr>
        <p:scale>
          <a:sx n="75" d="100"/>
          <a:sy n="75" d="100"/>
        </p:scale>
        <p:origin x="2340" y="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A49-6A83-4F34-B520-ECD1718F98F9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99E7B-1659-4307-8A19-C8925F101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98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86314"/>
            <a:ext cx="78867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837C2-90D0-47E8-89A5-03A30CAE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477F7807-8EDC-4D35-9F44-D9E4BED37F35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FFEA02-B9A0-4575-B62B-39FDB4BCF6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FB6813F1-BB7A-45DF-853E-C83947AD1839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648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3888" y="1900106"/>
            <a:ext cx="78867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5D70390-E49B-4CB9-B227-0FF63C6DB92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B7F7A1FE-7F76-4062-BCE0-8FF0DE1C4EBB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0F45AD-7977-4AB1-A47C-020614F1D1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F5C0C1BD-2305-440F-838D-166F9D204A8D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2234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4A046-216A-4A60-AD45-E51A4A299C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5148D3A2-D058-4D62-99CC-00A1DA2ED3E1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8BE3158B-87DE-472B-8802-B2A93DC5B8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0DD4E46B-BACE-47EE-BF9F-0D7D1AFC3AA2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1695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1D44E-0281-4319-9D13-3D0BB01A223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E2FD41B3-FC5B-468D-B823-0704063B90DE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94AE2BE-B40E-463A-9BF9-FB75FD423C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FDF6EED1-A0E2-47E5-B5FE-E97532687E3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7523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783806"/>
            <a:ext cx="78867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B9533-9CE9-4301-865C-7899BA82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233AF1B1-39F6-4217-BD4F-323811917AEF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449CE1-57B3-4EAE-AF5D-C416B3147F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6093E3A4-A61D-4C94-A2B5-BC5A19B012A2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38680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23888" y="1900107"/>
            <a:ext cx="7886700" cy="4327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BD1DE7A-F011-45DD-8C4A-9C43F398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9C8FFEBF-A36B-4BA6-B3BF-582A9A63D220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2C77316-FFD3-489B-B592-D111658E33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396348AD-0A51-429F-AC9A-9E96BF714B63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98124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3888" y="1900106"/>
            <a:ext cx="78867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E6CBEB-66D9-40E0-9853-BE0F3F422D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5E1F77C1-28BD-48B5-8B05-6252428A3FE8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7AFE862-5B4C-46EB-8D1E-45AE6137D5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342B2216-FBC9-4DC7-BDB7-448A46E4651E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1476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9753A-6DFE-406D-A9B5-93DAC547257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E786739E-987B-437A-A78D-B76274992C15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588CB6E-29A1-4693-B401-9DFBF9C06C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43654882-5279-40FE-BF0D-A87286E5BBF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2705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39536-E129-4102-B51A-860D454EC05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5F29AFEC-BB7B-45F5-8734-D5284861A613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1375CF6-3B8D-47EA-9217-D0573C1235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66CB1B67-E502-427C-918A-794D1AA7782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4771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86314"/>
            <a:ext cx="78867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3FB87-1617-44D3-9AC3-10CE3E54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5950F8E0-E751-4F55-A926-6097FDDB7FB4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1A2488D-C3D1-44A5-87A8-0AABFFAA3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9B793CA8-3836-4D6D-88FA-E558A0946508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1650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783806"/>
            <a:ext cx="78867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E58C-9AAB-4F3E-9717-0C9DF7A0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0003CD7B-F347-4491-A072-C385EAE3BCF9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9FA7EB-D062-4199-932D-4AA547DD9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0F43ACC8-DD66-41C9-8322-A398C1BF7038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8674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23888" y="1900107"/>
            <a:ext cx="7886700" cy="4327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D028F6-55FA-4CC4-B5FC-D5A21AB6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45CDCC5A-9543-44D8-B3FC-EFD7E1EAD47B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F690961-244B-4246-9633-4C65A0F1FE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E703E1AE-4EB9-4BAC-9000-49DE5C3DF23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56057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3CA7D15-B285-43ED-B8D4-0DF121997F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9C95733-EB53-4BE4-AA6E-25FA3D8EAA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161A5-AF2B-4775-8FE6-7B8214B7E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1BAEBCC-FAD6-4F1C-997A-4D11887C63F4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87B42-2CAD-49A2-94E8-B62FD3DE5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5107A-4BAC-498E-A155-CCDDE3621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8CBF7EC-CC67-4AC4-AD83-06D13A4A4418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616531F1-1A39-4DBE-997B-16FFCEE672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D086FAED-8D3A-4BD9-BDCA-60A4020FAD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FA225-96BF-42CA-BE5C-CE4AE7EAC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54AAD9-4996-469A-9C1D-2E74C587B7A2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67478-66F1-41A9-B105-72C0258C5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E8CF-F511-42D6-BB56-E58C8EB50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E06BDFA-72E5-4619-B73D-0D2CBC51F0BE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8EE846-178D-40AC-A224-7C9DFA72A759}"/>
              </a:ext>
            </a:extLst>
          </p:cNvPr>
          <p:cNvSpPr txBox="1"/>
          <p:nvPr/>
        </p:nvSpPr>
        <p:spPr>
          <a:xfrm>
            <a:off x="4175178" y="5319016"/>
            <a:ext cx="51598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ro-RO" sz="16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Elev(a)</a:t>
            </a:r>
            <a:r>
              <a:rPr lang="en-US" sz="16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Grigoriev Artur</a:t>
            </a:r>
            <a:endParaRPr lang="ro-RO" sz="1600" b="1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ro-RO" sz="16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Grupa</a:t>
            </a:r>
            <a:r>
              <a:rPr lang="en-US" sz="16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PTPP241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z="1600" b="1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Profesor</a:t>
            </a:r>
            <a:r>
              <a:rPr lang="en-US" sz="16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Magdalena Moraru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z="16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endParaRPr lang="en-US" sz="2000" b="1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667" y="2538515"/>
            <a:ext cx="859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TEMA: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Dezvoltarea unei aplicații web interactive „X si O”</a:t>
            </a:r>
            <a:endParaRPr lang="ru-RU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3215" y="1761933"/>
            <a:ext cx="385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ro-RO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țiere</a:t>
            </a:r>
            <a:endParaRPr lang="ru-RU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B5DE04-449F-4C88-BF95-9F65F7089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310" y="429255"/>
            <a:ext cx="1635608" cy="9951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7117" y="1788146"/>
            <a:ext cx="73697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Implementare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 -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Adversar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 AI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94EC1-16DF-44A1-BE40-8B85359F3870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6D9D1-A541-471F-A2A6-BF05B1DAE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DC8D0A-AAAD-5B6A-71FA-38DD8BA51C76}"/>
              </a:ext>
            </a:extLst>
          </p:cNvPr>
          <p:cNvSpPr txBox="1">
            <a:spLocks/>
          </p:cNvSpPr>
          <p:nvPr/>
        </p:nvSpPr>
        <p:spPr>
          <a:xfrm>
            <a:off x="457199" y="2080533"/>
            <a:ext cx="8229600" cy="4525963"/>
          </a:xfrm>
          <a:prstGeom prst="rect">
            <a:avLst/>
          </a:prstGeom>
        </p:spPr>
        <p:txBody>
          <a:bodyPr wrap="square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en-US" sz="1400">
                <a:solidFill>
                  <a:srgbClr val="000000"/>
                </a:solidFill>
                <a:latin typeface="Times New Roman"/>
              </a:rPr>
              <a:t>Scop: Creare AI competitiv pentru modul single-player.</a:t>
            </a:r>
          </a:p>
          <a:p>
            <a:r>
              <a:rPr lang="en-US" sz="1400">
                <a:solidFill>
                  <a:srgbClr val="000000"/>
                </a:solidFill>
                <a:latin typeface="Times New Roman"/>
              </a:rPr>
              <a:t>Strategie Hibridă: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Times New Roman"/>
              </a:rPr>
              <a:t>1. Verificări Imediate (findImmediate): Câștig/Blocare în 1 mutare.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Times New Roman"/>
              </a:rPr>
              <a:t>2. Algoritm Minimax [5]: Explorare arbore joc (dacă nu există mutare imediată).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Times New Roman"/>
              </a:rPr>
              <a:t>3. Optimizare Alpha-Beta: Eliminare ramuri irelevante.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Times New Roman"/>
              </a:rPr>
              <a:t>4. Funcție Euristică (heuristic): Evaluare stări non-terminale.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Times New Roman"/>
              </a:rPr>
              <a:t>5. Limite Adâncime/Noduri (MM_DEPTH, MM_NODES): Asigurare timp răspuns rezonabil.</a:t>
            </a:r>
            <a:endParaRPr lang="en-US" sz="140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2293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7117" y="1788146"/>
            <a:ext cx="73697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Prezentarea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ro-M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ționalului realizat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94EC1-16DF-44A1-BE40-8B85359F3870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6D9D1-A541-471F-A2A6-BF05B1DAE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F08A5B-454D-434B-81E8-26E62BAEB725}"/>
              </a:ext>
            </a:extLst>
          </p:cNvPr>
          <p:cNvSpPr txBox="1"/>
          <p:nvPr/>
        </p:nvSpPr>
        <p:spPr>
          <a:xfrm>
            <a:off x="1658471" y="3101788"/>
            <a:ext cx="647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 – </a:t>
            </a:r>
            <a:r>
              <a:rPr lang="en-US" dirty="0" err="1"/>
              <a:t>inregistrarea</a:t>
            </a:r>
            <a:r>
              <a:rPr lang="en-US" dirty="0"/>
              <a:t> </a:t>
            </a:r>
            <a:r>
              <a:rPr lang="en-US" dirty="0" err="1"/>
              <a:t>platformei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2590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8212" y="1577935"/>
            <a:ext cx="736976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MD" sz="6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ru-RU" sz="6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8D4AE-9258-4C22-AD42-354556FB745E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F27EA-0CF9-44D8-ADED-DEF1EC657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55B40-192C-3A02-F8B6-29C25E35D3EB}"/>
              </a:ext>
            </a:extLst>
          </p:cNvPr>
          <p:cNvSpPr txBox="1"/>
          <p:nvPr/>
        </p:nvSpPr>
        <p:spPr>
          <a:xfrm>
            <a:off x="624979" y="2797673"/>
            <a:ext cx="55157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Realizări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lvl="1" algn="l"/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Aplicație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Tic Tac Toe web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funcțională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și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interactivă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lvl="1" algn="l"/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Implementare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obiective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moduri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multiple,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grilă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configurabilă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scor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autentificare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lvl="1" algn="l"/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Integrare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AI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competitiv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(Minimax + Alpha-Beta).</a:t>
            </a:r>
          </a:p>
          <a:p>
            <a:pPr lvl="1" algn="l"/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Utilizare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eficientă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Phaser.js.</a:t>
            </a:r>
          </a:p>
          <a:p>
            <a:pPr algn="l"/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Învățăminte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lvl="1" algn="l"/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Aplicare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practică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JS, HTML, CSS.</a:t>
            </a:r>
          </a:p>
          <a:p>
            <a:pPr lvl="1" algn="l"/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Experiență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cu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motorul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Phaser.js.</a:t>
            </a:r>
          </a:p>
          <a:p>
            <a:pPr lvl="1" algn="l"/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Implementare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algoritmi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căutare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AI.</a:t>
            </a:r>
          </a:p>
          <a:p>
            <a:pPr lvl="1" algn="l"/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Înțelegere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structură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modulară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și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ciclu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viață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aplicație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web.</a:t>
            </a:r>
          </a:p>
          <a:p>
            <a:pPr lvl="1" algn="l"/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Experiență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valoroasă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în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transpunerea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cerințelor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în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soluții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software.</a:t>
            </a:r>
          </a:p>
        </p:txBody>
      </p:sp>
    </p:spTree>
    <p:extLst>
      <p:ext uri="{BB962C8B-B14F-4D97-AF65-F5344CB8AC3E}">
        <p14:creationId xmlns:p14="http://schemas.microsoft.com/office/powerpoint/2010/main" val="1670009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0941" y="3394755"/>
            <a:ext cx="736976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MD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 mulțumim pentru atenție !</a:t>
            </a:r>
            <a:endParaRPr lang="ru-RU" sz="4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55C44-B1CC-4CB3-934D-B74E52939E44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ACCEB-6F3A-4F77-A3D6-19EDE4F72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3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7117" y="1788146"/>
            <a:ext cx="73697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M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C2715-A7D8-4D29-8637-ACA6E0B89A36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EEC2D-119B-4FA3-BC71-931E19DEB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2749D5-CF32-4AC2-B874-65FE9A378A45}"/>
              </a:ext>
            </a:extLst>
          </p:cNvPr>
          <p:cNvSpPr txBox="1"/>
          <p:nvPr/>
        </p:nvSpPr>
        <p:spPr>
          <a:xfrm>
            <a:off x="457200" y="2603102"/>
            <a:ext cx="8294556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Realizare</a:t>
            </a:r>
            <a:r>
              <a:rPr lang="en-US" dirty="0"/>
              <a:t> </a:t>
            </a:r>
            <a:r>
              <a:rPr lang="en-US" dirty="0" err="1"/>
              <a:t>Aplicație</a:t>
            </a:r>
            <a:r>
              <a:rPr lang="en-US" dirty="0"/>
              <a:t> Web: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completă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joc</a:t>
            </a:r>
            <a:r>
              <a:rPr lang="en-US" dirty="0"/>
              <a:t> Tic Tac Toe </a:t>
            </a:r>
            <a:r>
              <a:rPr lang="en-US" dirty="0" err="1"/>
              <a:t>interactiv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Experiență</a:t>
            </a:r>
            <a:r>
              <a:rPr lang="en-US" dirty="0"/>
              <a:t> </a:t>
            </a:r>
            <a:r>
              <a:rPr lang="en-US" dirty="0" err="1"/>
              <a:t>Modernă</a:t>
            </a:r>
            <a:r>
              <a:rPr lang="en-US" dirty="0"/>
              <a:t>: </a:t>
            </a:r>
            <a:r>
              <a:rPr lang="en-US" dirty="0" err="1"/>
              <a:t>Oferirea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versiuni</a:t>
            </a:r>
            <a:r>
              <a:rPr lang="en-US" dirty="0"/>
              <a:t> </a:t>
            </a:r>
            <a:r>
              <a:rPr lang="en-US" dirty="0" err="1"/>
              <a:t>atractive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educative a </a:t>
            </a:r>
            <a:r>
              <a:rPr lang="en-US" dirty="0" err="1"/>
              <a:t>jocului</a:t>
            </a:r>
            <a:r>
              <a:rPr lang="en-US" dirty="0"/>
              <a:t> </a:t>
            </a:r>
            <a:r>
              <a:rPr lang="en-US" dirty="0" err="1"/>
              <a:t>clasic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Aplicare</a:t>
            </a:r>
            <a:r>
              <a:rPr lang="en-US" dirty="0"/>
              <a:t> </a:t>
            </a:r>
            <a:r>
              <a:rPr lang="en-US" dirty="0" err="1"/>
              <a:t>Practică</a:t>
            </a:r>
            <a:r>
              <a:rPr lang="en-US" dirty="0"/>
              <a:t>: </a:t>
            </a:r>
            <a:r>
              <a:rPr lang="en-US" dirty="0" err="1"/>
              <a:t>Demonstrarea</a:t>
            </a:r>
            <a:r>
              <a:rPr lang="en-US" dirty="0"/>
              <a:t> </a:t>
            </a:r>
            <a:r>
              <a:rPr lang="en-US" dirty="0" err="1"/>
              <a:t>abilităților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, AI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dezvoltare</a:t>
            </a:r>
            <a:r>
              <a:rPr lang="en-US" dirty="0"/>
              <a:t> web.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Explorare</a:t>
            </a:r>
            <a:r>
              <a:rPr lang="en-US" dirty="0"/>
              <a:t> </a:t>
            </a:r>
            <a:r>
              <a:rPr lang="en-US" dirty="0" err="1"/>
              <a:t>Tehnologică</a:t>
            </a:r>
            <a:r>
              <a:rPr lang="en-US" dirty="0"/>
              <a:t>: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eficientă</a:t>
            </a:r>
            <a:r>
              <a:rPr lang="en-US" dirty="0"/>
              <a:t> a Phaser.js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algoritmilor</a:t>
            </a:r>
            <a:r>
              <a:rPr lang="en-US" dirty="0"/>
              <a:t> AI.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Funcționalitate</a:t>
            </a:r>
            <a:r>
              <a:rPr lang="en-US" dirty="0"/>
              <a:t> </a:t>
            </a:r>
            <a:r>
              <a:rPr lang="en-US" dirty="0" err="1"/>
              <a:t>Completă</a:t>
            </a:r>
            <a:r>
              <a:rPr lang="en-US" dirty="0"/>
              <a:t>: </a:t>
            </a: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modurilor</a:t>
            </a:r>
            <a:r>
              <a:rPr lang="en-US" dirty="0"/>
              <a:t> de </a:t>
            </a:r>
            <a:r>
              <a:rPr lang="en-US" dirty="0" err="1"/>
              <a:t>joc</a:t>
            </a:r>
            <a:r>
              <a:rPr lang="en-US" dirty="0"/>
              <a:t>, AI, </a:t>
            </a:r>
            <a:r>
              <a:rPr lang="en-US" dirty="0" err="1"/>
              <a:t>configurare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autentificare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5405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7117" y="1788146"/>
            <a:ext cx="73697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M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Obiectivele 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227E6-C239-4A5E-89AA-4DF431899EDE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3447A-DE2F-4E30-875E-B6751EE96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242695-5B7B-44DA-8B35-73358EFFDA3B}"/>
              </a:ext>
            </a:extLst>
          </p:cNvPr>
          <p:cNvSpPr txBox="1"/>
          <p:nvPr/>
        </p:nvSpPr>
        <p:spPr>
          <a:xfrm>
            <a:off x="457200" y="2694874"/>
            <a:ext cx="8294556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Joc </a:t>
            </a:r>
            <a:r>
              <a:rPr lang="en-US" dirty="0" err="1"/>
              <a:t>Interactiv</a:t>
            </a:r>
            <a:r>
              <a:rPr lang="en-US" dirty="0"/>
              <a:t> &amp; </a:t>
            </a:r>
            <a:r>
              <a:rPr lang="en-US" dirty="0" err="1"/>
              <a:t>Educativ</a:t>
            </a:r>
            <a:r>
              <a:rPr lang="en-US" dirty="0"/>
              <a:t>: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experiențe</a:t>
            </a:r>
            <a:r>
              <a:rPr lang="en-US" dirty="0"/>
              <a:t> </a:t>
            </a:r>
            <a:r>
              <a:rPr lang="en-US" dirty="0" err="1"/>
              <a:t>digitale</a:t>
            </a:r>
            <a:r>
              <a:rPr lang="en-US" dirty="0"/>
              <a:t> </a:t>
            </a:r>
            <a:r>
              <a:rPr lang="en-US" dirty="0" err="1"/>
              <a:t>atractive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Moduri</a:t>
            </a:r>
            <a:r>
              <a:rPr lang="en-US" dirty="0"/>
              <a:t>: Single-Player (AI) &amp; Multiplayer Local: </a:t>
            </a:r>
            <a:r>
              <a:rPr lang="en-US" dirty="0" err="1"/>
              <a:t>Oferirea</a:t>
            </a:r>
            <a:r>
              <a:rPr lang="en-US" dirty="0"/>
              <a:t> </a:t>
            </a:r>
            <a:r>
              <a:rPr lang="en-US" dirty="0" err="1"/>
              <a:t>ambelor</a:t>
            </a:r>
            <a:r>
              <a:rPr lang="en-US" dirty="0"/>
              <a:t> </a:t>
            </a:r>
            <a:r>
              <a:rPr lang="en-US" dirty="0" err="1"/>
              <a:t>opțiuni</a:t>
            </a:r>
            <a:r>
              <a:rPr lang="en-US" dirty="0"/>
              <a:t> de </a:t>
            </a:r>
            <a:r>
              <a:rPr lang="en-US" dirty="0" err="1"/>
              <a:t>joc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AI </a:t>
            </a:r>
            <a:r>
              <a:rPr lang="en-US" dirty="0" err="1"/>
              <a:t>Competitiv</a:t>
            </a:r>
            <a:r>
              <a:rPr lang="en-US" dirty="0"/>
              <a:t> (Minimax):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adversar</a:t>
            </a:r>
            <a:r>
              <a:rPr lang="en-US" dirty="0"/>
              <a:t> </a:t>
            </a:r>
            <a:r>
              <a:rPr lang="en-US" dirty="0" err="1"/>
              <a:t>inteligent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Grilă</a:t>
            </a:r>
            <a:r>
              <a:rPr lang="en-US" dirty="0"/>
              <a:t> (3x3/5x5) &amp; </a:t>
            </a:r>
            <a:r>
              <a:rPr lang="en-US" dirty="0" err="1"/>
              <a:t>Scor</a:t>
            </a:r>
            <a:r>
              <a:rPr lang="en-US" dirty="0"/>
              <a:t> </a:t>
            </a:r>
            <a:r>
              <a:rPr lang="en-US" dirty="0" err="1"/>
              <a:t>Vizibil</a:t>
            </a:r>
            <a:r>
              <a:rPr lang="en-US" dirty="0"/>
              <a:t>: </a:t>
            </a:r>
            <a:r>
              <a:rPr lang="en-US" dirty="0" err="1"/>
              <a:t>Adăugarea</a:t>
            </a:r>
            <a:r>
              <a:rPr lang="en-US" dirty="0"/>
              <a:t> </a:t>
            </a:r>
            <a:r>
              <a:rPr lang="en-US" dirty="0" err="1"/>
              <a:t>configurabilității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feedback-</a:t>
            </a:r>
            <a:r>
              <a:rPr lang="en-US" dirty="0" err="1"/>
              <a:t>ului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Autentificare</a:t>
            </a:r>
            <a:r>
              <a:rPr lang="en-US" dirty="0"/>
              <a:t> &amp; Design Modular: </a:t>
            </a:r>
            <a:r>
              <a:rPr lang="en-US" dirty="0" err="1"/>
              <a:t>Asigurarea</a:t>
            </a:r>
            <a:r>
              <a:rPr lang="en-US" dirty="0"/>
              <a:t> </a:t>
            </a:r>
            <a:r>
              <a:rPr lang="en-US" dirty="0" err="1"/>
              <a:t>accesului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extensibilității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2267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0762" y="1800265"/>
            <a:ext cx="73697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M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Tehnologii utilizate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549AB-4C00-4F82-9965-F03F9DB87FE8}"/>
              </a:ext>
            </a:extLst>
          </p:cNvPr>
          <p:cNvSpPr txBox="1"/>
          <p:nvPr/>
        </p:nvSpPr>
        <p:spPr>
          <a:xfrm>
            <a:off x="0" y="252246"/>
            <a:ext cx="9144000" cy="369332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BDBD0-C4D8-45D3-BD7A-87B7D095B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11E887-8051-47E8-9DC2-9AF88A6BBE59}"/>
              </a:ext>
            </a:extLst>
          </p:cNvPr>
          <p:cNvSpPr txBox="1"/>
          <p:nvPr/>
        </p:nvSpPr>
        <p:spPr>
          <a:xfrm>
            <a:off x="253941" y="1800265"/>
            <a:ext cx="18349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Github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F6C3A-585A-95BA-3E0C-2D490B99846F}"/>
              </a:ext>
            </a:extLst>
          </p:cNvPr>
          <p:cNvGrpSpPr/>
          <p:nvPr/>
        </p:nvGrpSpPr>
        <p:grpSpPr>
          <a:xfrm>
            <a:off x="7855917" y="4259958"/>
            <a:ext cx="1015534" cy="1681916"/>
            <a:chOff x="6757391" y="2385040"/>
            <a:chExt cx="1458669" cy="22796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71E200-E96D-8C9B-2D5E-86302948D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7391" y="2385040"/>
              <a:ext cx="1458669" cy="15523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3D7EF3-69E1-EBAE-DBC3-06ACD7C4BF1B}"/>
                </a:ext>
              </a:extLst>
            </p:cNvPr>
            <p:cNvSpPr txBox="1"/>
            <p:nvPr/>
          </p:nvSpPr>
          <p:spPr>
            <a:xfrm>
              <a:off x="6757391" y="4018327"/>
              <a:ext cx="1458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Repository Database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3EEA3-E22E-5DB8-5CFD-DEECE8593702}"/>
              </a:ext>
            </a:extLst>
          </p:cNvPr>
          <p:cNvGrpSpPr/>
          <p:nvPr/>
        </p:nvGrpSpPr>
        <p:grpSpPr>
          <a:xfrm>
            <a:off x="2665971" y="5133704"/>
            <a:ext cx="1558466" cy="952438"/>
            <a:chOff x="4576297" y="4891643"/>
            <a:chExt cx="2238515" cy="1290906"/>
          </a:xfrm>
        </p:grpSpPr>
        <p:pic>
          <p:nvPicPr>
            <p:cNvPr id="10" name="Picture 9" descr="A close up of a logo&#10;&#10;AI-generated content may be incorrect.">
              <a:extLst>
                <a:ext uri="{FF2B5EF4-FFF2-40B4-BE49-F238E27FC236}">
                  <a16:creationId xmlns:a16="http://schemas.microsoft.com/office/drawing/2014/main" id="{E473B9A9-1042-CDBD-7A56-D7F722EF7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6297" y="4891643"/>
              <a:ext cx="2181094" cy="91140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B99B9A-540C-5D57-1C63-62D0569F45AE}"/>
                </a:ext>
              </a:extLst>
            </p:cNvPr>
            <p:cNvSpPr txBox="1"/>
            <p:nvPr/>
          </p:nvSpPr>
          <p:spPr>
            <a:xfrm>
              <a:off x="4633718" y="5813217"/>
              <a:ext cx="2181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Control tool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03AB1F-C4E8-BEE1-2750-6F0D88988EF9}"/>
              </a:ext>
            </a:extLst>
          </p:cNvPr>
          <p:cNvGrpSpPr/>
          <p:nvPr/>
        </p:nvGrpSpPr>
        <p:grpSpPr>
          <a:xfrm>
            <a:off x="186307" y="4254974"/>
            <a:ext cx="2200272" cy="1695568"/>
            <a:chOff x="196720" y="4254083"/>
            <a:chExt cx="3160378" cy="229812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47BA83-180C-0081-159A-576F7C444847}"/>
                </a:ext>
              </a:extLst>
            </p:cNvPr>
            <p:cNvSpPr txBox="1"/>
            <p:nvPr/>
          </p:nvSpPr>
          <p:spPr>
            <a:xfrm>
              <a:off x="196720" y="5628875"/>
              <a:ext cx="31603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effectLst/>
                </a:rPr>
                <a:t>Hypertext Markup Language, a standardized system for tagging text files.</a:t>
              </a:r>
              <a:endParaRPr lang="en-US" dirty="0"/>
            </a:p>
          </p:txBody>
        </p:sp>
        <p:pic>
          <p:nvPicPr>
            <p:cNvPr id="16" name="Picture 15" descr="A logo of a software developer&#10;&#10;AI-generated content may be incorrect.">
              <a:extLst>
                <a:ext uri="{FF2B5EF4-FFF2-40B4-BE49-F238E27FC236}">
                  <a16:creationId xmlns:a16="http://schemas.microsoft.com/office/drawing/2014/main" id="{4D6F17CC-41EF-FD51-1E7B-5680DD6BA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939" y="4254083"/>
              <a:ext cx="1362057" cy="136205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2B4247-502F-2DA7-B72A-93A51A33361E}"/>
              </a:ext>
            </a:extLst>
          </p:cNvPr>
          <p:cNvGrpSpPr/>
          <p:nvPr/>
        </p:nvGrpSpPr>
        <p:grpSpPr>
          <a:xfrm>
            <a:off x="1936906" y="2753360"/>
            <a:ext cx="1636804" cy="1919029"/>
            <a:chOff x="1776909" y="2147362"/>
            <a:chExt cx="2889554" cy="3358282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C42F4FA8-22E0-E7D2-F658-EA6443EE5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90010" y="2147362"/>
              <a:ext cx="1196958" cy="119695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E1DEE4-15FF-3AC1-3757-4B5D416B9A94}"/>
                </a:ext>
              </a:extLst>
            </p:cNvPr>
            <p:cNvSpPr txBox="1"/>
            <p:nvPr/>
          </p:nvSpPr>
          <p:spPr>
            <a:xfrm>
              <a:off x="1776909" y="3405080"/>
              <a:ext cx="2889554" cy="21005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CSS is used to define styles for your web pages.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AFEF00-F36A-4649-F91D-C31EE0599821}"/>
              </a:ext>
            </a:extLst>
          </p:cNvPr>
          <p:cNvGrpSpPr/>
          <p:nvPr/>
        </p:nvGrpSpPr>
        <p:grpSpPr>
          <a:xfrm>
            <a:off x="3995701" y="2444298"/>
            <a:ext cx="1906910" cy="1969404"/>
            <a:chOff x="4453983" y="2367584"/>
            <a:chExt cx="2739006" cy="266927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B58125-3752-B3BF-6D16-1D625D863D12}"/>
                </a:ext>
              </a:extLst>
            </p:cNvPr>
            <p:cNvSpPr txBox="1"/>
            <p:nvPr/>
          </p:nvSpPr>
          <p:spPr>
            <a:xfrm>
              <a:off x="4453983" y="3836525"/>
              <a:ext cx="273900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JavaScript is a scripting or programming language for front-end logic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A1D5ED3-29F2-95EB-867C-466AAD533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35438" y="2367584"/>
              <a:ext cx="1230675" cy="1458775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1AA28B1-5FC9-E37F-C6B4-E64D22FDEE05}"/>
              </a:ext>
            </a:extLst>
          </p:cNvPr>
          <p:cNvSpPr txBox="1"/>
          <p:nvPr/>
        </p:nvSpPr>
        <p:spPr>
          <a:xfrm>
            <a:off x="5822881" y="3714133"/>
            <a:ext cx="17159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Phaser is a fun, free and fast 2D game framework for making HTML5 games</a:t>
            </a:r>
          </a:p>
        </p:txBody>
      </p:sp>
      <p:pic>
        <p:nvPicPr>
          <p:cNvPr id="39" name="Picture 38" descr="A cartoon characters on a planet&#10;&#10;AI-generated content may be incorrect.">
            <a:extLst>
              <a:ext uri="{FF2B5EF4-FFF2-40B4-BE49-F238E27FC236}">
                <a16:creationId xmlns:a16="http://schemas.microsoft.com/office/drawing/2014/main" id="{4757EDD9-D312-ABBE-C417-0EE73926EE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4984" y="2719616"/>
            <a:ext cx="1205921" cy="100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7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0762" y="1800265"/>
            <a:ext cx="73697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M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Tehnologii utilizate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549AB-4C00-4F82-9965-F03F9DB87FE8}"/>
              </a:ext>
            </a:extLst>
          </p:cNvPr>
          <p:cNvSpPr txBox="1"/>
          <p:nvPr/>
        </p:nvSpPr>
        <p:spPr>
          <a:xfrm>
            <a:off x="0" y="252246"/>
            <a:ext cx="9144000" cy="369332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BDBD0-C4D8-45D3-BD7A-87B7D095B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F6C3A-585A-95BA-3E0C-2D490B99846F}"/>
              </a:ext>
            </a:extLst>
          </p:cNvPr>
          <p:cNvGrpSpPr/>
          <p:nvPr/>
        </p:nvGrpSpPr>
        <p:grpSpPr>
          <a:xfrm>
            <a:off x="813781" y="2092652"/>
            <a:ext cx="1421420" cy="1681916"/>
            <a:chOff x="6757391" y="2385040"/>
            <a:chExt cx="1458669" cy="22796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71E200-E96D-8C9B-2D5E-86302948D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7391" y="2385040"/>
              <a:ext cx="1458669" cy="15523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3D7EF3-69E1-EBAE-DBC3-06ACD7C4BF1B}"/>
                </a:ext>
              </a:extLst>
            </p:cNvPr>
            <p:cNvSpPr txBox="1"/>
            <p:nvPr/>
          </p:nvSpPr>
          <p:spPr>
            <a:xfrm>
              <a:off x="6757391" y="4018327"/>
              <a:ext cx="1458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Repository Database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B1BB139-3F9B-EF19-B1F7-F8D5D780B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644" y="2422750"/>
            <a:ext cx="5465075" cy="45230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BE67C53-A88E-F2AC-EBFD-E68D9D716BEE}"/>
              </a:ext>
            </a:extLst>
          </p:cNvPr>
          <p:cNvSpPr txBox="1"/>
          <p:nvPr/>
        </p:nvSpPr>
        <p:spPr>
          <a:xfrm>
            <a:off x="673473" y="6421088"/>
            <a:ext cx="22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57 </a:t>
            </a:r>
            <a:r>
              <a:rPr lang="en-US" dirty="0" err="1"/>
              <a:t>commituri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8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D9BBBF-ED3D-48EF-B11C-7A002A31556C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46DD5-A95A-43CA-AACB-DAFD1BF23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EC06D2-F9E7-4322-8F3F-B875ED3A6DAD}"/>
              </a:ext>
            </a:extLst>
          </p:cNvPr>
          <p:cNvSpPr txBox="1"/>
          <p:nvPr/>
        </p:nvSpPr>
        <p:spPr>
          <a:xfrm>
            <a:off x="887117" y="1788146"/>
            <a:ext cx="7369765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M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Sisteme similar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b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EA2135-6E62-3C36-E246-A7B3847E97E8}"/>
              </a:ext>
            </a:extLst>
          </p:cNvPr>
          <p:cNvGrpSpPr/>
          <p:nvPr/>
        </p:nvGrpSpPr>
        <p:grpSpPr>
          <a:xfrm>
            <a:off x="887117" y="2459920"/>
            <a:ext cx="7956342" cy="4361671"/>
            <a:chOff x="1036711" y="2699584"/>
            <a:chExt cx="7956342" cy="4361671"/>
          </a:xfrm>
        </p:grpSpPr>
        <p:pic>
          <p:nvPicPr>
            <p:cNvPr id="2" name="Picture 1" descr="Tic Tac Toe Glow: 2 Players - Apps on Google Play">
              <a:extLst>
                <a:ext uri="{FF2B5EF4-FFF2-40B4-BE49-F238E27FC236}">
                  <a16:creationId xmlns:a16="http://schemas.microsoft.com/office/drawing/2014/main" id="{FA13941B-6B90-93E1-5706-2160A5C76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947" y="2747209"/>
              <a:ext cx="1200150" cy="120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2" descr="Play Tic Tac Toe">
              <a:extLst>
                <a:ext uri="{FF2B5EF4-FFF2-40B4-BE49-F238E27FC236}">
                  <a16:creationId xmlns:a16="http://schemas.microsoft.com/office/drawing/2014/main" id="{2DF3FB73-CBD4-A08D-2190-254C4F45C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7376" y="2756937"/>
              <a:ext cx="1448435" cy="12084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03A5EE-5333-15C9-9BE3-1CFB13DEE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875" y="2699584"/>
              <a:ext cx="1180465" cy="12477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C49C66-E252-3C48-43A3-4A9A2C6D5191}"/>
                </a:ext>
              </a:extLst>
            </p:cNvPr>
            <p:cNvSpPr txBox="1"/>
            <p:nvPr/>
          </p:nvSpPr>
          <p:spPr>
            <a:xfrm>
              <a:off x="1623288" y="3602823"/>
              <a:ext cx="7369765" cy="628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ro-RO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ro-RO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Fig</a:t>
              </a:r>
              <a:r>
                <a:rPr lang="ro-RO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1.1 Tic Tac </a:t>
              </a:r>
              <a:r>
                <a:rPr lang="ro-RO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Toe</a:t>
              </a:r>
              <a:r>
                <a:rPr lang="ro-RO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ro-RO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Glow</a:t>
              </a:r>
              <a:r>
                <a:rPr lang="ro-RO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	   </a:t>
              </a:r>
              <a:r>
                <a:rPr lang="ro-RO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Fig</a:t>
              </a:r>
              <a:r>
                <a:rPr lang="ro-RO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1.2 Tic Tac </a:t>
              </a:r>
              <a:r>
                <a:rPr lang="ro-RO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Toe</a:t>
              </a:r>
              <a:r>
                <a:rPr lang="ro-RO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Online (BYRIL)        </a:t>
              </a:r>
              <a:r>
                <a:rPr lang="ro-RO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Fig</a:t>
              </a:r>
              <a:r>
                <a:rPr lang="ro-RO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1.3 Google  Tic Tac </a:t>
              </a:r>
              <a:r>
                <a:rPr lang="ro-RO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Toe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5A7DE7-9F41-AFD9-21DF-0C320135D30D}"/>
                </a:ext>
              </a:extLst>
            </p:cNvPr>
            <p:cNvSpPr txBox="1"/>
            <p:nvPr/>
          </p:nvSpPr>
          <p:spPr>
            <a:xfrm>
              <a:off x="1036711" y="4445154"/>
              <a:ext cx="7554287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+mj-lt"/>
                <a:buAutoNum type="arabicPeriod"/>
              </a:pPr>
              <a:r>
                <a:rPr lang="ro-RO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Tic Tac </a:t>
              </a:r>
              <a:r>
                <a:rPr lang="ro-RO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Toe</a:t>
              </a:r>
              <a:r>
                <a:rPr lang="ro-RO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ro-RO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Glow</a:t>
              </a:r>
              <a:r>
                <a:rPr lang="ro-RO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oferă o interfață animată, grile variate și moduri competitive care cresc implicarea utilizatorilor. 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42900" indent="-342900" algn="just">
                <a:buFont typeface="+mj-lt"/>
                <a:buAutoNum type="arabicPeriod"/>
              </a:pPr>
              <a:r>
                <a:rPr lang="ro-RO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Tic Tac </a:t>
              </a:r>
              <a:r>
                <a:rPr lang="ro-RO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Toe</a:t>
              </a:r>
              <a:r>
                <a:rPr lang="ro-RO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Online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ro-RO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(BYRIL)  are un design simplu și joc rapid, dar cu complexitate redusă. 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42900" indent="-342900" algn="just">
                <a:buFont typeface="+mj-lt"/>
                <a:buAutoNum type="arabicPeriod"/>
              </a:pPr>
              <a:r>
                <a:rPr lang="ro-RO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Google Tic Tac </a:t>
              </a:r>
              <a:r>
                <a:rPr lang="ro-RO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Toe</a:t>
              </a:r>
              <a:r>
                <a:rPr lang="en-US" sz="14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ro-RO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este accesibil imediat, însă foarte minimalist. 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just"/>
              <a:endPara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just"/>
              <a:r>
                <a:rPr lang="ro-RO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Proiectul propriu combină o interfață clară, opțiuni de grilă și un AI competitiv, oferind atât mod single-player, cât și </a:t>
              </a:r>
              <a:r>
                <a:rPr lang="ro-RO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multiplayer</a:t>
              </a:r>
              <a:r>
                <a:rPr lang="ro-RO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local. Astfel, proiectul integrează și adaptează elemente cheie pentru a crea o aplicație educațională și interactivă.</a:t>
              </a:r>
              <a:endPara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988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585388-77A8-4B13-93D0-850594D2365D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7CB67-2838-4548-A13E-9249F2E8A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C41D86-A363-476D-A430-1FDBD7852082}"/>
              </a:ext>
            </a:extLst>
          </p:cNvPr>
          <p:cNvSpPr txBox="1"/>
          <p:nvPr/>
        </p:nvSpPr>
        <p:spPr>
          <a:xfrm>
            <a:off x="887117" y="1688321"/>
            <a:ext cx="73697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FEAFDB-BAB6-E5A5-09AC-D356CADEE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50497"/>
              </p:ext>
            </p:extLst>
          </p:nvPr>
        </p:nvGraphicFramePr>
        <p:xfrm>
          <a:off x="1302385" y="2995454"/>
          <a:ext cx="7086605" cy="3086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7321">
                  <a:extLst>
                    <a:ext uri="{9D8B030D-6E8A-4147-A177-3AD203B41FA5}">
                      <a16:colId xmlns:a16="http://schemas.microsoft.com/office/drawing/2014/main" val="3699484843"/>
                    </a:ext>
                  </a:extLst>
                </a:gridCol>
                <a:gridCol w="1417321">
                  <a:extLst>
                    <a:ext uri="{9D8B030D-6E8A-4147-A177-3AD203B41FA5}">
                      <a16:colId xmlns:a16="http://schemas.microsoft.com/office/drawing/2014/main" val="3949591203"/>
                    </a:ext>
                  </a:extLst>
                </a:gridCol>
                <a:gridCol w="1417321">
                  <a:extLst>
                    <a:ext uri="{9D8B030D-6E8A-4147-A177-3AD203B41FA5}">
                      <a16:colId xmlns:a16="http://schemas.microsoft.com/office/drawing/2014/main" val="1869269590"/>
                    </a:ext>
                  </a:extLst>
                </a:gridCol>
                <a:gridCol w="1417321">
                  <a:extLst>
                    <a:ext uri="{9D8B030D-6E8A-4147-A177-3AD203B41FA5}">
                      <a16:colId xmlns:a16="http://schemas.microsoft.com/office/drawing/2014/main" val="1847889070"/>
                    </a:ext>
                  </a:extLst>
                </a:gridCol>
                <a:gridCol w="1417321">
                  <a:extLst>
                    <a:ext uri="{9D8B030D-6E8A-4147-A177-3AD203B41FA5}">
                      <a16:colId xmlns:a16="http://schemas.microsoft.com/office/drawing/2014/main" val="585078354"/>
                    </a:ext>
                  </a:extLst>
                </a:gridCol>
              </a:tblGrid>
              <a:tr h="5611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 dirty="0">
                          <a:effectLst/>
                        </a:rPr>
                        <a:t>Caracteristici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Tic Tac Toe Glow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Tic Tac Toe Online (BYRIL)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Google Tic Tac Toe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Proiectul propriu (Phaser.js)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7556072"/>
                  </a:ext>
                </a:extLst>
              </a:tr>
              <a:tr h="5611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Interfață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Animată, efecte vizuale atractive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Simplificată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Minimalistă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Clară, intuitivă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783198"/>
                  </a:ext>
                </a:extLst>
              </a:tr>
              <a:tr h="2805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Dimensiune grilă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3x3, 5x5, 7x7, 11x11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3x3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3x3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3x3 și 5x5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1311922"/>
                  </a:ext>
                </a:extLst>
              </a:tr>
              <a:tr h="5611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Complexitate joc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Ridicată, strategie extinsă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Scăzută, dueluri rapide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Foarte scăzută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Medie, AI cu Minimax și alfa-beta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0484207"/>
                  </a:ext>
                </a:extLst>
              </a:tr>
              <a:tr h="5611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Moduri de joc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Mod Battle cu scoruri și runde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Dueluri rapide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Joc simplu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Single-player și multiplayer local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7867750"/>
                  </a:ext>
                </a:extLst>
              </a:tr>
              <a:tr h="5611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Experiență utilizator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Implicare pe termen lung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Repetitivă, fidelizare redusă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Accesibilitate imediată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 dirty="0">
                          <a:effectLst/>
                        </a:rPr>
                        <a:t>Echilibrată, educațională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644905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2B31C92-2665-10B1-691F-6A7EEBD46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55010" y="26365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Tabelul 1 Sisteme Similare cu proiectul realizat</a:t>
            </a: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49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7117" y="1788146"/>
            <a:ext cx="73697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Cerintile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4F24C-2E49-4505-994A-F7B95E2978E2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3934E-2257-45FD-8E60-27BF2D2C6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C523EC-AEF0-09C0-96C5-011A2C4C9A60}"/>
              </a:ext>
            </a:extLst>
          </p:cNvPr>
          <p:cNvSpPr txBox="1"/>
          <p:nvPr/>
        </p:nvSpPr>
        <p:spPr>
          <a:xfrm>
            <a:off x="358629" y="2437520"/>
            <a:ext cx="8426741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Tic Tac Toe </a:t>
            </a:r>
            <a:r>
              <a:rPr lang="en-US" dirty="0" err="1"/>
              <a:t>Captivant</a:t>
            </a:r>
            <a:r>
              <a:rPr lang="en-US" dirty="0"/>
              <a:t> &amp; </a:t>
            </a:r>
            <a:r>
              <a:rPr lang="en-US" dirty="0" err="1"/>
              <a:t>Educativ</a:t>
            </a:r>
            <a:r>
              <a:rPr lang="en-US" dirty="0"/>
              <a:t>: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experiențe</a:t>
            </a:r>
            <a:r>
              <a:rPr lang="en-US" dirty="0"/>
              <a:t> </a:t>
            </a:r>
            <a:r>
              <a:rPr lang="en-US" dirty="0" err="1"/>
              <a:t>digitale</a:t>
            </a:r>
            <a:r>
              <a:rPr lang="en-US" dirty="0"/>
              <a:t> care </a:t>
            </a:r>
            <a:r>
              <a:rPr lang="en-US" dirty="0" err="1"/>
              <a:t>angajează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informează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Opțiuni</a:t>
            </a:r>
            <a:r>
              <a:rPr lang="en-US" dirty="0"/>
              <a:t> de Joc Diverse: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modurilor</a:t>
            </a:r>
            <a:r>
              <a:rPr lang="en-US" dirty="0"/>
              <a:t> Single-Player (vs. AI) </a:t>
            </a:r>
            <a:r>
              <a:rPr lang="en-US" dirty="0" err="1"/>
              <a:t>și</a:t>
            </a:r>
            <a:r>
              <a:rPr lang="en-US" dirty="0"/>
              <a:t> Multiplayer Local.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AI Strategic (Minimax):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adversar</a:t>
            </a:r>
            <a:r>
              <a:rPr lang="en-US" dirty="0"/>
              <a:t> </a:t>
            </a:r>
            <a:r>
              <a:rPr lang="en-US" dirty="0" err="1"/>
              <a:t>computerizat</a:t>
            </a:r>
            <a:r>
              <a:rPr lang="en-US" dirty="0"/>
              <a:t> care </a:t>
            </a:r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dirty="0" err="1"/>
              <a:t>provocare</a:t>
            </a:r>
            <a:r>
              <a:rPr lang="en-US" dirty="0"/>
              <a:t> </a:t>
            </a:r>
            <a:r>
              <a:rPr lang="en-US" dirty="0" err="1"/>
              <a:t>reală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Personalizare</a:t>
            </a:r>
            <a:r>
              <a:rPr lang="en-US" dirty="0"/>
              <a:t> &amp; Feedback: </a:t>
            </a:r>
            <a:r>
              <a:rPr lang="en-US" dirty="0" err="1"/>
              <a:t>Permiterea</a:t>
            </a:r>
            <a:r>
              <a:rPr lang="en-US" dirty="0"/>
              <a:t> </a:t>
            </a:r>
            <a:r>
              <a:rPr lang="en-US" dirty="0" err="1"/>
              <a:t>alegerii</a:t>
            </a:r>
            <a:r>
              <a:rPr lang="en-US" dirty="0"/>
              <a:t> </a:t>
            </a:r>
            <a:r>
              <a:rPr lang="en-US" dirty="0" err="1"/>
              <a:t>grilei</a:t>
            </a:r>
            <a:r>
              <a:rPr lang="en-US" dirty="0"/>
              <a:t> (3x3/5x5)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afișarea</a:t>
            </a:r>
            <a:r>
              <a:rPr lang="en-US" dirty="0"/>
              <a:t> </a:t>
            </a:r>
            <a:r>
              <a:rPr lang="en-US" dirty="0" err="1"/>
              <a:t>clară</a:t>
            </a:r>
            <a:r>
              <a:rPr lang="en-US" dirty="0"/>
              <a:t> a </a:t>
            </a:r>
            <a:r>
              <a:rPr lang="en-US" dirty="0" err="1"/>
              <a:t>scorului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Acces</a:t>
            </a:r>
            <a:r>
              <a:rPr lang="en-US" dirty="0"/>
              <a:t> &amp; </a:t>
            </a:r>
            <a:r>
              <a:rPr lang="en-US" dirty="0" err="1"/>
              <a:t>Extensibilitate</a:t>
            </a:r>
            <a:r>
              <a:rPr lang="en-US" dirty="0"/>
              <a:t>: </a:t>
            </a: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autentificării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asigurarea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design modular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viitor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6984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7117" y="1788146"/>
            <a:ext cx="73697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Implementare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 -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Logică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 &amp; UI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94EC1-16DF-44A1-BE40-8B85359F3870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6D9D1-A541-471F-A2A6-BF05B1DAE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0192D2-833F-3A2E-6ABD-26DBF568D21A}"/>
              </a:ext>
            </a:extLst>
          </p:cNvPr>
          <p:cNvSpPr txBox="1">
            <a:spLocks/>
          </p:cNvSpPr>
          <p:nvPr/>
        </p:nvSpPr>
        <p:spPr>
          <a:xfrm>
            <a:off x="457200" y="2079789"/>
            <a:ext cx="8229600" cy="4525963"/>
          </a:xfrm>
          <a:prstGeom prst="rect">
            <a:avLst/>
          </a:prstGeom>
        </p:spPr>
        <p:txBody>
          <a:bodyPr wrap="square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Autentificare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Verificare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localStorage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interfață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Login/Register (Fig 2.1, 2.2), Logout.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/>
              </a:rPr>
              <a:t>Setup Joc (Phaser):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/>
              </a:rPr>
              <a:t>- preload():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Încărcare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resurse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imagini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X/O -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Anexa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A).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/>
              </a:rPr>
              <a:t>- create():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Desenare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grilă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dinamică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celule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interactive (Pag. 11).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Logică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Joc (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TakeTurn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, Check):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Gestionare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click,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validare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mutări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Actualizare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'matrix'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internă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Plasare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sprite X/O cu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animație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Alternare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ture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/>
              </a:rPr>
              <a:t>- Check() (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Anexa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D):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Verificare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condiții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câștig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remiză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Actualizare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și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afișare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scoruri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displayWinner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41209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5222</TotalTime>
  <Words>833</Words>
  <Application>Microsoft Office PowerPoint</Application>
  <PresentationFormat>On-screen Show (4:3)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PT Sans</vt:lpstr>
      <vt:lpstr>Times New Roman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serghei.aladin@gmail.com</dc:creator>
  <cp:lastModifiedBy>Artur Grigoriev</cp:lastModifiedBy>
  <cp:revision>520</cp:revision>
  <dcterms:created xsi:type="dcterms:W3CDTF">2016-11-09T12:50:21Z</dcterms:created>
  <dcterms:modified xsi:type="dcterms:W3CDTF">2025-04-30T19:02:13Z</dcterms:modified>
</cp:coreProperties>
</file>