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media/audio3.wav" ContentType="audio/x-wav"/>
  <Override PartName="/ppt/notesSlides/notesSlide25.xml" ContentType="application/vnd.openxmlformats-officedocument.presentationml.notesSlide+xml"/>
  <Override PartName="/ppt/notesSlides/notesSlide26.xml" ContentType="application/vnd.openxmlformats-officedocument.presentationml.notesSlide+xml"/>
  <Override PartName="/ppt/media/audio4.wav" ContentType="audio/x-wav"/>
  <Override PartName="/ppt/media/audio5.wav" ContentType="audio/x-wav"/>
  <Override PartName="/ppt/media/audio6.wav" ContentType="audio/x-wav"/>
  <Override PartName="/ppt/notesSlides/notesSlide2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media/audio7.wav" ContentType="audio/x-wav"/>
  <Override PartName="/ppt/notesSlides/notesSlide4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media/audio8.wav" ContentType="audio/x-wav"/>
  <Override PartName="/ppt/media/audio9.wav" ContentType="audio/x-wav"/>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media/audio10.wav" ContentType="audio/x-wav"/>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 id="2147483734" r:id="rId2"/>
    <p:sldMasterId id="2147483747" r:id="rId3"/>
    <p:sldMasterId id="2147483759" r:id="rId4"/>
    <p:sldMasterId id="2147483778" r:id="rId5"/>
    <p:sldMasterId id="2147483790" r:id="rId6"/>
  </p:sldMasterIdLst>
  <p:notesMasterIdLst>
    <p:notesMasterId r:id="rId102"/>
  </p:notesMasterIdLst>
  <p:sldIdLst>
    <p:sldId id="332" r:id="rId7"/>
    <p:sldId id="269" r:id="rId8"/>
    <p:sldId id="263" r:id="rId9"/>
    <p:sldId id="339" r:id="rId10"/>
    <p:sldId id="270" r:id="rId11"/>
    <p:sldId id="322" r:id="rId12"/>
    <p:sldId id="271" r:id="rId13"/>
    <p:sldId id="272" r:id="rId14"/>
    <p:sldId id="273" r:id="rId15"/>
    <p:sldId id="274" r:id="rId16"/>
    <p:sldId id="323" r:id="rId17"/>
    <p:sldId id="275" r:id="rId18"/>
    <p:sldId id="276" r:id="rId19"/>
    <p:sldId id="320" r:id="rId20"/>
    <p:sldId id="325" r:id="rId21"/>
    <p:sldId id="277" r:id="rId22"/>
    <p:sldId id="326" r:id="rId23"/>
    <p:sldId id="278" r:id="rId24"/>
    <p:sldId id="324" r:id="rId25"/>
    <p:sldId id="279" r:id="rId26"/>
    <p:sldId id="280" r:id="rId27"/>
    <p:sldId id="341" r:id="rId28"/>
    <p:sldId id="340" r:id="rId29"/>
    <p:sldId id="334" r:id="rId30"/>
    <p:sldId id="335" r:id="rId31"/>
    <p:sldId id="336" r:id="rId32"/>
    <p:sldId id="337" r:id="rId33"/>
    <p:sldId id="338"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 id="358" r:id="rId51"/>
    <p:sldId id="359" r:id="rId52"/>
    <p:sldId id="360" r:id="rId53"/>
    <p:sldId id="361" r:id="rId54"/>
    <p:sldId id="362" r:id="rId55"/>
    <p:sldId id="363" r:id="rId56"/>
    <p:sldId id="364" r:id="rId57"/>
    <p:sldId id="365" r:id="rId58"/>
    <p:sldId id="366" r:id="rId59"/>
    <p:sldId id="367" r:id="rId60"/>
    <p:sldId id="368" r:id="rId61"/>
    <p:sldId id="369" r:id="rId62"/>
    <p:sldId id="370" r:id="rId63"/>
    <p:sldId id="371" r:id="rId64"/>
    <p:sldId id="372" r:id="rId65"/>
    <p:sldId id="373" r:id="rId66"/>
    <p:sldId id="378" r:id="rId67"/>
    <p:sldId id="375" r:id="rId68"/>
    <p:sldId id="376" r:id="rId69"/>
    <p:sldId id="377" r:id="rId70"/>
    <p:sldId id="379" r:id="rId71"/>
    <p:sldId id="380" r:id="rId72"/>
    <p:sldId id="381" r:id="rId73"/>
    <p:sldId id="382" r:id="rId74"/>
    <p:sldId id="383" r:id="rId75"/>
    <p:sldId id="384" r:id="rId76"/>
    <p:sldId id="385" r:id="rId77"/>
    <p:sldId id="386" r:id="rId78"/>
    <p:sldId id="387" r:id="rId79"/>
    <p:sldId id="388" r:id="rId80"/>
    <p:sldId id="389" r:id="rId81"/>
    <p:sldId id="390" r:id="rId82"/>
    <p:sldId id="391" r:id="rId83"/>
    <p:sldId id="392" r:id="rId84"/>
    <p:sldId id="393" r:id="rId85"/>
    <p:sldId id="394" r:id="rId86"/>
    <p:sldId id="395" r:id="rId87"/>
    <p:sldId id="397" r:id="rId88"/>
    <p:sldId id="398" r:id="rId89"/>
    <p:sldId id="399" r:id="rId90"/>
    <p:sldId id="400" r:id="rId91"/>
    <p:sldId id="401" r:id="rId92"/>
    <p:sldId id="404" r:id="rId93"/>
    <p:sldId id="405" r:id="rId94"/>
    <p:sldId id="406" r:id="rId95"/>
    <p:sldId id="407" r:id="rId96"/>
    <p:sldId id="408" r:id="rId97"/>
    <p:sldId id="409" r:id="rId98"/>
    <p:sldId id="410" r:id="rId99"/>
    <p:sldId id="411" r:id="rId100"/>
    <p:sldId id="412" r:id="rId101"/>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66FF"/>
    <a:srgbClr val="00FF99"/>
    <a:srgbClr val="99CC00"/>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78466" autoAdjust="0"/>
  </p:normalViewPr>
  <p:slideViewPr>
    <p:cSldViewPr>
      <p:cViewPr varScale="1">
        <p:scale>
          <a:sx n="94" d="100"/>
          <a:sy n="94" d="100"/>
        </p:scale>
        <p:origin x="66" y="57"/>
      </p:cViewPr>
      <p:guideLst>
        <p:guide orient="horz" pos="1620"/>
        <p:guide pos="2880"/>
      </p:guideLst>
    </p:cSldViewPr>
  </p:slideViewPr>
  <p:outlineViewPr>
    <p:cViewPr>
      <p:scale>
        <a:sx n="33" d="100"/>
        <a:sy n="33" d="100"/>
      </p:scale>
      <p:origin x="0" y="186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notesMaster" Target="notesMasters/notesMaster1.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6" Type="http://schemas.openxmlformats.org/officeDocument/2006/relationships/tableStyles" Target="tableStyle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FCBE5E-9D02-438C-8C0A-3CBD0C81D7DC}" type="doc">
      <dgm:prSet loTypeId="urn:microsoft.com/office/officeart/2005/8/layout/venn2" loCatId="relationship" qsTypeId="urn:microsoft.com/office/officeart/2005/8/quickstyle/3d1" qsCatId="3D" csTypeId="urn:microsoft.com/office/officeart/2005/8/colors/colorful5" csCatId="colorful" phldr="1"/>
      <dgm:spPr/>
      <dgm:t>
        <a:bodyPr/>
        <a:lstStyle/>
        <a:p>
          <a:endParaRPr lang="zh-CN" altLang="en-US"/>
        </a:p>
      </dgm:t>
    </dgm:pt>
    <dgm:pt modelId="{CEBB9F72-6DD7-40BB-840B-591C05DFEADF}">
      <dgm:prSet phldrT="[文本]"/>
      <dgm:spPr/>
      <dgm:t>
        <a:bodyPr/>
        <a:lstStyle/>
        <a:p>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dgm:t>
    </dgm:pt>
    <dgm:pt modelId="{6DD245B9-ADD8-48E8-AE5C-CE86A8550BD3}" type="parTrans" cxnId="{E3B523DB-BA0D-4107-A4AD-10072DAB8862}">
      <dgm:prSet/>
      <dgm:spPr/>
      <dgm:t>
        <a:bodyPr/>
        <a:lstStyle/>
        <a:p>
          <a:endParaRPr lang="zh-CN" altLang="en-US"/>
        </a:p>
      </dgm:t>
    </dgm:pt>
    <dgm:pt modelId="{E1966C50-AF87-4DD3-82D0-30199406AB6E}" type="sibTrans" cxnId="{E3B523DB-BA0D-4107-A4AD-10072DAB8862}">
      <dgm:prSet/>
      <dgm:spPr/>
      <dgm:t>
        <a:bodyPr/>
        <a:lstStyle/>
        <a:p>
          <a:endParaRPr lang="zh-CN" altLang="en-US"/>
        </a:p>
      </dgm:t>
    </dgm:pt>
    <dgm:pt modelId="{BAE7FFC4-DA77-48AF-B150-D7838A47F05F}">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数据对象</a:t>
          </a:r>
          <a:endParaRPr lang="zh-CN" altLang="en-US" sz="1800" dirty="0">
            <a:latin typeface="微软雅黑" panose="020B0503020204020204" pitchFamily="34" charset="-122"/>
            <a:ea typeface="微软雅黑" panose="020B0503020204020204" pitchFamily="34" charset="-122"/>
          </a:endParaRPr>
        </a:p>
      </dgm:t>
    </dgm:pt>
    <dgm:pt modelId="{97045193-811F-4B2A-A663-AE103B166A5E}" type="parTrans" cxnId="{E33A894E-CBCC-4D8F-856E-94D023886ED7}">
      <dgm:prSet/>
      <dgm:spPr/>
      <dgm:t>
        <a:bodyPr/>
        <a:lstStyle/>
        <a:p>
          <a:endParaRPr lang="zh-CN" altLang="en-US"/>
        </a:p>
      </dgm:t>
    </dgm:pt>
    <dgm:pt modelId="{E94A5604-BBC2-4D62-B1B0-940B311127AC}" type="sibTrans" cxnId="{E33A894E-CBCC-4D8F-856E-94D023886ED7}">
      <dgm:prSet/>
      <dgm:spPr/>
      <dgm:t>
        <a:bodyPr/>
        <a:lstStyle/>
        <a:p>
          <a:endParaRPr lang="zh-CN" altLang="en-US"/>
        </a:p>
      </dgm:t>
    </dgm:pt>
    <dgm:pt modelId="{1D74CD40-B02C-4EC6-AAE8-FCE3D506CFE4}">
      <dgm:prSet phldrT="[文本]" custT="1"/>
      <dgm:spPr/>
      <dgm:t>
        <a:bodyPr/>
        <a:lstStyle/>
        <a:p>
          <a:r>
            <a:rPr lang="zh-CN" altLang="en-US" sz="1800" dirty="0" smtClean="0">
              <a:latin typeface="微软雅黑" panose="020B0503020204020204" pitchFamily="34" charset="-122"/>
              <a:ea typeface="微软雅黑" panose="020B0503020204020204" pitchFamily="34" charset="-122"/>
            </a:rPr>
            <a:t>数据元素</a:t>
          </a:r>
          <a:endParaRPr lang="zh-CN" altLang="en-US" sz="1800" dirty="0">
            <a:latin typeface="微软雅黑" panose="020B0503020204020204" pitchFamily="34" charset="-122"/>
            <a:ea typeface="微软雅黑" panose="020B0503020204020204" pitchFamily="34" charset="-122"/>
          </a:endParaRPr>
        </a:p>
      </dgm:t>
    </dgm:pt>
    <dgm:pt modelId="{3B0A2F2B-10D5-4609-9FE6-6F93AF3FBACB}" type="parTrans" cxnId="{6F53442D-5D3A-4F59-AEB7-9F6957F166C5}">
      <dgm:prSet/>
      <dgm:spPr/>
      <dgm:t>
        <a:bodyPr/>
        <a:lstStyle/>
        <a:p>
          <a:endParaRPr lang="zh-CN" altLang="en-US"/>
        </a:p>
      </dgm:t>
    </dgm:pt>
    <dgm:pt modelId="{18D4E508-AD33-4E4D-8D38-C409501E541C}" type="sibTrans" cxnId="{6F53442D-5D3A-4F59-AEB7-9F6957F166C5}">
      <dgm:prSet/>
      <dgm:spPr/>
      <dgm:t>
        <a:bodyPr/>
        <a:lstStyle/>
        <a:p>
          <a:endParaRPr lang="zh-CN" altLang="en-US"/>
        </a:p>
      </dgm:t>
    </dgm:pt>
    <dgm:pt modelId="{CD7E3BFB-0005-45F8-8241-36291D900CD0}">
      <dgm:prSet phldrT="[文本]" custT="1"/>
      <dgm:spPr/>
      <dgm:t>
        <a:bodyPr/>
        <a:lstStyle/>
        <a:p>
          <a:r>
            <a:rPr lang="zh-CN" altLang="en-US" sz="1800" smtClean="0">
              <a:latin typeface="微软雅黑" panose="020B0503020204020204" pitchFamily="34" charset="-122"/>
              <a:ea typeface="微软雅黑" panose="020B0503020204020204" pitchFamily="34" charset="-122"/>
            </a:rPr>
            <a:t>数据项</a:t>
          </a:r>
          <a:endParaRPr lang="zh-CN" altLang="en-US" sz="1800">
            <a:latin typeface="微软雅黑" panose="020B0503020204020204" pitchFamily="34" charset="-122"/>
            <a:ea typeface="微软雅黑" panose="020B0503020204020204" pitchFamily="34" charset="-122"/>
          </a:endParaRPr>
        </a:p>
      </dgm:t>
    </dgm:pt>
    <dgm:pt modelId="{EAD66FA4-D493-4BF3-9E04-32EECE999B67}" type="parTrans" cxnId="{2D03129C-72EB-4CF4-B555-E1A4F66F9003}">
      <dgm:prSet/>
      <dgm:spPr/>
      <dgm:t>
        <a:bodyPr/>
        <a:lstStyle/>
        <a:p>
          <a:endParaRPr lang="zh-CN" altLang="en-US"/>
        </a:p>
      </dgm:t>
    </dgm:pt>
    <dgm:pt modelId="{77A6CFF4-79A7-4EDE-B007-6CFB60E90F20}" type="sibTrans" cxnId="{2D03129C-72EB-4CF4-B555-E1A4F66F9003}">
      <dgm:prSet/>
      <dgm:spPr/>
      <dgm:t>
        <a:bodyPr/>
        <a:lstStyle/>
        <a:p>
          <a:endParaRPr lang="zh-CN" altLang="en-US"/>
        </a:p>
      </dgm:t>
    </dgm:pt>
    <dgm:pt modelId="{56AB3549-54FF-4D0A-B1D6-AD5ED56DECDF}" type="pres">
      <dgm:prSet presAssocID="{CCFCBE5E-9D02-438C-8C0A-3CBD0C81D7DC}" presName="Name0" presStyleCnt="0">
        <dgm:presLayoutVars>
          <dgm:chMax val="7"/>
          <dgm:resizeHandles val="exact"/>
        </dgm:presLayoutVars>
      </dgm:prSet>
      <dgm:spPr/>
      <dgm:t>
        <a:bodyPr/>
        <a:lstStyle/>
        <a:p>
          <a:endParaRPr lang="zh-CN" altLang="en-US"/>
        </a:p>
      </dgm:t>
    </dgm:pt>
    <dgm:pt modelId="{CDB7C4A7-3ADC-4AF7-9C78-0A06A461523E}" type="pres">
      <dgm:prSet presAssocID="{CCFCBE5E-9D02-438C-8C0A-3CBD0C81D7DC}" presName="comp1" presStyleCnt="0"/>
      <dgm:spPr/>
      <dgm:t>
        <a:bodyPr/>
        <a:lstStyle/>
        <a:p>
          <a:endParaRPr lang="zh-CN" altLang="en-US"/>
        </a:p>
      </dgm:t>
    </dgm:pt>
    <dgm:pt modelId="{BFF3DEB7-9070-4753-8765-488DE21E5D49}" type="pres">
      <dgm:prSet presAssocID="{CCFCBE5E-9D02-438C-8C0A-3CBD0C81D7DC}" presName="circle1" presStyleLbl="node1" presStyleIdx="0" presStyleCnt="4"/>
      <dgm:spPr/>
      <dgm:t>
        <a:bodyPr/>
        <a:lstStyle/>
        <a:p>
          <a:endParaRPr lang="zh-CN" altLang="en-US"/>
        </a:p>
      </dgm:t>
    </dgm:pt>
    <dgm:pt modelId="{19C2DF59-606F-4C8A-B88C-1395A5A4B6BA}" type="pres">
      <dgm:prSet presAssocID="{CCFCBE5E-9D02-438C-8C0A-3CBD0C81D7DC}" presName="c1text" presStyleLbl="node1" presStyleIdx="0" presStyleCnt="4">
        <dgm:presLayoutVars>
          <dgm:bulletEnabled val="1"/>
        </dgm:presLayoutVars>
      </dgm:prSet>
      <dgm:spPr/>
      <dgm:t>
        <a:bodyPr/>
        <a:lstStyle/>
        <a:p>
          <a:endParaRPr lang="zh-CN" altLang="en-US"/>
        </a:p>
      </dgm:t>
    </dgm:pt>
    <dgm:pt modelId="{C85BC7A2-F088-4A41-80E6-153D6E91A9E5}" type="pres">
      <dgm:prSet presAssocID="{CCFCBE5E-9D02-438C-8C0A-3CBD0C81D7DC}" presName="comp2" presStyleCnt="0"/>
      <dgm:spPr/>
      <dgm:t>
        <a:bodyPr/>
        <a:lstStyle/>
        <a:p>
          <a:endParaRPr lang="zh-CN" altLang="en-US"/>
        </a:p>
      </dgm:t>
    </dgm:pt>
    <dgm:pt modelId="{EFBFFDDB-01E9-42F1-9357-ADD028EDF8CF}" type="pres">
      <dgm:prSet presAssocID="{CCFCBE5E-9D02-438C-8C0A-3CBD0C81D7DC}" presName="circle2" presStyleLbl="node1" presStyleIdx="1" presStyleCnt="4"/>
      <dgm:spPr/>
      <dgm:t>
        <a:bodyPr/>
        <a:lstStyle/>
        <a:p>
          <a:endParaRPr lang="zh-CN" altLang="en-US"/>
        </a:p>
      </dgm:t>
    </dgm:pt>
    <dgm:pt modelId="{19987496-EC54-4C61-8056-E74F93BE4BCC}" type="pres">
      <dgm:prSet presAssocID="{CCFCBE5E-9D02-438C-8C0A-3CBD0C81D7DC}" presName="c2text" presStyleLbl="node1" presStyleIdx="1" presStyleCnt="4">
        <dgm:presLayoutVars>
          <dgm:bulletEnabled val="1"/>
        </dgm:presLayoutVars>
      </dgm:prSet>
      <dgm:spPr/>
      <dgm:t>
        <a:bodyPr/>
        <a:lstStyle/>
        <a:p>
          <a:endParaRPr lang="zh-CN" altLang="en-US"/>
        </a:p>
      </dgm:t>
    </dgm:pt>
    <dgm:pt modelId="{2FF53659-5C2D-45DD-A9E9-F1083E2C29BE}" type="pres">
      <dgm:prSet presAssocID="{CCFCBE5E-9D02-438C-8C0A-3CBD0C81D7DC}" presName="comp3" presStyleCnt="0"/>
      <dgm:spPr/>
      <dgm:t>
        <a:bodyPr/>
        <a:lstStyle/>
        <a:p>
          <a:endParaRPr lang="zh-CN" altLang="en-US"/>
        </a:p>
      </dgm:t>
    </dgm:pt>
    <dgm:pt modelId="{E5B0E5C0-BA7B-4487-AD08-BC44B7174612}" type="pres">
      <dgm:prSet presAssocID="{CCFCBE5E-9D02-438C-8C0A-3CBD0C81D7DC}" presName="circle3" presStyleLbl="node1" presStyleIdx="2" presStyleCnt="4"/>
      <dgm:spPr/>
      <dgm:t>
        <a:bodyPr/>
        <a:lstStyle/>
        <a:p>
          <a:endParaRPr lang="zh-CN" altLang="en-US"/>
        </a:p>
      </dgm:t>
    </dgm:pt>
    <dgm:pt modelId="{41135C4C-392A-4707-9ACA-EA015C16C122}" type="pres">
      <dgm:prSet presAssocID="{CCFCBE5E-9D02-438C-8C0A-3CBD0C81D7DC}" presName="c3text" presStyleLbl="node1" presStyleIdx="2" presStyleCnt="4">
        <dgm:presLayoutVars>
          <dgm:bulletEnabled val="1"/>
        </dgm:presLayoutVars>
      </dgm:prSet>
      <dgm:spPr/>
      <dgm:t>
        <a:bodyPr/>
        <a:lstStyle/>
        <a:p>
          <a:endParaRPr lang="zh-CN" altLang="en-US"/>
        </a:p>
      </dgm:t>
    </dgm:pt>
    <dgm:pt modelId="{066E8D83-8CCB-415B-A76B-4D295FE74391}" type="pres">
      <dgm:prSet presAssocID="{CCFCBE5E-9D02-438C-8C0A-3CBD0C81D7DC}" presName="comp4" presStyleCnt="0"/>
      <dgm:spPr/>
      <dgm:t>
        <a:bodyPr/>
        <a:lstStyle/>
        <a:p>
          <a:endParaRPr lang="zh-CN" altLang="en-US"/>
        </a:p>
      </dgm:t>
    </dgm:pt>
    <dgm:pt modelId="{A2AAE243-8A8B-48B7-B4ED-DAEFA5AECA53}" type="pres">
      <dgm:prSet presAssocID="{CCFCBE5E-9D02-438C-8C0A-3CBD0C81D7DC}" presName="circle4" presStyleLbl="node1" presStyleIdx="3" presStyleCnt="4"/>
      <dgm:spPr/>
      <dgm:t>
        <a:bodyPr/>
        <a:lstStyle/>
        <a:p>
          <a:endParaRPr lang="zh-CN" altLang="en-US"/>
        </a:p>
      </dgm:t>
    </dgm:pt>
    <dgm:pt modelId="{F042AF82-9478-42AA-8070-AE75CF87B9CF}" type="pres">
      <dgm:prSet presAssocID="{CCFCBE5E-9D02-438C-8C0A-3CBD0C81D7DC}" presName="c4text" presStyleLbl="node1" presStyleIdx="3" presStyleCnt="4">
        <dgm:presLayoutVars>
          <dgm:bulletEnabled val="1"/>
        </dgm:presLayoutVars>
      </dgm:prSet>
      <dgm:spPr/>
      <dgm:t>
        <a:bodyPr/>
        <a:lstStyle/>
        <a:p>
          <a:endParaRPr lang="zh-CN" altLang="en-US"/>
        </a:p>
      </dgm:t>
    </dgm:pt>
  </dgm:ptLst>
  <dgm:cxnLst>
    <dgm:cxn modelId="{0C417BA9-3ABF-49BB-B2E4-1510F17C76D0}" type="presOf" srcId="{BAE7FFC4-DA77-48AF-B150-D7838A47F05F}" destId="{EFBFFDDB-01E9-42F1-9357-ADD028EDF8CF}" srcOrd="0" destOrd="0" presId="urn:microsoft.com/office/officeart/2005/8/layout/venn2"/>
    <dgm:cxn modelId="{FCB7832B-F31D-49E0-BA67-430CAE9679E3}" type="presOf" srcId="{CD7E3BFB-0005-45F8-8241-36291D900CD0}" destId="{A2AAE243-8A8B-48B7-B4ED-DAEFA5AECA53}" srcOrd="0" destOrd="0" presId="urn:microsoft.com/office/officeart/2005/8/layout/venn2"/>
    <dgm:cxn modelId="{E3B523DB-BA0D-4107-A4AD-10072DAB8862}" srcId="{CCFCBE5E-9D02-438C-8C0A-3CBD0C81D7DC}" destId="{CEBB9F72-6DD7-40BB-840B-591C05DFEADF}" srcOrd="0" destOrd="0" parTransId="{6DD245B9-ADD8-48E8-AE5C-CE86A8550BD3}" sibTransId="{E1966C50-AF87-4DD3-82D0-30199406AB6E}"/>
    <dgm:cxn modelId="{F4627A66-5E2E-41F5-B044-AE34BBE7D836}" type="presOf" srcId="{CEBB9F72-6DD7-40BB-840B-591C05DFEADF}" destId="{BFF3DEB7-9070-4753-8765-488DE21E5D49}" srcOrd="0" destOrd="0" presId="urn:microsoft.com/office/officeart/2005/8/layout/venn2"/>
    <dgm:cxn modelId="{6DE830BF-A943-485B-8B0B-008A4E8C7FC2}" type="presOf" srcId="{CCFCBE5E-9D02-438C-8C0A-3CBD0C81D7DC}" destId="{56AB3549-54FF-4D0A-B1D6-AD5ED56DECDF}" srcOrd="0" destOrd="0" presId="urn:microsoft.com/office/officeart/2005/8/layout/venn2"/>
    <dgm:cxn modelId="{E33A894E-CBCC-4D8F-856E-94D023886ED7}" srcId="{CCFCBE5E-9D02-438C-8C0A-3CBD0C81D7DC}" destId="{BAE7FFC4-DA77-48AF-B150-D7838A47F05F}" srcOrd="1" destOrd="0" parTransId="{97045193-811F-4B2A-A663-AE103B166A5E}" sibTransId="{E94A5604-BBC2-4D62-B1B0-940B311127AC}"/>
    <dgm:cxn modelId="{67D2583B-8CB3-4158-B620-343CF10B1D79}" type="presOf" srcId="{BAE7FFC4-DA77-48AF-B150-D7838A47F05F}" destId="{19987496-EC54-4C61-8056-E74F93BE4BCC}" srcOrd="1" destOrd="0" presId="urn:microsoft.com/office/officeart/2005/8/layout/venn2"/>
    <dgm:cxn modelId="{2D03129C-72EB-4CF4-B555-E1A4F66F9003}" srcId="{CCFCBE5E-9D02-438C-8C0A-3CBD0C81D7DC}" destId="{CD7E3BFB-0005-45F8-8241-36291D900CD0}" srcOrd="3" destOrd="0" parTransId="{EAD66FA4-D493-4BF3-9E04-32EECE999B67}" sibTransId="{77A6CFF4-79A7-4EDE-B007-6CFB60E90F20}"/>
    <dgm:cxn modelId="{3547CD45-DFF1-4634-B593-8999645C9AF1}" type="presOf" srcId="{CEBB9F72-6DD7-40BB-840B-591C05DFEADF}" destId="{19C2DF59-606F-4C8A-B88C-1395A5A4B6BA}" srcOrd="1" destOrd="0" presId="urn:microsoft.com/office/officeart/2005/8/layout/venn2"/>
    <dgm:cxn modelId="{BCA8DDEC-8319-4E3D-A1C8-E9738AA2B91E}" type="presOf" srcId="{1D74CD40-B02C-4EC6-AAE8-FCE3D506CFE4}" destId="{41135C4C-392A-4707-9ACA-EA015C16C122}" srcOrd="1" destOrd="0" presId="urn:microsoft.com/office/officeart/2005/8/layout/venn2"/>
    <dgm:cxn modelId="{08C6D729-5251-4B74-AB17-B3477B8F6BE9}" type="presOf" srcId="{1D74CD40-B02C-4EC6-AAE8-FCE3D506CFE4}" destId="{E5B0E5C0-BA7B-4487-AD08-BC44B7174612}" srcOrd="0" destOrd="0" presId="urn:microsoft.com/office/officeart/2005/8/layout/venn2"/>
    <dgm:cxn modelId="{6F53442D-5D3A-4F59-AEB7-9F6957F166C5}" srcId="{CCFCBE5E-9D02-438C-8C0A-3CBD0C81D7DC}" destId="{1D74CD40-B02C-4EC6-AAE8-FCE3D506CFE4}" srcOrd="2" destOrd="0" parTransId="{3B0A2F2B-10D5-4609-9FE6-6F93AF3FBACB}" sibTransId="{18D4E508-AD33-4E4D-8D38-C409501E541C}"/>
    <dgm:cxn modelId="{73FE3509-3D0D-4B59-A0EA-EACFC94E8B02}" type="presOf" srcId="{CD7E3BFB-0005-45F8-8241-36291D900CD0}" destId="{F042AF82-9478-42AA-8070-AE75CF87B9CF}" srcOrd="1" destOrd="0" presId="urn:microsoft.com/office/officeart/2005/8/layout/venn2"/>
    <dgm:cxn modelId="{6030F94A-5DDE-4340-97D5-486C7C9BA60A}" type="presParOf" srcId="{56AB3549-54FF-4D0A-B1D6-AD5ED56DECDF}" destId="{CDB7C4A7-3ADC-4AF7-9C78-0A06A461523E}" srcOrd="0" destOrd="0" presId="urn:microsoft.com/office/officeart/2005/8/layout/venn2"/>
    <dgm:cxn modelId="{0D0B3046-E96B-46ED-B88B-9DEBF91650E2}" type="presParOf" srcId="{CDB7C4A7-3ADC-4AF7-9C78-0A06A461523E}" destId="{BFF3DEB7-9070-4753-8765-488DE21E5D49}" srcOrd="0" destOrd="0" presId="urn:microsoft.com/office/officeart/2005/8/layout/venn2"/>
    <dgm:cxn modelId="{1FC91EC8-D4E8-4ECC-A7CF-0A7A768AAC1C}" type="presParOf" srcId="{CDB7C4A7-3ADC-4AF7-9C78-0A06A461523E}" destId="{19C2DF59-606F-4C8A-B88C-1395A5A4B6BA}" srcOrd="1" destOrd="0" presId="urn:microsoft.com/office/officeart/2005/8/layout/venn2"/>
    <dgm:cxn modelId="{031634C2-B1F2-46F2-8D3B-330E70A8248E}" type="presParOf" srcId="{56AB3549-54FF-4D0A-B1D6-AD5ED56DECDF}" destId="{C85BC7A2-F088-4A41-80E6-153D6E91A9E5}" srcOrd="1" destOrd="0" presId="urn:microsoft.com/office/officeart/2005/8/layout/venn2"/>
    <dgm:cxn modelId="{75FCA460-3444-46C7-9790-55A254D561F4}" type="presParOf" srcId="{C85BC7A2-F088-4A41-80E6-153D6E91A9E5}" destId="{EFBFFDDB-01E9-42F1-9357-ADD028EDF8CF}" srcOrd="0" destOrd="0" presId="urn:microsoft.com/office/officeart/2005/8/layout/venn2"/>
    <dgm:cxn modelId="{A4E94B10-25C0-43D4-B937-94EF5297BC02}" type="presParOf" srcId="{C85BC7A2-F088-4A41-80E6-153D6E91A9E5}" destId="{19987496-EC54-4C61-8056-E74F93BE4BCC}" srcOrd="1" destOrd="0" presId="urn:microsoft.com/office/officeart/2005/8/layout/venn2"/>
    <dgm:cxn modelId="{9A572DF5-9A49-43E8-AC46-AAF8EBC6CBDA}" type="presParOf" srcId="{56AB3549-54FF-4D0A-B1D6-AD5ED56DECDF}" destId="{2FF53659-5C2D-45DD-A9E9-F1083E2C29BE}" srcOrd="2" destOrd="0" presId="urn:microsoft.com/office/officeart/2005/8/layout/venn2"/>
    <dgm:cxn modelId="{D280E19A-3839-4E45-ADEC-2194D8A3484A}" type="presParOf" srcId="{2FF53659-5C2D-45DD-A9E9-F1083E2C29BE}" destId="{E5B0E5C0-BA7B-4487-AD08-BC44B7174612}" srcOrd="0" destOrd="0" presId="urn:microsoft.com/office/officeart/2005/8/layout/venn2"/>
    <dgm:cxn modelId="{B5A27B0A-C006-4C93-B386-0E81F154F39B}" type="presParOf" srcId="{2FF53659-5C2D-45DD-A9E9-F1083E2C29BE}" destId="{41135C4C-392A-4707-9ACA-EA015C16C122}" srcOrd="1" destOrd="0" presId="urn:microsoft.com/office/officeart/2005/8/layout/venn2"/>
    <dgm:cxn modelId="{A1C4BB8E-F53D-40E9-8342-A89021175F24}" type="presParOf" srcId="{56AB3549-54FF-4D0A-B1D6-AD5ED56DECDF}" destId="{066E8D83-8CCB-415B-A76B-4D295FE74391}" srcOrd="3" destOrd="0" presId="urn:microsoft.com/office/officeart/2005/8/layout/venn2"/>
    <dgm:cxn modelId="{F1763042-C824-4ABC-9F59-FCDAA87B993D}" type="presParOf" srcId="{066E8D83-8CCB-415B-A76B-4D295FE74391}" destId="{A2AAE243-8A8B-48B7-B4ED-DAEFA5AECA53}" srcOrd="0" destOrd="0" presId="urn:microsoft.com/office/officeart/2005/8/layout/venn2"/>
    <dgm:cxn modelId="{8F47E68F-8116-4487-A2AE-B41943804723}" type="presParOf" srcId="{066E8D83-8CCB-415B-A76B-4D295FE74391}" destId="{F042AF82-9478-42AA-8070-AE75CF87B9CF}"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42AC73D-E3F6-4A6A-BF04-5D0DCF796EE3}" type="doc">
      <dgm:prSet loTypeId="urn:microsoft.com/office/officeart/2005/8/layout/list1" loCatId="list" qsTypeId="urn:microsoft.com/office/officeart/2005/8/quickstyle/3d2" qsCatId="3D" csTypeId="urn:microsoft.com/office/officeart/2005/8/colors/accent1_2" csCatId="accent1" phldr="1"/>
      <dgm:spPr/>
      <dgm:t>
        <a:bodyPr/>
        <a:lstStyle/>
        <a:p>
          <a:endParaRPr lang="zh-CN" altLang="en-US"/>
        </a:p>
      </dgm:t>
    </dgm:pt>
    <dgm:pt modelId="{993BE4EA-02C7-429E-B9D2-4D5A48DDB479}">
      <dgm:prSet phldrT="[文本]" custT="1"/>
      <dgm:spPr/>
      <dgm:t>
        <a:bodyPr/>
        <a:lstStyle/>
        <a:p>
          <a:pPr algn="ctr"/>
          <a:r>
            <a:rPr lang="zh-CN" altLang="en-US" sz="3200" smtClean="0">
              <a:solidFill>
                <a:schemeClr val="tx1"/>
              </a:solidFill>
              <a:effectLst/>
              <a:latin typeface="微软雅黑" panose="020B0503020204020204" pitchFamily="34" charset="-122"/>
              <a:ea typeface="微软雅黑" panose="020B0503020204020204" pitchFamily="34" charset="-122"/>
            </a:rPr>
            <a:t>计算步</a:t>
          </a:r>
          <a:endParaRPr lang="zh-CN" altLang="en-US" sz="3200" dirty="0">
            <a:solidFill>
              <a:schemeClr val="tx1"/>
            </a:solidFill>
            <a:latin typeface="微软雅黑" panose="020B0503020204020204" pitchFamily="34" charset="-122"/>
            <a:ea typeface="微软雅黑" panose="020B0503020204020204" pitchFamily="34" charset="-122"/>
          </a:endParaRPr>
        </a:p>
      </dgm:t>
    </dgm:pt>
    <dgm:pt modelId="{1E713783-A01E-4845-98BD-A0BD0CAA335F}" type="parTrans" cxnId="{A8D6A5CC-8D23-4A61-B43B-E783C6854578}">
      <dgm:prSet/>
      <dgm:spPr/>
      <dgm:t>
        <a:bodyPr/>
        <a:lstStyle/>
        <a:p>
          <a:endParaRPr lang="zh-CN" altLang="en-US"/>
        </a:p>
      </dgm:t>
    </dgm:pt>
    <dgm:pt modelId="{96452FCF-E209-4FAE-9B6A-AF661D9DBFBC}" type="sibTrans" cxnId="{A8D6A5CC-8D23-4A61-B43B-E783C6854578}">
      <dgm:prSet/>
      <dgm:spPr/>
      <dgm:t>
        <a:bodyPr/>
        <a:lstStyle/>
        <a:p>
          <a:endParaRPr lang="zh-CN" altLang="en-US"/>
        </a:p>
      </dgm:t>
    </dgm:pt>
    <dgm:pt modelId="{5E7165A9-0FE3-4CF7-A290-8BD510855ADE}" type="pres">
      <dgm:prSet presAssocID="{842AC73D-E3F6-4A6A-BF04-5D0DCF796EE3}" presName="linear" presStyleCnt="0">
        <dgm:presLayoutVars>
          <dgm:dir/>
          <dgm:animLvl val="lvl"/>
          <dgm:resizeHandles val="exact"/>
        </dgm:presLayoutVars>
      </dgm:prSet>
      <dgm:spPr/>
      <dgm:t>
        <a:bodyPr/>
        <a:lstStyle/>
        <a:p>
          <a:endParaRPr lang="zh-CN" altLang="en-US"/>
        </a:p>
      </dgm:t>
    </dgm:pt>
    <dgm:pt modelId="{D835D5B4-BD1F-405F-8D24-552859A92E5D}" type="pres">
      <dgm:prSet presAssocID="{993BE4EA-02C7-429E-B9D2-4D5A48DDB479}" presName="parentLin" presStyleCnt="0"/>
      <dgm:spPr/>
      <dgm:t>
        <a:bodyPr/>
        <a:lstStyle/>
        <a:p>
          <a:endParaRPr lang="zh-CN" altLang="en-US"/>
        </a:p>
      </dgm:t>
    </dgm:pt>
    <dgm:pt modelId="{200C6070-F67B-475F-BDE4-D02B0E33270D}" type="pres">
      <dgm:prSet presAssocID="{993BE4EA-02C7-429E-B9D2-4D5A48DDB479}" presName="parentLeftMargin" presStyleLbl="node1" presStyleIdx="0" presStyleCnt="1"/>
      <dgm:spPr/>
      <dgm:t>
        <a:bodyPr/>
        <a:lstStyle/>
        <a:p>
          <a:endParaRPr lang="zh-CN" altLang="en-US"/>
        </a:p>
      </dgm:t>
    </dgm:pt>
    <dgm:pt modelId="{DC7ACAA6-2301-4D73-AB22-609837861768}" type="pres">
      <dgm:prSet presAssocID="{993BE4EA-02C7-429E-B9D2-4D5A48DDB479}" presName="parentText" presStyleLbl="node1" presStyleIdx="0" presStyleCnt="1" custScaleY="44775">
        <dgm:presLayoutVars>
          <dgm:chMax val="0"/>
          <dgm:bulletEnabled val="1"/>
        </dgm:presLayoutVars>
      </dgm:prSet>
      <dgm:spPr/>
      <dgm:t>
        <a:bodyPr/>
        <a:lstStyle/>
        <a:p>
          <a:endParaRPr lang="zh-CN" altLang="en-US"/>
        </a:p>
      </dgm:t>
    </dgm:pt>
    <dgm:pt modelId="{22D6B6ED-B709-4F78-9DAD-DB3E83802072}" type="pres">
      <dgm:prSet presAssocID="{993BE4EA-02C7-429E-B9D2-4D5A48DDB479}" presName="negativeSpace" presStyleCnt="0"/>
      <dgm:spPr/>
      <dgm:t>
        <a:bodyPr/>
        <a:lstStyle/>
        <a:p>
          <a:endParaRPr lang="zh-CN" altLang="en-US"/>
        </a:p>
      </dgm:t>
    </dgm:pt>
    <dgm:pt modelId="{8C0F4DC6-A778-4340-9AE9-D7E09CAB1584}" type="pres">
      <dgm:prSet presAssocID="{993BE4EA-02C7-429E-B9D2-4D5A48DDB479}" presName="childText" presStyleLbl="conFgAcc1" presStyleIdx="0" presStyleCnt="1" custScaleY="67055">
        <dgm:presLayoutVars>
          <dgm:bulletEnabled val="1"/>
        </dgm:presLayoutVars>
      </dgm:prSet>
      <dgm:spPr/>
      <dgm:t>
        <a:bodyPr/>
        <a:lstStyle/>
        <a:p>
          <a:endParaRPr lang="zh-CN" altLang="en-US"/>
        </a:p>
      </dgm:t>
    </dgm:pt>
  </dgm:ptLst>
  <dgm:cxnLst>
    <dgm:cxn modelId="{8B2E9F25-8ED5-4553-9F89-2DA73C5EBD84}" type="presOf" srcId="{842AC73D-E3F6-4A6A-BF04-5D0DCF796EE3}" destId="{5E7165A9-0FE3-4CF7-A290-8BD510855ADE}" srcOrd="0" destOrd="0" presId="urn:microsoft.com/office/officeart/2005/8/layout/list1"/>
    <dgm:cxn modelId="{8A155172-A32A-4421-9A49-9C8F17D91637}" type="presOf" srcId="{993BE4EA-02C7-429E-B9D2-4D5A48DDB479}" destId="{DC7ACAA6-2301-4D73-AB22-609837861768}" srcOrd="1" destOrd="0" presId="urn:microsoft.com/office/officeart/2005/8/layout/list1"/>
    <dgm:cxn modelId="{A8D6A5CC-8D23-4A61-B43B-E783C6854578}" srcId="{842AC73D-E3F6-4A6A-BF04-5D0DCF796EE3}" destId="{993BE4EA-02C7-429E-B9D2-4D5A48DDB479}" srcOrd="0" destOrd="0" parTransId="{1E713783-A01E-4845-98BD-A0BD0CAA335F}" sibTransId="{96452FCF-E209-4FAE-9B6A-AF661D9DBFBC}"/>
    <dgm:cxn modelId="{D9548AFB-7617-41C8-A8B2-C42D54033FC9}" type="presOf" srcId="{993BE4EA-02C7-429E-B9D2-4D5A48DDB479}" destId="{200C6070-F67B-475F-BDE4-D02B0E33270D}" srcOrd="0" destOrd="0" presId="urn:microsoft.com/office/officeart/2005/8/layout/list1"/>
    <dgm:cxn modelId="{7657A04C-22E7-48F8-B49F-246D66AFFAE6}" type="presParOf" srcId="{5E7165A9-0FE3-4CF7-A290-8BD510855ADE}" destId="{D835D5B4-BD1F-405F-8D24-552859A92E5D}" srcOrd="0" destOrd="0" presId="urn:microsoft.com/office/officeart/2005/8/layout/list1"/>
    <dgm:cxn modelId="{11691E6E-0A27-4E15-8CC5-E1C5F5661BD3}" type="presParOf" srcId="{D835D5B4-BD1F-405F-8D24-552859A92E5D}" destId="{200C6070-F67B-475F-BDE4-D02B0E33270D}" srcOrd="0" destOrd="0" presId="urn:microsoft.com/office/officeart/2005/8/layout/list1"/>
    <dgm:cxn modelId="{D16DC27E-6523-413A-8EBC-CCE86652B4E4}" type="presParOf" srcId="{D835D5B4-BD1F-405F-8D24-552859A92E5D}" destId="{DC7ACAA6-2301-4D73-AB22-609837861768}" srcOrd="1" destOrd="0" presId="urn:microsoft.com/office/officeart/2005/8/layout/list1"/>
    <dgm:cxn modelId="{602E5A44-1947-485D-B3F8-98623FD7E157}" type="presParOf" srcId="{5E7165A9-0FE3-4CF7-A290-8BD510855ADE}" destId="{22D6B6ED-B709-4F78-9DAD-DB3E83802072}" srcOrd="1" destOrd="0" presId="urn:microsoft.com/office/officeart/2005/8/layout/list1"/>
    <dgm:cxn modelId="{D96B3265-521B-4E4C-BF91-16BA84894DE3}" type="presParOf" srcId="{5E7165A9-0FE3-4CF7-A290-8BD510855ADE}" destId="{8C0F4DC6-A778-4340-9AE9-D7E09CAB1584}"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7A4F51-427A-4D28-BC4D-74E95AA5A107}" type="doc">
      <dgm:prSet loTypeId="urn:microsoft.com/office/officeart/2008/layout/BendingPictureCaption" loCatId="picture" qsTypeId="urn:microsoft.com/office/officeart/2005/8/quickstyle/3d1" qsCatId="3D" csTypeId="urn:microsoft.com/office/officeart/2005/8/colors/accent1_2" csCatId="accent1" phldr="1"/>
      <dgm:spPr/>
      <dgm:t>
        <a:bodyPr/>
        <a:lstStyle/>
        <a:p>
          <a:endParaRPr lang="zh-CN" altLang="en-US"/>
        </a:p>
      </dgm:t>
    </dgm:pt>
    <dgm:pt modelId="{08859370-A42C-4963-8F2B-FB26D6712146}">
      <dgm:prSet phldrT="[文本]"/>
      <dgm:spPr/>
      <dgm:t>
        <a:bodyPr/>
        <a:lstStyle/>
        <a:p>
          <a:r>
            <a:rPr lang="zh-CN" altLang="en-US" dirty="0" smtClean="0">
              <a:latin typeface="微软雅黑" panose="020B0503020204020204" pitchFamily="34" charset="-122"/>
              <a:ea typeface="微软雅黑" panose="020B0503020204020204" pitchFamily="34" charset="-122"/>
            </a:rPr>
            <a:t>算法分析与设计</a:t>
          </a:r>
          <a:endParaRPr lang="zh-CN" altLang="en-US" dirty="0">
            <a:latin typeface="微软雅黑" panose="020B0503020204020204" pitchFamily="34" charset="-122"/>
            <a:ea typeface="微软雅黑" panose="020B0503020204020204" pitchFamily="34" charset="-122"/>
          </a:endParaRPr>
        </a:p>
      </dgm:t>
    </dgm:pt>
    <dgm:pt modelId="{E874550E-1264-4466-A940-E7302739A837}" type="parTrans" cxnId="{829AFCD5-1A8A-4988-A895-4F2046F4CC25}">
      <dgm:prSet/>
      <dgm:spPr/>
      <dgm:t>
        <a:bodyPr/>
        <a:lstStyle/>
        <a:p>
          <a:endParaRPr lang="zh-CN" altLang="en-US">
            <a:latin typeface="微软雅黑" panose="020B0503020204020204" pitchFamily="34" charset="-122"/>
            <a:ea typeface="微软雅黑" panose="020B0503020204020204" pitchFamily="34" charset="-122"/>
          </a:endParaRPr>
        </a:p>
      </dgm:t>
    </dgm:pt>
    <dgm:pt modelId="{30CC1433-B536-4AC7-A071-ED9A75591B54}" type="sibTrans" cxnId="{829AFCD5-1A8A-4988-A895-4F2046F4CC25}">
      <dgm:prSet/>
      <dgm:spPr/>
      <dgm:t>
        <a:bodyPr/>
        <a:lstStyle/>
        <a:p>
          <a:endParaRPr lang="zh-CN" altLang="en-US">
            <a:latin typeface="微软雅黑" panose="020B0503020204020204" pitchFamily="34" charset="-122"/>
            <a:ea typeface="微软雅黑" panose="020B0503020204020204" pitchFamily="34" charset="-122"/>
          </a:endParaRPr>
        </a:p>
      </dgm:t>
    </dgm:pt>
    <dgm:pt modelId="{606B6447-D41A-4009-9488-44950BF7D073}">
      <dgm:prSet phldrT="[文本]"/>
      <dgm:spPr/>
      <dgm:t>
        <a:bodyPr/>
        <a:lstStyle/>
        <a:p>
          <a:r>
            <a:rPr lang="zh-CN" altLang="en-US" dirty="0" smtClean="0">
              <a:latin typeface="微软雅黑" panose="020B0503020204020204" pitchFamily="34" charset="-122"/>
              <a:ea typeface="微软雅黑" panose="020B0503020204020204" pitchFamily="34" charset="-122"/>
            </a:rPr>
            <a:t>算法实现</a:t>
          </a:r>
          <a:endParaRPr lang="zh-CN" altLang="en-US" dirty="0">
            <a:latin typeface="微软雅黑" panose="020B0503020204020204" pitchFamily="34" charset="-122"/>
            <a:ea typeface="微软雅黑" panose="020B0503020204020204" pitchFamily="34" charset="-122"/>
          </a:endParaRPr>
        </a:p>
      </dgm:t>
    </dgm:pt>
    <dgm:pt modelId="{8186B426-32E1-459E-B9D8-68F96FCBE727}" type="parTrans" cxnId="{F82C68DF-528A-462A-A31F-CB26A8BB4F77}">
      <dgm:prSet/>
      <dgm:spPr/>
      <dgm:t>
        <a:bodyPr/>
        <a:lstStyle/>
        <a:p>
          <a:endParaRPr lang="zh-CN" altLang="en-US">
            <a:latin typeface="微软雅黑" panose="020B0503020204020204" pitchFamily="34" charset="-122"/>
            <a:ea typeface="微软雅黑" panose="020B0503020204020204" pitchFamily="34" charset="-122"/>
          </a:endParaRPr>
        </a:p>
      </dgm:t>
    </dgm:pt>
    <dgm:pt modelId="{28D45A5D-75D7-4EC8-B556-03D34854C97A}" type="sibTrans" cxnId="{F82C68DF-528A-462A-A31F-CB26A8BB4F77}">
      <dgm:prSet/>
      <dgm:spPr/>
      <dgm:t>
        <a:bodyPr/>
        <a:lstStyle/>
        <a:p>
          <a:endParaRPr lang="zh-CN" altLang="en-US">
            <a:latin typeface="微软雅黑" panose="020B0503020204020204" pitchFamily="34" charset="-122"/>
            <a:ea typeface="微软雅黑" panose="020B0503020204020204" pitchFamily="34" charset="-122"/>
          </a:endParaRPr>
        </a:p>
      </dgm:t>
    </dgm:pt>
    <dgm:pt modelId="{4A76EA1F-6B48-49F6-B7A9-F01D0465347E}" type="pres">
      <dgm:prSet presAssocID="{DF7A4F51-427A-4D28-BC4D-74E95AA5A107}" presName="diagram" presStyleCnt="0">
        <dgm:presLayoutVars>
          <dgm:dir/>
        </dgm:presLayoutVars>
      </dgm:prSet>
      <dgm:spPr/>
      <dgm:t>
        <a:bodyPr/>
        <a:lstStyle/>
        <a:p>
          <a:endParaRPr lang="zh-CN" altLang="en-US"/>
        </a:p>
      </dgm:t>
    </dgm:pt>
    <dgm:pt modelId="{6EDC6D35-B2DB-4B60-8851-3971434C7CBD}" type="pres">
      <dgm:prSet presAssocID="{08859370-A42C-4963-8F2B-FB26D6712146}" presName="composite" presStyleCnt="0"/>
      <dgm:spPr/>
      <dgm:t>
        <a:bodyPr/>
        <a:lstStyle/>
        <a:p>
          <a:endParaRPr lang="zh-CN" altLang="en-US"/>
        </a:p>
      </dgm:t>
    </dgm:pt>
    <dgm:pt modelId="{FA966D72-99E7-4BDC-A8C2-A17E42028C70}" type="pres">
      <dgm:prSet presAssocID="{08859370-A42C-4963-8F2B-FB26D6712146}" presName="Image" presStyleLbl="bgShp" presStyleIdx="0" presStyleCnt="2" custScaleX="58563" custScaleY="47141"/>
      <dgm:spPr/>
      <dgm:t>
        <a:bodyPr/>
        <a:lstStyle/>
        <a:p>
          <a:endParaRPr lang="zh-CN" altLang="en-US"/>
        </a:p>
      </dgm:t>
    </dgm:pt>
    <dgm:pt modelId="{41C7D301-1A0E-4097-A312-A3B1C03B05C9}" type="pres">
      <dgm:prSet presAssocID="{08859370-A42C-4963-8F2B-FB26D6712146}" presName="Parent" presStyleLbl="node0" presStyleIdx="0" presStyleCnt="2" custScaleX="77270" custScaleY="55315" custLinFactY="-71765" custLinFactNeighborX="39329" custLinFactNeighborY="-100000">
        <dgm:presLayoutVars>
          <dgm:bulletEnabled val="1"/>
        </dgm:presLayoutVars>
      </dgm:prSet>
      <dgm:spPr/>
      <dgm:t>
        <a:bodyPr/>
        <a:lstStyle/>
        <a:p>
          <a:endParaRPr lang="zh-CN" altLang="en-US"/>
        </a:p>
      </dgm:t>
    </dgm:pt>
    <dgm:pt modelId="{E3B3D013-91E1-45EB-9CEB-CDAD50DB9D6F}" type="pres">
      <dgm:prSet presAssocID="{30CC1433-B536-4AC7-A071-ED9A75591B54}" presName="sibTrans" presStyleCnt="0"/>
      <dgm:spPr/>
      <dgm:t>
        <a:bodyPr/>
        <a:lstStyle/>
        <a:p>
          <a:endParaRPr lang="zh-CN" altLang="en-US"/>
        </a:p>
      </dgm:t>
    </dgm:pt>
    <dgm:pt modelId="{B6E4064E-97F1-40B9-BF33-D0AC81A79E88}" type="pres">
      <dgm:prSet presAssocID="{606B6447-D41A-4009-9488-44950BF7D073}" presName="composite" presStyleCnt="0"/>
      <dgm:spPr/>
      <dgm:t>
        <a:bodyPr/>
        <a:lstStyle/>
        <a:p>
          <a:endParaRPr lang="zh-CN" altLang="en-US"/>
        </a:p>
      </dgm:t>
    </dgm:pt>
    <dgm:pt modelId="{1AC76A7B-CC69-4F74-9966-3FFA85BAE916}" type="pres">
      <dgm:prSet presAssocID="{606B6447-D41A-4009-9488-44950BF7D073}" presName="Image" presStyleLbl="bgShp" presStyleIdx="1" presStyleCnt="2" custScaleX="60031" custScaleY="43729" custLinFactNeighborX="-506" custLinFactNeighborY="-27134"/>
      <dgm:spPr/>
      <dgm:t>
        <a:bodyPr/>
        <a:lstStyle/>
        <a:p>
          <a:endParaRPr lang="zh-CN" altLang="en-US"/>
        </a:p>
      </dgm:t>
    </dgm:pt>
    <dgm:pt modelId="{ACD5946C-ABEE-4BBF-B45C-733E702A28E6}" type="pres">
      <dgm:prSet presAssocID="{606B6447-D41A-4009-9488-44950BF7D073}" presName="Parent" presStyleLbl="node0" presStyleIdx="1" presStyleCnt="2" custScaleX="76394" custScaleY="54710" custLinFactY="-100000" custLinFactNeighborX="46045" custLinFactNeighborY="-157564">
        <dgm:presLayoutVars>
          <dgm:bulletEnabled val="1"/>
        </dgm:presLayoutVars>
      </dgm:prSet>
      <dgm:spPr/>
      <dgm:t>
        <a:bodyPr/>
        <a:lstStyle/>
        <a:p>
          <a:endParaRPr lang="zh-CN" altLang="en-US"/>
        </a:p>
      </dgm:t>
    </dgm:pt>
  </dgm:ptLst>
  <dgm:cxnLst>
    <dgm:cxn modelId="{829AFCD5-1A8A-4988-A895-4F2046F4CC25}" srcId="{DF7A4F51-427A-4D28-BC4D-74E95AA5A107}" destId="{08859370-A42C-4963-8F2B-FB26D6712146}" srcOrd="0" destOrd="0" parTransId="{E874550E-1264-4466-A940-E7302739A837}" sibTransId="{30CC1433-B536-4AC7-A071-ED9A75591B54}"/>
    <dgm:cxn modelId="{E5E429E6-23A6-498A-B751-1CC70ECA79E6}" type="presOf" srcId="{606B6447-D41A-4009-9488-44950BF7D073}" destId="{ACD5946C-ABEE-4BBF-B45C-733E702A28E6}" srcOrd="0" destOrd="0" presId="urn:microsoft.com/office/officeart/2008/layout/BendingPictureCaption"/>
    <dgm:cxn modelId="{F82C68DF-528A-462A-A31F-CB26A8BB4F77}" srcId="{DF7A4F51-427A-4D28-BC4D-74E95AA5A107}" destId="{606B6447-D41A-4009-9488-44950BF7D073}" srcOrd="1" destOrd="0" parTransId="{8186B426-32E1-459E-B9D8-68F96FCBE727}" sibTransId="{28D45A5D-75D7-4EC8-B556-03D34854C97A}"/>
    <dgm:cxn modelId="{CA766AA3-CC02-438A-8162-7FC5B8946108}" type="presOf" srcId="{08859370-A42C-4963-8F2B-FB26D6712146}" destId="{41C7D301-1A0E-4097-A312-A3B1C03B05C9}" srcOrd="0" destOrd="0" presId="urn:microsoft.com/office/officeart/2008/layout/BendingPictureCaption"/>
    <dgm:cxn modelId="{C5E6FA47-F55A-443A-BBA6-66A18A6F78AF}" type="presOf" srcId="{DF7A4F51-427A-4D28-BC4D-74E95AA5A107}" destId="{4A76EA1F-6B48-49F6-B7A9-F01D0465347E}" srcOrd="0" destOrd="0" presId="urn:microsoft.com/office/officeart/2008/layout/BendingPictureCaption"/>
    <dgm:cxn modelId="{2814B101-8858-4B49-A33D-C21E8A7D720C}" type="presParOf" srcId="{4A76EA1F-6B48-49F6-B7A9-F01D0465347E}" destId="{6EDC6D35-B2DB-4B60-8851-3971434C7CBD}" srcOrd="0" destOrd="0" presId="urn:microsoft.com/office/officeart/2008/layout/BendingPictureCaption"/>
    <dgm:cxn modelId="{8D704EA5-1EE8-4866-A1FF-FFC4C094C781}" type="presParOf" srcId="{6EDC6D35-B2DB-4B60-8851-3971434C7CBD}" destId="{FA966D72-99E7-4BDC-A8C2-A17E42028C70}" srcOrd="0" destOrd="0" presId="urn:microsoft.com/office/officeart/2008/layout/BendingPictureCaption"/>
    <dgm:cxn modelId="{4502391F-6EF7-46E6-ABA1-DD65A8CCDC58}" type="presParOf" srcId="{6EDC6D35-B2DB-4B60-8851-3971434C7CBD}" destId="{41C7D301-1A0E-4097-A312-A3B1C03B05C9}" srcOrd="1" destOrd="0" presId="urn:microsoft.com/office/officeart/2008/layout/BendingPictureCaption"/>
    <dgm:cxn modelId="{A0D7DE0A-FAFC-4DF2-8B0C-7CDB58165FC1}" type="presParOf" srcId="{4A76EA1F-6B48-49F6-B7A9-F01D0465347E}" destId="{E3B3D013-91E1-45EB-9CEB-CDAD50DB9D6F}" srcOrd="1" destOrd="0" presId="urn:microsoft.com/office/officeart/2008/layout/BendingPictureCaption"/>
    <dgm:cxn modelId="{8F0B2EF7-9129-4042-ACD8-259C37152C8B}" type="presParOf" srcId="{4A76EA1F-6B48-49F6-B7A9-F01D0465347E}" destId="{B6E4064E-97F1-40B9-BF33-D0AC81A79E88}" srcOrd="2" destOrd="0" presId="urn:microsoft.com/office/officeart/2008/layout/BendingPictureCaption"/>
    <dgm:cxn modelId="{2205E1CA-8D9F-41FE-8B70-32C12D68BF77}" type="presParOf" srcId="{B6E4064E-97F1-40B9-BF33-D0AC81A79E88}" destId="{1AC76A7B-CC69-4F74-9966-3FFA85BAE916}" srcOrd="0" destOrd="0" presId="urn:microsoft.com/office/officeart/2008/layout/BendingPictureCaption"/>
    <dgm:cxn modelId="{919B1130-3D7A-4DA0-91AE-370A87847082}" type="presParOf" srcId="{B6E4064E-97F1-40B9-BF33-D0AC81A79E88}" destId="{ACD5946C-ABEE-4BBF-B45C-733E702A28E6}" srcOrd="1" destOrd="0" presId="urn:microsoft.com/office/officeart/2008/layout/BendingPictureCapti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7E90A5-D854-4115-A745-74931676BE77}" type="doc">
      <dgm:prSet loTypeId="urn:microsoft.com/office/officeart/2005/8/layout/default" loCatId="list" qsTypeId="urn:microsoft.com/office/officeart/2005/8/quickstyle/simple5" qsCatId="simple" csTypeId="urn:microsoft.com/office/officeart/2005/8/colors/colorful4" csCatId="colorful" phldr="1"/>
      <dgm:spPr/>
      <dgm:t>
        <a:bodyPr/>
        <a:lstStyle/>
        <a:p>
          <a:endParaRPr lang="zh-CN" altLang="en-US"/>
        </a:p>
      </dgm:t>
    </dgm:pt>
    <dgm:pt modelId="{5801A27F-015B-4BC0-9FF6-44778154E05E}">
      <dgm:prSet phldrT="[文本]"/>
      <dgm:spPr/>
      <dgm:t>
        <a:bodyPr/>
        <a:lstStyle/>
        <a:p>
          <a:r>
            <a:rPr lang="zh-CN" altLang="en-US" dirty="0" smtClean="0">
              <a:latin typeface="微软雅黑" panose="020B0503020204020204" pitchFamily="34" charset="-122"/>
              <a:ea typeface="微软雅黑" panose="020B0503020204020204" pitchFamily="34" charset="-122"/>
            </a:rPr>
            <a:t>顺序存储</a:t>
          </a:r>
          <a:endParaRPr lang="zh-CN" altLang="en-US" dirty="0">
            <a:latin typeface="微软雅黑" panose="020B0503020204020204" pitchFamily="34" charset="-122"/>
            <a:ea typeface="微软雅黑" panose="020B0503020204020204" pitchFamily="34" charset="-122"/>
          </a:endParaRPr>
        </a:p>
      </dgm:t>
    </dgm:pt>
    <dgm:pt modelId="{5CA786F5-A5B3-479D-AA02-69E7FAA9A746}" type="parTrans" cxnId="{72255B86-5552-46F9-9323-2574B25E20BF}">
      <dgm:prSet/>
      <dgm:spPr/>
      <dgm:t>
        <a:bodyPr/>
        <a:lstStyle/>
        <a:p>
          <a:endParaRPr lang="zh-CN" altLang="en-US">
            <a:latin typeface="微软雅黑" panose="020B0503020204020204" pitchFamily="34" charset="-122"/>
            <a:ea typeface="微软雅黑" panose="020B0503020204020204" pitchFamily="34" charset="-122"/>
          </a:endParaRPr>
        </a:p>
      </dgm:t>
    </dgm:pt>
    <dgm:pt modelId="{57533EED-68F2-4C24-917B-178E4C552F9E}" type="sibTrans" cxnId="{72255B86-5552-46F9-9323-2574B25E20BF}">
      <dgm:prSet/>
      <dgm:spPr/>
      <dgm:t>
        <a:bodyPr/>
        <a:lstStyle/>
        <a:p>
          <a:endParaRPr lang="zh-CN" altLang="en-US">
            <a:latin typeface="微软雅黑" panose="020B0503020204020204" pitchFamily="34" charset="-122"/>
            <a:ea typeface="微软雅黑" panose="020B0503020204020204" pitchFamily="34" charset="-122"/>
          </a:endParaRPr>
        </a:p>
      </dgm:t>
    </dgm:pt>
    <dgm:pt modelId="{CF35B2EC-F430-441B-ADFA-653F6BB61C27}">
      <dgm:prSet phldrT="[文本]"/>
      <dgm:spPr/>
      <dgm:t>
        <a:bodyPr/>
        <a:lstStyle/>
        <a:p>
          <a:r>
            <a:rPr lang="zh-CN" altLang="en-US" dirty="0" smtClean="0">
              <a:latin typeface="微软雅黑" panose="020B0503020204020204" pitchFamily="34" charset="-122"/>
              <a:ea typeface="微软雅黑" panose="020B0503020204020204" pitchFamily="34" charset="-122"/>
            </a:rPr>
            <a:t>链式存储</a:t>
          </a:r>
          <a:endParaRPr lang="zh-CN" altLang="en-US" dirty="0">
            <a:latin typeface="微软雅黑" panose="020B0503020204020204" pitchFamily="34" charset="-122"/>
            <a:ea typeface="微软雅黑" panose="020B0503020204020204" pitchFamily="34" charset="-122"/>
          </a:endParaRPr>
        </a:p>
      </dgm:t>
    </dgm:pt>
    <dgm:pt modelId="{DBF9C776-0640-4CD9-8146-A47CCC2DEA84}" type="parTrans" cxnId="{F62C1C2F-67E9-494D-B425-9679608F32EC}">
      <dgm:prSet/>
      <dgm:spPr/>
      <dgm:t>
        <a:bodyPr/>
        <a:lstStyle/>
        <a:p>
          <a:endParaRPr lang="zh-CN" altLang="en-US">
            <a:latin typeface="微软雅黑" panose="020B0503020204020204" pitchFamily="34" charset="-122"/>
            <a:ea typeface="微软雅黑" panose="020B0503020204020204" pitchFamily="34" charset="-122"/>
          </a:endParaRPr>
        </a:p>
      </dgm:t>
    </dgm:pt>
    <dgm:pt modelId="{EE65880E-A418-4A33-9D12-6A94E0DC82DC}" type="sibTrans" cxnId="{F62C1C2F-67E9-494D-B425-9679608F32EC}">
      <dgm:prSet/>
      <dgm:spPr/>
      <dgm:t>
        <a:bodyPr/>
        <a:lstStyle/>
        <a:p>
          <a:endParaRPr lang="zh-CN" altLang="en-US">
            <a:latin typeface="微软雅黑" panose="020B0503020204020204" pitchFamily="34" charset="-122"/>
            <a:ea typeface="微软雅黑" panose="020B0503020204020204" pitchFamily="34" charset="-122"/>
          </a:endParaRPr>
        </a:p>
      </dgm:t>
    </dgm:pt>
    <dgm:pt modelId="{56D650D4-E344-4C89-ADFA-AED6CADE5256}">
      <dgm:prSet phldrT="[文本]"/>
      <dgm:spPr/>
      <dgm:t>
        <a:bodyPr/>
        <a:lstStyle/>
        <a:p>
          <a:r>
            <a:rPr lang="zh-CN" altLang="en-US" dirty="0" smtClean="0">
              <a:latin typeface="微软雅黑" panose="020B0503020204020204" pitchFamily="34" charset="-122"/>
              <a:ea typeface="微软雅黑" panose="020B0503020204020204" pitchFamily="34" charset="-122"/>
            </a:rPr>
            <a:t>哈希存储</a:t>
          </a:r>
          <a:endParaRPr lang="zh-CN" altLang="en-US" dirty="0">
            <a:latin typeface="微软雅黑" panose="020B0503020204020204" pitchFamily="34" charset="-122"/>
            <a:ea typeface="微软雅黑" panose="020B0503020204020204" pitchFamily="34" charset="-122"/>
          </a:endParaRPr>
        </a:p>
      </dgm:t>
    </dgm:pt>
    <dgm:pt modelId="{4439F9F5-BE15-49C0-8A61-995FD5CB98FC}" type="parTrans" cxnId="{BF9A1E50-C0DE-45BF-958A-5FD3368A50DE}">
      <dgm:prSet/>
      <dgm:spPr/>
      <dgm:t>
        <a:bodyPr/>
        <a:lstStyle/>
        <a:p>
          <a:endParaRPr lang="zh-CN" altLang="en-US">
            <a:latin typeface="微软雅黑" panose="020B0503020204020204" pitchFamily="34" charset="-122"/>
            <a:ea typeface="微软雅黑" panose="020B0503020204020204" pitchFamily="34" charset="-122"/>
          </a:endParaRPr>
        </a:p>
      </dgm:t>
    </dgm:pt>
    <dgm:pt modelId="{29E2FD22-D356-4954-94C7-DEB205188725}" type="sibTrans" cxnId="{BF9A1E50-C0DE-45BF-958A-5FD3368A50DE}">
      <dgm:prSet/>
      <dgm:spPr/>
      <dgm:t>
        <a:bodyPr/>
        <a:lstStyle/>
        <a:p>
          <a:endParaRPr lang="zh-CN" altLang="en-US">
            <a:latin typeface="微软雅黑" panose="020B0503020204020204" pitchFamily="34" charset="-122"/>
            <a:ea typeface="微软雅黑" panose="020B0503020204020204" pitchFamily="34" charset="-122"/>
          </a:endParaRPr>
        </a:p>
      </dgm:t>
    </dgm:pt>
    <dgm:pt modelId="{DE2FD694-4F02-49B4-8F97-3B9060EEEFE0}" type="pres">
      <dgm:prSet presAssocID="{6B7E90A5-D854-4115-A745-74931676BE77}" presName="diagram" presStyleCnt="0">
        <dgm:presLayoutVars>
          <dgm:dir/>
          <dgm:resizeHandles val="exact"/>
        </dgm:presLayoutVars>
      </dgm:prSet>
      <dgm:spPr/>
      <dgm:t>
        <a:bodyPr/>
        <a:lstStyle/>
        <a:p>
          <a:endParaRPr lang="zh-CN" altLang="en-US"/>
        </a:p>
      </dgm:t>
    </dgm:pt>
    <dgm:pt modelId="{E02F35CE-47F1-4D85-BFF8-BC31F5103F75}" type="pres">
      <dgm:prSet presAssocID="{5801A27F-015B-4BC0-9FF6-44778154E05E}" presName="node" presStyleLbl="node1" presStyleIdx="0" presStyleCnt="3" custScaleY="42231">
        <dgm:presLayoutVars>
          <dgm:bulletEnabled val="1"/>
        </dgm:presLayoutVars>
      </dgm:prSet>
      <dgm:spPr/>
      <dgm:t>
        <a:bodyPr/>
        <a:lstStyle/>
        <a:p>
          <a:endParaRPr lang="zh-CN" altLang="en-US"/>
        </a:p>
      </dgm:t>
    </dgm:pt>
    <dgm:pt modelId="{D2909D94-DC16-4896-B6D2-71BE07116CC0}" type="pres">
      <dgm:prSet presAssocID="{57533EED-68F2-4C24-917B-178E4C552F9E}" presName="sibTrans" presStyleCnt="0"/>
      <dgm:spPr/>
      <dgm:t>
        <a:bodyPr/>
        <a:lstStyle/>
        <a:p>
          <a:endParaRPr lang="zh-CN" altLang="en-US"/>
        </a:p>
      </dgm:t>
    </dgm:pt>
    <dgm:pt modelId="{ED03FEC9-DF45-4EA3-850B-9093F3E7F7F4}" type="pres">
      <dgm:prSet presAssocID="{CF35B2EC-F430-441B-ADFA-653F6BB61C27}" presName="node" presStyleLbl="node1" presStyleIdx="1" presStyleCnt="3" custScaleY="38844">
        <dgm:presLayoutVars>
          <dgm:bulletEnabled val="1"/>
        </dgm:presLayoutVars>
      </dgm:prSet>
      <dgm:spPr/>
      <dgm:t>
        <a:bodyPr/>
        <a:lstStyle/>
        <a:p>
          <a:endParaRPr lang="zh-CN" altLang="en-US"/>
        </a:p>
      </dgm:t>
    </dgm:pt>
    <dgm:pt modelId="{E3156B04-431B-4789-AE39-D8DD077C71DC}" type="pres">
      <dgm:prSet presAssocID="{EE65880E-A418-4A33-9D12-6A94E0DC82DC}" presName="sibTrans" presStyleCnt="0"/>
      <dgm:spPr/>
      <dgm:t>
        <a:bodyPr/>
        <a:lstStyle/>
        <a:p>
          <a:endParaRPr lang="zh-CN" altLang="en-US"/>
        </a:p>
      </dgm:t>
    </dgm:pt>
    <dgm:pt modelId="{76A9E0DF-B5D7-4B74-AF47-BF089C76ED92}" type="pres">
      <dgm:prSet presAssocID="{56D650D4-E344-4C89-ADFA-AED6CADE5256}" presName="node" presStyleLbl="node1" presStyleIdx="2" presStyleCnt="3" custScaleY="32012">
        <dgm:presLayoutVars>
          <dgm:bulletEnabled val="1"/>
        </dgm:presLayoutVars>
      </dgm:prSet>
      <dgm:spPr/>
      <dgm:t>
        <a:bodyPr/>
        <a:lstStyle/>
        <a:p>
          <a:endParaRPr lang="zh-CN" altLang="en-US"/>
        </a:p>
      </dgm:t>
    </dgm:pt>
  </dgm:ptLst>
  <dgm:cxnLst>
    <dgm:cxn modelId="{75248C0C-0304-435F-A6A1-6996CBA6D41D}" type="presOf" srcId="{6B7E90A5-D854-4115-A745-74931676BE77}" destId="{DE2FD694-4F02-49B4-8F97-3B9060EEEFE0}" srcOrd="0" destOrd="0" presId="urn:microsoft.com/office/officeart/2005/8/layout/default"/>
    <dgm:cxn modelId="{BF9A1E50-C0DE-45BF-958A-5FD3368A50DE}" srcId="{6B7E90A5-D854-4115-A745-74931676BE77}" destId="{56D650D4-E344-4C89-ADFA-AED6CADE5256}" srcOrd="2" destOrd="0" parTransId="{4439F9F5-BE15-49C0-8A61-995FD5CB98FC}" sibTransId="{29E2FD22-D356-4954-94C7-DEB205188725}"/>
    <dgm:cxn modelId="{B55F51B8-1A91-4EE6-9B5D-E21CE95F6D0F}" type="presOf" srcId="{56D650D4-E344-4C89-ADFA-AED6CADE5256}" destId="{76A9E0DF-B5D7-4B74-AF47-BF089C76ED92}" srcOrd="0" destOrd="0" presId="urn:microsoft.com/office/officeart/2005/8/layout/default"/>
    <dgm:cxn modelId="{5FA29360-AC2F-4D5C-9817-F17E5474CB4E}" type="presOf" srcId="{CF35B2EC-F430-441B-ADFA-653F6BB61C27}" destId="{ED03FEC9-DF45-4EA3-850B-9093F3E7F7F4}" srcOrd="0" destOrd="0" presId="urn:microsoft.com/office/officeart/2005/8/layout/default"/>
    <dgm:cxn modelId="{F62C1C2F-67E9-494D-B425-9679608F32EC}" srcId="{6B7E90A5-D854-4115-A745-74931676BE77}" destId="{CF35B2EC-F430-441B-ADFA-653F6BB61C27}" srcOrd="1" destOrd="0" parTransId="{DBF9C776-0640-4CD9-8146-A47CCC2DEA84}" sibTransId="{EE65880E-A418-4A33-9D12-6A94E0DC82DC}"/>
    <dgm:cxn modelId="{72255B86-5552-46F9-9323-2574B25E20BF}" srcId="{6B7E90A5-D854-4115-A745-74931676BE77}" destId="{5801A27F-015B-4BC0-9FF6-44778154E05E}" srcOrd="0" destOrd="0" parTransId="{5CA786F5-A5B3-479D-AA02-69E7FAA9A746}" sibTransId="{57533EED-68F2-4C24-917B-178E4C552F9E}"/>
    <dgm:cxn modelId="{BE09D59D-AA8F-4220-8EE4-B53D78C17E40}" type="presOf" srcId="{5801A27F-015B-4BC0-9FF6-44778154E05E}" destId="{E02F35CE-47F1-4D85-BFF8-BC31F5103F75}" srcOrd="0" destOrd="0" presId="urn:microsoft.com/office/officeart/2005/8/layout/default"/>
    <dgm:cxn modelId="{1ED0685D-C558-4134-B378-08372D3FCAA8}" type="presParOf" srcId="{DE2FD694-4F02-49B4-8F97-3B9060EEEFE0}" destId="{E02F35CE-47F1-4D85-BFF8-BC31F5103F75}" srcOrd="0" destOrd="0" presId="urn:microsoft.com/office/officeart/2005/8/layout/default"/>
    <dgm:cxn modelId="{D03F63DE-070E-4D1E-8FDE-F9B2A1800343}" type="presParOf" srcId="{DE2FD694-4F02-49B4-8F97-3B9060EEEFE0}" destId="{D2909D94-DC16-4896-B6D2-71BE07116CC0}" srcOrd="1" destOrd="0" presId="urn:microsoft.com/office/officeart/2005/8/layout/default"/>
    <dgm:cxn modelId="{F86AE66B-2892-48DB-A2DC-E99EB2CC767D}" type="presParOf" srcId="{DE2FD694-4F02-49B4-8F97-3B9060EEEFE0}" destId="{ED03FEC9-DF45-4EA3-850B-9093F3E7F7F4}" srcOrd="2" destOrd="0" presId="urn:microsoft.com/office/officeart/2005/8/layout/default"/>
    <dgm:cxn modelId="{F7E48E83-B36A-41A6-AA5D-C2745ED117DC}" type="presParOf" srcId="{DE2FD694-4F02-49B4-8F97-3B9060EEEFE0}" destId="{E3156B04-431B-4789-AE39-D8DD077C71DC}" srcOrd="3" destOrd="0" presId="urn:microsoft.com/office/officeart/2005/8/layout/default"/>
    <dgm:cxn modelId="{BE4226A9-7C98-4CD7-A0D0-A068511A57B4}" type="presParOf" srcId="{DE2FD694-4F02-49B4-8F97-3B9060EEEFE0}" destId="{76A9E0DF-B5D7-4B74-AF47-BF089C76ED92}"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7E90A5-D854-4115-A745-74931676BE77}"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zh-CN" altLang="en-US"/>
        </a:p>
      </dgm:t>
    </dgm:pt>
    <dgm:pt modelId="{5801A27F-015B-4BC0-9FF6-44778154E05E}">
      <dgm:prSet phldrT="[文本]"/>
      <dgm:spPr/>
      <dgm:t>
        <a:bodyPr/>
        <a:lstStyle/>
        <a:p>
          <a:r>
            <a:rPr lang="zh-CN" altLang="en-US" dirty="0" smtClean="0">
              <a:latin typeface="微软雅黑" panose="020B0503020204020204" pitchFamily="34" charset="-122"/>
              <a:ea typeface="微软雅黑" panose="020B0503020204020204" pitchFamily="34" charset="-122"/>
            </a:rPr>
            <a:t>顺序存储</a:t>
          </a:r>
          <a:endParaRPr lang="zh-CN" altLang="en-US" dirty="0">
            <a:latin typeface="微软雅黑" panose="020B0503020204020204" pitchFamily="34" charset="-122"/>
            <a:ea typeface="微软雅黑" panose="020B0503020204020204" pitchFamily="34" charset="-122"/>
          </a:endParaRPr>
        </a:p>
      </dgm:t>
    </dgm:pt>
    <dgm:pt modelId="{5CA786F5-A5B3-479D-AA02-69E7FAA9A746}" type="parTrans" cxnId="{72255B86-5552-46F9-9323-2574B25E20BF}">
      <dgm:prSet/>
      <dgm:spPr/>
      <dgm:t>
        <a:bodyPr/>
        <a:lstStyle/>
        <a:p>
          <a:endParaRPr lang="zh-CN" altLang="en-US">
            <a:latin typeface="微软雅黑" panose="020B0503020204020204" pitchFamily="34" charset="-122"/>
            <a:ea typeface="微软雅黑" panose="020B0503020204020204" pitchFamily="34" charset="-122"/>
          </a:endParaRPr>
        </a:p>
      </dgm:t>
    </dgm:pt>
    <dgm:pt modelId="{57533EED-68F2-4C24-917B-178E4C552F9E}" type="sibTrans" cxnId="{72255B86-5552-46F9-9323-2574B25E20BF}">
      <dgm:prSet/>
      <dgm:spPr/>
      <dgm:t>
        <a:bodyPr/>
        <a:lstStyle/>
        <a:p>
          <a:endParaRPr lang="zh-CN" altLang="en-US">
            <a:latin typeface="微软雅黑" panose="020B0503020204020204" pitchFamily="34" charset="-122"/>
            <a:ea typeface="微软雅黑" panose="020B0503020204020204" pitchFamily="34" charset="-122"/>
          </a:endParaRPr>
        </a:p>
      </dgm:t>
    </dgm:pt>
    <dgm:pt modelId="{CF35B2EC-F430-441B-ADFA-653F6BB61C27}">
      <dgm:prSet phldrT="[文本]"/>
      <dgm:spPr/>
      <dgm:t>
        <a:bodyPr/>
        <a:lstStyle/>
        <a:p>
          <a:r>
            <a:rPr lang="zh-CN" altLang="en-US" dirty="0" smtClean="0">
              <a:latin typeface="微软雅黑" panose="020B0503020204020204" pitchFamily="34" charset="-122"/>
              <a:ea typeface="微软雅黑" panose="020B0503020204020204" pitchFamily="34" charset="-122"/>
            </a:rPr>
            <a:t>链式存储</a:t>
          </a:r>
          <a:endParaRPr lang="zh-CN" altLang="en-US" dirty="0">
            <a:latin typeface="微软雅黑" panose="020B0503020204020204" pitchFamily="34" charset="-122"/>
            <a:ea typeface="微软雅黑" panose="020B0503020204020204" pitchFamily="34" charset="-122"/>
          </a:endParaRPr>
        </a:p>
      </dgm:t>
    </dgm:pt>
    <dgm:pt modelId="{DBF9C776-0640-4CD9-8146-A47CCC2DEA84}" type="parTrans" cxnId="{F62C1C2F-67E9-494D-B425-9679608F32EC}">
      <dgm:prSet/>
      <dgm:spPr/>
      <dgm:t>
        <a:bodyPr/>
        <a:lstStyle/>
        <a:p>
          <a:endParaRPr lang="zh-CN" altLang="en-US">
            <a:latin typeface="微软雅黑" panose="020B0503020204020204" pitchFamily="34" charset="-122"/>
            <a:ea typeface="微软雅黑" panose="020B0503020204020204" pitchFamily="34" charset="-122"/>
          </a:endParaRPr>
        </a:p>
      </dgm:t>
    </dgm:pt>
    <dgm:pt modelId="{EE65880E-A418-4A33-9D12-6A94E0DC82DC}" type="sibTrans" cxnId="{F62C1C2F-67E9-494D-B425-9679608F32EC}">
      <dgm:prSet/>
      <dgm:spPr/>
      <dgm:t>
        <a:bodyPr/>
        <a:lstStyle/>
        <a:p>
          <a:endParaRPr lang="zh-CN" altLang="en-US">
            <a:latin typeface="微软雅黑" panose="020B0503020204020204" pitchFamily="34" charset="-122"/>
            <a:ea typeface="微软雅黑" panose="020B0503020204020204" pitchFamily="34" charset="-122"/>
          </a:endParaRPr>
        </a:p>
      </dgm:t>
    </dgm:pt>
    <dgm:pt modelId="{DE2FD694-4F02-49B4-8F97-3B9060EEEFE0}" type="pres">
      <dgm:prSet presAssocID="{6B7E90A5-D854-4115-A745-74931676BE77}" presName="diagram" presStyleCnt="0">
        <dgm:presLayoutVars>
          <dgm:dir/>
          <dgm:resizeHandles val="exact"/>
        </dgm:presLayoutVars>
      </dgm:prSet>
      <dgm:spPr/>
      <dgm:t>
        <a:bodyPr/>
        <a:lstStyle/>
        <a:p>
          <a:endParaRPr lang="zh-CN" altLang="en-US"/>
        </a:p>
      </dgm:t>
    </dgm:pt>
    <dgm:pt modelId="{E02F35CE-47F1-4D85-BFF8-BC31F5103F75}" type="pres">
      <dgm:prSet presAssocID="{5801A27F-015B-4BC0-9FF6-44778154E05E}" presName="node" presStyleLbl="node1" presStyleIdx="0" presStyleCnt="2" custScaleX="58446" custScaleY="20073">
        <dgm:presLayoutVars>
          <dgm:bulletEnabled val="1"/>
        </dgm:presLayoutVars>
      </dgm:prSet>
      <dgm:spPr/>
      <dgm:t>
        <a:bodyPr/>
        <a:lstStyle/>
        <a:p>
          <a:endParaRPr lang="zh-CN" altLang="en-US"/>
        </a:p>
      </dgm:t>
    </dgm:pt>
    <dgm:pt modelId="{D2909D94-DC16-4896-B6D2-71BE07116CC0}" type="pres">
      <dgm:prSet presAssocID="{57533EED-68F2-4C24-917B-178E4C552F9E}" presName="sibTrans" presStyleCnt="0"/>
      <dgm:spPr/>
      <dgm:t>
        <a:bodyPr/>
        <a:lstStyle/>
        <a:p>
          <a:endParaRPr lang="zh-CN" altLang="en-US"/>
        </a:p>
      </dgm:t>
    </dgm:pt>
    <dgm:pt modelId="{ED03FEC9-DF45-4EA3-850B-9093F3E7F7F4}" type="pres">
      <dgm:prSet presAssocID="{CF35B2EC-F430-441B-ADFA-653F6BB61C27}" presName="node" presStyleLbl="node1" presStyleIdx="1" presStyleCnt="2" custScaleX="59247" custScaleY="18172">
        <dgm:presLayoutVars>
          <dgm:bulletEnabled val="1"/>
        </dgm:presLayoutVars>
      </dgm:prSet>
      <dgm:spPr/>
      <dgm:t>
        <a:bodyPr/>
        <a:lstStyle/>
        <a:p>
          <a:endParaRPr lang="zh-CN" altLang="en-US"/>
        </a:p>
      </dgm:t>
    </dgm:pt>
  </dgm:ptLst>
  <dgm:cxnLst>
    <dgm:cxn modelId="{72255B86-5552-46F9-9323-2574B25E20BF}" srcId="{6B7E90A5-D854-4115-A745-74931676BE77}" destId="{5801A27F-015B-4BC0-9FF6-44778154E05E}" srcOrd="0" destOrd="0" parTransId="{5CA786F5-A5B3-479D-AA02-69E7FAA9A746}" sibTransId="{57533EED-68F2-4C24-917B-178E4C552F9E}"/>
    <dgm:cxn modelId="{F62C1C2F-67E9-494D-B425-9679608F32EC}" srcId="{6B7E90A5-D854-4115-A745-74931676BE77}" destId="{CF35B2EC-F430-441B-ADFA-653F6BB61C27}" srcOrd="1" destOrd="0" parTransId="{DBF9C776-0640-4CD9-8146-A47CCC2DEA84}" sibTransId="{EE65880E-A418-4A33-9D12-6A94E0DC82DC}"/>
    <dgm:cxn modelId="{5FA29360-AC2F-4D5C-9817-F17E5474CB4E}" type="presOf" srcId="{CF35B2EC-F430-441B-ADFA-653F6BB61C27}" destId="{ED03FEC9-DF45-4EA3-850B-9093F3E7F7F4}" srcOrd="0" destOrd="0" presId="urn:microsoft.com/office/officeart/2005/8/layout/default"/>
    <dgm:cxn modelId="{75248C0C-0304-435F-A6A1-6996CBA6D41D}" type="presOf" srcId="{6B7E90A5-D854-4115-A745-74931676BE77}" destId="{DE2FD694-4F02-49B4-8F97-3B9060EEEFE0}" srcOrd="0" destOrd="0" presId="urn:microsoft.com/office/officeart/2005/8/layout/default"/>
    <dgm:cxn modelId="{BE09D59D-AA8F-4220-8EE4-B53D78C17E40}" type="presOf" srcId="{5801A27F-015B-4BC0-9FF6-44778154E05E}" destId="{E02F35CE-47F1-4D85-BFF8-BC31F5103F75}" srcOrd="0" destOrd="0" presId="urn:microsoft.com/office/officeart/2005/8/layout/default"/>
    <dgm:cxn modelId="{1ED0685D-C558-4134-B378-08372D3FCAA8}" type="presParOf" srcId="{DE2FD694-4F02-49B4-8F97-3B9060EEEFE0}" destId="{E02F35CE-47F1-4D85-BFF8-BC31F5103F75}" srcOrd="0" destOrd="0" presId="urn:microsoft.com/office/officeart/2005/8/layout/default"/>
    <dgm:cxn modelId="{D03F63DE-070E-4D1E-8FDE-F9B2A1800343}" type="presParOf" srcId="{DE2FD694-4F02-49B4-8F97-3B9060EEEFE0}" destId="{D2909D94-DC16-4896-B6D2-71BE07116CC0}" srcOrd="1" destOrd="0" presId="urn:microsoft.com/office/officeart/2005/8/layout/default"/>
    <dgm:cxn modelId="{F86AE66B-2892-48DB-A2DC-E99EB2CC767D}" type="presParOf" srcId="{DE2FD694-4F02-49B4-8F97-3B9060EEEFE0}" destId="{ED03FEC9-DF45-4EA3-850B-9093F3E7F7F4}" srcOrd="2" destOrd="0" presId="urn:microsoft.com/office/officeart/2005/8/layout/defaul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B7E90A5-D854-4115-A745-74931676BE77}" type="doc">
      <dgm:prSet loTypeId="urn:microsoft.com/office/officeart/2005/8/layout/default" loCatId="list" qsTypeId="urn:microsoft.com/office/officeart/2005/8/quickstyle/3d1" qsCatId="3D" csTypeId="urn:microsoft.com/office/officeart/2005/8/colors/accent1_2" csCatId="accent1" phldr="1"/>
      <dgm:spPr/>
      <dgm:t>
        <a:bodyPr/>
        <a:lstStyle/>
        <a:p>
          <a:endParaRPr lang="zh-CN" altLang="en-US"/>
        </a:p>
      </dgm:t>
    </dgm:pt>
    <dgm:pt modelId="{5801A27F-015B-4BC0-9FF6-44778154E05E}">
      <dgm:prSet phldrT="[文本]"/>
      <dgm:spPr/>
      <dgm:t>
        <a:bodyPr/>
        <a:lstStyle/>
        <a:p>
          <a:r>
            <a:rPr lang="zh-CN" altLang="en-US" dirty="0" smtClean="0">
              <a:latin typeface="微软雅黑" panose="020B0503020204020204" pitchFamily="34" charset="-122"/>
              <a:ea typeface="微软雅黑" panose="020B0503020204020204" pitchFamily="34" charset="-122"/>
            </a:rPr>
            <a:t>顺序存储</a:t>
          </a:r>
          <a:endParaRPr lang="zh-CN" altLang="en-US" dirty="0">
            <a:latin typeface="微软雅黑" panose="020B0503020204020204" pitchFamily="34" charset="-122"/>
            <a:ea typeface="微软雅黑" panose="020B0503020204020204" pitchFamily="34" charset="-122"/>
          </a:endParaRPr>
        </a:p>
      </dgm:t>
    </dgm:pt>
    <dgm:pt modelId="{5CA786F5-A5B3-479D-AA02-69E7FAA9A746}" type="parTrans" cxnId="{72255B86-5552-46F9-9323-2574B25E20BF}">
      <dgm:prSet/>
      <dgm:spPr/>
      <dgm:t>
        <a:bodyPr/>
        <a:lstStyle/>
        <a:p>
          <a:endParaRPr lang="zh-CN" altLang="en-US">
            <a:latin typeface="微软雅黑" panose="020B0503020204020204" pitchFamily="34" charset="-122"/>
            <a:ea typeface="微软雅黑" panose="020B0503020204020204" pitchFamily="34" charset="-122"/>
          </a:endParaRPr>
        </a:p>
      </dgm:t>
    </dgm:pt>
    <dgm:pt modelId="{57533EED-68F2-4C24-917B-178E4C552F9E}" type="sibTrans" cxnId="{72255B86-5552-46F9-9323-2574B25E20BF}">
      <dgm:prSet/>
      <dgm:spPr/>
      <dgm:t>
        <a:bodyPr/>
        <a:lstStyle/>
        <a:p>
          <a:endParaRPr lang="zh-CN" altLang="en-US">
            <a:latin typeface="微软雅黑" panose="020B0503020204020204" pitchFamily="34" charset="-122"/>
            <a:ea typeface="微软雅黑" panose="020B0503020204020204" pitchFamily="34" charset="-122"/>
          </a:endParaRPr>
        </a:p>
      </dgm:t>
    </dgm:pt>
    <dgm:pt modelId="{CF35B2EC-F430-441B-ADFA-653F6BB61C27}">
      <dgm:prSet phldrT="[文本]"/>
      <dgm:spPr/>
      <dgm:t>
        <a:bodyPr/>
        <a:lstStyle/>
        <a:p>
          <a:r>
            <a:rPr lang="zh-CN" altLang="en-US" dirty="0" smtClean="0">
              <a:latin typeface="微软雅黑" panose="020B0503020204020204" pitchFamily="34" charset="-122"/>
              <a:ea typeface="微软雅黑" panose="020B0503020204020204" pitchFamily="34" charset="-122"/>
            </a:rPr>
            <a:t>链式存储</a:t>
          </a:r>
          <a:endParaRPr lang="zh-CN" altLang="en-US" dirty="0">
            <a:latin typeface="微软雅黑" panose="020B0503020204020204" pitchFamily="34" charset="-122"/>
            <a:ea typeface="微软雅黑" panose="020B0503020204020204" pitchFamily="34" charset="-122"/>
          </a:endParaRPr>
        </a:p>
      </dgm:t>
    </dgm:pt>
    <dgm:pt modelId="{DBF9C776-0640-4CD9-8146-A47CCC2DEA84}" type="parTrans" cxnId="{F62C1C2F-67E9-494D-B425-9679608F32EC}">
      <dgm:prSet/>
      <dgm:spPr/>
      <dgm:t>
        <a:bodyPr/>
        <a:lstStyle/>
        <a:p>
          <a:endParaRPr lang="zh-CN" altLang="en-US">
            <a:latin typeface="微软雅黑" panose="020B0503020204020204" pitchFamily="34" charset="-122"/>
            <a:ea typeface="微软雅黑" panose="020B0503020204020204" pitchFamily="34" charset="-122"/>
          </a:endParaRPr>
        </a:p>
      </dgm:t>
    </dgm:pt>
    <dgm:pt modelId="{EE65880E-A418-4A33-9D12-6A94E0DC82DC}" type="sibTrans" cxnId="{F62C1C2F-67E9-494D-B425-9679608F32EC}">
      <dgm:prSet/>
      <dgm:spPr/>
      <dgm:t>
        <a:bodyPr/>
        <a:lstStyle/>
        <a:p>
          <a:endParaRPr lang="zh-CN" altLang="en-US">
            <a:latin typeface="微软雅黑" panose="020B0503020204020204" pitchFamily="34" charset="-122"/>
            <a:ea typeface="微软雅黑" panose="020B0503020204020204" pitchFamily="34" charset="-122"/>
          </a:endParaRPr>
        </a:p>
      </dgm:t>
    </dgm:pt>
    <dgm:pt modelId="{DE2FD694-4F02-49B4-8F97-3B9060EEEFE0}" type="pres">
      <dgm:prSet presAssocID="{6B7E90A5-D854-4115-A745-74931676BE77}" presName="diagram" presStyleCnt="0">
        <dgm:presLayoutVars>
          <dgm:dir/>
          <dgm:resizeHandles val="exact"/>
        </dgm:presLayoutVars>
      </dgm:prSet>
      <dgm:spPr/>
      <dgm:t>
        <a:bodyPr/>
        <a:lstStyle/>
        <a:p>
          <a:endParaRPr lang="zh-CN" altLang="en-US"/>
        </a:p>
      </dgm:t>
    </dgm:pt>
    <dgm:pt modelId="{E02F35CE-47F1-4D85-BFF8-BC31F5103F75}" type="pres">
      <dgm:prSet presAssocID="{5801A27F-015B-4BC0-9FF6-44778154E05E}" presName="node" presStyleLbl="node1" presStyleIdx="0" presStyleCnt="2" custScaleX="58446" custScaleY="20073">
        <dgm:presLayoutVars>
          <dgm:bulletEnabled val="1"/>
        </dgm:presLayoutVars>
      </dgm:prSet>
      <dgm:spPr/>
      <dgm:t>
        <a:bodyPr/>
        <a:lstStyle/>
        <a:p>
          <a:endParaRPr lang="zh-CN" altLang="en-US"/>
        </a:p>
      </dgm:t>
    </dgm:pt>
    <dgm:pt modelId="{D2909D94-DC16-4896-B6D2-71BE07116CC0}" type="pres">
      <dgm:prSet presAssocID="{57533EED-68F2-4C24-917B-178E4C552F9E}" presName="sibTrans" presStyleCnt="0"/>
      <dgm:spPr/>
      <dgm:t>
        <a:bodyPr/>
        <a:lstStyle/>
        <a:p>
          <a:endParaRPr lang="zh-CN" altLang="en-US"/>
        </a:p>
      </dgm:t>
    </dgm:pt>
    <dgm:pt modelId="{ED03FEC9-DF45-4EA3-850B-9093F3E7F7F4}" type="pres">
      <dgm:prSet presAssocID="{CF35B2EC-F430-441B-ADFA-653F6BB61C27}" presName="node" presStyleLbl="node1" presStyleIdx="1" presStyleCnt="2" custScaleX="59247" custScaleY="18172">
        <dgm:presLayoutVars>
          <dgm:bulletEnabled val="1"/>
        </dgm:presLayoutVars>
      </dgm:prSet>
      <dgm:spPr/>
      <dgm:t>
        <a:bodyPr/>
        <a:lstStyle/>
        <a:p>
          <a:endParaRPr lang="zh-CN" altLang="en-US"/>
        </a:p>
      </dgm:t>
    </dgm:pt>
  </dgm:ptLst>
  <dgm:cxnLst>
    <dgm:cxn modelId="{72255B86-5552-46F9-9323-2574B25E20BF}" srcId="{6B7E90A5-D854-4115-A745-74931676BE77}" destId="{5801A27F-015B-4BC0-9FF6-44778154E05E}" srcOrd="0" destOrd="0" parTransId="{5CA786F5-A5B3-479D-AA02-69E7FAA9A746}" sibTransId="{57533EED-68F2-4C24-917B-178E4C552F9E}"/>
    <dgm:cxn modelId="{F62C1C2F-67E9-494D-B425-9679608F32EC}" srcId="{6B7E90A5-D854-4115-A745-74931676BE77}" destId="{CF35B2EC-F430-441B-ADFA-653F6BB61C27}" srcOrd="1" destOrd="0" parTransId="{DBF9C776-0640-4CD9-8146-A47CCC2DEA84}" sibTransId="{EE65880E-A418-4A33-9D12-6A94E0DC82DC}"/>
    <dgm:cxn modelId="{5FA29360-AC2F-4D5C-9817-F17E5474CB4E}" type="presOf" srcId="{CF35B2EC-F430-441B-ADFA-653F6BB61C27}" destId="{ED03FEC9-DF45-4EA3-850B-9093F3E7F7F4}" srcOrd="0" destOrd="0" presId="urn:microsoft.com/office/officeart/2005/8/layout/default"/>
    <dgm:cxn modelId="{75248C0C-0304-435F-A6A1-6996CBA6D41D}" type="presOf" srcId="{6B7E90A5-D854-4115-A745-74931676BE77}" destId="{DE2FD694-4F02-49B4-8F97-3B9060EEEFE0}" srcOrd="0" destOrd="0" presId="urn:microsoft.com/office/officeart/2005/8/layout/default"/>
    <dgm:cxn modelId="{BE09D59D-AA8F-4220-8EE4-B53D78C17E40}" type="presOf" srcId="{5801A27F-015B-4BC0-9FF6-44778154E05E}" destId="{E02F35CE-47F1-4D85-BFF8-BC31F5103F75}" srcOrd="0" destOrd="0" presId="urn:microsoft.com/office/officeart/2005/8/layout/default"/>
    <dgm:cxn modelId="{1ED0685D-C558-4134-B378-08372D3FCAA8}" type="presParOf" srcId="{DE2FD694-4F02-49B4-8F97-3B9060EEEFE0}" destId="{E02F35CE-47F1-4D85-BFF8-BC31F5103F75}" srcOrd="0" destOrd="0" presId="urn:microsoft.com/office/officeart/2005/8/layout/default"/>
    <dgm:cxn modelId="{D03F63DE-070E-4D1E-8FDE-F9B2A1800343}" type="presParOf" srcId="{DE2FD694-4F02-49B4-8F97-3B9060EEEFE0}" destId="{D2909D94-DC16-4896-B6D2-71BE07116CC0}" srcOrd="1" destOrd="0" presId="urn:microsoft.com/office/officeart/2005/8/layout/default"/>
    <dgm:cxn modelId="{F86AE66B-2892-48DB-A2DC-E99EB2CC767D}" type="presParOf" srcId="{DE2FD694-4F02-49B4-8F97-3B9060EEEFE0}" destId="{ED03FEC9-DF45-4EA3-850B-9093F3E7F7F4}"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CF4BAAF-E981-45BA-9A76-56748B657B3F}" type="doc">
      <dgm:prSet loTypeId="urn:microsoft.com/office/officeart/2008/layout/RadialCluster" loCatId="relationship" qsTypeId="urn:microsoft.com/office/officeart/2005/8/quickstyle/3d1" qsCatId="3D" csTypeId="urn:microsoft.com/office/officeart/2005/8/colors/accent1_2" csCatId="accent1" phldr="1"/>
      <dgm:spPr/>
      <dgm:t>
        <a:bodyPr/>
        <a:lstStyle/>
        <a:p>
          <a:endParaRPr lang="zh-CN" altLang="en-US"/>
        </a:p>
      </dgm:t>
    </dgm:pt>
    <dgm:pt modelId="{3D56FFEA-59AA-4EEA-8678-1466B83EDF41}">
      <dgm:prSet phldrT="[文本]"/>
      <dgm:spPr/>
      <dgm:t>
        <a:bodyPr/>
        <a:lstStyle/>
        <a:p>
          <a:r>
            <a:rPr lang="zh-CN" altLang="en-US" dirty="0" smtClean="0">
              <a:latin typeface="微软雅黑" panose="020B0503020204020204" pitchFamily="34" charset="-122"/>
              <a:ea typeface="微软雅黑" panose="020B0503020204020204" pitchFamily="34" charset="-122"/>
            </a:rPr>
            <a:t>数据结构</a:t>
          </a:r>
          <a:endParaRPr lang="zh-CN" altLang="en-US" dirty="0">
            <a:latin typeface="微软雅黑" panose="020B0503020204020204" pitchFamily="34" charset="-122"/>
            <a:ea typeface="微软雅黑" panose="020B0503020204020204" pitchFamily="34" charset="-122"/>
          </a:endParaRPr>
        </a:p>
      </dgm:t>
    </dgm:pt>
    <dgm:pt modelId="{17A79B41-35D5-4080-B5B8-274EAAB72E39}" type="parTrans" cxnId="{53B474F9-EB90-4C0A-87E1-6F8CE1771B1C}">
      <dgm:prSet/>
      <dgm:spPr/>
      <dgm:t>
        <a:bodyPr/>
        <a:lstStyle/>
        <a:p>
          <a:endParaRPr lang="zh-CN" altLang="en-US"/>
        </a:p>
      </dgm:t>
    </dgm:pt>
    <dgm:pt modelId="{EC5F616B-258F-4501-8ACF-E7F68EE70073}" type="sibTrans" cxnId="{53B474F9-EB90-4C0A-87E1-6F8CE1771B1C}">
      <dgm:prSet/>
      <dgm:spPr/>
      <dgm:t>
        <a:bodyPr/>
        <a:lstStyle/>
        <a:p>
          <a:endParaRPr lang="zh-CN" altLang="en-US"/>
        </a:p>
      </dgm:t>
    </dgm:pt>
    <dgm:pt modelId="{5B708FF1-DEC7-4EF7-BFE5-FA360059D2D2}">
      <dgm:prSet phldrT="[文本]"/>
      <dgm:spPr/>
      <dgm:t>
        <a:bodyPr/>
        <a:lstStyle/>
        <a:p>
          <a:r>
            <a:rPr lang="zh-CN" altLang="en-US" dirty="0" smtClean="0">
              <a:latin typeface="微软雅黑" panose="020B0503020204020204" pitchFamily="34" charset="-122"/>
              <a:ea typeface="微软雅黑" panose="020B0503020204020204" pitchFamily="34" charset="-122"/>
            </a:rPr>
            <a:t>数据</a:t>
          </a:r>
          <a:endParaRPr lang="zh-CN" altLang="en-US" dirty="0">
            <a:latin typeface="微软雅黑" panose="020B0503020204020204" pitchFamily="34" charset="-122"/>
            <a:ea typeface="微软雅黑" panose="020B0503020204020204" pitchFamily="34" charset="-122"/>
          </a:endParaRPr>
        </a:p>
      </dgm:t>
    </dgm:pt>
    <dgm:pt modelId="{3B4827C0-6248-42CF-918E-76BE9C38C66F}" type="parTrans" cxnId="{A8475084-7D08-442D-87AD-51DE27A09349}">
      <dgm:prSet/>
      <dgm:spPr/>
      <dgm:t>
        <a:bodyPr/>
        <a:lstStyle/>
        <a:p>
          <a:endParaRPr lang="zh-CN" altLang="en-US"/>
        </a:p>
      </dgm:t>
    </dgm:pt>
    <dgm:pt modelId="{EB77E3D2-A7B6-4300-B0AE-8FA9AC01AFCD}" type="sibTrans" cxnId="{A8475084-7D08-442D-87AD-51DE27A09349}">
      <dgm:prSet/>
      <dgm:spPr/>
      <dgm:t>
        <a:bodyPr/>
        <a:lstStyle/>
        <a:p>
          <a:endParaRPr lang="zh-CN" altLang="en-US"/>
        </a:p>
      </dgm:t>
    </dgm:pt>
    <dgm:pt modelId="{F6F4147A-F8DB-4606-848E-542BF3F190CD}">
      <dgm:prSet phldrT="[文本]"/>
      <dgm:spPr/>
      <dgm:t>
        <a:bodyPr/>
        <a:lstStyle/>
        <a:p>
          <a:r>
            <a:rPr lang="zh-CN" altLang="en-US" dirty="0" smtClean="0">
              <a:latin typeface="微软雅黑" panose="020B0503020204020204" pitchFamily="34" charset="-122"/>
              <a:ea typeface="微软雅黑" panose="020B0503020204020204" pitchFamily="34" charset="-122"/>
            </a:rPr>
            <a:t>运算</a:t>
          </a:r>
          <a:endParaRPr lang="zh-CN" altLang="en-US" dirty="0">
            <a:latin typeface="微软雅黑" panose="020B0503020204020204" pitchFamily="34" charset="-122"/>
            <a:ea typeface="微软雅黑" panose="020B0503020204020204" pitchFamily="34" charset="-122"/>
          </a:endParaRPr>
        </a:p>
      </dgm:t>
    </dgm:pt>
    <dgm:pt modelId="{43482257-CAF5-46FF-A27E-65EF0CB26229}" type="parTrans" cxnId="{515D7B32-0DBD-4003-AB93-8017B07EF6F0}">
      <dgm:prSet/>
      <dgm:spPr/>
      <dgm:t>
        <a:bodyPr/>
        <a:lstStyle/>
        <a:p>
          <a:endParaRPr lang="zh-CN" altLang="en-US"/>
        </a:p>
      </dgm:t>
    </dgm:pt>
    <dgm:pt modelId="{80A702E3-DC9C-4C01-9C5A-88E4CEFAAE1C}" type="sibTrans" cxnId="{515D7B32-0DBD-4003-AB93-8017B07EF6F0}">
      <dgm:prSet/>
      <dgm:spPr/>
      <dgm:t>
        <a:bodyPr/>
        <a:lstStyle/>
        <a:p>
          <a:endParaRPr lang="zh-CN" altLang="en-US"/>
        </a:p>
      </dgm:t>
    </dgm:pt>
    <dgm:pt modelId="{C6D71F08-6354-4051-BD0B-DE1C2C89860C}">
      <dgm:prSet phldrT="[文本]"/>
      <dgm:spPr/>
      <dgm:t>
        <a:bodyPr/>
        <a:lstStyle/>
        <a:p>
          <a:endParaRPr lang="zh-CN" altLang="en-US" dirty="0"/>
        </a:p>
      </dgm:t>
    </dgm:pt>
    <dgm:pt modelId="{FA27C363-FAE8-4615-AD5B-90E8860D5832}" type="sibTrans" cxnId="{6C2E3152-E3D9-4D93-A89A-E092887E7EC7}">
      <dgm:prSet/>
      <dgm:spPr/>
      <dgm:t>
        <a:bodyPr/>
        <a:lstStyle/>
        <a:p>
          <a:endParaRPr lang="zh-CN" altLang="en-US"/>
        </a:p>
      </dgm:t>
    </dgm:pt>
    <dgm:pt modelId="{61F46891-4763-47AF-8632-5B4C4E466B6F}" type="parTrans" cxnId="{6C2E3152-E3D9-4D93-A89A-E092887E7EC7}">
      <dgm:prSet/>
      <dgm:spPr/>
      <dgm:t>
        <a:bodyPr/>
        <a:lstStyle/>
        <a:p>
          <a:endParaRPr lang="zh-CN" altLang="en-US"/>
        </a:p>
      </dgm:t>
    </dgm:pt>
    <dgm:pt modelId="{1965F2E1-1DC6-46B6-8138-70C6249CE2BC}" type="pres">
      <dgm:prSet presAssocID="{ACF4BAAF-E981-45BA-9A76-56748B657B3F}" presName="Name0" presStyleCnt="0">
        <dgm:presLayoutVars>
          <dgm:chMax val="1"/>
          <dgm:chPref val="1"/>
          <dgm:dir/>
          <dgm:animOne val="branch"/>
          <dgm:animLvl val="lvl"/>
        </dgm:presLayoutVars>
      </dgm:prSet>
      <dgm:spPr/>
      <dgm:t>
        <a:bodyPr/>
        <a:lstStyle/>
        <a:p>
          <a:endParaRPr lang="zh-CN" altLang="en-US"/>
        </a:p>
      </dgm:t>
    </dgm:pt>
    <dgm:pt modelId="{ABF8CCE7-CD47-4B41-ADC8-DDCAA75001C5}" type="pres">
      <dgm:prSet presAssocID="{3D56FFEA-59AA-4EEA-8678-1466B83EDF41}" presName="singleCycle" presStyleCnt="0"/>
      <dgm:spPr/>
      <dgm:t>
        <a:bodyPr/>
        <a:lstStyle/>
        <a:p>
          <a:endParaRPr lang="zh-CN" altLang="en-US"/>
        </a:p>
      </dgm:t>
    </dgm:pt>
    <dgm:pt modelId="{E07E458D-8E60-4A01-8330-28B68B1E4C19}" type="pres">
      <dgm:prSet presAssocID="{3D56FFEA-59AA-4EEA-8678-1466B83EDF41}" presName="singleCenter" presStyleLbl="node1" presStyleIdx="0" presStyleCnt="4" custScaleX="127849" custScaleY="63455" custLinFactNeighborX="2468" custLinFactNeighborY="-10644">
        <dgm:presLayoutVars>
          <dgm:chMax val="7"/>
          <dgm:chPref val="7"/>
        </dgm:presLayoutVars>
      </dgm:prSet>
      <dgm:spPr/>
      <dgm:t>
        <a:bodyPr/>
        <a:lstStyle/>
        <a:p>
          <a:endParaRPr lang="zh-CN" altLang="en-US"/>
        </a:p>
      </dgm:t>
    </dgm:pt>
    <dgm:pt modelId="{B242AAE7-B6F1-4872-9969-17A646A10980}" type="pres">
      <dgm:prSet presAssocID="{3B4827C0-6248-42CF-918E-76BE9C38C66F}" presName="Name56" presStyleLbl="parChTrans1D2" presStyleIdx="0" presStyleCnt="3"/>
      <dgm:spPr/>
      <dgm:t>
        <a:bodyPr/>
        <a:lstStyle/>
        <a:p>
          <a:endParaRPr lang="zh-CN" altLang="en-US"/>
        </a:p>
      </dgm:t>
    </dgm:pt>
    <dgm:pt modelId="{B33A0D5C-7E8F-4529-ACA3-555E63028AD4}" type="pres">
      <dgm:prSet presAssocID="{5B708FF1-DEC7-4EF7-BFE5-FA360059D2D2}" presName="text0" presStyleLbl="node1" presStyleIdx="1" presStyleCnt="4" custRadScaleRad="100999" custRadScaleInc="5028">
        <dgm:presLayoutVars>
          <dgm:bulletEnabled val="1"/>
        </dgm:presLayoutVars>
      </dgm:prSet>
      <dgm:spPr/>
      <dgm:t>
        <a:bodyPr/>
        <a:lstStyle/>
        <a:p>
          <a:endParaRPr lang="zh-CN" altLang="en-US"/>
        </a:p>
      </dgm:t>
    </dgm:pt>
    <dgm:pt modelId="{CD7676E7-6A98-4380-8771-7B474BD73B97}" type="pres">
      <dgm:prSet presAssocID="{61F46891-4763-47AF-8632-5B4C4E466B6F}" presName="Name56" presStyleLbl="parChTrans1D2" presStyleIdx="1" presStyleCnt="3"/>
      <dgm:spPr/>
      <dgm:t>
        <a:bodyPr/>
        <a:lstStyle/>
        <a:p>
          <a:endParaRPr lang="zh-CN" altLang="en-US"/>
        </a:p>
      </dgm:t>
    </dgm:pt>
    <dgm:pt modelId="{20363C9A-9C5F-47A0-BC48-66B94E731B3E}" type="pres">
      <dgm:prSet presAssocID="{C6D71F08-6354-4051-BD0B-DE1C2C89860C}" presName="text0" presStyleLbl="node1" presStyleIdx="2" presStyleCnt="4">
        <dgm:presLayoutVars>
          <dgm:bulletEnabled val="1"/>
        </dgm:presLayoutVars>
      </dgm:prSet>
      <dgm:spPr/>
      <dgm:t>
        <a:bodyPr/>
        <a:lstStyle/>
        <a:p>
          <a:endParaRPr lang="zh-CN" altLang="en-US"/>
        </a:p>
      </dgm:t>
    </dgm:pt>
    <dgm:pt modelId="{F569862F-9A41-4D54-AB55-93C6A59913CB}" type="pres">
      <dgm:prSet presAssocID="{43482257-CAF5-46FF-A27E-65EF0CB26229}" presName="Name56" presStyleLbl="parChTrans1D2" presStyleIdx="2" presStyleCnt="3"/>
      <dgm:spPr/>
      <dgm:t>
        <a:bodyPr/>
        <a:lstStyle/>
        <a:p>
          <a:endParaRPr lang="zh-CN" altLang="en-US"/>
        </a:p>
      </dgm:t>
    </dgm:pt>
    <dgm:pt modelId="{5DABD5B0-E5F6-4E1E-B20B-3A16C326EF70}" type="pres">
      <dgm:prSet presAssocID="{F6F4147A-F8DB-4606-848E-542BF3F190CD}" presName="text0" presStyleLbl="node1" presStyleIdx="3" presStyleCnt="4" custRadScaleRad="63134" custRadScaleInc="-102454">
        <dgm:presLayoutVars>
          <dgm:bulletEnabled val="1"/>
        </dgm:presLayoutVars>
      </dgm:prSet>
      <dgm:spPr/>
      <dgm:t>
        <a:bodyPr/>
        <a:lstStyle/>
        <a:p>
          <a:endParaRPr lang="zh-CN" altLang="en-US"/>
        </a:p>
      </dgm:t>
    </dgm:pt>
  </dgm:ptLst>
  <dgm:cxnLst>
    <dgm:cxn modelId="{53B474F9-EB90-4C0A-87E1-6F8CE1771B1C}" srcId="{ACF4BAAF-E981-45BA-9A76-56748B657B3F}" destId="{3D56FFEA-59AA-4EEA-8678-1466B83EDF41}" srcOrd="0" destOrd="0" parTransId="{17A79B41-35D5-4080-B5B8-274EAAB72E39}" sibTransId="{EC5F616B-258F-4501-8ACF-E7F68EE70073}"/>
    <dgm:cxn modelId="{12A634A1-E365-42CA-96CD-0B18BF147614}" type="presOf" srcId="{3D56FFEA-59AA-4EEA-8678-1466B83EDF41}" destId="{E07E458D-8E60-4A01-8330-28B68B1E4C19}" srcOrd="0" destOrd="0" presId="urn:microsoft.com/office/officeart/2008/layout/RadialCluster"/>
    <dgm:cxn modelId="{40CB75B4-DC21-4CEC-94AD-4986004929D8}" type="presOf" srcId="{43482257-CAF5-46FF-A27E-65EF0CB26229}" destId="{F569862F-9A41-4D54-AB55-93C6A59913CB}" srcOrd="0" destOrd="0" presId="urn:microsoft.com/office/officeart/2008/layout/RadialCluster"/>
    <dgm:cxn modelId="{58CCBF86-CAFB-4298-A186-6734AF862F02}" type="presOf" srcId="{F6F4147A-F8DB-4606-848E-542BF3F190CD}" destId="{5DABD5B0-E5F6-4E1E-B20B-3A16C326EF70}" srcOrd="0" destOrd="0" presId="urn:microsoft.com/office/officeart/2008/layout/RadialCluster"/>
    <dgm:cxn modelId="{C256CFCD-1AA9-4A2C-998A-EF085CF8F60C}" type="presOf" srcId="{ACF4BAAF-E981-45BA-9A76-56748B657B3F}" destId="{1965F2E1-1DC6-46B6-8138-70C6249CE2BC}" srcOrd="0" destOrd="0" presId="urn:microsoft.com/office/officeart/2008/layout/RadialCluster"/>
    <dgm:cxn modelId="{B808ED2D-2AF9-4A0B-AE28-7FEB2D00375A}" type="presOf" srcId="{C6D71F08-6354-4051-BD0B-DE1C2C89860C}" destId="{20363C9A-9C5F-47A0-BC48-66B94E731B3E}" srcOrd="0" destOrd="0" presId="urn:microsoft.com/office/officeart/2008/layout/RadialCluster"/>
    <dgm:cxn modelId="{6C2E3152-E3D9-4D93-A89A-E092887E7EC7}" srcId="{3D56FFEA-59AA-4EEA-8678-1466B83EDF41}" destId="{C6D71F08-6354-4051-BD0B-DE1C2C89860C}" srcOrd="1" destOrd="0" parTransId="{61F46891-4763-47AF-8632-5B4C4E466B6F}" sibTransId="{FA27C363-FAE8-4615-AD5B-90E8860D5832}"/>
    <dgm:cxn modelId="{515D7B32-0DBD-4003-AB93-8017B07EF6F0}" srcId="{3D56FFEA-59AA-4EEA-8678-1466B83EDF41}" destId="{F6F4147A-F8DB-4606-848E-542BF3F190CD}" srcOrd="2" destOrd="0" parTransId="{43482257-CAF5-46FF-A27E-65EF0CB26229}" sibTransId="{80A702E3-DC9C-4C01-9C5A-88E4CEFAAE1C}"/>
    <dgm:cxn modelId="{CBD7D931-BEE6-4C32-B663-1893B52E3CD5}" type="presOf" srcId="{3B4827C0-6248-42CF-918E-76BE9C38C66F}" destId="{B242AAE7-B6F1-4872-9969-17A646A10980}" srcOrd="0" destOrd="0" presId="urn:microsoft.com/office/officeart/2008/layout/RadialCluster"/>
    <dgm:cxn modelId="{004DBCE2-DA6C-49C5-A21A-86A4BAF17A0D}" type="presOf" srcId="{61F46891-4763-47AF-8632-5B4C4E466B6F}" destId="{CD7676E7-6A98-4380-8771-7B474BD73B97}" srcOrd="0" destOrd="0" presId="urn:microsoft.com/office/officeart/2008/layout/RadialCluster"/>
    <dgm:cxn modelId="{E8305CB7-E2DB-4398-B589-CFB69BE84321}" type="presOf" srcId="{5B708FF1-DEC7-4EF7-BFE5-FA360059D2D2}" destId="{B33A0D5C-7E8F-4529-ACA3-555E63028AD4}" srcOrd="0" destOrd="0" presId="urn:microsoft.com/office/officeart/2008/layout/RadialCluster"/>
    <dgm:cxn modelId="{A8475084-7D08-442D-87AD-51DE27A09349}" srcId="{3D56FFEA-59AA-4EEA-8678-1466B83EDF41}" destId="{5B708FF1-DEC7-4EF7-BFE5-FA360059D2D2}" srcOrd="0" destOrd="0" parTransId="{3B4827C0-6248-42CF-918E-76BE9C38C66F}" sibTransId="{EB77E3D2-A7B6-4300-B0AE-8FA9AC01AFCD}"/>
    <dgm:cxn modelId="{F660948F-8869-4EA2-9FEB-7A6D12F81672}" type="presParOf" srcId="{1965F2E1-1DC6-46B6-8138-70C6249CE2BC}" destId="{ABF8CCE7-CD47-4B41-ADC8-DDCAA75001C5}" srcOrd="0" destOrd="0" presId="urn:microsoft.com/office/officeart/2008/layout/RadialCluster"/>
    <dgm:cxn modelId="{1A89F58F-146E-4744-A2FF-DDF7226CCE7A}" type="presParOf" srcId="{ABF8CCE7-CD47-4B41-ADC8-DDCAA75001C5}" destId="{E07E458D-8E60-4A01-8330-28B68B1E4C19}" srcOrd="0" destOrd="0" presId="urn:microsoft.com/office/officeart/2008/layout/RadialCluster"/>
    <dgm:cxn modelId="{2B24BB65-D764-4C0D-B107-AF8CCFAEB917}" type="presParOf" srcId="{ABF8CCE7-CD47-4B41-ADC8-DDCAA75001C5}" destId="{B242AAE7-B6F1-4872-9969-17A646A10980}" srcOrd="1" destOrd="0" presId="urn:microsoft.com/office/officeart/2008/layout/RadialCluster"/>
    <dgm:cxn modelId="{B548F80F-017A-41BB-9762-7A2FC567D048}" type="presParOf" srcId="{ABF8CCE7-CD47-4B41-ADC8-DDCAA75001C5}" destId="{B33A0D5C-7E8F-4529-ACA3-555E63028AD4}" srcOrd="2" destOrd="0" presId="urn:microsoft.com/office/officeart/2008/layout/RadialCluster"/>
    <dgm:cxn modelId="{B610500D-78AC-48D4-AC3D-0076CEBAECD0}" type="presParOf" srcId="{ABF8CCE7-CD47-4B41-ADC8-DDCAA75001C5}" destId="{CD7676E7-6A98-4380-8771-7B474BD73B97}" srcOrd="3" destOrd="0" presId="urn:microsoft.com/office/officeart/2008/layout/RadialCluster"/>
    <dgm:cxn modelId="{C60DB49A-5F5E-4D91-87CA-A1B790BAA382}" type="presParOf" srcId="{ABF8CCE7-CD47-4B41-ADC8-DDCAA75001C5}" destId="{20363C9A-9C5F-47A0-BC48-66B94E731B3E}" srcOrd="4" destOrd="0" presId="urn:microsoft.com/office/officeart/2008/layout/RadialCluster"/>
    <dgm:cxn modelId="{350826BC-9986-496E-92ED-64E4B6A5B2BC}" type="presParOf" srcId="{ABF8CCE7-CD47-4B41-ADC8-DDCAA75001C5}" destId="{F569862F-9A41-4D54-AB55-93C6A59913CB}" srcOrd="5" destOrd="0" presId="urn:microsoft.com/office/officeart/2008/layout/RadialCluster"/>
    <dgm:cxn modelId="{B82E867E-DE14-4963-91B2-75EC1E891B9C}" type="presParOf" srcId="{ABF8CCE7-CD47-4B41-ADC8-DDCAA75001C5}" destId="{5DABD5B0-E5F6-4E1E-B20B-3A16C326EF70}" srcOrd="6" destOrd="0" presId="urn:microsoft.com/office/officeart/2008/layout/RadialCluster"/>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93ACA9-B074-448C-988C-25B693667840}" type="doc">
      <dgm:prSet loTypeId="urn:microsoft.com/office/officeart/2005/8/layout/venn2" loCatId="relationship" qsTypeId="urn:microsoft.com/office/officeart/2005/8/quickstyle/3d2" qsCatId="3D" csTypeId="urn:microsoft.com/office/officeart/2005/8/colors/accent2_2" csCatId="accent2" phldr="1"/>
      <dgm:spPr/>
      <dgm:t>
        <a:bodyPr/>
        <a:lstStyle/>
        <a:p>
          <a:endParaRPr lang="zh-CN" altLang="en-US"/>
        </a:p>
      </dgm:t>
    </dgm:pt>
    <dgm:pt modelId="{F9D4C7B9-A67F-445B-BDAF-12245888C263}">
      <dgm:prSet phldrT="[文本]" custT="1"/>
      <dgm:spPr/>
      <dgm:t>
        <a:bodyPr/>
        <a:lstStyle/>
        <a:p>
          <a:r>
            <a:rPr lang="zh-CN" altLang="en-US" sz="2000" b="0" dirty="0">
              <a:latin typeface="微软雅黑" panose="020B0503020204020204" pitchFamily="34" charset="-122"/>
              <a:ea typeface="微软雅黑" panose="020B0503020204020204" pitchFamily="34" charset="-122"/>
            </a:rPr>
            <a:t>数据结构</a:t>
          </a:r>
          <a:r>
            <a:rPr lang="en-US" altLang="zh-CN" sz="2000" b="0" dirty="0">
              <a:latin typeface="微软雅黑" panose="020B0503020204020204" pitchFamily="34" charset="-122"/>
              <a:ea typeface="微软雅黑" panose="020B0503020204020204" pitchFamily="34" charset="-122"/>
            </a:rPr>
            <a:t>=(D,R,L,O)</a:t>
          </a:r>
          <a:endParaRPr lang="zh-CN" altLang="en-US" sz="2000" b="0" dirty="0">
            <a:latin typeface="微软雅黑" panose="020B0503020204020204" pitchFamily="34" charset="-122"/>
            <a:ea typeface="微软雅黑" panose="020B0503020204020204" pitchFamily="34" charset="-122"/>
          </a:endParaRPr>
        </a:p>
      </dgm:t>
    </dgm:pt>
    <dgm:pt modelId="{BB484508-E756-4F65-87C2-6611F826D4EF}" type="parTrans" cxnId="{589D0B45-5472-4FC9-A935-6B306A37657D}">
      <dgm:prSet/>
      <dgm:spPr/>
      <dgm:t>
        <a:bodyPr/>
        <a:lstStyle/>
        <a:p>
          <a:endParaRPr lang="zh-CN" altLang="en-US"/>
        </a:p>
      </dgm:t>
    </dgm:pt>
    <dgm:pt modelId="{568C7ED7-02CE-40A8-A12C-F6220A552924}" type="sibTrans" cxnId="{589D0B45-5472-4FC9-A935-6B306A37657D}">
      <dgm:prSet/>
      <dgm:spPr/>
      <dgm:t>
        <a:bodyPr/>
        <a:lstStyle/>
        <a:p>
          <a:endParaRPr lang="zh-CN" altLang="en-US"/>
        </a:p>
      </dgm:t>
    </dgm:pt>
    <dgm:pt modelId="{69FCB6B7-3FF8-4FA4-A165-72D483EA0EE7}">
      <dgm:prSet phldrT="[文本]" custT="1"/>
      <dgm:spPr/>
      <dgm:t>
        <a:bodyPr/>
        <a:lstStyle/>
        <a:p>
          <a:r>
            <a:rPr lang="zh-CN" altLang="en-US" sz="2000" b="0" dirty="0">
              <a:latin typeface="微软雅黑" panose="020B0503020204020204" pitchFamily="34" charset="-122"/>
              <a:ea typeface="微软雅黑" panose="020B0503020204020204" pitchFamily="34" charset="-122"/>
            </a:rPr>
            <a:t>抽象数据类型</a:t>
          </a:r>
          <a:r>
            <a:rPr lang="en-US" altLang="zh-CN" sz="2000" b="0" dirty="0">
              <a:latin typeface="微软雅黑" panose="020B0503020204020204" pitchFamily="34" charset="-122"/>
              <a:ea typeface="微软雅黑" panose="020B0503020204020204" pitchFamily="34" charset="-122"/>
            </a:rPr>
            <a:t>=(D,R,L)</a:t>
          </a:r>
          <a:endParaRPr lang="zh-CN" altLang="en-US" sz="2000" b="0" dirty="0">
            <a:latin typeface="微软雅黑" panose="020B0503020204020204" pitchFamily="34" charset="-122"/>
            <a:ea typeface="微软雅黑" panose="020B0503020204020204" pitchFamily="34" charset="-122"/>
          </a:endParaRPr>
        </a:p>
      </dgm:t>
    </dgm:pt>
    <dgm:pt modelId="{1CFB6BE2-B8FE-4F4A-B7DB-0EB84F8E1005}" type="parTrans" cxnId="{2260BC66-3709-4EE8-9784-828CE6EE2D17}">
      <dgm:prSet/>
      <dgm:spPr/>
      <dgm:t>
        <a:bodyPr/>
        <a:lstStyle/>
        <a:p>
          <a:endParaRPr lang="zh-CN" altLang="en-US"/>
        </a:p>
      </dgm:t>
    </dgm:pt>
    <dgm:pt modelId="{A69BF08D-5169-4330-AD28-3F512FDF21A5}" type="sibTrans" cxnId="{2260BC66-3709-4EE8-9784-828CE6EE2D17}">
      <dgm:prSet/>
      <dgm:spPr/>
      <dgm:t>
        <a:bodyPr/>
        <a:lstStyle/>
        <a:p>
          <a:endParaRPr lang="zh-CN" altLang="en-US"/>
        </a:p>
      </dgm:t>
    </dgm:pt>
    <dgm:pt modelId="{6BBB24EE-A758-4EC0-AEF9-C477CC598FA3}" type="pres">
      <dgm:prSet presAssocID="{7A93ACA9-B074-448C-988C-25B693667840}" presName="Name0" presStyleCnt="0">
        <dgm:presLayoutVars>
          <dgm:chMax val="7"/>
          <dgm:resizeHandles val="exact"/>
        </dgm:presLayoutVars>
      </dgm:prSet>
      <dgm:spPr/>
      <dgm:t>
        <a:bodyPr/>
        <a:lstStyle/>
        <a:p>
          <a:endParaRPr lang="zh-CN" altLang="en-US"/>
        </a:p>
      </dgm:t>
    </dgm:pt>
    <dgm:pt modelId="{13046291-C143-40FE-9E77-02187A70B73D}" type="pres">
      <dgm:prSet presAssocID="{7A93ACA9-B074-448C-988C-25B693667840}" presName="comp1" presStyleCnt="0"/>
      <dgm:spPr/>
    </dgm:pt>
    <dgm:pt modelId="{DDFB8C3C-D61A-438C-8E60-AD3B75973434}" type="pres">
      <dgm:prSet presAssocID="{7A93ACA9-B074-448C-988C-25B693667840}" presName="circle1" presStyleLbl="node1" presStyleIdx="0" presStyleCnt="2" custScaleX="92278" custScaleY="89190" custLinFactNeighborX="0" custLinFactNeighborY="5449"/>
      <dgm:spPr/>
      <dgm:t>
        <a:bodyPr/>
        <a:lstStyle/>
        <a:p>
          <a:endParaRPr lang="zh-CN" altLang="en-US"/>
        </a:p>
      </dgm:t>
    </dgm:pt>
    <dgm:pt modelId="{32636C94-6419-46F4-9A47-B147A122A8C6}" type="pres">
      <dgm:prSet presAssocID="{7A93ACA9-B074-448C-988C-25B693667840}" presName="c1text" presStyleLbl="node1" presStyleIdx="0" presStyleCnt="2">
        <dgm:presLayoutVars>
          <dgm:bulletEnabled val="1"/>
        </dgm:presLayoutVars>
      </dgm:prSet>
      <dgm:spPr/>
      <dgm:t>
        <a:bodyPr/>
        <a:lstStyle/>
        <a:p>
          <a:endParaRPr lang="zh-CN" altLang="en-US"/>
        </a:p>
      </dgm:t>
    </dgm:pt>
    <dgm:pt modelId="{93402EEA-A216-424A-A9DE-DDDEE4A97A52}" type="pres">
      <dgm:prSet presAssocID="{7A93ACA9-B074-448C-988C-25B693667840}" presName="comp2" presStyleCnt="0"/>
      <dgm:spPr/>
    </dgm:pt>
    <dgm:pt modelId="{5EC3C749-2F02-4D19-8775-73CEABBDD8B7}" type="pres">
      <dgm:prSet presAssocID="{7A93ACA9-B074-448C-988C-25B693667840}" presName="circle2" presStyleLbl="node1" presStyleIdx="1" presStyleCnt="2" custScaleX="92278" custScaleY="89190" custLinFactNeighborX="0" custLinFactNeighborY="7265"/>
      <dgm:spPr/>
      <dgm:t>
        <a:bodyPr/>
        <a:lstStyle/>
        <a:p>
          <a:endParaRPr lang="zh-CN" altLang="en-US"/>
        </a:p>
      </dgm:t>
    </dgm:pt>
    <dgm:pt modelId="{46C5D129-119B-446C-9720-DFE758809938}" type="pres">
      <dgm:prSet presAssocID="{7A93ACA9-B074-448C-988C-25B693667840}" presName="c2text" presStyleLbl="node1" presStyleIdx="1" presStyleCnt="2">
        <dgm:presLayoutVars>
          <dgm:bulletEnabled val="1"/>
        </dgm:presLayoutVars>
      </dgm:prSet>
      <dgm:spPr/>
      <dgm:t>
        <a:bodyPr/>
        <a:lstStyle/>
        <a:p>
          <a:endParaRPr lang="zh-CN" altLang="en-US"/>
        </a:p>
      </dgm:t>
    </dgm:pt>
  </dgm:ptLst>
  <dgm:cxnLst>
    <dgm:cxn modelId="{A512C9BB-EC16-4FAA-89BA-B902EB1A1303}" type="presOf" srcId="{69FCB6B7-3FF8-4FA4-A165-72D483EA0EE7}" destId="{46C5D129-119B-446C-9720-DFE758809938}" srcOrd="1" destOrd="0" presId="urn:microsoft.com/office/officeart/2005/8/layout/venn2"/>
    <dgm:cxn modelId="{E835242F-5AF7-46F7-A42A-840D83FD10D2}" type="presOf" srcId="{7A93ACA9-B074-448C-988C-25B693667840}" destId="{6BBB24EE-A758-4EC0-AEF9-C477CC598FA3}" srcOrd="0" destOrd="0" presId="urn:microsoft.com/office/officeart/2005/8/layout/venn2"/>
    <dgm:cxn modelId="{2260BC66-3709-4EE8-9784-828CE6EE2D17}" srcId="{7A93ACA9-B074-448C-988C-25B693667840}" destId="{69FCB6B7-3FF8-4FA4-A165-72D483EA0EE7}" srcOrd="1" destOrd="0" parTransId="{1CFB6BE2-B8FE-4F4A-B7DB-0EB84F8E1005}" sibTransId="{A69BF08D-5169-4330-AD28-3F512FDF21A5}"/>
    <dgm:cxn modelId="{345AF72F-82BB-4B00-9F65-4D6F10221282}" type="presOf" srcId="{F9D4C7B9-A67F-445B-BDAF-12245888C263}" destId="{DDFB8C3C-D61A-438C-8E60-AD3B75973434}" srcOrd="0" destOrd="0" presId="urn:microsoft.com/office/officeart/2005/8/layout/venn2"/>
    <dgm:cxn modelId="{589D0B45-5472-4FC9-A935-6B306A37657D}" srcId="{7A93ACA9-B074-448C-988C-25B693667840}" destId="{F9D4C7B9-A67F-445B-BDAF-12245888C263}" srcOrd="0" destOrd="0" parTransId="{BB484508-E756-4F65-87C2-6611F826D4EF}" sibTransId="{568C7ED7-02CE-40A8-A12C-F6220A552924}"/>
    <dgm:cxn modelId="{3F4CAC63-E9F6-4847-B718-8BAB52AA4F8B}" type="presOf" srcId="{69FCB6B7-3FF8-4FA4-A165-72D483EA0EE7}" destId="{5EC3C749-2F02-4D19-8775-73CEABBDD8B7}" srcOrd="0" destOrd="0" presId="urn:microsoft.com/office/officeart/2005/8/layout/venn2"/>
    <dgm:cxn modelId="{9ADFB66F-5BD0-40F1-97AF-6E9EA2C81FFA}" type="presOf" srcId="{F9D4C7B9-A67F-445B-BDAF-12245888C263}" destId="{32636C94-6419-46F4-9A47-B147A122A8C6}" srcOrd="1" destOrd="0" presId="urn:microsoft.com/office/officeart/2005/8/layout/venn2"/>
    <dgm:cxn modelId="{B1B1F243-BCAA-4954-8B11-C4029252750D}" type="presParOf" srcId="{6BBB24EE-A758-4EC0-AEF9-C477CC598FA3}" destId="{13046291-C143-40FE-9E77-02187A70B73D}" srcOrd="0" destOrd="0" presId="urn:microsoft.com/office/officeart/2005/8/layout/venn2"/>
    <dgm:cxn modelId="{8AD3785E-669A-46D2-AE2A-D3A55FD6295C}" type="presParOf" srcId="{13046291-C143-40FE-9E77-02187A70B73D}" destId="{DDFB8C3C-D61A-438C-8E60-AD3B75973434}" srcOrd="0" destOrd="0" presId="urn:microsoft.com/office/officeart/2005/8/layout/venn2"/>
    <dgm:cxn modelId="{9C5E49B5-2D87-4E82-AAEB-B1E06A47ADB8}" type="presParOf" srcId="{13046291-C143-40FE-9E77-02187A70B73D}" destId="{32636C94-6419-46F4-9A47-B147A122A8C6}" srcOrd="1" destOrd="0" presId="urn:microsoft.com/office/officeart/2005/8/layout/venn2"/>
    <dgm:cxn modelId="{8236BD27-773B-4E4A-970E-023BB8D4E3E3}" type="presParOf" srcId="{6BBB24EE-A758-4EC0-AEF9-C477CC598FA3}" destId="{93402EEA-A216-424A-A9DE-DDDEE4A97A52}" srcOrd="1" destOrd="0" presId="urn:microsoft.com/office/officeart/2005/8/layout/venn2"/>
    <dgm:cxn modelId="{CA0F11A5-4E15-4A01-B801-77DBC81F5B35}" type="presParOf" srcId="{93402EEA-A216-424A-A9DE-DDDEE4A97A52}" destId="{5EC3C749-2F02-4D19-8775-73CEABBDD8B7}" srcOrd="0" destOrd="0" presId="urn:microsoft.com/office/officeart/2005/8/layout/venn2"/>
    <dgm:cxn modelId="{58E0405B-1B5F-4677-9071-D6E779FF30AE}" type="presParOf" srcId="{93402EEA-A216-424A-A9DE-DDDEE4A97A52}" destId="{46C5D129-119B-446C-9720-DFE758809938}"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B7A63E1-602A-48B7-BCE2-75922C49DB1D}" type="doc">
      <dgm:prSet loTypeId="urn:microsoft.com/office/officeart/2005/8/layout/pyramid4" loCatId="relationship" qsTypeId="urn:microsoft.com/office/officeart/2005/8/quickstyle/3d2" qsCatId="3D" csTypeId="urn:microsoft.com/office/officeart/2005/8/colors/colorful4" csCatId="colorful" phldr="1"/>
      <dgm:spPr/>
      <dgm:t>
        <a:bodyPr/>
        <a:lstStyle/>
        <a:p>
          <a:endParaRPr lang="zh-CN" altLang="en-US"/>
        </a:p>
      </dgm:t>
    </dgm:pt>
    <dgm:pt modelId="{9BBCAF45-6CFD-4E36-871A-FC98D1E441B8}">
      <dgm:prSet phldrT="[文本]" custT="1"/>
      <dgm:spPr/>
      <dgm:t>
        <a:bodyPr/>
        <a:lstStyle/>
        <a:p>
          <a:pPr>
            <a:lnSpc>
              <a:spcPct val="100000"/>
            </a:lnSpc>
          </a:pPr>
          <a:r>
            <a:rPr lang="zh-CN" altLang="en-US" sz="2800" dirty="0">
              <a:latin typeface="微软雅黑" panose="020B0503020204020204" pitchFamily="34" charset="-122"/>
              <a:ea typeface="微软雅黑" panose="020B0503020204020204" pitchFamily="34" charset="-122"/>
            </a:rPr>
            <a:t>程序</a:t>
          </a:r>
          <a:endParaRPr lang="en-US" altLang="zh-CN" sz="2800" dirty="0">
            <a:latin typeface="微软雅黑" panose="020B0503020204020204" pitchFamily="34" charset="-122"/>
            <a:ea typeface="微软雅黑" panose="020B0503020204020204" pitchFamily="34" charset="-122"/>
          </a:endParaRPr>
        </a:p>
        <a:p>
          <a:pPr>
            <a:lnSpc>
              <a:spcPct val="100000"/>
            </a:lnSpc>
          </a:pPr>
          <a:r>
            <a:rPr lang="zh-CN" altLang="en-US" sz="2800" dirty="0">
              <a:latin typeface="微软雅黑" panose="020B0503020204020204" pitchFamily="34" charset="-122"/>
              <a:ea typeface="微软雅黑" panose="020B0503020204020204" pitchFamily="34" charset="-122"/>
            </a:rPr>
            <a:t>设计</a:t>
          </a:r>
        </a:p>
      </dgm:t>
    </dgm:pt>
    <dgm:pt modelId="{AE7DB62C-11E0-4B00-817C-CD1CECC88764}" type="sibTrans" cxnId="{D3519EF3-B5D8-44D4-B364-3CC81CB34628}">
      <dgm:prSet/>
      <dgm:spPr/>
      <dgm:t>
        <a:bodyPr/>
        <a:lstStyle/>
        <a:p>
          <a:pPr>
            <a:lnSpc>
              <a:spcPct val="100000"/>
            </a:lnSpc>
          </a:pPr>
          <a:endParaRPr lang="zh-CN" altLang="en-US" sz="2000"/>
        </a:p>
      </dgm:t>
    </dgm:pt>
    <dgm:pt modelId="{0A4E93D9-B437-40B3-A8B3-C2EAD5E13E57}" type="parTrans" cxnId="{D3519EF3-B5D8-44D4-B364-3CC81CB34628}">
      <dgm:prSet/>
      <dgm:spPr/>
      <dgm:t>
        <a:bodyPr/>
        <a:lstStyle/>
        <a:p>
          <a:pPr>
            <a:lnSpc>
              <a:spcPct val="100000"/>
            </a:lnSpc>
          </a:pPr>
          <a:endParaRPr lang="zh-CN" altLang="en-US" sz="2000"/>
        </a:p>
      </dgm:t>
    </dgm:pt>
    <dgm:pt modelId="{01584B62-9461-44A3-87C6-DCD28C1B75EE}">
      <dgm:prSet phldrT="[文本]" custT="1"/>
      <dgm:spPr/>
      <dgm:t>
        <a:bodyPr/>
        <a:lstStyle/>
        <a:p>
          <a:pPr>
            <a:lnSpc>
              <a:spcPct val="100000"/>
            </a:lnSpc>
          </a:pPr>
          <a:endParaRPr lang="zh-CN" altLang="en-US" sz="2400" dirty="0"/>
        </a:p>
      </dgm:t>
    </dgm:pt>
    <dgm:pt modelId="{0E2336E3-CECD-401A-9B0A-1F7973088AE0}" type="sibTrans" cxnId="{D15DD593-92CF-43B8-B2CB-25B570DB8C01}">
      <dgm:prSet/>
      <dgm:spPr/>
      <dgm:t>
        <a:bodyPr/>
        <a:lstStyle/>
        <a:p>
          <a:pPr>
            <a:lnSpc>
              <a:spcPct val="100000"/>
            </a:lnSpc>
          </a:pPr>
          <a:endParaRPr lang="zh-CN" altLang="en-US" sz="2000"/>
        </a:p>
      </dgm:t>
    </dgm:pt>
    <dgm:pt modelId="{E5EF2A33-ED5D-4E56-9DDF-4BE6B3F39A8D}" type="parTrans" cxnId="{D15DD593-92CF-43B8-B2CB-25B570DB8C01}">
      <dgm:prSet/>
      <dgm:spPr/>
      <dgm:t>
        <a:bodyPr/>
        <a:lstStyle/>
        <a:p>
          <a:pPr>
            <a:lnSpc>
              <a:spcPct val="100000"/>
            </a:lnSpc>
          </a:pPr>
          <a:endParaRPr lang="zh-CN" altLang="en-US" sz="2000"/>
        </a:p>
      </dgm:t>
    </dgm:pt>
    <dgm:pt modelId="{AC0425BF-21D6-4CD3-AE7A-6957B512DFDF}" type="pres">
      <dgm:prSet presAssocID="{BB7A63E1-602A-48B7-BCE2-75922C49DB1D}" presName="compositeShape" presStyleCnt="0">
        <dgm:presLayoutVars>
          <dgm:chMax val="9"/>
          <dgm:dir/>
          <dgm:resizeHandles val="exact"/>
        </dgm:presLayoutVars>
      </dgm:prSet>
      <dgm:spPr/>
      <dgm:t>
        <a:bodyPr/>
        <a:lstStyle/>
        <a:p>
          <a:endParaRPr lang="zh-CN" altLang="en-US"/>
        </a:p>
      </dgm:t>
    </dgm:pt>
    <dgm:pt modelId="{809D1D3E-575D-4891-94D4-344B6F44C256}" type="pres">
      <dgm:prSet presAssocID="{BB7A63E1-602A-48B7-BCE2-75922C49DB1D}" presName="triangle1" presStyleLbl="node1" presStyleIdx="0" presStyleCnt="4">
        <dgm:presLayoutVars>
          <dgm:bulletEnabled val="1"/>
        </dgm:presLayoutVars>
      </dgm:prSet>
      <dgm:spPr/>
      <dgm:t>
        <a:bodyPr/>
        <a:lstStyle/>
        <a:p>
          <a:endParaRPr lang="zh-CN" altLang="en-US"/>
        </a:p>
      </dgm:t>
    </dgm:pt>
    <dgm:pt modelId="{0057EFEB-CAAE-477B-BA86-A09D45A45D7D}" type="pres">
      <dgm:prSet presAssocID="{BB7A63E1-602A-48B7-BCE2-75922C49DB1D}" presName="triangle2" presStyleLbl="node1" presStyleIdx="1" presStyleCnt="4" custLinFactNeighborX="-995" custLinFactNeighborY="1139">
        <dgm:presLayoutVars>
          <dgm:bulletEnabled val="1"/>
        </dgm:presLayoutVars>
      </dgm:prSet>
      <dgm:spPr/>
      <dgm:t>
        <a:bodyPr/>
        <a:lstStyle/>
        <a:p>
          <a:endParaRPr lang="zh-CN" altLang="en-US"/>
        </a:p>
      </dgm:t>
    </dgm:pt>
    <dgm:pt modelId="{C28F74C2-34B9-4036-9F95-A89E031C2813}" type="pres">
      <dgm:prSet presAssocID="{BB7A63E1-602A-48B7-BCE2-75922C49DB1D}" presName="triangle3" presStyleLbl="node1" presStyleIdx="2" presStyleCnt="4">
        <dgm:presLayoutVars>
          <dgm:bulletEnabled val="1"/>
        </dgm:presLayoutVars>
      </dgm:prSet>
      <dgm:spPr/>
    </dgm:pt>
    <dgm:pt modelId="{AC4F246A-8A10-47C9-B4AB-39C8C21EFFDC}" type="pres">
      <dgm:prSet presAssocID="{BB7A63E1-602A-48B7-BCE2-75922C49DB1D}" presName="triangle4" presStyleLbl="node1" presStyleIdx="3" presStyleCnt="4">
        <dgm:presLayoutVars>
          <dgm:bulletEnabled val="1"/>
        </dgm:presLayoutVars>
      </dgm:prSet>
      <dgm:spPr/>
    </dgm:pt>
  </dgm:ptLst>
  <dgm:cxnLst>
    <dgm:cxn modelId="{E04E1EAC-6A8C-412D-8C97-E897BBA07A44}" type="presOf" srcId="{01584B62-9461-44A3-87C6-DCD28C1B75EE}" destId="{0057EFEB-CAAE-477B-BA86-A09D45A45D7D}" srcOrd="0" destOrd="0" presId="urn:microsoft.com/office/officeart/2005/8/layout/pyramid4"/>
    <dgm:cxn modelId="{D15DD593-92CF-43B8-B2CB-25B570DB8C01}" srcId="{BB7A63E1-602A-48B7-BCE2-75922C49DB1D}" destId="{01584B62-9461-44A3-87C6-DCD28C1B75EE}" srcOrd="1" destOrd="0" parTransId="{E5EF2A33-ED5D-4E56-9DDF-4BE6B3F39A8D}" sibTransId="{0E2336E3-CECD-401A-9B0A-1F7973088AE0}"/>
    <dgm:cxn modelId="{D3519EF3-B5D8-44D4-B364-3CC81CB34628}" srcId="{BB7A63E1-602A-48B7-BCE2-75922C49DB1D}" destId="{9BBCAF45-6CFD-4E36-871A-FC98D1E441B8}" srcOrd="0" destOrd="0" parTransId="{0A4E93D9-B437-40B3-A8B3-C2EAD5E13E57}" sibTransId="{AE7DB62C-11E0-4B00-817C-CD1CECC88764}"/>
    <dgm:cxn modelId="{D09A3E87-C0C2-4B09-B6B7-CCFDF3F8DC06}" type="presOf" srcId="{BB7A63E1-602A-48B7-BCE2-75922C49DB1D}" destId="{AC0425BF-21D6-4CD3-AE7A-6957B512DFDF}" srcOrd="0" destOrd="0" presId="urn:microsoft.com/office/officeart/2005/8/layout/pyramid4"/>
    <dgm:cxn modelId="{F320219B-5BC1-497E-A5F0-E12406CA864F}" type="presOf" srcId="{9BBCAF45-6CFD-4E36-871A-FC98D1E441B8}" destId="{809D1D3E-575D-4891-94D4-344B6F44C256}" srcOrd="0" destOrd="0" presId="urn:microsoft.com/office/officeart/2005/8/layout/pyramid4"/>
    <dgm:cxn modelId="{E8CB42B5-192D-4115-8AD9-3342A2AA61F2}" type="presParOf" srcId="{AC0425BF-21D6-4CD3-AE7A-6957B512DFDF}" destId="{809D1D3E-575D-4891-94D4-344B6F44C256}" srcOrd="0" destOrd="0" presId="urn:microsoft.com/office/officeart/2005/8/layout/pyramid4"/>
    <dgm:cxn modelId="{50452A51-E06F-480E-841D-B8F8BE529D20}" type="presParOf" srcId="{AC0425BF-21D6-4CD3-AE7A-6957B512DFDF}" destId="{0057EFEB-CAAE-477B-BA86-A09D45A45D7D}" srcOrd="1" destOrd="0" presId="urn:microsoft.com/office/officeart/2005/8/layout/pyramid4"/>
    <dgm:cxn modelId="{46B52C28-56C8-48BD-8E87-2D0546004E00}" type="presParOf" srcId="{AC0425BF-21D6-4CD3-AE7A-6957B512DFDF}" destId="{C28F74C2-34B9-4036-9F95-A89E031C2813}" srcOrd="2" destOrd="0" presId="urn:microsoft.com/office/officeart/2005/8/layout/pyramid4"/>
    <dgm:cxn modelId="{FC695CB7-D397-404A-8610-602657D3AA0E}" type="presParOf" srcId="{AC0425BF-21D6-4CD3-AE7A-6957B512DFDF}" destId="{AC4F246A-8A10-47C9-B4AB-39C8C21EFFD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4256D87-4D27-418A-8B56-B8686B80EDD1}" type="doc">
      <dgm:prSet loTypeId="urn:microsoft.com/office/officeart/2005/8/layout/list1" loCatId="list" qsTypeId="urn:microsoft.com/office/officeart/2005/8/quickstyle/3d2" qsCatId="3D" csTypeId="urn:microsoft.com/office/officeart/2005/8/colors/accent1_2" csCatId="accent1" phldr="1"/>
      <dgm:spPr/>
      <dgm:t>
        <a:bodyPr/>
        <a:lstStyle/>
        <a:p>
          <a:endParaRPr lang="zh-CN" altLang="en-US"/>
        </a:p>
      </dgm:t>
    </dgm:pt>
    <dgm:pt modelId="{7B9FACD2-7D8E-4754-B74E-7A3FD01BA973}">
      <dgm:prSet phldrT="[文本]" custT="1"/>
      <dgm:spPr/>
      <dgm:t>
        <a:bodyPr/>
        <a:lstStyle/>
        <a:p>
          <a:r>
            <a:rPr lang="zh-CN" altLang="en-US" sz="2800" b="0" smtClean="0">
              <a:solidFill>
                <a:schemeClr val="tx1"/>
              </a:solidFill>
              <a:effectLst/>
              <a:latin typeface="微软雅黑" panose="020B0503020204020204" pitchFamily="34" charset="-122"/>
              <a:ea typeface="微软雅黑" panose="020B0503020204020204" pitchFamily="34" charset="-122"/>
            </a:rPr>
            <a:t>编程后测试运行时间</a:t>
          </a:r>
          <a:endParaRPr lang="zh-CN" altLang="en-US" sz="2800" b="0" dirty="0">
            <a:solidFill>
              <a:schemeClr val="tx1"/>
            </a:solidFill>
            <a:latin typeface="微软雅黑" panose="020B0503020204020204" pitchFamily="34" charset="-122"/>
            <a:ea typeface="微软雅黑" panose="020B0503020204020204" pitchFamily="34" charset="-122"/>
          </a:endParaRPr>
        </a:p>
      </dgm:t>
    </dgm:pt>
    <dgm:pt modelId="{CDDF3244-8D74-41BA-A2A4-6686FDAEA68C}" type="parTrans" cxnId="{C1AE1432-49A0-4C8C-B22F-788B1155686E}">
      <dgm:prSet/>
      <dgm:spPr/>
      <dgm:t>
        <a:bodyPr/>
        <a:lstStyle/>
        <a:p>
          <a:endParaRPr lang="zh-CN" altLang="en-US" sz="2000" b="0">
            <a:solidFill>
              <a:schemeClr val="tx1"/>
            </a:solidFill>
            <a:latin typeface="微软雅黑" panose="020B0503020204020204" pitchFamily="34" charset="-122"/>
            <a:ea typeface="微软雅黑" panose="020B0503020204020204" pitchFamily="34" charset="-122"/>
          </a:endParaRPr>
        </a:p>
      </dgm:t>
    </dgm:pt>
    <dgm:pt modelId="{37926B4D-0BF3-47CB-8012-8CB8E0C9C941}" type="sibTrans" cxnId="{C1AE1432-49A0-4C8C-B22F-788B1155686E}">
      <dgm:prSet/>
      <dgm:spPr/>
      <dgm:t>
        <a:bodyPr/>
        <a:lstStyle/>
        <a:p>
          <a:endParaRPr lang="zh-CN" altLang="en-US" sz="2000" b="0">
            <a:solidFill>
              <a:schemeClr val="tx1"/>
            </a:solidFill>
            <a:latin typeface="微软雅黑" panose="020B0503020204020204" pitchFamily="34" charset="-122"/>
            <a:ea typeface="微软雅黑" panose="020B0503020204020204" pitchFamily="34" charset="-122"/>
          </a:endParaRPr>
        </a:p>
      </dgm:t>
    </dgm:pt>
    <dgm:pt modelId="{87E33AD3-4CDE-47DE-96E0-03485724B04A}">
      <dgm:prSet phldrT="[文本]" custT="1"/>
      <dgm:spPr/>
      <dgm:t>
        <a:bodyPr/>
        <a:lstStyle/>
        <a:p>
          <a:r>
            <a:rPr lang="zh-CN" altLang="en-US" sz="2800" b="0" smtClean="0">
              <a:solidFill>
                <a:schemeClr val="tx1"/>
              </a:solidFill>
              <a:effectLst/>
              <a:latin typeface="微软雅黑" panose="020B0503020204020204" pitchFamily="34" charset="-122"/>
              <a:ea typeface="微软雅黑" panose="020B0503020204020204" pitchFamily="34" charset="-122"/>
            </a:rPr>
            <a:t>编程前分析可能的运行时间</a:t>
          </a:r>
          <a:endParaRPr lang="zh-CN" altLang="en-US" sz="2800" b="0" dirty="0">
            <a:solidFill>
              <a:schemeClr val="tx1"/>
            </a:solidFill>
            <a:latin typeface="微软雅黑" panose="020B0503020204020204" pitchFamily="34" charset="-122"/>
            <a:ea typeface="微软雅黑" panose="020B0503020204020204" pitchFamily="34" charset="-122"/>
          </a:endParaRPr>
        </a:p>
      </dgm:t>
    </dgm:pt>
    <dgm:pt modelId="{227DEB29-0F05-4303-9155-A034ABFC0D80}" type="parTrans" cxnId="{F04EF736-6FBD-4EDB-A06D-DE3B49E5058B}">
      <dgm:prSet/>
      <dgm:spPr/>
      <dgm:t>
        <a:bodyPr/>
        <a:lstStyle/>
        <a:p>
          <a:endParaRPr lang="zh-CN" altLang="en-US" sz="2000" b="0">
            <a:solidFill>
              <a:schemeClr val="tx1"/>
            </a:solidFill>
            <a:latin typeface="微软雅黑" panose="020B0503020204020204" pitchFamily="34" charset="-122"/>
            <a:ea typeface="微软雅黑" panose="020B0503020204020204" pitchFamily="34" charset="-122"/>
          </a:endParaRPr>
        </a:p>
      </dgm:t>
    </dgm:pt>
    <dgm:pt modelId="{57CBFBB5-3019-498B-B4E4-9365D36980C6}" type="sibTrans" cxnId="{F04EF736-6FBD-4EDB-A06D-DE3B49E5058B}">
      <dgm:prSet/>
      <dgm:spPr/>
      <dgm:t>
        <a:bodyPr/>
        <a:lstStyle/>
        <a:p>
          <a:endParaRPr lang="zh-CN" altLang="en-US" sz="2000" b="0">
            <a:solidFill>
              <a:schemeClr val="tx1"/>
            </a:solidFill>
            <a:latin typeface="微软雅黑" panose="020B0503020204020204" pitchFamily="34" charset="-122"/>
            <a:ea typeface="微软雅黑" panose="020B0503020204020204" pitchFamily="34" charset="-122"/>
          </a:endParaRPr>
        </a:p>
      </dgm:t>
    </dgm:pt>
    <dgm:pt modelId="{F1B6FC28-ADDF-42FA-A781-3C9C04F2D687}" type="pres">
      <dgm:prSet presAssocID="{E4256D87-4D27-418A-8B56-B8686B80EDD1}" presName="linear" presStyleCnt="0">
        <dgm:presLayoutVars>
          <dgm:dir/>
          <dgm:animLvl val="lvl"/>
          <dgm:resizeHandles val="exact"/>
        </dgm:presLayoutVars>
      </dgm:prSet>
      <dgm:spPr/>
      <dgm:t>
        <a:bodyPr/>
        <a:lstStyle/>
        <a:p>
          <a:endParaRPr lang="zh-CN" altLang="en-US"/>
        </a:p>
      </dgm:t>
    </dgm:pt>
    <dgm:pt modelId="{6FBF4753-9494-41F4-AB09-BC52817208A7}" type="pres">
      <dgm:prSet presAssocID="{7B9FACD2-7D8E-4754-B74E-7A3FD01BA973}" presName="parentLin" presStyleCnt="0"/>
      <dgm:spPr/>
      <dgm:t>
        <a:bodyPr/>
        <a:lstStyle/>
        <a:p>
          <a:endParaRPr lang="zh-CN" altLang="en-US"/>
        </a:p>
      </dgm:t>
    </dgm:pt>
    <dgm:pt modelId="{3E319E74-72F3-41FD-B576-0EAB92A4A57A}" type="pres">
      <dgm:prSet presAssocID="{7B9FACD2-7D8E-4754-B74E-7A3FD01BA973}" presName="parentLeftMargin" presStyleLbl="node1" presStyleIdx="0" presStyleCnt="2"/>
      <dgm:spPr/>
      <dgm:t>
        <a:bodyPr/>
        <a:lstStyle/>
        <a:p>
          <a:endParaRPr lang="zh-CN" altLang="en-US"/>
        </a:p>
      </dgm:t>
    </dgm:pt>
    <dgm:pt modelId="{1CB77520-6CC7-4FB5-B551-B10A329D03B3}" type="pres">
      <dgm:prSet presAssocID="{7B9FACD2-7D8E-4754-B74E-7A3FD01BA973}" presName="parentText" presStyleLbl="node1" presStyleIdx="0" presStyleCnt="2">
        <dgm:presLayoutVars>
          <dgm:chMax val="0"/>
          <dgm:bulletEnabled val="1"/>
        </dgm:presLayoutVars>
      </dgm:prSet>
      <dgm:spPr/>
      <dgm:t>
        <a:bodyPr/>
        <a:lstStyle/>
        <a:p>
          <a:endParaRPr lang="zh-CN" altLang="en-US"/>
        </a:p>
      </dgm:t>
    </dgm:pt>
    <dgm:pt modelId="{6B331664-5C1E-4A0B-BF4A-587F209FBA17}" type="pres">
      <dgm:prSet presAssocID="{7B9FACD2-7D8E-4754-B74E-7A3FD01BA973}" presName="negativeSpace" presStyleCnt="0"/>
      <dgm:spPr/>
      <dgm:t>
        <a:bodyPr/>
        <a:lstStyle/>
        <a:p>
          <a:endParaRPr lang="zh-CN" altLang="en-US"/>
        </a:p>
      </dgm:t>
    </dgm:pt>
    <dgm:pt modelId="{DA0C68C7-9DD1-4658-AA9F-A1B4BAA6406D}" type="pres">
      <dgm:prSet presAssocID="{7B9FACD2-7D8E-4754-B74E-7A3FD01BA973}" presName="childText" presStyleLbl="conFgAcc1" presStyleIdx="0" presStyleCnt="2">
        <dgm:presLayoutVars>
          <dgm:bulletEnabled val="1"/>
        </dgm:presLayoutVars>
      </dgm:prSet>
      <dgm:spPr/>
      <dgm:t>
        <a:bodyPr/>
        <a:lstStyle/>
        <a:p>
          <a:endParaRPr lang="zh-CN" altLang="en-US"/>
        </a:p>
      </dgm:t>
    </dgm:pt>
    <dgm:pt modelId="{8E311494-CA0B-4828-94C2-ADEEA01D5450}" type="pres">
      <dgm:prSet presAssocID="{37926B4D-0BF3-47CB-8012-8CB8E0C9C941}" presName="spaceBetweenRectangles" presStyleCnt="0"/>
      <dgm:spPr/>
      <dgm:t>
        <a:bodyPr/>
        <a:lstStyle/>
        <a:p>
          <a:endParaRPr lang="zh-CN" altLang="en-US"/>
        </a:p>
      </dgm:t>
    </dgm:pt>
    <dgm:pt modelId="{644580F2-126A-42EB-A575-DD4C52855B77}" type="pres">
      <dgm:prSet presAssocID="{87E33AD3-4CDE-47DE-96E0-03485724B04A}" presName="parentLin" presStyleCnt="0"/>
      <dgm:spPr/>
      <dgm:t>
        <a:bodyPr/>
        <a:lstStyle/>
        <a:p>
          <a:endParaRPr lang="zh-CN" altLang="en-US"/>
        </a:p>
      </dgm:t>
    </dgm:pt>
    <dgm:pt modelId="{8C670EBF-5C23-417E-A9F4-123394DA59F4}" type="pres">
      <dgm:prSet presAssocID="{87E33AD3-4CDE-47DE-96E0-03485724B04A}" presName="parentLeftMargin" presStyleLbl="node1" presStyleIdx="0" presStyleCnt="2"/>
      <dgm:spPr/>
      <dgm:t>
        <a:bodyPr/>
        <a:lstStyle/>
        <a:p>
          <a:endParaRPr lang="zh-CN" altLang="en-US"/>
        </a:p>
      </dgm:t>
    </dgm:pt>
    <dgm:pt modelId="{1BEF4051-0ED9-4DDA-8D42-3EB56FA48BDE}" type="pres">
      <dgm:prSet presAssocID="{87E33AD3-4CDE-47DE-96E0-03485724B04A}" presName="parentText" presStyleLbl="node1" presStyleIdx="1" presStyleCnt="2">
        <dgm:presLayoutVars>
          <dgm:chMax val="0"/>
          <dgm:bulletEnabled val="1"/>
        </dgm:presLayoutVars>
      </dgm:prSet>
      <dgm:spPr/>
      <dgm:t>
        <a:bodyPr/>
        <a:lstStyle/>
        <a:p>
          <a:endParaRPr lang="zh-CN" altLang="en-US"/>
        </a:p>
      </dgm:t>
    </dgm:pt>
    <dgm:pt modelId="{513BC526-8985-44C4-8D3D-9A0357E6602B}" type="pres">
      <dgm:prSet presAssocID="{87E33AD3-4CDE-47DE-96E0-03485724B04A}" presName="negativeSpace" presStyleCnt="0"/>
      <dgm:spPr/>
      <dgm:t>
        <a:bodyPr/>
        <a:lstStyle/>
        <a:p>
          <a:endParaRPr lang="zh-CN" altLang="en-US"/>
        </a:p>
      </dgm:t>
    </dgm:pt>
    <dgm:pt modelId="{2D235CBC-FA16-4577-AB75-6ABECC0E8E31}" type="pres">
      <dgm:prSet presAssocID="{87E33AD3-4CDE-47DE-96E0-03485724B04A}" presName="childText" presStyleLbl="conFgAcc1" presStyleIdx="1" presStyleCnt="2">
        <dgm:presLayoutVars>
          <dgm:bulletEnabled val="1"/>
        </dgm:presLayoutVars>
      </dgm:prSet>
      <dgm:spPr/>
      <dgm:t>
        <a:bodyPr/>
        <a:lstStyle/>
        <a:p>
          <a:endParaRPr lang="zh-CN" altLang="en-US"/>
        </a:p>
      </dgm:t>
    </dgm:pt>
  </dgm:ptLst>
  <dgm:cxnLst>
    <dgm:cxn modelId="{90F83C1A-1F94-4F37-9FF0-E4D579D01854}" type="presOf" srcId="{7B9FACD2-7D8E-4754-B74E-7A3FD01BA973}" destId="{1CB77520-6CC7-4FB5-B551-B10A329D03B3}" srcOrd="1" destOrd="0" presId="urn:microsoft.com/office/officeart/2005/8/layout/list1"/>
    <dgm:cxn modelId="{5A43CD8D-0C6F-42B2-9919-62C519190593}" type="presOf" srcId="{7B9FACD2-7D8E-4754-B74E-7A3FD01BA973}" destId="{3E319E74-72F3-41FD-B576-0EAB92A4A57A}" srcOrd="0" destOrd="0" presId="urn:microsoft.com/office/officeart/2005/8/layout/list1"/>
    <dgm:cxn modelId="{F04EF736-6FBD-4EDB-A06D-DE3B49E5058B}" srcId="{E4256D87-4D27-418A-8B56-B8686B80EDD1}" destId="{87E33AD3-4CDE-47DE-96E0-03485724B04A}" srcOrd="1" destOrd="0" parTransId="{227DEB29-0F05-4303-9155-A034ABFC0D80}" sibTransId="{57CBFBB5-3019-498B-B4E4-9365D36980C6}"/>
    <dgm:cxn modelId="{E4E9A2F8-E8F8-4F27-9928-930CF028C6E8}" type="presOf" srcId="{87E33AD3-4CDE-47DE-96E0-03485724B04A}" destId="{8C670EBF-5C23-417E-A9F4-123394DA59F4}" srcOrd="0" destOrd="0" presId="urn:microsoft.com/office/officeart/2005/8/layout/list1"/>
    <dgm:cxn modelId="{C1AE1432-49A0-4C8C-B22F-788B1155686E}" srcId="{E4256D87-4D27-418A-8B56-B8686B80EDD1}" destId="{7B9FACD2-7D8E-4754-B74E-7A3FD01BA973}" srcOrd="0" destOrd="0" parTransId="{CDDF3244-8D74-41BA-A2A4-6686FDAEA68C}" sibTransId="{37926B4D-0BF3-47CB-8012-8CB8E0C9C941}"/>
    <dgm:cxn modelId="{F9F3F3C4-3B10-4D54-ACC6-62207C98BC7E}" type="presOf" srcId="{87E33AD3-4CDE-47DE-96E0-03485724B04A}" destId="{1BEF4051-0ED9-4DDA-8D42-3EB56FA48BDE}" srcOrd="1" destOrd="0" presId="urn:microsoft.com/office/officeart/2005/8/layout/list1"/>
    <dgm:cxn modelId="{98FD963C-F4C8-443D-80A8-9A602A1CC1A7}" type="presOf" srcId="{E4256D87-4D27-418A-8B56-B8686B80EDD1}" destId="{F1B6FC28-ADDF-42FA-A781-3C9C04F2D687}" srcOrd="0" destOrd="0" presId="urn:microsoft.com/office/officeart/2005/8/layout/list1"/>
    <dgm:cxn modelId="{1E4AB414-DA54-40C5-8285-7B7869F1B5E8}" type="presParOf" srcId="{F1B6FC28-ADDF-42FA-A781-3C9C04F2D687}" destId="{6FBF4753-9494-41F4-AB09-BC52817208A7}" srcOrd="0" destOrd="0" presId="urn:microsoft.com/office/officeart/2005/8/layout/list1"/>
    <dgm:cxn modelId="{49020AE2-8162-4C3A-B56D-88CC898145F3}" type="presParOf" srcId="{6FBF4753-9494-41F4-AB09-BC52817208A7}" destId="{3E319E74-72F3-41FD-B576-0EAB92A4A57A}" srcOrd="0" destOrd="0" presId="urn:microsoft.com/office/officeart/2005/8/layout/list1"/>
    <dgm:cxn modelId="{4E34B6EF-8FD3-4DB4-AFA5-D9E7F178E9EA}" type="presParOf" srcId="{6FBF4753-9494-41F4-AB09-BC52817208A7}" destId="{1CB77520-6CC7-4FB5-B551-B10A329D03B3}" srcOrd="1" destOrd="0" presId="urn:microsoft.com/office/officeart/2005/8/layout/list1"/>
    <dgm:cxn modelId="{B53D8EFB-E332-41FB-9E44-8E669706C4DA}" type="presParOf" srcId="{F1B6FC28-ADDF-42FA-A781-3C9C04F2D687}" destId="{6B331664-5C1E-4A0B-BF4A-587F209FBA17}" srcOrd="1" destOrd="0" presId="urn:microsoft.com/office/officeart/2005/8/layout/list1"/>
    <dgm:cxn modelId="{FE4DB587-682C-408C-B4FE-1754BB95EBCE}" type="presParOf" srcId="{F1B6FC28-ADDF-42FA-A781-3C9C04F2D687}" destId="{DA0C68C7-9DD1-4658-AA9F-A1B4BAA6406D}" srcOrd="2" destOrd="0" presId="urn:microsoft.com/office/officeart/2005/8/layout/list1"/>
    <dgm:cxn modelId="{6BB00E33-0899-4663-A6C5-5BCDC65A0D2B}" type="presParOf" srcId="{F1B6FC28-ADDF-42FA-A781-3C9C04F2D687}" destId="{8E311494-CA0B-4828-94C2-ADEEA01D5450}" srcOrd="3" destOrd="0" presId="urn:microsoft.com/office/officeart/2005/8/layout/list1"/>
    <dgm:cxn modelId="{0B74D0F0-BF4F-4641-AD5B-6415E608D683}" type="presParOf" srcId="{F1B6FC28-ADDF-42FA-A781-3C9C04F2D687}" destId="{644580F2-126A-42EB-A575-DD4C52855B77}" srcOrd="4" destOrd="0" presId="urn:microsoft.com/office/officeart/2005/8/layout/list1"/>
    <dgm:cxn modelId="{F4CF8F14-9352-46C9-AD17-916ECDDD721B}" type="presParOf" srcId="{644580F2-126A-42EB-A575-DD4C52855B77}" destId="{8C670EBF-5C23-417E-A9F4-123394DA59F4}" srcOrd="0" destOrd="0" presId="urn:microsoft.com/office/officeart/2005/8/layout/list1"/>
    <dgm:cxn modelId="{E7D984AA-DA06-4FA2-AE2B-DEA8ABB2DF47}" type="presParOf" srcId="{644580F2-126A-42EB-A575-DD4C52855B77}" destId="{1BEF4051-0ED9-4DDA-8D42-3EB56FA48BDE}" srcOrd="1" destOrd="0" presId="urn:microsoft.com/office/officeart/2005/8/layout/list1"/>
    <dgm:cxn modelId="{DCB0F71F-2A96-40C3-B733-DD574C0F1451}" type="presParOf" srcId="{F1B6FC28-ADDF-42FA-A781-3C9C04F2D687}" destId="{513BC526-8985-44C4-8D3D-9A0357E6602B}" srcOrd="5" destOrd="0" presId="urn:microsoft.com/office/officeart/2005/8/layout/list1"/>
    <dgm:cxn modelId="{8EE01F8C-F0A6-4CC7-BAB7-A92EB3502151}" type="presParOf" srcId="{F1B6FC28-ADDF-42FA-A781-3C9C04F2D687}" destId="{2D235CBC-FA16-4577-AB75-6ABECC0E8E31}"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3DEB7-9070-4753-8765-488DE21E5D49}">
      <dsp:nvSpPr>
        <dsp:cNvPr id="0" name=""/>
        <dsp:cNvSpPr/>
      </dsp:nvSpPr>
      <dsp:spPr>
        <a:xfrm>
          <a:off x="2417564" y="0"/>
          <a:ext cx="3394472" cy="3394472"/>
        </a:xfrm>
        <a:prstGeom prst="ellipse">
          <a:avLst/>
        </a:prstGeom>
        <a:gradFill rotWithShape="0">
          <a:gsLst>
            <a:gs pos="0">
              <a:schemeClr val="accent5">
                <a:hueOff val="0"/>
                <a:satOff val="0"/>
                <a:lumOff val="0"/>
                <a:alphaOff val="0"/>
                <a:shade val="38000"/>
                <a:satMod val="150000"/>
              </a:schemeClr>
            </a:gs>
            <a:gs pos="50000">
              <a:schemeClr val="accent5">
                <a:hueOff val="0"/>
                <a:satOff val="0"/>
                <a:lumOff val="0"/>
                <a:alphaOff val="0"/>
                <a:shade val="100000"/>
                <a:satMod val="100000"/>
              </a:schemeClr>
            </a:gs>
            <a:gs pos="100000">
              <a:schemeClr val="accent5">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数据</a:t>
          </a:r>
          <a:endParaRPr lang="zh-CN" altLang="en-US" sz="1400" kern="1200" dirty="0">
            <a:latin typeface="微软雅黑" panose="020B0503020204020204" pitchFamily="34" charset="-122"/>
            <a:ea typeface="微软雅黑" panose="020B0503020204020204" pitchFamily="34" charset="-122"/>
          </a:endParaRPr>
        </a:p>
      </dsp:txBody>
      <dsp:txXfrm>
        <a:off x="3640252" y="169723"/>
        <a:ext cx="949094" cy="509170"/>
      </dsp:txXfrm>
    </dsp:sp>
    <dsp:sp modelId="{EFBFFDDB-01E9-42F1-9357-ADD028EDF8CF}">
      <dsp:nvSpPr>
        <dsp:cNvPr id="0" name=""/>
        <dsp:cNvSpPr/>
      </dsp:nvSpPr>
      <dsp:spPr>
        <a:xfrm>
          <a:off x="2757011" y="678894"/>
          <a:ext cx="2715577" cy="2715577"/>
        </a:xfrm>
        <a:prstGeom prst="ellipse">
          <a:avLst/>
        </a:prstGeom>
        <a:gradFill rotWithShape="0">
          <a:gsLst>
            <a:gs pos="0">
              <a:schemeClr val="accent5">
                <a:hueOff val="832118"/>
                <a:satOff val="5994"/>
                <a:lumOff val="-3986"/>
                <a:alphaOff val="0"/>
                <a:shade val="38000"/>
                <a:satMod val="150000"/>
              </a:schemeClr>
            </a:gs>
            <a:gs pos="50000">
              <a:schemeClr val="accent5">
                <a:hueOff val="832118"/>
                <a:satOff val="5994"/>
                <a:lumOff val="-3986"/>
                <a:alphaOff val="0"/>
                <a:shade val="100000"/>
                <a:satMod val="100000"/>
              </a:schemeClr>
            </a:gs>
            <a:gs pos="100000">
              <a:schemeClr val="accent5">
                <a:hueOff val="832118"/>
                <a:satOff val="5994"/>
                <a:lumOff val="-3986"/>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数据对象</a:t>
          </a:r>
          <a:endParaRPr lang="zh-CN" altLang="en-US" sz="1800" kern="1200" dirty="0">
            <a:latin typeface="微软雅黑" panose="020B0503020204020204" pitchFamily="34" charset="-122"/>
            <a:ea typeface="微软雅黑" panose="020B0503020204020204" pitchFamily="34" charset="-122"/>
          </a:endParaRPr>
        </a:p>
      </dsp:txBody>
      <dsp:txXfrm>
        <a:off x="3640252" y="841829"/>
        <a:ext cx="949094" cy="488803"/>
      </dsp:txXfrm>
    </dsp:sp>
    <dsp:sp modelId="{E5B0E5C0-BA7B-4487-AD08-BC44B7174612}">
      <dsp:nvSpPr>
        <dsp:cNvPr id="0" name=""/>
        <dsp:cNvSpPr/>
      </dsp:nvSpPr>
      <dsp:spPr>
        <a:xfrm>
          <a:off x="3096458" y="1357788"/>
          <a:ext cx="2036683" cy="2036683"/>
        </a:xfrm>
        <a:prstGeom prst="ellipse">
          <a:avLst/>
        </a:prstGeom>
        <a:gradFill rotWithShape="0">
          <a:gsLst>
            <a:gs pos="0">
              <a:schemeClr val="accent5">
                <a:hueOff val="1664236"/>
                <a:satOff val="11987"/>
                <a:lumOff val="-7972"/>
                <a:alphaOff val="0"/>
                <a:shade val="38000"/>
                <a:satMod val="150000"/>
              </a:schemeClr>
            </a:gs>
            <a:gs pos="50000">
              <a:schemeClr val="accent5">
                <a:hueOff val="1664236"/>
                <a:satOff val="11987"/>
                <a:lumOff val="-7972"/>
                <a:alphaOff val="0"/>
                <a:shade val="100000"/>
                <a:satMod val="100000"/>
              </a:schemeClr>
            </a:gs>
            <a:gs pos="100000">
              <a:schemeClr val="accent5">
                <a:hueOff val="1664236"/>
                <a:satOff val="11987"/>
                <a:lumOff val="-7972"/>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anose="020B0503020204020204" pitchFamily="34" charset="-122"/>
              <a:ea typeface="微软雅黑" panose="020B0503020204020204" pitchFamily="34" charset="-122"/>
            </a:rPr>
            <a:t>数据元素</a:t>
          </a:r>
          <a:endParaRPr lang="zh-CN" altLang="en-US" sz="1800" kern="1200" dirty="0">
            <a:latin typeface="微软雅黑" panose="020B0503020204020204" pitchFamily="34" charset="-122"/>
            <a:ea typeface="微软雅黑" panose="020B0503020204020204" pitchFamily="34" charset="-122"/>
          </a:endParaRPr>
        </a:p>
      </dsp:txBody>
      <dsp:txXfrm>
        <a:off x="3640252" y="1510540"/>
        <a:ext cx="949094" cy="458253"/>
      </dsp:txXfrm>
    </dsp:sp>
    <dsp:sp modelId="{A2AAE243-8A8B-48B7-B4ED-DAEFA5AECA53}">
      <dsp:nvSpPr>
        <dsp:cNvPr id="0" name=""/>
        <dsp:cNvSpPr/>
      </dsp:nvSpPr>
      <dsp:spPr>
        <a:xfrm>
          <a:off x="3435905" y="2036683"/>
          <a:ext cx="1357788" cy="1357788"/>
        </a:xfrm>
        <a:prstGeom prst="ellipse">
          <a:avLst/>
        </a:prstGeom>
        <a:gradFill rotWithShape="0">
          <a:gsLst>
            <a:gs pos="0">
              <a:schemeClr val="accent5">
                <a:hueOff val="2496354"/>
                <a:satOff val="17981"/>
                <a:lumOff val="-11958"/>
                <a:alphaOff val="0"/>
                <a:shade val="38000"/>
                <a:satMod val="150000"/>
              </a:schemeClr>
            </a:gs>
            <a:gs pos="50000">
              <a:schemeClr val="accent5">
                <a:hueOff val="2496354"/>
                <a:satOff val="17981"/>
                <a:lumOff val="-11958"/>
                <a:alphaOff val="0"/>
                <a:shade val="100000"/>
                <a:satMod val="100000"/>
              </a:schemeClr>
            </a:gs>
            <a:gs pos="100000">
              <a:schemeClr val="accent5">
                <a:hueOff val="2496354"/>
                <a:satOff val="17981"/>
                <a:lumOff val="-11958"/>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zh-CN" altLang="en-US" sz="1800" kern="1200" smtClean="0">
              <a:latin typeface="微软雅黑" panose="020B0503020204020204" pitchFamily="34" charset="-122"/>
              <a:ea typeface="微软雅黑" panose="020B0503020204020204" pitchFamily="34" charset="-122"/>
            </a:rPr>
            <a:t>数据项</a:t>
          </a:r>
          <a:endParaRPr lang="zh-CN" altLang="en-US" sz="1800" kern="1200">
            <a:latin typeface="微软雅黑" panose="020B0503020204020204" pitchFamily="34" charset="-122"/>
            <a:ea typeface="微软雅黑" panose="020B0503020204020204" pitchFamily="34" charset="-122"/>
          </a:endParaRPr>
        </a:p>
      </dsp:txBody>
      <dsp:txXfrm>
        <a:off x="3634749" y="2376130"/>
        <a:ext cx="960101" cy="67889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F4DC6-A778-4340-9AE9-D7E09CAB1584}">
      <dsp:nvSpPr>
        <dsp:cNvPr id="0" name=""/>
        <dsp:cNvSpPr/>
      </dsp:nvSpPr>
      <dsp:spPr>
        <a:xfrm>
          <a:off x="0" y="509852"/>
          <a:ext cx="4572000" cy="109836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DC7ACAA6-2301-4D73-AB22-609837861768}">
      <dsp:nvSpPr>
        <dsp:cNvPr id="0" name=""/>
        <dsp:cNvSpPr/>
      </dsp:nvSpPr>
      <dsp:spPr>
        <a:xfrm>
          <a:off x="228600" y="610109"/>
          <a:ext cx="3200400" cy="85914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0968" tIns="0" rIns="120968" bIns="0" numCol="1" spcCol="1270" anchor="ctr" anchorCtr="0">
          <a:noAutofit/>
        </a:bodyPr>
        <a:lstStyle/>
        <a:p>
          <a:pPr lvl="0" algn="ctr" defTabSz="1422400">
            <a:lnSpc>
              <a:spcPct val="90000"/>
            </a:lnSpc>
            <a:spcBef>
              <a:spcPct val="0"/>
            </a:spcBef>
            <a:spcAft>
              <a:spcPct val="35000"/>
            </a:spcAft>
          </a:pPr>
          <a:r>
            <a:rPr lang="zh-CN" altLang="en-US" sz="3200" kern="1200" smtClean="0">
              <a:solidFill>
                <a:schemeClr val="tx1"/>
              </a:solidFill>
              <a:effectLst/>
              <a:latin typeface="微软雅黑" panose="020B0503020204020204" pitchFamily="34" charset="-122"/>
              <a:ea typeface="微软雅黑" panose="020B0503020204020204" pitchFamily="34" charset="-122"/>
            </a:rPr>
            <a:t>计算步</a:t>
          </a:r>
          <a:endParaRPr lang="zh-CN" altLang="en-US" sz="3200" kern="1200" dirty="0">
            <a:solidFill>
              <a:schemeClr val="tx1"/>
            </a:solidFill>
            <a:latin typeface="微软雅黑" panose="020B0503020204020204" pitchFamily="34" charset="-122"/>
            <a:ea typeface="微软雅黑" panose="020B0503020204020204" pitchFamily="34" charset="-122"/>
          </a:endParaRPr>
        </a:p>
      </dsp:txBody>
      <dsp:txXfrm>
        <a:off x="270540" y="652049"/>
        <a:ext cx="3116520" cy="775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966D72-99E7-4BDC-A8C2-A17E42028C70}">
      <dsp:nvSpPr>
        <dsp:cNvPr id="0" name=""/>
        <dsp:cNvSpPr/>
      </dsp:nvSpPr>
      <dsp:spPr>
        <a:xfrm>
          <a:off x="1434631" y="1686"/>
          <a:ext cx="2490633" cy="1481588"/>
        </a:xfrm>
        <a:prstGeom prst="rect">
          <a:avLst/>
        </a:prstGeom>
        <a:gradFill rotWithShape="0">
          <a:gsLst>
            <a:gs pos="0">
              <a:schemeClr val="accent1">
                <a:tint val="40000"/>
                <a:hueOff val="0"/>
                <a:satOff val="0"/>
                <a:lumOff val="0"/>
                <a:alphaOff val="0"/>
                <a:shade val="38000"/>
                <a:satMod val="150000"/>
              </a:schemeClr>
            </a:gs>
            <a:gs pos="50000">
              <a:schemeClr val="accent1">
                <a:tint val="40000"/>
                <a:hueOff val="0"/>
                <a:satOff val="0"/>
                <a:lumOff val="0"/>
                <a:alphaOff val="0"/>
                <a:shade val="100000"/>
                <a:satMod val="100000"/>
              </a:schemeClr>
            </a:gs>
            <a:gs pos="100000">
              <a:schemeClr val="accent1">
                <a:tint val="40000"/>
                <a:hueOff val="0"/>
                <a:satOff val="0"/>
                <a:lumOff val="0"/>
                <a:alphaOff val="0"/>
                <a:shade val="38000"/>
                <a:satMod val="150000"/>
              </a:schemeClr>
            </a:gs>
          </a:gsLst>
          <a:lin ang="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41C7D301-1A0E-4097-A312-A3B1C03B05C9}">
      <dsp:nvSpPr>
        <dsp:cNvPr id="0" name=""/>
        <dsp:cNvSpPr/>
      </dsp:nvSpPr>
      <dsp:spPr>
        <a:xfrm>
          <a:off x="3264252" y="428096"/>
          <a:ext cx="2831747" cy="487158"/>
        </a:xfrm>
        <a:prstGeom prst="rect">
          <a:avLst/>
        </a:prstGeom>
        <a:gradFill rotWithShape="0">
          <a:gsLst>
            <a:gs pos="0">
              <a:schemeClr val="accent1">
                <a:hueOff val="0"/>
                <a:satOff val="0"/>
                <a:lumOff val="0"/>
                <a:alphaOff val="0"/>
                <a:shade val="38000"/>
                <a:satMod val="150000"/>
              </a:schemeClr>
            </a:gs>
            <a:gs pos="50000">
              <a:schemeClr val="accent1">
                <a:hueOff val="0"/>
                <a:satOff val="0"/>
                <a:lumOff val="0"/>
                <a:alphaOff val="0"/>
                <a:shade val="100000"/>
                <a:satMod val="100000"/>
              </a:schemeClr>
            </a:gs>
            <a:gs pos="100000">
              <a:schemeClr val="accent1">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5000"/>
            </a:spcAft>
          </a:pPr>
          <a:r>
            <a:rPr lang="zh-CN" altLang="en-US" sz="2000" kern="1200" dirty="0" smtClean="0">
              <a:latin typeface="微软雅黑" panose="020B0503020204020204" pitchFamily="34" charset="-122"/>
              <a:ea typeface="微软雅黑" panose="020B0503020204020204" pitchFamily="34" charset="-122"/>
            </a:rPr>
            <a:t>算法分析与设计</a:t>
          </a:r>
          <a:endParaRPr lang="zh-CN" altLang="en-US" sz="2000" kern="1200" dirty="0">
            <a:latin typeface="微软雅黑" panose="020B0503020204020204" pitchFamily="34" charset="-122"/>
            <a:ea typeface="微软雅黑" panose="020B0503020204020204" pitchFamily="34" charset="-122"/>
          </a:endParaRPr>
        </a:p>
      </dsp:txBody>
      <dsp:txXfrm>
        <a:off x="3264252" y="428096"/>
        <a:ext cx="2831747" cy="487158"/>
      </dsp:txXfrm>
    </dsp:sp>
    <dsp:sp modelId="{1AC76A7B-CC69-4F74-9966-3FFA85BAE916}">
      <dsp:nvSpPr>
        <dsp:cNvPr id="0" name=""/>
        <dsp:cNvSpPr/>
      </dsp:nvSpPr>
      <dsp:spPr>
        <a:xfrm>
          <a:off x="1405529" y="2027634"/>
          <a:ext cx="2553065" cy="1374352"/>
        </a:xfrm>
        <a:prstGeom prst="rect">
          <a:avLst/>
        </a:prstGeom>
        <a:gradFill rotWithShape="0">
          <a:gsLst>
            <a:gs pos="0">
              <a:schemeClr val="accent1">
                <a:tint val="40000"/>
                <a:hueOff val="0"/>
                <a:satOff val="0"/>
                <a:lumOff val="0"/>
                <a:alphaOff val="0"/>
                <a:shade val="38000"/>
                <a:satMod val="150000"/>
              </a:schemeClr>
            </a:gs>
            <a:gs pos="50000">
              <a:schemeClr val="accent1">
                <a:tint val="40000"/>
                <a:hueOff val="0"/>
                <a:satOff val="0"/>
                <a:lumOff val="0"/>
                <a:alphaOff val="0"/>
                <a:shade val="100000"/>
                <a:satMod val="100000"/>
              </a:schemeClr>
            </a:gs>
            <a:gs pos="100000">
              <a:schemeClr val="accent1">
                <a:tint val="40000"/>
                <a:hueOff val="0"/>
                <a:satOff val="0"/>
                <a:lumOff val="0"/>
                <a:alphaOff val="0"/>
                <a:shade val="38000"/>
                <a:satMod val="150000"/>
              </a:schemeClr>
            </a:gs>
          </a:gsLst>
          <a:lin ang="0" scaled="1"/>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CD5946C-ABEE-4BBF-B45C-733E702A28E6}">
      <dsp:nvSpPr>
        <dsp:cNvPr id="0" name=""/>
        <dsp:cNvSpPr/>
      </dsp:nvSpPr>
      <dsp:spPr>
        <a:xfrm>
          <a:off x="3296355" y="2500252"/>
          <a:ext cx="2799644" cy="481830"/>
        </a:xfrm>
        <a:prstGeom prst="rect">
          <a:avLst/>
        </a:prstGeom>
        <a:gradFill rotWithShape="0">
          <a:gsLst>
            <a:gs pos="0">
              <a:schemeClr val="accent1">
                <a:hueOff val="0"/>
                <a:satOff val="0"/>
                <a:lumOff val="0"/>
                <a:alphaOff val="0"/>
                <a:shade val="38000"/>
                <a:satMod val="150000"/>
              </a:schemeClr>
            </a:gs>
            <a:gs pos="50000">
              <a:schemeClr val="accent1">
                <a:hueOff val="0"/>
                <a:satOff val="0"/>
                <a:lumOff val="0"/>
                <a:alphaOff val="0"/>
                <a:shade val="100000"/>
                <a:satMod val="100000"/>
              </a:schemeClr>
            </a:gs>
            <a:gs pos="100000">
              <a:schemeClr val="accent1">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889000">
            <a:lnSpc>
              <a:spcPct val="90000"/>
            </a:lnSpc>
            <a:spcBef>
              <a:spcPct val="0"/>
            </a:spcBef>
            <a:spcAft>
              <a:spcPct val="5000"/>
            </a:spcAft>
          </a:pPr>
          <a:r>
            <a:rPr lang="zh-CN" altLang="en-US" sz="2000" kern="1200" dirty="0" smtClean="0">
              <a:latin typeface="微软雅黑" panose="020B0503020204020204" pitchFamily="34" charset="-122"/>
              <a:ea typeface="微软雅黑" panose="020B0503020204020204" pitchFamily="34" charset="-122"/>
            </a:rPr>
            <a:t>算法实现</a:t>
          </a:r>
          <a:endParaRPr lang="zh-CN" altLang="en-US" sz="2000" kern="1200" dirty="0">
            <a:latin typeface="微软雅黑" panose="020B0503020204020204" pitchFamily="34" charset="-122"/>
            <a:ea typeface="微软雅黑" panose="020B0503020204020204" pitchFamily="34" charset="-122"/>
          </a:endParaRPr>
        </a:p>
      </dsp:txBody>
      <dsp:txXfrm>
        <a:off x="3296355" y="2500252"/>
        <a:ext cx="2799644" cy="481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F35CE-47F1-4D85-BFF8-BC31F5103F75}">
      <dsp:nvSpPr>
        <dsp:cNvPr id="0" name=""/>
        <dsp:cNvSpPr/>
      </dsp:nvSpPr>
      <dsp:spPr>
        <a:xfrm>
          <a:off x="1360289" y="2474"/>
          <a:ext cx="3375421" cy="855284"/>
        </a:xfrm>
        <a:prstGeom prst="rect">
          <a:avLst/>
        </a:prstGeom>
        <a:gradFill rotWithShape="0">
          <a:gsLst>
            <a:gs pos="0">
              <a:schemeClr val="accent4">
                <a:hueOff val="0"/>
                <a:satOff val="0"/>
                <a:lumOff val="0"/>
                <a:alphaOff val="0"/>
                <a:shade val="38000"/>
                <a:satMod val="150000"/>
              </a:schemeClr>
            </a:gs>
            <a:gs pos="50000">
              <a:schemeClr val="accent4">
                <a:hueOff val="0"/>
                <a:satOff val="0"/>
                <a:lumOff val="0"/>
                <a:alphaOff val="0"/>
                <a:shade val="100000"/>
                <a:satMod val="100000"/>
              </a:schemeClr>
            </a:gs>
            <a:gs pos="100000">
              <a:schemeClr val="accent4">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顺序存储</a:t>
          </a:r>
          <a:endParaRPr lang="zh-CN" altLang="en-US" sz="2300" kern="1200" dirty="0">
            <a:latin typeface="微软雅黑" panose="020B0503020204020204" pitchFamily="34" charset="-122"/>
            <a:ea typeface="微软雅黑" panose="020B0503020204020204" pitchFamily="34" charset="-122"/>
          </a:endParaRPr>
        </a:p>
      </dsp:txBody>
      <dsp:txXfrm>
        <a:off x="1360289" y="2474"/>
        <a:ext cx="3375421" cy="855284"/>
      </dsp:txXfrm>
    </dsp:sp>
    <dsp:sp modelId="{ED03FEC9-DF45-4EA3-850B-9093F3E7F7F4}">
      <dsp:nvSpPr>
        <dsp:cNvPr id="0" name=""/>
        <dsp:cNvSpPr/>
      </dsp:nvSpPr>
      <dsp:spPr>
        <a:xfrm>
          <a:off x="1360289" y="1195301"/>
          <a:ext cx="3375421" cy="786689"/>
        </a:xfrm>
        <a:prstGeom prst="rect">
          <a:avLst/>
        </a:prstGeom>
        <a:gradFill rotWithShape="0">
          <a:gsLst>
            <a:gs pos="0">
              <a:schemeClr val="accent4">
                <a:hueOff val="1388799"/>
                <a:satOff val="4849"/>
                <a:lumOff val="-2059"/>
                <a:alphaOff val="0"/>
                <a:shade val="38000"/>
                <a:satMod val="150000"/>
              </a:schemeClr>
            </a:gs>
            <a:gs pos="50000">
              <a:schemeClr val="accent4">
                <a:hueOff val="1388799"/>
                <a:satOff val="4849"/>
                <a:lumOff val="-2059"/>
                <a:alphaOff val="0"/>
                <a:shade val="100000"/>
                <a:satMod val="100000"/>
              </a:schemeClr>
            </a:gs>
            <a:gs pos="100000">
              <a:schemeClr val="accent4">
                <a:hueOff val="1388799"/>
                <a:satOff val="4849"/>
                <a:lumOff val="-2059"/>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链式存储</a:t>
          </a:r>
          <a:endParaRPr lang="zh-CN" altLang="en-US" sz="2300" kern="1200" dirty="0">
            <a:latin typeface="微软雅黑" panose="020B0503020204020204" pitchFamily="34" charset="-122"/>
            <a:ea typeface="微软雅黑" panose="020B0503020204020204" pitchFamily="34" charset="-122"/>
          </a:endParaRPr>
        </a:p>
      </dsp:txBody>
      <dsp:txXfrm>
        <a:off x="1360289" y="1195301"/>
        <a:ext cx="3375421" cy="786689"/>
      </dsp:txXfrm>
    </dsp:sp>
    <dsp:sp modelId="{76A9E0DF-B5D7-4B74-AF47-BF089C76ED92}">
      <dsp:nvSpPr>
        <dsp:cNvPr id="0" name=""/>
        <dsp:cNvSpPr/>
      </dsp:nvSpPr>
      <dsp:spPr>
        <a:xfrm>
          <a:off x="1360289" y="2319532"/>
          <a:ext cx="3375421" cy="648324"/>
        </a:xfrm>
        <a:prstGeom prst="rect">
          <a:avLst/>
        </a:prstGeom>
        <a:gradFill rotWithShape="0">
          <a:gsLst>
            <a:gs pos="0">
              <a:schemeClr val="accent4">
                <a:hueOff val="2777597"/>
                <a:satOff val="9698"/>
                <a:lumOff val="-4118"/>
                <a:alphaOff val="0"/>
                <a:shade val="38000"/>
                <a:satMod val="150000"/>
              </a:schemeClr>
            </a:gs>
            <a:gs pos="50000">
              <a:schemeClr val="accent4">
                <a:hueOff val="2777597"/>
                <a:satOff val="9698"/>
                <a:lumOff val="-4118"/>
                <a:alphaOff val="0"/>
                <a:shade val="100000"/>
                <a:satMod val="100000"/>
              </a:schemeClr>
            </a:gs>
            <a:gs pos="100000">
              <a:schemeClr val="accent4">
                <a:hueOff val="2777597"/>
                <a:satOff val="9698"/>
                <a:lumOff val="-4118"/>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哈希存储</a:t>
          </a:r>
          <a:endParaRPr lang="zh-CN" altLang="en-US" sz="2300" kern="1200" dirty="0">
            <a:latin typeface="微软雅黑" panose="020B0503020204020204" pitchFamily="34" charset="-122"/>
            <a:ea typeface="微软雅黑" panose="020B0503020204020204" pitchFamily="34" charset="-122"/>
          </a:endParaRPr>
        </a:p>
      </dsp:txBody>
      <dsp:txXfrm>
        <a:off x="1360289" y="2319532"/>
        <a:ext cx="3375421" cy="6483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F35CE-47F1-4D85-BFF8-BC31F5103F75}">
      <dsp:nvSpPr>
        <dsp:cNvPr id="0" name=""/>
        <dsp:cNvSpPr/>
      </dsp:nvSpPr>
      <dsp:spPr>
        <a:xfrm>
          <a:off x="1266565" y="480940"/>
          <a:ext cx="3562868" cy="734190"/>
        </a:xfrm>
        <a:prstGeom prst="rect">
          <a:avLst/>
        </a:prstGeom>
        <a:gradFill rotWithShape="0">
          <a:gsLst>
            <a:gs pos="0">
              <a:schemeClr val="accent1">
                <a:hueOff val="0"/>
                <a:satOff val="0"/>
                <a:lumOff val="0"/>
                <a:alphaOff val="0"/>
                <a:shade val="38000"/>
                <a:satMod val="150000"/>
              </a:schemeClr>
            </a:gs>
            <a:gs pos="50000">
              <a:schemeClr val="accent1">
                <a:hueOff val="0"/>
                <a:satOff val="0"/>
                <a:lumOff val="0"/>
                <a:alphaOff val="0"/>
                <a:shade val="100000"/>
                <a:satMod val="100000"/>
              </a:schemeClr>
            </a:gs>
            <a:gs pos="100000">
              <a:schemeClr val="accent1">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顺序存储</a:t>
          </a:r>
          <a:endParaRPr lang="zh-CN" altLang="en-US" sz="2300" kern="1200" dirty="0">
            <a:latin typeface="微软雅黑" panose="020B0503020204020204" pitchFamily="34" charset="-122"/>
            <a:ea typeface="微软雅黑" panose="020B0503020204020204" pitchFamily="34" charset="-122"/>
          </a:endParaRPr>
        </a:p>
      </dsp:txBody>
      <dsp:txXfrm>
        <a:off x="1266565" y="480940"/>
        <a:ext cx="3562868" cy="734190"/>
      </dsp:txXfrm>
    </dsp:sp>
    <dsp:sp modelId="{ED03FEC9-DF45-4EA3-850B-9093F3E7F7F4}">
      <dsp:nvSpPr>
        <dsp:cNvPr id="0" name=""/>
        <dsp:cNvSpPr/>
      </dsp:nvSpPr>
      <dsp:spPr>
        <a:xfrm>
          <a:off x="1242151" y="1824730"/>
          <a:ext cx="3611697" cy="664659"/>
        </a:xfrm>
        <a:prstGeom prst="rect">
          <a:avLst/>
        </a:prstGeom>
        <a:gradFill rotWithShape="0">
          <a:gsLst>
            <a:gs pos="0">
              <a:schemeClr val="accent1">
                <a:hueOff val="0"/>
                <a:satOff val="0"/>
                <a:lumOff val="0"/>
                <a:alphaOff val="0"/>
                <a:shade val="38000"/>
                <a:satMod val="150000"/>
              </a:schemeClr>
            </a:gs>
            <a:gs pos="50000">
              <a:schemeClr val="accent1">
                <a:hueOff val="0"/>
                <a:satOff val="0"/>
                <a:lumOff val="0"/>
                <a:alphaOff val="0"/>
                <a:shade val="100000"/>
                <a:satMod val="100000"/>
              </a:schemeClr>
            </a:gs>
            <a:gs pos="100000">
              <a:schemeClr val="accent1">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链式存储</a:t>
          </a:r>
          <a:endParaRPr lang="zh-CN" altLang="en-US" sz="2300" kern="1200" dirty="0">
            <a:latin typeface="微软雅黑" panose="020B0503020204020204" pitchFamily="34" charset="-122"/>
            <a:ea typeface="微软雅黑" panose="020B0503020204020204" pitchFamily="34" charset="-122"/>
          </a:endParaRPr>
        </a:p>
      </dsp:txBody>
      <dsp:txXfrm>
        <a:off x="1242151" y="1824730"/>
        <a:ext cx="3611697" cy="6646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2F35CE-47F1-4D85-BFF8-BC31F5103F75}">
      <dsp:nvSpPr>
        <dsp:cNvPr id="0" name=""/>
        <dsp:cNvSpPr/>
      </dsp:nvSpPr>
      <dsp:spPr>
        <a:xfrm>
          <a:off x="1266565" y="480940"/>
          <a:ext cx="3562868" cy="734190"/>
        </a:xfrm>
        <a:prstGeom prst="rect">
          <a:avLst/>
        </a:prstGeom>
        <a:gradFill rotWithShape="0">
          <a:gsLst>
            <a:gs pos="0">
              <a:schemeClr val="accent1">
                <a:hueOff val="0"/>
                <a:satOff val="0"/>
                <a:lumOff val="0"/>
                <a:alphaOff val="0"/>
                <a:shade val="38000"/>
                <a:satMod val="150000"/>
              </a:schemeClr>
            </a:gs>
            <a:gs pos="50000">
              <a:schemeClr val="accent1">
                <a:hueOff val="0"/>
                <a:satOff val="0"/>
                <a:lumOff val="0"/>
                <a:alphaOff val="0"/>
                <a:shade val="100000"/>
                <a:satMod val="100000"/>
              </a:schemeClr>
            </a:gs>
            <a:gs pos="100000">
              <a:schemeClr val="accent1">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顺序存储</a:t>
          </a:r>
          <a:endParaRPr lang="zh-CN" altLang="en-US" sz="2300" kern="1200" dirty="0">
            <a:latin typeface="微软雅黑" panose="020B0503020204020204" pitchFamily="34" charset="-122"/>
            <a:ea typeface="微软雅黑" panose="020B0503020204020204" pitchFamily="34" charset="-122"/>
          </a:endParaRPr>
        </a:p>
      </dsp:txBody>
      <dsp:txXfrm>
        <a:off x="1266565" y="480940"/>
        <a:ext cx="3562868" cy="734190"/>
      </dsp:txXfrm>
    </dsp:sp>
    <dsp:sp modelId="{ED03FEC9-DF45-4EA3-850B-9093F3E7F7F4}">
      <dsp:nvSpPr>
        <dsp:cNvPr id="0" name=""/>
        <dsp:cNvSpPr/>
      </dsp:nvSpPr>
      <dsp:spPr>
        <a:xfrm>
          <a:off x="1242151" y="1824730"/>
          <a:ext cx="3611697" cy="664659"/>
        </a:xfrm>
        <a:prstGeom prst="rect">
          <a:avLst/>
        </a:prstGeom>
        <a:gradFill rotWithShape="0">
          <a:gsLst>
            <a:gs pos="0">
              <a:schemeClr val="accent1">
                <a:hueOff val="0"/>
                <a:satOff val="0"/>
                <a:lumOff val="0"/>
                <a:alphaOff val="0"/>
                <a:shade val="38000"/>
                <a:satMod val="150000"/>
              </a:schemeClr>
            </a:gs>
            <a:gs pos="50000">
              <a:schemeClr val="accent1">
                <a:hueOff val="0"/>
                <a:satOff val="0"/>
                <a:lumOff val="0"/>
                <a:alphaOff val="0"/>
                <a:shade val="100000"/>
                <a:satMod val="100000"/>
              </a:schemeClr>
            </a:gs>
            <a:gs pos="100000">
              <a:schemeClr val="accent1">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zh-CN" altLang="en-US" sz="2300" kern="1200" dirty="0" smtClean="0">
              <a:latin typeface="微软雅黑" panose="020B0503020204020204" pitchFamily="34" charset="-122"/>
              <a:ea typeface="微软雅黑" panose="020B0503020204020204" pitchFamily="34" charset="-122"/>
            </a:rPr>
            <a:t>链式存储</a:t>
          </a:r>
          <a:endParaRPr lang="zh-CN" altLang="en-US" sz="2300" kern="1200" dirty="0">
            <a:latin typeface="微软雅黑" panose="020B0503020204020204" pitchFamily="34" charset="-122"/>
            <a:ea typeface="微软雅黑" panose="020B0503020204020204" pitchFamily="34" charset="-122"/>
          </a:endParaRPr>
        </a:p>
      </dsp:txBody>
      <dsp:txXfrm>
        <a:off x="1242151" y="1824730"/>
        <a:ext cx="3611697" cy="6646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E458D-8E60-4A01-8330-28B68B1E4C19}">
      <dsp:nvSpPr>
        <dsp:cNvPr id="0" name=""/>
        <dsp:cNvSpPr/>
      </dsp:nvSpPr>
      <dsp:spPr>
        <a:xfrm>
          <a:off x="2268255" y="1714713"/>
          <a:ext cx="1558735" cy="773643"/>
        </a:xfrm>
        <a:prstGeom prst="roundRect">
          <a:avLst/>
        </a:prstGeom>
        <a:gradFill rotWithShape="0">
          <a:gsLst>
            <a:gs pos="0">
              <a:schemeClr val="accent1">
                <a:hueOff val="0"/>
                <a:satOff val="0"/>
                <a:lumOff val="0"/>
                <a:alphaOff val="0"/>
                <a:shade val="38000"/>
                <a:satMod val="150000"/>
              </a:schemeClr>
            </a:gs>
            <a:gs pos="50000">
              <a:schemeClr val="accent1">
                <a:hueOff val="0"/>
                <a:satOff val="0"/>
                <a:lumOff val="0"/>
                <a:alphaOff val="0"/>
                <a:shade val="100000"/>
                <a:satMod val="100000"/>
              </a:schemeClr>
            </a:gs>
            <a:gs pos="100000">
              <a:schemeClr val="accent1">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6040" tIns="66040" rIns="66040" bIns="66040" numCol="1" spcCol="1270" anchor="ctr" anchorCtr="0">
          <a:noAutofit/>
        </a:bodyPr>
        <a:lstStyle/>
        <a:p>
          <a:pPr lvl="0" algn="ctr" defTabSz="1155700">
            <a:lnSpc>
              <a:spcPct val="90000"/>
            </a:lnSpc>
            <a:spcBef>
              <a:spcPct val="0"/>
            </a:spcBef>
            <a:spcAft>
              <a:spcPct val="35000"/>
            </a:spcAft>
          </a:pPr>
          <a:r>
            <a:rPr lang="zh-CN" altLang="en-US" sz="2600" kern="1200" dirty="0" smtClean="0">
              <a:latin typeface="微软雅黑" panose="020B0503020204020204" pitchFamily="34" charset="-122"/>
              <a:ea typeface="微软雅黑" panose="020B0503020204020204" pitchFamily="34" charset="-122"/>
            </a:rPr>
            <a:t>数据结构</a:t>
          </a:r>
          <a:endParaRPr lang="zh-CN" altLang="en-US" sz="2600" kern="1200" dirty="0">
            <a:latin typeface="微软雅黑" panose="020B0503020204020204" pitchFamily="34" charset="-122"/>
            <a:ea typeface="微软雅黑" panose="020B0503020204020204" pitchFamily="34" charset="-122"/>
          </a:endParaRPr>
        </a:p>
      </dsp:txBody>
      <dsp:txXfrm>
        <a:off x="2306021" y="1752479"/>
        <a:ext cx="1483203" cy="698111"/>
      </dsp:txXfrm>
    </dsp:sp>
    <dsp:sp modelId="{B242AAE7-B6F1-4872-9969-17A646A10980}">
      <dsp:nvSpPr>
        <dsp:cNvPr id="0" name=""/>
        <dsp:cNvSpPr/>
      </dsp:nvSpPr>
      <dsp:spPr>
        <a:xfrm rot="16216394">
          <a:off x="2703465" y="1367058"/>
          <a:ext cx="695318" cy="0"/>
        </a:xfrm>
        <a:custGeom>
          <a:avLst/>
          <a:gdLst/>
          <a:ahLst/>
          <a:cxnLst/>
          <a:rect l="0" t="0" r="0" b="0"/>
          <a:pathLst>
            <a:path>
              <a:moveTo>
                <a:pt x="0" y="0"/>
              </a:moveTo>
              <a:lnTo>
                <a:pt x="695318" y="0"/>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33A0D5C-7E8F-4529-ACA3-555E63028AD4}">
      <dsp:nvSpPr>
        <dsp:cNvPr id="0" name=""/>
        <dsp:cNvSpPr/>
      </dsp:nvSpPr>
      <dsp:spPr>
        <a:xfrm>
          <a:off x="2646298" y="202538"/>
          <a:ext cx="816864" cy="816864"/>
        </a:xfrm>
        <a:prstGeom prst="roundRect">
          <a:avLst/>
        </a:prstGeom>
        <a:gradFill rotWithShape="0">
          <a:gsLst>
            <a:gs pos="0">
              <a:schemeClr val="accent1">
                <a:hueOff val="0"/>
                <a:satOff val="0"/>
                <a:lumOff val="0"/>
                <a:alphaOff val="0"/>
                <a:shade val="38000"/>
                <a:satMod val="150000"/>
              </a:schemeClr>
            </a:gs>
            <a:gs pos="50000">
              <a:schemeClr val="accent1">
                <a:hueOff val="0"/>
                <a:satOff val="0"/>
                <a:lumOff val="0"/>
                <a:alphaOff val="0"/>
                <a:shade val="100000"/>
                <a:satMod val="100000"/>
              </a:schemeClr>
            </a:gs>
            <a:gs pos="100000">
              <a:schemeClr val="accent1">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数据</a:t>
          </a:r>
          <a:endParaRPr lang="zh-CN" altLang="en-US" sz="2400" kern="1200" dirty="0">
            <a:latin typeface="微软雅黑" panose="020B0503020204020204" pitchFamily="34" charset="-122"/>
            <a:ea typeface="微软雅黑" panose="020B0503020204020204" pitchFamily="34" charset="-122"/>
          </a:endParaRPr>
        </a:p>
      </dsp:txBody>
      <dsp:txXfrm>
        <a:off x="2686174" y="242414"/>
        <a:ext cx="737112" cy="737112"/>
      </dsp:txXfrm>
    </dsp:sp>
    <dsp:sp modelId="{CD7676E7-6A98-4380-8771-7B474BD73B97}">
      <dsp:nvSpPr>
        <dsp:cNvPr id="0" name=""/>
        <dsp:cNvSpPr/>
      </dsp:nvSpPr>
      <dsp:spPr>
        <a:xfrm rot="2467093">
          <a:off x="3379731" y="2784383"/>
          <a:ext cx="900305" cy="0"/>
        </a:xfrm>
        <a:custGeom>
          <a:avLst/>
          <a:gdLst/>
          <a:ahLst/>
          <a:cxnLst/>
          <a:rect l="0" t="0" r="0" b="0"/>
          <a:pathLst>
            <a:path>
              <a:moveTo>
                <a:pt x="0" y="0"/>
              </a:moveTo>
              <a:lnTo>
                <a:pt x="900305" y="0"/>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0363C9A-9C5F-47A0-BC48-66B94E731B3E}">
      <dsp:nvSpPr>
        <dsp:cNvPr id="0" name=""/>
        <dsp:cNvSpPr/>
      </dsp:nvSpPr>
      <dsp:spPr>
        <a:xfrm>
          <a:off x="4169009" y="3028505"/>
          <a:ext cx="816864" cy="816864"/>
        </a:xfrm>
        <a:prstGeom prst="roundRect">
          <a:avLst/>
        </a:prstGeom>
        <a:gradFill rotWithShape="0">
          <a:gsLst>
            <a:gs pos="0">
              <a:schemeClr val="accent1">
                <a:hueOff val="0"/>
                <a:satOff val="0"/>
                <a:lumOff val="0"/>
                <a:alphaOff val="0"/>
                <a:shade val="38000"/>
                <a:satMod val="150000"/>
              </a:schemeClr>
            </a:gs>
            <a:gs pos="50000">
              <a:schemeClr val="accent1">
                <a:hueOff val="0"/>
                <a:satOff val="0"/>
                <a:lumOff val="0"/>
                <a:alphaOff val="0"/>
                <a:shade val="100000"/>
                <a:satMod val="100000"/>
              </a:schemeClr>
            </a:gs>
            <a:gs pos="100000">
              <a:schemeClr val="accent1">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600200">
            <a:lnSpc>
              <a:spcPct val="90000"/>
            </a:lnSpc>
            <a:spcBef>
              <a:spcPct val="0"/>
            </a:spcBef>
            <a:spcAft>
              <a:spcPct val="35000"/>
            </a:spcAft>
          </a:pPr>
          <a:endParaRPr lang="zh-CN" altLang="en-US" sz="3600" kern="1200" dirty="0"/>
        </a:p>
      </dsp:txBody>
      <dsp:txXfrm>
        <a:off x="4208885" y="3068381"/>
        <a:ext cx="737112" cy="737112"/>
      </dsp:txXfrm>
    </dsp:sp>
    <dsp:sp modelId="{F569862F-9A41-4D54-AB55-93C6A59913CB}">
      <dsp:nvSpPr>
        <dsp:cNvPr id="0" name=""/>
        <dsp:cNvSpPr/>
      </dsp:nvSpPr>
      <dsp:spPr>
        <a:xfrm rot="5537245">
          <a:off x="2637324" y="2867746"/>
          <a:ext cx="759384" cy="0"/>
        </a:xfrm>
        <a:custGeom>
          <a:avLst/>
          <a:gdLst/>
          <a:ahLst/>
          <a:cxnLst/>
          <a:rect l="0" t="0" r="0" b="0"/>
          <a:pathLst>
            <a:path>
              <a:moveTo>
                <a:pt x="0" y="0"/>
              </a:moveTo>
              <a:lnTo>
                <a:pt x="759384" y="0"/>
              </a:lnTo>
            </a:path>
          </a:pathLst>
        </a:custGeom>
        <a:noFill/>
        <a:ln w="2540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DABD5B0-E5F6-4E1E-B20B-3A16C326EF70}">
      <dsp:nvSpPr>
        <dsp:cNvPr id="0" name=""/>
        <dsp:cNvSpPr/>
      </dsp:nvSpPr>
      <dsp:spPr>
        <a:xfrm>
          <a:off x="2577115" y="3247135"/>
          <a:ext cx="816864" cy="816864"/>
        </a:xfrm>
        <a:prstGeom prst="roundRect">
          <a:avLst/>
        </a:prstGeom>
        <a:gradFill rotWithShape="0">
          <a:gsLst>
            <a:gs pos="0">
              <a:schemeClr val="accent1">
                <a:hueOff val="0"/>
                <a:satOff val="0"/>
                <a:lumOff val="0"/>
                <a:alphaOff val="0"/>
                <a:shade val="38000"/>
                <a:satMod val="150000"/>
              </a:schemeClr>
            </a:gs>
            <a:gs pos="50000">
              <a:schemeClr val="accent1">
                <a:hueOff val="0"/>
                <a:satOff val="0"/>
                <a:lumOff val="0"/>
                <a:alphaOff val="0"/>
                <a:shade val="100000"/>
                <a:satMod val="100000"/>
              </a:schemeClr>
            </a:gs>
            <a:gs pos="100000">
              <a:schemeClr val="accent1">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运算</a:t>
          </a:r>
          <a:endParaRPr lang="zh-CN" altLang="en-US" sz="2400" kern="1200" dirty="0">
            <a:latin typeface="微软雅黑" panose="020B0503020204020204" pitchFamily="34" charset="-122"/>
            <a:ea typeface="微软雅黑" panose="020B0503020204020204" pitchFamily="34" charset="-122"/>
          </a:endParaRPr>
        </a:p>
      </dsp:txBody>
      <dsp:txXfrm>
        <a:off x="2616991" y="3287011"/>
        <a:ext cx="737112" cy="7371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B8C3C-D61A-438C-8E60-AD3B75973434}">
      <dsp:nvSpPr>
        <dsp:cNvPr id="0" name=""/>
        <dsp:cNvSpPr/>
      </dsp:nvSpPr>
      <dsp:spPr>
        <a:xfrm>
          <a:off x="2548624" y="345502"/>
          <a:ext cx="3132350" cy="3027529"/>
        </a:xfrm>
        <a:prstGeom prst="ellipse">
          <a:avLst/>
        </a:prstGeom>
        <a:gradFill rotWithShape="0">
          <a:gsLst>
            <a:gs pos="0">
              <a:schemeClr val="accent2">
                <a:hueOff val="0"/>
                <a:satOff val="0"/>
                <a:lumOff val="0"/>
                <a:alphaOff val="0"/>
                <a:shade val="38000"/>
                <a:satMod val="150000"/>
              </a:schemeClr>
            </a:gs>
            <a:gs pos="50000">
              <a:schemeClr val="accent2">
                <a:hueOff val="0"/>
                <a:satOff val="0"/>
                <a:lumOff val="0"/>
                <a:alphaOff val="0"/>
                <a:shade val="100000"/>
                <a:satMod val="100000"/>
              </a:schemeClr>
            </a:gs>
            <a:gs pos="100000">
              <a:schemeClr val="accent2">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0" kern="1200" dirty="0">
              <a:latin typeface="微软雅黑" panose="020B0503020204020204" pitchFamily="34" charset="-122"/>
              <a:ea typeface="微软雅黑" panose="020B0503020204020204" pitchFamily="34" charset="-122"/>
            </a:rPr>
            <a:t>数据结构</a:t>
          </a:r>
          <a:r>
            <a:rPr lang="en-US" altLang="zh-CN" sz="2000" b="0" kern="1200" dirty="0">
              <a:latin typeface="微软雅黑" panose="020B0503020204020204" pitchFamily="34" charset="-122"/>
              <a:ea typeface="微软雅黑" panose="020B0503020204020204" pitchFamily="34" charset="-122"/>
            </a:rPr>
            <a:t>=(D,R,L,O)</a:t>
          </a:r>
          <a:endParaRPr lang="zh-CN" altLang="en-US" sz="2000" b="0" kern="1200" dirty="0">
            <a:latin typeface="微软雅黑" panose="020B0503020204020204" pitchFamily="34" charset="-122"/>
            <a:ea typeface="微软雅黑" panose="020B0503020204020204" pitchFamily="34" charset="-122"/>
          </a:endParaRPr>
        </a:p>
      </dsp:txBody>
      <dsp:txXfrm>
        <a:off x="3292557" y="572566"/>
        <a:ext cx="1644484" cy="514680"/>
      </dsp:txXfrm>
    </dsp:sp>
    <dsp:sp modelId="{5EC3C749-2F02-4D19-8775-73CEABBDD8B7}">
      <dsp:nvSpPr>
        <dsp:cNvPr id="0" name=""/>
        <dsp:cNvSpPr/>
      </dsp:nvSpPr>
      <dsp:spPr>
        <a:xfrm>
          <a:off x="2940168" y="1123824"/>
          <a:ext cx="2349263" cy="2270647"/>
        </a:xfrm>
        <a:prstGeom prst="ellipse">
          <a:avLst/>
        </a:prstGeom>
        <a:gradFill rotWithShape="0">
          <a:gsLst>
            <a:gs pos="0">
              <a:schemeClr val="accent2">
                <a:hueOff val="0"/>
                <a:satOff val="0"/>
                <a:lumOff val="0"/>
                <a:alphaOff val="0"/>
                <a:shade val="38000"/>
                <a:satMod val="150000"/>
              </a:schemeClr>
            </a:gs>
            <a:gs pos="50000">
              <a:schemeClr val="accent2">
                <a:hueOff val="0"/>
                <a:satOff val="0"/>
                <a:lumOff val="0"/>
                <a:alphaOff val="0"/>
                <a:shade val="100000"/>
                <a:satMod val="100000"/>
              </a:schemeClr>
            </a:gs>
            <a:gs pos="100000">
              <a:schemeClr val="accent2">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0" kern="1200" dirty="0">
              <a:latin typeface="微软雅黑" panose="020B0503020204020204" pitchFamily="34" charset="-122"/>
              <a:ea typeface="微软雅黑" panose="020B0503020204020204" pitchFamily="34" charset="-122"/>
            </a:rPr>
            <a:t>抽象数据类型</a:t>
          </a:r>
          <a:r>
            <a:rPr lang="en-US" altLang="zh-CN" sz="2000" b="0" kern="1200" dirty="0">
              <a:latin typeface="微软雅黑" panose="020B0503020204020204" pitchFamily="34" charset="-122"/>
              <a:ea typeface="微软雅黑" panose="020B0503020204020204" pitchFamily="34" charset="-122"/>
            </a:rPr>
            <a:t>=(D,R,L)</a:t>
          </a:r>
          <a:endParaRPr lang="zh-CN" altLang="en-US" sz="2000" b="0" kern="1200" dirty="0">
            <a:latin typeface="微软雅黑" panose="020B0503020204020204" pitchFamily="34" charset="-122"/>
            <a:ea typeface="微软雅黑" panose="020B0503020204020204" pitchFamily="34" charset="-122"/>
          </a:endParaRPr>
        </a:p>
      </dsp:txBody>
      <dsp:txXfrm>
        <a:off x="3284210" y="1691486"/>
        <a:ext cx="1661179" cy="113532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9D1D3E-575D-4891-94D4-344B6F44C256}">
      <dsp:nvSpPr>
        <dsp:cNvPr id="0" name=""/>
        <dsp:cNvSpPr/>
      </dsp:nvSpPr>
      <dsp:spPr>
        <a:xfrm>
          <a:off x="2032000" y="0"/>
          <a:ext cx="2032000" cy="2032000"/>
        </a:xfrm>
        <a:prstGeom prst="triangle">
          <a:avLst/>
        </a:prstGeom>
        <a:gradFill rotWithShape="0">
          <a:gsLst>
            <a:gs pos="0">
              <a:schemeClr val="accent4">
                <a:hueOff val="0"/>
                <a:satOff val="0"/>
                <a:lumOff val="0"/>
                <a:alphaOff val="0"/>
                <a:shade val="38000"/>
                <a:satMod val="150000"/>
              </a:schemeClr>
            </a:gs>
            <a:gs pos="50000">
              <a:schemeClr val="accent4">
                <a:hueOff val="0"/>
                <a:satOff val="0"/>
                <a:lumOff val="0"/>
                <a:alphaOff val="0"/>
                <a:shade val="100000"/>
                <a:satMod val="100000"/>
              </a:schemeClr>
            </a:gs>
            <a:gs pos="100000">
              <a:schemeClr val="accent4">
                <a:hueOff val="0"/>
                <a:satOff val="0"/>
                <a:lumOff val="0"/>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100000"/>
            </a:lnSpc>
            <a:spcBef>
              <a:spcPct val="0"/>
            </a:spcBef>
            <a:spcAft>
              <a:spcPct val="35000"/>
            </a:spcAft>
          </a:pPr>
          <a:r>
            <a:rPr lang="zh-CN" altLang="en-US" sz="2800" kern="1200" dirty="0">
              <a:latin typeface="微软雅黑" panose="020B0503020204020204" pitchFamily="34" charset="-122"/>
              <a:ea typeface="微软雅黑" panose="020B0503020204020204" pitchFamily="34" charset="-122"/>
            </a:rPr>
            <a:t>程序</a:t>
          </a:r>
          <a:endParaRPr lang="en-US" altLang="zh-CN" sz="2800" kern="1200" dirty="0">
            <a:latin typeface="微软雅黑" panose="020B0503020204020204" pitchFamily="34" charset="-122"/>
            <a:ea typeface="微软雅黑" panose="020B0503020204020204" pitchFamily="34" charset="-122"/>
          </a:endParaRPr>
        </a:p>
        <a:p>
          <a:pPr lvl="0" algn="ctr" defTabSz="1244600">
            <a:lnSpc>
              <a:spcPct val="100000"/>
            </a:lnSpc>
            <a:spcBef>
              <a:spcPct val="0"/>
            </a:spcBef>
            <a:spcAft>
              <a:spcPct val="35000"/>
            </a:spcAft>
          </a:pPr>
          <a:r>
            <a:rPr lang="zh-CN" altLang="en-US" sz="2800" kern="1200" dirty="0">
              <a:latin typeface="微软雅黑" panose="020B0503020204020204" pitchFamily="34" charset="-122"/>
              <a:ea typeface="微软雅黑" panose="020B0503020204020204" pitchFamily="34" charset="-122"/>
            </a:rPr>
            <a:t>设计</a:t>
          </a:r>
        </a:p>
      </dsp:txBody>
      <dsp:txXfrm>
        <a:off x="2540000" y="1016000"/>
        <a:ext cx="1016000" cy="1016000"/>
      </dsp:txXfrm>
    </dsp:sp>
    <dsp:sp modelId="{0057EFEB-CAAE-477B-BA86-A09D45A45D7D}">
      <dsp:nvSpPr>
        <dsp:cNvPr id="0" name=""/>
        <dsp:cNvSpPr/>
      </dsp:nvSpPr>
      <dsp:spPr>
        <a:xfrm>
          <a:off x="995781" y="2032000"/>
          <a:ext cx="2032000" cy="2032000"/>
        </a:xfrm>
        <a:prstGeom prst="triangle">
          <a:avLst/>
        </a:prstGeom>
        <a:gradFill rotWithShape="0">
          <a:gsLst>
            <a:gs pos="0">
              <a:schemeClr val="accent4">
                <a:hueOff val="925866"/>
                <a:satOff val="3233"/>
                <a:lumOff val="-1373"/>
                <a:alphaOff val="0"/>
                <a:shade val="38000"/>
                <a:satMod val="150000"/>
              </a:schemeClr>
            </a:gs>
            <a:gs pos="50000">
              <a:schemeClr val="accent4">
                <a:hueOff val="925866"/>
                <a:satOff val="3233"/>
                <a:lumOff val="-1373"/>
                <a:alphaOff val="0"/>
                <a:shade val="100000"/>
                <a:satMod val="100000"/>
              </a:schemeClr>
            </a:gs>
            <a:gs pos="100000">
              <a:schemeClr val="accent4">
                <a:hueOff val="925866"/>
                <a:satOff val="3233"/>
                <a:lumOff val="-1373"/>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100000"/>
            </a:lnSpc>
            <a:spcBef>
              <a:spcPct val="0"/>
            </a:spcBef>
            <a:spcAft>
              <a:spcPct val="35000"/>
            </a:spcAft>
          </a:pPr>
          <a:endParaRPr lang="zh-CN" altLang="en-US" sz="2400" kern="1200" dirty="0"/>
        </a:p>
      </dsp:txBody>
      <dsp:txXfrm>
        <a:off x="1503781" y="3048000"/>
        <a:ext cx="1016000" cy="1016000"/>
      </dsp:txXfrm>
    </dsp:sp>
    <dsp:sp modelId="{C28F74C2-34B9-4036-9F95-A89E031C2813}">
      <dsp:nvSpPr>
        <dsp:cNvPr id="0" name=""/>
        <dsp:cNvSpPr/>
      </dsp:nvSpPr>
      <dsp:spPr>
        <a:xfrm rot="10800000">
          <a:off x="2032000" y="2032000"/>
          <a:ext cx="2032000" cy="2032000"/>
        </a:xfrm>
        <a:prstGeom prst="triangle">
          <a:avLst/>
        </a:prstGeom>
        <a:gradFill rotWithShape="0">
          <a:gsLst>
            <a:gs pos="0">
              <a:schemeClr val="accent4">
                <a:hueOff val="1851732"/>
                <a:satOff val="6465"/>
                <a:lumOff val="-2745"/>
                <a:alphaOff val="0"/>
                <a:shade val="38000"/>
                <a:satMod val="150000"/>
              </a:schemeClr>
            </a:gs>
            <a:gs pos="50000">
              <a:schemeClr val="accent4">
                <a:hueOff val="1851732"/>
                <a:satOff val="6465"/>
                <a:lumOff val="-2745"/>
                <a:alphaOff val="0"/>
                <a:shade val="100000"/>
                <a:satMod val="100000"/>
              </a:schemeClr>
            </a:gs>
            <a:gs pos="100000">
              <a:schemeClr val="accent4">
                <a:hueOff val="1851732"/>
                <a:satOff val="6465"/>
                <a:lumOff val="-2745"/>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C4F246A-8A10-47C9-B4AB-39C8C21EFFDC}">
      <dsp:nvSpPr>
        <dsp:cNvPr id="0" name=""/>
        <dsp:cNvSpPr/>
      </dsp:nvSpPr>
      <dsp:spPr>
        <a:xfrm>
          <a:off x="3048000" y="2032000"/>
          <a:ext cx="2032000" cy="2032000"/>
        </a:xfrm>
        <a:prstGeom prst="triangle">
          <a:avLst/>
        </a:prstGeom>
        <a:gradFill rotWithShape="0">
          <a:gsLst>
            <a:gs pos="0">
              <a:schemeClr val="accent4">
                <a:hueOff val="2777597"/>
                <a:satOff val="9698"/>
                <a:lumOff val="-4118"/>
                <a:alphaOff val="0"/>
                <a:shade val="38000"/>
                <a:satMod val="150000"/>
              </a:schemeClr>
            </a:gs>
            <a:gs pos="50000">
              <a:schemeClr val="accent4">
                <a:hueOff val="2777597"/>
                <a:satOff val="9698"/>
                <a:lumOff val="-4118"/>
                <a:alphaOff val="0"/>
                <a:shade val="100000"/>
                <a:satMod val="100000"/>
              </a:schemeClr>
            </a:gs>
            <a:gs pos="100000">
              <a:schemeClr val="accent4">
                <a:hueOff val="2777597"/>
                <a:satOff val="9698"/>
                <a:lumOff val="-4118"/>
                <a:alphaOff val="0"/>
                <a:shade val="38000"/>
                <a:satMod val="150000"/>
              </a:schemeClr>
            </a:gs>
          </a:gsLst>
          <a:lin ang="0" scaled="1"/>
        </a:gradFill>
        <a:ln>
          <a:noFill/>
        </a:ln>
        <a:effectLst>
          <a:outerShdw blurRad="190500" dist="78600" dir="2700000" rotWithShape="0">
            <a:srgbClr val="000000">
              <a:alpha val="355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C68C7-9DD1-4658-AA9F-A1B4BAA6406D}">
      <dsp:nvSpPr>
        <dsp:cNvPr id="0" name=""/>
        <dsp:cNvSpPr/>
      </dsp:nvSpPr>
      <dsp:spPr>
        <a:xfrm>
          <a:off x="0" y="500189"/>
          <a:ext cx="5616624" cy="831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CB77520-6CC7-4FB5-B551-B10A329D03B3}">
      <dsp:nvSpPr>
        <dsp:cNvPr id="0" name=""/>
        <dsp:cNvSpPr/>
      </dsp:nvSpPr>
      <dsp:spPr>
        <a:xfrm>
          <a:off x="280831" y="13109"/>
          <a:ext cx="3931636" cy="9741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8607" tIns="0" rIns="148607" bIns="0" numCol="1" spcCol="1270" anchor="ctr" anchorCtr="0">
          <a:noAutofit/>
        </a:bodyPr>
        <a:lstStyle/>
        <a:p>
          <a:pPr lvl="0" algn="l" defTabSz="1244600">
            <a:lnSpc>
              <a:spcPct val="90000"/>
            </a:lnSpc>
            <a:spcBef>
              <a:spcPct val="0"/>
            </a:spcBef>
            <a:spcAft>
              <a:spcPct val="35000"/>
            </a:spcAft>
          </a:pPr>
          <a:r>
            <a:rPr lang="zh-CN" altLang="en-US" sz="2800" b="0" kern="1200" smtClean="0">
              <a:solidFill>
                <a:schemeClr val="tx1"/>
              </a:solidFill>
              <a:effectLst/>
              <a:latin typeface="微软雅黑" panose="020B0503020204020204" pitchFamily="34" charset="-122"/>
              <a:ea typeface="微软雅黑" panose="020B0503020204020204" pitchFamily="34" charset="-122"/>
            </a:rPr>
            <a:t>编程后测试运行时间</a:t>
          </a:r>
          <a:endParaRPr lang="zh-CN" altLang="en-US" sz="2800" b="0" kern="1200" dirty="0">
            <a:solidFill>
              <a:schemeClr val="tx1"/>
            </a:solidFill>
            <a:latin typeface="微软雅黑" panose="020B0503020204020204" pitchFamily="34" charset="-122"/>
            <a:ea typeface="微软雅黑" panose="020B0503020204020204" pitchFamily="34" charset="-122"/>
          </a:endParaRPr>
        </a:p>
      </dsp:txBody>
      <dsp:txXfrm>
        <a:off x="328386" y="60664"/>
        <a:ext cx="3836526" cy="879050"/>
      </dsp:txXfrm>
    </dsp:sp>
    <dsp:sp modelId="{2D235CBC-FA16-4577-AB75-6ABECC0E8E31}">
      <dsp:nvSpPr>
        <dsp:cNvPr id="0" name=""/>
        <dsp:cNvSpPr/>
      </dsp:nvSpPr>
      <dsp:spPr>
        <a:xfrm>
          <a:off x="0" y="1997070"/>
          <a:ext cx="5616624" cy="831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1BEF4051-0ED9-4DDA-8D42-3EB56FA48BDE}">
      <dsp:nvSpPr>
        <dsp:cNvPr id="0" name=""/>
        <dsp:cNvSpPr/>
      </dsp:nvSpPr>
      <dsp:spPr>
        <a:xfrm>
          <a:off x="280831" y="1509990"/>
          <a:ext cx="3931636" cy="97416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8607" tIns="0" rIns="148607" bIns="0" numCol="1" spcCol="1270" anchor="ctr" anchorCtr="0">
          <a:noAutofit/>
        </a:bodyPr>
        <a:lstStyle/>
        <a:p>
          <a:pPr lvl="0" algn="l" defTabSz="1244600">
            <a:lnSpc>
              <a:spcPct val="90000"/>
            </a:lnSpc>
            <a:spcBef>
              <a:spcPct val="0"/>
            </a:spcBef>
            <a:spcAft>
              <a:spcPct val="35000"/>
            </a:spcAft>
          </a:pPr>
          <a:r>
            <a:rPr lang="zh-CN" altLang="en-US" sz="2800" b="0" kern="1200" smtClean="0">
              <a:solidFill>
                <a:schemeClr val="tx1"/>
              </a:solidFill>
              <a:effectLst/>
              <a:latin typeface="微软雅黑" panose="020B0503020204020204" pitchFamily="34" charset="-122"/>
              <a:ea typeface="微软雅黑" panose="020B0503020204020204" pitchFamily="34" charset="-122"/>
            </a:rPr>
            <a:t>编程前分析可能的运行时间</a:t>
          </a:r>
          <a:endParaRPr lang="zh-CN" altLang="en-US" sz="2800" b="0" kern="1200" dirty="0">
            <a:solidFill>
              <a:schemeClr val="tx1"/>
            </a:solidFill>
            <a:latin typeface="微软雅黑" panose="020B0503020204020204" pitchFamily="34" charset="-122"/>
            <a:ea typeface="微软雅黑" panose="020B0503020204020204" pitchFamily="34" charset="-122"/>
          </a:endParaRPr>
        </a:p>
      </dsp:txBody>
      <dsp:txXfrm>
        <a:off x="328386" y="1557545"/>
        <a:ext cx="3836526"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8.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5" Type="http://schemas.openxmlformats.org/officeDocument/2006/relationships/image" Target="../media/image51.wmf"/><Relationship Id="rId4"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AC6B0C-1792-4890-A104-73A33A04604B}" type="datetimeFigureOut">
              <a:rPr lang="zh-CN" altLang="en-US" smtClean="0"/>
              <a:pPr/>
              <a:t>2018/10/29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24F383-E088-4E79-95AC-4266B8AF3839}" type="slidenum">
              <a:rPr lang="zh-CN" altLang="en-US" smtClean="0"/>
              <a:pPr/>
              <a:t>‹#›</a:t>
            </a:fld>
            <a:endParaRPr lang="zh-CN" altLang="en-US"/>
          </a:p>
        </p:txBody>
      </p:sp>
    </p:spTree>
    <p:extLst>
      <p:ext uri="{BB962C8B-B14F-4D97-AF65-F5344CB8AC3E}">
        <p14:creationId xmlns:p14="http://schemas.microsoft.com/office/powerpoint/2010/main" val="1779440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录屏）我们首先看看计算机科学与技术专业中数据结构与算法课程，处于非常重要的位置。学习了程序设计语言之后，就需要学习数据结构与算法，他是计算机专业课程的核心基础课程，大量的专业课程，比如编译原理、操作系统、图形图像相关课程、数据库相关课程等，都需要数据结构与算法作为基础。</a:t>
            </a:r>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2</a:t>
            </a:fld>
            <a:endParaRPr lang="zh-CN" altLang="en-US"/>
          </a:p>
        </p:txBody>
      </p:sp>
    </p:spTree>
    <p:extLst>
      <p:ext uri="{BB962C8B-B14F-4D97-AF65-F5344CB8AC3E}">
        <p14:creationId xmlns:p14="http://schemas.microsoft.com/office/powerpoint/2010/main" val="1639889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（录屏）</a:t>
            </a:r>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15</a:t>
            </a:fld>
            <a:endParaRPr lang="zh-CN" altLang="en-US"/>
          </a:p>
        </p:txBody>
      </p:sp>
    </p:spTree>
    <p:extLst>
      <p:ext uri="{BB962C8B-B14F-4D97-AF65-F5344CB8AC3E}">
        <p14:creationId xmlns:p14="http://schemas.microsoft.com/office/powerpoint/2010/main" val="5215846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sz="1200" b="1" dirty="0" smtClean="0">
                <a:ea typeface="宋体" charset="-122"/>
              </a:rPr>
              <a:t>其中</a:t>
            </a:r>
            <a:r>
              <a:rPr lang="en-US" altLang="zh-CN" sz="1200" b="1" dirty="0" smtClean="0">
                <a:ea typeface="宋体" charset="-122"/>
              </a:rPr>
              <a:t>x</a:t>
            </a:r>
            <a:r>
              <a:rPr lang="zh-CN" altLang="en-US" sz="1200" b="1" dirty="0" smtClean="0">
                <a:ea typeface="宋体" charset="-122"/>
              </a:rPr>
              <a:t>为到达点的横坐标或行号，</a:t>
            </a:r>
            <a:r>
              <a:rPr lang="en-US" altLang="zh-CN" sz="1200" b="1" dirty="0" smtClean="0">
                <a:ea typeface="宋体" charset="-122"/>
              </a:rPr>
              <a:t>y</a:t>
            </a:r>
            <a:r>
              <a:rPr lang="zh-CN" altLang="en-US" sz="1200" b="1" dirty="0" smtClean="0">
                <a:ea typeface="宋体" charset="-122"/>
              </a:rPr>
              <a:t>为到达点的纵坐标或列号，</a:t>
            </a:r>
            <a:r>
              <a:rPr lang="en-US" altLang="zh-CN" sz="1200" b="1" dirty="0" smtClean="0">
                <a:ea typeface="宋体" charset="-122"/>
              </a:rPr>
              <a:t>d</a:t>
            </a:r>
            <a:r>
              <a:rPr lang="zh-CN" altLang="en-US" sz="1200" b="1" dirty="0" smtClean="0">
                <a:ea typeface="宋体" charset="-122"/>
              </a:rPr>
              <a:t>为</a:t>
            </a:r>
            <a:r>
              <a:rPr lang="en-US" altLang="zh-CN" sz="1200" b="1" dirty="0" smtClean="0">
                <a:ea typeface="宋体" charset="-122"/>
              </a:rPr>
              <a:t>0—7</a:t>
            </a:r>
            <a:r>
              <a:rPr lang="zh-CN" altLang="en-US" sz="1200" b="1" dirty="0" smtClean="0">
                <a:ea typeface="宋体" charset="-122"/>
              </a:rPr>
              <a:t>中的一个数字，表示到达坐标为（</a:t>
            </a:r>
            <a:r>
              <a:rPr lang="en-US" altLang="zh-CN" sz="1200" b="1" dirty="0" smtClean="0">
                <a:ea typeface="宋体" charset="-122"/>
              </a:rPr>
              <a:t>x</a:t>
            </a:r>
            <a:r>
              <a:rPr lang="zh-CN" altLang="en-US" sz="1200" b="1" dirty="0" smtClean="0">
                <a:ea typeface="宋体" charset="-122"/>
              </a:rPr>
              <a:t>，</a:t>
            </a:r>
            <a:r>
              <a:rPr lang="en-US" altLang="zh-CN" sz="1200" b="1" dirty="0" smtClean="0">
                <a:ea typeface="宋体" charset="-122"/>
              </a:rPr>
              <a:t>y</a:t>
            </a:r>
            <a:r>
              <a:rPr lang="zh-CN" altLang="en-US" sz="1200" b="1" dirty="0" smtClean="0">
                <a:ea typeface="宋体" charset="-122"/>
              </a:rPr>
              <a:t>）的点的方向。</a:t>
            </a:r>
          </a:p>
          <a:p>
            <a:r>
              <a:rPr lang="zh-CN" altLang="en-US" sz="1200" b="1" dirty="0" smtClean="0">
                <a:ea typeface="宋体" charset="-122"/>
              </a:rPr>
              <a:t>例如从（</a:t>
            </a:r>
            <a:r>
              <a:rPr lang="en-US" altLang="zh-CN" sz="1200" b="1" dirty="0" smtClean="0">
                <a:ea typeface="宋体" charset="-122"/>
              </a:rPr>
              <a:t>2</a:t>
            </a:r>
            <a:r>
              <a:rPr lang="zh-CN" altLang="en-US" sz="1200" b="1" dirty="0" smtClean="0">
                <a:ea typeface="宋体" charset="-122"/>
              </a:rPr>
              <a:t>，</a:t>
            </a:r>
            <a:r>
              <a:rPr lang="en-US" altLang="zh-CN" sz="1200" b="1" dirty="0" smtClean="0">
                <a:ea typeface="宋体" charset="-122"/>
              </a:rPr>
              <a:t>2</a:t>
            </a:r>
            <a:r>
              <a:rPr lang="zh-CN" altLang="en-US" sz="1200" b="1" dirty="0" smtClean="0">
                <a:ea typeface="宋体" charset="-122"/>
              </a:rPr>
              <a:t>）点沿东南方向到达（</a:t>
            </a:r>
            <a:r>
              <a:rPr lang="en-US" altLang="zh-CN" sz="1200" b="1" dirty="0" smtClean="0">
                <a:ea typeface="宋体" charset="-122"/>
              </a:rPr>
              <a:t>3</a:t>
            </a:r>
            <a:r>
              <a:rPr lang="zh-CN" altLang="en-US" sz="1200" b="1" dirty="0" smtClean="0">
                <a:ea typeface="宋体" charset="-122"/>
              </a:rPr>
              <a:t>，</a:t>
            </a:r>
            <a:r>
              <a:rPr lang="en-US" altLang="zh-CN" sz="1200" b="1" dirty="0" smtClean="0">
                <a:ea typeface="宋体" charset="-122"/>
              </a:rPr>
              <a:t>3</a:t>
            </a:r>
            <a:r>
              <a:rPr lang="zh-CN" altLang="en-US" sz="1200" b="1" dirty="0" smtClean="0">
                <a:ea typeface="宋体" charset="-122"/>
              </a:rPr>
              <a:t>）点时，在栈中要记录一个三元组（</a:t>
            </a:r>
            <a:r>
              <a:rPr lang="en-US" altLang="zh-CN" sz="1200" b="1" dirty="0" smtClean="0">
                <a:ea typeface="宋体" charset="-122"/>
              </a:rPr>
              <a:t>3</a:t>
            </a:r>
            <a:r>
              <a:rPr lang="zh-CN" altLang="en-US" sz="1200" b="1" dirty="0" smtClean="0">
                <a:ea typeface="宋体" charset="-122"/>
              </a:rPr>
              <a:t>，</a:t>
            </a:r>
            <a:r>
              <a:rPr lang="en-US" altLang="zh-CN" sz="1200" b="1" dirty="0" smtClean="0">
                <a:ea typeface="宋体" charset="-122"/>
              </a:rPr>
              <a:t>3</a:t>
            </a:r>
            <a:r>
              <a:rPr lang="zh-CN" altLang="en-US" sz="1200" b="1" dirty="0" smtClean="0">
                <a:ea typeface="宋体" charset="-122"/>
              </a:rPr>
              <a:t>，</a:t>
            </a:r>
            <a:r>
              <a:rPr lang="en-US" altLang="zh-CN" sz="1200" b="1" dirty="0" smtClean="0">
                <a:ea typeface="宋体" charset="-122"/>
              </a:rPr>
              <a:t>1</a:t>
            </a:r>
            <a:r>
              <a:rPr lang="zh-CN" altLang="en-US" sz="1200" b="1" dirty="0" smtClean="0">
                <a:ea typeface="宋体" charset="-122"/>
              </a:rPr>
              <a:t>）。</a:t>
            </a:r>
          </a:p>
          <a:p>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16</a:t>
            </a:fld>
            <a:endParaRPr lang="zh-CN" altLang="en-US"/>
          </a:p>
        </p:txBody>
      </p:sp>
    </p:spTree>
    <p:extLst>
      <p:ext uri="{BB962C8B-B14F-4D97-AF65-F5344CB8AC3E}">
        <p14:creationId xmlns:p14="http://schemas.microsoft.com/office/powerpoint/2010/main" val="4225424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（录屏）</a:t>
            </a:r>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17</a:t>
            </a:fld>
            <a:endParaRPr lang="zh-CN" altLang="en-US"/>
          </a:p>
        </p:txBody>
      </p:sp>
    </p:spTree>
    <p:extLst>
      <p:ext uri="{BB962C8B-B14F-4D97-AF65-F5344CB8AC3E}">
        <p14:creationId xmlns:p14="http://schemas.microsoft.com/office/powerpoint/2010/main" val="2177501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（录屏）</a:t>
            </a:r>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19</a:t>
            </a:fld>
            <a:endParaRPr lang="zh-CN" altLang="en-US"/>
          </a:p>
        </p:txBody>
      </p:sp>
    </p:spTree>
    <p:extLst>
      <p:ext uri="{BB962C8B-B14F-4D97-AF65-F5344CB8AC3E}">
        <p14:creationId xmlns:p14="http://schemas.microsoft.com/office/powerpoint/2010/main" val="32583772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50000"/>
              </a:spcBef>
              <a:buFontTx/>
              <a:buChar char="•"/>
            </a:pPr>
            <a:r>
              <a:rPr lang="zh-CN" altLang="en-US" dirty="0" smtClean="0"/>
              <a:t>（录屏）我们可能需要知道下面三个问题：（</a:t>
            </a:r>
            <a:r>
              <a:rPr lang="en-US" altLang="zh-CN" dirty="0" smtClean="0"/>
              <a:t>1</a:t>
            </a:r>
            <a:r>
              <a:rPr lang="zh-CN" altLang="en-US" dirty="0" smtClean="0"/>
              <a:t>）</a:t>
            </a:r>
            <a:r>
              <a:rPr lang="zh-CN" altLang="en-US" b="1" dirty="0" smtClean="0">
                <a:solidFill>
                  <a:schemeClr val="tx2"/>
                </a:solidFill>
                <a:latin typeface="华文新魏" pitchFamily="2" charset="-122"/>
                <a:ea typeface="华文新魏" pitchFamily="2" charset="-122"/>
              </a:rPr>
              <a:t>为什么要学习数据结构与算法？和计算机有什么关系？这是我们希望了解的。</a:t>
            </a:r>
            <a:endParaRPr lang="en-US" altLang="zh-CN" b="1" dirty="0" smtClean="0">
              <a:solidFill>
                <a:schemeClr val="tx2"/>
              </a:solidFill>
              <a:latin typeface="华文新魏" pitchFamily="2" charset="-122"/>
              <a:ea typeface="华文新魏" pitchFamily="2" charset="-122"/>
            </a:endParaRPr>
          </a:p>
          <a:p>
            <a:pPr>
              <a:spcBef>
                <a:spcPct val="50000"/>
              </a:spcBef>
              <a:buFontTx/>
              <a:buChar char="•"/>
            </a:pPr>
            <a:r>
              <a:rPr lang="zh-CN" altLang="en-US" b="1" dirty="0" smtClean="0">
                <a:solidFill>
                  <a:schemeClr val="tx2"/>
                </a:solidFill>
                <a:latin typeface="华文新魏" pitchFamily="2" charset="-122"/>
                <a:ea typeface="华文新魏" pitchFamily="2" charset="-122"/>
              </a:rPr>
              <a:t>（</a:t>
            </a:r>
            <a:r>
              <a:rPr lang="en-US" altLang="zh-CN" b="1" dirty="0" smtClean="0">
                <a:solidFill>
                  <a:schemeClr val="tx2"/>
                </a:solidFill>
                <a:latin typeface="华文新魏" pitchFamily="2" charset="-122"/>
                <a:ea typeface="华文新魏" pitchFamily="2" charset="-122"/>
              </a:rPr>
              <a:t>2</a:t>
            </a:r>
            <a:r>
              <a:rPr lang="zh-CN" altLang="en-US" b="1" dirty="0" smtClean="0">
                <a:solidFill>
                  <a:schemeClr val="tx2"/>
                </a:solidFill>
                <a:latin typeface="华文新魏" pitchFamily="2" charset="-122"/>
                <a:ea typeface="华文新魏" pitchFamily="2" charset="-122"/>
              </a:rPr>
              <a:t>）数据结构主要内容。知道重要性之后，我们就想知道有哪些内容，如何学习和用起来。</a:t>
            </a:r>
          </a:p>
          <a:p>
            <a:pPr>
              <a:spcBef>
                <a:spcPct val="50000"/>
              </a:spcBef>
              <a:buFontTx/>
              <a:buChar char="•"/>
            </a:pPr>
            <a:r>
              <a:rPr lang="zh-CN" altLang="en-US" b="1" dirty="0" smtClean="0">
                <a:solidFill>
                  <a:schemeClr val="tx2"/>
                </a:solidFill>
                <a:latin typeface="华文新魏" pitchFamily="2" charset="-122"/>
                <a:ea typeface="华文新魏" pitchFamily="2" charset="-122"/>
              </a:rPr>
              <a:t>（</a:t>
            </a:r>
            <a:r>
              <a:rPr lang="en-US" altLang="zh-CN" b="1" dirty="0" smtClean="0">
                <a:solidFill>
                  <a:schemeClr val="tx2"/>
                </a:solidFill>
                <a:latin typeface="华文新魏" pitchFamily="2" charset="-122"/>
                <a:ea typeface="华文新魏" pitchFamily="2" charset="-122"/>
              </a:rPr>
              <a:t>3</a:t>
            </a:r>
            <a:r>
              <a:rPr lang="zh-CN" altLang="en-US" b="1" dirty="0" smtClean="0">
                <a:solidFill>
                  <a:schemeClr val="tx2"/>
                </a:solidFill>
                <a:latin typeface="华文新魏" pitchFamily="2" charset="-122"/>
                <a:ea typeface="华文新魏" pitchFamily="2" charset="-122"/>
              </a:rPr>
              <a:t>）算法及分析方法。最后，我们还希望了解算法的作用，学习和使用方法。</a:t>
            </a:r>
          </a:p>
          <a:p>
            <a:endParaRPr lang="zh-CN" altLang="en-US" dirty="0" smtClean="0">
              <a:latin typeface="华文新魏" pitchFamily="2" charset="-122"/>
              <a:ea typeface="华文新魏" pitchFamily="2" charset="-122"/>
            </a:endParaRPr>
          </a:p>
          <a:p>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22</a:t>
            </a:fld>
            <a:endParaRPr lang="zh-CN" altLang="en-US"/>
          </a:p>
        </p:txBody>
      </p:sp>
    </p:spTree>
    <p:extLst>
      <p:ext uri="{BB962C8B-B14F-4D97-AF65-F5344CB8AC3E}">
        <p14:creationId xmlns:p14="http://schemas.microsoft.com/office/powerpoint/2010/main" val="2170149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6207B3E-328A-40CD-9FE5-E9AF42F1F4A3}" type="slidenum">
              <a:rPr kumimoji="0" lang="en-US" altLang="zh-CN"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endParaRPr>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pitchFamily="34" charset="0"/>
                <a:ea typeface="PMingLiU" pitchFamily="18" charset="-120"/>
              </a:rPr>
              <a:t>(</a:t>
            </a:r>
            <a:r>
              <a:rPr lang="zh-CN" altLang="en-US" dirty="0" smtClean="0">
                <a:latin typeface="Arial" pitchFamily="34" charset="0"/>
                <a:ea typeface="PMingLiU" pitchFamily="18" charset="-120"/>
              </a:rPr>
              <a:t>录屏）我们用计算机解决问题，很多时候是解决现实世界的问题。所以把现实世界需要解决的问题抽象出来，寻找解决逻辑，就是算法，最后用某种程序设计语言处理数据，编程实现。其中，算法是用方法学寻求共性的解决方法，这是算法要学习的内容。</a:t>
            </a:r>
            <a:endParaRPr lang="zh-CN" altLang="zh-CN" dirty="0" smtClean="0">
              <a:latin typeface="Arial" pitchFamily="34" charset="0"/>
              <a:ea typeface="PMingLiU" pitchFamily="18" charset="-120"/>
            </a:endParaRPr>
          </a:p>
        </p:txBody>
      </p:sp>
    </p:spTree>
    <p:extLst>
      <p:ext uri="{BB962C8B-B14F-4D97-AF65-F5344CB8AC3E}">
        <p14:creationId xmlns:p14="http://schemas.microsoft.com/office/powerpoint/2010/main" val="1551933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6207B3E-328A-40CD-9FE5-E9AF42F1F4A3}" type="slidenum">
              <a:rPr kumimoji="0" lang="en-US" altLang="zh-CN"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zh-CN"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endParaRPr>
          </a:p>
        </p:txBody>
      </p:sp>
      <p:sp>
        <p:nvSpPr>
          <p:cNvPr id="50179" name="Rectangle 2"/>
          <p:cNvSpPr>
            <a:spLocks noGrp="1" noRot="1" noChangeAspect="1" noChangeArrowheads="1" noTextEdit="1"/>
          </p:cNvSpPr>
          <p:nvPr>
            <p:ph type="sldImg"/>
          </p:nvPr>
        </p:nvSpPr>
        <p:spPr>
          <a:xfrm>
            <a:off x="381000" y="685800"/>
            <a:ext cx="6096000" cy="3429000"/>
          </a:xfrm>
          <a:ln/>
        </p:spPr>
      </p:sp>
      <p:sp>
        <p:nvSpPr>
          <p:cNvPr id="50180" name="Rectangle 3"/>
          <p:cNvSpPr>
            <a:spLocks noGrp="1" noChangeArrowheads="1"/>
          </p:cNvSpPr>
          <p:nvPr>
            <p:ph type="body" idx="1"/>
          </p:nvPr>
        </p:nvSpPr>
        <p:spPr>
          <a:xfrm>
            <a:off x="914400" y="4341813"/>
            <a:ext cx="5029200" cy="41163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latin typeface="Arial" pitchFamily="34" charset="0"/>
                <a:ea typeface="PMingLiU" pitchFamily="18" charset="-120"/>
              </a:rPr>
              <a:t>（录屏）就像武林高手，先要学习口诀和招式，当融会贯通之后，招式就变化多端，无招胜有招了。</a:t>
            </a:r>
            <a:endParaRPr lang="en-US" altLang="zh-CN" dirty="0" smtClean="0">
              <a:latin typeface="Arial" pitchFamily="34" charset="0"/>
              <a:ea typeface="PMingLiU" pitchFamily="18" charset="-120"/>
            </a:endParaRPr>
          </a:p>
          <a:p>
            <a:pPr eaLnBrk="1" hangingPunct="1"/>
            <a:r>
              <a:rPr lang="zh-CN" altLang="en-US" dirty="0" smtClean="0">
                <a:latin typeface="Arial" pitchFamily="34" charset="0"/>
                <a:ea typeface="PMingLiU" pitchFamily="18" charset="-120"/>
              </a:rPr>
              <a:t>开始的时候学习不同的算法，分析特点与解决思路，以后遇到各种类型的问题，首先看是不是某种算法，如果是，则用现成思路解决；否则进一步分解与变化，用前面掌握的方法与技术解决未知的问题，解决后，这又成为您的一个妙招了。</a:t>
            </a:r>
            <a:endParaRPr lang="en-US" altLang="zh-CN" dirty="0" smtClean="0">
              <a:latin typeface="Arial" pitchFamily="34" charset="0"/>
              <a:ea typeface="PMingLiU" pitchFamily="18" charset="-120"/>
            </a:endParaRPr>
          </a:p>
          <a:p>
            <a:pPr eaLnBrk="1" hangingPunct="1"/>
            <a:endParaRPr lang="zh-CN" altLang="zh-CN" dirty="0" smtClean="0">
              <a:latin typeface="Arial" pitchFamily="34" charset="0"/>
              <a:ea typeface="PMingLiU" pitchFamily="18" charset="-120"/>
            </a:endParaRPr>
          </a:p>
        </p:txBody>
      </p:sp>
    </p:spTree>
    <p:extLst>
      <p:ext uri="{BB962C8B-B14F-4D97-AF65-F5344CB8AC3E}">
        <p14:creationId xmlns:p14="http://schemas.microsoft.com/office/powerpoint/2010/main" val="665151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CF6C0D-DBA1-41CA-A012-A404D35F3561}" type="slidenum">
              <a:rPr kumimoji="0" lang="en-US" altLang="zh-CN"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zh-CN"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endParaRPr>
          </a:p>
        </p:txBody>
      </p:sp>
      <p:sp>
        <p:nvSpPr>
          <p:cNvPr id="67587" name="Rectangle 2"/>
          <p:cNvSpPr>
            <a:spLocks noGrp="1" noRot="1" noChangeAspect="1" noChangeArrowheads="1" noTextEdit="1"/>
          </p:cNvSpPr>
          <p:nvPr>
            <p:ph type="sldImg"/>
          </p:nvPr>
        </p:nvSpPr>
        <p:spPr>
          <a:xfrm>
            <a:off x="381000" y="685800"/>
            <a:ext cx="6096000" cy="3429000"/>
          </a:xfrm>
          <a:ln/>
        </p:spPr>
      </p:sp>
      <p:sp>
        <p:nvSpPr>
          <p:cNvPr id="67588" name="Rectangle 3"/>
          <p:cNvSpPr>
            <a:spLocks noGrp="1" noChangeArrowheads="1"/>
          </p:cNvSpPr>
          <p:nvPr>
            <p:ph type="body" idx="1"/>
          </p:nvPr>
        </p:nvSpPr>
        <p:spPr>
          <a:xfrm>
            <a:off x="914400" y="4341813"/>
            <a:ext cx="5029200" cy="4116387"/>
          </a:xfrm>
          <a:noFill/>
        </p:spPr>
        <p:txBody>
          <a:bodyPr/>
          <a:lstStyle/>
          <a:p>
            <a:pPr eaLnBrk="1" hangingPunct="1"/>
            <a:r>
              <a:rPr lang="zh-CN" altLang="en-US" dirty="0" smtClean="0">
                <a:latin typeface="Arial" pitchFamily="34" charset="0"/>
                <a:ea typeface="PMingLiU" pitchFamily="18" charset="-120"/>
              </a:rPr>
              <a:t>（录屏）既然我们是要用计算机解决问题，那么什么叫计算机问题？有三个特点：输入到输出的解决方法是一个数学功能；每次同样的输入能够得到同样的输出；要给出解决问题时，计算机需要的资源规定。比如说某环境下的运行时间，内存要求等。</a:t>
            </a:r>
            <a:endParaRPr lang="zh-CN" altLang="zh-CN" dirty="0" smtClean="0">
              <a:latin typeface="Arial" pitchFamily="34" charset="0"/>
              <a:ea typeface="PMingLiU" pitchFamily="18" charset="-120"/>
            </a:endParaRPr>
          </a:p>
        </p:txBody>
      </p:sp>
    </p:spTree>
    <p:extLst>
      <p:ext uri="{BB962C8B-B14F-4D97-AF65-F5344CB8AC3E}">
        <p14:creationId xmlns:p14="http://schemas.microsoft.com/office/powerpoint/2010/main" val="4207266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miter lim="800000"/>
            <a:headEnd/>
            <a:tailEnd/>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4E8287-799D-430A-9867-00180B14437D}" type="slidenum">
              <a:rPr kumimoji="0" lang="en-US" altLang="zh-CN"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altLang="zh-CN" sz="1200" b="0" i="0" u="none" strike="noStrike" kern="1200" cap="none" spc="0" normalizeH="0" baseline="0" noProof="0" smtClean="0">
              <a:ln>
                <a:noFill/>
              </a:ln>
              <a:solidFill>
                <a:prstClr val="black"/>
              </a:solidFill>
              <a:effectLst/>
              <a:uLnTx/>
              <a:uFillTx/>
              <a:latin typeface="Arial" pitchFamily="34" charset="0"/>
              <a:ea typeface="宋体" pitchFamily="2" charset="-122"/>
              <a:cs typeface="+mn-cs"/>
            </a:endParaRPr>
          </a:p>
        </p:txBody>
      </p:sp>
      <p:sp>
        <p:nvSpPr>
          <p:cNvPr id="68611" name="Rectangle 2"/>
          <p:cNvSpPr>
            <a:spLocks noGrp="1" noRot="1" noChangeAspect="1" noChangeArrowheads="1" noTextEdit="1"/>
          </p:cNvSpPr>
          <p:nvPr>
            <p:ph type="sldImg"/>
          </p:nvPr>
        </p:nvSpPr>
        <p:spPr>
          <a:xfrm>
            <a:off x="381000" y="685800"/>
            <a:ext cx="6096000" cy="3429000"/>
          </a:xfrm>
          <a:ln/>
        </p:spPr>
      </p:sp>
      <p:sp>
        <p:nvSpPr>
          <p:cNvPr id="68612" name="Rectangle 3"/>
          <p:cNvSpPr>
            <a:spLocks noGrp="1" noChangeArrowheads="1"/>
          </p:cNvSpPr>
          <p:nvPr>
            <p:ph type="body" idx="1"/>
          </p:nvPr>
        </p:nvSpPr>
        <p:spPr>
          <a:xfrm>
            <a:off x="914400" y="4341813"/>
            <a:ext cx="5029200" cy="4116387"/>
          </a:xfrm>
          <a:noFill/>
        </p:spPr>
        <p:txBody>
          <a:bodyPr/>
          <a:lstStyle/>
          <a:p>
            <a:pPr eaLnBrk="1" hangingPunct="1"/>
            <a:r>
              <a:rPr lang="zh-CN" altLang="en-US" dirty="0" smtClean="0">
                <a:latin typeface="Arial" pitchFamily="34" charset="0"/>
                <a:ea typeface="PMingLiU" pitchFamily="18" charset="-120"/>
              </a:rPr>
              <a:t>（录屏）大部分计算机问题可以归成类：（</a:t>
            </a:r>
            <a:r>
              <a:rPr lang="en-US" altLang="zh-CN" dirty="0" smtClean="0">
                <a:latin typeface="Arial" pitchFamily="34" charset="0"/>
                <a:ea typeface="PMingLiU" pitchFamily="18" charset="-120"/>
              </a:rPr>
              <a:t>1</a:t>
            </a:r>
            <a:r>
              <a:rPr lang="zh-CN" altLang="en-US" dirty="0" smtClean="0">
                <a:latin typeface="Arial" pitchFamily="34" charset="0"/>
                <a:ea typeface="PMingLiU" pitchFamily="18" charset="-120"/>
              </a:rPr>
              <a:t>）判断问题，就是回答</a:t>
            </a:r>
            <a:r>
              <a:rPr lang="en-US" altLang="zh-CN" dirty="0" smtClean="0">
                <a:latin typeface="Arial" pitchFamily="34" charset="0"/>
                <a:ea typeface="PMingLiU" pitchFamily="18" charset="-120"/>
              </a:rPr>
              <a:t>yes</a:t>
            </a:r>
            <a:r>
              <a:rPr lang="zh-CN" altLang="en-US" dirty="0" smtClean="0">
                <a:latin typeface="Arial" pitchFamily="34" charset="0"/>
                <a:ea typeface="PMingLiU" pitchFamily="18" charset="-120"/>
              </a:rPr>
              <a:t>或者</a:t>
            </a:r>
            <a:r>
              <a:rPr lang="en-US" altLang="zh-CN" dirty="0" smtClean="0">
                <a:latin typeface="Arial" pitchFamily="34" charset="0"/>
                <a:ea typeface="PMingLiU" pitchFamily="18" charset="-120"/>
              </a:rPr>
              <a:t>no</a:t>
            </a:r>
            <a:r>
              <a:rPr lang="zh-CN" altLang="en-US" dirty="0" smtClean="0">
                <a:latin typeface="Arial" pitchFamily="34" charset="0"/>
                <a:ea typeface="PMingLiU" pitchFamily="18" charset="-120"/>
              </a:rPr>
              <a:t>的。比如判断学生成绩是否及格就是判断问题。（</a:t>
            </a:r>
            <a:r>
              <a:rPr lang="en-US" altLang="zh-CN" dirty="0" smtClean="0">
                <a:latin typeface="Arial" pitchFamily="34" charset="0"/>
                <a:ea typeface="PMingLiU" pitchFamily="18" charset="-120"/>
              </a:rPr>
              <a:t>2</a:t>
            </a:r>
            <a:r>
              <a:rPr lang="zh-CN" altLang="en-US" dirty="0" smtClean="0">
                <a:latin typeface="Arial" pitchFamily="34" charset="0"/>
                <a:ea typeface="PMingLiU" pitchFamily="18" charset="-120"/>
              </a:rPr>
              <a:t>）优化问题，比如求最短路径这种求最优解类型的问题。（</a:t>
            </a:r>
            <a:r>
              <a:rPr lang="en-US" altLang="zh-CN" dirty="0" smtClean="0">
                <a:latin typeface="Arial" pitchFamily="34" charset="0"/>
                <a:ea typeface="PMingLiU" pitchFamily="18" charset="-120"/>
              </a:rPr>
              <a:t>3</a:t>
            </a:r>
            <a:r>
              <a:rPr lang="zh-CN" altLang="en-US" dirty="0" smtClean="0">
                <a:latin typeface="Arial" pitchFamily="34" charset="0"/>
                <a:ea typeface="PMingLiU" pitchFamily="18" charset="-120"/>
              </a:rPr>
              <a:t>）数值计算。比如用计算机求方程的解等。</a:t>
            </a:r>
            <a:endParaRPr lang="zh-CN" altLang="zh-CN" dirty="0" smtClean="0">
              <a:latin typeface="Arial" pitchFamily="34" charset="0"/>
              <a:ea typeface="PMingLiU" pitchFamily="18" charset="-120"/>
            </a:endParaRPr>
          </a:p>
        </p:txBody>
      </p:sp>
    </p:spTree>
    <p:extLst>
      <p:ext uri="{BB962C8B-B14F-4D97-AF65-F5344CB8AC3E}">
        <p14:creationId xmlns:p14="http://schemas.microsoft.com/office/powerpoint/2010/main" val="41528163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（录屏）</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24F383-E088-4E79-95AC-4266B8AF383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64711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50000"/>
              </a:spcBef>
              <a:buFontTx/>
              <a:buChar char="•"/>
            </a:pPr>
            <a:r>
              <a:rPr lang="zh-CN" altLang="en-US" dirty="0" smtClean="0"/>
              <a:t>（录屏）我们可能需要知道下面三个问题：（</a:t>
            </a:r>
            <a:r>
              <a:rPr lang="en-US" altLang="zh-CN" dirty="0" smtClean="0"/>
              <a:t>1</a:t>
            </a:r>
            <a:r>
              <a:rPr lang="zh-CN" altLang="en-US" dirty="0" smtClean="0"/>
              <a:t>）</a:t>
            </a:r>
            <a:r>
              <a:rPr lang="zh-CN" altLang="en-US" b="1" dirty="0" smtClean="0">
                <a:solidFill>
                  <a:schemeClr val="tx2"/>
                </a:solidFill>
                <a:latin typeface="华文新魏" pitchFamily="2" charset="-122"/>
                <a:ea typeface="华文新魏" pitchFamily="2" charset="-122"/>
              </a:rPr>
              <a:t>为什么要学习数据结构与算法？和计算机有什么关系？这是我们希望了解的。</a:t>
            </a:r>
            <a:endParaRPr lang="en-US" altLang="zh-CN" b="1" dirty="0" smtClean="0">
              <a:solidFill>
                <a:schemeClr val="tx2"/>
              </a:solidFill>
              <a:latin typeface="华文新魏" pitchFamily="2" charset="-122"/>
              <a:ea typeface="华文新魏" pitchFamily="2" charset="-122"/>
            </a:endParaRPr>
          </a:p>
          <a:p>
            <a:pPr>
              <a:spcBef>
                <a:spcPct val="50000"/>
              </a:spcBef>
              <a:buFontTx/>
              <a:buChar char="•"/>
            </a:pPr>
            <a:r>
              <a:rPr lang="zh-CN" altLang="en-US" b="1" dirty="0" smtClean="0">
                <a:solidFill>
                  <a:schemeClr val="tx2"/>
                </a:solidFill>
                <a:latin typeface="华文新魏" pitchFamily="2" charset="-122"/>
                <a:ea typeface="华文新魏" pitchFamily="2" charset="-122"/>
              </a:rPr>
              <a:t>（</a:t>
            </a:r>
            <a:r>
              <a:rPr lang="en-US" altLang="zh-CN" b="1" dirty="0" smtClean="0">
                <a:solidFill>
                  <a:schemeClr val="tx2"/>
                </a:solidFill>
                <a:latin typeface="华文新魏" pitchFamily="2" charset="-122"/>
                <a:ea typeface="华文新魏" pitchFamily="2" charset="-122"/>
              </a:rPr>
              <a:t>2</a:t>
            </a:r>
            <a:r>
              <a:rPr lang="zh-CN" altLang="en-US" b="1" dirty="0" smtClean="0">
                <a:solidFill>
                  <a:schemeClr val="tx2"/>
                </a:solidFill>
                <a:latin typeface="华文新魏" pitchFamily="2" charset="-122"/>
                <a:ea typeface="华文新魏" pitchFamily="2" charset="-122"/>
              </a:rPr>
              <a:t>）数据结构主要内容。知道重要性之后，我们就想知道有哪些内容，如何学习和用起来。</a:t>
            </a:r>
          </a:p>
          <a:p>
            <a:pPr>
              <a:spcBef>
                <a:spcPct val="50000"/>
              </a:spcBef>
              <a:buFontTx/>
              <a:buChar char="•"/>
            </a:pPr>
            <a:r>
              <a:rPr lang="zh-CN" altLang="en-US" b="1" dirty="0" smtClean="0">
                <a:solidFill>
                  <a:schemeClr val="tx2"/>
                </a:solidFill>
                <a:latin typeface="华文新魏" pitchFamily="2" charset="-122"/>
                <a:ea typeface="华文新魏" pitchFamily="2" charset="-122"/>
              </a:rPr>
              <a:t>（</a:t>
            </a:r>
            <a:r>
              <a:rPr lang="en-US" altLang="zh-CN" b="1" dirty="0" smtClean="0">
                <a:solidFill>
                  <a:schemeClr val="tx2"/>
                </a:solidFill>
                <a:latin typeface="华文新魏" pitchFamily="2" charset="-122"/>
                <a:ea typeface="华文新魏" pitchFamily="2" charset="-122"/>
              </a:rPr>
              <a:t>3</a:t>
            </a:r>
            <a:r>
              <a:rPr lang="zh-CN" altLang="en-US" b="1" dirty="0" smtClean="0">
                <a:solidFill>
                  <a:schemeClr val="tx2"/>
                </a:solidFill>
                <a:latin typeface="华文新魏" pitchFamily="2" charset="-122"/>
                <a:ea typeface="华文新魏" pitchFamily="2" charset="-122"/>
              </a:rPr>
              <a:t>）算法及分析方法。最后，我们还希望了解算法的作用，学习和使用方法。</a:t>
            </a:r>
          </a:p>
          <a:p>
            <a:endParaRPr lang="zh-CN" altLang="en-US" dirty="0" smtClean="0">
              <a:latin typeface="华文新魏" pitchFamily="2" charset="-122"/>
              <a:ea typeface="华文新魏" pitchFamily="2" charset="-122"/>
            </a:endParaRPr>
          </a:p>
          <a:p>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3</a:t>
            </a:fld>
            <a:endParaRPr lang="zh-CN" altLang="en-US"/>
          </a:p>
        </p:txBody>
      </p:sp>
    </p:spTree>
    <p:extLst>
      <p:ext uri="{BB962C8B-B14F-4D97-AF65-F5344CB8AC3E}">
        <p14:creationId xmlns:p14="http://schemas.microsoft.com/office/powerpoint/2010/main" val="36198215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90000"/>
              </a:lnSpc>
              <a:buNone/>
            </a:pPr>
            <a:r>
              <a:rPr lang="en-US" altLang="zh-CN" sz="1200" b="1" dirty="0" smtClean="0">
                <a:effectLst/>
                <a:latin typeface="宋体" pitchFamily="2" charset="-122"/>
                <a:ea typeface="+mn-ea"/>
              </a:rPr>
              <a:t>1. </a:t>
            </a:r>
            <a:r>
              <a:rPr lang="zh-CN" altLang="en-US" sz="1200" b="1" dirty="0" smtClean="0">
                <a:effectLst/>
                <a:latin typeface="宋体" pitchFamily="2" charset="-122"/>
                <a:ea typeface="+mn-ea"/>
              </a:rPr>
              <a:t>问题的理解：清楚问题的输入、要求和输出；</a:t>
            </a:r>
          </a:p>
          <a:p>
            <a:pPr marL="0" indent="0">
              <a:lnSpc>
                <a:spcPct val="90000"/>
              </a:lnSpc>
              <a:buNone/>
            </a:pPr>
            <a:r>
              <a:rPr lang="en-US" altLang="zh-CN" sz="1200" b="1" dirty="0" smtClean="0">
                <a:effectLst/>
                <a:latin typeface="宋体" pitchFamily="2" charset="-122"/>
                <a:ea typeface="+mn-ea"/>
              </a:rPr>
              <a:t>2. </a:t>
            </a:r>
            <a:r>
              <a:rPr lang="zh-CN" altLang="en-US" sz="1200" b="1" dirty="0" smtClean="0">
                <a:effectLst/>
                <a:latin typeface="宋体" pitchFamily="2" charset="-122"/>
                <a:ea typeface="+mn-ea"/>
              </a:rPr>
              <a:t>数据结构设计：一方面要选择或设计能有效表示和存储应用问题中所涉及的数据对象的数据结构，同时还要选择或设计能支持算法策略实现的数据结构；</a:t>
            </a:r>
          </a:p>
          <a:p>
            <a:pPr marL="0" indent="0">
              <a:lnSpc>
                <a:spcPct val="90000"/>
              </a:lnSpc>
              <a:buNone/>
            </a:pPr>
            <a:r>
              <a:rPr lang="en-US" altLang="zh-CN" sz="1200" b="1" dirty="0" smtClean="0">
                <a:effectLst/>
                <a:latin typeface="宋体" pitchFamily="2" charset="-122"/>
                <a:ea typeface="+mn-ea"/>
              </a:rPr>
              <a:t>3. </a:t>
            </a:r>
            <a:r>
              <a:rPr lang="zh-CN" altLang="en-US" sz="1200" b="1" dirty="0" smtClean="0">
                <a:effectLst/>
                <a:latin typeface="宋体" pitchFamily="2" charset="-122"/>
                <a:ea typeface="+mn-ea"/>
              </a:rPr>
              <a:t>算法设计：包括选择算法策略、用适当的方式描述和逐步细化算法步骤；</a:t>
            </a:r>
          </a:p>
          <a:p>
            <a:pPr marL="0" indent="0">
              <a:lnSpc>
                <a:spcPct val="90000"/>
              </a:lnSpc>
              <a:buNone/>
            </a:pPr>
            <a:r>
              <a:rPr lang="en-US" altLang="zh-CN" sz="1200" b="1" dirty="0" smtClean="0">
                <a:effectLst/>
                <a:latin typeface="宋体" pitchFamily="2" charset="-122"/>
                <a:ea typeface="+mn-ea"/>
              </a:rPr>
              <a:t>4. </a:t>
            </a:r>
            <a:r>
              <a:rPr lang="zh-CN" altLang="en-US" sz="1200" b="1" dirty="0" smtClean="0">
                <a:effectLst/>
                <a:latin typeface="宋体" pitchFamily="2" charset="-122"/>
                <a:ea typeface="+mn-ea"/>
              </a:rPr>
              <a:t>算法分析：发现有改进完善之处，返回第二步，重新选择或设计数据结构、重新设计算法；</a:t>
            </a:r>
          </a:p>
          <a:p>
            <a:pPr marL="0" indent="0">
              <a:lnSpc>
                <a:spcPct val="90000"/>
              </a:lnSpc>
              <a:buNone/>
            </a:pPr>
            <a:r>
              <a:rPr lang="en-US" altLang="zh-CN" sz="1200" b="1" dirty="0" smtClean="0">
                <a:effectLst/>
                <a:latin typeface="宋体" pitchFamily="2" charset="-122"/>
                <a:ea typeface="+mn-ea"/>
              </a:rPr>
              <a:t>5. </a:t>
            </a:r>
            <a:r>
              <a:rPr lang="zh-CN" altLang="en-US" sz="1200" b="1" dirty="0" smtClean="0">
                <a:effectLst/>
                <a:latin typeface="宋体" pitchFamily="2" charset="-122"/>
                <a:ea typeface="+mn-ea"/>
              </a:rPr>
              <a:t>程序实现：用某种计算机程序设计语言，定义数据结构、编写实现算法的代码，在计算机上调试和运行程序。</a:t>
            </a:r>
            <a:endParaRPr lang="zh-CN" altLang="en-US" sz="1200" b="1" dirty="0" smtClean="0">
              <a:latin typeface="宋体" pitchFamily="2" charset="-122"/>
              <a:ea typeface="+mn-ea"/>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24F383-E088-4E79-95AC-4266B8AF383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9124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50000"/>
              </a:spcBef>
              <a:buFontTx/>
              <a:buChar char="•"/>
            </a:pPr>
            <a:r>
              <a:rPr lang="zh-CN" altLang="en-US" dirty="0" smtClean="0"/>
              <a:t>（录屏）我们可能需要知道下面三个问题：（</a:t>
            </a:r>
            <a:r>
              <a:rPr lang="en-US" altLang="zh-CN" dirty="0" smtClean="0"/>
              <a:t>1</a:t>
            </a:r>
            <a:r>
              <a:rPr lang="zh-CN" altLang="en-US" dirty="0" smtClean="0"/>
              <a:t>）</a:t>
            </a:r>
            <a:r>
              <a:rPr lang="zh-CN" altLang="en-US" b="1" dirty="0" smtClean="0">
                <a:solidFill>
                  <a:schemeClr val="tx2"/>
                </a:solidFill>
                <a:latin typeface="华文新魏" pitchFamily="2" charset="-122"/>
                <a:ea typeface="华文新魏" pitchFamily="2" charset="-122"/>
              </a:rPr>
              <a:t>为什么要学习数据结构与算法？和计算机有什么关系？这是我们希望了解的。</a:t>
            </a:r>
            <a:endParaRPr lang="en-US" altLang="zh-CN" b="1" dirty="0" smtClean="0">
              <a:solidFill>
                <a:schemeClr val="tx2"/>
              </a:solidFill>
              <a:latin typeface="华文新魏" pitchFamily="2" charset="-122"/>
              <a:ea typeface="华文新魏" pitchFamily="2" charset="-122"/>
            </a:endParaRPr>
          </a:p>
          <a:p>
            <a:pPr>
              <a:spcBef>
                <a:spcPct val="50000"/>
              </a:spcBef>
              <a:buFontTx/>
              <a:buChar char="•"/>
            </a:pPr>
            <a:r>
              <a:rPr lang="zh-CN" altLang="en-US" b="1" dirty="0" smtClean="0">
                <a:solidFill>
                  <a:schemeClr val="tx2"/>
                </a:solidFill>
                <a:latin typeface="华文新魏" pitchFamily="2" charset="-122"/>
                <a:ea typeface="华文新魏" pitchFamily="2" charset="-122"/>
              </a:rPr>
              <a:t>（</a:t>
            </a:r>
            <a:r>
              <a:rPr lang="en-US" altLang="zh-CN" b="1" dirty="0" smtClean="0">
                <a:solidFill>
                  <a:schemeClr val="tx2"/>
                </a:solidFill>
                <a:latin typeface="华文新魏" pitchFamily="2" charset="-122"/>
                <a:ea typeface="华文新魏" pitchFamily="2" charset="-122"/>
              </a:rPr>
              <a:t>2</a:t>
            </a:r>
            <a:r>
              <a:rPr lang="zh-CN" altLang="en-US" b="1" dirty="0" smtClean="0">
                <a:solidFill>
                  <a:schemeClr val="tx2"/>
                </a:solidFill>
                <a:latin typeface="华文新魏" pitchFamily="2" charset="-122"/>
                <a:ea typeface="华文新魏" pitchFamily="2" charset="-122"/>
              </a:rPr>
              <a:t>）数据结构主要内容。知道重要性之后，我们就想知道有哪些内容，如何学习和用起来。</a:t>
            </a:r>
          </a:p>
          <a:p>
            <a:pPr>
              <a:spcBef>
                <a:spcPct val="50000"/>
              </a:spcBef>
              <a:buFontTx/>
              <a:buChar char="•"/>
            </a:pPr>
            <a:r>
              <a:rPr lang="zh-CN" altLang="en-US" b="1" dirty="0" smtClean="0">
                <a:solidFill>
                  <a:schemeClr val="tx2"/>
                </a:solidFill>
                <a:latin typeface="华文新魏" pitchFamily="2" charset="-122"/>
                <a:ea typeface="华文新魏" pitchFamily="2" charset="-122"/>
              </a:rPr>
              <a:t>（</a:t>
            </a:r>
            <a:r>
              <a:rPr lang="en-US" altLang="zh-CN" b="1" dirty="0" smtClean="0">
                <a:solidFill>
                  <a:schemeClr val="tx2"/>
                </a:solidFill>
                <a:latin typeface="华文新魏" pitchFamily="2" charset="-122"/>
                <a:ea typeface="华文新魏" pitchFamily="2" charset="-122"/>
              </a:rPr>
              <a:t>3</a:t>
            </a:r>
            <a:r>
              <a:rPr lang="zh-CN" altLang="en-US" b="1" dirty="0" smtClean="0">
                <a:solidFill>
                  <a:schemeClr val="tx2"/>
                </a:solidFill>
                <a:latin typeface="华文新魏" pitchFamily="2" charset="-122"/>
                <a:ea typeface="华文新魏" pitchFamily="2" charset="-122"/>
              </a:rPr>
              <a:t>）算法及分析方法。最后，我们还希望了解算法的作用，学习和使用方法。</a:t>
            </a:r>
          </a:p>
          <a:p>
            <a:endParaRPr lang="zh-CN" altLang="en-US" dirty="0" smtClean="0">
              <a:latin typeface="华文新魏" pitchFamily="2" charset="-122"/>
              <a:ea typeface="华文新魏" pitchFamily="2" charset="-122"/>
            </a:endParaRPr>
          </a:p>
          <a:p>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29</a:t>
            </a:fld>
            <a:endParaRPr lang="zh-CN" altLang="en-US"/>
          </a:p>
        </p:txBody>
      </p:sp>
    </p:spTree>
    <p:extLst>
      <p:ext uri="{BB962C8B-B14F-4D97-AF65-F5344CB8AC3E}">
        <p14:creationId xmlns:p14="http://schemas.microsoft.com/office/powerpoint/2010/main" val="28431042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5000"/>
              </a:lnSpc>
              <a:spcBef>
                <a:spcPct val="0"/>
              </a:spcBef>
              <a:buClrTx/>
              <a:buSzTx/>
              <a:buFontTx/>
              <a:buNone/>
            </a:pPr>
            <a:r>
              <a:rPr kumimoji="1" lang="zh-CN" altLang="en-US" sz="1200" dirty="0" smtClean="0">
                <a:latin typeface="幼圆" panose="02010509060101010101" pitchFamily="49" charset="-122"/>
                <a:ea typeface="幼圆" panose="02010509060101010101" pitchFamily="49" charset="-122"/>
              </a:rPr>
              <a:t>数据是对客观事物的符号表示，是信息的载体。</a:t>
            </a:r>
          </a:p>
          <a:p>
            <a:pPr eaLnBrk="1" hangingPunct="1">
              <a:lnSpc>
                <a:spcPct val="125000"/>
              </a:lnSpc>
              <a:spcBef>
                <a:spcPct val="0"/>
              </a:spcBef>
              <a:buClrTx/>
              <a:buSzTx/>
              <a:buFontTx/>
              <a:buNone/>
            </a:pPr>
            <a:r>
              <a:rPr kumimoji="1" lang="zh-CN" altLang="en-US" sz="1200" dirty="0" smtClean="0">
                <a:latin typeface="幼圆" panose="02010509060101010101" pitchFamily="49" charset="-122"/>
                <a:ea typeface="幼圆" panose="02010509060101010101" pitchFamily="49" charset="-122"/>
              </a:rPr>
              <a:t>在计算机科学中数据指所有能够被计算机</a:t>
            </a:r>
            <a:r>
              <a:rPr kumimoji="1" lang="zh-CN" altLang="en-US" sz="1200" dirty="0" smtClean="0">
                <a:solidFill>
                  <a:srgbClr val="FFFF00"/>
                </a:solidFill>
                <a:latin typeface="幼圆" panose="02010509060101010101" pitchFamily="49" charset="-122"/>
                <a:ea typeface="幼圆" panose="02010509060101010101" pitchFamily="49" charset="-122"/>
              </a:rPr>
              <a:t>识别</a:t>
            </a:r>
            <a:r>
              <a:rPr kumimoji="1" lang="zh-CN" altLang="en-US" sz="1200" dirty="0" smtClean="0">
                <a:latin typeface="幼圆" panose="02010509060101010101" pitchFamily="49" charset="-122"/>
                <a:ea typeface="幼圆" panose="02010509060101010101" pitchFamily="49" charset="-122"/>
              </a:rPr>
              <a:t>的</a:t>
            </a:r>
            <a:r>
              <a:rPr kumimoji="1" lang="zh-CN" altLang="en-US" sz="1200" dirty="0" smtClean="0">
                <a:solidFill>
                  <a:srgbClr val="FFFF00"/>
                </a:solidFill>
                <a:latin typeface="幼圆" panose="02010509060101010101" pitchFamily="49" charset="-122"/>
                <a:ea typeface="幼圆" panose="02010509060101010101" pitchFamily="49" charset="-122"/>
              </a:rPr>
              <a:t>符号</a:t>
            </a:r>
            <a:r>
              <a:rPr kumimoji="1" lang="zh-CN" altLang="en-US" sz="1200" dirty="0" smtClean="0">
                <a:latin typeface="幼圆" panose="02010509060101010101" pitchFamily="49" charset="-122"/>
                <a:ea typeface="幼圆" panose="02010509060101010101" pitchFamily="49" charset="-122"/>
              </a:rPr>
              <a:t>集合。</a:t>
            </a:r>
            <a:endParaRPr kumimoji="1" lang="en-US" altLang="zh-CN" sz="1200" dirty="0" smtClean="0">
              <a:latin typeface="幼圆" panose="02010509060101010101" pitchFamily="49" charset="-122"/>
              <a:ea typeface="幼圆" panose="02010509060101010101" pitchFamily="49" charset="-122"/>
            </a:endParaRPr>
          </a:p>
          <a:p>
            <a:pPr eaLnBrk="1" hangingPunct="1">
              <a:spcBef>
                <a:spcPct val="0"/>
              </a:spcBef>
              <a:buClrTx/>
              <a:buSzTx/>
              <a:buFontTx/>
              <a:buNone/>
            </a:pPr>
            <a:r>
              <a:rPr kumimoji="1" lang="zh-CN" altLang="en-US" sz="1200" dirty="0" smtClean="0">
                <a:latin typeface="Times New Roman" panose="02020603050405020304" pitchFamily="18" charset="0"/>
                <a:ea typeface="幼圆" panose="02010509060101010101" pitchFamily="49" charset="-122"/>
              </a:rPr>
              <a:t>“</a:t>
            </a:r>
            <a:r>
              <a:rPr kumimoji="1" lang="zh-CN" altLang="en-US" sz="1200" dirty="0" smtClean="0">
                <a:latin typeface="幼圆" panose="02010509060101010101" pitchFamily="49" charset="-122"/>
                <a:ea typeface="幼圆" panose="02010509060101010101" pitchFamily="49" charset="-122"/>
              </a:rPr>
              <a:t>识别</a:t>
            </a:r>
            <a:r>
              <a:rPr kumimoji="1" lang="zh-CN" altLang="en-US" sz="1200" dirty="0" smtClean="0">
                <a:latin typeface="Times New Roman" panose="02020603050405020304" pitchFamily="18" charset="0"/>
                <a:ea typeface="幼圆" panose="02010509060101010101" pitchFamily="49" charset="-122"/>
              </a:rPr>
              <a:t>”</a:t>
            </a:r>
            <a:r>
              <a:rPr kumimoji="1" lang="zh-CN" altLang="en-US" sz="1200" dirty="0" smtClean="0">
                <a:latin typeface="幼圆" panose="02010509060101010101" pitchFamily="49" charset="-122"/>
                <a:ea typeface="幼圆" panose="02010509060101010101" pitchFamily="49" charset="-122"/>
              </a:rPr>
              <a:t>：输入、存储、处理、显示、输出</a:t>
            </a:r>
          </a:p>
          <a:p>
            <a:pPr eaLnBrk="1" hangingPunct="1">
              <a:spcBef>
                <a:spcPct val="0"/>
              </a:spcBef>
              <a:buClrTx/>
              <a:buSzTx/>
              <a:buFontTx/>
              <a:buNone/>
            </a:pPr>
            <a:r>
              <a:rPr kumimoji="1" lang="zh-CN" altLang="en-US" sz="1200" dirty="0" smtClean="0">
                <a:latin typeface="Times New Roman" panose="02020603050405020304" pitchFamily="18" charset="0"/>
                <a:ea typeface="幼圆" panose="02010509060101010101" pitchFamily="49" charset="-122"/>
              </a:rPr>
              <a:t>“</a:t>
            </a:r>
            <a:r>
              <a:rPr kumimoji="1" lang="zh-CN" altLang="en-US" sz="1200" dirty="0" smtClean="0">
                <a:latin typeface="幼圆" panose="02010509060101010101" pitchFamily="49" charset="-122"/>
                <a:ea typeface="幼圆" panose="02010509060101010101" pitchFamily="49" charset="-122"/>
              </a:rPr>
              <a:t>符号</a:t>
            </a:r>
            <a:r>
              <a:rPr kumimoji="1" lang="zh-CN" altLang="en-US" sz="1200" dirty="0" smtClean="0">
                <a:latin typeface="Times New Roman" panose="02020603050405020304" pitchFamily="18" charset="0"/>
                <a:ea typeface="幼圆" panose="02010509060101010101" pitchFamily="49" charset="-122"/>
              </a:rPr>
              <a:t>”</a:t>
            </a:r>
            <a:r>
              <a:rPr kumimoji="1" lang="zh-CN" altLang="en-US" sz="1200" dirty="0" smtClean="0">
                <a:latin typeface="幼圆" panose="02010509060101010101" pitchFamily="49" charset="-122"/>
                <a:ea typeface="幼圆" panose="02010509060101010101" pitchFamily="49" charset="-122"/>
              </a:rPr>
              <a:t>：数字、字母、汉字、语音、图形、图像</a:t>
            </a:r>
          </a:p>
          <a:p>
            <a:pPr eaLnBrk="1" hangingPunct="1">
              <a:lnSpc>
                <a:spcPct val="125000"/>
              </a:lnSpc>
              <a:spcBef>
                <a:spcPct val="0"/>
              </a:spcBef>
              <a:buClrTx/>
              <a:buSzTx/>
              <a:buFontTx/>
              <a:buNone/>
            </a:pPr>
            <a:endParaRPr kumimoji="1" lang="zh-CN" altLang="en-US" sz="1200" dirty="0" smtClean="0">
              <a:latin typeface="幼圆" panose="02010509060101010101" pitchFamily="49" charset="-122"/>
              <a:ea typeface="幼圆" panose="020105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A31ADB1-EBF5-42E7-AC4B-EBA191FDF9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539922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幼圆" panose="02010509060101010101" pitchFamily="49" charset="-122"/>
              </a:rPr>
              <a:t>数据、数据对象、数据元素和数据项这四个概念他们相互是</a:t>
            </a:r>
            <a:r>
              <a:rPr lang="zh-CN" altLang="en-US" sz="1200" dirty="0" smtClean="0">
                <a:solidFill>
                  <a:srgbClr val="FFFF00"/>
                </a:solidFill>
                <a:latin typeface="幼圆" panose="02010509060101010101" pitchFamily="49" charset="-122"/>
              </a:rPr>
              <a:t>集合和子集的关系</a:t>
            </a:r>
            <a:r>
              <a:rPr lang="zh-CN" altLang="en-US" sz="1200" dirty="0" smtClean="0">
                <a:latin typeface="幼圆" panose="02010509060101010101" pitchFamily="49" charset="-122"/>
              </a:rPr>
              <a:t>。即，数据对象是数据的子集，数据元素是数据对象的子集，数据项又是数据元素的子集。</a:t>
            </a:r>
            <a:endParaRPr lang="en-US" altLang="zh-CN" sz="1200" dirty="0" smtClean="0">
              <a:latin typeface="幼圆" panose="020105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5A31ADB1-EBF5-42E7-AC4B-EBA191FDF9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18929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（录屏）知道了什么是数据，那么什么是数据结构呢？</a:t>
            </a:r>
            <a:endParaRPr lang="en-US" altLang="zh-CN" dirty="0" smtClean="0"/>
          </a:p>
          <a:p>
            <a:pPr>
              <a:lnSpc>
                <a:spcPct val="90000"/>
              </a:lnSpc>
              <a:spcBef>
                <a:spcPct val="50000"/>
              </a:spcBef>
              <a:buClr>
                <a:schemeClr val="tx1"/>
              </a:buClr>
              <a:buSzTx/>
              <a:buFontTx/>
              <a:buNone/>
            </a:pPr>
            <a:r>
              <a:rPr lang="zh-CN" altLang="en-US" sz="1200" dirty="0" smtClean="0">
                <a:latin typeface="幼圆" panose="02010509060101010101" pitchFamily="49" charset="-122"/>
              </a:rPr>
              <a:t>所谓结构就是数据元素之间的关系，即描述数据元素之间的运算及运算规则。</a:t>
            </a:r>
          </a:p>
          <a:p>
            <a:pPr>
              <a:lnSpc>
                <a:spcPct val="90000"/>
              </a:lnSpc>
              <a:spcBef>
                <a:spcPct val="50000"/>
              </a:spcBef>
              <a:buClr>
                <a:schemeClr val="tx1"/>
              </a:buClr>
              <a:buSzTx/>
              <a:buFontTx/>
              <a:buNone/>
            </a:pPr>
            <a:r>
              <a:rPr lang="zh-CN" altLang="en-US" sz="1200" dirty="0" smtClean="0">
                <a:latin typeface="幼圆" panose="02010509060101010101" pitchFamily="49" charset="-122"/>
              </a:rPr>
              <a:t>　用集合的形式描述，数据结构是一个二元组：</a:t>
            </a:r>
          </a:p>
          <a:p>
            <a:pPr>
              <a:lnSpc>
                <a:spcPct val="90000"/>
              </a:lnSpc>
              <a:spcBef>
                <a:spcPct val="50000"/>
              </a:spcBef>
              <a:buClr>
                <a:schemeClr val="tx1"/>
              </a:buClr>
              <a:buSzTx/>
              <a:buFontTx/>
              <a:buNone/>
            </a:pPr>
            <a:endParaRPr lang="zh-CN" altLang="en-US" sz="1200" dirty="0" smtClean="0">
              <a:latin typeface="幼圆" panose="02010509060101010101" pitchFamily="49" charset="-122"/>
            </a:endParaRPr>
          </a:p>
          <a:p>
            <a:pPr>
              <a:lnSpc>
                <a:spcPct val="90000"/>
              </a:lnSpc>
              <a:spcBef>
                <a:spcPct val="50000"/>
              </a:spcBef>
              <a:buClr>
                <a:schemeClr val="tx1"/>
              </a:buClr>
              <a:buSzTx/>
              <a:buFontTx/>
              <a:buNone/>
            </a:pPr>
            <a:r>
              <a:rPr lang="zh-CN" altLang="en-US" sz="1200" dirty="0" smtClean="0">
                <a:latin typeface="幼圆" panose="02010509060101010101" pitchFamily="49" charset="-122"/>
              </a:rPr>
              <a:t>　              </a:t>
            </a:r>
            <a:r>
              <a:rPr lang="en-US" altLang="zh-CN" sz="1200" dirty="0" smtClean="0">
                <a:latin typeface="幼圆" panose="02010509060101010101" pitchFamily="49" charset="-122"/>
              </a:rPr>
              <a:t>DS=(D</a:t>
            </a:r>
            <a:r>
              <a:rPr lang="zh-CN" altLang="en-US" sz="1200" dirty="0" smtClean="0">
                <a:latin typeface="幼圆" panose="02010509060101010101" pitchFamily="49" charset="-122"/>
              </a:rPr>
              <a:t>，</a:t>
            </a:r>
            <a:r>
              <a:rPr lang="en-US" altLang="zh-CN" sz="1200" dirty="0" smtClean="0">
                <a:latin typeface="幼圆" panose="02010509060101010101" pitchFamily="49" charset="-122"/>
              </a:rPr>
              <a:t>R)</a:t>
            </a:r>
            <a:r>
              <a:rPr lang="zh-CN" altLang="en-US" sz="1200" dirty="0" smtClean="0">
                <a:latin typeface="幼圆" panose="02010509060101010101" pitchFamily="49" charset="-122"/>
              </a:rPr>
              <a:t>　　</a:t>
            </a:r>
          </a:p>
          <a:p>
            <a:pPr>
              <a:lnSpc>
                <a:spcPct val="90000"/>
              </a:lnSpc>
              <a:spcBef>
                <a:spcPct val="50000"/>
              </a:spcBef>
              <a:buClr>
                <a:schemeClr val="tx1"/>
              </a:buClr>
              <a:buSzTx/>
              <a:buFontTx/>
              <a:buNone/>
            </a:pPr>
            <a:endParaRPr lang="zh-CN" altLang="en-US" sz="1200" dirty="0" smtClean="0">
              <a:latin typeface="幼圆" panose="02010509060101010101" pitchFamily="49" charset="-122"/>
            </a:endParaRPr>
          </a:p>
          <a:p>
            <a:pPr>
              <a:lnSpc>
                <a:spcPct val="90000"/>
              </a:lnSpc>
              <a:spcBef>
                <a:spcPct val="50000"/>
              </a:spcBef>
              <a:buClr>
                <a:schemeClr val="tx1"/>
              </a:buClr>
              <a:buSzTx/>
              <a:buFontTx/>
              <a:buNone/>
            </a:pPr>
            <a:r>
              <a:rPr lang="zh-CN" altLang="en-US" sz="1200" dirty="0" smtClean="0">
                <a:latin typeface="幼圆" panose="02010509060101010101" pitchFamily="49" charset="-122"/>
              </a:rPr>
              <a:t>其中：</a:t>
            </a:r>
            <a:r>
              <a:rPr lang="en-US" altLang="zh-CN" sz="1200" dirty="0" smtClean="0">
                <a:latin typeface="幼圆" panose="02010509060101010101" pitchFamily="49" charset="-122"/>
              </a:rPr>
              <a:t>D</a:t>
            </a:r>
            <a:r>
              <a:rPr lang="zh-CN" altLang="en-US" sz="1200" dirty="0" smtClean="0">
                <a:latin typeface="幼圆" panose="02010509060101010101" pitchFamily="49" charset="-122"/>
              </a:rPr>
              <a:t>是数据元素的集合，</a:t>
            </a:r>
            <a:r>
              <a:rPr lang="en-US" altLang="zh-CN" sz="1200" dirty="0" smtClean="0">
                <a:latin typeface="幼圆" panose="02010509060101010101" pitchFamily="49" charset="-122"/>
              </a:rPr>
              <a:t>R</a:t>
            </a:r>
            <a:r>
              <a:rPr lang="zh-CN" altLang="zh-CN" sz="1200" dirty="0" smtClean="0">
                <a:latin typeface="幼圆" panose="02010509060101010101" pitchFamily="49" charset="-122"/>
              </a:rPr>
              <a:t>是</a:t>
            </a:r>
            <a:r>
              <a:rPr lang="en-US" altLang="zh-CN" sz="1200" dirty="0" smtClean="0">
                <a:latin typeface="幼圆" panose="02010509060101010101" pitchFamily="49" charset="-122"/>
              </a:rPr>
              <a:t>D</a:t>
            </a:r>
            <a:r>
              <a:rPr lang="zh-CN" altLang="zh-CN" sz="1200" dirty="0" smtClean="0">
                <a:latin typeface="幼圆" panose="02010509060101010101" pitchFamily="49" charset="-122"/>
              </a:rPr>
              <a:t>上</a:t>
            </a:r>
            <a:r>
              <a:rPr lang="zh-CN" altLang="en-US" sz="1200" dirty="0" smtClean="0">
                <a:latin typeface="幼圆" panose="02010509060101010101" pitchFamily="49" charset="-122"/>
              </a:rPr>
              <a:t>关系的集合。</a:t>
            </a:r>
            <a:endParaRPr lang="en-US" altLang="zh-CN" sz="1200" dirty="0" smtClean="0">
              <a:latin typeface="幼圆" panose="02010509060101010101" pitchFamily="49" charset="-122"/>
            </a:endParaRPr>
          </a:p>
          <a:p>
            <a:pPr marL="0" marR="0" lvl="0" indent="0" algn="l" defTabSz="914400" rtl="0" eaLnBrk="0" fontAlgn="base" latinLnBrk="0" hangingPunct="0">
              <a:lnSpc>
                <a:spcPct val="90000"/>
              </a:lnSpc>
              <a:spcBef>
                <a:spcPct val="50000"/>
              </a:spcBef>
              <a:spcAft>
                <a:spcPct val="0"/>
              </a:spcAft>
              <a:buClr>
                <a:schemeClr val="tx1"/>
              </a:buClr>
              <a:buSzTx/>
              <a:buFontTx/>
              <a:buNone/>
              <a:tabLst/>
              <a:defRPr/>
            </a:pPr>
            <a:r>
              <a:rPr lang="zh-CN" altLang="en-US" sz="1200" dirty="0" smtClean="0">
                <a:latin typeface="幼圆" panose="02010509060101010101" pitchFamily="49" charset="-122"/>
              </a:rPr>
              <a:t>简言之，数据元素和其相互关系称为数据结构。</a:t>
            </a:r>
          </a:p>
          <a:p>
            <a:pPr>
              <a:lnSpc>
                <a:spcPct val="90000"/>
              </a:lnSpc>
              <a:spcBef>
                <a:spcPct val="50000"/>
              </a:spcBef>
              <a:buClr>
                <a:schemeClr val="tx1"/>
              </a:buClr>
              <a:buSzTx/>
              <a:buFontTx/>
              <a:buNone/>
            </a:pPr>
            <a:r>
              <a:rPr lang="zh-CN" altLang="en-US" sz="1200" dirty="0" smtClean="0">
                <a:latin typeface="幼圆" panose="02010509060101010101" pitchFamily="49" charset="-122"/>
              </a:rPr>
              <a:t>但这个描述不全面</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D6C7741-C0A9-4D4C-A514-1A316DD91C71}"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2134640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smtClean="0">
                <a:latin typeface="幼圆" panose="02010509060101010101" pitchFamily="49" charset="-122"/>
                <a:ea typeface="幼圆" panose="02010509060101010101" pitchFamily="49" charset="-122"/>
              </a:rPr>
              <a:t>我们认为：数据结构应由一个四元组来表示：</a:t>
            </a:r>
            <a:endParaRPr lang="en-US" altLang="zh-CN" sz="1200" dirty="0" smtClean="0">
              <a:latin typeface="幼圆" panose="02010509060101010101" pitchFamily="49" charset="-122"/>
              <a:ea typeface="幼圆" panose="02010509060101010101" pitchFamily="49" charset="-122"/>
            </a:endParaRPr>
          </a:p>
          <a:p>
            <a:pPr>
              <a:spcBef>
                <a:spcPct val="60000"/>
              </a:spcBef>
              <a:buClr>
                <a:schemeClr val="tx1"/>
              </a:buClr>
              <a:buSzTx/>
              <a:buFontTx/>
              <a:buNone/>
            </a:pPr>
            <a:r>
              <a:rPr lang="zh-CN" altLang="en-US" sz="1200" dirty="0" smtClean="0"/>
              <a:t>其中：</a:t>
            </a:r>
          </a:p>
          <a:p>
            <a:pPr>
              <a:spcBef>
                <a:spcPct val="60000"/>
              </a:spcBef>
              <a:buClr>
                <a:schemeClr val="tx1"/>
              </a:buClr>
              <a:buSzTx/>
              <a:buFontTx/>
              <a:buChar char="•"/>
            </a:pPr>
            <a:r>
              <a:rPr lang="en-US" altLang="zh-CN" sz="1200" dirty="0" smtClean="0"/>
              <a:t>D</a:t>
            </a:r>
            <a:r>
              <a:rPr lang="zh-CN" altLang="en-US" sz="1200" dirty="0" smtClean="0"/>
              <a:t>（</a:t>
            </a:r>
            <a:r>
              <a:rPr lang="en-US" altLang="zh-CN" sz="1200" dirty="0" smtClean="0"/>
              <a:t>Data</a:t>
            </a:r>
            <a:r>
              <a:rPr lang="zh-CN" altLang="en-US" sz="1200" dirty="0" smtClean="0"/>
              <a:t>）是数据元素的有限集，是存储和操作的对象；</a:t>
            </a:r>
          </a:p>
          <a:p>
            <a:pPr>
              <a:spcBef>
                <a:spcPct val="60000"/>
              </a:spcBef>
              <a:buClr>
                <a:schemeClr val="tx1"/>
              </a:buClr>
              <a:buSzTx/>
              <a:buFontTx/>
              <a:buChar char="•"/>
            </a:pPr>
            <a:r>
              <a:rPr lang="en-US" altLang="zh-CN" sz="1200" dirty="0" smtClean="0"/>
              <a:t>L</a:t>
            </a:r>
            <a:r>
              <a:rPr lang="zh-CN" altLang="en-US" sz="1200" dirty="0" smtClean="0"/>
              <a:t>（</a:t>
            </a:r>
            <a:r>
              <a:rPr lang="en-US" altLang="zh-CN" sz="1200" dirty="0" smtClean="0"/>
              <a:t>Logical Structure</a:t>
            </a:r>
            <a:r>
              <a:rPr lang="zh-CN" altLang="en-US" sz="1200" dirty="0" smtClean="0"/>
              <a:t>）是数据元素集合</a:t>
            </a:r>
            <a:r>
              <a:rPr lang="en-US" altLang="zh-CN" sz="1200" dirty="0" smtClean="0"/>
              <a:t>D</a:t>
            </a:r>
            <a:r>
              <a:rPr lang="zh-CN" altLang="en-US" sz="1200" dirty="0" smtClean="0"/>
              <a:t>中数据元素之间客观存在的关系的有限集，称为</a:t>
            </a:r>
            <a:r>
              <a:rPr lang="zh-CN" altLang="en-US" sz="1200" dirty="0" smtClean="0">
                <a:solidFill>
                  <a:srgbClr val="FFFF00"/>
                </a:solidFill>
              </a:rPr>
              <a:t>逻辑结构</a:t>
            </a:r>
            <a:r>
              <a:rPr lang="zh-CN" altLang="en-US" sz="1200" dirty="0" smtClean="0"/>
              <a:t>；</a:t>
            </a:r>
          </a:p>
          <a:p>
            <a:pPr>
              <a:spcBef>
                <a:spcPct val="60000"/>
              </a:spcBef>
              <a:buClr>
                <a:schemeClr val="tx1"/>
              </a:buClr>
              <a:buSzTx/>
              <a:buFontTx/>
              <a:buChar char="•"/>
            </a:pPr>
            <a:r>
              <a:rPr lang="en-US" altLang="zh-CN" sz="1200" dirty="0" smtClean="0"/>
              <a:t>S</a:t>
            </a:r>
            <a:r>
              <a:rPr lang="zh-CN" altLang="en-US" sz="1200" dirty="0" smtClean="0"/>
              <a:t>（</a:t>
            </a:r>
            <a:r>
              <a:rPr lang="en-US" altLang="zh-CN" sz="1200" dirty="0" smtClean="0"/>
              <a:t>Storage Structure</a:t>
            </a:r>
            <a:r>
              <a:rPr lang="zh-CN" altLang="en-US" sz="1200" dirty="0" smtClean="0"/>
              <a:t>）是数据元素集合</a:t>
            </a:r>
            <a:r>
              <a:rPr lang="en-US" altLang="zh-CN" sz="1200" dirty="0" smtClean="0"/>
              <a:t>D</a:t>
            </a:r>
            <a:r>
              <a:rPr lang="zh-CN" altLang="en-US" sz="1200" dirty="0" smtClean="0"/>
              <a:t>和数据元素之间的关系集合</a:t>
            </a:r>
            <a:r>
              <a:rPr lang="en-US" altLang="zh-CN" sz="1200" dirty="0" smtClean="0"/>
              <a:t>L</a:t>
            </a:r>
            <a:r>
              <a:rPr lang="zh-CN" altLang="en-US" sz="1200" dirty="0" smtClean="0"/>
              <a:t>在计算机中的存储表示，称为</a:t>
            </a:r>
            <a:r>
              <a:rPr lang="zh-CN" altLang="en-US" sz="1200" dirty="0" smtClean="0">
                <a:solidFill>
                  <a:srgbClr val="FFFF00"/>
                </a:solidFill>
              </a:rPr>
              <a:t>存储结构</a:t>
            </a:r>
            <a:r>
              <a:rPr lang="zh-CN" altLang="en-US" sz="1200" dirty="0" smtClean="0"/>
              <a:t>或物理结构；</a:t>
            </a:r>
          </a:p>
          <a:p>
            <a:pPr>
              <a:spcBef>
                <a:spcPct val="60000"/>
              </a:spcBef>
              <a:buClr>
                <a:schemeClr val="tx1"/>
              </a:buClr>
              <a:buSzTx/>
              <a:buFontTx/>
              <a:buChar char="•"/>
            </a:pPr>
            <a:r>
              <a:rPr lang="en-US" altLang="zh-CN" sz="1200" dirty="0" smtClean="0"/>
              <a:t>O</a:t>
            </a:r>
            <a:r>
              <a:rPr lang="zh-CN" altLang="en-US" sz="1200" dirty="0" smtClean="0"/>
              <a:t>（</a:t>
            </a:r>
            <a:r>
              <a:rPr lang="en-US" altLang="zh-CN" sz="1200" dirty="0" smtClean="0"/>
              <a:t>Operation</a:t>
            </a:r>
            <a:r>
              <a:rPr lang="zh-CN" altLang="en-US" sz="1200" dirty="0" smtClean="0"/>
              <a:t>）是在数据元素集合</a:t>
            </a:r>
            <a:r>
              <a:rPr lang="en-US" altLang="zh-CN" sz="1200" dirty="0" smtClean="0"/>
              <a:t>D</a:t>
            </a:r>
            <a:r>
              <a:rPr lang="zh-CN" altLang="en-US" sz="1200" dirty="0" smtClean="0"/>
              <a:t>上规定的一组操作。</a:t>
            </a:r>
          </a:p>
          <a:p>
            <a:pPr>
              <a:spcBef>
                <a:spcPct val="60000"/>
              </a:spcBef>
              <a:buClr>
                <a:schemeClr val="tx1"/>
              </a:buClr>
              <a:buSzTx/>
              <a:buFontTx/>
              <a:buChar char="•"/>
            </a:pPr>
            <a:r>
              <a:rPr lang="zh-CN" altLang="en-US" sz="1200" dirty="0" smtClean="0"/>
              <a:t>简言之，数据结构包含：数据元素、数据元素之间的逻辑关系、逻辑关系在计算机中的存储表示、以及所规定的操作这四部分。</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smtClean="0">
              <a:latin typeface="幼圆" panose="02010509060101010101" pitchFamily="49" charset="-122"/>
              <a:ea typeface="幼圆" panose="020105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D6C7741-C0A9-4D4C-A514-1A316DD91C71}"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769835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dirty="0" smtClean="0">
                <a:latin typeface="Arial" panose="020B0604020202020204" pitchFamily="34" charset="0"/>
                <a:ea typeface="宋体" panose="02010600030101010101" pitchFamily="2" charset="-122"/>
              </a:rPr>
              <a:t>逻辑结构是指数据元素之间客观存在的关系，与数据在计算机中如何存储无关，主要用于人们理解和交流、以及</a:t>
            </a:r>
            <a:r>
              <a:rPr kumimoji="1" lang="zh-CN" altLang="en-US" sz="1200" dirty="0" smtClean="0">
                <a:solidFill>
                  <a:srgbClr val="FFC000"/>
                </a:solidFill>
                <a:latin typeface="Arial" panose="020B0604020202020204" pitchFamily="34" charset="0"/>
                <a:ea typeface="宋体" panose="02010600030101010101" pitchFamily="2" charset="-122"/>
              </a:rPr>
              <a:t>指导算法的设计</a:t>
            </a:r>
            <a:r>
              <a:rPr kumimoji="1" lang="zh-CN" altLang="en-US" sz="1200" dirty="0" smtClean="0">
                <a:latin typeface="Arial" panose="020B0604020202020204" pitchFamily="34" charset="0"/>
                <a:ea typeface="宋体" panose="02010600030101010101" pitchFamily="2" charset="-122"/>
              </a:rPr>
              <a:t>。 </a:t>
            </a:r>
            <a:r>
              <a:rPr kumimoji="1" lang="zh-CN" altLang="en-US" sz="1200" dirty="0" smtClean="0">
                <a:latin typeface="楷体_GB2312" pitchFamily="49" charset="-122"/>
                <a:ea typeface="楷体_GB2312" pitchFamily="49" charset="-122"/>
              </a:rPr>
              <a:t>可归结为以下</a:t>
            </a:r>
            <a:r>
              <a:rPr kumimoji="1" lang="zh-CN" altLang="en-US" sz="1200" dirty="0" smtClean="0">
                <a:solidFill>
                  <a:srgbClr val="FFFF00"/>
                </a:solidFill>
                <a:latin typeface="楷体_GB2312" pitchFamily="49" charset="-122"/>
                <a:ea typeface="楷体_GB2312" pitchFamily="49" charset="-122"/>
              </a:rPr>
              <a:t>四类</a:t>
            </a:r>
            <a:r>
              <a:rPr kumimoji="1" lang="en-US" altLang="zh-CN" sz="1200" dirty="0" smtClean="0">
                <a:solidFill>
                  <a:srgbClr val="FF0000"/>
                </a:solidFill>
                <a:latin typeface="楷体_GB2312" pitchFamily="49" charset="-122"/>
                <a:ea typeface="楷体_GB2312" pitchFamily="49" charset="-122"/>
              </a:rPr>
              <a:t>:</a:t>
            </a:r>
            <a:r>
              <a:rPr kumimoji="1" lang="zh-CN" altLang="en-US" sz="1200" dirty="0" smtClean="0">
                <a:solidFill>
                  <a:srgbClr val="FF0000"/>
                </a:solidFill>
                <a:latin typeface="楷体_GB2312" pitchFamily="49" charset="-122"/>
                <a:ea typeface="楷体_GB2312" pitchFamily="49" charset="-122"/>
              </a:rPr>
              <a:t>线性结构、树形结构、图形结构、集合结构。</a:t>
            </a:r>
            <a:endParaRPr kumimoji="1" lang="en-US" altLang="zh-CN" sz="1200" dirty="0" smtClean="0">
              <a:solidFill>
                <a:srgbClr val="FF0000"/>
              </a:solidFill>
              <a:latin typeface="楷体_GB2312" pitchFamily="49" charset="-122"/>
              <a:ea typeface="楷体_GB2312" pitchFamily="49" charset="-122"/>
            </a:endParaRPr>
          </a:p>
          <a:p>
            <a:pPr eaLnBrk="1" hangingPunct="1">
              <a:lnSpc>
                <a:spcPct val="80000"/>
              </a:lnSpc>
              <a:buFont typeface="Arial" panose="020B0604020202020204" pitchFamily="34" charset="0"/>
              <a:buChar char="•"/>
            </a:pPr>
            <a:r>
              <a:rPr lang="zh-CN" altLang="en-US" sz="1200" dirty="0" smtClean="0">
                <a:latin typeface="幼圆" panose="02010509060101010101" pitchFamily="49" charset="-122"/>
              </a:rPr>
              <a:t> </a:t>
            </a:r>
            <a:r>
              <a:rPr lang="zh-CN" altLang="en-US" sz="1200" dirty="0" smtClean="0">
                <a:solidFill>
                  <a:srgbClr val="FFFF00"/>
                </a:solidFill>
                <a:latin typeface="幼圆" panose="02010509060101010101" pitchFamily="49" charset="-122"/>
              </a:rPr>
              <a:t>集合结构</a:t>
            </a:r>
            <a:r>
              <a:rPr lang="zh-CN" altLang="en-US" sz="1200" dirty="0" smtClean="0">
                <a:latin typeface="幼圆" panose="02010509060101010101" pitchFamily="49" charset="-122"/>
              </a:rPr>
              <a:t>：数据元素之间的关系是</a:t>
            </a:r>
            <a:r>
              <a:rPr lang="zh-CN" altLang="en-US" sz="1200" dirty="0" smtClean="0"/>
              <a:t>“</a:t>
            </a:r>
            <a:r>
              <a:rPr lang="zh-CN" altLang="en-US" sz="1200" dirty="0" smtClean="0">
                <a:latin typeface="幼圆" panose="02010509060101010101" pitchFamily="49" charset="-122"/>
              </a:rPr>
              <a:t>属于同一个集合</a:t>
            </a:r>
            <a:r>
              <a:rPr lang="zh-CN" altLang="en-US" sz="1200" dirty="0" smtClean="0"/>
              <a:t>”</a:t>
            </a:r>
            <a:r>
              <a:rPr lang="zh-CN" altLang="en-US" sz="1200" dirty="0" smtClean="0">
                <a:latin typeface="幼圆" panose="02010509060101010101" pitchFamily="49" charset="-122"/>
              </a:rPr>
              <a:t>。集合结构是数据元素关系极为松散的一种结构。</a:t>
            </a:r>
          </a:p>
          <a:p>
            <a:pPr eaLnBrk="1" hangingPunct="1">
              <a:lnSpc>
                <a:spcPct val="80000"/>
              </a:lnSpc>
              <a:buFont typeface="Arial" panose="020B0604020202020204" pitchFamily="34" charset="0"/>
              <a:buChar char="•"/>
            </a:pPr>
            <a:r>
              <a:rPr lang="zh-CN" altLang="en-US" sz="1200" dirty="0" smtClean="0">
                <a:latin typeface="幼圆" panose="02010509060101010101" pitchFamily="49" charset="-122"/>
              </a:rPr>
              <a:t> </a:t>
            </a:r>
            <a:r>
              <a:rPr lang="zh-CN" altLang="en-US" sz="1200" dirty="0" smtClean="0">
                <a:solidFill>
                  <a:srgbClr val="FFFF00"/>
                </a:solidFill>
                <a:latin typeface="幼圆" panose="02010509060101010101" pitchFamily="49" charset="-122"/>
              </a:rPr>
              <a:t>线性结构</a:t>
            </a:r>
            <a:r>
              <a:rPr lang="zh-CN" altLang="en-US" sz="1200" dirty="0" smtClean="0">
                <a:latin typeface="幼圆" panose="02010509060101010101" pitchFamily="49" charset="-122"/>
              </a:rPr>
              <a:t>：数据元素之间存在着一对一的关系，可以用一个线性的序列来表示。</a:t>
            </a:r>
          </a:p>
          <a:p>
            <a:pPr eaLnBrk="1" hangingPunct="1">
              <a:lnSpc>
                <a:spcPct val="80000"/>
              </a:lnSpc>
              <a:buFont typeface="Arial" panose="020B0604020202020204" pitchFamily="34" charset="0"/>
              <a:buChar char="•"/>
            </a:pPr>
            <a:r>
              <a:rPr lang="zh-CN" altLang="en-US" sz="1200" dirty="0" smtClean="0">
                <a:latin typeface="幼圆" panose="02010509060101010101" pitchFamily="49" charset="-122"/>
              </a:rPr>
              <a:t> </a:t>
            </a:r>
            <a:r>
              <a:rPr lang="zh-CN" altLang="en-US" sz="1200" dirty="0" smtClean="0">
                <a:solidFill>
                  <a:srgbClr val="FFFF00"/>
                </a:solidFill>
                <a:latin typeface="幼圆" panose="02010509060101010101" pitchFamily="49" charset="-122"/>
              </a:rPr>
              <a:t>树形结构</a:t>
            </a:r>
            <a:r>
              <a:rPr lang="zh-CN" altLang="en-US" sz="1200" dirty="0" smtClean="0">
                <a:latin typeface="幼圆" panose="02010509060101010101" pitchFamily="49" charset="-122"/>
              </a:rPr>
              <a:t>：数据元素之间存在着一对多的关系，用圆圈表示数据元素，连线表示数据元素之间的关系。</a:t>
            </a:r>
          </a:p>
          <a:p>
            <a:pPr eaLnBrk="1" hangingPunct="1">
              <a:lnSpc>
                <a:spcPct val="80000"/>
              </a:lnSpc>
              <a:buFont typeface="Arial" panose="020B0604020202020204" pitchFamily="34" charset="0"/>
              <a:buChar char="•"/>
            </a:pPr>
            <a:r>
              <a:rPr lang="zh-CN" altLang="en-US" sz="1200" dirty="0" smtClean="0">
                <a:latin typeface="幼圆" panose="02010509060101010101" pitchFamily="49" charset="-122"/>
              </a:rPr>
              <a:t> </a:t>
            </a:r>
            <a:r>
              <a:rPr lang="zh-CN" altLang="en-US" sz="1200" dirty="0" smtClean="0">
                <a:solidFill>
                  <a:srgbClr val="FFFF00"/>
                </a:solidFill>
                <a:latin typeface="幼圆" panose="02010509060101010101" pitchFamily="49" charset="-122"/>
              </a:rPr>
              <a:t>图形结构</a:t>
            </a:r>
            <a:r>
              <a:rPr lang="zh-CN" altLang="en-US" sz="1200" dirty="0" smtClean="0">
                <a:latin typeface="幼圆" panose="02010509060101010101" pitchFamily="49" charset="-122"/>
              </a:rPr>
              <a:t>：数据元素之间存在着多对多的关系，用圆圈表示数据元素，连线表示数据元素之间的关系。图形结构也称作网状结构。</a:t>
            </a:r>
          </a:p>
          <a:p>
            <a:pPr eaLnBrk="1" hangingPunct="1">
              <a:lnSpc>
                <a:spcPct val="80000"/>
              </a:lnSpc>
              <a:buFont typeface="Arial" panose="020B0604020202020204" pitchFamily="34" charset="0"/>
              <a:buChar char="•"/>
            </a:pPr>
            <a:r>
              <a:rPr lang="zh-CN" altLang="en-US" sz="1200" dirty="0" smtClean="0">
                <a:latin typeface="幼圆" panose="02010509060101010101" pitchFamily="49" charset="-122"/>
              </a:rPr>
              <a:t>树形结构和图形结构统称为</a:t>
            </a:r>
            <a:r>
              <a:rPr lang="zh-CN" altLang="en-US" sz="1200" dirty="0" smtClean="0">
                <a:solidFill>
                  <a:srgbClr val="FFFF00"/>
                </a:solidFill>
                <a:latin typeface="幼圆" panose="02010509060101010101" pitchFamily="49" charset="-122"/>
              </a:rPr>
              <a:t>非线性结构</a:t>
            </a:r>
            <a:r>
              <a:rPr lang="zh-CN" altLang="en-US" sz="1200" dirty="0" smtClean="0">
                <a:solidFill>
                  <a:srgbClr val="008000"/>
                </a:solidFill>
                <a:latin typeface="幼圆" panose="02010509060101010101" pitchFamily="49" charset="-122"/>
              </a:rPr>
              <a:t>。</a:t>
            </a:r>
            <a:endParaRPr lang="en-US" altLang="zh-CN" sz="1200" dirty="0" smtClean="0">
              <a:solidFill>
                <a:srgbClr val="008000"/>
              </a:solidFill>
              <a:latin typeface="幼圆" panose="02010509060101010101" pitchFamily="49" charset="-122"/>
            </a:endParaRPr>
          </a:p>
          <a:p>
            <a:pPr eaLnBrk="1" hangingPunct="1">
              <a:lnSpc>
                <a:spcPct val="80000"/>
              </a:lnSpc>
              <a:buFont typeface="Arial" panose="020B0604020202020204" pitchFamily="34" charset="0"/>
              <a:buChar char="•"/>
            </a:pPr>
            <a:r>
              <a:rPr lang="zh-CN" altLang="en-US" sz="1200" dirty="0" smtClean="0">
                <a:solidFill>
                  <a:srgbClr val="008000"/>
                </a:solidFill>
                <a:latin typeface="幼圆" panose="02010509060101010101" pitchFamily="49" charset="-122"/>
              </a:rPr>
              <a:t>这说明，数据关系只有</a:t>
            </a:r>
            <a:r>
              <a:rPr lang="en-US" altLang="zh-CN" sz="1200" dirty="0" smtClean="0">
                <a:solidFill>
                  <a:srgbClr val="008000"/>
                </a:solidFill>
                <a:latin typeface="幼圆" panose="02010509060101010101" pitchFamily="49" charset="-122"/>
              </a:rPr>
              <a:t>4</a:t>
            </a:r>
            <a:r>
              <a:rPr lang="zh-CN" altLang="en-US" sz="1200" dirty="0" smtClean="0">
                <a:solidFill>
                  <a:srgbClr val="008000"/>
                </a:solidFill>
                <a:latin typeface="幼圆" panose="02010509060101010101" pitchFamily="49" charset="-122"/>
              </a:rPr>
              <a:t>种，如果我们研究了这</a:t>
            </a:r>
            <a:r>
              <a:rPr lang="en-US" altLang="zh-CN" sz="1200" dirty="0" smtClean="0">
                <a:solidFill>
                  <a:srgbClr val="008000"/>
                </a:solidFill>
                <a:latin typeface="幼圆" panose="02010509060101010101" pitchFamily="49" charset="-122"/>
              </a:rPr>
              <a:t>4</a:t>
            </a:r>
            <a:r>
              <a:rPr lang="zh-CN" altLang="en-US" sz="1200" dirty="0" smtClean="0">
                <a:solidFill>
                  <a:srgbClr val="008000"/>
                </a:solidFill>
                <a:latin typeface="幼圆" panose="02010509060101010101" pitchFamily="49" charset="-122"/>
              </a:rPr>
              <a:t>种逻辑关系如何存储与操作，以后要解决问题，分析数据关系也会在这四种之中，就可以直接将研究学习过的知识直接使用了。如果关系比较复杂，也可以抽丝剥茧，一层层的用这四种关系解决。</a:t>
            </a:r>
            <a:endParaRPr lang="en-US" altLang="zh-CN" sz="1200" dirty="0" smtClean="0">
              <a:solidFill>
                <a:srgbClr val="008000"/>
              </a:solidFill>
              <a:latin typeface="幼圆" panose="02010509060101010101" pitchFamily="49" charset="-122"/>
            </a:endParaRPr>
          </a:p>
          <a:p>
            <a:pPr eaLnBrk="1" hangingPunct="1">
              <a:lnSpc>
                <a:spcPct val="80000"/>
              </a:lnSpc>
              <a:buFont typeface="Arial" panose="020B0604020202020204" pitchFamily="34" charset="0"/>
              <a:buChar char="•"/>
            </a:pPr>
            <a:r>
              <a:rPr lang="zh-CN" altLang="en-US" sz="1200" dirty="0" smtClean="0">
                <a:solidFill>
                  <a:srgbClr val="008000"/>
                </a:solidFill>
                <a:latin typeface="幼圆" panose="02010509060101010101" pitchFamily="49" charset="-122"/>
              </a:rPr>
              <a:t>下面我们看</a:t>
            </a:r>
            <a:r>
              <a:rPr lang="en-US" altLang="zh-CN" sz="1200" dirty="0" smtClean="0">
                <a:solidFill>
                  <a:srgbClr val="008000"/>
                </a:solidFill>
                <a:latin typeface="幼圆" panose="02010509060101010101" pitchFamily="49" charset="-122"/>
              </a:rPr>
              <a:t>2</a:t>
            </a:r>
            <a:r>
              <a:rPr lang="zh-CN" altLang="en-US" sz="1200" dirty="0" smtClean="0">
                <a:solidFill>
                  <a:srgbClr val="008000"/>
                </a:solidFill>
                <a:latin typeface="幼圆" panose="02010509060101010101" pitchFamily="49" charset="-122"/>
              </a:rPr>
              <a:t>个例子，认识一下数据之间的逻辑关系。</a:t>
            </a:r>
            <a:endParaRPr lang="zh-CN" altLang="zh-CN" sz="1200" dirty="0" smtClean="0">
              <a:solidFill>
                <a:srgbClr val="008000"/>
              </a:solidFill>
              <a:latin typeface="幼圆" panose="02010509060101010101" pitchFamily="49"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sz="1200" dirty="0" smtClean="0">
              <a:solidFill>
                <a:srgbClr val="FF0000"/>
              </a:solidFill>
              <a:latin typeface="楷体_GB2312" pitchFamily="49" charset="-122"/>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D6C7741-C0A9-4D4C-A514-1A316DD91C71}"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62576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smtClean="0">
                <a:ea typeface="宋体" panose="02010600030101010101" pitchFamily="2" charset="-122"/>
              </a:rPr>
              <a:t>（录屏）我们前面看到数据结构是四元组构成的，除了数据，逻辑关系，还有存储关系与操作。</a:t>
            </a:r>
            <a:endParaRPr lang="en-US" altLang="zh-CN" dirty="0" smtClean="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dirty="0" smtClean="0"/>
              <a:t>数据的</a:t>
            </a:r>
            <a:r>
              <a:rPr lang="zh-CN" altLang="en-US" sz="1200" dirty="0" smtClean="0">
                <a:solidFill>
                  <a:srgbClr val="FFFF00"/>
                </a:solidFill>
              </a:rPr>
              <a:t>逻辑结构</a:t>
            </a:r>
            <a:r>
              <a:rPr lang="zh-CN" altLang="en-US" sz="1200" dirty="0" smtClean="0"/>
              <a:t>表示数据抽象的逻辑关系；</a:t>
            </a:r>
            <a:r>
              <a:rPr lang="en-US" altLang="zh-CN" sz="1200" dirty="0" smtClean="0"/>
              <a:t/>
            </a:r>
            <a:br>
              <a:rPr lang="en-US" altLang="zh-CN" sz="1200" dirty="0" smtClean="0"/>
            </a:br>
            <a:r>
              <a:rPr lang="zh-CN" altLang="en-US" sz="1200" dirty="0" smtClean="0"/>
              <a:t>主要用于算法设计；</a:t>
            </a:r>
            <a:br>
              <a:rPr lang="zh-CN" altLang="en-US" sz="1200" dirty="0" smtClean="0"/>
            </a:br>
            <a:r>
              <a:rPr lang="zh-CN" altLang="en-US" sz="1200" dirty="0" smtClean="0"/>
              <a:t/>
            </a:r>
            <a:br>
              <a:rPr lang="zh-CN" altLang="en-US" sz="1200" dirty="0" smtClean="0"/>
            </a:br>
            <a:r>
              <a:rPr lang="zh-CN" altLang="en-US" sz="1200" dirty="0" smtClean="0">
                <a:solidFill>
                  <a:schemeClr val="tx2"/>
                </a:solidFill>
              </a:rPr>
              <a:t>数据的存储结构也称物理结构，指数据结构在计算机中的存储表示，包括数据结构中元素的表示及元素间关系的表示。</a:t>
            </a:r>
            <a:br>
              <a:rPr lang="zh-CN" altLang="en-US" sz="1200" dirty="0" smtClean="0">
                <a:solidFill>
                  <a:schemeClr val="tx2"/>
                </a:solidFill>
              </a:rPr>
            </a:br>
            <a:r>
              <a:rPr lang="zh-CN" altLang="en-US" sz="1200" dirty="0" smtClean="0">
                <a:solidFill>
                  <a:schemeClr val="tx2"/>
                </a:solidFill>
              </a:rPr>
              <a:t/>
            </a:r>
            <a:br>
              <a:rPr lang="zh-CN" altLang="en-US" sz="1200" dirty="0" smtClean="0">
                <a:solidFill>
                  <a:schemeClr val="tx2"/>
                </a:solidFill>
              </a:rPr>
            </a:br>
            <a:r>
              <a:rPr lang="zh-CN" altLang="en-US" sz="1200" dirty="0" smtClean="0">
                <a:solidFill>
                  <a:srgbClr val="99FF66"/>
                </a:solidFill>
              </a:rPr>
              <a:t>存储结构主要用于指导算法的实现</a:t>
            </a:r>
            <a:r>
              <a:rPr lang="zh-CN" altLang="en-US" sz="1200" dirty="0" smtClean="0">
                <a:solidFill>
                  <a:schemeClr val="tx2"/>
                </a:solidFill>
              </a:rPr>
              <a:t>。</a:t>
            </a:r>
            <a:br>
              <a:rPr lang="zh-CN" altLang="en-US" sz="1200" dirty="0" smtClean="0">
                <a:solidFill>
                  <a:schemeClr val="tx2"/>
                </a:solidFill>
              </a:rPr>
            </a:br>
            <a:r>
              <a:rPr lang="zh-CN" altLang="en-US" sz="1200" dirty="0" smtClean="0">
                <a:solidFill>
                  <a:schemeClr val="tx2"/>
                </a:solidFill>
              </a:rPr>
              <a:t/>
            </a:r>
            <a:br>
              <a:rPr lang="zh-CN" altLang="en-US" sz="1200" dirty="0" smtClean="0">
                <a:solidFill>
                  <a:schemeClr val="tx2"/>
                </a:solidFill>
              </a:rPr>
            </a:br>
            <a:r>
              <a:rPr lang="zh-CN" altLang="en-US" sz="1200" dirty="0" smtClean="0">
                <a:solidFill>
                  <a:schemeClr val="tx2"/>
                </a:solidFill>
              </a:rPr>
              <a:t>有</a:t>
            </a:r>
            <a:r>
              <a:rPr lang="en-US" altLang="zh-CN" sz="1200" dirty="0" smtClean="0">
                <a:solidFill>
                  <a:schemeClr val="tx2"/>
                </a:solidFill>
              </a:rPr>
              <a:t>2</a:t>
            </a:r>
            <a:r>
              <a:rPr lang="zh-CN" altLang="en-US" sz="1200" dirty="0" smtClean="0">
                <a:solidFill>
                  <a:schemeClr val="tx2"/>
                </a:solidFill>
              </a:rPr>
              <a:t>种基本的存储结构，即</a:t>
            </a:r>
            <a:r>
              <a:rPr lang="zh-CN" altLang="en-US" sz="1200" dirty="0" smtClean="0">
                <a:solidFill>
                  <a:srgbClr val="FFFF00"/>
                </a:solidFill>
              </a:rPr>
              <a:t>顺序存储结构、链式存储结构</a:t>
            </a:r>
          </a:p>
          <a:p>
            <a:pPr eaLnBrk="1" hangingPunct="1"/>
            <a:endParaRPr lang="zh-CN" altLang="en-US" dirty="0" smtClean="0">
              <a:ea typeface="宋体" panose="02010600030101010101" pitchFamily="2" charset="-122"/>
            </a:endParaRPr>
          </a:p>
        </p:txBody>
      </p:sp>
    </p:spTree>
    <p:extLst>
      <p:ext uri="{BB962C8B-B14F-4D97-AF65-F5344CB8AC3E}">
        <p14:creationId xmlns:p14="http://schemas.microsoft.com/office/powerpoint/2010/main" val="1154253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录屏）存储结构有两种：顺序存储与链式存储。</a:t>
            </a:r>
            <a:r>
              <a:rPr lang="en-US" altLang="zh-CN" dirty="0" smtClean="0"/>
              <a:t>(</a:t>
            </a:r>
            <a:r>
              <a:rPr lang="zh-CN" altLang="en-US" dirty="0" smtClean="0"/>
              <a:t>录屏）电子科技大学吴跃教授提出，存储结构分成</a:t>
            </a:r>
            <a:r>
              <a:rPr lang="en-US" altLang="zh-CN" dirty="0" smtClean="0"/>
              <a:t>3</a:t>
            </a:r>
            <a:r>
              <a:rPr lang="zh-CN" altLang="en-US" dirty="0" smtClean="0"/>
              <a:t>类：顺序存储、链式存储和哈希存储。很多人认为哈希是一种查找算法，怎么能够算一种存储结构呢？</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实际上，哈希存储它与顺序结构不同，逻辑相邻的物理不一定相邻；它与链式不同，不需要额外的地址来存储数据元素的关系，它通过计算（散列）的到存储地址，通过同样的计算来查找，只有冲突时，才用其它存储方法。关于哈希存储和哈希查找将在线性表的查找一章进行学习。</a:t>
            </a:r>
            <a:br>
              <a:rPr lang="zh-CN" altLang="en-US" dirty="0" smtClean="0"/>
            </a:br>
            <a:endParaRPr lang="zh-CN" alt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
            </a:r>
            <a:br>
              <a:rPr lang="zh-CN" altLang="en-US" dirty="0" smtClean="0"/>
            </a:b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4A0FAE5-A5E9-4DDD-B167-B9C1185615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237644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t>
            </a:r>
            <a:r>
              <a:rPr lang="zh-CN" altLang="en-US" dirty="0" smtClean="0"/>
              <a:t>录屏）存储结构有两种：顺序存储与链式存储。</a:t>
            </a:r>
            <a:r>
              <a:rPr lang="en-US" altLang="zh-CN" dirty="0" smtClean="0"/>
              <a:t>(</a:t>
            </a:r>
            <a:r>
              <a:rPr lang="zh-CN" altLang="en-US" dirty="0" smtClean="0"/>
              <a:t>录屏）电子科技大学吴跃教授提出，存储结构分成</a:t>
            </a:r>
            <a:r>
              <a:rPr lang="en-US" altLang="zh-CN" dirty="0" smtClean="0"/>
              <a:t>3</a:t>
            </a:r>
            <a:r>
              <a:rPr lang="zh-CN" altLang="en-US" dirty="0" smtClean="0"/>
              <a:t>类：顺序存储、链式存储和哈希存储。很多人认为哈希是一种查找算法，怎么能够算一种存储结构呢？</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实际上，哈希存储它与顺序结构不同，逻辑相邻的物理不一定相邻；它与链式不同，不需要额外的地址来存储数据元素的关系，它通过计算（散列）的到存储地址，通过同样的计算来查找，只有冲突时，才用其它存储方法。关于哈希存储和哈希查找将在线性表的查找一章进行学习。</a:t>
            </a:r>
            <a:br>
              <a:rPr lang="zh-CN" altLang="en-US" dirty="0" smtClean="0"/>
            </a:br>
            <a:endParaRPr lang="zh-CN" altLang="en-US"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
            </a:r>
            <a:br>
              <a:rPr lang="zh-CN" altLang="en-US" dirty="0" smtClean="0"/>
            </a:b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4A0FAE5-A5E9-4DDD-B167-B9C1185615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26334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50000"/>
              </a:spcBef>
              <a:buFontTx/>
              <a:buChar char="•"/>
            </a:pPr>
            <a:r>
              <a:rPr lang="zh-CN" altLang="en-US" dirty="0" smtClean="0"/>
              <a:t>（录屏）我们可能需要知道下面三个问题：（</a:t>
            </a:r>
            <a:r>
              <a:rPr lang="en-US" altLang="zh-CN" dirty="0" smtClean="0"/>
              <a:t>1</a:t>
            </a:r>
            <a:r>
              <a:rPr lang="zh-CN" altLang="en-US" dirty="0" smtClean="0"/>
              <a:t>）</a:t>
            </a:r>
            <a:r>
              <a:rPr lang="zh-CN" altLang="en-US" b="1" dirty="0" smtClean="0">
                <a:solidFill>
                  <a:schemeClr val="tx2"/>
                </a:solidFill>
                <a:latin typeface="华文新魏" pitchFamily="2" charset="-122"/>
                <a:ea typeface="华文新魏" pitchFamily="2" charset="-122"/>
              </a:rPr>
              <a:t>为什么要学习数据结构与算法？和计算机有什么关系？这是我们希望了解的。</a:t>
            </a:r>
            <a:endParaRPr lang="en-US" altLang="zh-CN" b="1" dirty="0" smtClean="0">
              <a:solidFill>
                <a:schemeClr val="tx2"/>
              </a:solidFill>
              <a:latin typeface="华文新魏" pitchFamily="2" charset="-122"/>
              <a:ea typeface="华文新魏" pitchFamily="2" charset="-122"/>
            </a:endParaRPr>
          </a:p>
          <a:p>
            <a:pPr>
              <a:spcBef>
                <a:spcPct val="50000"/>
              </a:spcBef>
              <a:buFontTx/>
              <a:buChar char="•"/>
            </a:pPr>
            <a:r>
              <a:rPr lang="zh-CN" altLang="en-US" b="1" dirty="0" smtClean="0">
                <a:solidFill>
                  <a:schemeClr val="tx2"/>
                </a:solidFill>
                <a:latin typeface="华文新魏" pitchFamily="2" charset="-122"/>
                <a:ea typeface="华文新魏" pitchFamily="2" charset="-122"/>
              </a:rPr>
              <a:t>（</a:t>
            </a:r>
            <a:r>
              <a:rPr lang="en-US" altLang="zh-CN" b="1" dirty="0" smtClean="0">
                <a:solidFill>
                  <a:schemeClr val="tx2"/>
                </a:solidFill>
                <a:latin typeface="华文新魏" pitchFamily="2" charset="-122"/>
                <a:ea typeface="华文新魏" pitchFamily="2" charset="-122"/>
              </a:rPr>
              <a:t>2</a:t>
            </a:r>
            <a:r>
              <a:rPr lang="zh-CN" altLang="en-US" b="1" dirty="0" smtClean="0">
                <a:solidFill>
                  <a:schemeClr val="tx2"/>
                </a:solidFill>
                <a:latin typeface="华文新魏" pitchFamily="2" charset="-122"/>
                <a:ea typeface="华文新魏" pitchFamily="2" charset="-122"/>
              </a:rPr>
              <a:t>）数据结构主要内容。知道重要性之后，我们就想知道有哪些内容，如何学习和用起来。</a:t>
            </a:r>
          </a:p>
          <a:p>
            <a:pPr>
              <a:spcBef>
                <a:spcPct val="50000"/>
              </a:spcBef>
              <a:buFontTx/>
              <a:buChar char="•"/>
            </a:pPr>
            <a:r>
              <a:rPr lang="zh-CN" altLang="en-US" b="1" dirty="0" smtClean="0">
                <a:solidFill>
                  <a:schemeClr val="tx2"/>
                </a:solidFill>
                <a:latin typeface="华文新魏" pitchFamily="2" charset="-122"/>
                <a:ea typeface="华文新魏" pitchFamily="2" charset="-122"/>
              </a:rPr>
              <a:t>（</a:t>
            </a:r>
            <a:r>
              <a:rPr lang="en-US" altLang="zh-CN" b="1" dirty="0" smtClean="0">
                <a:solidFill>
                  <a:schemeClr val="tx2"/>
                </a:solidFill>
                <a:latin typeface="华文新魏" pitchFamily="2" charset="-122"/>
                <a:ea typeface="华文新魏" pitchFamily="2" charset="-122"/>
              </a:rPr>
              <a:t>3</a:t>
            </a:r>
            <a:r>
              <a:rPr lang="zh-CN" altLang="en-US" b="1" dirty="0" smtClean="0">
                <a:solidFill>
                  <a:schemeClr val="tx2"/>
                </a:solidFill>
                <a:latin typeface="华文新魏" pitchFamily="2" charset="-122"/>
                <a:ea typeface="华文新魏" pitchFamily="2" charset="-122"/>
              </a:rPr>
              <a:t>）算法及分析方法。最后，我们还希望了解算法的作用，学习和使用方法。</a:t>
            </a:r>
          </a:p>
          <a:p>
            <a:endParaRPr lang="zh-CN" altLang="en-US" dirty="0" smtClean="0">
              <a:latin typeface="华文新魏" pitchFamily="2" charset="-122"/>
              <a:ea typeface="华文新魏" pitchFamily="2" charset="-122"/>
            </a:endParaRPr>
          </a:p>
          <a:p>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4</a:t>
            </a:fld>
            <a:endParaRPr lang="zh-CN" altLang="en-US"/>
          </a:p>
        </p:txBody>
      </p:sp>
    </p:spTree>
    <p:extLst>
      <p:ext uri="{BB962C8B-B14F-4D97-AF65-F5344CB8AC3E}">
        <p14:creationId xmlns:p14="http://schemas.microsoft.com/office/powerpoint/2010/main" val="29839828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latin typeface="幼圆" panose="02010509060101010101" pitchFamily="49" charset="-122"/>
                <a:ea typeface="幼圆" panose="02010509060101010101" pitchFamily="49" charset="-122"/>
              </a:rPr>
              <a:t>1</a:t>
            </a:r>
            <a:r>
              <a:rPr lang="zh-CN" altLang="en-US" sz="1200" dirty="0" smtClean="0">
                <a:latin typeface="幼圆" panose="02010509060101010101" pitchFamily="49" charset="-122"/>
                <a:ea typeface="幼圆" panose="02010509060101010101" pitchFamily="49" charset="-122"/>
              </a:rPr>
              <a:t>）</a:t>
            </a:r>
            <a:r>
              <a:rPr lang="zh-CN" altLang="en-US" sz="1200" dirty="0" smtClean="0">
                <a:solidFill>
                  <a:srgbClr val="FFFF00"/>
                </a:solidFill>
                <a:latin typeface="幼圆" panose="02010509060101010101" pitchFamily="49" charset="-122"/>
                <a:ea typeface="幼圆" panose="02010509060101010101" pitchFamily="49" charset="-122"/>
              </a:rPr>
              <a:t>顺序存储结构</a:t>
            </a:r>
            <a:r>
              <a:rPr lang="zh-CN" altLang="en-US" sz="1200" dirty="0" smtClean="0">
                <a:solidFill>
                  <a:srgbClr val="008000"/>
                </a:solidFill>
                <a:latin typeface="幼圆" panose="02010509060101010101" pitchFamily="49" charset="-122"/>
                <a:ea typeface="幼圆" panose="02010509060101010101" pitchFamily="49" charset="-122"/>
              </a:rPr>
              <a:t>：</a:t>
            </a:r>
            <a:r>
              <a:rPr lang="zh-CN" altLang="en-US" sz="1200" dirty="0" smtClean="0">
                <a:latin typeface="幼圆" panose="02010509060101010101" pitchFamily="49" charset="-122"/>
                <a:ea typeface="幼圆" panose="02010509060101010101" pitchFamily="49" charset="-122"/>
              </a:rPr>
              <a:t>把逻辑上相邻的元素存储在物理位置相邻的存储单元中，特点是借助于数据元素在存储器中的相对位置来表示数据元素之间的逻辑关系。顺序存储结构是一种最基本的存储表示方法，通常借助于程序设计语言中的数组来实现。 </a:t>
            </a:r>
            <a:endParaRPr lang="en-US" altLang="zh-CN" sz="1200" dirty="0" smtClean="0">
              <a:latin typeface="幼圆" panose="02010509060101010101" pitchFamily="49" charset="-122"/>
              <a:ea typeface="幼圆" panose="02010509060101010101" pitchFamily="49"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latin typeface="幼圆" panose="02010509060101010101" pitchFamily="49" charset="-122"/>
                <a:ea typeface="幼圆" panose="02010509060101010101" pitchFamily="49" charset="-122"/>
              </a:rPr>
              <a:t>2</a:t>
            </a:r>
            <a:r>
              <a:rPr lang="zh-CN" altLang="en-US" sz="1200" dirty="0" smtClean="0">
                <a:latin typeface="幼圆" panose="02010509060101010101" pitchFamily="49" charset="-122"/>
                <a:ea typeface="幼圆" panose="02010509060101010101" pitchFamily="49" charset="-122"/>
              </a:rPr>
              <a:t>）</a:t>
            </a:r>
            <a:r>
              <a:rPr lang="zh-CN" altLang="en-US" sz="1200" dirty="0" smtClean="0">
                <a:solidFill>
                  <a:srgbClr val="FFFF00"/>
                </a:solidFill>
                <a:latin typeface="幼圆" panose="02010509060101010101" pitchFamily="49" charset="-122"/>
                <a:ea typeface="幼圆" panose="02010509060101010101" pitchFamily="49" charset="-122"/>
              </a:rPr>
              <a:t>链式存储结构</a:t>
            </a:r>
            <a:r>
              <a:rPr lang="zh-CN" altLang="en-US" sz="1200" dirty="0" smtClean="0">
                <a:solidFill>
                  <a:srgbClr val="0000FF"/>
                </a:solidFill>
                <a:latin typeface="幼圆" panose="02010509060101010101" pitchFamily="49" charset="-122"/>
                <a:ea typeface="幼圆" panose="02010509060101010101" pitchFamily="49" charset="-122"/>
              </a:rPr>
              <a:t>：</a:t>
            </a:r>
            <a:r>
              <a:rPr lang="zh-CN" altLang="en-US" sz="1200" dirty="0" smtClean="0">
                <a:latin typeface="幼圆" panose="02010509060101010101" pitchFamily="49" charset="-122"/>
                <a:ea typeface="幼圆" panose="02010509060101010101" pitchFamily="49" charset="-122"/>
              </a:rPr>
              <a:t>在数据元素中添加一些</a:t>
            </a:r>
            <a:r>
              <a:rPr lang="zh-CN" altLang="en-US" sz="1200" dirty="0" smtClean="0">
                <a:solidFill>
                  <a:srgbClr val="FFC000"/>
                </a:solidFill>
                <a:latin typeface="幼圆" panose="02010509060101010101" pitchFamily="49" charset="-122"/>
                <a:ea typeface="幼圆" panose="02010509060101010101" pitchFamily="49" charset="-122"/>
              </a:rPr>
              <a:t>地址域或辅助结构</a:t>
            </a:r>
            <a:r>
              <a:rPr lang="zh-CN" altLang="en-US" sz="1200" dirty="0" smtClean="0">
                <a:latin typeface="幼圆" panose="02010509060101010101" pitchFamily="49" charset="-122"/>
                <a:ea typeface="幼圆" panose="02010509060101010101" pitchFamily="49" charset="-122"/>
              </a:rPr>
              <a:t>，用于存放数据元素之间的关系，特点是</a:t>
            </a:r>
            <a:r>
              <a:rPr lang="zh-CN" altLang="en-US" sz="1200" dirty="0" smtClean="0">
                <a:solidFill>
                  <a:srgbClr val="FFC000"/>
                </a:solidFill>
                <a:latin typeface="幼圆" panose="02010509060101010101" pitchFamily="49" charset="-122"/>
                <a:ea typeface="幼圆" panose="02010509060101010101" pitchFamily="49" charset="-122"/>
              </a:rPr>
              <a:t>借助于指示数据元素地址的指针表示数据元素之间的逻辑关系</a:t>
            </a:r>
            <a:r>
              <a:rPr lang="zh-CN" altLang="en-US" sz="1200" dirty="0" smtClean="0">
                <a:latin typeface="幼圆" panose="02010509060101010101" pitchFamily="49" charset="-122"/>
                <a:ea typeface="幼圆" panose="02010509060101010101" pitchFamily="49" charset="-122"/>
              </a:rPr>
              <a:t>，这种方法不要求逻辑上相邻的元素在存储器中的位置也相邻，通常借助于程序设计语言中的指针类型或索引结构来实现。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sz="1200" dirty="0" smtClean="0">
              <a:latin typeface="幼圆" panose="02010509060101010101" pitchFamily="49" charset="-122"/>
              <a:ea typeface="幼圆" panose="02010509060101010101" pitchFamily="49" charset="-122"/>
            </a:endParaRPr>
          </a:p>
          <a:p>
            <a:pPr eaLnBrk="1" hangingPunct="1"/>
            <a:endParaRPr lang="zh-CN" altLang="en-US" dirty="0" smtClean="0">
              <a:ea typeface="宋体" panose="02010600030101010101" pitchFamily="2" charset="-122"/>
            </a:endParaRPr>
          </a:p>
        </p:txBody>
      </p:sp>
    </p:spTree>
    <p:extLst>
      <p:ext uri="{BB962C8B-B14F-4D97-AF65-F5344CB8AC3E}">
        <p14:creationId xmlns:p14="http://schemas.microsoft.com/office/powerpoint/2010/main" val="2047336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首先看顺序存储结构。分配一块连续存储空间，第一个位置存放第一个数据，第二个位置存放第二个数据，以此类推，第</a:t>
            </a:r>
            <a:r>
              <a:rPr lang="en-US" altLang="zh-CN" dirty="0" smtClean="0"/>
              <a:t>n</a:t>
            </a:r>
            <a:r>
              <a:rPr lang="zh-CN" altLang="en-US" dirty="0" smtClean="0"/>
              <a:t>个位置存放第</a:t>
            </a:r>
            <a:r>
              <a:rPr lang="en-US" altLang="zh-CN" dirty="0" smtClean="0"/>
              <a:t>n</a:t>
            </a:r>
            <a:r>
              <a:rPr lang="zh-CN" altLang="en-US" dirty="0" smtClean="0"/>
              <a:t>个数据。因为，数据元素类型相同，因此每个元素分配的空间大小也是相同的。所以我们可以给出第</a:t>
            </a:r>
            <a:r>
              <a:rPr lang="en-US" altLang="zh-CN" dirty="0" err="1" smtClean="0"/>
              <a:t>i</a:t>
            </a:r>
            <a:r>
              <a:rPr lang="zh-CN" altLang="en-US" dirty="0" smtClean="0"/>
              <a:t>个元素在这块存储空间的地址为</a:t>
            </a:r>
            <a:r>
              <a:rPr lang="en-US" altLang="zh-CN" dirty="0" smtClean="0"/>
              <a:t>Lo+(i-1)*m</a:t>
            </a:r>
            <a:r>
              <a:rPr lang="zh-CN" altLang="en-US" dirty="0" smtClean="0"/>
              <a:t>，其中</a:t>
            </a:r>
            <a:r>
              <a:rPr lang="en-US" altLang="zh-CN" dirty="0" smtClean="0"/>
              <a:t>L0</a:t>
            </a:r>
            <a:r>
              <a:rPr lang="zh-CN" altLang="en-US" dirty="0" smtClean="0"/>
              <a:t>是空间首地址，也是第一个元素地址，</a:t>
            </a:r>
            <a:r>
              <a:rPr lang="en-US" altLang="zh-CN" dirty="0" smtClean="0"/>
              <a:t>m</a:t>
            </a:r>
            <a:r>
              <a:rPr lang="zh-CN" altLang="en-US" dirty="0" smtClean="0"/>
              <a:t>是元素占用的空间字节数。所以，对于顺序存储结构，存取数据元素速度非常快，每个数据访问速度相同，也称为随机存取结构。</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4A0FAE5-A5E9-4DDD-B167-B9C1185615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762815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我们再来看链式存储结构。由于每个结点除了存储数据，还需要存储逻辑相邻的直接后继的存储地址，所以需要</a:t>
            </a:r>
            <a:r>
              <a:rPr lang="en-US" altLang="zh-CN" dirty="0" smtClean="0"/>
              <a:t>2</a:t>
            </a:r>
            <a:r>
              <a:rPr lang="zh-CN" altLang="en-US" dirty="0" smtClean="0"/>
              <a:t>个子域。比如逻辑上</a:t>
            </a:r>
            <a:r>
              <a:rPr lang="en-US" altLang="zh-CN" dirty="0" smtClean="0"/>
              <a:t>(data1,data2,data3,data4)</a:t>
            </a:r>
            <a:r>
              <a:rPr lang="zh-CN" altLang="en-US" dirty="0" smtClean="0"/>
              <a:t>这</a:t>
            </a:r>
            <a:r>
              <a:rPr lang="en-US" altLang="zh-CN" dirty="0" smtClean="0"/>
              <a:t>4</a:t>
            </a:r>
            <a:r>
              <a:rPr lang="zh-CN" altLang="en-US" dirty="0" smtClean="0"/>
              <a:t>个数据，分配</a:t>
            </a:r>
            <a:r>
              <a:rPr lang="en-US" altLang="zh-CN" dirty="0" smtClean="0"/>
              <a:t>4</a:t>
            </a:r>
            <a:r>
              <a:rPr lang="zh-CN" altLang="en-US" dirty="0" smtClean="0"/>
              <a:t>个空间存储这四个数据，头指针的值是</a:t>
            </a:r>
            <a:r>
              <a:rPr lang="en-US" altLang="zh-CN" dirty="0" smtClean="0"/>
              <a:t>1345</a:t>
            </a:r>
            <a:r>
              <a:rPr lang="zh-CN" altLang="en-US" dirty="0" smtClean="0"/>
              <a:t>，说明第一个数据存储在</a:t>
            </a:r>
            <a:r>
              <a:rPr lang="en-US" altLang="zh-CN" dirty="0" smtClean="0"/>
              <a:t>1345</a:t>
            </a:r>
            <a:r>
              <a:rPr lang="zh-CN" altLang="en-US" dirty="0" smtClean="0"/>
              <a:t>地址，访问</a:t>
            </a:r>
            <a:r>
              <a:rPr lang="en-US" altLang="zh-CN" dirty="0" smtClean="0"/>
              <a:t>1345</a:t>
            </a:r>
            <a:r>
              <a:rPr lang="zh-CN" altLang="en-US" dirty="0" smtClean="0"/>
              <a:t>，里面的数据值是</a:t>
            </a:r>
            <a:r>
              <a:rPr lang="en-US" altLang="zh-CN" dirty="0" smtClean="0"/>
              <a:t>data1</a:t>
            </a:r>
            <a:r>
              <a:rPr lang="zh-CN" altLang="en-US" dirty="0" smtClean="0"/>
              <a:t>，而直接后继地址为</a:t>
            </a:r>
            <a:r>
              <a:rPr lang="en-US" altLang="zh-CN" dirty="0" smtClean="0"/>
              <a:t>1400</a:t>
            </a:r>
            <a:r>
              <a:rPr lang="zh-CN" altLang="en-US" dirty="0" smtClean="0"/>
              <a:t>，则访问</a:t>
            </a:r>
            <a:r>
              <a:rPr lang="en-US" altLang="zh-CN" dirty="0" smtClean="0"/>
              <a:t>1400</a:t>
            </a:r>
            <a:r>
              <a:rPr lang="zh-CN" altLang="en-US" dirty="0" smtClean="0"/>
              <a:t>位置里面的值是</a:t>
            </a:r>
            <a:r>
              <a:rPr lang="en-US" altLang="zh-CN" dirty="0" smtClean="0"/>
              <a:t>data2</a:t>
            </a:r>
            <a:r>
              <a:rPr lang="zh-CN" altLang="en-US" dirty="0" smtClean="0"/>
              <a:t>，直接后继地址是</a:t>
            </a:r>
            <a:r>
              <a:rPr lang="en-US" altLang="zh-CN" dirty="0" smtClean="0"/>
              <a:t>1536.</a:t>
            </a:r>
            <a:r>
              <a:rPr lang="zh-CN" altLang="en-US" dirty="0" smtClean="0"/>
              <a:t>这种数据元素并不相邻，而存储直接逻辑关系的方法就是链式存储，在内存是这样的，如果我们根据访问顺序拉直来看，就好像一条直线一样。</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4A0FAE5-A5E9-4DDD-B167-B9C1185615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914832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60000"/>
              </a:spcBef>
              <a:buClr>
                <a:schemeClr val="tx1"/>
              </a:buClr>
              <a:buSzTx/>
              <a:buFontTx/>
              <a:buChar char="•"/>
            </a:pPr>
            <a:r>
              <a:rPr lang="zh-CN" altLang="en-US" sz="1200" dirty="0" smtClean="0">
                <a:latin typeface="幼圆" panose="02010509060101010101" pitchFamily="49" charset="-122"/>
                <a:ea typeface="幼圆" panose="02010509060101010101" pitchFamily="49" charset="-122"/>
              </a:rPr>
              <a:t>同样的逻辑结构可以使用不同的存储结构实现。</a:t>
            </a:r>
          </a:p>
          <a:p>
            <a:pPr>
              <a:spcBef>
                <a:spcPct val="60000"/>
              </a:spcBef>
              <a:buClr>
                <a:schemeClr val="tx1"/>
              </a:buClr>
              <a:buSzTx/>
              <a:buFontTx/>
              <a:buChar char="•"/>
            </a:pPr>
            <a:r>
              <a:rPr lang="zh-CN" altLang="en-US" sz="1200" dirty="0" smtClean="0">
                <a:latin typeface="幼圆" panose="02010509060101010101" pitchFamily="49" charset="-122"/>
                <a:ea typeface="幼圆" panose="02010509060101010101" pitchFamily="49" charset="-122"/>
              </a:rPr>
              <a:t>存储结构的选择主要考虑算法的实现和算法的时间与空间要求。</a:t>
            </a:r>
          </a:p>
          <a:p>
            <a:pPr>
              <a:spcBef>
                <a:spcPct val="60000"/>
              </a:spcBef>
              <a:buClr>
                <a:schemeClr val="tx1"/>
              </a:buClr>
              <a:buSzTx/>
              <a:buFontTx/>
              <a:buChar char="•"/>
            </a:pPr>
            <a:r>
              <a:rPr lang="zh-CN" altLang="en-US" sz="1200" dirty="0" smtClean="0">
                <a:latin typeface="幼圆" panose="02010509060101010101" pitchFamily="49" charset="-122"/>
                <a:ea typeface="幼圆" panose="02010509060101010101" pitchFamily="49" charset="-122"/>
              </a:rPr>
              <a:t>各种基本存储结构既可以单独使用，也可以组合起来使用。 </a:t>
            </a:r>
          </a:p>
          <a:p>
            <a:pPr eaLnBrk="1" hangingPunct="1"/>
            <a:endParaRPr lang="zh-CN" altLang="en-US" dirty="0" smtClean="0">
              <a:ea typeface="宋体" panose="02010600030101010101" pitchFamily="2" charset="-122"/>
            </a:endParaRPr>
          </a:p>
        </p:txBody>
      </p:sp>
    </p:spTree>
    <p:extLst>
      <p:ext uri="{BB962C8B-B14F-4D97-AF65-F5344CB8AC3E}">
        <p14:creationId xmlns:p14="http://schemas.microsoft.com/office/powerpoint/2010/main" val="25366612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60000"/>
              </a:spcBef>
              <a:buClr>
                <a:schemeClr val="tx1"/>
              </a:buClr>
              <a:buSzTx/>
              <a:buFontTx/>
              <a:buChar char="•"/>
            </a:pPr>
            <a:r>
              <a:rPr lang="zh-CN" altLang="en-US" sz="1200" dirty="0" smtClean="0">
                <a:latin typeface="幼圆" panose="02010509060101010101" pitchFamily="49" charset="-122"/>
                <a:ea typeface="幼圆" panose="02010509060101010101" pitchFamily="49" charset="-122"/>
              </a:rPr>
              <a:t>同样的逻辑结构可以使用不同的存储结构实现。</a:t>
            </a:r>
          </a:p>
          <a:p>
            <a:pPr>
              <a:spcBef>
                <a:spcPct val="60000"/>
              </a:spcBef>
              <a:buClr>
                <a:schemeClr val="tx1"/>
              </a:buClr>
              <a:buSzTx/>
              <a:buFontTx/>
              <a:buChar char="•"/>
            </a:pPr>
            <a:r>
              <a:rPr lang="zh-CN" altLang="en-US" sz="1200" dirty="0" smtClean="0">
                <a:latin typeface="幼圆" panose="02010509060101010101" pitchFamily="49" charset="-122"/>
                <a:ea typeface="幼圆" panose="02010509060101010101" pitchFamily="49" charset="-122"/>
              </a:rPr>
              <a:t>存储结构的选择主要考虑算法的实现和算法的时间与空间要求。</a:t>
            </a:r>
          </a:p>
          <a:p>
            <a:pPr>
              <a:spcBef>
                <a:spcPct val="60000"/>
              </a:spcBef>
              <a:buClr>
                <a:schemeClr val="tx1"/>
              </a:buClr>
              <a:buSzTx/>
              <a:buFontTx/>
              <a:buChar char="•"/>
            </a:pPr>
            <a:r>
              <a:rPr lang="zh-CN" altLang="en-US" sz="1200" dirty="0" smtClean="0">
                <a:latin typeface="幼圆" panose="02010509060101010101" pitchFamily="49" charset="-122"/>
                <a:ea typeface="幼圆" panose="02010509060101010101" pitchFamily="49" charset="-122"/>
              </a:rPr>
              <a:t>各种基本存储结构既可以单独使用，也可以组合起来使用。 </a:t>
            </a:r>
          </a:p>
          <a:p>
            <a:pPr eaLnBrk="1" hangingPunct="1"/>
            <a:endParaRPr lang="zh-CN" altLang="en-US" dirty="0" smtClean="0">
              <a:ea typeface="宋体" panose="02010600030101010101" pitchFamily="2" charset="-122"/>
            </a:endParaRPr>
          </a:p>
        </p:txBody>
      </p:sp>
    </p:spTree>
    <p:extLst>
      <p:ext uri="{BB962C8B-B14F-4D97-AF65-F5344CB8AC3E}">
        <p14:creationId xmlns:p14="http://schemas.microsoft.com/office/powerpoint/2010/main" val="892013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同样的，</a:t>
            </a:r>
            <a:r>
              <a:rPr lang="zh-CN" altLang="en-US" sz="1200" dirty="0" smtClean="0">
                <a:latin typeface="幼圆" panose="02010509060101010101" pitchFamily="49" charset="-122"/>
              </a:rPr>
              <a:t>数据结构的操作也称为运算，</a:t>
            </a:r>
          </a:p>
          <a:p>
            <a:pPr marL="0" indent="0" eaLnBrk="1" hangingPunct="1">
              <a:buFont typeface="Wingdings 2" panose="05020102010507070707" pitchFamily="18" charset="2"/>
              <a:buNone/>
            </a:pPr>
            <a:r>
              <a:rPr lang="zh-CN" altLang="en-US" sz="1200" dirty="0" smtClean="0">
                <a:latin typeface="幼圆" panose="02010509060101010101" pitchFamily="49" charset="-122"/>
              </a:rPr>
              <a:t>运算的</a:t>
            </a:r>
            <a:r>
              <a:rPr lang="zh-CN" altLang="en-US" sz="1200" u="sng" dirty="0" smtClean="0">
                <a:solidFill>
                  <a:srgbClr val="FFFF00"/>
                </a:solidFill>
                <a:latin typeface="幼圆" panose="02010509060101010101" pitchFamily="49" charset="-122"/>
              </a:rPr>
              <a:t>定义</a:t>
            </a:r>
            <a:r>
              <a:rPr lang="zh-CN" altLang="en-US" sz="1200" dirty="0" smtClean="0">
                <a:latin typeface="幼圆" panose="02010509060101010101" pitchFamily="49" charset="-122"/>
              </a:rPr>
              <a:t>是在</a:t>
            </a:r>
            <a:r>
              <a:rPr lang="zh-CN" altLang="en-US" sz="1200" dirty="0" smtClean="0">
                <a:solidFill>
                  <a:srgbClr val="FFC000"/>
                </a:solidFill>
                <a:latin typeface="幼圆" panose="02010509060101010101" pitchFamily="49" charset="-122"/>
              </a:rPr>
              <a:t>逻辑结构</a:t>
            </a:r>
            <a:r>
              <a:rPr lang="zh-CN" altLang="en-US" sz="1200" dirty="0" smtClean="0">
                <a:latin typeface="幼圆" panose="02010509060101010101" pitchFamily="49" charset="-122"/>
              </a:rPr>
              <a:t>上，</a:t>
            </a:r>
          </a:p>
          <a:p>
            <a:pPr marL="0" indent="0" eaLnBrk="1" hangingPunct="1">
              <a:buFont typeface="Wingdings 2" panose="05020102010507070707" pitchFamily="18" charset="2"/>
              <a:buNone/>
            </a:pPr>
            <a:r>
              <a:rPr lang="zh-CN" altLang="en-US" sz="1200" dirty="0" smtClean="0">
                <a:latin typeface="幼圆" panose="02010509060101010101" pitchFamily="49" charset="-122"/>
              </a:rPr>
              <a:t>而运算的</a:t>
            </a:r>
            <a:r>
              <a:rPr lang="zh-CN" altLang="en-US" sz="1200" u="sng" dirty="0" smtClean="0">
                <a:solidFill>
                  <a:srgbClr val="FFFF00"/>
                </a:solidFill>
                <a:latin typeface="幼圆" panose="02010509060101010101" pitchFamily="49" charset="-122"/>
              </a:rPr>
              <a:t>实现</a:t>
            </a:r>
            <a:r>
              <a:rPr lang="zh-CN" altLang="en-US" sz="1200" dirty="0" smtClean="0">
                <a:latin typeface="幼圆" panose="02010509060101010101" pitchFamily="49" charset="-122"/>
              </a:rPr>
              <a:t>是建立在</a:t>
            </a:r>
            <a:r>
              <a:rPr lang="zh-CN" altLang="en-US" sz="1200" dirty="0" smtClean="0">
                <a:solidFill>
                  <a:srgbClr val="FFC000"/>
                </a:solidFill>
                <a:latin typeface="幼圆" panose="02010509060101010101" pitchFamily="49" charset="-122"/>
              </a:rPr>
              <a:t>存储结构</a:t>
            </a:r>
            <a:r>
              <a:rPr lang="zh-CN" altLang="en-US" sz="1200" dirty="0" smtClean="0">
                <a:latin typeface="幼圆" panose="02010509060101010101" pitchFamily="49" charset="-122"/>
              </a:rPr>
              <a:t>上的。</a:t>
            </a:r>
          </a:p>
          <a:p>
            <a:pPr marL="0" indent="0" eaLnBrk="1" hangingPunct="1">
              <a:buFont typeface="Wingdings 2" panose="05020102010507070707" pitchFamily="18" charset="2"/>
              <a:buNone/>
            </a:pPr>
            <a:r>
              <a:rPr lang="zh-CN" altLang="en-US" sz="1200" dirty="0" smtClean="0">
                <a:latin typeface="幼圆" panose="02010509060101010101" pitchFamily="49" charset="-122"/>
              </a:rPr>
              <a:t>通常有数据结构的创建和销毁；</a:t>
            </a:r>
            <a:endParaRPr lang="en-US" altLang="zh-CN" sz="1200" dirty="0" smtClean="0">
              <a:latin typeface="幼圆" panose="02010509060101010101" pitchFamily="49" charset="-122"/>
            </a:endParaRPr>
          </a:p>
          <a:p>
            <a:pPr marL="0" marR="0" lvl="0" indent="0" algn="l" defTabSz="914400" rtl="0" eaLnBrk="1" fontAlgn="base" latinLnBrk="0" hangingPunct="1">
              <a:lnSpc>
                <a:spcPct val="100000"/>
              </a:lnSpc>
              <a:spcBef>
                <a:spcPct val="30000"/>
              </a:spcBef>
              <a:spcAft>
                <a:spcPct val="0"/>
              </a:spcAft>
              <a:buClrTx/>
              <a:buSzTx/>
              <a:buFont typeface="Wingdings 2" panose="05020102010507070707" pitchFamily="18" charset="2"/>
              <a:buNone/>
              <a:tabLst/>
              <a:defRPr/>
            </a:pPr>
            <a:r>
              <a:rPr lang="zh-CN" altLang="en-US" sz="1200" dirty="0" smtClean="0">
                <a:latin typeface="幼圆" panose="02010509060101010101" pitchFamily="49" charset="-122"/>
              </a:rPr>
              <a:t>数据结构的主要操作有：数据元素的查找、插入、删除、遍历和排序等基本操作。其他更加复杂的操作大部分都可以基于这些基本操作完成。所以，分析各种逻辑结构下的各种操作及编程实现，为我们后续解决各种问题打下坚实的基础。</a:t>
            </a:r>
            <a:endParaRPr lang="zh-CN" altLang="zh-CN" sz="1200" dirty="0" smtClean="0">
              <a:latin typeface="幼圆" panose="02010509060101010101" pitchFamily="49" charset="-122"/>
            </a:endParaRPr>
          </a:p>
          <a:p>
            <a:pPr marL="0" indent="0" eaLnBrk="1" hangingPunct="1">
              <a:buFont typeface="Wingdings 2" panose="05020102010507070707" pitchFamily="18" charset="2"/>
              <a:buNone/>
            </a:pPr>
            <a:endParaRPr lang="zh-CN" altLang="en-US" sz="1200" dirty="0" smtClean="0">
              <a:latin typeface="幼圆" panose="020105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4A0FAE5-A5E9-4DDD-B167-B9C1185615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038897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最后，我们总结一下：数据结构的</a:t>
            </a:r>
            <a:r>
              <a:rPr lang="en-US" altLang="zh-CN" dirty="0" smtClean="0"/>
              <a:t>2</a:t>
            </a:r>
            <a:r>
              <a:rPr lang="zh-CN" altLang="en-US" dirty="0" smtClean="0"/>
              <a:t>元组表示法是数据集合</a:t>
            </a:r>
            <a:r>
              <a:rPr lang="en-US" altLang="zh-CN" dirty="0" smtClean="0"/>
              <a:t>+</a:t>
            </a:r>
            <a:r>
              <a:rPr lang="zh-CN" altLang="en-US" dirty="0" smtClean="0"/>
              <a:t>逻辑结构；四元组是 数据集合</a:t>
            </a:r>
            <a:r>
              <a:rPr lang="en-US" altLang="zh-CN" dirty="0" smtClean="0"/>
              <a:t>+</a:t>
            </a:r>
            <a:r>
              <a:rPr lang="zh-CN" altLang="en-US" dirty="0" smtClean="0"/>
              <a:t>结构（逻辑</a:t>
            </a:r>
            <a:r>
              <a:rPr lang="en-US" altLang="zh-CN" dirty="0" smtClean="0"/>
              <a:t>+</a:t>
            </a:r>
            <a:r>
              <a:rPr lang="zh-CN" altLang="en-US" dirty="0" smtClean="0"/>
              <a:t>存储）</a:t>
            </a:r>
            <a:r>
              <a:rPr lang="en-US" altLang="zh-CN" dirty="0" smtClean="0"/>
              <a:t>+</a:t>
            </a:r>
            <a:r>
              <a:rPr lang="zh-CN" altLang="en-US" dirty="0" smtClean="0"/>
              <a:t>运算。其中，逻辑结构只有</a:t>
            </a:r>
            <a:r>
              <a:rPr lang="en-US" altLang="zh-CN" dirty="0" smtClean="0"/>
              <a:t>4</a:t>
            </a:r>
            <a:r>
              <a:rPr lang="zh-CN" altLang="en-US" dirty="0" smtClean="0"/>
              <a:t>种：集合，线性，树形，图形。存储结构只有</a:t>
            </a:r>
            <a:r>
              <a:rPr lang="en-US" altLang="zh-CN" dirty="0" smtClean="0"/>
              <a:t>2</a:t>
            </a:r>
            <a:r>
              <a:rPr lang="zh-CN" altLang="en-US" dirty="0" smtClean="0"/>
              <a:t>种：顺序，链式。分析问题，进行算法设计的时候，只需要考虑逻辑结构，但编程实现的时候，需要考虑存储结构。而每一种逻辑结构，都可以考虑采用这</a:t>
            </a:r>
            <a:r>
              <a:rPr lang="en-US" altLang="zh-CN" smtClean="0"/>
              <a:t>2</a:t>
            </a:r>
            <a:r>
              <a:rPr lang="zh-CN" altLang="en-US" smtClean="0"/>
              <a:t>种</a:t>
            </a:r>
            <a:r>
              <a:rPr lang="zh-CN" altLang="en-US" dirty="0" smtClean="0"/>
              <a:t>存储结构之一，具体选择哪种存储结构和需求有关，后面会结合实际例子进行分析。</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4A0FAE5-A5E9-4DDD-B167-B9C1185615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413028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dirty="0">
                <a:solidFill>
                  <a:srgbClr val="FFFF00"/>
                </a:solidFill>
              </a:rPr>
              <a:t>数据类型</a:t>
            </a:r>
            <a:r>
              <a:rPr kumimoji="1" lang="en-US" altLang="zh-CN" sz="1200" dirty="0">
                <a:solidFill>
                  <a:srgbClr val="FF0000"/>
                </a:solidFill>
              </a:rPr>
              <a:t>:</a:t>
            </a:r>
            <a:r>
              <a:rPr kumimoji="1" lang="en-US" altLang="zh-CN" sz="1200" dirty="0">
                <a:solidFill>
                  <a:srgbClr val="6600CC"/>
                </a:solidFill>
              </a:rPr>
              <a:t> </a:t>
            </a:r>
            <a:r>
              <a:rPr kumimoji="1" lang="zh-CN" altLang="en-US" sz="1200" dirty="0"/>
              <a:t>是</a:t>
            </a:r>
            <a:r>
              <a:rPr kumimoji="1" lang="zh-CN" altLang="en-US" sz="1200" dirty="0">
                <a:solidFill>
                  <a:srgbClr val="FFFF00"/>
                </a:solidFill>
              </a:rPr>
              <a:t>程序设计语言</a:t>
            </a:r>
            <a:r>
              <a:rPr kumimoji="1" lang="zh-CN" altLang="en-US" sz="1200" dirty="0"/>
              <a:t>中用来刻划操作对象的特性的一个</a:t>
            </a:r>
            <a:r>
              <a:rPr kumimoji="1" lang="zh-CN" altLang="en-US" sz="1200" dirty="0">
                <a:solidFill>
                  <a:srgbClr val="FFFF00"/>
                </a:solidFill>
              </a:rPr>
              <a:t>值的集合</a:t>
            </a:r>
            <a:r>
              <a:rPr kumimoji="1" lang="zh-CN" altLang="en-US" sz="1200" dirty="0"/>
              <a:t>和定义在此集合上的</a:t>
            </a:r>
            <a:r>
              <a:rPr kumimoji="1" lang="zh-CN" altLang="en-US" sz="1200" dirty="0">
                <a:solidFill>
                  <a:srgbClr val="FFFF00"/>
                </a:solidFill>
              </a:rPr>
              <a:t>一组操作</a:t>
            </a:r>
            <a:r>
              <a:rPr kumimoji="1" lang="zh-CN" altLang="en-US" sz="1200" dirty="0"/>
              <a:t>的总称</a:t>
            </a:r>
            <a:r>
              <a:rPr kumimoji="1" lang="zh-CN" altLang="en-US" sz="1200" dirty="0">
                <a:solidFill>
                  <a:srgbClr val="6600CC"/>
                </a:solidFill>
              </a:rPr>
              <a:t>。</a:t>
            </a:r>
            <a:endParaRPr kumimoji="1" lang="en-US" altLang="zh-CN" sz="1200" dirty="0">
              <a:solidFill>
                <a:srgbClr val="6600CC"/>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sz="1200" dirty="0">
                <a:solidFill>
                  <a:schemeClr val="tx2"/>
                </a:solidFill>
              </a:rPr>
              <a:t>不同类型的变量，其所能取的值的范围和所能进行的操作是不同的。</a:t>
            </a:r>
            <a:endParaRPr kumimoji="1" lang="zh-CN" alt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zh-CN" altLang="en-US" sz="1200" dirty="0">
              <a:solidFill>
                <a:srgbClr val="6600CC"/>
              </a:solidFill>
            </a:endParaRP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4A0FAE5-A5E9-4DDD-B167-B9C1185615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569919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ea typeface="宋体" panose="02010600030101010101" pitchFamily="2" charset="-122"/>
              </a:rPr>
              <a:t>问题：数据结构与数据类型有什么关系呢？</a:t>
            </a:r>
            <a:endParaRPr lang="en-US" altLang="zh-CN" dirty="0">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1200" dirty="0">
                <a:solidFill>
                  <a:srgbClr val="FFFF00"/>
                </a:solidFill>
              </a:rPr>
              <a:t>数据类型</a:t>
            </a:r>
            <a:r>
              <a:rPr lang="zh-CN" altLang="en-US" sz="1200" dirty="0"/>
              <a:t>可以看作是程序设计语言自身实现了的</a:t>
            </a:r>
            <a:r>
              <a:rPr lang="zh-CN" altLang="en-US" sz="1200" dirty="0">
                <a:solidFill>
                  <a:srgbClr val="FFFF00"/>
                </a:solidFill>
              </a:rPr>
              <a:t>数据结构</a:t>
            </a:r>
            <a:r>
              <a:rPr lang="zh-CN" altLang="en-US" sz="1200" dirty="0"/>
              <a:t>。</a:t>
            </a:r>
            <a:endParaRPr lang="en-US" altLang="zh-CN" sz="1200" dirty="0"/>
          </a:p>
          <a:p>
            <a:pPr>
              <a:spcBef>
                <a:spcPct val="60000"/>
              </a:spcBef>
              <a:buClr>
                <a:schemeClr val="tx1"/>
              </a:buClr>
              <a:buSzTx/>
              <a:buFontTx/>
              <a:buNone/>
            </a:pPr>
            <a:r>
              <a:rPr lang="zh-CN" altLang="en-US" sz="1200" dirty="0"/>
              <a:t> </a:t>
            </a:r>
          </a:p>
          <a:p>
            <a:pPr>
              <a:spcBef>
                <a:spcPct val="60000"/>
              </a:spcBef>
              <a:buClr>
                <a:schemeClr val="tx1"/>
              </a:buClr>
              <a:buSzTx/>
              <a:buFontTx/>
              <a:buNone/>
            </a:pPr>
            <a:r>
              <a:rPr lang="zh-CN" altLang="en-US" sz="1200" dirty="0"/>
              <a:t>   在实际应用中，根据应用需要，可以用程序设计语言提供的已有</a:t>
            </a:r>
            <a:r>
              <a:rPr lang="zh-CN" altLang="en-US" sz="1200" dirty="0">
                <a:solidFill>
                  <a:srgbClr val="FFFF00"/>
                </a:solidFill>
              </a:rPr>
              <a:t>数据类型</a:t>
            </a:r>
            <a:r>
              <a:rPr lang="zh-CN" altLang="en-US" sz="1200" dirty="0"/>
              <a:t>来构造更高级、更有效的</a:t>
            </a:r>
            <a:r>
              <a:rPr lang="zh-CN" altLang="en-US" sz="1200" dirty="0">
                <a:solidFill>
                  <a:srgbClr val="FFFF00"/>
                </a:solidFill>
              </a:rPr>
              <a:t>数据结构</a:t>
            </a:r>
            <a:r>
              <a:rPr lang="zh-CN" altLang="en-US" sz="1200" dirty="0"/>
              <a:t>。 </a:t>
            </a:r>
          </a:p>
          <a:p>
            <a:pPr eaLnBrk="1" hangingPunct="1"/>
            <a:endParaRPr lang="zh-CN" altLang="en-US" dirty="0">
              <a:ea typeface="宋体" panose="02010600030101010101" pitchFamily="2" charset="-122"/>
            </a:endParaRPr>
          </a:p>
        </p:txBody>
      </p:sp>
    </p:spTree>
    <p:extLst>
      <p:ext uri="{BB962C8B-B14F-4D97-AF65-F5344CB8AC3E}">
        <p14:creationId xmlns:p14="http://schemas.microsoft.com/office/powerpoint/2010/main" val="17749360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实际上，如果我们在分析问题的时候，是不需要考虑每个数据类型分配空间大小的，所以我们一般采用抽象数据类型，就是和数据结构相比，不用考虑存储结构，因此是三元组。</a:t>
            </a:r>
            <a:endParaRPr lang="en-US" altLang="zh-CN" dirty="0"/>
          </a:p>
          <a:p>
            <a:pPr eaLnBrk="1" fontAlgn="auto" hangingPunct="1">
              <a:spcAft>
                <a:spcPts val="0"/>
              </a:spcAft>
              <a:buFont typeface="Wingdings 2"/>
              <a:buChar char=""/>
              <a:defRPr/>
            </a:pPr>
            <a:r>
              <a:rPr lang="en-US" altLang="zh-CN" dirty="0">
                <a:latin typeface="幼圆" pitchFamily="49" charset="-122"/>
              </a:rPr>
              <a:t> D</a:t>
            </a:r>
            <a:r>
              <a:rPr lang="zh-CN" altLang="en-US" dirty="0">
                <a:latin typeface="幼圆" pitchFamily="49" charset="-122"/>
              </a:rPr>
              <a:t>是数据元素集</a:t>
            </a:r>
            <a:r>
              <a:rPr lang="en-US" altLang="zh-CN" dirty="0">
                <a:latin typeface="幼圆" pitchFamily="49" charset="-122"/>
              </a:rPr>
              <a:t>, </a:t>
            </a:r>
          </a:p>
          <a:p>
            <a:pPr eaLnBrk="1" fontAlgn="auto" hangingPunct="1">
              <a:spcAft>
                <a:spcPts val="0"/>
              </a:spcAft>
              <a:buFont typeface="Wingdings 2"/>
              <a:buChar char=""/>
              <a:defRPr/>
            </a:pPr>
            <a:r>
              <a:rPr lang="en-US" altLang="zh-CN" dirty="0">
                <a:latin typeface="幼圆" pitchFamily="49" charset="-122"/>
              </a:rPr>
              <a:t>   R</a:t>
            </a:r>
            <a:r>
              <a:rPr lang="zh-CN" altLang="en-US" dirty="0">
                <a:latin typeface="幼圆" pitchFamily="49" charset="-122"/>
              </a:rPr>
              <a:t>是</a:t>
            </a:r>
            <a:r>
              <a:rPr lang="en-US" altLang="zh-CN" dirty="0">
                <a:latin typeface="幼圆" pitchFamily="49" charset="-122"/>
              </a:rPr>
              <a:t>D</a:t>
            </a:r>
            <a:r>
              <a:rPr lang="zh-CN" altLang="en-US" dirty="0">
                <a:latin typeface="幼圆" pitchFamily="49" charset="-122"/>
              </a:rPr>
              <a:t>上的关系集合</a:t>
            </a:r>
            <a:r>
              <a:rPr lang="en-US" altLang="zh-CN" dirty="0">
                <a:latin typeface="幼圆" pitchFamily="49" charset="-122"/>
              </a:rPr>
              <a:t>, </a:t>
            </a:r>
          </a:p>
          <a:p>
            <a:pPr eaLnBrk="1" fontAlgn="auto" hangingPunct="1">
              <a:spcAft>
                <a:spcPts val="0"/>
              </a:spcAft>
              <a:buFont typeface="Wingdings 2"/>
              <a:buChar char=""/>
              <a:defRPr/>
            </a:pPr>
            <a:r>
              <a:rPr lang="en-US" altLang="zh-CN" dirty="0">
                <a:latin typeface="幼圆" pitchFamily="49" charset="-122"/>
              </a:rPr>
              <a:t>   O</a:t>
            </a:r>
            <a:r>
              <a:rPr lang="zh-CN" altLang="en-US" dirty="0">
                <a:latin typeface="幼圆" pitchFamily="49" charset="-122"/>
              </a:rPr>
              <a:t>是对</a:t>
            </a:r>
            <a:r>
              <a:rPr lang="en-US" altLang="zh-CN" dirty="0">
                <a:latin typeface="幼圆" pitchFamily="49" charset="-122"/>
              </a:rPr>
              <a:t>D</a:t>
            </a:r>
            <a:r>
              <a:rPr lang="zh-CN" altLang="en-US" dirty="0">
                <a:latin typeface="幼圆" pitchFamily="49" charset="-122"/>
              </a:rPr>
              <a:t>的基本操作集。</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4A0FAE5-A5E9-4DDD-B167-B9C1185615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60205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r>
              <a:rPr lang="zh-CN" altLang="en-US" dirty="0" smtClean="0"/>
              <a:t>（录屏）要了解数据结构与算法，和计算机的关系。首先我们思考，</a:t>
            </a:r>
            <a:r>
              <a:rPr lang="zh-CN" altLang="en-US" b="1" dirty="0" smtClean="0">
                <a:effectLst/>
                <a:latin typeface="华文新魏" pitchFamily="2" charset="-122"/>
                <a:ea typeface="华文新魏" pitchFamily="2" charset="-122"/>
              </a:rPr>
              <a:t>我们需要计算机来做什么？</a:t>
            </a:r>
            <a:endParaRPr lang="en-US" altLang="zh-CN" b="1" dirty="0" smtClean="0">
              <a:effectLst/>
              <a:latin typeface="华文新魏" pitchFamily="2" charset="-122"/>
              <a:ea typeface="华文新魏" pitchFamily="2" charset="-122"/>
            </a:endParaRPr>
          </a:p>
          <a:p>
            <a:r>
              <a:rPr lang="zh-CN" altLang="en-US" b="1" dirty="0" smtClean="0">
                <a:effectLst/>
                <a:latin typeface="华文新魏" pitchFamily="2" charset="-122"/>
                <a:ea typeface="华文新魏" pitchFamily="2" charset="-122"/>
              </a:rPr>
              <a:t>如何让计算机做这些事情呢？</a:t>
            </a:r>
          </a:p>
          <a:p>
            <a:r>
              <a:rPr lang="zh-CN" altLang="en-US" dirty="0" smtClean="0"/>
              <a:t>实际上，计算机能够完成的工作非常多，可以说只有我们想不到，没有他做不到的事情。当然，在有些领域，计算机完成的并不完美，但随着科技发展，计算机能够完成的事情会越来越多，越来越好。</a:t>
            </a:r>
            <a:endParaRPr lang="en-US" altLang="zh-CN" dirty="0" smtClean="0"/>
          </a:p>
          <a:p>
            <a:r>
              <a:rPr lang="zh-CN" altLang="en-US" dirty="0" smtClean="0"/>
              <a:t>我们知道，计算机只有硬件是没有用的，还需要有软件，各种系统软件，应用软件丰富了计算机的各种功能。而软件是程序</a:t>
            </a:r>
            <a:r>
              <a:rPr lang="en-US" altLang="zh-CN" dirty="0" smtClean="0"/>
              <a:t>+</a:t>
            </a:r>
            <a:r>
              <a:rPr lang="zh-CN" altLang="en-US" dirty="0" smtClean="0"/>
              <a:t>文档构成。学习了程序设计语言，知道模仿着写程序，却不知道程序是由算法与数据结构构成的。算法就是通过逻辑控制数据，将输入数据转换为输出的过程。</a:t>
            </a:r>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5</a:t>
            </a:fld>
            <a:endParaRPr lang="zh-CN" altLang="en-US"/>
          </a:p>
        </p:txBody>
      </p:sp>
    </p:spTree>
    <p:extLst>
      <p:ext uri="{BB962C8B-B14F-4D97-AF65-F5344CB8AC3E}">
        <p14:creationId xmlns:p14="http://schemas.microsoft.com/office/powerpoint/2010/main" val="41984953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eaLnBrk="1" fontAlgn="auto" hangingPunct="1">
              <a:spcAft>
                <a:spcPts val="0"/>
              </a:spcAft>
              <a:buFont typeface="Wingdings 2" panose="05020102010507070707" pitchFamily="18" charset="2"/>
              <a:buNone/>
              <a:defRPr/>
            </a:pPr>
            <a:r>
              <a:rPr lang="en-US" altLang="zh-CN" sz="1200" dirty="0"/>
              <a:t>ADT</a:t>
            </a:r>
            <a:r>
              <a:rPr lang="zh-CN" altLang="en-US" sz="1200" dirty="0"/>
              <a:t>是由用户定义的、用以表示应用问题的数学模型。其特点是：</a:t>
            </a:r>
          </a:p>
          <a:p>
            <a:pPr marL="365760" indent="-365760" eaLnBrk="1" fontAlgn="auto" hangingPunct="1">
              <a:spcAft>
                <a:spcPts val="0"/>
              </a:spcAft>
              <a:buFont typeface="Arial" pitchFamily="34" charset="0"/>
              <a:buChar char="•"/>
              <a:defRPr/>
            </a:pPr>
            <a:r>
              <a:rPr lang="zh-CN" altLang="en-US" sz="1200" dirty="0">
                <a:solidFill>
                  <a:srgbClr val="FFFF00"/>
                </a:solidFill>
              </a:rPr>
              <a:t>抽象性</a:t>
            </a:r>
            <a:r>
              <a:rPr lang="zh-CN" altLang="en-US" sz="1200" dirty="0"/>
              <a:t>：将定义与实现相分离，定义时只考虑数据类型的数学抽象特性，即只定义可以使用的数据元素、数据元素之间的关系以及一组抽象的操作；实现时给出这些数据元素的表示及其操作的实现细节。</a:t>
            </a:r>
          </a:p>
          <a:p>
            <a:pPr marL="365760" indent="-365760" eaLnBrk="1" fontAlgn="auto" hangingPunct="1">
              <a:spcAft>
                <a:spcPts val="0"/>
              </a:spcAft>
              <a:buFont typeface="Arial" pitchFamily="34" charset="0"/>
              <a:buChar char="•"/>
              <a:defRPr/>
            </a:pPr>
            <a:r>
              <a:rPr lang="zh-CN" altLang="en-US" sz="1200" dirty="0">
                <a:solidFill>
                  <a:srgbClr val="FFFF00"/>
                </a:solidFill>
              </a:rPr>
              <a:t>扩展性</a:t>
            </a:r>
            <a:r>
              <a:rPr lang="zh-CN" altLang="en-US" sz="1200" dirty="0"/>
              <a:t>：不再局限于计算机中已定义并实现的基本数据类型，用户可以通过抽象数据类型的定义，用已有的数据类型，扩展出尚未实现的数据类型。 </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4A0FAE5-A5E9-4DDD-B167-B9C1185615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089248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Tx/>
              <a:buNone/>
            </a:pPr>
            <a:r>
              <a:rPr lang="zh-CN" altLang="en-US" sz="1200" dirty="0"/>
              <a:t>抽象数据类型一般包含数据元素、数据元素之间关系及操作三要素</a:t>
            </a:r>
            <a:r>
              <a:rPr lang="en-US" altLang="zh-CN" sz="1200" dirty="0"/>
              <a:t>(D, R, O)</a:t>
            </a:r>
            <a:r>
              <a:rPr lang="zh-CN" altLang="en-US" sz="1200" dirty="0"/>
              <a:t>。我们定义的数据结构包含四个元素（</a:t>
            </a:r>
            <a:r>
              <a:rPr lang="en-US" altLang="zh-CN" sz="1200" dirty="0"/>
              <a:t>D</a:t>
            </a:r>
            <a:r>
              <a:rPr lang="zh-CN" altLang="en-US" sz="1200" dirty="0"/>
              <a:t>，</a:t>
            </a:r>
            <a:r>
              <a:rPr lang="en-US" altLang="zh-CN" sz="1200" dirty="0"/>
              <a:t>L</a:t>
            </a:r>
            <a:r>
              <a:rPr lang="zh-CN" altLang="en-US" sz="1200" dirty="0"/>
              <a:t>，</a:t>
            </a:r>
            <a:r>
              <a:rPr lang="en-US" altLang="zh-CN" sz="1200" dirty="0"/>
              <a:t>S</a:t>
            </a:r>
            <a:r>
              <a:rPr lang="zh-CN" altLang="en-US" sz="1200" dirty="0"/>
              <a:t>，</a:t>
            </a:r>
            <a:r>
              <a:rPr lang="en-US" altLang="zh-CN" sz="1200" dirty="0"/>
              <a:t>O</a:t>
            </a:r>
            <a:r>
              <a:rPr lang="zh-CN" altLang="en-US" sz="1200" dirty="0"/>
              <a:t>），也包含数据元素</a:t>
            </a:r>
            <a:r>
              <a:rPr lang="en-US" altLang="zh-CN" sz="1200" dirty="0"/>
              <a:t>D</a:t>
            </a:r>
            <a:r>
              <a:rPr lang="zh-CN" altLang="en-US" sz="1200" dirty="0"/>
              <a:t>、数据元素之间关系</a:t>
            </a:r>
            <a:r>
              <a:rPr lang="en-US" altLang="zh-CN" sz="1200" dirty="0"/>
              <a:t>L</a:t>
            </a:r>
            <a:r>
              <a:rPr lang="zh-CN" altLang="en-US" sz="1200" dirty="0"/>
              <a:t>及操作</a:t>
            </a:r>
            <a:r>
              <a:rPr lang="en-US" altLang="zh-CN" sz="1200" dirty="0"/>
              <a:t>O</a:t>
            </a:r>
            <a:r>
              <a:rPr lang="zh-CN" altLang="en-US" sz="1200" dirty="0"/>
              <a:t>，</a:t>
            </a:r>
          </a:p>
          <a:p>
            <a:pPr eaLnBrk="1" hangingPunct="1">
              <a:buFontTx/>
              <a:buNone/>
            </a:pPr>
            <a:r>
              <a:rPr lang="zh-CN" altLang="en-US" sz="1200" dirty="0"/>
              <a:t>   可以看到：抽象数据类型所包含的数据元素之间的关系仅仅是数据的逻辑结构</a:t>
            </a:r>
            <a:r>
              <a:rPr lang="en-US" altLang="zh-CN" sz="1200" dirty="0"/>
              <a:t>L</a:t>
            </a:r>
            <a:r>
              <a:rPr lang="zh-CN" altLang="en-US" sz="1200" dirty="0"/>
              <a:t>，而数据结构还包括数据的存储结构</a:t>
            </a:r>
            <a:r>
              <a:rPr lang="en-US" altLang="zh-CN" sz="1200" dirty="0"/>
              <a:t>S</a:t>
            </a:r>
            <a:r>
              <a:rPr lang="zh-CN" altLang="en-US" sz="1200" dirty="0"/>
              <a:t>。因此，可以说</a:t>
            </a:r>
            <a:r>
              <a:rPr lang="zh-CN" altLang="en-US" sz="1200" dirty="0">
                <a:solidFill>
                  <a:srgbClr val="FFFF00"/>
                </a:solidFill>
              </a:rPr>
              <a:t>数据结构包括了抽象数据类型</a:t>
            </a:r>
            <a:r>
              <a:rPr lang="zh-CN" altLang="en-US" sz="1200" dirty="0"/>
              <a:t>。</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4A0FAE5-A5E9-4DDD-B167-B9C1185615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9259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09600" indent="-609600" eaLnBrk="1" hangingPunct="1">
              <a:buFontTx/>
              <a:buAutoNum type="arabicPeriod"/>
            </a:pPr>
            <a:r>
              <a:rPr lang="zh-CN" altLang="en-US" dirty="0"/>
              <a:t>算法和数据结构是计算机科学的两大支柱</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4A0FAE5-A5E9-4DDD-B167-B9C1185615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580776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609600" indent="-609600" eaLnBrk="1" hangingPunct="1">
              <a:buFontTx/>
              <a:buAutoNum type="arabicPeriod"/>
            </a:pPr>
            <a:r>
              <a:rPr lang="zh-CN" altLang="en-US"/>
              <a:t>数据结构</a:t>
            </a:r>
            <a:r>
              <a:rPr lang="zh-CN" altLang="en-US" dirty="0"/>
              <a:t>是程序设计的基础</a:t>
            </a:r>
            <a:endParaRPr lang="zh-CN" altLang="zh-CN" dirty="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4A0FAE5-A5E9-4DDD-B167-B9C1185615B3}"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213158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314944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spcBef>
                <a:spcPct val="50000"/>
              </a:spcBef>
              <a:buFontTx/>
              <a:buChar char="•"/>
            </a:pPr>
            <a:r>
              <a:rPr lang="zh-CN" altLang="en-US" dirty="0" smtClean="0"/>
              <a:t>（录屏）我们可能需要知道下面三个问题：（</a:t>
            </a:r>
            <a:r>
              <a:rPr lang="en-US" altLang="zh-CN" dirty="0" smtClean="0"/>
              <a:t>1</a:t>
            </a:r>
            <a:r>
              <a:rPr lang="zh-CN" altLang="en-US" dirty="0" smtClean="0"/>
              <a:t>）</a:t>
            </a:r>
            <a:r>
              <a:rPr lang="zh-CN" altLang="en-US" b="1" dirty="0" smtClean="0">
                <a:solidFill>
                  <a:schemeClr val="tx2"/>
                </a:solidFill>
                <a:latin typeface="华文新魏" pitchFamily="2" charset="-122"/>
                <a:ea typeface="华文新魏" pitchFamily="2" charset="-122"/>
              </a:rPr>
              <a:t>为什么要学习数据结构与算法？和计算机有什么关系？这是我们希望了解的。</a:t>
            </a:r>
            <a:endParaRPr lang="en-US" altLang="zh-CN" b="1" dirty="0" smtClean="0">
              <a:solidFill>
                <a:schemeClr val="tx2"/>
              </a:solidFill>
              <a:latin typeface="华文新魏" pitchFamily="2" charset="-122"/>
              <a:ea typeface="华文新魏" pitchFamily="2" charset="-122"/>
            </a:endParaRPr>
          </a:p>
          <a:p>
            <a:pPr>
              <a:spcBef>
                <a:spcPct val="50000"/>
              </a:spcBef>
              <a:buFontTx/>
              <a:buChar char="•"/>
            </a:pPr>
            <a:r>
              <a:rPr lang="zh-CN" altLang="en-US" b="1" dirty="0" smtClean="0">
                <a:solidFill>
                  <a:schemeClr val="tx2"/>
                </a:solidFill>
                <a:latin typeface="华文新魏" pitchFamily="2" charset="-122"/>
                <a:ea typeface="华文新魏" pitchFamily="2" charset="-122"/>
              </a:rPr>
              <a:t>（</a:t>
            </a:r>
            <a:r>
              <a:rPr lang="en-US" altLang="zh-CN" b="1" dirty="0" smtClean="0">
                <a:solidFill>
                  <a:schemeClr val="tx2"/>
                </a:solidFill>
                <a:latin typeface="华文新魏" pitchFamily="2" charset="-122"/>
                <a:ea typeface="华文新魏" pitchFamily="2" charset="-122"/>
              </a:rPr>
              <a:t>2</a:t>
            </a:r>
            <a:r>
              <a:rPr lang="zh-CN" altLang="en-US" b="1" dirty="0" smtClean="0">
                <a:solidFill>
                  <a:schemeClr val="tx2"/>
                </a:solidFill>
                <a:latin typeface="华文新魏" pitchFamily="2" charset="-122"/>
                <a:ea typeface="华文新魏" pitchFamily="2" charset="-122"/>
              </a:rPr>
              <a:t>）数据结构主要内容。知道重要性之后，我们就想知道有哪些内容，如何学习和用起来。</a:t>
            </a:r>
          </a:p>
          <a:p>
            <a:pPr>
              <a:spcBef>
                <a:spcPct val="50000"/>
              </a:spcBef>
              <a:buFontTx/>
              <a:buChar char="•"/>
            </a:pPr>
            <a:r>
              <a:rPr lang="zh-CN" altLang="en-US" b="1" dirty="0" smtClean="0">
                <a:solidFill>
                  <a:schemeClr val="tx2"/>
                </a:solidFill>
                <a:latin typeface="华文新魏" pitchFamily="2" charset="-122"/>
                <a:ea typeface="华文新魏" pitchFamily="2" charset="-122"/>
              </a:rPr>
              <a:t>（</a:t>
            </a:r>
            <a:r>
              <a:rPr lang="en-US" altLang="zh-CN" b="1" dirty="0" smtClean="0">
                <a:solidFill>
                  <a:schemeClr val="tx2"/>
                </a:solidFill>
                <a:latin typeface="华文新魏" pitchFamily="2" charset="-122"/>
                <a:ea typeface="华文新魏" pitchFamily="2" charset="-122"/>
              </a:rPr>
              <a:t>3</a:t>
            </a:r>
            <a:r>
              <a:rPr lang="zh-CN" altLang="en-US" b="1" dirty="0" smtClean="0">
                <a:solidFill>
                  <a:schemeClr val="tx2"/>
                </a:solidFill>
                <a:latin typeface="华文新魏" pitchFamily="2" charset="-122"/>
                <a:ea typeface="华文新魏" pitchFamily="2" charset="-122"/>
              </a:rPr>
              <a:t>）算法及分析方法。最后，我们还希望了解算法的作用，学习和使用方法。</a:t>
            </a:r>
          </a:p>
          <a:p>
            <a:endParaRPr lang="zh-CN" altLang="en-US" dirty="0" smtClean="0">
              <a:latin typeface="华文新魏" pitchFamily="2" charset="-122"/>
              <a:ea typeface="华文新魏" pitchFamily="2" charset="-122"/>
            </a:endParaRPr>
          </a:p>
          <a:p>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61</a:t>
            </a:fld>
            <a:endParaRPr lang="zh-CN" altLang="en-US"/>
          </a:p>
        </p:txBody>
      </p:sp>
    </p:spTree>
    <p:extLst>
      <p:ext uri="{BB962C8B-B14F-4D97-AF65-F5344CB8AC3E}">
        <p14:creationId xmlns:p14="http://schemas.microsoft.com/office/powerpoint/2010/main" val="6329442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124F383-E088-4E79-95AC-4266B8AF3839}"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54917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smtClean="0">
                <a:ea typeface="宋体" panose="02010600030101010101" pitchFamily="2" charset="-122"/>
              </a:rPr>
              <a:t>Give 10 minitnutes to let students finish it by drawing flowchart, then show all the algorithms and try to analysis the advantages and disadvantages for different algorithm with students</a:t>
            </a:r>
            <a:r>
              <a:rPr lang="en-US" altLang="zh-CN" smtClean="0">
                <a:ea typeface="宋体" panose="02010600030101010101" pitchFamily="2" charset="-122"/>
              </a:rPr>
              <a:t> </a:t>
            </a:r>
          </a:p>
          <a:p>
            <a:pPr eaLnBrk="1" hangingPunct="1"/>
            <a:r>
              <a:rPr lang="en-US" altLang="zh-CN" smtClean="0">
                <a:ea typeface="宋体" panose="02010600030101010101" pitchFamily="2" charset="-122"/>
              </a:rPr>
              <a:t>Solve method:</a:t>
            </a:r>
          </a:p>
          <a:p>
            <a:pPr eaLnBrk="1" hangingPunct="1"/>
            <a:r>
              <a:rPr lang="en-US" altLang="zh-CN" smtClean="0">
                <a:ea typeface="宋体" panose="02010600030101010101" pitchFamily="2" charset="-122"/>
              </a:rPr>
              <a:t>1. Solved method:</a:t>
            </a:r>
          </a:p>
          <a:p>
            <a:pPr eaLnBrk="1" hangingPunct="1"/>
            <a:r>
              <a:rPr lang="en-US" altLang="zh-CN" smtClean="0">
                <a:ea typeface="宋体" panose="02010600030101010101" pitchFamily="2" charset="-122"/>
              </a:rPr>
              <a:t>(1) give mark for all data, find the maximum data which is not marked into result array, then mark it until all data are marked. The kth data in the result array is the kth largest number</a:t>
            </a:r>
          </a:p>
          <a:p>
            <a:pPr eaLnBrk="1" hangingPunct="1"/>
            <a:r>
              <a:rPr lang="en-US" altLang="zh-CN" smtClean="0">
                <a:ea typeface="宋体" panose="02010600030101010101" pitchFamily="2" charset="-122"/>
              </a:rPr>
              <a:t>(2) sort all N data at first, return the kth data which is the kth largest number</a:t>
            </a:r>
          </a:p>
          <a:p>
            <a:pPr eaLnBrk="1" hangingPunct="1"/>
            <a:r>
              <a:rPr lang="en-US" altLang="zh-CN" smtClean="0">
                <a:ea typeface="宋体" panose="02010600030101010101" pitchFamily="2" charset="-122"/>
              </a:rPr>
              <a:t>    sort method can be:</a:t>
            </a:r>
          </a:p>
          <a:p>
            <a:pPr eaLnBrk="1" hangingPunct="1"/>
            <a:r>
              <a:rPr lang="en-US" altLang="zh-CN" smtClean="0">
                <a:ea typeface="宋体" panose="02010600030101010101" pitchFamily="2" charset="-122"/>
              </a:rPr>
              <a:t>    a) bubble sort</a:t>
            </a:r>
          </a:p>
          <a:p>
            <a:pPr eaLnBrk="1" hangingPunct="1"/>
            <a:r>
              <a:rPr lang="en-US" altLang="zh-CN" smtClean="0">
                <a:ea typeface="宋体" panose="02010600030101010101" pitchFamily="2" charset="-122"/>
              </a:rPr>
              <a:t>    b) selected sort</a:t>
            </a:r>
          </a:p>
          <a:p>
            <a:pPr eaLnBrk="1" hangingPunct="1"/>
            <a:r>
              <a:rPr lang="en-US" altLang="zh-CN" smtClean="0">
                <a:ea typeface="宋体" panose="02010600030101010101" pitchFamily="2" charset="-122"/>
              </a:rPr>
              <a:t>    c) insert sort</a:t>
            </a:r>
          </a:p>
          <a:p>
            <a:pPr eaLnBrk="1" hangingPunct="1"/>
            <a:r>
              <a:rPr lang="en-US" altLang="zh-CN" smtClean="0">
                <a:ea typeface="宋体" panose="02010600030101010101" pitchFamily="2" charset="-122"/>
              </a:rPr>
              <a:t>(3) read the first k data into array and sort them, compare all the left data to the kth data in the array, if the result is less, throw it off and compare the next data; else delete the kth data in the array and put this data in the right place in the array, then compare the next data </a:t>
            </a:r>
          </a:p>
        </p:txBody>
      </p:sp>
    </p:spTree>
    <p:extLst>
      <p:ext uri="{BB962C8B-B14F-4D97-AF65-F5344CB8AC3E}">
        <p14:creationId xmlns:p14="http://schemas.microsoft.com/office/powerpoint/2010/main" val="13779589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
        <p:nvSpPr>
          <p:cNvPr id="348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49A31BA-971D-408C-8C11-B54029FCD0D2}"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67</a:t>
            </a:fld>
            <a:endPar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813154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ea typeface="宋体" panose="02010600030101010101" pitchFamily="2" charset="-122"/>
            </a:endParaRPr>
          </a:p>
        </p:txBody>
      </p:sp>
      <p:sp>
        <p:nvSpPr>
          <p:cNvPr id="460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87DA3221-EDE9-43A9-836B-B4E01EFF7706}"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77</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02930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r>
              <a:rPr lang="zh-CN" altLang="en-US" dirty="0" smtClean="0"/>
              <a:t>（录屏）下面，我们通过迷宫来认识一下数据结构，算法，程序的关系。</a:t>
            </a:r>
            <a:endParaRPr lang="en-US" altLang="zh-CN" dirty="0" smtClean="0"/>
          </a:p>
          <a:p>
            <a:pPr marL="0" indent="0"/>
            <a:r>
              <a:rPr lang="zh-CN" altLang="en-US" dirty="0" smtClean="0"/>
              <a:t>首先，我们要了解界面和问题本质没有关系。比如，我们这里有字符界面的迷宫，图形界面的迷宫，还有做成游戏的迷宫。只是表示数据的方法不同，采用的语言不同而已，迷宫本身是一样的。</a:t>
            </a:r>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6</a:t>
            </a:fld>
            <a:endParaRPr lang="zh-CN" altLang="en-US"/>
          </a:p>
        </p:txBody>
      </p:sp>
    </p:spTree>
    <p:extLst>
      <p:ext uri="{BB962C8B-B14F-4D97-AF65-F5344CB8AC3E}">
        <p14:creationId xmlns:p14="http://schemas.microsoft.com/office/powerpoint/2010/main" val="14044728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15289D2-D0FD-47BF-B4F7-1698C41C2B29}"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ea typeface="宋体" panose="02010600030101010101" pitchFamily="2" charset="-122"/>
              </a:rPr>
              <a:t>各有好处，通常采用最坏情况下的时间复杂度</a:t>
            </a:r>
          </a:p>
        </p:txBody>
      </p:sp>
    </p:spTree>
    <p:extLst>
      <p:ext uri="{BB962C8B-B14F-4D97-AF65-F5344CB8AC3E}">
        <p14:creationId xmlns:p14="http://schemas.microsoft.com/office/powerpoint/2010/main" val="34469319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常数无法用渐进定义求得</a:t>
            </a:r>
          </a:p>
        </p:txBody>
      </p:sp>
    </p:spTree>
    <p:extLst>
      <p:ext uri="{BB962C8B-B14F-4D97-AF65-F5344CB8AC3E}">
        <p14:creationId xmlns:p14="http://schemas.microsoft.com/office/powerpoint/2010/main" val="2851308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kumimoji="1" sz="1600">
                <a:solidFill>
                  <a:schemeClr val="tx1"/>
                </a:solidFill>
                <a:latin typeface="Comic Sans MS" panose="030F0702030302020204" pitchFamily="66" charset="0"/>
              </a:defRPr>
            </a:lvl1pPr>
            <a:lvl2pPr marL="742950" indent="-285750" defTabSz="930275">
              <a:defRPr kumimoji="1" sz="1600">
                <a:solidFill>
                  <a:schemeClr val="tx1"/>
                </a:solidFill>
                <a:latin typeface="Comic Sans MS" panose="030F0702030302020204" pitchFamily="66" charset="0"/>
              </a:defRPr>
            </a:lvl2pPr>
            <a:lvl3pPr marL="1143000" indent="-228600" defTabSz="930275">
              <a:defRPr kumimoji="1" sz="1600">
                <a:solidFill>
                  <a:schemeClr val="tx1"/>
                </a:solidFill>
                <a:latin typeface="Comic Sans MS" panose="030F0702030302020204" pitchFamily="66" charset="0"/>
              </a:defRPr>
            </a:lvl3pPr>
            <a:lvl4pPr marL="1600200" indent="-228600" defTabSz="930275">
              <a:defRPr kumimoji="1" sz="1600">
                <a:solidFill>
                  <a:schemeClr val="tx1"/>
                </a:solidFill>
                <a:latin typeface="Comic Sans MS" panose="030F0702030302020204" pitchFamily="66" charset="0"/>
              </a:defRPr>
            </a:lvl4pPr>
            <a:lvl5pPr marL="2057400" indent="-228600" defTabSz="930275">
              <a:defRPr kumimoji="1" sz="1600">
                <a:solidFill>
                  <a:schemeClr val="tx1"/>
                </a:solidFill>
                <a:latin typeface="Comic Sans MS" panose="030F0702030302020204" pitchFamily="66" charset="0"/>
              </a:defRPr>
            </a:lvl5pPr>
            <a:lvl6pPr marL="2514600" indent="-228600" defTabSz="930275"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defTabSz="930275"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defTabSz="930275"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defTabSz="930275" eaLnBrk="0" fontAlgn="base" hangingPunct="0">
              <a:spcBef>
                <a:spcPct val="0"/>
              </a:spcBef>
              <a:spcAft>
                <a:spcPct val="0"/>
              </a:spcAft>
              <a:defRPr kumimoji="1" sz="1600">
                <a:solidFill>
                  <a:schemeClr val="tx1"/>
                </a:solidFill>
                <a:latin typeface="Comic Sans MS" panose="030F0702030302020204" pitchFamily="66" charset="0"/>
              </a:defRPr>
            </a:lvl9pPr>
          </a:lstStyle>
          <a:p>
            <a:pPr marL="0" marR="0" lvl="0" indent="0" algn="r" defTabSz="930275" rtl="0" eaLnBrk="0" fontAlgn="base" latinLnBrk="0" hangingPunct="0">
              <a:lnSpc>
                <a:spcPct val="100000"/>
              </a:lnSpc>
              <a:spcBef>
                <a:spcPct val="0"/>
              </a:spcBef>
              <a:spcAft>
                <a:spcPct val="0"/>
              </a:spcAft>
              <a:buClrTx/>
              <a:buSzTx/>
              <a:buFontTx/>
              <a:buNone/>
              <a:tabLst/>
              <a:defRPr/>
            </a:pPr>
            <a:fld id="{AF201FFC-4D60-475E-B02D-4662B973D3FC}"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30275" rtl="0" eaLnBrk="0" fontAlgn="base" latinLnBrk="0" hangingPunct="0">
                <a:lnSpc>
                  <a:spcPct val="100000"/>
                </a:lnSpc>
                <a:spcBef>
                  <a:spcPct val="0"/>
                </a:spcBef>
                <a:spcAft>
                  <a:spcPct val="0"/>
                </a:spcAft>
                <a:buClrTx/>
                <a:buSzTx/>
                <a:buFontTx/>
                <a:buNone/>
                <a:tabLst/>
                <a:defRPr/>
              </a:pPr>
              <a:t>90</a:t>
            </a:fld>
            <a:endPar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各有好处，通常采用最坏情况下的时间复杂度</a:t>
            </a:r>
          </a:p>
        </p:txBody>
      </p:sp>
    </p:spTree>
    <p:extLst>
      <p:ext uri="{BB962C8B-B14F-4D97-AF65-F5344CB8AC3E}">
        <p14:creationId xmlns:p14="http://schemas.microsoft.com/office/powerpoint/2010/main" val="21842977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Log</a:t>
            </a:r>
            <a:r>
              <a:rPr lang="zh-CN" altLang="en-US" smtClean="0"/>
              <a:t>后复杂度的系数不能省略</a:t>
            </a:r>
          </a:p>
        </p:txBody>
      </p:sp>
    </p:spTree>
    <p:extLst>
      <p:ext uri="{BB962C8B-B14F-4D97-AF65-F5344CB8AC3E}">
        <p14:creationId xmlns:p14="http://schemas.microsoft.com/office/powerpoint/2010/main" val="38113725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举例说明对数变换前的常数对计算复杂度的影响，是不能删除的</a:t>
            </a:r>
          </a:p>
        </p:txBody>
      </p:sp>
    </p:spTree>
    <p:extLst>
      <p:ext uri="{BB962C8B-B14F-4D97-AF65-F5344CB8AC3E}">
        <p14:creationId xmlns:p14="http://schemas.microsoft.com/office/powerpoint/2010/main" val="100293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（录屏）那么，我们需要</a:t>
            </a:r>
            <a:r>
              <a:rPr lang="zh-CN" altLang="en-US" sz="1200" b="1" dirty="0" smtClean="0">
                <a:solidFill>
                  <a:schemeClr val="tx2"/>
                </a:solidFill>
                <a:latin typeface="黑体" pitchFamily="49" charset="-122"/>
                <a:ea typeface="黑体" pitchFamily="49" charset="-122"/>
              </a:rPr>
              <a:t>需要</a:t>
            </a:r>
            <a:r>
              <a:rPr lang="zh-CN" altLang="zh-CN" sz="1200" b="1" dirty="0" smtClean="0">
                <a:solidFill>
                  <a:schemeClr val="tx2"/>
                </a:solidFill>
                <a:latin typeface="黑体" pitchFamily="49" charset="-122"/>
                <a:ea typeface="黑体" pitchFamily="49" charset="-122"/>
              </a:rPr>
              <a:t>解决以下几个问题：</a:t>
            </a:r>
            <a:endParaRPr lang="en-US" altLang="zh-CN" sz="1200" b="1" dirty="0" smtClean="0">
              <a:solidFill>
                <a:schemeClr val="tx2"/>
              </a:solidFill>
              <a:latin typeface="黑体" pitchFamily="49" charset="-122"/>
              <a:ea typeface="黑体" pitchFamily="49" charset="-122"/>
            </a:endParaRPr>
          </a:p>
          <a:p>
            <a:pPr>
              <a:buFont typeface="Wingdings" pitchFamily="2" charset="2"/>
              <a:buChar char="l"/>
            </a:pPr>
            <a:r>
              <a:rPr lang="zh-CN" altLang="en-US" dirty="0" smtClean="0">
                <a:solidFill>
                  <a:srgbClr val="FFFF00"/>
                </a:solidFill>
                <a:effectLst/>
                <a:latin typeface="华文新魏" pitchFamily="2" charset="-122"/>
                <a:ea typeface="华文新魏" pitchFamily="2" charset="-122"/>
              </a:rPr>
              <a:t>输入？</a:t>
            </a:r>
          </a:p>
          <a:p>
            <a:pPr lvl="1">
              <a:buFont typeface="Arial" pitchFamily="34" charset="0"/>
              <a:buChar char="•"/>
            </a:pPr>
            <a:r>
              <a:rPr lang="zh-CN" altLang="en-US" dirty="0" smtClean="0">
                <a:effectLst/>
                <a:latin typeface="华文新魏" pitchFamily="2" charset="-122"/>
                <a:ea typeface="华文新魏" pitchFamily="2" charset="-122"/>
              </a:rPr>
              <a:t>迷宫地图</a:t>
            </a:r>
            <a:endParaRPr lang="en-US" altLang="zh-CN" dirty="0" smtClean="0">
              <a:effectLst/>
              <a:latin typeface="华文新魏" pitchFamily="2" charset="-122"/>
              <a:ea typeface="华文新魏" pitchFamily="2" charset="-122"/>
            </a:endParaRPr>
          </a:p>
          <a:p>
            <a:pPr lvl="1">
              <a:buFont typeface="Arial" pitchFamily="34" charset="0"/>
              <a:buChar char="•"/>
            </a:pPr>
            <a:r>
              <a:rPr lang="zh-CN" altLang="en-US" dirty="0" smtClean="0">
                <a:effectLst/>
                <a:latin typeface="华文新魏" pitchFamily="2" charset="-122"/>
                <a:ea typeface="华文新魏" pitchFamily="2" charset="-122"/>
              </a:rPr>
              <a:t>入口与出口</a:t>
            </a:r>
          </a:p>
          <a:p>
            <a:pPr>
              <a:buFont typeface="Wingdings" pitchFamily="2" charset="2"/>
              <a:buChar char="l"/>
            </a:pPr>
            <a:r>
              <a:rPr lang="zh-CN" altLang="en-US" dirty="0" smtClean="0">
                <a:solidFill>
                  <a:srgbClr val="FFFF00"/>
                </a:solidFill>
                <a:effectLst/>
                <a:latin typeface="华文新魏" pitchFamily="2" charset="-122"/>
                <a:ea typeface="华文新魏" pitchFamily="2" charset="-122"/>
              </a:rPr>
              <a:t>输出？</a:t>
            </a:r>
          </a:p>
          <a:p>
            <a:pPr lvl="1">
              <a:buFont typeface="Arial" pitchFamily="34" charset="0"/>
              <a:buChar char="•"/>
            </a:pPr>
            <a:r>
              <a:rPr lang="zh-CN" altLang="en-US" dirty="0" smtClean="0">
                <a:effectLst/>
                <a:latin typeface="华文新魏" pitchFamily="2" charset="-122"/>
                <a:ea typeface="华文新魏" pitchFamily="2" charset="-122"/>
              </a:rPr>
              <a:t>入口到出口的路径</a:t>
            </a:r>
          </a:p>
          <a:p>
            <a:pPr>
              <a:buFont typeface="Wingdings" pitchFamily="2" charset="2"/>
              <a:buChar char="l"/>
            </a:pPr>
            <a:r>
              <a:rPr lang="zh-CN" altLang="en-US" dirty="0" smtClean="0">
                <a:solidFill>
                  <a:srgbClr val="FFFF00"/>
                </a:solidFill>
                <a:effectLst/>
                <a:latin typeface="华文新魏" pitchFamily="2" charset="-122"/>
                <a:ea typeface="华文新魏" pitchFamily="2" charset="-122"/>
              </a:rPr>
              <a:t>输入如何转换为输出？</a:t>
            </a:r>
          </a:p>
          <a:p>
            <a:pPr lvl="1">
              <a:buFont typeface="Arial" pitchFamily="34" charset="0"/>
              <a:buChar char="•"/>
            </a:pPr>
            <a:r>
              <a:rPr lang="zh-CN" altLang="en-US" dirty="0" smtClean="0">
                <a:effectLst/>
                <a:latin typeface="华文新魏" pitchFamily="2" charset="-122"/>
                <a:ea typeface="华文新魏" pitchFamily="2" charset="-122"/>
              </a:rPr>
              <a:t>在已知迷宫地图寻找入口到出口路径的方法</a:t>
            </a:r>
            <a:r>
              <a:rPr lang="en-US" altLang="zh-CN" dirty="0" smtClean="0">
                <a:effectLst/>
                <a:latin typeface="华文新魏" pitchFamily="2" charset="-122"/>
                <a:ea typeface="华文新魏" pitchFamily="2" charset="-122"/>
              </a:rPr>
              <a:t>(</a:t>
            </a:r>
            <a:r>
              <a:rPr lang="zh-CN" altLang="en-US" dirty="0" smtClean="0">
                <a:effectLst/>
                <a:latin typeface="华文新魏" pitchFamily="2" charset="-122"/>
                <a:ea typeface="华文新魏" pitchFamily="2" charset="-122"/>
              </a:rPr>
              <a:t>算法）</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b="1" dirty="0" smtClean="0">
              <a:solidFill>
                <a:schemeClr val="tx2"/>
              </a:solidFill>
              <a:latin typeface="黑体" pitchFamily="49" charset="-122"/>
              <a:ea typeface="黑体" pitchFamily="49" charset="-122"/>
            </a:endParaRPr>
          </a:p>
          <a:p>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7</a:t>
            </a:fld>
            <a:endParaRPr lang="zh-CN" altLang="en-US"/>
          </a:p>
        </p:txBody>
      </p:sp>
    </p:spTree>
    <p:extLst>
      <p:ext uri="{BB962C8B-B14F-4D97-AF65-F5344CB8AC3E}">
        <p14:creationId xmlns:p14="http://schemas.microsoft.com/office/powerpoint/2010/main" val="2799437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（录屏）</a:t>
            </a:r>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8</a:t>
            </a:fld>
            <a:endParaRPr lang="zh-CN" altLang="en-US"/>
          </a:p>
        </p:txBody>
      </p:sp>
    </p:spTree>
    <p:extLst>
      <p:ext uri="{BB962C8B-B14F-4D97-AF65-F5344CB8AC3E}">
        <p14:creationId xmlns:p14="http://schemas.microsoft.com/office/powerpoint/2010/main" val="2854028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10</a:t>
            </a:fld>
            <a:endParaRPr lang="zh-CN" altLang="en-US"/>
          </a:p>
        </p:txBody>
      </p:sp>
    </p:spTree>
    <p:extLst>
      <p:ext uri="{BB962C8B-B14F-4D97-AF65-F5344CB8AC3E}">
        <p14:creationId xmlns:p14="http://schemas.microsoft.com/office/powerpoint/2010/main" val="3139827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（录屏）</a:t>
            </a:r>
            <a:endParaRPr lang="zh-CN" altLang="en-US" dirty="0"/>
          </a:p>
        </p:txBody>
      </p:sp>
      <p:sp>
        <p:nvSpPr>
          <p:cNvPr id="4" name="灯片编号占位符 3"/>
          <p:cNvSpPr>
            <a:spLocks noGrp="1"/>
          </p:cNvSpPr>
          <p:nvPr>
            <p:ph type="sldNum" sz="quarter" idx="10"/>
          </p:nvPr>
        </p:nvSpPr>
        <p:spPr/>
        <p:txBody>
          <a:bodyPr/>
          <a:lstStyle/>
          <a:p>
            <a:fld id="{4124F383-E088-4E79-95AC-4266B8AF3839}" type="slidenum">
              <a:rPr lang="zh-CN" altLang="en-US" smtClean="0"/>
              <a:pPr/>
              <a:t>11</a:t>
            </a:fld>
            <a:endParaRPr lang="zh-CN" altLang="en-US"/>
          </a:p>
        </p:txBody>
      </p:sp>
    </p:spTree>
    <p:extLst>
      <p:ext uri="{BB962C8B-B14F-4D97-AF65-F5344CB8AC3E}">
        <p14:creationId xmlns:p14="http://schemas.microsoft.com/office/powerpoint/2010/main" val="4556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dirty="0"/>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dirty="0"/>
          </a:p>
        </p:txBody>
      </p:sp>
      <p:sp>
        <p:nvSpPr>
          <p:cNvPr id="4" name="日期占位符 3"/>
          <p:cNvSpPr>
            <a:spLocks noGrp="1"/>
          </p:cNvSpPr>
          <p:nvPr>
            <p:ph type="dt" sz="half" idx="10"/>
          </p:nvPr>
        </p:nvSpPr>
        <p:spPr/>
        <p:txBody>
          <a:bodyPr/>
          <a:lstStyle/>
          <a:p>
            <a:fld id="{DDDA7FB7-F8C3-4379-80ED-60F44E6D4A0D}" type="datetime1">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7510E987-6C74-4D40-AF00-99F1C50DE597}" type="datetime1">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5E22206-1450-45B7-99AD-FE007E93CE7F}" type="datetime1">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dirty="0"/>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dirty="0"/>
          </a:p>
        </p:txBody>
      </p:sp>
      <p:sp>
        <p:nvSpPr>
          <p:cNvPr id="4" name="日期占位符 3"/>
          <p:cNvSpPr>
            <a:spLocks noGrp="1"/>
          </p:cNvSpPr>
          <p:nvPr>
            <p:ph type="dt" sz="half" idx="10"/>
          </p:nvPr>
        </p:nvSpPr>
        <p:spPr/>
        <p:txBody>
          <a:bodyPr/>
          <a:lstStyle/>
          <a:p>
            <a:fld id="{DDDA7FB7-F8C3-4379-80ED-60F44E6D4A0D}" type="datetime1">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269208746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dirty="0"/>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3B6CCBC4-F46E-4A07-9032-A8723F4B70B2}" type="datetime1">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extLst>
      <p:ext uri="{BB962C8B-B14F-4D97-AF65-F5344CB8AC3E}">
        <p14:creationId xmlns:p14="http://schemas.microsoft.com/office/powerpoint/2010/main" val="40195019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dirty="0"/>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00C87243-BFA5-41A7-82F7-30C675773772}" type="datetime1">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7" name="图片 6"/>
          <p:cNvPicPr>
            <a:picLocks noChangeAspect="1"/>
          </p:cNvPicPr>
          <p:nvPr/>
        </p:nvPicPr>
        <p:blipFill>
          <a:blip r:embed="rId2" cstate="print">
            <a:duotone>
              <a:schemeClr val="bg2"/>
              <a:srgbClr val="FFF1C1"/>
            </a:duotone>
            <a:lum bright="-10000" contrast="-30000"/>
          </a:blip>
          <a:stretch>
            <a:fillRect/>
          </a:stretch>
        </p:blipFill>
        <p:spPr>
          <a:xfrm>
            <a:off x="7480636" y="0"/>
            <a:ext cx="1663364" cy="1768073"/>
          </a:xfrm>
          <a:prstGeom prst="rect">
            <a:avLst/>
          </a:prstGeom>
          <a:noFill/>
          <a:ln>
            <a:noFill/>
          </a:ln>
        </p:spPr>
      </p:pic>
    </p:spTree>
    <p:extLst>
      <p:ext uri="{BB962C8B-B14F-4D97-AF65-F5344CB8AC3E}">
        <p14:creationId xmlns:p14="http://schemas.microsoft.com/office/powerpoint/2010/main" val="3587498870"/>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82B0F7A-468A-4078-836F-60B029EE3963}" type="datetime1">
              <a:rPr lang="zh-CN" altLang="en-US" smtClean="0"/>
              <a:pPr/>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extLst>
      <p:ext uri="{BB962C8B-B14F-4D97-AF65-F5344CB8AC3E}">
        <p14:creationId xmlns:p14="http://schemas.microsoft.com/office/powerpoint/2010/main" val="29399057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D32E29F5-6955-4706-A43B-576A74D705CC}" type="datetime1">
              <a:rPr lang="zh-CN" altLang="en-US" smtClean="0"/>
              <a:pPr/>
              <a:t>2018/10/29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11" name="图片 10"/>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extLst>
      <p:ext uri="{BB962C8B-B14F-4D97-AF65-F5344CB8AC3E}">
        <p14:creationId xmlns:p14="http://schemas.microsoft.com/office/powerpoint/2010/main" val="2141535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D8EA5449-4291-4A2C-9C3D-5C3A8D466389}" type="datetime1">
              <a:rPr lang="zh-CN" altLang="en-US" smtClean="0"/>
              <a:pPr/>
              <a:t>2018/10/29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7" name="图片 6"/>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extLst>
      <p:ext uri="{BB962C8B-B14F-4D97-AF65-F5344CB8AC3E}">
        <p14:creationId xmlns:p14="http://schemas.microsoft.com/office/powerpoint/2010/main" val="2313861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42F1CD84-0E55-4F02-85D7-889DF5C0D38D}" type="datetime1">
              <a:rPr lang="zh-CN" altLang="en-US" smtClean="0"/>
              <a:pPr/>
              <a:t>2018/10/29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6" name="图片 5"/>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extLst>
      <p:ext uri="{BB962C8B-B14F-4D97-AF65-F5344CB8AC3E}">
        <p14:creationId xmlns:p14="http://schemas.microsoft.com/office/powerpoint/2010/main" val="792182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1" kern="1200" spc="50" dirty="0">
                <a:ln w="12700">
                  <a:noFill/>
                  <a:prstDash val="solid"/>
                </a:ln>
                <a:solidFill>
                  <a:schemeClr val="accent4"/>
                </a:solidFill>
                <a:effectLst>
                  <a:outerShdw blurRad="38100" dist="20320" dir="2700000" algn="tl" rotWithShape="0">
                    <a:srgbClr val="000000">
                      <a:alpha val="70000"/>
                    </a:srgbClr>
                  </a:outerShdw>
                </a:effectLst>
                <a:latin typeface="黑体" pitchFamily="49" charset="-122"/>
                <a:ea typeface="黑体" pitchFamily="49" charset="-122"/>
                <a:cs typeface="+mj-cs"/>
              </a:defRPr>
            </a:lvl1pPr>
          </a:lstStyle>
          <a:p>
            <a:r>
              <a:rPr kumimoji="0" lang="zh-CN" altLang="en-US" smtClean="0"/>
              <a:t>单击此处编辑母版标题样式</a:t>
            </a:r>
            <a:endParaRPr kumimoji="0" lang="en-US" dirty="0"/>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987E360-F871-4947-AD00-27972726D78D}" type="datetime1">
              <a:rPr lang="zh-CN" altLang="en-US" smtClean="0"/>
              <a:pPr/>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extLst>
      <p:ext uri="{BB962C8B-B14F-4D97-AF65-F5344CB8AC3E}">
        <p14:creationId xmlns:p14="http://schemas.microsoft.com/office/powerpoint/2010/main" val="2504612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dirty="0"/>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3B6CCBC4-F46E-4A07-9032-A8723F4B70B2}" type="datetime1">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1" kern="1200" spc="50">
                <a:ln w="12700">
                  <a:noFill/>
                  <a:prstDash val="solid"/>
                </a:ln>
                <a:solidFill>
                  <a:schemeClr val="accent4"/>
                </a:solidFill>
                <a:effectLst>
                  <a:outerShdw blurRad="38100" dist="20320" dir="2700000" algn="tl" rotWithShape="0">
                    <a:srgbClr val="000000">
                      <a:alpha val="70000"/>
                    </a:srgbClr>
                  </a:outerShdw>
                </a:effectLst>
                <a:latin typeface="黑体" pitchFamily="49" charset="-122"/>
                <a:ea typeface="黑体" pitchFamily="49" charset="-122"/>
                <a:cs typeface="+mj-cs"/>
              </a:defRPr>
            </a:lvl1pPr>
          </a:lstStyle>
          <a:p>
            <a:r>
              <a:rPr kumimoji="0" lang="zh-CN" altLang="en-US" smtClean="0"/>
              <a:t>单击此处编辑母版标题样式</a:t>
            </a:r>
            <a:endParaRPr kumimoji="0" lang="en-US" dirty="0"/>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C633F1AD-1D13-4D07-B757-5FEFB8DECF55}" type="datetime1">
              <a:rPr lang="zh-CN" altLang="en-US" smtClean="0"/>
              <a:pPr/>
              <a:t>2018/10/29</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7B4C26F3-AB5C-478F-8324-15184DC3904C}"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extLst>
      <p:ext uri="{BB962C8B-B14F-4D97-AF65-F5344CB8AC3E}">
        <p14:creationId xmlns:p14="http://schemas.microsoft.com/office/powerpoint/2010/main" val="26222591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dirty="0"/>
          </a:p>
        </p:txBody>
      </p:sp>
      <p:sp>
        <p:nvSpPr>
          <p:cNvPr id="4" name="日期占位符 3"/>
          <p:cNvSpPr>
            <a:spLocks noGrp="1"/>
          </p:cNvSpPr>
          <p:nvPr>
            <p:ph type="dt" sz="half" idx="10"/>
          </p:nvPr>
        </p:nvSpPr>
        <p:spPr/>
        <p:txBody>
          <a:bodyPr/>
          <a:lstStyle/>
          <a:p>
            <a:fld id="{7510E987-6C74-4D40-AF00-99F1C50DE597}" type="datetime1">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extLst>
      <p:ext uri="{BB962C8B-B14F-4D97-AF65-F5344CB8AC3E}">
        <p14:creationId xmlns:p14="http://schemas.microsoft.com/office/powerpoint/2010/main" val="4252277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D5E22206-1450-45B7-99AD-FE007E93CE7F}" type="datetime1">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8" name="图片 7"/>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extLst>
      <p:ext uri="{BB962C8B-B14F-4D97-AF65-F5344CB8AC3E}">
        <p14:creationId xmlns:p14="http://schemas.microsoft.com/office/powerpoint/2010/main" val="3337895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42900"/>
            <a:ext cx="8229600" cy="1028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85900"/>
            <a:ext cx="4038600" cy="2914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5900"/>
            <a:ext cx="4038600" cy="2914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3BD7F67-BD44-4483-885A-32A161FBECFD}"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9315670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8"/>
            <a:ext cx="7772400" cy="1102519"/>
          </a:xfrm>
        </p:spPr>
        <p:txBody>
          <a:bodyPr/>
          <a:lstStyle>
            <a:lvl1pPr algn="ctr">
              <a:defRPr sz="3600" b="1"/>
            </a:lvl1pPr>
          </a:lstStyle>
          <a:p>
            <a:r>
              <a:rPr lang="zh-CN" altLang="en-US" smtClean="0"/>
              <a:t>单击此处编辑母版标题样式</a:t>
            </a:r>
            <a:endParaRPr lang="en-US" dirty="0"/>
          </a:p>
        </p:txBody>
      </p:sp>
      <p:sp>
        <p:nvSpPr>
          <p:cNvPr id="3" name="副标题 2"/>
          <p:cNvSpPr>
            <a:spLocks noGrp="1"/>
          </p:cNvSpPr>
          <p:nvPr>
            <p:ph type="subTitle" idx="1"/>
          </p:nvPr>
        </p:nvSpPr>
        <p:spPr>
          <a:xfrm>
            <a:off x="1521734" y="2069687"/>
            <a:ext cx="6100534" cy="1305742"/>
          </a:xfrm>
        </p:spPr>
        <p:txBody>
          <a:bodyPr/>
          <a:lstStyle>
            <a:lvl1pPr marL="0" indent="0" algn="ctr">
              <a:buNone/>
              <a:defRPr lang="zh-CN" altLang="en-US" b="1" dirty="0">
                <a:effectLst/>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单击此处编辑母版副标题样式</a:t>
            </a:r>
            <a:endParaRPr lang="en-US"/>
          </a:p>
        </p:txBody>
      </p:sp>
      <p:sp>
        <p:nvSpPr>
          <p:cNvPr id="5" name="日期占位符 3"/>
          <p:cNvSpPr>
            <a:spLocks noGrp="1"/>
          </p:cNvSpPr>
          <p:nvPr>
            <p:ph type="dt" sz="half" idx="10"/>
          </p:nvPr>
        </p:nvSpPr>
        <p:spPr/>
        <p:txBody>
          <a:bodyPr/>
          <a:lstStyle>
            <a:lvl1pPr>
              <a:defRPr b="1"/>
            </a:lvl1pPr>
          </a:lstStyle>
          <a:p>
            <a:pPr>
              <a:defRPr/>
            </a:pPr>
            <a:r>
              <a:rPr lang="en-US" altLang="zh-CN"/>
              <a:t>Shuju.jiegou@163.com  </a:t>
            </a:r>
            <a:r>
              <a:rPr lang="zh-CN" altLang="en-US"/>
              <a:t>计算机学院 数据结构与算法</a:t>
            </a:r>
          </a:p>
        </p:txBody>
      </p:sp>
      <p:sp>
        <p:nvSpPr>
          <p:cNvPr id="6" name="页脚占位符 4"/>
          <p:cNvSpPr>
            <a:spLocks noGrp="1"/>
          </p:cNvSpPr>
          <p:nvPr>
            <p:ph type="ftr" sz="quarter" idx="11"/>
          </p:nvPr>
        </p:nvSpPr>
        <p:spPr/>
        <p:txBody>
          <a:bodyPr/>
          <a:lstStyle>
            <a:lvl1pPr>
              <a:defRPr b="1"/>
            </a:lvl1pPr>
          </a:lstStyle>
          <a:p>
            <a:pPr>
              <a:defRPr/>
            </a:pPr>
            <a:endParaRPr lang="en-US" altLang="zh-CN"/>
          </a:p>
        </p:txBody>
      </p:sp>
    </p:spTree>
    <p:extLst>
      <p:ext uri="{BB962C8B-B14F-4D97-AF65-F5344CB8AC3E}">
        <p14:creationId xmlns:p14="http://schemas.microsoft.com/office/powerpoint/2010/main" val="535470037"/>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3"/>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pic>
        <p:nvPicPr>
          <p:cNvPr id="5" name="图片 4"/>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
        <p:nvSpPr>
          <p:cNvPr id="2" name="标题 1"/>
          <p:cNvSpPr>
            <a:spLocks noGrp="1"/>
          </p:cNvSpPr>
          <p:nvPr>
            <p:ph type="title"/>
          </p:nvPr>
        </p:nvSpPr>
        <p:spPr/>
        <p:txBody>
          <a:bodyPr/>
          <a:lstStyle>
            <a:lvl1pPr algn="l">
              <a:defRPr/>
            </a:lvl1p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3"/>
          <p:cNvSpPr>
            <a:spLocks noGrp="1"/>
          </p:cNvSpPr>
          <p:nvPr>
            <p:ph type="dt" sz="half" idx="10"/>
          </p:nvPr>
        </p:nvSpPr>
        <p:spPr/>
        <p:txBody>
          <a:bodyPr/>
          <a:lstStyle>
            <a:lvl1pPr>
              <a:defRPr/>
            </a:lvl1pPr>
          </a:lstStyle>
          <a:p>
            <a:pPr>
              <a:defRPr/>
            </a:pPr>
            <a:r>
              <a:rPr lang="en-US" altLang="zh-CN"/>
              <a:t>Shuju.jiegou@163.com  </a:t>
            </a:r>
            <a:r>
              <a:rPr lang="zh-CN" altLang="en-US"/>
              <a:t>计算机学院 数据结构与算法</a:t>
            </a:r>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948AB7EA-52A3-4E8E-94BD-F81AD88360FF}" type="slidenum">
              <a:rPr lang="zh-CN" altLang="en-US"/>
              <a:pPr>
                <a:defRPr/>
              </a:pPr>
              <a:t>‹#›</a:t>
            </a:fld>
            <a:endParaRPr lang="en-US" altLang="zh-CN"/>
          </a:p>
        </p:txBody>
      </p:sp>
    </p:spTree>
    <p:extLst>
      <p:ext uri="{BB962C8B-B14F-4D97-AF65-F5344CB8AC3E}">
        <p14:creationId xmlns:p14="http://schemas.microsoft.com/office/powerpoint/2010/main" val="11641242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duotone>
              <a:schemeClr val="bg2"/>
              <a:srgbClr val="FFF1C1"/>
            </a:duotone>
            <a:lum bright="-10000" contrast="-30000"/>
          </a:blip>
          <a:stretch>
            <a:fillRect/>
          </a:stretch>
        </p:blipFill>
        <p:spPr>
          <a:xfrm>
            <a:off x="7480636" y="0"/>
            <a:ext cx="1663364" cy="1768073"/>
          </a:xfrm>
          <a:prstGeom prst="rect">
            <a:avLst/>
          </a:prstGeom>
          <a:noFill/>
          <a:ln>
            <a:noFill/>
          </a:ln>
        </p:spPr>
      </p:pic>
      <p:sp>
        <p:nvSpPr>
          <p:cNvPr id="2" name="标题 1"/>
          <p:cNvSpPr>
            <a:spLocks noGrp="1"/>
          </p:cNvSpPr>
          <p:nvPr>
            <p:ph type="title"/>
          </p:nvPr>
        </p:nvSpPr>
        <p:spPr>
          <a:xfrm>
            <a:off x="722313" y="3107528"/>
            <a:ext cx="7772400" cy="1021556"/>
          </a:xfrm>
        </p:spPr>
        <p:txBody>
          <a:bodyPr anchor="t"/>
          <a:lstStyle>
            <a:lvl1pPr algn="l">
              <a:defRPr sz="3000" b="1" cap="all"/>
            </a:lvl1pPr>
          </a:lstStyle>
          <a:p>
            <a:r>
              <a:rPr lang="zh-CN" altLang="en-US" smtClean="0"/>
              <a:t>单击此处编辑母版标题样式</a:t>
            </a:r>
            <a:endParaRPr lang="en-US" dirty="0"/>
          </a:p>
        </p:txBody>
      </p:sp>
      <p:sp>
        <p:nvSpPr>
          <p:cNvPr id="3" name="文本占位符 2"/>
          <p:cNvSpPr>
            <a:spLocks noGrp="1"/>
          </p:cNvSpPr>
          <p:nvPr>
            <p:ph type="body" idx="1"/>
          </p:nvPr>
        </p:nvSpPr>
        <p:spPr>
          <a:xfrm>
            <a:off x="722313" y="1982388"/>
            <a:ext cx="7772400" cy="1125140"/>
          </a:xfrm>
        </p:spPr>
        <p:txBody>
          <a:bodyPr anchor="b"/>
          <a:lstStyle>
            <a:lvl1pPr marL="0" indent="0">
              <a:buNone/>
              <a:defRPr lang="zh-CN" altLang="en-US" sz="2100" smtClean="0">
                <a:effectLst/>
              </a:defRPr>
            </a:lvl1pPr>
            <a:lvl2pPr marL="342900" indent="0">
              <a:buNone/>
              <a:defRPr lang="zh-CN" altLang="en-US" sz="1800" smtClean="0">
                <a:effectLst/>
              </a:defRPr>
            </a:lvl2pPr>
            <a:lvl3pPr marL="685800" indent="0">
              <a:buNone/>
              <a:defRPr lang="zh-CN" altLang="en-US" sz="1500" smtClean="0">
                <a:effectLst/>
              </a:defRPr>
            </a:lvl3pPr>
            <a:lvl4pPr marL="1028700" indent="0">
              <a:buNone/>
              <a:defRPr lang="zh-CN" altLang="en-US" sz="1200" smtClean="0">
                <a:effectLst/>
              </a:defRPr>
            </a:lvl4pPr>
            <a:lvl5pPr marL="1371600" indent="0">
              <a:buNone/>
              <a:defRPr lang="zh-CN" altLang="en-US" sz="1050" dirty="0" smtClean="0">
                <a:effectLst/>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r>
              <a:rPr lang="en-US" altLang="zh-CN"/>
              <a:t>Shuju.jiegou@163.com  </a:t>
            </a:r>
            <a:r>
              <a:rPr lang="zh-CN" altLang="en-US"/>
              <a:t>计算机学院 数据结构与算法</a:t>
            </a:r>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5CD362B-4651-40A4-AEB4-5E52EDBB6E32}" type="slidenum">
              <a:rPr lang="zh-CN" altLang="en-US"/>
              <a:pPr>
                <a:defRPr/>
              </a:pPr>
              <a:t>‹#›</a:t>
            </a:fld>
            <a:endParaRPr lang="en-US" altLang="zh-CN"/>
          </a:p>
        </p:txBody>
      </p:sp>
    </p:spTree>
    <p:extLst>
      <p:ext uri="{BB962C8B-B14F-4D97-AF65-F5344CB8AC3E}">
        <p14:creationId xmlns:p14="http://schemas.microsoft.com/office/powerpoint/2010/main" val="3931968677"/>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矩形 4"/>
          <p:cNvSpPr/>
          <p:nvPr/>
        </p:nvSpPr>
        <p:spPr>
          <a:xfrm>
            <a:off x="0" y="0"/>
            <a:ext cx="6552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pic>
        <p:nvPicPr>
          <p:cNvPr id="6" name="图片 5"/>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r>
              <a:rPr lang="en-US" altLang="zh-CN"/>
              <a:t>Shuju.jiegou@163.com  </a:t>
            </a:r>
            <a:r>
              <a:rPr lang="zh-CN" altLang="en-US"/>
              <a:t>计算机学院 数据结构与算法</a:t>
            </a:r>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44DD0BA-82CE-4206-9B48-E207B1872AAF}" type="slidenum">
              <a:rPr lang="zh-CN" altLang="en-US"/>
              <a:pPr>
                <a:defRPr/>
              </a:pPr>
              <a:t>‹#›</a:t>
            </a:fld>
            <a:endParaRPr lang="en-US" altLang="zh-CN"/>
          </a:p>
        </p:txBody>
      </p:sp>
    </p:spTree>
    <p:extLst>
      <p:ext uri="{BB962C8B-B14F-4D97-AF65-F5344CB8AC3E}">
        <p14:creationId xmlns:p14="http://schemas.microsoft.com/office/powerpoint/2010/main" val="4317162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矩形 6"/>
          <p:cNvSpPr/>
          <p:nvPr/>
        </p:nvSpPr>
        <p:spPr>
          <a:xfrm>
            <a:off x="0" y="0"/>
            <a:ext cx="6408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pic>
        <p:nvPicPr>
          <p:cNvPr id="8" name="图片 7"/>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9" name="日期占位符 6"/>
          <p:cNvSpPr>
            <a:spLocks noGrp="1"/>
          </p:cNvSpPr>
          <p:nvPr>
            <p:ph type="dt" sz="half" idx="10"/>
          </p:nvPr>
        </p:nvSpPr>
        <p:spPr/>
        <p:txBody>
          <a:bodyPr/>
          <a:lstStyle>
            <a:lvl1pPr>
              <a:defRPr/>
            </a:lvl1pPr>
          </a:lstStyle>
          <a:p>
            <a:pPr>
              <a:defRPr/>
            </a:pPr>
            <a:r>
              <a:rPr lang="en-US" altLang="zh-CN"/>
              <a:t>Shuju.jiegou@163.com  </a:t>
            </a:r>
            <a:r>
              <a:rPr lang="zh-CN" altLang="en-US"/>
              <a:t>计算机学院 数据结构与算法</a:t>
            </a:r>
          </a:p>
        </p:txBody>
      </p:sp>
      <p:sp>
        <p:nvSpPr>
          <p:cNvPr id="10" name="页脚占位符 7"/>
          <p:cNvSpPr>
            <a:spLocks noGrp="1"/>
          </p:cNvSpPr>
          <p:nvPr>
            <p:ph type="ftr" sz="quarter" idx="11"/>
          </p:nvPr>
        </p:nvSpPr>
        <p:spPr/>
        <p:txBody>
          <a:bodyPr/>
          <a:lstStyle>
            <a:lvl1pPr>
              <a:defRPr/>
            </a:lvl1pPr>
          </a:lstStyle>
          <a:p>
            <a:pPr>
              <a:defRPr/>
            </a:pPr>
            <a:endParaRPr lang="en-US" altLang="zh-CN"/>
          </a:p>
        </p:txBody>
      </p:sp>
      <p:sp>
        <p:nvSpPr>
          <p:cNvPr id="11" name="灯片编号占位符 8"/>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94DE070-7CFC-44C5-850B-01E20C4A53C9}" type="slidenum">
              <a:rPr lang="zh-CN" altLang="en-US"/>
              <a:pPr>
                <a:defRPr/>
              </a:pPr>
              <a:t>‹#›</a:t>
            </a:fld>
            <a:endParaRPr lang="en-US" altLang="zh-CN"/>
          </a:p>
        </p:txBody>
      </p:sp>
    </p:spTree>
    <p:extLst>
      <p:ext uri="{BB962C8B-B14F-4D97-AF65-F5344CB8AC3E}">
        <p14:creationId xmlns:p14="http://schemas.microsoft.com/office/powerpoint/2010/main" val="16434247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2"/>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pic>
        <p:nvPicPr>
          <p:cNvPr id="4" name="图片 3"/>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5" name="日期占位符 2"/>
          <p:cNvSpPr>
            <a:spLocks noGrp="1"/>
          </p:cNvSpPr>
          <p:nvPr>
            <p:ph type="dt" sz="half" idx="10"/>
          </p:nvPr>
        </p:nvSpPr>
        <p:spPr/>
        <p:txBody>
          <a:bodyPr/>
          <a:lstStyle>
            <a:lvl1pPr>
              <a:defRPr/>
            </a:lvl1pPr>
          </a:lstStyle>
          <a:p>
            <a:pPr>
              <a:defRPr/>
            </a:pPr>
            <a:r>
              <a:rPr lang="en-US" altLang="zh-CN"/>
              <a:t>Shuju.jiegou@163.com  </a:t>
            </a:r>
            <a:r>
              <a:rPr lang="zh-CN" altLang="en-US"/>
              <a:t>计算机学院 数据结构与算法</a:t>
            </a:r>
          </a:p>
        </p:txBody>
      </p:sp>
      <p:sp>
        <p:nvSpPr>
          <p:cNvPr id="6" name="页脚占位符 3"/>
          <p:cNvSpPr>
            <a:spLocks noGrp="1"/>
          </p:cNvSpPr>
          <p:nvPr>
            <p:ph type="ftr" sz="quarter" idx="11"/>
          </p:nvPr>
        </p:nvSpPr>
        <p:spPr/>
        <p:txBody>
          <a:bodyPr/>
          <a:lstStyle>
            <a:lvl1pPr>
              <a:defRPr/>
            </a:lvl1pPr>
          </a:lstStyle>
          <a:p>
            <a:pPr>
              <a:defRPr/>
            </a:pPr>
            <a:endParaRPr lang="en-US" altLang="zh-CN"/>
          </a:p>
        </p:txBody>
      </p:sp>
      <p:sp>
        <p:nvSpPr>
          <p:cNvPr id="7" name="灯片编号占位符 4"/>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798A7F9-1EB2-498B-B0AB-B0CDD59DDDC3}" type="slidenum">
              <a:rPr lang="zh-CN" altLang="en-US"/>
              <a:pPr>
                <a:defRPr/>
              </a:pPr>
              <a:t>‹#›</a:t>
            </a:fld>
            <a:endParaRPr lang="en-US" altLang="zh-CN"/>
          </a:p>
        </p:txBody>
      </p:sp>
    </p:spTree>
    <p:extLst>
      <p:ext uri="{BB962C8B-B14F-4D97-AF65-F5344CB8AC3E}">
        <p14:creationId xmlns:p14="http://schemas.microsoft.com/office/powerpoint/2010/main" val="143801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dirty="0"/>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00C87243-BFA5-41A7-82F7-30C675773772}" type="datetime1">
              <a:rPr lang="zh-CN" altLang="en-US" smtClean="0"/>
              <a:pPr/>
              <a:t>2018/10/29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7" name="图片 6"/>
          <p:cNvPicPr>
            <a:picLocks noChangeAspect="1"/>
          </p:cNvPicPr>
          <p:nvPr/>
        </p:nvPicPr>
        <p:blipFill>
          <a:blip r:embed="rId2" cstate="print">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矩形 1"/>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pic>
        <p:nvPicPr>
          <p:cNvPr id="3" name="图片 2"/>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
        <p:nvSpPr>
          <p:cNvPr id="4" name="日期占位符 1"/>
          <p:cNvSpPr>
            <a:spLocks noGrp="1"/>
          </p:cNvSpPr>
          <p:nvPr>
            <p:ph type="dt" sz="half" idx="10"/>
          </p:nvPr>
        </p:nvSpPr>
        <p:spPr/>
        <p:txBody>
          <a:bodyPr/>
          <a:lstStyle>
            <a:lvl1pPr>
              <a:defRPr/>
            </a:lvl1pPr>
          </a:lstStyle>
          <a:p>
            <a:pPr>
              <a:defRPr/>
            </a:pPr>
            <a:r>
              <a:rPr lang="en-US" altLang="zh-CN"/>
              <a:t>Shuju.jiegou@163.com  </a:t>
            </a:r>
            <a:r>
              <a:rPr lang="zh-CN" altLang="en-US"/>
              <a:t>计算机学院 数据结构与算法</a:t>
            </a:r>
          </a:p>
        </p:txBody>
      </p:sp>
      <p:sp>
        <p:nvSpPr>
          <p:cNvPr id="5" name="页脚占位符 2"/>
          <p:cNvSpPr>
            <a:spLocks noGrp="1"/>
          </p:cNvSpPr>
          <p:nvPr>
            <p:ph type="ftr" sz="quarter" idx="11"/>
          </p:nvPr>
        </p:nvSpPr>
        <p:spPr/>
        <p:txBody>
          <a:bodyPr/>
          <a:lstStyle>
            <a:lvl1pPr>
              <a:defRPr/>
            </a:lvl1pPr>
          </a:lstStyle>
          <a:p>
            <a:pPr>
              <a:defRPr/>
            </a:pPr>
            <a:endParaRPr lang="en-US" altLang="zh-CN"/>
          </a:p>
        </p:txBody>
      </p:sp>
      <p:sp>
        <p:nvSpPr>
          <p:cNvPr id="6" name="灯片编号占位符 3"/>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09DD852-5E35-4260-89CD-0C91D860878F}" type="slidenum">
              <a:rPr lang="zh-CN" altLang="en-US"/>
              <a:pPr>
                <a:defRPr/>
              </a:pPr>
              <a:t>‹#›</a:t>
            </a:fld>
            <a:endParaRPr lang="en-US" altLang="zh-CN"/>
          </a:p>
        </p:txBody>
      </p:sp>
    </p:spTree>
    <p:extLst>
      <p:ext uri="{BB962C8B-B14F-4D97-AF65-F5344CB8AC3E}">
        <p14:creationId xmlns:p14="http://schemas.microsoft.com/office/powerpoint/2010/main" val="15902090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矩形 4"/>
          <p:cNvSpPr/>
          <p:nvPr/>
        </p:nvSpPr>
        <p:spPr>
          <a:xfrm>
            <a:off x="0" y="0"/>
            <a:ext cx="6732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pic>
        <p:nvPicPr>
          <p:cNvPr id="6" name="图片 5"/>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
        <p:nvSpPr>
          <p:cNvPr id="2" name="标题 1"/>
          <p:cNvSpPr>
            <a:spLocks noGrp="1"/>
          </p:cNvSpPr>
          <p:nvPr>
            <p:ph type="title"/>
          </p:nvPr>
        </p:nvSpPr>
        <p:spPr>
          <a:xfrm>
            <a:off x="461176" y="4018370"/>
            <a:ext cx="8226225" cy="576021"/>
          </a:xfrm>
        </p:spPr>
        <p:txBody>
          <a:bodyPr/>
          <a:lstStyle>
            <a:lvl1pPr algn="ctr">
              <a:defRPr lang="zh-CN" altLang="en-US" sz="2700" b="0" kern="1200" spc="38"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lang="zh-CN" altLang="en-US" smtClean="0"/>
              <a:t>单击此处编辑母版标题样式</a:t>
            </a:r>
            <a:endParaRPr lang="en-US"/>
          </a:p>
        </p:txBody>
      </p:sp>
      <p:sp>
        <p:nvSpPr>
          <p:cNvPr id="3" name="内容占位符 2"/>
          <p:cNvSpPr>
            <a:spLocks noGrp="1"/>
          </p:cNvSpPr>
          <p:nvPr>
            <p:ph idx="1"/>
          </p:nvPr>
        </p:nvSpPr>
        <p:spPr>
          <a:xfrm>
            <a:off x="460383" y="321454"/>
            <a:ext cx="5111750" cy="364333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5679086" y="1017973"/>
            <a:ext cx="3008313" cy="2946818"/>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4"/>
          <p:cNvSpPr>
            <a:spLocks noGrp="1"/>
          </p:cNvSpPr>
          <p:nvPr>
            <p:ph type="dt" sz="half" idx="10"/>
          </p:nvPr>
        </p:nvSpPr>
        <p:spPr/>
        <p:txBody>
          <a:bodyPr/>
          <a:lstStyle>
            <a:lvl1pPr>
              <a:defRPr/>
            </a:lvl1pPr>
          </a:lstStyle>
          <a:p>
            <a:pPr>
              <a:defRPr/>
            </a:pPr>
            <a:r>
              <a:rPr lang="en-US" altLang="zh-CN"/>
              <a:t>Shuju.jiegou@163.com  </a:t>
            </a:r>
            <a:r>
              <a:rPr lang="zh-CN" altLang="en-US"/>
              <a:t>计算机学院 数据结构与算法</a:t>
            </a:r>
          </a:p>
        </p:txBody>
      </p:sp>
      <p:sp>
        <p:nvSpPr>
          <p:cNvPr id="8" name="页脚占位符 5"/>
          <p:cNvSpPr>
            <a:spLocks noGrp="1"/>
          </p:cNvSpPr>
          <p:nvPr>
            <p:ph type="ftr" sz="quarter" idx="11"/>
          </p:nvPr>
        </p:nvSpPr>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0EDB047-3DB2-46B8-97CA-5697EC1481E7}" type="slidenum">
              <a:rPr lang="zh-CN" altLang="en-US"/>
              <a:pPr>
                <a:defRPr/>
              </a:pPr>
              <a:t>‹#›</a:t>
            </a:fld>
            <a:endParaRPr lang="en-US" altLang="zh-CN"/>
          </a:p>
        </p:txBody>
      </p:sp>
    </p:spTree>
    <p:extLst>
      <p:ext uri="{BB962C8B-B14F-4D97-AF65-F5344CB8AC3E}">
        <p14:creationId xmlns:p14="http://schemas.microsoft.com/office/powerpoint/2010/main" val="365033642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pic>
        <p:nvPicPr>
          <p:cNvPr id="6" name="图片 5"/>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
        <p:nvSpPr>
          <p:cNvPr id="2" name="标题 1"/>
          <p:cNvSpPr>
            <a:spLocks noGrp="1"/>
          </p:cNvSpPr>
          <p:nvPr>
            <p:ph type="title"/>
          </p:nvPr>
        </p:nvSpPr>
        <p:spPr>
          <a:xfrm>
            <a:off x="695298" y="160718"/>
            <a:ext cx="7448602" cy="585789"/>
          </a:xfrm>
        </p:spPr>
        <p:txBody>
          <a:bodyPr/>
          <a:lstStyle>
            <a:lvl1pPr algn="ctr" rtl="0">
              <a:spcBef>
                <a:spcPct val="0"/>
              </a:spcBef>
              <a:buNone/>
              <a:defRPr sz="2700" b="0" kern="1200" spc="38">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lang="zh-CN" altLang="en-US" smtClean="0"/>
              <a:t>单击此处编辑母版标题样式</a:t>
            </a:r>
            <a:endParaRPr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smtClean="0"/>
              <a:t>单击图标添加图片</a:t>
            </a:r>
            <a:endParaRPr lang="en-US" noProof="0"/>
          </a:p>
        </p:txBody>
      </p:sp>
      <p:sp>
        <p:nvSpPr>
          <p:cNvPr id="4" name="文本占位符 3"/>
          <p:cNvSpPr>
            <a:spLocks noGrp="1"/>
          </p:cNvSpPr>
          <p:nvPr>
            <p:ph type="body" sz="half" idx="2"/>
          </p:nvPr>
        </p:nvSpPr>
        <p:spPr>
          <a:xfrm>
            <a:off x="4953001" y="4682726"/>
            <a:ext cx="3180375" cy="460775"/>
          </a:xfrm>
        </p:spPr>
        <p:txBody>
          <a:bodyPr/>
          <a:lstStyle>
            <a:lvl1pPr marL="0" indent="0" algn="r">
              <a:buNone/>
              <a:defRPr sz="1050"/>
            </a:lvl1pPr>
            <a:lvl2pPr marL="342900" indent="0" algn="r">
              <a:buNone/>
              <a:defRPr sz="900"/>
            </a:lvl2pPr>
            <a:lvl3pPr marL="685800" indent="0" algn="r">
              <a:buNone/>
              <a:defRPr sz="750"/>
            </a:lvl3pPr>
            <a:lvl4pPr marL="1028700" indent="0" algn="r">
              <a:buNone/>
              <a:defRPr sz="675"/>
            </a:lvl4pPr>
            <a:lvl5pPr marL="1371600" indent="0" algn="r">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7" name="日期占位符 4"/>
          <p:cNvSpPr>
            <a:spLocks noGrp="1"/>
          </p:cNvSpPr>
          <p:nvPr>
            <p:ph type="dt" sz="half" idx="10"/>
          </p:nvPr>
        </p:nvSpPr>
        <p:spPr>
          <a:xfrm>
            <a:off x="609600" y="4869657"/>
            <a:ext cx="1676400" cy="273844"/>
          </a:xfrm>
        </p:spPr>
        <p:txBody>
          <a:bodyPr/>
          <a:lstStyle>
            <a:lvl1pPr>
              <a:defRPr/>
            </a:lvl1pPr>
          </a:lstStyle>
          <a:p>
            <a:pPr>
              <a:defRPr/>
            </a:pPr>
            <a:r>
              <a:rPr lang="en-US" altLang="zh-CN"/>
              <a:t>Shuju.jiegou@163.com  </a:t>
            </a:r>
            <a:r>
              <a:rPr lang="zh-CN" altLang="en-US"/>
              <a:t>计算机学院 数据结构与算法</a:t>
            </a:r>
          </a:p>
        </p:txBody>
      </p:sp>
      <p:sp>
        <p:nvSpPr>
          <p:cNvPr id="8" name="页脚占位符 5"/>
          <p:cNvSpPr>
            <a:spLocks noGrp="1"/>
          </p:cNvSpPr>
          <p:nvPr>
            <p:ph type="ftr" sz="quarter" idx="11"/>
          </p:nvPr>
        </p:nvSpPr>
        <p:spPr>
          <a:xfrm>
            <a:off x="2286000" y="4869657"/>
            <a:ext cx="2643188" cy="273844"/>
          </a:xfrm>
        </p:spPr>
        <p:txBody>
          <a:bodyPr/>
          <a:lstStyle>
            <a:lvl1pPr>
              <a:defRPr/>
            </a:lvl1pPr>
          </a:lstStyle>
          <a:p>
            <a:pPr>
              <a:defRPr/>
            </a:pPr>
            <a:endParaRPr lang="en-US" altLang="zh-CN"/>
          </a:p>
        </p:txBody>
      </p:sp>
      <p:sp>
        <p:nvSpPr>
          <p:cNvPr id="9" name="灯片编号占位符 6"/>
          <p:cNvSpPr>
            <a:spLocks noGrp="1"/>
          </p:cNvSpPr>
          <p:nvPr>
            <p:ph type="sldNum" sz="quarter" idx="12"/>
          </p:nvPr>
        </p:nvSpPr>
        <p:spPr>
          <a:xfrm>
            <a:off x="682228" y="4010025"/>
            <a:ext cx="871538" cy="653654"/>
          </a:xfrm>
          <a:prstGeom prst="rtTriangle">
            <a:avLst/>
          </a:prstGeom>
          <a:noFill/>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lvl1pPr eaLnBrk="1" hangingPunct="1">
              <a:defRPr>
                <a:solidFill>
                  <a:srgbClr val="000000"/>
                </a:solidFill>
              </a:defRPr>
            </a:lvl1pPr>
          </a:lstStyle>
          <a:p>
            <a:pPr>
              <a:defRPr/>
            </a:pPr>
            <a:fld id="{1A3EAE46-0263-4232-9011-5CB141C713BA}" type="slidenum">
              <a:rPr lang="zh-CN" altLang="en-US"/>
              <a:pPr>
                <a:defRPr/>
              </a:pPr>
              <a:t>‹#›</a:t>
            </a:fld>
            <a:endParaRPr lang="en-US" altLang="zh-CN"/>
          </a:p>
        </p:txBody>
      </p:sp>
    </p:spTree>
    <p:extLst>
      <p:ext uri="{BB962C8B-B14F-4D97-AF65-F5344CB8AC3E}">
        <p14:creationId xmlns:p14="http://schemas.microsoft.com/office/powerpoint/2010/main" val="26230058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4" name="矩形 3"/>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pic>
        <p:nvPicPr>
          <p:cNvPr id="5" name="图片 4"/>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
        <p:nvSpPr>
          <p:cNvPr id="2" name="标题 1"/>
          <p:cNvSpPr>
            <a:spLocks noGrp="1"/>
          </p:cNvSpPr>
          <p:nvPr>
            <p:ph type="title"/>
          </p:nvPr>
        </p:nvSpPr>
        <p:spPr/>
        <p:txBody>
          <a:bodyPr/>
          <a:lstStyle>
            <a:lvl1pPr algn="r">
              <a:defRPr/>
            </a:lvl1p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3"/>
          <p:cNvSpPr>
            <a:spLocks noGrp="1"/>
          </p:cNvSpPr>
          <p:nvPr>
            <p:ph type="dt" sz="half" idx="10"/>
          </p:nvPr>
        </p:nvSpPr>
        <p:spPr/>
        <p:txBody>
          <a:bodyPr/>
          <a:lstStyle>
            <a:lvl1pPr>
              <a:defRPr/>
            </a:lvl1pPr>
          </a:lstStyle>
          <a:p>
            <a:pPr>
              <a:defRPr/>
            </a:pPr>
            <a:r>
              <a:rPr lang="en-US" altLang="zh-CN"/>
              <a:t>Shuju.jiegou@163.com  </a:t>
            </a:r>
            <a:r>
              <a:rPr lang="zh-CN" altLang="en-US"/>
              <a:t>计算机学院 数据结构与算法</a:t>
            </a:r>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5F1240A-7ED5-4D74-819E-E472FA894ECE}" type="slidenum">
              <a:rPr lang="zh-CN" altLang="en-US"/>
              <a:pPr>
                <a:defRPr/>
              </a:pPr>
              <a:t>‹#›</a:t>
            </a:fld>
            <a:endParaRPr lang="en-US" altLang="zh-CN"/>
          </a:p>
        </p:txBody>
      </p:sp>
    </p:spTree>
    <p:extLst>
      <p:ext uri="{BB962C8B-B14F-4D97-AF65-F5344CB8AC3E}">
        <p14:creationId xmlns:p14="http://schemas.microsoft.com/office/powerpoint/2010/main" val="26141182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矩形 3"/>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zh-CN" altLang="en-US" sz="1350"/>
          </a:p>
        </p:txBody>
      </p:sp>
      <p:pic>
        <p:nvPicPr>
          <p:cNvPr id="5" name="图片 4"/>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1" y="205979"/>
            <a:ext cx="6758006" cy="445533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日期占位符 3"/>
          <p:cNvSpPr>
            <a:spLocks noGrp="1"/>
          </p:cNvSpPr>
          <p:nvPr>
            <p:ph type="dt" sz="half" idx="10"/>
          </p:nvPr>
        </p:nvSpPr>
        <p:spPr/>
        <p:txBody>
          <a:bodyPr/>
          <a:lstStyle>
            <a:lvl1pPr>
              <a:defRPr/>
            </a:lvl1pPr>
          </a:lstStyle>
          <a:p>
            <a:pPr>
              <a:defRPr/>
            </a:pPr>
            <a:r>
              <a:rPr lang="en-US" altLang="zh-CN"/>
              <a:t>Shuju.jiegou@163.com  </a:t>
            </a:r>
            <a:r>
              <a:rPr lang="zh-CN" altLang="en-US"/>
              <a:t>计算机学院 数据结构与算法</a:t>
            </a:r>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a:xfrm>
            <a:off x="6553200" y="4767263"/>
            <a:ext cx="2133600" cy="273844"/>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085F35B-54DF-47F5-8516-8AC1F06C8272}" type="slidenum">
              <a:rPr lang="zh-CN" altLang="en-US"/>
              <a:pPr>
                <a:defRPr/>
              </a:pPr>
              <a:t>‹#›</a:t>
            </a:fld>
            <a:endParaRPr lang="en-US" altLang="zh-CN"/>
          </a:p>
        </p:txBody>
      </p:sp>
    </p:spTree>
    <p:extLst>
      <p:ext uri="{BB962C8B-B14F-4D97-AF65-F5344CB8AC3E}">
        <p14:creationId xmlns:p14="http://schemas.microsoft.com/office/powerpoint/2010/main" val="20427648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accent1">
                    <a:lumMod val="60000"/>
                    <a:lumOff val="4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DDDA7FB7-F8C3-4379-80ED-60F44E6D4A0D}" type="datetime1">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4018721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B6CCBC4-F46E-4A07-9032-A8723F4B70B2}" type="datetime1">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6170251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00C87243-BFA5-41A7-82F7-30C675773772}" type="datetime1">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124128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B82B0F7A-468A-4078-836F-60B029EE3963}" type="datetime1">
              <a:rPr lang="zh-CN" altLang="en-US" smtClean="0"/>
              <a:pPr/>
              <a:t>2018/10/29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9549031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32E29F5-6955-4706-A43B-576A74D705CC}" type="datetime1">
              <a:rPr lang="zh-CN" altLang="en-US" smtClean="0"/>
              <a:pPr/>
              <a:t>2018/10/29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87762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B82B0F7A-468A-4078-836F-60B029EE3963}" type="datetime1">
              <a:rPr lang="zh-CN" altLang="en-US" smtClean="0"/>
              <a:pPr/>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D8EA5449-4291-4A2C-9C3D-5C3A8D466389}" type="datetime1">
              <a:rPr lang="zh-CN" altLang="en-US" smtClean="0"/>
              <a:pPr/>
              <a:t>2018/10/29</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7941678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2F1CD84-0E55-4F02-85D7-889DF5C0D38D}" type="datetime1">
              <a:rPr lang="zh-CN" altLang="en-US" smtClean="0"/>
              <a:pPr/>
              <a:t>2018/10/29</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30087724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2550797" cy="1085850"/>
          </a:xfrm>
        </p:spPr>
        <p:txBody>
          <a:bodyPr anchor="b"/>
          <a:lstStyle>
            <a:lvl1pPr algn="l">
              <a:defRPr sz="18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66216"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7" name="Date Placeholder 4"/>
          <p:cNvSpPr>
            <a:spLocks noGrp="1"/>
          </p:cNvSpPr>
          <p:nvPr>
            <p:ph type="dt" sz="half" idx="10"/>
          </p:nvPr>
        </p:nvSpPr>
        <p:spPr/>
        <p:txBody>
          <a:bodyPr/>
          <a:lstStyle/>
          <a:p>
            <a:fld id="{4987E360-F871-4947-AD00-27972726D78D}" type="datetime1">
              <a:rPr lang="zh-CN" altLang="en-US" smtClean="0"/>
              <a:pPr/>
              <a:t>2018/10/29</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26427261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633F1AD-1D13-4D07-B757-5FEFB8DECF55}" type="datetime1">
              <a:rPr lang="zh-CN" altLang="en-US" smtClean="0"/>
              <a:pPr/>
              <a:t>2018/10/29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10678438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3214B416-2374-449B-AD4A-7644DEA20F86}" type="datetime1">
              <a:rPr lang="zh-CN" altLang="en-US" smtClean="0"/>
              <a:pPr/>
              <a:t>2018/10/29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3375018260"/>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214B416-2374-449B-AD4A-7644DEA20F86}" type="datetime1">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2074107014"/>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100" y="1085850"/>
            <a:ext cx="5999486" cy="1742531"/>
          </a:xfrm>
        </p:spPr>
        <p:txBody>
          <a:bodyPr/>
          <a:lstStyle>
            <a:lvl1pPr>
              <a:defRPr sz="3600"/>
            </a:lvl1pPr>
          </a:lstStyle>
          <a:p>
            <a:r>
              <a:rPr lang="zh-CN" altLang="en-US" smtClean="0"/>
              <a:t>单击此处编辑母版标题样式</a:t>
            </a:r>
            <a:endParaRPr lang="en-US" dirty="0"/>
          </a:p>
        </p:txBody>
      </p:sp>
      <p:sp>
        <p:nvSpPr>
          <p:cNvPr id="14" name="Text Placeholder 3"/>
          <p:cNvSpPr>
            <a:spLocks noGrp="1"/>
          </p:cNvSpPr>
          <p:nvPr>
            <p:ph type="body" sz="half" idx="13"/>
          </p:nvPr>
        </p:nvSpPr>
        <p:spPr>
          <a:xfrm>
            <a:off x="1447800" y="2828380"/>
            <a:ext cx="5459737" cy="256631"/>
          </a:xfrm>
        </p:spPr>
        <p:txBody>
          <a:bodyPr anchor="t">
            <a:normAutofit/>
          </a:bodyPr>
          <a:lstStyle>
            <a:lvl1pPr marL="0" indent="0">
              <a:buNone/>
              <a:defRPr lang="en-US" sz="1050" b="0" i="0" kern="1200" cap="small" dirty="0">
                <a:solidFill>
                  <a:schemeClr val="accent1">
                    <a:lumMod val="60000"/>
                    <a:lumOff val="4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214B416-2374-449B-AD4A-7644DEA20F86}" type="datetime1">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4C26F3-AB5C-478F-8324-15184DC3904C}" type="slidenum">
              <a:rPr lang="zh-CN" altLang="en-US" smtClean="0"/>
              <a:pPr/>
              <a:t>‹#›</a:t>
            </a:fld>
            <a:endParaRPr lang="zh-CN" altLang="en-US"/>
          </a:p>
        </p:txBody>
      </p:sp>
      <p:sp>
        <p:nvSpPr>
          <p:cNvPr id="12" name="TextBox 11"/>
          <p:cNvSpPr txBox="1"/>
          <p:nvPr/>
        </p:nvSpPr>
        <p:spPr>
          <a:xfrm>
            <a:off x="673721" y="728440"/>
            <a:ext cx="601434" cy="1500411"/>
          </a:xfrm>
          <a:prstGeom prst="rect">
            <a:avLst/>
          </a:prstGeom>
          <a:noFill/>
        </p:spPr>
        <p:txBody>
          <a:bodyPr wrap="square" rtlCol="0">
            <a:spAutoFit/>
          </a:bodyPr>
          <a:lstStyle/>
          <a:p>
            <a:pPr algn="r"/>
            <a:r>
              <a:rPr lang="en-US" sz="9150" b="0" i="0" dirty="0">
                <a:solidFill>
                  <a:schemeClr val="accent1">
                    <a:lumMod val="60000"/>
                    <a:lumOff val="40000"/>
                  </a:schemeClr>
                </a:solidFill>
                <a:latin typeface="Arial"/>
                <a:ea typeface="+mj-ea"/>
                <a:cs typeface="+mj-cs"/>
              </a:rPr>
              <a:t>“</a:t>
            </a:r>
          </a:p>
        </p:txBody>
      </p:sp>
      <p:sp>
        <p:nvSpPr>
          <p:cNvPr id="11" name="TextBox 10"/>
          <p:cNvSpPr txBox="1"/>
          <p:nvPr/>
        </p:nvSpPr>
        <p:spPr>
          <a:xfrm>
            <a:off x="6997868" y="1960341"/>
            <a:ext cx="601434" cy="1500411"/>
          </a:xfrm>
          <a:prstGeom prst="rect">
            <a:avLst/>
          </a:prstGeom>
          <a:noFill/>
        </p:spPr>
        <p:txBody>
          <a:bodyPr wrap="square" rtlCol="0">
            <a:spAutoFit/>
          </a:bodyPr>
          <a:lstStyle/>
          <a:p>
            <a:pPr algn="r"/>
            <a:r>
              <a:rPr lang="en-US" sz="915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1262920200"/>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4" cy="1239885"/>
          </a:xfrm>
        </p:spPr>
        <p:txBody>
          <a:bodyPr anchor="b"/>
          <a:lstStyle>
            <a:lvl1pPr algn="l">
              <a:defRPr sz="3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accent1">
                    <a:lumMod val="60000"/>
                    <a:lumOff val="4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3214B416-2374-449B-AD4A-7644DEA20F86}" type="datetime1">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2357130302"/>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accent1">
                    <a:lumMod val="60000"/>
                    <a:lumOff val="4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14B416-2374-449B-AD4A-7644DEA20F86}" type="datetime1">
              <a:rPr lang="zh-CN" altLang="en-US" smtClean="0"/>
              <a:pPr/>
              <a:t>2018/10/29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2695017581"/>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编辑母版文本样式</a:t>
            </a:r>
          </a:p>
        </p:txBody>
      </p:sp>
      <p:cxnSp>
        <p:nvCxnSpPr>
          <p:cNvPr id="17" name="Straight Connector 16"/>
          <p:cNvCxnSpPr/>
          <p:nvPr/>
        </p:nvCxnSpPr>
        <p:spPr>
          <a:xfrm>
            <a:off x="2794607" y="1600200"/>
            <a:ext cx="0" cy="29718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214B416-2374-449B-AD4A-7644DEA20F86}" type="datetime1">
              <a:rPr lang="zh-CN" altLang="en-US" smtClean="0"/>
              <a:pPr/>
              <a:t>2018/10/29</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273984181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D32E29F5-6955-4706-A43B-576A74D705CC}" type="datetime1">
              <a:rPr lang="zh-CN" altLang="en-US" smtClean="0"/>
              <a:pPr/>
              <a:t>2018/10/29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11" name="图片 10"/>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510E987-6C74-4D40-AF00-99F1C50DE597}" type="datetime1">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971657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214B416-2374-449B-AD4A-7644DEA20F86}" type="datetime1">
              <a:rPr lang="zh-CN" altLang="en-US" smtClean="0"/>
              <a:pPr/>
              <a:t>2018/10/29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1949660044"/>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42900"/>
            <a:ext cx="8229600" cy="1028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485900"/>
            <a:ext cx="4038600" cy="2914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485900"/>
            <a:ext cx="4038600" cy="2914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3BD7F67-BD44-4483-885A-32A161FBECFD}" type="slidenum">
              <a:rPr lang="en-US" altLang="zh-CN"/>
              <a:pPr>
                <a:defRPr/>
              </a:pPr>
              <a:t>‹#›</a:t>
            </a:fld>
            <a:endParaRPr lang="en-US" altLang="zh-CN"/>
          </a:p>
        </p:txBody>
      </p:sp>
      <p:sp>
        <p:nvSpPr>
          <p:cNvPr id="7" name="Rectangle 16"/>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6026312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C91538F8-DFC9-4D7E-A7A2-8AFA14440453}" type="datetime1">
              <a:rPr lang="zh-CN" altLang="en-US"/>
              <a:pPr>
                <a:defRPr/>
              </a:pPr>
              <a:t>2018/10/29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3292EB7-AA1A-40DA-978B-06CEBC2E45CE}" type="slidenum">
              <a:rPr lang="zh-CN" altLang="en-US"/>
              <a:pPr>
                <a:defRPr/>
              </a:pPr>
              <a:t>‹#›</a:t>
            </a:fld>
            <a:endParaRPr lang="en-US" altLang="zh-CN"/>
          </a:p>
        </p:txBody>
      </p:sp>
    </p:spTree>
    <p:extLst>
      <p:ext uri="{BB962C8B-B14F-4D97-AF65-F5344CB8AC3E}">
        <p14:creationId xmlns:p14="http://schemas.microsoft.com/office/powerpoint/2010/main" val="74275935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2FC6A800-F901-4647-B684-0B73F1C1A544}" type="datetime1">
              <a:rPr lang="zh-CN" altLang="en-US"/>
              <a:pPr>
                <a:defRPr/>
              </a:pPr>
              <a:t>2018/10/29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7D10A89-CD03-4B60-9F2F-7234724B2092}" type="slidenum">
              <a:rPr lang="zh-CN" altLang="en-US"/>
              <a:pPr>
                <a:defRPr/>
              </a:pPr>
              <a:t>‹#›</a:t>
            </a:fld>
            <a:endParaRPr lang="en-US" altLang="zh-CN"/>
          </a:p>
        </p:txBody>
      </p:sp>
    </p:spTree>
    <p:extLst>
      <p:ext uri="{BB962C8B-B14F-4D97-AF65-F5344CB8AC3E}">
        <p14:creationId xmlns:p14="http://schemas.microsoft.com/office/powerpoint/2010/main" val="40384603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fld id="{4C83621E-F2FC-428C-9A92-386950608B7E}" type="datetime1">
              <a:rPr lang="zh-CN" altLang="en-US"/>
              <a:pPr>
                <a:defRPr/>
              </a:pPr>
              <a:t>2018/10/29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1E80C817-C4E2-4596-9F97-3E78BF8FFC57}" type="slidenum">
              <a:rPr lang="zh-CN" altLang="en-US"/>
              <a:pPr>
                <a:defRPr/>
              </a:pPr>
              <a:t>‹#›</a:t>
            </a:fld>
            <a:endParaRPr lang="en-US" altLang="zh-CN"/>
          </a:p>
        </p:txBody>
      </p:sp>
    </p:spTree>
    <p:extLst>
      <p:ext uri="{BB962C8B-B14F-4D97-AF65-F5344CB8AC3E}">
        <p14:creationId xmlns:p14="http://schemas.microsoft.com/office/powerpoint/2010/main" val="424423861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2786668B-AAB8-4AD1-8D1C-5DFAD5F42777}" type="datetime1">
              <a:rPr lang="zh-CN" altLang="en-US"/>
              <a:pPr>
                <a:defRPr/>
              </a:pPr>
              <a:t>2018/10/29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9CFDECE6-5034-4267-A346-7C1BBCAEA814}" type="slidenum">
              <a:rPr lang="zh-CN" altLang="en-US"/>
              <a:pPr>
                <a:defRPr/>
              </a:pPr>
              <a:t>‹#›</a:t>
            </a:fld>
            <a:endParaRPr lang="en-US" altLang="zh-CN"/>
          </a:p>
        </p:txBody>
      </p:sp>
    </p:spTree>
    <p:extLst>
      <p:ext uri="{BB962C8B-B14F-4D97-AF65-F5344CB8AC3E}">
        <p14:creationId xmlns:p14="http://schemas.microsoft.com/office/powerpoint/2010/main" val="22962826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C064415B-5F78-4CDB-9D94-681DD77DB2EF}" type="datetime1">
              <a:rPr lang="zh-CN" altLang="en-US"/>
              <a:pPr>
                <a:defRPr/>
              </a:pPr>
              <a:t>2018/10/29</a:t>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BF349206-279C-4AB0-9F6C-8F30845EEA0E}" type="slidenum">
              <a:rPr lang="zh-CN" altLang="en-US"/>
              <a:pPr>
                <a:defRPr/>
              </a:pPr>
              <a:t>‹#›</a:t>
            </a:fld>
            <a:endParaRPr lang="en-US" altLang="zh-CN"/>
          </a:p>
        </p:txBody>
      </p:sp>
    </p:spTree>
    <p:extLst>
      <p:ext uri="{BB962C8B-B14F-4D97-AF65-F5344CB8AC3E}">
        <p14:creationId xmlns:p14="http://schemas.microsoft.com/office/powerpoint/2010/main" val="33286747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50598DA4-039D-4BEC-B2F4-14288CD2475B}" type="datetime1">
              <a:rPr lang="zh-CN" altLang="en-US"/>
              <a:pPr>
                <a:defRPr/>
              </a:pPr>
              <a:t>2018/10/29</a:t>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03F3A98-DC46-4027-B339-ADFC4FD36ADD}" type="slidenum">
              <a:rPr lang="zh-CN" altLang="en-US"/>
              <a:pPr>
                <a:defRPr/>
              </a:pPr>
              <a:t>‹#›</a:t>
            </a:fld>
            <a:endParaRPr lang="en-US" altLang="zh-CN"/>
          </a:p>
        </p:txBody>
      </p:sp>
    </p:spTree>
    <p:extLst>
      <p:ext uri="{BB962C8B-B14F-4D97-AF65-F5344CB8AC3E}">
        <p14:creationId xmlns:p14="http://schemas.microsoft.com/office/powerpoint/2010/main" val="14527473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379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D8EA5449-4291-4A2C-9C3D-5C3A8D466389}" type="datetime1">
              <a:rPr lang="zh-CN" altLang="en-US" smtClean="0"/>
              <a:pPr/>
              <a:t>2018/10/29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7" name="图片 6"/>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E08C4B4A-B053-4627-9453-25CA0B97F2F2}" type="datetime1">
              <a:rPr lang="zh-CN" altLang="en-US"/>
              <a:pPr>
                <a:defRPr/>
              </a:pPr>
              <a:t>2018/10/29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89BA4C3-413C-4665-A11D-6539B54E633F}" type="slidenum">
              <a:rPr lang="zh-CN" altLang="en-US"/>
              <a:pPr>
                <a:defRPr/>
              </a:pPr>
              <a:t>‹#›</a:t>
            </a:fld>
            <a:endParaRPr lang="en-US" altLang="zh-CN"/>
          </a:p>
        </p:txBody>
      </p:sp>
    </p:spTree>
    <p:extLst>
      <p:ext uri="{BB962C8B-B14F-4D97-AF65-F5344CB8AC3E}">
        <p14:creationId xmlns:p14="http://schemas.microsoft.com/office/powerpoint/2010/main" val="42540758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fld id="{9D8C30CE-3BB5-4758-85B1-DB76F33AC4F3}" type="datetime1">
              <a:rPr lang="zh-CN" altLang="en-US"/>
              <a:pPr>
                <a:defRPr/>
              </a:pPr>
              <a:t>2018/10/29</a:t>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F68C0A5-C69B-46E2-8FA7-E445F77D15DD}" type="slidenum">
              <a:rPr lang="zh-CN" altLang="en-US"/>
              <a:pPr>
                <a:defRPr/>
              </a:pPr>
              <a:t>‹#›</a:t>
            </a:fld>
            <a:endParaRPr lang="en-US" altLang="zh-CN"/>
          </a:p>
        </p:txBody>
      </p:sp>
    </p:spTree>
    <p:extLst>
      <p:ext uri="{BB962C8B-B14F-4D97-AF65-F5344CB8AC3E}">
        <p14:creationId xmlns:p14="http://schemas.microsoft.com/office/powerpoint/2010/main" val="19824763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1A9CDDA-4C4C-4C9D-B470-9A5D33752272}" type="datetime1">
              <a:rPr lang="zh-CN" altLang="en-US"/>
              <a:pPr>
                <a:defRPr/>
              </a:pPr>
              <a:t>2018/10/29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F0DC6F5-21C2-44E9-933C-96F28A894F95}" type="slidenum">
              <a:rPr lang="zh-CN" altLang="en-US"/>
              <a:pPr>
                <a:defRPr/>
              </a:pPr>
              <a:t>‹#›</a:t>
            </a:fld>
            <a:endParaRPr lang="en-US" altLang="zh-CN"/>
          </a:p>
        </p:txBody>
      </p:sp>
    </p:spTree>
    <p:extLst>
      <p:ext uri="{BB962C8B-B14F-4D97-AF65-F5344CB8AC3E}">
        <p14:creationId xmlns:p14="http://schemas.microsoft.com/office/powerpoint/2010/main" val="207772274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E34F148B-4E00-4BAA-8CAE-FFAB4DEF54D7}" type="datetime1">
              <a:rPr lang="zh-CN" altLang="en-US"/>
              <a:pPr>
                <a:defRPr/>
              </a:pPr>
              <a:t>2018/10/29</a:t>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99B5BAB-F2D3-4A40-9624-F17BA3B277FC}" type="slidenum">
              <a:rPr lang="zh-CN" altLang="en-US"/>
              <a:pPr>
                <a:defRPr/>
              </a:pPr>
              <a:t>‹#›</a:t>
            </a:fld>
            <a:endParaRPr lang="en-US" altLang="zh-CN"/>
          </a:p>
        </p:txBody>
      </p:sp>
    </p:spTree>
    <p:extLst>
      <p:ext uri="{BB962C8B-B14F-4D97-AF65-F5344CB8AC3E}">
        <p14:creationId xmlns:p14="http://schemas.microsoft.com/office/powerpoint/2010/main" val="342675873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1" y="1281113"/>
            <a:ext cx="9147572" cy="0"/>
          </a:xfrm>
          <a:prstGeom prst="line">
            <a:avLst/>
          </a:prstGeom>
          <a:noFill/>
          <a:ln w="12700" cap="sq">
            <a:solidFill>
              <a:schemeClr val="bg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603139" name="Rectangle 3"/>
          <p:cNvSpPr>
            <a:spLocks noGrp="1" noChangeArrowheads="1"/>
          </p:cNvSpPr>
          <p:nvPr>
            <p:ph type="ctrTitle" sz="quarter"/>
          </p:nvPr>
        </p:nvSpPr>
        <p:spPr>
          <a:xfrm>
            <a:off x="0" y="0"/>
            <a:ext cx="9144000" cy="1143000"/>
          </a:xfrm>
        </p:spPr>
        <p:txBody>
          <a:bodyPr anchor="b"/>
          <a:lstStyle>
            <a:lvl1pPr>
              <a:lnSpc>
                <a:spcPct val="80000"/>
              </a:lnSpc>
              <a:defRPr sz="2400"/>
            </a:lvl1pPr>
          </a:lstStyle>
          <a:p>
            <a:r>
              <a:rPr lang="en-US" altLang="zh-CN"/>
              <a:t>Click to edit Master title style</a:t>
            </a:r>
          </a:p>
        </p:txBody>
      </p:sp>
      <p:sp>
        <p:nvSpPr>
          <p:cNvPr id="603140" name="Rectangle 4"/>
          <p:cNvSpPr>
            <a:spLocks noGrp="1" noChangeArrowheads="1"/>
          </p:cNvSpPr>
          <p:nvPr>
            <p:ph type="subTitle" sz="quarter" idx="1"/>
          </p:nvPr>
        </p:nvSpPr>
        <p:spPr>
          <a:xfrm>
            <a:off x="1220788" y="2003823"/>
            <a:ext cx="7162800" cy="2320528"/>
          </a:xfrm>
          <a:ln>
            <a:tailEnd type="none" w="sm" len="sm"/>
          </a:ln>
        </p:spPr>
        <p:txBody>
          <a:bodyPr/>
          <a:lstStyle>
            <a:lvl1pPr defTabSz="686991">
              <a:defRPr sz="1200"/>
            </a:lvl1pPr>
          </a:lstStyle>
          <a:p>
            <a:r>
              <a:rPr lang="en-US" altLang="zh-CN"/>
              <a:t>Click to edit Master subtitle style</a:t>
            </a:r>
          </a:p>
        </p:txBody>
      </p:sp>
    </p:spTree>
    <p:extLst>
      <p:ext uri="{BB962C8B-B14F-4D97-AF65-F5344CB8AC3E}">
        <p14:creationId xmlns:p14="http://schemas.microsoft.com/office/powerpoint/2010/main" val="10065920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443C95A6-C472-4F56-B26B-C9C2DDBADB02}" type="slidenum">
              <a:rPr lang="zh-CN" altLang="en-US"/>
              <a:pPr>
                <a:defRPr/>
              </a:pPr>
              <a:t>‹#›</a:t>
            </a:fld>
            <a:endParaRPr lang="en-US" altLang="zh-CN" sz="1050"/>
          </a:p>
        </p:txBody>
      </p:sp>
    </p:spTree>
    <p:extLst>
      <p:ext uri="{BB962C8B-B14F-4D97-AF65-F5344CB8AC3E}">
        <p14:creationId xmlns:p14="http://schemas.microsoft.com/office/powerpoint/2010/main" val="32481157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3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4" name="Rectangle 4"/>
          <p:cNvSpPr>
            <a:spLocks noGrp="1" noChangeArrowheads="1"/>
          </p:cNvSpPr>
          <p:nvPr>
            <p:ph type="sldNum" sz="quarter" idx="10"/>
          </p:nvPr>
        </p:nvSpPr>
        <p:spPr>
          <a:ln/>
        </p:spPr>
        <p:txBody>
          <a:bodyPr/>
          <a:lstStyle>
            <a:lvl1pPr>
              <a:defRPr/>
            </a:lvl1pPr>
          </a:lstStyle>
          <a:p>
            <a:pPr>
              <a:defRPr/>
            </a:pPr>
            <a:fld id="{3E74D277-4AA3-4BA7-8276-4D9EEE27BD98}" type="slidenum">
              <a:rPr lang="zh-CN" altLang="en-US"/>
              <a:pPr>
                <a:defRPr/>
              </a:pPr>
              <a:t>‹#›</a:t>
            </a:fld>
            <a:endParaRPr lang="en-US" altLang="zh-CN" sz="1050"/>
          </a:p>
        </p:txBody>
      </p:sp>
    </p:spTree>
    <p:extLst>
      <p:ext uri="{BB962C8B-B14F-4D97-AF65-F5344CB8AC3E}">
        <p14:creationId xmlns:p14="http://schemas.microsoft.com/office/powerpoint/2010/main" val="22495577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685800"/>
            <a:ext cx="3848100" cy="4057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685800"/>
            <a:ext cx="3848100" cy="40576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sldNum" sz="quarter" idx="10"/>
          </p:nvPr>
        </p:nvSpPr>
        <p:spPr>
          <a:ln/>
        </p:spPr>
        <p:txBody>
          <a:bodyPr/>
          <a:lstStyle>
            <a:lvl1pPr>
              <a:defRPr/>
            </a:lvl1pPr>
          </a:lstStyle>
          <a:p>
            <a:pPr>
              <a:defRPr/>
            </a:pPr>
            <a:fld id="{F21E775D-03FB-4331-9620-E1CDCBE3DFFB}" type="slidenum">
              <a:rPr lang="zh-CN" altLang="en-US"/>
              <a:pPr>
                <a:defRPr/>
              </a:pPr>
              <a:t>‹#›</a:t>
            </a:fld>
            <a:endParaRPr lang="en-US" altLang="zh-CN" sz="1050"/>
          </a:p>
        </p:txBody>
      </p:sp>
    </p:spTree>
    <p:extLst>
      <p:ext uri="{BB962C8B-B14F-4D97-AF65-F5344CB8AC3E}">
        <p14:creationId xmlns:p14="http://schemas.microsoft.com/office/powerpoint/2010/main" val="331551497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sldNum" sz="quarter" idx="10"/>
          </p:nvPr>
        </p:nvSpPr>
        <p:spPr>
          <a:ln/>
        </p:spPr>
        <p:txBody>
          <a:bodyPr/>
          <a:lstStyle>
            <a:lvl1pPr>
              <a:defRPr/>
            </a:lvl1pPr>
          </a:lstStyle>
          <a:p>
            <a:pPr>
              <a:defRPr/>
            </a:pPr>
            <a:fld id="{44F1983F-07D3-45F3-8D55-5DEDCC37346B}" type="slidenum">
              <a:rPr lang="zh-CN" altLang="en-US"/>
              <a:pPr>
                <a:defRPr/>
              </a:pPr>
              <a:t>‹#›</a:t>
            </a:fld>
            <a:endParaRPr lang="en-US" altLang="zh-CN" sz="1050"/>
          </a:p>
        </p:txBody>
      </p:sp>
    </p:spTree>
    <p:extLst>
      <p:ext uri="{BB962C8B-B14F-4D97-AF65-F5344CB8AC3E}">
        <p14:creationId xmlns:p14="http://schemas.microsoft.com/office/powerpoint/2010/main" val="262518301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sldNum" sz="quarter" idx="10"/>
          </p:nvPr>
        </p:nvSpPr>
        <p:spPr>
          <a:ln/>
        </p:spPr>
        <p:txBody>
          <a:bodyPr/>
          <a:lstStyle>
            <a:lvl1pPr>
              <a:defRPr/>
            </a:lvl1pPr>
          </a:lstStyle>
          <a:p>
            <a:pPr>
              <a:defRPr/>
            </a:pPr>
            <a:fld id="{03AB6A77-E5C6-40BB-9770-C017F1B50346}" type="slidenum">
              <a:rPr lang="zh-CN" altLang="en-US"/>
              <a:pPr>
                <a:defRPr/>
              </a:pPr>
              <a:t>‹#›</a:t>
            </a:fld>
            <a:endParaRPr lang="en-US" altLang="zh-CN" sz="1050"/>
          </a:p>
        </p:txBody>
      </p:sp>
    </p:spTree>
    <p:extLst>
      <p:ext uri="{BB962C8B-B14F-4D97-AF65-F5344CB8AC3E}">
        <p14:creationId xmlns:p14="http://schemas.microsoft.com/office/powerpoint/2010/main" val="1824102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42F1CD84-0E55-4F02-85D7-889DF5C0D38D}" type="datetime1">
              <a:rPr lang="zh-CN" altLang="en-US" smtClean="0"/>
              <a:pPr/>
              <a:t>2018/10/29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6" name="图片 5"/>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39B99CB6-4DC2-4855-AF08-9FD894FFE53B}" type="slidenum">
              <a:rPr lang="zh-CN" altLang="en-US"/>
              <a:pPr>
                <a:defRPr/>
              </a:pPr>
              <a:t>‹#›</a:t>
            </a:fld>
            <a:endParaRPr lang="en-US" altLang="zh-CN" sz="1050"/>
          </a:p>
        </p:txBody>
      </p:sp>
    </p:spTree>
    <p:extLst>
      <p:ext uri="{BB962C8B-B14F-4D97-AF65-F5344CB8AC3E}">
        <p14:creationId xmlns:p14="http://schemas.microsoft.com/office/powerpoint/2010/main" val="2025124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1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7B9CD037-C195-4A49-A9A7-A21BDEE1E609}" type="slidenum">
              <a:rPr lang="zh-CN" altLang="en-US"/>
              <a:pPr>
                <a:defRPr/>
              </a:pPr>
              <a:t>‹#›</a:t>
            </a:fld>
            <a:endParaRPr lang="en-US" altLang="zh-CN" sz="1050"/>
          </a:p>
        </p:txBody>
      </p:sp>
    </p:spTree>
    <p:extLst>
      <p:ext uri="{BB962C8B-B14F-4D97-AF65-F5344CB8AC3E}">
        <p14:creationId xmlns:p14="http://schemas.microsoft.com/office/powerpoint/2010/main" val="35343956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1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smtClean="0"/>
              <a:t>单击此处编辑母版文本样式</a:t>
            </a:r>
          </a:p>
        </p:txBody>
      </p:sp>
      <p:sp>
        <p:nvSpPr>
          <p:cNvPr id="5" name="Rectangle 4"/>
          <p:cNvSpPr>
            <a:spLocks noGrp="1" noChangeArrowheads="1"/>
          </p:cNvSpPr>
          <p:nvPr>
            <p:ph type="sldNum" sz="quarter" idx="10"/>
          </p:nvPr>
        </p:nvSpPr>
        <p:spPr>
          <a:ln/>
        </p:spPr>
        <p:txBody>
          <a:bodyPr/>
          <a:lstStyle>
            <a:lvl1pPr>
              <a:defRPr/>
            </a:lvl1pPr>
          </a:lstStyle>
          <a:p>
            <a:pPr>
              <a:defRPr/>
            </a:pPr>
            <a:fld id="{D97B0465-3A29-4F3F-9A81-F20CB3EF4E08}" type="slidenum">
              <a:rPr lang="zh-CN" altLang="en-US"/>
              <a:pPr>
                <a:defRPr/>
              </a:pPr>
              <a:t>‹#›</a:t>
            </a:fld>
            <a:endParaRPr lang="en-US" altLang="zh-CN" sz="1050"/>
          </a:p>
        </p:txBody>
      </p:sp>
    </p:spTree>
    <p:extLst>
      <p:ext uri="{BB962C8B-B14F-4D97-AF65-F5344CB8AC3E}">
        <p14:creationId xmlns:p14="http://schemas.microsoft.com/office/powerpoint/2010/main" val="17940689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48071612-1DFE-4651-B813-455A554E0CC1}" type="slidenum">
              <a:rPr lang="zh-CN" altLang="en-US"/>
              <a:pPr>
                <a:defRPr/>
              </a:pPr>
              <a:t>‹#›</a:t>
            </a:fld>
            <a:endParaRPr lang="en-US" altLang="zh-CN" sz="1050"/>
          </a:p>
        </p:txBody>
      </p:sp>
    </p:spTree>
    <p:extLst>
      <p:ext uri="{BB962C8B-B14F-4D97-AF65-F5344CB8AC3E}">
        <p14:creationId xmlns:p14="http://schemas.microsoft.com/office/powerpoint/2010/main" val="59326601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114300"/>
            <a:ext cx="2286000" cy="46291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114300"/>
            <a:ext cx="6705600" cy="46291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sldNum" sz="quarter" idx="10"/>
          </p:nvPr>
        </p:nvSpPr>
        <p:spPr>
          <a:ln/>
        </p:spPr>
        <p:txBody>
          <a:bodyPr/>
          <a:lstStyle>
            <a:lvl1pPr>
              <a:defRPr/>
            </a:lvl1pPr>
          </a:lstStyle>
          <a:p>
            <a:pPr>
              <a:defRPr/>
            </a:pPr>
            <a:fld id="{390D8845-EE2F-4920-90FD-B168DC3DDAD2}" type="slidenum">
              <a:rPr lang="zh-CN" altLang="en-US"/>
              <a:pPr>
                <a:defRPr/>
              </a:pPr>
              <a:t>‹#›</a:t>
            </a:fld>
            <a:endParaRPr lang="en-US" altLang="zh-CN" sz="1050"/>
          </a:p>
        </p:txBody>
      </p:sp>
    </p:spTree>
    <p:extLst>
      <p:ext uri="{BB962C8B-B14F-4D97-AF65-F5344CB8AC3E}">
        <p14:creationId xmlns:p14="http://schemas.microsoft.com/office/powerpoint/2010/main" val="125124817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14300"/>
            <a:ext cx="9144000" cy="3429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685800"/>
            <a:ext cx="3848100" cy="405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10100" y="685800"/>
            <a:ext cx="3848100" cy="405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sldNum" sz="quarter" idx="10"/>
          </p:nvPr>
        </p:nvSpPr>
        <p:spPr>
          <a:ln/>
        </p:spPr>
        <p:txBody>
          <a:bodyPr/>
          <a:lstStyle>
            <a:lvl1pPr>
              <a:defRPr/>
            </a:lvl1pPr>
          </a:lstStyle>
          <a:p>
            <a:pPr>
              <a:defRPr/>
            </a:pPr>
            <a:fld id="{B1CD4A5C-AEF8-412C-815D-34889AEF71E2}" type="slidenum">
              <a:rPr lang="zh-CN" altLang="en-US"/>
              <a:pPr>
                <a:defRPr/>
              </a:pPr>
              <a:t>‹#›</a:t>
            </a:fld>
            <a:endParaRPr lang="en-US" altLang="zh-CN" sz="1050"/>
          </a:p>
        </p:txBody>
      </p:sp>
    </p:spTree>
    <p:extLst>
      <p:ext uri="{BB962C8B-B14F-4D97-AF65-F5344CB8AC3E}">
        <p14:creationId xmlns:p14="http://schemas.microsoft.com/office/powerpoint/2010/main" val="239028106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114300"/>
            <a:ext cx="9144000" cy="4629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sldNum" sz="quarter" idx="10"/>
          </p:nvPr>
        </p:nvSpPr>
        <p:spPr>
          <a:ln/>
        </p:spPr>
        <p:txBody>
          <a:bodyPr/>
          <a:lstStyle>
            <a:lvl1pPr>
              <a:defRPr/>
            </a:lvl1pPr>
          </a:lstStyle>
          <a:p>
            <a:pPr>
              <a:defRPr/>
            </a:pPr>
            <a:fld id="{D401EF81-4CAF-46E4-80B6-649708FCA270}" type="slidenum">
              <a:rPr lang="zh-CN" altLang="en-US"/>
              <a:pPr>
                <a:defRPr/>
              </a:pPr>
              <a:t>‹#›</a:t>
            </a:fld>
            <a:endParaRPr lang="en-US" altLang="zh-CN" sz="1050"/>
          </a:p>
        </p:txBody>
      </p:sp>
    </p:spTree>
    <p:extLst>
      <p:ext uri="{BB962C8B-B14F-4D97-AF65-F5344CB8AC3E}">
        <p14:creationId xmlns:p14="http://schemas.microsoft.com/office/powerpoint/2010/main" val="64122810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114300"/>
            <a:ext cx="9144000" cy="3429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685800"/>
            <a:ext cx="3848100" cy="405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0100" y="685800"/>
            <a:ext cx="3848100" cy="1971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0100" y="2771775"/>
            <a:ext cx="3848100" cy="1971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sldNum" sz="quarter" idx="10"/>
          </p:nvPr>
        </p:nvSpPr>
        <p:spPr>
          <a:ln/>
        </p:spPr>
        <p:txBody>
          <a:bodyPr/>
          <a:lstStyle>
            <a:lvl1pPr>
              <a:defRPr/>
            </a:lvl1pPr>
          </a:lstStyle>
          <a:p>
            <a:pPr>
              <a:defRPr/>
            </a:pPr>
            <a:fld id="{ECB71089-47E4-4E5F-9201-B0FDDFC6F0C8}" type="slidenum">
              <a:rPr lang="zh-CN" altLang="en-US"/>
              <a:pPr>
                <a:defRPr/>
              </a:pPr>
              <a:t>‹#›</a:t>
            </a:fld>
            <a:endParaRPr lang="en-US" altLang="zh-CN" sz="1050"/>
          </a:p>
        </p:txBody>
      </p:sp>
    </p:spTree>
    <p:extLst>
      <p:ext uri="{BB962C8B-B14F-4D97-AF65-F5344CB8AC3E}">
        <p14:creationId xmlns:p14="http://schemas.microsoft.com/office/powerpoint/2010/main" val="5455914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114300"/>
            <a:ext cx="9144000" cy="3429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09600" y="685800"/>
            <a:ext cx="3848100" cy="1971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0100" y="685800"/>
            <a:ext cx="3848100" cy="1971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09600" y="2771775"/>
            <a:ext cx="3848100" cy="1971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10100" y="2771775"/>
            <a:ext cx="3848100" cy="1971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sldNum" sz="quarter" idx="10"/>
          </p:nvPr>
        </p:nvSpPr>
        <p:spPr>
          <a:ln/>
        </p:spPr>
        <p:txBody>
          <a:bodyPr/>
          <a:lstStyle>
            <a:lvl1pPr>
              <a:defRPr/>
            </a:lvl1pPr>
          </a:lstStyle>
          <a:p>
            <a:pPr>
              <a:defRPr/>
            </a:pPr>
            <a:fld id="{8FBDC8FB-CCBD-4107-92B3-B83BAD1BEE5A}" type="slidenum">
              <a:rPr lang="zh-CN" altLang="en-US"/>
              <a:pPr>
                <a:defRPr/>
              </a:pPr>
              <a:t>‹#›</a:t>
            </a:fld>
            <a:endParaRPr lang="en-US" altLang="zh-CN" sz="1050"/>
          </a:p>
        </p:txBody>
      </p:sp>
    </p:spTree>
    <p:extLst>
      <p:ext uri="{BB962C8B-B14F-4D97-AF65-F5344CB8AC3E}">
        <p14:creationId xmlns:p14="http://schemas.microsoft.com/office/powerpoint/2010/main" val="135180259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114300"/>
            <a:ext cx="9144000" cy="3429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685800"/>
            <a:ext cx="3848100" cy="4057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10100" y="685800"/>
            <a:ext cx="3848100" cy="1971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10100" y="2771775"/>
            <a:ext cx="3848100" cy="19716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sldNum" sz="quarter" idx="10"/>
          </p:nvPr>
        </p:nvSpPr>
        <p:spPr>
          <a:ln/>
        </p:spPr>
        <p:txBody>
          <a:bodyPr/>
          <a:lstStyle>
            <a:lvl1pPr>
              <a:defRPr/>
            </a:lvl1pPr>
          </a:lstStyle>
          <a:p>
            <a:pPr>
              <a:defRPr/>
            </a:pPr>
            <a:fld id="{78A92740-584B-4D76-BD68-2AE9B0040C81}" type="slidenum">
              <a:rPr lang="zh-CN" altLang="en-US"/>
              <a:pPr>
                <a:defRPr/>
              </a:pPr>
              <a:t>‹#›</a:t>
            </a:fld>
            <a:endParaRPr lang="en-US" altLang="zh-CN" sz="1050"/>
          </a:p>
        </p:txBody>
      </p:sp>
    </p:spTree>
    <p:extLst>
      <p:ext uri="{BB962C8B-B14F-4D97-AF65-F5344CB8AC3E}">
        <p14:creationId xmlns:p14="http://schemas.microsoft.com/office/powerpoint/2010/main" val="245940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1" kern="1200" spc="50" dirty="0">
                <a:ln w="12700">
                  <a:noFill/>
                  <a:prstDash val="solid"/>
                </a:ln>
                <a:solidFill>
                  <a:schemeClr val="accent4"/>
                </a:solidFill>
                <a:effectLst>
                  <a:outerShdw blurRad="38100" dist="20320" dir="2700000" algn="tl" rotWithShape="0">
                    <a:srgbClr val="000000">
                      <a:alpha val="70000"/>
                    </a:srgbClr>
                  </a:outerShdw>
                </a:effectLst>
                <a:latin typeface="黑体" pitchFamily="49" charset="-122"/>
                <a:ea typeface="黑体" pitchFamily="49" charset="-122"/>
                <a:cs typeface="+mj-cs"/>
              </a:defRPr>
            </a:lvl1pPr>
          </a:lstStyle>
          <a:p>
            <a:r>
              <a:rPr kumimoji="0" lang="zh-CN" altLang="en-US" smtClean="0"/>
              <a:t>单击此处编辑母版标题样式</a:t>
            </a:r>
            <a:endParaRPr kumimoji="0" lang="en-US" dirty="0"/>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4987E360-F871-4947-AD00-27972726D78D}" type="datetime1">
              <a:rPr lang="zh-CN" altLang="en-US" smtClean="0"/>
              <a:pPr/>
              <a:t>2018/10/29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4C26F3-AB5C-478F-8324-15184DC3904C}"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cstate="print">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1" kern="1200" spc="50">
                <a:ln w="12700">
                  <a:noFill/>
                  <a:prstDash val="solid"/>
                </a:ln>
                <a:solidFill>
                  <a:schemeClr val="accent4"/>
                </a:solidFill>
                <a:effectLst>
                  <a:outerShdw blurRad="38100" dist="20320" dir="2700000" algn="tl" rotWithShape="0">
                    <a:srgbClr val="000000">
                      <a:alpha val="70000"/>
                    </a:srgbClr>
                  </a:outerShdw>
                </a:effectLst>
                <a:latin typeface="黑体" pitchFamily="49" charset="-122"/>
                <a:ea typeface="黑体" pitchFamily="49" charset="-122"/>
                <a:cs typeface="+mj-cs"/>
              </a:defRPr>
            </a:lvl1pPr>
          </a:lstStyle>
          <a:p>
            <a:r>
              <a:rPr kumimoji="0" lang="zh-CN" altLang="en-US" smtClean="0"/>
              <a:t>单击此处编辑母版标题样式</a:t>
            </a:r>
            <a:endParaRPr kumimoji="0" lang="en-US" dirty="0"/>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atin typeface="黑体" pitchFamily="49" charset="-122"/>
                <a:ea typeface="黑体"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C633F1AD-1D13-4D07-B757-5FEFB8DECF55}" type="datetime1">
              <a:rPr lang="zh-CN" altLang="en-US" smtClean="0"/>
              <a:pPr/>
              <a:t>2018/10/29</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7B4C26F3-AB5C-478F-8324-15184DC3904C}" type="slidenum">
              <a:rPr lang="zh-CN" altLang="en-US" smtClean="0"/>
              <a:pPr/>
              <a:t>‹#›</a:t>
            </a:fld>
            <a:endParaRPr lang="zh-CN" altLang="en-US"/>
          </a:p>
        </p:txBody>
      </p:sp>
      <p:pic>
        <p:nvPicPr>
          <p:cNvPr id="9" name="图片 8"/>
          <p:cNvPicPr>
            <a:picLocks noChangeAspect="1"/>
          </p:cNvPicPr>
          <p:nvPr/>
        </p:nvPicPr>
        <p:blipFill>
          <a:blip r:embed="rId3" cstate="print">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2.jp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3" Type="http://schemas.openxmlformats.org/officeDocument/2006/relationships/slideLayout" Target="../slideLayouts/slideLayout37.xml"/><Relationship Id="rId21" Type="http://schemas.openxmlformats.org/officeDocument/2006/relationships/image" Target="../media/image7.png"/><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image" Target="../media/image2.jpg"/><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image" Target="../media/image10.png"/><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image" Target="../media/image9.png"/><Relationship Id="rId10" Type="http://schemas.openxmlformats.org/officeDocument/2006/relationships/slideLayout" Target="../slideLayouts/slideLayout44.xml"/><Relationship Id="rId19" Type="http://schemas.openxmlformats.org/officeDocument/2006/relationships/theme" Target="../theme/theme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image" Target="../media/image8.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image" Target="../media/image11.jpeg"/><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theme" Target="../theme/theme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image" Target="../media/image11.jpeg"/><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theme" Target="../theme/theme6.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3214B416-2374-449B-AD4A-7644DEA20F86}" type="datetime1">
              <a:rPr lang="zh-CN" altLang="en-US" smtClean="0"/>
              <a:pPr/>
              <a:t>2018/10/29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7B4C26F3-AB5C-478F-8324-15184DC3904C}" type="slidenum">
              <a:rPr lang="zh-CN" altLang="en-US" smtClean="0"/>
              <a:pPr/>
              <a:t>‹#›</a:t>
            </a:fld>
            <a:endParaRPr lang="zh-CN" altLang="en-US"/>
          </a:p>
        </p:txBody>
      </p:sp>
    </p:spTree>
  </p:cSld>
  <p:clrMap bg1="dk1" tx1="lt1" bg2="dk2" tx2="lt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ftr="0" dt="0"/>
  <p:txStyles>
    <p:titleStyle>
      <a:lvl1pPr algn="l" rtl="0" eaLnBrk="1" latinLnBrk="0" hangingPunct="1">
        <a:spcBef>
          <a:spcPct val="0"/>
        </a:spcBef>
        <a:buNone/>
        <a:defRPr kumimoji="0" lang="zh-CN" altLang="en-US" sz="4400" b="1" kern="1200" spc="50" dirty="0">
          <a:ln w="12700">
            <a:noFill/>
            <a:prstDash val="solid"/>
          </a:ln>
          <a:solidFill>
            <a:schemeClr val="accent4"/>
          </a:solidFill>
          <a:effectLst>
            <a:outerShdw blurRad="38100" dist="20320" dir="2700000" algn="tl" rotWithShape="0">
              <a:srgbClr val="000000">
                <a:alpha val="70000"/>
              </a:srgbClr>
            </a:outerShdw>
          </a:effectLst>
          <a:latin typeface="黑体" pitchFamily="49" charset="-122"/>
          <a:ea typeface="黑体" pitchFamily="49" charset="-122"/>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b="1" kern="1200">
          <a:solidFill>
            <a:schemeClr val="tx1"/>
          </a:solidFill>
          <a:latin typeface="黑体" pitchFamily="49" charset="-122"/>
          <a:ea typeface="黑体" pitchFamily="49" charset="-122"/>
          <a:cs typeface="+mn-cs"/>
        </a:defRPr>
      </a:lvl1pPr>
      <a:lvl2pPr marL="742950" indent="-285750" algn="l" rtl="0" eaLnBrk="1" latinLnBrk="0" hangingPunct="1">
        <a:spcBef>
          <a:spcPct val="20000"/>
        </a:spcBef>
        <a:buClr>
          <a:schemeClr val="tx2"/>
        </a:buClr>
        <a:buSzPct val="60000"/>
        <a:buFont typeface="Wingdings 2"/>
        <a:buChar char=""/>
        <a:defRPr kumimoji="0" sz="2800" b="1" kern="1200">
          <a:solidFill>
            <a:schemeClr val="tx1"/>
          </a:solidFill>
          <a:latin typeface="黑体" pitchFamily="49" charset="-122"/>
          <a:ea typeface="黑体" pitchFamily="49" charset="-122"/>
          <a:cs typeface="+mn-cs"/>
        </a:defRPr>
      </a:lvl2pPr>
      <a:lvl3pPr marL="1143000" indent="-228600" algn="l" rtl="0" eaLnBrk="1" latinLnBrk="0" hangingPunct="1">
        <a:spcBef>
          <a:spcPct val="20000"/>
        </a:spcBef>
        <a:buClr>
          <a:schemeClr val="tx2"/>
        </a:buClr>
        <a:buSzPct val="60000"/>
        <a:buFont typeface="Wingdings 2"/>
        <a:buChar char=""/>
        <a:defRPr kumimoji="0" sz="2400" b="1" kern="1200">
          <a:solidFill>
            <a:schemeClr val="tx1"/>
          </a:solidFill>
          <a:latin typeface="黑体" pitchFamily="49" charset="-122"/>
          <a:ea typeface="黑体" pitchFamily="49" charset="-122"/>
          <a:cs typeface="+mn-cs"/>
        </a:defRPr>
      </a:lvl3pPr>
      <a:lvl4pPr marL="16002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4pPr>
      <a:lvl5pPr marL="20574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dirty="0" smtClean="0"/>
              <a:t>单击此处编辑母版标题样式</a:t>
            </a:r>
            <a:endParaRPr kumimoji="0" lang="en-US" dirty="0"/>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3214B416-2374-449B-AD4A-7644DEA20F86}" type="datetime1">
              <a:rPr lang="zh-CN" altLang="en-US" smtClean="0"/>
              <a:pPr/>
              <a:t>2018/10/29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3423357899"/>
      </p:ext>
    </p:extLst>
  </p:cSld>
  <p:clrMap bg1="dk1" tx1="lt1" bg2="dk2" tx2="lt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hf hdr="0" ftr="0" dt="0"/>
  <p:txStyles>
    <p:titleStyle>
      <a:lvl1pPr algn="l" rtl="0" eaLnBrk="1" latinLnBrk="0" hangingPunct="1">
        <a:spcBef>
          <a:spcPct val="0"/>
        </a:spcBef>
        <a:buNone/>
        <a:defRPr kumimoji="0" lang="zh-CN" altLang="en-US" sz="4400" b="1" kern="1200" spc="50" dirty="0">
          <a:ln w="12700">
            <a:noFill/>
            <a:prstDash val="solid"/>
          </a:ln>
          <a:solidFill>
            <a:schemeClr val="accent4"/>
          </a:solidFill>
          <a:effectLst>
            <a:outerShdw blurRad="38100" dist="20320" dir="2700000" algn="tl" rotWithShape="0">
              <a:srgbClr val="000000">
                <a:alpha val="70000"/>
              </a:srgbClr>
            </a:outerShdw>
          </a:effectLst>
          <a:latin typeface="黑体" pitchFamily="49" charset="-122"/>
          <a:ea typeface="黑体" pitchFamily="49" charset="-122"/>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b="1" kern="1200">
          <a:solidFill>
            <a:schemeClr val="tx1"/>
          </a:solidFill>
          <a:latin typeface="黑体" pitchFamily="49" charset="-122"/>
          <a:ea typeface="黑体" pitchFamily="49" charset="-122"/>
          <a:cs typeface="+mn-cs"/>
        </a:defRPr>
      </a:lvl1pPr>
      <a:lvl2pPr marL="742950" indent="-285750" algn="l" rtl="0" eaLnBrk="1" latinLnBrk="0" hangingPunct="1">
        <a:spcBef>
          <a:spcPct val="20000"/>
        </a:spcBef>
        <a:buClr>
          <a:schemeClr val="tx2"/>
        </a:buClr>
        <a:buSzPct val="60000"/>
        <a:buFont typeface="Wingdings 2"/>
        <a:buChar char=""/>
        <a:defRPr kumimoji="0" sz="2800" b="1" kern="1200">
          <a:solidFill>
            <a:schemeClr val="tx1"/>
          </a:solidFill>
          <a:latin typeface="黑体" pitchFamily="49" charset="-122"/>
          <a:ea typeface="黑体" pitchFamily="49" charset="-122"/>
          <a:cs typeface="+mn-cs"/>
        </a:defRPr>
      </a:lvl2pPr>
      <a:lvl3pPr marL="1143000" indent="-228600" algn="l" rtl="0" eaLnBrk="1" latinLnBrk="0" hangingPunct="1">
        <a:spcBef>
          <a:spcPct val="20000"/>
        </a:spcBef>
        <a:buClr>
          <a:schemeClr val="tx2"/>
        </a:buClr>
        <a:buSzPct val="60000"/>
        <a:buFont typeface="Wingdings 2"/>
        <a:buChar char=""/>
        <a:defRPr kumimoji="0" sz="2400" b="1" kern="1200">
          <a:solidFill>
            <a:schemeClr val="tx1"/>
          </a:solidFill>
          <a:latin typeface="黑体" pitchFamily="49" charset="-122"/>
          <a:ea typeface="黑体" pitchFamily="49" charset="-122"/>
          <a:cs typeface="+mn-cs"/>
        </a:defRPr>
      </a:lvl3pPr>
      <a:lvl4pPr marL="16002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4pPr>
      <a:lvl5pPr marL="20574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7775972" cy="857250"/>
          </a:xfrm>
          <a:prstGeom prst="rect">
            <a:avLst/>
          </a:prstGeom>
        </p:spPr>
        <p:txBody>
          <a:bodyPr vert="horz" rtlCol="0" anchor="ctr">
            <a:normAutofit/>
            <a:scene3d>
              <a:camera prst="orthographicFront"/>
              <a:lightRig rig="soft" dir="t"/>
            </a:scene3d>
            <a:sp3d prstMaterial="matte">
              <a:bevelT w="12700" h="12700"/>
            </a:sp3d>
          </a:bodyPr>
          <a:lstStyle/>
          <a:p>
            <a:r>
              <a:rPr lang="zh-CN" altLang="en-US" smtClean="0"/>
              <a:t>单击此处编辑母版标题样式</a:t>
            </a:r>
            <a:endParaRPr lang="en-US"/>
          </a:p>
        </p:txBody>
      </p:sp>
      <p:sp>
        <p:nvSpPr>
          <p:cNvPr id="3075" name="文本占位符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900" b="1">
                <a:solidFill>
                  <a:schemeClr val="tx1"/>
                </a:solidFill>
                <a:latin typeface="Arial" charset="0"/>
              </a:defRPr>
            </a:lvl1pPr>
          </a:lstStyle>
          <a:p>
            <a:pPr>
              <a:defRPr/>
            </a:pPr>
            <a:endParaRPr lang="en-US" altLang="zh-CN"/>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900" b="1">
                <a:solidFill>
                  <a:schemeClr val="tx1"/>
                </a:solidFill>
                <a:latin typeface="Arial" charset="0"/>
              </a:defRPr>
            </a:lvl1pPr>
          </a:lstStyle>
          <a:p>
            <a:pPr>
              <a:defRPr/>
            </a:pPr>
            <a:r>
              <a:rPr lang="en-US" altLang="zh-CN"/>
              <a:t>Shuju.jiegou@163.com </a:t>
            </a:r>
            <a:r>
              <a:rPr lang="zh-CN" altLang="en-US"/>
              <a:t>计算机技术 数据结构与算法</a:t>
            </a:r>
          </a:p>
        </p:txBody>
      </p:sp>
    </p:spTree>
    <p:extLst>
      <p:ext uri="{BB962C8B-B14F-4D97-AF65-F5344CB8AC3E}">
        <p14:creationId xmlns:p14="http://schemas.microsoft.com/office/powerpoint/2010/main" val="3067731660"/>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rtl="0" eaLnBrk="0" fontAlgn="base" hangingPunct="0">
        <a:spcBef>
          <a:spcPct val="0"/>
        </a:spcBef>
        <a:spcAft>
          <a:spcPct val="0"/>
        </a:spcAft>
        <a:defRPr lang="zh-CN" altLang="en-US" sz="3300" b="1" kern="1200" spc="38" dirty="0">
          <a:ln w="12700">
            <a:noFill/>
            <a:prstDash val="solid"/>
          </a:ln>
          <a:solidFill>
            <a:srgbClr val="4BC5B9"/>
          </a:solidFill>
          <a:effectLst>
            <a:outerShdw blurRad="38100" dist="20320" dir="2700000" algn="tl" rotWithShape="0">
              <a:srgbClr val="000000">
                <a:alpha val="70000"/>
              </a:srgbClr>
            </a:outerShdw>
          </a:effectLst>
          <a:latin typeface="+mj-lt"/>
          <a:ea typeface="+mj-ea"/>
          <a:cs typeface="+mj-cs"/>
        </a:defRPr>
      </a:lvl1pPr>
      <a:lvl2pPr algn="l" rtl="0" eaLnBrk="0" fontAlgn="base" hangingPunct="0">
        <a:spcBef>
          <a:spcPct val="0"/>
        </a:spcBef>
        <a:spcAft>
          <a:spcPct val="0"/>
        </a:spcAft>
        <a:defRPr sz="3300" b="1">
          <a:solidFill>
            <a:srgbClr val="4BC5B9"/>
          </a:solidFill>
          <a:latin typeface="Footlight MT Light" pitchFamily="18" charset="0"/>
          <a:ea typeface="华文新魏" pitchFamily="2" charset="-122"/>
        </a:defRPr>
      </a:lvl2pPr>
      <a:lvl3pPr algn="l" rtl="0" eaLnBrk="0" fontAlgn="base" hangingPunct="0">
        <a:spcBef>
          <a:spcPct val="0"/>
        </a:spcBef>
        <a:spcAft>
          <a:spcPct val="0"/>
        </a:spcAft>
        <a:defRPr sz="3300" b="1">
          <a:solidFill>
            <a:srgbClr val="4BC5B9"/>
          </a:solidFill>
          <a:latin typeface="Footlight MT Light" pitchFamily="18" charset="0"/>
          <a:ea typeface="华文新魏" pitchFamily="2" charset="-122"/>
        </a:defRPr>
      </a:lvl3pPr>
      <a:lvl4pPr algn="l" rtl="0" eaLnBrk="0" fontAlgn="base" hangingPunct="0">
        <a:spcBef>
          <a:spcPct val="0"/>
        </a:spcBef>
        <a:spcAft>
          <a:spcPct val="0"/>
        </a:spcAft>
        <a:defRPr sz="3300" b="1">
          <a:solidFill>
            <a:srgbClr val="4BC5B9"/>
          </a:solidFill>
          <a:latin typeface="Footlight MT Light" pitchFamily="18" charset="0"/>
          <a:ea typeface="华文新魏" pitchFamily="2" charset="-122"/>
        </a:defRPr>
      </a:lvl4pPr>
      <a:lvl5pPr algn="l" rtl="0" eaLnBrk="0" fontAlgn="base" hangingPunct="0">
        <a:spcBef>
          <a:spcPct val="0"/>
        </a:spcBef>
        <a:spcAft>
          <a:spcPct val="0"/>
        </a:spcAft>
        <a:defRPr sz="3300" b="1">
          <a:solidFill>
            <a:srgbClr val="4BC5B9"/>
          </a:solidFill>
          <a:latin typeface="Footlight MT Light" pitchFamily="18" charset="0"/>
          <a:ea typeface="华文新魏" pitchFamily="2"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257175" indent="-257175" algn="l" rtl="0" eaLnBrk="0" fontAlgn="base" hangingPunct="0">
        <a:spcBef>
          <a:spcPct val="20000"/>
        </a:spcBef>
        <a:spcAft>
          <a:spcPct val="0"/>
        </a:spcAft>
        <a:buClr>
          <a:schemeClr val="tx2"/>
        </a:buClr>
        <a:buSzPct val="60000"/>
        <a:buFont typeface="Wingdings 2" panose="05020102010507070707" pitchFamily="18" charset="2"/>
        <a:buChar char=""/>
        <a:defRPr sz="2400" b="1" kern="1200">
          <a:solidFill>
            <a:schemeClr val="tx1"/>
          </a:solidFill>
          <a:latin typeface="黑体" pitchFamily="49" charset="-122"/>
          <a:ea typeface="黑体" pitchFamily="49" charset="-122"/>
          <a:cs typeface="+mn-cs"/>
        </a:defRPr>
      </a:lvl1pPr>
      <a:lvl2pPr marL="557213" indent="-214313" algn="l" rtl="0" eaLnBrk="0" fontAlgn="base" hangingPunct="0">
        <a:spcBef>
          <a:spcPct val="20000"/>
        </a:spcBef>
        <a:spcAft>
          <a:spcPct val="0"/>
        </a:spcAft>
        <a:buClr>
          <a:schemeClr val="tx2"/>
        </a:buClr>
        <a:buSzPct val="60000"/>
        <a:buFont typeface="Wingdings 2" panose="05020102010507070707" pitchFamily="18" charset="2"/>
        <a:buChar char=""/>
        <a:defRPr sz="2100" b="1" kern="1200">
          <a:solidFill>
            <a:schemeClr val="tx1"/>
          </a:solidFill>
          <a:latin typeface="黑体" pitchFamily="49" charset="-122"/>
          <a:ea typeface="黑体" pitchFamily="49" charset="-122"/>
          <a:cs typeface="+mn-cs"/>
        </a:defRPr>
      </a:lvl2pPr>
      <a:lvl3pPr marL="857250" indent="-171450" algn="l" rtl="0" eaLnBrk="0" fontAlgn="base" hangingPunct="0">
        <a:spcBef>
          <a:spcPct val="20000"/>
        </a:spcBef>
        <a:spcAft>
          <a:spcPct val="0"/>
        </a:spcAft>
        <a:buClr>
          <a:schemeClr val="tx2"/>
        </a:buClr>
        <a:buSzPct val="60000"/>
        <a:buFont typeface="Wingdings 2" panose="05020102010507070707" pitchFamily="18" charset="2"/>
        <a:buChar char=""/>
        <a:defRPr sz="1800" b="1" kern="1200">
          <a:solidFill>
            <a:schemeClr val="tx1"/>
          </a:solidFill>
          <a:latin typeface="黑体" pitchFamily="49" charset="-122"/>
          <a:ea typeface="黑体" pitchFamily="49" charset="-122"/>
          <a:cs typeface="+mn-cs"/>
        </a:defRPr>
      </a:lvl3pPr>
      <a:lvl4pPr marL="1200150" indent="-171450" algn="l" rtl="0" eaLnBrk="0" fontAlgn="base" hangingPunct="0">
        <a:spcBef>
          <a:spcPct val="20000"/>
        </a:spcBef>
        <a:spcAft>
          <a:spcPct val="0"/>
        </a:spcAft>
        <a:buClr>
          <a:schemeClr val="tx2"/>
        </a:buClr>
        <a:buSzPct val="60000"/>
        <a:buFont typeface="Wingdings 2" panose="05020102010507070707" pitchFamily="18" charset="2"/>
        <a:buChar char=""/>
        <a:defRPr sz="1500" b="1" kern="1200">
          <a:solidFill>
            <a:schemeClr val="tx1"/>
          </a:solidFill>
          <a:latin typeface="黑体" pitchFamily="49" charset="-122"/>
          <a:ea typeface="黑体" pitchFamily="49" charset="-122"/>
          <a:cs typeface="+mn-cs"/>
        </a:defRPr>
      </a:lvl4pPr>
      <a:lvl5pPr marL="1543050" indent="-171450" algn="l" rtl="0" eaLnBrk="0" fontAlgn="base" hangingPunct="0">
        <a:spcBef>
          <a:spcPct val="20000"/>
        </a:spcBef>
        <a:spcAft>
          <a:spcPct val="0"/>
        </a:spcAft>
        <a:buClr>
          <a:schemeClr val="tx2"/>
        </a:buClr>
        <a:buSzPct val="60000"/>
        <a:buFont typeface="Wingdings 2" panose="05020102010507070707" pitchFamily="18" charset="2"/>
        <a:buChar char=""/>
        <a:defRPr sz="1500" b="1" kern="1200">
          <a:solidFill>
            <a:schemeClr val="tx1"/>
          </a:solidFill>
          <a:latin typeface="黑体" pitchFamily="49" charset="-122"/>
          <a:ea typeface="黑体" pitchFamily="49" charset="-122"/>
          <a:cs typeface="+mn-cs"/>
        </a:defRPr>
      </a:lvl5pPr>
      <a:lvl6pPr marL="1885950" indent="-171450" algn="l" rtl="0" eaLnBrk="1" latinLnBrk="0" hangingPunct="1">
        <a:spcBef>
          <a:spcPct val="20000"/>
        </a:spcBef>
        <a:buFont typeface="Arial"/>
        <a:buChar char="•"/>
        <a:defRPr kumimoji="0" sz="1500" kern="1200">
          <a:solidFill>
            <a:schemeClr val="tx1"/>
          </a:solidFill>
          <a:latin typeface="+mn-lt"/>
          <a:ea typeface="+mn-ea"/>
          <a:cs typeface="+mn-cs"/>
        </a:defRPr>
      </a:lvl6pPr>
      <a:lvl7pPr marL="2228850" indent="-171450" algn="l" rtl="0" eaLnBrk="1" latinLnBrk="0" hangingPunct="1">
        <a:spcBef>
          <a:spcPct val="20000"/>
        </a:spcBef>
        <a:buFont typeface="Arial"/>
        <a:buChar char="•"/>
        <a:defRPr kumimoji="0" sz="1500" kern="1200">
          <a:solidFill>
            <a:schemeClr val="tx1"/>
          </a:solidFill>
          <a:latin typeface="+mn-lt"/>
          <a:ea typeface="+mn-ea"/>
          <a:cs typeface="+mn-cs"/>
        </a:defRPr>
      </a:lvl7pPr>
      <a:lvl8pPr marL="2571750" indent="-171450" algn="l" rtl="0" eaLnBrk="1" latinLnBrk="0" hangingPunct="1">
        <a:spcBef>
          <a:spcPct val="20000"/>
        </a:spcBef>
        <a:buFont typeface="Arial"/>
        <a:buChar char="•"/>
        <a:defRPr kumimoji="0" sz="1500" kern="1200">
          <a:solidFill>
            <a:schemeClr val="tx1"/>
          </a:solidFill>
          <a:latin typeface="+mn-lt"/>
          <a:ea typeface="+mn-ea"/>
          <a:cs typeface="+mn-cs"/>
        </a:defRPr>
      </a:lvl8pPr>
      <a:lvl9pPr marL="2914650" indent="-171450" algn="l" rtl="0" eaLnBrk="1" latinLnBrk="0" hangingPunct="1">
        <a:spcBef>
          <a:spcPct val="20000"/>
        </a:spcBef>
        <a:buFont typeface="Arial"/>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t="-1000" b="-1000"/>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a:extLst>
              <a:ext uri="{28A0092B-C50C-407E-A947-70E740481C1C}">
                <a14:useLocalDpi xmlns:a14="http://schemas.microsoft.com/office/drawing/2010/main" val="0"/>
              </a:ext>
            </a:extLst>
          </a:blip>
          <a:srcRect l="3644"/>
          <a:stretch/>
        </p:blipFill>
        <p:spPr>
          <a:xfrm>
            <a:off x="0" y="2002264"/>
            <a:ext cx="3026752" cy="3141236"/>
          </a:xfrm>
          <a:prstGeom prst="rect">
            <a:avLst/>
          </a:prstGeom>
        </p:spPr>
      </p:pic>
      <p:pic>
        <p:nvPicPr>
          <p:cNvPr id="7" name="Picture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6456759"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3214B416-2374-449B-AD4A-7644DEA20F86}" type="datetime1">
              <a:rPr lang="zh-CN" altLang="en-US" smtClean="0"/>
              <a:pPr/>
              <a:t>2018/10/29</a:t>
            </a:fld>
            <a:endParaRPr lang="zh-CN" alt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7B4C26F3-AB5C-478F-8324-15184DC3904C}" type="slidenum">
              <a:rPr lang="zh-CN" altLang="en-US" smtClean="0"/>
              <a:pPr/>
              <a:t>‹#›</a:t>
            </a:fld>
            <a:endParaRPr lang="zh-CN" altLang="en-US"/>
          </a:p>
        </p:txBody>
      </p:sp>
    </p:spTree>
    <p:extLst>
      <p:ext uri="{BB962C8B-B14F-4D97-AF65-F5344CB8AC3E}">
        <p14:creationId xmlns:p14="http://schemas.microsoft.com/office/powerpoint/2010/main" val="916993993"/>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Lst>
  <p:hf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5pPr>
      <a:lvl6pPr marL="18859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accent1">
            <a:lumMod val="60000"/>
            <a:lumOff val="4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4020" name="Rectangle 4"/>
          <p:cNvSpPr>
            <a:spLocks noGrp="1" noChangeArrowheads="1"/>
          </p:cNvSpPr>
          <p:nvPr>
            <p:ph type="dt" sz="half" idx="2"/>
          </p:nvPr>
        </p:nvSpPr>
        <p:spPr bwMode="auto">
          <a:xfrm>
            <a:off x="457200" y="4683919"/>
            <a:ext cx="2133600" cy="3571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050">
                <a:latin typeface="Arial" charset="0"/>
                <a:ea typeface="宋体" charset="-122"/>
              </a:defRPr>
            </a:lvl1pPr>
          </a:lstStyle>
          <a:p>
            <a:pPr>
              <a:defRPr/>
            </a:pPr>
            <a:fld id="{0B04464C-2B78-4E56-AD2E-989C9ECE5A9D}" type="datetime1">
              <a:rPr lang="zh-CN" altLang="en-US"/>
              <a:pPr>
                <a:defRPr/>
              </a:pPr>
              <a:t>2018/10/29</a:t>
            </a:fld>
            <a:endParaRPr lang="en-US" altLang="zh-CN"/>
          </a:p>
        </p:txBody>
      </p:sp>
      <p:sp>
        <p:nvSpPr>
          <p:cNvPr id="214021" name="Rectangle 5"/>
          <p:cNvSpPr>
            <a:spLocks noGrp="1" noChangeArrowheads="1"/>
          </p:cNvSpPr>
          <p:nvPr>
            <p:ph type="ftr" sz="quarter" idx="3"/>
          </p:nvPr>
        </p:nvSpPr>
        <p:spPr bwMode="auto">
          <a:xfrm>
            <a:off x="3124200" y="4683919"/>
            <a:ext cx="2895600" cy="3571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ctr" eaLnBrk="0" hangingPunct="0">
              <a:defRPr sz="1050">
                <a:latin typeface="Arial" charset="0"/>
                <a:ea typeface="宋体" charset="-122"/>
              </a:defRPr>
            </a:lvl1pPr>
          </a:lstStyle>
          <a:p>
            <a:pPr>
              <a:defRPr/>
            </a:pPr>
            <a:endParaRPr lang="en-US" altLang="zh-CN"/>
          </a:p>
        </p:txBody>
      </p:sp>
      <p:sp>
        <p:nvSpPr>
          <p:cNvPr id="214022" name="Rectangle 6"/>
          <p:cNvSpPr>
            <a:spLocks noGrp="1" noChangeArrowheads="1"/>
          </p:cNvSpPr>
          <p:nvPr>
            <p:ph type="sldNum" sz="quarter" idx="4"/>
          </p:nvPr>
        </p:nvSpPr>
        <p:spPr bwMode="auto">
          <a:xfrm>
            <a:off x="6553200" y="4683919"/>
            <a:ext cx="2133600" cy="357188"/>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050"/>
            </a:lvl1pPr>
          </a:lstStyle>
          <a:p>
            <a:pPr>
              <a:defRPr/>
            </a:pPr>
            <a:fld id="{6CEEC465-97C7-49D2-A233-A1F9D26E1AF7}" type="slidenum">
              <a:rPr lang="zh-CN" altLang="en-US"/>
              <a:pPr>
                <a:defRPr/>
              </a:pPr>
              <a:t>‹#›</a:t>
            </a:fld>
            <a:endParaRPr lang="en-US" altLang="zh-CN"/>
          </a:p>
        </p:txBody>
      </p:sp>
      <p:sp>
        <p:nvSpPr>
          <p:cNvPr id="2055" name="Rectangle 8"/>
          <p:cNvSpPr>
            <a:spLocks noChangeArrowheads="1"/>
          </p:cNvSpPr>
          <p:nvPr/>
        </p:nvSpPr>
        <p:spPr bwMode="auto">
          <a:xfrm>
            <a:off x="-529829" y="4800600"/>
            <a:ext cx="589359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defRPr/>
            </a:pPr>
            <a:r>
              <a:rPr lang="en-US" altLang="zh-CN" sz="1050" b="1" smtClean="0">
                <a:latin typeface="华文仿宋" panose="02010600040101010101" pitchFamily="2" charset="-122"/>
                <a:ea typeface="华文仿宋" panose="02010600040101010101" pitchFamily="2" charset="-122"/>
              </a:rPr>
              <a:t>Shuju.jiegou@163.com </a:t>
            </a:r>
            <a:r>
              <a:rPr lang="zh-CN" altLang="en-US" sz="1050" b="1" smtClean="0">
                <a:latin typeface="华文仿宋" panose="02010600040101010101" pitchFamily="2" charset="-122"/>
                <a:ea typeface="华文仿宋" panose="02010600040101010101" pitchFamily="2" charset="-122"/>
              </a:rPr>
              <a:t>计算机学院 数据结构与算法</a:t>
            </a:r>
          </a:p>
        </p:txBody>
      </p:sp>
    </p:spTree>
    <p:extLst>
      <p:ext uri="{BB962C8B-B14F-4D97-AF65-F5344CB8AC3E}">
        <p14:creationId xmlns:p14="http://schemas.microsoft.com/office/powerpoint/2010/main" val="4048310561"/>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hf hdr="0" ftr="0" dt="0"/>
  <p:txStyles>
    <p:titleStyle>
      <a:lvl1pPr algn="ctr" rtl="0" eaLnBrk="0" fontAlgn="base" hangingPunct="0">
        <a:spcBef>
          <a:spcPct val="0"/>
        </a:spcBef>
        <a:spcAft>
          <a:spcPct val="0"/>
        </a:spcAft>
        <a:defRPr sz="2700" b="1">
          <a:solidFill>
            <a:schemeClr val="tx2"/>
          </a:solidFill>
          <a:latin typeface="+mj-lt"/>
          <a:ea typeface="+mj-ea"/>
          <a:cs typeface="+mj-cs"/>
        </a:defRPr>
      </a:lvl1pPr>
      <a:lvl2pPr algn="ctr" rtl="0" eaLnBrk="0" fontAlgn="base" hangingPunct="0">
        <a:spcBef>
          <a:spcPct val="0"/>
        </a:spcBef>
        <a:spcAft>
          <a:spcPct val="0"/>
        </a:spcAft>
        <a:defRPr sz="2700" b="1">
          <a:solidFill>
            <a:schemeClr val="tx2"/>
          </a:solidFill>
          <a:latin typeface="Arial" charset="0"/>
          <a:ea typeface="幼圆" pitchFamily="49" charset="-122"/>
        </a:defRPr>
      </a:lvl2pPr>
      <a:lvl3pPr algn="ctr" rtl="0" eaLnBrk="0" fontAlgn="base" hangingPunct="0">
        <a:spcBef>
          <a:spcPct val="0"/>
        </a:spcBef>
        <a:spcAft>
          <a:spcPct val="0"/>
        </a:spcAft>
        <a:defRPr sz="2700" b="1">
          <a:solidFill>
            <a:schemeClr val="tx2"/>
          </a:solidFill>
          <a:latin typeface="Arial" charset="0"/>
          <a:ea typeface="幼圆" pitchFamily="49" charset="-122"/>
        </a:defRPr>
      </a:lvl3pPr>
      <a:lvl4pPr algn="ctr" rtl="0" eaLnBrk="0" fontAlgn="base" hangingPunct="0">
        <a:spcBef>
          <a:spcPct val="0"/>
        </a:spcBef>
        <a:spcAft>
          <a:spcPct val="0"/>
        </a:spcAft>
        <a:defRPr sz="2700" b="1">
          <a:solidFill>
            <a:schemeClr val="tx2"/>
          </a:solidFill>
          <a:latin typeface="Arial" charset="0"/>
          <a:ea typeface="幼圆" pitchFamily="49" charset="-122"/>
        </a:defRPr>
      </a:lvl4pPr>
      <a:lvl5pPr algn="ctr" rtl="0" eaLnBrk="0" fontAlgn="base" hangingPunct="0">
        <a:spcBef>
          <a:spcPct val="0"/>
        </a:spcBef>
        <a:spcAft>
          <a:spcPct val="0"/>
        </a:spcAft>
        <a:defRPr sz="2700" b="1">
          <a:solidFill>
            <a:schemeClr val="tx2"/>
          </a:solidFill>
          <a:latin typeface="Arial" charset="0"/>
          <a:ea typeface="幼圆" pitchFamily="49" charset="-122"/>
        </a:defRPr>
      </a:lvl5pPr>
      <a:lvl6pPr marL="342900" algn="ctr" rtl="0" fontAlgn="base">
        <a:spcBef>
          <a:spcPct val="0"/>
        </a:spcBef>
        <a:spcAft>
          <a:spcPct val="0"/>
        </a:spcAft>
        <a:defRPr sz="2700" b="1">
          <a:solidFill>
            <a:schemeClr val="tx2"/>
          </a:solidFill>
          <a:latin typeface="Arial" charset="0"/>
          <a:ea typeface="幼圆" pitchFamily="49" charset="-122"/>
        </a:defRPr>
      </a:lvl6pPr>
      <a:lvl7pPr marL="685800" algn="ctr" rtl="0" fontAlgn="base">
        <a:spcBef>
          <a:spcPct val="0"/>
        </a:spcBef>
        <a:spcAft>
          <a:spcPct val="0"/>
        </a:spcAft>
        <a:defRPr sz="2700" b="1">
          <a:solidFill>
            <a:schemeClr val="tx2"/>
          </a:solidFill>
          <a:latin typeface="Arial" charset="0"/>
          <a:ea typeface="幼圆" pitchFamily="49" charset="-122"/>
        </a:defRPr>
      </a:lvl7pPr>
      <a:lvl8pPr marL="1028700" algn="ctr" rtl="0" fontAlgn="base">
        <a:spcBef>
          <a:spcPct val="0"/>
        </a:spcBef>
        <a:spcAft>
          <a:spcPct val="0"/>
        </a:spcAft>
        <a:defRPr sz="2700" b="1">
          <a:solidFill>
            <a:schemeClr val="tx2"/>
          </a:solidFill>
          <a:latin typeface="Arial" charset="0"/>
          <a:ea typeface="幼圆" pitchFamily="49" charset="-122"/>
        </a:defRPr>
      </a:lvl8pPr>
      <a:lvl9pPr marL="1371600" algn="ctr" rtl="0" fontAlgn="base">
        <a:spcBef>
          <a:spcPct val="0"/>
        </a:spcBef>
        <a:spcAft>
          <a:spcPct val="0"/>
        </a:spcAft>
        <a:defRPr sz="2700" b="1">
          <a:solidFill>
            <a:schemeClr val="tx2"/>
          </a:solidFill>
          <a:latin typeface="Arial" charset="0"/>
          <a:ea typeface="幼圆" pitchFamily="49" charset="-122"/>
        </a:defRPr>
      </a:lvl9pPr>
    </p:titleStyle>
    <p:bodyStyle>
      <a:lvl1pPr marL="257175" indent="-257175" algn="l" rtl="0" eaLnBrk="0" fontAlgn="base" hangingPunct="0">
        <a:spcBef>
          <a:spcPct val="20000"/>
        </a:spcBef>
        <a:spcAft>
          <a:spcPct val="0"/>
        </a:spcAft>
        <a:buChar char="•"/>
        <a:defRPr sz="2100" b="1">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b="1">
          <a:solidFill>
            <a:schemeClr val="tx1"/>
          </a:solidFill>
          <a:latin typeface="+mn-lt"/>
          <a:ea typeface="+mn-ea"/>
        </a:defRPr>
      </a:lvl2pPr>
      <a:lvl3pPr marL="857250" indent="-171450" algn="l" rtl="0" eaLnBrk="0" fontAlgn="base" hangingPunct="0">
        <a:spcBef>
          <a:spcPct val="20000"/>
        </a:spcBef>
        <a:spcAft>
          <a:spcPct val="0"/>
        </a:spcAft>
        <a:buChar char="•"/>
        <a:defRPr sz="1800" b="1">
          <a:solidFill>
            <a:schemeClr val="tx1"/>
          </a:solidFill>
          <a:latin typeface="+mn-lt"/>
          <a:ea typeface="+mn-ea"/>
        </a:defRPr>
      </a:lvl3pPr>
      <a:lvl4pPr marL="1200150" indent="-171450" algn="l" rtl="0" eaLnBrk="0" fontAlgn="base" hangingPunct="0">
        <a:spcBef>
          <a:spcPct val="20000"/>
        </a:spcBef>
        <a:spcAft>
          <a:spcPct val="0"/>
        </a:spcAft>
        <a:buChar char="–"/>
        <a:defRPr sz="1500" b="1">
          <a:solidFill>
            <a:schemeClr val="tx1"/>
          </a:solidFill>
          <a:latin typeface="+mn-lt"/>
          <a:ea typeface="+mn-ea"/>
        </a:defRPr>
      </a:lvl4pPr>
      <a:lvl5pPr marL="1543050" indent="-171450" algn="l" rtl="0" eaLnBrk="0" fontAlgn="base" hangingPunct="0">
        <a:spcBef>
          <a:spcPct val="20000"/>
        </a:spcBef>
        <a:spcAft>
          <a:spcPct val="0"/>
        </a:spcAft>
        <a:buChar char="»"/>
        <a:defRPr sz="1500" b="1">
          <a:solidFill>
            <a:schemeClr val="tx1"/>
          </a:solidFill>
          <a:latin typeface="+mn-lt"/>
          <a:ea typeface="+mn-ea"/>
        </a:defRPr>
      </a:lvl5pPr>
      <a:lvl6pPr marL="1885950" indent="-171450" algn="l" rtl="0" fontAlgn="base">
        <a:spcBef>
          <a:spcPct val="20000"/>
        </a:spcBef>
        <a:spcAft>
          <a:spcPct val="0"/>
        </a:spcAft>
        <a:buChar char="»"/>
        <a:defRPr sz="1500" b="1">
          <a:solidFill>
            <a:schemeClr val="tx1"/>
          </a:solidFill>
          <a:latin typeface="+mn-lt"/>
          <a:ea typeface="+mn-ea"/>
        </a:defRPr>
      </a:lvl6pPr>
      <a:lvl7pPr marL="2228850" indent="-171450" algn="l" rtl="0" fontAlgn="base">
        <a:spcBef>
          <a:spcPct val="20000"/>
        </a:spcBef>
        <a:spcAft>
          <a:spcPct val="0"/>
        </a:spcAft>
        <a:buChar char="»"/>
        <a:defRPr sz="1500" b="1">
          <a:solidFill>
            <a:schemeClr val="tx1"/>
          </a:solidFill>
          <a:latin typeface="+mn-lt"/>
          <a:ea typeface="+mn-ea"/>
        </a:defRPr>
      </a:lvl7pPr>
      <a:lvl8pPr marL="2571750" indent="-171450" algn="l" rtl="0" fontAlgn="base">
        <a:spcBef>
          <a:spcPct val="20000"/>
        </a:spcBef>
        <a:spcAft>
          <a:spcPct val="0"/>
        </a:spcAft>
        <a:buChar char="»"/>
        <a:defRPr sz="1500" b="1">
          <a:solidFill>
            <a:schemeClr val="tx1"/>
          </a:solidFill>
          <a:latin typeface="+mn-lt"/>
          <a:ea typeface="+mn-ea"/>
        </a:defRPr>
      </a:lvl8pPr>
      <a:lvl9pPr marL="2914650" indent="-171450" algn="l" rtl="0" fontAlgn="base">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14300"/>
            <a:ext cx="91440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609600" y="685800"/>
            <a:ext cx="7848600"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02116" name="Rectangle 4"/>
          <p:cNvSpPr>
            <a:spLocks noGrp="1" noChangeArrowheads="1"/>
          </p:cNvSpPr>
          <p:nvPr>
            <p:ph type="sldNum" sz="quarter" idx="4"/>
          </p:nvPr>
        </p:nvSpPr>
        <p:spPr bwMode="auto">
          <a:xfrm>
            <a:off x="7239000" y="4972050"/>
            <a:ext cx="1905000" cy="1714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600">
                <a:ea typeface="宋体" panose="02010600030101010101" pitchFamily="2" charset="-122"/>
              </a:defRPr>
            </a:lvl1pPr>
          </a:lstStyle>
          <a:p>
            <a:pPr>
              <a:defRPr/>
            </a:pPr>
            <a:fld id="{FD8083BE-6685-4AF7-A53D-01F193BA480A}" type="slidenum">
              <a:rPr lang="zh-CN" altLang="en-US"/>
              <a:pPr>
                <a:defRPr/>
              </a:pPr>
              <a:t>‹#›</a:t>
            </a:fld>
            <a:endParaRPr lang="en-US" altLang="zh-CN" sz="1050"/>
          </a:p>
        </p:txBody>
      </p:sp>
    </p:spTree>
    <p:extLst>
      <p:ext uri="{BB962C8B-B14F-4D97-AF65-F5344CB8AC3E}">
        <p14:creationId xmlns:p14="http://schemas.microsoft.com/office/powerpoint/2010/main" val="219770466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Lst>
  <p:hf hdr="0" ftr="0" dt="0"/>
  <p:txStyles>
    <p:titleStyle>
      <a:lvl1pPr algn="ctr" rtl="0" eaLnBrk="0" fontAlgn="base" hangingPunct="0">
        <a:lnSpc>
          <a:spcPct val="70000"/>
        </a:lnSpc>
        <a:spcBef>
          <a:spcPct val="0"/>
        </a:spcBef>
        <a:spcAft>
          <a:spcPct val="0"/>
        </a:spcAft>
        <a:defRPr kumimoji="1" sz="1500">
          <a:solidFill>
            <a:schemeClr val="folHlink"/>
          </a:solidFill>
          <a:latin typeface="+mj-lt"/>
          <a:ea typeface="+mj-ea"/>
          <a:cs typeface="+mj-cs"/>
        </a:defRPr>
      </a:lvl1pPr>
      <a:lvl2pPr algn="ctr" rtl="0" eaLnBrk="0" fontAlgn="base" hangingPunct="0">
        <a:lnSpc>
          <a:spcPct val="70000"/>
        </a:lnSpc>
        <a:spcBef>
          <a:spcPct val="0"/>
        </a:spcBef>
        <a:spcAft>
          <a:spcPct val="0"/>
        </a:spcAft>
        <a:defRPr kumimoji="1" sz="1500">
          <a:solidFill>
            <a:schemeClr val="folHlink"/>
          </a:solidFill>
          <a:latin typeface="Comic Sans MS" pitchFamily="66" charset="0"/>
        </a:defRPr>
      </a:lvl2pPr>
      <a:lvl3pPr algn="ctr" rtl="0" eaLnBrk="0" fontAlgn="base" hangingPunct="0">
        <a:lnSpc>
          <a:spcPct val="70000"/>
        </a:lnSpc>
        <a:spcBef>
          <a:spcPct val="0"/>
        </a:spcBef>
        <a:spcAft>
          <a:spcPct val="0"/>
        </a:spcAft>
        <a:defRPr kumimoji="1" sz="1500">
          <a:solidFill>
            <a:schemeClr val="folHlink"/>
          </a:solidFill>
          <a:latin typeface="Comic Sans MS" pitchFamily="66" charset="0"/>
        </a:defRPr>
      </a:lvl3pPr>
      <a:lvl4pPr algn="ctr" rtl="0" eaLnBrk="0" fontAlgn="base" hangingPunct="0">
        <a:lnSpc>
          <a:spcPct val="70000"/>
        </a:lnSpc>
        <a:spcBef>
          <a:spcPct val="0"/>
        </a:spcBef>
        <a:spcAft>
          <a:spcPct val="0"/>
        </a:spcAft>
        <a:defRPr kumimoji="1" sz="1500">
          <a:solidFill>
            <a:schemeClr val="folHlink"/>
          </a:solidFill>
          <a:latin typeface="Comic Sans MS" pitchFamily="66" charset="0"/>
        </a:defRPr>
      </a:lvl4pPr>
      <a:lvl5pPr algn="ctr" rtl="0" eaLnBrk="0" fontAlgn="base" hangingPunct="0">
        <a:lnSpc>
          <a:spcPct val="70000"/>
        </a:lnSpc>
        <a:spcBef>
          <a:spcPct val="0"/>
        </a:spcBef>
        <a:spcAft>
          <a:spcPct val="0"/>
        </a:spcAft>
        <a:defRPr kumimoji="1" sz="1500">
          <a:solidFill>
            <a:schemeClr val="folHlink"/>
          </a:solidFill>
          <a:latin typeface="Comic Sans MS" pitchFamily="66" charset="0"/>
        </a:defRPr>
      </a:lvl5pPr>
      <a:lvl6pPr marL="342900" algn="ctr" rtl="0" fontAlgn="base">
        <a:lnSpc>
          <a:spcPct val="70000"/>
        </a:lnSpc>
        <a:spcBef>
          <a:spcPct val="0"/>
        </a:spcBef>
        <a:spcAft>
          <a:spcPct val="0"/>
        </a:spcAft>
        <a:defRPr kumimoji="1" sz="1500">
          <a:solidFill>
            <a:schemeClr val="folHlink"/>
          </a:solidFill>
          <a:latin typeface="Comic Sans MS" pitchFamily="66" charset="0"/>
        </a:defRPr>
      </a:lvl6pPr>
      <a:lvl7pPr marL="685800" algn="ctr" rtl="0" fontAlgn="base">
        <a:lnSpc>
          <a:spcPct val="70000"/>
        </a:lnSpc>
        <a:spcBef>
          <a:spcPct val="0"/>
        </a:spcBef>
        <a:spcAft>
          <a:spcPct val="0"/>
        </a:spcAft>
        <a:defRPr kumimoji="1" sz="1500">
          <a:solidFill>
            <a:schemeClr val="folHlink"/>
          </a:solidFill>
          <a:latin typeface="Comic Sans MS" pitchFamily="66" charset="0"/>
        </a:defRPr>
      </a:lvl7pPr>
      <a:lvl8pPr marL="1028700" algn="ctr" rtl="0" fontAlgn="base">
        <a:lnSpc>
          <a:spcPct val="70000"/>
        </a:lnSpc>
        <a:spcBef>
          <a:spcPct val="0"/>
        </a:spcBef>
        <a:spcAft>
          <a:spcPct val="0"/>
        </a:spcAft>
        <a:defRPr kumimoji="1" sz="1500">
          <a:solidFill>
            <a:schemeClr val="folHlink"/>
          </a:solidFill>
          <a:latin typeface="Comic Sans MS" pitchFamily="66" charset="0"/>
        </a:defRPr>
      </a:lvl8pPr>
      <a:lvl9pPr marL="1371600" algn="ctr" rtl="0" fontAlgn="base">
        <a:lnSpc>
          <a:spcPct val="70000"/>
        </a:lnSpc>
        <a:spcBef>
          <a:spcPct val="0"/>
        </a:spcBef>
        <a:spcAft>
          <a:spcPct val="0"/>
        </a:spcAft>
        <a:defRPr kumimoji="1" sz="1500">
          <a:solidFill>
            <a:schemeClr val="folHlink"/>
          </a:solidFill>
          <a:latin typeface="Comic Sans MS" pitchFamily="66" charset="0"/>
        </a:defRPr>
      </a:lvl9pPr>
    </p:titleStyle>
    <p:bodyStyle>
      <a:lvl1pPr marL="257175" indent="-257175" algn="l" rtl="0" eaLnBrk="0" fontAlgn="base" hangingPunct="0">
        <a:lnSpc>
          <a:spcPts val="1950"/>
        </a:lnSpc>
        <a:spcBef>
          <a:spcPct val="0"/>
        </a:spcBef>
        <a:spcAft>
          <a:spcPct val="0"/>
        </a:spcAft>
        <a:buClr>
          <a:srgbClr val="003399"/>
        </a:buClr>
        <a:buSzPct val="50000"/>
        <a:buFont typeface="Monotype Sorts" pitchFamily="92" charset="2"/>
        <a:buChar char="•"/>
        <a:defRPr kumimoji="1" sz="2400">
          <a:solidFill>
            <a:srgbClr val="003399"/>
          </a:solidFill>
          <a:latin typeface="+mn-lt"/>
          <a:ea typeface="+mn-ea"/>
          <a:cs typeface="+mn-cs"/>
        </a:defRPr>
      </a:lvl1pPr>
      <a:lvl2pPr marL="259556" indent="-173831" algn="l" rtl="0" eaLnBrk="0" fontAlgn="base" hangingPunct="0">
        <a:lnSpc>
          <a:spcPts val="1950"/>
        </a:lnSpc>
        <a:spcBef>
          <a:spcPct val="0"/>
        </a:spcBef>
        <a:spcAft>
          <a:spcPct val="0"/>
        </a:spcAft>
        <a:buClr>
          <a:schemeClr val="tx1"/>
        </a:buClr>
        <a:buSzPct val="35000"/>
        <a:buFont typeface="Monotype Sorts" pitchFamily="92" charset="2"/>
        <a:buChar char="n"/>
        <a:defRPr kumimoji="1" sz="2100">
          <a:solidFill>
            <a:schemeClr val="tx1"/>
          </a:solidFill>
          <a:latin typeface="+mn-lt"/>
        </a:defRPr>
      </a:lvl2pPr>
      <a:lvl3pPr marL="470297" indent="-125016" algn="l" rtl="0" eaLnBrk="0" fontAlgn="base" hangingPunct="0">
        <a:lnSpc>
          <a:spcPts val="1950"/>
        </a:lnSpc>
        <a:spcBef>
          <a:spcPct val="0"/>
        </a:spcBef>
        <a:spcAft>
          <a:spcPct val="0"/>
        </a:spcAft>
        <a:buClr>
          <a:schemeClr val="tx1"/>
        </a:buClr>
        <a:buSzPct val="80000"/>
        <a:buChar char="–"/>
        <a:defRPr kumimoji="1" sz="1800">
          <a:solidFill>
            <a:schemeClr val="tx1"/>
          </a:solidFill>
          <a:latin typeface="+mn-lt"/>
        </a:defRPr>
      </a:lvl3pPr>
      <a:lvl4pPr marL="860822" indent="-303610" algn="l" rtl="0" eaLnBrk="0" fontAlgn="base" hangingPunct="0">
        <a:lnSpc>
          <a:spcPts val="1950"/>
        </a:lnSpc>
        <a:spcBef>
          <a:spcPct val="0"/>
        </a:spcBef>
        <a:spcAft>
          <a:spcPct val="0"/>
        </a:spcAft>
        <a:buClr>
          <a:schemeClr val="tx1"/>
        </a:buClr>
        <a:buFont typeface="Wingdings" panose="05000000000000000000" pitchFamily="2" charset="2"/>
        <a:buChar char="!"/>
        <a:defRPr kumimoji="1" sz="1500">
          <a:solidFill>
            <a:schemeClr val="tx1"/>
          </a:solidFill>
          <a:latin typeface="+mn-lt"/>
        </a:defRPr>
      </a:lvl4pPr>
      <a:lvl5pPr marL="1154906" indent="-127397" algn="l" rtl="0" eaLnBrk="0" fontAlgn="base" hangingPunct="0">
        <a:lnSpc>
          <a:spcPts val="1950"/>
        </a:lnSpc>
        <a:spcBef>
          <a:spcPct val="0"/>
        </a:spcBef>
        <a:spcAft>
          <a:spcPct val="0"/>
        </a:spcAft>
        <a:buClr>
          <a:schemeClr val="tx1"/>
        </a:buClr>
        <a:buSzPct val="100000"/>
        <a:buChar char="–"/>
        <a:defRPr kumimoji="1" sz="1500">
          <a:solidFill>
            <a:schemeClr val="tx1"/>
          </a:solidFill>
          <a:latin typeface="+mn-lt"/>
        </a:defRPr>
      </a:lvl5pPr>
      <a:lvl6pPr marL="1497806" indent="-127397" algn="l" rtl="0" fontAlgn="base">
        <a:lnSpc>
          <a:spcPts val="1950"/>
        </a:lnSpc>
        <a:spcBef>
          <a:spcPct val="0"/>
        </a:spcBef>
        <a:spcAft>
          <a:spcPct val="0"/>
        </a:spcAft>
        <a:buClr>
          <a:schemeClr val="tx1"/>
        </a:buClr>
        <a:buSzPct val="100000"/>
        <a:buChar char="–"/>
        <a:defRPr kumimoji="1">
          <a:solidFill>
            <a:schemeClr val="tx1"/>
          </a:solidFill>
          <a:latin typeface="+mn-lt"/>
        </a:defRPr>
      </a:lvl6pPr>
      <a:lvl7pPr marL="1840706" indent="-127397" algn="l" rtl="0" fontAlgn="base">
        <a:lnSpc>
          <a:spcPts val="1950"/>
        </a:lnSpc>
        <a:spcBef>
          <a:spcPct val="0"/>
        </a:spcBef>
        <a:spcAft>
          <a:spcPct val="0"/>
        </a:spcAft>
        <a:buClr>
          <a:schemeClr val="tx1"/>
        </a:buClr>
        <a:buSzPct val="100000"/>
        <a:buChar char="–"/>
        <a:defRPr kumimoji="1">
          <a:solidFill>
            <a:schemeClr val="tx1"/>
          </a:solidFill>
          <a:latin typeface="+mn-lt"/>
        </a:defRPr>
      </a:lvl7pPr>
      <a:lvl8pPr marL="2183606" indent="-127397" algn="l" rtl="0" fontAlgn="base">
        <a:lnSpc>
          <a:spcPts val="1950"/>
        </a:lnSpc>
        <a:spcBef>
          <a:spcPct val="0"/>
        </a:spcBef>
        <a:spcAft>
          <a:spcPct val="0"/>
        </a:spcAft>
        <a:buClr>
          <a:schemeClr val="tx1"/>
        </a:buClr>
        <a:buSzPct val="100000"/>
        <a:buChar char="–"/>
        <a:defRPr kumimoji="1">
          <a:solidFill>
            <a:schemeClr val="tx1"/>
          </a:solidFill>
          <a:latin typeface="+mn-lt"/>
        </a:defRPr>
      </a:lvl8pPr>
      <a:lvl9pPr marL="2526506" indent="-127397" algn="l" rtl="0" fontAlgn="base">
        <a:lnSpc>
          <a:spcPts val="1950"/>
        </a:lnSpc>
        <a:spcBef>
          <a:spcPct val="0"/>
        </a:spcBef>
        <a:spcAft>
          <a:spcPct val="0"/>
        </a:spcAft>
        <a:buClr>
          <a:schemeClr val="tx1"/>
        </a:buClr>
        <a:buSzPct val="100000"/>
        <a:buChar char="–"/>
        <a:defRPr kumimoji="1">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slide" Target="slide8.xml"/><Relationship Id="rId5" Type="http://schemas.openxmlformats.org/officeDocument/2006/relationships/image" Target="../media/image14.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17.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6.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5.png"/><Relationship Id="rId5" Type="http://schemas.openxmlformats.org/officeDocument/2006/relationships/slide" Target="slide8.xml"/><Relationship Id="rId4" Type="http://schemas.openxmlformats.org/officeDocument/2006/relationships/image" Target="../media/image14.wmf"/></Relationships>
</file>

<file path=ppt/slides/_rels/slide1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5.xml"/><Relationship Id="rId1" Type="http://schemas.openxmlformats.org/officeDocument/2006/relationships/slideLayout" Target="../slideLayouts/slideLayout23.xml"/><Relationship Id="rId4" Type="http://schemas.openxmlformats.org/officeDocument/2006/relationships/image" Target="../media/image19.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3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0.xml"/><Relationship Id="rId1" Type="http://schemas.openxmlformats.org/officeDocument/2006/relationships/vmlDrawing" Target="../drawings/vmlDrawing4.vml"/><Relationship Id="rId6" Type="http://schemas.openxmlformats.org/officeDocument/2006/relationships/image" Target="../media/image25.emf"/><Relationship Id="rId5" Type="http://schemas.openxmlformats.org/officeDocument/2006/relationships/oleObject" Target="../embeddings/oleObject5.bin"/><Relationship Id="rId4" Type="http://schemas.openxmlformats.org/officeDocument/2006/relationships/image" Target="../media/image2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5.xml"/><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38.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4.wav"/><Relationship Id="rId1" Type="http://schemas.openxmlformats.org/officeDocument/2006/relationships/slideLayout" Target="../slideLayouts/slideLayout30.xml"/><Relationship Id="rId4" Type="http://schemas.openxmlformats.org/officeDocument/2006/relationships/audio" Target="../media/audio6.wav"/></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7.xml"/><Relationship Id="rId1" Type="http://schemas.openxmlformats.org/officeDocument/2006/relationships/slideLayout" Target="../slideLayouts/slideLayout3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1.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28.xml"/><Relationship Id="rId1" Type="http://schemas.openxmlformats.org/officeDocument/2006/relationships/slideLayout" Target="../slideLayouts/slideLayout30.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9.xml"/><Relationship Id="rId1" Type="http://schemas.openxmlformats.org/officeDocument/2006/relationships/slideLayout" Target="../slideLayouts/slideLayout3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notesSlide" Target="../notesSlides/notesSlide30.xml"/><Relationship Id="rId1" Type="http://schemas.openxmlformats.org/officeDocument/2006/relationships/slideLayout" Target="../slideLayouts/slideLayout30.xml"/><Relationship Id="rId4" Type="http://schemas.openxmlformats.org/officeDocument/2006/relationships/slide" Target="slide45.xml"/></Relationships>
</file>

<file path=ppt/slides/_rels/slide4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notesSlide" Target="../notesSlides/notesSlide31.xml"/><Relationship Id="rId1" Type="http://schemas.openxmlformats.org/officeDocument/2006/relationships/slideLayout" Target="../slideLayouts/slideLayout30.xml"/><Relationship Id="rId4" Type="http://schemas.openxmlformats.org/officeDocument/2006/relationships/image" Target="../media/image15.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0.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6.xml"/><Relationship Id="rId1" Type="http://schemas.openxmlformats.org/officeDocument/2006/relationships/slideLayout" Target="../slideLayouts/slideLayout3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3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1.xml"/><Relationship Id="rId1" Type="http://schemas.openxmlformats.org/officeDocument/2006/relationships/slideLayout" Target="../slideLayouts/slideLayout2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30.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3.xml"/><Relationship Id="rId1" Type="http://schemas.openxmlformats.org/officeDocument/2006/relationships/slideLayout" Target="../slideLayouts/slideLayout3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36855;&#23467;2.exe" TargetMode="External"/><Relationship Id="rId5" Type="http://schemas.openxmlformats.org/officeDocument/2006/relationships/hyperlink" Target="Mazesuper.exe" TargetMode="External"/><Relationship Id="rId4" Type="http://schemas.openxmlformats.org/officeDocument/2006/relationships/hyperlink" Target="MazeGameConsole.exe"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6.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6.bin"/><Relationship Id="rId4" Type="http://schemas.openxmlformats.org/officeDocument/2006/relationships/audio" Target="../media/audio7.wav"/></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5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4.xml"/><Relationship Id="rId1" Type="http://schemas.openxmlformats.org/officeDocument/2006/relationships/vmlDrawing" Target="../drawings/vmlDrawing6.vml"/><Relationship Id="rId4" Type="http://schemas.openxmlformats.org/officeDocument/2006/relationships/image" Target="../media/image34.wmf"/></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5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6.xml.rels><?xml version="1.0" encoding="UTF-8" standalone="yes"?>
<Relationships xmlns="http://schemas.openxmlformats.org/package/2006/relationships"><Relationship Id="rId3" Type="http://schemas.openxmlformats.org/officeDocument/2006/relationships/audio" Target="../media/audio9.wav"/><Relationship Id="rId2" Type="http://schemas.openxmlformats.org/officeDocument/2006/relationships/audio" Target="../media/audio8.wav"/><Relationship Id="rId1" Type="http://schemas.openxmlformats.org/officeDocument/2006/relationships/slideLayout" Target="../slideLayouts/slideLayout59.xml"/></Relationships>
</file>

<file path=ppt/slides/_rels/slide77.xml.rels><?xml version="1.0" encoding="UTF-8" standalone="yes"?>
<Relationships xmlns="http://schemas.openxmlformats.org/package/2006/relationships"><Relationship Id="rId3" Type="http://schemas.openxmlformats.org/officeDocument/2006/relationships/audio" Target="../media/audio9.wav"/><Relationship Id="rId2" Type="http://schemas.openxmlformats.org/officeDocument/2006/relationships/notesSlide" Target="../notesSlides/notesSlide49.xml"/><Relationship Id="rId1" Type="http://schemas.openxmlformats.org/officeDocument/2006/relationships/slideLayout" Target="../slideLayouts/slideLayout59.xml"/></Relationships>
</file>

<file path=ppt/slides/_rels/slide78.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12.bin"/><Relationship Id="rId18" Type="http://schemas.openxmlformats.org/officeDocument/2006/relationships/image" Target="../media/image41.wmf"/><Relationship Id="rId3" Type="http://schemas.openxmlformats.org/officeDocument/2006/relationships/notesSlide" Target="../notesSlides/notesSlide50.xml"/><Relationship Id="rId7" Type="http://schemas.openxmlformats.org/officeDocument/2006/relationships/oleObject" Target="../embeddings/oleObject9.bin"/><Relationship Id="rId12" Type="http://schemas.openxmlformats.org/officeDocument/2006/relationships/image" Target="../media/image38.wmf"/><Relationship Id="rId17" Type="http://schemas.openxmlformats.org/officeDocument/2006/relationships/oleObject" Target="../embeddings/oleObject14.bin"/><Relationship Id="rId2" Type="http://schemas.openxmlformats.org/officeDocument/2006/relationships/slideLayout" Target="../slideLayouts/slideLayout54.xml"/><Relationship Id="rId16" Type="http://schemas.openxmlformats.org/officeDocument/2006/relationships/image" Target="../media/image40.wmf"/><Relationship Id="rId1" Type="http://schemas.openxmlformats.org/officeDocument/2006/relationships/vmlDrawing" Target="../drawings/vmlDrawing7.vml"/><Relationship Id="rId6" Type="http://schemas.openxmlformats.org/officeDocument/2006/relationships/image" Target="../media/image35.wmf"/><Relationship Id="rId11" Type="http://schemas.openxmlformats.org/officeDocument/2006/relationships/oleObject" Target="../embeddings/oleObject11.bin"/><Relationship Id="rId5" Type="http://schemas.openxmlformats.org/officeDocument/2006/relationships/oleObject" Target="../embeddings/oleObject8.bin"/><Relationship Id="rId15" Type="http://schemas.openxmlformats.org/officeDocument/2006/relationships/oleObject" Target="../embeddings/oleObject13.bin"/><Relationship Id="rId10" Type="http://schemas.openxmlformats.org/officeDocument/2006/relationships/image" Target="../media/image37.wmf"/><Relationship Id="rId19" Type="http://schemas.openxmlformats.org/officeDocument/2006/relationships/oleObject" Target="../embeddings/oleObject15.bin"/><Relationship Id="rId4" Type="http://schemas.openxmlformats.org/officeDocument/2006/relationships/image" Target="../media/image42.png"/><Relationship Id="rId9" Type="http://schemas.openxmlformats.org/officeDocument/2006/relationships/oleObject" Target="../embeddings/oleObject10.bin"/><Relationship Id="rId14" Type="http://schemas.openxmlformats.org/officeDocument/2006/relationships/image" Target="../media/image39.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64.xml"/><Relationship Id="rId1" Type="http://schemas.openxmlformats.org/officeDocument/2006/relationships/vmlDrawing" Target="../drawings/vmlDrawing8.vml"/><Relationship Id="rId6" Type="http://schemas.openxmlformats.org/officeDocument/2006/relationships/image" Target="../media/image43.wmf"/><Relationship Id="rId5" Type="http://schemas.openxmlformats.org/officeDocument/2006/relationships/oleObject" Target="../embeddings/oleObject17.bin"/><Relationship Id="rId4" Type="http://schemas.openxmlformats.org/officeDocument/2006/relationships/image" Target="../media/image34.wmf"/></Relationships>
</file>

<file path=ppt/slides/_rels/slide8.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5.xml"/><Relationship Id="rId1" Type="http://schemas.openxmlformats.org/officeDocument/2006/relationships/vmlDrawing" Target="../drawings/vmlDrawing9.vml"/><Relationship Id="rId4" Type="http://schemas.openxmlformats.org/officeDocument/2006/relationships/image" Target="../media/image45.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5.xml"/></Relationships>
</file>

<file path=ppt/slides/_rels/slide91.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audio" Target="../media/audio10.wav"/><Relationship Id="rId1" Type="http://schemas.openxmlformats.org/officeDocument/2006/relationships/slideLayout" Target="../slideLayouts/slideLayout7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93.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51.wmf"/><Relationship Id="rId2" Type="http://schemas.openxmlformats.org/officeDocument/2006/relationships/slideLayout" Target="../slideLayouts/slideLayout78.xml"/><Relationship Id="rId1" Type="http://schemas.openxmlformats.org/officeDocument/2006/relationships/vmlDrawing" Target="../drawings/vmlDrawing10.vml"/><Relationship Id="rId6" Type="http://schemas.openxmlformats.org/officeDocument/2006/relationships/image" Target="../media/image48.w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50.wmf"/><Relationship Id="rId4" Type="http://schemas.openxmlformats.org/officeDocument/2006/relationships/image" Target="../media/image47.wmf"/><Relationship Id="rId9" Type="http://schemas.openxmlformats.org/officeDocument/2006/relationships/oleObject" Target="../embeddings/oleObject22.bin"/></Relationships>
</file>

<file path=ppt/slides/_rels/slide94.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56.wmf"/><Relationship Id="rId3" Type="http://schemas.openxmlformats.org/officeDocument/2006/relationships/notesSlide" Target="../notesSlides/notesSlide53.xml"/><Relationship Id="rId7" Type="http://schemas.openxmlformats.org/officeDocument/2006/relationships/image" Target="../media/image53.wmf"/><Relationship Id="rId12" Type="http://schemas.openxmlformats.org/officeDocument/2006/relationships/oleObject" Target="../embeddings/oleObject28.bin"/><Relationship Id="rId2" Type="http://schemas.openxmlformats.org/officeDocument/2006/relationships/slideLayout" Target="../slideLayouts/slideLayout78.xml"/><Relationship Id="rId1" Type="http://schemas.openxmlformats.org/officeDocument/2006/relationships/vmlDrawing" Target="../drawings/vmlDrawing11.vml"/><Relationship Id="rId6" Type="http://schemas.openxmlformats.org/officeDocument/2006/relationships/oleObject" Target="../embeddings/oleObject25.bin"/><Relationship Id="rId11" Type="http://schemas.openxmlformats.org/officeDocument/2006/relationships/image" Target="../media/image55.wmf"/><Relationship Id="rId5" Type="http://schemas.openxmlformats.org/officeDocument/2006/relationships/image" Target="../media/image52.wmf"/><Relationship Id="rId15" Type="http://schemas.openxmlformats.org/officeDocument/2006/relationships/image" Target="../media/image57.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54.wmf"/><Relationship Id="rId14" Type="http://schemas.openxmlformats.org/officeDocument/2006/relationships/oleObject" Target="../embeddings/oleObject29.bin"/></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notesSlide" Target="../notesSlides/notesSlide54.xml"/><Relationship Id="rId7" Type="http://schemas.openxmlformats.org/officeDocument/2006/relationships/image" Target="../media/image59.wmf"/><Relationship Id="rId2" Type="http://schemas.openxmlformats.org/officeDocument/2006/relationships/slideLayout" Target="../slideLayouts/slideLayout79.xml"/><Relationship Id="rId1" Type="http://schemas.openxmlformats.org/officeDocument/2006/relationships/vmlDrawing" Target="../drawings/vmlDrawing12.vml"/><Relationship Id="rId6" Type="http://schemas.openxmlformats.org/officeDocument/2006/relationships/oleObject" Target="../embeddings/oleObject31.bin"/><Relationship Id="rId5" Type="http://schemas.openxmlformats.org/officeDocument/2006/relationships/image" Target="../media/image58.wmf"/><Relationship Id="rId4" Type="http://schemas.openxmlformats.org/officeDocument/2006/relationships/oleObject" Target="../embeddings/oleObject30.bin"/><Relationship Id="rId9" Type="http://schemas.openxmlformats.org/officeDocument/2006/relationships/image" Target="../media/image60.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2123728" y="1707654"/>
            <a:ext cx="4464496" cy="1102519"/>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p>
            <a:pPr>
              <a:lnSpc>
                <a:spcPct val="90000"/>
              </a:lnSpc>
            </a:pPr>
            <a:r>
              <a:rPr lang="zh-CN" altLang="en-US" sz="4000" b="0" dirty="0" smtClean="0">
                <a:solidFill>
                  <a:schemeClr val="bg1"/>
                </a:solidFill>
                <a:effectLst/>
                <a:latin typeface="微软雅黑" panose="020B0503020204020204" pitchFamily="34" charset="-122"/>
                <a:ea typeface="微软雅黑" panose="020B0503020204020204" pitchFamily="34" charset="-122"/>
              </a:rPr>
              <a:t>第一章  绪论</a:t>
            </a:r>
            <a:endParaRPr lang="zh-CN" altLang="en-US" sz="4000" b="0" dirty="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637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494142" y="2804011"/>
            <a:ext cx="2133600" cy="273844"/>
          </a:xfrm>
        </p:spPr>
        <p:txBody>
          <a:bodyPr/>
          <a:lstStyle/>
          <a:p>
            <a:endParaRPr lang="zh-CN" altLang="en-US" dirty="0"/>
          </a:p>
        </p:txBody>
      </p:sp>
      <p:sp>
        <p:nvSpPr>
          <p:cNvPr id="317449" name="Rectangle 9"/>
          <p:cNvSpPr>
            <a:spLocks noChangeArrowheads="1"/>
          </p:cNvSpPr>
          <p:nvPr/>
        </p:nvSpPr>
        <p:spPr bwMode="auto">
          <a:xfrm>
            <a:off x="4301512" y="-258532"/>
            <a:ext cx="184731"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p:txBody>
      </p:sp>
      <p:graphicFrame>
        <p:nvGraphicFramePr>
          <p:cNvPr id="317450" name="Object 10"/>
          <p:cNvGraphicFramePr>
            <a:graphicFrameLocks noChangeAspect="1"/>
          </p:cNvGraphicFramePr>
          <p:nvPr>
            <p:extLst>
              <p:ext uri="{D42A27DB-BD31-4B8C-83A1-F6EECF244321}">
                <p14:modId xmlns:p14="http://schemas.microsoft.com/office/powerpoint/2010/main" val="1337241362"/>
              </p:ext>
            </p:extLst>
          </p:nvPr>
        </p:nvGraphicFramePr>
        <p:xfrm>
          <a:off x="323528" y="555526"/>
          <a:ext cx="8642350" cy="3835003"/>
        </p:xfrm>
        <a:graphic>
          <a:graphicData uri="http://schemas.openxmlformats.org/presentationml/2006/ole">
            <mc:AlternateContent xmlns:mc="http://schemas.openxmlformats.org/markup-compatibility/2006">
              <mc:Choice xmlns:v="urn:schemas-microsoft-com:vml" Requires="v">
                <p:oleObj spid="_x0000_s1179" r:id="rId4" imgW="4700016" imgH="2542032" progId="">
                  <p:embed/>
                </p:oleObj>
              </mc:Choice>
              <mc:Fallback>
                <p:oleObj r:id="rId4" imgW="4700016" imgH="2542032" progId="">
                  <p:embed/>
                  <p:pic>
                    <p:nvPicPr>
                      <p:cNvPr id="0" name="Picture 1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555526"/>
                        <a:ext cx="8642350" cy="3835003"/>
                      </a:xfrm>
                      <a:prstGeom prst="rect">
                        <a:avLst/>
                      </a:prstGeom>
                      <a:solidFill>
                        <a:schemeClr val="accent1"/>
                      </a:solidFill>
                      <a:extLst/>
                    </p:spPr>
                  </p:pic>
                </p:oleObj>
              </mc:Fallback>
            </mc:AlternateContent>
          </a:graphicData>
        </a:graphic>
      </p:graphicFrame>
      <p:sp>
        <p:nvSpPr>
          <p:cNvPr id="317454" name="Text Box 14"/>
          <p:cNvSpPr txBox="1">
            <a:spLocks noChangeArrowheads="1"/>
          </p:cNvSpPr>
          <p:nvPr/>
        </p:nvSpPr>
        <p:spPr bwMode="auto">
          <a:xfrm>
            <a:off x="1333179" y="987723"/>
            <a:ext cx="6264275" cy="517065"/>
          </a:xfrm>
          <a:prstGeom prst="rect">
            <a:avLst/>
          </a:prstGeom>
          <a:solidFill>
            <a:srgbClr val="8000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p:txBody>
      </p:sp>
      <p:sp>
        <p:nvSpPr>
          <p:cNvPr id="317455" name="Text Box 15"/>
          <p:cNvSpPr txBox="1">
            <a:spLocks noChangeArrowheads="1"/>
          </p:cNvSpPr>
          <p:nvPr/>
        </p:nvSpPr>
        <p:spPr bwMode="auto">
          <a:xfrm>
            <a:off x="1333179" y="3903563"/>
            <a:ext cx="6264275" cy="517065"/>
          </a:xfrm>
          <a:prstGeom prst="rect">
            <a:avLst/>
          </a:prstGeom>
          <a:solidFill>
            <a:srgbClr val="8000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p:txBody>
      </p:sp>
      <p:sp>
        <p:nvSpPr>
          <p:cNvPr id="317456" name="Text Box 16"/>
          <p:cNvSpPr txBox="1">
            <a:spLocks noChangeArrowheads="1"/>
          </p:cNvSpPr>
          <p:nvPr/>
        </p:nvSpPr>
        <p:spPr bwMode="auto">
          <a:xfrm>
            <a:off x="1225229" y="951310"/>
            <a:ext cx="504825" cy="5170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p:txBody>
      </p:sp>
      <p:sp>
        <p:nvSpPr>
          <p:cNvPr id="317457" name="Text Box 17"/>
          <p:cNvSpPr txBox="1">
            <a:spLocks noChangeArrowheads="1"/>
          </p:cNvSpPr>
          <p:nvPr/>
        </p:nvSpPr>
        <p:spPr bwMode="auto">
          <a:xfrm>
            <a:off x="1333179" y="1041301"/>
            <a:ext cx="358775" cy="4173450"/>
          </a:xfrm>
          <a:prstGeom prst="rect">
            <a:avLst/>
          </a:prstGeom>
          <a:solidFill>
            <a:srgbClr val="8000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p:txBody>
      </p:sp>
      <p:sp>
        <p:nvSpPr>
          <p:cNvPr id="317458" name="Text Box 18"/>
          <p:cNvSpPr txBox="1">
            <a:spLocks noChangeArrowheads="1"/>
          </p:cNvSpPr>
          <p:nvPr/>
        </p:nvSpPr>
        <p:spPr bwMode="auto">
          <a:xfrm>
            <a:off x="7237092" y="1149648"/>
            <a:ext cx="358775" cy="4173450"/>
          </a:xfrm>
          <a:prstGeom prst="rect">
            <a:avLst/>
          </a:prstGeom>
          <a:solidFill>
            <a:srgbClr val="800000"/>
          </a:soli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p:txBody>
      </p:sp>
      <p:sp>
        <p:nvSpPr>
          <p:cNvPr id="317459" name="Text Box 19"/>
          <p:cNvSpPr txBox="1">
            <a:spLocks noChangeArrowheads="1"/>
          </p:cNvSpPr>
          <p:nvPr/>
        </p:nvSpPr>
        <p:spPr bwMode="auto">
          <a:xfrm>
            <a:off x="1549079" y="4492562"/>
            <a:ext cx="6588124"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60000"/>
              </a:spcBef>
              <a:buClr>
                <a:schemeClr val="tx1"/>
              </a:buClr>
            </a:pPr>
            <a:r>
              <a:rPr lang="zh-CN" altLang="en-US" sz="2000" dirty="0">
                <a:solidFill>
                  <a:srgbClr val="0070C0"/>
                </a:solidFill>
                <a:latin typeface="微软雅黑" panose="020B0503020204020204" pitchFamily="34" charset="-122"/>
                <a:ea typeface="微软雅黑" panose="020B0503020204020204" pitchFamily="34" charset="-122"/>
              </a:rPr>
              <a:t>入口为左上角</a:t>
            </a:r>
            <a:r>
              <a:rPr lang="en-US" altLang="zh-CN" sz="2000" dirty="0">
                <a:solidFill>
                  <a:srgbClr val="0070C0"/>
                </a:solidFill>
                <a:latin typeface="微软雅黑" panose="020B0503020204020204" pitchFamily="34" charset="-122"/>
                <a:ea typeface="微软雅黑" panose="020B0503020204020204" pitchFamily="34" charset="-122"/>
              </a:rPr>
              <a:t>maze[1][1]</a:t>
            </a:r>
            <a:r>
              <a:rPr lang="zh-CN" altLang="en-US" sz="2000" dirty="0">
                <a:solidFill>
                  <a:srgbClr val="0070C0"/>
                </a:solidFill>
                <a:latin typeface="微软雅黑" panose="020B0503020204020204" pitchFamily="34" charset="-122"/>
                <a:ea typeface="微软雅黑" panose="020B0503020204020204" pitchFamily="34" charset="-122"/>
              </a:rPr>
              <a:t>，出口为右下角</a:t>
            </a:r>
            <a:r>
              <a:rPr lang="en-US" altLang="zh-CN" sz="2000" dirty="0">
                <a:solidFill>
                  <a:srgbClr val="0070C0"/>
                </a:solidFill>
                <a:latin typeface="微软雅黑" panose="020B0503020204020204" pitchFamily="34" charset="-122"/>
                <a:ea typeface="微软雅黑" panose="020B0503020204020204" pitchFamily="34" charset="-122"/>
              </a:rPr>
              <a:t>maze[m][n]</a:t>
            </a:r>
            <a:r>
              <a:rPr lang="zh-CN" altLang="en-US" sz="2000" dirty="0" smtClean="0">
                <a:solidFill>
                  <a:srgbClr val="0070C0"/>
                </a:solidFill>
                <a:latin typeface="微软雅黑" panose="020B0503020204020204" pitchFamily="34" charset="-122"/>
                <a:ea typeface="微软雅黑" panose="020B0503020204020204" pitchFamily="34" charset="-122"/>
              </a:rPr>
              <a:t>；</a:t>
            </a:r>
            <a:endParaRPr lang="zh-CN" altLang="zh-CN" sz="2000" dirty="0">
              <a:solidFill>
                <a:srgbClr val="0070C0"/>
              </a:solidFill>
              <a:latin typeface="微软雅黑" panose="020B0503020204020204" pitchFamily="34" charset="-122"/>
              <a:ea typeface="微软雅黑" panose="020B0503020204020204" pitchFamily="34" charset="-122"/>
            </a:endParaRPr>
          </a:p>
        </p:txBody>
      </p:sp>
      <p:pic>
        <p:nvPicPr>
          <p:cNvPr id="317460" name="Picture 20" descr="back3">
            <a:hlinkClick r:id="rId6" action="ppaction://hlinksldjump" highlightClick="1"/>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08528" y="4786312"/>
            <a:ext cx="1657350" cy="37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943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7459"/>
                                        </p:tgtEl>
                                        <p:attrNameLst>
                                          <p:attrName>style.visibility</p:attrName>
                                        </p:attrNameLst>
                                      </p:cBhvr>
                                      <p:to>
                                        <p:strVal val="visible"/>
                                      </p:to>
                                    </p:set>
                                    <p:anim calcmode="lin" valueType="num">
                                      <p:cBhvr additive="base">
                                        <p:cTn id="7" dur="500" fill="hold"/>
                                        <p:tgtEl>
                                          <p:spTgt spid="317459"/>
                                        </p:tgtEl>
                                        <p:attrNameLst>
                                          <p:attrName>ppt_x</p:attrName>
                                        </p:attrNameLst>
                                      </p:cBhvr>
                                      <p:tavLst>
                                        <p:tav tm="0">
                                          <p:val>
                                            <p:strVal val="#ppt_x"/>
                                          </p:val>
                                        </p:tav>
                                        <p:tav tm="100000">
                                          <p:val>
                                            <p:strVal val="#ppt_x"/>
                                          </p:val>
                                        </p:tav>
                                      </p:tavLst>
                                    </p:anim>
                                    <p:anim calcmode="lin" valueType="num">
                                      <p:cBhvr additive="base">
                                        <p:cTn id="8" dur="500" fill="hold"/>
                                        <p:tgtEl>
                                          <p:spTgt spid="3174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5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B4C26F3-AB5C-478F-8324-15184DC3904C}" type="slidenum">
              <a:rPr lang="zh-CN" altLang="en-US" smtClean="0"/>
              <a:pPr/>
              <a:t>11</a:t>
            </a:fld>
            <a:endParaRPr lang="zh-CN" altLang="en-US"/>
          </a:p>
        </p:txBody>
      </p:sp>
      <p:sp>
        <p:nvSpPr>
          <p:cNvPr id="244757" name="AutoShape 21">
            <a:hlinkClick r:id="rId3" action="ppaction://hlinksldjump" highlightClick="1"/>
          </p:cNvPr>
          <p:cNvSpPr>
            <a:spLocks noChangeArrowheads="1"/>
          </p:cNvSpPr>
          <p:nvPr/>
        </p:nvSpPr>
        <p:spPr bwMode="auto">
          <a:xfrm>
            <a:off x="8101013" y="4677966"/>
            <a:ext cx="792162" cy="357188"/>
          </a:xfrm>
          <a:prstGeom prst="actionButtonForwardNext">
            <a:avLst/>
          </a:prstGeom>
          <a:ln/>
          <a:extLst/>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sp>
        <p:nvSpPr>
          <p:cNvPr id="12" name="Rectangle 16"/>
          <p:cNvSpPr>
            <a:spLocks noChangeArrowheads="1"/>
          </p:cNvSpPr>
          <p:nvPr/>
        </p:nvSpPr>
        <p:spPr bwMode="auto">
          <a:xfrm>
            <a:off x="599234" y="2931790"/>
            <a:ext cx="7020766"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zh-CN" sz="2000" dirty="0">
                <a:solidFill>
                  <a:schemeClr val="bg1"/>
                </a:solidFill>
                <a:latin typeface="微软雅黑" panose="020B0503020204020204" pitchFamily="34" charset="-122"/>
                <a:ea typeface="微软雅黑" panose="020B0503020204020204" pitchFamily="34" charset="-122"/>
              </a:rPr>
              <a:t>当有多条可行的路径时如何选择</a:t>
            </a:r>
            <a:r>
              <a:rPr lang="zh-CN" altLang="zh-CN"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zh-CN" sz="2000" dirty="0" smtClean="0">
                <a:solidFill>
                  <a:schemeClr val="bg1"/>
                </a:solidFill>
                <a:latin typeface="微软雅黑" panose="020B0503020204020204" pitchFamily="34" charset="-122"/>
                <a:ea typeface="微软雅黑" panose="020B0503020204020204" pitchFamily="34" charset="-122"/>
              </a:rPr>
              <a:t>当</a:t>
            </a:r>
            <a:r>
              <a:rPr lang="zh-CN" altLang="zh-CN" sz="2000" dirty="0">
                <a:solidFill>
                  <a:schemeClr val="bg1"/>
                </a:solidFill>
                <a:latin typeface="微软雅黑" panose="020B0503020204020204" pitchFamily="34" charset="-122"/>
                <a:ea typeface="微软雅黑" panose="020B0503020204020204" pitchFamily="34" charset="-122"/>
              </a:rPr>
              <a:t>某条路径在某一点再没有可行之路时如何处理</a:t>
            </a:r>
            <a:r>
              <a:rPr lang="zh-CN" altLang="en-US" sz="2000" dirty="0">
                <a:solidFill>
                  <a:schemeClr val="bg1"/>
                </a:solidFill>
                <a:latin typeface="微软雅黑" panose="020B0503020204020204" pitchFamily="34" charset="-122"/>
                <a:ea typeface="微软雅黑" panose="020B0503020204020204" pitchFamily="34" charset="-122"/>
              </a:rPr>
              <a:t>理</a:t>
            </a:r>
            <a:r>
              <a:rPr lang="zh-CN" altLang="zh-CN"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某点重复经过吗（避免兜圈子）？ </a:t>
            </a:r>
            <a:endParaRPr lang="zh-CN" altLang="zh-CN" sz="2000" dirty="0">
              <a:solidFill>
                <a:schemeClr val="bg1"/>
              </a:solidFill>
              <a:latin typeface="微软雅黑" panose="020B0503020204020204" pitchFamily="34" charset="-122"/>
              <a:ea typeface="微软雅黑" panose="020B0503020204020204" pitchFamily="34" charset="-122"/>
            </a:endParaRPr>
          </a:p>
        </p:txBody>
      </p:sp>
      <p:sp>
        <p:nvSpPr>
          <p:cNvPr id="13" name="Rectangle 3"/>
          <p:cNvSpPr txBox="1">
            <a:spLocks noChangeArrowheads="1"/>
          </p:cNvSpPr>
          <p:nvPr/>
        </p:nvSpPr>
        <p:spPr>
          <a:xfrm>
            <a:off x="684213" y="1347614"/>
            <a:ext cx="5255939" cy="9715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normAutofit fontScale="92500" lnSpcReduction="10000"/>
          </a:bodyPr>
          <a:lstStyle>
            <a:lvl1pPr marL="342900" indent="-342900" algn="l" rtl="0" eaLnBrk="1" latinLnBrk="0" hangingPunct="1">
              <a:spcBef>
                <a:spcPct val="20000"/>
              </a:spcBef>
              <a:buClr>
                <a:schemeClr val="tx2"/>
              </a:buClr>
              <a:buSzPct val="60000"/>
              <a:buFont typeface="Wingdings 2"/>
              <a:buChar char=""/>
              <a:defRPr kumimoji="0" sz="3200" b="1" kern="1200">
                <a:solidFill>
                  <a:schemeClr val="tx1"/>
                </a:solidFill>
                <a:latin typeface="黑体" pitchFamily="49" charset="-122"/>
                <a:ea typeface="黑体" pitchFamily="49" charset="-122"/>
                <a:cs typeface="+mn-cs"/>
              </a:defRPr>
            </a:lvl1pPr>
            <a:lvl2pPr marL="742950" indent="-285750" algn="l" rtl="0" eaLnBrk="1" latinLnBrk="0" hangingPunct="1">
              <a:spcBef>
                <a:spcPct val="20000"/>
              </a:spcBef>
              <a:buClr>
                <a:schemeClr val="tx2"/>
              </a:buClr>
              <a:buSzPct val="60000"/>
              <a:buFont typeface="Wingdings 2"/>
              <a:buChar char=""/>
              <a:defRPr kumimoji="0" sz="2800" b="1" kern="1200">
                <a:solidFill>
                  <a:schemeClr val="tx1"/>
                </a:solidFill>
                <a:latin typeface="黑体" pitchFamily="49" charset="-122"/>
                <a:ea typeface="黑体" pitchFamily="49" charset="-122"/>
                <a:cs typeface="+mn-cs"/>
              </a:defRPr>
            </a:lvl2pPr>
            <a:lvl3pPr marL="1143000" indent="-228600" algn="l" rtl="0" eaLnBrk="1" latinLnBrk="0" hangingPunct="1">
              <a:spcBef>
                <a:spcPct val="20000"/>
              </a:spcBef>
              <a:buClr>
                <a:schemeClr val="tx2"/>
              </a:buClr>
              <a:buSzPct val="60000"/>
              <a:buFont typeface="Wingdings 2"/>
              <a:buChar char=""/>
              <a:defRPr kumimoji="0" sz="2400" b="1" kern="1200">
                <a:solidFill>
                  <a:schemeClr val="tx1"/>
                </a:solidFill>
                <a:latin typeface="黑体" pitchFamily="49" charset="-122"/>
                <a:ea typeface="黑体" pitchFamily="49" charset="-122"/>
                <a:cs typeface="+mn-cs"/>
              </a:defRPr>
            </a:lvl3pPr>
            <a:lvl4pPr marL="16002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4pPr>
            <a:lvl5pPr marL="20574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nSpc>
                <a:spcPct val="150000"/>
              </a:lnSpc>
              <a:buFont typeface="Wingdings 2"/>
              <a:buNone/>
            </a:pPr>
            <a:r>
              <a:rPr lang="zh-CN" altLang="en-US" sz="2000" b="0" dirty="0" smtClean="0">
                <a:solidFill>
                  <a:schemeClr val="bg1"/>
                </a:solidFill>
                <a:latin typeface="微软雅黑" panose="020B0503020204020204" pitchFamily="34" charset="-122"/>
                <a:ea typeface="微软雅黑" panose="020B0503020204020204" pitchFamily="34" charset="-122"/>
              </a:rPr>
              <a:t> </a:t>
            </a:r>
            <a:r>
              <a:rPr lang="zh-CN" altLang="zh-CN" sz="2000" b="0" dirty="0" smtClean="0">
                <a:solidFill>
                  <a:schemeClr val="bg1"/>
                </a:solidFill>
                <a:latin typeface="微软雅黑" panose="020B0503020204020204" pitchFamily="34" charset="-122"/>
                <a:ea typeface="微软雅黑" panose="020B0503020204020204" pitchFamily="34" charset="-122"/>
              </a:rPr>
              <a:t>如何表示给定的空间和可行的路径？</a:t>
            </a:r>
          </a:p>
          <a:p>
            <a:pPr marL="0" indent="0">
              <a:lnSpc>
                <a:spcPct val="150000"/>
              </a:lnSpc>
              <a:buFont typeface="Wingdings 2"/>
              <a:buNone/>
            </a:pPr>
            <a:r>
              <a:rPr lang="zh-CN" altLang="en-US" sz="2000" b="0" dirty="0" smtClean="0">
                <a:solidFill>
                  <a:schemeClr val="bg1"/>
                </a:solidFill>
                <a:latin typeface="微软雅黑" panose="020B0503020204020204" pitchFamily="34" charset="-122"/>
                <a:ea typeface="微软雅黑" panose="020B0503020204020204" pitchFamily="34" charset="-122"/>
              </a:rPr>
              <a:t> </a:t>
            </a:r>
            <a:r>
              <a:rPr lang="zh-CN" altLang="zh-CN" sz="2000" b="0" dirty="0" smtClean="0">
                <a:solidFill>
                  <a:schemeClr val="bg1"/>
                </a:solidFill>
                <a:latin typeface="微软雅黑" panose="020B0503020204020204" pitchFamily="34" charset="-122"/>
                <a:ea typeface="微软雅黑" panose="020B0503020204020204" pitchFamily="34" charset="-122"/>
              </a:rPr>
              <a:t>如何表示入口和出口？</a:t>
            </a:r>
            <a:r>
              <a:rPr lang="zh-CN" altLang="en-US" sz="2000" b="0" dirty="0" smtClean="0">
                <a:solidFill>
                  <a:schemeClr val="bg1"/>
                </a:solidFill>
                <a:latin typeface="微软雅黑" panose="020B0503020204020204" pitchFamily="34" charset="-122"/>
                <a:ea typeface="微软雅黑" panose="020B0503020204020204" pitchFamily="34" charset="-122"/>
              </a:rPr>
              <a:t> </a:t>
            </a:r>
            <a:endParaRPr lang="zh-CN" altLang="zh-CN" sz="2000" b="0" dirty="0" smtClean="0">
              <a:solidFill>
                <a:schemeClr val="bg1"/>
              </a:solidFill>
              <a:latin typeface="微软雅黑" panose="020B0503020204020204" pitchFamily="34" charset="-122"/>
              <a:ea typeface="微软雅黑" panose="020B0503020204020204" pitchFamily="34" charset="-122"/>
            </a:endParaRPr>
          </a:p>
        </p:txBody>
      </p:sp>
      <p:sp>
        <p:nvSpPr>
          <p:cNvPr id="14" name="Text Box 19" descr="花束"/>
          <p:cNvSpPr txBox="1">
            <a:spLocks noChangeArrowheads="1"/>
          </p:cNvSpPr>
          <p:nvPr/>
        </p:nvSpPr>
        <p:spPr bwMode="auto">
          <a:xfrm>
            <a:off x="739755" y="834316"/>
            <a:ext cx="1943100" cy="369332"/>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square">
            <a:spAutoFit/>
          </a:bodyPr>
          <a:lstStyle>
            <a:defPPr>
              <a:defRPr lang="zh-CN"/>
            </a:defPPr>
            <a:lvl1pPr>
              <a:defRPr>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a:solidFill>
                  <a:schemeClr val="bg1">
                    <a:lumMod val="20000"/>
                    <a:lumOff val="80000"/>
                  </a:schemeClr>
                </a:solidFill>
                <a:latin typeface="微软雅黑" panose="020B0503020204020204" pitchFamily="34" charset="-122"/>
                <a:ea typeface="微软雅黑" panose="020B0503020204020204" pitchFamily="34" charset="-122"/>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zh-CN" altLang="en-US" dirty="0">
                <a:solidFill>
                  <a:schemeClr val="tx1"/>
                </a:solidFill>
              </a:rPr>
              <a:t>迷宫地图：</a:t>
            </a:r>
          </a:p>
        </p:txBody>
      </p:sp>
      <p:sp>
        <p:nvSpPr>
          <p:cNvPr id="15" name="Text Box 20" descr="花束"/>
          <p:cNvSpPr txBox="1">
            <a:spLocks noChangeArrowheads="1"/>
          </p:cNvSpPr>
          <p:nvPr/>
        </p:nvSpPr>
        <p:spPr bwMode="auto">
          <a:xfrm>
            <a:off x="715553" y="2440811"/>
            <a:ext cx="1943100" cy="369332"/>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square">
            <a:spAutoFit/>
          </a:bodyPr>
          <a:lstStyle>
            <a:defPPr>
              <a:defRPr lang="zh-CN"/>
            </a:defPPr>
            <a:lvl1pPr>
              <a:defRPr>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a:solidFill>
                  <a:schemeClr val="bg1">
                    <a:lumMod val="20000"/>
                    <a:lumOff val="80000"/>
                  </a:schemeClr>
                </a:solidFill>
                <a:latin typeface="微软雅黑" panose="020B0503020204020204" pitchFamily="34" charset="-122"/>
                <a:ea typeface="微软雅黑" panose="020B0503020204020204" pitchFamily="34" charset="-122"/>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zh-CN" altLang="en-US" dirty="0">
                <a:solidFill>
                  <a:schemeClr val="tx1"/>
                </a:solidFill>
              </a:rPr>
              <a:t>寻路过程：</a:t>
            </a:r>
          </a:p>
        </p:txBody>
      </p:sp>
    </p:spTree>
    <p:extLst>
      <p:ext uri="{BB962C8B-B14F-4D97-AF65-F5344CB8AC3E}">
        <p14:creationId xmlns:p14="http://schemas.microsoft.com/office/powerpoint/2010/main" val="14990761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3">
                                            <p:bg/>
                                          </p:spTgt>
                                        </p:tgtEl>
                                      </p:cBhvr>
                                    </p:animEffect>
                                    <p:animScale>
                                      <p:cBhvr>
                                        <p:cTn id="7" dur="250" autoRev="1" fill="hold"/>
                                        <p:tgtEl>
                                          <p:spTgt spid="13">
                                            <p:bg/>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3">
                                            <p:txEl>
                                              <p:pRg st="0" end="0"/>
                                            </p:txEl>
                                          </p:spTgt>
                                        </p:tgtEl>
                                      </p:cBhvr>
                                    </p:animEffect>
                                    <p:animScale>
                                      <p:cBhvr>
                                        <p:cTn id="12" dur="250" autoRev="1" fill="hold"/>
                                        <p:tgtEl>
                                          <p:spTgt spid="13">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13">
                                            <p:txEl>
                                              <p:pRg st="1" end="1"/>
                                            </p:txEl>
                                          </p:spTgt>
                                        </p:tgtEl>
                                      </p:cBhvr>
                                    </p:animEffect>
                                    <p:animScale>
                                      <p:cBhvr>
                                        <p:cTn id="17" dur="250" autoRev="1" fill="hold"/>
                                        <p:tgtEl>
                                          <p:spTgt spid="1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B4C26F3-AB5C-478F-8324-15184DC3904C}" type="slidenum">
              <a:rPr lang="zh-CN" altLang="en-US" smtClean="0"/>
              <a:pPr/>
              <a:t>12</a:t>
            </a:fld>
            <a:endParaRPr lang="zh-CN" altLang="en-US"/>
          </a:p>
        </p:txBody>
      </p:sp>
      <p:sp>
        <p:nvSpPr>
          <p:cNvPr id="247810" name="Rectangle 2"/>
          <p:cNvSpPr>
            <a:spLocks noGrp="1" noChangeArrowheads="1"/>
          </p:cNvSpPr>
          <p:nvPr>
            <p:ph type="ctrTitle" idx="4294967295"/>
          </p:nvPr>
        </p:nvSpPr>
        <p:spPr>
          <a:xfrm>
            <a:off x="6695568" y="941908"/>
            <a:ext cx="2418084" cy="37861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eaLnBrk="1" hangingPunct="1"/>
            <a:r>
              <a:rPr lang="zh-CN" altLang="en-US" sz="2000" b="1" dirty="0" smtClean="0">
                <a:solidFill>
                  <a:srgbClr val="0070C0"/>
                </a:solidFill>
                <a:effectLst/>
                <a:latin typeface="微软雅黑" panose="020B0503020204020204" pitchFamily="34" charset="-122"/>
                <a:ea typeface="微软雅黑" panose="020B0503020204020204" pitchFamily="34" charset="-122"/>
              </a:rPr>
              <a:t>增量数组</a:t>
            </a:r>
            <a:r>
              <a:rPr lang="en-US" altLang="zh-CN" sz="2000" b="1" dirty="0" err="1" smtClean="0">
                <a:solidFill>
                  <a:srgbClr val="0070C0"/>
                </a:solidFill>
                <a:effectLst/>
                <a:latin typeface="微软雅黑" panose="020B0503020204020204" pitchFamily="34" charset="-122"/>
                <a:ea typeface="微软雅黑" panose="020B0503020204020204" pitchFamily="34" charset="-122"/>
              </a:rPr>
              <a:t>DeltaXY</a:t>
            </a:r>
            <a:endParaRPr lang="zh-CN" altLang="zh-CN" sz="2000" b="1" dirty="0" smtClean="0">
              <a:solidFill>
                <a:srgbClr val="0070C0"/>
              </a:solidFill>
              <a:effectLst/>
              <a:latin typeface="微软雅黑" panose="020B0503020204020204" pitchFamily="34" charset="-122"/>
              <a:ea typeface="微软雅黑" panose="020B0503020204020204" pitchFamily="34" charset="-122"/>
            </a:endParaRPr>
          </a:p>
        </p:txBody>
      </p:sp>
      <p:sp>
        <p:nvSpPr>
          <p:cNvPr id="247811" name="Rectangle 3"/>
          <p:cNvSpPr>
            <a:spLocks noGrp="1" noChangeArrowheads="1"/>
          </p:cNvSpPr>
          <p:nvPr>
            <p:ph type="subTitle" idx="4294967295"/>
          </p:nvPr>
        </p:nvSpPr>
        <p:spPr>
          <a:xfrm>
            <a:off x="928688" y="1058043"/>
            <a:ext cx="5473700" cy="37742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2500" lnSpcReduction="20000"/>
          </a:bodyPr>
          <a:lstStyle/>
          <a:p>
            <a:pPr marL="0" indent="0" eaLnBrk="1" hangingPunct="1">
              <a:buFontTx/>
              <a:buNone/>
            </a:pPr>
            <a:r>
              <a:rPr lang="zh-CN" altLang="en-US" sz="2000" b="0" dirty="0" smtClean="0">
                <a:solidFill>
                  <a:schemeClr val="bg1"/>
                </a:solidFill>
                <a:effectLst/>
                <a:latin typeface="微软雅黑" panose="020B0503020204020204" pitchFamily="34" charset="-122"/>
                <a:ea typeface="微软雅黑" panose="020B0503020204020204" pitchFamily="34" charset="-122"/>
              </a:rPr>
              <a:t>在某一点（</a:t>
            </a:r>
            <a:r>
              <a:rPr lang="en-US" altLang="zh-CN" sz="2000" b="0" dirty="0" smtClean="0">
                <a:solidFill>
                  <a:schemeClr val="bg1"/>
                </a:solidFill>
                <a:effectLst/>
                <a:latin typeface="微软雅黑" panose="020B0503020204020204" pitchFamily="34" charset="-122"/>
                <a:ea typeface="微软雅黑" panose="020B0503020204020204" pitchFamily="34" charset="-122"/>
              </a:rPr>
              <a:t>x</a:t>
            </a:r>
            <a:r>
              <a:rPr lang="zh-CN" altLang="en-US" sz="2000" b="0" dirty="0" smtClean="0">
                <a:solidFill>
                  <a:schemeClr val="bg1"/>
                </a:solidFill>
                <a:effectLst/>
                <a:latin typeface="微软雅黑" panose="020B0503020204020204" pitchFamily="34" charset="-122"/>
                <a:ea typeface="微软雅黑" panose="020B0503020204020204" pitchFamily="34" charset="-122"/>
              </a:rPr>
              <a:t>，</a:t>
            </a:r>
            <a:r>
              <a:rPr lang="en-US" altLang="zh-CN" sz="2000" b="0" dirty="0" smtClean="0">
                <a:solidFill>
                  <a:schemeClr val="bg1"/>
                </a:solidFill>
                <a:effectLst/>
                <a:latin typeface="微软雅黑" panose="020B0503020204020204" pitchFamily="34" charset="-122"/>
                <a:ea typeface="微软雅黑" panose="020B0503020204020204" pitchFamily="34" charset="-122"/>
              </a:rPr>
              <a:t>y</a:t>
            </a:r>
            <a:r>
              <a:rPr lang="zh-CN" altLang="en-US" sz="2000" b="0" dirty="0" smtClean="0">
                <a:solidFill>
                  <a:schemeClr val="bg1"/>
                </a:solidFill>
                <a:effectLst/>
                <a:latin typeface="微软雅黑" panose="020B0503020204020204" pitchFamily="34" charset="-122"/>
                <a:ea typeface="微软雅黑" panose="020B0503020204020204" pitchFamily="34" charset="-122"/>
              </a:rPr>
              <a:t>），有</a:t>
            </a:r>
            <a:r>
              <a:rPr lang="en-US" altLang="zh-CN" sz="2000" b="0" dirty="0" smtClean="0">
                <a:solidFill>
                  <a:schemeClr val="bg1"/>
                </a:solidFill>
                <a:effectLst/>
                <a:latin typeface="微软雅黑" panose="020B0503020204020204" pitchFamily="34" charset="-122"/>
                <a:ea typeface="微软雅黑" panose="020B0503020204020204" pitchFamily="34" charset="-122"/>
              </a:rPr>
              <a:t>8</a:t>
            </a:r>
            <a:r>
              <a:rPr lang="zh-CN" altLang="en-US" sz="2000" b="0" dirty="0" smtClean="0">
                <a:solidFill>
                  <a:schemeClr val="bg1"/>
                </a:solidFill>
                <a:effectLst/>
                <a:latin typeface="微软雅黑" panose="020B0503020204020204" pitchFamily="34" charset="-122"/>
                <a:ea typeface="微软雅黑" panose="020B0503020204020204" pitchFamily="34" charset="-122"/>
              </a:rPr>
              <a:t>个可以探索的方向：</a:t>
            </a:r>
            <a:r>
              <a:rPr lang="zh-CN" altLang="en-US" sz="2400" b="0" dirty="0" smtClean="0">
                <a:solidFill>
                  <a:schemeClr val="bg1"/>
                </a:solidFill>
                <a:effectLst/>
                <a:latin typeface="微软雅黑" panose="020B0503020204020204" pitchFamily="34" charset="-122"/>
                <a:ea typeface="微软雅黑" panose="020B0503020204020204" pitchFamily="34" charset="-122"/>
              </a:rPr>
              <a:t> </a:t>
            </a:r>
            <a:endParaRPr lang="zh-CN" altLang="zh-CN" sz="2400" b="0" dirty="0" smtClean="0">
              <a:solidFill>
                <a:schemeClr val="bg1"/>
              </a:solidFill>
              <a:effectLst/>
              <a:latin typeface="微软雅黑" panose="020B0503020204020204" pitchFamily="34" charset="-122"/>
              <a:ea typeface="微软雅黑" panose="020B0503020204020204" pitchFamily="34" charset="-122"/>
            </a:endParaRPr>
          </a:p>
        </p:txBody>
      </p:sp>
      <p:graphicFrame>
        <p:nvGraphicFramePr>
          <p:cNvPr id="247817" name="Group 9"/>
          <p:cNvGraphicFramePr>
            <a:graphicFrameLocks noGrp="1"/>
          </p:cNvGraphicFramePr>
          <p:nvPr>
            <p:extLst>
              <p:ext uri="{D42A27DB-BD31-4B8C-83A1-F6EECF244321}">
                <p14:modId xmlns:p14="http://schemas.microsoft.com/office/powerpoint/2010/main" val="2102661454"/>
              </p:ext>
            </p:extLst>
          </p:nvPr>
        </p:nvGraphicFramePr>
        <p:xfrm>
          <a:off x="969051" y="1491258"/>
          <a:ext cx="5400675" cy="1458516"/>
        </p:xfrm>
        <a:graphic>
          <a:graphicData uri="http://schemas.openxmlformats.org/drawingml/2006/table">
            <a:tbl>
              <a:tblPr/>
              <a:tblGrid>
                <a:gridCol w="1870075">
                  <a:extLst>
                    <a:ext uri="{9D8B030D-6E8A-4147-A177-3AD203B41FA5}">
                      <a16:colId xmlns:a16="http://schemas.microsoft.com/office/drawing/2014/main" val="20000"/>
                    </a:ext>
                  </a:extLst>
                </a:gridCol>
                <a:gridCol w="1511300">
                  <a:extLst>
                    <a:ext uri="{9D8B030D-6E8A-4147-A177-3AD203B41FA5}">
                      <a16:colId xmlns:a16="http://schemas.microsoft.com/office/drawing/2014/main" val="20001"/>
                    </a:ext>
                  </a:extLst>
                </a:gridCol>
                <a:gridCol w="2019300">
                  <a:extLst>
                    <a:ext uri="{9D8B030D-6E8A-4147-A177-3AD203B41FA5}">
                      <a16:colId xmlns:a16="http://schemas.microsoft.com/office/drawing/2014/main" val="20002"/>
                    </a:ext>
                  </a:extLst>
                </a:gridCol>
              </a:tblGrid>
              <a:tr h="583406">
                <a:tc>
                  <a:txBody>
                    <a:bodyPr/>
                    <a:lstStyle/>
                    <a:p>
                      <a:pPr marL="0" marR="0" lvl="0" indent="0" algn="ctr" defTabSz="914400" rtl="0" eaLnBrk="0" fontAlgn="base" latinLnBrk="0" hangingPunct="0">
                        <a:lnSpc>
                          <a:spcPct val="100000"/>
                        </a:lnSpc>
                        <a:spcBef>
                          <a:spcPct val="0"/>
                        </a:spcBef>
                        <a:spcAft>
                          <a:spcPct val="0"/>
                        </a:spcAft>
                        <a:buClr>
                          <a:schemeClr val="tx1"/>
                        </a:buClr>
                        <a:buSzTx/>
                        <a:buFontTx/>
                        <a:buNone/>
                        <a:tabLst/>
                      </a:pPr>
                      <a:r>
                        <a:rPr kumimoji="0" lang="en-US" altLang="zh-CN"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x-1</a:t>
                      </a:r>
                      <a:r>
                        <a:rPr kumimoji="0" lang="zh-CN" altLang="en-US"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a:t>
                      </a:r>
                      <a:r>
                        <a:rPr kumimoji="0" lang="en-US" altLang="zh-CN"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y-1</a:t>
                      </a:r>
                      <a:endParaRPr kumimoji="0" lang="en-US" altLang="zh-CN" sz="1800" b="1" i="0" u="none" strike="noStrike" cap="none" normalizeH="0" baseline="0" dirty="0" smtClean="0">
                        <a:ln>
                          <a:noFill/>
                        </a:ln>
                        <a:solidFill>
                          <a:schemeClr val="bg1"/>
                        </a:solidFill>
                        <a:effectLst/>
                        <a:latin typeface="Tahoma" pitchFamily="34" charset="0"/>
                        <a:ea typeface="幼圆" pitchFamily="49" charset="-122"/>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Tx/>
                        <a:buNone/>
                        <a:tabLst/>
                      </a:pPr>
                      <a:r>
                        <a:rPr kumimoji="0" lang="en-US" altLang="zh-CN"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x</a:t>
                      </a:r>
                      <a:r>
                        <a:rPr kumimoji="0" lang="zh-CN" altLang="en-US"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a:t>
                      </a:r>
                      <a:r>
                        <a:rPr kumimoji="0" lang="en-US" altLang="zh-CN"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y-1</a:t>
                      </a:r>
                      <a:endParaRPr kumimoji="0" lang="en-US" altLang="zh-CN" sz="1800" b="1" i="0" u="none" strike="noStrike" cap="none" normalizeH="0" baseline="0" dirty="0" smtClean="0">
                        <a:ln>
                          <a:noFill/>
                        </a:ln>
                        <a:solidFill>
                          <a:schemeClr val="bg1"/>
                        </a:solidFill>
                        <a:effectLst/>
                        <a:latin typeface="Tahoma" pitchFamily="34" charset="0"/>
                        <a:ea typeface="幼圆" pitchFamily="49" charset="-122"/>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Tx/>
                        <a:buNone/>
                        <a:tabLst/>
                      </a:pPr>
                      <a:r>
                        <a:rPr kumimoji="0" lang="en-US" altLang="zh-CN" sz="1800" b="1" i="0" u="none" strike="noStrike" cap="none" normalizeH="0" baseline="0" smtClean="0">
                          <a:ln>
                            <a:noFill/>
                          </a:ln>
                          <a:solidFill>
                            <a:schemeClr val="bg1"/>
                          </a:solidFill>
                          <a:effectLst/>
                          <a:latin typeface="Times New Roman" pitchFamily="18" charset="0"/>
                          <a:ea typeface="幼圆" pitchFamily="49" charset="-122"/>
                          <a:cs typeface="Times New Roman" pitchFamily="18" charset="0"/>
                        </a:rPr>
                        <a:t>x+1</a:t>
                      </a:r>
                      <a:r>
                        <a:rPr kumimoji="0" lang="zh-CN" altLang="en-US" sz="1800" b="1" i="0" u="none" strike="noStrike" cap="none" normalizeH="0" baseline="0" smtClean="0">
                          <a:ln>
                            <a:noFill/>
                          </a:ln>
                          <a:solidFill>
                            <a:schemeClr val="bg1"/>
                          </a:solidFill>
                          <a:effectLst/>
                          <a:latin typeface="Times New Roman" pitchFamily="18" charset="0"/>
                          <a:ea typeface="幼圆" pitchFamily="49" charset="-122"/>
                          <a:cs typeface="Times New Roman" pitchFamily="18" charset="0"/>
                        </a:rPr>
                        <a:t>，</a:t>
                      </a:r>
                      <a:r>
                        <a:rPr kumimoji="0" lang="en-US" altLang="zh-CN" sz="1800" b="1" i="0" u="none" strike="noStrike" cap="none" normalizeH="0" baseline="0" smtClean="0">
                          <a:ln>
                            <a:noFill/>
                          </a:ln>
                          <a:solidFill>
                            <a:schemeClr val="bg1"/>
                          </a:solidFill>
                          <a:effectLst/>
                          <a:latin typeface="Times New Roman" pitchFamily="18" charset="0"/>
                          <a:ea typeface="幼圆" pitchFamily="49" charset="-122"/>
                          <a:cs typeface="Times New Roman" pitchFamily="18" charset="0"/>
                        </a:rPr>
                        <a:t>y-1</a:t>
                      </a:r>
                      <a:endParaRPr kumimoji="0" lang="en-US" altLang="zh-CN" sz="1800" b="1" i="0" u="none" strike="noStrike" cap="none" normalizeH="0" baseline="0" smtClean="0">
                        <a:ln>
                          <a:noFill/>
                        </a:ln>
                        <a:solidFill>
                          <a:schemeClr val="bg1"/>
                        </a:solidFill>
                        <a:effectLst/>
                        <a:latin typeface="Tahoma" pitchFamily="34" charset="0"/>
                        <a:ea typeface="幼圆" pitchFamily="49" charset="-122"/>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150">
                <a:tc>
                  <a:txBody>
                    <a:bodyPr/>
                    <a:lstStyle/>
                    <a:p>
                      <a:pPr marL="0" marR="0" lvl="0" indent="0" algn="ctr" defTabSz="914400" rtl="0" eaLnBrk="0" fontAlgn="base" latinLnBrk="0" hangingPunct="0">
                        <a:lnSpc>
                          <a:spcPct val="100000"/>
                        </a:lnSpc>
                        <a:spcBef>
                          <a:spcPct val="0"/>
                        </a:spcBef>
                        <a:spcAft>
                          <a:spcPct val="0"/>
                        </a:spcAft>
                        <a:buClr>
                          <a:schemeClr val="tx1"/>
                        </a:buClr>
                        <a:buSzTx/>
                        <a:buFontTx/>
                        <a:buNone/>
                        <a:tabLst/>
                      </a:pPr>
                      <a:r>
                        <a:rPr kumimoji="0" lang="en-US" altLang="zh-CN" sz="1800" b="1" i="0" u="none" strike="noStrike" cap="none" normalizeH="0" baseline="0" smtClean="0">
                          <a:ln>
                            <a:noFill/>
                          </a:ln>
                          <a:solidFill>
                            <a:schemeClr val="bg1"/>
                          </a:solidFill>
                          <a:effectLst/>
                          <a:latin typeface="Times New Roman" pitchFamily="18" charset="0"/>
                          <a:ea typeface="幼圆" pitchFamily="49" charset="-122"/>
                          <a:cs typeface="Times New Roman" pitchFamily="18" charset="0"/>
                        </a:rPr>
                        <a:t>  x-1</a:t>
                      </a:r>
                      <a:r>
                        <a:rPr kumimoji="0" lang="zh-CN" altLang="en-US" sz="1800" b="1" i="0" u="none" strike="noStrike" cap="none" normalizeH="0" baseline="0" smtClean="0">
                          <a:ln>
                            <a:noFill/>
                          </a:ln>
                          <a:solidFill>
                            <a:schemeClr val="bg1"/>
                          </a:solidFill>
                          <a:effectLst/>
                          <a:latin typeface="Times New Roman" pitchFamily="18" charset="0"/>
                          <a:ea typeface="幼圆" pitchFamily="49" charset="-122"/>
                          <a:cs typeface="Times New Roman" pitchFamily="18" charset="0"/>
                        </a:rPr>
                        <a:t>，</a:t>
                      </a:r>
                      <a:r>
                        <a:rPr kumimoji="0" lang="en-US" altLang="zh-CN" sz="1800" b="1" i="0" u="none" strike="noStrike" cap="none" normalizeH="0" baseline="0" smtClean="0">
                          <a:ln>
                            <a:noFill/>
                          </a:ln>
                          <a:solidFill>
                            <a:schemeClr val="bg1"/>
                          </a:solidFill>
                          <a:effectLst/>
                          <a:latin typeface="Times New Roman" pitchFamily="18" charset="0"/>
                          <a:ea typeface="幼圆" pitchFamily="49" charset="-122"/>
                          <a:cs typeface="Times New Roman" pitchFamily="18" charset="0"/>
                        </a:rPr>
                        <a:t>y</a:t>
                      </a:r>
                      <a:endParaRPr kumimoji="0" lang="en-US" altLang="zh-CN" sz="1800" b="1" i="0" u="none" strike="noStrike" cap="none" normalizeH="0" baseline="0" smtClean="0">
                        <a:ln>
                          <a:noFill/>
                        </a:ln>
                        <a:solidFill>
                          <a:schemeClr val="bg1"/>
                        </a:solidFill>
                        <a:effectLst/>
                        <a:latin typeface="Tahoma" pitchFamily="34" charset="0"/>
                        <a:ea typeface="幼圆" pitchFamily="49" charset="-122"/>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幼圆" pitchFamily="49" charset="-122"/>
                          <a:cs typeface="Times New Roman" pitchFamily="18" charset="0"/>
                        </a:rPr>
                        <a:t>x</a:t>
                      </a:r>
                      <a:r>
                        <a:rPr kumimoji="0" lang="zh-CN" altLang="en-US" sz="1800" b="1" i="0" u="none" strike="noStrike" cap="none" normalizeH="0" baseline="0" dirty="0" smtClean="0">
                          <a:ln>
                            <a:noFill/>
                          </a:ln>
                          <a:solidFill>
                            <a:srgbClr val="0070C0"/>
                          </a:solidFill>
                          <a:effectLst/>
                          <a:latin typeface="Times New Roman" pitchFamily="18" charset="0"/>
                          <a:ea typeface="幼圆" pitchFamily="49" charset="-122"/>
                          <a:cs typeface="Times New Roman" pitchFamily="18" charset="0"/>
                        </a:rPr>
                        <a:t>，</a:t>
                      </a:r>
                      <a:r>
                        <a:rPr kumimoji="0" lang="en-US" altLang="zh-CN" sz="1800" b="1" i="0" u="none" strike="noStrike" cap="none" normalizeH="0" baseline="0" dirty="0" smtClean="0">
                          <a:ln>
                            <a:noFill/>
                          </a:ln>
                          <a:solidFill>
                            <a:srgbClr val="0070C0"/>
                          </a:solidFill>
                          <a:effectLst/>
                          <a:latin typeface="Times New Roman" pitchFamily="18" charset="0"/>
                          <a:ea typeface="幼圆" pitchFamily="49" charset="-122"/>
                          <a:cs typeface="Times New Roman" pitchFamily="18" charset="0"/>
                        </a:rPr>
                        <a:t>y</a:t>
                      </a:r>
                      <a:endParaRPr kumimoji="0" lang="en-US" altLang="zh-CN" sz="1800" b="1" i="0" u="none" strike="noStrike" cap="none" normalizeH="0" baseline="0" dirty="0" smtClean="0">
                        <a:ln>
                          <a:noFill/>
                        </a:ln>
                        <a:solidFill>
                          <a:srgbClr val="0070C0"/>
                        </a:solidFill>
                        <a:effectLst/>
                        <a:latin typeface="Tahoma" pitchFamily="34" charset="0"/>
                        <a:ea typeface="幼圆" pitchFamily="49" charset="-122"/>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Tx/>
                        <a:buNone/>
                        <a:tabLst/>
                      </a:pPr>
                      <a:r>
                        <a:rPr kumimoji="0" lang="en-US" altLang="zh-CN"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  x+1</a:t>
                      </a:r>
                      <a:r>
                        <a:rPr kumimoji="0" lang="zh-CN" altLang="en-US"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a:t>
                      </a:r>
                      <a:r>
                        <a:rPr kumimoji="0" lang="en-US" altLang="zh-CN"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y</a:t>
                      </a:r>
                      <a:endParaRPr kumimoji="0" lang="en-US" altLang="zh-CN" sz="1800" b="1" i="0" u="none" strike="noStrike" cap="none" normalizeH="0" baseline="0" dirty="0" smtClean="0">
                        <a:ln>
                          <a:noFill/>
                        </a:ln>
                        <a:solidFill>
                          <a:schemeClr val="bg1"/>
                        </a:solidFill>
                        <a:effectLst/>
                        <a:latin typeface="Tahoma" pitchFamily="34" charset="0"/>
                        <a:ea typeface="幼圆" pitchFamily="49" charset="-122"/>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6960">
                <a:tc>
                  <a:txBody>
                    <a:bodyPr/>
                    <a:lstStyle/>
                    <a:p>
                      <a:pPr marL="0" marR="0" lvl="0" indent="0" algn="ctr" defTabSz="914400" rtl="0" eaLnBrk="0" fontAlgn="base" latinLnBrk="0" hangingPunct="0">
                        <a:lnSpc>
                          <a:spcPct val="100000"/>
                        </a:lnSpc>
                        <a:spcBef>
                          <a:spcPct val="0"/>
                        </a:spcBef>
                        <a:spcAft>
                          <a:spcPct val="0"/>
                        </a:spcAft>
                        <a:buClr>
                          <a:schemeClr val="tx1"/>
                        </a:buClr>
                        <a:buSzTx/>
                        <a:buFontTx/>
                        <a:buNone/>
                        <a:tabLst/>
                      </a:pPr>
                      <a:r>
                        <a:rPr kumimoji="0" lang="en-US" altLang="zh-CN" sz="1800" b="1" i="0" u="none" strike="noStrike" cap="none" normalizeH="0" baseline="0" smtClean="0">
                          <a:ln>
                            <a:noFill/>
                          </a:ln>
                          <a:solidFill>
                            <a:schemeClr val="bg1"/>
                          </a:solidFill>
                          <a:effectLst/>
                          <a:latin typeface="Times New Roman" pitchFamily="18" charset="0"/>
                          <a:ea typeface="幼圆" pitchFamily="49" charset="-122"/>
                          <a:cs typeface="Times New Roman" pitchFamily="18" charset="0"/>
                        </a:rPr>
                        <a:t>x-1</a:t>
                      </a:r>
                      <a:r>
                        <a:rPr kumimoji="0" lang="zh-CN" altLang="en-US" sz="1800" b="1" i="0" u="none" strike="noStrike" cap="none" normalizeH="0" baseline="0" smtClean="0">
                          <a:ln>
                            <a:noFill/>
                          </a:ln>
                          <a:solidFill>
                            <a:schemeClr val="bg1"/>
                          </a:solidFill>
                          <a:effectLst/>
                          <a:latin typeface="Times New Roman" pitchFamily="18" charset="0"/>
                          <a:ea typeface="幼圆" pitchFamily="49" charset="-122"/>
                          <a:cs typeface="Times New Roman" pitchFamily="18" charset="0"/>
                        </a:rPr>
                        <a:t>，</a:t>
                      </a:r>
                      <a:r>
                        <a:rPr kumimoji="0" lang="en-US" altLang="zh-CN" sz="1800" b="1" i="0" u="none" strike="noStrike" cap="none" normalizeH="0" baseline="0" smtClean="0">
                          <a:ln>
                            <a:noFill/>
                          </a:ln>
                          <a:solidFill>
                            <a:schemeClr val="bg1"/>
                          </a:solidFill>
                          <a:effectLst/>
                          <a:latin typeface="Times New Roman" pitchFamily="18" charset="0"/>
                          <a:ea typeface="幼圆" pitchFamily="49" charset="-122"/>
                          <a:cs typeface="Times New Roman" pitchFamily="18" charset="0"/>
                        </a:rPr>
                        <a:t>y+1</a:t>
                      </a:r>
                      <a:endParaRPr kumimoji="0" lang="en-US" altLang="zh-CN" sz="1800" b="1" i="0" u="none" strike="noStrike" cap="none" normalizeH="0" baseline="0" smtClean="0">
                        <a:ln>
                          <a:noFill/>
                        </a:ln>
                        <a:solidFill>
                          <a:schemeClr val="bg1"/>
                        </a:solidFill>
                        <a:effectLst/>
                        <a:latin typeface="Tahoma" pitchFamily="34" charset="0"/>
                        <a:ea typeface="幼圆" pitchFamily="49" charset="-122"/>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Tx/>
                        <a:buNone/>
                        <a:tabLst/>
                      </a:pPr>
                      <a:r>
                        <a:rPr kumimoji="0" lang="en-US" altLang="zh-CN"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x</a:t>
                      </a:r>
                      <a:r>
                        <a:rPr kumimoji="0" lang="zh-CN" altLang="en-US"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a:t>
                      </a:r>
                      <a:r>
                        <a:rPr kumimoji="0" lang="en-US" altLang="zh-CN"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y+1</a:t>
                      </a:r>
                      <a:endParaRPr kumimoji="0" lang="en-US" altLang="zh-CN" sz="1800" b="1" i="0" u="none" strike="noStrike" cap="none" normalizeH="0" baseline="0" dirty="0" smtClean="0">
                        <a:ln>
                          <a:noFill/>
                        </a:ln>
                        <a:solidFill>
                          <a:schemeClr val="bg1"/>
                        </a:solidFill>
                        <a:effectLst/>
                        <a:latin typeface="Tahoma" pitchFamily="34" charset="0"/>
                        <a:ea typeface="幼圆" pitchFamily="49" charset="-122"/>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tx1"/>
                        </a:buClr>
                        <a:buSzTx/>
                        <a:buFontTx/>
                        <a:buNone/>
                        <a:tabLst/>
                      </a:pPr>
                      <a:r>
                        <a:rPr kumimoji="0" lang="en-US" altLang="zh-CN"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x+1</a:t>
                      </a:r>
                      <a:r>
                        <a:rPr kumimoji="0" lang="zh-CN" altLang="en-US"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a:t>
                      </a:r>
                      <a:r>
                        <a:rPr kumimoji="0" lang="en-US" altLang="zh-CN" sz="1800" b="1" i="0" u="none" strike="noStrike" cap="none" normalizeH="0" baseline="0" dirty="0" smtClean="0">
                          <a:ln>
                            <a:noFill/>
                          </a:ln>
                          <a:solidFill>
                            <a:schemeClr val="bg1"/>
                          </a:solidFill>
                          <a:effectLst/>
                          <a:latin typeface="Times New Roman" pitchFamily="18" charset="0"/>
                          <a:ea typeface="幼圆" pitchFamily="49" charset="-122"/>
                          <a:cs typeface="Times New Roman" pitchFamily="18" charset="0"/>
                        </a:rPr>
                        <a:t>y+1</a:t>
                      </a:r>
                      <a:endParaRPr kumimoji="0" lang="en-US" altLang="zh-CN" sz="1800" b="1" i="0" u="none" strike="noStrike" cap="none" normalizeH="0" baseline="0" dirty="0" smtClean="0">
                        <a:ln>
                          <a:noFill/>
                        </a:ln>
                        <a:solidFill>
                          <a:schemeClr val="bg1"/>
                        </a:solidFill>
                        <a:effectLst/>
                        <a:latin typeface="Tahoma" pitchFamily="34" charset="0"/>
                        <a:ea typeface="幼圆" pitchFamily="49" charset="-122"/>
                      </a:endParaRPr>
                    </a:p>
                  </a:txBody>
                  <a:tcPr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47835" name="Text Box 27"/>
          <p:cNvSpPr txBox="1">
            <a:spLocks noChangeArrowheads="1"/>
          </p:cNvSpPr>
          <p:nvPr/>
        </p:nvSpPr>
        <p:spPr bwMode="auto">
          <a:xfrm>
            <a:off x="608688" y="3069619"/>
            <a:ext cx="6121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solidFill>
                  <a:schemeClr val="bg1"/>
                </a:solidFill>
                <a:latin typeface="微软雅黑" panose="020B0503020204020204" pitchFamily="34" charset="-122"/>
                <a:ea typeface="微软雅黑" panose="020B0503020204020204" pitchFamily="34" charset="-122"/>
              </a:rPr>
              <a:t>假设：从正东方向开始，沿顺时针方向依次进行探索</a:t>
            </a:r>
          </a:p>
        </p:txBody>
      </p:sp>
      <p:sp>
        <p:nvSpPr>
          <p:cNvPr id="247836" name="Rectangle 28"/>
          <p:cNvSpPr>
            <a:spLocks noChangeArrowheads="1"/>
          </p:cNvSpPr>
          <p:nvPr/>
        </p:nvSpPr>
        <p:spPr bwMode="auto">
          <a:xfrm>
            <a:off x="0" y="155483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47837" name="Object 29"/>
          <p:cNvGraphicFramePr>
            <a:graphicFrameLocks noChangeAspect="1"/>
          </p:cNvGraphicFramePr>
          <p:nvPr>
            <p:extLst>
              <p:ext uri="{D42A27DB-BD31-4B8C-83A1-F6EECF244321}">
                <p14:modId xmlns:p14="http://schemas.microsoft.com/office/powerpoint/2010/main" val="1832534473"/>
              </p:ext>
            </p:extLst>
          </p:nvPr>
        </p:nvGraphicFramePr>
        <p:xfrm>
          <a:off x="6877051" y="1493183"/>
          <a:ext cx="1809750" cy="3552983"/>
        </p:xfrm>
        <a:graphic>
          <a:graphicData uri="http://schemas.openxmlformats.org/presentationml/2006/ole">
            <mc:AlternateContent xmlns:mc="http://schemas.openxmlformats.org/markup-compatibility/2006">
              <mc:Choice xmlns:v="urn:schemas-microsoft-com:vml" Requires="v">
                <p:oleObj spid="_x0000_s2356" r:id="rId4" imgW="960120" imgH="2221992" progId="">
                  <p:embed/>
                </p:oleObj>
              </mc:Choice>
              <mc:Fallback>
                <p:oleObj r:id="rId4" imgW="960120" imgH="2221992" progId="">
                  <p:embed/>
                  <p:pic>
                    <p:nvPicPr>
                      <p:cNvPr id="0" name="Picture 2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7051" y="1493183"/>
                        <a:ext cx="1809750" cy="3552983"/>
                      </a:xfrm>
                      <a:prstGeom prst="rect">
                        <a:avLst/>
                      </a:prstGeom>
                      <a:solidFill>
                        <a:schemeClr val="accent1"/>
                      </a:solidFill>
                      <a:extLst/>
                    </p:spPr>
                  </p:pic>
                </p:oleObj>
              </mc:Fallback>
            </mc:AlternateContent>
          </a:graphicData>
        </a:graphic>
      </p:graphicFrame>
      <p:grpSp>
        <p:nvGrpSpPr>
          <p:cNvPr id="247839" name="Group 31"/>
          <p:cNvGrpSpPr>
            <a:grpSpLocks/>
          </p:cNvGrpSpPr>
          <p:nvPr/>
        </p:nvGrpSpPr>
        <p:grpSpPr bwMode="auto">
          <a:xfrm>
            <a:off x="827088" y="3543301"/>
            <a:ext cx="6098519" cy="1435894"/>
            <a:chOff x="480" y="2784"/>
            <a:chExt cx="4792" cy="1206"/>
          </a:xfrm>
        </p:grpSpPr>
        <p:graphicFrame>
          <p:nvGraphicFramePr>
            <p:cNvPr id="247840" name="Object 32"/>
            <p:cNvGraphicFramePr>
              <a:graphicFrameLocks noChangeAspect="1"/>
            </p:cNvGraphicFramePr>
            <p:nvPr>
              <p:extLst>
                <p:ext uri="{D42A27DB-BD31-4B8C-83A1-F6EECF244321}">
                  <p14:modId xmlns:p14="http://schemas.microsoft.com/office/powerpoint/2010/main" val="4198643041"/>
                </p:ext>
              </p:extLst>
            </p:nvPr>
          </p:nvGraphicFramePr>
          <p:xfrm>
            <a:off x="480" y="2784"/>
            <a:ext cx="453" cy="1206"/>
          </p:xfrm>
          <a:graphic>
            <a:graphicData uri="http://schemas.openxmlformats.org/presentationml/2006/ole">
              <mc:AlternateContent xmlns:mc="http://schemas.openxmlformats.org/markup-compatibility/2006">
                <mc:Choice xmlns:v="urn:schemas-microsoft-com:vml" Requires="v">
                  <p:oleObj spid="_x0000_s2357" name="剪辑" r:id="rId6" imgW="859675" imgH="2287492" progId="">
                    <p:embed/>
                  </p:oleObj>
                </mc:Choice>
                <mc:Fallback>
                  <p:oleObj name="剪辑" r:id="rId6" imgW="859675" imgH="2287492" progId="">
                    <p:embed/>
                    <p:pic>
                      <p:nvPicPr>
                        <p:cNvPr id="0" name="Picture 2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 y="2784"/>
                          <a:ext cx="453" cy="1206"/>
                        </a:xfrm>
                        <a:prstGeom prst="rect">
                          <a:avLst/>
                        </a:prstGeom>
                        <a:noFill/>
                        <a:extLst/>
                      </p:spPr>
                    </p:pic>
                  </p:oleObj>
                </mc:Fallback>
              </mc:AlternateContent>
            </a:graphicData>
          </a:graphic>
        </p:graphicFrame>
        <p:sp>
          <p:nvSpPr>
            <p:cNvPr id="247841" name="Text Box 33"/>
            <p:cNvSpPr txBox="1">
              <a:spLocks noChangeArrowheads="1"/>
            </p:cNvSpPr>
            <p:nvPr/>
          </p:nvSpPr>
          <p:spPr bwMode="auto">
            <a:xfrm>
              <a:off x="1048" y="3237"/>
              <a:ext cx="4224" cy="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1438275" indent="-1438275" eaLnBrk="0" hangingPunct="0">
                <a:defRPr>
                  <a:solidFill>
                    <a:schemeClr val="tx1"/>
                  </a:solidFill>
                  <a:latin typeface="Arial" charset="0"/>
                  <a:ea typeface="宋体" charset="-122"/>
                </a:defRPr>
              </a:lvl1pPr>
              <a:lvl2pPr marL="1706563" eaLnBrk="0" hangingPunct="0">
                <a:defRPr>
                  <a:solidFill>
                    <a:schemeClr val="tx1"/>
                  </a:solidFill>
                  <a:latin typeface="Arial" charset="0"/>
                  <a:ea typeface="宋体" charset="-122"/>
                </a:defRPr>
              </a:lvl2pPr>
              <a:lvl3pPr marL="1897063" eaLnBrk="0" hangingPunct="0">
                <a:defRPr>
                  <a:solidFill>
                    <a:schemeClr val="tx1"/>
                  </a:solidFill>
                  <a:latin typeface="Arial" charset="0"/>
                  <a:ea typeface="宋体" charset="-122"/>
                </a:defRPr>
              </a:lvl3pPr>
              <a:lvl4pPr marL="2087563" eaLnBrk="0" hangingPunct="0">
                <a:defRPr>
                  <a:solidFill>
                    <a:schemeClr val="tx1"/>
                  </a:solidFill>
                  <a:latin typeface="Arial" charset="0"/>
                  <a:ea typeface="宋体" charset="-122"/>
                </a:defRPr>
              </a:lvl4pPr>
              <a:lvl5pPr marL="2278063" eaLnBrk="0" hangingPunct="0">
                <a:defRPr>
                  <a:solidFill>
                    <a:schemeClr val="tx1"/>
                  </a:solidFill>
                  <a:latin typeface="Arial" charset="0"/>
                  <a:ea typeface="宋体" charset="-122"/>
                </a:defRPr>
              </a:lvl5pPr>
              <a:lvl6pPr marL="2735263" eaLnBrk="0" fontAlgn="base" hangingPunct="0">
                <a:spcBef>
                  <a:spcPct val="0"/>
                </a:spcBef>
                <a:spcAft>
                  <a:spcPct val="0"/>
                </a:spcAft>
                <a:defRPr>
                  <a:solidFill>
                    <a:schemeClr val="tx1"/>
                  </a:solidFill>
                  <a:latin typeface="Arial" charset="0"/>
                  <a:ea typeface="宋体" charset="-122"/>
                </a:defRPr>
              </a:lvl6pPr>
              <a:lvl7pPr marL="3192463" eaLnBrk="0" fontAlgn="base" hangingPunct="0">
                <a:spcBef>
                  <a:spcPct val="0"/>
                </a:spcBef>
                <a:spcAft>
                  <a:spcPct val="0"/>
                </a:spcAft>
                <a:defRPr>
                  <a:solidFill>
                    <a:schemeClr val="tx1"/>
                  </a:solidFill>
                  <a:latin typeface="Arial" charset="0"/>
                  <a:ea typeface="宋体" charset="-122"/>
                </a:defRPr>
              </a:lvl7pPr>
              <a:lvl8pPr marL="3649663" eaLnBrk="0" fontAlgn="base" hangingPunct="0">
                <a:spcBef>
                  <a:spcPct val="0"/>
                </a:spcBef>
                <a:spcAft>
                  <a:spcPct val="0"/>
                </a:spcAft>
                <a:defRPr>
                  <a:solidFill>
                    <a:schemeClr val="tx1"/>
                  </a:solidFill>
                  <a:latin typeface="Arial" charset="0"/>
                  <a:ea typeface="宋体" charset="-122"/>
                </a:defRPr>
              </a:lvl8pPr>
              <a:lvl9pPr marL="4106863"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pPr>
              <a:r>
                <a:rPr kumimoji="1" lang="en-US" altLang="zh-CN" sz="2800" dirty="0">
                  <a:solidFill>
                    <a:srgbClr val="FFC000"/>
                  </a:solidFill>
                  <a:latin typeface="微软雅黑" panose="020B0503020204020204" pitchFamily="34" charset="-122"/>
                  <a:ea typeface="微软雅黑" panose="020B0503020204020204" pitchFamily="34" charset="-122"/>
                </a:rPr>
                <a:t>Problem :</a:t>
              </a:r>
              <a:r>
                <a:rPr kumimoji="1" lang="zh-CN" altLang="en-US" sz="2400" dirty="0">
                  <a:solidFill>
                    <a:srgbClr val="FFC000"/>
                  </a:solidFill>
                  <a:latin typeface="微软雅黑" panose="020B0503020204020204" pitchFamily="34" charset="-122"/>
                  <a:ea typeface="微软雅黑" panose="020B0503020204020204" pitchFamily="34" charset="-122"/>
                </a:rPr>
                <a:t>角点，边点和中间点探测判断方法是一致的吗</a:t>
              </a:r>
              <a:r>
                <a:rPr kumimoji="1" lang="en-US" altLang="zh-CN" sz="2400" dirty="0">
                  <a:solidFill>
                    <a:srgbClr val="FFC000"/>
                  </a:solidFill>
                  <a:latin typeface="微软雅黑" panose="020B0503020204020204" pitchFamily="34" charset="-122"/>
                  <a:ea typeface="微软雅黑" panose="020B0503020204020204" pitchFamily="34" charset="-122"/>
                </a:rPr>
                <a:t>? </a:t>
              </a:r>
            </a:p>
          </p:txBody>
        </p:sp>
      </p:grpSp>
      <p:sp>
        <p:nvSpPr>
          <p:cNvPr id="247842" name="Rectangle 34"/>
          <p:cNvSpPr>
            <a:spLocks noChangeArrowheads="1"/>
          </p:cNvSpPr>
          <p:nvPr/>
        </p:nvSpPr>
        <p:spPr bwMode="auto">
          <a:xfrm>
            <a:off x="1584576" y="3589281"/>
            <a:ext cx="41104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2000" b="1" dirty="0">
                <a:solidFill>
                  <a:srgbClr val="0070C0"/>
                </a:solidFill>
                <a:latin typeface="微软雅黑" panose="020B0503020204020204" pitchFamily="34" charset="-122"/>
                <a:ea typeface="微软雅黑" panose="020B0503020204020204" pitchFamily="34" charset="-122"/>
              </a:rPr>
              <a:t>探索方向存储：增量数组</a:t>
            </a:r>
            <a:r>
              <a:rPr lang="en-US" altLang="zh-CN" sz="2000" b="1" dirty="0" err="1">
                <a:solidFill>
                  <a:srgbClr val="0070C0"/>
                </a:solidFill>
                <a:latin typeface="微软雅黑" panose="020B0503020204020204" pitchFamily="34" charset="-122"/>
                <a:ea typeface="微软雅黑" panose="020B0503020204020204" pitchFamily="34" charset="-122"/>
              </a:rPr>
              <a:t>DeltaXY</a:t>
            </a:r>
            <a:r>
              <a:rPr lang="zh-CN" altLang="en-US" sz="2000" b="1" dirty="0">
                <a:solidFill>
                  <a:srgbClr val="0070C0"/>
                </a:solidFill>
                <a:latin typeface="微软雅黑" panose="020B0503020204020204" pitchFamily="34" charset="-122"/>
                <a:ea typeface="微软雅黑" panose="020B0503020204020204" pitchFamily="34" charset="-122"/>
              </a:rPr>
              <a:t> </a:t>
            </a:r>
          </a:p>
        </p:txBody>
      </p:sp>
      <p:sp>
        <p:nvSpPr>
          <p:cNvPr id="19" name="Text Box 20" descr="花束"/>
          <p:cNvSpPr txBox="1">
            <a:spLocks noChangeArrowheads="1"/>
          </p:cNvSpPr>
          <p:nvPr/>
        </p:nvSpPr>
        <p:spPr bwMode="auto">
          <a:xfrm>
            <a:off x="937381" y="572576"/>
            <a:ext cx="1943100" cy="369332"/>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square">
            <a:spAutoFit/>
          </a:bodyPr>
          <a:lstStyle>
            <a:defPPr>
              <a:defRPr lang="zh-CN"/>
            </a:defPPr>
            <a:lvl1pPr>
              <a:defRPr>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a:solidFill>
                  <a:schemeClr val="bg1">
                    <a:lumMod val="20000"/>
                    <a:lumOff val="80000"/>
                  </a:schemeClr>
                </a:solidFill>
                <a:latin typeface="微软雅黑" panose="020B0503020204020204" pitchFamily="34" charset="-122"/>
                <a:ea typeface="微软雅黑" panose="020B0503020204020204" pitchFamily="34" charset="-122"/>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lgn="ctr"/>
            <a:r>
              <a:rPr lang="zh-CN" altLang="en-US">
                <a:solidFill>
                  <a:prstClr val="white"/>
                </a:solidFill>
              </a:rPr>
              <a:t>多条可行路</a:t>
            </a:r>
            <a:endParaRPr lang="zh-CN" altLang="en-US" dirty="0">
              <a:solidFill>
                <a:prstClr val="white"/>
              </a:solidFill>
            </a:endParaRPr>
          </a:p>
        </p:txBody>
      </p:sp>
    </p:spTree>
    <p:extLst>
      <p:ext uri="{BB962C8B-B14F-4D97-AF65-F5344CB8AC3E}">
        <p14:creationId xmlns:p14="http://schemas.microsoft.com/office/powerpoint/2010/main" val="1619936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7811">
                                            <p:bg/>
                                          </p:spTgt>
                                        </p:tgtEl>
                                        <p:attrNameLst>
                                          <p:attrName>style.visibility</p:attrName>
                                        </p:attrNameLst>
                                      </p:cBhvr>
                                      <p:to>
                                        <p:strVal val="visible"/>
                                      </p:to>
                                    </p:set>
                                    <p:animEffect transition="in" filter="blinds(horizontal)">
                                      <p:cBhvr>
                                        <p:cTn id="7" dur="500"/>
                                        <p:tgtEl>
                                          <p:spTgt spid="247811">
                                            <p:bg/>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7811">
                                            <p:txEl>
                                              <p:pRg st="0" end="0"/>
                                            </p:txEl>
                                          </p:spTgt>
                                        </p:tgtEl>
                                        <p:attrNameLst>
                                          <p:attrName>style.visibility</p:attrName>
                                        </p:attrNameLst>
                                      </p:cBhvr>
                                      <p:to>
                                        <p:strVal val="visible"/>
                                      </p:to>
                                    </p:set>
                                    <p:animEffect transition="in" filter="blinds(horizontal)">
                                      <p:cBhvr>
                                        <p:cTn id="12" dur="500"/>
                                        <p:tgtEl>
                                          <p:spTgt spid="24781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47817"/>
                                        </p:tgtEl>
                                        <p:attrNameLst>
                                          <p:attrName>style.visibility</p:attrName>
                                        </p:attrNameLst>
                                      </p:cBhvr>
                                      <p:to>
                                        <p:strVal val="visible"/>
                                      </p:to>
                                    </p:set>
                                    <p:animEffect transition="in" filter="box(in)">
                                      <p:cBhvr>
                                        <p:cTn id="17" dur="500"/>
                                        <p:tgtEl>
                                          <p:spTgt spid="2478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47835"/>
                                        </p:tgtEl>
                                        <p:attrNameLst>
                                          <p:attrName>style.visibility</p:attrName>
                                        </p:attrNameLst>
                                      </p:cBhvr>
                                      <p:to>
                                        <p:strVal val="visible"/>
                                      </p:to>
                                    </p:set>
                                    <p:anim calcmode="lin" valueType="num">
                                      <p:cBhvr additive="base">
                                        <p:cTn id="22" dur="500" fill="hold"/>
                                        <p:tgtEl>
                                          <p:spTgt spid="247835"/>
                                        </p:tgtEl>
                                        <p:attrNameLst>
                                          <p:attrName>ppt_x</p:attrName>
                                        </p:attrNameLst>
                                      </p:cBhvr>
                                      <p:tavLst>
                                        <p:tav tm="0">
                                          <p:val>
                                            <p:strVal val="#ppt_x"/>
                                          </p:val>
                                        </p:tav>
                                        <p:tav tm="100000">
                                          <p:val>
                                            <p:strVal val="#ppt_x"/>
                                          </p:val>
                                        </p:tav>
                                      </p:tavLst>
                                    </p:anim>
                                    <p:anim calcmode="lin" valueType="num">
                                      <p:cBhvr additive="base">
                                        <p:cTn id="23" dur="500" fill="hold"/>
                                        <p:tgtEl>
                                          <p:spTgt spid="247835"/>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47842"/>
                                        </p:tgtEl>
                                        <p:attrNameLst>
                                          <p:attrName>style.visibility</p:attrName>
                                        </p:attrNameLst>
                                      </p:cBhvr>
                                      <p:to>
                                        <p:strVal val="visible"/>
                                      </p:to>
                                    </p:set>
                                    <p:anim calcmode="lin" valueType="num">
                                      <p:cBhvr additive="base">
                                        <p:cTn id="28" dur="500" fill="hold"/>
                                        <p:tgtEl>
                                          <p:spTgt spid="247842"/>
                                        </p:tgtEl>
                                        <p:attrNameLst>
                                          <p:attrName>ppt_x</p:attrName>
                                        </p:attrNameLst>
                                      </p:cBhvr>
                                      <p:tavLst>
                                        <p:tav tm="0">
                                          <p:val>
                                            <p:strVal val="#ppt_x"/>
                                          </p:val>
                                        </p:tav>
                                        <p:tav tm="100000">
                                          <p:val>
                                            <p:strVal val="#ppt_x"/>
                                          </p:val>
                                        </p:tav>
                                      </p:tavLst>
                                    </p:anim>
                                    <p:anim calcmode="lin" valueType="num">
                                      <p:cBhvr additive="base">
                                        <p:cTn id="29" dur="500" fill="hold"/>
                                        <p:tgtEl>
                                          <p:spTgt spid="247842"/>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247810"/>
                                        </p:tgtEl>
                                        <p:attrNameLst>
                                          <p:attrName>style.visibility</p:attrName>
                                        </p:attrNameLst>
                                      </p:cBhvr>
                                      <p:to>
                                        <p:strVal val="visible"/>
                                      </p:to>
                                    </p:set>
                                    <p:animEffect transition="in" filter="diamond(in)">
                                      <p:cBhvr>
                                        <p:cTn id="34" dur="2000"/>
                                        <p:tgtEl>
                                          <p:spTgt spid="247810"/>
                                        </p:tgtEl>
                                      </p:cBhvr>
                                    </p:animEffect>
                                  </p:childTnLst>
                                </p:cTn>
                              </p:par>
                              <p:par>
                                <p:cTn id="35" presetID="2" presetClass="entr" presetSubtype="4" fill="hold" nodeType="withEffect">
                                  <p:stCondLst>
                                    <p:cond delay="0"/>
                                  </p:stCondLst>
                                  <p:childTnLst>
                                    <p:set>
                                      <p:cBhvr>
                                        <p:cTn id="36" dur="1" fill="hold">
                                          <p:stCondLst>
                                            <p:cond delay="0"/>
                                          </p:stCondLst>
                                        </p:cTn>
                                        <p:tgtEl>
                                          <p:spTgt spid="247837"/>
                                        </p:tgtEl>
                                        <p:attrNameLst>
                                          <p:attrName>style.visibility</p:attrName>
                                        </p:attrNameLst>
                                      </p:cBhvr>
                                      <p:to>
                                        <p:strVal val="visible"/>
                                      </p:to>
                                    </p:set>
                                    <p:anim calcmode="lin" valueType="num">
                                      <p:cBhvr additive="base">
                                        <p:cTn id="37" dur="500" fill="hold"/>
                                        <p:tgtEl>
                                          <p:spTgt spid="247837"/>
                                        </p:tgtEl>
                                        <p:attrNameLst>
                                          <p:attrName>ppt_x</p:attrName>
                                        </p:attrNameLst>
                                      </p:cBhvr>
                                      <p:tavLst>
                                        <p:tav tm="0">
                                          <p:val>
                                            <p:strVal val="#ppt_x"/>
                                          </p:val>
                                        </p:tav>
                                        <p:tav tm="100000">
                                          <p:val>
                                            <p:strVal val="#ppt_x"/>
                                          </p:val>
                                        </p:tav>
                                      </p:tavLst>
                                    </p:anim>
                                    <p:anim calcmode="lin" valueType="num">
                                      <p:cBhvr additive="base">
                                        <p:cTn id="38" dur="500" fill="hold"/>
                                        <p:tgtEl>
                                          <p:spTgt spid="247837"/>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47839"/>
                                        </p:tgtEl>
                                        <p:attrNameLst>
                                          <p:attrName>style.visibility</p:attrName>
                                        </p:attrNameLst>
                                      </p:cBhvr>
                                      <p:to>
                                        <p:strVal val="visible"/>
                                      </p:to>
                                    </p:set>
                                    <p:animEffect transition="in" filter="wipe(left)">
                                      <p:cBhvr>
                                        <p:cTn id="43" dur="500"/>
                                        <p:tgtEl>
                                          <p:spTgt spid="247839"/>
                                        </p:tgtEl>
                                      </p:cBhvr>
                                    </p:animEffect>
                                  </p:childTnLst>
                                  <p:subTnLst>
                                    <p:audio>
                                      <p:cMediaNode>
                                        <p:cTn display="0" masterRel="sameClick">
                                          <p:stCondLst>
                                            <p:cond evt="begin" delay="0">
                                              <p:tn val="41"/>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0" grpId="0" animBg="1"/>
      <p:bldP spid="247811" grpId="0" uiExpand="1" build="p" animBg="1"/>
      <p:bldP spid="247835" grpId="0"/>
      <p:bldP spid="24784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B4C26F3-AB5C-478F-8324-15184DC3904C}" type="slidenum">
              <a:rPr lang="zh-CN" altLang="en-US" smtClean="0"/>
              <a:pPr/>
              <a:t>13</a:t>
            </a:fld>
            <a:endParaRPr lang="zh-CN" altLang="en-US"/>
          </a:p>
        </p:txBody>
      </p:sp>
      <p:sp>
        <p:nvSpPr>
          <p:cNvPr id="248834" name="Rectangle 2"/>
          <p:cNvSpPr>
            <a:spLocks noGrp="1" noChangeArrowheads="1"/>
          </p:cNvSpPr>
          <p:nvPr>
            <p:ph type="ctrTitle" idx="4294967295"/>
          </p:nvPr>
        </p:nvSpPr>
        <p:spPr>
          <a:xfrm>
            <a:off x="611560" y="915566"/>
            <a:ext cx="7920880" cy="1006103"/>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scene3d>
              <a:camera prst="orthographicFront"/>
              <a:lightRig rig="soft" dir="t"/>
            </a:scene3d>
            <a:sp3d prstMaterial="matte">
              <a:bevelT w="12700" h="12700"/>
            </a:sp3d>
          </a:bodyPr>
          <a:lstStyle/>
          <a:p>
            <a:pPr eaLnBrk="1" hangingPunct="1">
              <a:lnSpc>
                <a:spcPct val="150000"/>
              </a:lnSpc>
            </a:pPr>
            <a:r>
              <a:rPr lang="zh-CN" altLang="en-US" sz="2400" b="0" dirty="0" smtClean="0">
                <a:solidFill>
                  <a:srgbClr val="0070C0"/>
                </a:solidFill>
                <a:effectLst/>
                <a:latin typeface="微软雅黑" panose="020B0503020204020204" pitchFamily="34" charset="-122"/>
                <a:ea typeface="微软雅黑" panose="020B0503020204020204" pitchFamily="34" charset="-122"/>
              </a:rPr>
              <a:t>角点、边点与中点探测方法一致性处理</a:t>
            </a:r>
            <a:r>
              <a:rPr lang="en-US" altLang="zh-CN" sz="2400" b="0" dirty="0" smtClean="0">
                <a:solidFill>
                  <a:srgbClr val="0070C0"/>
                </a:solidFill>
                <a:effectLst/>
                <a:latin typeface="微软雅黑" panose="020B0503020204020204" pitchFamily="34" charset="-122"/>
                <a:ea typeface="微软雅黑" panose="020B0503020204020204" pitchFamily="34" charset="-122"/>
              </a:rPr>
              <a:t/>
            </a:r>
            <a:br>
              <a:rPr lang="en-US" altLang="zh-CN" sz="2400" b="0" dirty="0" smtClean="0">
                <a:solidFill>
                  <a:srgbClr val="0070C0"/>
                </a:solidFill>
                <a:effectLst/>
                <a:latin typeface="微软雅黑" panose="020B0503020204020204" pitchFamily="34" charset="-122"/>
                <a:ea typeface="微软雅黑" panose="020B0503020204020204" pitchFamily="34" charset="-122"/>
              </a:rPr>
            </a:br>
            <a:r>
              <a:rPr lang="en-US" altLang="zh-CN" sz="2400" b="0" dirty="0" smtClean="0">
                <a:solidFill>
                  <a:srgbClr val="0070C0"/>
                </a:solidFill>
                <a:effectLst/>
                <a:latin typeface="微软雅黑" panose="020B0503020204020204" pitchFamily="34" charset="-122"/>
                <a:ea typeface="微软雅黑" panose="020B0503020204020204" pitchFamily="34" charset="-122"/>
              </a:rPr>
              <a:t>----</a:t>
            </a:r>
            <a:r>
              <a:rPr lang="zh-CN" altLang="en-US" sz="2400" b="0" dirty="0" smtClean="0">
                <a:solidFill>
                  <a:srgbClr val="0070C0"/>
                </a:solidFill>
                <a:effectLst/>
                <a:latin typeface="微软雅黑" panose="020B0503020204020204" pitchFamily="34" charset="-122"/>
                <a:ea typeface="微软雅黑" panose="020B0503020204020204" pitchFamily="34" charset="-122"/>
              </a:rPr>
              <a:t>迷宫地图简化</a:t>
            </a:r>
            <a:endParaRPr lang="zh-CN" altLang="zh-CN" sz="2400" b="0" dirty="0" smtClean="0">
              <a:solidFill>
                <a:srgbClr val="0070C0"/>
              </a:solidFill>
              <a:effectLst/>
              <a:latin typeface="微软雅黑" panose="020B0503020204020204" pitchFamily="34" charset="-122"/>
              <a:ea typeface="微软雅黑" panose="020B0503020204020204" pitchFamily="34" charset="-122"/>
            </a:endParaRPr>
          </a:p>
        </p:txBody>
      </p:sp>
      <p:sp>
        <p:nvSpPr>
          <p:cNvPr id="248835" name="Rectangle 3"/>
          <p:cNvSpPr>
            <a:spLocks noGrp="1" noChangeArrowheads="1"/>
          </p:cNvSpPr>
          <p:nvPr>
            <p:ph type="subTitle" idx="4294967295"/>
          </p:nvPr>
        </p:nvSpPr>
        <p:spPr>
          <a:xfrm>
            <a:off x="395536" y="2058591"/>
            <a:ext cx="7848872" cy="28455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eaLnBrk="1" hangingPunct="1">
              <a:lnSpc>
                <a:spcPct val="150000"/>
              </a:lnSpc>
              <a:buFontTx/>
              <a:buNone/>
            </a:pPr>
            <a:r>
              <a:rPr lang="zh-CN" altLang="en-US" sz="1800" b="0" dirty="0" smtClean="0">
                <a:solidFill>
                  <a:schemeClr val="bg1"/>
                </a:solidFill>
                <a:effectLst/>
                <a:latin typeface="微软雅黑" panose="020B0503020204020204" pitchFamily="34" charset="-122"/>
                <a:ea typeface="微软雅黑" panose="020B0503020204020204" pitchFamily="34" charset="-122"/>
              </a:rPr>
              <a:t>    为了使探索方向个数一致，可在原来的迷宫地图四周围都扩展一个点，即增加两行和两列，并将迷宫四周增加点的值全部置为</a:t>
            </a:r>
            <a:r>
              <a:rPr lang="en-US" altLang="zh-CN" sz="1800" b="0" dirty="0" smtClean="0">
                <a:solidFill>
                  <a:schemeClr val="bg1"/>
                </a:solidFill>
                <a:effectLst/>
                <a:latin typeface="微软雅黑" panose="020B0503020204020204" pitchFamily="34" charset="-122"/>
                <a:ea typeface="微软雅黑" panose="020B0503020204020204" pitchFamily="34" charset="-122"/>
              </a:rPr>
              <a:t>1</a:t>
            </a:r>
            <a:r>
              <a:rPr lang="zh-CN" altLang="en-US" sz="1800" b="0" dirty="0" smtClean="0">
                <a:solidFill>
                  <a:schemeClr val="bg1"/>
                </a:solidFill>
                <a:effectLst/>
                <a:latin typeface="微软雅黑" panose="020B0503020204020204" pitchFamily="34" charset="-122"/>
                <a:ea typeface="微软雅黑" panose="020B0503020204020204" pitchFamily="34" charset="-122"/>
              </a:rPr>
              <a:t>，表示是墙，不能通行。</a:t>
            </a:r>
          </a:p>
          <a:p>
            <a:pPr marL="0" indent="0" eaLnBrk="1" hangingPunct="1">
              <a:lnSpc>
                <a:spcPct val="150000"/>
              </a:lnSpc>
              <a:buFontTx/>
              <a:buNone/>
            </a:pPr>
            <a:r>
              <a:rPr lang="zh-CN" altLang="en-US" sz="1800" b="0" dirty="0" smtClean="0">
                <a:solidFill>
                  <a:schemeClr val="bg1"/>
                </a:solidFill>
                <a:effectLst/>
                <a:latin typeface="微软雅黑" panose="020B0503020204020204" pitchFamily="34" charset="-122"/>
                <a:ea typeface="微软雅黑" panose="020B0503020204020204" pitchFamily="34" charset="-122"/>
              </a:rPr>
              <a:t>    这样做使得原迷宫地图中的所有点都成为了中间点，不用再判断当前点是角点、边点、还是中间点，每个点的探索方向均为</a:t>
            </a:r>
            <a:r>
              <a:rPr lang="en-US" altLang="zh-CN" sz="1800" b="0" dirty="0" smtClean="0">
                <a:solidFill>
                  <a:schemeClr val="bg1"/>
                </a:solidFill>
                <a:effectLst/>
                <a:latin typeface="微软雅黑" panose="020B0503020204020204" pitchFamily="34" charset="-122"/>
                <a:ea typeface="微软雅黑" panose="020B0503020204020204" pitchFamily="34" charset="-122"/>
              </a:rPr>
              <a:t>8</a:t>
            </a:r>
            <a:r>
              <a:rPr lang="zh-CN" altLang="en-US" sz="1800" b="0" dirty="0" smtClean="0">
                <a:solidFill>
                  <a:schemeClr val="bg1"/>
                </a:solidFill>
                <a:effectLst/>
                <a:latin typeface="微软雅黑" panose="020B0503020204020204" pitchFamily="34" charset="-122"/>
                <a:ea typeface="微软雅黑" panose="020B0503020204020204" pitchFamily="34" charset="-122"/>
              </a:rPr>
              <a:t>个。 </a:t>
            </a:r>
            <a:endParaRPr lang="zh-CN" altLang="zh-CN" sz="1800" b="0" dirty="0" smtClean="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8827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8835">
                                            <p:bg/>
                                          </p:spTgt>
                                        </p:tgtEl>
                                        <p:attrNameLst>
                                          <p:attrName>style.visibility</p:attrName>
                                        </p:attrNameLst>
                                      </p:cBhvr>
                                      <p:to>
                                        <p:strVal val="visible"/>
                                      </p:to>
                                    </p:set>
                                    <p:anim calcmode="lin" valueType="num">
                                      <p:cBhvr additive="base">
                                        <p:cTn id="7" dur="500" fill="hold"/>
                                        <p:tgtEl>
                                          <p:spTgt spid="24883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48835">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8835">
                                            <p:txEl>
                                              <p:pRg st="0" end="0"/>
                                            </p:txEl>
                                          </p:spTgt>
                                        </p:tgtEl>
                                        <p:attrNameLst>
                                          <p:attrName>style.visibility</p:attrName>
                                        </p:attrNameLst>
                                      </p:cBhvr>
                                      <p:to>
                                        <p:strVal val="visible"/>
                                      </p:to>
                                    </p:set>
                                    <p:anim calcmode="lin" valueType="num">
                                      <p:cBhvr additive="base">
                                        <p:cTn id="13" dur="500" fill="hold"/>
                                        <p:tgtEl>
                                          <p:spTgt spid="2488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8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8835">
                                            <p:txEl>
                                              <p:pRg st="1" end="1"/>
                                            </p:txEl>
                                          </p:spTgt>
                                        </p:tgtEl>
                                        <p:attrNameLst>
                                          <p:attrName>style.visibility</p:attrName>
                                        </p:attrNameLst>
                                      </p:cBhvr>
                                      <p:to>
                                        <p:strVal val="visible"/>
                                      </p:to>
                                    </p:set>
                                    <p:anim calcmode="lin" valueType="num">
                                      <p:cBhvr additive="base">
                                        <p:cTn id="19" dur="500" fill="hold"/>
                                        <p:tgtEl>
                                          <p:spTgt spid="2488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88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49" name="Rectangle 9"/>
          <p:cNvSpPr>
            <a:spLocks noChangeArrowheads="1"/>
          </p:cNvSpPr>
          <p:nvPr/>
        </p:nvSpPr>
        <p:spPr bwMode="auto">
          <a:xfrm>
            <a:off x="4479634" y="-258532"/>
            <a:ext cx="184731"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p:txBody>
      </p:sp>
      <p:graphicFrame>
        <p:nvGraphicFramePr>
          <p:cNvPr id="317450" name="Object 10"/>
          <p:cNvGraphicFramePr>
            <a:graphicFrameLocks noChangeAspect="1"/>
          </p:cNvGraphicFramePr>
          <p:nvPr>
            <p:extLst>
              <p:ext uri="{D42A27DB-BD31-4B8C-83A1-F6EECF244321}">
                <p14:modId xmlns:p14="http://schemas.microsoft.com/office/powerpoint/2010/main" val="4260579011"/>
              </p:ext>
            </p:extLst>
          </p:nvPr>
        </p:nvGraphicFramePr>
        <p:xfrm>
          <a:off x="662800" y="563439"/>
          <a:ext cx="7633667" cy="3835003"/>
        </p:xfrm>
        <a:graphic>
          <a:graphicData uri="http://schemas.openxmlformats.org/presentationml/2006/ole">
            <mc:AlternateContent xmlns:mc="http://schemas.openxmlformats.org/markup-compatibility/2006">
              <mc:Choice xmlns:v="urn:schemas-microsoft-com:vml" Requires="v">
                <p:oleObj spid="_x0000_s6176" r:id="rId3" imgW="4700016" imgH="2542032" progId="">
                  <p:embed/>
                </p:oleObj>
              </mc:Choice>
              <mc:Fallback>
                <p:oleObj r:id="rId3" imgW="4700016" imgH="2542032" progId="">
                  <p:embed/>
                  <p:pic>
                    <p:nvPicPr>
                      <p:cNvPr id="31745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800" y="563439"/>
                        <a:ext cx="7633667" cy="3835003"/>
                      </a:xfrm>
                      <a:prstGeom prst="rect">
                        <a:avLst/>
                      </a:prstGeom>
                      <a:solidFill>
                        <a:schemeClr val="accent1"/>
                      </a:solidFill>
                      <a:extLst/>
                    </p:spPr>
                  </p:pic>
                </p:oleObj>
              </mc:Fallback>
            </mc:AlternateContent>
          </a:graphicData>
        </a:graphic>
      </p:graphicFrame>
      <p:sp>
        <p:nvSpPr>
          <p:cNvPr id="317456" name="Text Box 16"/>
          <p:cNvSpPr txBox="1">
            <a:spLocks noChangeArrowheads="1"/>
          </p:cNvSpPr>
          <p:nvPr/>
        </p:nvSpPr>
        <p:spPr bwMode="auto">
          <a:xfrm>
            <a:off x="1403351" y="951310"/>
            <a:ext cx="504825" cy="517065"/>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txBody>
          <a:bodyPr>
            <a:spAutoFit/>
          </a:bodyPr>
          <a:lstStyle/>
          <a:p>
            <a:pPr algn="ctr">
              <a:lnSpc>
                <a:spcPct val="115000"/>
              </a:lnSpc>
              <a:spcBef>
                <a:spcPct val="50000"/>
              </a:spcBef>
            </a:pPr>
            <a:endParaRPr kumimoji="1" lang="zh-CN" altLang="en-US" sz="2400" b="1">
              <a:latin typeface="Times New Roman" pitchFamily="18" charset="0"/>
              <a:ea typeface="Arial Unicode MS" pitchFamily="34" charset="-122"/>
              <a:cs typeface="Arial Unicode MS" pitchFamily="34" charset="-122"/>
            </a:endParaRPr>
          </a:p>
        </p:txBody>
      </p:sp>
      <p:sp>
        <p:nvSpPr>
          <p:cNvPr id="317459" name="Text Box 19"/>
          <p:cNvSpPr txBox="1">
            <a:spLocks noChangeArrowheads="1"/>
          </p:cNvSpPr>
          <p:nvPr/>
        </p:nvSpPr>
        <p:spPr bwMode="auto">
          <a:xfrm>
            <a:off x="1167128" y="4503293"/>
            <a:ext cx="6625010" cy="40011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60000"/>
              </a:spcBef>
              <a:buClr>
                <a:schemeClr val="tx1"/>
              </a:buClr>
            </a:pPr>
            <a:r>
              <a:rPr lang="zh-CN" altLang="en-US" sz="2000" dirty="0">
                <a:solidFill>
                  <a:schemeClr val="bg1"/>
                </a:solidFill>
                <a:latin typeface="微软雅黑" panose="020B0503020204020204" pitchFamily="34" charset="-122"/>
                <a:ea typeface="微软雅黑" panose="020B0503020204020204" pitchFamily="34" charset="-122"/>
              </a:rPr>
              <a:t>入口为左上角</a:t>
            </a:r>
            <a:r>
              <a:rPr lang="en-US" altLang="zh-CN" sz="2000" dirty="0">
                <a:solidFill>
                  <a:schemeClr val="bg1"/>
                </a:solidFill>
                <a:latin typeface="微软雅黑" panose="020B0503020204020204" pitchFamily="34" charset="-122"/>
                <a:ea typeface="微软雅黑" panose="020B0503020204020204" pitchFamily="34" charset="-122"/>
              </a:rPr>
              <a:t>maze[1][1]</a:t>
            </a:r>
            <a:r>
              <a:rPr lang="zh-CN" altLang="en-US" sz="2000" dirty="0">
                <a:solidFill>
                  <a:schemeClr val="bg1"/>
                </a:solidFill>
                <a:latin typeface="微软雅黑" panose="020B0503020204020204" pitchFamily="34" charset="-122"/>
                <a:ea typeface="微软雅黑" panose="020B0503020204020204" pitchFamily="34" charset="-122"/>
              </a:rPr>
              <a:t>，出口为右下角</a:t>
            </a:r>
            <a:r>
              <a:rPr lang="en-US" altLang="zh-CN" sz="2000" dirty="0">
                <a:solidFill>
                  <a:schemeClr val="bg1"/>
                </a:solidFill>
                <a:latin typeface="微软雅黑" panose="020B0503020204020204" pitchFamily="34" charset="-122"/>
                <a:ea typeface="微软雅黑" panose="020B0503020204020204" pitchFamily="34" charset="-122"/>
              </a:rPr>
              <a:t>maze[m][n]</a:t>
            </a:r>
            <a:r>
              <a:rPr lang="zh-CN" altLang="en-US" sz="2000" dirty="0" smtClean="0">
                <a:solidFill>
                  <a:schemeClr val="bg1"/>
                </a:solidFill>
                <a:latin typeface="微软雅黑" panose="020B0503020204020204" pitchFamily="34" charset="-122"/>
                <a:ea typeface="微软雅黑" panose="020B0503020204020204" pitchFamily="34" charset="-122"/>
              </a:rPr>
              <a:t>；</a:t>
            </a:r>
            <a:endParaRPr lang="zh-CN" altLang="zh-CN" sz="2000" dirty="0">
              <a:solidFill>
                <a:schemeClr val="bg1"/>
              </a:solidFill>
              <a:latin typeface="微软雅黑" panose="020B0503020204020204" pitchFamily="34" charset="-122"/>
              <a:ea typeface="微软雅黑" panose="020B0503020204020204" pitchFamily="34" charset="-122"/>
            </a:endParaRPr>
          </a:p>
        </p:txBody>
      </p:sp>
      <p:pic>
        <p:nvPicPr>
          <p:cNvPr id="317460" name="Picture 20" descr="back3">
            <a:hlinkClick r:id="rId5" action="ppaction://hlinksldjump" highlightClick="1"/>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86650" y="4786312"/>
            <a:ext cx="1657350" cy="37742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997715" y="1347614"/>
            <a:ext cx="648072" cy="432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6660232" y="3507854"/>
            <a:ext cx="648072" cy="4320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672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B4C26F3-AB5C-478F-8324-15184DC3904C}" type="slidenum">
              <a:rPr lang="zh-CN" altLang="en-US" smtClean="0"/>
              <a:pPr/>
              <a:t>15</a:t>
            </a:fld>
            <a:endParaRPr lang="zh-CN" altLang="en-US"/>
          </a:p>
        </p:txBody>
      </p:sp>
      <p:sp>
        <p:nvSpPr>
          <p:cNvPr id="244757" name="AutoShape 21">
            <a:hlinkClick r:id="rId3" action="ppaction://hlinksldjump" highlightClick="1"/>
          </p:cNvPr>
          <p:cNvSpPr>
            <a:spLocks noChangeArrowheads="1"/>
          </p:cNvSpPr>
          <p:nvPr/>
        </p:nvSpPr>
        <p:spPr bwMode="auto">
          <a:xfrm>
            <a:off x="8101013" y="4677966"/>
            <a:ext cx="792162" cy="357188"/>
          </a:xfrm>
          <a:prstGeom prst="actionButtonForwardNext">
            <a:avLst/>
          </a:prstGeom>
          <a:ln/>
          <a:extLst/>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sp>
        <p:nvSpPr>
          <p:cNvPr id="12" name="Rectangle 16"/>
          <p:cNvSpPr>
            <a:spLocks noChangeArrowheads="1"/>
          </p:cNvSpPr>
          <p:nvPr/>
        </p:nvSpPr>
        <p:spPr bwMode="auto">
          <a:xfrm>
            <a:off x="599234" y="2931790"/>
            <a:ext cx="7020766"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zh-CN" sz="2000" dirty="0">
                <a:solidFill>
                  <a:schemeClr val="bg1"/>
                </a:solidFill>
                <a:latin typeface="微软雅黑" panose="020B0503020204020204" pitchFamily="34" charset="-122"/>
                <a:ea typeface="微软雅黑" panose="020B0503020204020204" pitchFamily="34" charset="-122"/>
              </a:rPr>
              <a:t>当有多条可行的路径时如何选择</a:t>
            </a:r>
            <a:r>
              <a:rPr lang="zh-CN" altLang="zh-CN"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zh-CN" sz="2000" dirty="0" smtClean="0">
                <a:solidFill>
                  <a:schemeClr val="bg1"/>
                </a:solidFill>
                <a:latin typeface="微软雅黑" panose="020B0503020204020204" pitchFamily="34" charset="-122"/>
                <a:ea typeface="微软雅黑" panose="020B0503020204020204" pitchFamily="34" charset="-122"/>
              </a:rPr>
              <a:t>当</a:t>
            </a:r>
            <a:r>
              <a:rPr lang="zh-CN" altLang="zh-CN" sz="2000" dirty="0">
                <a:solidFill>
                  <a:schemeClr val="bg1"/>
                </a:solidFill>
                <a:latin typeface="微软雅黑" panose="020B0503020204020204" pitchFamily="34" charset="-122"/>
                <a:ea typeface="微软雅黑" panose="020B0503020204020204" pitchFamily="34" charset="-122"/>
              </a:rPr>
              <a:t>某条路径在某一点再没有可行之路时如何处理</a:t>
            </a:r>
            <a:r>
              <a:rPr lang="zh-CN" altLang="en-US" sz="2000" dirty="0">
                <a:solidFill>
                  <a:schemeClr val="bg1"/>
                </a:solidFill>
                <a:latin typeface="微软雅黑" panose="020B0503020204020204" pitchFamily="34" charset="-122"/>
                <a:ea typeface="微软雅黑" panose="020B0503020204020204" pitchFamily="34" charset="-122"/>
              </a:rPr>
              <a:t>理</a:t>
            </a:r>
            <a:r>
              <a:rPr lang="zh-CN" altLang="zh-CN"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某点重复经过吗（避免兜圈子）？ </a:t>
            </a:r>
            <a:endParaRPr lang="zh-CN" altLang="zh-CN" sz="2000" dirty="0">
              <a:solidFill>
                <a:schemeClr val="bg1"/>
              </a:solidFill>
              <a:latin typeface="微软雅黑" panose="020B0503020204020204" pitchFamily="34" charset="-122"/>
              <a:ea typeface="微软雅黑" panose="020B0503020204020204" pitchFamily="34" charset="-122"/>
            </a:endParaRPr>
          </a:p>
        </p:txBody>
      </p:sp>
      <p:sp>
        <p:nvSpPr>
          <p:cNvPr id="13" name="Rectangle 3"/>
          <p:cNvSpPr txBox="1">
            <a:spLocks noChangeArrowheads="1"/>
          </p:cNvSpPr>
          <p:nvPr/>
        </p:nvSpPr>
        <p:spPr>
          <a:xfrm>
            <a:off x="684213" y="1347614"/>
            <a:ext cx="5255939" cy="9715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normAutofit fontScale="92500" lnSpcReduction="10000"/>
          </a:bodyPr>
          <a:lstStyle>
            <a:lvl1pPr marL="342900" indent="-342900" algn="l" rtl="0" eaLnBrk="1" latinLnBrk="0" hangingPunct="1">
              <a:spcBef>
                <a:spcPct val="20000"/>
              </a:spcBef>
              <a:buClr>
                <a:schemeClr val="tx2"/>
              </a:buClr>
              <a:buSzPct val="60000"/>
              <a:buFont typeface="Wingdings 2"/>
              <a:buChar char=""/>
              <a:defRPr kumimoji="0" sz="3200" b="1" kern="1200">
                <a:solidFill>
                  <a:schemeClr val="tx1"/>
                </a:solidFill>
                <a:latin typeface="黑体" pitchFamily="49" charset="-122"/>
                <a:ea typeface="黑体" pitchFamily="49" charset="-122"/>
                <a:cs typeface="+mn-cs"/>
              </a:defRPr>
            </a:lvl1pPr>
            <a:lvl2pPr marL="742950" indent="-285750" algn="l" rtl="0" eaLnBrk="1" latinLnBrk="0" hangingPunct="1">
              <a:spcBef>
                <a:spcPct val="20000"/>
              </a:spcBef>
              <a:buClr>
                <a:schemeClr val="tx2"/>
              </a:buClr>
              <a:buSzPct val="60000"/>
              <a:buFont typeface="Wingdings 2"/>
              <a:buChar char=""/>
              <a:defRPr kumimoji="0" sz="2800" b="1" kern="1200">
                <a:solidFill>
                  <a:schemeClr val="tx1"/>
                </a:solidFill>
                <a:latin typeface="黑体" pitchFamily="49" charset="-122"/>
                <a:ea typeface="黑体" pitchFamily="49" charset="-122"/>
                <a:cs typeface="+mn-cs"/>
              </a:defRPr>
            </a:lvl2pPr>
            <a:lvl3pPr marL="1143000" indent="-228600" algn="l" rtl="0" eaLnBrk="1" latinLnBrk="0" hangingPunct="1">
              <a:spcBef>
                <a:spcPct val="20000"/>
              </a:spcBef>
              <a:buClr>
                <a:schemeClr val="tx2"/>
              </a:buClr>
              <a:buSzPct val="60000"/>
              <a:buFont typeface="Wingdings 2"/>
              <a:buChar char=""/>
              <a:defRPr kumimoji="0" sz="2400" b="1" kern="1200">
                <a:solidFill>
                  <a:schemeClr val="tx1"/>
                </a:solidFill>
                <a:latin typeface="黑体" pitchFamily="49" charset="-122"/>
                <a:ea typeface="黑体" pitchFamily="49" charset="-122"/>
                <a:cs typeface="+mn-cs"/>
              </a:defRPr>
            </a:lvl3pPr>
            <a:lvl4pPr marL="16002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4pPr>
            <a:lvl5pPr marL="20574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nSpc>
                <a:spcPct val="150000"/>
              </a:lnSpc>
              <a:buFont typeface="Wingdings 2"/>
              <a:buNone/>
            </a:pPr>
            <a:r>
              <a:rPr lang="zh-CN" altLang="en-US" sz="2000" b="0" dirty="0" smtClean="0">
                <a:solidFill>
                  <a:schemeClr val="bg1"/>
                </a:solidFill>
                <a:latin typeface="微软雅黑" panose="020B0503020204020204" pitchFamily="34" charset="-122"/>
                <a:ea typeface="微软雅黑" panose="020B0503020204020204" pitchFamily="34" charset="-122"/>
              </a:rPr>
              <a:t> </a:t>
            </a:r>
            <a:r>
              <a:rPr lang="zh-CN" altLang="zh-CN" sz="2000" b="0" dirty="0" smtClean="0">
                <a:solidFill>
                  <a:schemeClr val="bg1"/>
                </a:solidFill>
                <a:latin typeface="微软雅黑" panose="020B0503020204020204" pitchFamily="34" charset="-122"/>
                <a:ea typeface="微软雅黑" panose="020B0503020204020204" pitchFamily="34" charset="-122"/>
              </a:rPr>
              <a:t>如何表示给定的空间和可行的路径？</a:t>
            </a:r>
          </a:p>
          <a:p>
            <a:pPr marL="0" indent="0">
              <a:lnSpc>
                <a:spcPct val="150000"/>
              </a:lnSpc>
              <a:buFont typeface="Wingdings 2"/>
              <a:buNone/>
            </a:pPr>
            <a:r>
              <a:rPr lang="zh-CN" altLang="en-US" sz="2000" b="0" dirty="0" smtClean="0">
                <a:solidFill>
                  <a:schemeClr val="bg1"/>
                </a:solidFill>
                <a:latin typeface="微软雅黑" panose="020B0503020204020204" pitchFamily="34" charset="-122"/>
                <a:ea typeface="微软雅黑" panose="020B0503020204020204" pitchFamily="34" charset="-122"/>
              </a:rPr>
              <a:t> </a:t>
            </a:r>
            <a:r>
              <a:rPr lang="zh-CN" altLang="zh-CN" sz="2000" b="0" dirty="0" smtClean="0">
                <a:solidFill>
                  <a:schemeClr val="bg1"/>
                </a:solidFill>
                <a:latin typeface="微软雅黑" panose="020B0503020204020204" pitchFamily="34" charset="-122"/>
                <a:ea typeface="微软雅黑" panose="020B0503020204020204" pitchFamily="34" charset="-122"/>
              </a:rPr>
              <a:t>如何表示入口和出口？</a:t>
            </a:r>
            <a:r>
              <a:rPr lang="zh-CN" altLang="en-US" sz="2000" b="0" dirty="0" smtClean="0">
                <a:solidFill>
                  <a:schemeClr val="bg1"/>
                </a:solidFill>
                <a:latin typeface="微软雅黑" panose="020B0503020204020204" pitchFamily="34" charset="-122"/>
                <a:ea typeface="微软雅黑" panose="020B0503020204020204" pitchFamily="34" charset="-122"/>
              </a:rPr>
              <a:t> </a:t>
            </a:r>
            <a:endParaRPr lang="zh-CN" altLang="zh-CN" sz="2000" b="0" dirty="0" smtClean="0">
              <a:solidFill>
                <a:schemeClr val="bg1"/>
              </a:solidFill>
              <a:latin typeface="微软雅黑" panose="020B0503020204020204" pitchFamily="34" charset="-122"/>
              <a:ea typeface="微软雅黑" panose="020B0503020204020204" pitchFamily="34" charset="-122"/>
            </a:endParaRPr>
          </a:p>
        </p:txBody>
      </p:sp>
      <p:sp>
        <p:nvSpPr>
          <p:cNvPr id="14" name="Text Box 19" descr="花束"/>
          <p:cNvSpPr txBox="1">
            <a:spLocks noChangeArrowheads="1"/>
          </p:cNvSpPr>
          <p:nvPr/>
        </p:nvSpPr>
        <p:spPr bwMode="auto">
          <a:xfrm>
            <a:off x="739755" y="834316"/>
            <a:ext cx="1943100" cy="369332"/>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square">
            <a:spAutoFit/>
          </a:bodyPr>
          <a:lstStyle>
            <a:defPPr>
              <a:defRPr lang="zh-CN"/>
            </a:defPPr>
            <a:lvl1pPr>
              <a:defRPr>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a:solidFill>
                  <a:schemeClr val="bg1">
                    <a:lumMod val="20000"/>
                    <a:lumOff val="80000"/>
                  </a:schemeClr>
                </a:solidFill>
                <a:latin typeface="微软雅黑" panose="020B0503020204020204" pitchFamily="34" charset="-122"/>
                <a:ea typeface="微软雅黑" panose="020B0503020204020204" pitchFamily="34" charset="-122"/>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zh-CN" altLang="en-US" dirty="0">
                <a:solidFill>
                  <a:schemeClr val="tx1"/>
                </a:solidFill>
              </a:rPr>
              <a:t>迷宫地图：</a:t>
            </a:r>
          </a:p>
        </p:txBody>
      </p:sp>
      <p:sp>
        <p:nvSpPr>
          <p:cNvPr id="15" name="Text Box 20" descr="花束"/>
          <p:cNvSpPr txBox="1">
            <a:spLocks noChangeArrowheads="1"/>
          </p:cNvSpPr>
          <p:nvPr/>
        </p:nvSpPr>
        <p:spPr bwMode="auto">
          <a:xfrm>
            <a:off x="715553" y="2440811"/>
            <a:ext cx="1943100" cy="369332"/>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square">
            <a:spAutoFit/>
          </a:bodyPr>
          <a:lstStyle>
            <a:defPPr>
              <a:defRPr lang="zh-CN"/>
            </a:defPPr>
            <a:lvl1pPr>
              <a:defRPr>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a:solidFill>
                  <a:schemeClr val="bg1">
                    <a:lumMod val="20000"/>
                    <a:lumOff val="80000"/>
                  </a:schemeClr>
                </a:solidFill>
                <a:latin typeface="微软雅黑" panose="020B0503020204020204" pitchFamily="34" charset="-122"/>
                <a:ea typeface="微软雅黑" panose="020B0503020204020204" pitchFamily="34" charset="-122"/>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zh-CN" altLang="en-US" dirty="0">
                <a:solidFill>
                  <a:schemeClr val="tx1"/>
                </a:solidFill>
              </a:rPr>
              <a:t>寻路过程：</a:t>
            </a:r>
          </a:p>
        </p:txBody>
      </p:sp>
    </p:spTree>
    <p:extLst>
      <p:ext uri="{BB962C8B-B14F-4D97-AF65-F5344CB8AC3E}">
        <p14:creationId xmlns:p14="http://schemas.microsoft.com/office/powerpoint/2010/main" val="218804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3">
                                            <p:bg/>
                                          </p:spTgt>
                                        </p:tgtEl>
                                      </p:cBhvr>
                                    </p:animEffect>
                                    <p:animScale>
                                      <p:cBhvr>
                                        <p:cTn id="7" dur="250" autoRev="1" fill="hold"/>
                                        <p:tgtEl>
                                          <p:spTgt spid="13">
                                            <p:bg/>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3">
                                            <p:txEl>
                                              <p:pRg st="0" end="0"/>
                                            </p:txEl>
                                          </p:spTgt>
                                        </p:tgtEl>
                                      </p:cBhvr>
                                    </p:animEffect>
                                    <p:animScale>
                                      <p:cBhvr>
                                        <p:cTn id="12" dur="250" autoRev="1" fill="hold"/>
                                        <p:tgtEl>
                                          <p:spTgt spid="13">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13">
                                            <p:txEl>
                                              <p:pRg st="1" end="1"/>
                                            </p:txEl>
                                          </p:spTgt>
                                        </p:tgtEl>
                                      </p:cBhvr>
                                    </p:animEffect>
                                    <p:animScale>
                                      <p:cBhvr>
                                        <p:cTn id="17" dur="250" autoRev="1" fill="hold"/>
                                        <p:tgtEl>
                                          <p:spTgt spid="1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0882" name="Rectangle 2"/>
          <p:cNvSpPr>
            <a:spLocks noGrp="1" noChangeArrowheads="1"/>
          </p:cNvSpPr>
          <p:nvPr>
            <p:ph idx="1"/>
          </p:nvPr>
        </p:nvSpPr>
        <p:spPr>
          <a:xfrm>
            <a:off x="971600" y="1820516"/>
            <a:ext cx="7056784" cy="207998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nSpc>
                <a:spcPct val="160000"/>
              </a:lnSpc>
              <a:buFont typeface="Arial" pitchFamily="34" charset="0"/>
              <a:buChar char="•"/>
            </a:pPr>
            <a:r>
              <a:rPr lang="zh-CN" altLang="en-US" sz="2000" b="0" dirty="0" smtClean="0">
                <a:solidFill>
                  <a:schemeClr val="bg1"/>
                </a:solidFill>
                <a:effectLst/>
                <a:latin typeface="微软雅黑" panose="020B0503020204020204" pitchFamily="34" charset="-122"/>
                <a:ea typeface="微软雅黑" panose="020B0503020204020204" pitchFamily="34" charset="-122"/>
              </a:rPr>
              <a:t>回退到上一个具有多条路径的地方选择下一条路径探测</a:t>
            </a:r>
            <a:r>
              <a:rPr lang="en-US" altLang="zh-CN" sz="2000" b="0" dirty="0" smtClean="0">
                <a:solidFill>
                  <a:schemeClr val="bg1"/>
                </a:solidFill>
                <a:effectLst/>
                <a:latin typeface="微软雅黑" panose="020B0503020204020204" pitchFamily="34" charset="-122"/>
                <a:ea typeface="微软雅黑" panose="020B0503020204020204" pitchFamily="34" charset="-122"/>
              </a:rPr>
              <a:t>; </a:t>
            </a:r>
          </a:p>
          <a:p>
            <a:pPr>
              <a:lnSpc>
                <a:spcPct val="160000"/>
              </a:lnSpc>
              <a:buFont typeface="Arial" pitchFamily="34" charset="0"/>
              <a:buChar char="•"/>
            </a:pPr>
            <a:r>
              <a:rPr lang="zh-CN" altLang="en-US" sz="2000" b="0" dirty="0" smtClean="0">
                <a:solidFill>
                  <a:schemeClr val="bg1"/>
                </a:solidFill>
                <a:effectLst/>
                <a:latin typeface="微软雅黑" panose="020B0503020204020204" pitchFamily="34" charset="-122"/>
                <a:ea typeface="微软雅黑" panose="020B0503020204020204" pitchFamily="34" charset="-122"/>
              </a:rPr>
              <a:t>需要存储每一个具有多条路径的点坐标和探索方向</a:t>
            </a:r>
            <a:r>
              <a:rPr lang="en-US" altLang="zh-CN" sz="2000" b="0" dirty="0" smtClean="0">
                <a:solidFill>
                  <a:schemeClr val="bg1"/>
                </a:solidFill>
                <a:effectLst/>
                <a:latin typeface="微软雅黑" panose="020B0503020204020204" pitchFamily="34" charset="-122"/>
                <a:ea typeface="微软雅黑" panose="020B0503020204020204" pitchFamily="34" charset="-122"/>
              </a:rPr>
              <a:t>(</a:t>
            </a:r>
            <a:r>
              <a:rPr lang="en-US" altLang="zh-CN" sz="2000" b="0" dirty="0" err="1" smtClean="0">
                <a:solidFill>
                  <a:schemeClr val="bg1"/>
                </a:solidFill>
                <a:effectLst/>
                <a:latin typeface="微软雅黑" panose="020B0503020204020204" pitchFamily="34" charset="-122"/>
                <a:ea typeface="微软雅黑" panose="020B0503020204020204" pitchFamily="34" charset="-122"/>
              </a:rPr>
              <a:t>x,y,d</a:t>
            </a:r>
            <a:r>
              <a:rPr lang="en-US" altLang="zh-CN" sz="2000" b="0" dirty="0" smtClean="0">
                <a:solidFill>
                  <a:schemeClr val="bg1"/>
                </a:solidFill>
                <a:effectLst/>
                <a:latin typeface="微软雅黑" panose="020B0503020204020204" pitchFamily="34" charset="-122"/>
                <a:ea typeface="微软雅黑" panose="020B0503020204020204" pitchFamily="34" charset="-122"/>
              </a:rPr>
              <a:t>)</a:t>
            </a:r>
            <a:r>
              <a:rPr lang="zh-CN" altLang="en-US" sz="2000" b="0" dirty="0" smtClean="0">
                <a:solidFill>
                  <a:schemeClr val="bg1"/>
                </a:solidFill>
                <a:effectLst/>
                <a:latin typeface="微软雅黑" panose="020B0503020204020204" pitchFamily="34" charset="-122"/>
                <a:ea typeface="微软雅黑" panose="020B0503020204020204" pitchFamily="34" charset="-122"/>
              </a:rPr>
              <a:t>，</a:t>
            </a:r>
            <a:endParaRPr lang="en-US" altLang="zh-CN" sz="2000" b="0" dirty="0" smtClean="0">
              <a:solidFill>
                <a:schemeClr val="bg1"/>
              </a:solidFill>
              <a:effectLst/>
              <a:latin typeface="微软雅黑" panose="020B0503020204020204" pitchFamily="34" charset="-122"/>
              <a:ea typeface="微软雅黑" panose="020B0503020204020204" pitchFamily="34" charset="-122"/>
            </a:endParaRPr>
          </a:p>
          <a:p>
            <a:pPr>
              <a:lnSpc>
                <a:spcPct val="160000"/>
              </a:lnSpc>
              <a:buFont typeface="Arial" pitchFamily="34" charset="0"/>
              <a:buChar char="•"/>
            </a:pPr>
            <a:r>
              <a:rPr lang="zh-CN" altLang="en-US" sz="2000" b="0" dirty="0" smtClean="0">
                <a:solidFill>
                  <a:schemeClr val="bg1"/>
                </a:solidFill>
                <a:latin typeface="微软雅黑" panose="020B0503020204020204" pitchFamily="34" charset="-122"/>
                <a:ea typeface="微软雅黑" panose="020B0503020204020204" pitchFamily="34" charset="-122"/>
              </a:rPr>
              <a:t>存储的</a:t>
            </a:r>
            <a:r>
              <a:rPr lang="zh-CN" altLang="en-US" sz="2000" b="0" dirty="0" smtClean="0">
                <a:solidFill>
                  <a:schemeClr val="bg1"/>
                </a:solidFill>
                <a:effectLst/>
                <a:latin typeface="微软雅黑" panose="020B0503020204020204" pitchFamily="34" charset="-122"/>
                <a:ea typeface="微软雅黑" panose="020B0503020204020204" pitchFamily="34" charset="-122"/>
              </a:rPr>
              <a:t>多个</a:t>
            </a:r>
            <a:r>
              <a:rPr lang="en-US" altLang="zh-CN" sz="2000" b="0" dirty="0" smtClean="0">
                <a:solidFill>
                  <a:schemeClr val="bg1"/>
                </a:solidFill>
                <a:effectLst/>
                <a:latin typeface="微软雅黑" panose="020B0503020204020204" pitchFamily="34" charset="-122"/>
                <a:ea typeface="微软雅黑" panose="020B0503020204020204" pitchFamily="34" charset="-122"/>
              </a:rPr>
              <a:t>(</a:t>
            </a:r>
            <a:r>
              <a:rPr lang="en-US" altLang="zh-CN" sz="2000" b="0" dirty="0" err="1" smtClean="0">
                <a:solidFill>
                  <a:schemeClr val="bg1"/>
                </a:solidFill>
                <a:effectLst/>
                <a:latin typeface="微软雅黑" panose="020B0503020204020204" pitchFamily="34" charset="-122"/>
                <a:ea typeface="微软雅黑" panose="020B0503020204020204" pitchFamily="34" charset="-122"/>
              </a:rPr>
              <a:t>x,y,d</a:t>
            </a:r>
            <a:r>
              <a:rPr lang="en-US" altLang="zh-CN" sz="2000" b="0" dirty="0" smtClean="0">
                <a:solidFill>
                  <a:schemeClr val="bg1"/>
                </a:solidFill>
                <a:effectLst/>
                <a:latin typeface="微软雅黑" panose="020B0503020204020204" pitchFamily="34" charset="-122"/>
                <a:ea typeface="微软雅黑" panose="020B0503020204020204" pitchFamily="34" charset="-122"/>
              </a:rPr>
              <a:t>)</a:t>
            </a:r>
            <a:r>
              <a:rPr lang="zh-CN" altLang="en-US" sz="2000" b="0" dirty="0" smtClean="0">
                <a:solidFill>
                  <a:schemeClr val="bg1"/>
                </a:solidFill>
                <a:effectLst/>
                <a:latin typeface="微软雅黑" panose="020B0503020204020204" pitchFamily="34" charset="-122"/>
                <a:ea typeface="微软雅黑" panose="020B0503020204020204" pitchFamily="34" charset="-122"/>
              </a:rPr>
              <a:t>选择最新存储位置回退</a:t>
            </a:r>
            <a:endParaRPr lang="en-US" altLang="zh-CN" sz="2000" b="0" dirty="0" smtClean="0">
              <a:solidFill>
                <a:schemeClr val="bg1"/>
              </a:solidFill>
              <a:effectLst/>
              <a:latin typeface="微软雅黑" panose="020B0503020204020204" pitchFamily="34" charset="-122"/>
              <a:ea typeface="微软雅黑" panose="020B0503020204020204" pitchFamily="34" charset="-122"/>
            </a:endParaRPr>
          </a:p>
          <a:p>
            <a:pPr>
              <a:lnSpc>
                <a:spcPct val="160000"/>
              </a:lnSpc>
              <a:buFont typeface="Arial" pitchFamily="34" charset="0"/>
              <a:buChar char="•"/>
            </a:pPr>
            <a:r>
              <a:rPr lang="en-US" altLang="zh-CN" sz="2000" b="0" dirty="0" smtClean="0">
                <a:solidFill>
                  <a:schemeClr val="bg1"/>
                </a:solidFill>
                <a:effectLst/>
                <a:latin typeface="微软雅黑" panose="020B0503020204020204" pitchFamily="34" charset="-122"/>
                <a:ea typeface="微软雅黑" panose="020B0503020204020204" pitchFamily="34" charset="-122"/>
              </a:rPr>
              <a:t>                                                                 </a:t>
            </a:r>
            <a:r>
              <a:rPr lang="zh-CN" altLang="en-US" sz="2000" b="0" dirty="0" smtClean="0">
                <a:solidFill>
                  <a:schemeClr val="bg1"/>
                </a:solidFill>
                <a:effectLst/>
                <a:latin typeface="微软雅黑" panose="020B0503020204020204" pitchFamily="34" charset="-122"/>
                <a:ea typeface="微软雅黑" panose="020B0503020204020204" pitchFamily="34" charset="-122"/>
              </a:rPr>
              <a:t>－－栈 </a:t>
            </a:r>
          </a:p>
        </p:txBody>
      </p:sp>
      <p:sp>
        <p:nvSpPr>
          <p:cNvPr id="2" name="灯片编号占位符 1"/>
          <p:cNvSpPr>
            <a:spLocks noGrp="1"/>
          </p:cNvSpPr>
          <p:nvPr>
            <p:ph type="sldNum" sz="quarter" idx="12"/>
          </p:nvPr>
        </p:nvSpPr>
        <p:spPr/>
        <p:txBody>
          <a:bodyPr/>
          <a:lstStyle/>
          <a:p>
            <a:fld id="{7B4C26F3-AB5C-478F-8324-15184DC3904C}" type="slidenum">
              <a:rPr lang="zh-CN" altLang="en-US" smtClean="0"/>
              <a:pPr/>
              <a:t>16</a:t>
            </a:fld>
            <a:endParaRPr lang="zh-CN" altLang="en-US"/>
          </a:p>
        </p:txBody>
      </p:sp>
      <p:sp>
        <p:nvSpPr>
          <p:cNvPr id="250883" name="Rectangle 3"/>
          <p:cNvSpPr>
            <a:spLocks noChangeArrowheads="1"/>
          </p:cNvSpPr>
          <p:nvPr/>
        </p:nvSpPr>
        <p:spPr bwMode="auto">
          <a:xfrm>
            <a:off x="1185863" y="3375734"/>
            <a:ext cx="72739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1" dirty="0">
              <a:ea typeface="宋体" charset="-122"/>
            </a:endParaRPr>
          </a:p>
        </p:txBody>
      </p:sp>
      <p:pic>
        <p:nvPicPr>
          <p:cNvPr id="250884" name="Picture 4" descr="back3">
            <a:hlinkClick r:id="rId3" action="ppaction://hlinksldjump" highlightClick="1"/>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92950" y="4462462"/>
            <a:ext cx="1657350" cy="377429"/>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20" descr="花束"/>
          <p:cNvSpPr txBox="1">
            <a:spLocks noChangeArrowheads="1"/>
          </p:cNvSpPr>
          <p:nvPr/>
        </p:nvSpPr>
        <p:spPr bwMode="auto">
          <a:xfrm>
            <a:off x="1403648" y="1073893"/>
            <a:ext cx="1943100" cy="369332"/>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square">
            <a:spAutoFit/>
          </a:bodyPr>
          <a:lstStyle>
            <a:defPPr>
              <a:defRPr lang="zh-CN"/>
            </a:defPPr>
            <a:lvl1pPr>
              <a:defRPr>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a:solidFill>
                  <a:schemeClr val="bg1">
                    <a:lumMod val="20000"/>
                    <a:lumOff val="80000"/>
                  </a:schemeClr>
                </a:solidFill>
                <a:latin typeface="微软雅黑" panose="020B0503020204020204" pitchFamily="34" charset="-122"/>
                <a:ea typeface="微软雅黑" panose="020B0503020204020204" pitchFamily="34" charset="-122"/>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zh-CN" altLang="en-US" dirty="0" smtClean="0">
                <a:solidFill>
                  <a:schemeClr val="tx1"/>
                </a:solidFill>
              </a:rPr>
              <a:t>死路退回：</a:t>
            </a:r>
            <a:endParaRPr lang="zh-CN" altLang="en-US" dirty="0">
              <a:solidFill>
                <a:schemeClr val="tx1"/>
              </a:solidFill>
            </a:endParaRPr>
          </a:p>
        </p:txBody>
      </p:sp>
    </p:spTree>
    <p:extLst>
      <p:ext uri="{BB962C8B-B14F-4D97-AF65-F5344CB8AC3E}">
        <p14:creationId xmlns:p14="http://schemas.microsoft.com/office/powerpoint/2010/main" val="2809916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088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088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088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088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nodePh="1">
                                  <p:stCondLst>
                                    <p:cond delay="0"/>
                                  </p:stCondLst>
                                  <p:endCondLst>
                                    <p:cond evt="begin" delay="0">
                                      <p:tn val="25"/>
                                    </p:cond>
                                  </p:endCondLst>
                                  <p:childTnLst>
                                    <p:set>
                                      <p:cBhvr>
                                        <p:cTn id="26" dur="1" fill="hold">
                                          <p:stCondLst>
                                            <p:cond delay="0"/>
                                          </p:stCondLst>
                                        </p:cTn>
                                        <p:tgtEl>
                                          <p:spTgt spid="250883"/>
                                        </p:tgtEl>
                                        <p:attrNameLst>
                                          <p:attrName>style.visibility</p:attrName>
                                        </p:attrNameLst>
                                      </p:cBhvr>
                                      <p:to>
                                        <p:strVal val="visible"/>
                                      </p:to>
                                    </p:set>
                                    <p:anim calcmode="lin" valueType="num">
                                      <p:cBhvr additive="base">
                                        <p:cTn id="27" dur="500" fill="hold"/>
                                        <p:tgtEl>
                                          <p:spTgt spid="250883"/>
                                        </p:tgtEl>
                                        <p:attrNameLst>
                                          <p:attrName>ppt_x</p:attrName>
                                        </p:attrNameLst>
                                      </p:cBhvr>
                                      <p:tavLst>
                                        <p:tav tm="0">
                                          <p:val>
                                            <p:strVal val="#ppt_x"/>
                                          </p:val>
                                        </p:tav>
                                        <p:tav tm="100000">
                                          <p:val>
                                            <p:strVal val="#ppt_x"/>
                                          </p:val>
                                        </p:tav>
                                      </p:tavLst>
                                    </p:anim>
                                    <p:anim calcmode="lin" valueType="num">
                                      <p:cBhvr additive="base">
                                        <p:cTn id="28" dur="500" fill="hold"/>
                                        <p:tgtEl>
                                          <p:spTgt spid="2508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build="p" animBg="1"/>
      <p:bldP spid="250883"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B4C26F3-AB5C-478F-8324-15184DC3904C}" type="slidenum">
              <a:rPr lang="zh-CN" altLang="en-US" smtClean="0"/>
              <a:pPr/>
              <a:t>17</a:t>
            </a:fld>
            <a:endParaRPr lang="zh-CN" altLang="en-US"/>
          </a:p>
        </p:txBody>
      </p:sp>
      <p:sp>
        <p:nvSpPr>
          <p:cNvPr id="244757" name="AutoShape 21">
            <a:hlinkClick r:id="rId3" action="ppaction://hlinksldjump" highlightClick="1"/>
          </p:cNvPr>
          <p:cNvSpPr>
            <a:spLocks noChangeArrowheads="1"/>
          </p:cNvSpPr>
          <p:nvPr/>
        </p:nvSpPr>
        <p:spPr bwMode="auto">
          <a:xfrm>
            <a:off x="8101013" y="4677966"/>
            <a:ext cx="792162" cy="357188"/>
          </a:xfrm>
          <a:prstGeom prst="actionButtonForwardNext">
            <a:avLst/>
          </a:prstGeom>
          <a:ln/>
          <a:extLst/>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sp>
        <p:nvSpPr>
          <p:cNvPr id="13" name="Rectangle 16"/>
          <p:cNvSpPr>
            <a:spLocks noChangeArrowheads="1"/>
          </p:cNvSpPr>
          <p:nvPr/>
        </p:nvSpPr>
        <p:spPr bwMode="auto">
          <a:xfrm>
            <a:off x="599234" y="2931790"/>
            <a:ext cx="7020766"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zh-CN" sz="2000" dirty="0">
                <a:solidFill>
                  <a:schemeClr val="bg1"/>
                </a:solidFill>
                <a:latin typeface="微软雅黑" panose="020B0503020204020204" pitchFamily="34" charset="-122"/>
                <a:ea typeface="微软雅黑" panose="020B0503020204020204" pitchFamily="34" charset="-122"/>
              </a:rPr>
              <a:t>当有多条可行的路径时如何选择</a:t>
            </a:r>
            <a:r>
              <a:rPr lang="zh-CN" altLang="zh-CN"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zh-CN" sz="2000" dirty="0" smtClean="0">
                <a:solidFill>
                  <a:schemeClr val="bg1"/>
                </a:solidFill>
                <a:latin typeface="微软雅黑" panose="020B0503020204020204" pitchFamily="34" charset="-122"/>
                <a:ea typeface="微软雅黑" panose="020B0503020204020204" pitchFamily="34" charset="-122"/>
              </a:rPr>
              <a:t>当</a:t>
            </a:r>
            <a:r>
              <a:rPr lang="zh-CN" altLang="zh-CN" sz="2000" dirty="0">
                <a:solidFill>
                  <a:schemeClr val="bg1"/>
                </a:solidFill>
                <a:latin typeface="微软雅黑" panose="020B0503020204020204" pitchFamily="34" charset="-122"/>
                <a:ea typeface="微软雅黑" panose="020B0503020204020204" pitchFamily="34" charset="-122"/>
              </a:rPr>
              <a:t>某条路径在某一点再没有可行之路时如何处理</a:t>
            </a:r>
            <a:r>
              <a:rPr lang="zh-CN" altLang="en-US" sz="2000" dirty="0">
                <a:solidFill>
                  <a:schemeClr val="bg1"/>
                </a:solidFill>
                <a:latin typeface="微软雅黑" panose="020B0503020204020204" pitchFamily="34" charset="-122"/>
                <a:ea typeface="微软雅黑" panose="020B0503020204020204" pitchFamily="34" charset="-122"/>
              </a:rPr>
              <a:t>理</a:t>
            </a:r>
            <a:r>
              <a:rPr lang="zh-CN" altLang="zh-CN"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某点重复经过吗（避免兜圈子）？ </a:t>
            </a:r>
            <a:endParaRPr lang="zh-CN" altLang="zh-CN" sz="2000" dirty="0">
              <a:solidFill>
                <a:schemeClr val="bg1"/>
              </a:solidFill>
              <a:latin typeface="微软雅黑" panose="020B0503020204020204" pitchFamily="34" charset="-122"/>
              <a:ea typeface="微软雅黑" panose="020B0503020204020204" pitchFamily="34" charset="-122"/>
            </a:endParaRPr>
          </a:p>
        </p:txBody>
      </p:sp>
      <p:sp>
        <p:nvSpPr>
          <p:cNvPr id="14" name="Rectangle 3"/>
          <p:cNvSpPr txBox="1">
            <a:spLocks noChangeArrowheads="1"/>
          </p:cNvSpPr>
          <p:nvPr/>
        </p:nvSpPr>
        <p:spPr>
          <a:xfrm>
            <a:off x="684213" y="1347614"/>
            <a:ext cx="5255939" cy="9715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normAutofit fontScale="92500" lnSpcReduction="10000"/>
          </a:bodyPr>
          <a:lstStyle>
            <a:lvl1pPr marL="342900" indent="-342900" algn="l" rtl="0" eaLnBrk="1" latinLnBrk="0" hangingPunct="1">
              <a:spcBef>
                <a:spcPct val="20000"/>
              </a:spcBef>
              <a:buClr>
                <a:schemeClr val="tx2"/>
              </a:buClr>
              <a:buSzPct val="60000"/>
              <a:buFont typeface="Wingdings 2"/>
              <a:buChar char=""/>
              <a:defRPr kumimoji="0" sz="3200" b="1" kern="1200">
                <a:solidFill>
                  <a:schemeClr val="tx1"/>
                </a:solidFill>
                <a:latin typeface="黑体" pitchFamily="49" charset="-122"/>
                <a:ea typeface="黑体" pitchFamily="49" charset="-122"/>
                <a:cs typeface="+mn-cs"/>
              </a:defRPr>
            </a:lvl1pPr>
            <a:lvl2pPr marL="742950" indent="-285750" algn="l" rtl="0" eaLnBrk="1" latinLnBrk="0" hangingPunct="1">
              <a:spcBef>
                <a:spcPct val="20000"/>
              </a:spcBef>
              <a:buClr>
                <a:schemeClr val="tx2"/>
              </a:buClr>
              <a:buSzPct val="60000"/>
              <a:buFont typeface="Wingdings 2"/>
              <a:buChar char=""/>
              <a:defRPr kumimoji="0" sz="2800" b="1" kern="1200">
                <a:solidFill>
                  <a:schemeClr val="tx1"/>
                </a:solidFill>
                <a:latin typeface="黑体" pitchFamily="49" charset="-122"/>
                <a:ea typeface="黑体" pitchFamily="49" charset="-122"/>
                <a:cs typeface="+mn-cs"/>
              </a:defRPr>
            </a:lvl2pPr>
            <a:lvl3pPr marL="1143000" indent="-228600" algn="l" rtl="0" eaLnBrk="1" latinLnBrk="0" hangingPunct="1">
              <a:spcBef>
                <a:spcPct val="20000"/>
              </a:spcBef>
              <a:buClr>
                <a:schemeClr val="tx2"/>
              </a:buClr>
              <a:buSzPct val="60000"/>
              <a:buFont typeface="Wingdings 2"/>
              <a:buChar char=""/>
              <a:defRPr kumimoji="0" sz="2400" b="1" kern="1200">
                <a:solidFill>
                  <a:schemeClr val="tx1"/>
                </a:solidFill>
                <a:latin typeface="黑体" pitchFamily="49" charset="-122"/>
                <a:ea typeface="黑体" pitchFamily="49" charset="-122"/>
                <a:cs typeface="+mn-cs"/>
              </a:defRPr>
            </a:lvl3pPr>
            <a:lvl4pPr marL="16002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4pPr>
            <a:lvl5pPr marL="20574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nSpc>
                <a:spcPct val="150000"/>
              </a:lnSpc>
              <a:buFont typeface="Wingdings 2"/>
              <a:buNone/>
            </a:pPr>
            <a:r>
              <a:rPr lang="zh-CN" altLang="en-US" sz="2000" b="0" dirty="0" smtClean="0">
                <a:solidFill>
                  <a:schemeClr val="bg1"/>
                </a:solidFill>
                <a:latin typeface="微软雅黑" panose="020B0503020204020204" pitchFamily="34" charset="-122"/>
                <a:ea typeface="微软雅黑" panose="020B0503020204020204" pitchFamily="34" charset="-122"/>
              </a:rPr>
              <a:t> </a:t>
            </a:r>
            <a:r>
              <a:rPr lang="zh-CN" altLang="zh-CN" sz="2000" b="0" dirty="0" smtClean="0">
                <a:solidFill>
                  <a:schemeClr val="bg1"/>
                </a:solidFill>
                <a:latin typeface="微软雅黑" panose="020B0503020204020204" pitchFamily="34" charset="-122"/>
                <a:ea typeface="微软雅黑" panose="020B0503020204020204" pitchFamily="34" charset="-122"/>
              </a:rPr>
              <a:t>如何表示给定的空间和可行的路径？</a:t>
            </a:r>
          </a:p>
          <a:p>
            <a:pPr marL="0" indent="0">
              <a:lnSpc>
                <a:spcPct val="150000"/>
              </a:lnSpc>
              <a:buFont typeface="Wingdings 2"/>
              <a:buNone/>
            </a:pPr>
            <a:r>
              <a:rPr lang="zh-CN" altLang="en-US" sz="2000" b="0" dirty="0" smtClean="0">
                <a:solidFill>
                  <a:schemeClr val="bg1"/>
                </a:solidFill>
                <a:latin typeface="微软雅黑" panose="020B0503020204020204" pitchFamily="34" charset="-122"/>
                <a:ea typeface="微软雅黑" panose="020B0503020204020204" pitchFamily="34" charset="-122"/>
              </a:rPr>
              <a:t> </a:t>
            </a:r>
            <a:r>
              <a:rPr lang="zh-CN" altLang="zh-CN" sz="2000" b="0" dirty="0" smtClean="0">
                <a:solidFill>
                  <a:schemeClr val="bg1"/>
                </a:solidFill>
                <a:latin typeface="微软雅黑" panose="020B0503020204020204" pitchFamily="34" charset="-122"/>
                <a:ea typeface="微软雅黑" panose="020B0503020204020204" pitchFamily="34" charset="-122"/>
              </a:rPr>
              <a:t>如何表示入口和出口？</a:t>
            </a:r>
            <a:r>
              <a:rPr lang="zh-CN" altLang="en-US" sz="2000" b="0" dirty="0" smtClean="0">
                <a:solidFill>
                  <a:schemeClr val="bg1"/>
                </a:solidFill>
                <a:latin typeface="微软雅黑" panose="020B0503020204020204" pitchFamily="34" charset="-122"/>
                <a:ea typeface="微软雅黑" panose="020B0503020204020204" pitchFamily="34" charset="-122"/>
              </a:rPr>
              <a:t> </a:t>
            </a:r>
            <a:endParaRPr lang="zh-CN" altLang="zh-CN" sz="2000" b="0" dirty="0" smtClean="0">
              <a:solidFill>
                <a:schemeClr val="bg1"/>
              </a:solidFill>
              <a:latin typeface="微软雅黑" panose="020B0503020204020204" pitchFamily="34" charset="-122"/>
              <a:ea typeface="微软雅黑" panose="020B0503020204020204" pitchFamily="34" charset="-122"/>
            </a:endParaRPr>
          </a:p>
        </p:txBody>
      </p:sp>
      <p:sp>
        <p:nvSpPr>
          <p:cNvPr id="15" name="Text Box 19" descr="花束"/>
          <p:cNvSpPr txBox="1">
            <a:spLocks noChangeArrowheads="1"/>
          </p:cNvSpPr>
          <p:nvPr/>
        </p:nvSpPr>
        <p:spPr bwMode="auto">
          <a:xfrm>
            <a:off x="739755" y="834316"/>
            <a:ext cx="1943100" cy="369332"/>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square">
            <a:spAutoFit/>
          </a:bodyPr>
          <a:lstStyle>
            <a:defPPr>
              <a:defRPr lang="zh-CN"/>
            </a:defPPr>
            <a:lvl1pPr>
              <a:defRPr>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a:solidFill>
                  <a:schemeClr val="bg1">
                    <a:lumMod val="20000"/>
                    <a:lumOff val="80000"/>
                  </a:schemeClr>
                </a:solidFill>
                <a:latin typeface="微软雅黑" panose="020B0503020204020204" pitchFamily="34" charset="-122"/>
                <a:ea typeface="微软雅黑" panose="020B0503020204020204" pitchFamily="34" charset="-122"/>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zh-CN" altLang="en-US" dirty="0">
                <a:solidFill>
                  <a:schemeClr val="tx1"/>
                </a:solidFill>
              </a:rPr>
              <a:t>迷宫地图：</a:t>
            </a:r>
          </a:p>
        </p:txBody>
      </p:sp>
      <p:sp>
        <p:nvSpPr>
          <p:cNvPr id="16" name="Text Box 20" descr="花束"/>
          <p:cNvSpPr txBox="1">
            <a:spLocks noChangeArrowheads="1"/>
          </p:cNvSpPr>
          <p:nvPr/>
        </p:nvSpPr>
        <p:spPr bwMode="auto">
          <a:xfrm>
            <a:off x="715553" y="2440811"/>
            <a:ext cx="1943100" cy="369332"/>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square">
            <a:spAutoFit/>
          </a:bodyPr>
          <a:lstStyle>
            <a:defPPr>
              <a:defRPr lang="zh-CN"/>
            </a:defPPr>
            <a:lvl1pPr>
              <a:defRPr>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a:solidFill>
                  <a:schemeClr val="bg1">
                    <a:lumMod val="20000"/>
                    <a:lumOff val="80000"/>
                  </a:schemeClr>
                </a:solidFill>
                <a:latin typeface="微软雅黑" panose="020B0503020204020204" pitchFamily="34" charset="-122"/>
                <a:ea typeface="微软雅黑" panose="020B0503020204020204" pitchFamily="34" charset="-122"/>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zh-CN" altLang="en-US" dirty="0">
                <a:solidFill>
                  <a:schemeClr val="tx1"/>
                </a:solidFill>
              </a:rPr>
              <a:t>寻路过程：</a:t>
            </a:r>
          </a:p>
        </p:txBody>
      </p:sp>
    </p:spTree>
    <p:extLst>
      <p:ext uri="{BB962C8B-B14F-4D97-AF65-F5344CB8AC3E}">
        <p14:creationId xmlns:p14="http://schemas.microsoft.com/office/powerpoint/2010/main" val="20128602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4">
                                            <p:bg/>
                                          </p:spTgt>
                                        </p:tgtEl>
                                      </p:cBhvr>
                                    </p:animEffect>
                                    <p:animScale>
                                      <p:cBhvr>
                                        <p:cTn id="7" dur="250" autoRev="1" fill="hold"/>
                                        <p:tgtEl>
                                          <p:spTgt spid="14">
                                            <p:bg/>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4">
                                            <p:txEl>
                                              <p:pRg st="0" end="0"/>
                                            </p:txEl>
                                          </p:spTgt>
                                        </p:tgtEl>
                                      </p:cBhvr>
                                    </p:animEffect>
                                    <p:animScale>
                                      <p:cBhvr>
                                        <p:cTn id="12" dur="250" autoRev="1" fill="hold"/>
                                        <p:tgtEl>
                                          <p:spTgt spid="14">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14">
                                            <p:txEl>
                                              <p:pRg st="1" end="1"/>
                                            </p:txEl>
                                          </p:spTgt>
                                        </p:tgtEl>
                                      </p:cBhvr>
                                    </p:animEffect>
                                    <p:animScale>
                                      <p:cBhvr>
                                        <p:cTn id="17" dur="250" autoRev="1" fill="hold"/>
                                        <p:tgtEl>
                                          <p:spTgt spid="14">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B4C26F3-AB5C-478F-8324-15184DC3904C}" type="slidenum">
              <a:rPr lang="zh-CN" altLang="en-US" smtClean="0"/>
              <a:pPr/>
              <a:t>18</a:t>
            </a:fld>
            <a:endParaRPr lang="zh-CN" altLang="en-US"/>
          </a:p>
        </p:txBody>
      </p:sp>
      <p:sp>
        <p:nvSpPr>
          <p:cNvPr id="251907" name="Rectangle 3"/>
          <p:cNvSpPr>
            <a:spLocks noGrp="1" noChangeArrowheads="1"/>
          </p:cNvSpPr>
          <p:nvPr>
            <p:ph type="subTitle" idx="4294967295"/>
          </p:nvPr>
        </p:nvSpPr>
        <p:spPr>
          <a:xfrm>
            <a:off x="452954" y="1474557"/>
            <a:ext cx="8064573" cy="340546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marL="533400" indent="-533400">
              <a:lnSpc>
                <a:spcPct val="150000"/>
              </a:lnSpc>
              <a:buFontTx/>
              <a:buNone/>
            </a:pPr>
            <a:r>
              <a:rPr lang="zh-CN" altLang="en-US" sz="1800" b="0" dirty="0" smtClean="0">
                <a:solidFill>
                  <a:schemeClr val="bg1"/>
                </a:solidFill>
                <a:effectLst/>
                <a:latin typeface="微软雅黑" panose="020B0503020204020204" pitchFamily="34" charset="-122"/>
                <a:ea typeface="微软雅黑" panose="020B0503020204020204" pitchFamily="34" charset="-122"/>
              </a:rPr>
              <a:t>解决兜死圈子，有两种方法：</a:t>
            </a:r>
          </a:p>
          <a:p>
            <a:pPr marL="0" indent="0">
              <a:lnSpc>
                <a:spcPct val="150000"/>
              </a:lnSpc>
              <a:buNone/>
            </a:pPr>
            <a:r>
              <a:rPr lang="zh-CN" altLang="en-US" sz="1800" b="0" dirty="0" smtClean="0">
                <a:solidFill>
                  <a:schemeClr val="bg1"/>
                </a:solidFill>
                <a:effectLst/>
                <a:latin typeface="微软雅黑" panose="020B0503020204020204" pitchFamily="34" charset="-122"/>
                <a:ea typeface="微软雅黑" panose="020B0503020204020204" pitchFamily="34" charset="-122"/>
              </a:rPr>
              <a:t>设置一个标志数组</a:t>
            </a:r>
            <a:r>
              <a:rPr lang="en-US" altLang="zh-CN" sz="1800" b="0" dirty="0" smtClean="0">
                <a:solidFill>
                  <a:schemeClr val="bg1"/>
                </a:solidFill>
                <a:effectLst/>
                <a:latin typeface="微软雅黑" panose="020B0503020204020204" pitchFamily="34" charset="-122"/>
                <a:ea typeface="微软雅黑" panose="020B0503020204020204" pitchFamily="34" charset="-122"/>
              </a:rPr>
              <a:t>mark[m][n]</a:t>
            </a:r>
            <a:r>
              <a:rPr lang="zh-CN" altLang="en-US" sz="1800" b="0" dirty="0" smtClean="0">
                <a:solidFill>
                  <a:schemeClr val="bg1"/>
                </a:solidFill>
                <a:effectLst/>
                <a:latin typeface="微软雅黑" panose="020B0503020204020204" pitchFamily="34" charset="-122"/>
                <a:ea typeface="微软雅黑" panose="020B0503020204020204" pitchFamily="34" charset="-122"/>
              </a:rPr>
              <a:t>，所有元素初始化为</a:t>
            </a:r>
            <a:r>
              <a:rPr lang="en-US" altLang="zh-CN" sz="1800" b="0" dirty="0" smtClean="0">
                <a:solidFill>
                  <a:schemeClr val="bg1"/>
                </a:solidFill>
                <a:effectLst/>
                <a:latin typeface="微软雅黑" panose="020B0503020204020204" pitchFamily="34" charset="-122"/>
                <a:ea typeface="微软雅黑" panose="020B0503020204020204" pitchFamily="34" charset="-122"/>
              </a:rPr>
              <a:t>0</a:t>
            </a:r>
            <a:r>
              <a:rPr lang="zh-CN" altLang="en-US" sz="1800" b="0" dirty="0" smtClean="0">
                <a:solidFill>
                  <a:schemeClr val="bg1"/>
                </a:solidFill>
                <a:effectLst/>
                <a:latin typeface="微软雅黑" panose="020B0503020204020204" pitchFamily="34" charset="-122"/>
                <a:ea typeface="微软雅黑" panose="020B0503020204020204" pitchFamily="34" charset="-122"/>
              </a:rPr>
              <a:t>；</a:t>
            </a:r>
          </a:p>
          <a:p>
            <a:pPr marL="933450" lvl="1" indent="-533400">
              <a:lnSpc>
                <a:spcPct val="150000"/>
              </a:lnSpc>
              <a:buFontTx/>
              <a:buNone/>
            </a:pPr>
            <a:r>
              <a:rPr lang="zh-CN" altLang="en-US" sz="1800" b="0" dirty="0" smtClean="0">
                <a:solidFill>
                  <a:schemeClr val="bg1"/>
                </a:solidFill>
                <a:effectLst/>
                <a:latin typeface="微软雅黑" panose="020B0503020204020204" pitchFamily="34" charset="-122"/>
                <a:ea typeface="微软雅黑" panose="020B0503020204020204" pitchFamily="34" charset="-122"/>
              </a:rPr>
              <a:t>在探索中，当所探索的点</a:t>
            </a:r>
            <a:r>
              <a:rPr lang="en-US" altLang="zh-CN" sz="1800" b="0" dirty="0" smtClean="0">
                <a:solidFill>
                  <a:schemeClr val="bg1"/>
                </a:solidFill>
                <a:effectLst/>
                <a:latin typeface="微软雅黑" panose="020B0503020204020204" pitchFamily="34" charset="-122"/>
                <a:ea typeface="微软雅黑" panose="020B0503020204020204" pitchFamily="34" charset="-122"/>
              </a:rPr>
              <a:t>( i</a:t>
            </a:r>
            <a:r>
              <a:rPr lang="zh-CN" altLang="en-US" sz="1800" b="0" dirty="0" smtClean="0">
                <a:solidFill>
                  <a:schemeClr val="bg1"/>
                </a:solidFill>
                <a:effectLst/>
                <a:latin typeface="微软雅黑" panose="020B0503020204020204" pitchFamily="34" charset="-122"/>
                <a:ea typeface="微软雅黑" panose="020B0503020204020204" pitchFamily="34" charset="-122"/>
              </a:rPr>
              <a:t>，</a:t>
            </a:r>
            <a:r>
              <a:rPr lang="en-US" altLang="zh-CN" sz="1800" b="0" dirty="0" smtClean="0">
                <a:solidFill>
                  <a:schemeClr val="bg1"/>
                </a:solidFill>
                <a:effectLst/>
                <a:latin typeface="微软雅黑" panose="020B0503020204020204" pitchFamily="34" charset="-122"/>
                <a:ea typeface="微软雅黑" panose="020B0503020204020204" pitchFamily="34" charset="-122"/>
              </a:rPr>
              <a:t>j )</a:t>
            </a:r>
            <a:r>
              <a:rPr lang="zh-CN" altLang="en-US" sz="1800" b="0" dirty="0" smtClean="0">
                <a:solidFill>
                  <a:schemeClr val="bg1"/>
                </a:solidFill>
                <a:effectLst/>
                <a:latin typeface="微软雅黑" panose="020B0503020204020204" pitchFamily="34" charset="-122"/>
                <a:ea typeface="微软雅黑" panose="020B0503020204020204" pitchFamily="34" charset="-122"/>
              </a:rPr>
              <a:t>对应的</a:t>
            </a:r>
            <a:r>
              <a:rPr lang="en-US" altLang="zh-CN" sz="1800" b="0" dirty="0" smtClean="0">
                <a:solidFill>
                  <a:schemeClr val="bg1"/>
                </a:solidFill>
                <a:effectLst/>
                <a:latin typeface="微软雅黑" panose="020B0503020204020204" pitchFamily="34" charset="-122"/>
                <a:ea typeface="微软雅黑" panose="020B0503020204020204" pitchFamily="34" charset="-122"/>
              </a:rPr>
              <a:t>mark[i][j]=0</a:t>
            </a:r>
            <a:r>
              <a:rPr lang="zh-CN" altLang="en-US" sz="1800" b="0" dirty="0" smtClean="0">
                <a:solidFill>
                  <a:schemeClr val="bg1"/>
                </a:solidFill>
                <a:effectLst/>
                <a:latin typeface="微软雅黑" panose="020B0503020204020204" pitchFamily="34" charset="-122"/>
                <a:ea typeface="微软雅黑" panose="020B0503020204020204" pitchFamily="34" charset="-122"/>
              </a:rPr>
              <a:t>时，才进入该点，并将</a:t>
            </a:r>
            <a:r>
              <a:rPr lang="en-US" altLang="zh-CN" sz="1800" b="0" dirty="0" smtClean="0">
                <a:solidFill>
                  <a:schemeClr val="bg1"/>
                </a:solidFill>
                <a:effectLst/>
                <a:latin typeface="微软雅黑" panose="020B0503020204020204" pitchFamily="34" charset="-122"/>
                <a:ea typeface="微软雅黑" panose="020B0503020204020204" pitchFamily="34" charset="-122"/>
              </a:rPr>
              <a:t>mark[</a:t>
            </a:r>
            <a:r>
              <a:rPr lang="en-US" altLang="zh-CN" sz="1800" b="0" dirty="0" err="1" smtClean="0">
                <a:solidFill>
                  <a:schemeClr val="bg1"/>
                </a:solidFill>
                <a:effectLst/>
                <a:latin typeface="微软雅黑" panose="020B0503020204020204" pitchFamily="34" charset="-122"/>
                <a:ea typeface="微软雅黑" panose="020B0503020204020204" pitchFamily="34" charset="-122"/>
              </a:rPr>
              <a:t>i</a:t>
            </a:r>
            <a:r>
              <a:rPr lang="en-US" altLang="zh-CN" sz="1800" b="0" dirty="0" smtClean="0">
                <a:solidFill>
                  <a:schemeClr val="bg1"/>
                </a:solidFill>
                <a:effectLst/>
                <a:latin typeface="微软雅黑" panose="020B0503020204020204" pitchFamily="34" charset="-122"/>
                <a:ea typeface="微软雅黑" panose="020B0503020204020204" pitchFamily="34" charset="-122"/>
              </a:rPr>
              <a:t>][j]</a:t>
            </a:r>
            <a:r>
              <a:rPr lang="zh-CN" altLang="en-US" sz="1800" b="0" dirty="0" smtClean="0">
                <a:solidFill>
                  <a:schemeClr val="bg1"/>
                </a:solidFill>
                <a:effectLst/>
                <a:latin typeface="微软雅黑" panose="020B0503020204020204" pitchFamily="34" charset="-122"/>
                <a:ea typeface="微软雅黑" panose="020B0503020204020204" pitchFamily="34" charset="-122"/>
              </a:rPr>
              <a:t>置为</a:t>
            </a:r>
            <a:r>
              <a:rPr lang="en-US" altLang="zh-CN" sz="1800" b="0" dirty="0" smtClean="0">
                <a:solidFill>
                  <a:schemeClr val="bg1"/>
                </a:solidFill>
                <a:effectLst/>
                <a:latin typeface="微软雅黑" panose="020B0503020204020204" pitchFamily="34" charset="-122"/>
                <a:ea typeface="微软雅黑" panose="020B0503020204020204" pitchFamily="34" charset="-122"/>
              </a:rPr>
              <a:t>1</a:t>
            </a:r>
            <a:r>
              <a:rPr lang="zh-CN" altLang="en-US" sz="1800" b="0" dirty="0" smtClean="0">
                <a:solidFill>
                  <a:schemeClr val="bg1"/>
                </a:solidFill>
                <a:effectLst/>
                <a:latin typeface="微软雅黑" panose="020B0503020204020204" pitchFamily="34" charset="-122"/>
                <a:ea typeface="微软雅黑" panose="020B0503020204020204" pitchFamily="34" charset="-122"/>
              </a:rPr>
              <a:t>；</a:t>
            </a:r>
            <a:endParaRPr lang="en-US" altLang="zh-CN" sz="1800" b="0" dirty="0" smtClean="0">
              <a:solidFill>
                <a:schemeClr val="bg1"/>
              </a:solidFill>
              <a:effectLst/>
              <a:latin typeface="微软雅黑" panose="020B0503020204020204" pitchFamily="34" charset="-122"/>
              <a:ea typeface="微软雅黑" panose="020B0503020204020204" pitchFamily="34" charset="-122"/>
            </a:endParaRPr>
          </a:p>
          <a:p>
            <a:pPr marL="533400" indent="-533400">
              <a:lnSpc>
                <a:spcPct val="150000"/>
              </a:lnSpc>
              <a:buFontTx/>
              <a:buNone/>
            </a:pPr>
            <a:r>
              <a:rPr lang="zh-CN" altLang="en-US" sz="1800" b="0" dirty="0" smtClean="0">
                <a:solidFill>
                  <a:schemeClr val="bg1"/>
                </a:solidFill>
                <a:effectLst/>
                <a:latin typeface="微软雅黑" panose="020B0503020204020204" pitchFamily="34" charset="-122"/>
                <a:ea typeface="微软雅黑" panose="020B0503020204020204" pitchFamily="34" charset="-122"/>
              </a:rPr>
              <a:t>当所探索的点</a:t>
            </a:r>
            <a:r>
              <a:rPr lang="en-US" altLang="zh-CN" sz="1800" b="0" dirty="0" smtClean="0">
                <a:solidFill>
                  <a:schemeClr val="bg1"/>
                </a:solidFill>
                <a:effectLst/>
                <a:latin typeface="微软雅黑" panose="020B0503020204020204" pitchFamily="34" charset="-122"/>
                <a:ea typeface="微软雅黑" panose="020B0503020204020204" pitchFamily="34" charset="-122"/>
              </a:rPr>
              <a:t>( i</a:t>
            </a:r>
            <a:r>
              <a:rPr lang="zh-CN" altLang="en-US" sz="1800" b="0" dirty="0" smtClean="0">
                <a:solidFill>
                  <a:schemeClr val="bg1"/>
                </a:solidFill>
                <a:effectLst/>
                <a:latin typeface="微软雅黑" panose="020B0503020204020204" pitchFamily="34" charset="-122"/>
                <a:ea typeface="微软雅黑" panose="020B0503020204020204" pitchFamily="34" charset="-122"/>
              </a:rPr>
              <a:t>，</a:t>
            </a:r>
            <a:r>
              <a:rPr lang="en-US" altLang="zh-CN" sz="1800" b="0" dirty="0" smtClean="0">
                <a:solidFill>
                  <a:schemeClr val="bg1"/>
                </a:solidFill>
                <a:effectLst/>
                <a:latin typeface="微软雅黑" panose="020B0503020204020204" pitchFamily="34" charset="-122"/>
                <a:ea typeface="微软雅黑" panose="020B0503020204020204" pitchFamily="34" charset="-122"/>
              </a:rPr>
              <a:t>j )</a:t>
            </a:r>
            <a:r>
              <a:rPr lang="zh-CN" altLang="en-US" sz="1800" b="0" dirty="0" smtClean="0">
                <a:solidFill>
                  <a:schemeClr val="bg1"/>
                </a:solidFill>
                <a:effectLst/>
                <a:latin typeface="微软雅黑" panose="020B0503020204020204" pitchFamily="34" charset="-122"/>
                <a:ea typeface="微软雅黑" panose="020B0503020204020204" pitchFamily="34" charset="-122"/>
              </a:rPr>
              <a:t>对应的</a:t>
            </a:r>
            <a:r>
              <a:rPr lang="en-US" altLang="zh-CN" sz="1800" b="0" dirty="0" smtClean="0">
                <a:solidFill>
                  <a:schemeClr val="bg1"/>
                </a:solidFill>
                <a:effectLst/>
                <a:latin typeface="微软雅黑" panose="020B0503020204020204" pitchFamily="34" charset="-122"/>
                <a:ea typeface="微软雅黑" panose="020B0503020204020204" pitchFamily="34" charset="-122"/>
              </a:rPr>
              <a:t>mark[i][j]=1</a:t>
            </a:r>
            <a:r>
              <a:rPr lang="zh-CN" altLang="en-US" sz="1800" b="0" dirty="0" smtClean="0">
                <a:solidFill>
                  <a:schemeClr val="bg1"/>
                </a:solidFill>
                <a:effectLst/>
                <a:latin typeface="微软雅黑" panose="020B0503020204020204" pitchFamily="34" charset="-122"/>
                <a:ea typeface="微软雅黑" panose="020B0503020204020204" pitchFamily="34" charset="-122"/>
              </a:rPr>
              <a:t>时，表明已探索过，不需要再进入。</a:t>
            </a:r>
          </a:p>
          <a:p>
            <a:pPr marL="533400" indent="-533400">
              <a:lnSpc>
                <a:spcPct val="150000"/>
              </a:lnSpc>
              <a:buFontTx/>
              <a:buNone/>
            </a:pPr>
            <a:r>
              <a:rPr lang="en-US" altLang="zh-CN" sz="1800" b="0" dirty="0" smtClean="0">
                <a:solidFill>
                  <a:schemeClr val="bg1"/>
                </a:solidFill>
                <a:effectLst/>
                <a:latin typeface="微软雅黑" panose="020B0503020204020204" pitchFamily="34" charset="-122"/>
                <a:ea typeface="微软雅黑" panose="020B0503020204020204" pitchFamily="34" charset="-122"/>
              </a:rPr>
              <a:t>2. </a:t>
            </a:r>
            <a:r>
              <a:rPr lang="zh-CN" altLang="en-US" sz="1800" b="0" dirty="0" smtClean="0">
                <a:solidFill>
                  <a:schemeClr val="bg1"/>
                </a:solidFill>
                <a:effectLst/>
                <a:latin typeface="微软雅黑" panose="020B0503020204020204" pitchFamily="34" charset="-122"/>
                <a:ea typeface="微软雅黑" panose="020B0503020204020204" pitchFamily="34" charset="-122"/>
              </a:rPr>
              <a:t>当到达某点（</a:t>
            </a:r>
            <a:r>
              <a:rPr lang="en-US" altLang="zh-CN" sz="1800" b="0" dirty="0" smtClean="0">
                <a:solidFill>
                  <a:schemeClr val="bg1"/>
                </a:solidFill>
                <a:effectLst/>
                <a:latin typeface="微软雅黑" panose="020B0503020204020204" pitchFamily="34" charset="-122"/>
                <a:ea typeface="微软雅黑" panose="020B0503020204020204" pitchFamily="34" charset="-122"/>
              </a:rPr>
              <a:t>i</a:t>
            </a:r>
            <a:r>
              <a:rPr lang="zh-CN" altLang="en-US" sz="1800" b="0" dirty="0" smtClean="0">
                <a:solidFill>
                  <a:schemeClr val="bg1"/>
                </a:solidFill>
                <a:effectLst/>
                <a:latin typeface="微软雅黑" panose="020B0503020204020204" pitchFamily="34" charset="-122"/>
                <a:ea typeface="微软雅黑" panose="020B0503020204020204" pitchFamily="34" charset="-122"/>
              </a:rPr>
              <a:t>，</a:t>
            </a:r>
            <a:r>
              <a:rPr lang="en-US" altLang="zh-CN" sz="1800" b="0" dirty="0" smtClean="0">
                <a:solidFill>
                  <a:schemeClr val="bg1"/>
                </a:solidFill>
                <a:effectLst/>
                <a:latin typeface="微软雅黑" panose="020B0503020204020204" pitchFamily="34" charset="-122"/>
                <a:ea typeface="微软雅黑" panose="020B0503020204020204" pitchFamily="34" charset="-122"/>
              </a:rPr>
              <a:t>j</a:t>
            </a:r>
            <a:r>
              <a:rPr lang="zh-CN" altLang="en-US" sz="1800" b="0" dirty="0" smtClean="0">
                <a:solidFill>
                  <a:schemeClr val="bg1"/>
                </a:solidFill>
                <a:effectLst/>
                <a:latin typeface="微软雅黑" panose="020B0503020204020204" pitchFamily="34" charset="-122"/>
                <a:ea typeface="微软雅黑" panose="020B0503020204020204" pitchFamily="34" charset="-122"/>
              </a:rPr>
              <a:t>）后，在迷宫地图的该点坐标上标记特殊值，例如将</a:t>
            </a:r>
            <a:r>
              <a:rPr lang="en-US" altLang="zh-CN" sz="1800" b="0" dirty="0" smtClean="0">
                <a:solidFill>
                  <a:schemeClr val="bg1"/>
                </a:solidFill>
                <a:effectLst/>
                <a:latin typeface="微软雅黑" panose="020B0503020204020204" pitchFamily="34" charset="-122"/>
                <a:ea typeface="微软雅黑" panose="020B0503020204020204" pitchFamily="34" charset="-122"/>
              </a:rPr>
              <a:t>maze[i][j] </a:t>
            </a:r>
            <a:r>
              <a:rPr lang="zh-CN" altLang="en-US" sz="1800" b="0" dirty="0" smtClean="0">
                <a:solidFill>
                  <a:schemeClr val="bg1"/>
                </a:solidFill>
                <a:effectLst/>
                <a:latin typeface="微软雅黑" panose="020B0503020204020204" pitchFamily="34" charset="-122"/>
                <a:ea typeface="微软雅黑" panose="020B0503020204020204" pitchFamily="34" charset="-122"/>
              </a:rPr>
              <a:t>置 </a:t>
            </a:r>
            <a:r>
              <a:rPr lang="en-US" altLang="zh-CN" sz="1800" b="0" dirty="0" smtClean="0">
                <a:solidFill>
                  <a:schemeClr val="bg1"/>
                </a:solidFill>
                <a:effectLst/>
                <a:latin typeface="微软雅黑" panose="020B0503020204020204" pitchFamily="34" charset="-122"/>
                <a:ea typeface="微软雅黑" panose="020B0503020204020204" pitchFamily="34" charset="-122"/>
              </a:rPr>
              <a:t>-1</a:t>
            </a:r>
            <a:r>
              <a:rPr lang="zh-CN" altLang="en-US" sz="1800" b="0" dirty="0" smtClean="0">
                <a:solidFill>
                  <a:schemeClr val="bg1"/>
                </a:solidFill>
                <a:effectLst/>
                <a:latin typeface="微软雅黑" panose="020B0503020204020204" pitchFamily="34" charset="-122"/>
                <a:ea typeface="微软雅黑" panose="020B0503020204020204" pitchFamily="34" charset="-122"/>
              </a:rPr>
              <a:t>，以便区别未到达过的点。</a:t>
            </a:r>
            <a:endParaRPr lang="zh-CN" altLang="zh-CN" sz="1800" b="0" dirty="0" smtClean="0">
              <a:solidFill>
                <a:schemeClr val="bg1"/>
              </a:solidFill>
              <a:effectLst/>
              <a:latin typeface="微软雅黑" panose="020B0503020204020204" pitchFamily="34" charset="-122"/>
              <a:ea typeface="微软雅黑" panose="020B0503020204020204" pitchFamily="34" charset="-122"/>
            </a:endParaRPr>
          </a:p>
        </p:txBody>
      </p:sp>
      <p:sp>
        <p:nvSpPr>
          <p:cNvPr id="10" name="Text Box 20" descr="花束"/>
          <p:cNvSpPr txBox="1">
            <a:spLocks noChangeArrowheads="1"/>
          </p:cNvSpPr>
          <p:nvPr/>
        </p:nvSpPr>
        <p:spPr bwMode="auto">
          <a:xfrm>
            <a:off x="452954" y="915566"/>
            <a:ext cx="1943100" cy="369332"/>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square">
            <a:spAutoFit/>
          </a:bodyPr>
          <a:lstStyle>
            <a:defPPr>
              <a:defRPr lang="zh-CN"/>
            </a:defPPr>
            <a:lvl1pPr>
              <a:defRPr>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a:solidFill>
                  <a:schemeClr val="bg1">
                    <a:lumMod val="20000"/>
                    <a:lumOff val="80000"/>
                  </a:schemeClr>
                </a:solidFill>
                <a:latin typeface="微软雅黑" panose="020B0503020204020204" pitchFamily="34" charset="-122"/>
                <a:ea typeface="微软雅黑" panose="020B0503020204020204" pitchFamily="34" charset="-122"/>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zh-CN" altLang="en-US" dirty="0" smtClean="0">
                <a:solidFill>
                  <a:schemeClr val="tx1"/>
                </a:solidFill>
              </a:rPr>
              <a:t>兜死圈子</a:t>
            </a:r>
            <a:endParaRPr lang="zh-CN" altLang="en-US" dirty="0">
              <a:solidFill>
                <a:schemeClr val="tx1"/>
              </a:solidFill>
            </a:endParaRPr>
          </a:p>
        </p:txBody>
      </p:sp>
    </p:spTree>
    <p:extLst>
      <p:ext uri="{BB962C8B-B14F-4D97-AF65-F5344CB8AC3E}">
        <p14:creationId xmlns:p14="http://schemas.microsoft.com/office/powerpoint/2010/main" val="8879156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1907">
                                            <p:bg/>
                                          </p:spTgt>
                                        </p:tgtEl>
                                        <p:attrNameLst>
                                          <p:attrName>style.visibility</p:attrName>
                                        </p:attrNameLst>
                                      </p:cBhvr>
                                      <p:to>
                                        <p:strVal val="visible"/>
                                      </p:to>
                                    </p:set>
                                    <p:anim calcmode="lin" valueType="num">
                                      <p:cBhvr additive="base">
                                        <p:cTn id="7" dur="500" fill="hold"/>
                                        <p:tgtEl>
                                          <p:spTgt spid="25190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51907">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1907">
                                            <p:txEl>
                                              <p:pRg st="0" end="0"/>
                                            </p:txEl>
                                          </p:spTgt>
                                        </p:tgtEl>
                                        <p:attrNameLst>
                                          <p:attrName>style.visibility</p:attrName>
                                        </p:attrNameLst>
                                      </p:cBhvr>
                                      <p:to>
                                        <p:strVal val="visible"/>
                                      </p:to>
                                    </p:set>
                                    <p:anim calcmode="lin" valueType="num">
                                      <p:cBhvr additive="base">
                                        <p:cTn id="13" dur="500" fill="hold"/>
                                        <p:tgtEl>
                                          <p:spTgt spid="25190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19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1907">
                                            <p:txEl>
                                              <p:pRg st="1" end="1"/>
                                            </p:txEl>
                                          </p:spTgt>
                                        </p:tgtEl>
                                        <p:attrNameLst>
                                          <p:attrName>style.visibility</p:attrName>
                                        </p:attrNameLst>
                                      </p:cBhvr>
                                      <p:to>
                                        <p:strVal val="visible"/>
                                      </p:to>
                                    </p:set>
                                    <p:anim calcmode="lin" valueType="num">
                                      <p:cBhvr additive="base">
                                        <p:cTn id="19" dur="500" fill="hold"/>
                                        <p:tgtEl>
                                          <p:spTgt spid="25190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1907">
                                            <p:txEl>
                                              <p:pRg st="1" end="1"/>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1907">
                                            <p:txEl>
                                              <p:pRg st="2" end="2"/>
                                            </p:txEl>
                                          </p:spTgt>
                                        </p:tgtEl>
                                        <p:attrNameLst>
                                          <p:attrName>style.visibility</p:attrName>
                                        </p:attrNameLst>
                                      </p:cBhvr>
                                      <p:to>
                                        <p:strVal val="visible"/>
                                      </p:to>
                                    </p:set>
                                    <p:anim calcmode="lin" valueType="num">
                                      <p:cBhvr additive="base">
                                        <p:cTn id="23" dur="500" fill="hold"/>
                                        <p:tgtEl>
                                          <p:spTgt spid="25190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19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51907">
                                            <p:txEl>
                                              <p:pRg st="3" end="3"/>
                                            </p:txEl>
                                          </p:spTgt>
                                        </p:tgtEl>
                                        <p:attrNameLst>
                                          <p:attrName>style.visibility</p:attrName>
                                        </p:attrNameLst>
                                      </p:cBhvr>
                                      <p:to>
                                        <p:strVal val="visible"/>
                                      </p:to>
                                    </p:set>
                                    <p:anim calcmode="lin" valueType="num">
                                      <p:cBhvr additive="base">
                                        <p:cTn id="29" dur="500" fill="hold"/>
                                        <p:tgtEl>
                                          <p:spTgt spid="25190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19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51907">
                                            <p:txEl>
                                              <p:pRg st="4" end="4"/>
                                            </p:txEl>
                                          </p:spTgt>
                                        </p:tgtEl>
                                        <p:attrNameLst>
                                          <p:attrName>style.visibility</p:attrName>
                                        </p:attrNameLst>
                                      </p:cBhvr>
                                      <p:to>
                                        <p:strVal val="visible"/>
                                      </p:to>
                                    </p:set>
                                    <p:anim calcmode="lin" valueType="num">
                                      <p:cBhvr additive="base">
                                        <p:cTn id="35" dur="500" fill="hold"/>
                                        <p:tgtEl>
                                          <p:spTgt spid="251907">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190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B4C26F3-AB5C-478F-8324-15184DC3904C}" type="slidenum">
              <a:rPr lang="zh-CN" altLang="en-US" smtClean="0"/>
              <a:pPr/>
              <a:t>19</a:t>
            </a:fld>
            <a:endParaRPr lang="zh-CN" altLang="en-US"/>
          </a:p>
        </p:txBody>
      </p:sp>
      <p:sp>
        <p:nvSpPr>
          <p:cNvPr id="244757" name="AutoShape 21">
            <a:hlinkClick r:id="rId3" action="ppaction://hlinksldjump" highlightClick="1"/>
          </p:cNvPr>
          <p:cNvSpPr>
            <a:spLocks noChangeArrowheads="1"/>
          </p:cNvSpPr>
          <p:nvPr/>
        </p:nvSpPr>
        <p:spPr bwMode="auto">
          <a:xfrm>
            <a:off x="8101013" y="4677966"/>
            <a:ext cx="792162" cy="357188"/>
          </a:xfrm>
          <a:prstGeom prst="actionButtonForwardNext">
            <a:avLst/>
          </a:prstGeom>
          <a:ln/>
          <a:extLst/>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sp>
        <p:nvSpPr>
          <p:cNvPr id="13" name="Rectangle 16"/>
          <p:cNvSpPr>
            <a:spLocks noChangeArrowheads="1"/>
          </p:cNvSpPr>
          <p:nvPr/>
        </p:nvSpPr>
        <p:spPr bwMode="auto">
          <a:xfrm>
            <a:off x="526209" y="2715766"/>
            <a:ext cx="7020766" cy="1422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zh-CN" sz="2000" dirty="0">
                <a:solidFill>
                  <a:schemeClr val="bg1"/>
                </a:solidFill>
                <a:latin typeface="微软雅黑" panose="020B0503020204020204" pitchFamily="34" charset="-122"/>
                <a:ea typeface="微软雅黑" panose="020B0503020204020204" pitchFamily="34" charset="-122"/>
              </a:rPr>
              <a:t>当有多条可行的路径时如何选择</a:t>
            </a:r>
            <a:r>
              <a:rPr lang="zh-CN" altLang="zh-CN" sz="2000" dirty="0" smtClean="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zh-CN" sz="2000" dirty="0" smtClean="0">
                <a:solidFill>
                  <a:schemeClr val="bg1"/>
                </a:solidFill>
                <a:latin typeface="微软雅黑" panose="020B0503020204020204" pitchFamily="34" charset="-122"/>
                <a:ea typeface="微软雅黑" panose="020B0503020204020204" pitchFamily="34" charset="-122"/>
              </a:rPr>
              <a:t>当</a:t>
            </a:r>
            <a:r>
              <a:rPr lang="zh-CN" altLang="zh-CN" sz="2000" dirty="0">
                <a:solidFill>
                  <a:schemeClr val="bg1"/>
                </a:solidFill>
                <a:latin typeface="微软雅黑" panose="020B0503020204020204" pitchFamily="34" charset="-122"/>
                <a:ea typeface="微软雅黑" panose="020B0503020204020204" pitchFamily="34" charset="-122"/>
              </a:rPr>
              <a:t>某条路径在某一点再没有可行之路时如何处理</a:t>
            </a:r>
            <a:r>
              <a:rPr lang="zh-CN" altLang="en-US" sz="2000" dirty="0">
                <a:solidFill>
                  <a:schemeClr val="bg1"/>
                </a:solidFill>
                <a:latin typeface="微软雅黑" panose="020B0503020204020204" pitchFamily="34" charset="-122"/>
                <a:ea typeface="微软雅黑" panose="020B0503020204020204" pitchFamily="34" charset="-122"/>
              </a:rPr>
              <a:t>理</a:t>
            </a:r>
            <a:r>
              <a:rPr lang="zh-CN" altLang="zh-CN" sz="2000" dirty="0" smtClean="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某点重复经过吗（避免兜圈子）？ </a:t>
            </a:r>
            <a:endParaRPr lang="zh-CN" altLang="zh-CN" sz="2000" dirty="0">
              <a:solidFill>
                <a:schemeClr val="bg1"/>
              </a:solidFill>
              <a:latin typeface="微软雅黑" panose="020B0503020204020204" pitchFamily="34" charset="-122"/>
              <a:ea typeface="微软雅黑" panose="020B0503020204020204" pitchFamily="34" charset="-122"/>
            </a:endParaRPr>
          </a:p>
        </p:txBody>
      </p:sp>
      <p:sp>
        <p:nvSpPr>
          <p:cNvPr id="14" name="Rectangle 3"/>
          <p:cNvSpPr txBox="1">
            <a:spLocks noChangeArrowheads="1"/>
          </p:cNvSpPr>
          <p:nvPr/>
        </p:nvSpPr>
        <p:spPr>
          <a:xfrm>
            <a:off x="611188" y="1131590"/>
            <a:ext cx="5255939" cy="9715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rtlCol="0">
            <a:normAutofit fontScale="92500" lnSpcReduction="10000"/>
          </a:bodyPr>
          <a:lstStyle>
            <a:lvl1pPr marL="342900" indent="-342900" algn="l" rtl="0" eaLnBrk="1" latinLnBrk="0" hangingPunct="1">
              <a:spcBef>
                <a:spcPct val="20000"/>
              </a:spcBef>
              <a:buClr>
                <a:schemeClr val="tx2"/>
              </a:buClr>
              <a:buSzPct val="60000"/>
              <a:buFont typeface="Wingdings 2"/>
              <a:buChar char=""/>
              <a:defRPr kumimoji="0" sz="3200" b="1" kern="1200">
                <a:solidFill>
                  <a:schemeClr val="tx1"/>
                </a:solidFill>
                <a:latin typeface="黑体" pitchFamily="49" charset="-122"/>
                <a:ea typeface="黑体" pitchFamily="49" charset="-122"/>
                <a:cs typeface="+mn-cs"/>
              </a:defRPr>
            </a:lvl1pPr>
            <a:lvl2pPr marL="742950" indent="-285750" algn="l" rtl="0" eaLnBrk="1" latinLnBrk="0" hangingPunct="1">
              <a:spcBef>
                <a:spcPct val="20000"/>
              </a:spcBef>
              <a:buClr>
                <a:schemeClr val="tx2"/>
              </a:buClr>
              <a:buSzPct val="60000"/>
              <a:buFont typeface="Wingdings 2"/>
              <a:buChar char=""/>
              <a:defRPr kumimoji="0" sz="2800" b="1" kern="1200">
                <a:solidFill>
                  <a:schemeClr val="tx1"/>
                </a:solidFill>
                <a:latin typeface="黑体" pitchFamily="49" charset="-122"/>
                <a:ea typeface="黑体" pitchFamily="49" charset="-122"/>
                <a:cs typeface="+mn-cs"/>
              </a:defRPr>
            </a:lvl2pPr>
            <a:lvl3pPr marL="1143000" indent="-228600" algn="l" rtl="0" eaLnBrk="1" latinLnBrk="0" hangingPunct="1">
              <a:spcBef>
                <a:spcPct val="20000"/>
              </a:spcBef>
              <a:buClr>
                <a:schemeClr val="tx2"/>
              </a:buClr>
              <a:buSzPct val="60000"/>
              <a:buFont typeface="Wingdings 2"/>
              <a:buChar char=""/>
              <a:defRPr kumimoji="0" sz="2400" b="1" kern="1200">
                <a:solidFill>
                  <a:schemeClr val="tx1"/>
                </a:solidFill>
                <a:latin typeface="黑体" pitchFamily="49" charset="-122"/>
                <a:ea typeface="黑体" pitchFamily="49" charset="-122"/>
                <a:cs typeface="+mn-cs"/>
              </a:defRPr>
            </a:lvl3pPr>
            <a:lvl4pPr marL="16002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4pPr>
            <a:lvl5pPr marL="2057400" indent="-228600" algn="l" rtl="0" eaLnBrk="1" latinLnBrk="0" hangingPunct="1">
              <a:spcBef>
                <a:spcPct val="20000"/>
              </a:spcBef>
              <a:buClr>
                <a:schemeClr val="tx2"/>
              </a:buClr>
              <a:buSzPct val="60000"/>
              <a:buFont typeface="Wingdings 2"/>
              <a:buChar char=""/>
              <a:defRPr kumimoji="0" sz="2000" b="1" kern="1200">
                <a:solidFill>
                  <a:schemeClr val="tx1"/>
                </a:solidFill>
                <a:latin typeface="黑体" pitchFamily="49" charset="-122"/>
                <a:ea typeface="黑体" pitchFamily="49" charset="-122"/>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a:lstStyle>
          <a:p>
            <a:pPr marL="0" indent="0">
              <a:lnSpc>
                <a:spcPct val="150000"/>
              </a:lnSpc>
              <a:buFont typeface="Wingdings 2"/>
              <a:buNone/>
            </a:pPr>
            <a:r>
              <a:rPr lang="zh-CN" altLang="en-US" sz="2000" b="0" dirty="0" smtClean="0">
                <a:solidFill>
                  <a:schemeClr val="bg1"/>
                </a:solidFill>
                <a:latin typeface="微软雅黑" panose="020B0503020204020204" pitchFamily="34" charset="-122"/>
                <a:ea typeface="微软雅黑" panose="020B0503020204020204" pitchFamily="34" charset="-122"/>
              </a:rPr>
              <a:t> </a:t>
            </a:r>
            <a:r>
              <a:rPr lang="zh-CN" altLang="zh-CN" sz="2000" b="0" dirty="0" smtClean="0">
                <a:solidFill>
                  <a:schemeClr val="bg1"/>
                </a:solidFill>
                <a:latin typeface="微软雅黑" panose="020B0503020204020204" pitchFamily="34" charset="-122"/>
                <a:ea typeface="微软雅黑" panose="020B0503020204020204" pitchFamily="34" charset="-122"/>
              </a:rPr>
              <a:t>如何表示给定的空间和可行的路径？</a:t>
            </a:r>
          </a:p>
          <a:p>
            <a:pPr marL="0" indent="0">
              <a:lnSpc>
                <a:spcPct val="150000"/>
              </a:lnSpc>
              <a:buFont typeface="Wingdings 2"/>
              <a:buNone/>
            </a:pPr>
            <a:r>
              <a:rPr lang="zh-CN" altLang="en-US" sz="2000" b="0" dirty="0" smtClean="0">
                <a:solidFill>
                  <a:schemeClr val="bg1"/>
                </a:solidFill>
                <a:latin typeface="微软雅黑" panose="020B0503020204020204" pitchFamily="34" charset="-122"/>
                <a:ea typeface="微软雅黑" panose="020B0503020204020204" pitchFamily="34" charset="-122"/>
              </a:rPr>
              <a:t> </a:t>
            </a:r>
            <a:r>
              <a:rPr lang="zh-CN" altLang="zh-CN" sz="2000" b="0" dirty="0" smtClean="0">
                <a:solidFill>
                  <a:schemeClr val="bg1"/>
                </a:solidFill>
                <a:latin typeface="微软雅黑" panose="020B0503020204020204" pitchFamily="34" charset="-122"/>
                <a:ea typeface="微软雅黑" panose="020B0503020204020204" pitchFamily="34" charset="-122"/>
              </a:rPr>
              <a:t>如何表示入口和出口？</a:t>
            </a:r>
            <a:r>
              <a:rPr lang="zh-CN" altLang="en-US" sz="2000" b="0" dirty="0" smtClean="0">
                <a:solidFill>
                  <a:schemeClr val="bg1"/>
                </a:solidFill>
                <a:latin typeface="微软雅黑" panose="020B0503020204020204" pitchFamily="34" charset="-122"/>
                <a:ea typeface="微软雅黑" panose="020B0503020204020204" pitchFamily="34" charset="-122"/>
              </a:rPr>
              <a:t> </a:t>
            </a:r>
            <a:endParaRPr lang="zh-CN" altLang="zh-CN" sz="2000" b="0" dirty="0" smtClean="0">
              <a:solidFill>
                <a:schemeClr val="bg1"/>
              </a:solidFill>
              <a:latin typeface="微软雅黑" panose="020B0503020204020204" pitchFamily="34" charset="-122"/>
              <a:ea typeface="微软雅黑" panose="020B0503020204020204" pitchFamily="34" charset="-122"/>
            </a:endParaRPr>
          </a:p>
        </p:txBody>
      </p:sp>
      <p:sp>
        <p:nvSpPr>
          <p:cNvPr id="15" name="Text Box 19" descr="花束"/>
          <p:cNvSpPr txBox="1">
            <a:spLocks noChangeArrowheads="1"/>
          </p:cNvSpPr>
          <p:nvPr/>
        </p:nvSpPr>
        <p:spPr bwMode="auto">
          <a:xfrm>
            <a:off x="683568" y="701435"/>
            <a:ext cx="1943100" cy="369332"/>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square">
            <a:spAutoFit/>
          </a:bodyPr>
          <a:lstStyle>
            <a:defPPr>
              <a:defRPr lang="zh-CN"/>
            </a:defPPr>
            <a:lvl1pPr>
              <a:defRPr>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a:solidFill>
                  <a:schemeClr val="bg1">
                    <a:lumMod val="20000"/>
                    <a:lumOff val="80000"/>
                  </a:schemeClr>
                </a:solidFill>
                <a:latin typeface="微软雅黑" panose="020B0503020204020204" pitchFamily="34" charset="-122"/>
                <a:ea typeface="微软雅黑" panose="020B0503020204020204" pitchFamily="34" charset="-122"/>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zh-CN" altLang="en-US" dirty="0">
                <a:solidFill>
                  <a:schemeClr val="tx1"/>
                </a:solidFill>
              </a:rPr>
              <a:t>迷宫地图：</a:t>
            </a:r>
          </a:p>
        </p:txBody>
      </p:sp>
      <p:sp>
        <p:nvSpPr>
          <p:cNvPr id="16" name="Text Box 20" descr="花束"/>
          <p:cNvSpPr txBox="1">
            <a:spLocks noChangeArrowheads="1"/>
          </p:cNvSpPr>
          <p:nvPr/>
        </p:nvSpPr>
        <p:spPr bwMode="auto">
          <a:xfrm>
            <a:off x="642528" y="2224787"/>
            <a:ext cx="1943100" cy="369332"/>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square">
            <a:spAutoFit/>
          </a:bodyPr>
          <a:lstStyle>
            <a:defPPr>
              <a:defRPr lang="zh-CN"/>
            </a:defPPr>
            <a:lvl1pPr>
              <a:defRPr>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a:solidFill>
                  <a:schemeClr val="bg1">
                    <a:lumMod val="20000"/>
                    <a:lumOff val="80000"/>
                  </a:schemeClr>
                </a:solidFill>
                <a:latin typeface="微软雅黑" panose="020B0503020204020204" pitchFamily="34" charset="-122"/>
                <a:ea typeface="微软雅黑" panose="020B0503020204020204" pitchFamily="34" charset="-122"/>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zh-CN" altLang="en-US" dirty="0">
                <a:solidFill>
                  <a:schemeClr val="tx1"/>
                </a:solidFill>
              </a:rPr>
              <a:t>寻路过程：</a:t>
            </a:r>
          </a:p>
        </p:txBody>
      </p:sp>
      <p:sp>
        <p:nvSpPr>
          <p:cNvPr id="17" name="矩形 16"/>
          <p:cNvSpPr/>
          <p:nvPr/>
        </p:nvSpPr>
        <p:spPr>
          <a:xfrm>
            <a:off x="641457" y="4260367"/>
            <a:ext cx="7401517" cy="539412"/>
          </a:xfrm>
          <a:prstGeom prst="rect">
            <a:avLst/>
          </a:prstGeom>
          <a:solidFill>
            <a:srgbClr val="FFC000"/>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zh-CN" sz="2000" b="1">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前两个问题属于数据结构选择和设计，后</a:t>
            </a:r>
            <a:r>
              <a:rPr lang="zh-CN" altLang="en-US" sz="2000" b="1">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三</a:t>
            </a:r>
            <a:r>
              <a:rPr lang="zh-CN" altLang="zh-CN" sz="2000" b="1">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个问题涉及算法设计。</a:t>
            </a:r>
            <a:endParaRPr lang="zh-CN" altLang="zh-CN" sz="2000" b="1"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1828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4">
                                            <p:bg/>
                                          </p:spTgt>
                                        </p:tgtEl>
                                      </p:cBhvr>
                                    </p:animEffect>
                                    <p:animScale>
                                      <p:cBhvr>
                                        <p:cTn id="7" dur="250" autoRev="1" fill="hold"/>
                                        <p:tgtEl>
                                          <p:spTgt spid="14">
                                            <p:bg/>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14">
                                            <p:txEl>
                                              <p:pRg st="0" end="0"/>
                                            </p:txEl>
                                          </p:spTgt>
                                        </p:tgtEl>
                                      </p:cBhvr>
                                    </p:animEffect>
                                    <p:animScale>
                                      <p:cBhvr>
                                        <p:cTn id="12" dur="250" autoRev="1" fill="hold"/>
                                        <p:tgtEl>
                                          <p:spTgt spid="14">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14">
                                            <p:txEl>
                                              <p:pRg st="1" end="1"/>
                                            </p:txEl>
                                          </p:spTgt>
                                        </p:tgtEl>
                                      </p:cBhvr>
                                    </p:animEffect>
                                    <p:animScale>
                                      <p:cBhvr>
                                        <p:cTn id="17" dur="250" autoRev="1" fill="hold"/>
                                        <p:tgtEl>
                                          <p:spTgt spid="14">
                                            <p:txEl>
                                              <p:pRg st="1" end="1"/>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checkerboard(down)">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nimBg="1"/>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B4C26F3-AB5C-478F-8324-15184DC3904C}" type="slidenum">
              <a:rPr lang="zh-CN" altLang="en-US" smtClean="0"/>
              <a:pPr/>
              <a:t>2</a:t>
            </a:fld>
            <a:endParaRPr lang="zh-CN" altLang="en-US"/>
          </a:p>
        </p:txBody>
      </p:sp>
      <p:pic>
        <p:nvPicPr>
          <p:cNvPr id="240644" name="Picture 4" descr="计算机课程关系图"/>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545350"/>
            <a:ext cx="6624736" cy="447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9600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0644"/>
                                        </p:tgtEl>
                                        <p:attrNameLst>
                                          <p:attrName>style.visibility</p:attrName>
                                        </p:attrNameLst>
                                      </p:cBhvr>
                                      <p:to>
                                        <p:strVal val="visible"/>
                                      </p:to>
                                    </p:set>
                                    <p:animEffect transition="in" filter="barn(inVertical)">
                                      <p:cBhvr>
                                        <p:cTn id="7" dur="500"/>
                                        <p:tgtEl>
                                          <p:spTgt spid="240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B4C26F3-AB5C-478F-8324-15184DC3904C}" type="slidenum">
              <a:rPr lang="zh-CN" altLang="en-US" smtClean="0"/>
              <a:pPr/>
              <a:t>20</a:t>
            </a:fld>
            <a:endParaRPr lang="zh-CN" altLang="en-US"/>
          </a:p>
        </p:txBody>
      </p:sp>
      <p:sp>
        <p:nvSpPr>
          <p:cNvPr id="256003" name="Rectangle 3"/>
          <p:cNvSpPr>
            <a:spLocks noGrp="1" noChangeArrowheads="1"/>
          </p:cNvSpPr>
          <p:nvPr>
            <p:ph type="subTitle" idx="4294967295"/>
          </p:nvPr>
        </p:nvSpPr>
        <p:spPr>
          <a:xfrm>
            <a:off x="395536" y="1284399"/>
            <a:ext cx="8208962" cy="3619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eaLnBrk="1" hangingPunct="1">
              <a:lnSpc>
                <a:spcPct val="150000"/>
              </a:lnSpc>
              <a:buFontTx/>
              <a:buNone/>
            </a:pPr>
            <a:r>
              <a:rPr lang="en-US" altLang="zh-CN" sz="1800" b="0" dirty="0" smtClean="0">
                <a:solidFill>
                  <a:schemeClr val="bg1"/>
                </a:solidFill>
                <a:effectLst/>
                <a:latin typeface="微软雅黑" panose="020B0503020204020204" pitchFamily="34" charset="-122"/>
                <a:ea typeface="微软雅黑" panose="020B0503020204020204" pitchFamily="34" charset="-122"/>
              </a:rPr>
              <a:t>1. </a:t>
            </a:r>
            <a:r>
              <a:rPr lang="zh-CN" altLang="en-US" sz="1800" b="0" dirty="0" smtClean="0">
                <a:solidFill>
                  <a:schemeClr val="bg1"/>
                </a:solidFill>
                <a:effectLst/>
                <a:latin typeface="微软雅黑" panose="020B0503020204020204" pitchFamily="34" charset="-122"/>
                <a:ea typeface="微软雅黑" panose="020B0503020204020204" pitchFamily="34" charset="-122"/>
              </a:rPr>
              <a:t>二维数组</a:t>
            </a:r>
            <a:r>
              <a:rPr lang="en-US" altLang="zh-CN" sz="1800" b="0" dirty="0" smtClean="0">
                <a:solidFill>
                  <a:schemeClr val="bg1"/>
                </a:solidFill>
                <a:effectLst/>
                <a:latin typeface="微软雅黑" panose="020B0503020204020204" pitchFamily="34" charset="-122"/>
                <a:ea typeface="微软雅黑" panose="020B0503020204020204" pitchFamily="34" charset="-122"/>
              </a:rPr>
              <a:t>maze[m+2][n+2]</a:t>
            </a:r>
            <a:r>
              <a:rPr lang="zh-CN" altLang="en-US" sz="1800" b="0" dirty="0" smtClean="0">
                <a:solidFill>
                  <a:schemeClr val="bg1"/>
                </a:solidFill>
                <a:effectLst/>
                <a:latin typeface="微软雅黑" panose="020B0503020204020204" pitchFamily="34" charset="-122"/>
                <a:ea typeface="微软雅黑" panose="020B0503020204020204" pitchFamily="34" charset="-122"/>
              </a:rPr>
              <a:t>来表示迷宫，解决了迷宫地图的存储；</a:t>
            </a:r>
          </a:p>
          <a:p>
            <a:pPr marL="0" indent="0" eaLnBrk="1" hangingPunct="1">
              <a:lnSpc>
                <a:spcPct val="150000"/>
              </a:lnSpc>
              <a:buFontTx/>
              <a:buNone/>
            </a:pPr>
            <a:r>
              <a:rPr lang="en-US" altLang="zh-CN" sz="1800" b="0" dirty="0" smtClean="0">
                <a:solidFill>
                  <a:schemeClr val="bg1"/>
                </a:solidFill>
                <a:effectLst/>
                <a:latin typeface="微软雅黑" panose="020B0503020204020204" pitchFamily="34" charset="-122"/>
                <a:ea typeface="微软雅黑" panose="020B0503020204020204" pitchFamily="34" charset="-122"/>
              </a:rPr>
              <a:t>2. </a:t>
            </a:r>
            <a:r>
              <a:rPr lang="zh-CN" altLang="en-US" sz="1800" b="0" dirty="0" smtClean="0">
                <a:solidFill>
                  <a:schemeClr val="bg1"/>
                </a:solidFill>
                <a:effectLst/>
                <a:latin typeface="微软雅黑" panose="020B0503020204020204" pitchFamily="34" charset="-122"/>
                <a:ea typeface="微软雅黑" panose="020B0503020204020204" pitchFamily="34" charset="-122"/>
              </a:rPr>
              <a:t>一维数组</a:t>
            </a:r>
            <a:r>
              <a:rPr lang="en-US" altLang="zh-CN" sz="1800" b="0" dirty="0" err="1" smtClean="0">
                <a:solidFill>
                  <a:schemeClr val="bg1"/>
                </a:solidFill>
                <a:effectLst/>
                <a:latin typeface="微软雅黑" panose="020B0503020204020204" pitchFamily="34" charset="-122"/>
                <a:ea typeface="微软雅黑" panose="020B0503020204020204" pitchFamily="34" charset="-122"/>
              </a:rPr>
              <a:t>DeltaXY</a:t>
            </a:r>
            <a:r>
              <a:rPr lang="en-US" altLang="zh-CN" sz="1800" b="0" dirty="0" smtClean="0">
                <a:solidFill>
                  <a:schemeClr val="bg1"/>
                </a:solidFill>
                <a:effectLst/>
                <a:latin typeface="微软雅黑" panose="020B0503020204020204" pitchFamily="34" charset="-122"/>
                <a:ea typeface="微软雅黑" panose="020B0503020204020204" pitchFamily="34" charset="-122"/>
              </a:rPr>
              <a:t>[8]</a:t>
            </a:r>
            <a:r>
              <a:rPr lang="zh-CN" altLang="en-US" sz="1800" b="0" dirty="0" smtClean="0">
                <a:solidFill>
                  <a:schemeClr val="bg1"/>
                </a:solidFill>
                <a:effectLst/>
                <a:latin typeface="微软雅黑" panose="020B0503020204020204" pitchFamily="34" charset="-122"/>
                <a:ea typeface="微软雅黑" panose="020B0503020204020204" pitchFamily="34" charset="-122"/>
              </a:rPr>
              <a:t>来记载了</a:t>
            </a:r>
            <a:r>
              <a:rPr lang="en-US" altLang="zh-CN" sz="1800" b="0" dirty="0" smtClean="0">
                <a:solidFill>
                  <a:schemeClr val="bg1"/>
                </a:solidFill>
                <a:effectLst/>
                <a:latin typeface="微软雅黑" panose="020B0503020204020204" pitchFamily="34" charset="-122"/>
                <a:ea typeface="微软雅黑" panose="020B0503020204020204" pitchFamily="34" charset="-122"/>
              </a:rPr>
              <a:t>8</a:t>
            </a:r>
            <a:r>
              <a:rPr lang="zh-CN" altLang="en-US" sz="1800" b="0" dirty="0" smtClean="0">
                <a:solidFill>
                  <a:schemeClr val="bg1"/>
                </a:solidFill>
                <a:effectLst/>
                <a:latin typeface="微软雅黑" panose="020B0503020204020204" pitchFamily="34" charset="-122"/>
                <a:ea typeface="微软雅黑" panose="020B0503020204020204" pitchFamily="34" charset="-122"/>
              </a:rPr>
              <a:t>个探索方向的坐标增量，将</a:t>
            </a:r>
            <a:r>
              <a:rPr lang="en-US" altLang="zh-CN" sz="1800" b="0" dirty="0" smtClean="0">
                <a:solidFill>
                  <a:schemeClr val="bg1"/>
                </a:solidFill>
                <a:effectLst/>
                <a:latin typeface="微软雅黑" panose="020B0503020204020204" pitchFamily="34" charset="-122"/>
                <a:ea typeface="微软雅黑" panose="020B0503020204020204" pitchFamily="34" charset="-122"/>
              </a:rPr>
              <a:t>8</a:t>
            </a:r>
            <a:r>
              <a:rPr lang="zh-CN" altLang="en-US" sz="1800" b="0" dirty="0" smtClean="0">
                <a:solidFill>
                  <a:schemeClr val="bg1"/>
                </a:solidFill>
                <a:effectLst/>
                <a:latin typeface="微软雅黑" panose="020B0503020204020204" pitchFamily="34" charset="-122"/>
                <a:ea typeface="微软雅黑" panose="020B0503020204020204" pitchFamily="34" charset="-122"/>
              </a:rPr>
              <a:t>个探索方向数字化为</a:t>
            </a:r>
            <a:r>
              <a:rPr lang="en-US" altLang="zh-CN" sz="1800" b="0" dirty="0" smtClean="0">
                <a:solidFill>
                  <a:schemeClr val="bg1"/>
                </a:solidFill>
                <a:effectLst/>
                <a:latin typeface="微软雅黑" panose="020B0503020204020204" pitchFamily="34" charset="-122"/>
                <a:ea typeface="微软雅黑" panose="020B0503020204020204" pitchFamily="34" charset="-122"/>
              </a:rPr>
              <a:t>0</a:t>
            </a:r>
            <a:r>
              <a:rPr lang="zh-CN" altLang="en-US" sz="1800" b="0" dirty="0" smtClean="0">
                <a:solidFill>
                  <a:schemeClr val="bg1"/>
                </a:solidFill>
                <a:effectLst/>
                <a:latin typeface="微软雅黑" panose="020B0503020204020204" pitchFamily="34" charset="-122"/>
                <a:ea typeface="微软雅黑" panose="020B0503020204020204" pitchFamily="34" charset="-122"/>
              </a:rPr>
              <a:t>到</a:t>
            </a:r>
            <a:r>
              <a:rPr lang="en-US" altLang="zh-CN" sz="1800" b="0" dirty="0" smtClean="0">
                <a:solidFill>
                  <a:schemeClr val="bg1"/>
                </a:solidFill>
                <a:effectLst/>
                <a:latin typeface="微软雅黑" panose="020B0503020204020204" pitchFamily="34" charset="-122"/>
                <a:ea typeface="微软雅黑" panose="020B0503020204020204" pitchFamily="34" charset="-122"/>
              </a:rPr>
              <a:t>7</a:t>
            </a:r>
            <a:r>
              <a:rPr lang="zh-CN" altLang="en-US" sz="1800" b="0" dirty="0" smtClean="0">
                <a:solidFill>
                  <a:schemeClr val="bg1"/>
                </a:solidFill>
                <a:effectLst/>
                <a:latin typeface="微软雅黑" panose="020B0503020204020204" pitchFamily="34" charset="-122"/>
                <a:ea typeface="微软雅黑" panose="020B0503020204020204" pitchFamily="34" charset="-122"/>
              </a:rPr>
              <a:t>，并将向下一点前进的操作统一为当前点的坐标</a:t>
            </a:r>
            <a:r>
              <a:rPr lang="en-US" altLang="zh-CN" sz="1800" b="0" dirty="0" smtClean="0">
                <a:solidFill>
                  <a:schemeClr val="bg1"/>
                </a:solidFill>
                <a:effectLst/>
                <a:latin typeface="微软雅黑" panose="020B0503020204020204" pitchFamily="34" charset="-122"/>
                <a:ea typeface="微软雅黑" panose="020B0503020204020204" pitchFamily="34" charset="-122"/>
              </a:rPr>
              <a:t>+</a:t>
            </a:r>
            <a:r>
              <a:rPr lang="zh-CN" altLang="en-US" sz="1800" b="0" dirty="0" smtClean="0">
                <a:solidFill>
                  <a:schemeClr val="bg1"/>
                </a:solidFill>
                <a:effectLst/>
                <a:latin typeface="微软雅黑" panose="020B0503020204020204" pitchFamily="34" charset="-122"/>
                <a:ea typeface="微软雅黑" panose="020B0503020204020204" pitchFamily="34" charset="-122"/>
              </a:rPr>
              <a:t>沿该探索方向的增量，即可得到下一点的坐标；</a:t>
            </a:r>
          </a:p>
          <a:p>
            <a:pPr marL="0" indent="0" eaLnBrk="1" hangingPunct="1">
              <a:lnSpc>
                <a:spcPct val="150000"/>
              </a:lnSpc>
              <a:buFontTx/>
              <a:buNone/>
            </a:pPr>
            <a:r>
              <a:rPr lang="en-US" altLang="zh-CN" sz="1800" b="0" dirty="0" smtClean="0">
                <a:solidFill>
                  <a:schemeClr val="bg1"/>
                </a:solidFill>
                <a:effectLst/>
                <a:latin typeface="微软雅黑" panose="020B0503020204020204" pitchFamily="34" charset="-122"/>
                <a:ea typeface="微软雅黑" panose="020B0503020204020204" pitchFamily="34" charset="-122"/>
              </a:rPr>
              <a:t>3. </a:t>
            </a:r>
            <a:r>
              <a:rPr lang="zh-CN" altLang="en-US" sz="1800" b="0" dirty="0" smtClean="0">
                <a:solidFill>
                  <a:schemeClr val="bg1"/>
                </a:solidFill>
                <a:effectLst/>
                <a:latin typeface="微软雅黑" panose="020B0503020204020204" pitchFamily="34" charset="-122"/>
                <a:ea typeface="微软雅黑" panose="020B0503020204020204" pitchFamily="34" charset="-122"/>
              </a:rPr>
              <a:t>当某点无路可通行时，需要从该点返回到前一点，再从前一点选择下一个方向继续进行探索，即需要知道前一点和前一点当前探索的方向。因此，我们需要保留依次到达的各点的坐标和到达该点的方向；</a:t>
            </a:r>
          </a:p>
          <a:p>
            <a:pPr marL="0" indent="0" eaLnBrk="1" hangingPunct="1">
              <a:lnSpc>
                <a:spcPct val="150000"/>
              </a:lnSpc>
              <a:buFontTx/>
              <a:buNone/>
            </a:pPr>
            <a:r>
              <a:rPr lang="en-US" altLang="zh-CN" sz="1800" b="0" dirty="0" smtClean="0">
                <a:solidFill>
                  <a:schemeClr val="bg1"/>
                </a:solidFill>
                <a:effectLst/>
                <a:latin typeface="微软雅黑" panose="020B0503020204020204" pitchFamily="34" charset="-122"/>
                <a:ea typeface="微软雅黑" panose="020B0503020204020204" pitchFamily="34" charset="-122"/>
              </a:rPr>
              <a:t>4. </a:t>
            </a:r>
            <a:r>
              <a:rPr lang="zh-CN" altLang="en-US" sz="1800" b="0" dirty="0" smtClean="0">
                <a:solidFill>
                  <a:schemeClr val="bg1"/>
                </a:solidFill>
                <a:effectLst/>
                <a:latin typeface="微软雅黑" panose="020B0503020204020204" pitchFamily="34" charset="-122"/>
                <a:ea typeface="微软雅黑" panose="020B0503020204020204" pitchFamily="34" charset="-122"/>
              </a:rPr>
              <a:t>还需要防止重复到达某点，避免在迷宫中兜死圈子，需要记载已到达过的点。  </a:t>
            </a:r>
            <a:endParaRPr lang="zh-CN" altLang="zh-CN" sz="1800" b="0" dirty="0" smtClean="0">
              <a:solidFill>
                <a:schemeClr val="bg1"/>
              </a:solidFill>
              <a:effectLst/>
              <a:latin typeface="微软雅黑" panose="020B0503020204020204" pitchFamily="34" charset="-122"/>
              <a:ea typeface="微软雅黑" panose="020B0503020204020204" pitchFamily="34" charset="-122"/>
            </a:endParaRPr>
          </a:p>
        </p:txBody>
      </p:sp>
      <p:sp>
        <p:nvSpPr>
          <p:cNvPr id="11" name="TextBox 10"/>
          <p:cNvSpPr txBox="1"/>
          <p:nvPr/>
        </p:nvSpPr>
        <p:spPr>
          <a:xfrm>
            <a:off x="539552" y="664386"/>
            <a:ext cx="2016224" cy="64633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zh-CN" altLang="en-US" sz="3600" dirty="0" smtClean="0">
                <a:solidFill>
                  <a:srgbClr val="0070C0"/>
                </a:solidFill>
                <a:latin typeface="微软雅黑" panose="020B0503020204020204" pitchFamily="34" charset="-122"/>
                <a:ea typeface="微软雅黑" panose="020B0503020204020204" pitchFamily="34" charset="-122"/>
              </a:rPr>
              <a:t>小 结：</a:t>
            </a:r>
            <a:endParaRPr lang="zh-CN" altLang="en-US" sz="36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4514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03">
                                            <p:bg/>
                                          </p:spTgt>
                                        </p:tgtEl>
                                        <p:attrNameLst>
                                          <p:attrName>style.visibility</p:attrName>
                                        </p:attrNameLst>
                                      </p:cBhvr>
                                      <p:to>
                                        <p:strVal val="visible"/>
                                      </p:to>
                                    </p:set>
                                    <p:anim calcmode="lin" valueType="num">
                                      <p:cBhvr additive="base">
                                        <p:cTn id="7" dur="500" fill="hold"/>
                                        <p:tgtEl>
                                          <p:spTgt spid="256003">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56003">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03">
                                            <p:txEl>
                                              <p:pRg st="0" end="0"/>
                                            </p:txEl>
                                          </p:spTgt>
                                        </p:tgtEl>
                                        <p:attrNameLst>
                                          <p:attrName>style.visibility</p:attrName>
                                        </p:attrNameLst>
                                      </p:cBhvr>
                                      <p:to>
                                        <p:strVal val="visible"/>
                                      </p:to>
                                    </p:set>
                                    <p:anim calcmode="lin" valueType="num">
                                      <p:cBhvr additive="base">
                                        <p:cTn id="13" dur="500" fill="hold"/>
                                        <p:tgtEl>
                                          <p:spTgt spid="25600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6003">
                                            <p:txEl>
                                              <p:pRg st="1" end="1"/>
                                            </p:txEl>
                                          </p:spTgt>
                                        </p:tgtEl>
                                        <p:attrNameLst>
                                          <p:attrName>style.visibility</p:attrName>
                                        </p:attrNameLst>
                                      </p:cBhvr>
                                      <p:to>
                                        <p:strVal val="visible"/>
                                      </p:to>
                                    </p:set>
                                    <p:anim calcmode="lin" valueType="num">
                                      <p:cBhvr additive="base">
                                        <p:cTn id="19" dur="500" fill="hold"/>
                                        <p:tgtEl>
                                          <p:spTgt spid="25600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6003">
                                            <p:txEl>
                                              <p:pRg st="2" end="2"/>
                                            </p:txEl>
                                          </p:spTgt>
                                        </p:tgtEl>
                                        <p:attrNameLst>
                                          <p:attrName>style.visibility</p:attrName>
                                        </p:attrNameLst>
                                      </p:cBhvr>
                                      <p:to>
                                        <p:strVal val="visible"/>
                                      </p:to>
                                    </p:set>
                                    <p:anim calcmode="lin" valueType="num">
                                      <p:cBhvr additive="base">
                                        <p:cTn id="25" dur="500" fill="hold"/>
                                        <p:tgtEl>
                                          <p:spTgt spid="25600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6003">
                                            <p:txEl>
                                              <p:pRg st="3" end="3"/>
                                            </p:txEl>
                                          </p:spTgt>
                                        </p:tgtEl>
                                        <p:attrNameLst>
                                          <p:attrName>style.visibility</p:attrName>
                                        </p:attrNameLst>
                                      </p:cBhvr>
                                      <p:to>
                                        <p:strVal val="visible"/>
                                      </p:to>
                                    </p:set>
                                    <p:anim calcmode="lin" valueType="num">
                                      <p:cBhvr additive="base">
                                        <p:cTn id="31" dur="500" fill="hold"/>
                                        <p:tgtEl>
                                          <p:spTgt spid="25600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3"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B4C26F3-AB5C-478F-8324-15184DC3904C}" type="slidenum">
              <a:rPr lang="zh-CN" altLang="en-US" smtClean="0"/>
              <a:pPr/>
              <a:t>21</a:t>
            </a:fld>
            <a:endParaRPr lang="zh-CN" altLang="en-US"/>
          </a:p>
        </p:txBody>
      </p:sp>
      <p:sp>
        <p:nvSpPr>
          <p:cNvPr id="252930" name="Rectangle 2"/>
          <p:cNvSpPr>
            <a:spLocks noGrp="1" noChangeArrowheads="1"/>
          </p:cNvSpPr>
          <p:nvPr>
            <p:ph type="ctrTitle" idx="4294967295"/>
          </p:nvPr>
        </p:nvSpPr>
        <p:spPr>
          <a:xfrm>
            <a:off x="899592" y="987574"/>
            <a:ext cx="1976437" cy="432197"/>
          </a:xfr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style>
          <a:lnRef idx="1">
            <a:schemeClr val="dk1"/>
          </a:lnRef>
          <a:fillRef idx="3">
            <a:schemeClr val="dk1"/>
          </a:fillRef>
          <a:effectRef idx="2">
            <a:schemeClr val="dk1"/>
          </a:effectRef>
          <a:fontRef idx="minor">
            <a:schemeClr val="lt1"/>
          </a:fontRef>
        </p:style>
        <p:txBody>
          <a:bodyPr>
            <a:normAutofit fontScale="90000"/>
            <a:scene3d>
              <a:camera prst="orthographicFront"/>
              <a:lightRig rig="soft" dir="t"/>
            </a:scene3d>
            <a:sp3d prstMaterial="matte">
              <a:bevelT w="12700" h="12700"/>
            </a:sp3d>
          </a:bodyPr>
          <a:lstStyle/>
          <a:p>
            <a:pPr algn="ctr" eaLnBrk="1" hangingPunct="1"/>
            <a:r>
              <a:rPr lang="zh-CN" altLang="en-US" sz="3200" b="0" dirty="0" smtClean="0">
                <a:effectLst/>
                <a:latin typeface="微软雅黑" panose="020B0503020204020204" pitchFamily="34" charset="-122"/>
                <a:ea typeface="微软雅黑" panose="020B0503020204020204" pitchFamily="34" charset="-122"/>
              </a:rPr>
              <a:t>迷宫小结</a:t>
            </a:r>
            <a:endParaRPr lang="zh-CN" altLang="zh-CN" sz="3200" b="0" dirty="0" smtClean="0">
              <a:effectLst/>
              <a:latin typeface="微软雅黑" panose="020B0503020204020204" pitchFamily="34" charset="-122"/>
              <a:ea typeface="微软雅黑" panose="020B0503020204020204" pitchFamily="34" charset="-122"/>
            </a:endParaRPr>
          </a:p>
        </p:txBody>
      </p:sp>
      <p:sp>
        <p:nvSpPr>
          <p:cNvPr id="252931" name="Rectangle 3"/>
          <p:cNvSpPr>
            <a:spLocks noGrp="1" noChangeArrowheads="1"/>
          </p:cNvSpPr>
          <p:nvPr>
            <p:ph type="subTitle" idx="4294967295"/>
          </p:nvPr>
        </p:nvSpPr>
        <p:spPr>
          <a:xfrm>
            <a:off x="755576" y="1707654"/>
            <a:ext cx="7524948" cy="26930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marL="0" indent="0">
              <a:lnSpc>
                <a:spcPct val="150000"/>
              </a:lnSpc>
              <a:buFontTx/>
              <a:buNone/>
            </a:pPr>
            <a:r>
              <a:rPr lang="zh-CN" altLang="zh-CN" sz="2400" b="0" dirty="0" smtClean="0">
                <a:solidFill>
                  <a:schemeClr val="bg1"/>
                </a:solidFill>
                <a:effectLst/>
                <a:latin typeface="微软雅黑" panose="020B0503020204020204" pitchFamily="34" charset="-122"/>
                <a:ea typeface="微软雅黑" panose="020B0503020204020204" pitchFamily="34" charset="-122"/>
              </a:rPr>
              <a:t>数据结构有两大用途：</a:t>
            </a:r>
          </a:p>
          <a:p>
            <a:pPr marL="0" indent="0">
              <a:lnSpc>
                <a:spcPct val="150000"/>
              </a:lnSpc>
              <a:buFontTx/>
              <a:buNone/>
            </a:pPr>
            <a:r>
              <a:rPr lang="zh-CN" altLang="zh-CN" sz="2400" b="0" dirty="0" smtClean="0">
                <a:solidFill>
                  <a:schemeClr val="bg1"/>
                </a:solidFill>
                <a:effectLst/>
                <a:latin typeface="微软雅黑" panose="020B0503020204020204" pitchFamily="34" charset="-122"/>
                <a:ea typeface="微软雅黑" panose="020B0503020204020204" pitchFamily="34" charset="-122"/>
              </a:rPr>
              <a:t>一是用于</a:t>
            </a:r>
            <a:r>
              <a:rPr lang="zh-CN" altLang="zh-CN" sz="2400" b="0" dirty="0" smtClean="0">
                <a:solidFill>
                  <a:srgbClr val="FFC000"/>
                </a:solidFill>
                <a:effectLst/>
                <a:latin typeface="微软雅黑" panose="020B0503020204020204" pitchFamily="34" charset="-122"/>
                <a:ea typeface="微软雅黑" panose="020B0503020204020204" pitchFamily="34" charset="-122"/>
              </a:rPr>
              <a:t>存放要处理的数据</a:t>
            </a:r>
            <a:r>
              <a:rPr lang="zh-CN" altLang="zh-CN" sz="2400" b="0" dirty="0" smtClean="0">
                <a:solidFill>
                  <a:schemeClr val="bg1"/>
                </a:solidFill>
                <a:effectLst/>
                <a:latin typeface="微软雅黑" panose="020B0503020204020204" pitchFamily="34" charset="-122"/>
                <a:ea typeface="微软雅黑" panose="020B0503020204020204" pitchFamily="34" charset="-122"/>
              </a:rPr>
              <a:t>，如迷宫地图；</a:t>
            </a:r>
          </a:p>
          <a:p>
            <a:pPr marL="0" indent="0">
              <a:lnSpc>
                <a:spcPct val="150000"/>
              </a:lnSpc>
              <a:buFontTx/>
              <a:buNone/>
            </a:pPr>
            <a:r>
              <a:rPr lang="zh-CN" altLang="zh-CN" sz="2400" b="0" dirty="0" smtClean="0">
                <a:solidFill>
                  <a:schemeClr val="bg1"/>
                </a:solidFill>
                <a:effectLst/>
                <a:latin typeface="微软雅黑" panose="020B0503020204020204" pitchFamily="34" charset="-122"/>
                <a:ea typeface="微软雅黑" panose="020B0503020204020204" pitchFamily="34" charset="-122"/>
              </a:rPr>
              <a:t>二是用于</a:t>
            </a:r>
            <a:r>
              <a:rPr lang="zh-CN" altLang="zh-CN" sz="2400" b="0" dirty="0" smtClean="0">
                <a:solidFill>
                  <a:srgbClr val="FFC000"/>
                </a:solidFill>
                <a:effectLst/>
                <a:latin typeface="微软雅黑" panose="020B0503020204020204" pitchFamily="34" charset="-122"/>
                <a:ea typeface="微软雅黑" panose="020B0503020204020204" pitchFamily="34" charset="-122"/>
              </a:rPr>
              <a:t>实现算法策略</a:t>
            </a:r>
            <a:r>
              <a:rPr lang="zh-CN" altLang="zh-CN" sz="2400" b="0" dirty="0" smtClean="0">
                <a:solidFill>
                  <a:schemeClr val="bg1"/>
                </a:solidFill>
                <a:effectLst/>
                <a:latin typeface="微软雅黑" panose="020B0503020204020204" pitchFamily="34" charset="-122"/>
                <a:ea typeface="微软雅黑" panose="020B0503020204020204" pitchFamily="34" charset="-122"/>
              </a:rPr>
              <a:t>，如迷宫例子中探索方向增量数组、回溯的栈、避免重复走的标志数组或特殊标记）</a:t>
            </a:r>
          </a:p>
        </p:txBody>
      </p:sp>
    </p:spTree>
    <p:extLst>
      <p:ext uri="{BB962C8B-B14F-4D97-AF65-F5344CB8AC3E}">
        <p14:creationId xmlns:p14="http://schemas.microsoft.com/office/powerpoint/2010/main" val="2972468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1">
                                            <p:bg/>
                                          </p:spTgt>
                                        </p:tgtEl>
                                        <p:attrNameLst>
                                          <p:attrName>style.visibility</p:attrName>
                                        </p:attrNameLst>
                                      </p:cBhvr>
                                      <p:to>
                                        <p:strVal val="visible"/>
                                      </p:to>
                                    </p:set>
                                    <p:anim calcmode="lin" valueType="num">
                                      <p:cBhvr additive="base">
                                        <p:cTn id="7" dur="500" fill="hold"/>
                                        <p:tgtEl>
                                          <p:spTgt spid="252931">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1">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2931">
                                            <p:txEl>
                                              <p:pRg st="0" end="0"/>
                                            </p:txEl>
                                          </p:spTgt>
                                        </p:tgtEl>
                                        <p:attrNameLst>
                                          <p:attrName>style.visibility</p:attrName>
                                        </p:attrNameLst>
                                      </p:cBhvr>
                                      <p:to>
                                        <p:strVal val="visible"/>
                                      </p:to>
                                    </p:set>
                                    <p:anim calcmode="lin" valueType="num">
                                      <p:cBhvr additive="base">
                                        <p:cTn id="13" dur="500" fill="hold"/>
                                        <p:tgtEl>
                                          <p:spTgt spid="2529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2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2931">
                                            <p:txEl>
                                              <p:pRg st="1" end="1"/>
                                            </p:txEl>
                                          </p:spTgt>
                                        </p:tgtEl>
                                        <p:attrNameLst>
                                          <p:attrName>style.visibility</p:attrName>
                                        </p:attrNameLst>
                                      </p:cBhvr>
                                      <p:to>
                                        <p:strVal val="visible"/>
                                      </p:to>
                                    </p:set>
                                    <p:anim calcmode="lin" valueType="num">
                                      <p:cBhvr additive="base">
                                        <p:cTn id="19" dur="500" fill="hold"/>
                                        <p:tgtEl>
                                          <p:spTgt spid="2529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2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52931">
                                            <p:txEl>
                                              <p:pRg st="2" end="2"/>
                                            </p:txEl>
                                          </p:spTgt>
                                        </p:tgtEl>
                                        <p:attrNameLst>
                                          <p:attrName>style.visibility</p:attrName>
                                        </p:attrNameLst>
                                      </p:cBhvr>
                                      <p:to>
                                        <p:strVal val="visible"/>
                                      </p:to>
                                    </p:set>
                                    <p:anim calcmode="lin" valueType="num">
                                      <p:cBhvr additive="base">
                                        <p:cTn id="25" dur="500" fill="hold"/>
                                        <p:tgtEl>
                                          <p:spTgt spid="25293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29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995686"/>
            <a:ext cx="7441061" cy="127172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pPr>
              <a:lnSpc>
                <a:spcPct val="90000"/>
              </a:lnSpc>
            </a:pPr>
            <a:r>
              <a:rPr lang="en-US" altLang="zh-CN" sz="3600" b="0" spc="0" dirty="0" smtClean="0">
                <a:ln>
                  <a:noFill/>
                </a:ln>
                <a:solidFill>
                  <a:srgbClr val="5B9BD5">
                    <a:lumMod val="75000"/>
                  </a:srgbClr>
                </a:solidFill>
                <a:effectLst/>
                <a:latin typeface="微软雅黑" panose="020B0503020204020204" pitchFamily="34" charset="-122"/>
                <a:ea typeface="微软雅黑" panose="020B0503020204020204" pitchFamily="34" charset="-122"/>
              </a:rPr>
              <a:t>1.2</a:t>
            </a:r>
            <a:r>
              <a:rPr lang="zh-CN" altLang="en-US" sz="3200" b="0" dirty="0">
                <a:solidFill>
                  <a:srgbClr val="0070C0"/>
                </a:solidFill>
                <a:effectLst/>
                <a:latin typeface="微软雅黑" panose="020B0503020204020204" pitchFamily="34" charset="-122"/>
                <a:ea typeface="微软雅黑" panose="020B0503020204020204" pitchFamily="34" charset="-122"/>
              </a:rPr>
              <a:t>利用计算机求解问题的一般过程</a:t>
            </a:r>
            <a:endParaRPr lang="zh-CN" altLang="en-US" sz="3200" b="0" spc="0" dirty="0">
              <a:ln>
                <a:noFill/>
              </a:ln>
              <a:solidFill>
                <a:srgbClr val="5B9BD5">
                  <a:lumMod val="75000"/>
                </a:srgbClr>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rot="900000">
            <a:off x="6864128" y="-19226"/>
            <a:ext cx="2287319" cy="273844"/>
          </a:xfrm>
        </p:spPr>
        <p:txBody>
          <a:bodyPr/>
          <a:lstStyle/>
          <a:p>
            <a:fld id="{7B4C26F3-AB5C-478F-8324-15184DC3904C}" type="slidenum">
              <a:rPr lang="zh-CN" altLang="en-US" smtClean="0"/>
              <a:pPr/>
              <a:t>22</a:t>
            </a:fld>
            <a:endParaRPr lang="zh-CN" altLang="en-US"/>
          </a:p>
        </p:txBody>
      </p:sp>
    </p:spTree>
    <p:extLst>
      <p:ext uri="{BB962C8B-B14F-4D97-AF65-F5344CB8AC3E}">
        <p14:creationId xmlns:p14="http://schemas.microsoft.com/office/powerpoint/2010/main" val="29672888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Picture 4" descr="j029198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1419622"/>
            <a:ext cx="1295400" cy="1266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5" descr="j028575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3902869"/>
            <a:ext cx="1824038" cy="840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503" name="Cloud"/>
          <p:cNvSpPr>
            <a:spLocks noChangeAspect="1" noEditPoints="1" noChangeArrowheads="1"/>
          </p:cNvSpPr>
          <p:nvPr/>
        </p:nvSpPr>
        <p:spPr bwMode="auto">
          <a:xfrm>
            <a:off x="3886200" y="1200150"/>
            <a:ext cx="2743200" cy="1378744"/>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D8C5F8">
                  <a:lumMod val="25000"/>
                </a:srgb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D8C5F8">
                  <a:lumMod val="25000"/>
                </a:srgb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D8C5F8">
                    <a:lumMod val="25000"/>
                  </a:srgbClr>
                </a:solidFill>
                <a:effectLst/>
                <a:uLnTx/>
                <a:uFillTx/>
                <a:latin typeface="微软雅黑" panose="020B0503020204020204" pitchFamily="34" charset="-122"/>
                <a:ea typeface="微软雅黑" panose="020B0503020204020204" pitchFamily="34" charset="-122"/>
                <a:cs typeface="+mn-cs"/>
              </a:rPr>
              <a:t>现实世界问题</a:t>
            </a:r>
          </a:p>
        </p:txBody>
      </p:sp>
      <p:sp>
        <p:nvSpPr>
          <p:cNvPr id="21510" name="AutoShape 8"/>
          <p:cNvSpPr>
            <a:spLocks noChangeArrowheads="1"/>
          </p:cNvSpPr>
          <p:nvPr/>
        </p:nvSpPr>
        <p:spPr bwMode="auto">
          <a:xfrm>
            <a:off x="2209800" y="2000250"/>
            <a:ext cx="1447800" cy="228600"/>
          </a:xfrm>
          <a:prstGeom prst="leftArrow">
            <a:avLst>
              <a:gd name="adj1" fmla="val 50000"/>
              <a:gd name="adj2" fmla="val 118750"/>
            </a:avLst>
          </a:prstGeom>
          <a:solidFill>
            <a:schemeClr val="accent1"/>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2505" name="Text Box 9"/>
          <p:cNvSpPr txBox="1">
            <a:spLocks noChangeArrowheads="1"/>
          </p:cNvSpPr>
          <p:nvPr/>
        </p:nvSpPr>
        <p:spPr bwMode="auto">
          <a:xfrm>
            <a:off x="2590800" y="1782366"/>
            <a:ext cx="213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需要解决</a:t>
            </a:r>
          </a:p>
        </p:txBody>
      </p:sp>
      <p:sp>
        <p:nvSpPr>
          <p:cNvPr id="21512" name="Rectangle 11"/>
          <p:cNvSpPr>
            <a:spLocks noChangeArrowheads="1"/>
          </p:cNvSpPr>
          <p:nvPr/>
        </p:nvSpPr>
        <p:spPr bwMode="auto">
          <a:xfrm>
            <a:off x="3200400" y="3314700"/>
            <a:ext cx="1295400" cy="514350"/>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a:ln>
                  <a:noFill/>
                </a:ln>
                <a:solidFill>
                  <a:srgbClr val="7030A0"/>
                </a:solidFill>
                <a:effectLst/>
                <a:uLnTx/>
                <a:uFillTx/>
                <a:latin typeface="微软雅黑" panose="020B0503020204020204" pitchFamily="34" charset="-122"/>
                <a:ea typeface="微软雅黑" panose="020B0503020204020204" pitchFamily="34" charset="-122"/>
                <a:cs typeface="+mn-cs"/>
              </a:rPr>
              <a:t>算法</a:t>
            </a:r>
          </a:p>
        </p:txBody>
      </p:sp>
      <p:sp>
        <p:nvSpPr>
          <p:cNvPr id="21513" name="AutoShape 12"/>
          <p:cNvSpPr>
            <a:spLocks noChangeArrowheads="1"/>
          </p:cNvSpPr>
          <p:nvPr/>
        </p:nvSpPr>
        <p:spPr bwMode="auto">
          <a:xfrm rot="2140584">
            <a:off x="1752600" y="2800350"/>
            <a:ext cx="1752600" cy="342900"/>
          </a:xfrm>
          <a:prstGeom prst="rightArrow">
            <a:avLst>
              <a:gd name="adj1" fmla="val 50000"/>
              <a:gd name="adj2" fmla="val 95833"/>
            </a:avLst>
          </a:prstGeom>
          <a:solidFill>
            <a:schemeClr val="accent1"/>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21514" name="AutoShape 13"/>
          <p:cNvSpPr>
            <a:spLocks noChangeArrowheads="1"/>
          </p:cNvSpPr>
          <p:nvPr/>
        </p:nvSpPr>
        <p:spPr bwMode="auto">
          <a:xfrm rot="-1965833">
            <a:off x="1905000" y="4000500"/>
            <a:ext cx="1524000" cy="285750"/>
          </a:xfrm>
          <a:prstGeom prst="leftArrow">
            <a:avLst>
              <a:gd name="adj1" fmla="val 50000"/>
              <a:gd name="adj2" fmla="val 100000"/>
            </a:avLst>
          </a:prstGeom>
          <a:solidFill>
            <a:schemeClr val="accent1"/>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2510" name="Text Box 14"/>
          <p:cNvSpPr txBox="1">
            <a:spLocks noChangeArrowheads="1"/>
          </p:cNvSpPr>
          <p:nvPr/>
        </p:nvSpPr>
        <p:spPr bwMode="auto">
          <a:xfrm>
            <a:off x="2133600" y="3829050"/>
            <a:ext cx="990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程序性实现</a:t>
            </a:r>
          </a:p>
        </p:txBody>
      </p:sp>
      <p:sp>
        <p:nvSpPr>
          <p:cNvPr id="362511" name="Text Box 15"/>
          <p:cNvSpPr txBox="1">
            <a:spLocks noChangeArrowheads="1"/>
          </p:cNvSpPr>
          <p:nvPr/>
        </p:nvSpPr>
        <p:spPr bwMode="auto">
          <a:xfrm>
            <a:off x="1043608" y="2949792"/>
            <a:ext cx="1851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800" b="0" i="0" u="none" strike="noStrike" kern="1200" cap="none" spc="0" normalizeH="0" baseline="0" noProof="0" dirty="0">
                <a:ln>
                  <a:noFill/>
                </a:ln>
                <a:solidFill>
                  <a:srgbClr val="FFC000"/>
                </a:solidFill>
                <a:effectLst/>
                <a:uLnTx/>
                <a:uFillTx/>
                <a:latin typeface="微软雅黑" panose="020B0503020204020204" pitchFamily="34" charset="-122"/>
                <a:ea typeface="微软雅黑" panose="020B0503020204020204" pitchFamily="34" charset="-122"/>
                <a:cs typeface="+mn-cs"/>
              </a:rPr>
              <a:t>抽象，逻辑思维</a:t>
            </a:r>
          </a:p>
        </p:txBody>
      </p:sp>
      <p:sp>
        <p:nvSpPr>
          <p:cNvPr id="362512" name="AutoShape 16"/>
          <p:cNvSpPr>
            <a:spLocks noChangeArrowheads="1"/>
          </p:cNvSpPr>
          <p:nvPr/>
        </p:nvSpPr>
        <p:spPr bwMode="auto">
          <a:xfrm>
            <a:off x="4572000" y="800100"/>
            <a:ext cx="2514600" cy="1085850"/>
          </a:xfrm>
          <a:prstGeom prst="irregularSeal1">
            <a:avLst/>
          </a:prstGeom>
          <a:solidFill>
            <a:srgbClr val="FF9900"/>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D8C5F8">
                    <a:lumMod val="25000"/>
                  </a:srgbClr>
                </a:solidFill>
                <a:effectLst/>
                <a:uLnTx/>
                <a:uFillTx/>
                <a:latin typeface="微软雅黑" panose="020B0503020204020204" pitchFamily="34" charset="-122"/>
                <a:ea typeface="微软雅黑" panose="020B0503020204020204" pitchFamily="34" charset="-122"/>
                <a:cs typeface="+mn-cs"/>
              </a:rPr>
              <a:t>计算问题</a:t>
            </a:r>
          </a:p>
        </p:txBody>
      </p:sp>
      <p:sp>
        <p:nvSpPr>
          <p:cNvPr id="362514" name="AutoShape 18"/>
          <p:cNvSpPr>
            <a:spLocks noChangeArrowheads="1"/>
          </p:cNvSpPr>
          <p:nvPr/>
        </p:nvSpPr>
        <p:spPr bwMode="auto">
          <a:xfrm>
            <a:off x="3564357" y="2914650"/>
            <a:ext cx="3352800" cy="114300"/>
          </a:xfrm>
          <a:prstGeom prst="rightArrow">
            <a:avLst>
              <a:gd name="adj1" fmla="val 50000"/>
              <a:gd name="adj2" fmla="val 550000"/>
            </a:avLst>
          </a:prstGeom>
          <a:solidFill>
            <a:schemeClr val="accent1"/>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2515" name="Rectangle 19"/>
          <p:cNvSpPr>
            <a:spLocks noChangeArrowheads="1"/>
          </p:cNvSpPr>
          <p:nvPr/>
        </p:nvSpPr>
        <p:spPr bwMode="auto">
          <a:xfrm>
            <a:off x="842678" y="2949792"/>
            <a:ext cx="1992931" cy="457200"/>
          </a:xfrm>
          <a:prstGeom prst="rect">
            <a:avLst/>
          </a:prstGeom>
          <a:solidFill>
            <a:srgbClr val="FF66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t"/>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抽象，逻辑思维</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62516" name="Text Box 20"/>
          <p:cNvSpPr txBox="1">
            <a:spLocks noChangeArrowheads="1"/>
          </p:cNvSpPr>
          <p:nvPr/>
        </p:nvSpPr>
        <p:spPr bwMode="auto">
          <a:xfrm>
            <a:off x="4180520" y="2596396"/>
            <a:ext cx="961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方法学</a:t>
            </a:r>
          </a:p>
        </p:txBody>
      </p:sp>
      <p:sp>
        <p:nvSpPr>
          <p:cNvPr id="362517" name="Oval 21"/>
          <p:cNvSpPr>
            <a:spLocks noChangeArrowheads="1"/>
          </p:cNvSpPr>
          <p:nvPr/>
        </p:nvSpPr>
        <p:spPr bwMode="auto">
          <a:xfrm>
            <a:off x="6858000" y="2286000"/>
            <a:ext cx="2178496" cy="1314450"/>
          </a:xfrm>
          <a:prstGeom prst="ellipse">
            <a:avLst/>
          </a:prstGeom>
          <a:solidFill>
            <a:srgbClr val="92D050"/>
          </a:solidFill>
          <a:ln w="9525">
            <a:noFill/>
            <a:round/>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共性的解决</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方法！</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课程算法传授</a:t>
            </a:r>
            <a:endPar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的</a:t>
            </a:r>
            <a:r>
              <a:rPr kumimoji="0" lang="zh-CN" altLang="en-US"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内容）</a:t>
            </a:r>
          </a:p>
        </p:txBody>
      </p:sp>
      <p:sp>
        <p:nvSpPr>
          <p:cNvPr id="20" name="Rectangle 19"/>
          <p:cNvSpPr>
            <a:spLocks noChangeArrowheads="1"/>
          </p:cNvSpPr>
          <p:nvPr/>
        </p:nvSpPr>
        <p:spPr bwMode="auto">
          <a:xfrm>
            <a:off x="2933700" y="3943350"/>
            <a:ext cx="2438400" cy="457200"/>
          </a:xfrm>
          <a:prstGeom prst="rect">
            <a:avLst/>
          </a:prstGeom>
          <a:solidFill>
            <a:srgbClr val="FF6600"/>
          </a:solid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nchor="t"/>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程序结构，数据结构</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88802153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2505"/>
                                        </p:tgtEl>
                                        <p:attrNameLst>
                                          <p:attrName>style.visibility</p:attrName>
                                        </p:attrNameLst>
                                      </p:cBhvr>
                                      <p:to>
                                        <p:strVal val="visible"/>
                                      </p:to>
                                    </p:set>
                                    <p:animEffect transition="in" filter="blinds(horizontal)">
                                      <p:cBhvr>
                                        <p:cTn id="7" dur="500"/>
                                        <p:tgtEl>
                                          <p:spTgt spid="3625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2511"/>
                                        </p:tgtEl>
                                        <p:attrNameLst>
                                          <p:attrName>style.visibility</p:attrName>
                                        </p:attrNameLst>
                                      </p:cBhvr>
                                      <p:to>
                                        <p:strVal val="visible"/>
                                      </p:to>
                                    </p:set>
                                    <p:animEffect transition="in" filter="blinds(horizontal)">
                                      <p:cBhvr>
                                        <p:cTn id="12" dur="500"/>
                                        <p:tgtEl>
                                          <p:spTgt spid="3625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2510"/>
                                        </p:tgtEl>
                                        <p:attrNameLst>
                                          <p:attrName>style.visibility</p:attrName>
                                        </p:attrNameLst>
                                      </p:cBhvr>
                                      <p:to>
                                        <p:strVal val="visible"/>
                                      </p:to>
                                    </p:set>
                                    <p:animEffect transition="in" filter="blinds(horizontal)">
                                      <p:cBhvr>
                                        <p:cTn id="17" dur="500"/>
                                        <p:tgtEl>
                                          <p:spTgt spid="3625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2512"/>
                                        </p:tgtEl>
                                        <p:attrNameLst>
                                          <p:attrName>style.visibility</p:attrName>
                                        </p:attrNameLst>
                                      </p:cBhvr>
                                      <p:to>
                                        <p:strVal val="visible"/>
                                      </p:to>
                                    </p:set>
                                    <p:animEffect transition="in" filter="blinds(horizontal)">
                                      <p:cBhvr>
                                        <p:cTn id="22" dur="500"/>
                                        <p:tgtEl>
                                          <p:spTgt spid="3625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2515"/>
                                        </p:tgtEl>
                                        <p:attrNameLst>
                                          <p:attrName>style.visibility</p:attrName>
                                        </p:attrNameLst>
                                      </p:cBhvr>
                                      <p:to>
                                        <p:strVal val="visible"/>
                                      </p:to>
                                    </p:set>
                                    <p:animEffect transition="in" filter="blinds(horizontal)">
                                      <p:cBhvr>
                                        <p:cTn id="27" dur="500"/>
                                        <p:tgtEl>
                                          <p:spTgt spid="3625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62516"/>
                                        </p:tgtEl>
                                        <p:attrNameLst>
                                          <p:attrName>style.visibility</p:attrName>
                                        </p:attrNameLst>
                                      </p:cBhvr>
                                      <p:to>
                                        <p:strVal val="visible"/>
                                      </p:to>
                                    </p:set>
                                    <p:animEffect transition="in" filter="blinds(horizontal)">
                                      <p:cBhvr>
                                        <p:cTn id="32" dur="500"/>
                                        <p:tgtEl>
                                          <p:spTgt spid="36251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62514"/>
                                        </p:tgtEl>
                                        <p:attrNameLst>
                                          <p:attrName>style.visibility</p:attrName>
                                        </p:attrNameLst>
                                      </p:cBhvr>
                                      <p:to>
                                        <p:strVal val="visible"/>
                                      </p:to>
                                    </p:set>
                                    <p:animEffect transition="in" filter="blinds(horizontal)">
                                      <p:cBhvr>
                                        <p:cTn id="35" dur="500"/>
                                        <p:tgtEl>
                                          <p:spTgt spid="36251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62517"/>
                                        </p:tgtEl>
                                        <p:attrNameLst>
                                          <p:attrName>style.visibility</p:attrName>
                                        </p:attrNameLst>
                                      </p:cBhvr>
                                      <p:to>
                                        <p:strVal val="visible"/>
                                      </p:to>
                                    </p:set>
                                    <p:animEffect transition="in" filter="blinds(horizontal)">
                                      <p:cBhvr>
                                        <p:cTn id="40" dur="500"/>
                                        <p:tgtEl>
                                          <p:spTgt spid="36251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505" grpId="0"/>
      <p:bldP spid="362510" grpId="0"/>
      <p:bldP spid="362511" grpId="0"/>
      <p:bldP spid="362512" grpId="0" animBg="1"/>
      <p:bldP spid="362514" grpId="0" animBg="1"/>
      <p:bldP spid="362515" grpId="0" animBg="1"/>
      <p:bldP spid="362516" grpId="0"/>
      <p:bldP spid="362517" grpId="0" animBg="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12" name="Rectangle 11"/>
          <p:cNvSpPr>
            <a:spLocks noChangeArrowheads="1"/>
          </p:cNvSpPr>
          <p:nvPr/>
        </p:nvSpPr>
        <p:spPr bwMode="auto">
          <a:xfrm>
            <a:off x="3131840" y="2692544"/>
            <a:ext cx="1440160" cy="514350"/>
          </a:xfrm>
          <a:prstGeom prst="rect">
            <a:avLst/>
          </a:prstGeom>
          <a:solidFill>
            <a:schemeClr val="accent1"/>
          </a:solidFill>
          <a:ln w="9525">
            <a:solidFill>
              <a:schemeClr val="tx1"/>
            </a:solid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算法</a:t>
            </a:r>
          </a:p>
        </p:txBody>
      </p:sp>
      <p:sp>
        <p:nvSpPr>
          <p:cNvPr id="22" name="六边形 21"/>
          <p:cNvSpPr/>
          <p:nvPr/>
        </p:nvSpPr>
        <p:spPr>
          <a:xfrm>
            <a:off x="2123728" y="1580198"/>
            <a:ext cx="4392488" cy="3057500"/>
          </a:xfrm>
          <a:prstGeom prst="hexagon">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Goudy Old Style"/>
              <a:ea typeface="宋体" panose="02010600030101010101" pitchFamily="2" charset="-122"/>
              <a:cs typeface="+mn-cs"/>
            </a:endParaRPr>
          </a:p>
        </p:txBody>
      </p:sp>
      <p:sp>
        <p:nvSpPr>
          <p:cNvPr id="23" name="圆角矩形 22"/>
          <p:cNvSpPr/>
          <p:nvPr/>
        </p:nvSpPr>
        <p:spPr>
          <a:xfrm>
            <a:off x="3275856" y="2108162"/>
            <a:ext cx="2073830" cy="825040"/>
          </a:xfrm>
          <a:prstGeom prst="round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口诀</a:t>
            </a:r>
          </a:p>
        </p:txBody>
      </p:sp>
      <p:sp>
        <p:nvSpPr>
          <p:cNvPr id="24" name="圆角矩形 23"/>
          <p:cNvSpPr/>
          <p:nvPr/>
        </p:nvSpPr>
        <p:spPr>
          <a:xfrm>
            <a:off x="3275856" y="3408811"/>
            <a:ext cx="2073830" cy="825040"/>
          </a:xfrm>
          <a:prstGeom prst="round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招式</a:t>
            </a:r>
          </a:p>
        </p:txBody>
      </p:sp>
      <p:sp>
        <p:nvSpPr>
          <p:cNvPr id="8" name="Rectangle 2"/>
          <p:cNvSpPr>
            <a:spLocks noGrp="1" noChangeArrowheads="1"/>
          </p:cNvSpPr>
          <p:nvPr>
            <p:ph type="title"/>
          </p:nvPr>
        </p:nvSpPr>
        <p:spPr>
          <a:xfrm>
            <a:off x="429580" y="551498"/>
            <a:ext cx="4474840" cy="10287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scene3d>
              <a:camera prst="orthographicFront"/>
              <a:lightRig rig="soft" dir="t"/>
            </a:scene3d>
            <a:sp3d prstMaterial="matte">
              <a:bevelT w="12700" h="12700"/>
            </a:sp3d>
          </a:bodyPr>
          <a:lstStyle/>
          <a:p>
            <a:pPr eaLnBrk="1" hangingPunct="1"/>
            <a:r>
              <a:rPr altLang="en-US" sz="3200" b="0" dirty="0" smtClean="0">
                <a:solidFill>
                  <a:srgbClr val="0070C0"/>
                </a:solidFill>
                <a:effectLst/>
                <a:latin typeface="微软雅黑" panose="020B0503020204020204" pitchFamily="34" charset="-122"/>
                <a:ea typeface="微软雅黑" panose="020B0503020204020204" pitchFamily="34" charset="-122"/>
              </a:rPr>
              <a:t>程序设计与实现</a:t>
            </a:r>
            <a:endParaRPr lang="zh-CN" altLang="en-US" sz="3200" b="0" dirty="0" smtClean="0">
              <a:solidFill>
                <a:srgbClr val="0070C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08258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ox(in)">
                                      <p:cBhvr>
                                        <p:cTn id="12" dur="500"/>
                                        <p:tgtEl>
                                          <p:spTgt spid="23"/>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ox(in)">
                                      <p:cBhvr>
                                        <p:cTn id="1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9552" y="589806"/>
            <a:ext cx="2890664" cy="6858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scene3d>
              <a:camera prst="orthographicFront"/>
              <a:lightRig rig="soft" dir="t"/>
            </a:scene3d>
            <a:sp3d prstMaterial="matte">
              <a:bevelT w="12700" h="12700"/>
            </a:sp3d>
          </a:bodyPr>
          <a:lstStyle/>
          <a:p>
            <a:pPr eaLnBrk="1" fontAlgn="auto" hangingPunct="1">
              <a:spcAft>
                <a:spcPts val="0"/>
              </a:spcAft>
              <a:defRPr/>
            </a:pPr>
            <a:r>
              <a:rPr sz="3200" b="0" dirty="0" err="1" smtClean="0">
                <a:solidFill>
                  <a:srgbClr val="0070C0"/>
                </a:solidFill>
                <a:effectLst/>
                <a:latin typeface="微软雅黑" panose="020B0503020204020204" pitchFamily="34" charset="-122"/>
                <a:ea typeface="微软雅黑" panose="020B0503020204020204" pitchFamily="34" charset="-122"/>
              </a:rPr>
              <a:t>计算机问题</a:t>
            </a:r>
            <a:endParaRPr sz="3200" b="0" dirty="0" smtClean="0">
              <a:solidFill>
                <a:srgbClr val="0070C0"/>
              </a:solidFill>
              <a:effectLst/>
              <a:latin typeface="微软雅黑" panose="020B0503020204020204" pitchFamily="34" charset="-122"/>
              <a:ea typeface="微软雅黑" panose="020B0503020204020204" pitchFamily="34" charset="-122"/>
            </a:endParaRPr>
          </a:p>
        </p:txBody>
      </p:sp>
      <p:sp>
        <p:nvSpPr>
          <p:cNvPr id="20483" name="Rectangle 3"/>
          <p:cNvSpPr>
            <a:spLocks noChangeArrowheads="1"/>
          </p:cNvSpPr>
          <p:nvPr/>
        </p:nvSpPr>
        <p:spPr bwMode="auto">
          <a:xfrm>
            <a:off x="395536" y="1491630"/>
            <a:ext cx="8532440" cy="3168352"/>
          </a:xfrm>
          <a:prstGeom prst="rect">
            <a:avLst/>
          </a:prstGeom>
          <a:noFill/>
          <a:ln w="9525">
            <a:noFill/>
            <a:miter lim="800000"/>
            <a:headEnd/>
            <a:tailEnd/>
          </a:ln>
        </p:spPr>
        <p:txBody>
          <a:bodyPr lIns="92075" tIns="46038" rIns="92075" bIns="46038"/>
          <a:lstStyle/>
          <a:p>
            <a:pPr marL="285750" marR="0" lvl="0" indent="-285750" algn="l" defTabSz="914400" rtl="0" eaLnBrk="1" fontAlgn="auto" latinLnBrk="0" hangingPunct="1">
              <a:lnSpc>
                <a:spcPct val="90000"/>
              </a:lnSpc>
              <a:spcBef>
                <a:spcPct val="20000"/>
              </a:spcBef>
              <a:spcAft>
                <a:spcPts val="0"/>
              </a:spcAft>
              <a:buClrTx/>
              <a:buSzPct val="75000"/>
              <a:buFont typeface="Arial" panose="020B0604020202020204" pitchFamily="34" charset="0"/>
              <a:buChar char="•"/>
              <a:tabLst/>
              <a:defRPr/>
            </a:pPr>
            <a:r>
              <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 </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task to be performed by computers</a:t>
            </a:r>
            <a:b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1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需要计算机解决的任务</a:t>
            </a:r>
            <a:r>
              <a:rPr kumimoji="0" lang="zh-CN" altLang="en-US" sz="1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a:t>
            </a:r>
            <a:endParaRPr kumimoji="0"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auto" latinLnBrk="0" hangingPunct="1">
              <a:lnSpc>
                <a:spcPct val="90000"/>
              </a:lnSpc>
              <a:spcBef>
                <a:spcPct val="20000"/>
              </a:spcBef>
              <a:spcAft>
                <a:spcPts val="0"/>
              </a:spcAft>
              <a:buClrTx/>
              <a:buSzPct val="125000"/>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Problems </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Symbol" pitchFamily="18" charset="2"/>
              </a:rPr>
              <a:t> Mathematical function from </a:t>
            </a: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inputs to matching outputs. </a:t>
            </a:r>
            <a:endParaRPr kumimoji="0" lang="en-US" altLang="zh-CN" sz="1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fontAlgn="auto" latinLnBrk="0" hangingPunct="1">
              <a:lnSpc>
                <a:spcPct val="90000"/>
              </a:lnSpc>
              <a:spcBef>
                <a:spcPct val="20000"/>
              </a:spcBef>
              <a:spcAft>
                <a:spcPts val="0"/>
              </a:spcAft>
              <a:buClrTx/>
              <a:buSzPct val="125000"/>
              <a:buFontTx/>
              <a:buNone/>
              <a:tabLst/>
              <a:defRPr/>
            </a:pPr>
            <a:r>
              <a:rPr kumimoji="0" lang="zh-CN" altLang="en-US" sz="1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a:t>
            </a:r>
            <a:r>
              <a:rPr kumimoji="0"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输入到对应输出的一个数学功能</a:t>
            </a:r>
            <a:r>
              <a:rPr kumimoji="0" lang="zh-CN" altLang="en-US" sz="1800" b="0" i="0" u="none" strike="noStrike" kern="120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cs typeface="+mn-cs"/>
              </a:rPr>
              <a:t>）</a:t>
            </a:r>
            <a:endParaRPr kumimoji="0"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marL="742950" marR="0" lvl="1" indent="-285750" algn="l" defTabSz="914400" rtl="0" eaLnBrk="1" fontAlgn="auto" latinLnBrk="0" hangingPunct="1">
              <a:lnSpc>
                <a:spcPct val="90000"/>
              </a:lnSpc>
              <a:spcBef>
                <a:spcPct val="20000"/>
              </a:spcBef>
              <a:spcAft>
                <a:spcPts val="0"/>
              </a:spcAft>
              <a:buClrTx/>
              <a:buSzPct val="125000"/>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 particular input must always result in the same output every time the function is computed</a:t>
            </a:r>
          </a:p>
          <a:p>
            <a:pPr marL="457200" marR="0" lvl="1" indent="0" algn="l" defTabSz="914400" rtl="0" eaLnBrk="1" fontAlgn="auto" latinLnBrk="0" hangingPunct="1">
              <a:lnSpc>
                <a:spcPct val="90000"/>
              </a:lnSpc>
              <a:spcBef>
                <a:spcPct val="20000"/>
              </a:spcBef>
              <a:spcAft>
                <a:spcPts val="0"/>
              </a:spcAft>
              <a:buClrTx/>
              <a:buSzPct val="125000"/>
              <a:buFontTx/>
              <a:buNone/>
              <a:tabLst/>
              <a:defRPr/>
            </a:pPr>
            <a:r>
              <a:rPr kumimoji="0"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（每次同样的输入计算机给出同样的输出）</a:t>
            </a:r>
          </a:p>
          <a:p>
            <a:pPr marL="742950" marR="0" lvl="1" indent="-285750" algn="l" defTabSz="914400" rtl="0" eaLnBrk="1" fontAlgn="auto" latinLnBrk="0" hangingPunct="1">
              <a:lnSpc>
                <a:spcPct val="90000"/>
              </a:lnSpc>
              <a:spcBef>
                <a:spcPct val="20000"/>
              </a:spcBef>
              <a:spcAft>
                <a:spcPts val="0"/>
              </a:spcAft>
              <a:buClrTx/>
              <a:buSzPct val="125000"/>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Problem definition should include constraints on the resources that may be consumed by any acceptable solution</a:t>
            </a:r>
            <a:br>
              <a:rPr kumimoji="0" lang="en-US" altLang="zh-CN" sz="1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1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（问题定义时需要给出对计算机解决问题时所能用的资源的规定，比如说运行时间、内存等）</a:t>
            </a:r>
          </a:p>
        </p:txBody>
      </p:sp>
    </p:spTree>
    <p:extLst>
      <p:ext uri="{BB962C8B-B14F-4D97-AF65-F5344CB8AC3E}">
        <p14:creationId xmlns:p14="http://schemas.microsoft.com/office/powerpoint/2010/main" val="29852735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576" y="475108"/>
            <a:ext cx="3960440" cy="1028700"/>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rtlCol="0" anchor="ctr">
            <a:normAutofit/>
            <a:scene3d>
              <a:camera prst="orthographicFront"/>
              <a:lightRig rig="soft" dir="t"/>
            </a:scene3d>
            <a:sp3d prstMaterial="matte">
              <a:bevelT w="12700" h="12700"/>
            </a:sp3d>
          </a:bodyPr>
          <a:lstStyle/>
          <a:p>
            <a:r>
              <a:rPr sz="2800" b="0" dirty="0" err="1">
                <a:solidFill>
                  <a:srgbClr val="0070C0"/>
                </a:solidFill>
                <a:effectLst/>
                <a:latin typeface="微软雅黑" panose="020B0503020204020204" pitchFamily="34" charset="-122"/>
                <a:ea typeface="微软雅黑" panose="020B0503020204020204" pitchFamily="34" charset="-122"/>
              </a:rPr>
              <a:t>三种不同的计算机问题</a:t>
            </a:r>
            <a:endParaRPr sz="2800" b="0" dirty="0">
              <a:solidFill>
                <a:srgbClr val="0070C0"/>
              </a:solidFill>
              <a:effectLst/>
              <a:latin typeface="微软雅黑" panose="020B0503020204020204" pitchFamily="34" charset="-122"/>
              <a:ea typeface="微软雅黑" panose="020B0503020204020204" pitchFamily="34" charset="-122"/>
            </a:endParaRPr>
          </a:p>
        </p:txBody>
      </p:sp>
      <p:sp>
        <p:nvSpPr>
          <p:cNvPr id="21507" name="Rectangle 3"/>
          <p:cNvSpPr>
            <a:spLocks noChangeArrowheads="1"/>
          </p:cNvSpPr>
          <p:nvPr/>
        </p:nvSpPr>
        <p:spPr bwMode="auto">
          <a:xfrm>
            <a:off x="448483" y="1491630"/>
            <a:ext cx="7416824" cy="3351610"/>
          </a:xfrm>
          <a:prstGeom prst="rect">
            <a:avLst/>
          </a:prstGeom>
          <a:noFill/>
          <a:ln w="9525">
            <a:noFill/>
            <a:miter lim="800000"/>
            <a:headEnd/>
            <a:tailEnd/>
          </a:ln>
        </p:spPr>
        <p:txBody>
          <a:bodyPr lIns="92075" tIns="46038" rIns="92075" bIns="46038"/>
          <a:lstStyle/>
          <a:p>
            <a:pPr marL="342900" marR="0" lvl="0" indent="-342900" algn="l" defTabSz="914400" rtl="0" eaLnBrk="1" fontAlgn="auto" latinLnBrk="0" hangingPunct="1">
              <a:lnSpc>
                <a:spcPct val="100000"/>
              </a:lnSpc>
              <a:spcBef>
                <a:spcPct val="20000"/>
              </a:spcBef>
              <a:spcAft>
                <a:spcPts val="0"/>
              </a:spcAft>
              <a:buClr>
                <a:srgbClr val="004646"/>
              </a:buClr>
              <a:buSzPct val="75000"/>
              <a:buFont typeface="Wingdings" pitchFamily="2" charset="2"/>
              <a:buChar char="n"/>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Decision Problem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判断问题，回答</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yes</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或者</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no)</a:t>
            </a:r>
          </a:p>
          <a:p>
            <a:pPr marL="742950" marR="0" lvl="1" indent="-285750" algn="l" defTabSz="914400" rtl="0" eaLnBrk="1" fontAlgn="auto" latinLnBrk="0" hangingPunct="1">
              <a:lnSpc>
                <a:spcPct val="100000"/>
              </a:lnSpc>
              <a:spcBef>
                <a:spcPct val="20000"/>
              </a:spcBef>
              <a:spcAft>
                <a:spcPts val="0"/>
              </a:spcAft>
              <a:buClr>
                <a:srgbClr val="91FFFF"/>
              </a:buClr>
              <a:buSzPct val="80000"/>
              <a:buFont typeface="Wingdings" pitchFamily="2" charset="2"/>
              <a:buNone/>
              <a:tabLst/>
              <a:defRPr/>
            </a:pPr>
            <a:r>
              <a:rPr kumimoji="0" lang="zh-CN" altLang="en-US"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比如：输入的数是否大于</a:t>
            </a:r>
            <a:r>
              <a:rPr kumimoji="0"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60</a:t>
            </a:r>
          </a:p>
          <a:p>
            <a:pPr marL="742950" marR="0" lvl="1" indent="-285750" algn="l" defTabSz="914400" rtl="0" eaLnBrk="1" fontAlgn="auto" latinLnBrk="0" hangingPunct="1">
              <a:lnSpc>
                <a:spcPct val="100000"/>
              </a:lnSpc>
              <a:spcBef>
                <a:spcPct val="20000"/>
              </a:spcBef>
              <a:spcAft>
                <a:spcPts val="0"/>
              </a:spcAft>
              <a:buClr>
                <a:srgbClr val="91FFFF"/>
              </a:buClr>
              <a:buSzPct val="80000"/>
              <a:buFont typeface="Wingdings" pitchFamily="2" charset="2"/>
              <a:buNone/>
              <a:tabLst/>
              <a:defRPr/>
            </a:pP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00000"/>
              </a:lnSpc>
              <a:spcBef>
                <a:spcPct val="20000"/>
              </a:spcBef>
              <a:spcAft>
                <a:spcPts val="0"/>
              </a:spcAft>
              <a:buClr>
                <a:srgbClr val="004646"/>
              </a:buClr>
              <a:buSzPct val="75000"/>
              <a:buFont typeface="Wingdings" pitchFamily="2" charset="2"/>
              <a:buChar char="n"/>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Optimal Problem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（优化问题，求最优解）</a:t>
            </a:r>
          </a:p>
          <a:p>
            <a:pPr marL="742950" marR="0" lvl="1" indent="-285750" algn="l" defTabSz="914400" rtl="0" eaLnBrk="1" fontAlgn="auto" latinLnBrk="0" hangingPunct="1">
              <a:lnSpc>
                <a:spcPct val="100000"/>
              </a:lnSpc>
              <a:spcBef>
                <a:spcPct val="20000"/>
              </a:spcBef>
              <a:spcAft>
                <a:spcPts val="0"/>
              </a:spcAft>
              <a:buClr>
                <a:srgbClr val="91FFFF"/>
              </a:buClr>
              <a:buSzPct val="80000"/>
              <a:buFont typeface="Wingdings" pitchFamily="2" charset="2"/>
              <a:buNone/>
              <a:tabLst/>
              <a:defRPr/>
            </a:pPr>
            <a:r>
              <a:rPr kumimoji="0" lang="zh-CN" altLang="en-US"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比如：从</a:t>
            </a:r>
            <a:r>
              <a:rPr kumimoji="0"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A</a:t>
            </a:r>
            <a:r>
              <a:rPr kumimoji="0" lang="zh-CN" altLang="en-US"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到</a:t>
            </a:r>
            <a:r>
              <a:rPr kumimoji="0" lang="en-US" altLang="zh-CN"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B</a:t>
            </a:r>
            <a:r>
              <a:rPr kumimoji="0" lang="zh-CN" altLang="en-US"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的最短路径是什么？</a:t>
            </a:r>
          </a:p>
          <a:p>
            <a:pPr marL="742950" marR="0" lvl="1" indent="-285750" algn="l" defTabSz="914400" rtl="0" eaLnBrk="1" fontAlgn="auto" latinLnBrk="0" hangingPunct="1">
              <a:lnSpc>
                <a:spcPct val="100000"/>
              </a:lnSpc>
              <a:spcBef>
                <a:spcPct val="20000"/>
              </a:spcBef>
              <a:spcAft>
                <a:spcPts val="0"/>
              </a:spcAft>
              <a:buClr>
                <a:srgbClr val="91FFFF"/>
              </a:buClr>
              <a:buSzPct val="80000"/>
              <a:buFont typeface="Wingdings" pitchFamily="2" charset="2"/>
              <a:buNone/>
              <a:tabLst/>
              <a:defRPr/>
            </a:pPr>
            <a:endPar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auto" latinLnBrk="0" hangingPunct="1">
              <a:lnSpc>
                <a:spcPct val="100000"/>
              </a:lnSpc>
              <a:spcBef>
                <a:spcPct val="20000"/>
              </a:spcBef>
              <a:spcAft>
                <a:spcPts val="0"/>
              </a:spcAft>
              <a:buClr>
                <a:srgbClr val="004646"/>
              </a:buClr>
              <a:buSzPct val="75000"/>
              <a:buFont typeface="Wingdings" pitchFamily="2" charset="2"/>
              <a:buChar char="n"/>
              <a:tabLst/>
              <a:defRPr/>
            </a:pP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Numerical Calculation </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（数值计算）</a:t>
            </a:r>
            <a:b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br>
            <a:r>
              <a:rPr kumimoji="0" lang="zh-CN" altLang="en-US"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比如说用计算机求方程或积分等，这些问题都属于数值计算</a:t>
            </a:r>
          </a:p>
        </p:txBody>
      </p:sp>
    </p:spTree>
    <p:extLst>
      <p:ext uri="{BB962C8B-B14F-4D97-AF65-F5344CB8AC3E}">
        <p14:creationId xmlns:p14="http://schemas.microsoft.com/office/powerpoint/2010/main" val="16084467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0002" y="1311306"/>
            <a:ext cx="8136134" cy="3592193"/>
          </a:xfrm>
          <a:gradFill flip="none" rotWithShape="1">
            <a:gsLst>
              <a:gs pos="0">
                <a:srgbClr val="A5A5A5">
                  <a:lumMod val="0"/>
                  <a:lumOff val="100000"/>
                </a:srgbClr>
              </a:gs>
              <a:gs pos="35000">
                <a:srgbClr val="A5A5A5">
                  <a:lumMod val="0"/>
                  <a:lumOff val="100000"/>
                </a:srgbClr>
              </a:gs>
              <a:gs pos="100000">
                <a:srgbClr val="A5A5A5">
                  <a:lumMod val="100000"/>
                </a:srgbClr>
              </a:gs>
            </a:gsLst>
            <a:path path="circle">
              <a:fillToRect l="50000" t="-80000" r="50000" b="180000"/>
            </a:path>
            <a:tileRect/>
          </a:gradFill>
          <a:ln w="12700" cap="flat" cmpd="sng" algn="ctr">
            <a:solidFill>
              <a:srgbClr val="0070C0"/>
            </a:solid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chor="ctr">
            <a:normAutofit fontScale="85000" lnSpcReduction="20000"/>
          </a:bodyPr>
          <a:lstStyle/>
          <a:p>
            <a:pPr marL="0" indent="0">
              <a:lnSpc>
                <a:spcPct val="150000"/>
              </a:lnSpc>
              <a:spcBef>
                <a:spcPct val="60000"/>
              </a:spcBef>
              <a:buClr>
                <a:srgbClr val="010000"/>
              </a:buClr>
              <a:buSzTx/>
              <a:buFontTx/>
              <a:buNone/>
            </a:pPr>
            <a:r>
              <a:rPr lang="en-US" altLang="zh-CN" sz="2000" b="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1. </a:t>
            </a:r>
            <a:r>
              <a:rPr lang="zh-CN" altLang="en-US" sz="2000" b="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问题的理解：清楚问题的输入、要求和输出；</a:t>
            </a:r>
          </a:p>
          <a:p>
            <a:pPr marL="0" indent="0">
              <a:lnSpc>
                <a:spcPct val="150000"/>
              </a:lnSpc>
              <a:spcBef>
                <a:spcPct val="60000"/>
              </a:spcBef>
              <a:buClr>
                <a:srgbClr val="010000"/>
              </a:buClr>
              <a:buSzTx/>
              <a:buFontTx/>
              <a:buNone/>
            </a:pPr>
            <a:r>
              <a:rPr lang="en-US" altLang="zh-CN" sz="2000" b="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2. </a:t>
            </a:r>
            <a:r>
              <a:rPr lang="zh-CN" altLang="en-US" sz="2000" b="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数据结构设计：一方面要选择或设计能有效表示和存储应用问题中所涉及的数据对象的数据结构，同时还要选择或设计能支持算法策略实现的数据结构；</a:t>
            </a:r>
          </a:p>
          <a:p>
            <a:pPr marL="0" indent="0">
              <a:lnSpc>
                <a:spcPct val="150000"/>
              </a:lnSpc>
              <a:spcBef>
                <a:spcPct val="60000"/>
              </a:spcBef>
              <a:buClr>
                <a:srgbClr val="010000"/>
              </a:buClr>
              <a:buSzTx/>
              <a:buFontTx/>
              <a:buNone/>
            </a:pPr>
            <a:r>
              <a:rPr lang="en-US" altLang="zh-CN" sz="2000" b="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3. </a:t>
            </a:r>
            <a:r>
              <a:rPr lang="zh-CN" altLang="en-US" sz="2000" b="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算法设计：包括选择算法策略、用适当的方式描述和逐步细化算法步骤；</a:t>
            </a:r>
          </a:p>
          <a:p>
            <a:pPr marL="0" indent="0">
              <a:lnSpc>
                <a:spcPct val="150000"/>
              </a:lnSpc>
              <a:spcBef>
                <a:spcPct val="60000"/>
              </a:spcBef>
              <a:buClr>
                <a:srgbClr val="010000"/>
              </a:buClr>
              <a:buSzTx/>
              <a:buFontTx/>
              <a:buNone/>
            </a:pPr>
            <a:r>
              <a:rPr lang="en-US" altLang="zh-CN" sz="2000" b="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4. </a:t>
            </a:r>
            <a:r>
              <a:rPr lang="zh-CN" altLang="en-US" sz="2000" b="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算法分析：发现有改进完善之处，返回第二步，重新选择或设计数据结构、重新设计算法；</a:t>
            </a:r>
          </a:p>
          <a:p>
            <a:pPr marL="0" indent="0">
              <a:lnSpc>
                <a:spcPct val="150000"/>
              </a:lnSpc>
              <a:spcBef>
                <a:spcPct val="60000"/>
              </a:spcBef>
              <a:buClr>
                <a:srgbClr val="010000"/>
              </a:buClr>
              <a:buSzTx/>
              <a:buFontTx/>
              <a:buNone/>
            </a:pPr>
            <a:r>
              <a:rPr lang="en-US" altLang="zh-CN" sz="2000" b="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5. </a:t>
            </a:r>
            <a:r>
              <a:rPr lang="zh-CN" altLang="en-US" sz="2000" b="0" kern="0" dirty="0">
                <a:solidFill>
                  <a:srgbClr val="010000"/>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程序实现：用某种计算机程序设计语言，定义数据结构、编写实现算法的代码，在计算机上调试和运行程序。</a:t>
            </a:r>
          </a:p>
        </p:txBody>
      </p:sp>
      <p:sp>
        <p:nvSpPr>
          <p:cNvPr id="259076" name="Rectangle 2"/>
          <p:cNvSpPr>
            <a:spLocks noChangeArrowheads="1"/>
          </p:cNvSpPr>
          <p:nvPr/>
        </p:nvSpPr>
        <p:spPr bwMode="auto">
          <a:xfrm>
            <a:off x="540322" y="699542"/>
            <a:ext cx="4319710" cy="59412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vert="horz" rtlCol="0" anchor="ctr">
            <a:normAutofit/>
            <a:scene3d>
              <a:camera prst="orthographicFront"/>
              <a:lightRig rig="soft" dir="t"/>
            </a:scene3d>
            <a:sp3d prstMaterial="matte">
              <a:bevelT w="12700" h="127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50" normalizeH="0" baseline="0" noProof="0" dirty="0">
                <a:ln w="12700">
                  <a:noFill/>
                  <a:prstDash val="solid"/>
                </a:ln>
                <a:solidFill>
                  <a:srgbClr val="0070C0"/>
                </a:solidFill>
                <a:effectLst/>
                <a:uLnTx/>
                <a:uFillTx/>
                <a:latin typeface="微软雅黑" panose="020B0503020204020204" pitchFamily="34" charset="-122"/>
                <a:ea typeface="微软雅黑" panose="020B0503020204020204" pitchFamily="34" charset="-122"/>
                <a:cs typeface="+mn-cs"/>
              </a:rPr>
              <a:t>计算机问题求解</a:t>
            </a:r>
            <a:r>
              <a:rPr kumimoji="0" lang="en-US" altLang="zh-CN" sz="2800" b="0" i="0" u="none" strike="noStrike" kern="1200" cap="none" spc="50" normalizeH="0" baseline="0" noProof="0" dirty="0">
                <a:ln w="12700">
                  <a:noFill/>
                  <a:prstDash val="solid"/>
                </a:ln>
                <a:solidFill>
                  <a:srgbClr val="0070C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50" normalizeH="0" baseline="0" noProof="0" dirty="0">
                <a:ln w="12700">
                  <a:noFill/>
                  <a:prstDash val="solid"/>
                </a:ln>
                <a:solidFill>
                  <a:srgbClr val="0070C0"/>
                </a:solidFill>
                <a:effectLst/>
                <a:uLnTx/>
                <a:uFillTx/>
                <a:latin typeface="微软雅黑" panose="020B0503020204020204" pitchFamily="34" charset="-122"/>
                <a:ea typeface="微软雅黑" panose="020B0503020204020204" pitchFamily="34" charset="-122"/>
                <a:cs typeface="+mn-cs"/>
              </a:rPr>
              <a:t>步骤</a:t>
            </a:r>
            <a:endParaRPr kumimoji="0" lang="zh-CN" altLang="zh-CN" sz="2800" b="0" i="0" u="none" strike="noStrike" kern="1200" cap="none" spc="50" normalizeH="0" baseline="0" noProof="0" dirty="0">
              <a:ln w="12700">
                <a:noFill/>
                <a:prstDash val="solid"/>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5317537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9076"/>
                                        </p:tgtEl>
                                        <p:attrNameLst>
                                          <p:attrName>style.visibility</p:attrName>
                                        </p:attrNameLst>
                                      </p:cBhvr>
                                      <p:to>
                                        <p:strVal val="visible"/>
                                      </p:to>
                                    </p:set>
                                    <p:animEffect transition="in" filter="fade">
                                      <p:cBhvr>
                                        <p:cTn id="7" dur="1000"/>
                                        <p:tgtEl>
                                          <p:spTgt spid="259076"/>
                                        </p:tgtEl>
                                      </p:cBhvr>
                                    </p:animEffect>
                                    <p:anim calcmode="lin" valueType="num">
                                      <p:cBhvr>
                                        <p:cTn id="8" dur="1000" fill="hold"/>
                                        <p:tgtEl>
                                          <p:spTgt spid="259076"/>
                                        </p:tgtEl>
                                        <p:attrNameLst>
                                          <p:attrName>ppt_x</p:attrName>
                                        </p:attrNameLst>
                                      </p:cBhvr>
                                      <p:tavLst>
                                        <p:tav tm="0">
                                          <p:val>
                                            <p:strVal val="#ppt_x"/>
                                          </p:val>
                                        </p:tav>
                                        <p:tav tm="100000">
                                          <p:val>
                                            <p:strVal val="#ppt_x"/>
                                          </p:val>
                                        </p:tav>
                                      </p:tavLst>
                                    </p:anim>
                                    <p:anim calcmode="lin" valueType="num">
                                      <p:cBhvr>
                                        <p:cTn id="9" dur="1000" fill="hold"/>
                                        <p:tgtEl>
                                          <p:spTgt spid="25907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1000"/>
                                        <p:tgtEl>
                                          <p:spTgt spid="3">
                                            <p:bg/>
                                          </p:spTgt>
                                        </p:tgtEl>
                                      </p:cBhvr>
                                    </p:animEffect>
                                    <p:anim calcmode="lin" valueType="num">
                                      <p:cBhvr>
                                        <p:cTn id="13" dur="1000" fill="hold"/>
                                        <p:tgtEl>
                                          <p:spTgt spid="3">
                                            <p:bg/>
                                          </p:spTgt>
                                        </p:tgtEl>
                                        <p:attrNameLst>
                                          <p:attrName>ppt_x</p:attrName>
                                        </p:attrNameLst>
                                      </p:cBhvr>
                                      <p:tavLst>
                                        <p:tav tm="0">
                                          <p:val>
                                            <p:strVal val="#ppt_x"/>
                                          </p:val>
                                        </p:tav>
                                        <p:tav tm="100000">
                                          <p:val>
                                            <p:strVal val="#ppt_x"/>
                                          </p:val>
                                        </p:tav>
                                      </p:tavLst>
                                    </p:anim>
                                    <p:anim calcmode="lin" valueType="num">
                                      <p:cBhvr>
                                        <p:cTn id="14"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1000"/>
                                        <p:tgtEl>
                                          <p:spTgt spid="3">
                                            <p:txEl>
                                              <p:pRg st="3" end="3"/>
                                            </p:txEl>
                                          </p:spTgt>
                                        </p:tgtEl>
                                      </p:cBhvr>
                                    </p:animEffect>
                                    <p:anim calcmode="lin" valueType="num">
                                      <p:cBhvr>
                                        <p:cTn id="4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fade">
                                      <p:cBhvr>
                                        <p:cTn id="47" dur="1000"/>
                                        <p:tgtEl>
                                          <p:spTgt spid="3">
                                            <p:txEl>
                                              <p:pRg st="4" end="4"/>
                                            </p:txEl>
                                          </p:spTgt>
                                        </p:tgtEl>
                                      </p:cBhvr>
                                    </p:animEffect>
                                    <p:anim calcmode="lin" valueType="num">
                                      <p:cBhvr>
                                        <p:cTn id="4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25907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p:cNvGrpSpPr>
            <a:grpSpLocks/>
          </p:cNvGrpSpPr>
          <p:nvPr/>
        </p:nvGrpSpPr>
        <p:grpSpPr bwMode="auto">
          <a:xfrm>
            <a:off x="2372875" y="1270608"/>
            <a:ext cx="3312367" cy="2880320"/>
            <a:chOff x="3060" y="4248"/>
            <a:chExt cx="2560" cy="3588"/>
          </a:xfrm>
        </p:grpSpPr>
        <p:sp>
          <p:nvSpPr>
            <p:cNvPr id="260099" name="Text Box 3"/>
            <p:cNvSpPr txBox="1">
              <a:spLocks noChangeArrowheads="1"/>
            </p:cNvSpPr>
            <p:nvPr/>
          </p:nvSpPr>
          <p:spPr bwMode="auto">
            <a:xfrm>
              <a:off x="3060" y="4248"/>
              <a:ext cx="1980" cy="468"/>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问题的理解</a:t>
              </a:r>
            </a:p>
          </p:txBody>
        </p:sp>
        <p:sp>
          <p:nvSpPr>
            <p:cNvPr id="260100" name="Text Box 4"/>
            <p:cNvSpPr txBox="1">
              <a:spLocks noChangeArrowheads="1"/>
            </p:cNvSpPr>
            <p:nvPr/>
          </p:nvSpPr>
          <p:spPr bwMode="auto">
            <a:xfrm>
              <a:off x="3060" y="5028"/>
              <a:ext cx="1980" cy="468"/>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数据结构设计</a:t>
              </a:r>
            </a:p>
          </p:txBody>
        </p:sp>
        <p:sp>
          <p:nvSpPr>
            <p:cNvPr id="260101" name="Text Box 5"/>
            <p:cNvSpPr txBox="1">
              <a:spLocks noChangeArrowheads="1"/>
            </p:cNvSpPr>
            <p:nvPr/>
          </p:nvSpPr>
          <p:spPr bwMode="auto">
            <a:xfrm>
              <a:off x="3060" y="5808"/>
              <a:ext cx="1980" cy="468"/>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算法设计</a:t>
              </a:r>
            </a:p>
          </p:txBody>
        </p:sp>
        <p:sp>
          <p:nvSpPr>
            <p:cNvPr id="260102" name="Text Box 6"/>
            <p:cNvSpPr txBox="1">
              <a:spLocks noChangeArrowheads="1"/>
            </p:cNvSpPr>
            <p:nvPr/>
          </p:nvSpPr>
          <p:spPr bwMode="auto">
            <a:xfrm>
              <a:off x="3060" y="6588"/>
              <a:ext cx="1980" cy="468"/>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算法分析</a:t>
              </a:r>
            </a:p>
          </p:txBody>
        </p:sp>
        <p:sp>
          <p:nvSpPr>
            <p:cNvPr id="260103" name="Text Box 7"/>
            <p:cNvSpPr txBox="1">
              <a:spLocks noChangeArrowheads="1"/>
            </p:cNvSpPr>
            <p:nvPr/>
          </p:nvSpPr>
          <p:spPr bwMode="auto">
            <a:xfrm>
              <a:off x="3060" y="7368"/>
              <a:ext cx="1980" cy="468"/>
            </a:xfrm>
            <a:prstGeom prst="rect">
              <a:avLst/>
            </a:prstGeom>
            <a:ln>
              <a:headEnd/>
              <a:tailEnd/>
            </a:ln>
          </p:spPr>
          <p:style>
            <a:lnRef idx="1">
              <a:schemeClr val="dk1"/>
            </a:lnRef>
            <a:fillRef idx="2">
              <a:schemeClr val="dk1"/>
            </a:fillRef>
            <a:effectRef idx="1">
              <a:schemeClr val="dk1"/>
            </a:effectRef>
            <a:fontRef idx="minor">
              <a:schemeClr val="dk1"/>
            </a:fontRef>
          </p:style>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0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程序实现与测试</a:t>
              </a:r>
            </a:p>
          </p:txBody>
        </p:sp>
        <p:sp>
          <p:nvSpPr>
            <p:cNvPr id="260104" name="Line 8"/>
            <p:cNvSpPr>
              <a:spLocks noChangeShapeType="1"/>
            </p:cNvSpPr>
            <p:nvPr/>
          </p:nvSpPr>
          <p:spPr bwMode="auto">
            <a:xfrm>
              <a:off x="4010" y="4718"/>
              <a:ext cx="0" cy="312"/>
            </a:xfrm>
            <a:prstGeom prst="line">
              <a:avLst/>
            </a:prstGeom>
            <a:ln>
              <a:solidFill>
                <a:srgbClr val="FFFF0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0105" name="Line 9"/>
            <p:cNvSpPr>
              <a:spLocks noChangeShapeType="1"/>
            </p:cNvSpPr>
            <p:nvPr/>
          </p:nvSpPr>
          <p:spPr bwMode="auto">
            <a:xfrm>
              <a:off x="4010" y="5496"/>
              <a:ext cx="0" cy="312"/>
            </a:xfrm>
            <a:prstGeom prst="line">
              <a:avLst/>
            </a:prstGeom>
            <a:ln>
              <a:solidFill>
                <a:srgbClr val="FFFF0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0106" name="Line 10"/>
            <p:cNvSpPr>
              <a:spLocks noChangeShapeType="1"/>
            </p:cNvSpPr>
            <p:nvPr/>
          </p:nvSpPr>
          <p:spPr bwMode="auto">
            <a:xfrm>
              <a:off x="4010" y="6276"/>
              <a:ext cx="0" cy="312"/>
            </a:xfrm>
            <a:prstGeom prst="line">
              <a:avLst/>
            </a:prstGeom>
            <a:ln>
              <a:solidFill>
                <a:srgbClr val="FFFF0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0107" name="Line 11"/>
            <p:cNvSpPr>
              <a:spLocks noChangeShapeType="1"/>
            </p:cNvSpPr>
            <p:nvPr/>
          </p:nvSpPr>
          <p:spPr bwMode="auto">
            <a:xfrm>
              <a:off x="4000" y="7056"/>
              <a:ext cx="0" cy="312"/>
            </a:xfrm>
            <a:prstGeom prst="line">
              <a:avLst/>
            </a:prstGeom>
            <a:ln>
              <a:solidFill>
                <a:srgbClr val="FFFF0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0108" name="Line 12"/>
            <p:cNvSpPr>
              <a:spLocks noChangeShapeType="1"/>
            </p:cNvSpPr>
            <p:nvPr/>
          </p:nvSpPr>
          <p:spPr bwMode="auto">
            <a:xfrm>
              <a:off x="5060" y="6814"/>
              <a:ext cx="540" cy="0"/>
            </a:xfrm>
            <a:prstGeom prst="line">
              <a:avLst/>
            </a:prstGeom>
            <a:ln>
              <a:solidFill>
                <a:srgbClr val="FFFF00"/>
              </a:solidFill>
              <a:headEnd/>
              <a:tailEnd/>
            </a:ln>
            <a:extLst/>
          </p:spPr>
          <p:style>
            <a:lnRef idx="1">
              <a:schemeClr val="dk1"/>
            </a:lnRef>
            <a:fillRef idx="2">
              <a:schemeClr val="dk1"/>
            </a:fillRef>
            <a:effectRef idx="1">
              <a:schemeClr val="dk1"/>
            </a:effectRef>
            <a:fontRef idx="minor">
              <a:schemeClr val="dk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0109" name="Line 13"/>
            <p:cNvSpPr>
              <a:spLocks noChangeShapeType="1"/>
            </p:cNvSpPr>
            <p:nvPr/>
          </p:nvSpPr>
          <p:spPr bwMode="auto">
            <a:xfrm flipH="1">
              <a:off x="4000" y="4812"/>
              <a:ext cx="1620" cy="0"/>
            </a:xfrm>
            <a:prstGeom prst="line">
              <a:avLst/>
            </a:prstGeom>
            <a:ln>
              <a:solidFill>
                <a:srgbClr val="FFFF0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0110" name="Line 14"/>
            <p:cNvSpPr>
              <a:spLocks noChangeShapeType="1"/>
            </p:cNvSpPr>
            <p:nvPr/>
          </p:nvSpPr>
          <p:spPr bwMode="auto">
            <a:xfrm>
              <a:off x="5610" y="4812"/>
              <a:ext cx="0" cy="2028"/>
            </a:xfrm>
            <a:prstGeom prst="line">
              <a:avLst/>
            </a:prstGeom>
            <a:ln>
              <a:solidFill>
                <a:srgbClr val="FFFF00"/>
              </a:solidFill>
              <a:headEnd/>
              <a:tailEnd/>
            </a:ln>
            <a:extLst/>
          </p:spPr>
          <p:style>
            <a:lnRef idx="1">
              <a:schemeClr val="dk1"/>
            </a:lnRef>
            <a:fillRef idx="2">
              <a:schemeClr val="dk1"/>
            </a:fillRef>
            <a:effectRef idx="1">
              <a:schemeClr val="dk1"/>
            </a:effectRef>
            <a:fontRef idx="minor">
              <a:schemeClr val="dk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
        <p:nvSpPr>
          <p:cNvPr id="2" name="灯片编号占位符 1"/>
          <p:cNvSpPr>
            <a:spLocks noGrp="1"/>
          </p:cNvSpPr>
          <p:nvPr>
            <p:ph type="sldNum" sz="quarter" idx="12"/>
          </p:nvPr>
        </p:nvSpPr>
        <p:spPr>
          <a:xfrm rot="900000">
            <a:off x="6848401" y="-19226"/>
            <a:ext cx="2287319" cy="273844"/>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4C26F3-AB5C-478F-8324-15184DC3904C}" type="slidenum">
              <a:rPr kumimoji="0" lang="zh-CN" altLang="en-US" sz="1200" b="0" i="0" u="none" strike="noStrike" kern="1200" cap="none" spc="0" normalizeH="0" baseline="0" noProof="0" smtClean="0">
                <a:ln>
                  <a:noFill/>
                </a:ln>
                <a:solidFill>
                  <a:prstClr val="white"/>
                </a:solidFill>
                <a:effectLst/>
                <a:uLnTx/>
                <a:uFillTx/>
                <a:latin typeface="Goudy Old Style"/>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prstClr val="white"/>
              </a:solidFill>
              <a:effectLst/>
              <a:uLnTx/>
              <a:uFillTx/>
              <a:latin typeface="Goudy Old Style"/>
              <a:ea typeface="宋体" panose="02010600030101010101" pitchFamily="2" charset="-122"/>
              <a:cs typeface="+mn-cs"/>
            </a:endParaRPr>
          </a:p>
        </p:txBody>
      </p:sp>
      <p:sp>
        <p:nvSpPr>
          <p:cNvPr id="17" name="TextBox 16"/>
          <p:cNvSpPr txBox="1"/>
          <p:nvPr/>
        </p:nvSpPr>
        <p:spPr>
          <a:xfrm>
            <a:off x="5321414" y="4096734"/>
            <a:ext cx="3571065" cy="861774"/>
          </a:xfrm>
          <a:prstGeom prst="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defPPr>
              <a:defRPr lang="zh-CN"/>
            </a:defPPr>
            <a:lvl1pPr>
              <a:spcBef>
                <a:spcPct val="50000"/>
              </a:spcBef>
              <a:defRPr sz="1600">
                <a:latin typeface="微软雅黑" panose="020B0503020204020204" pitchFamily="34" charset="-122"/>
                <a:ea typeface="微软雅黑" panose="020B0503020204020204" pitchFamily="34" charset="-122"/>
              </a:defRPr>
            </a:lvl1pPr>
            <a:lvl2pPr lvl="1">
              <a:defRPr sz="1600" b="1">
                <a:latin typeface="微软雅黑" panose="020B0503020204020204" pitchFamily="34" charset="-122"/>
                <a:ea typeface="微软雅黑" panose="020B0503020204020204" pitchFamily="34" charset="-122"/>
              </a:defRPr>
            </a:lvl2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软件</a:t>
            </a: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程序</a:t>
            </a: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文档</a:t>
            </a:r>
            <a:endPar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程序</a:t>
            </a: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数据结构</a:t>
            </a:r>
            <a:r>
              <a:rPr kumimoji="0" lang="en-US" altLang="zh-CN"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0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算法</a:t>
            </a:r>
          </a:p>
        </p:txBody>
      </p:sp>
      <p:sp>
        <p:nvSpPr>
          <p:cNvPr id="19" name="Rectangle 2"/>
          <p:cNvSpPr>
            <a:spLocks noChangeArrowheads="1"/>
          </p:cNvSpPr>
          <p:nvPr/>
        </p:nvSpPr>
        <p:spPr bwMode="auto">
          <a:xfrm>
            <a:off x="179512" y="594170"/>
            <a:ext cx="4319710" cy="594122"/>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vert="horz" rtlCol="0" anchor="ctr">
            <a:normAutofit/>
            <a:scene3d>
              <a:camera prst="orthographicFront"/>
              <a:lightRig rig="soft" dir="t"/>
            </a:scene3d>
            <a:sp3d prstMaterial="matte">
              <a:bevelT w="12700" h="12700"/>
            </a:sp3d>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zh-CN" altLang="en-US" sz="2800" b="0" i="0" u="none" strike="noStrike" kern="1200" cap="none" spc="50" normalizeH="0" baseline="0" noProof="0" dirty="0">
                <a:ln w="12700">
                  <a:noFill/>
                  <a:prstDash val="solid"/>
                </a:ln>
                <a:solidFill>
                  <a:srgbClr val="0070C0"/>
                </a:solidFill>
                <a:effectLst/>
                <a:uLnTx/>
                <a:uFillTx/>
                <a:latin typeface="微软雅黑" panose="020B0503020204020204" pitchFamily="34" charset="-122"/>
                <a:ea typeface="微软雅黑" panose="020B0503020204020204" pitchFamily="34" charset="-122"/>
                <a:cs typeface="+mn-cs"/>
              </a:rPr>
              <a:t>计算机问题求解</a:t>
            </a:r>
            <a:r>
              <a:rPr kumimoji="0" lang="en-US" altLang="zh-CN" sz="2800" b="0" i="0" u="none" strike="noStrike" kern="1200" cap="none" spc="50" normalizeH="0" baseline="0" noProof="0" dirty="0">
                <a:ln w="12700">
                  <a:noFill/>
                  <a:prstDash val="solid"/>
                </a:ln>
                <a:solidFill>
                  <a:srgbClr val="0070C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50" normalizeH="0" baseline="0" noProof="0" dirty="0">
                <a:ln w="12700">
                  <a:noFill/>
                  <a:prstDash val="solid"/>
                </a:ln>
                <a:solidFill>
                  <a:srgbClr val="0070C0"/>
                </a:solidFill>
                <a:effectLst/>
                <a:uLnTx/>
                <a:uFillTx/>
                <a:latin typeface="微软雅黑" panose="020B0503020204020204" pitchFamily="34" charset="-122"/>
                <a:ea typeface="微软雅黑" panose="020B0503020204020204" pitchFamily="34" charset="-122"/>
                <a:cs typeface="+mn-cs"/>
              </a:rPr>
              <a:t>步骤</a:t>
            </a:r>
            <a:endParaRPr kumimoji="0" lang="zh-CN" altLang="zh-CN" sz="2800" b="0" i="0" u="none" strike="noStrike" kern="1200" cap="none" spc="50" normalizeH="0" baseline="0" noProof="0" dirty="0">
              <a:ln w="12700">
                <a:noFill/>
                <a:prstDash val="solid"/>
              </a:ln>
              <a:solidFill>
                <a:srgbClr val="0070C0"/>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2716190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995686"/>
            <a:ext cx="7441061" cy="127172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pPr>
              <a:lnSpc>
                <a:spcPct val="90000"/>
              </a:lnSpc>
            </a:pPr>
            <a:r>
              <a:rPr lang="en-US" altLang="zh-CN" sz="3600" b="0" spc="0" dirty="0" smtClean="0">
                <a:ln>
                  <a:noFill/>
                </a:ln>
                <a:solidFill>
                  <a:srgbClr val="5B9BD5">
                    <a:lumMod val="75000"/>
                  </a:srgbClr>
                </a:solidFill>
                <a:effectLst/>
                <a:latin typeface="微软雅黑" panose="020B0503020204020204" pitchFamily="34" charset="-122"/>
                <a:ea typeface="微软雅黑" panose="020B0503020204020204" pitchFamily="34" charset="-122"/>
              </a:rPr>
              <a:t>1.3</a:t>
            </a:r>
            <a:r>
              <a:rPr lang="zh-CN" altLang="en-US" sz="3200" b="0" dirty="0" smtClean="0">
                <a:solidFill>
                  <a:srgbClr val="0070C0"/>
                </a:solidFill>
                <a:effectLst/>
                <a:latin typeface="微软雅黑" panose="020B0503020204020204" pitchFamily="34" charset="-122"/>
                <a:ea typeface="微软雅黑" panose="020B0503020204020204" pitchFamily="34" charset="-122"/>
              </a:rPr>
              <a:t>数据结构的基本概念与术语</a:t>
            </a:r>
            <a:endParaRPr lang="zh-CN" altLang="en-US" sz="3200" b="0" spc="0" dirty="0">
              <a:ln>
                <a:noFill/>
              </a:ln>
              <a:solidFill>
                <a:srgbClr val="5B9BD5">
                  <a:lumMod val="75000"/>
                </a:srgbClr>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rot="900000">
            <a:off x="6864128" y="-19226"/>
            <a:ext cx="2287319" cy="273844"/>
          </a:xfrm>
        </p:spPr>
        <p:txBody>
          <a:bodyPr/>
          <a:lstStyle/>
          <a:p>
            <a:fld id="{7B4C26F3-AB5C-478F-8324-15184DC3904C}" type="slidenum">
              <a:rPr lang="zh-CN" altLang="en-US" smtClean="0"/>
              <a:pPr/>
              <a:t>29</a:t>
            </a:fld>
            <a:endParaRPr lang="zh-CN" altLang="en-US"/>
          </a:p>
        </p:txBody>
      </p:sp>
    </p:spTree>
    <p:extLst>
      <p:ext uri="{BB962C8B-B14F-4D97-AF65-F5344CB8AC3E}">
        <p14:creationId xmlns:p14="http://schemas.microsoft.com/office/powerpoint/2010/main" val="36528411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115616" y="1995686"/>
            <a:ext cx="7441061" cy="127172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pPr>
              <a:lnSpc>
                <a:spcPct val="90000"/>
              </a:lnSpc>
            </a:pPr>
            <a:r>
              <a:rPr lang="en-US" altLang="zh-CN" sz="3600" b="0" spc="0" dirty="0" smtClean="0">
                <a:ln>
                  <a:noFill/>
                </a:ln>
                <a:solidFill>
                  <a:srgbClr val="5B9BD5">
                    <a:lumMod val="75000"/>
                  </a:srgbClr>
                </a:solidFill>
                <a:effectLst/>
                <a:latin typeface="微软雅黑" panose="020B0503020204020204" pitchFamily="34" charset="-122"/>
                <a:ea typeface="微软雅黑" panose="020B0503020204020204" pitchFamily="34" charset="-122"/>
              </a:rPr>
              <a:t>1.1</a:t>
            </a:r>
            <a:r>
              <a:rPr lang="zh-CN" altLang="en-US" sz="3200" b="0" spc="0" dirty="0" smtClean="0">
                <a:ln>
                  <a:noFill/>
                </a:ln>
                <a:solidFill>
                  <a:srgbClr val="5B9BD5">
                    <a:lumMod val="75000"/>
                  </a:srgbClr>
                </a:solidFill>
                <a:effectLst/>
                <a:latin typeface="微软雅黑" panose="020B0503020204020204" pitchFamily="34" charset="-122"/>
                <a:ea typeface="微软雅黑" panose="020B0503020204020204" pitchFamily="34" charset="-122"/>
              </a:rPr>
              <a:t>数据结构</a:t>
            </a:r>
            <a:r>
              <a:rPr lang="zh-CN" altLang="en-US" sz="3200" b="0" spc="0" dirty="0">
                <a:ln>
                  <a:noFill/>
                </a:ln>
                <a:solidFill>
                  <a:srgbClr val="5B9BD5">
                    <a:lumMod val="75000"/>
                  </a:srgbClr>
                </a:solidFill>
                <a:effectLst/>
                <a:latin typeface="微软雅黑" panose="020B0503020204020204" pitchFamily="34" charset="-122"/>
                <a:ea typeface="微软雅黑" panose="020B0503020204020204" pitchFamily="34" charset="-122"/>
              </a:rPr>
              <a:t>与</a:t>
            </a:r>
            <a:r>
              <a:rPr lang="zh-CN" altLang="en-US" sz="3200" b="0" spc="0" dirty="0" smtClean="0">
                <a:ln>
                  <a:noFill/>
                </a:ln>
                <a:solidFill>
                  <a:srgbClr val="5B9BD5">
                    <a:lumMod val="75000"/>
                  </a:srgbClr>
                </a:solidFill>
                <a:effectLst/>
                <a:latin typeface="微软雅黑" panose="020B0503020204020204" pitchFamily="34" charset="-122"/>
                <a:ea typeface="微软雅黑" panose="020B0503020204020204" pitchFamily="34" charset="-122"/>
              </a:rPr>
              <a:t>算法的</a:t>
            </a:r>
            <a:r>
              <a:rPr lang="zh-CN" altLang="en-US" sz="3200" b="0" spc="0" dirty="0">
                <a:ln>
                  <a:noFill/>
                </a:ln>
                <a:solidFill>
                  <a:srgbClr val="5B9BD5">
                    <a:lumMod val="75000"/>
                  </a:srgbClr>
                </a:solidFill>
                <a:effectLst/>
                <a:latin typeface="微软雅黑" panose="020B0503020204020204" pitchFamily="34" charset="-122"/>
                <a:ea typeface="微软雅黑" panose="020B0503020204020204" pitchFamily="34" charset="-122"/>
              </a:rPr>
              <a:t>发展及研究内容</a:t>
            </a:r>
          </a:p>
        </p:txBody>
      </p:sp>
      <p:sp>
        <p:nvSpPr>
          <p:cNvPr id="4" name="灯片编号占位符 3"/>
          <p:cNvSpPr>
            <a:spLocks noGrp="1"/>
          </p:cNvSpPr>
          <p:nvPr>
            <p:ph type="sldNum" sz="quarter" idx="12"/>
          </p:nvPr>
        </p:nvSpPr>
        <p:spPr>
          <a:xfrm rot="900000">
            <a:off x="6864128" y="-19226"/>
            <a:ext cx="2287319" cy="273844"/>
          </a:xfrm>
        </p:spPr>
        <p:txBody>
          <a:bodyPr/>
          <a:lstStyle/>
          <a:p>
            <a:fld id="{7B4C26F3-AB5C-478F-8324-15184DC3904C}" type="slidenum">
              <a:rPr lang="zh-CN" altLang="en-US" smtClean="0"/>
              <a:pPr/>
              <a:t>3</a:t>
            </a:fld>
            <a:endParaRPr lang="zh-CN" altLang="en-US"/>
          </a:p>
        </p:txBody>
      </p:sp>
    </p:spTree>
    <p:extLst>
      <p:ext uri="{BB962C8B-B14F-4D97-AF65-F5344CB8AC3E}">
        <p14:creationId xmlns:p14="http://schemas.microsoft.com/office/powerpoint/2010/main" val="3321128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774810" y="2666043"/>
            <a:ext cx="4458485" cy="49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lnSpc>
                <a:spcPct val="125000"/>
              </a:lnSpc>
              <a:spcBef>
                <a:spcPct val="0"/>
              </a:spcBef>
              <a:spcAft>
                <a:spcPct val="0"/>
              </a:spcAft>
              <a:buClrTx/>
              <a:buSzTx/>
              <a:buNone/>
            </a:pPr>
            <a:r>
              <a:rPr kumimoji="1" lang="zh-CN" altLang="en-US" sz="2100" b="0" dirty="0">
                <a:solidFill>
                  <a:prstClr val="black"/>
                </a:solidFill>
                <a:latin typeface="微软雅黑" panose="020B0503020204020204" pitchFamily="34" charset="-122"/>
                <a:ea typeface="微软雅黑" panose="020B0503020204020204" pitchFamily="34" charset="-122"/>
              </a:rPr>
              <a:t>所有能够被计算机识别的符号集合。</a:t>
            </a:r>
          </a:p>
        </p:txBody>
      </p:sp>
      <p:sp>
        <p:nvSpPr>
          <p:cNvPr id="282627" name="Text Box 3"/>
          <p:cNvSpPr txBox="1">
            <a:spLocks noChangeArrowheads="1"/>
          </p:cNvSpPr>
          <p:nvPr/>
        </p:nvSpPr>
        <p:spPr bwMode="auto">
          <a:xfrm>
            <a:off x="683568" y="1737152"/>
            <a:ext cx="29514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en-US" altLang="zh-CN" sz="3000" b="0" dirty="0">
                <a:solidFill>
                  <a:srgbClr val="0070C0"/>
                </a:solidFill>
                <a:latin typeface="微软雅黑" panose="020B0503020204020204" pitchFamily="34" charset="-122"/>
                <a:ea typeface="微软雅黑" panose="020B0503020204020204" pitchFamily="34" charset="-122"/>
              </a:rPr>
              <a:t>1.</a:t>
            </a:r>
            <a:r>
              <a:rPr kumimoji="1" lang="zh-CN" altLang="en-US" sz="3000" b="0" dirty="0">
                <a:solidFill>
                  <a:srgbClr val="0070C0"/>
                </a:solidFill>
                <a:latin typeface="微软雅黑" panose="020B0503020204020204" pitchFamily="34" charset="-122"/>
                <a:ea typeface="微软雅黑" panose="020B0503020204020204" pitchFamily="34" charset="-122"/>
              </a:rPr>
              <a:t>数据（</a:t>
            </a:r>
            <a:r>
              <a:rPr kumimoji="1" lang="en-US" altLang="zh-CN" sz="3000" b="0" dirty="0">
                <a:solidFill>
                  <a:srgbClr val="0070C0"/>
                </a:solidFill>
                <a:latin typeface="微软雅黑" panose="020B0503020204020204" pitchFamily="34" charset="-122"/>
                <a:ea typeface="微软雅黑" panose="020B0503020204020204" pitchFamily="34" charset="-122"/>
              </a:rPr>
              <a:t>data</a:t>
            </a:r>
            <a:r>
              <a:rPr kumimoji="1" lang="zh-CN" altLang="en-US" sz="3000" b="0" dirty="0">
                <a:solidFill>
                  <a:srgbClr val="0070C0"/>
                </a:solidFill>
                <a:latin typeface="微软雅黑" panose="020B0503020204020204" pitchFamily="34" charset="-122"/>
                <a:ea typeface="微软雅黑" panose="020B0503020204020204" pitchFamily="34" charset="-122"/>
              </a:rPr>
              <a:t>）</a:t>
            </a:r>
            <a:r>
              <a:rPr kumimoji="1" lang="en-US" altLang="zh-CN" sz="3000" b="0" dirty="0">
                <a:solidFill>
                  <a:srgbClr val="0070C0"/>
                </a:solidFill>
                <a:latin typeface="微软雅黑" panose="020B0503020204020204" pitchFamily="34" charset="-122"/>
                <a:ea typeface="微软雅黑" panose="020B0503020204020204" pitchFamily="34" charset="-122"/>
              </a:rPr>
              <a:t>:</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4108" y="1836208"/>
            <a:ext cx="3229016" cy="3271225"/>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5548" y="2291150"/>
            <a:ext cx="2422866" cy="2422866"/>
          </a:xfrm>
          <a:prstGeom prst="rect">
            <a:avLst/>
          </a:prstGeom>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85311" y="2666043"/>
            <a:ext cx="2744543" cy="2096831"/>
          </a:xfrm>
          <a:prstGeom prst="rect">
            <a:avLst/>
          </a:prstGeom>
        </p:spPr>
      </p:pic>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19026" y="2529906"/>
            <a:ext cx="1371719" cy="1883828"/>
          </a:xfrm>
          <a:prstGeom prst="rect">
            <a:avLst/>
          </a:prstGeom>
        </p:spPr>
      </p:pic>
      <p:sp>
        <p:nvSpPr>
          <p:cNvPr id="10" name="Text Box 3"/>
          <p:cNvSpPr txBox="1">
            <a:spLocks noChangeArrowheads="1"/>
          </p:cNvSpPr>
          <p:nvPr/>
        </p:nvSpPr>
        <p:spPr bwMode="auto">
          <a:xfrm>
            <a:off x="323528" y="692803"/>
            <a:ext cx="385554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en-US" altLang="zh-CN" sz="3000" b="0" dirty="0" smtClean="0">
                <a:solidFill>
                  <a:srgbClr val="0070C0"/>
                </a:solidFill>
                <a:latin typeface="微软雅黑" panose="020B0503020204020204" pitchFamily="34" charset="-122"/>
                <a:ea typeface="微软雅黑" panose="020B0503020204020204" pitchFamily="34" charset="-122"/>
              </a:rPr>
              <a:t>1.3.1 </a:t>
            </a:r>
            <a:r>
              <a:rPr kumimoji="1" lang="zh-CN" altLang="en-US" sz="3000" b="0" dirty="0" smtClean="0">
                <a:solidFill>
                  <a:srgbClr val="0070C0"/>
                </a:solidFill>
                <a:latin typeface="微软雅黑" panose="020B0503020204020204" pitchFamily="34" charset="-122"/>
                <a:ea typeface="微软雅黑" panose="020B0503020204020204" pitchFamily="34" charset="-122"/>
              </a:rPr>
              <a:t>数据的基本特性</a:t>
            </a:r>
            <a:endParaRPr kumimoji="1" lang="en-US" altLang="zh-CN" sz="3000" b="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486653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82627"/>
                                        </p:tgtEl>
                                        <p:attrNameLst>
                                          <p:attrName>style.visibility</p:attrName>
                                        </p:attrNameLst>
                                      </p:cBhvr>
                                      <p:to>
                                        <p:strVal val="visible"/>
                                      </p:to>
                                    </p:set>
                                    <p:animEffect transition="in" filter="strips(downRight)">
                                      <p:cBhvr>
                                        <p:cTn id="7" dur="500"/>
                                        <p:tgtEl>
                                          <p:spTgt spid="2826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2626"/>
                                        </p:tgtEl>
                                        <p:attrNameLst>
                                          <p:attrName>style.visibility</p:attrName>
                                        </p:attrNameLst>
                                      </p:cBhvr>
                                      <p:to>
                                        <p:strVal val="visible"/>
                                      </p:to>
                                    </p:set>
                                    <p:animEffect transition="in" filter="wipe(left)">
                                      <p:cBhvr>
                                        <p:cTn id="12" dur="500"/>
                                        <p:tgtEl>
                                          <p:spTgt spid="2826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2"/>
                                        </p:tgtEl>
                                      </p:cBhvr>
                                    </p:animEffect>
                                    <p:set>
                                      <p:cBhvr>
                                        <p:cTn id="17" dur="1" fill="hold">
                                          <p:stCondLst>
                                            <p:cond delay="499"/>
                                          </p:stCondLst>
                                        </p:cTn>
                                        <p:tgtEl>
                                          <p:spTgt spid="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nodeType="clickEffect">
                                  <p:stCondLst>
                                    <p:cond delay="0"/>
                                  </p:stCondLst>
                                  <p:childTnLst>
                                    <p:animEffect transition="out" filter="wipe(down)">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strips(downRigh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626" grpId="0" autoUpdateAnimBg="0"/>
      <p:bldP spid="282627" grpId="0" autoUpdateAnimBg="0"/>
      <p:bldP spid="1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650" name="Text Box 2"/>
          <p:cNvSpPr txBox="1">
            <a:spLocks noChangeArrowheads="1"/>
          </p:cNvSpPr>
          <p:nvPr/>
        </p:nvSpPr>
        <p:spPr bwMode="auto">
          <a:xfrm>
            <a:off x="1100473" y="2331783"/>
            <a:ext cx="594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marL="342900" indent="-342900" defTabSz="685800" fontAlgn="base">
              <a:spcBef>
                <a:spcPct val="0"/>
              </a:spcBef>
              <a:spcAft>
                <a:spcPct val="0"/>
              </a:spcAft>
              <a:buClrTx/>
              <a:buSzTx/>
              <a:buFont typeface="Wingdings" panose="05000000000000000000" pitchFamily="2" charset="2"/>
              <a:buChar char="l"/>
            </a:pPr>
            <a:r>
              <a:rPr kumimoji="1" lang="zh-CN" altLang="en-US" sz="2400" b="0" dirty="0">
                <a:solidFill>
                  <a:prstClr val="black"/>
                </a:solidFill>
                <a:latin typeface="微软雅黑" panose="020B0503020204020204" pitchFamily="34" charset="-122"/>
                <a:ea typeface="微软雅黑" panose="020B0503020204020204" pitchFamily="34" charset="-122"/>
              </a:rPr>
              <a:t>是数据（集合）中的一个“个体”</a:t>
            </a:r>
          </a:p>
        </p:txBody>
      </p:sp>
      <p:sp>
        <p:nvSpPr>
          <p:cNvPr id="283651" name="Text Box 3"/>
          <p:cNvSpPr txBox="1">
            <a:spLocks noChangeArrowheads="1"/>
          </p:cNvSpPr>
          <p:nvPr/>
        </p:nvSpPr>
        <p:spPr bwMode="auto">
          <a:xfrm>
            <a:off x="1007604" y="1437624"/>
            <a:ext cx="5634038" cy="55399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en-US" altLang="zh-CN" sz="3000" b="0" dirty="0">
                <a:solidFill>
                  <a:srgbClr val="0070C0"/>
                </a:solidFill>
                <a:latin typeface="微软雅黑" panose="020B0503020204020204" pitchFamily="34" charset="-122"/>
                <a:ea typeface="微软雅黑" panose="020B0503020204020204" pitchFamily="34" charset="-122"/>
              </a:rPr>
              <a:t>2. </a:t>
            </a:r>
            <a:r>
              <a:rPr kumimoji="1" lang="zh-CN" altLang="en-US" sz="3000" b="0" dirty="0">
                <a:solidFill>
                  <a:srgbClr val="0070C0"/>
                </a:solidFill>
                <a:latin typeface="微软雅黑" panose="020B0503020204020204" pitchFamily="34" charset="-122"/>
                <a:ea typeface="微软雅黑" panose="020B0503020204020204" pitchFamily="34" charset="-122"/>
              </a:rPr>
              <a:t>数据元素（</a:t>
            </a:r>
            <a:r>
              <a:rPr kumimoji="1" lang="en-US" altLang="zh-CN" sz="3000" b="0" dirty="0">
                <a:solidFill>
                  <a:srgbClr val="0070C0"/>
                </a:solidFill>
                <a:latin typeface="微软雅黑" panose="020B0503020204020204" pitchFamily="34" charset="-122"/>
                <a:ea typeface="微软雅黑" panose="020B0503020204020204" pitchFamily="34" charset="-122"/>
              </a:rPr>
              <a:t>Data Element</a:t>
            </a:r>
            <a:r>
              <a:rPr kumimoji="1" lang="zh-CN" altLang="en-US" sz="3000" b="0" dirty="0">
                <a:solidFill>
                  <a:srgbClr val="0070C0"/>
                </a:solidFill>
                <a:latin typeface="微软雅黑" panose="020B0503020204020204" pitchFamily="34" charset="-122"/>
                <a:ea typeface="微软雅黑" panose="020B0503020204020204" pitchFamily="34" charset="-122"/>
              </a:rPr>
              <a:t>） </a:t>
            </a:r>
            <a:r>
              <a:rPr kumimoji="1" lang="en-US" altLang="zh-CN" sz="3000" b="0" dirty="0">
                <a:solidFill>
                  <a:srgbClr val="0070C0"/>
                </a:solidFill>
                <a:latin typeface="微软雅黑" panose="020B0503020204020204" pitchFamily="34" charset="-122"/>
                <a:ea typeface="微软雅黑" panose="020B0503020204020204" pitchFamily="34" charset="-122"/>
              </a:rPr>
              <a:t>:</a:t>
            </a:r>
          </a:p>
        </p:txBody>
      </p:sp>
      <p:sp>
        <p:nvSpPr>
          <p:cNvPr id="283652" name="Text Box 4"/>
          <p:cNvSpPr txBox="1">
            <a:spLocks noChangeArrowheads="1"/>
          </p:cNvSpPr>
          <p:nvPr/>
        </p:nvSpPr>
        <p:spPr bwMode="auto">
          <a:xfrm>
            <a:off x="1132620" y="2979483"/>
            <a:ext cx="54733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marL="342900" indent="-342900" defTabSz="685800" fontAlgn="base">
              <a:spcBef>
                <a:spcPct val="0"/>
              </a:spcBef>
              <a:spcAft>
                <a:spcPct val="0"/>
              </a:spcAft>
              <a:buClrTx/>
              <a:buSzTx/>
              <a:buFont typeface="Wingdings" panose="05000000000000000000" pitchFamily="2" charset="2"/>
              <a:buChar char="l"/>
            </a:pPr>
            <a:r>
              <a:rPr kumimoji="1" lang="zh-CN" altLang="en-US" sz="2400" b="0" dirty="0">
                <a:solidFill>
                  <a:prstClr val="black"/>
                </a:solidFill>
                <a:latin typeface="微软雅黑" panose="020B0503020204020204" pitchFamily="34" charset="-122"/>
                <a:ea typeface="微软雅黑" panose="020B0503020204020204" pitchFamily="34" charset="-122"/>
              </a:rPr>
              <a:t>是数据结构中讨论的基本单位</a:t>
            </a:r>
          </a:p>
        </p:txBody>
      </p:sp>
    </p:spTree>
    <p:extLst>
      <p:ext uri="{BB962C8B-B14F-4D97-AF65-F5344CB8AC3E}">
        <p14:creationId xmlns:p14="http://schemas.microsoft.com/office/powerpoint/2010/main" val="197872113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83651"/>
                                        </p:tgtEl>
                                        <p:attrNameLst>
                                          <p:attrName>style.visibility</p:attrName>
                                        </p:attrNameLst>
                                      </p:cBhvr>
                                      <p:to>
                                        <p:strVal val="visible"/>
                                      </p:to>
                                    </p:set>
                                    <p:animEffect transition="in" filter="strips(downRight)">
                                      <p:cBhvr>
                                        <p:cTn id="7" dur="500"/>
                                        <p:tgtEl>
                                          <p:spTgt spid="283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3650"/>
                                        </p:tgtEl>
                                        <p:attrNameLst>
                                          <p:attrName>style.visibility</p:attrName>
                                        </p:attrNameLst>
                                      </p:cBhvr>
                                      <p:to>
                                        <p:strVal val="visible"/>
                                      </p:to>
                                    </p:set>
                                    <p:animEffect transition="in" filter="wipe(left)">
                                      <p:cBhvr>
                                        <p:cTn id="12" dur="500"/>
                                        <p:tgtEl>
                                          <p:spTgt spid="2836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3652"/>
                                        </p:tgtEl>
                                        <p:attrNameLst>
                                          <p:attrName>style.visibility</p:attrName>
                                        </p:attrNameLst>
                                      </p:cBhvr>
                                      <p:to>
                                        <p:strVal val="visible"/>
                                      </p:to>
                                    </p:set>
                                    <p:animEffect transition="in" filter="wipe(left)">
                                      <p:cBhvr>
                                        <p:cTn id="17" dur="500"/>
                                        <p:tgtEl>
                                          <p:spTgt spid="283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0" grpId="0" autoUpdateAnimBg="0"/>
      <p:bldP spid="283651" grpId="0" autoUpdateAnimBg="0"/>
      <p:bldP spid="283652"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84680" name="Object 8"/>
          <p:cNvGraphicFramePr>
            <a:graphicFrameLocks noChangeAspect="1"/>
          </p:cNvGraphicFramePr>
          <p:nvPr>
            <p:extLst/>
          </p:nvPr>
        </p:nvGraphicFramePr>
        <p:xfrm>
          <a:off x="1303494" y="3450561"/>
          <a:ext cx="5940660" cy="763191"/>
        </p:xfrm>
        <a:graphic>
          <a:graphicData uri="http://schemas.openxmlformats.org/presentationml/2006/ole">
            <mc:AlternateContent xmlns:mc="http://schemas.openxmlformats.org/markup-compatibility/2006">
              <mc:Choice xmlns:v="urn:schemas-microsoft-com:vml" Requires="v">
                <p:oleObj spid="_x0000_s7178" name="Document" r:id="rId3" imgW="6262496" imgH="704189" progId="Word.Document.8">
                  <p:embed/>
                </p:oleObj>
              </mc:Choice>
              <mc:Fallback>
                <p:oleObj name="Document" r:id="rId3" imgW="6262496" imgH="704189" progId="Word.Document.8">
                  <p:embed/>
                  <p:pic>
                    <p:nvPicPr>
                      <p:cNvPr id="284680" name="Object 8"/>
                      <p:cNvPicPr>
                        <a:picLocks noChangeAspect="1" noChangeArrowheads="1"/>
                      </p:cNvPicPr>
                      <p:nvPr/>
                    </p:nvPicPr>
                    <p:blipFill>
                      <a:blip r:embed="rId4"/>
                      <a:srcRect/>
                      <a:stretch>
                        <a:fillRect/>
                      </a:stretch>
                    </p:blipFill>
                    <p:spPr bwMode="auto">
                      <a:xfrm>
                        <a:off x="1303494" y="3450561"/>
                        <a:ext cx="5940660" cy="763191"/>
                      </a:xfrm>
                      <a:prstGeom prst="rect">
                        <a:avLst/>
                      </a:prstGeom>
                      <a:noFill/>
                      <a:ln>
                        <a:noFill/>
                      </a:ln>
                      <a:extLst/>
                    </p:spPr>
                  </p:pic>
                </p:oleObj>
              </mc:Fallback>
            </mc:AlternateContent>
          </a:graphicData>
        </a:graphic>
      </p:graphicFrame>
      <p:sp>
        <p:nvSpPr>
          <p:cNvPr id="284674" name="Text Box 2"/>
          <p:cNvSpPr txBox="1">
            <a:spLocks noChangeArrowheads="1"/>
          </p:cNvSpPr>
          <p:nvPr/>
        </p:nvSpPr>
        <p:spPr bwMode="auto">
          <a:xfrm>
            <a:off x="1199035" y="799072"/>
            <a:ext cx="3757439" cy="55399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3000" b="0" dirty="0">
                <a:solidFill>
                  <a:srgbClr val="0070C0"/>
                </a:solidFill>
                <a:latin typeface="微软雅黑" panose="020B0503020204020204" pitchFamily="34" charset="-122"/>
                <a:ea typeface="微软雅黑" panose="020B0503020204020204" pitchFamily="34" charset="-122"/>
              </a:rPr>
              <a:t> </a:t>
            </a:r>
            <a:r>
              <a:rPr kumimoji="1" lang="en-US" altLang="zh-CN" sz="3000" b="0" dirty="0">
                <a:solidFill>
                  <a:srgbClr val="0070C0"/>
                </a:solidFill>
                <a:latin typeface="微软雅黑" panose="020B0503020204020204" pitchFamily="34" charset="-122"/>
                <a:ea typeface="微软雅黑" panose="020B0503020204020204" pitchFamily="34" charset="-122"/>
              </a:rPr>
              <a:t>3.</a:t>
            </a:r>
            <a:r>
              <a:rPr kumimoji="1" lang="zh-CN" altLang="en-US" sz="3000" b="0" dirty="0">
                <a:solidFill>
                  <a:srgbClr val="0070C0"/>
                </a:solidFill>
                <a:latin typeface="微软雅黑" panose="020B0503020204020204" pitchFamily="34" charset="-122"/>
                <a:ea typeface="微软雅黑" panose="020B0503020204020204" pitchFamily="34" charset="-122"/>
              </a:rPr>
              <a:t>数据项</a:t>
            </a:r>
            <a:r>
              <a:rPr kumimoji="1" lang="zh-CN" altLang="en-US" sz="1800" b="0" dirty="0">
                <a:solidFill>
                  <a:srgbClr val="0070C0"/>
                </a:solidFill>
                <a:latin typeface="微软雅黑" panose="020B0503020204020204" pitchFamily="34" charset="-122"/>
                <a:ea typeface="微软雅黑" panose="020B0503020204020204" pitchFamily="34" charset="-122"/>
              </a:rPr>
              <a:t>（</a:t>
            </a:r>
            <a:r>
              <a:rPr kumimoji="1" lang="en-US" altLang="zh-CN" sz="1800" b="0" dirty="0">
                <a:solidFill>
                  <a:srgbClr val="0070C0"/>
                </a:solidFill>
                <a:latin typeface="微软雅黑" panose="020B0503020204020204" pitchFamily="34" charset="-122"/>
                <a:ea typeface="微软雅黑" panose="020B0503020204020204" pitchFamily="34" charset="-122"/>
              </a:rPr>
              <a:t>Data Item</a:t>
            </a:r>
            <a:r>
              <a:rPr kumimoji="1" lang="zh-CN" altLang="en-US" sz="1800" b="0" dirty="0">
                <a:solidFill>
                  <a:srgbClr val="0070C0"/>
                </a:solidFill>
                <a:latin typeface="微软雅黑" panose="020B0503020204020204" pitchFamily="34" charset="-122"/>
                <a:ea typeface="微软雅黑" panose="020B0503020204020204" pitchFamily="34" charset="-122"/>
              </a:rPr>
              <a:t>）</a:t>
            </a:r>
            <a:r>
              <a:rPr kumimoji="1" lang="zh-CN" altLang="en-US" sz="1350" b="0" dirty="0">
                <a:solidFill>
                  <a:srgbClr val="0070C0"/>
                </a:solidFill>
                <a:latin typeface="微软雅黑" panose="020B0503020204020204" pitchFamily="34" charset="-122"/>
                <a:ea typeface="微软雅黑" panose="020B0503020204020204" pitchFamily="34" charset="-122"/>
              </a:rPr>
              <a:t> </a:t>
            </a:r>
            <a:r>
              <a:rPr kumimoji="1" lang="zh-CN" altLang="en-US" sz="3000" b="0" dirty="0">
                <a:solidFill>
                  <a:srgbClr val="0070C0"/>
                </a:solidFill>
                <a:latin typeface="微软雅黑" panose="020B0503020204020204" pitchFamily="34" charset="-122"/>
                <a:ea typeface="微软雅黑" panose="020B0503020204020204" pitchFamily="34" charset="-122"/>
              </a:rPr>
              <a:t>：</a:t>
            </a:r>
          </a:p>
        </p:txBody>
      </p:sp>
      <p:sp>
        <p:nvSpPr>
          <p:cNvPr id="284675" name="Text Box 3"/>
          <p:cNvSpPr txBox="1">
            <a:spLocks noChangeArrowheads="1"/>
          </p:cNvSpPr>
          <p:nvPr/>
        </p:nvSpPr>
        <p:spPr bwMode="auto">
          <a:xfrm>
            <a:off x="1276424" y="1562230"/>
            <a:ext cx="368562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100" b="0" dirty="0">
                <a:solidFill>
                  <a:prstClr val="black"/>
                </a:solidFill>
                <a:latin typeface="微软雅黑" panose="020B0503020204020204" pitchFamily="34" charset="-122"/>
                <a:ea typeface="微软雅黑" panose="020B0503020204020204" pitchFamily="34" charset="-122"/>
              </a:rPr>
              <a:t>是数据结构中讨论的最小单位</a:t>
            </a:r>
          </a:p>
        </p:txBody>
      </p:sp>
      <p:sp>
        <p:nvSpPr>
          <p:cNvPr id="284676" name="Text Box 4"/>
          <p:cNvSpPr txBox="1">
            <a:spLocks noChangeArrowheads="1"/>
          </p:cNvSpPr>
          <p:nvPr/>
        </p:nvSpPr>
        <p:spPr bwMode="auto">
          <a:xfrm>
            <a:off x="1292897" y="2172502"/>
            <a:ext cx="497919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100" b="0" dirty="0">
                <a:solidFill>
                  <a:prstClr val="black"/>
                </a:solidFill>
                <a:latin typeface="微软雅黑" panose="020B0503020204020204" pitchFamily="34" charset="-122"/>
                <a:ea typeface="微软雅黑" panose="020B0503020204020204" pitchFamily="34" charset="-122"/>
              </a:rPr>
              <a:t>数据元素可以是数据项的集合</a:t>
            </a:r>
          </a:p>
        </p:txBody>
      </p:sp>
      <p:sp>
        <p:nvSpPr>
          <p:cNvPr id="284677" name="Text Box 5"/>
          <p:cNvSpPr txBox="1">
            <a:spLocks noChangeArrowheads="1"/>
          </p:cNvSpPr>
          <p:nvPr/>
        </p:nvSpPr>
        <p:spPr bwMode="auto">
          <a:xfrm>
            <a:off x="1280593" y="2835008"/>
            <a:ext cx="99257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100" b="0">
                <a:solidFill>
                  <a:prstClr val="black"/>
                </a:solidFill>
                <a:latin typeface="微软雅黑" panose="020B0503020204020204" pitchFamily="34" charset="-122"/>
                <a:ea typeface="微软雅黑" panose="020B0503020204020204" pitchFamily="34" charset="-122"/>
              </a:rPr>
              <a:t>例如：</a:t>
            </a:r>
          </a:p>
        </p:txBody>
      </p:sp>
      <p:sp>
        <p:nvSpPr>
          <p:cNvPr id="284678" name="Text Box 6"/>
          <p:cNvSpPr txBox="1">
            <a:spLocks noChangeArrowheads="1"/>
          </p:cNvSpPr>
          <p:nvPr/>
        </p:nvSpPr>
        <p:spPr bwMode="auto">
          <a:xfrm>
            <a:off x="2264049" y="2862393"/>
            <a:ext cx="4224233"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100" b="0">
                <a:solidFill>
                  <a:prstClr val="black"/>
                </a:solidFill>
                <a:latin typeface="微软雅黑" panose="020B0503020204020204" pitchFamily="34" charset="-122"/>
                <a:ea typeface="微软雅黑" panose="020B0503020204020204" pitchFamily="34" charset="-122"/>
              </a:rPr>
              <a:t>描述一个运动员的数据元素可以是</a:t>
            </a:r>
          </a:p>
        </p:txBody>
      </p:sp>
      <p:graphicFrame>
        <p:nvGraphicFramePr>
          <p:cNvPr id="284679" name="Object 7"/>
          <p:cNvGraphicFramePr>
            <a:graphicFrameLocks noChangeAspect="1"/>
          </p:cNvGraphicFramePr>
          <p:nvPr>
            <p:extLst/>
          </p:nvPr>
        </p:nvGraphicFramePr>
        <p:xfrm>
          <a:off x="3163492" y="3923110"/>
          <a:ext cx="1107281" cy="529828"/>
        </p:xfrm>
        <a:graphic>
          <a:graphicData uri="http://schemas.openxmlformats.org/presentationml/2006/ole">
            <mc:AlternateContent xmlns:mc="http://schemas.openxmlformats.org/markup-compatibility/2006">
              <mc:Choice xmlns:v="urn:schemas-microsoft-com:vml" Requires="v">
                <p:oleObj spid="_x0000_s7179" name="Document" r:id="rId5" imgW="1893304" imgH="913953" progId="Word.Document.8">
                  <p:embed/>
                </p:oleObj>
              </mc:Choice>
              <mc:Fallback>
                <p:oleObj name="Document" r:id="rId5" imgW="1893304" imgH="913953" progId="Word.Document.8">
                  <p:embed/>
                  <p:pic>
                    <p:nvPicPr>
                      <p:cNvPr id="284679" name="Object 7"/>
                      <p:cNvPicPr>
                        <a:picLocks noChangeAspect="1" noChangeArrowheads="1"/>
                      </p:cNvPicPr>
                      <p:nvPr/>
                    </p:nvPicPr>
                    <p:blipFill>
                      <a:blip r:embed="rId6"/>
                      <a:srcRect/>
                      <a:stretch>
                        <a:fillRect/>
                      </a:stretch>
                    </p:blipFill>
                    <p:spPr bwMode="auto">
                      <a:xfrm>
                        <a:off x="3163492" y="3923110"/>
                        <a:ext cx="1107281" cy="529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4681" name="Text Box 9"/>
          <p:cNvSpPr txBox="1">
            <a:spLocks noChangeArrowheads="1"/>
          </p:cNvSpPr>
          <p:nvPr/>
        </p:nvSpPr>
        <p:spPr bwMode="auto">
          <a:xfrm>
            <a:off x="3086770" y="4412587"/>
            <a:ext cx="16085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1800" b="0" dirty="0">
                <a:solidFill>
                  <a:prstClr val="black"/>
                </a:solidFill>
                <a:latin typeface="微软雅黑" panose="020B0503020204020204" pitchFamily="34" charset="-122"/>
                <a:ea typeface="微软雅黑" panose="020B0503020204020204" pitchFamily="34" charset="-122"/>
              </a:rPr>
              <a:t>称之为组合项</a:t>
            </a:r>
          </a:p>
        </p:txBody>
      </p:sp>
      <p:sp>
        <p:nvSpPr>
          <p:cNvPr id="284682" name="AutoShape 10"/>
          <p:cNvSpPr>
            <a:spLocks/>
          </p:cNvSpPr>
          <p:nvPr/>
        </p:nvSpPr>
        <p:spPr bwMode="auto">
          <a:xfrm rot="16200000">
            <a:off x="3695775" y="3813107"/>
            <a:ext cx="171450" cy="984647"/>
          </a:xfrm>
          <a:prstGeom prst="leftBrace">
            <a:avLst>
              <a:gd name="adj1" fmla="val 63838"/>
              <a:gd name="adj2" fmla="val 50000"/>
            </a:avLst>
          </a:prstGeom>
          <a:noFill/>
          <a:ln w="38100">
            <a:solidFill>
              <a:schemeClr val="bg1"/>
            </a:solidFill>
            <a:round/>
            <a:headEnd/>
            <a:tailEnd/>
          </a:ln>
          <a:extLst/>
        </p:spPr>
        <p:txBody>
          <a:bodyPr vert="eaVert" wrap="none" anchor="ct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algn="ctr" defTabSz="685800" fontAlgn="base">
              <a:spcBef>
                <a:spcPct val="0"/>
              </a:spcBef>
              <a:spcAft>
                <a:spcPct val="0"/>
              </a:spcAft>
              <a:buClrTx/>
              <a:buSzTx/>
              <a:buNone/>
            </a:pPr>
            <a:endParaRPr lang="zh-CN" altLang="en-US" sz="1350" b="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212652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84674"/>
                                        </p:tgtEl>
                                        <p:attrNameLst>
                                          <p:attrName>style.visibility</p:attrName>
                                        </p:attrNameLst>
                                      </p:cBhvr>
                                      <p:to>
                                        <p:strVal val="visible"/>
                                      </p:to>
                                    </p:set>
                                    <p:animEffect transition="in" filter="strips(downRight)">
                                      <p:cBhvr>
                                        <p:cTn id="7" dur="500"/>
                                        <p:tgtEl>
                                          <p:spTgt spid="284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84675"/>
                                        </p:tgtEl>
                                        <p:attrNameLst>
                                          <p:attrName>style.visibility</p:attrName>
                                        </p:attrNameLst>
                                      </p:cBhvr>
                                      <p:to>
                                        <p:strVal val="visible"/>
                                      </p:to>
                                    </p:set>
                                    <p:animEffect transition="in" filter="wipe(left)">
                                      <p:cBhvr>
                                        <p:cTn id="12" dur="500"/>
                                        <p:tgtEl>
                                          <p:spTgt spid="2846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84676"/>
                                        </p:tgtEl>
                                        <p:attrNameLst>
                                          <p:attrName>style.visibility</p:attrName>
                                        </p:attrNameLst>
                                      </p:cBhvr>
                                      <p:to>
                                        <p:strVal val="visible"/>
                                      </p:to>
                                    </p:set>
                                    <p:animEffect transition="in" filter="wipe(left)">
                                      <p:cBhvr>
                                        <p:cTn id="17" dur="500"/>
                                        <p:tgtEl>
                                          <p:spTgt spid="28467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84677"/>
                                        </p:tgtEl>
                                        <p:attrNameLst>
                                          <p:attrName>style.visibility</p:attrName>
                                        </p:attrNameLst>
                                      </p:cBhvr>
                                      <p:to>
                                        <p:strVal val="visible"/>
                                      </p:to>
                                    </p:set>
                                    <p:animEffect transition="in" filter="box(out)">
                                      <p:cBhvr>
                                        <p:cTn id="22" dur="500"/>
                                        <p:tgtEl>
                                          <p:spTgt spid="28467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84678"/>
                                        </p:tgtEl>
                                        <p:attrNameLst>
                                          <p:attrName>style.visibility</p:attrName>
                                        </p:attrNameLst>
                                      </p:cBhvr>
                                      <p:to>
                                        <p:strVal val="visible"/>
                                      </p:to>
                                    </p:set>
                                    <p:animEffect transition="in" filter="wipe(left)">
                                      <p:cBhvr>
                                        <p:cTn id="27" dur="500"/>
                                        <p:tgtEl>
                                          <p:spTgt spid="2846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284680"/>
                                        </p:tgtEl>
                                        <p:attrNameLst>
                                          <p:attrName>style.visibility</p:attrName>
                                        </p:attrNameLst>
                                      </p:cBhvr>
                                      <p:to>
                                        <p:strVal val="visible"/>
                                      </p:to>
                                    </p:set>
                                    <p:animEffect transition="in" filter="strips(downRight)">
                                      <p:cBhvr>
                                        <p:cTn id="32" dur="500"/>
                                        <p:tgtEl>
                                          <p:spTgt spid="28468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284679"/>
                                        </p:tgtEl>
                                        <p:attrNameLst>
                                          <p:attrName>style.visibility</p:attrName>
                                        </p:attrNameLst>
                                      </p:cBhvr>
                                      <p:to>
                                        <p:strVal val="visible"/>
                                      </p:to>
                                    </p:set>
                                    <p:animEffect transition="in" filter="strips(downRight)">
                                      <p:cBhvr>
                                        <p:cTn id="37" dur="500"/>
                                        <p:tgtEl>
                                          <p:spTgt spid="284679"/>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84682"/>
                                        </p:tgtEl>
                                        <p:attrNameLst>
                                          <p:attrName>style.visibility</p:attrName>
                                        </p:attrNameLst>
                                      </p:cBhvr>
                                      <p:to>
                                        <p:strVal val="visible"/>
                                      </p:to>
                                    </p:set>
                                    <p:animEffect transition="in" filter="wipe(left)">
                                      <p:cBhvr>
                                        <p:cTn id="41" dur="500"/>
                                        <p:tgtEl>
                                          <p:spTgt spid="284682"/>
                                        </p:tgtEl>
                                      </p:cBhvr>
                                    </p:animEffect>
                                  </p:childTnLst>
                                </p:cTn>
                              </p:par>
                            </p:childTnLst>
                          </p:cTn>
                        </p:par>
                        <p:par>
                          <p:cTn id="42" fill="hold" nodeType="afterGroup">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284681"/>
                                        </p:tgtEl>
                                        <p:attrNameLst>
                                          <p:attrName>style.visibility</p:attrName>
                                        </p:attrNameLst>
                                      </p:cBhvr>
                                      <p:to>
                                        <p:strVal val="visible"/>
                                      </p:to>
                                    </p:set>
                                    <p:animEffect transition="in" filter="wipe(left)">
                                      <p:cBhvr>
                                        <p:cTn id="45" dur="500"/>
                                        <p:tgtEl>
                                          <p:spTgt spid="2846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4" grpId="0" autoUpdateAnimBg="0"/>
      <p:bldP spid="284675" grpId="0" autoUpdateAnimBg="0"/>
      <p:bldP spid="284676" grpId="0" autoUpdateAnimBg="0"/>
      <p:bldP spid="284677" grpId="0" autoUpdateAnimBg="0"/>
      <p:bldP spid="284678" grpId="0" autoUpdateAnimBg="0"/>
      <p:bldP spid="284681" grpId="0" autoUpdateAnimBg="0"/>
      <p:bldP spid="284682"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1223628" y="843558"/>
            <a:ext cx="5829300" cy="77033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numCol="1" anchorCtr="0" compatLnSpc="1">
            <a:prstTxWarp prst="textNoShape">
              <a:avLst/>
            </a:prstTxWarp>
            <a:normAutofit/>
            <a:scene3d>
              <a:camera prst="orthographicFront"/>
              <a:lightRig rig="soft" dir="t"/>
            </a:scene3d>
            <a:sp3d prstMaterial="matte">
              <a:bevelT w="12700" h="12700"/>
            </a:sp3d>
          </a:bodyPr>
          <a:lstStyle/>
          <a:p>
            <a:pPr eaLnBrk="1" fontAlgn="auto" hangingPunct="1">
              <a:spcAft>
                <a:spcPts val="0"/>
              </a:spcAft>
              <a:defRPr/>
            </a:pPr>
            <a:r>
              <a:rPr lang="en-US" altLang="zh-CN" sz="2700" b="0" dirty="0">
                <a:solidFill>
                  <a:srgbClr val="0070C0"/>
                </a:solidFill>
                <a:effectLst/>
                <a:latin typeface="微软雅黑" panose="020B0503020204020204" pitchFamily="34" charset="-122"/>
                <a:ea typeface="微软雅黑" panose="020B0503020204020204" pitchFamily="34" charset="-122"/>
              </a:rPr>
              <a:t>4. </a:t>
            </a:r>
            <a:r>
              <a:rPr sz="2700" b="0" dirty="0">
                <a:solidFill>
                  <a:srgbClr val="0070C0"/>
                </a:solidFill>
                <a:effectLst/>
                <a:latin typeface="微软雅黑" panose="020B0503020204020204" pitchFamily="34" charset="-122"/>
                <a:ea typeface="微软雅黑" panose="020B0503020204020204" pitchFamily="34" charset="-122"/>
              </a:rPr>
              <a:t>数据对象（</a:t>
            </a:r>
            <a:r>
              <a:rPr lang="en-US" altLang="zh-CN" sz="2700" b="0" dirty="0">
                <a:solidFill>
                  <a:srgbClr val="0070C0"/>
                </a:solidFill>
                <a:effectLst/>
                <a:latin typeface="微软雅黑" panose="020B0503020204020204" pitchFamily="34" charset="-122"/>
                <a:ea typeface="微软雅黑" panose="020B0503020204020204" pitchFamily="34" charset="-122"/>
              </a:rPr>
              <a:t>Data Object</a:t>
            </a:r>
            <a:r>
              <a:rPr sz="2700" b="0" dirty="0">
                <a:solidFill>
                  <a:srgbClr val="0070C0"/>
                </a:solidFill>
                <a:effectLst/>
                <a:latin typeface="微软雅黑" panose="020B0503020204020204" pitchFamily="34" charset="-122"/>
                <a:ea typeface="微软雅黑" panose="020B0503020204020204" pitchFamily="34" charset="-122"/>
              </a:rPr>
              <a:t>）：</a:t>
            </a:r>
          </a:p>
        </p:txBody>
      </p:sp>
      <p:sp>
        <p:nvSpPr>
          <p:cNvPr id="285699" name="Rectangle 3"/>
          <p:cNvSpPr>
            <a:spLocks noGrp="1" noChangeArrowheads="1"/>
          </p:cNvSpPr>
          <p:nvPr>
            <p:ph idx="1"/>
          </p:nvPr>
        </p:nvSpPr>
        <p:spPr>
          <a:xfrm>
            <a:off x="1061610" y="1815666"/>
            <a:ext cx="7182798" cy="2322296"/>
          </a:xfrm>
        </p:spPr>
        <p:txBody>
          <a:bodyPr/>
          <a:lstStyle/>
          <a:p>
            <a:pPr eaLnBrk="1" hangingPunct="1">
              <a:lnSpc>
                <a:spcPct val="150000"/>
              </a:lnSpc>
              <a:buFont typeface="Arial" panose="020B0604020202020204" pitchFamily="34" charset="0"/>
              <a:buChar char="•"/>
            </a:pPr>
            <a:r>
              <a:rPr lang="zh-CN" altLang="en-US" sz="1800" b="0" dirty="0">
                <a:solidFill>
                  <a:schemeClr val="bg1"/>
                </a:solidFill>
                <a:latin typeface="微软雅黑" panose="020B0503020204020204" pitchFamily="34" charset="-122"/>
                <a:ea typeface="微软雅黑" panose="020B0503020204020204" pitchFamily="34" charset="-122"/>
              </a:rPr>
              <a:t>数据对象是具有相同性质的数据元素的集合，是数据的一个子集。</a:t>
            </a:r>
            <a:endParaRPr lang="en-US" altLang="zh-CN" sz="1800" b="0" dirty="0">
              <a:solidFill>
                <a:schemeClr val="bg1"/>
              </a:solidFill>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Char char="•"/>
            </a:pPr>
            <a:endParaRPr lang="zh-CN" altLang="en-US" sz="1800" b="0" dirty="0">
              <a:solidFill>
                <a:schemeClr val="bg1"/>
              </a:solidFill>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Char char="•"/>
            </a:pPr>
            <a:r>
              <a:rPr lang="zh-CN" altLang="en-US" sz="1800" b="0" dirty="0">
                <a:solidFill>
                  <a:schemeClr val="bg1"/>
                </a:solidFill>
                <a:latin typeface="微软雅黑" panose="020B0503020204020204" pitchFamily="34" charset="-122"/>
                <a:ea typeface="微软雅黑" panose="020B0503020204020204" pitchFamily="34" charset="-122"/>
              </a:rPr>
              <a:t>例如，迷宫数据对象中的数据元素是一个个点；电话薄数据对象中数据元素是每个人的记录；图书目录数据对象中数据元素是一张张书目卡片。</a:t>
            </a:r>
            <a:endParaRPr lang="en-US" altLang="zh-CN" sz="1800" b="0" dirty="0">
              <a:solidFill>
                <a:schemeClr val="bg1"/>
              </a:solidFill>
              <a:latin typeface="微软雅黑" panose="020B0503020204020204" pitchFamily="34" charset="-122"/>
              <a:ea typeface="微软雅黑" panose="020B0503020204020204" pitchFamily="34" charset="-122"/>
            </a:endParaRPr>
          </a:p>
          <a:p>
            <a:pPr eaLnBrk="1" hangingPunct="1">
              <a:lnSpc>
                <a:spcPct val="150000"/>
              </a:lnSpc>
              <a:buFont typeface="Arial" panose="020B0604020202020204" pitchFamily="34" charset="0"/>
              <a:buChar char="•"/>
            </a:pPr>
            <a:r>
              <a:rPr lang="zh-CN" altLang="en-US" sz="1800" b="0" dirty="0">
                <a:solidFill>
                  <a:schemeClr val="bg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40852032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5699">
                                            <p:txEl>
                                              <p:pRg st="0" end="0"/>
                                            </p:txEl>
                                          </p:spTgt>
                                        </p:tgtEl>
                                        <p:attrNameLst>
                                          <p:attrName>style.visibility</p:attrName>
                                        </p:attrNameLst>
                                      </p:cBhvr>
                                      <p:to>
                                        <p:strVal val="visible"/>
                                      </p:to>
                                    </p:set>
                                    <p:anim calcmode="lin" valueType="num">
                                      <p:cBhvr additive="base">
                                        <p:cTn id="7" dur="500" fill="hold"/>
                                        <p:tgtEl>
                                          <p:spTgt spid="285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5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85699">
                                            <p:txEl>
                                              <p:pRg st="2" end="2"/>
                                            </p:txEl>
                                          </p:spTgt>
                                        </p:tgtEl>
                                        <p:attrNameLst>
                                          <p:attrName>style.visibility</p:attrName>
                                        </p:attrNameLst>
                                      </p:cBhvr>
                                      <p:to>
                                        <p:strVal val="visible"/>
                                      </p:to>
                                    </p:set>
                                    <p:anim calcmode="lin" valueType="num">
                                      <p:cBhvr additive="base">
                                        <p:cTn id="13" dur="500" fill="hold"/>
                                        <p:tgtEl>
                                          <p:spTgt spid="2856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5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85699">
                                            <p:txEl>
                                              <p:pRg st="3" end="3"/>
                                            </p:txEl>
                                          </p:spTgt>
                                        </p:tgtEl>
                                        <p:attrNameLst>
                                          <p:attrName>style.visibility</p:attrName>
                                        </p:attrNameLst>
                                      </p:cBhvr>
                                      <p:to>
                                        <p:strVal val="visible"/>
                                      </p:to>
                                    </p:set>
                                    <p:anim calcmode="lin" valueType="num">
                                      <p:cBhvr additive="base">
                                        <p:cTn id="19" dur="500" fill="hold"/>
                                        <p:tgtEl>
                                          <p:spTgt spid="2856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56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699"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504790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22" name="Rectangle 2"/>
          <p:cNvSpPr>
            <a:spLocks noChangeArrowheads="1"/>
          </p:cNvSpPr>
          <p:nvPr/>
        </p:nvSpPr>
        <p:spPr bwMode="auto">
          <a:xfrm>
            <a:off x="1077348" y="2409732"/>
            <a:ext cx="5454606" cy="232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2" panose="05020102010507070707" pitchFamily="18" charset="2"/>
              <a:buChar char=""/>
              <a:tabLst>
                <a:tab pos="0" algn="l"/>
              </a:tabLst>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tabLst>
                <a:tab pos="0" algn="l"/>
              </a:tabLst>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tabLst>
                <a:tab pos="0" algn="l"/>
              </a:tabLst>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tabLst>
                <a:tab pos="0" algn="l"/>
              </a:tabLst>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tabLst>
                <a:tab pos="0" algn="l"/>
              </a:tabLst>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tabLst>
                <a:tab pos="0" algn="l"/>
              </a:tabLst>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tabLst>
                <a:tab pos="0" algn="l"/>
              </a:tabLst>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tabLst>
                <a:tab pos="0" algn="l"/>
              </a:tabLst>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tabLst>
                <a:tab pos="0" algn="l"/>
              </a:tabLst>
              <a:defRPr sz="2000" b="1">
                <a:solidFill>
                  <a:schemeClr val="tx1"/>
                </a:solidFill>
                <a:latin typeface="黑体" panose="02010609060101010101" pitchFamily="49" charset="-122"/>
                <a:ea typeface="黑体" panose="02010609060101010101" pitchFamily="49" charset="-122"/>
              </a:defRPr>
            </a:lvl9pPr>
          </a:lstStyle>
          <a:p>
            <a:pPr defTabSz="685800" eaLnBrk="0" fontAlgn="base" hangingPunct="0">
              <a:lnSpc>
                <a:spcPct val="150000"/>
              </a:lnSpc>
              <a:spcBef>
                <a:spcPct val="50000"/>
              </a:spcBef>
              <a:spcAft>
                <a:spcPct val="0"/>
              </a:spcAft>
              <a:buClr>
                <a:prstClr val="white"/>
              </a:buClr>
              <a:buSzTx/>
              <a:buNone/>
            </a:pPr>
            <a:r>
              <a:rPr lang="zh-CN" altLang="en-US" sz="1800" b="0" dirty="0">
                <a:solidFill>
                  <a:prstClr val="black"/>
                </a:solidFill>
                <a:latin typeface="微软雅黑" panose="020B0503020204020204" pitchFamily="34" charset="-122"/>
                <a:ea typeface="微软雅黑" panose="020B0503020204020204" pitchFamily="34" charset="-122"/>
              </a:rPr>
              <a:t>用集合的形式描述，数据结构是一个二元组：</a:t>
            </a:r>
          </a:p>
          <a:p>
            <a:pPr defTabSz="685800" eaLnBrk="0" fontAlgn="base" hangingPunct="0">
              <a:lnSpc>
                <a:spcPct val="150000"/>
              </a:lnSpc>
              <a:spcBef>
                <a:spcPct val="50000"/>
              </a:spcBef>
              <a:spcAft>
                <a:spcPct val="0"/>
              </a:spcAft>
              <a:buClr>
                <a:prstClr val="white"/>
              </a:buClr>
              <a:buSzTx/>
              <a:buNone/>
            </a:pPr>
            <a:r>
              <a:rPr lang="zh-CN" altLang="en-US" sz="1800" b="0" dirty="0">
                <a:solidFill>
                  <a:prstClr val="black"/>
                </a:solidFill>
                <a:latin typeface="微软雅黑" panose="020B0503020204020204" pitchFamily="34" charset="-122"/>
                <a:ea typeface="微软雅黑" panose="020B0503020204020204" pitchFamily="34" charset="-122"/>
              </a:rPr>
              <a:t>　              </a:t>
            </a:r>
            <a:r>
              <a:rPr lang="en-US" altLang="zh-CN" sz="1800" b="0" dirty="0">
                <a:solidFill>
                  <a:prstClr val="black"/>
                </a:solidFill>
                <a:latin typeface="微软雅黑" panose="020B0503020204020204" pitchFamily="34" charset="-122"/>
                <a:ea typeface="微软雅黑" panose="020B0503020204020204" pitchFamily="34" charset="-122"/>
              </a:rPr>
              <a:t>DS=(D</a:t>
            </a:r>
            <a:r>
              <a:rPr lang="zh-CN" altLang="en-US" sz="1800" b="0" dirty="0">
                <a:solidFill>
                  <a:prstClr val="black"/>
                </a:solidFill>
                <a:latin typeface="微软雅黑" panose="020B0503020204020204" pitchFamily="34" charset="-122"/>
                <a:ea typeface="微软雅黑" panose="020B0503020204020204" pitchFamily="34" charset="-122"/>
              </a:rPr>
              <a:t>，</a:t>
            </a:r>
            <a:r>
              <a:rPr lang="en-US" altLang="zh-CN" sz="1800" b="0" dirty="0">
                <a:solidFill>
                  <a:prstClr val="black"/>
                </a:solidFill>
                <a:latin typeface="微软雅黑" panose="020B0503020204020204" pitchFamily="34" charset="-122"/>
                <a:ea typeface="微软雅黑" panose="020B0503020204020204" pitchFamily="34" charset="-122"/>
              </a:rPr>
              <a:t>R)</a:t>
            </a:r>
            <a:r>
              <a:rPr lang="zh-CN" altLang="en-US" sz="1800" b="0" dirty="0">
                <a:solidFill>
                  <a:prstClr val="black"/>
                </a:solidFill>
                <a:latin typeface="微软雅黑" panose="020B0503020204020204" pitchFamily="34" charset="-122"/>
                <a:ea typeface="微软雅黑" panose="020B0503020204020204" pitchFamily="34" charset="-122"/>
              </a:rPr>
              <a:t>　　</a:t>
            </a:r>
          </a:p>
          <a:p>
            <a:pPr defTabSz="685800" eaLnBrk="0" fontAlgn="base" hangingPunct="0">
              <a:lnSpc>
                <a:spcPct val="150000"/>
              </a:lnSpc>
              <a:spcBef>
                <a:spcPct val="50000"/>
              </a:spcBef>
              <a:spcAft>
                <a:spcPct val="0"/>
              </a:spcAft>
              <a:buClr>
                <a:prstClr val="white"/>
              </a:buClr>
              <a:buSzTx/>
              <a:buNone/>
            </a:pPr>
            <a:r>
              <a:rPr lang="zh-CN" altLang="en-US" sz="1800" b="0" dirty="0">
                <a:solidFill>
                  <a:prstClr val="black"/>
                </a:solidFill>
                <a:latin typeface="微软雅黑" panose="020B0503020204020204" pitchFamily="34" charset="-122"/>
                <a:ea typeface="微软雅黑" panose="020B0503020204020204" pitchFamily="34" charset="-122"/>
              </a:rPr>
              <a:t>其中：</a:t>
            </a:r>
            <a:r>
              <a:rPr lang="en-US" altLang="zh-CN" sz="1800" b="0" dirty="0">
                <a:solidFill>
                  <a:prstClr val="black"/>
                </a:solidFill>
                <a:latin typeface="微软雅黑" panose="020B0503020204020204" pitchFamily="34" charset="-122"/>
                <a:ea typeface="微软雅黑" panose="020B0503020204020204" pitchFamily="34" charset="-122"/>
              </a:rPr>
              <a:t>D</a:t>
            </a:r>
            <a:r>
              <a:rPr lang="zh-CN" altLang="en-US" sz="1800" b="0" dirty="0">
                <a:solidFill>
                  <a:prstClr val="black"/>
                </a:solidFill>
                <a:latin typeface="微软雅黑" panose="020B0503020204020204" pitchFamily="34" charset="-122"/>
                <a:ea typeface="微软雅黑" panose="020B0503020204020204" pitchFamily="34" charset="-122"/>
              </a:rPr>
              <a:t>是数据元素的集合，</a:t>
            </a:r>
            <a:r>
              <a:rPr lang="en-US" altLang="zh-CN" sz="1800" b="0" dirty="0">
                <a:solidFill>
                  <a:prstClr val="black"/>
                </a:solidFill>
                <a:latin typeface="微软雅黑" panose="020B0503020204020204" pitchFamily="34" charset="-122"/>
                <a:ea typeface="微软雅黑" panose="020B0503020204020204" pitchFamily="34" charset="-122"/>
              </a:rPr>
              <a:t>R</a:t>
            </a:r>
            <a:r>
              <a:rPr lang="zh-CN" altLang="zh-CN" sz="1800" b="0" dirty="0">
                <a:solidFill>
                  <a:prstClr val="black"/>
                </a:solidFill>
                <a:latin typeface="微软雅黑" panose="020B0503020204020204" pitchFamily="34" charset="-122"/>
                <a:ea typeface="微软雅黑" panose="020B0503020204020204" pitchFamily="34" charset="-122"/>
              </a:rPr>
              <a:t>是</a:t>
            </a:r>
            <a:r>
              <a:rPr lang="en-US" altLang="zh-CN" sz="1800" b="0" dirty="0">
                <a:solidFill>
                  <a:prstClr val="black"/>
                </a:solidFill>
                <a:latin typeface="微软雅黑" panose="020B0503020204020204" pitchFamily="34" charset="-122"/>
                <a:ea typeface="微软雅黑" panose="020B0503020204020204" pitchFamily="34" charset="-122"/>
              </a:rPr>
              <a:t>D</a:t>
            </a:r>
            <a:r>
              <a:rPr lang="zh-CN" altLang="zh-CN" sz="1800" b="0" dirty="0">
                <a:solidFill>
                  <a:prstClr val="black"/>
                </a:solidFill>
                <a:latin typeface="微软雅黑" panose="020B0503020204020204" pitchFamily="34" charset="-122"/>
                <a:ea typeface="微软雅黑" panose="020B0503020204020204" pitchFamily="34" charset="-122"/>
              </a:rPr>
              <a:t>上</a:t>
            </a:r>
            <a:r>
              <a:rPr lang="zh-CN" altLang="en-US" sz="1800" b="0" dirty="0">
                <a:solidFill>
                  <a:prstClr val="black"/>
                </a:solidFill>
                <a:latin typeface="微软雅黑" panose="020B0503020204020204" pitchFamily="34" charset="-122"/>
                <a:ea typeface="微软雅黑" panose="020B0503020204020204" pitchFamily="34" charset="-122"/>
              </a:rPr>
              <a:t>关系的集合。</a:t>
            </a:r>
          </a:p>
          <a:p>
            <a:pPr defTabSz="685800" eaLnBrk="0" fontAlgn="base" hangingPunct="0">
              <a:lnSpc>
                <a:spcPct val="150000"/>
              </a:lnSpc>
              <a:spcBef>
                <a:spcPct val="50000"/>
              </a:spcBef>
              <a:spcAft>
                <a:spcPct val="0"/>
              </a:spcAft>
              <a:buClr>
                <a:prstClr val="white"/>
              </a:buClr>
              <a:buSzTx/>
              <a:buNone/>
            </a:pPr>
            <a:r>
              <a:rPr lang="zh-CN" altLang="en-US" sz="1800" b="0" dirty="0">
                <a:solidFill>
                  <a:prstClr val="black"/>
                </a:solidFill>
                <a:latin typeface="微软雅黑" panose="020B0503020204020204" pitchFamily="34" charset="-122"/>
                <a:ea typeface="微软雅黑" panose="020B0503020204020204" pitchFamily="34" charset="-122"/>
              </a:rPr>
              <a:t>简言之，数据元素和其相互关系称为数据结构。</a:t>
            </a:r>
          </a:p>
        </p:txBody>
      </p:sp>
      <p:sp>
        <p:nvSpPr>
          <p:cNvPr id="17412" name="Text Box 4"/>
          <p:cNvSpPr txBox="1">
            <a:spLocks noChangeArrowheads="1"/>
          </p:cNvSpPr>
          <p:nvPr/>
        </p:nvSpPr>
        <p:spPr bwMode="auto">
          <a:xfrm>
            <a:off x="1077348" y="973429"/>
            <a:ext cx="3855543" cy="55399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en-US" altLang="zh-CN" sz="3000" b="0" dirty="0" smtClean="0">
                <a:solidFill>
                  <a:srgbClr val="0070C0"/>
                </a:solidFill>
                <a:latin typeface="微软雅黑" panose="020B0503020204020204" pitchFamily="34" charset="-122"/>
                <a:ea typeface="微软雅黑" panose="020B0503020204020204" pitchFamily="34" charset="-122"/>
              </a:rPr>
              <a:t>1.3.5 </a:t>
            </a:r>
            <a:r>
              <a:rPr kumimoji="1" lang="zh-CN" altLang="en-US" sz="3000" b="0" dirty="0" smtClean="0">
                <a:solidFill>
                  <a:srgbClr val="0070C0"/>
                </a:solidFill>
                <a:latin typeface="微软雅黑" panose="020B0503020204020204" pitchFamily="34" charset="-122"/>
                <a:ea typeface="微软雅黑" panose="020B0503020204020204" pitchFamily="34" charset="-122"/>
              </a:rPr>
              <a:t>数据结构的定义</a:t>
            </a:r>
            <a:endParaRPr kumimoji="1" lang="zh-CN" altLang="en-US" sz="1800" b="0" dirty="0">
              <a:solidFill>
                <a:srgbClr val="0070C0"/>
              </a:solidFill>
              <a:latin typeface="微软雅黑" panose="020B0503020204020204" pitchFamily="34" charset="-122"/>
              <a:ea typeface="微软雅黑" panose="020B0503020204020204" pitchFamily="34" charset="-122"/>
            </a:endParaRPr>
          </a:p>
        </p:txBody>
      </p:sp>
      <p:sp>
        <p:nvSpPr>
          <p:cNvPr id="17413" name="Text Box 5"/>
          <p:cNvSpPr txBox="1">
            <a:spLocks noChangeArrowheads="1"/>
          </p:cNvSpPr>
          <p:nvPr/>
        </p:nvSpPr>
        <p:spPr bwMode="auto">
          <a:xfrm>
            <a:off x="1077348" y="1718281"/>
            <a:ext cx="3993401"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700" b="0" dirty="0">
                <a:solidFill>
                  <a:prstClr val="black"/>
                </a:solidFill>
                <a:latin typeface="微软雅黑" panose="020B0503020204020204" pitchFamily="34" charset="-122"/>
                <a:ea typeface="微软雅黑" panose="020B0503020204020204" pitchFamily="34" charset="-122"/>
              </a:rPr>
              <a:t>带</a:t>
            </a:r>
            <a:r>
              <a:rPr kumimoji="1" lang="zh-CN" altLang="en-US" sz="2700" dirty="0">
                <a:solidFill>
                  <a:prstClr val="black"/>
                </a:solidFill>
                <a:latin typeface="微软雅黑" panose="020B0503020204020204" pitchFamily="34" charset="-122"/>
                <a:ea typeface="微软雅黑" panose="020B0503020204020204" pitchFamily="34" charset="-122"/>
              </a:rPr>
              <a:t>结构</a:t>
            </a:r>
            <a:r>
              <a:rPr kumimoji="1" lang="zh-CN" altLang="en-US" sz="2700" b="0" dirty="0">
                <a:solidFill>
                  <a:prstClr val="black"/>
                </a:solidFill>
                <a:latin typeface="微软雅黑" panose="020B0503020204020204" pitchFamily="34" charset="-122"/>
                <a:ea typeface="微软雅黑" panose="020B0503020204020204" pitchFamily="34" charset="-122"/>
              </a:rPr>
              <a:t>的数据元素的集合</a:t>
            </a:r>
          </a:p>
        </p:txBody>
      </p:sp>
    </p:spTree>
    <p:extLst>
      <p:ext uri="{BB962C8B-B14F-4D97-AF65-F5344CB8AC3E}">
        <p14:creationId xmlns:p14="http://schemas.microsoft.com/office/powerpoint/2010/main" val="134349244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6722"/>
                                        </p:tgtEl>
                                        <p:attrNameLst>
                                          <p:attrName>style.visibility</p:attrName>
                                        </p:attrNameLst>
                                      </p:cBhvr>
                                      <p:to>
                                        <p:strVal val="visible"/>
                                      </p:to>
                                    </p:set>
                                    <p:animEffect transition="in" filter="checkerboard(across)">
                                      <p:cBhvr>
                                        <p:cTn id="7" dur="500"/>
                                        <p:tgtEl>
                                          <p:spTgt spid="286722"/>
                                        </p:tgtEl>
                                      </p:cBhvr>
                                    </p:animEffect>
                                  </p:childTnLst>
                                  <p:subTnLst>
                                    <p:audio>
                                      <p:cMediaNode>
                                        <p:cTn display="0" masterRel="sameClick">
                                          <p:stCondLst>
                                            <p:cond evt="begin" delay="0">
                                              <p:tn val="5"/>
                                            </p:cond>
                                          </p:stCondLst>
                                          <p:endCondLst>
                                            <p:cond evt="onStopAudio" delay="0">
                                              <p:tgtEl>
                                                <p:sldTgt/>
                                              </p:tgtEl>
                                            </p:cond>
                                          </p:endCondLst>
                                        </p:cTn>
                                        <p:tgtEl>
                                          <p:sndTgt r:embed="rId3" name="XL0.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2"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7751" name="Rectangle 7"/>
          <p:cNvSpPr>
            <a:spLocks noChangeArrowheads="1"/>
          </p:cNvSpPr>
          <p:nvPr/>
        </p:nvSpPr>
        <p:spPr bwMode="auto">
          <a:xfrm>
            <a:off x="1547664" y="2423644"/>
            <a:ext cx="4536504" cy="32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2" panose="05020102010507070707" pitchFamily="18" charset="2"/>
              <a:buChar char=""/>
              <a:tabLst>
                <a:tab pos="0" algn="l"/>
              </a:tabLst>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tabLst>
                <a:tab pos="0" algn="l"/>
              </a:tabLst>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tabLst>
                <a:tab pos="0" algn="l"/>
              </a:tabLst>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tabLst>
                <a:tab pos="0" algn="l"/>
              </a:tabLst>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tabLst>
                <a:tab pos="0" algn="l"/>
              </a:tabLst>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tabLst>
                <a:tab pos="0" algn="l"/>
              </a:tabLst>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tabLst>
                <a:tab pos="0" algn="l"/>
              </a:tabLst>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tabLst>
                <a:tab pos="0" algn="l"/>
              </a:tabLst>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tabLst>
                <a:tab pos="0" algn="l"/>
              </a:tabLst>
              <a:defRPr sz="2000" b="1">
                <a:solidFill>
                  <a:schemeClr val="tx1"/>
                </a:solidFill>
                <a:latin typeface="黑体" panose="02010609060101010101" pitchFamily="49" charset="-122"/>
                <a:ea typeface="黑体" panose="02010609060101010101" pitchFamily="49" charset="-122"/>
              </a:defRPr>
            </a:lvl9pPr>
          </a:lstStyle>
          <a:p>
            <a:pPr defTabSz="685800" eaLnBrk="0" fontAlgn="base" hangingPunct="0">
              <a:spcBef>
                <a:spcPct val="60000"/>
              </a:spcBef>
              <a:spcAft>
                <a:spcPct val="0"/>
              </a:spcAft>
              <a:buClr>
                <a:prstClr val="white"/>
              </a:buClr>
              <a:buSzTx/>
              <a:buNone/>
            </a:pPr>
            <a:r>
              <a:rPr lang="en-US" altLang="zh-CN" sz="1800" dirty="0" err="1">
                <a:solidFill>
                  <a:prstClr val="black"/>
                </a:solidFill>
                <a:latin typeface="微软雅黑" panose="020B0503020204020204" pitchFamily="34" charset="-122"/>
                <a:ea typeface="微软雅黑" panose="020B0503020204020204" pitchFamily="34" charset="-122"/>
              </a:rPr>
              <a:t>Data_Structure</a:t>
            </a:r>
            <a:r>
              <a:rPr lang="en-US" altLang="zh-CN" sz="1800" dirty="0">
                <a:solidFill>
                  <a:prstClr val="black"/>
                </a:solidFill>
                <a:latin typeface="微软雅黑" panose="020B0503020204020204" pitchFamily="34" charset="-122"/>
                <a:ea typeface="微软雅黑" panose="020B0503020204020204" pitchFamily="34" charset="-122"/>
              </a:rPr>
              <a:t> </a:t>
            </a:r>
            <a:r>
              <a:rPr lang="zh-CN" altLang="en-US" sz="1800" dirty="0">
                <a:solidFill>
                  <a:prstClr val="black"/>
                </a:solidFill>
                <a:latin typeface="微软雅黑" panose="020B0503020204020204" pitchFamily="34" charset="-122"/>
                <a:ea typeface="微软雅黑" panose="020B0503020204020204" pitchFamily="34" charset="-122"/>
              </a:rPr>
              <a:t>＝（</a:t>
            </a:r>
            <a:r>
              <a:rPr lang="en-US" altLang="zh-CN" sz="1800" dirty="0">
                <a:solidFill>
                  <a:prstClr val="black"/>
                </a:solidFill>
                <a:latin typeface="微软雅黑" panose="020B0503020204020204" pitchFamily="34" charset="-122"/>
                <a:ea typeface="微软雅黑" panose="020B0503020204020204" pitchFamily="34" charset="-122"/>
              </a:rPr>
              <a:t>D</a:t>
            </a:r>
            <a:r>
              <a:rPr lang="zh-CN" altLang="en-US" sz="1800" dirty="0">
                <a:solidFill>
                  <a:prstClr val="black"/>
                </a:solidFill>
                <a:latin typeface="微软雅黑" panose="020B0503020204020204" pitchFamily="34" charset="-122"/>
                <a:ea typeface="微软雅黑" panose="020B0503020204020204" pitchFamily="34" charset="-122"/>
              </a:rPr>
              <a:t>，</a:t>
            </a:r>
            <a:r>
              <a:rPr lang="en-US" altLang="zh-CN" sz="1800" dirty="0">
                <a:solidFill>
                  <a:prstClr val="black"/>
                </a:solidFill>
                <a:latin typeface="微软雅黑" panose="020B0503020204020204" pitchFamily="34" charset="-122"/>
                <a:ea typeface="微软雅黑" panose="020B0503020204020204" pitchFamily="34" charset="-122"/>
              </a:rPr>
              <a:t>L</a:t>
            </a:r>
            <a:r>
              <a:rPr lang="zh-CN" altLang="en-US" sz="1800" dirty="0">
                <a:solidFill>
                  <a:prstClr val="black"/>
                </a:solidFill>
                <a:latin typeface="微软雅黑" panose="020B0503020204020204" pitchFamily="34" charset="-122"/>
                <a:ea typeface="微软雅黑" panose="020B0503020204020204" pitchFamily="34" charset="-122"/>
              </a:rPr>
              <a:t>，</a:t>
            </a:r>
            <a:r>
              <a:rPr lang="en-US" altLang="zh-CN" sz="1800" dirty="0">
                <a:solidFill>
                  <a:prstClr val="black"/>
                </a:solidFill>
                <a:latin typeface="微软雅黑" panose="020B0503020204020204" pitchFamily="34" charset="-122"/>
                <a:ea typeface="微软雅黑" panose="020B0503020204020204" pitchFamily="34" charset="-122"/>
              </a:rPr>
              <a:t>S</a:t>
            </a:r>
            <a:r>
              <a:rPr lang="zh-CN" altLang="en-US" sz="1800" dirty="0">
                <a:solidFill>
                  <a:prstClr val="black"/>
                </a:solidFill>
                <a:latin typeface="微软雅黑" panose="020B0503020204020204" pitchFamily="34" charset="-122"/>
                <a:ea typeface="微软雅黑" panose="020B0503020204020204" pitchFamily="34" charset="-122"/>
              </a:rPr>
              <a:t>，</a:t>
            </a:r>
            <a:r>
              <a:rPr lang="en-US" altLang="zh-CN" sz="1800" dirty="0">
                <a:solidFill>
                  <a:prstClr val="black"/>
                </a:solidFill>
                <a:latin typeface="微软雅黑" panose="020B0503020204020204" pitchFamily="34" charset="-122"/>
                <a:ea typeface="微软雅黑" panose="020B0503020204020204" pitchFamily="34" charset="-122"/>
              </a:rPr>
              <a:t>O</a:t>
            </a:r>
            <a:r>
              <a:rPr lang="zh-CN" altLang="en-US" sz="1800" dirty="0">
                <a:solidFill>
                  <a:prstClr val="black"/>
                </a:solidFill>
                <a:latin typeface="微软雅黑" panose="020B0503020204020204" pitchFamily="34" charset="-122"/>
                <a:ea typeface="微软雅黑" panose="020B0503020204020204" pitchFamily="34" charset="-122"/>
              </a:rPr>
              <a:t>），</a:t>
            </a:r>
          </a:p>
        </p:txBody>
      </p:sp>
      <p:sp>
        <p:nvSpPr>
          <p:cNvPr id="18440" name="Text Box 8"/>
          <p:cNvSpPr txBox="1">
            <a:spLocks noChangeArrowheads="1"/>
          </p:cNvSpPr>
          <p:nvPr/>
        </p:nvSpPr>
        <p:spPr bwMode="auto">
          <a:xfrm>
            <a:off x="1115617" y="1707654"/>
            <a:ext cx="615672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r>
              <a:rPr lang="zh-CN" altLang="en-US" sz="2100" dirty="0">
                <a:solidFill>
                  <a:prstClr val="black"/>
                </a:solidFill>
                <a:latin typeface="微软雅黑" panose="020B0503020204020204" pitchFamily="34" charset="-122"/>
                <a:ea typeface="微软雅黑" panose="020B0503020204020204" pitchFamily="34" charset="-122"/>
              </a:rPr>
              <a:t>数据结构由一个四元组来表示：</a:t>
            </a:r>
          </a:p>
        </p:txBody>
      </p:sp>
      <p:sp>
        <p:nvSpPr>
          <p:cNvPr id="2" name="矩形 1"/>
          <p:cNvSpPr/>
          <p:nvPr/>
        </p:nvSpPr>
        <p:spPr>
          <a:xfrm>
            <a:off x="1115616" y="3219822"/>
            <a:ext cx="6912768" cy="923330"/>
          </a:xfrm>
          <a:prstGeom prst="rect">
            <a:avLst/>
          </a:prstGeom>
        </p:spPr>
        <p:txBody>
          <a:bodyPr wrap="square">
            <a:spAutoFit/>
          </a:bodyPr>
          <a:lstStyle/>
          <a:p>
            <a:pPr defTabSz="685800" eaLnBrk="0" fontAlgn="base" hangingPunct="0">
              <a:lnSpc>
                <a:spcPct val="150000"/>
              </a:lnSpc>
              <a:spcBef>
                <a:spcPct val="60000"/>
              </a:spcBef>
              <a:spcAft>
                <a:spcPct val="0"/>
              </a:spcAft>
              <a:buClr>
                <a:prstClr val="white"/>
              </a:buClr>
            </a:pPr>
            <a:r>
              <a:rPr lang="zh-CN" altLang="en-US" dirty="0">
                <a:solidFill>
                  <a:prstClr val="black"/>
                </a:solidFill>
                <a:latin typeface="微软雅黑" panose="020B0503020204020204" pitchFamily="34" charset="-122"/>
                <a:ea typeface="微软雅黑" panose="020B0503020204020204" pitchFamily="34" charset="-122"/>
              </a:rPr>
              <a:t>数据元素、数据元素之间的逻辑关系、逻辑关系在计算机中的存储表示、以及所规定的操作这四部分。</a:t>
            </a:r>
          </a:p>
        </p:txBody>
      </p:sp>
    </p:spTree>
    <p:extLst>
      <p:ext uri="{BB962C8B-B14F-4D97-AF65-F5344CB8AC3E}">
        <p14:creationId xmlns:p14="http://schemas.microsoft.com/office/powerpoint/2010/main" val="400084368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87751"/>
                                        </p:tgtEl>
                                        <p:attrNameLst>
                                          <p:attrName>style.visibility</p:attrName>
                                        </p:attrNameLst>
                                      </p:cBhvr>
                                      <p:to>
                                        <p:strVal val="visible"/>
                                      </p:to>
                                    </p:set>
                                    <p:animEffect transition="in" filter="checkerboard(across)">
                                      <p:cBhvr>
                                        <p:cTn id="7" dur="500"/>
                                        <p:tgtEl>
                                          <p:spTgt spid="287751"/>
                                        </p:tgtEl>
                                      </p:cBhvr>
                                    </p:animEffect>
                                  </p:childTnLst>
                                  <p:subTnLst>
                                    <p:audio>
                                      <p:cMediaNode>
                                        <p:cTn display="0" masterRel="sameClick">
                                          <p:stCondLst>
                                            <p:cond evt="begin" delay="0">
                                              <p:tn val="5"/>
                                            </p:cond>
                                          </p:stCondLst>
                                          <p:endCondLst>
                                            <p:cond evt="onStopAudio" delay="0">
                                              <p:tgtEl>
                                                <p:sldTgt/>
                                              </p:tgtEl>
                                            </p:cond>
                                          </p:endCondLst>
                                        </p:cTn>
                                        <p:tgtEl>
                                          <p:sndTgt r:embed="rId3" name="XL0.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1" grpId="0" autoUpdateAnimBg="0"/>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8770" name="Text Box 2"/>
          <p:cNvSpPr txBox="1">
            <a:spLocks noChangeArrowheads="1"/>
          </p:cNvSpPr>
          <p:nvPr/>
        </p:nvSpPr>
        <p:spPr bwMode="auto">
          <a:xfrm>
            <a:off x="1496114" y="1426307"/>
            <a:ext cx="22682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100" dirty="0">
                <a:solidFill>
                  <a:prstClr val="black"/>
                </a:solidFill>
                <a:latin typeface="微软雅黑" panose="020B0503020204020204" pitchFamily="34" charset="-122"/>
                <a:ea typeface="微软雅黑" panose="020B0503020204020204" pitchFamily="34" charset="-122"/>
              </a:rPr>
              <a:t> 归结为以下四类</a:t>
            </a:r>
            <a:r>
              <a:rPr kumimoji="1" lang="en-US" altLang="zh-CN" sz="2100" dirty="0">
                <a:solidFill>
                  <a:prstClr val="black"/>
                </a:solidFill>
                <a:latin typeface="微软雅黑" panose="020B0503020204020204" pitchFamily="34" charset="-122"/>
                <a:ea typeface="微软雅黑" panose="020B0503020204020204" pitchFamily="34" charset="-122"/>
              </a:rPr>
              <a:t>:</a:t>
            </a:r>
          </a:p>
        </p:txBody>
      </p:sp>
      <p:sp>
        <p:nvSpPr>
          <p:cNvPr id="288771" name="Text Box 3"/>
          <p:cNvSpPr txBox="1">
            <a:spLocks noChangeArrowheads="1"/>
          </p:cNvSpPr>
          <p:nvPr/>
        </p:nvSpPr>
        <p:spPr bwMode="auto">
          <a:xfrm>
            <a:off x="2407885" y="1933284"/>
            <a:ext cx="2118122"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700" b="0" dirty="0">
                <a:solidFill>
                  <a:prstClr val="black"/>
                </a:solidFill>
                <a:latin typeface="微软雅黑" panose="020B0503020204020204" pitchFamily="34" charset="-122"/>
                <a:ea typeface="微软雅黑" panose="020B0503020204020204" pitchFamily="34" charset="-122"/>
              </a:rPr>
              <a:t>线性</a:t>
            </a:r>
            <a:r>
              <a:rPr kumimoji="1" lang="zh-CN" altLang="en-US" sz="2400" b="0" dirty="0">
                <a:solidFill>
                  <a:prstClr val="black"/>
                </a:solidFill>
                <a:latin typeface="微软雅黑" panose="020B0503020204020204" pitchFamily="34" charset="-122"/>
                <a:ea typeface="微软雅黑" panose="020B0503020204020204" pitchFamily="34" charset="-122"/>
              </a:rPr>
              <a:t>结构</a:t>
            </a:r>
            <a:endParaRPr kumimoji="1" lang="zh-CN" altLang="en-US" sz="3000" b="0" dirty="0">
              <a:solidFill>
                <a:prstClr val="black"/>
              </a:solidFill>
              <a:latin typeface="微软雅黑" panose="020B0503020204020204" pitchFamily="34" charset="-122"/>
              <a:ea typeface="微软雅黑" panose="020B0503020204020204" pitchFamily="34" charset="-122"/>
            </a:endParaRPr>
          </a:p>
        </p:txBody>
      </p:sp>
      <p:sp>
        <p:nvSpPr>
          <p:cNvPr id="288772" name="Text Box 4"/>
          <p:cNvSpPr txBox="1">
            <a:spLocks noChangeArrowheads="1"/>
          </p:cNvSpPr>
          <p:nvPr/>
        </p:nvSpPr>
        <p:spPr bwMode="auto">
          <a:xfrm>
            <a:off x="2441222" y="2647155"/>
            <a:ext cx="2084785"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700" b="0">
                <a:solidFill>
                  <a:prstClr val="black"/>
                </a:solidFill>
                <a:latin typeface="微软雅黑" panose="020B0503020204020204" pitchFamily="34" charset="-122"/>
                <a:ea typeface="微软雅黑" panose="020B0503020204020204" pitchFamily="34" charset="-122"/>
              </a:rPr>
              <a:t>树形</a:t>
            </a:r>
            <a:r>
              <a:rPr kumimoji="1" lang="zh-CN" altLang="en-US" sz="2400" b="0">
                <a:solidFill>
                  <a:prstClr val="black"/>
                </a:solidFill>
                <a:latin typeface="微软雅黑" panose="020B0503020204020204" pitchFamily="34" charset="-122"/>
                <a:ea typeface="微软雅黑" panose="020B0503020204020204" pitchFamily="34" charset="-122"/>
              </a:rPr>
              <a:t>结构</a:t>
            </a:r>
            <a:endParaRPr kumimoji="1" lang="zh-CN" altLang="en-US" sz="1200" b="0">
              <a:solidFill>
                <a:prstClr val="black"/>
              </a:solidFill>
              <a:latin typeface="微软雅黑" panose="020B0503020204020204" pitchFamily="34" charset="-122"/>
              <a:ea typeface="微软雅黑" panose="020B0503020204020204" pitchFamily="34" charset="-122"/>
            </a:endParaRPr>
          </a:p>
        </p:txBody>
      </p:sp>
      <p:sp>
        <p:nvSpPr>
          <p:cNvPr id="288773" name="Text Box 5"/>
          <p:cNvSpPr txBox="1">
            <a:spLocks noChangeArrowheads="1"/>
          </p:cNvSpPr>
          <p:nvPr/>
        </p:nvSpPr>
        <p:spPr bwMode="auto">
          <a:xfrm>
            <a:off x="2454933" y="3425695"/>
            <a:ext cx="14927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700" b="0" dirty="0">
                <a:solidFill>
                  <a:prstClr val="black"/>
                </a:solidFill>
                <a:latin typeface="微软雅黑" panose="020B0503020204020204" pitchFamily="34" charset="-122"/>
                <a:ea typeface="微软雅黑" panose="020B0503020204020204" pitchFamily="34" charset="-122"/>
              </a:rPr>
              <a:t>图形</a:t>
            </a:r>
            <a:r>
              <a:rPr kumimoji="1" lang="zh-CN" altLang="en-US" sz="2400" b="0" dirty="0">
                <a:solidFill>
                  <a:prstClr val="black"/>
                </a:solidFill>
                <a:latin typeface="微软雅黑" panose="020B0503020204020204" pitchFamily="34" charset="-122"/>
                <a:ea typeface="微软雅黑" panose="020B0503020204020204" pitchFamily="34" charset="-122"/>
              </a:rPr>
              <a:t>结构</a:t>
            </a:r>
          </a:p>
        </p:txBody>
      </p:sp>
      <p:sp>
        <p:nvSpPr>
          <p:cNvPr id="288774" name="Text Box 6"/>
          <p:cNvSpPr txBox="1">
            <a:spLocks noChangeArrowheads="1"/>
          </p:cNvSpPr>
          <p:nvPr/>
        </p:nvSpPr>
        <p:spPr bwMode="auto">
          <a:xfrm>
            <a:off x="2482803" y="4208301"/>
            <a:ext cx="149271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700" b="0" dirty="0">
                <a:solidFill>
                  <a:prstClr val="black"/>
                </a:solidFill>
                <a:latin typeface="微软雅黑" panose="020B0503020204020204" pitchFamily="34" charset="-122"/>
                <a:ea typeface="微软雅黑" panose="020B0503020204020204" pitchFamily="34" charset="-122"/>
              </a:rPr>
              <a:t>集合</a:t>
            </a:r>
            <a:r>
              <a:rPr kumimoji="1" lang="zh-CN" altLang="en-US" sz="2400" b="0" dirty="0">
                <a:solidFill>
                  <a:prstClr val="black"/>
                </a:solidFill>
                <a:latin typeface="微软雅黑" panose="020B0503020204020204" pitchFamily="34" charset="-122"/>
                <a:ea typeface="微软雅黑" panose="020B0503020204020204" pitchFamily="34" charset="-122"/>
              </a:rPr>
              <a:t>结构</a:t>
            </a:r>
            <a:endParaRPr kumimoji="1" lang="zh-CN" altLang="en-US" sz="1200" b="0" dirty="0">
              <a:solidFill>
                <a:prstClr val="black"/>
              </a:solidFill>
              <a:latin typeface="微软雅黑" panose="020B0503020204020204" pitchFamily="34" charset="-122"/>
              <a:ea typeface="微软雅黑" panose="020B0503020204020204" pitchFamily="34" charset="-122"/>
            </a:endParaRPr>
          </a:p>
        </p:txBody>
      </p:sp>
      <p:grpSp>
        <p:nvGrpSpPr>
          <p:cNvPr id="2" name="Group 7"/>
          <p:cNvGrpSpPr>
            <a:grpSpLocks/>
          </p:cNvGrpSpPr>
          <p:nvPr/>
        </p:nvGrpSpPr>
        <p:grpSpPr bwMode="auto">
          <a:xfrm>
            <a:off x="4763722" y="2083281"/>
            <a:ext cx="1200150" cy="148828"/>
            <a:chOff x="3216" y="1411"/>
            <a:chExt cx="1008" cy="125"/>
          </a:xfrm>
        </p:grpSpPr>
        <p:sp>
          <p:nvSpPr>
            <p:cNvPr id="19496" name="Oval 8"/>
            <p:cNvSpPr>
              <a:spLocks noChangeArrowheads="1"/>
            </p:cNvSpPr>
            <p:nvPr/>
          </p:nvSpPr>
          <p:spPr bwMode="auto">
            <a:xfrm>
              <a:off x="3216" y="1411"/>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97" name="Oval 9"/>
            <p:cNvSpPr>
              <a:spLocks noChangeArrowheads="1"/>
            </p:cNvSpPr>
            <p:nvPr/>
          </p:nvSpPr>
          <p:spPr bwMode="auto">
            <a:xfrm>
              <a:off x="3504" y="1411"/>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98" name="Oval 10"/>
            <p:cNvSpPr>
              <a:spLocks noChangeArrowheads="1"/>
            </p:cNvSpPr>
            <p:nvPr/>
          </p:nvSpPr>
          <p:spPr bwMode="auto">
            <a:xfrm>
              <a:off x="3792" y="1411"/>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99" name="Oval 11"/>
            <p:cNvSpPr>
              <a:spLocks noChangeArrowheads="1"/>
            </p:cNvSpPr>
            <p:nvPr/>
          </p:nvSpPr>
          <p:spPr bwMode="auto">
            <a:xfrm>
              <a:off x="4080" y="1411"/>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500" name="Line 12"/>
            <p:cNvSpPr>
              <a:spLocks noChangeShapeType="1"/>
            </p:cNvSpPr>
            <p:nvPr/>
          </p:nvSpPr>
          <p:spPr bwMode="auto">
            <a:xfrm>
              <a:off x="3360" y="1474"/>
              <a:ext cx="146" cy="0"/>
            </a:xfrm>
            <a:prstGeom prst="line">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19501" name="Line 13"/>
            <p:cNvSpPr>
              <a:spLocks noChangeShapeType="1"/>
            </p:cNvSpPr>
            <p:nvPr/>
          </p:nvSpPr>
          <p:spPr bwMode="auto">
            <a:xfrm>
              <a:off x="3648" y="1474"/>
              <a:ext cx="144" cy="0"/>
            </a:xfrm>
            <a:prstGeom prst="line">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19502" name="Line 14"/>
            <p:cNvSpPr>
              <a:spLocks noChangeShapeType="1"/>
            </p:cNvSpPr>
            <p:nvPr/>
          </p:nvSpPr>
          <p:spPr bwMode="auto">
            <a:xfrm>
              <a:off x="3936" y="1474"/>
              <a:ext cx="144" cy="0"/>
            </a:xfrm>
            <a:prstGeom prst="line">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grpSp>
      <p:grpSp>
        <p:nvGrpSpPr>
          <p:cNvPr id="3" name="Group 15"/>
          <p:cNvGrpSpPr>
            <a:grpSpLocks/>
          </p:cNvGrpSpPr>
          <p:nvPr/>
        </p:nvGrpSpPr>
        <p:grpSpPr bwMode="auto">
          <a:xfrm>
            <a:off x="4599416" y="2523553"/>
            <a:ext cx="1364456" cy="742950"/>
            <a:chOff x="3078" y="1770"/>
            <a:chExt cx="1146" cy="624"/>
          </a:xfrm>
        </p:grpSpPr>
        <p:sp>
          <p:nvSpPr>
            <p:cNvPr id="19483" name="Oval 16"/>
            <p:cNvSpPr>
              <a:spLocks noChangeArrowheads="1"/>
            </p:cNvSpPr>
            <p:nvPr/>
          </p:nvSpPr>
          <p:spPr bwMode="auto">
            <a:xfrm>
              <a:off x="3078" y="2020"/>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84" name="Oval 17"/>
            <p:cNvSpPr>
              <a:spLocks noChangeArrowheads="1"/>
            </p:cNvSpPr>
            <p:nvPr/>
          </p:nvSpPr>
          <p:spPr bwMode="auto">
            <a:xfrm>
              <a:off x="3372" y="1770"/>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85" name="Oval 18"/>
            <p:cNvSpPr>
              <a:spLocks noChangeArrowheads="1"/>
            </p:cNvSpPr>
            <p:nvPr/>
          </p:nvSpPr>
          <p:spPr bwMode="auto">
            <a:xfrm>
              <a:off x="3456" y="2020"/>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86" name="Oval 19"/>
            <p:cNvSpPr>
              <a:spLocks noChangeArrowheads="1"/>
            </p:cNvSpPr>
            <p:nvPr/>
          </p:nvSpPr>
          <p:spPr bwMode="auto">
            <a:xfrm>
              <a:off x="3414" y="2269"/>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87" name="Oval 20"/>
            <p:cNvSpPr>
              <a:spLocks noChangeArrowheads="1"/>
            </p:cNvSpPr>
            <p:nvPr/>
          </p:nvSpPr>
          <p:spPr bwMode="auto">
            <a:xfrm>
              <a:off x="3792" y="1895"/>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88" name="Oval 21"/>
            <p:cNvSpPr>
              <a:spLocks noChangeArrowheads="1"/>
            </p:cNvSpPr>
            <p:nvPr/>
          </p:nvSpPr>
          <p:spPr bwMode="auto">
            <a:xfrm>
              <a:off x="3732" y="2181"/>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89" name="Oval 22"/>
            <p:cNvSpPr>
              <a:spLocks noChangeArrowheads="1"/>
            </p:cNvSpPr>
            <p:nvPr/>
          </p:nvSpPr>
          <p:spPr bwMode="auto">
            <a:xfrm>
              <a:off x="4080" y="1891"/>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90" name="Line 23"/>
            <p:cNvSpPr>
              <a:spLocks noChangeShapeType="1"/>
            </p:cNvSpPr>
            <p:nvPr/>
          </p:nvSpPr>
          <p:spPr bwMode="auto">
            <a:xfrm>
              <a:off x="3246" y="2082"/>
              <a:ext cx="216" cy="0"/>
            </a:xfrm>
            <a:prstGeom prst="line">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19491" name="Line 24"/>
            <p:cNvSpPr>
              <a:spLocks noChangeShapeType="1"/>
            </p:cNvSpPr>
            <p:nvPr/>
          </p:nvSpPr>
          <p:spPr bwMode="auto">
            <a:xfrm flipV="1">
              <a:off x="3162" y="1833"/>
              <a:ext cx="216" cy="187"/>
            </a:xfrm>
            <a:prstGeom prst="line">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19492" name="Line 25"/>
            <p:cNvSpPr>
              <a:spLocks noChangeShapeType="1"/>
            </p:cNvSpPr>
            <p:nvPr/>
          </p:nvSpPr>
          <p:spPr bwMode="auto">
            <a:xfrm>
              <a:off x="3216" y="2132"/>
              <a:ext cx="204" cy="177"/>
            </a:xfrm>
            <a:prstGeom prst="line">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19493" name="Line 26"/>
            <p:cNvSpPr>
              <a:spLocks noChangeShapeType="1"/>
            </p:cNvSpPr>
            <p:nvPr/>
          </p:nvSpPr>
          <p:spPr bwMode="auto">
            <a:xfrm flipV="1">
              <a:off x="3582" y="1957"/>
              <a:ext cx="210" cy="63"/>
            </a:xfrm>
            <a:prstGeom prst="line">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19494" name="Line 27"/>
            <p:cNvSpPr>
              <a:spLocks noChangeShapeType="1"/>
            </p:cNvSpPr>
            <p:nvPr/>
          </p:nvSpPr>
          <p:spPr bwMode="auto">
            <a:xfrm>
              <a:off x="3564" y="2145"/>
              <a:ext cx="186" cy="62"/>
            </a:xfrm>
            <a:prstGeom prst="line">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19495" name="Line 28"/>
            <p:cNvSpPr>
              <a:spLocks noChangeShapeType="1"/>
            </p:cNvSpPr>
            <p:nvPr/>
          </p:nvSpPr>
          <p:spPr bwMode="auto">
            <a:xfrm>
              <a:off x="3936" y="1957"/>
              <a:ext cx="144" cy="0"/>
            </a:xfrm>
            <a:prstGeom prst="line">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grpSp>
      <p:grpSp>
        <p:nvGrpSpPr>
          <p:cNvPr id="4" name="Group 29"/>
          <p:cNvGrpSpPr>
            <a:grpSpLocks/>
          </p:cNvGrpSpPr>
          <p:nvPr/>
        </p:nvGrpSpPr>
        <p:grpSpPr bwMode="auto">
          <a:xfrm>
            <a:off x="4706572" y="3425740"/>
            <a:ext cx="971550" cy="520303"/>
            <a:chOff x="3168" y="2539"/>
            <a:chExt cx="816" cy="437"/>
          </a:xfrm>
        </p:grpSpPr>
        <p:sp>
          <p:nvSpPr>
            <p:cNvPr id="19473" name="Oval 30"/>
            <p:cNvSpPr>
              <a:spLocks noChangeArrowheads="1"/>
            </p:cNvSpPr>
            <p:nvPr/>
          </p:nvSpPr>
          <p:spPr bwMode="auto">
            <a:xfrm>
              <a:off x="3168" y="2851"/>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74" name="Oval 31"/>
            <p:cNvSpPr>
              <a:spLocks noChangeArrowheads="1"/>
            </p:cNvSpPr>
            <p:nvPr/>
          </p:nvSpPr>
          <p:spPr bwMode="auto">
            <a:xfrm>
              <a:off x="3180" y="2539"/>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75" name="Oval 32"/>
            <p:cNvSpPr>
              <a:spLocks noChangeArrowheads="1"/>
            </p:cNvSpPr>
            <p:nvPr/>
          </p:nvSpPr>
          <p:spPr bwMode="auto">
            <a:xfrm>
              <a:off x="3546" y="2851"/>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76" name="Oval 33"/>
            <p:cNvSpPr>
              <a:spLocks noChangeArrowheads="1"/>
            </p:cNvSpPr>
            <p:nvPr/>
          </p:nvSpPr>
          <p:spPr bwMode="auto">
            <a:xfrm>
              <a:off x="3540" y="2539"/>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77" name="Oval 34"/>
            <p:cNvSpPr>
              <a:spLocks noChangeArrowheads="1"/>
            </p:cNvSpPr>
            <p:nvPr/>
          </p:nvSpPr>
          <p:spPr bwMode="auto">
            <a:xfrm>
              <a:off x="3840" y="2726"/>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78" name="Line 35"/>
            <p:cNvSpPr>
              <a:spLocks noChangeShapeType="1"/>
            </p:cNvSpPr>
            <p:nvPr/>
          </p:nvSpPr>
          <p:spPr bwMode="auto">
            <a:xfrm>
              <a:off x="3336" y="2913"/>
              <a:ext cx="216" cy="0"/>
            </a:xfrm>
            <a:prstGeom prst="line">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19479" name="Line 36"/>
            <p:cNvSpPr>
              <a:spLocks noChangeShapeType="1"/>
            </p:cNvSpPr>
            <p:nvPr/>
          </p:nvSpPr>
          <p:spPr bwMode="auto">
            <a:xfrm>
              <a:off x="3324" y="2601"/>
              <a:ext cx="216" cy="0"/>
            </a:xfrm>
            <a:prstGeom prst="line">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19480" name="Line 37"/>
            <p:cNvSpPr>
              <a:spLocks noChangeShapeType="1"/>
            </p:cNvSpPr>
            <p:nvPr/>
          </p:nvSpPr>
          <p:spPr bwMode="auto">
            <a:xfrm>
              <a:off x="3252" y="2664"/>
              <a:ext cx="0" cy="187"/>
            </a:xfrm>
            <a:prstGeom prst="line">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19481" name="Line 38"/>
            <p:cNvSpPr>
              <a:spLocks noChangeShapeType="1"/>
            </p:cNvSpPr>
            <p:nvPr/>
          </p:nvSpPr>
          <p:spPr bwMode="auto">
            <a:xfrm>
              <a:off x="3630" y="2664"/>
              <a:ext cx="0" cy="187"/>
            </a:xfrm>
            <a:prstGeom prst="line">
              <a:avLst/>
            </a:prstGeom>
            <a:noFill/>
            <a:ln w="38100">
              <a:solidFill>
                <a:srgbClr val="0070C0"/>
              </a:solidFill>
              <a:round/>
              <a:headEnd type="arrow" w="med" len="me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19482" name="Line 39"/>
            <p:cNvSpPr>
              <a:spLocks noChangeShapeType="1"/>
            </p:cNvSpPr>
            <p:nvPr/>
          </p:nvSpPr>
          <p:spPr bwMode="auto">
            <a:xfrm flipH="1" flipV="1">
              <a:off x="3684" y="2601"/>
              <a:ext cx="216" cy="125"/>
            </a:xfrm>
            <a:prstGeom prst="line">
              <a:avLst/>
            </a:prstGeom>
            <a:noFill/>
            <a:ln w="38100">
              <a:solidFill>
                <a:srgbClr val="0070C0"/>
              </a:solidFill>
              <a:round/>
              <a:headEnd/>
              <a:tailEnd type="arrow" w="med" len="me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grpSp>
      <p:grpSp>
        <p:nvGrpSpPr>
          <p:cNvPr id="5" name="Group 40"/>
          <p:cNvGrpSpPr>
            <a:grpSpLocks/>
          </p:cNvGrpSpPr>
          <p:nvPr/>
        </p:nvGrpSpPr>
        <p:grpSpPr bwMode="auto">
          <a:xfrm>
            <a:off x="4738719" y="4162811"/>
            <a:ext cx="735806" cy="520303"/>
            <a:chOff x="3222" y="3115"/>
            <a:chExt cx="618" cy="437"/>
          </a:xfrm>
        </p:grpSpPr>
        <p:sp>
          <p:nvSpPr>
            <p:cNvPr id="19467" name="Oval 41"/>
            <p:cNvSpPr>
              <a:spLocks noChangeArrowheads="1"/>
            </p:cNvSpPr>
            <p:nvPr/>
          </p:nvSpPr>
          <p:spPr bwMode="auto">
            <a:xfrm>
              <a:off x="3504" y="3302"/>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68" name="Oval 42"/>
            <p:cNvSpPr>
              <a:spLocks noChangeArrowheads="1"/>
            </p:cNvSpPr>
            <p:nvPr/>
          </p:nvSpPr>
          <p:spPr bwMode="auto">
            <a:xfrm>
              <a:off x="3378" y="3427"/>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69" name="Oval 43"/>
            <p:cNvSpPr>
              <a:spLocks noChangeArrowheads="1"/>
            </p:cNvSpPr>
            <p:nvPr/>
          </p:nvSpPr>
          <p:spPr bwMode="auto">
            <a:xfrm>
              <a:off x="3222" y="3311"/>
              <a:ext cx="144"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70" name="Oval 44"/>
            <p:cNvSpPr>
              <a:spLocks noChangeArrowheads="1"/>
            </p:cNvSpPr>
            <p:nvPr/>
          </p:nvSpPr>
          <p:spPr bwMode="auto">
            <a:xfrm>
              <a:off x="3714" y="3427"/>
              <a:ext cx="126"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71" name="Oval 45"/>
            <p:cNvSpPr>
              <a:spLocks noChangeArrowheads="1"/>
            </p:cNvSpPr>
            <p:nvPr/>
          </p:nvSpPr>
          <p:spPr bwMode="auto">
            <a:xfrm>
              <a:off x="3714" y="3240"/>
              <a:ext cx="126" cy="124"/>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sp>
          <p:nvSpPr>
            <p:cNvPr id="19472" name="Oval 46"/>
            <p:cNvSpPr>
              <a:spLocks noChangeArrowheads="1"/>
            </p:cNvSpPr>
            <p:nvPr/>
          </p:nvSpPr>
          <p:spPr bwMode="auto">
            <a:xfrm>
              <a:off x="3462" y="3115"/>
              <a:ext cx="126" cy="125"/>
            </a:xfrm>
            <a:prstGeom prst="ellipse">
              <a:avLst/>
            </a:prstGeom>
            <a:solidFill>
              <a:srgbClr val="FFFFFF"/>
            </a:solidFill>
            <a:ln w="38100">
              <a:solidFill>
                <a:srgbClr val="0070C0"/>
              </a:solidFill>
              <a:round/>
              <a:headEnd/>
              <a:tailEnd/>
            </a:ln>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white"/>
                </a:solidFill>
                <a:latin typeface="Arial" panose="020B0604020202020204" pitchFamily="34" charset="0"/>
                <a:ea typeface="幼圆" panose="02010509060101010101" pitchFamily="49" charset="-122"/>
              </a:endParaRPr>
            </a:p>
          </p:txBody>
        </p:sp>
      </p:grpSp>
      <p:sp>
        <p:nvSpPr>
          <p:cNvPr id="6" name="右大括号 5"/>
          <p:cNvSpPr/>
          <p:nvPr/>
        </p:nvSpPr>
        <p:spPr>
          <a:xfrm>
            <a:off x="6415900" y="2679702"/>
            <a:ext cx="432048" cy="1064418"/>
          </a:xfrm>
          <a:prstGeom prst="rightBrace">
            <a:avLst/>
          </a:prstGeom>
          <a:ln w="3810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685800" eaLnBrk="0" fontAlgn="base" hangingPunct="0">
              <a:spcBef>
                <a:spcPct val="0"/>
              </a:spcBef>
              <a:spcAft>
                <a:spcPct val="0"/>
              </a:spcAft>
            </a:pPr>
            <a:endParaRPr lang="zh-CN" altLang="en-US" sz="1350">
              <a:solidFill>
                <a:prstClr val="white"/>
              </a:solidFill>
              <a:latin typeface="Goudy Old Style"/>
              <a:ea typeface="宋体" panose="02010600030101010101" pitchFamily="2" charset="-122"/>
            </a:endParaRPr>
          </a:p>
        </p:txBody>
      </p:sp>
      <p:sp>
        <p:nvSpPr>
          <p:cNvPr id="7" name="文本框 6"/>
          <p:cNvSpPr txBox="1"/>
          <p:nvPr/>
        </p:nvSpPr>
        <p:spPr>
          <a:xfrm>
            <a:off x="7056276" y="3003798"/>
            <a:ext cx="1531188" cy="415498"/>
          </a:xfrm>
          <a:prstGeom prst="rect">
            <a:avLst/>
          </a:prstGeom>
          <a:noFill/>
        </p:spPr>
        <p:txBody>
          <a:bodyPr wrap="none" rtlCol="0">
            <a:spAutoFit/>
          </a:bodyPr>
          <a:lstStyle/>
          <a:p>
            <a:pPr defTabSz="685800" eaLnBrk="0" fontAlgn="base" hangingPunct="0">
              <a:spcBef>
                <a:spcPct val="0"/>
              </a:spcBef>
              <a:spcAft>
                <a:spcPct val="0"/>
              </a:spcAft>
            </a:pPr>
            <a:r>
              <a:rPr lang="zh-CN" altLang="en-US" sz="2100" dirty="0">
                <a:solidFill>
                  <a:prstClr val="black"/>
                </a:solidFill>
                <a:latin typeface="微软雅黑" panose="020B0503020204020204" pitchFamily="34" charset="-122"/>
                <a:ea typeface="微软雅黑" panose="020B0503020204020204" pitchFamily="34" charset="-122"/>
              </a:rPr>
              <a:t>非线性结构</a:t>
            </a:r>
          </a:p>
        </p:txBody>
      </p:sp>
      <p:sp>
        <p:nvSpPr>
          <p:cNvPr id="8" name="矩形 7"/>
          <p:cNvSpPr/>
          <p:nvPr/>
        </p:nvSpPr>
        <p:spPr>
          <a:xfrm>
            <a:off x="611560" y="699542"/>
            <a:ext cx="1723549" cy="55399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defTabSz="685800" fontAlgn="base">
              <a:spcBef>
                <a:spcPct val="0"/>
              </a:spcBef>
              <a:spcAft>
                <a:spcPct val="0"/>
              </a:spcAft>
            </a:pPr>
            <a:r>
              <a:rPr kumimoji="1" lang="zh-CN" altLang="en-US" sz="3000" dirty="0" smtClean="0">
                <a:solidFill>
                  <a:srgbClr val="0070C0"/>
                </a:solidFill>
                <a:latin typeface="微软雅黑" panose="020B0503020204020204" pitchFamily="34" charset="-122"/>
                <a:ea typeface="微软雅黑" panose="020B0503020204020204" pitchFamily="34" charset="-122"/>
              </a:rPr>
              <a:t>逻辑</a:t>
            </a:r>
            <a:r>
              <a:rPr kumimoji="1" lang="zh-CN" altLang="en-US" sz="3000" dirty="0">
                <a:solidFill>
                  <a:srgbClr val="0070C0"/>
                </a:solidFill>
                <a:latin typeface="微软雅黑" panose="020B0503020204020204" pitchFamily="34" charset="-122"/>
                <a:ea typeface="微软雅黑" panose="020B0503020204020204" pitchFamily="34" charset="-122"/>
              </a:rPr>
              <a:t>结构</a:t>
            </a:r>
          </a:p>
        </p:txBody>
      </p:sp>
    </p:spTree>
    <p:extLst>
      <p:ext uri="{BB962C8B-B14F-4D97-AF65-F5344CB8AC3E}">
        <p14:creationId xmlns:p14="http://schemas.microsoft.com/office/powerpoint/2010/main" val="37903842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87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5" fill="hold" grpId="0" nodeType="clickEffect">
                                  <p:stCondLst>
                                    <p:cond delay="0"/>
                                  </p:stCondLst>
                                  <p:childTnLst>
                                    <p:set>
                                      <p:cBhvr>
                                        <p:cTn id="10" dur="1" fill="hold">
                                          <p:stCondLst>
                                            <p:cond delay="0"/>
                                          </p:stCondLst>
                                        </p:cTn>
                                        <p:tgtEl>
                                          <p:spTgt spid="288771"/>
                                        </p:tgtEl>
                                        <p:attrNameLst>
                                          <p:attrName>style.visibility</p:attrName>
                                        </p:attrNameLst>
                                      </p:cBhvr>
                                      <p:to>
                                        <p:strVal val="visible"/>
                                      </p:to>
                                    </p:set>
                                    <p:animEffect transition="in" filter="blinds(vertical)">
                                      <p:cBhvr>
                                        <p:cTn id="11" dur="500"/>
                                        <p:tgtEl>
                                          <p:spTgt spid="288771"/>
                                        </p:tgtEl>
                                      </p:cBhvr>
                                    </p:animEffect>
                                  </p:childTnLst>
                                </p:cTn>
                              </p:par>
                            </p:childTnLst>
                          </p:cTn>
                        </p:par>
                        <p:par>
                          <p:cTn id="12" fill="hold" nodeType="afterGroup">
                            <p:stCondLst>
                              <p:cond delay="5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288772"/>
                                        </p:tgtEl>
                                        <p:attrNameLst>
                                          <p:attrName>style.visibility</p:attrName>
                                        </p:attrNameLst>
                                      </p:cBhvr>
                                      <p:to>
                                        <p:strVal val="visible"/>
                                      </p:to>
                                    </p:set>
                                    <p:animEffect transition="in" filter="blinds(vertical)">
                                      <p:cBhvr>
                                        <p:cTn id="20" dur="500"/>
                                        <p:tgtEl>
                                          <p:spTgt spid="288772"/>
                                        </p:tgtEl>
                                      </p:cBhvr>
                                    </p:animEffect>
                                  </p:childTnLst>
                                </p:cTn>
                              </p:par>
                            </p:childTnLst>
                          </p:cTn>
                        </p:par>
                        <p:par>
                          <p:cTn id="21" fill="hold" nodeType="afterGroup">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5" fill="hold" grpId="0" nodeType="clickEffect">
                                  <p:stCondLst>
                                    <p:cond delay="0"/>
                                  </p:stCondLst>
                                  <p:childTnLst>
                                    <p:set>
                                      <p:cBhvr>
                                        <p:cTn id="28" dur="1" fill="hold">
                                          <p:stCondLst>
                                            <p:cond delay="0"/>
                                          </p:stCondLst>
                                        </p:cTn>
                                        <p:tgtEl>
                                          <p:spTgt spid="288773"/>
                                        </p:tgtEl>
                                        <p:attrNameLst>
                                          <p:attrName>style.visibility</p:attrName>
                                        </p:attrNameLst>
                                      </p:cBhvr>
                                      <p:to>
                                        <p:strVal val="visible"/>
                                      </p:to>
                                    </p:set>
                                    <p:animEffect transition="in" filter="blinds(vertical)">
                                      <p:cBhvr>
                                        <p:cTn id="29" dur="500"/>
                                        <p:tgtEl>
                                          <p:spTgt spid="288773"/>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5" fill="hold" grpId="0" nodeType="clickEffect">
                                  <p:stCondLst>
                                    <p:cond delay="0"/>
                                  </p:stCondLst>
                                  <p:childTnLst>
                                    <p:set>
                                      <p:cBhvr>
                                        <p:cTn id="37" dur="1" fill="hold">
                                          <p:stCondLst>
                                            <p:cond delay="0"/>
                                          </p:stCondLst>
                                        </p:cTn>
                                        <p:tgtEl>
                                          <p:spTgt spid="288774"/>
                                        </p:tgtEl>
                                        <p:attrNameLst>
                                          <p:attrName>style.visibility</p:attrName>
                                        </p:attrNameLst>
                                      </p:cBhvr>
                                      <p:to>
                                        <p:strVal val="visible"/>
                                      </p:to>
                                    </p:set>
                                    <p:animEffect transition="in" filter="blinds(vertical)">
                                      <p:cBhvr>
                                        <p:cTn id="38" dur="500"/>
                                        <p:tgtEl>
                                          <p:spTgt spid="288774"/>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fade">
                                      <p:cBhvr>
                                        <p:cTn id="5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70" grpId="0" autoUpdateAnimBg="0"/>
      <p:bldP spid="288771" grpId="0" autoUpdateAnimBg="0"/>
      <p:bldP spid="288772" grpId="0" autoUpdateAnimBg="0"/>
      <p:bldP spid="288773" grpId="0" autoUpdateAnimBg="0"/>
      <p:bldP spid="288774" grpId="0" autoUpdateAnimBg="0"/>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1298" name="Rectangle 2"/>
          <p:cNvSpPr>
            <a:spLocks noChangeArrowheads="1"/>
          </p:cNvSpPr>
          <p:nvPr/>
        </p:nvSpPr>
        <p:spPr bwMode="auto">
          <a:xfrm>
            <a:off x="1145713" y="724604"/>
            <a:ext cx="4806533" cy="64122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marL="960438" indent="-960438">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marL="720329" indent="-720329" defTabSz="685800" fontAlgn="base">
              <a:lnSpc>
                <a:spcPct val="120000"/>
              </a:lnSpc>
              <a:spcBef>
                <a:spcPct val="0"/>
              </a:spcBef>
              <a:spcAft>
                <a:spcPct val="0"/>
              </a:spcAft>
              <a:buClrTx/>
              <a:buSzTx/>
              <a:buNone/>
            </a:pPr>
            <a:r>
              <a:rPr kumimoji="1" lang="zh-CN" altLang="en-US" sz="2400" b="0" dirty="0">
                <a:solidFill>
                  <a:srgbClr val="0070C0"/>
                </a:solidFill>
                <a:latin typeface="微软雅黑" panose="020B0503020204020204" pitchFamily="34" charset="-122"/>
                <a:ea typeface="微软雅黑" panose="020B0503020204020204" pitchFamily="34" charset="-122"/>
              </a:rPr>
              <a:t>例</a:t>
            </a:r>
            <a:r>
              <a:rPr kumimoji="1" lang="en-US" altLang="zh-CN" sz="2400" b="0" dirty="0">
                <a:solidFill>
                  <a:srgbClr val="0070C0"/>
                </a:solidFill>
                <a:latin typeface="微软雅黑" panose="020B0503020204020204" pitchFamily="34" charset="-122"/>
                <a:ea typeface="微软雅黑" panose="020B0503020204020204" pitchFamily="34" charset="-122"/>
              </a:rPr>
              <a:t> 1</a:t>
            </a:r>
            <a:r>
              <a:rPr kumimoji="1" lang="zh-CN" altLang="en-US" sz="2400" b="0" dirty="0">
                <a:solidFill>
                  <a:srgbClr val="0070C0"/>
                </a:solidFill>
                <a:latin typeface="微软雅黑" panose="020B0503020204020204" pitchFamily="34" charset="-122"/>
                <a:ea typeface="微软雅黑" panose="020B0503020204020204" pitchFamily="34" charset="-122"/>
              </a:rPr>
              <a:t>：分析下面数据的逻辑关系</a:t>
            </a:r>
            <a:endParaRPr kumimoji="1" lang="en-US" altLang="zh-CN" sz="2400" b="0" dirty="0">
              <a:solidFill>
                <a:srgbClr val="0070C0"/>
              </a:solidFill>
              <a:latin typeface="微软雅黑" panose="020B0503020204020204" pitchFamily="34" charset="-122"/>
              <a:ea typeface="微软雅黑" panose="020B0503020204020204" pitchFamily="34" charset="-122"/>
            </a:endParaRPr>
          </a:p>
        </p:txBody>
      </p:sp>
      <p:sp>
        <p:nvSpPr>
          <p:cNvPr id="311299" name="Rectangle 3"/>
          <p:cNvSpPr>
            <a:spLocks noChangeArrowheads="1"/>
          </p:cNvSpPr>
          <p:nvPr/>
        </p:nvSpPr>
        <p:spPr bwMode="auto">
          <a:xfrm>
            <a:off x="1021739" y="1599635"/>
            <a:ext cx="60007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marL="257175" indent="-257175" defTabSz="685800" fontAlgn="base">
              <a:spcAft>
                <a:spcPct val="0"/>
              </a:spcAft>
              <a:buClr>
                <a:srgbClr val="F900F9"/>
              </a:buClr>
              <a:buNone/>
            </a:pPr>
            <a:r>
              <a:rPr kumimoji="1" lang="zh-CN" altLang="en-US" sz="1800" b="0" dirty="0">
                <a:solidFill>
                  <a:prstClr val="black"/>
                </a:solidFill>
                <a:latin typeface="微软雅黑" panose="020B0503020204020204" pitchFamily="34" charset="-122"/>
                <a:ea typeface="微软雅黑" panose="020B0503020204020204" pitchFamily="34" charset="-122"/>
              </a:rPr>
              <a:t>（</a:t>
            </a:r>
            <a:r>
              <a:rPr kumimoji="1" lang="en-US" altLang="zh-CN" sz="1800" b="0" dirty="0">
                <a:solidFill>
                  <a:prstClr val="black"/>
                </a:solidFill>
                <a:latin typeface="微软雅黑" panose="020B0503020204020204" pitchFamily="34" charset="-122"/>
                <a:ea typeface="微软雅黑" panose="020B0503020204020204" pitchFamily="34" charset="-122"/>
              </a:rPr>
              <a:t>1</a:t>
            </a:r>
            <a:r>
              <a:rPr kumimoji="1" lang="zh-CN" altLang="en-US" sz="1800" b="0" dirty="0">
                <a:solidFill>
                  <a:prstClr val="black"/>
                </a:solidFill>
                <a:latin typeface="微软雅黑" panose="020B0503020204020204" pitchFamily="34" charset="-122"/>
                <a:ea typeface="微软雅黑" panose="020B0503020204020204" pitchFamily="34" charset="-122"/>
              </a:rPr>
              <a:t>） </a:t>
            </a:r>
            <a:r>
              <a:rPr kumimoji="1" lang="en-US" altLang="zh-CN" sz="1800" b="0" dirty="0">
                <a:solidFill>
                  <a:prstClr val="black"/>
                </a:solidFill>
                <a:latin typeface="微软雅黑" panose="020B0503020204020204" pitchFamily="34" charset="-122"/>
                <a:ea typeface="微软雅黑" panose="020B0503020204020204" pitchFamily="34" charset="-122"/>
              </a:rPr>
              <a:t>S=(D, R)</a:t>
            </a:r>
          </a:p>
          <a:p>
            <a:pPr marL="257175" indent="-257175" defTabSz="685800" fontAlgn="base">
              <a:spcAft>
                <a:spcPct val="0"/>
              </a:spcAft>
              <a:buClr>
                <a:srgbClr val="F900F9"/>
              </a:buClr>
              <a:buNone/>
            </a:pPr>
            <a:r>
              <a:rPr kumimoji="1" lang="en-US" altLang="zh-CN" sz="1800" b="0" dirty="0">
                <a:solidFill>
                  <a:prstClr val="black"/>
                </a:solidFill>
                <a:latin typeface="微软雅黑" panose="020B0503020204020204" pitchFamily="34" charset="-122"/>
                <a:ea typeface="微软雅黑" panose="020B0503020204020204" pitchFamily="34" charset="-122"/>
              </a:rPr>
              <a:t>                   D=</a:t>
            </a:r>
            <a:r>
              <a:rPr kumimoji="1" lang="en-US" altLang="zh-CN" sz="1800" b="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 </a:t>
            </a:r>
            <a:r>
              <a:rPr kumimoji="1" lang="en-US" altLang="zh-CN" sz="1800" b="0" dirty="0">
                <a:solidFill>
                  <a:prstClr val="black"/>
                </a:solidFill>
                <a:latin typeface="微软雅黑" panose="020B0503020204020204" pitchFamily="34" charset="-122"/>
                <a:ea typeface="微软雅黑" panose="020B0503020204020204" pitchFamily="34" charset="-122"/>
              </a:rPr>
              <a:t>a, b, c, d, e, f }</a:t>
            </a:r>
          </a:p>
          <a:p>
            <a:pPr marL="257175" indent="-257175" defTabSz="685800" fontAlgn="base">
              <a:spcAft>
                <a:spcPct val="0"/>
              </a:spcAft>
              <a:buClr>
                <a:srgbClr val="F900F9"/>
              </a:buClr>
              <a:buNone/>
            </a:pPr>
            <a:r>
              <a:rPr kumimoji="1" lang="en-US" altLang="zh-CN" sz="1800" b="0" dirty="0">
                <a:solidFill>
                  <a:prstClr val="black"/>
                </a:solidFill>
                <a:latin typeface="微软雅黑" panose="020B0503020204020204" pitchFamily="34" charset="-122"/>
                <a:ea typeface="微软雅黑" panose="020B0503020204020204" pitchFamily="34" charset="-122"/>
              </a:rPr>
              <a:t>                   R={(</a:t>
            </a:r>
            <a:r>
              <a:rPr kumimoji="1" lang="en-US" altLang="zh-CN" sz="1800" b="0" dirty="0" err="1">
                <a:solidFill>
                  <a:prstClr val="black"/>
                </a:solidFill>
                <a:latin typeface="微软雅黑" panose="020B0503020204020204" pitchFamily="34" charset="-122"/>
                <a:ea typeface="微软雅黑" panose="020B0503020204020204" pitchFamily="34" charset="-122"/>
              </a:rPr>
              <a:t>a,e</a:t>
            </a:r>
            <a:r>
              <a:rPr kumimoji="1" lang="en-US" altLang="zh-CN" sz="1800" b="0" dirty="0">
                <a:solidFill>
                  <a:prstClr val="black"/>
                </a:solidFill>
                <a:latin typeface="微软雅黑" panose="020B0503020204020204" pitchFamily="34" charset="-122"/>
                <a:ea typeface="微软雅黑" panose="020B0503020204020204" pitchFamily="34" charset="-122"/>
              </a:rPr>
              <a:t>), (</a:t>
            </a:r>
            <a:r>
              <a:rPr kumimoji="1" lang="en-US" altLang="zh-CN" sz="1800" b="0" dirty="0" err="1">
                <a:solidFill>
                  <a:prstClr val="black"/>
                </a:solidFill>
                <a:latin typeface="微软雅黑" panose="020B0503020204020204" pitchFamily="34" charset="-122"/>
                <a:ea typeface="微软雅黑" panose="020B0503020204020204" pitchFamily="34" charset="-122"/>
              </a:rPr>
              <a:t>b,c</a:t>
            </a:r>
            <a:r>
              <a:rPr kumimoji="1" lang="en-US" altLang="zh-CN" sz="1800" b="0" dirty="0">
                <a:solidFill>
                  <a:prstClr val="black"/>
                </a:solidFill>
                <a:latin typeface="微软雅黑" panose="020B0503020204020204" pitchFamily="34" charset="-122"/>
                <a:ea typeface="微软雅黑" panose="020B0503020204020204" pitchFamily="34" charset="-122"/>
              </a:rPr>
              <a:t>), (</a:t>
            </a:r>
            <a:r>
              <a:rPr kumimoji="1" lang="en-US" altLang="zh-CN" sz="1800" b="0" dirty="0" err="1">
                <a:solidFill>
                  <a:prstClr val="black"/>
                </a:solidFill>
                <a:latin typeface="微软雅黑" panose="020B0503020204020204" pitchFamily="34" charset="-122"/>
                <a:ea typeface="微软雅黑" panose="020B0503020204020204" pitchFamily="34" charset="-122"/>
              </a:rPr>
              <a:t>c,a</a:t>
            </a:r>
            <a:r>
              <a:rPr kumimoji="1" lang="en-US" altLang="zh-CN" sz="1800" b="0" dirty="0">
                <a:solidFill>
                  <a:prstClr val="black"/>
                </a:solidFill>
                <a:latin typeface="微软雅黑" panose="020B0503020204020204" pitchFamily="34" charset="-122"/>
                <a:ea typeface="微软雅黑" panose="020B0503020204020204" pitchFamily="34" charset="-122"/>
              </a:rPr>
              <a:t>), (</a:t>
            </a:r>
            <a:r>
              <a:rPr kumimoji="1" lang="en-US" altLang="zh-CN" sz="1800" b="0" dirty="0" err="1">
                <a:solidFill>
                  <a:prstClr val="black"/>
                </a:solidFill>
                <a:latin typeface="微软雅黑" panose="020B0503020204020204" pitchFamily="34" charset="-122"/>
                <a:ea typeface="微软雅黑" panose="020B0503020204020204" pitchFamily="34" charset="-122"/>
              </a:rPr>
              <a:t>e,f</a:t>
            </a:r>
            <a:r>
              <a:rPr kumimoji="1" lang="en-US" altLang="zh-CN" sz="1800" b="0" dirty="0">
                <a:solidFill>
                  <a:prstClr val="black"/>
                </a:solidFill>
                <a:latin typeface="微软雅黑" panose="020B0503020204020204" pitchFamily="34" charset="-122"/>
                <a:ea typeface="微软雅黑" panose="020B0503020204020204" pitchFamily="34" charset="-122"/>
              </a:rPr>
              <a:t>), (</a:t>
            </a:r>
            <a:r>
              <a:rPr kumimoji="1" lang="en-US" altLang="zh-CN" sz="1800" b="0" dirty="0" err="1">
                <a:solidFill>
                  <a:prstClr val="black"/>
                </a:solidFill>
                <a:latin typeface="微软雅黑" panose="020B0503020204020204" pitchFamily="34" charset="-122"/>
                <a:ea typeface="微软雅黑" panose="020B0503020204020204" pitchFamily="34" charset="-122"/>
              </a:rPr>
              <a:t>f,d</a:t>
            </a:r>
            <a:r>
              <a:rPr kumimoji="1" lang="en-US" altLang="zh-CN" sz="1800" b="0" dirty="0">
                <a:solidFill>
                  <a:prstClr val="black"/>
                </a:solidFill>
                <a:latin typeface="微软雅黑" panose="020B0503020204020204" pitchFamily="34" charset="-122"/>
                <a:ea typeface="微软雅黑" panose="020B0503020204020204" pitchFamily="34" charset="-122"/>
              </a:rPr>
              <a:t>)}</a:t>
            </a:r>
          </a:p>
          <a:p>
            <a:pPr marL="257175" indent="-257175" defTabSz="685800" fontAlgn="base">
              <a:spcAft>
                <a:spcPct val="0"/>
              </a:spcAft>
              <a:buClr>
                <a:srgbClr val="F900F9"/>
              </a:buClr>
              <a:buNone/>
            </a:pPr>
            <a:endParaRPr kumimoji="1" lang="zh-CN" altLang="en-US" sz="1800" b="0" dirty="0">
              <a:solidFill>
                <a:prstClr val="black"/>
              </a:solidFill>
              <a:latin typeface="微软雅黑" panose="020B0503020204020204" pitchFamily="34" charset="-122"/>
              <a:ea typeface="微软雅黑" panose="020B0503020204020204" pitchFamily="34" charset="-122"/>
            </a:endParaRPr>
          </a:p>
        </p:txBody>
      </p:sp>
      <p:sp>
        <p:nvSpPr>
          <p:cNvPr id="311300" name="Text Box 4"/>
          <p:cNvSpPr txBox="1">
            <a:spLocks noChangeArrowheads="1"/>
          </p:cNvSpPr>
          <p:nvPr/>
        </p:nvSpPr>
        <p:spPr bwMode="auto">
          <a:xfrm>
            <a:off x="1207722" y="2781269"/>
            <a:ext cx="5416506"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r>
              <a:rPr kumimoji="1" lang="zh-CN" altLang="en-US" sz="1800" b="0" dirty="0">
                <a:solidFill>
                  <a:prstClr val="black"/>
                </a:solidFill>
                <a:latin typeface="微软雅黑" panose="020B0503020204020204" pitchFamily="34" charset="-122"/>
                <a:ea typeface="微软雅黑" panose="020B0503020204020204" pitchFamily="34" charset="-122"/>
              </a:rPr>
              <a:t>分析：</a:t>
            </a:r>
          </a:p>
          <a:p>
            <a:pPr defTabSz="685800" fontAlgn="base">
              <a:spcBef>
                <a:spcPct val="50000"/>
              </a:spcBef>
              <a:spcAft>
                <a:spcPct val="0"/>
              </a:spcAft>
              <a:buClrTx/>
              <a:buSzTx/>
              <a:buNone/>
            </a:pPr>
            <a:r>
              <a:rPr kumimoji="1" lang="zh-CN" altLang="en-US" sz="1800" b="0" dirty="0">
                <a:solidFill>
                  <a:prstClr val="black"/>
                </a:solidFill>
                <a:latin typeface="微软雅黑" panose="020B0503020204020204" pitchFamily="34" charset="-122"/>
                <a:ea typeface="微软雅黑" panose="020B0503020204020204" pitchFamily="34" charset="-122"/>
              </a:rPr>
              <a:t>  数据之间的逻辑关系如下：</a:t>
            </a:r>
          </a:p>
        </p:txBody>
      </p:sp>
      <p:sp>
        <p:nvSpPr>
          <p:cNvPr id="311301" name="Text Box 5"/>
          <p:cNvSpPr txBox="1">
            <a:spLocks noChangeArrowheads="1"/>
          </p:cNvSpPr>
          <p:nvPr/>
        </p:nvSpPr>
        <p:spPr bwMode="auto">
          <a:xfrm>
            <a:off x="1154420" y="3646792"/>
            <a:ext cx="58293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r>
              <a:rPr kumimoji="1" lang="en-US" altLang="zh-CN" sz="2400" b="0" dirty="0">
                <a:solidFill>
                  <a:prstClr val="black"/>
                </a:solidFill>
                <a:latin typeface="微软雅黑" panose="020B0503020204020204" pitchFamily="34" charset="-122"/>
                <a:ea typeface="微软雅黑" panose="020B0503020204020204" pitchFamily="34" charset="-122"/>
              </a:rPr>
              <a:t>b        c         a          e           f          d</a:t>
            </a:r>
          </a:p>
        </p:txBody>
      </p:sp>
      <p:sp>
        <p:nvSpPr>
          <p:cNvPr id="311302" name="Rectangle 6"/>
          <p:cNvSpPr>
            <a:spLocks noChangeArrowheads="1"/>
          </p:cNvSpPr>
          <p:nvPr/>
        </p:nvSpPr>
        <p:spPr bwMode="auto">
          <a:xfrm>
            <a:off x="3158711" y="4300424"/>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r>
              <a:rPr kumimoji="1" lang="zh-CN" altLang="en-US" sz="1800" b="0" dirty="0">
                <a:solidFill>
                  <a:prstClr val="black"/>
                </a:solidFill>
                <a:latin typeface="微软雅黑" panose="020B0503020204020204" pitchFamily="34" charset="-122"/>
                <a:ea typeface="微软雅黑" panose="020B0503020204020204" pitchFamily="34" charset="-122"/>
              </a:rPr>
              <a:t>线性结构！</a:t>
            </a:r>
            <a:endParaRPr kumimoji="1" lang="en-US" altLang="zh-CN" sz="1800" b="0" dirty="0">
              <a:solidFill>
                <a:prstClr val="black"/>
              </a:solidFill>
              <a:latin typeface="微软雅黑" panose="020B0503020204020204" pitchFamily="34" charset="-122"/>
              <a:ea typeface="微软雅黑" panose="020B0503020204020204" pitchFamily="34" charset="-122"/>
            </a:endParaRPr>
          </a:p>
        </p:txBody>
      </p:sp>
      <p:sp>
        <p:nvSpPr>
          <p:cNvPr id="311303" name="Line 7"/>
          <p:cNvSpPr>
            <a:spLocks noChangeShapeType="1"/>
          </p:cNvSpPr>
          <p:nvPr/>
        </p:nvSpPr>
        <p:spPr bwMode="auto">
          <a:xfrm>
            <a:off x="3436572" y="3864080"/>
            <a:ext cx="571500" cy="0"/>
          </a:xfrm>
          <a:prstGeom prst="line">
            <a:avLst/>
          </a:prstGeom>
          <a:noFill/>
          <a:ln w="25400">
            <a:solidFill>
              <a:srgbClr val="0070C0"/>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endParaRPr>
          </a:p>
        </p:txBody>
      </p:sp>
      <p:sp>
        <p:nvSpPr>
          <p:cNvPr id="311304" name="Line 8"/>
          <p:cNvSpPr>
            <a:spLocks noChangeShapeType="1"/>
          </p:cNvSpPr>
          <p:nvPr/>
        </p:nvSpPr>
        <p:spPr bwMode="auto">
          <a:xfrm>
            <a:off x="1561337" y="3864081"/>
            <a:ext cx="514350" cy="0"/>
          </a:xfrm>
          <a:prstGeom prst="line">
            <a:avLst/>
          </a:prstGeom>
          <a:noFill/>
          <a:ln w="25400">
            <a:solidFill>
              <a:srgbClr val="0070C0"/>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endParaRPr>
          </a:p>
        </p:txBody>
      </p:sp>
      <p:sp>
        <p:nvSpPr>
          <p:cNvPr id="311305" name="Line 9"/>
          <p:cNvSpPr>
            <a:spLocks noChangeShapeType="1"/>
          </p:cNvSpPr>
          <p:nvPr/>
        </p:nvSpPr>
        <p:spPr bwMode="auto">
          <a:xfrm>
            <a:off x="2361437" y="3864081"/>
            <a:ext cx="628650" cy="0"/>
          </a:xfrm>
          <a:prstGeom prst="line">
            <a:avLst/>
          </a:prstGeom>
          <a:noFill/>
          <a:ln w="25400">
            <a:solidFill>
              <a:srgbClr val="0070C0"/>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endParaRPr>
          </a:p>
        </p:txBody>
      </p:sp>
      <p:sp>
        <p:nvSpPr>
          <p:cNvPr id="311306" name="Line 10"/>
          <p:cNvSpPr>
            <a:spLocks noChangeShapeType="1"/>
          </p:cNvSpPr>
          <p:nvPr/>
        </p:nvSpPr>
        <p:spPr bwMode="auto">
          <a:xfrm>
            <a:off x="4517994" y="3864080"/>
            <a:ext cx="571500" cy="0"/>
          </a:xfrm>
          <a:prstGeom prst="line">
            <a:avLst/>
          </a:prstGeom>
          <a:noFill/>
          <a:ln w="25400">
            <a:solidFill>
              <a:srgbClr val="0070C0"/>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endParaRPr>
          </a:p>
        </p:txBody>
      </p:sp>
      <p:sp>
        <p:nvSpPr>
          <p:cNvPr id="311307" name="Line 11"/>
          <p:cNvSpPr>
            <a:spLocks noChangeShapeType="1"/>
          </p:cNvSpPr>
          <p:nvPr/>
        </p:nvSpPr>
        <p:spPr bwMode="auto">
          <a:xfrm>
            <a:off x="5666495" y="3853837"/>
            <a:ext cx="571500" cy="0"/>
          </a:xfrm>
          <a:prstGeom prst="line">
            <a:avLst/>
          </a:prstGeom>
          <a:noFill/>
          <a:ln w="25400">
            <a:solidFill>
              <a:srgbClr val="0070C0"/>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634487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11298"/>
                                        </p:tgtEl>
                                        <p:attrNameLst>
                                          <p:attrName>style.visibility</p:attrName>
                                        </p:attrNameLst>
                                      </p:cBhvr>
                                      <p:to>
                                        <p:strVal val="visible"/>
                                      </p:to>
                                    </p:set>
                                    <p:anim calcmode="lin" valueType="num">
                                      <p:cBhvr>
                                        <p:cTn id="7" dur="500" fill="hold"/>
                                        <p:tgtEl>
                                          <p:spTgt spid="311298"/>
                                        </p:tgtEl>
                                        <p:attrNameLst>
                                          <p:attrName>ppt_w</p:attrName>
                                        </p:attrNameLst>
                                      </p:cBhvr>
                                      <p:tavLst>
                                        <p:tav tm="0">
                                          <p:val>
                                            <p:fltVal val="0"/>
                                          </p:val>
                                        </p:tav>
                                        <p:tav tm="100000">
                                          <p:val>
                                            <p:strVal val="#ppt_w"/>
                                          </p:val>
                                        </p:tav>
                                      </p:tavLst>
                                    </p:anim>
                                    <p:anim calcmode="lin" valueType="num">
                                      <p:cBhvr>
                                        <p:cTn id="8" dur="500" fill="hold"/>
                                        <p:tgtEl>
                                          <p:spTgt spid="31129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par>
                          <p:cTn id="9" fill="hold" nodeType="afterGroup">
                            <p:stCondLst>
                              <p:cond delay="500"/>
                            </p:stCondLst>
                            <p:childTnLst>
                              <p:par>
                                <p:cTn id="10" presetID="18" presetClass="entr" presetSubtype="6" fill="hold" grpId="0" nodeType="afterEffect">
                                  <p:stCondLst>
                                    <p:cond delay="0"/>
                                  </p:stCondLst>
                                  <p:childTnLst>
                                    <p:set>
                                      <p:cBhvr>
                                        <p:cTn id="11" dur="1" fill="hold">
                                          <p:stCondLst>
                                            <p:cond delay="0"/>
                                          </p:stCondLst>
                                        </p:cTn>
                                        <p:tgtEl>
                                          <p:spTgt spid="311299">
                                            <p:txEl>
                                              <p:pRg st="0" end="0"/>
                                            </p:txEl>
                                          </p:spTgt>
                                        </p:tgtEl>
                                        <p:attrNameLst>
                                          <p:attrName>style.visibility</p:attrName>
                                        </p:attrNameLst>
                                      </p:cBhvr>
                                      <p:to>
                                        <p:strVal val="visible"/>
                                      </p:to>
                                    </p:set>
                                    <p:animEffect transition="in" filter="strips(downRight)">
                                      <p:cBhvr>
                                        <p:cTn id="12" dur="500"/>
                                        <p:tgtEl>
                                          <p:spTgt spid="311299">
                                            <p:txEl>
                                              <p:pRg st="0" end="0"/>
                                            </p:txEl>
                                          </p:spTgt>
                                        </p:tgtEl>
                                      </p:cBhvr>
                                    </p:animEffect>
                                  </p:childTnLst>
                                </p:cTn>
                              </p:par>
                            </p:childTnLst>
                          </p:cTn>
                        </p:par>
                        <p:par>
                          <p:cTn id="13" fill="hold" nodeType="afterGroup">
                            <p:stCondLst>
                              <p:cond delay="1000"/>
                            </p:stCondLst>
                            <p:childTnLst>
                              <p:par>
                                <p:cTn id="14" presetID="18" presetClass="entr" presetSubtype="6" fill="hold" grpId="0" nodeType="afterEffect">
                                  <p:stCondLst>
                                    <p:cond delay="0"/>
                                  </p:stCondLst>
                                  <p:childTnLst>
                                    <p:set>
                                      <p:cBhvr>
                                        <p:cTn id="15" dur="1" fill="hold">
                                          <p:stCondLst>
                                            <p:cond delay="0"/>
                                          </p:stCondLst>
                                        </p:cTn>
                                        <p:tgtEl>
                                          <p:spTgt spid="311299">
                                            <p:txEl>
                                              <p:pRg st="1" end="1"/>
                                            </p:txEl>
                                          </p:spTgt>
                                        </p:tgtEl>
                                        <p:attrNameLst>
                                          <p:attrName>style.visibility</p:attrName>
                                        </p:attrNameLst>
                                      </p:cBhvr>
                                      <p:to>
                                        <p:strVal val="visible"/>
                                      </p:to>
                                    </p:set>
                                    <p:animEffect transition="in" filter="strips(downRight)">
                                      <p:cBhvr>
                                        <p:cTn id="16" dur="500"/>
                                        <p:tgtEl>
                                          <p:spTgt spid="311299">
                                            <p:txEl>
                                              <p:pRg st="1" end="1"/>
                                            </p:txEl>
                                          </p:spTgt>
                                        </p:tgtEl>
                                      </p:cBhvr>
                                    </p:animEffect>
                                  </p:childTnLst>
                                </p:cTn>
                              </p:par>
                            </p:childTnLst>
                          </p:cTn>
                        </p:par>
                        <p:par>
                          <p:cTn id="17" fill="hold" nodeType="afterGroup">
                            <p:stCondLst>
                              <p:cond delay="1500"/>
                            </p:stCondLst>
                            <p:childTnLst>
                              <p:par>
                                <p:cTn id="18" presetID="18" presetClass="entr" presetSubtype="6" fill="hold" grpId="0" nodeType="afterEffect">
                                  <p:stCondLst>
                                    <p:cond delay="0"/>
                                  </p:stCondLst>
                                  <p:childTnLst>
                                    <p:set>
                                      <p:cBhvr>
                                        <p:cTn id="19" dur="1" fill="hold">
                                          <p:stCondLst>
                                            <p:cond delay="0"/>
                                          </p:stCondLst>
                                        </p:cTn>
                                        <p:tgtEl>
                                          <p:spTgt spid="311299">
                                            <p:txEl>
                                              <p:pRg st="2" end="2"/>
                                            </p:txEl>
                                          </p:spTgt>
                                        </p:tgtEl>
                                        <p:attrNameLst>
                                          <p:attrName>style.visibility</p:attrName>
                                        </p:attrNameLst>
                                      </p:cBhvr>
                                      <p:to>
                                        <p:strVal val="visible"/>
                                      </p:to>
                                    </p:set>
                                    <p:animEffect transition="in" filter="strips(downRight)">
                                      <p:cBhvr>
                                        <p:cTn id="20" dur="500"/>
                                        <p:tgtEl>
                                          <p:spTgt spid="311299">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11300"/>
                                        </p:tgtEl>
                                        <p:attrNameLst>
                                          <p:attrName>style.visibility</p:attrName>
                                        </p:attrNameLst>
                                      </p:cBhvr>
                                      <p:to>
                                        <p:strVal val="visible"/>
                                      </p:to>
                                    </p:set>
                                    <p:anim calcmode="lin" valueType="num">
                                      <p:cBhvr additive="base">
                                        <p:cTn id="25" dur="500" fill="hold"/>
                                        <p:tgtEl>
                                          <p:spTgt spid="311300"/>
                                        </p:tgtEl>
                                        <p:attrNameLst>
                                          <p:attrName>ppt_x</p:attrName>
                                        </p:attrNameLst>
                                      </p:cBhvr>
                                      <p:tavLst>
                                        <p:tav tm="0">
                                          <p:val>
                                            <p:strVal val="0-#ppt_w/2"/>
                                          </p:val>
                                        </p:tav>
                                        <p:tav tm="100000">
                                          <p:val>
                                            <p:strVal val="#ppt_x"/>
                                          </p:val>
                                        </p:tav>
                                      </p:tavLst>
                                    </p:anim>
                                    <p:anim calcmode="lin" valueType="num">
                                      <p:cBhvr additive="base">
                                        <p:cTn id="26" dur="500" fill="hold"/>
                                        <p:tgtEl>
                                          <p:spTgt spid="3113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cashreg.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1130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11303"/>
                                        </p:tgtEl>
                                        <p:attrNameLst>
                                          <p:attrName>style.visibility</p:attrName>
                                        </p:attrNameLst>
                                      </p:cBhvr>
                                      <p:to>
                                        <p:strVal val="visible"/>
                                      </p:to>
                                    </p:set>
                                  </p:childTnLst>
                                  <p:subTnLst>
                                    <p:audio>
                                      <p:cMediaNode>
                                        <p:cTn display="0" masterRel="sameClick">
                                          <p:stCondLst>
                                            <p:cond evt="begin" delay="0">
                                              <p:tn val="33"/>
                                            </p:cond>
                                          </p:stCondLst>
                                          <p:endCondLst>
                                            <p:cond evt="onStopAudio" delay="0">
                                              <p:tgtEl>
                                                <p:sldTgt/>
                                              </p:tgtEl>
                                            </p:cond>
                                          </p:endCondLst>
                                        </p:cTn>
                                        <p:tgtEl>
                                          <p:sndTgt r:embed="rId2" name="type.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11304"/>
                                        </p:tgtEl>
                                        <p:attrNameLst>
                                          <p:attrName>style.visibility</p:attrName>
                                        </p:attrNameLst>
                                      </p:cBhvr>
                                      <p:to>
                                        <p:strVal val="visible"/>
                                      </p:to>
                                    </p:set>
                                  </p:childTnLst>
                                  <p:subTnLst>
                                    <p:audio>
                                      <p:cMediaNode>
                                        <p:cTn display="0" masterRel="sameClick">
                                          <p:stCondLst>
                                            <p:cond evt="begin" delay="0">
                                              <p:tn val="37"/>
                                            </p:cond>
                                          </p:stCondLst>
                                          <p:endCondLst>
                                            <p:cond evt="onStopAudio" delay="0">
                                              <p:tgtEl>
                                                <p:sldTgt/>
                                              </p:tgtEl>
                                            </p:cond>
                                          </p:endCondLst>
                                        </p:cTn>
                                        <p:tgtEl>
                                          <p:sndTgt r:embed="rId2"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11305"/>
                                        </p:tgtEl>
                                        <p:attrNameLst>
                                          <p:attrName>style.visibility</p:attrName>
                                        </p:attrNameLst>
                                      </p:cBhvr>
                                      <p:to>
                                        <p:strVal val="visible"/>
                                      </p:to>
                                    </p:set>
                                  </p:childTnLst>
                                  <p:subTnLst>
                                    <p:audio>
                                      <p:cMediaNode>
                                        <p:cTn display="0" masterRel="sameClick">
                                          <p:stCondLst>
                                            <p:cond evt="begin" delay="0">
                                              <p:tn val="41"/>
                                            </p:cond>
                                          </p:stCondLst>
                                          <p:endCondLst>
                                            <p:cond evt="onStopAudio" delay="0">
                                              <p:tgtEl>
                                                <p:sldTgt/>
                                              </p:tgtEl>
                                            </p:cond>
                                          </p:endCondLst>
                                        </p:cTn>
                                        <p:tgtEl>
                                          <p:sndTgt r:embed="rId2"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311306"/>
                                        </p:tgtEl>
                                        <p:attrNameLst>
                                          <p:attrName>style.visibility</p:attrName>
                                        </p:attrNameLst>
                                      </p:cBhvr>
                                      <p:to>
                                        <p:strVal val="visible"/>
                                      </p:to>
                                    </p:set>
                                  </p:childTnLst>
                                  <p:subTnLst>
                                    <p:audio>
                                      <p:cMediaNode>
                                        <p:cTn display="0" masterRel="sameClick">
                                          <p:stCondLst>
                                            <p:cond evt="begin" delay="0">
                                              <p:tn val="45"/>
                                            </p:cond>
                                          </p:stCondLst>
                                          <p:endCondLst>
                                            <p:cond evt="onStopAudio" delay="0">
                                              <p:tgtEl>
                                                <p:sldTgt/>
                                              </p:tgtEl>
                                            </p:cond>
                                          </p:endCondLst>
                                        </p:cTn>
                                        <p:tgtEl>
                                          <p:sndTgt r:embed="rId2" name="type.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311307"/>
                                        </p:tgtEl>
                                        <p:attrNameLst>
                                          <p:attrName>style.visibility</p:attrName>
                                        </p:attrNameLst>
                                      </p:cBhvr>
                                      <p:to>
                                        <p:strVal val="visible"/>
                                      </p:to>
                                    </p:set>
                                  </p:childTnLst>
                                  <p:subTnLst>
                                    <p:audio>
                                      <p:cMediaNode>
                                        <p:cTn display="0" masterRel="sameClick">
                                          <p:stCondLst>
                                            <p:cond evt="begin" delay="0">
                                              <p:tn val="49"/>
                                            </p:cond>
                                          </p:stCondLst>
                                          <p:endCondLst>
                                            <p:cond evt="onStopAudio" delay="0">
                                              <p:tgtEl>
                                                <p:sldTgt/>
                                              </p:tgtEl>
                                            </p:cond>
                                          </p:endCondLst>
                                        </p:cTn>
                                        <p:tgtEl>
                                          <p:sndTgt r:embed="rId2" name="type.wav"/>
                                        </p:tgtEl>
                                      </p:cMediaNode>
                                    </p:audio>
                                  </p:subTnLst>
                                </p:cTn>
                              </p:par>
                            </p:childTnLst>
                          </p:cTn>
                        </p:par>
                        <p:par>
                          <p:cTn id="51" fill="hold" nodeType="afterGroup">
                            <p:stCondLst>
                              <p:cond delay="500"/>
                            </p:stCondLst>
                            <p:childTnLst>
                              <p:par>
                                <p:cTn id="52" presetID="15" presetClass="entr" presetSubtype="0" fill="hold" grpId="0" nodeType="afterEffect">
                                  <p:stCondLst>
                                    <p:cond delay="3000"/>
                                  </p:stCondLst>
                                  <p:childTnLst>
                                    <p:set>
                                      <p:cBhvr>
                                        <p:cTn id="53" dur="1" fill="hold">
                                          <p:stCondLst>
                                            <p:cond delay="0"/>
                                          </p:stCondLst>
                                        </p:cTn>
                                        <p:tgtEl>
                                          <p:spTgt spid="311302"/>
                                        </p:tgtEl>
                                        <p:attrNameLst>
                                          <p:attrName>style.visibility</p:attrName>
                                        </p:attrNameLst>
                                      </p:cBhvr>
                                      <p:to>
                                        <p:strVal val="visible"/>
                                      </p:to>
                                    </p:set>
                                    <p:anim calcmode="lin" valueType="num">
                                      <p:cBhvr>
                                        <p:cTn id="54" dur="1000" fill="hold"/>
                                        <p:tgtEl>
                                          <p:spTgt spid="311302"/>
                                        </p:tgtEl>
                                        <p:attrNameLst>
                                          <p:attrName>ppt_w</p:attrName>
                                        </p:attrNameLst>
                                      </p:cBhvr>
                                      <p:tavLst>
                                        <p:tav tm="0">
                                          <p:val>
                                            <p:fltVal val="0"/>
                                          </p:val>
                                        </p:tav>
                                        <p:tav tm="100000">
                                          <p:val>
                                            <p:strVal val="#ppt_w"/>
                                          </p:val>
                                        </p:tav>
                                      </p:tavLst>
                                    </p:anim>
                                    <p:anim calcmode="lin" valueType="num">
                                      <p:cBhvr>
                                        <p:cTn id="55" dur="1000" fill="hold"/>
                                        <p:tgtEl>
                                          <p:spTgt spid="311302"/>
                                        </p:tgtEl>
                                        <p:attrNameLst>
                                          <p:attrName>ppt_h</p:attrName>
                                        </p:attrNameLst>
                                      </p:cBhvr>
                                      <p:tavLst>
                                        <p:tav tm="0">
                                          <p:val>
                                            <p:fltVal val="0"/>
                                          </p:val>
                                        </p:tav>
                                        <p:tav tm="100000">
                                          <p:val>
                                            <p:strVal val="#ppt_h"/>
                                          </p:val>
                                        </p:tav>
                                      </p:tavLst>
                                    </p:anim>
                                    <p:anim calcmode="lin" valueType="num">
                                      <p:cBhvr>
                                        <p:cTn id="56" dur="1000" fill="hold"/>
                                        <p:tgtEl>
                                          <p:spTgt spid="311302"/>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311302"/>
                                        </p:tgtEl>
                                        <p:attrNameLst>
                                          <p:attrName>ppt_y</p:attrName>
                                        </p:attrNameLst>
                                      </p:cBhvr>
                                      <p:tavLst>
                                        <p:tav tm="0" fmla="#ppt_y+(sin(-2*pi*(1-$))*-#ppt_x+cos(-2*pi*(1-$))*(1-#ppt_y))*(1-$)">
                                          <p:val>
                                            <p:fltVal val="0"/>
                                          </p:val>
                                        </p:tav>
                                        <p:tav tm="100000">
                                          <p:val>
                                            <p:fltVal val="1"/>
                                          </p:val>
                                        </p:tav>
                                      </p:tavLst>
                                    </p:anim>
                                  </p:childTnLst>
                                  <p:subTnLst>
                                    <p:audio>
                                      <p:cMediaNode>
                                        <p:cTn display="0" masterRel="sameClick">
                                          <p:stCondLst>
                                            <p:cond evt="begin" delay="0">
                                              <p:tn val="52"/>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8" grpId="0" autoUpdateAnimBg="0"/>
      <p:bldP spid="311299" grpId="0" build="p" autoUpdateAnimBg="0" advAuto="0"/>
      <p:bldP spid="311300" grpId="0" autoUpdateAnimBg="0"/>
      <p:bldP spid="311301" grpId="0" autoUpdateAnimBg="0"/>
      <p:bldP spid="31130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2322" name="Rectangle 2"/>
          <p:cNvSpPr>
            <a:spLocks noChangeArrowheads="1"/>
          </p:cNvSpPr>
          <p:nvPr/>
        </p:nvSpPr>
        <p:spPr bwMode="auto">
          <a:xfrm>
            <a:off x="1358178" y="625025"/>
            <a:ext cx="4196414"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100" b="0" dirty="0">
                <a:solidFill>
                  <a:prstClr val="black"/>
                </a:solidFill>
                <a:latin typeface="Tahoma" panose="020B0604030504040204" pitchFamily="34" charset="0"/>
                <a:ea typeface="宋体" panose="02010600030101010101" pitchFamily="2" charset="-122"/>
              </a:rPr>
              <a:t>（</a:t>
            </a:r>
            <a:r>
              <a:rPr kumimoji="1" lang="en-US" altLang="zh-CN" sz="2100" b="0" dirty="0">
                <a:solidFill>
                  <a:prstClr val="black"/>
                </a:solidFill>
                <a:latin typeface="Tahoma" panose="020B0604030504040204" pitchFamily="34" charset="0"/>
                <a:ea typeface="宋体" panose="02010600030101010101" pitchFamily="2" charset="-122"/>
              </a:rPr>
              <a:t>2</a:t>
            </a:r>
            <a:r>
              <a:rPr kumimoji="1" lang="zh-CN" altLang="en-US" sz="2100" b="0" dirty="0">
                <a:solidFill>
                  <a:prstClr val="black"/>
                </a:solidFill>
                <a:latin typeface="Tahoma" panose="020B0604030504040204" pitchFamily="34" charset="0"/>
                <a:ea typeface="宋体" panose="02010600030101010101" pitchFamily="2" charset="-122"/>
              </a:rPr>
              <a:t>） </a:t>
            </a:r>
            <a:r>
              <a:rPr kumimoji="1" lang="en-US" altLang="zh-CN" sz="2100" b="0" dirty="0">
                <a:solidFill>
                  <a:prstClr val="black"/>
                </a:solidFill>
                <a:latin typeface="Tahoma" panose="020B0604030504040204" pitchFamily="34" charset="0"/>
                <a:ea typeface="宋体" panose="02010600030101010101" pitchFamily="2" charset="-122"/>
              </a:rPr>
              <a:t>S=(D,  R)</a:t>
            </a:r>
            <a:br>
              <a:rPr kumimoji="1" lang="en-US" altLang="zh-CN" sz="2100" b="0" dirty="0">
                <a:solidFill>
                  <a:prstClr val="black"/>
                </a:solidFill>
                <a:latin typeface="Tahoma" panose="020B0604030504040204" pitchFamily="34" charset="0"/>
                <a:ea typeface="宋体" panose="02010600030101010101" pitchFamily="2" charset="-122"/>
              </a:rPr>
            </a:br>
            <a:r>
              <a:rPr kumimoji="1" lang="en-US" altLang="zh-CN" sz="2100" b="0" dirty="0">
                <a:solidFill>
                  <a:prstClr val="black"/>
                </a:solidFill>
                <a:latin typeface="Tahoma" panose="020B0604030504040204" pitchFamily="34" charset="0"/>
                <a:ea typeface="宋体" panose="02010600030101010101" pitchFamily="2" charset="-122"/>
              </a:rPr>
              <a:t>                   D=</a:t>
            </a:r>
            <a:r>
              <a:rPr kumimoji="1" lang="en-US" altLang="zh-CN" sz="2100" b="0" dirty="0">
                <a:solidFill>
                  <a:prstClr val="black"/>
                </a:solidFill>
                <a:latin typeface="Tahoma" panose="020B0604030504040204" pitchFamily="34" charset="0"/>
                <a:ea typeface="宋体" panose="02010600030101010101" pitchFamily="2" charset="-122"/>
                <a:cs typeface="Times New Roman" panose="02020603050405020304" pitchFamily="18" charset="0"/>
              </a:rPr>
              <a:t>{</a:t>
            </a:r>
            <a:r>
              <a:rPr kumimoji="1" lang="en-US" altLang="zh-CN" sz="2100" b="0" dirty="0">
                <a:solidFill>
                  <a:prstClr val="black"/>
                </a:solidFill>
                <a:latin typeface="Tahoma" panose="020B0604030504040204" pitchFamily="34" charset="0"/>
                <a:ea typeface="宋体" panose="02010600030101010101" pitchFamily="2" charset="-122"/>
              </a:rPr>
              <a:t>d</a:t>
            </a:r>
            <a:r>
              <a:rPr kumimoji="1" lang="en-US" altLang="zh-CN" sz="2100" b="0" baseline="-25000" dirty="0">
                <a:solidFill>
                  <a:prstClr val="black"/>
                </a:solidFill>
                <a:latin typeface="Tahoma" panose="020B0604030504040204" pitchFamily="34" charset="0"/>
                <a:ea typeface="宋体" panose="02010600030101010101" pitchFamily="2" charset="-122"/>
              </a:rPr>
              <a:t>i</a:t>
            </a:r>
            <a:r>
              <a:rPr kumimoji="1" lang="en-US" altLang="zh-CN" sz="2100" b="0" dirty="0">
                <a:solidFill>
                  <a:prstClr val="black"/>
                </a:solidFill>
                <a:latin typeface="Tahoma" panose="020B0604030504040204" pitchFamily="34" charset="0"/>
                <a:ea typeface="宋体" panose="02010600030101010101" pitchFamily="2" charset="-122"/>
              </a:rPr>
              <a:t> | 1≤i≤5}</a:t>
            </a:r>
            <a:br>
              <a:rPr kumimoji="1" lang="en-US" altLang="zh-CN" sz="2100" b="0" dirty="0">
                <a:solidFill>
                  <a:prstClr val="black"/>
                </a:solidFill>
                <a:latin typeface="Tahoma" panose="020B0604030504040204" pitchFamily="34" charset="0"/>
                <a:ea typeface="宋体" panose="02010600030101010101" pitchFamily="2" charset="-122"/>
              </a:rPr>
            </a:br>
            <a:r>
              <a:rPr kumimoji="1" lang="en-US" altLang="zh-CN" sz="2100" b="0" dirty="0">
                <a:solidFill>
                  <a:prstClr val="black"/>
                </a:solidFill>
                <a:latin typeface="Tahoma" panose="020B0604030504040204" pitchFamily="34" charset="0"/>
                <a:ea typeface="宋体" panose="02010600030101010101" pitchFamily="2" charset="-122"/>
              </a:rPr>
              <a:t>                   R={(d</a:t>
            </a:r>
            <a:r>
              <a:rPr kumimoji="1" lang="en-US" altLang="zh-CN" sz="2100" b="0" baseline="-25000" dirty="0">
                <a:solidFill>
                  <a:prstClr val="black"/>
                </a:solidFill>
                <a:latin typeface="Tahoma" panose="020B0604030504040204" pitchFamily="34" charset="0"/>
                <a:ea typeface="宋体" panose="02010600030101010101" pitchFamily="2" charset="-122"/>
              </a:rPr>
              <a:t>i</a:t>
            </a:r>
            <a:r>
              <a:rPr kumimoji="1" lang="en-US" altLang="zh-CN" sz="2100" b="0" dirty="0">
                <a:solidFill>
                  <a:prstClr val="black"/>
                </a:solidFill>
                <a:latin typeface="Tahoma" panose="020B0604030504040204" pitchFamily="34" charset="0"/>
                <a:ea typeface="宋体" panose="02010600030101010101" pitchFamily="2" charset="-122"/>
              </a:rPr>
              <a:t> , </a:t>
            </a:r>
            <a:r>
              <a:rPr kumimoji="1" lang="en-US" altLang="zh-CN" sz="2100" b="0" dirty="0" err="1">
                <a:solidFill>
                  <a:prstClr val="black"/>
                </a:solidFill>
                <a:latin typeface="Tahoma" panose="020B0604030504040204" pitchFamily="34" charset="0"/>
                <a:ea typeface="宋体" panose="02010600030101010101" pitchFamily="2" charset="-122"/>
              </a:rPr>
              <a:t>d</a:t>
            </a:r>
            <a:r>
              <a:rPr kumimoji="1" lang="en-US" altLang="zh-CN" sz="2100" b="0" baseline="-25000" dirty="0" err="1">
                <a:solidFill>
                  <a:prstClr val="black"/>
                </a:solidFill>
                <a:latin typeface="Tahoma" panose="020B0604030504040204" pitchFamily="34" charset="0"/>
                <a:ea typeface="宋体" panose="02010600030101010101" pitchFamily="2" charset="-122"/>
              </a:rPr>
              <a:t>j</a:t>
            </a:r>
            <a:r>
              <a:rPr kumimoji="1" lang="en-US" altLang="zh-CN" sz="2100" b="0" dirty="0">
                <a:solidFill>
                  <a:prstClr val="black"/>
                </a:solidFill>
                <a:latin typeface="Tahoma" panose="020B0604030504040204" pitchFamily="34" charset="0"/>
                <a:ea typeface="宋体" panose="02010600030101010101" pitchFamily="2" charset="-122"/>
              </a:rPr>
              <a:t> ), </a:t>
            </a:r>
            <a:r>
              <a:rPr kumimoji="1" lang="en-US" altLang="zh-CN" sz="2100" b="0" dirty="0" err="1">
                <a:solidFill>
                  <a:prstClr val="black"/>
                </a:solidFill>
                <a:latin typeface="Tahoma" panose="020B0604030504040204" pitchFamily="34" charset="0"/>
                <a:ea typeface="宋体" panose="02010600030101010101" pitchFamily="2" charset="-122"/>
              </a:rPr>
              <a:t>i</a:t>
            </a:r>
            <a:r>
              <a:rPr kumimoji="1" lang="en-US" altLang="zh-CN" sz="2100" b="0" dirty="0">
                <a:solidFill>
                  <a:prstClr val="black"/>
                </a:solidFill>
                <a:latin typeface="Tahoma" panose="020B0604030504040204" pitchFamily="34" charset="0"/>
                <a:ea typeface="宋体" panose="02010600030101010101" pitchFamily="2" charset="-122"/>
              </a:rPr>
              <a:t>&lt;j}</a:t>
            </a:r>
          </a:p>
        </p:txBody>
      </p:sp>
      <p:sp>
        <p:nvSpPr>
          <p:cNvPr id="312323" name="Rectangle 3"/>
          <p:cNvSpPr>
            <a:spLocks noChangeArrowheads="1"/>
          </p:cNvSpPr>
          <p:nvPr/>
        </p:nvSpPr>
        <p:spPr bwMode="auto">
          <a:xfrm>
            <a:off x="1887141" y="2625329"/>
            <a:ext cx="3602961"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marL="257175" indent="-257175" defTabSz="685800" fontAlgn="base">
              <a:lnSpc>
                <a:spcPct val="90000"/>
              </a:lnSpc>
              <a:spcAft>
                <a:spcPct val="0"/>
              </a:spcAft>
              <a:buClr>
                <a:srgbClr val="F900F9"/>
              </a:buClr>
              <a:buNone/>
            </a:pPr>
            <a:r>
              <a:rPr kumimoji="1" lang="zh-CN" altLang="en-US" sz="2400" b="0">
                <a:solidFill>
                  <a:prstClr val="black"/>
                </a:solidFill>
                <a:latin typeface="Tahoma" panose="020B0604030504040204" pitchFamily="34" charset="0"/>
                <a:ea typeface="宋体" panose="02010600030101010101" pitchFamily="2" charset="-122"/>
              </a:rPr>
              <a:t>                </a:t>
            </a:r>
            <a:r>
              <a:rPr kumimoji="1" lang="en-US" altLang="zh-CN" sz="2400">
                <a:solidFill>
                  <a:prstClr val="black"/>
                </a:solidFill>
                <a:latin typeface="Tahoma" panose="020B0604030504040204" pitchFamily="34" charset="0"/>
                <a:ea typeface="宋体" panose="02010600030101010101" pitchFamily="2" charset="-122"/>
              </a:rPr>
              <a:t>d</a:t>
            </a:r>
            <a:r>
              <a:rPr kumimoji="1" lang="en-US" altLang="zh-CN" sz="2400" baseline="-25000">
                <a:solidFill>
                  <a:prstClr val="black"/>
                </a:solidFill>
                <a:latin typeface="Tahoma" panose="020B0604030504040204" pitchFamily="34" charset="0"/>
                <a:ea typeface="宋体" panose="02010600030101010101" pitchFamily="2" charset="-122"/>
              </a:rPr>
              <a:t>1</a:t>
            </a:r>
          </a:p>
          <a:p>
            <a:pPr marL="257175" indent="-257175" defTabSz="685800" fontAlgn="base">
              <a:lnSpc>
                <a:spcPct val="90000"/>
              </a:lnSpc>
              <a:spcAft>
                <a:spcPct val="0"/>
              </a:spcAft>
              <a:buClr>
                <a:srgbClr val="F900F9"/>
              </a:buClr>
              <a:buNone/>
            </a:pPr>
            <a:endParaRPr kumimoji="1" lang="en-US" altLang="zh-CN" sz="2400" baseline="-25000">
              <a:solidFill>
                <a:prstClr val="black"/>
              </a:solidFill>
              <a:latin typeface="Tahoma" panose="020B0604030504040204" pitchFamily="34" charset="0"/>
              <a:ea typeface="宋体" panose="02010600030101010101" pitchFamily="2" charset="-122"/>
            </a:endParaRPr>
          </a:p>
          <a:p>
            <a:pPr marL="257175" indent="-257175" defTabSz="685800" fontAlgn="base">
              <a:lnSpc>
                <a:spcPct val="90000"/>
              </a:lnSpc>
              <a:spcAft>
                <a:spcPct val="0"/>
              </a:spcAft>
              <a:buClr>
                <a:srgbClr val="F900F9"/>
              </a:buClr>
              <a:buNone/>
            </a:pPr>
            <a:r>
              <a:rPr kumimoji="1" lang="en-US" altLang="zh-CN" sz="2400">
                <a:solidFill>
                  <a:prstClr val="black"/>
                </a:solidFill>
                <a:latin typeface="Tahoma" panose="020B0604030504040204" pitchFamily="34" charset="0"/>
                <a:ea typeface="宋体" panose="02010600030101010101" pitchFamily="2" charset="-122"/>
              </a:rPr>
              <a:t>   d</a:t>
            </a:r>
            <a:r>
              <a:rPr kumimoji="1" lang="en-US" altLang="zh-CN" sz="2400" baseline="-25000">
                <a:solidFill>
                  <a:prstClr val="black"/>
                </a:solidFill>
                <a:latin typeface="Tahoma" panose="020B0604030504040204" pitchFamily="34" charset="0"/>
                <a:ea typeface="宋体" panose="02010600030101010101" pitchFamily="2" charset="-122"/>
              </a:rPr>
              <a:t>5                                     </a:t>
            </a:r>
            <a:r>
              <a:rPr kumimoji="1" lang="en-US" altLang="zh-CN" sz="2400">
                <a:solidFill>
                  <a:prstClr val="black"/>
                </a:solidFill>
                <a:latin typeface="Tahoma" panose="020B0604030504040204" pitchFamily="34" charset="0"/>
                <a:ea typeface="宋体" panose="02010600030101010101" pitchFamily="2" charset="-122"/>
              </a:rPr>
              <a:t>d</a:t>
            </a:r>
            <a:r>
              <a:rPr kumimoji="1" lang="en-US" altLang="zh-CN" sz="2400" baseline="-25000">
                <a:solidFill>
                  <a:prstClr val="black"/>
                </a:solidFill>
                <a:latin typeface="Tahoma" panose="020B0604030504040204" pitchFamily="34" charset="0"/>
                <a:ea typeface="宋体" panose="02010600030101010101" pitchFamily="2" charset="-122"/>
              </a:rPr>
              <a:t>2</a:t>
            </a:r>
          </a:p>
          <a:p>
            <a:pPr marL="257175" indent="-257175" defTabSz="685800" fontAlgn="base">
              <a:lnSpc>
                <a:spcPct val="90000"/>
              </a:lnSpc>
              <a:spcAft>
                <a:spcPct val="0"/>
              </a:spcAft>
              <a:buClr>
                <a:srgbClr val="F900F9"/>
              </a:buClr>
              <a:buNone/>
            </a:pPr>
            <a:endParaRPr kumimoji="1" lang="en-US" altLang="zh-CN" sz="2400" baseline="-25000">
              <a:solidFill>
                <a:prstClr val="black"/>
              </a:solidFill>
              <a:latin typeface="Tahoma" panose="020B0604030504040204" pitchFamily="34" charset="0"/>
              <a:ea typeface="宋体" panose="02010600030101010101" pitchFamily="2" charset="-122"/>
            </a:endParaRPr>
          </a:p>
          <a:p>
            <a:pPr marL="257175" indent="-257175" defTabSz="685800" fontAlgn="base">
              <a:lnSpc>
                <a:spcPct val="90000"/>
              </a:lnSpc>
              <a:spcAft>
                <a:spcPct val="0"/>
              </a:spcAft>
              <a:buClr>
                <a:srgbClr val="F900F9"/>
              </a:buClr>
              <a:buNone/>
            </a:pPr>
            <a:endParaRPr kumimoji="1" lang="en-US" altLang="zh-CN" sz="2400" baseline="-25000">
              <a:solidFill>
                <a:prstClr val="black"/>
              </a:solidFill>
              <a:latin typeface="Tahoma" panose="020B0604030504040204" pitchFamily="34" charset="0"/>
              <a:ea typeface="宋体" panose="02010600030101010101" pitchFamily="2" charset="-122"/>
            </a:endParaRPr>
          </a:p>
          <a:p>
            <a:pPr marL="257175" indent="-257175" defTabSz="685800" fontAlgn="base">
              <a:lnSpc>
                <a:spcPct val="90000"/>
              </a:lnSpc>
              <a:spcAft>
                <a:spcPct val="0"/>
              </a:spcAft>
              <a:buClr>
                <a:srgbClr val="F900F9"/>
              </a:buClr>
              <a:buNone/>
            </a:pPr>
            <a:r>
              <a:rPr kumimoji="1" lang="en-US" altLang="zh-CN" sz="2400">
                <a:solidFill>
                  <a:prstClr val="black"/>
                </a:solidFill>
                <a:latin typeface="Tahoma" panose="020B0604030504040204" pitchFamily="34" charset="0"/>
                <a:ea typeface="宋体" panose="02010600030101010101" pitchFamily="2" charset="-122"/>
              </a:rPr>
              <a:t>          d</a:t>
            </a:r>
            <a:r>
              <a:rPr kumimoji="1" lang="en-US" altLang="zh-CN" sz="2400" baseline="-25000">
                <a:solidFill>
                  <a:prstClr val="black"/>
                </a:solidFill>
                <a:latin typeface="Tahoma" panose="020B0604030504040204" pitchFamily="34" charset="0"/>
                <a:ea typeface="宋体" panose="02010600030101010101" pitchFamily="2" charset="-122"/>
              </a:rPr>
              <a:t>4                 </a:t>
            </a:r>
            <a:r>
              <a:rPr kumimoji="1" lang="en-US" altLang="zh-CN" sz="2400">
                <a:solidFill>
                  <a:prstClr val="black"/>
                </a:solidFill>
                <a:latin typeface="Tahoma" panose="020B0604030504040204" pitchFamily="34" charset="0"/>
                <a:ea typeface="宋体" panose="02010600030101010101" pitchFamily="2" charset="-122"/>
              </a:rPr>
              <a:t>d</a:t>
            </a:r>
            <a:r>
              <a:rPr kumimoji="1" lang="en-US" altLang="zh-CN" sz="2400" baseline="-25000">
                <a:solidFill>
                  <a:prstClr val="black"/>
                </a:solidFill>
                <a:latin typeface="Tahoma" panose="020B0604030504040204" pitchFamily="34" charset="0"/>
                <a:ea typeface="宋体" panose="02010600030101010101" pitchFamily="2" charset="-122"/>
              </a:rPr>
              <a:t>3</a:t>
            </a:r>
          </a:p>
          <a:p>
            <a:pPr marL="257175" indent="-257175" defTabSz="685800" fontAlgn="base">
              <a:lnSpc>
                <a:spcPct val="90000"/>
              </a:lnSpc>
              <a:spcAft>
                <a:spcPct val="0"/>
              </a:spcAft>
              <a:buClr>
                <a:srgbClr val="F900F9"/>
              </a:buClr>
              <a:buNone/>
            </a:pPr>
            <a:endParaRPr kumimoji="1" lang="zh-CN" altLang="en-US" sz="2400" baseline="-25000">
              <a:solidFill>
                <a:prstClr val="black"/>
              </a:solidFill>
              <a:latin typeface="Tahoma" panose="020B0604030504040204" pitchFamily="34" charset="0"/>
              <a:ea typeface="宋体" panose="02010600030101010101" pitchFamily="2" charset="-122"/>
            </a:endParaRPr>
          </a:p>
        </p:txBody>
      </p:sp>
      <p:sp>
        <p:nvSpPr>
          <p:cNvPr id="312324" name="Line 4"/>
          <p:cNvSpPr>
            <a:spLocks noChangeShapeType="1"/>
          </p:cNvSpPr>
          <p:nvPr/>
        </p:nvSpPr>
        <p:spPr bwMode="auto">
          <a:xfrm flipH="1">
            <a:off x="2681288" y="2800350"/>
            <a:ext cx="742950" cy="571500"/>
          </a:xfrm>
          <a:prstGeom prst="line">
            <a:avLst/>
          </a:prstGeom>
          <a:noFill/>
          <a:ln w="2540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312325" name="Line 5"/>
          <p:cNvSpPr>
            <a:spLocks noChangeShapeType="1"/>
          </p:cNvSpPr>
          <p:nvPr/>
        </p:nvSpPr>
        <p:spPr bwMode="auto">
          <a:xfrm>
            <a:off x="3767138" y="2857500"/>
            <a:ext cx="857250" cy="514350"/>
          </a:xfrm>
          <a:prstGeom prst="line">
            <a:avLst/>
          </a:prstGeom>
          <a:noFill/>
          <a:ln w="2540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312326" name="Line 6"/>
          <p:cNvSpPr>
            <a:spLocks noChangeShapeType="1"/>
          </p:cNvSpPr>
          <p:nvPr/>
        </p:nvSpPr>
        <p:spPr bwMode="auto">
          <a:xfrm flipH="1">
            <a:off x="3113485" y="3039666"/>
            <a:ext cx="342900" cy="1314450"/>
          </a:xfrm>
          <a:prstGeom prst="line">
            <a:avLst/>
          </a:prstGeom>
          <a:noFill/>
          <a:ln w="2540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312327" name="Line 7"/>
          <p:cNvSpPr>
            <a:spLocks noChangeShapeType="1"/>
          </p:cNvSpPr>
          <p:nvPr/>
        </p:nvSpPr>
        <p:spPr bwMode="auto">
          <a:xfrm>
            <a:off x="3736181" y="2982516"/>
            <a:ext cx="457200" cy="1371600"/>
          </a:xfrm>
          <a:prstGeom prst="line">
            <a:avLst/>
          </a:prstGeom>
          <a:noFill/>
          <a:ln w="25400">
            <a:solidFill>
              <a:srgbClr val="993366"/>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312328" name="Line 8"/>
          <p:cNvSpPr>
            <a:spLocks noChangeShapeType="1"/>
          </p:cNvSpPr>
          <p:nvPr/>
        </p:nvSpPr>
        <p:spPr bwMode="auto">
          <a:xfrm flipH="1">
            <a:off x="4281488" y="3486150"/>
            <a:ext cx="228600" cy="857250"/>
          </a:xfrm>
          <a:prstGeom prst="line">
            <a:avLst/>
          </a:prstGeom>
          <a:noFill/>
          <a:ln w="25400">
            <a:solidFill>
              <a:srgbClr val="0070C0"/>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312329" name="Line 9"/>
          <p:cNvSpPr>
            <a:spLocks noChangeShapeType="1"/>
          </p:cNvSpPr>
          <p:nvPr/>
        </p:nvSpPr>
        <p:spPr bwMode="auto">
          <a:xfrm flipH="1">
            <a:off x="3309938" y="3429000"/>
            <a:ext cx="1143000" cy="685800"/>
          </a:xfrm>
          <a:prstGeom prst="line">
            <a:avLst/>
          </a:prstGeom>
          <a:noFill/>
          <a:ln w="25400">
            <a:solidFill>
              <a:srgbClr val="0070C0"/>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312330" name="Line 10"/>
          <p:cNvSpPr>
            <a:spLocks noChangeShapeType="1"/>
          </p:cNvSpPr>
          <p:nvPr/>
        </p:nvSpPr>
        <p:spPr bwMode="auto">
          <a:xfrm flipH="1">
            <a:off x="2795588" y="3371850"/>
            <a:ext cx="1657350" cy="114300"/>
          </a:xfrm>
          <a:prstGeom prst="line">
            <a:avLst/>
          </a:prstGeom>
          <a:noFill/>
          <a:ln w="25400">
            <a:solidFill>
              <a:srgbClr val="0070C0"/>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312331" name="Line 11"/>
          <p:cNvSpPr>
            <a:spLocks noChangeShapeType="1"/>
          </p:cNvSpPr>
          <p:nvPr/>
        </p:nvSpPr>
        <p:spPr bwMode="auto">
          <a:xfrm flipH="1">
            <a:off x="3171825" y="4407694"/>
            <a:ext cx="914400" cy="0"/>
          </a:xfrm>
          <a:prstGeom prst="line">
            <a:avLst/>
          </a:prstGeom>
          <a:noFill/>
          <a:ln w="25400">
            <a:solidFill>
              <a:srgbClr val="FF00FF"/>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312332" name="Line 12"/>
          <p:cNvSpPr>
            <a:spLocks noChangeShapeType="1"/>
          </p:cNvSpPr>
          <p:nvPr/>
        </p:nvSpPr>
        <p:spPr bwMode="auto">
          <a:xfrm flipH="1" flipV="1">
            <a:off x="2795588" y="3600450"/>
            <a:ext cx="1257300" cy="685800"/>
          </a:xfrm>
          <a:prstGeom prst="line">
            <a:avLst/>
          </a:prstGeom>
          <a:noFill/>
          <a:ln w="25400">
            <a:solidFill>
              <a:srgbClr val="FF00FF"/>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312333" name="Line 13"/>
          <p:cNvSpPr>
            <a:spLocks noChangeShapeType="1"/>
          </p:cNvSpPr>
          <p:nvPr/>
        </p:nvSpPr>
        <p:spPr bwMode="auto">
          <a:xfrm flipH="1" flipV="1">
            <a:off x="2627710" y="3543300"/>
            <a:ext cx="400050" cy="742950"/>
          </a:xfrm>
          <a:prstGeom prst="line">
            <a:avLst/>
          </a:prstGeom>
          <a:noFill/>
          <a:ln w="25400">
            <a:solidFill>
              <a:srgbClr val="00FF00"/>
            </a:solidFill>
            <a:round/>
            <a:headEnd/>
            <a:tailEnd type="arrow" w="med" len="med"/>
          </a:ln>
          <a:extLst>
            <a:ext uri="{909E8E84-426E-40DD-AFC4-6F175D3DCCD1}">
              <a14:hiddenFill xmlns:a14="http://schemas.microsoft.com/office/drawing/2010/main">
                <a:noFill/>
              </a14:hiddenFill>
            </a:ext>
          </a:extLst>
        </p:spPr>
        <p:txBody>
          <a:bodyPr>
            <a:spAutoFit/>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312334" name="Rectangle 14"/>
          <p:cNvSpPr>
            <a:spLocks noChangeArrowheads="1"/>
          </p:cNvSpPr>
          <p:nvPr/>
        </p:nvSpPr>
        <p:spPr bwMode="auto">
          <a:xfrm>
            <a:off x="5554592" y="3371850"/>
            <a:ext cx="259237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r>
              <a:rPr kumimoji="1" lang="zh-CN" altLang="en-US" sz="1800" b="0" dirty="0">
                <a:solidFill>
                  <a:prstClr val="black"/>
                </a:solidFill>
                <a:latin typeface="微软雅黑" panose="020B0503020204020204" pitchFamily="34" charset="-122"/>
                <a:ea typeface="微软雅黑" panose="020B0503020204020204" pitchFamily="34" charset="-122"/>
              </a:rPr>
              <a:t>图形结构</a:t>
            </a:r>
            <a:r>
              <a:rPr kumimoji="1" lang="en-US" altLang="zh-CN" sz="1800" b="0" dirty="0">
                <a:solidFill>
                  <a:prstClr val="black"/>
                </a:solidFill>
                <a:latin typeface="微软雅黑" panose="020B0503020204020204" pitchFamily="34" charset="-122"/>
                <a:ea typeface="微软雅黑" panose="020B0503020204020204" pitchFamily="34" charset="-122"/>
              </a:rPr>
              <a:t>/</a:t>
            </a:r>
            <a:r>
              <a:rPr kumimoji="1" lang="zh-CN" altLang="en-US" sz="1800" b="0" dirty="0">
                <a:solidFill>
                  <a:prstClr val="black"/>
                </a:solidFill>
                <a:latin typeface="微软雅黑" panose="020B0503020204020204" pitchFamily="34" charset="-122"/>
                <a:ea typeface="微软雅黑" panose="020B0503020204020204" pitchFamily="34" charset="-122"/>
              </a:rPr>
              <a:t>非线性结构！</a:t>
            </a:r>
          </a:p>
        </p:txBody>
      </p:sp>
      <p:sp>
        <p:nvSpPr>
          <p:cNvPr id="312335" name="Rectangle 15"/>
          <p:cNvSpPr>
            <a:spLocks noChangeArrowheads="1"/>
          </p:cNvSpPr>
          <p:nvPr/>
        </p:nvSpPr>
        <p:spPr bwMode="auto">
          <a:xfrm>
            <a:off x="1099279" y="2094268"/>
            <a:ext cx="4145092"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algn="ctr" defTabSz="685800" fontAlgn="base">
              <a:spcBef>
                <a:spcPct val="50000"/>
              </a:spcBef>
              <a:spcAft>
                <a:spcPct val="0"/>
              </a:spcAft>
              <a:buClrTx/>
              <a:buSzTx/>
              <a:buNone/>
            </a:pPr>
            <a:r>
              <a:rPr kumimoji="1" lang="zh-CN" altLang="en-US" sz="1800" b="0" dirty="0">
                <a:solidFill>
                  <a:prstClr val="black"/>
                </a:solidFill>
                <a:latin typeface="微软雅黑" panose="020B0503020204020204" pitchFamily="34" charset="-122"/>
                <a:ea typeface="微软雅黑" panose="020B0503020204020204" pitchFamily="34" charset="-122"/>
              </a:rPr>
              <a:t>分析：</a:t>
            </a:r>
            <a:r>
              <a:rPr kumimoji="1" lang="zh-CN" altLang="en-US" sz="1800" b="0" dirty="0">
                <a:solidFill>
                  <a:prstClr val="black"/>
                </a:solidFill>
                <a:latin typeface="微软雅黑" panose="020B0503020204020204" pitchFamily="34" charset="-122"/>
                <a:ea typeface="微软雅黑" panose="020B0503020204020204" pitchFamily="34" charset="-122"/>
                <a:cs typeface="Arial Unicode MS" panose="020B0604020202020204" pitchFamily="34" charset="-122"/>
              </a:rPr>
              <a:t>数据之间的关系如下：</a:t>
            </a:r>
          </a:p>
          <a:p>
            <a:pPr algn="ctr" defTabSz="685800" fontAlgn="base">
              <a:spcBef>
                <a:spcPct val="50000"/>
              </a:spcBef>
              <a:spcAft>
                <a:spcPct val="0"/>
              </a:spcAft>
              <a:buClrTx/>
              <a:buSzTx/>
              <a:buNone/>
            </a:pPr>
            <a:endParaRPr kumimoji="1" lang="zh-CN" altLang="en-US" sz="1800" b="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314366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312322">
                                            <p:txEl>
                                              <p:pRg st="0" end="0"/>
                                            </p:txEl>
                                          </p:spTgt>
                                        </p:tgtEl>
                                        <p:attrNameLst>
                                          <p:attrName>style.visibility</p:attrName>
                                        </p:attrNameLst>
                                      </p:cBhvr>
                                      <p:to>
                                        <p:strVal val="visible"/>
                                      </p:to>
                                    </p:set>
                                    <p:animEffect transition="in" filter="strips(downRight)">
                                      <p:cBhvr>
                                        <p:cTn id="7" dur="500"/>
                                        <p:tgtEl>
                                          <p:spTgt spid="31232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2335"/>
                                        </p:tgtEl>
                                        <p:attrNameLst>
                                          <p:attrName>style.visibility</p:attrName>
                                        </p:attrNameLst>
                                      </p:cBhvr>
                                      <p:to>
                                        <p:strVal val="visible"/>
                                      </p:to>
                                    </p:set>
                                    <p:animEffect transition="in" filter="blinds(horizontal)">
                                      <p:cBhvr>
                                        <p:cTn id="12" dur="500"/>
                                        <p:tgtEl>
                                          <p:spTgt spid="31233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1232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12325"/>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499"/>
                                          </p:stCondLst>
                                        </p:cTn>
                                        <p:tgtEl>
                                          <p:spTgt spid="312327"/>
                                        </p:tgtEl>
                                        <p:attrNameLst>
                                          <p:attrName>style.visibility</p:attrName>
                                        </p:attrNameLst>
                                      </p:cBhvr>
                                      <p:to>
                                        <p:strVal val="visible"/>
                                      </p:to>
                                    </p:set>
                                  </p:childTnLst>
                                </p:cTn>
                              </p:par>
                            </p:childTnLst>
                          </p:cTn>
                        </p:par>
                        <p:par>
                          <p:cTn id="24" fill="hold" nodeType="afterGroup">
                            <p:stCondLst>
                              <p:cond delay="1000"/>
                            </p:stCondLst>
                            <p:childTnLst>
                              <p:par>
                                <p:cTn id="25" presetID="1" presetClass="entr" presetSubtype="0" fill="hold" nodeType="afterEffect">
                                  <p:stCondLst>
                                    <p:cond delay="0"/>
                                  </p:stCondLst>
                                  <p:childTnLst>
                                    <p:set>
                                      <p:cBhvr>
                                        <p:cTn id="26" dur="1" fill="hold">
                                          <p:stCondLst>
                                            <p:cond delay="499"/>
                                          </p:stCondLst>
                                        </p:cTn>
                                        <p:tgtEl>
                                          <p:spTgt spid="312326"/>
                                        </p:tgtEl>
                                        <p:attrNameLst>
                                          <p:attrName>style.visibility</p:attrName>
                                        </p:attrNameLst>
                                      </p:cBhvr>
                                      <p:to>
                                        <p:strVal val="visible"/>
                                      </p:to>
                                    </p:set>
                                  </p:childTnLst>
                                </p:cTn>
                              </p:par>
                            </p:childTnLst>
                          </p:cTn>
                        </p:par>
                        <p:par>
                          <p:cTn id="27" fill="hold" nodeType="afterGroup">
                            <p:stCondLst>
                              <p:cond delay="1500"/>
                            </p:stCondLst>
                            <p:childTnLst>
                              <p:par>
                                <p:cTn id="28" presetID="1" presetClass="entr" presetSubtype="0" fill="hold" nodeType="afterEffect">
                                  <p:stCondLst>
                                    <p:cond delay="0"/>
                                  </p:stCondLst>
                                  <p:childTnLst>
                                    <p:set>
                                      <p:cBhvr>
                                        <p:cTn id="29" dur="1" fill="hold">
                                          <p:stCondLst>
                                            <p:cond delay="499"/>
                                          </p:stCondLst>
                                        </p:cTn>
                                        <p:tgtEl>
                                          <p:spTgt spid="31232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312328"/>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312329"/>
                                        </p:tgtEl>
                                        <p:attrNameLst>
                                          <p:attrName>style.visibility</p:attrName>
                                        </p:attrNameLst>
                                      </p:cBhvr>
                                      <p:to>
                                        <p:strVal val="visible"/>
                                      </p:to>
                                    </p:set>
                                  </p:childTnLst>
                                </p:cTn>
                              </p:par>
                            </p:childTnLst>
                          </p:cTn>
                        </p:par>
                        <p:par>
                          <p:cTn id="37" fill="hold" nodeType="afterGroup">
                            <p:stCondLst>
                              <p:cond delay="1000"/>
                            </p:stCondLst>
                            <p:childTnLst>
                              <p:par>
                                <p:cTn id="38" presetID="1" presetClass="entr" presetSubtype="0" fill="hold" nodeType="afterEffect">
                                  <p:stCondLst>
                                    <p:cond delay="0"/>
                                  </p:stCondLst>
                                  <p:childTnLst>
                                    <p:set>
                                      <p:cBhvr>
                                        <p:cTn id="39" dur="1" fill="hold">
                                          <p:stCondLst>
                                            <p:cond delay="499"/>
                                          </p:stCondLst>
                                        </p:cTn>
                                        <p:tgtEl>
                                          <p:spTgt spid="312330"/>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312331"/>
                                        </p:tgtEl>
                                        <p:attrNameLst>
                                          <p:attrName>style.visibility</p:attrName>
                                        </p:attrNameLst>
                                      </p:cBhvr>
                                      <p:to>
                                        <p:strVal val="visible"/>
                                      </p:to>
                                    </p:set>
                                  </p:childTnLst>
                                </p:cTn>
                              </p:par>
                            </p:childTnLst>
                          </p:cTn>
                        </p:par>
                        <p:par>
                          <p:cTn id="44" fill="hold" nodeType="afterGroup">
                            <p:stCondLst>
                              <p:cond delay="500"/>
                            </p:stCondLst>
                            <p:childTnLst>
                              <p:par>
                                <p:cTn id="45" presetID="1" presetClass="entr" presetSubtype="0" fill="hold" nodeType="afterEffect">
                                  <p:stCondLst>
                                    <p:cond delay="0"/>
                                  </p:stCondLst>
                                  <p:childTnLst>
                                    <p:set>
                                      <p:cBhvr>
                                        <p:cTn id="46" dur="1" fill="hold">
                                          <p:stCondLst>
                                            <p:cond delay="499"/>
                                          </p:stCondLst>
                                        </p:cTn>
                                        <p:tgtEl>
                                          <p:spTgt spid="312332"/>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312333"/>
                                        </p:tgtEl>
                                        <p:attrNameLst>
                                          <p:attrName>style.visibility</p:attrName>
                                        </p:attrNameLst>
                                      </p:cBhvr>
                                      <p:to>
                                        <p:strVal val="visible"/>
                                      </p:to>
                                    </p:set>
                                  </p:childTnLst>
                                </p:cTn>
                              </p:par>
                            </p:childTnLst>
                          </p:cTn>
                        </p:par>
                        <p:par>
                          <p:cTn id="51" fill="hold" nodeType="afterGroup">
                            <p:stCondLst>
                              <p:cond delay="500"/>
                            </p:stCondLst>
                            <p:childTnLst>
                              <p:par>
                                <p:cTn id="52" presetID="15" presetClass="entr" presetSubtype="0" fill="hold" grpId="0" nodeType="afterEffect">
                                  <p:stCondLst>
                                    <p:cond delay="3000"/>
                                  </p:stCondLst>
                                  <p:childTnLst>
                                    <p:set>
                                      <p:cBhvr>
                                        <p:cTn id="53" dur="1" fill="hold">
                                          <p:stCondLst>
                                            <p:cond delay="0"/>
                                          </p:stCondLst>
                                        </p:cTn>
                                        <p:tgtEl>
                                          <p:spTgt spid="312334"/>
                                        </p:tgtEl>
                                        <p:attrNameLst>
                                          <p:attrName>style.visibility</p:attrName>
                                        </p:attrNameLst>
                                      </p:cBhvr>
                                      <p:to>
                                        <p:strVal val="visible"/>
                                      </p:to>
                                    </p:set>
                                    <p:anim calcmode="lin" valueType="num">
                                      <p:cBhvr>
                                        <p:cTn id="54" dur="1000" fill="hold"/>
                                        <p:tgtEl>
                                          <p:spTgt spid="312334"/>
                                        </p:tgtEl>
                                        <p:attrNameLst>
                                          <p:attrName>ppt_w</p:attrName>
                                        </p:attrNameLst>
                                      </p:cBhvr>
                                      <p:tavLst>
                                        <p:tav tm="0">
                                          <p:val>
                                            <p:fltVal val="0"/>
                                          </p:val>
                                        </p:tav>
                                        <p:tav tm="100000">
                                          <p:val>
                                            <p:strVal val="#ppt_w"/>
                                          </p:val>
                                        </p:tav>
                                      </p:tavLst>
                                    </p:anim>
                                    <p:anim calcmode="lin" valueType="num">
                                      <p:cBhvr>
                                        <p:cTn id="55" dur="1000" fill="hold"/>
                                        <p:tgtEl>
                                          <p:spTgt spid="312334"/>
                                        </p:tgtEl>
                                        <p:attrNameLst>
                                          <p:attrName>ppt_h</p:attrName>
                                        </p:attrNameLst>
                                      </p:cBhvr>
                                      <p:tavLst>
                                        <p:tav tm="0">
                                          <p:val>
                                            <p:fltVal val="0"/>
                                          </p:val>
                                        </p:tav>
                                        <p:tav tm="100000">
                                          <p:val>
                                            <p:strVal val="#ppt_h"/>
                                          </p:val>
                                        </p:tav>
                                      </p:tavLst>
                                    </p:anim>
                                    <p:anim calcmode="lin" valueType="num">
                                      <p:cBhvr>
                                        <p:cTn id="56" dur="1000" fill="hold"/>
                                        <p:tgtEl>
                                          <p:spTgt spid="312334"/>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31233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build="p" autoUpdateAnimBg="0" advAuto="0"/>
      <p:bldP spid="312323" grpId="0" autoUpdateAnimBg="0"/>
      <p:bldP spid="312334" grpId="0" autoUpdateAnimBg="0"/>
      <p:bldP spid="31233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5314" y="909004"/>
            <a:ext cx="7441061" cy="127172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pPr>
              <a:lnSpc>
                <a:spcPct val="90000"/>
              </a:lnSpc>
            </a:pPr>
            <a:r>
              <a:rPr lang="en-US" altLang="zh-CN" sz="3600" b="0" spc="0" dirty="0" smtClean="0">
                <a:ln>
                  <a:noFill/>
                </a:ln>
                <a:solidFill>
                  <a:srgbClr val="5B9BD5">
                    <a:lumMod val="75000"/>
                  </a:srgbClr>
                </a:solidFill>
                <a:effectLst/>
                <a:latin typeface="微软雅黑" panose="020B0503020204020204" pitchFamily="34" charset="-122"/>
                <a:ea typeface="微软雅黑" panose="020B0503020204020204" pitchFamily="34" charset="-122"/>
              </a:rPr>
              <a:t>1.</a:t>
            </a:r>
            <a:r>
              <a:rPr lang="zh-CN" altLang="en-US" sz="3200" b="0" spc="0" dirty="0" smtClean="0">
                <a:ln>
                  <a:noFill/>
                </a:ln>
                <a:solidFill>
                  <a:srgbClr val="5B9BD5">
                    <a:lumMod val="75000"/>
                  </a:srgbClr>
                </a:solidFill>
                <a:effectLst/>
                <a:latin typeface="微软雅黑" panose="020B0503020204020204" pitchFamily="34" charset="-122"/>
                <a:ea typeface="微软雅黑" panose="020B0503020204020204" pitchFamily="34" charset="-122"/>
              </a:rPr>
              <a:t>研究</a:t>
            </a:r>
            <a:r>
              <a:rPr lang="zh-CN" altLang="en-US" sz="3200" b="0" spc="0" dirty="0">
                <a:ln>
                  <a:noFill/>
                </a:ln>
                <a:solidFill>
                  <a:srgbClr val="5B9BD5">
                    <a:lumMod val="75000"/>
                  </a:srgbClr>
                </a:solidFill>
                <a:effectLst/>
                <a:latin typeface="微软雅黑" panose="020B0503020204020204" pitchFamily="34" charset="-122"/>
                <a:ea typeface="微软雅黑" panose="020B0503020204020204" pitchFamily="34" charset="-122"/>
              </a:rPr>
              <a:t>内容</a:t>
            </a:r>
          </a:p>
        </p:txBody>
      </p:sp>
      <p:sp>
        <p:nvSpPr>
          <p:cNvPr id="3" name="内容占位符 2"/>
          <p:cNvSpPr>
            <a:spLocks noGrp="1"/>
          </p:cNvSpPr>
          <p:nvPr>
            <p:ph idx="1"/>
          </p:nvPr>
        </p:nvSpPr>
        <p:spPr>
          <a:xfrm>
            <a:off x="447638" y="2206413"/>
            <a:ext cx="6433327" cy="2402461"/>
          </a:xfrm>
        </p:spPr>
        <p:txBody>
          <a:bodyPr>
            <a:normAutofit/>
          </a:bodyPr>
          <a:lstStyle/>
          <a:p>
            <a:pPr>
              <a:spcBef>
                <a:spcPct val="50000"/>
              </a:spcBef>
              <a:buFontTx/>
              <a:buChar char="•"/>
            </a:pPr>
            <a:r>
              <a:rPr lang="zh-CN" altLang="en-US" sz="2800" b="0" dirty="0" smtClean="0">
                <a:solidFill>
                  <a:schemeClr val="bg1"/>
                </a:solidFill>
                <a:latin typeface="微软雅黑" panose="020B0503020204020204" pitchFamily="34" charset="-122"/>
                <a:ea typeface="微软雅黑" panose="020B0503020204020204" pitchFamily="34" charset="-122"/>
              </a:rPr>
              <a:t>为什么要学习数据结构与算法？</a:t>
            </a:r>
            <a:endParaRPr lang="en-US" altLang="zh-CN" sz="2800" b="0" dirty="0" smtClean="0">
              <a:solidFill>
                <a:schemeClr val="bg1"/>
              </a:solidFill>
              <a:latin typeface="微软雅黑" panose="020B0503020204020204" pitchFamily="34" charset="-122"/>
              <a:ea typeface="微软雅黑" panose="020B0503020204020204" pitchFamily="34" charset="-122"/>
            </a:endParaRPr>
          </a:p>
          <a:p>
            <a:pPr>
              <a:spcBef>
                <a:spcPct val="50000"/>
              </a:spcBef>
              <a:buFontTx/>
              <a:buChar char="•"/>
            </a:pPr>
            <a:r>
              <a:rPr lang="zh-CN" altLang="en-US" sz="2800" b="0" dirty="0" smtClean="0">
                <a:solidFill>
                  <a:schemeClr val="bg1"/>
                </a:solidFill>
                <a:latin typeface="微软雅黑" panose="020B0503020204020204" pitchFamily="34" charset="-122"/>
                <a:ea typeface="微软雅黑" panose="020B0503020204020204" pitchFamily="34" charset="-122"/>
              </a:rPr>
              <a:t>数据结构</a:t>
            </a:r>
            <a:r>
              <a:rPr lang="zh-CN" altLang="en-US" sz="2800" b="0" dirty="0">
                <a:solidFill>
                  <a:schemeClr val="bg1"/>
                </a:solidFill>
                <a:latin typeface="微软雅黑" panose="020B0503020204020204" pitchFamily="34" charset="-122"/>
                <a:ea typeface="微软雅黑" panose="020B0503020204020204" pitchFamily="34" charset="-122"/>
              </a:rPr>
              <a:t>主要内容</a:t>
            </a:r>
          </a:p>
          <a:p>
            <a:pPr>
              <a:spcBef>
                <a:spcPct val="50000"/>
              </a:spcBef>
              <a:buFontTx/>
              <a:buChar char="•"/>
            </a:pPr>
            <a:r>
              <a:rPr lang="zh-CN" altLang="en-US" sz="2800" b="0" dirty="0">
                <a:solidFill>
                  <a:schemeClr val="bg1"/>
                </a:solidFill>
                <a:latin typeface="微软雅黑" panose="020B0503020204020204" pitchFamily="34" charset="-122"/>
                <a:ea typeface="微软雅黑" panose="020B0503020204020204" pitchFamily="34" charset="-122"/>
              </a:rPr>
              <a:t>算法及分析方法</a:t>
            </a:r>
          </a:p>
          <a:p>
            <a:endParaRPr lang="zh-CN" altLang="en-US" sz="2800" b="0" dirty="0">
              <a:solidFill>
                <a:schemeClr val="bg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rot="900000">
            <a:off x="6864128" y="-19226"/>
            <a:ext cx="2287319" cy="273844"/>
          </a:xfrm>
        </p:spPr>
        <p:txBody>
          <a:bodyPr/>
          <a:lstStyle/>
          <a:p>
            <a:fld id="{7B4C26F3-AB5C-478F-8324-15184DC3904C}" type="slidenum">
              <a:rPr lang="zh-CN" altLang="en-US" smtClean="0"/>
              <a:pPr/>
              <a:t>4</a:t>
            </a:fld>
            <a:endParaRPr lang="zh-CN" altLang="en-US"/>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93031" y="2049851"/>
            <a:ext cx="1828804" cy="3130302"/>
          </a:xfrm>
          <a:prstGeom prst="rect">
            <a:avLst/>
          </a:prstGeom>
        </p:spPr>
      </p:pic>
    </p:spTree>
    <p:extLst>
      <p:ext uri="{BB962C8B-B14F-4D97-AF65-F5344CB8AC3E}">
        <p14:creationId xmlns:p14="http://schemas.microsoft.com/office/powerpoint/2010/main" val="11508336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67544" y="527972"/>
            <a:ext cx="5292291" cy="756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eaLnBrk="0" fontAlgn="base" hangingPunct="0">
              <a:lnSpc>
                <a:spcPct val="85000"/>
              </a:lnSpc>
              <a:spcBef>
                <a:spcPct val="0"/>
              </a:spcBef>
              <a:spcAft>
                <a:spcPct val="0"/>
              </a:spcAft>
              <a:buClrTx/>
              <a:buSzTx/>
              <a:buNone/>
            </a:pPr>
            <a:r>
              <a:rPr lang="en-US" altLang="zh-CN" sz="2100" b="0" dirty="0" smtClean="0">
                <a:solidFill>
                  <a:srgbClr val="0070C0"/>
                </a:solidFill>
                <a:latin typeface="微软雅黑" panose="020B0503020204020204" pitchFamily="34" charset="-122"/>
                <a:ea typeface="微软雅黑" panose="020B0503020204020204" pitchFamily="34" charset="-122"/>
              </a:rPr>
              <a:t>1.3.3 </a:t>
            </a:r>
            <a:r>
              <a:rPr lang="zh-CN" altLang="en-US" sz="2100" b="0" dirty="0" smtClean="0">
                <a:solidFill>
                  <a:srgbClr val="0070C0"/>
                </a:solidFill>
                <a:latin typeface="微软雅黑" panose="020B0503020204020204" pitchFamily="34" charset="-122"/>
                <a:ea typeface="微软雅黑" panose="020B0503020204020204" pitchFamily="34" charset="-122"/>
              </a:rPr>
              <a:t>数据的存储结构</a:t>
            </a:r>
            <a:endParaRPr lang="zh-CN" altLang="en-US" sz="2100" b="0" dirty="0">
              <a:solidFill>
                <a:srgbClr val="0070C0"/>
              </a:solidFill>
              <a:latin typeface="微软雅黑" panose="020B0503020204020204" pitchFamily="34" charset="-122"/>
              <a:ea typeface="微软雅黑" panose="020B0503020204020204" pitchFamily="34" charset="-122"/>
            </a:endParaRPr>
          </a:p>
        </p:txBody>
      </p:sp>
      <p:graphicFrame>
        <p:nvGraphicFramePr>
          <p:cNvPr id="2" name="图示 1"/>
          <p:cNvGraphicFramePr/>
          <p:nvPr>
            <p:extLst/>
          </p:nvPr>
        </p:nvGraphicFramePr>
        <p:xfrm>
          <a:off x="1547664" y="1353106"/>
          <a:ext cx="6096000" cy="52521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3545885" y="1761660"/>
            <a:ext cx="1507144" cy="461665"/>
          </a:xfrm>
          <a:prstGeom prst="rect">
            <a:avLst/>
          </a:prstGeom>
          <a:noFill/>
        </p:spPr>
        <p:txBody>
          <a:bodyPr wrap="none" rtlCol="0">
            <a:spAutoFit/>
          </a:bodyPr>
          <a:lstStyle/>
          <a:p>
            <a:pPr defTabSz="685800" eaLnBrk="0" fontAlgn="base" hangingPunct="0">
              <a:spcBef>
                <a:spcPct val="0"/>
              </a:spcBef>
              <a:spcAft>
                <a:spcPct val="0"/>
              </a:spcAft>
            </a:pPr>
            <a:r>
              <a:rPr lang="zh-CN" altLang="en-US" sz="2400" dirty="0">
                <a:solidFill>
                  <a:prstClr val="black"/>
                </a:solidFill>
                <a:latin typeface="微软雅黑" panose="020B0503020204020204" pitchFamily="34" charset="-122"/>
                <a:ea typeface="微软雅黑" panose="020B0503020204020204" pitchFamily="34" charset="-122"/>
              </a:rPr>
              <a:t>逻辑结构 </a:t>
            </a:r>
          </a:p>
        </p:txBody>
      </p:sp>
      <p:sp>
        <p:nvSpPr>
          <p:cNvPr id="5" name="文本框 4"/>
          <p:cNvSpPr txBox="1"/>
          <p:nvPr/>
        </p:nvSpPr>
        <p:spPr>
          <a:xfrm>
            <a:off x="3545886" y="3759882"/>
            <a:ext cx="1415772" cy="461665"/>
          </a:xfrm>
          <a:prstGeom prst="rect">
            <a:avLst/>
          </a:prstGeom>
          <a:noFill/>
        </p:spPr>
        <p:txBody>
          <a:bodyPr wrap="none" rtlCol="0">
            <a:spAutoFit/>
          </a:bodyPr>
          <a:lstStyle/>
          <a:p>
            <a:pPr defTabSz="685800" eaLnBrk="0" fontAlgn="base" hangingPunct="0">
              <a:spcBef>
                <a:spcPct val="0"/>
              </a:spcBef>
              <a:spcAft>
                <a:spcPct val="0"/>
              </a:spcAft>
            </a:pPr>
            <a:r>
              <a:rPr lang="zh-CN" altLang="en-US" sz="2400" dirty="0">
                <a:solidFill>
                  <a:prstClr val="black"/>
                </a:solidFill>
                <a:latin typeface="微软雅黑" panose="020B0503020204020204" pitchFamily="34" charset="-122"/>
                <a:ea typeface="微软雅黑" panose="020B0503020204020204" pitchFamily="34" charset="-122"/>
              </a:rPr>
              <a:t>存储结构</a:t>
            </a:r>
          </a:p>
        </p:txBody>
      </p:sp>
    </p:spTree>
    <p:extLst>
      <p:ext uri="{BB962C8B-B14F-4D97-AF65-F5344CB8AC3E}">
        <p14:creationId xmlns:p14="http://schemas.microsoft.com/office/powerpoint/2010/main" val="177519571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文本框 1"/>
          <p:cNvSpPr txBox="1"/>
          <p:nvPr/>
        </p:nvSpPr>
        <p:spPr>
          <a:xfrm>
            <a:off x="607056" y="843558"/>
            <a:ext cx="3147015" cy="600164"/>
          </a:xfrm>
          <a:prstGeom prst="rect">
            <a:avLst/>
          </a:prstGeom>
          <a:noFill/>
        </p:spPr>
        <p:txBody>
          <a:bodyPr wrap="none" rtlCol="0">
            <a:spAutoFit/>
          </a:bodyPr>
          <a:lstStyle/>
          <a:p>
            <a:pPr defTabSz="685800" eaLnBrk="0" fontAlgn="base" hangingPunct="0">
              <a:spcBef>
                <a:spcPct val="0"/>
              </a:spcBef>
              <a:spcAft>
                <a:spcPct val="0"/>
              </a:spcAft>
            </a:pPr>
            <a:r>
              <a:rPr lang="zh-CN" altLang="en-US" sz="3300" dirty="0">
                <a:solidFill>
                  <a:prstClr val="black"/>
                </a:solidFill>
                <a:latin typeface="微软雅黑" panose="020B0503020204020204" pitchFamily="34" charset="-122"/>
                <a:ea typeface="微软雅黑" panose="020B0503020204020204" pitchFamily="34" charset="-122"/>
              </a:rPr>
              <a:t>存储结构分类：</a:t>
            </a:r>
          </a:p>
        </p:txBody>
      </p:sp>
      <p:graphicFrame>
        <p:nvGraphicFramePr>
          <p:cNvPr id="3" name="图示 2"/>
          <p:cNvGraphicFramePr/>
          <p:nvPr>
            <p:extLst/>
          </p:nvPr>
        </p:nvGraphicFramePr>
        <p:xfrm>
          <a:off x="3707904" y="1221600"/>
          <a:ext cx="6096000" cy="2970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图示 3"/>
          <p:cNvGraphicFramePr/>
          <p:nvPr>
            <p:extLst/>
          </p:nvPr>
        </p:nvGraphicFramePr>
        <p:xfrm>
          <a:off x="-666582" y="1226720"/>
          <a:ext cx="6096000" cy="297033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44510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07056" y="843558"/>
            <a:ext cx="3147015" cy="600164"/>
          </a:xfrm>
          <a:prstGeom prst="rect">
            <a:avLst/>
          </a:prstGeom>
          <a:noFill/>
        </p:spPr>
        <p:txBody>
          <a:bodyPr wrap="none" rtlCol="0">
            <a:spAutoFit/>
          </a:bodyPr>
          <a:lstStyle/>
          <a:p>
            <a:pPr defTabSz="685800" eaLnBrk="0" fontAlgn="base" hangingPunct="0">
              <a:spcBef>
                <a:spcPct val="0"/>
              </a:spcBef>
              <a:spcAft>
                <a:spcPct val="0"/>
              </a:spcAft>
            </a:pPr>
            <a:r>
              <a:rPr lang="zh-CN" altLang="en-US" sz="3300" dirty="0">
                <a:solidFill>
                  <a:prstClr val="black"/>
                </a:solidFill>
                <a:latin typeface="微软雅黑" panose="020B0503020204020204" pitchFamily="34" charset="-122"/>
                <a:ea typeface="微软雅黑" panose="020B0503020204020204" pitchFamily="34" charset="-122"/>
              </a:rPr>
              <a:t>存储结构分类：</a:t>
            </a:r>
          </a:p>
        </p:txBody>
      </p:sp>
      <p:graphicFrame>
        <p:nvGraphicFramePr>
          <p:cNvPr id="4" name="图示 3"/>
          <p:cNvGraphicFramePr/>
          <p:nvPr>
            <p:extLst/>
          </p:nvPr>
        </p:nvGraphicFramePr>
        <p:xfrm>
          <a:off x="1493658" y="1401783"/>
          <a:ext cx="6096000" cy="29703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620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5938" name="Rectangle 2"/>
          <p:cNvSpPr>
            <a:spLocks noChangeArrowheads="1"/>
          </p:cNvSpPr>
          <p:nvPr/>
        </p:nvSpPr>
        <p:spPr bwMode="auto">
          <a:xfrm>
            <a:off x="1248711" y="1249843"/>
            <a:ext cx="6171009" cy="810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marL="257175" indent="-257175" defTabSz="685800" eaLnBrk="0" fontAlgn="base" hangingPunct="0">
              <a:lnSpc>
                <a:spcPct val="150000"/>
              </a:lnSpc>
              <a:spcBef>
                <a:spcPct val="60000"/>
              </a:spcBef>
              <a:spcAft>
                <a:spcPct val="0"/>
              </a:spcAft>
              <a:buClr>
                <a:prstClr val="white"/>
              </a:buClr>
              <a:buSzTx/>
              <a:buNone/>
            </a:pPr>
            <a:r>
              <a:rPr lang="en-US" altLang="zh-CN" sz="2100" b="0" dirty="0">
                <a:solidFill>
                  <a:prstClr val="black"/>
                </a:solidFill>
                <a:latin typeface="微软雅黑" panose="020B0503020204020204" pitchFamily="34" charset="-122"/>
                <a:ea typeface="微软雅黑" panose="020B0503020204020204" pitchFamily="34" charset="-122"/>
              </a:rPr>
              <a:t>1</a:t>
            </a:r>
            <a:r>
              <a:rPr lang="zh-CN" altLang="en-US" sz="2100" b="0" dirty="0">
                <a:solidFill>
                  <a:prstClr val="black"/>
                </a:solidFill>
                <a:latin typeface="微软雅黑" panose="020B0503020204020204" pitchFamily="34" charset="-122"/>
                <a:ea typeface="微软雅黑" panose="020B0503020204020204" pitchFamily="34" charset="-122"/>
              </a:rPr>
              <a:t>）顺序存储结构：把逻辑上相邻的元素存储在物理   位置相邻的存储单元中</a:t>
            </a:r>
          </a:p>
        </p:txBody>
      </p:sp>
      <p:sp>
        <p:nvSpPr>
          <p:cNvPr id="295939" name="Rectangle 3"/>
          <p:cNvSpPr>
            <a:spLocks noChangeArrowheads="1"/>
          </p:cNvSpPr>
          <p:nvPr/>
        </p:nvSpPr>
        <p:spPr bwMode="auto">
          <a:xfrm>
            <a:off x="1277634" y="2841780"/>
            <a:ext cx="6171009" cy="917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marL="257175" indent="-257175" defTabSz="685800" eaLnBrk="0" fontAlgn="base" hangingPunct="0">
              <a:lnSpc>
                <a:spcPct val="150000"/>
              </a:lnSpc>
              <a:spcBef>
                <a:spcPct val="60000"/>
              </a:spcBef>
              <a:spcAft>
                <a:spcPct val="0"/>
              </a:spcAft>
              <a:buClr>
                <a:prstClr val="white"/>
              </a:buClr>
              <a:buSzTx/>
              <a:buNone/>
            </a:pPr>
            <a:r>
              <a:rPr lang="en-US" altLang="zh-CN" sz="2100" b="0" dirty="0">
                <a:solidFill>
                  <a:prstClr val="black"/>
                </a:solidFill>
                <a:latin typeface="微软雅黑" panose="020B0503020204020204" pitchFamily="34" charset="-122"/>
                <a:ea typeface="微软雅黑" panose="020B0503020204020204" pitchFamily="34" charset="-122"/>
              </a:rPr>
              <a:t>2</a:t>
            </a:r>
            <a:r>
              <a:rPr lang="zh-CN" altLang="en-US" sz="2100" b="0" dirty="0">
                <a:solidFill>
                  <a:prstClr val="black"/>
                </a:solidFill>
                <a:latin typeface="微软雅黑" panose="020B0503020204020204" pitchFamily="34" charset="-122"/>
                <a:ea typeface="微软雅黑" panose="020B0503020204020204" pitchFamily="34" charset="-122"/>
              </a:rPr>
              <a:t>）链式存储结构：在数据元素中添加一些地址域或辅助结构，用于存放数据元素之间的关系。 </a:t>
            </a:r>
          </a:p>
        </p:txBody>
      </p:sp>
      <p:sp>
        <p:nvSpPr>
          <p:cNvPr id="295940" name="AutoShape 4">
            <a:hlinkClick r:id="rId3" action="ppaction://hlinksldjump"/>
          </p:cNvPr>
          <p:cNvSpPr>
            <a:spLocks noChangeArrowheads="1"/>
          </p:cNvSpPr>
          <p:nvPr/>
        </p:nvSpPr>
        <p:spPr bwMode="auto">
          <a:xfrm>
            <a:off x="4368943" y="1947052"/>
            <a:ext cx="938429" cy="225762"/>
          </a:xfrm>
          <a:prstGeom prst="rightArrow">
            <a:avLst>
              <a:gd name="adj1" fmla="val 50000"/>
              <a:gd name="adj2" fmla="val 125000"/>
            </a:avLst>
          </a:prstGeom>
          <a:solidFill>
            <a:schemeClr val="accent1"/>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black"/>
              </a:solidFill>
              <a:latin typeface="微软雅黑" panose="020B0503020204020204" pitchFamily="34" charset="-122"/>
              <a:ea typeface="微软雅黑" panose="020B0503020204020204" pitchFamily="34" charset="-122"/>
            </a:endParaRPr>
          </a:p>
        </p:txBody>
      </p:sp>
      <p:sp>
        <p:nvSpPr>
          <p:cNvPr id="295941" name="AutoShape 5">
            <a:hlinkClick r:id="rId4" action="ppaction://hlinksldjump"/>
          </p:cNvPr>
          <p:cNvSpPr>
            <a:spLocks noChangeArrowheads="1"/>
          </p:cNvSpPr>
          <p:nvPr/>
        </p:nvSpPr>
        <p:spPr bwMode="auto">
          <a:xfrm>
            <a:off x="6624228" y="3542872"/>
            <a:ext cx="972741" cy="216694"/>
          </a:xfrm>
          <a:prstGeom prst="rightArrow">
            <a:avLst>
              <a:gd name="adj1" fmla="val 50000"/>
              <a:gd name="adj2" fmla="val 112225"/>
            </a:avLst>
          </a:prstGeom>
          <a:solidFill>
            <a:schemeClr val="accent1"/>
          </a:solidFill>
          <a:ln w="9525">
            <a:no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endParaRPr lang="zh-CN" altLang="en-US" sz="1350" b="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446319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5938">
                                            <p:txEl>
                                              <p:pRg st="0" end="0"/>
                                            </p:txEl>
                                          </p:spTgt>
                                        </p:tgtEl>
                                        <p:attrNameLst>
                                          <p:attrName>style.visibility</p:attrName>
                                        </p:attrNameLst>
                                      </p:cBhvr>
                                      <p:to>
                                        <p:strVal val="visible"/>
                                      </p:to>
                                    </p:set>
                                    <p:animEffect transition="in" filter="checkerboard(across)">
                                      <p:cBhvr>
                                        <p:cTn id="7" dur="500"/>
                                        <p:tgtEl>
                                          <p:spTgt spid="295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5940"/>
                                        </p:tgtEl>
                                        <p:attrNameLst>
                                          <p:attrName>style.visibility</p:attrName>
                                        </p:attrNameLst>
                                      </p:cBhvr>
                                      <p:to>
                                        <p:strVal val="visible"/>
                                      </p:to>
                                    </p:set>
                                    <p:animEffect transition="in" filter="wipe(left)">
                                      <p:cBhvr>
                                        <p:cTn id="12" dur="500"/>
                                        <p:tgtEl>
                                          <p:spTgt spid="29594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95939">
                                            <p:txEl>
                                              <p:pRg st="0" end="0"/>
                                            </p:txEl>
                                          </p:spTgt>
                                        </p:tgtEl>
                                        <p:attrNameLst>
                                          <p:attrName>style.visibility</p:attrName>
                                        </p:attrNameLst>
                                      </p:cBhvr>
                                      <p:to>
                                        <p:strVal val="visible"/>
                                      </p:to>
                                    </p:set>
                                    <p:animEffect transition="in" filter="checkerboard(across)">
                                      <p:cBhvr>
                                        <p:cTn id="17" dur="500"/>
                                        <p:tgtEl>
                                          <p:spTgt spid="295939">
                                            <p:txEl>
                                              <p:pRg st="0" end="0"/>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95941"/>
                                        </p:tgtEl>
                                        <p:attrNameLst>
                                          <p:attrName>style.visibility</p:attrName>
                                        </p:attrNameLst>
                                      </p:cBhvr>
                                      <p:to>
                                        <p:strVal val="visible"/>
                                      </p:to>
                                    </p:set>
                                    <p:animEffect transition="in" filter="wipe(left)">
                                      <p:cBhvr>
                                        <p:cTn id="20" dur="500"/>
                                        <p:tgtEl>
                                          <p:spTgt spid="295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8" grpId="0" build="p" autoUpdateAnimBg="0"/>
      <p:bldP spid="295939" grpId="0" build="p" autoUpdateAnimBg="0"/>
      <p:bldP spid="295940" grpId="0" animBg="1"/>
      <p:bldP spid="295941"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1709682" y="723860"/>
            <a:ext cx="4482704" cy="4140994"/>
            <a:chOff x="504" y="336"/>
            <a:chExt cx="3384" cy="3478"/>
          </a:xfrm>
        </p:grpSpPr>
        <p:sp>
          <p:nvSpPr>
            <p:cNvPr id="21508" name="Rectangle 3"/>
            <p:cNvSpPr>
              <a:spLocks noChangeArrowheads="1"/>
            </p:cNvSpPr>
            <p:nvPr/>
          </p:nvSpPr>
          <p:spPr bwMode="auto">
            <a:xfrm>
              <a:off x="2952" y="2757"/>
              <a:ext cx="816" cy="427"/>
            </a:xfrm>
            <a:prstGeom prst="rect">
              <a:avLst/>
            </a:prstGeom>
            <a:solidFill>
              <a:srgbClr val="00CC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algn="ctr" defTabSz="685800" eaLnBrk="0" fontAlgn="base" hangingPunct="0">
                <a:spcBef>
                  <a:spcPct val="60000"/>
                </a:spcBef>
                <a:spcAft>
                  <a:spcPct val="0"/>
                </a:spcAft>
                <a:buClr>
                  <a:prstClr val="white"/>
                </a:buClr>
                <a:buSzTx/>
                <a:buNone/>
              </a:pPr>
              <a:r>
                <a:rPr lang="en-US" altLang="zh-CN" sz="1500">
                  <a:solidFill>
                    <a:prstClr val="black"/>
                  </a:solidFill>
                  <a:latin typeface="华文细黑" panose="02010600040101010101" pitchFamily="2" charset="-122"/>
                  <a:ea typeface="幼圆" panose="02010509060101010101" pitchFamily="49" charset="-122"/>
                </a:rPr>
                <a:t>Data n</a:t>
              </a:r>
            </a:p>
          </p:txBody>
        </p:sp>
        <p:sp>
          <p:nvSpPr>
            <p:cNvPr id="21509" name="Rectangle 4"/>
            <p:cNvSpPr>
              <a:spLocks noChangeArrowheads="1"/>
            </p:cNvSpPr>
            <p:nvPr/>
          </p:nvSpPr>
          <p:spPr bwMode="auto">
            <a:xfrm>
              <a:off x="2952" y="2331"/>
              <a:ext cx="816" cy="426"/>
            </a:xfrm>
            <a:prstGeom prst="rect">
              <a:avLst/>
            </a:prstGeom>
            <a:solidFill>
              <a:srgbClr val="00CC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algn="ctr" defTabSz="685800" eaLnBrk="0" fontAlgn="base" hangingPunct="0">
                <a:spcBef>
                  <a:spcPct val="60000"/>
                </a:spcBef>
                <a:spcAft>
                  <a:spcPct val="0"/>
                </a:spcAft>
                <a:buClr>
                  <a:prstClr val="white"/>
                </a:buClr>
                <a:buSzTx/>
                <a:buNone/>
              </a:pPr>
              <a:r>
                <a:rPr lang="en-US" altLang="zh-CN" sz="1500">
                  <a:solidFill>
                    <a:prstClr val="black"/>
                  </a:solidFill>
                  <a:latin typeface="Tahoma" panose="020B0604030504040204" pitchFamily="34" charset="0"/>
                  <a:ea typeface="幼圆" panose="02010509060101010101" pitchFamily="49" charset="-122"/>
                </a:rPr>
                <a:t>……..</a:t>
              </a:r>
            </a:p>
          </p:txBody>
        </p:sp>
        <p:sp>
          <p:nvSpPr>
            <p:cNvPr id="21510" name="Rectangle 5"/>
            <p:cNvSpPr>
              <a:spLocks noChangeArrowheads="1"/>
            </p:cNvSpPr>
            <p:nvPr/>
          </p:nvSpPr>
          <p:spPr bwMode="auto">
            <a:xfrm>
              <a:off x="2952" y="1904"/>
              <a:ext cx="816" cy="427"/>
            </a:xfrm>
            <a:prstGeom prst="rect">
              <a:avLst/>
            </a:prstGeom>
            <a:solidFill>
              <a:srgbClr val="00CC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algn="ctr" defTabSz="685800" eaLnBrk="0" fontAlgn="base" hangingPunct="0">
                <a:spcBef>
                  <a:spcPct val="60000"/>
                </a:spcBef>
                <a:spcAft>
                  <a:spcPct val="0"/>
                </a:spcAft>
                <a:buClr>
                  <a:prstClr val="white"/>
                </a:buClr>
                <a:buSzTx/>
                <a:buNone/>
              </a:pPr>
              <a:r>
                <a:rPr lang="en-US" altLang="zh-CN" sz="1500">
                  <a:solidFill>
                    <a:prstClr val="black"/>
                  </a:solidFill>
                  <a:latin typeface="华文细黑" panose="02010600040101010101" pitchFamily="2" charset="-122"/>
                  <a:ea typeface="幼圆" panose="02010509060101010101" pitchFamily="49" charset="-122"/>
                </a:rPr>
                <a:t>Data i</a:t>
              </a:r>
            </a:p>
          </p:txBody>
        </p:sp>
        <p:sp>
          <p:nvSpPr>
            <p:cNvPr id="21511" name="Rectangle 6"/>
            <p:cNvSpPr>
              <a:spLocks noChangeArrowheads="1"/>
            </p:cNvSpPr>
            <p:nvPr/>
          </p:nvSpPr>
          <p:spPr bwMode="auto">
            <a:xfrm>
              <a:off x="2952" y="1477"/>
              <a:ext cx="816" cy="427"/>
            </a:xfrm>
            <a:prstGeom prst="rect">
              <a:avLst/>
            </a:prstGeom>
            <a:solidFill>
              <a:srgbClr val="00CC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algn="ctr" defTabSz="685800" eaLnBrk="0" fontAlgn="base" hangingPunct="0">
                <a:spcBef>
                  <a:spcPct val="60000"/>
                </a:spcBef>
                <a:spcAft>
                  <a:spcPct val="0"/>
                </a:spcAft>
                <a:buClr>
                  <a:prstClr val="white"/>
                </a:buClr>
                <a:buSzTx/>
                <a:buNone/>
              </a:pPr>
              <a:r>
                <a:rPr lang="en-US" altLang="zh-CN" sz="1500">
                  <a:solidFill>
                    <a:prstClr val="black"/>
                  </a:solidFill>
                  <a:latin typeface="Tahoma" panose="020B0604030504040204" pitchFamily="34" charset="0"/>
                  <a:ea typeface="幼圆" panose="02010509060101010101" pitchFamily="49" charset="-122"/>
                </a:rPr>
                <a:t>……..</a:t>
              </a:r>
            </a:p>
          </p:txBody>
        </p:sp>
        <p:sp>
          <p:nvSpPr>
            <p:cNvPr id="21512" name="Rectangle 7"/>
            <p:cNvSpPr>
              <a:spLocks noChangeArrowheads="1"/>
            </p:cNvSpPr>
            <p:nvPr/>
          </p:nvSpPr>
          <p:spPr bwMode="auto">
            <a:xfrm>
              <a:off x="2952" y="1051"/>
              <a:ext cx="816" cy="426"/>
            </a:xfrm>
            <a:prstGeom prst="rect">
              <a:avLst/>
            </a:prstGeom>
            <a:solidFill>
              <a:srgbClr val="00CC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algn="ctr" defTabSz="685800" eaLnBrk="0" fontAlgn="base" hangingPunct="0">
                <a:spcBef>
                  <a:spcPct val="60000"/>
                </a:spcBef>
                <a:spcAft>
                  <a:spcPct val="0"/>
                </a:spcAft>
                <a:buClr>
                  <a:prstClr val="white"/>
                </a:buClr>
                <a:buSzTx/>
                <a:buNone/>
              </a:pPr>
              <a:r>
                <a:rPr lang="en-US" altLang="zh-CN" sz="1500">
                  <a:solidFill>
                    <a:prstClr val="black"/>
                  </a:solidFill>
                  <a:latin typeface="华文细黑" panose="02010600040101010101" pitchFamily="2" charset="-122"/>
                  <a:ea typeface="幼圆" panose="02010509060101010101" pitchFamily="49" charset="-122"/>
                </a:rPr>
                <a:t>Data 2</a:t>
              </a:r>
            </a:p>
          </p:txBody>
        </p:sp>
        <p:sp>
          <p:nvSpPr>
            <p:cNvPr id="21513" name="Rectangle 8"/>
            <p:cNvSpPr>
              <a:spLocks noChangeArrowheads="1"/>
            </p:cNvSpPr>
            <p:nvPr/>
          </p:nvSpPr>
          <p:spPr bwMode="auto">
            <a:xfrm>
              <a:off x="2952" y="624"/>
              <a:ext cx="816" cy="427"/>
            </a:xfrm>
            <a:prstGeom prst="rect">
              <a:avLst/>
            </a:prstGeom>
            <a:solidFill>
              <a:srgbClr val="00CC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algn="ctr" defTabSz="685800" eaLnBrk="0" fontAlgn="base" hangingPunct="0">
                <a:spcBef>
                  <a:spcPct val="60000"/>
                </a:spcBef>
                <a:spcAft>
                  <a:spcPct val="0"/>
                </a:spcAft>
                <a:buClr>
                  <a:prstClr val="white"/>
                </a:buClr>
                <a:buSzTx/>
                <a:buNone/>
              </a:pPr>
              <a:r>
                <a:rPr lang="en-US" altLang="zh-CN" sz="1500" dirty="0">
                  <a:solidFill>
                    <a:prstClr val="black"/>
                  </a:solidFill>
                  <a:latin typeface="华文细黑" panose="02010600040101010101" pitchFamily="2" charset="-122"/>
                  <a:ea typeface="幼圆" panose="02010509060101010101" pitchFamily="49" charset="-122"/>
                </a:rPr>
                <a:t>Data 1</a:t>
              </a:r>
            </a:p>
          </p:txBody>
        </p:sp>
        <p:sp>
          <p:nvSpPr>
            <p:cNvPr id="21514" name="Line 9"/>
            <p:cNvSpPr>
              <a:spLocks noChangeShapeType="1"/>
            </p:cNvSpPr>
            <p:nvPr/>
          </p:nvSpPr>
          <p:spPr bwMode="auto">
            <a:xfrm>
              <a:off x="2952" y="624"/>
              <a:ext cx="81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幼圆" panose="02010509060101010101" pitchFamily="49" charset="-122"/>
              </a:endParaRPr>
            </a:p>
          </p:txBody>
        </p:sp>
        <p:sp>
          <p:nvSpPr>
            <p:cNvPr id="21515" name="Line 10"/>
            <p:cNvSpPr>
              <a:spLocks noChangeShapeType="1"/>
            </p:cNvSpPr>
            <p:nvPr/>
          </p:nvSpPr>
          <p:spPr bwMode="auto">
            <a:xfrm>
              <a:off x="2952" y="1051"/>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幼圆" panose="02010509060101010101" pitchFamily="49" charset="-122"/>
              </a:endParaRPr>
            </a:p>
          </p:txBody>
        </p:sp>
        <p:sp>
          <p:nvSpPr>
            <p:cNvPr id="21516" name="Line 11"/>
            <p:cNvSpPr>
              <a:spLocks noChangeShapeType="1"/>
            </p:cNvSpPr>
            <p:nvPr/>
          </p:nvSpPr>
          <p:spPr bwMode="auto">
            <a:xfrm>
              <a:off x="2952" y="1477"/>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幼圆" panose="02010509060101010101" pitchFamily="49" charset="-122"/>
              </a:endParaRPr>
            </a:p>
          </p:txBody>
        </p:sp>
        <p:sp>
          <p:nvSpPr>
            <p:cNvPr id="21517" name="Line 12"/>
            <p:cNvSpPr>
              <a:spLocks noChangeShapeType="1"/>
            </p:cNvSpPr>
            <p:nvPr/>
          </p:nvSpPr>
          <p:spPr bwMode="auto">
            <a:xfrm>
              <a:off x="2952" y="1904"/>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幼圆" panose="02010509060101010101" pitchFamily="49" charset="-122"/>
              </a:endParaRPr>
            </a:p>
          </p:txBody>
        </p:sp>
        <p:sp>
          <p:nvSpPr>
            <p:cNvPr id="21518" name="Line 13"/>
            <p:cNvSpPr>
              <a:spLocks noChangeShapeType="1"/>
            </p:cNvSpPr>
            <p:nvPr/>
          </p:nvSpPr>
          <p:spPr bwMode="auto">
            <a:xfrm>
              <a:off x="2952" y="2331"/>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幼圆" panose="02010509060101010101" pitchFamily="49" charset="-122"/>
              </a:endParaRPr>
            </a:p>
          </p:txBody>
        </p:sp>
        <p:sp>
          <p:nvSpPr>
            <p:cNvPr id="21519" name="Line 14"/>
            <p:cNvSpPr>
              <a:spLocks noChangeShapeType="1"/>
            </p:cNvSpPr>
            <p:nvPr/>
          </p:nvSpPr>
          <p:spPr bwMode="auto">
            <a:xfrm>
              <a:off x="2952" y="2757"/>
              <a:ext cx="81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幼圆" panose="02010509060101010101" pitchFamily="49" charset="-122"/>
              </a:endParaRPr>
            </a:p>
          </p:txBody>
        </p:sp>
        <p:sp>
          <p:nvSpPr>
            <p:cNvPr id="21520" name="Line 15"/>
            <p:cNvSpPr>
              <a:spLocks noChangeShapeType="1"/>
            </p:cNvSpPr>
            <p:nvPr/>
          </p:nvSpPr>
          <p:spPr bwMode="auto">
            <a:xfrm>
              <a:off x="2952" y="3184"/>
              <a:ext cx="816"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幼圆" panose="02010509060101010101" pitchFamily="49" charset="-122"/>
              </a:endParaRPr>
            </a:p>
          </p:txBody>
        </p:sp>
        <p:sp>
          <p:nvSpPr>
            <p:cNvPr id="21521" name="Line 16"/>
            <p:cNvSpPr>
              <a:spLocks noChangeShapeType="1"/>
            </p:cNvSpPr>
            <p:nvPr/>
          </p:nvSpPr>
          <p:spPr bwMode="auto">
            <a:xfrm>
              <a:off x="2952" y="624"/>
              <a:ext cx="0" cy="256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幼圆" panose="02010509060101010101" pitchFamily="49" charset="-122"/>
              </a:endParaRPr>
            </a:p>
          </p:txBody>
        </p:sp>
        <p:sp>
          <p:nvSpPr>
            <p:cNvPr id="21522" name="Line 17"/>
            <p:cNvSpPr>
              <a:spLocks noChangeShapeType="1"/>
            </p:cNvSpPr>
            <p:nvPr/>
          </p:nvSpPr>
          <p:spPr bwMode="auto">
            <a:xfrm>
              <a:off x="3768" y="624"/>
              <a:ext cx="0" cy="256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幼圆" panose="02010509060101010101" pitchFamily="49" charset="-122"/>
              </a:endParaRPr>
            </a:p>
          </p:txBody>
        </p:sp>
        <p:sp>
          <p:nvSpPr>
            <p:cNvPr id="21523" name="Text Box 18"/>
            <p:cNvSpPr txBox="1">
              <a:spLocks noChangeArrowheads="1"/>
            </p:cNvSpPr>
            <p:nvPr/>
          </p:nvSpPr>
          <p:spPr bwMode="auto">
            <a:xfrm>
              <a:off x="2424" y="720"/>
              <a:ext cx="48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r>
                <a:rPr kumimoji="1" lang="en-US" altLang="zh-CN" sz="1800">
                  <a:solidFill>
                    <a:prstClr val="black"/>
                  </a:solidFill>
                  <a:latin typeface="Times New Roman" panose="02020603050405020304" pitchFamily="18" charset="0"/>
                  <a:ea typeface="宋体" panose="02010600030101010101" pitchFamily="2" charset="-122"/>
                </a:rPr>
                <a:t>L</a:t>
              </a:r>
              <a:r>
                <a:rPr kumimoji="1" lang="en-US" altLang="zh-CN" sz="1800" baseline="-25000">
                  <a:solidFill>
                    <a:prstClr val="black"/>
                  </a:solidFill>
                  <a:latin typeface="Times New Roman" panose="02020603050405020304" pitchFamily="18" charset="0"/>
                  <a:ea typeface="宋体" panose="02010600030101010101" pitchFamily="2" charset="-122"/>
                </a:rPr>
                <a:t>o</a:t>
              </a:r>
              <a:endParaRPr kumimoji="1" lang="en-US" altLang="zh-CN" sz="1800">
                <a:solidFill>
                  <a:prstClr val="black"/>
                </a:solidFill>
                <a:latin typeface="Times New Roman" panose="02020603050405020304" pitchFamily="18" charset="0"/>
                <a:ea typeface="宋体" panose="02010600030101010101" pitchFamily="2" charset="-122"/>
              </a:endParaRPr>
            </a:p>
          </p:txBody>
        </p:sp>
        <p:sp>
          <p:nvSpPr>
            <p:cNvPr id="21524" name="Text Box 19"/>
            <p:cNvSpPr txBox="1">
              <a:spLocks noChangeArrowheads="1"/>
            </p:cNvSpPr>
            <p:nvPr/>
          </p:nvSpPr>
          <p:spPr bwMode="auto">
            <a:xfrm>
              <a:off x="2232" y="1152"/>
              <a:ext cx="67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r>
                <a:rPr kumimoji="1" lang="en-US" altLang="zh-CN" sz="1800">
                  <a:solidFill>
                    <a:prstClr val="black"/>
                  </a:solidFill>
                  <a:latin typeface="Times New Roman" panose="02020603050405020304" pitchFamily="18" charset="0"/>
                  <a:ea typeface="宋体" panose="02010600030101010101" pitchFamily="2" charset="-122"/>
                </a:rPr>
                <a:t>L</a:t>
              </a:r>
              <a:r>
                <a:rPr kumimoji="1" lang="en-US" altLang="zh-CN" sz="1200">
                  <a:solidFill>
                    <a:prstClr val="black"/>
                  </a:solidFill>
                  <a:latin typeface="Times New Roman" panose="02020603050405020304" pitchFamily="18" charset="0"/>
                  <a:ea typeface="宋体" panose="02010600030101010101" pitchFamily="2" charset="-122"/>
                </a:rPr>
                <a:t>o</a:t>
              </a:r>
              <a:r>
                <a:rPr kumimoji="1" lang="en-US" altLang="zh-CN" sz="1800">
                  <a:solidFill>
                    <a:prstClr val="black"/>
                  </a:solidFill>
                  <a:latin typeface="Times New Roman" panose="02020603050405020304" pitchFamily="18" charset="0"/>
                  <a:ea typeface="宋体" panose="02010600030101010101" pitchFamily="2" charset="-122"/>
                </a:rPr>
                <a:t>+m</a:t>
              </a:r>
            </a:p>
          </p:txBody>
        </p:sp>
        <p:sp>
          <p:nvSpPr>
            <p:cNvPr id="21525" name="Text Box 20"/>
            <p:cNvSpPr txBox="1">
              <a:spLocks noChangeArrowheads="1"/>
            </p:cNvSpPr>
            <p:nvPr/>
          </p:nvSpPr>
          <p:spPr bwMode="auto">
            <a:xfrm>
              <a:off x="1872" y="2016"/>
              <a:ext cx="122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r>
                <a:rPr kumimoji="1" lang="en-US" altLang="zh-CN" sz="1800">
                  <a:solidFill>
                    <a:prstClr val="black"/>
                  </a:solidFill>
                  <a:latin typeface="Times New Roman" panose="02020603050405020304" pitchFamily="18" charset="0"/>
                  <a:ea typeface="宋体" panose="02010600030101010101" pitchFamily="2" charset="-122"/>
                </a:rPr>
                <a:t>L</a:t>
              </a:r>
              <a:r>
                <a:rPr kumimoji="1" lang="en-US" altLang="zh-CN" sz="1200">
                  <a:solidFill>
                    <a:prstClr val="black"/>
                  </a:solidFill>
                  <a:latin typeface="Times New Roman" panose="02020603050405020304" pitchFamily="18" charset="0"/>
                  <a:ea typeface="宋体" panose="02010600030101010101" pitchFamily="2" charset="-122"/>
                </a:rPr>
                <a:t>o</a:t>
              </a:r>
              <a:r>
                <a:rPr kumimoji="1" lang="en-US" altLang="zh-CN" sz="1800">
                  <a:solidFill>
                    <a:prstClr val="black"/>
                  </a:solidFill>
                  <a:latin typeface="Times New Roman" panose="02020603050405020304" pitchFamily="18" charset="0"/>
                  <a:ea typeface="宋体" panose="02010600030101010101" pitchFamily="2" charset="-122"/>
                </a:rPr>
                <a:t>+(i-1)*m</a:t>
              </a:r>
            </a:p>
          </p:txBody>
        </p:sp>
        <p:sp>
          <p:nvSpPr>
            <p:cNvPr id="21526" name="Text Box 21"/>
            <p:cNvSpPr txBox="1">
              <a:spLocks noChangeArrowheads="1"/>
            </p:cNvSpPr>
            <p:nvPr/>
          </p:nvSpPr>
          <p:spPr bwMode="auto">
            <a:xfrm>
              <a:off x="1776" y="2880"/>
              <a:ext cx="1200"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r>
                <a:rPr kumimoji="1" lang="en-US" altLang="zh-CN" sz="1800">
                  <a:solidFill>
                    <a:prstClr val="black"/>
                  </a:solidFill>
                  <a:latin typeface="Times New Roman" panose="02020603050405020304" pitchFamily="18" charset="0"/>
                  <a:ea typeface="宋体" panose="02010600030101010101" pitchFamily="2" charset="-122"/>
                </a:rPr>
                <a:t>L</a:t>
              </a:r>
              <a:r>
                <a:rPr kumimoji="1" lang="en-US" altLang="zh-CN" sz="1200">
                  <a:solidFill>
                    <a:prstClr val="black"/>
                  </a:solidFill>
                  <a:latin typeface="Times New Roman" panose="02020603050405020304" pitchFamily="18" charset="0"/>
                  <a:ea typeface="宋体" panose="02010600030101010101" pitchFamily="2" charset="-122"/>
                </a:rPr>
                <a:t>o</a:t>
              </a:r>
              <a:r>
                <a:rPr kumimoji="1" lang="en-US" altLang="zh-CN" sz="1800">
                  <a:solidFill>
                    <a:prstClr val="black"/>
                  </a:solidFill>
                  <a:latin typeface="Times New Roman" panose="02020603050405020304" pitchFamily="18" charset="0"/>
                  <a:ea typeface="宋体" panose="02010600030101010101" pitchFamily="2" charset="-122"/>
                </a:rPr>
                <a:t>+</a:t>
              </a:r>
              <a:r>
                <a:rPr kumimoji="1" lang="zh-CN" altLang="en-US" sz="1800">
                  <a:solidFill>
                    <a:prstClr val="black"/>
                  </a:solidFill>
                  <a:latin typeface="Times New Roman" panose="02020603050405020304" pitchFamily="18" charset="0"/>
                  <a:ea typeface="宋体" panose="02010600030101010101" pitchFamily="2" charset="-122"/>
                </a:rPr>
                <a:t>（</a:t>
              </a:r>
              <a:r>
                <a:rPr kumimoji="1" lang="en-US" altLang="zh-CN" sz="1800">
                  <a:solidFill>
                    <a:prstClr val="black"/>
                  </a:solidFill>
                  <a:latin typeface="Times New Roman" panose="02020603050405020304" pitchFamily="18" charset="0"/>
                  <a:ea typeface="宋体" panose="02010600030101010101" pitchFamily="2" charset="-122"/>
                </a:rPr>
                <a:t>n-1)*m</a:t>
              </a:r>
            </a:p>
          </p:txBody>
        </p:sp>
        <p:sp>
          <p:nvSpPr>
            <p:cNvPr id="21527" name="Text Box 22"/>
            <p:cNvSpPr txBox="1">
              <a:spLocks noChangeArrowheads="1"/>
            </p:cNvSpPr>
            <p:nvPr/>
          </p:nvSpPr>
          <p:spPr bwMode="auto">
            <a:xfrm>
              <a:off x="1920" y="336"/>
              <a:ext cx="984"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r>
                <a:rPr kumimoji="1" lang="en-US" altLang="zh-CN" sz="1800" dirty="0">
                  <a:solidFill>
                    <a:prstClr val="black"/>
                  </a:solidFill>
                  <a:latin typeface="Times New Roman" panose="02020603050405020304" pitchFamily="18" charset="0"/>
                  <a:ea typeface="华文细黑" panose="02010600040101010101" pitchFamily="2" charset="-122"/>
                </a:rPr>
                <a:t>Memory address</a:t>
              </a:r>
            </a:p>
          </p:txBody>
        </p:sp>
        <p:sp>
          <p:nvSpPr>
            <p:cNvPr id="21528" name="Text Box 23"/>
            <p:cNvSpPr txBox="1">
              <a:spLocks noChangeArrowheads="1"/>
            </p:cNvSpPr>
            <p:nvPr/>
          </p:nvSpPr>
          <p:spPr bwMode="auto">
            <a:xfrm>
              <a:off x="2880" y="336"/>
              <a:ext cx="91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r>
                <a:rPr kumimoji="1" lang="en-US" altLang="zh-CN" sz="1800">
                  <a:solidFill>
                    <a:prstClr val="black"/>
                  </a:solidFill>
                  <a:latin typeface="Times New Roman" panose="02020603050405020304" pitchFamily="18" charset="0"/>
                  <a:ea typeface="华文细黑" panose="02010600040101010101" pitchFamily="2" charset="-122"/>
                </a:rPr>
                <a:t>data</a:t>
              </a:r>
            </a:p>
          </p:txBody>
        </p:sp>
        <p:sp>
          <p:nvSpPr>
            <p:cNvPr id="21529" name="Line 24"/>
            <p:cNvSpPr>
              <a:spLocks noChangeShapeType="1"/>
            </p:cNvSpPr>
            <p:nvPr/>
          </p:nvSpPr>
          <p:spPr bwMode="auto">
            <a:xfrm flipH="1">
              <a:off x="1896" y="1056"/>
              <a:ext cx="1056" cy="0"/>
            </a:xfrm>
            <a:prstGeom prst="line">
              <a:avLst/>
            </a:prstGeom>
            <a:noFill/>
            <a:ln w="9525">
              <a:solidFill>
                <a:srgbClr val="D60093"/>
              </a:solidFill>
              <a:prstDash val="sysDot"/>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幼圆" panose="02010509060101010101" pitchFamily="49" charset="-122"/>
              </a:endParaRPr>
            </a:p>
          </p:txBody>
        </p:sp>
        <p:sp>
          <p:nvSpPr>
            <p:cNvPr id="21530" name="Line 25"/>
            <p:cNvSpPr>
              <a:spLocks noChangeShapeType="1"/>
            </p:cNvSpPr>
            <p:nvPr/>
          </p:nvSpPr>
          <p:spPr bwMode="auto">
            <a:xfrm flipH="1">
              <a:off x="1896" y="1488"/>
              <a:ext cx="1056" cy="0"/>
            </a:xfrm>
            <a:prstGeom prst="line">
              <a:avLst/>
            </a:prstGeom>
            <a:noFill/>
            <a:ln w="9525">
              <a:solidFill>
                <a:srgbClr val="D60093"/>
              </a:solidFill>
              <a:prstDash val="sysDot"/>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幼圆" panose="02010509060101010101" pitchFamily="49" charset="-122"/>
              </a:endParaRPr>
            </a:p>
          </p:txBody>
        </p:sp>
        <p:sp>
          <p:nvSpPr>
            <p:cNvPr id="21531" name="Line 26"/>
            <p:cNvSpPr>
              <a:spLocks noChangeShapeType="1"/>
            </p:cNvSpPr>
            <p:nvPr/>
          </p:nvSpPr>
          <p:spPr bwMode="auto">
            <a:xfrm flipH="1">
              <a:off x="1896" y="2352"/>
              <a:ext cx="1056" cy="0"/>
            </a:xfrm>
            <a:prstGeom prst="line">
              <a:avLst/>
            </a:prstGeom>
            <a:noFill/>
            <a:ln w="9525">
              <a:solidFill>
                <a:srgbClr val="D60093"/>
              </a:solidFill>
              <a:prstDash val="sysDot"/>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幼圆" panose="02010509060101010101" pitchFamily="49" charset="-122"/>
              </a:endParaRPr>
            </a:p>
          </p:txBody>
        </p:sp>
        <p:sp>
          <p:nvSpPr>
            <p:cNvPr id="21532" name="Line 27"/>
            <p:cNvSpPr>
              <a:spLocks noChangeShapeType="1"/>
            </p:cNvSpPr>
            <p:nvPr/>
          </p:nvSpPr>
          <p:spPr bwMode="auto">
            <a:xfrm flipH="1">
              <a:off x="1896" y="3168"/>
              <a:ext cx="1056" cy="0"/>
            </a:xfrm>
            <a:prstGeom prst="line">
              <a:avLst/>
            </a:prstGeom>
            <a:noFill/>
            <a:ln w="9525">
              <a:solidFill>
                <a:srgbClr val="D60093"/>
              </a:solidFill>
              <a:prstDash val="sysDot"/>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black"/>
                </a:solidFill>
                <a:latin typeface="Arial" panose="020B0604020202020204" pitchFamily="34" charset="0"/>
                <a:ea typeface="幼圆" panose="02010509060101010101" pitchFamily="49" charset="-122"/>
              </a:endParaRPr>
            </a:p>
          </p:txBody>
        </p:sp>
        <p:sp>
          <p:nvSpPr>
            <p:cNvPr id="21533" name="Text Box 28"/>
            <p:cNvSpPr txBox="1">
              <a:spLocks noChangeArrowheads="1"/>
            </p:cNvSpPr>
            <p:nvPr/>
          </p:nvSpPr>
          <p:spPr bwMode="auto">
            <a:xfrm>
              <a:off x="1248" y="3504"/>
              <a:ext cx="2640" cy="310"/>
            </a:xfrm>
            <a:prstGeom prst="rect">
              <a:avLst/>
            </a:prstGeom>
            <a:solidFill>
              <a:srgbClr val="FF99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algn="ctr" defTabSz="685800" fontAlgn="base">
                <a:spcBef>
                  <a:spcPct val="50000"/>
                </a:spcBef>
                <a:spcAft>
                  <a:spcPct val="0"/>
                </a:spcAft>
                <a:buClrTx/>
                <a:buSzTx/>
                <a:buNone/>
              </a:pPr>
              <a:r>
                <a:rPr kumimoji="1" lang="en-US" altLang="zh-CN" sz="1800">
                  <a:solidFill>
                    <a:prstClr val="black"/>
                  </a:solidFill>
                  <a:latin typeface="Times New Roman" panose="02020603050405020304" pitchFamily="18" charset="0"/>
                  <a:ea typeface="宋体" panose="02010600030101010101" pitchFamily="2" charset="-122"/>
                </a:rPr>
                <a:t>Loc(</a:t>
              </a:r>
              <a:r>
                <a:rPr kumimoji="1" lang="zh-CN" altLang="zh-CN" sz="1800">
                  <a:solidFill>
                    <a:prstClr val="black"/>
                  </a:solidFill>
                  <a:latin typeface="Times New Roman" panose="02020603050405020304" pitchFamily="18" charset="0"/>
                  <a:ea typeface="华文细黑" panose="02010600040101010101" pitchFamily="2" charset="-122"/>
                </a:rPr>
                <a:t>元素</a:t>
              </a:r>
              <a:r>
                <a:rPr kumimoji="1" lang="en-US" altLang="zh-CN" sz="1800">
                  <a:solidFill>
                    <a:prstClr val="black"/>
                  </a:solidFill>
                  <a:latin typeface="Times New Roman" panose="02020603050405020304" pitchFamily="18" charset="0"/>
                  <a:ea typeface="宋体" panose="02010600030101010101" pitchFamily="2" charset="-122"/>
                </a:rPr>
                <a:t>i)=Lo+</a:t>
              </a:r>
              <a:r>
                <a:rPr kumimoji="1" lang="zh-CN" altLang="en-US" sz="1800">
                  <a:solidFill>
                    <a:prstClr val="black"/>
                  </a:solidFill>
                  <a:latin typeface="Times New Roman" panose="02020603050405020304" pitchFamily="18" charset="0"/>
                  <a:ea typeface="宋体" panose="02010600030101010101" pitchFamily="2" charset="-122"/>
                </a:rPr>
                <a:t>（</a:t>
              </a:r>
              <a:r>
                <a:rPr kumimoji="1" lang="en-US" altLang="zh-CN" sz="1800">
                  <a:solidFill>
                    <a:prstClr val="black"/>
                  </a:solidFill>
                  <a:latin typeface="Times New Roman" panose="02020603050405020304" pitchFamily="18" charset="0"/>
                  <a:ea typeface="宋体" panose="02010600030101010101" pitchFamily="2" charset="-122"/>
                </a:rPr>
                <a:t>i-1)*m</a:t>
              </a:r>
            </a:p>
          </p:txBody>
        </p:sp>
        <p:sp>
          <p:nvSpPr>
            <p:cNvPr id="21534" name="Text Box 29" descr="蓝色砂纸"/>
            <p:cNvSpPr txBox="1">
              <a:spLocks noChangeArrowheads="1"/>
            </p:cNvSpPr>
            <p:nvPr/>
          </p:nvSpPr>
          <p:spPr bwMode="auto">
            <a:xfrm>
              <a:off x="504" y="1584"/>
              <a:ext cx="13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endParaRPr kumimoji="1" lang="zh-CN" altLang="en-US" sz="1800">
                <a:solidFill>
                  <a:prstClr val="black"/>
                </a:solidFill>
                <a:latin typeface="Arial" panose="020B0604020202020204" pitchFamily="34" charset="0"/>
                <a:ea typeface="Arial Unicode MS" panose="020B0604020202020204" pitchFamily="34" charset="-122"/>
                <a:cs typeface="Arial Unicode MS" panose="020B0604020202020204" pitchFamily="34" charset="-122"/>
              </a:endParaRPr>
            </a:p>
          </p:txBody>
        </p:sp>
      </p:grpSp>
      <p:pic>
        <p:nvPicPr>
          <p:cNvPr id="21507" name="Picture 30" descr="back3">
            <a:hlinkClick r:id="rId3" action="ppaction://hlinksldjump" highlightClick="1"/>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4474964"/>
            <a:ext cx="1243013" cy="377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4071317"/>
      </p:ext>
    </p:extLst>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3886200" y="1414463"/>
            <a:ext cx="628650" cy="341710"/>
          </a:xfrm>
          <a:prstGeom prst="rect">
            <a:avLst/>
          </a:prstGeom>
          <a:solidFill>
            <a:srgbClr val="00CC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eaLnBrk="0" fontAlgn="base" hangingPunct="0">
              <a:spcBef>
                <a:spcPct val="60000"/>
              </a:spcBef>
              <a:spcAft>
                <a:spcPct val="0"/>
              </a:spcAft>
              <a:buClr>
                <a:prstClr val="white"/>
              </a:buClr>
              <a:buSzTx/>
              <a:buNone/>
            </a:pPr>
            <a:r>
              <a:rPr lang="en-US" altLang="zh-CN" sz="1500">
                <a:solidFill>
                  <a:prstClr val="white"/>
                </a:solidFill>
                <a:latin typeface="Tahoma" panose="020B0604030504040204" pitchFamily="34" charset="0"/>
                <a:ea typeface="幼圆" panose="02010509060101010101" pitchFamily="49" charset="-122"/>
              </a:rPr>
              <a:t>1536</a:t>
            </a:r>
          </a:p>
        </p:txBody>
      </p:sp>
      <p:sp>
        <p:nvSpPr>
          <p:cNvPr id="22531" name="Rectangle 3"/>
          <p:cNvSpPr>
            <a:spLocks noChangeArrowheads="1"/>
          </p:cNvSpPr>
          <p:nvPr/>
        </p:nvSpPr>
        <p:spPr bwMode="auto">
          <a:xfrm>
            <a:off x="3143250" y="1414463"/>
            <a:ext cx="742950" cy="341710"/>
          </a:xfrm>
          <a:prstGeom prst="rect">
            <a:avLst/>
          </a:prstGeom>
          <a:solidFill>
            <a:srgbClr val="00CC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eaLnBrk="0" fontAlgn="base" hangingPunct="0">
              <a:spcBef>
                <a:spcPct val="60000"/>
              </a:spcBef>
              <a:spcAft>
                <a:spcPct val="0"/>
              </a:spcAft>
              <a:buClr>
                <a:prstClr val="white"/>
              </a:buClr>
              <a:buSzTx/>
              <a:buNone/>
            </a:pPr>
            <a:r>
              <a:rPr lang="en-US" altLang="zh-CN" sz="1500">
                <a:solidFill>
                  <a:prstClr val="white"/>
                </a:solidFill>
                <a:latin typeface="华文细黑" panose="02010600040101010101" pitchFamily="2" charset="-122"/>
                <a:ea typeface="幼圆" panose="02010509060101010101" pitchFamily="49" charset="-122"/>
              </a:rPr>
              <a:t>Data 2</a:t>
            </a:r>
          </a:p>
        </p:txBody>
      </p:sp>
      <p:sp>
        <p:nvSpPr>
          <p:cNvPr id="22532" name="Line 4"/>
          <p:cNvSpPr>
            <a:spLocks noChangeShapeType="1"/>
          </p:cNvSpPr>
          <p:nvPr/>
        </p:nvSpPr>
        <p:spPr bwMode="auto">
          <a:xfrm>
            <a:off x="3143250" y="1414463"/>
            <a:ext cx="1371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33" name="Line 5"/>
          <p:cNvSpPr>
            <a:spLocks noChangeShapeType="1"/>
          </p:cNvSpPr>
          <p:nvPr/>
        </p:nvSpPr>
        <p:spPr bwMode="auto">
          <a:xfrm>
            <a:off x="3143250" y="1756172"/>
            <a:ext cx="1371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34" name="Line 6"/>
          <p:cNvSpPr>
            <a:spLocks noChangeShapeType="1"/>
          </p:cNvSpPr>
          <p:nvPr/>
        </p:nvSpPr>
        <p:spPr bwMode="auto">
          <a:xfrm>
            <a:off x="3143250" y="1414463"/>
            <a:ext cx="0" cy="34171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35" name="Line 7"/>
          <p:cNvSpPr>
            <a:spLocks noChangeShapeType="1"/>
          </p:cNvSpPr>
          <p:nvPr/>
        </p:nvSpPr>
        <p:spPr bwMode="auto">
          <a:xfrm>
            <a:off x="3886200" y="1414463"/>
            <a:ext cx="0" cy="3417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36" name="Line 8"/>
          <p:cNvSpPr>
            <a:spLocks noChangeShapeType="1"/>
          </p:cNvSpPr>
          <p:nvPr/>
        </p:nvSpPr>
        <p:spPr bwMode="auto">
          <a:xfrm>
            <a:off x="4514850" y="1414463"/>
            <a:ext cx="0" cy="34171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37" name="Rectangle 9"/>
          <p:cNvSpPr>
            <a:spLocks noChangeArrowheads="1"/>
          </p:cNvSpPr>
          <p:nvPr/>
        </p:nvSpPr>
        <p:spPr bwMode="auto">
          <a:xfrm>
            <a:off x="2171700" y="1415654"/>
            <a:ext cx="628650" cy="341709"/>
          </a:xfrm>
          <a:prstGeom prst="rect">
            <a:avLst/>
          </a:prstGeom>
          <a:solidFill>
            <a:srgbClr val="00CC99"/>
          </a:solidFill>
          <a:ln w="9525">
            <a:solidFill>
              <a:schemeClr val="tx1"/>
            </a:solidFill>
            <a:miter lim="800000"/>
            <a:headEnd/>
            <a:tailEnd/>
          </a:ln>
        </p:spPr>
        <p:txBody>
          <a:bodyPr wrap="none"/>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eaLnBrk="0" fontAlgn="base" hangingPunct="0">
              <a:spcBef>
                <a:spcPct val="60000"/>
              </a:spcBef>
              <a:spcAft>
                <a:spcPct val="0"/>
              </a:spcAft>
              <a:buClr>
                <a:prstClr val="white"/>
              </a:buClr>
              <a:buSzTx/>
              <a:buNone/>
            </a:pPr>
            <a:r>
              <a:rPr lang="en-US" altLang="zh-CN" sz="1500">
                <a:solidFill>
                  <a:prstClr val="white"/>
                </a:solidFill>
                <a:latin typeface="Tahoma" panose="020B0604030504040204" pitchFamily="34" charset="0"/>
                <a:ea typeface="幼圆" panose="02010509060101010101" pitchFamily="49" charset="-122"/>
              </a:rPr>
              <a:t>1400</a:t>
            </a:r>
          </a:p>
        </p:txBody>
      </p:sp>
      <p:sp>
        <p:nvSpPr>
          <p:cNvPr id="22538" name="Rectangle 10"/>
          <p:cNvSpPr>
            <a:spLocks noChangeArrowheads="1"/>
          </p:cNvSpPr>
          <p:nvPr/>
        </p:nvSpPr>
        <p:spPr bwMode="auto">
          <a:xfrm>
            <a:off x="1428750" y="1415654"/>
            <a:ext cx="742950" cy="341709"/>
          </a:xfrm>
          <a:prstGeom prst="rect">
            <a:avLst/>
          </a:prstGeom>
          <a:solidFill>
            <a:srgbClr val="00CC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eaLnBrk="0" fontAlgn="base" hangingPunct="0">
              <a:spcBef>
                <a:spcPct val="60000"/>
              </a:spcBef>
              <a:spcAft>
                <a:spcPct val="0"/>
              </a:spcAft>
              <a:buClr>
                <a:prstClr val="white"/>
              </a:buClr>
              <a:buSzTx/>
              <a:buNone/>
            </a:pPr>
            <a:r>
              <a:rPr lang="en-US" altLang="zh-CN" sz="1500" dirty="0">
                <a:solidFill>
                  <a:prstClr val="white"/>
                </a:solidFill>
                <a:latin typeface="华文细黑" panose="02010600040101010101" pitchFamily="2" charset="-122"/>
                <a:ea typeface="幼圆" panose="02010509060101010101" pitchFamily="49" charset="-122"/>
              </a:rPr>
              <a:t>Data 1</a:t>
            </a:r>
          </a:p>
        </p:txBody>
      </p:sp>
      <p:sp>
        <p:nvSpPr>
          <p:cNvPr id="22539" name="Line 11"/>
          <p:cNvSpPr>
            <a:spLocks noChangeShapeType="1"/>
          </p:cNvSpPr>
          <p:nvPr/>
        </p:nvSpPr>
        <p:spPr bwMode="auto">
          <a:xfrm>
            <a:off x="1428750" y="1415654"/>
            <a:ext cx="1371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40" name="Line 12"/>
          <p:cNvSpPr>
            <a:spLocks noChangeShapeType="1"/>
          </p:cNvSpPr>
          <p:nvPr/>
        </p:nvSpPr>
        <p:spPr bwMode="auto">
          <a:xfrm>
            <a:off x="1428750" y="1757363"/>
            <a:ext cx="1371600" cy="0"/>
          </a:xfrm>
          <a:prstGeom prst="line">
            <a:avLst/>
          </a:prstGeom>
          <a:noFill/>
          <a:ln w="28575" cap="sq">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41" name="Line 13"/>
          <p:cNvSpPr>
            <a:spLocks noChangeShapeType="1"/>
          </p:cNvSpPr>
          <p:nvPr/>
        </p:nvSpPr>
        <p:spPr bwMode="auto">
          <a:xfrm>
            <a:off x="1428750" y="1415654"/>
            <a:ext cx="0" cy="34170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42" name="Line 14"/>
          <p:cNvSpPr>
            <a:spLocks noChangeShapeType="1"/>
          </p:cNvSpPr>
          <p:nvPr/>
        </p:nvSpPr>
        <p:spPr bwMode="auto">
          <a:xfrm>
            <a:off x="2171700" y="1415654"/>
            <a:ext cx="0" cy="34170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43" name="Line 15"/>
          <p:cNvSpPr>
            <a:spLocks noChangeShapeType="1"/>
          </p:cNvSpPr>
          <p:nvPr/>
        </p:nvSpPr>
        <p:spPr bwMode="auto">
          <a:xfrm>
            <a:off x="2800350" y="1415654"/>
            <a:ext cx="0" cy="341709"/>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44" name="Rectangle 16"/>
          <p:cNvSpPr>
            <a:spLocks noChangeArrowheads="1"/>
          </p:cNvSpPr>
          <p:nvPr/>
        </p:nvSpPr>
        <p:spPr bwMode="auto">
          <a:xfrm>
            <a:off x="5543550" y="1414463"/>
            <a:ext cx="628650" cy="342900"/>
          </a:xfrm>
          <a:prstGeom prst="rect">
            <a:avLst/>
          </a:prstGeom>
          <a:solidFill>
            <a:srgbClr val="00CC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eaLnBrk="0" fontAlgn="base" hangingPunct="0">
              <a:spcBef>
                <a:spcPct val="60000"/>
              </a:spcBef>
              <a:spcAft>
                <a:spcPct val="0"/>
              </a:spcAft>
              <a:buClr>
                <a:prstClr val="white"/>
              </a:buClr>
              <a:buSzTx/>
              <a:buNone/>
            </a:pPr>
            <a:r>
              <a:rPr lang="en-US" altLang="zh-CN" sz="1500">
                <a:solidFill>
                  <a:prstClr val="white"/>
                </a:solidFill>
                <a:latin typeface="Tahoma" panose="020B0604030504040204" pitchFamily="34" charset="0"/>
                <a:ea typeface="幼圆" panose="02010509060101010101" pitchFamily="49" charset="-122"/>
              </a:rPr>
              <a:t>1346</a:t>
            </a:r>
          </a:p>
        </p:txBody>
      </p:sp>
      <p:sp>
        <p:nvSpPr>
          <p:cNvPr id="22545" name="Rectangle 17"/>
          <p:cNvSpPr>
            <a:spLocks noChangeArrowheads="1"/>
          </p:cNvSpPr>
          <p:nvPr/>
        </p:nvSpPr>
        <p:spPr bwMode="auto">
          <a:xfrm>
            <a:off x="4800600" y="1414463"/>
            <a:ext cx="742950" cy="342900"/>
          </a:xfrm>
          <a:prstGeom prst="rect">
            <a:avLst/>
          </a:prstGeom>
          <a:solidFill>
            <a:srgbClr val="00CC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eaLnBrk="0" fontAlgn="base" hangingPunct="0">
              <a:spcBef>
                <a:spcPct val="60000"/>
              </a:spcBef>
              <a:spcAft>
                <a:spcPct val="0"/>
              </a:spcAft>
              <a:buClr>
                <a:prstClr val="white"/>
              </a:buClr>
              <a:buSzTx/>
              <a:buNone/>
            </a:pPr>
            <a:r>
              <a:rPr lang="en-US" altLang="zh-CN" sz="1500">
                <a:solidFill>
                  <a:prstClr val="white"/>
                </a:solidFill>
                <a:latin typeface="华文细黑" panose="02010600040101010101" pitchFamily="2" charset="-122"/>
                <a:ea typeface="幼圆" panose="02010509060101010101" pitchFamily="49" charset="-122"/>
              </a:rPr>
              <a:t>Data 3</a:t>
            </a:r>
          </a:p>
        </p:txBody>
      </p:sp>
      <p:sp>
        <p:nvSpPr>
          <p:cNvPr id="22546" name="Line 18"/>
          <p:cNvSpPr>
            <a:spLocks noChangeShapeType="1"/>
          </p:cNvSpPr>
          <p:nvPr/>
        </p:nvSpPr>
        <p:spPr bwMode="auto">
          <a:xfrm>
            <a:off x="4800600" y="1414463"/>
            <a:ext cx="1371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47" name="Line 19"/>
          <p:cNvSpPr>
            <a:spLocks noChangeShapeType="1"/>
          </p:cNvSpPr>
          <p:nvPr/>
        </p:nvSpPr>
        <p:spPr bwMode="auto">
          <a:xfrm>
            <a:off x="4800600" y="1757363"/>
            <a:ext cx="1371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48" name="Line 20"/>
          <p:cNvSpPr>
            <a:spLocks noChangeShapeType="1"/>
          </p:cNvSpPr>
          <p:nvPr/>
        </p:nvSpPr>
        <p:spPr bwMode="auto">
          <a:xfrm>
            <a:off x="4800600" y="1414463"/>
            <a:ext cx="0" cy="3429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49" name="Line 21"/>
          <p:cNvSpPr>
            <a:spLocks noChangeShapeType="1"/>
          </p:cNvSpPr>
          <p:nvPr/>
        </p:nvSpPr>
        <p:spPr bwMode="auto">
          <a:xfrm>
            <a:off x="5543550" y="1414463"/>
            <a:ext cx="0" cy="3429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50" name="Line 22"/>
          <p:cNvSpPr>
            <a:spLocks noChangeShapeType="1"/>
          </p:cNvSpPr>
          <p:nvPr/>
        </p:nvSpPr>
        <p:spPr bwMode="auto">
          <a:xfrm>
            <a:off x="6172200" y="1414463"/>
            <a:ext cx="0" cy="34290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51" name="Rectangle 23"/>
          <p:cNvSpPr>
            <a:spLocks noChangeArrowheads="1"/>
          </p:cNvSpPr>
          <p:nvPr/>
        </p:nvSpPr>
        <p:spPr bwMode="auto">
          <a:xfrm>
            <a:off x="7200900" y="1414463"/>
            <a:ext cx="628650" cy="341710"/>
          </a:xfrm>
          <a:prstGeom prst="rect">
            <a:avLst/>
          </a:prstGeom>
          <a:solidFill>
            <a:srgbClr val="00CC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eaLnBrk="0" fontAlgn="base" hangingPunct="0">
              <a:spcBef>
                <a:spcPct val="60000"/>
              </a:spcBef>
              <a:spcAft>
                <a:spcPct val="0"/>
              </a:spcAft>
              <a:buClr>
                <a:prstClr val="white"/>
              </a:buClr>
              <a:buSzTx/>
              <a:buNone/>
            </a:pPr>
            <a:r>
              <a:rPr lang="zh-CN" altLang="en-US" sz="1800">
                <a:solidFill>
                  <a:prstClr val="white"/>
                </a:solidFill>
                <a:latin typeface="Tahoma" panose="020B0604030504040204" pitchFamily="34" charset="0"/>
                <a:ea typeface="幼圆" panose="02010509060101010101" pitchFamily="49" charset="-122"/>
              </a:rPr>
              <a:t> </a:t>
            </a:r>
            <a:r>
              <a:rPr lang="zh-CN" altLang="en-US" sz="1500">
                <a:solidFill>
                  <a:prstClr val="white"/>
                </a:solidFill>
                <a:latin typeface="Tahoma" panose="020B0604030504040204" pitchFamily="34" charset="0"/>
                <a:ea typeface="幼圆" panose="02010509060101010101" pitchFamily="49" charset="-122"/>
              </a:rPr>
              <a:t>∧</a:t>
            </a:r>
          </a:p>
        </p:txBody>
      </p:sp>
      <p:sp>
        <p:nvSpPr>
          <p:cNvPr id="22552" name="Rectangle 24"/>
          <p:cNvSpPr>
            <a:spLocks noChangeArrowheads="1"/>
          </p:cNvSpPr>
          <p:nvPr/>
        </p:nvSpPr>
        <p:spPr bwMode="auto">
          <a:xfrm>
            <a:off x="6457950" y="1414463"/>
            <a:ext cx="742950" cy="341710"/>
          </a:xfrm>
          <a:prstGeom prst="rect">
            <a:avLst/>
          </a:prstGeom>
          <a:solidFill>
            <a:srgbClr val="00CC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eaLnBrk="0" fontAlgn="base" hangingPunct="0">
              <a:spcBef>
                <a:spcPct val="60000"/>
              </a:spcBef>
              <a:spcAft>
                <a:spcPct val="0"/>
              </a:spcAft>
              <a:buClr>
                <a:prstClr val="white"/>
              </a:buClr>
              <a:buSzTx/>
              <a:buNone/>
            </a:pPr>
            <a:r>
              <a:rPr lang="en-US" altLang="zh-CN" sz="1500">
                <a:solidFill>
                  <a:prstClr val="white"/>
                </a:solidFill>
                <a:latin typeface="华文细黑" panose="02010600040101010101" pitchFamily="2" charset="-122"/>
                <a:ea typeface="幼圆" panose="02010509060101010101" pitchFamily="49" charset="-122"/>
              </a:rPr>
              <a:t>Data 4</a:t>
            </a:r>
          </a:p>
        </p:txBody>
      </p:sp>
      <p:sp>
        <p:nvSpPr>
          <p:cNvPr id="22553" name="Line 25"/>
          <p:cNvSpPr>
            <a:spLocks noChangeShapeType="1"/>
          </p:cNvSpPr>
          <p:nvPr/>
        </p:nvSpPr>
        <p:spPr bwMode="auto">
          <a:xfrm>
            <a:off x="6457950" y="1414463"/>
            <a:ext cx="1371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54" name="Line 26"/>
          <p:cNvSpPr>
            <a:spLocks noChangeShapeType="1"/>
          </p:cNvSpPr>
          <p:nvPr/>
        </p:nvSpPr>
        <p:spPr bwMode="auto">
          <a:xfrm>
            <a:off x="6457950" y="1756172"/>
            <a:ext cx="1371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55" name="Line 27"/>
          <p:cNvSpPr>
            <a:spLocks noChangeShapeType="1"/>
          </p:cNvSpPr>
          <p:nvPr/>
        </p:nvSpPr>
        <p:spPr bwMode="auto">
          <a:xfrm>
            <a:off x="6457950" y="1414463"/>
            <a:ext cx="0" cy="34171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56" name="Line 28"/>
          <p:cNvSpPr>
            <a:spLocks noChangeShapeType="1"/>
          </p:cNvSpPr>
          <p:nvPr/>
        </p:nvSpPr>
        <p:spPr bwMode="auto">
          <a:xfrm>
            <a:off x="7200900" y="1414463"/>
            <a:ext cx="0" cy="3417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57" name="Line 29"/>
          <p:cNvSpPr>
            <a:spLocks noChangeShapeType="1"/>
          </p:cNvSpPr>
          <p:nvPr/>
        </p:nvSpPr>
        <p:spPr bwMode="auto">
          <a:xfrm>
            <a:off x="7829550" y="1414463"/>
            <a:ext cx="0" cy="34171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58" name="Rectangle 30"/>
          <p:cNvSpPr>
            <a:spLocks noChangeArrowheads="1"/>
          </p:cNvSpPr>
          <p:nvPr/>
        </p:nvSpPr>
        <p:spPr bwMode="auto">
          <a:xfrm>
            <a:off x="2571008" y="811919"/>
            <a:ext cx="742950" cy="341710"/>
          </a:xfrm>
          <a:prstGeom prst="rect">
            <a:avLst/>
          </a:prstGeom>
          <a:solidFill>
            <a:srgbClr val="00CC99"/>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eaLnBrk="0" fontAlgn="base" hangingPunct="0">
              <a:spcBef>
                <a:spcPct val="60000"/>
              </a:spcBef>
              <a:spcAft>
                <a:spcPct val="0"/>
              </a:spcAft>
              <a:buClr>
                <a:prstClr val="white"/>
              </a:buClr>
              <a:buSzTx/>
              <a:buNone/>
            </a:pPr>
            <a:r>
              <a:rPr lang="en-US" altLang="zh-CN" sz="1500" dirty="0">
                <a:solidFill>
                  <a:prstClr val="white"/>
                </a:solidFill>
                <a:latin typeface="Tahoma" panose="020B0604030504040204" pitchFamily="34" charset="0"/>
                <a:ea typeface="幼圆" panose="02010509060101010101" pitchFamily="49" charset="-122"/>
              </a:rPr>
              <a:t>1345</a:t>
            </a:r>
          </a:p>
        </p:txBody>
      </p:sp>
      <p:sp>
        <p:nvSpPr>
          <p:cNvPr id="22559" name="Text Box 31" descr="蓝色砂纸"/>
          <p:cNvSpPr txBox="1">
            <a:spLocks noChangeArrowheads="1"/>
          </p:cNvSpPr>
          <p:nvPr/>
        </p:nvSpPr>
        <p:spPr bwMode="auto">
          <a:xfrm>
            <a:off x="1485900" y="957262"/>
            <a:ext cx="33374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r>
              <a:rPr kumimoji="1" lang="en-US" altLang="zh-CN" sz="2100">
                <a:solidFill>
                  <a:prstClr val="black"/>
                </a:solidFill>
                <a:latin typeface="Times New Roman" panose="02020603050405020304" pitchFamily="18" charset="0"/>
                <a:ea typeface="宋体" panose="02010600030101010101" pitchFamily="2" charset="-122"/>
              </a:rPr>
              <a:t>h</a:t>
            </a:r>
          </a:p>
        </p:txBody>
      </p:sp>
      <p:cxnSp>
        <p:nvCxnSpPr>
          <p:cNvPr id="22560" name="AutoShape 32"/>
          <p:cNvCxnSpPr>
            <a:cxnSpLocks noChangeShapeType="1"/>
            <a:stCxn id="22537" idx="3"/>
            <a:endCxn id="22531" idx="1"/>
          </p:cNvCxnSpPr>
          <p:nvPr/>
        </p:nvCxnSpPr>
        <p:spPr bwMode="auto">
          <a:xfrm flipV="1">
            <a:off x="2800350" y="1585913"/>
            <a:ext cx="342900" cy="1191"/>
          </a:xfrm>
          <a:prstGeom prst="straightConnector1">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cxnSp>
      <p:cxnSp>
        <p:nvCxnSpPr>
          <p:cNvPr id="22561" name="AutoShape 33"/>
          <p:cNvCxnSpPr>
            <a:cxnSpLocks noChangeShapeType="1"/>
            <a:stCxn id="22530" idx="3"/>
            <a:endCxn id="22545" idx="1"/>
          </p:cNvCxnSpPr>
          <p:nvPr/>
        </p:nvCxnSpPr>
        <p:spPr bwMode="auto">
          <a:xfrm>
            <a:off x="4514850" y="1585913"/>
            <a:ext cx="285750" cy="0"/>
          </a:xfrm>
          <a:prstGeom prst="straightConnector1">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cxnSp>
      <p:cxnSp>
        <p:nvCxnSpPr>
          <p:cNvPr id="22562" name="AutoShape 34"/>
          <p:cNvCxnSpPr>
            <a:cxnSpLocks noChangeShapeType="1"/>
            <a:stCxn id="22544" idx="3"/>
            <a:endCxn id="22552" idx="1"/>
          </p:cNvCxnSpPr>
          <p:nvPr/>
        </p:nvCxnSpPr>
        <p:spPr bwMode="auto">
          <a:xfrm>
            <a:off x="6172200" y="1585913"/>
            <a:ext cx="285750" cy="0"/>
          </a:xfrm>
          <a:prstGeom prst="straightConnector1">
            <a:avLst/>
          </a:prstGeom>
          <a:noFill/>
          <a:ln w="28575">
            <a:solidFill>
              <a:srgbClr val="CC0066"/>
            </a:solidFill>
            <a:round/>
            <a:headEnd/>
            <a:tailEnd type="triangle" w="med" len="med"/>
          </a:ln>
          <a:extLst>
            <a:ext uri="{909E8E84-426E-40DD-AFC4-6F175D3DCCD1}">
              <a14:hiddenFill xmlns:a14="http://schemas.microsoft.com/office/drawing/2010/main">
                <a:noFill/>
              </a14:hiddenFill>
            </a:ext>
          </a:extLst>
        </p:spPr>
      </p:cxnSp>
      <p:graphicFrame>
        <p:nvGraphicFramePr>
          <p:cNvPr id="314403" name="Group 35"/>
          <p:cNvGraphicFramePr>
            <a:graphicFrameLocks noGrp="1"/>
          </p:cNvGraphicFramePr>
          <p:nvPr>
            <p:extLst/>
          </p:nvPr>
        </p:nvGraphicFramePr>
        <p:xfrm>
          <a:off x="1771650" y="2057400"/>
          <a:ext cx="4514850" cy="2746771"/>
        </p:xfrm>
        <a:graphic>
          <a:graphicData uri="http://schemas.openxmlformats.org/drawingml/2006/table">
            <a:tbl>
              <a:tblPr/>
              <a:tblGrid>
                <a:gridCol w="146685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tblGrid>
              <a:tr h="525871">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en-US" altLang="zh-CN" sz="1500" b="1" i="0" u="none" strike="noStrike" cap="none" normalizeH="0" baseline="0" dirty="0" smtClean="0">
                          <a:ln>
                            <a:noFill/>
                          </a:ln>
                          <a:solidFill>
                            <a:schemeClr val="bg1">
                              <a:lumMod val="95000"/>
                              <a:lumOff val="5000"/>
                            </a:schemeClr>
                          </a:solidFill>
                          <a:effectLst/>
                          <a:latin typeface="华文细黑" pitchFamily="2" charset="-122"/>
                          <a:ea typeface="幼圆" pitchFamily="49" charset="-122"/>
                        </a:rPr>
                        <a:t>Memory address</a:t>
                      </a:r>
                    </a:p>
                  </a:txBody>
                  <a:tcPr marL="68580" marR="68580" marT="34296" marB="34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dirty="0" smtClean="0">
                          <a:ln>
                            <a:noFill/>
                          </a:ln>
                          <a:solidFill>
                            <a:schemeClr val="bg1">
                              <a:lumMod val="95000"/>
                              <a:lumOff val="5000"/>
                            </a:schemeClr>
                          </a:solidFill>
                          <a:effectLst/>
                          <a:latin typeface="华文细黑" pitchFamily="2" charset="-122"/>
                          <a:ea typeface="幼圆" pitchFamily="49" charset="-122"/>
                        </a:rPr>
                        <a:t>   </a:t>
                      </a:r>
                      <a:r>
                        <a:rPr kumimoji="0" lang="en-US" altLang="zh-CN" sz="1500" b="1" i="0" u="none" strike="noStrike" cap="none" normalizeH="0" baseline="0" dirty="0" smtClean="0">
                          <a:ln>
                            <a:noFill/>
                          </a:ln>
                          <a:solidFill>
                            <a:schemeClr val="bg1">
                              <a:lumMod val="95000"/>
                              <a:lumOff val="5000"/>
                            </a:schemeClr>
                          </a:solidFill>
                          <a:effectLst/>
                          <a:latin typeface="华文细黑" pitchFamily="2" charset="-122"/>
                          <a:ea typeface="幼圆" pitchFamily="49" charset="-122"/>
                        </a:rPr>
                        <a:t>memory data</a:t>
                      </a:r>
                    </a:p>
                  </a:txBody>
                  <a:tcPr marL="68580" marR="68580" marT="34296" marB="342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dirty="0" smtClean="0">
                          <a:ln>
                            <a:noFill/>
                          </a:ln>
                          <a:solidFill>
                            <a:schemeClr val="bg1">
                              <a:lumMod val="95000"/>
                              <a:lumOff val="5000"/>
                            </a:schemeClr>
                          </a:solidFill>
                          <a:effectLst/>
                          <a:latin typeface="华文细黑" pitchFamily="2" charset="-122"/>
                          <a:ea typeface="幼圆" pitchFamily="49" charset="-122"/>
                        </a:rPr>
                        <a:t>   </a:t>
                      </a:r>
                      <a:r>
                        <a:rPr kumimoji="0" lang="en-US" altLang="zh-CN" sz="1500" b="1" i="0" u="none" strike="noStrike" cap="none" normalizeH="0" baseline="0" dirty="0" smtClean="0">
                          <a:ln>
                            <a:noFill/>
                          </a:ln>
                          <a:solidFill>
                            <a:schemeClr val="bg1">
                              <a:lumMod val="95000"/>
                              <a:lumOff val="5000"/>
                            </a:schemeClr>
                          </a:solidFill>
                          <a:effectLst/>
                          <a:latin typeface="华文细黑" pitchFamily="2" charset="-122"/>
                          <a:ea typeface="幼圆" pitchFamily="49" charset="-122"/>
                        </a:rPr>
                        <a:t>pointer</a:t>
                      </a:r>
                    </a:p>
                  </a:txBody>
                  <a:tcPr marL="68580" marR="68580" marT="34296" marB="34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69158">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smtClean="0">
                          <a:ln>
                            <a:noFill/>
                          </a:ln>
                          <a:solidFill>
                            <a:srgbClr val="FF3300"/>
                          </a:solidFill>
                          <a:effectLst/>
                          <a:latin typeface="楷体_GB2312" pitchFamily="49" charset="-122"/>
                          <a:ea typeface="楷体_GB2312" pitchFamily="49" charset="-122"/>
                        </a:rPr>
                        <a:t>  </a:t>
                      </a:r>
                      <a:r>
                        <a:rPr kumimoji="0" lang="en-US" altLang="zh-CN" sz="1500" b="1" i="0" u="none" strike="noStrike" cap="none" normalizeH="0" baseline="0" smtClean="0">
                          <a:ln>
                            <a:noFill/>
                          </a:ln>
                          <a:solidFill>
                            <a:srgbClr val="FF3300"/>
                          </a:solidFill>
                          <a:effectLst/>
                          <a:latin typeface="楷体_GB2312" pitchFamily="49" charset="-122"/>
                          <a:ea typeface="楷体_GB2312" pitchFamily="49" charset="-122"/>
                        </a:rPr>
                        <a:t>1345</a:t>
                      </a:r>
                    </a:p>
                  </a:txBody>
                  <a:tcPr marL="68580" marR="68580" marT="34296" marB="34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smtClean="0">
                          <a:ln>
                            <a:noFill/>
                          </a:ln>
                          <a:solidFill>
                            <a:srgbClr val="FF3300"/>
                          </a:solidFill>
                          <a:effectLst/>
                          <a:latin typeface="华文细黑" pitchFamily="2" charset="-122"/>
                          <a:ea typeface="幼圆" pitchFamily="49" charset="-122"/>
                        </a:rPr>
                        <a:t>   </a:t>
                      </a:r>
                      <a:r>
                        <a:rPr kumimoji="0" lang="en-US" altLang="zh-CN" sz="1500" b="1" i="0" u="none" strike="noStrike" cap="none" normalizeH="0" baseline="0" smtClean="0">
                          <a:ln>
                            <a:noFill/>
                          </a:ln>
                          <a:solidFill>
                            <a:srgbClr val="FF3300"/>
                          </a:solidFill>
                          <a:effectLst/>
                          <a:latin typeface="华文细黑" pitchFamily="2" charset="-122"/>
                          <a:ea typeface="幼圆" pitchFamily="49" charset="-122"/>
                        </a:rPr>
                        <a:t>data 1</a:t>
                      </a:r>
                    </a:p>
                  </a:txBody>
                  <a:tcPr marL="68580" marR="68580" marT="34296" marB="342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smtClean="0">
                          <a:ln>
                            <a:noFill/>
                          </a:ln>
                          <a:solidFill>
                            <a:schemeClr val="tx1"/>
                          </a:solidFill>
                          <a:effectLst/>
                          <a:latin typeface="楷体_GB2312" pitchFamily="49" charset="-122"/>
                          <a:ea typeface="楷体_GB2312" pitchFamily="49" charset="-122"/>
                        </a:rPr>
                        <a:t>  </a:t>
                      </a:r>
                      <a:r>
                        <a:rPr kumimoji="0" lang="en-US" altLang="zh-CN" sz="1500" b="1" i="0" u="none" strike="noStrike" cap="none" normalizeH="0" baseline="0" smtClean="0">
                          <a:ln>
                            <a:noFill/>
                          </a:ln>
                          <a:solidFill>
                            <a:srgbClr val="FF3300"/>
                          </a:solidFill>
                          <a:effectLst/>
                          <a:latin typeface="楷体_GB2312" pitchFamily="49" charset="-122"/>
                          <a:ea typeface="楷体_GB2312" pitchFamily="49" charset="-122"/>
                        </a:rPr>
                        <a:t>1400</a:t>
                      </a:r>
                    </a:p>
                  </a:txBody>
                  <a:tcPr marL="68580" marR="68580" marT="34296" marB="34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70349">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dirty="0" smtClean="0">
                          <a:ln>
                            <a:noFill/>
                          </a:ln>
                          <a:solidFill>
                            <a:schemeClr val="bg1">
                              <a:lumMod val="95000"/>
                              <a:lumOff val="5000"/>
                            </a:schemeClr>
                          </a:solidFill>
                          <a:effectLst/>
                          <a:latin typeface="楷体_GB2312" pitchFamily="49" charset="-122"/>
                          <a:ea typeface="楷体_GB2312" pitchFamily="49" charset="-122"/>
                        </a:rPr>
                        <a:t>  </a:t>
                      </a:r>
                      <a:r>
                        <a:rPr kumimoji="0" lang="en-US" altLang="zh-CN" sz="1500" b="1" i="0" u="none" strike="noStrike" cap="none" normalizeH="0" baseline="0" dirty="0" smtClean="0">
                          <a:ln>
                            <a:noFill/>
                          </a:ln>
                          <a:solidFill>
                            <a:schemeClr val="bg1">
                              <a:lumMod val="95000"/>
                              <a:lumOff val="5000"/>
                            </a:schemeClr>
                          </a:solidFill>
                          <a:effectLst/>
                          <a:latin typeface="楷体_GB2312" pitchFamily="49" charset="-122"/>
                          <a:ea typeface="楷体_GB2312" pitchFamily="49" charset="-122"/>
                        </a:rPr>
                        <a:t>1346</a:t>
                      </a:r>
                    </a:p>
                  </a:txBody>
                  <a:tcPr marL="68580" marR="68580" marT="34296" marB="34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dirty="0" smtClean="0">
                          <a:ln>
                            <a:noFill/>
                          </a:ln>
                          <a:solidFill>
                            <a:schemeClr val="bg1">
                              <a:lumMod val="95000"/>
                              <a:lumOff val="5000"/>
                            </a:schemeClr>
                          </a:solidFill>
                          <a:effectLst/>
                          <a:latin typeface="华文细黑" pitchFamily="2" charset="-122"/>
                          <a:ea typeface="幼圆" pitchFamily="49" charset="-122"/>
                        </a:rPr>
                        <a:t>   </a:t>
                      </a:r>
                      <a:r>
                        <a:rPr kumimoji="0" lang="en-US" altLang="zh-CN" sz="1500" b="1" i="0" u="none" strike="noStrike" cap="none" normalizeH="0" baseline="0" dirty="0" smtClean="0">
                          <a:ln>
                            <a:noFill/>
                          </a:ln>
                          <a:solidFill>
                            <a:schemeClr val="bg1">
                              <a:lumMod val="95000"/>
                              <a:lumOff val="5000"/>
                            </a:schemeClr>
                          </a:solidFill>
                          <a:effectLst/>
                          <a:latin typeface="华文细黑" pitchFamily="2" charset="-122"/>
                          <a:ea typeface="幼圆" pitchFamily="49" charset="-122"/>
                        </a:rPr>
                        <a:t>data 4</a:t>
                      </a:r>
                    </a:p>
                  </a:txBody>
                  <a:tcPr marL="68580" marR="68580" marT="34296" marB="342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dirty="0" smtClean="0">
                          <a:ln>
                            <a:noFill/>
                          </a:ln>
                          <a:solidFill>
                            <a:schemeClr val="bg1">
                              <a:lumMod val="95000"/>
                              <a:lumOff val="5000"/>
                            </a:schemeClr>
                          </a:solidFill>
                          <a:effectLst/>
                          <a:latin typeface="楷体_GB2312" pitchFamily="49" charset="-122"/>
                          <a:ea typeface="楷体_GB2312" pitchFamily="49" charset="-122"/>
                        </a:rPr>
                        <a:t>   ∧</a:t>
                      </a:r>
                    </a:p>
                  </a:txBody>
                  <a:tcPr marL="68580" marR="68580" marT="34296" marB="34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371540">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smtClean="0">
                          <a:ln>
                            <a:noFill/>
                          </a:ln>
                          <a:solidFill>
                            <a:schemeClr val="bg1">
                              <a:lumMod val="95000"/>
                              <a:lumOff val="5000"/>
                            </a:schemeClr>
                          </a:solidFill>
                          <a:effectLst/>
                          <a:latin typeface="楷体_GB2312" pitchFamily="49" charset="-122"/>
                          <a:ea typeface="楷体_GB2312" pitchFamily="49" charset="-122"/>
                        </a:rPr>
                        <a:t>  </a:t>
                      </a:r>
                      <a:r>
                        <a:rPr kumimoji="0" lang="en-US" altLang="zh-CN" sz="1500" b="1" i="0" u="none" strike="noStrike" cap="none" normalizeH="0" baseline="0" smtClean="0">
                          <a:ln>
                            <a:noFill/>
                          </a:ln>
                          <a:solidFill>
                            <a:schemeClr val="bg1">
                              <a:lumMod val="95000"/>
                              <a:lumOff val="5000"/>
                            </a:schemeClr>
                          </a:solidFill>
                          <a:effectLst/>
                          <a:latin typeface="Tahoma"/>
                          <a:ea typeface="楷体_GB2312" pitchFamily="49" charset="-122"/>
                        </a:rPr>
                        <a:t>……</a:t>
                      </a:r>
                      <a:r>
                        <a:rPr kumimoji="0" lang="en-US" altLang="zh-CN" sz="1500" b="1" i="0" u="none" strike="noStrike" cap="none" normalizeH="0" baseline="0" smtClean="0">
                          <a:ln>
                            <a:noFill/>
                          </a:ln>
                          <a:solidFill>
                            <a:schemeClr val="bg1">
                              <a:lumMod val="95000"/>
                              <a:lumOff val="5000"/>
                            </a:schemeClr>
                          </a:solidFill>
                          <a:effectLst/>
                          <a:latin typeface="楷体_GB2312" pitchFamily="49" charset="-122"/>
                          <a:ea typeface="楷体_GB2312" pitchFamily="49" charset="-122"/>
                        </a:rPr>
                        <a:t>.</a:t>
                      </a:r>
                    </a:p>
                  </a:txBody>
                  <a:tcPr marL="68580" marR="68580" marT="34296" marB="34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smtClean="0">
                          <a:ln>
                            <a:noFill/>
                          </a:ln>
                          <a:solidFill>
                            <a:schemeClr val="bg1">
                              <a:lumMod val="95000"/>
                              <a:lumOff val="5000"/>
                            </a:schemeClr>
                          </a:solidFill>
                          <a:effectLst/>
                          <a:latin typeface="华文细黑" pitchFamily="2" charset="-122"/>
                          <a:ea typeface="幼圆" pitchFamily="49" charset="-122"/>
                        </a:rPr>
                        <a:t>     </a:t>
                      </a:r>
                      <a:r>
                        <a:rPr kumimoji="0" lang="en-US" altLang="zh-CN" sz="1500" b="1" i="0" u="none" strike="noStrike" cap="none" normalizeH="0" baseline="0" smtClean="0">
                          <a:ln>
                            <a:noFill/>
                          </a:ln>
                          <a:solidFill>
                            <a:schemeClr val="bg1">
                              <a:lumMod val="95000"/>
                              <a:lumOff val="5000"/>
                            </a:schemeClr>
                          </a:solidFill>
                          <a:effectLst/>
                          <a:latin typeface="Tahoma"/>
                          <a:ea typeface="幼圆" pitchFamily="49" charset="-122"/>
                        </a:rPr>
                        <a:t>……</a:t>
                      </a:r>
                      <a:r>
                        <a:rPr kumimoji="0" lang="en-US" altLang="zh-CN" sz="1500" b="1" i="0" u="none" strike="noStrike" cap="none" normalizeH="0" baseline="0" smtClean="0">
                          <a:ln>
                            <a:noFill/>
                          </a:ln>
                          <a:solidFill>
                            <a:schemeClr val="bg1">
                              <a:lumMod val="95000"/>
                              <a:lumOff val="5000"/>
                            </a:schemeClr>
                          </a:solidFill>
                          <a:effectLst/>
                          <a:latin typeface="华文细黑" pitchFamily="2" charset="-122"/>
                          <a:ea typeface="幼圆" pitchFamily="49" charset="-122"/>
                        </a:rPr>
                        <a:t>..</a:t>
                      </a:r>
                    </a:p>
                  </a:txBody>
                  <a:tcPr marL="68580" marR="68580" marT="34296" marB="342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dirty="0" smtClean="0">
                          <a:ln>
                            <a:noFill/>
                          </a:ln>
                          <a:solidFill>
                            <a:schemeClr val="bg1">
                              <a:lumMod val="95000"/>
                              <a:lumOff val="5000"/>
                            </a:schemeClr>
                          </a:solidFill>
                          <a:effectLst/>
                          <a:latin typeface="楷体_GB2312" pitchFamily="49" charset="-122"/>
                          <a:ea typeface="楷体_GB2312" pitchFamily="49" charset="-122"/>
                        </a:rPr>
                        <a:t>  </a:t>
                      </a:r>
                      <a:r>
                        <a:rPr kumimoji="0" lang="en-US" altLang="zh-CN" sz="1500" b="1" i="0" u="none" strike="noStrike" cap="none" normalizeH="0" baseline="0" dirty="0" smtClean="0">
                          <a:ln>
                            <a:noFill/>
                          </a:ln>
                          <a:solidFill>
                            <a:schemeClr val="bg1">
                              <a:lumMod val="95000"/>
                              <a:lumOff val="5000"/>
                            </a:schemeClr>
                          </a:solidFill>
                          <a:effectLst/>
                          <a:latin typeface="Tahoma"/>
                          <a:ea typeface="楷体_GB2312" pitchFamily="49" charset="-122"/>
                        </a:rPr>
                        <a:t>……</a:t>
                      </a:r>
                      <a:r>
                        <a:rPr kumimoji="0" lang="en-US" altLang="zh-CN" sz="1500" b="1" i="0" u="none" strike="noStrike" cap="none" normalizeH="0" baseline="0" dirty="0" smtClean="0">
                          <a:ln>
                            <a:noFill/>
                          </a:ln>
                          <a:solidFill>
                            <a:schemeClr val="bg1">
                              <a:lumMod val="95000"/>
                              <a:lumOff val="5000"/>
                            </a:schemeClr>
                          </a:solidFill>
                          <a:effectLst/>
                          <a:latin typeface="楷体_GB2312" pitchFamily="49" charset="-122"/>
                          <a:ea typeface="楷体_GB2312" pitchFamily="49" charset="-122"/>
                        </a:rPr>
                        <a:t>.</a:t>
                      </a:r>
                    </a:p>
                  </a:txBody>
                  <a:tcPr marL="68580" marR="68580" marT="34296" marB="34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370349">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smtClean="0">
                          <a:ln>
                            <a:noFill/>
                          </a:ln>
                          <a:solidFill>
                            <a:schemeClr val="tx1"/>
                          </a:solidFill>
                          <a:effectLst/>
                          <a:latin typeface="楷体_GB2312" pitchFamily="49" charset="-122"/>
                          <a:ea typeface="楷体_GB2312" pitchFamily="49" charset="-122"/>
                        </a:rPr>
                        <a:t>  </a:t>
                      </a:r>
                      <a:r>
                        <a:rPr kumimoji="0" lang="en-US" altLang="zh-CN" sz="1500" b="1" i="0" u="none" strike="noStrike" cap="none" normalizeH="0" baseline="0" smtClean="0">
                          <a:ln>
                            <a:noFill/>
                          </a:ln>
                          <a:solidFill>
                            <a:srgbClr val="FF3300"/>
                          </a:solidFill>
                          <a:effectLst/>
                          <a:latin typeface="楷体_GB2312" pitchFamily="49" charset="-122"/>
                          <a:ea typeface="楷体_GB2312" pitchFamily="49" charset="-122"/>
                        </a:rPr>
                        <a:t>1400</a:t>
                      </a:r>
                    </a:p>
                  </a:txBody>
                  <a:tcPr marL="68580" marR="68580" marT="34296" marB="34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smtClean="0">
                          <a:ln>
                            <a:noFill/>
                          </a:ln>
                          <a:solidFill>
                            <a:schemeClr val="tx1"/>
                          </a:solidFill>
                          <a:effectLst/>
                          <a:latin typeface="华文细黑" pitchFamily="2" charset="-122"/>
                          <a:ea typeface="幼圆" pitchFamily="49" charset="-122"/>
                        </a:rPr>
                        <a:t>   </a:t>
                      </a:r>
                      <a:r>
                        <a:rPr kumimoji="0" lang="en-US" altLang="zh-CN" sz="1500" b="1" i="0" u="none" strike="noStrike" cap="none" normalizeH="0" baseline="0" smtClean="0">
                          <a:ln>
                            <a:noFill/>
                          </a:ln>
                          <a:solidFill>
                            <a:srgbClr val="FF3300"/>
                          </a:solidFill>
                          <a:effectLst/>
                          <a:latin typeface="华文细黑" pitchFamily="2" charset="-122"/>
                          <a:ea typeface="幼圆" pitchFamily="49" charset="-122"/>
                        </a:rPr>
                        <a:t>data 2</a:t>
                      </a:r>
                    </a:p>
                  </a:txBody>
                  <a:tcPr marL="68580" marR="68580" marT="34296" marB="342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smtClean="0">
                          <a:ln>
                            <a:noFill/>
                          </a:ln>
                          <a:solidFill>
                            <a:srgbClr val="FF3300"/>
                          </a:solidFill>
                          <a:effectLst/>
                          <a:latin typeface="楷体_GB2312" pitchFamily="49" charset="-122"/>
                          <a:ea typeface="楷体_GB2312" pitchFamily="49" charset="-122"/>
                        </a:rPr>
                        <a:t>  </a:t>
                      </a:r>
                      <a:r>
                        <a:rPr kumimoji="0" lang="en-US" altLang="zh-CN" sz="1500" b="1" i="0" u="none" strike="noStrike" cap="none" normalizeH="0" baseline="0" smtClean="0">
                          <a:ln>
                            <a:noFill/>
                          </a:ln>
                          <a:solidFill>
                            <a:srgbClr val="FF3300"/>
                          </a:solidFill>
                          <a:effectLst/>
                          <a:latin typeface="楷体_GB2312" pitchFamily="49" charset="-122"/>
                          <a:ea typeface="楷体_GB2312" pitchFamily="49" charset="-122"/>
                        </a:rPr>
                        <a:t>1536</a:t>
                      </a:r>
                    </a:p>
                  </a:txBody>
                  <a:tcPr marL="68580" marR="68580" marT="34296" marB="34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369158">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dirty="0" smtClean="0">
                          <a:ln>
                            <a:noFill/>
                          </a:ln>
                          <a:solidFill>
                            <a:schemeClr val="bg1">
                              <a:lumMod val="95000"/>
                              <a:lumOff val="5000"/>
                            </a:schemeClr>
                          </a:solidFill>
                          <a:effectLst/>
                          <a:latin typeface="楷体_GB2312" pitchFamily="49" charset="-122"/>
                          <a:ea typeface="楷体_GB2312" pitchFamily="49" charset="-122"/>
                        </a:rPr>
                        <a:t>  </a:t>
                      </a:r>
                      <a:r>
                        <a:rPr kumimoji="0" lang="en-US" altLang="zh-CN" sz="1500" b="1" i="0" u="none" strike="noStrike" cap="none" normalizeH="0" baseline="0" dirty="0" smtClean="0">
                          <a:ln>
                            <a:noFill/>
                          </a:ln>
                          <a:solidFill>
                            <a:schemeClr val="bg1">
                              <a:lumMod val="95000"/>
                              <a:lumOff val="5000"/>
                            </a:schemeClr>
                          </a:solidFill>
                          <a:effectLst/>
                          <a:latin typeface="Tahoma"/>
                          <a:ea typeface="楷体_GB2312" pitchFamily="49" charset="-122"/>
                        </a:rPr>
                        <a:t>……</a:t>
                      </a:r>
                      <a:r>
                        <a:rPr kumimoji="0" lang="en-US" altLang="zh-CN" sz="1500" b="1" i="0" u="none" strike="noStrike" cap="none" normalizeH="0" baseline="0" dirty="0" smtClean="0">
                          <a:ln>
                            <a:noFill/>
                          </a:ln>
                          <a:solidFill>
                            <a:schemeClr val="bg1">
                              <a:lumMod val="95000"/>
                              <a:lumOff val="5000"/>
                            </a:schemeClr>
                          </a:solidFill>
                          <a:effectLst/>
                          <a:latin typeface="楷体_GB2312" pitchFamily="49" charset="-122"/>
                          <a:ea typeface="楷体_GB2312" pitchFamily="49" charset="-122"/>
                        </a:rPr>
                        <a:t>.</a:t>
                      </a:r>
                    </a:p>
                  </a:txBody>
                  <a:tcPr marL="68580" marR="68580" marT="34296" marB="34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dirty="0" smtClean="0">
                          <a:ln>
                            <a:noFill/>
                          </a:ln>
                          <a:solidFill>
                            <a:schemeClr val="bg1">
                              <a:lumMod val="95000"/>
                              <a:lumOff val="5000"/>
                            </a:schemeClr>
                          </a:solidFill>
                          <a:effectLst/>
                          <a:latin typeface="华文细黑" pitchFamily="2" charset="-122"/>
                          <a:ea typeface="幼圆" pitchFamily="49" charset="-122"/>
                        </a:rPr>
                        <a:t>     </a:t>
                      </a:r>
                      <a:r>
                        <a:rPr kumimoji="0" lang="en-US" altLang="zh-CN" sz="1500" b="1" i="0" u="none" strike="noStrike" cap="none" normalizeH="0" baseline="0" dirty="0" smtClean="0">
                          <a:ln>
                            <a:noFill/>
                          </a:ln>
                          <a:solidFill>
                            <a:schemeClr val="bg1">
                              <a:lumMod val="95000"/>
                              <a:lumOff val="5000"/>
                            </a:schemeClr>
                          </a:solidFill>
                          <a:effectLst/>
                          <a:latin typeface="Tahoma"/>
                          <a:ea typeface="幼圆" pitchFamily="49" charset="-122"/>
                        </a:rPr>
                        <a:t>……</a:t>
                      </a:r>
                      <a:r>
                        <a:rPr kumimoji="0" lang="en-US" altLang="zh-CN" sz="1500" b="1" i="0" u="none" strike="noStrike" cap="none" normalizeH="0" baseline="0" dirty="0" smtClean="0">
                          <a:ln>
                            <a:noFill/>
                          </a:ln>
                          <a:solidFill>
                            <a:schemeClr val="bg1">
                              <a:lumMod val="95000"/>
                              <a:lumOff val="5000"/>
                            </a:schemeClr>
                          </a:solidFill>
                          <a:effectLst/>
                          <a:latin typeface="华文细黑" pitchFamily="2" charset="-122"/>
                          <a:ea typeface="幼圆" pitchFamily="49" charset="-122"/>
                        </a:rPr>
                        <a:t>..</a:t>
                      </a:r>
                    </a:p>
                  </a:txBody>
                  <a:tcPr marL="68580" marR="68580" marT="34296" marB="342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dirty="0" smtClean="0">
                          <a:ln>
                            <a:noFill/>
                          </a:ln>
                          <a:solidFill>
                            <a:schemeClr val="bg1">
                              <a:lumMod val="95000"/>
                              <a:lumOff val="5000"/>
                            </a:schemeClr>
                          </a:solidFill>
                          <a:effectLst/>
                          <a:latin typeface="楷体_GB2312" pitchFamily="49" charset="-122"/>
                          <a:ea typeface="楷体_GB2312" pitchFamily="49" charset="-122"/>
                        </a:rPr>
                        <a:t>  </a:t>
                      </a:r>
                      <a:r>
                        <a:rPr kumimoji="0" lang="en-US" altLang="zh-CN" sz="1500" b="1" i="0" u="none" strike="noStrike" cap="none" normalizeH="0" baseline="0" dirty="0" smtClean="0">
                          <a:ln>
                            <a:noFill/>
                          </a:ln>
                          <a:solidFill>
                            <a:schemeClr val="bg1">
                              <a:lumMod val="95000"/>
                              <a:lumOff val="5000"/>
                            </a:schemeClr>
                          </a:solidFill>
                          <a:effectLst/>
                          <a:latin typeface="Tahoma"/>
                          <a:ea typeface="楷体_GB2312" pitchFamily="49" charset="-122"/>
                        </a:rPr>
                        <a:t>……</a:t>
                      </a:r>
                      <a:r>
                        <a:rPr kumimoji="0" lang="en-US" altLang="zh-CN" sz="1500" b="1" i="0" u="none" strike="noStrike" cap="none" normalizeH="0" baseline="0" dirty="0" smtClean="0">
                          <a:ln>
                            <a:noFill/>
                          </a:ln>
                          <a:solidFill>
                            <a:schemeClr val="bg1">
                              <a:lumMod val="95000"/>
                              <a:lumOff val="5000"/>
                            </a:schemeClr>
                          </a:solidFill>
                          <a:effectLst/>
                          <a:latin typeface="楷体_GB2312" pitchFamily="49" charset="-122"/>
                          <a:ea typeface="楷体_GB2312" pitchFamily="49" charset="-122"/>
                        </a:rPr>
                        <a:t>.</a:t>
                      </a:r>
                    </a:p>
                  </a:txBody>
                  <a:tcPr marL="68580" marR="68580" marT="34296" marB="34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370349">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smtClean="0">
                          <a:ln>
                            <a:noFill/>
                          </a:ln>
                          <a:solidFill>
                            <a:schemeClr val="bg1">
                              <a:lumMod val="95000"/>
                              <a:lumOff val="5000"/>
                            </a:schemeClr>
                          </a:solidFill>
                          <a:effectLst/>
                          <a:latin typeface="楷体_GB2312" pitchFamily="49" charset="-122"/>
                          <a:ea typeface="楷体_GB2312" pitchFamily="49" charset="-122"/>
                        </a:rPr>
                        <a:t>  </a:t>
                      </a:r>
                      <a:r>
                        <a:rPr kumimoji="0" lang="en-US" altLang="zh-CN" sz="1500" b="1" i="0" u="none" strike="noStrike" cap="none" normalizeH="0" baseline="0" smtClean="0">
                          <a:ln>
                            <a:noFill/>
                          </a:ln>
                          <a:solidFill>
                            <a:schemeClr val="bg1">
                              <a:lumMod val="95000"/>
                              <a:lumOff val="5000"/>
                            </a:schemeClr>
                          </a:solidFill>
                          <a:effectLst/>
                          <a:latin typeface="楷体_GB2312" pitchFamily="49" charset="-122"/>
                          <a:ea typeface="楷体_GB2312" pitchFamily="49" charset="-122"/>
                        </a:rPr>
                        <a:t>1536</a:t>
                      </a:r>
                    </a:p>
                  </a:txBody>
                  <a:tcPr marL="68580" marR="68580" marT="34296" marB="342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smtClean="0">
                          <a:ln>
                            <a:noFill/>
                          </a:ln>
                          <a:solidFill>
                            <a:schemeClr val="bg1">
                              <a:lumMod val="95000"/>
                              <a:lumOff val="5000"/>
                            </a:schemeClr>
                          </a:solidFill>
                          <a:effectLst/>
                          <a:latin typeface="华文细黑" pitchFamily="2" charset="-122"/>
                          <a:ea typeface="幼圆" pitchFamily="49" charset="-122"/>
                        </a:rPr>
                        <a:t>   </a:t>
                      </a:r>
                      <a:r>
                        <a:rPr kumimoji="0" lang="en-US" altLang="zh-CN" sz="1500" b="1" i="0" u="none" strike="noStrike" cap="none" normalizeH="0" baseline="0" smtClean="0">
                          <a:ln>
                            <a:noFill/>
                          </a:ln>
                          <a:solidFill>
                            <a:schemeClr val="bg1">
                              <a:lumMod val="95000"/>
                              <a:lumOff val="5000"/>
                            </a:schemeClr>
                          </a:solidFill>
                          <a:effectLst/>
                          <a:latin typeface="华文细黑" pitchFamily="2" charset="-122"/>
                          <a:ea typeface="幼圆" pitchFamily="49" charset="-122"/>
                        </a:rPr>
                        <a:t>data 3</a:t>
                      </a:r>
                    </a:p>
                  </a:txBody>
                  <a:tcPr marL="68580" marR="68580" marT="34296" marB="342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0" fontAlgn="base" latinLnBrk="0" hangingPunct="0">
                        <a:lnSpc>
                          <a:spcPct val="100000"/>
                        </a:lnSpc>
                        <a:spcBef>
                          <a:spcPct val="60000"/>
                        </a:spcBef>
                        <a:spcAft>
                          <a:spcPct val="0"/>
                        </a:spcAft>
                        <a:buClr>
                          <a:schemeClr val="tx1"/>
                        </a:buClr>
                        <a:buSzTx/>
                        <a:buFontTx/>
                        <a:buNone/>
                        <a:tabLst/>
                      </a:pPr>
                      <a:r>
                        <a:rPr kumimoji="0" lang="zh-CN" altLang="en-US" sz="1500" b="1" i="0" u="none" strike="noStrike" cap="none" normalizeH="0" baseline="0" dirty="0" smtClean="0">
                          <a:ln>
                            <a:noFill/>
                          </a:ln>
                          <a:solidFill>
                            <a:schemeClr val="bg1">
                              <a:lumMod val="95000"/>
                              <a:lumOff val="5000"/>
                            </a:schemeClr>
                          </a:solidFill>
                          <a:effectLst/>
                          <a:latin typeface="楷体_GB2312" pitchFamily="49" charset="-122"/>
                          <a:ea typeface="楷体_GB2312" pitchFamily="49" charset="-122"/>
                        </a:rPr>
                        <a:t>  </a:t>
                      </a:r>
                      <a:r>
                        <a:rPr kumimoji="0" lang="en-US" altLang="zh-CN" sz="1500" b="1" i="0" u="none" strike="noStrike" cap="none" normalizeH="0" baseline="0" dirty="0" smtClean="0">
                          <a:ln>
                            <a:noFill/>
                          </a:ln>
                          <a:solidFill>
                            <a:schemeClr val="bg1">
                              <a:lumMod val="95000"/>
                              <a:lumOff val="5000"/>
                            </a:schemeClr>
                          </a:solidFill>
                          <a:effectLst/>
                          <a:latin typeface="楷体_GB2312" pitchFamily="49" charset="-122"/>
                          <a:ea typeface="楷体_GB2312" pitchFamily="49" charset="-122"/>
                        </a:rPr>
                        <a:t>1346</a:t>
                      </a:r>
                    </a:p>
                  </a:txBody>
                  <a:tcPr marL="68580" marR="68580" marT="34296" marB="342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pic>
        <p:nvPicPr>
          <p:cNvPr id="22597" name="Picture 70" descr="back3">
            <a:hlinkClick r:id="" action="ppaction://hlinkshowjump?jump=nextslide" highlightClick="1"/>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5100" y="4514850"/>
            <a:ext cx="1243013" cy="377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98" name="Line 71"/>
          <p:cNvSpPr>
            <a:spLocks noChangeShapeType="1"/>
          </p:cNvSpPr>
          <p:nvPr/>
        </p:nvSpPr>
        <p:spPr bwMode="auto">
          <a:xfrm>
            <a:off x="1943100" y="1014413"/>
            <a:ext cx="0" cy="40005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22599" name="Text Box 72" descr="蓝色砂纸"/>
          <p:cNvSpPr txBox="1">
            <a:spLocks noChangeArrowheads="1"/>
          </p:cNvSpPr>
          <p:nvPr/>
        </p:nvSpPr>
        <p:spPr bwMode="auto">
          <a:xfrm>
            <a:off x="2799608" y="411868"/>
            <a:ext cx="28575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50000"/>
              </a:spcBef>
              <a:spcAft>
                <a:spcPct val="0"/>
              </a:spcAft>
              <a:buClrTx/>
              <a:buSzTx/>
              <a:buNone/>
            </a:pPr>
            <a:r>
              <a:rPr kumimoji="1" lang="en-US" altLang="zh-CN" sz="2100" dirty="0">
                <a:solidFill>
                  <a:prstClr val="black"/>
                </a:solidFill>
                <a:latin typeface="Times New Roman" panose="02020603050405020304" pitchFamily="18" charset="0"/>
                <a:ea typeface="宋体" panose="02010600030101010101" pitchFamily="2" charset="-122"/>
              </a:rPr>
              <a:t>h</a:t>
            </a:r>
          </a:p>
        </p:txBody>
      </p:sp>
      <p:sp>
        <p:nvSpPr>
          <p:cNvPr id="2" name="矩形 1"/>
          <p:cNvSpPr/>
          <p:nvPr/>
        </p:nvSpPr>
        <p:spPr>
          <a:xfrm>
            <a:off x="3314700" y="2571750"/>
            <a:ext cx="2857500" cy="2132410"/>
          </a:xfrm>
          <a:prstGeom prst="rect">
            <a:avLst/>
          </a:prstGeom>
          <a:solidFill>
            <a:schemeClr val="accent1">
              <a:alpha val="16000"/>
            </a:schemeClr>
          </a:solidFill>
          <a:ln>
            <a:solidFill>
              <a:schemeClr val="accent1">
                <a:shade val="50000"/>
                <a:shade val="75000"/>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fontAlgn="base">
              <a:spcBef>
                <a:spcPct val="0"/>
              </a:spcBef>
              <a:spcAft>
                <a:spcPct val="0"/>
              </a:spcAft>
              <a:defRPr/>
            </a:pPr>
            <a:endParaRPr lang="zh-CN" altLang="en-US" sz="1350">
              <a:solidFill>
                <a:prstClr val="white"/>
              </a:solidFill>
              <a:latin typeface="Goudy Old Style"/>
              <a:ea typeface="宋体" panose="02010600030101010101" pitchFamily="2" charset="-122"/>
            </a:endParaRPr>
          </a:p>
        </p:txBody>
      </p:sp>
    </p:spTree>
    <p:extLst>
      <p:ext uri="{BB962C8B-B14F-4D97-AF65-F5344CB8AC3E}">
        <p14:creationId xmlns:p14="http://schemas.microsoft.com/office/powerpoint/2010/main" val="4236801447"/>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987" name="Rectangle 3"/>
          <p:cNvSpPr>
            <a:spLocks noChangeArrowheads="1"/>
          </p:cNvSpPr>
          <p:nvPr/>
        </p:nvSpPr>
        <p:spPr bwMode="auto">
          <a:xfrm>
            <a:off x="1626394" y="897732"/>
            <a:ext cx="6171010" cy="237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marL="257175" indent="-257175" defTabSz="685800" eaLnBrk="0" fontAlgn="base" hangingPunct="0">
              <a:spcBef>
                <a:spcPct val="60000"/>
              </a:spcBef>
              <a:spcAft>
                <a:spcPct val="0"/>
              </a:spcAft>
              <a:buClr>
                <a:prstClr val="white"/>
              </a:buClr>
              <a:buSzTx/>
              <a:buFontTx/>
              <a:buChar char="•"/>
            </a:pPr>
            <a:endParaRPr lang="zh-CN" altLang="en-US" sz="2100" dirty="0">
              <a:solidFill>
                <a:prstClr val="white"/>
              </a:solidFill>
              <a:latin typeface="幼圆" panose="02010509060101010101" pitchFamily="49" charset="-122"/>
              <a:ea typeface="幼圆" panose="02010509060101010101" pitchFamily="49" charset="-122"/>
            </a:endParaRPr>
          </a:p>
        </p:txBody>
      </p:sp>
      <p:sp>
        <p:nvSpPr>
          <p:cNvPr id="297989" name="AutoShape 5">
            <a:hlinkClick r:id="" action="ppaction://noaction" highlightClick="1"/>
          </p:cNvPr>
          <p:cNvSpPr>
            <a:spLocks noChangeArrowheads="1"/>
          </p:cNvSpPr>
          <p:nvPr/>
        </p:nvSpPr>
        <p:spPr bwMode="auto">
          <a:xfrm>
            <a:off x="7002067" y="4569619"/>
            <a:ext cx="592931" cy="411956"/>
          </a:xfrm>
          <a:prstGeom prst="actionButtonForwardNext">
            <a:avLst/>
          </a:prstGeom>
          <a:ln/>
          <a:extLst/>
        </p:spPr>
        <p:style>
          <a:lnRef idx="1">
            <a:schemeClr val="accent4"/>
          </a:lnRef>
          <a:fillRef idx="3">
            <a:schemeClr val="accent4"/>
          </a:fillRef>
          <a:effectRef idx="2">
            <a:schemeClr val="accent4"/>
          </a:effectRef>
          <a:fontRef idx="minor">
            <a:schemeClr val="lt1"/>
          </a:fontRef>
        </p:style>
        <p:txBody>
          <a:bodyPr wrap="none" anchor="ctr"/>
          <a:lstStyle/>
          <a:p>
            <a:pPr defTabSz="685800" fontAlgn="base">
              <a:spcBef>
                <a:spcPct val="0"/>
              </a:spcBef>
              <a:spcAft>
                <a:spcPct val="0"/>
              </a:spcAft>
              <a:defRPr/>
            </a:pPr>
            <a:endParaRPr lang="zh-CN" altLang="en-US" sz="1350">
              <a:solidFill>
                <a:prstClr val="white"/>
              </a:solidFill>
              <a:latin typeface="Goudy Old Style"/>
              <a:ea typeface="宋体" panose="02010600030101010101" pitchFamily="2" charset="-122"/>
            </a:endParaRPr>
          </a:p>
        </p:txBody>
      </p:sp>
      <p:grpSp>
        <p:nvGrpSpPr>
          <p:cNvPr id="4" name="组合 3"/>
          <p:cNvGrpSpPr/>
          <p:nvPr/>
        </p:nvGrpSpPr>
        <p:grpSpPr>
          <a:xfrm>
            <a:off x="2317012" y="3318283"/>
            <a:ext cx="1544762" cy="482135"/>
            <a:chOff x="5558678" y="4038007"/>
            <a:chExt cx="1089152" cy="1089152"/>
          </a:xfrm>
          <a:solidFill>
            <a:srgbClr val="00B050"/>
          </a:solidFill>
          <a:scene3d>
            <a:camera prst="orthographicFront">
              <a:rot lat="0" lon="0" rev="0"/>
            </a:camera>
            <a:lightRig rig="glow" dir="t">
              <a:rot lat="0" lon="0" rev="4800000"/>
            </a:lightRig>
          </a:scene3d>
        </p:grpSpPr>
        <p:sp>
          <p:nvSpPr>
            <p:cNvPr id="5" name="圆角矩形 4"/>
            <p:cNvSpPr/>
            <p:nvPr/>
          </p:nvSpPr>
          <p:spPr>
            <a:xfrm>
              <a:off x="5558678" y="4038007"/>
              <a:ext cx="1089152" cy="1089152"/>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圆角矩形 5"/>
            <p:cNvSpPr txBox="1"/>
            <p:nvPr/>
          </p:nvSpPr>
          <p:spPr>
            <a:xfrm>
              <a:off x="5611846" y="4091175"/>
              <a:ext cx="982816" cy="98281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图形结构</a:t>
              </a:r>
            </a:p>
          </p:txBody>
        </p:sp>
      </p:grpSp>
      <p:grpSp>
        <p:nvGrpSpPr>
          <p:cNvPr id="7" name="组合 6"/>
          <p:cNvGrpSpPr/>
          <p:nvPr/>
        </p:nvGrpSpPr>
        <p:grpSpPr>
          <a:xfrm>
            <a:off x="2303749" y="2670356"/>
            <a:ext cx="1544762" cy="482135"/>
            <a:chOff x="5558678" y="4038007"/>
            <a:chExt cx="1089152" cy="1089152"/>
          </a:xfrm>
          <a:solidFill>
            <a:srgbClr val="00B050"/>
          </a:solidFill>
          <a:scene3d>
            <a:camera prst="orthographicFront">
              <a:rot lat="0" lon="0" rev="0"/>
            </a:camera>
            <a:lightRig rig="glow" dir="t">
              <a:rot lat="0" lon="0" rev="4800000"/>
            </a:lightRig>
          </a:scene3d>
        </p:grpSpPr>
        <p:sp>
          <p:nvSpPr>
            <p:cNvPr id="8" name="圆角矩形 7"/>
            <p:cNvSpPr/>
            <p:nvPr/>
          </p:nvSpPr>
          <p:spPr>
            <a:xfrm>
              <a:off x="5558678" y="4038007"/>
              <a:ext cx="1089152" cy="1089152"/>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圆角矩形 5"/>
            <p:cNvSpPr txBox="1"/>
            <p:nvPr/>
          </p:nvSpPr>
          <p:spPr>
            <a:xfrm>
              <a:off x="5611846" y="4091175"/>
              <a:ext cx="982816" cy="98281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树形结构</a:t>
              </a:r>
            </a:p>
          </p:txBody>
        </p:sp>
      </p:grpSp>
      <p:grpSp>
        <p:nvGrpSpPr>
          <p:cNvPr id="10" name="组合 9"/>
          <p:cNvGrpSpPr/>
          <p:nvPr/>
        </p:nvGrpSpPr>
        <p:grpSpPr>
          <a:xfrm>
            <a:off x="2303748" y="2003259"/>
            <a:ext cx="1544762" cy="482135"/>
            <a:chOff x="5558678" y="4038007"/>
            <a:chExt cx="1089152" cy="1089152"/>
          </a:xfrm>
          <a:solidFill>
            <a:srgbClr val="00B050"/>
          </a:solidFill>
          <a:scene3d>
            <a:camera prst="orthographicFront">
              <a:rot lat="0" lon="0" rev="0"/>
            </a:camera>
            <a:lightRig rig="glow" dir="t">
              <a:rot lat="0" lon="0" rev="4800000"/>
            </a:lightRig>
          </a:scene3d>
        </p:grpSpPr>
        <p:sp>
          <p:nvSpPr>
            <p:cNvPr id="11" name="圆角矩形 10"/>
            <p:cNvSpPr/>
            <p:nvPr/>
          </p:nvSpPr>
          <p:spPr>
            <a:xfrm>
              <a:off x="5558678" y="4038007"/>
              <a:ext cx="1089152" cy="1089152"/>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圆角矩形 5"/>
            <p:cNvSpPr txBox="1"/>
            <p:nvPr/>
          </p:nvSpPr>
          <p:spPr>
            <a:xfrm>
              <a:off x="5611846" y="4091175"/>
              <a:ext cx="982816" cy="98281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线性结构</a:t>
              </a:r>
            </a:p>
          </p:txBody>
        </p:sp>
      </p:grpSp>
      <p:grpSp>
        <p:nvGrpSpPr>
          <p:cNvPr id="13" name="组合 12"/>
          <p:cNvGrpSpPr/>
          <p:nvPr/>
        </p:nvGrpSpPr>
        <p:grpSpPr>
          <a:xfrm>
            <a:off x="2316853" y="1298483"/>
            <a:ext cx="1544762" cy="482135"/>
            <a:chOff x="5558678" y="4038007"/>
            <a:chExt cx="1089152" cy="1089152"/>
          </a:xfrm>
          <a:solidFill>
            <a:srgbClr val="00B050"/>
          </a:solidFill>
          <a:scene3d>
            <a:camera prst="orthographicFront">
              <a:rot lat="0" lon="0" rev="0"/>
            </a:camera>
            <a:lightRig rig="glow" dir="t">
              <a:rot lat="0" lon="0" rev="4800000"/>
            </a:lightRig>
          </a:scene3d>
        </p:grpSpPr>
        <p:sp>
          <p:nvSpPr>
            <p:cNvPr id="14" name="圆角矩形 13"/>
            <p:cNvSpPr/>
            <p:nvPr/>
          </p:nvSpPr>
          <p:spPr>
            <a:xfrm>
              <a:off x="5558678" y="4038007"/>
              <a:ext cx="1089152" cy="1089152"/>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圆角矩形 5"/>
            <p:cNvSpPr txBox="1"/>
            <p:nvPr/>
          </p:nvSpPr>
          <p:spPr>
            <a:xfrm>
              <a:off x="5611846" y="4091175"/>
              <a:ext cx="982816" cy="98281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集合结构</a:t>
              </a:r>
            </a:p>
          </p:txBody>
        </p:sp>
      </p:grpSp>
      <p:grpSp>
        <p:nvGrpSpPr>
          <p:cNvPr id="19" name="组合 18"/>
          <p:cNvGrpSpPr/>
          <p:nvPr/>
        </p:nvGrpSpPr>
        <p:grpSpPr>
          <a:xfrm>
            <a:off x="5260816" y="2318804"/>
            <a:ext cx="1544762" cy="482135"/>
            <a:chOff x="5558678" y="4038007"/>
            <a:chExt cx="1089152" cy="1089152"/>
          </a:xfrm>
          <a:solidFill>
            <a:schemeClr val="tx2">
              <a:lumMod val="50000"/>
            </a:schemeClr>
          </a:solidFill>
          <a:scene3d>
            <a:camera prst="orthographicFront">
              <a:rot lat="0" lon="0" rev="0"/>
            </a:camera>
            <a:lightRig rig="glow" dir="t">
              <a:rot lat="0" lon="0" rev="4800000"/>
            </a:lightRig>
          </a:scene3d>
        </p:grpSpPr>
        <p:sp>
          <p:nvSpPr>
            <p:cNvPr id="20" name="圆角矩形 19"/>
            <p:cNvSpPr/>
            <p:nvPr/>
          </p:nvSpPr>
          <p:spPr>
            <a:xfrm>
              <a:off x="5558678" y="4038007"/>
              <a:ext cx="1089152" cy="1089152"/>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圆角矩形 5"/>
            <p:cNvSpPr txBox="1"/>
            <p:nvPr/>
          </p:nvSpPr>
          <p:spPr>
            <a:xfrm>
              <a:off x="5611846" y="4091175"/>
              <a:ext cx="982816" cy="98281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链式存储</a:t>
              </a:r>
            </a:p>
          </p:txBody>
        </p:sp>
      </p:grpSp>
      <p:grpSp>
        <p:nvGrpSpPr>
          <p:cNvPr id="22" name="组合 21"/>
          <p:cNvGrpSpPr/>
          <p:nvPr/>
        </p:nvGrpSpPr>
        <p:grpSpPr>
          <a:xfrm>
            <a:off x="5259776" y="1539681"/>
            <a:ext cx="1544762" cy="482135"/>
            <a:chOff x="5558678" y="4038007"/>
            <a:chExt cx="1089152" cy="1089152"/>
          </a:xfrm>
          <a:solidFill>
            <a:schemeClr val="tx2">
              <a:lumMod val="50000"/>
            </a:schemeClr>
          </a:solidFill>
          <a:scene3d>
            <a:camera prst="orthographicFront">
              <a:rot lat="0" lon="0" rev="0"/>
            </a:camera>
            <a:lightRig rig="glow" dir="t">
              <a:rot lat="0" lon="0" rev="4800000"/>
            </a:lightRig>
          </a:scene3d>
        </p:grpSpPr>
        <p:sp>
          <p:nvSpPr>
            <p:cNvPr id="23" name="圆角矩形 22"/>
            <p:cNvSpPr/>
            <p:nvPr/>
          </p:nvSpPr>
          <p:spPr>
            <a:xfrm>
              <a:off x="5558678" y="4038007"/>
              <a:ext cx="1089152" cy="1089152"/>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角矩形 5"/>
            <p:cNvSpPr txBox="1"/>
            <p:nvPr/>
          </p:nvSpPr>
          <p:spPr>
            <a:xfrm>
              <a:off x="5611846" y="4091175"/>
              <a:ext cx="982816" cy="98281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顺序存储</a:t>
              </a:r>
            </a:p>
          </p:txBody>
        </p:sp>
      </p:grpSp>
      <p:cxnSp>
        <p:nvCxnSpPr>
          <p:cNvPr id="3" name="直接箭头连接符 2"/>
          <p:cNvCxnSpPr/>
          <p:nvPr/>
        </p:nvCxnSpPr>
        <p:spPr>
          <a:xfrm>
            <a:off x="3977934" y="1563217"/>
            <a:ext cx="1242138" cy="217401"/>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0" idx="1"/>
          </p:cNvCxnSpPr>
          <p:nvPr/>
        </p:nvCxnSpPr>
        <p:spPr>
          <a:xfrm>
            <a:off x="3969640" y="1539681"/>
            <a:ext cx="1291175" cy="1020191"/>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3" idx="1"/>
          </p:cNvCxnSpPr>
          <p:nvPr/>
        </p:nvCxnSpPr>
        <p:spPr>
          <a:xfrm flipV="1">
            <a:off x="3861243" y="1780748"/>
            <a:ext cx="1398533" cy="405734"/>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20" idx="1"/>
          </p:cNvCxnSpPr>
          <p:nvPr/>
        </p:nvCxnSpPr>
        <p:spPr>
          <a:xfrm>
            <a:off x="3861243" y="2200722"/>
            <a:ext cx="1399573" cy="35915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23" idx="1"/>
          </p:cNvCxnSpPr>
          <p:nvPr/>
        </p:nvCxnSpPr>
        <p:spPr>
          <a:xfrm flipV="1">
            <a:off x="3834736" y="1780748"/>
            <a:ext cx="1425040" cy="1123184"/>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20" idx="1"/>
          </p:cNvCxnSpPr>
          <p:nvPr/>
        </p:nvCxnSpPr>
        <p:spPr>
          <a:xfrm flipV="1">
            <a:off x="3861243" y="2559872"/>
            <a:ext cx="1399573" cy="362228"/>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endCxn id="23" idx="1"/>
          </p:cNvCxnSpPr>
          <p:nvPr/>
        </p:nvCxnSpPr>
        <p:spPr>
          <a:xfrm flipV="1">
            <a:off x="3861243" y="1780748"/>
            <a:ext cx="1398533" cy="174273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20" idx="1"/>
          </p:cNvCxnSpPr>
          <p:nvPr/>
        </p:nvCxnSpPr>
        <p:spPr>
          <a:xfrm flipV="1">
            <a:off x="3860203" y="2559872"/>
            <a:ext cx="1400612" cy="963607"/>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0391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checkerboard(across)">
                                      <p:cBhvr>
                                        <p:cTn id="7" dur="500"/>
                                        <p:tgtEl>
                                          <p:spTgt spid="29798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7987" name="Rectangle 3"/>
          <p:cNvSpPr>
            <a:spLocks noChangeArrowheads="1"/>
          </p:cNvSpPr>
          <p:nvPr/>
        </p:nvSpPr>
        <p:spPr bwMode="auto">
          <a:xfrm>
            <a:off x="1626394" y="897732"/>
            <a:ext cx="6171010" cy="2375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marL="257175" indent="-257175" defTabSz="685800" eaLnBrk="0" fontAlgn="base" hangingPunct="0">
              <a:spcBef>
                <a:spcPct val="60000"/>
              </a:spcBef>
              <a:spcAft>
                <a:spcPct val="0"/>
              </a:spcAft>
              <a:buClr>
                <a:prstClr val="white"/>
              </a:buClr>
              <a:buSzTx/>
              <a:buFontTx/>
              <a:buChar char="•"/>
            </a:pPr>
            <a:endParaRPr lang="zh-CN" altLang="en-US" sz="2100" dirty="0">
              <a:solidFill>
                <a:prstClr val="white"/>
              </a:solidFill>
              <a:latin typeface="幼圆" panose="02010509060101010101" pitchFamily="49" charset="-122"/>
              <a:ea typeface="幼圆" panose="02010509060101010101" pitchFamily="49" charset="-122"/>
            </a:endParaRPr>
          </a:p>
        </p:txBody>
      </p:sp>
      <p:sp>
        <p:nvSpPr>
          <p:cNvPr id="297989" name="AutoShape 5">
            <a:hlinkClick r:id="" action="ppaction://noaction" highlightClick="1"/>
          </p:cNvPr>
          <p:cNvSpPr>
            <a:spLocks noChangeArrowheads="1"/>
          </p:cNvSpPr>
          <p:nvPr/>
        </p:nvSpPr>
        <p:spPr bwMode="auto">
          <a:xfrm>
            <a:off x="7002067" y="4569619"/>
            <a:ext cx="592931" cy="411956"/>
          </a:xfrm>
          <a:prstGeom prst="actionButtonForwardNext">
            <a:avLst/>
          </a:prstGeom>
          <a:ln/>
          <a:extLst/>
        </p:spPr>
        <p:style>
          <a:lnRef idx="1">
            <a:schemeClr val="accent4"/>
          </a:lnRef>
          <a:fillRef idx="3">
            <a:schemeClr val="accent4"/>
          </a:fillRef>
          <a:effectRef idx="2">
            <a:schemeClr val="accent4"/>
          </a:effectRef>
          <a:fontRef idx="minor">
            <a:schemeClr val="lt1"/>
          </a:fontRef>
        </p:style>
        <p:txBody>
          <a:bodyPr wrap="none" anchor="ctr"/>
          <a:lstStyle/>
          <a:p>
            <a:pPr defTabSz="685800" fontAlgn="base">
              <a:spcBef>
                <a:spcPct val="0"/>
              </a:spcBef>
              <a:spcAft>
                <a:spcPct val="0"/>
              </a:spcAft>
              <a:defRPr/>
            </a:pPr>
            <a:endParaRPr lang="zh-CN" altLang="en-US" sz="1350">
              <a:solidFill>
                <a:prstClr val="white"/>
              </a:solidFill>
              <a:latin typeface="Goudy Old Style"/>
              <a:ea typeface="宋体" panose="02010600030101010101" pitchFamily="2" charset="-122"/>
            </a:endParaRPr>
          </a:p>
        </p:txBody>
      </p:sp>
      <p:grpSp>
        <p:nvGrpSpPr>
          <p:cNvPr id="4" name="组合 3"/>
          <p:cNvGrpSpPr/>
          <p:nvPr/>
        </p:nvGrpSpPr>
        <p:grpSpPr>
          <a:xfrm>
            <a:off x="2317012" y="3318283"/>
            <a:ext cx="1544762" cy="482135"/>
            <a:chOff x="5558678" y="4038007"/>
            <a:chExt cx="1089152" cy="1089152"/>
          </a:xfrm>
          <a:solidFill>
            <a:srgbClr val="00B050"/>
          </a:solidFill>
          <a:scene3d>
            <a:camera prst="orthographicFront">
              <a:rot lat="0" lon="0" rev="0"/>
            </a:camera>
            <a:lightRig rig="glow" dir="t">
              <a:rot lat="0" lon="0" rev="4800000"/>
            </a:lightRig>
          </a:scene3d>
        </p:grpSpPr>
        <p:sp>
          <p:nvSpPr>
            <p:cNvPr id="5" name="圆角矩形 4"/>
            <p:cNvSpPr/>
            <p:nvPr/>
          </p:nvSpPr>
          <p:spPr>
            <a:xfrm>
              <a:off x="5558678" y="4038007"/>
              <a:ext cx="1089152" cy="1089152"/>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 name="圆角矩形 5"/>
            <p:cNvSpPr txBox="1"/>
            <p:nvPr/>
          </p:nvSpPr>
          <p:spPr>
            <a:xfrm>
              <a:off x="5611846" y="4091175"/>
              <a:ext cx="982816" cy="98281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图形结构</a:t>
              </a:r>
            </a:p>
          </p:txBody>
        </p:sp>
      </p:grpSp>
      <p:grpSp>
        <p:nvGrpSpPr>
          <p:cNvPr id="7" name="组合 6"/>
          <p:cNvGrpSpPr/>
          <p:nvPr/>
        </p:nvGrpSpPr>
        <p:grpSpPr>
          <a:xfrm>
            <a:off x="2303749" y="2670356"/>
            <a:ext cx="1544762" cy="482135"/>
            <a:chOff x="5558678" y="4038007"/>
            <a:chExt cx="1089152" cy="1089152"/>
          </a:xfrm>
          <a:solidFill>
            <a:srgbClr val="00B050"/>
          </a:solidFill>
          <a:scene3d>
            <a:camera prst="orthographicFront">
              <a:rot lat="0" lon="0" rev="0"/>
            </a:camera>
            <a:lightRig rig="glow" dir="t">
              <a:rot lat="0" lon="0" rev="4800000"/>
            </a:lightRig>
          </a:scene3d>
        </p:grpSpPr>
        <p:sp>
          <p:nvSpPr>
            <p:cNvPr id="8" name="圆角矩形 7"/>
            <p:cNvSpPr/>
            <p:nvPr/>
          </p:nvSpPr>
          <p:spPr>
            <a:xfrm>
              <a:off x="5558678" y="4038007"/>
              <a:ext cx="1089152" cy="1089152"/>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圆角矩形 5"/>
            <p:cNvSpPr txBox="1"/>
            <p:nvPr/>
          </p:nvSpPr>
          <p:spPr>
            <a:xfrm>
              <a:off x="5611846" y="4091175"/>
              <a:ext cx="982816" cy="98281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树形结构</a:t>
              </a:r>
            </a:p>
          </p:txBody>
        </p:sp>
      </p:grpSp>
      <p:grpSp>
        <p:nvGrpSpPr>
          <p:cNvPr id="10" name="组合 9"/>
          <p:cNvGrpSpPr/>
          <p:nvPr/>
        </p:nvGrpSpPr>
        <p:grpSpPr>
          <a:xfrm>
            <a:off x="2303748" y="2003259"/>
            <a:ext cx="1544762" cy="482135"/>
            <a:chOff x="5558678" y="4038007"/>
            <a:chExt cx="1089152" cy="1089152"/>
          </a:xfrm>
          <a:solidFill>
            <a:srgbClr val="00B050"/>
          </a:solidFill>
          <a:scene3d>
            <a:camera prst="orthographicFront">
              <a:rot lat="0" lon="0" rev="0"/>
            </a:camera>
            <a:lightRig rig="glow" dir="t">
              <a:rot lat="0" lon="0" rev="4800000"/>
            </a:lightRig>
          </a:scene3d>
        </p:grpSpPr>
        <p:sp>
          <p:nvSpPr>
            <p:cNvPr id="11" name="圆角矩形 10"/>
            <p:cNvSpPr/>
            <p:nvPr/>
          </p:nvSpPr>
          <p:spPr>
            <a:xfrm>
              <a:off x="5558678" y="4038007"/>
              <a:ext cx="1089152" cy="1089152"/>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圆角矩形 5"/>
            <p:cNvSpPr txBox="1"/>
            <p:nvPr/>
          </p:nvSpPr>
          <p:spPr>
            <a:xfrm>
              <a:off x="5611846" y="4091175"/>
              <a:ext cx="982816" cy="98281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线性结构</a:t>
              </a:r>
            </a:p>
          </p:txBody>
        </p:sp>
      </p:grpSp>
      <p:grpSp>
        <p:nvGrpSpPr>
          <p:cNvPr id="13" name="组合 12"/>
          <p:cNvGrpSpPr/>
          <p:nvPr/>
        </p:nvGrpSpPr>
        <p:grpSpPr>
          <a:xfrm>
            <a:off x="2316853" y="1298483"/>
            <a:ext cx="1544762" cy="482135"/>
            <a:chOff x="5558678" y="4038007"/>
            <a:chExt cx="1089152" cy="1089152"/>
          </a:xfrm>
          <a:solidFill>
            <a:srgbClr val="00B050"/>
          </a:solidFill>
          <a:scene3d>
            <a:camera prst="orthographicFront">
              <a:rot lat="0" lon="0" rev="0"/>
            </a:camera>
            <a:lightRig rig="glow" dir="t">
              <a:rot lat="0" lon="0" rev="4800000"/>
            </a:lightRig>
          </a:scene3d>
        </p:grpSpPr>
        <p:sp>
          <p:nvSpPr>
            <p:cNvPr id="14" name="圆角矩形 13"/>
            <p:cNvSpPr/>
            <p:nvPr/>
          </p:nvSpPr>
          <p:spPr>
            <a:xfrm>
              <a:off x="5558678" y="4038007"/>
              <a:ext cx="1089152" cy="1089152"/>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圆角矩形 5"/>
            <p:cNvSpPr txBox="1"/>
            <p:nvPr/>
          </p:nvSpPr>
          <p:spPr>
            <a:xfrm>
              <a:off x="5611846" y="4091175"/>
              <a:ext cx="982816" cy="98281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集合结构</a:t>
              </a:r>
            </a:p>
          </p:txBody>
        </p:sp>
      </p:grpSp>
      <p:grpSp>
        <p:nvGrpSpPr>
          <p:cNvPr id="16" name="组合 15"/>
          <p:cNvGrpSpPr/>
          <p:nvPr/>
        </p:nvGrpSpPr>
        <p:grpSpPr>
          <a:xfrm>
            <a:off x="5274079" y="2966731"/>
            <a:ext cx="1544762" cy="482135"/>
            <a:chOff x="5558678" y="4038007"/>
            <a:chExt cx="1089152" cy="1089152"/>
          </a:xfrm>
          <a:solidFill>
            <a:schemeClr val="tx2">
              <a:lumMod val="50000"/>
            </a:schemeClr>
          </a:solidFill>
          <a:scene3d>
            <a:camera prst="orthographicFront">
              <a:rot lat="0" lon="0" rev="0"/>
            </a:camera>
            <a:lightRig rig="glow" dir="t">
              <a:rot lat="0" lon="0" rev="4800000"/>
            </a:lightRig>
          </a:scene3d>
        </p:grpSpPr>
        <p:sp>
          <p:nvSpPr>
            <p:cNvPr id="17" name="圆角矩形 16"/>
            <p:cNvSpPr/>
            <p:nvPr/>
          </p:nvSpPr>
          <p:spPr>
            <a:xfrm>
              <a:off x="5558678" y="4038007"/>
              <a:ext cx="1089152" cy="1089152"/>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圆角矩形 5"/>
            <p:cNvSpPr txBox="1"/>
            <p:nvPr/>
          </p:nvSpPr>
          <p:spPr>
            <a:xfrm>
              <a:off x="5611846" y="4091175"/>
              <a:ext cx="982816" cy="98281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哈希存储</a:t>
              </a:r>
            </a:p>
          </p:txBody>
        </p:sp>
      </p:grpSp>
      <p:grpSp>
        <p:nvGrpSpPr>
          <p:cNvPr id="19" name="组合 18"/>
          <p:cNvGrpSpPr/>
          <p:nvPr/>
        </p:nvGrpSpPr>
        <p:grpSpPr>
          <a:xfrm>
            <a:off x="5260816" y="2318804"/>
            <a:ext cx="1544762" cy="482135"/>
            <a:chOff x="5558678" y="4038007"/>
            <a:chExt cx="1089152" cy="1089152"/>
          </a:xfrm>
          <a:solidFill>
            <a:schemeClr val="tx2">
              <a:lumMod val="50000"/>
            </a:schemeClr>
          </a:solidFill>
          <a:scene3d>
            <a:camera prst="orthographicFront">
              <a:rot lat="0" lon="0" rev="0"/>
            </a:camera>
            <a:lightRig rig="glow" dir="t">
              <a:rot lat="0" lon="0" rev="4800000"/>
            </a:lightRig>
          </a:scene3d>
        </p:grpSpPr>
        <p:sp>
          <p:nvSpPr>
            <p:cNvPr id="20" name="圆角矩形 19"/>
            <p:cNvSpPr/>
            <p:nvPr/>
          </p:nvSpPr>
          <p:spPr>
            <a:xfrm>
              <a:off x="5558678" y="4038007"/>
              <a:ext cx="1089152" cy="1089152"/>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圆角矩形 5"/>
            <p:cNvSpPr txBox="1"/>
            <p:nvPr/>
          </p:nvSpPr>
          <p:spPr>
            <a:xfrm>
              <a:off x="5611846" y="4091175"/>
              <a:ext cx="982816" cy="98281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链式存储</a:t>
              </a:r>
            </a:p>
          </p:txBody>
        </p:sp>
      </p:grpSp>
      <p:grpSp>
        <p:nvGrpSpPr>
          <p:cNvPr id="22" name="组合 21"/>
          <p:cNvGrpSpPr/>
          <p:nvPr/>
        </p:nvGrpSpPr>
        <p:grpSpPr>
          <a:xfrm>
            <a:off x="5259776" y="1539681"/>
            <a:ext cx="1544762" cy="482135"/>
            <a:chOff x="5558678" y="4038007"/>
            <a:chExt cx="1089152" cy="1089152"/>
          </a:xfrm>
          <a:solidFill>
            <a:schemeClr val="tx2">
              <a:lumMod val="50000"/>
            </a:schemeClr>
          </a:solidFill>
          <a:scene3d>
            <a:camera prst="orthographicFront">
              <a:rot lat="0" lon="0" rev="0"/>
            </a:camera>
            <a:lightRig rig="glow" dir="t">
              <a:rot lat="0" lon="0" rev="4800000"/>
            </a:lightRig>
          </a:scene3d>
        </p:grpSpPr>
        <p:sp>
          <p:nvSpPr>
            <p:cNvPr id="23" name="圆角矩形 22"/>
            <p:cNvSpPr/>
            <p:nvPr/>
          </p:nvSpPr>
          <p:spPr>
            <a:xfrm>
              <a:off x="5558678" y="4038007"/>
              <a:ext cx="1089152" cy="1089152"/>
            </a:xfrm>
            <a:prstGeom prst="roundRect">
              <a:avLst/>
            </a:prstGeom>
            <a:grpFill/>
            <a:ln>
              <a:noFill/>
            </a:ln>
            <a:effectLst>
              <a:outerShdw blurRad="190500" dist="228600" dir="2700000" algn="ctr">
                <a:srgbClr val="000000">
                  <a:alpha val="30000"/>
                </a:srgbClr>
              </a:outerShdw>
            </a:effectLst>
            <a:sp3d prstMaterial="matte">
              <a:bevelT w="127000" h="635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角矩形 5"/>
            <p:cNvSpPr txBox="1"/>
            <p:nvPr/>
          </p:nvSpPr>
          <p:spPr>
            <a:xfrm>
              <a:off x="5611846" y="4091175"/>
              <a:ext cx="982816" cy="982816"/>
            </a:xfrm>
            <a:prstGeom prst="rect">
              <a:avLst/>
            </a:prstGeom>
            <a:grpFill/>
            <a:ln>
              <a:noFill/>
            </a:ln>
            <a:effectLst>
              <a:outerShdw blurRad="190500" dist="228600" dir="2700000" algn="ctr">
                <a:srgbClr val="000000">
                  <a:alpha val="30000"/>
                </a:srgbClr>
              </a:outerShdw>
            </a:effectLst>
            <a:sp3d prstMaterial="matte">
              <a:bevelT w="127000" h="635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顺序存储</a:t>
              </a:r>
            </a:p>
          </p:txBody>
        </p:sp>
      </p:grpSp>
      <p:cxnSp>
        <p:nvCxnSpPr>
          <p:cNvPr id="3" name="直接箭头连接符 2"/>
          <p:cNvCxnSpPr/>
          <p:nvPr/>
        </p:nvCxnSpPr>
        <p:spPr>
          <a:xfrm>
            <a:off x="3977934" y="1563217"/>
            <a:ext cx="1242138" cy="217401"/>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endCxn id="20" idx="1"/>
          </p:cNvCxnSpPr>
          <p:nvPr/>
        </p:nvCxnSpPr>
        <p:spPr>
          <a:xfrm>
            <a:off x="3969640" y="1539681"/>
            <a:ext cx="1291175" cy="1020191"/>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endCxn id="17" idx="1"/>
          </p:cNvCxnSpPr>
          <p:nvPr/>
        </p:nvCxnSpPr>
        <p:spPr>
          <a:xfrm>
            <a:off x="3963882" y="1563217"/>
            <a:ext cx="1310197" cy="1644582"/>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23" idx="1"/>
          </p:cNvCxnSpPr>
          <p:nvPr/>
        </p:nvCxnSpPr>
        <p:spPr>
          <a:xfrm flipV="1">
            <a:off x="3861243" y="1780748"/>
            <a:ext cx="1398533" cy="405734"/>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20" idx="1"/>
          </p:cNvCxnSpPr>
          <p:nvPr/>
        </p:nvCxnSpPr>
        <p:spPr>
          <a:xfrm>
            <a:off x="3861243" y="2200722"/>
            <a:ext cx="1399573" cy="35915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endCxn id="17" idx="1"/>
          </p:cNvCxnSpPr>
          <p:nvPr/>
        </p:nvCxnSpPr>
        <p:spPr>
          <a:xfrm>
            <a:off x="3861243" y="2200721"/>
            <a:ext cx="1412836" cy="1007078"/>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endCxn id="23" idx="1"/>
          </p:cNvCxnSpPr>
          <p:nvPr/>
        </p:nvCxnSpPr>
        <p:spPr>
          <a:xfrm flipV="1">
            <a:off x="3834736" y="1780748"/>
            <a:ext cx="1425040" cy="1123184"/>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a:endCxn id="20" idx="1"/>
          </p:cNvCxnSpPr>
          <p:nvPr/>
        </p:nvCxnSpPr>
        <p:spPr>
          <a:xfrm flipV="1">
            <a:off x="3861243" y="2559872"/>
            <a:ext cx="1399573" cy="362228"/>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a:endCxn id="23" idx="1"/>
          </p:cNvCxnSpPr>
          <p:nvPr/>
        </p:nvCxnSpPr>
        <p:spPr>
          <a:xfrm flipV="1">
            <a:off x="3861243" y="1780748"/>
            <a:ext cx="1398533" cy="1742730"/>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a:endCxn id="20" idx="1"/>
          </p:cNvCxnSpPr>
          <p:nvPr/>
        </p:nvCxnSpPr>
        <p:spPr>
          <a:xfrm flipV="1">
            <a:off x="3860203" y="2559872"/>
            <a:ext cx="1400612" cy="963607"/>
          </a:xfrm>
          <a:prstGeom prst="straightConnector1">
            <a:avLst/>
          </a:prstGeom>
          <a:ln w="38100">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097002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297987">
                                            <p:txEl>
                                              <p:pRg st="0" end="0"/>
                                            </p:txEl>
                                          </p:spTgt>
                                        </p:tgtEl>
                                        <p:attrNameLst>
                                          <p:attrName>style.visibility</p:attrName>
                                        </p:attrNameLst>
                                      </p:cBhvr>
                                      <p:to>
                                        <p:strVal val="visible"/>
                                      </p:to>
                                    </p:set>
                                    <p:animEffect transition="in" filter="checkerboard(across)">
                                      <p:cBhvr>
                                        <p:cTn id="7" dur="500"/>
                                        <p:tgtEl>
                                          <p:spTgt spid="29798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7"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ctrTitle" idx="4294967295"/>
          </p:nvPr>
        </p:nvSpPr>
        <p:spPr bwMode="auto">
          <a:xfrm>
            <a:off x="1300591" y="1928634"/>
            <a:ext cx="5181600" cy="486965"/>
          </a:xfrm>
          <a:extLst/>
        </p:spPr>
        <p:txBody>
          <a:bodyPr wrap="square" numCol="1" anchorCtr="0" compatLnSpc="1">
            <a:prstTxWarp prst="textNoShape">
              <a:avLst/>
            </a:prstTxWarp>
            <a:normAutofit fontScale="90000"/>
          </a:bodyPr>
          <a:lstStyle/>
          <a:p>
            <a:pPr eaLnBrk="1" fontAlgn="auto" hangingPunct="1">
              <a:spcAft>
                <a:spcPts val="0"/>
              </a:spcAft>
              <a:defRPr/>
            </a:pPr>
            <a:r>
              <a:rPr sz="2700" b="0" dirty="0" smtClean="0">
                <a:solidFill>
                  <a:schemeClr val="bg1"/>
                </a:solidFill>
                <a:effectLst/>
                <a:latin typeface="微软雅黑" panose="020B0503020204020204" pitchFamily="34" charset="-122"/>
                <a:ea typeface="微软雅黑" panose="020B0503020204020204" pitchFamily="34" charset="-122"/>
              </a:rPr>
              <a:t>数据结构的操作</a:t>
            </a:r>
            <a:r>
              <a:rPr sz="2700" b="0" dirty="0">
                <a:solidFill>
                  <a:schemeClr val="bg1"/>
                </a:solidFill>
                <a:effectLst/>
                <a:latin typeface="微软雅黑" panose="020B0503020204020204" pitchFamily="34" charset="-122"/>
                <a:ea typeface="微软雅黑" panose="020B0503020204020204" pitchFamily="34" charset="-122"/>
              </a:rPr>
              <a:t>（</a:t>
            </a:r>
            <a:r>
              <a:rPr lang="en-US" altLang="zh-CN" sz="2700" b="0" dirty="0">
                <a:solidFill>
                  <a:schemeClr val="bg1"/>
                </a:solidFill>
                <a:effectLst/>
                <a:latin typeface="微软雅黑" panose="020B0503020204020204" pitchFamily="34" charset="-122"/>
                <a:ea typeface="微软雅黑" panose="020B0503020204020204" pitchFamily="34" charset="-122"/>
              </a:rPr>
              <a:t>Operation</a:t>
            </a:r>
            <a:r>
              <a:rPr sz="2700" b="0" dirty="0">
                <a:solidFill>
                  <a:schemeClr val="bg1"/>
                </a:solidFill>
                <a:effectLst/>
                <a:latin typeface="微软雅黑" panose="020B0503020204020204" pitchFamily="34" charset="-122"/>
                <a:ea typeface="微软雅黑" panose="020B0503020204020204" pitchFamily="34" charset="-122"/>
              </a:rPr>
              <a:t>）</a:t>
            </a:r>
            <a:endParaRPr altLang="zh-CN" sz="2700" b="0" dirty="0">
              <a:solidFill>
                <a:schemeClr val="bg1"/>
              </a:solidFill>
              <a:effectLst/>
              <a:latin typeface="微软雅黑" panose="020B0503020204020204" pitchFamily="34" charset="-122"/>
              <a:ea typeface="微软雅黑" panose="020B0503020204020204" pitchFamily="34" charset="-122"/>
            </a:endParaRPr>
          </a:p>
        </p:txBody>
      </p:sp>
      <p:sp>
        <p:nvSpPr>
          <p:cNvPr id="25603" name="Rectangle 3"/>
          <p:cNvSpPr>
            <a:spLocks noGrp="1" noChangeArrowheads="1"/>
          </p:cNvSpPr>
          <p:nvPr>
            <p:ph type="subTitle" idx="4294967295"/>
          </p:nvPr>
        </p:nvSpPr>
        <p:spPr>
          <a:xfrm>
            <a:off x="1817695" y="2804744"/>
            <a:ext cx="5454606" cy="647700"/>
          </a:xfrm>
        </p:spPr>
        <p:txBody>
          <a:bodyPr/>
          <a:lstStyle/>
          <a:p>
            <a:pPr marL="0" indent="0" eaLnBrk="1" hangingPunct="1">
              <a:buNone/>
            </a:pPr>
            <a:r>
              <a:rPr lang="zh-CN" altLang="en-US" sz="2100" b="0" dirty="0">
                <a:solidFill>
                  <a:schemeClr val="bg1"/>
                </a:solidFill>
                <a:latin typeface="微软雅黑" panose="020B0503020204020204" pitchFamily="34" charset="-122"/>
                <a:ea typeface="微软雅黑" panose="020B0503020204020204" pitchFamily="34" charset="-122"/>
              </a:rPr>
              <a:t>数据元素的查找、插入、删除、遍历和排序</a:t>
            </a:r>
            <a:endParaRPr lang="zh-CN" altLang="zh-CN" sz="2100" b="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8307186"/>
      </p:ext>
    </p:extLst>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图示 4"/>
          <p:cNvGraphicFramePr/>
          <p:nvPr>
            <p:extLst/>
          </p:nvPr>
        </p:nvGraphicFramePr>
        <p:xfrm>
          <a:off x="-1260648" y="532999"/>
          <a:ext cx="5910318"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直接连接符 3"/>
          <p:cNvSpPr/>
          <p:nvPr/>
        </p:nvSpPr>
        <p:spPr>
          <a:xfrm rot="19677647" flipV="1">
            <a:off x="2376059" y="1890361"/>
            <a:ext cx="419690" cy="297455"/>
          </a:xfrm>
          <a:custGeom>
            <a:avLst/>
            <a:gdLst/>
            <a:ahLst/>
            <a:cxnLst/>
            <a:rect l="0" t="0" r="0" b="0"/>
            <a:pathLst>
              <a:path>
                <a:moveTo>
                  <a:pt x="0" y="0"/>
                </a:moveTo>
                <a:lnTo>
                  <a:pt x="905791" y="0"/>
                </a:lnTo>
              </a:path>
            </a:pathLst>
          </a:custGeom>
          <a:noFill/>
          <a:ln>
            <a:solidFill>
              <a:schemeClr val="accent3">
                <a:lumMod val="60000"/>
                <a:lumOff val="40000"/>
              </a:schemeClr>
            </a:solidFill>
            <a:headEnd type="none" w="med" len="med"/>
            <a:tailEnd type="triangle" w="med" len="med"/>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7" name="组合 6"/>
          <p:cNvGrpSpPr/>
          <p:nvPr/>
        </p:nvGrpSpPr>
        <p:grpSpPr>
          <a:xfrm>
            <a:off x="3017446" y="1170474"/>
            <a:ext cx="848156" cy="816864"/>
            <a:chOff x="5611846" y="3986690"/>
            <a:chExt cx="1130875" cy="1089152"/>
          </a:xfrm>
          <a:solidFill>
            <a:srgbClr val="FFC000"/>
          </a:solidFill>
          <a:scene3d>
            <a:camera prst="orthographicFront">
              <a:rot lat="0" lon="0" rev="0"/>
            </a:camera>
            <a:lightRig rig="balanced" dir="t">
              <a:rot lat="0" lon="0" rev="8700000"/>
            </a:lightRig>
          </a:scene3d>
        </p:grpSpPr>
        <p:sp>
          <p:nvSpPr>
            <p:cNvPr id="8" name="圆角矩形 7"/>
            <p:cNvSpPr/>
            <p:nvPr/>
          </p:nvSpPr>
          <p:spPr>
            <a:xfrm>
              <a:off x="5653569" y="3986690"/>
              <a:ext cx="1089152" cy="1089152"/>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圆角矩形 5"/>
            <p:cNvSpPr txBox="1"/>
            <p:nvPr/>
          </p:nvSpPr>
          <p:spPr>
            <a:xfrm>
              <a:off x="5611846" y="4091175"/>
              <a:ext cx="982816" cy="982816"/>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逻辑结构</a:t>
              </a:r>
            </a:p>
          </p:txBody>
        </p:sp>
      </p:grpSp>
      <p:sp>
        <p:nvSpPr>
          <p:cNvPr id="10" name="直接连接符 3"/>
          <p:cNvSpPr/>
          <p:nvPr/>
        </p:nvSpPr>
        <p:spPr>
          <a:xfrm rot="2467093" flipV="1">
            <a:off x="3732691" y="2892819"/>
            <a:ext cx="1787907" cy="93595"/>
          </a:xfrm>
          <a:custGeom>
            <a:avLst/>
            <a:gdLst/>
            <a:ahLst/>
            <a:cxnLst/>
            <a:rect l="0" t="0" r="0" b="0"/>
            <a:pathLst>
              <a:path>
                <a:moveTo>
                  <a:pt x="0" y="0"/>
                </a:moveTo>
                <a:lnTo>
                  <a:pt x="905791" y="0"/>
                </a:lnTo>
              </a:path>
            </a:pathLst>
          </a:custGeom>
          <a:noFill/>
          <a:ln>
            <a:solidFill>
              <a:schemeClr val="accent3">
                <a:lumMod val="60000"/>
                <a:lumOff val="40000"/>
              </a:schemeClr>
            </a:solidFill>
            <a:headEnd type="none" w="med" len="med"/>
            <a:tailEnd type="triangle" w="med" len="med"/>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1" name="组合 10"/>
          <p:cNvGrpSpPr/>
          <p:nvPr/>
        </p:nvGrpSpPr>
        <p:grpSpPr>
          <a:xfrm>
            <a:off x="4626803" y="2702990"/>
            <a:ext cx="1544762" cy="482135"/>
            <a:chOff x="5558678" y="4038007"/>
            <a:chExt cx="1089152" cy="1089152"/>
          </a:xfrm>
          <a:solidFill>
            <a:srgbClr val="FFC000"/>
          </a:solidFill>
          <a:scene3d>
            <a:camera prst="orthographicFront">
              <a:rot lat="0" lon="0" rev="0"/>
            </a:camera>
            <a:lightRig rig="balanced" dir="t">
              <a:rot lat="0" lon="0" rev="8700000"/>
            </a:lightRig>
          </a:scene3d>
        </p:grpSpPr>
        <p:sp>
          <p:nvSpPr>
            <p:cNvPr id="12" name="圆角矩形 11"/>
            <p:cNvSpPr/>
            <p:nvPr/>
          </p:nvSpPr>
          <p:spPr>
            <a:xfrm>
              <a:off x="5558678" y="4038007"/>
              <a:ext cx="1089152" cy="1089152"/>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圆角矩形 5"/>
            <p:cNvSpPr txBox="1"/>
            <p:nvPr/>
          </p:nvSpPr>
          <p:spPr>
            <a:xfrm>
              <a:off x="5611846" y="4091175"/>
              <a:ext cx="982816" cy="982816"/>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图形结构</a:t>
              </a:r>
            </a:p>
          </p:txBody>
        </p:sp>
      </p:grpSp>
      <p:sp>
        <p:nvSpPr>
          <p:cNvPr id="14" name="直接连接符 3"/>
          <p:cNvSpPr/>
          <p:nvPr/>
        </p:nvSpPr>
        <p:spPr>
          <a:xfrm>
            <a:off x="3870850" y="2154685"/>
            <a:ext cx="34289" cy="44411"/>
          </a:xfrm>
          <a:custGeom>
            <a:avLst/>
            <a:gdLst/>
            <a:ahLst/>
            <a:cxnLst/>
            <a:rect l="0" t="0" r="0" b="0"/>
            <a:pathLst>
              <a:path>
                <a:moveTo>
                  <a:pt x="0" y="0"/>
                </a:moveTo>
                <a:lnTo>
                  <a:pt x="905791" y="0"/>
                </a:lnTo>
              </a:path>
            </a:pathLst>
          </a:custGeom>
          <a:noFill/>
          <a:ln>
            <a:solidFill>
              <a:schemeClr val="accent3">
                <a:lumMod val="60000"/>
                <a:lumOff val="40000"/>
              </a:schemeClr>
            </a:solidFill>
            <a:headEnd type="none" w="med" len="med"/>
            <a:tailEnd type="triangle" w="med" len="med"/>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5" name="组合 14"/>
          <p:cNvGrpSpPr/>
          <p:nvPr/>
        </p:nvGrpSpPr>
        <p:grpSpPr>
          <a:xfrm>
            <a:off x="4613540" y="2055063"/>
            <a:ext cx="1544762" cy="482135"/>
            <a:chOff x="5558678" y="4038007"/>
            <a:chExt cx="1089152" cy="1089152"/>
          </a:xfrm>
          <a:solidFill>
            <a:srgbClr val="FFC000"/>
          </a:solidFill>
          <a:scene3d>
            <a:camera prst="orthographicFront">
              <a:rot lat="0" lon="0" rev="0"/>
            </a:camera>
            <a:lightRig rig="balanced" dir="t">
              <a:rot lat="0" lon="0" rev="8700000"/>
            </a:lightRig>
          </a:scene3d>
        </p:grpSpPr>
        <p:sp>
          <p:nvSpPr>
            <p:cNvPr id="16" name="圆角矩形 15"/>
            <p:cNvSpPr/>
            <p:nvPr/>
          </p:nvSpPr>
          <p:spPr>
            <a:xfrm>
              <a:off x="5558678" y="4038007"/>
              <a:ext cx="1089152" cy="1089152"/>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圆角矩形 5"/>
            <p:cNvSpPr txBox="1"/>
            <p:nvPr/>
          </p:nvSpPr>
          <p:spPr>
            <a:xfrm>
              <a:off x="5611846" y="4091175"/>
              <a:ext cx="982816" cy="982816"/>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树形结构</a:t>
              </a:r>
            </a:p>
          </p:txBody>
        </p:sp>
      </p:grpSp>
      <p:sp>
        <p:nvSpPr>
          <p:cNvPr id="18" name="直接连接符 3"/>
          <p:cNvSpPr/>
          <p:nvPr/>
        </p:nvSpPr>
        <p:spPr>
          <a:xfrm>
            <a:off x="3896893" y="1557894"/>
            <a:ext cx="1055237" cy="54880"/>
          </a:xfrm>
          <a:custGeom>
            <a:avLst/>
            <a:gdLst/>
            <a:ahLst/>
            <a:cxnLst/>
            <a:rect l="0" t="0" r="0" b="0"/>
            <a:pathLst>
              <a:path>
                <a:moveTo>
                  <a:pt x="0" y="0"/>
                </a:moveTo>
                <a:lnTo>
                  <a:pt x="905791" y="0"/>
                </a:lnTo>
              </a:path>
            </a:pathLst>
          </a:custGeom>
          <a:noFill/>
          <a:ln>
            <a:solidFill>
              <a:schemeClr val="accent3">
                <a:lumMod val="60000"/>
                <a:lumOff val="40000"/>
              </a:schemeClr>
            </a:solidFill>
            <a:headEnd type="none" w="med" len="med"/>
            <a:tailEnd type="triangle" w="med" len="med"/>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19" name="组合 18"/>
          <p:cNvGrpSpPr/>
          <p:nvPr/>
        </p:nvGrpSpPr>
        <p:grpSpPr>
          <a:xfrm>
            <a:off x="4613539" y="1387966"/>
            <a:ext cx="1544762" cy="482135"/>
            <a:chOff x="5558678" y="4038007"/>
            <a:chExt cx="1089152" cy="1089152"/>
          </a:xfrm>
          <a:solidFill>
            <a:srgbClr val="FFC000"/>
          </a:solidFill>
          <a:scene3d>
            <a:camera prst="orthographicFront">
              <a:rot lat="0" lon="0" rev="0"/>
            </a:camera>
            <a:lightRig rig="balanced" dir="t">
              <a:rot lat="0" lon="0" rev="8700000"/>
            </a:lightRig>
          </a:scene3d>
        </p:grpSpPr>
        <p:sp>
          <p:nvSpPr>
            <p:cNvPr id="20" name="圆角矩形 19"/>
            <p:cNvSpPr/>
            <p:nvPr/>
          </p:nvSpPr>
          <p:spPr>
            <a:xfrm>
              <a:off x="5558678" y="4038007"/>
              <a:ext cx="1089152" cy="1089152"/>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圆角矩形 5"/>
            <p:cNvSpPr txBox="1"/>
            <p:nvPr/>
          </p:nvSpPr>
          <p:spPr>
            <a:xfrm>
              <a:off x="5611846" y="4091175"/>
              <a:ext cx="982816" cy="982816"/>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线性结构</a:t>
              </a:r>
            </a:p>
          </p:txBody>
        </p:sp>
      </p:grpSp>
      <p:sp>
        <p:nvSpPr>
          <p:cNvPr id="22" name="直接连接符 3"/>
          <p:cNvSpPr/>
          <p:nvPr/>
        </p:nvSpPr>
        <p:spPr>
          <a:xfrm rot="19657572">
            <a:off x="3869949" y="967828"/>
            <a:ext cx="1284698" cy="34289"/>
          </a:xfrm>
          <a:custGeom>
            <a:avLst/>
            <a:gdLst/>
            <a:ahLst/>
            <a:cxnLst/>
            <a:rect l="0" t="0" r="0" b="0"/>
            <a:pathLst>
              <a:path>
                <a:moveTo>
                  <a:pt x="0" y="0"/>
                </a:moveTo>
                <a:lnTo>
                  <a:pt x="905791" y="0"/>
                </a:lnTo>
              </a:path>
            </a:pathLst>
          </a:custGeom>
          <a:noFill/>
          <a:ln>
            <a:solidFill>
              <a:schemeClr val="accent3">
                <a:lumMod val="60000"/>
                <a:lumOff val="40000"/>
              </a:schemeClr>
            </a:solidFill>
            <a:headEnd type="none" w="med" len="med"/>
            <a:tailEnd type="triangle" w="med" len="med"/>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23" name="组合 22"/>
          <p:cNvGrpSpPr/>
          <p:nvPr/>
        </p:nvGrpSpPr>
        <p:grpSpPr>
          <a:xfrm>
            <a:off x="4626644" y="683190"/>
            <a:ext cx="1544762" cy="482135"/>
            <a:chOff x="5558678" y="4038007"/>
            <a:chExt cx="1089152" cy="1089152"/>
          </a:xfrm>
          <a:solidFill>
            <a:srgbClr val="FFC000"/>
          </a:solidFill>
          <a:scene3d>
            <a:camera prst="orthographicFront">
              <a:rot lat="0" lon="0" rev="0"/>
            </a:camera>
            <a:lightRig rig="balanced" dir="t">
              <a:rot lat="0" lon="0" rev="8700000"/>
            </a:lightRig>
          </a:scene3d>
        </p:grpSpPr>
        <p:sp>
          <p:nvSpPr>
            <p:cNvPr id="24" name="圆角矩形 23"/>
            <p:cNvSpPr/>
            <p:nvPr/>
          </p:nvSpPr>
          <p:spPr>
            <a:xfrm>
              <a:off x="5558678" y="4038007"/>
              <a:ext cx="1089152" cy="1089152"/>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圆角矩形 5"/>
            <p:cNvSpPr txBox="1"/>
            <p:nvPr/>
          </p:nvSpPr>
          <p:spPr>
            <a:xfrm>
              <a:off x="5611846" y="4091175"/>
              <a:ext cx="982816" cy="982816"/>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集合结构</a:t>
              </a:r>
            </a:p>
          </p:txBody>
        </p:sp>
      </p:grpSp>
      <p:sp>
        <p:nvSpPr>
          <p:cNvPr id="30" name="直接连接符 3"/>
          <p:cNvSpPr/>
          <p:nvPr/>
        </p:nvSpPr>
        <p:spPr>
          <a:xfrm flipV="1">
            <a:off x="3853705" y="3952867"/>
            <a:ext cx="34289" cy="416600"/>
          </a:xfrm>
          <a:custGeom>
            <a:avLst/>
            <a:gdLst/>
            <a:ahLst/>
            <a:cxnLst/>
            <a:rect l="0" t="0" r="0" b="0"/>
            <a:pathLst>
              <a:path>
                <a:moveTo>
                  <a:pt x="0" y="0"/>
                </a:moveTo>
                <a:lnTo>
                  <a:pt x="905791" y="0"/>
                </a:lnTo>
              </a:path>
            </a:pathLst>
          </a:custGeom>
          <a:noFill/>
          <a:ln>
            <a:solidFill>
              <a:schemeClr val="accent3">
                <a:lumMod val="60000"/>
                <a:lumOff val="40000"/>
              </a:schemeClr>
            </a:solidFill>
            <a:headEnd type="none" w="med" len="med"/>
            <a:tailEnd type="triangle" w="med" len="med"/>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1" name="组合 30"/>
          <p:cNvGrpSpPr/>
          <p:nvPr/>
        </p:nvGrpSpPr>
        <p:grpSpPr>
          <a:xfrm>
            <a:off x="4669749" y="4249855"/>
            <a:ext cx="1544762" cy="482135"/>
            <a:chOff x="5558678" y="4038007"/>
            <a:chExt cx="1089152" cy="1089152"/>
          </a:xfrm>
          <a:solidFill>
            <a:schemeClr val="tx2">
              <a:lumMod val="50000"/>
            </a:schemeClr>
          </a:solidFill>
          <a:scene3d>
            <a:camera prst="orthographicFront">
              <a:rot lat="0" lon="0" rev="0"/>
            </a:camera>
            <a:lightRig rig="balanced" dir="t">
              <a:rot lat="0" lon="0" rev="8700000"/>
            </a:lightRig>
          </a:scene3d>
        </p:grpSpPr>
        <p:sp>
          <p:nvSpPr>
            <p:cNvPr id="32" name="圆角矩形 31"/>
            <p:cNvSpPr/>
            <p:nvPr/>
          </p:nvSpPr>
          <p:spPr>
            <a:xfrm>
              <a:off x="5558678" y="4038007"/>
              <a:ext cx="1089152" cy="1089152"/>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圆角矩形 5"/>
            <p:cNvSpPr txBox="1"/>
            <p:nvPr/>
          </p:nvSpPr>
          <p:spPr>
            <a:xfrm>
              <a:off x="5611846" y="4091175"/>
              <a:ext cx="982816" cy="982816"/>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链式存储</a:t>
              </a:r>
            </a:p>
          </p:txBody>
        </p:sp>
      </p:grpSp>
      <p:sp>
        <p:nvSpPr>
          <p:cNvPr id="34" name="直接连接符 3"/>
          <p:cNvSpPr/>
          <p:nvPr/>
        </p:nvSpPr>
        <p:spPr>
          <a:xfrm rot="19657572">
            <a:off x="3816375" y="3773371"/>
            <a:ext cx="1284698" cy="34289"/>
          </a:xfrm>
          <a:custGeom>
            <a:avLst/>
            <a:gdLst/>
            <a:ahLst/>
            <a:cxnLst/>
            <a:rect l="0" t="0" r="0" b="0"/>
            <a:pathLst>
              <a:path>
                <a:moveTo>
                  <a:pt x="0" y="0"/>
                </a:moveTo>
                <a:lnTo>
                  <a:pt x="905791" y="0"/>
                </a:lnTo>
              </a:path>
            </a:pathLst>
          </a:custGeom>
          <a:noFill/>
          <a:ln>
            <a:solidFill>
              <a:schemeClr val="accent3">
                <a:lumMod val="60000"/>
                <a:lumOff val="40000"/>
              </a:schemeClr>
            </a:solidFill>
            <a:headEnd type="none" w="med" len="med"/>
            <a:tailEnd type="triangle" w="med" len="med"/>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5" name="组合 34"/>
          <p:cNvGrpSpPr/>
          <p:nvPr/>
        </p:nvGrpSpPr>
        <p:grpSpPr>
          <a:xfrm>
            <a:off x="4668709" y="3470732"/>
            <a:ext cx="1544762" cy="482135"/>
            <a:chOff x="5558678" y="4038007"/>
            <a:chExt cx="1089152" cy="1089152"/>
          </a:xfrm>
          <a:solidFill>
            <a:schemeClr val="tx2">
              <a:lumMod val="50000"/>
            </a:schemeClr>
          </a:solidFill>
          <a:scene3d>
            <a:camera prst="orthographicFront">
              <a:rot lat="0" lon="0" rev="0"/>
            </a:camera>
            <a:lightRig rig="balanced" dir="t">
              <a:rot lat="0" lon="0" rev="8700000"/>
            </a:lightRig>
          </a:scene3d>
        </p:grpSpPr>
        <p:sp>
          <p:nvSpPr>
            <p:cNvPr id="36" name="圆角矩形 35"/>
            <p:cNvSpPr/>
            <p:nvPr/>
          </p:nvSpPr>
          <p:spPr>
            <a:xfrm>
              <a:off x="5558678" y="4038007"/>
              <a:ext cx="1089152" cy="1089152"/>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7" name="圆角矩形 5"/>
            <p:cNvSpPr txBox="1"/>
            <p:nvPr/>
          </p:nvSpPr>
          <p:spPr>
            <a:xfrm>
              <a:off x="5611846" y="4091175"/>
              <a:ext cx="982816" cy="982816"/>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顺序存储</a:t>
              </a:r>
            </a:p>
          </p:txBody>
        </p:sp>
      </p:grpSp>
      <p:sp>
        <p:nvSpPr>
          <p:cNvPr id="38" name="直接连接符 3"/>
          <p:cNvSpPr/>
          <p:nvPr/>
        </p:nvSpPr>
        <p:spPr>
          <a:xfrm rot="2464749" flipV="1">
            <a:off x="2473672" y="2996161"/>
            <a:ext cx="419690" cy="297455"/>
          </a:xfrm>
          <a:custGeom>
            <a:avLst/>
            <a:gdLst/>
            <a:ahLst/>
            <a:cxnLst/>
            <a:rect l="0" t="0" r="0" b="0"/>
            <a:pathLst>
              <a:path>
                <a:moveTo>
                  <a:pt x="0" y="0"/>
                </a:moveTo>
                <a:lnTo>
                  <a:pt x="905791" y="0"/>
                </a:lnTo>
              </a:path>
            </a:pathLst>
          </a:custGeom>
          <a:noFill/>
          <a:ln>
            <a:solidFill>
              <a:schemeClr val="accent3">
                <a:lumMod val="60000"/>
                <a:lumOff val="40000"/>
              </a:schemeClr>
            </a:solidFill>
            <a:headEnd type="none" w="med" len="med"/>
            <a:tailEnd type="triangle" w="med" len="med"/>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grpSp>
        <p:nvGrpSpPr>
          <p:cNvPr id="39" name="组合 38"/>
          <p:cNvGrpSpPr/>
          <p:nvPr/>
        </p:nvGrpSpPr>
        <p:grpSpPr>
          <a:xfrm>
            <a:off x="2889690" y="3562748"/>
            <a:ext cx="848156" cy="816864"/>
            <a:chOff x="5611846" y="3986690"/>
            <a:chExt cx="1130875" cy="1089152"/>
          </a:xfrm>
          <a:solidFill>
            <a:srgbClr val="0078F0"/>
          </a:solidFill>
          <a:scene3d>
            <a:camera prst="orthographicFront">
              <a:rot lat="0" lon="0" rev="0"/>
            </a:camera>
            <a:lightRig rig="balanced" dir="t">
              <a:rot lat="0" lon="0" rev="8700000"/>
            </a:lightRig>
          </a:scene3d>
        </p:grpSpPr>
        <p:sp>
          <p:nvSpPr>
            <p:cNvPr id="40" name="圆角矩形 39"/>
            <p:cNvSpPr/>
            <p:nvPr/>
          </p:nvSpPr>
          <p:spPr>
            <a:xfrm>
              <a:off x="5653569" y="3986690"/>
              <a:ext cx="1089152" cy="1089152"/>
            </a:xfrm>
            <a:prstGeom prst="roundRect">
              <a:avLst/>
            </a:prstGeom>
            <a:grpFill/>
            <a:ln>
              <a:noFill/>
            </a:ln>
            <a:effectLst>
              <a:outerShdw blurRad="44450" dist="27940" dir="5400000" algn="ctr">
                <a:srgbClr val="000000">
                  <a:alpha val="32000"/>
                </a:srgbClr>
              </a:outerShdw>
            </a:effectLst>
            <a:sp3d>
              <a:bevelT w="190500" h="381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圆角矩形 5"/>
            <p:cNvSpPr txBox="1"/>
            <p:nvPr/>
          </p:nvSpPr>
          <p:spPr>
            <a:xfrm>
              <a:off x="5611846" y="4091175"/>
              <a:ext cx="982816" cy="982816"/>
            </a:xfrm>
            <a:prstGeom prst="rect">
              <a:avLst/>
            </a:prstGeom>
            <a:grpFill/>
            <a:ln>
              <a:noFill/>
            </a:ln>
            <a:effectLst>
              <a:outerShdw blurRad="44450" dist="27940" dir="5400000" algn="ctr">
                <a:srgbClr val="000000">
                  <a:alpha val="32000"/>
                </a:srgbClr>
              </a:outerShdw>
            </a:effectLst>
            <a:sp3d>
              <a:bevelT w="190500" h="38100"/>
            </a:sp3d>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ctr" defTabSz="933450" eaLnBrk="0" fontAlgn="base" hangingPunct="0">
                <a:lnSpc>
                  <a:spcPct val="90000"/>
                </a:lnSpc>
                <a:spcBef>
                  <a:spcPct val="0"/>
                </a:spcBef>
                <a:spcAft>
                  <a:spcPct val="35000"/>
                </a:spcAft>
              </a:pPr>
              <a:r>
                <a:rPr lang="zh-CN" altLang="en-US" sz="2100" dirty="0">
                  <a:solidFill>
                    <a:prstClr val="white"/>
                  </a:solidFill>
                  <a:latin typeface="微软雅黑" panose="020B0503020204020204" pitchFamily="34" charset="-122"/>
                  <a:ea typeface="微软雅黑" panose="020B0503020204020204" pitchFamily="34" charset="-122"/>
                </a:rPr>
                <a:t>存储结构</a:t>
              </a:r>
            </a:p>
          </p:txBody>
        </p:sp>
      </p:grpSp>
    </p:spTree>
    <p:extLst>
      <p:ext uri="{BB962C8B-B14F-4D97-AF65-F5344CB8AC3E}">
        <p14:creationId xmlns:p14="http://schemas.microsoft.com/office/powerpoint/2010/main" val="35011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par>
                                <p:cTn id="21" presetID="10"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fade">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par>
                                <p:cTn id="53" presetID="10" presetClass="entr" presetSubtype="0" fill="hold"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500"/>
                                        <p:tgtEl>
                                          <p:spTgt spid="34"/>
                                        </p:tgtEl>
                                      </p:cBhvr>
                                    </p:animEffect>
                                  </p:childTnLst>
                                </p:cTn>
                              </p:par>
                              <p:par>
                                <p:cTn id="61" presetID="10" presetClass="entr" presetSubtype="0" fill="hold"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par>
                                <p:cTn id="69" presetID="10"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2691" name="Rectangle 3"/>
          <p:cNvSpPr>
            <a:spLocks noGrp="1" noChangeArrowheads="1"/>
          </p:cNvSpPr>
          <p:nvPr>
            <p:ph idx="1"/>
          </p:nvPr>
        </p:nvSpPr>
        <p:spPr>
          <a:xfrm>
            <a:off x="971600" y="915566"/>
            <a:ext cx="6766225" cy="230425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85000" lnSpcReduction="20000"/>
          </a:bodyPr>
          <a:lstStyle/>
          <a:p>
            <a:pPr marL="0" indent="0">
              <a:lnSpc>
                <a:spcPct val="170000"/>
              </a:lnSpc>
              <a:buNone/>
            </a:pPr>
            <a:r>
              <a:rPr lang="zh-CN" altLang="en-US" sz="3800" b="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思 考</a:t>
            </a:r>
            <a:endParaRPr lang="en-US" altLang="zh-CN" sz="3800" b="0" dirty="0" smtClean="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0" indent="0">
              <a:lnSpc>
                <a:spcPct val="170000"/>
              </a:lnSpc>
            </a:pPr>
            <a:r>
              <a:rPr lang="zh-CN" altLang="en-US" b="0" dirty="0" smtClean="0">
                <a:solidFill>
                  <a:schemeClr val="bg1"/>
                </a:solidFill>
                <a:effectLst/>
                <a:latin typeface="微软雅黑" panose="020B0503020204020204" pitchFamily="34" charset="-122"/>
                <a:ea typeface="微软雅黑" panose="020B0503020204020204" pitchFamily="34" charset="-122"/>
              </a:rPr>
              <a:t>我们需要计算机来做什么？</a:t>
            </a:r>
            <a:endParaRPr lang="en-US" altLang="zh-CN" b="0" dirty="0" smtClean="0">
              <a:solidFill>
                <a:schemeClr val="bg1"/>
              </a:solidFill>
              <a:effectLst/>
              <a:latin typeface="微软雅黑" panose="020B0503020204020204" pitchFamily="34" charset="-122"/>
              <a:ea typeface="微软雅黑" panose="020B0503020204020204" pitchFamily="34" charset="-122"/>
            </a:endParaRPr>
          </a:p>
          <a:p>
            <a:pPr>
              <a:lnSpc>
                <a:spcPct val="170000"/>
              </a:lnSpc>
            </a:pPr>
            <a:r>
              <a:rPr lang="zh-CN" altLang="en-US" b="0" dirty="0" smtClean="0">
                <a:solidFill>
                  <a:schemeClr val="bg1"/>
                </a:solidFill>
                <a:effectLst/>
                <a:latin typeface="微软雅黑" panose="020B0503020204020204" pitchFamily="34" charset="-122"/>
                <a:ea typeface="微软雅黑" panose="020B0503020204020204" pitchFamily="34" charset="-122"/>
              </a:rPr>
              <a:t>如何让计算机做？</a:t>
            </a:r>
          </a:p>
        </p:txBody>
      </p:sp>
      <p:sp>
        <p:nvSpPr>
          <p:cNvPr id="2" name="灯片编号占位符 1"/>
          <p:cNvSpPr>
            <a:spLocks noGrp="1"/>
          </p:cNvSpPr>
          <p:nvPr>
            <p:ph type="sldNum" sz="quarter" idx="12"/>
          </p:nvPr>
        </p:nvSpPr>
        <p:spPr>
          <a:xfrm>
            <a:off x="6553200" y="4623247"/>
            <a:ext cx="2133600" cy="273844"/>
          </a:xfrm>
        </p:spPr>
        <p:txBody>
          <a:bodyPr/>
          <a:lstStyle/>
          <a:p>
            <a:fld id="{7B4C26F3-AB5C-478F-8324-15184DC3904C}" type="slidenum">
              <a:rPr lang="zh-CN" altLang="en-US" smtClean="0"/>
              <a:pPr/>
              <a:t>5</a:t>
            </a:fld>
            <a:endParaRPr lang="zh-CN" altLang="en-US" dirty="0"/>
          </a:p>
        </p:txBody>
      </p:sp>
      <p:sp>
        <p:nvSpPr>
          <p:cNvPr id="8" name="矩形 7"/>
          <p:cNvSpPr/>
          <p:nvPr/>
        </p:nvSpPr>
        <p:spPr>
          <a:xfrm>
            <a:off x="1185097" y="3384416"/>
            <a:ext cx="6552728" cy="581057"/>
          </a:xfrm>
          <a:prstGeom prst="rect">
            <a:avLst/>
          </a:prstGeom>
        </p:spPr>
        <p:txBody>
          <a:bodyPr wrap="square">
            <a:spAutoFit/>
          </a:bodyPr>
          <a:lstStyle/>
          <a:p>
            <a:pPr>
              <a:lnSpc>
                <a:spcPct val="150000"/>
              </a:lnSpc>
            </a:pPr>
            <a:r>
              <a:rPr lang="zh-CN" altLang="en-US" sz="2400" dirty="0" smtClean="0">
                <a:solidFill>
                  <a:schemeClr val="bg1"/>
                </a:solidFill>
                <a:latin typeface="微软雅黑" panose="020B0503020204020204" pitchFamily="34" charset="-122"/>
                <a:ea typeface="微软雅黑" panose="020B0503020204020204" pitchFamily="34" charset="-122"/>
              </a:rPr>
              <a:t>程序＝算法＋数据结构，而算法＝逻辑＋控制</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68190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xfrm>
            <a:off x="975071" y="1275950"/>
            <a:ext cx="5486400" cy="745331"/>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numCol="1" anchorCtr="0" compatLnSpc="1">
            <a:prstTxWarp prst="textNoShape">
              <a:avLst/>
            </a:prstTxWarp>
            <a:scene3d>
              <a:camera prst="orthographicFront"/>
              <a:lightRig rig="soft" dir="t"/>
            </a:scene3d>
            <a:sp3d prstMaterial="matte">
              <a:bevelT w="12700" h="12700"/>
            </a:sp3d>
          </a:bodyPr>
          <a:lstStyle/>
          <a:p>
            <a:pPr eaLnBrk="1" fontAlgn="auto" hangingPunct="1">
              <a:spcAft>
                <a:spcPts val="0"/>
              </a:spcAft>
              <a:defRPr/>
            </a:pPr>
            <a:r>
              <a:rPr lang="en-US" altLang="zh-CN" sz="2700" b="0" dirty="0" smtClean="0">
                <a:solidFill>
                  <a:srgbClr val="0070C0"/>
                </a:solidFill>
                <a:effectLst/>
                <a:latin typeface="微软雅黑" panose="020B0503020204020204" pitchFamily="34" charset="-122"/>
                <a:ea typeface="微软雅黑" panose="020B0503020204020204" pitchFamily="34" charset="-122"/>
              </a:rPr>
              <a:t>1.3.5</a:t>
            </a:r>
            <a:r>
              <a:rPr sz="2700" b="0" dirty="0" smtClean="0">
                <a:solidFill>
                  <a:srgbClr val="0070C0"/>
                </a:solidFill>
                <a:effectLst/>
                <a:latin typeface="微软雅黑" panose="020B0503020204020204" pitchFamily="34" charset="-122"/>
                <a:ea typeface="微软雅黑" panose="020B0503020204020204" pitchFamily="34" charset="-122"/>
              </a:rPr>
              <a:t>数据类型</a:t>
            </a:r>
            <a:r>
              <a:rPr sz="2700" b="0" dirty="0">
                <a:solidFill>
                  <a:srgbClr val="0070C0"/>
                </a:solidFill>
                <a:effectLst/>
                <a:latin typeface="微软雅黑" panose="020B0503020204020204" pitchFamily="34" charset="-122"/>
                <a:ea typeface="微软雅黑" panose="020B0503020204020204" pitchFamily="34" charset="-122"/>
              </a:rPr>
              <a:t>（</a:t>
            </a:r>
            <a:r>
              <a:rPr lang="en-US" altLang="zh-CN" sz="2700" b="0" dirty="0">
                <a:solidFill>
                  <a:srgbClr val="0070C0"/>
                </a:solidFill>
                <a:effectLst/>
                <a:latin typeface="微软雅黑" panose="020B0503020204020204" pitchFamily="34" charset="-122"/>
                <a:ea typeface="微软雅黑" panose="020B0503020204020204" pitchFamily="34" charset="-122"/>
              </a:rPr>
              <a:t>Data Type</a:t>
            </a:r>
            <a:r>
              <a:rPr sz="2700" b="0" dirty="0">
                <a:solidFill>
                  <a:srgbClr val="0070C0"/>
                </a:solidFill>
                <a:effectLst/>
                <a:latin typeface="微软雅黑" panose="020B0503020204020204" pitchFamily="34" charset="-122"/>
                <a:ea typeface="微软雅黑" panose="020B0503020204020204" pitchFamily="34" charset="-122"/>
              </a:rPr>
              <a:t>）</a:t>
            </a:r>
          </a:p>
        </p:txBody>
      </p:sp>
      <p:sp>
        <p:nvSpPr>
          <p:cNvPr id="301059" name="Text Box 3"/>
          <p:cNvSpPr txBox="1">
            <a:spLocks noChangeArrowheads="1"/>
          </p:cNvSpPr>
          <p:nvPr/>
        </p:nvSpPr>
        <p:spPr bwMode="auto">
          <a:xfrm>
            <a:off x="953599" y="2301720"/>
            <a:ext cx="7082711"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lnSpc>
                <a:spcPct val="140000"/>
              </a:lnSpc>
              <a:spcBef>
                <a:spcPct val="0"/>
              </a:spcBef>
              <a:spcAft>
                <a:spcPct val="0"/>
              </a:spcAft>
              <a:buClrTx/>
              <a:buSzTx/>
              <a:buNone/>
            </a:pPr>
            <a:r>
              <a:rPr kumimoji="1" lang="zh-CN" altLang="en-US" sz="2100" b="0" dirty="0">
                <a:solidFill>
                  <a:prstClr val="black"/>
                </a:solidFill>
                <a:latin typeface="微软雅黑" panose="020B0503020204020204" pitchFamily="34" charset="-122"/>
                <a:ea typeface="微软雅黑" panose="020B0503020204020204" pitchFamily="34" charset="-122"/>
              </a:rPr>
              <a:t> 数据类型</a:t>
            </a:r>
            <a:r>
              <a:rPr kumimoji="1" lang="en-US" altLang="zh-CN" sz="2100" b="0" dirty="0">
                <a:solidFill>
                  <a:prstClr val="black"/>
                </a:solidFill>
                <a:latin typeface="微软雅黑" panose="020B0503020204020204" pitchFamily="34" charset="-122"/>
                <a:ea typeface="微软雅黑" panose="020B0503020204020204" pitchFamily="34" charset="-122"/>
              </a:rPr>
              <a:t>: </a:t>
            </a:r>
            <a:r>
              <a:rPr kumimoji="1" lang="zh-CN" altLang="en-US" sz="2100" b="0" dirty="0">
                <a:solidFill>
                  <a:prstClr val="black"/>
                </a:solidFill>
                <a:latin typeface="微软雅黑" panose="020B0503020204020204" pitchFamily="34" charset="-122"/>
                <a:ea typeface="微软雅黑" panose="020B0503020204020204" pitchFamily="34" charset="-122"/>
              </a:rPr>
              <a:t>是程序设计语言中用来刻划操作对象的特性的一个值的集合和定义在此集合上的一组操作的总称。</a:t>
            </a:r>
          </a:p>
        </p:txBody>
      </p:sp>
    </p:spTree>
    <p:extLst>
      <p:ext uri="{BB962C8B-B14F-4D97-AF65-F5344CB8AC3E}">
        <p14:creationId xmlns:p14="http://schemas.microsoft.com/office/powerpoint/2010/main" val="14692019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301059"/>
                                        </p:tgtEl>
                                        <p:attrNameLst>
                                          <p:attrName>style.visibility</p:attrName>
                                        </p:attrNameLst>
                                      </p:cBhvr>
                                      <p:to>
                                        <p:strVal val="visible"/>
                                      </p:to>
                                    </p:set>
                                    <p:animEffect transition="in" filter="strips(downRight)">
                                      <p:cBhvr>
                                        <p:cTn id="7" dur="75"/>
                                        <p:tgtEl>
                                          <p:spTgt spid="301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59"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585560" y="690606"/>
            <a:ext cx="5479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400" b="0" dirty="0">
                <a:solidFill>
                  <a:srgbClr val="0070C0"/>
                </a:solidFill>
                <a:latin typeface="微软雅黑" panose="020B0503020204020204" pitchFamily="34" charset="-122"/>
                <a:ea typeface="微软雅黑" panose="020B0503020204020204" pitchFamily="34" charset="-122"/>
              </a:rPr>
              <a:t>例如，</a:t>
            </a:r>
            <a:r>
              <a:rPr kumimoji="1" lang="en-US" altLang="zh-CN" sz="2400" b="0" dirty="0">
                <a:solidFill>
                  <a:srgbClr val="0070C0"/>
                </a:solidFill>
                <a:latin typeface="微软雅黑" panose="020B0503020204020204" pitchFamily="34" charset="-122"/>
                <a:ea typeface="微软雅黑" panose="020B0503020204020204" pitchFamily="34" charset="-122"/>
              </a:rPr>
              <a:t>C </a:t>
            </a:r>
            <a:r>
              <a:rPr kumimoji="1" lang="zh-CN" altLang="en-US" sz="2400" b="0" dirty="0">
                <a:solidFill>
                  <a:srgbClr val="0070C0"/>
                </a:solidFill>
                <a:latin typeface="微软雅黑" panose="020B0503020204020204" pitchFamily="34" charset="-122"/>
                <a:ea typeface="微软雅黑" panose="020B0503020204020204" pitchFamily="34" charset="-122"/>
              </a:rPr>
              <a:t>语言中提供的基本数据类型有</a:t>
            </a:r>
            <a:r>
              <a:rPr kumimoji="1" lang="en-US" altLang="zh-CN" sz="2400" b="0" dirty="0">
                <a:solidFill>
                  <a:srgbClr val="0070C0"/>
                </a:solidFill>
                <a:latin typeface="微软雅黑" panose="020B0503020204020204" pitchFamily="34" charset="-122"/>
                <a:ea typeface="微软雅黑" panose="020B0503020204020204" pitchFamily="34" charset="-122"/>
              </a:rPr>
              <a:t>:</a:t>
            </a:r>
          </a:p>
        </p:txBody>
      </p:sp>
      <p:sp>
        <p:nvSpPr>
          <p:cNvPr id="302083" name="Text Box 3"/>
          <p:cNvSpPr txBox="1">
            <a:spLocks noChangeArrowheads="1"/>
          </p:cNvSpPr>
          <p:nvPr/>
        </p:nvSpPr>
        <p:spPr bwMode="auto">
          <a:xfrm>
            <a:off x="1613722" y="3923435"/>
            <a:ext cx="18966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100" b="0">
                <a:solidFill>
                  <a:prstClr val="black"/>
                </a:solidFill>
                <a:latin typeface="微软雅黑" panose="020B0503020204020204" pitchFamily="34" charset="-122"/>
                <a:ea typeface="微软雅黑" panose="020B0503020204020204" pitchFamily="34" charset="-122"/>
              </a:rPr>
              <a:t>字符型</a:t>
            </a:r>
            <a:r>
              <a:rPr kumimoji="1" lang="zh-CN" altLang="en-US" sz="2400" b="0">
                <a:solidFill>
                  <a:prstClr val="black"/>
                </a:solidFill>
                <a:latin typeface="微软雅黑" panose="020B0503020204020204" pitchFamily="34" charset="-122"/>
                <a:ea typeface="微软雅黑" panose="020B0503020204020204" pitchFamily="34" charset="-122"/>
              </a:rPr>
              <a:t>   </a:t>
            </a:r>
            <a:r>
              <a:rPr kumimoji="1" lang="en-US" altLang="zh-CN" sz="2400" b="0">
                <a:solidFill>
                  <a:prstClr val="black"/>
                </a:solidFill>
                <a:latin typeface="微软雅黑" panose="020B0503020204020204" pitchFamily="34" charset="-122"/>
                <a:ea typeface="微软雅黑" panose="020B0503020204020204" pitchFamily="34" charset="-122"/>
              </a:rPr>
              <a:t>char</a:t>
            </a:r>
          </a:p>
        </p:txBody>
      </p:sp>
      <p:sp>
        <p:nvSpPr>
          <p:cNvPr id="302084" name="Text Box 4"/>
          <p:cNvSpPr txBox="1">
            <a:spLocks noChangeArrowheads="1"/>
          </p:cNvSpPr>
          <p:nvPr/>
        </p:nvSpPr>
        <p:spPr bwMode="auto">
          <a:xfrm>
            <a:off x="1613722" y="4475885"/>
            <a:ext cx="32143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1800" b="0">
                <a:solidFill>
                  <a:prstClr val="black"/>
                </a:solidFill>
                <a:latin typeface="微软雅黑" panose="020B0503020204020204" pitchFamily="34" charset="-122"/>
                <a:ea typeface="微软雅黑" panose="020B0503020204020204" pitchFamily="34" charset="-122"/>
              </a:rPr>
              <a:t>逻辑型   </a:t>
            </a:r>
            <a:r>
              <a:rPr kumimoji="1" lang="en-US" altLang="zh-CN" sz="1800" b="0">
                <a:solidFill>
                  <a:prstClr val="black"/>
                </a:solidFill>
                <a:latin typeface="微软雅黑" panose="020B0503020204020204" pitchFamily="34" charset="-122"/>
                <a:ea typeface="微软雅黑" panose="020B0503020204020204" pitchFamily="34" charset="-122"/>
              </a:rPr>
              <a:t>bool  </a:t>
            </a:r>
            <a:r>
              <a:rPr kumimoji="1" lang="zh-CN" altLang="en-US" sz="1800" b="0">
                <a:solidFill>
                  <a:prstClr val="black"/>
                </a:solidFill>
                <a:latin typeface="微软雅黑" panose="020B0503020204020204" pitchFamily="34" charset="-122"/>
                <a:ea typeface="微软雅黑" panose="020B0503020204020204" pitchFamily="34" charset="-122"/>
              </a:rPr>
              <a:t>（ </a:t>
            </a:r>
            <a:r>
              <a:rPr kumimoji="1" lang="en-US" altLang="zh-CN" sz="1800" b="0">
                <a:solidFill>
                  <a:prstClr val="black"/>
                </a:solidFill>
                <a:latin typeface="微软雅黑" panose="020B0503020204020204" pitchFamily="34" charset="-122"/>
                <a:ea typeface="微软雅黑" panose="020B0503020204020204" pitchFamily="34" charset="-122"/>
              </a:rPr>
              <a:t>C++</a:t>
            </a:r>
            <a:r>
              <a:rPr kumimoji="1" lang="zh-CN" altLang="en-US" sz="1800" b="0">
                <a:solidFill>
                  <a:prstClr val="black"/>
                </a:solidFill>
                <a:latin typeface="微软雅黑" panose="020B0503020204020204" pitchFamily="34" charset="-122"/>
                <a:ea typeface="微软雅黑" panose="020B0503020204020204" pitchFamily="34" charset="-122"/>
              </a:rPr>
              <a:t>语言）</a:t>
            </a:r>
          </a:p>
        </p:txBody>
      </p:sp>
      <p:grpSp>
        <p:nvGrpSpPr>
          <p:cNvPr id="2" name="Group 5"/>
          <p:cNvGrpSpPr>
            <a:grpSpLocks/>
          </p:cNvGrpSpPr>
          <p:nvPr/>
        </p:nvGrpSpPr>
        <p:grpSpPr bwMode="auto">
          <a:xfrm>
            <a:off x="1613722" y="3009035"/>
            <a:ext cx="5222082" cy="872728"/>
            <a:chOff x="480" y="2256"/>
            <a:chExt cx="4386" cy="733"/>
          </a:xfrm>
        </p:grpSpPr>
        <p:sp>
          <p:nvSpPr>
            <p:cNvPr id="27660" name="Text Box 6"/>
            <p:cNvSpPr txBox="1">
              <a:spLocks noChangeArrowheads="1"/>
            </p:cNvSpPr>
            <p:nvPr/>
          </p:nvSpPr>
          <p:spPr bwMode="auto">
            <a:xfrm>
              <a:off x="480" y="2256"/>
              <a:ext cx="1428"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1800" b="0">
                  <a:solidFill>
                    <a:prstClr val="black"/>
                  </a:solidFill>
                  <a:latin typeface="微软雅黑" panose="020B0503020204020204" pitchFamily="34" charset="-122"/>
                  <a:ea typeface="微软雅黑" panose="020B0503020204020204" pitchFamily="34" charset="-122"/>
                </a:rPr>
                <a:t>浮点型</a:t>
              </a:r>
              <a:r>
                <a:rPr kumimoji="1" lang="zh-CN" altLang="en-US" sz="2100" b="0">
                  <a:solidFill>
                    <a:prstClr val="black"/>
                  </a:solidFill>
                  <a:latin typeface="微软雅黑" panose="020B0503020204020204" pitchFamily="34" charset="-122"/>
                  <a:ea typeface="微软雅黑" panose="020B0503020204020204" pitchFamily="34" charset="-122"/>
                </a:rPr>
                <a:t>   </a:t>
              </a:r>
              <a:r>
                <a:rPr kumimoji="1" lang="en-US" altLang="zh-CN" sz="2100" b="0">
                  <a:solidFill>
                    <a:prstClr val="black"/>
                  </a:solidFill>
                  <a:latin typeface="微软雅黑" panose="020B0503020204020204" pitchFamily="34" charset="-122"/>
                  <a:ea typeface="微软雅黑" panose="020B0503020204020204" pitchFamily="34" charset="-122"/>
                </a:rPr>
                <a:t>float</a:t>
              </a:r>
            </a:p>
          </p:txBody>
        </p:sp>
        <p:sp>
          <p:nvSpPr>
            <p:cNvPr id="27661" name="Rectangle 7"/>
            <p:cNvSpPr>
              <a:spLocks noChangeArrowheads="1"/>
            </p:cNvSpPr>
            <p:nvPr/>
          </p:nvSpPr>
          <p:spPr bwMode="auto">
            <a:xfrm>
              <a:off x="480" y="2640"/>
              <a:ext cx="1826"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1800" b="0" dirty="0">
                  <a:solidFill>
                    <a:prstClr val="black"/>
                  </a:solidFill>
                  <a:latin typeface="微软雅黑" panose="020B0503020204020204" pitchFamily="34" charset="-122"/>
                  <a:ea typeface="微软雅黑" panose="020B0503020204020204" pitchFamily="34" charset="-122"/>
                </a:rPr>
                <a:t>双精度型</a:t>
              </a:r>
              <a:r>
                <a:rPr kumimoji="1" lang="zh-CN" altLang="en-US" sz="2100" b="0" dirty="0">
                  <a:solidFill>
                    <a:prstClr val="black"/>
                  </a:solidFill>
                  <a:latin typeface="微软雅黑" panose="020B0503020204020204" pitchFamily="34" charset="-122"/>
                  <a:ea typeface="微软雅黑" panose="020B0503020204020204" pitchFamily="34" charset="-122"/>
                </a:rPr>
                <a:t>  </a:t>
              </a:r>
              <a:r>
                <a:rPr kumimoji="1" lang="en-US" altLang="zh-CN" sz="2100" b="0" dirty="0">
                  <a:solidFill>
                    <a:prstClr val="black"/>
                  </a:solidFill>
                  <a:latin typeface="微软雅黑" panose="020B0503020204020204" pitchFamily="34" charset="-122"/>
                  <a:ea typeface="微软雅黑" panose="020B0503020204020204" pitchFamily="34" charset="-122"/>
                </a:rPr>
                <a:t>double</a:t>
              </a:r>
            </a:p>
          </p:txBody>
        </p:sp>
        <p:sp>
          <p:nvSpPr>
            <p:cNvPr id="27662" name="AutoShape 8"/>
            <p:cNvSpPr>
              <a:spLocks/>
            </p:cNvSpPr>
            <p:nvPr/>
          </p:nvSpPr>
          <p:spPr bwMode="auto">
            <a:xfrm>
              <a:off x="2736" y="2352"/>
              <a:ext cx="192" cy="624"/>
            </a:xfrm>
            <a:prstGeom prst="rightBrace">
              <a:avLst>
                <a:gd name="adj1" fmla="val 27083"/>
                <a:gd name="adj2" fmla="val 50000"/>
              </a:avLst>
            </a:prstGeom>
            <a:noFill/>
            <a:ln w="38100">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algn="ctr" defTabSz="685800" fontAlgn="base">
                <a:spcBef>
                  <a:spcPct val="0"/>
                </a:spcBef>
                <a:spcAft>
                  <a:spcPct val="0"/>
                </a:spcAft>
                <a:buClrTx/>
                <a:buSzTx/>
                <a:buNone/>
              </a:pPr>
              <a:endParaRPr kumimoji="1" lang="zh-CN" altLang="en-US" sz="2100" b="0">
                <a:solidFill>
                  <a:prstClr val="black"/>
                </a:solidFill>
                <a:latin typeface="微软雅黑" panose="020B0503020204020204" pitchFamily="34" charset="-122"/>
                <a:ea typeface="微软雅黑" panose="020B0503020204020204" pitchFamily="34" charset="-122"/>
              </a:endParaRPr>
            </a:p>
          </p:txBody>
        </p:sp>
        <p:sp>
          <p:nvSpPr>
            <p:cNvPr id="27663" name="Text Box 9"/>
            <p:cNvSpPr txBox="1">
              <a:spLocks noChangeArrowheads="1"/>
            </p:cNvSpPr>
            <p:nvPr/>
          </p:nvSpPr>
          <p:spPr bwMode="auto">
            <a:xfrm>
              <a:off x="3072" y="2592"/>
              <a:ext cx="179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1800" b="0">
                  <a:solidFill>
                    <a:prstClr val="black"/>
                  </a:solidFill>
                  <a:latin typeface="微软雅黑" panose="020B0503020204020204" pitchFamily="34" charset="-122"/>
                  <a:ea typeface="微软雅黑" panose="020B0503020204020204" pitchFamily="34" charset="-122"/>
                </a:rPr>
                <a:t>实型（ </a:t>
              </a:r>
              <a:r>
                <a:rPr kumimoji="1" lang="en-US" altLang="zh-CN" sz="1800" b="0">
                  <a:solidFill>
                    <a:prstClr val="black"/>
                  </a:solidFill>
                  <a:latin typeface="微软雅黑" panose="020B0503020204020204" pitchFamily="34" charset="-122"/>
                  <a:ea typeface="微软雅黑" panose="020B0503020204020204" pitchFamily="34" charset="-122"/>
                </a:rPr>
                <a:t>C++</a:t>
              </a:r>
              <a:r>
                <a:rPr kumimoji="1" lang="zh-CN" altLang="en-US" sz="1800" b="0">
                  <a:solidFill>
                    <a:prstClr val="black"/>
                  </a:solidFill>
                  <a:latin typeface="微软雅黑" panose="020B0503020204020204" pitchFamily="34" charset="-122"/>
                  <a:ea typeface="微软雅黑" panose="020B0503020204020204" pitchFamily="34" charset="-122"/>
                </a:rPr>
                <a:t>语言）</a:t>
              </a:r>
            </a:p>
          </p:txBody>
        </p:sp>
      </p:grpSp>
      <p:grpSp>
        <p:nvGrpSpPr>
          <p:cNvPr id="3" name="Group 10"/>
          <p:cNvGrpSpPr>
            <a:grpSpLocks/>
          </p:cNvGrpSpPr>
          <p:nvPr/>
        </p:nvGrpSpPr>
        <p:grpSpPr bwMode="auto">
          <a:xfrm>
            <a:off x="1616720" y="1351434"/>
            <a:ext cx="4114800" cy="1383507"/>
            <a:chOff x="480" y="828"/>
            <a:chExt cx="3456" cy="1162"/>
          </a:xfrm>
        </p:grpSpPr>
        <p:sp>
          <p:nvSpPr>
            <p:cNvPr id="27655" name="Text Box 11"/>
            <p:cNvSpPr txBox="1">
              <a:spLocks noChangeArrowheads="1"/>
            </p:cNvSpPr>
            <p:nvPr/>
          </p:nvSpPr>
          <p:spPr bwMode="auto">
            <a:xfrm>
              <a:off x="490" y="828"/>
              <a:ext cx="171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1800" b="0">
                  <a:solidFill>
                    <a:prstClr val="black"/>
                  </a:solidFill>
                  <a:latin typeface="微软雅黑" panose="020B0503020204020204" pitchFamily="34" charset="-122"/>
                  <a:ea typeface="微软雅黑" panose="020B0503020204020204" pitchFamily="34" charset="-122"/>
                </a:rPr>
                <a:t>短整型   </a:t>
              </a:r>
              <a:r>
                <a:rPr kumimoji="1" lang="en-US" altLang="zh-CN" sz="1800" b="0">
                  <a:solidFill>
                    <a:prstClr val="black"/>
                  </a:solidFill>
                  <a:latin typeface="微软雅黑" panose="020B0503020204020204" pitchFamily="34" charset="-122"/>
                  <a:ea typeface="微软雅黑" panose="020B0503020204020204" pitchFamily="34" charset="-122"/>
                </a:rPr>
                <a:t>short</a:t>
              </a:r>
            </a:p>
          </p:txBody>
        </p:sp>
        <p:sp>
          <p:nvSpPr>
            <p:cNvPr id="27656" name="Text Box 12"/>
            <p:cNvSpPr txBox="1">
              <a:spLocks noChangeArrowheads="1"/>
            </p:cNvSpPr>
            <p:nvPr/>
          </p:nvSpPr>
          <p:spPr bwMode="auto">
            <a:xfrm>
              <a:off x="3168" y="1296"/>
              <a:ext cx="76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1800" b="0" dirty="0">
                  <a:solidFill>
                    <a:prstClr val="black"/>
                  </a:solidFill>
                  <a:latin typeface="微软雅黑" panose="020B0503020204020204" pitchFamily="34" charset="-122"/>
                  <a:ea typeface="微软雅黑" panose="020B0503020204020204" pitchFamily="34" charset="-122"/>
                </a:rPr>
                <a:t>整型</a:t>
              </a:r>
            </a:p>
          </p:txBody>
        </p:sp>
        <p:sp>
          <p:nvSpPr>
            <p:cNvPr id="27657" name="Text Box 13"/>
            <p:cNvSpPr txBox="1">
              <a:spLocks noChangeArrowheads="1"/>
            </p:cNvSpPr>
            <p:nvPr/>
          </p:nvSpPr>
          <p:spPr bwMode="auto">
            <a:xfrm>
              <a:off x="480" y="1248"/>
              <a:ext cx="15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1800" b="0">
                  <a:solidFill>
                    <a:prstClr val="black"/>
                  </a:solidFill>
                  <a:latin typeface="微软雅黑" panose="020B0503020204020204" pitchFamily="34" charset="-122"/>
                  <a:ea typeface="微软雅黑" panose="020B0503020204020204" pitchFamily="34" charset="-122"/>
                </a:rPr>
                <a:t>整型   </a:t>
              </a:r>
              <a:r>
                <a:rPr kumimoji="1" lang="en-US" altLang="zh-CN" sz="1800" b="0">
                  <a:solidFill>
                    <a:prstClr val="black"/>
                  </a:solidFill>
                  <a:latin typeface="微软雅黑" panose="020B0503020204020204" pitchFamily="34" charset="-122"/>
                  <a:ea typeface="微软雅黑" panose="020B0503020204020204" pitchFamily="34" charset="-122"/>
                </a:rPr>
                <a:t>int</a:t>
              </a:r>
            </a:p>
          </p:txBody>
        </p:sp>
        <p:sp>
          <p:nvSpPr>
            <p:cNvPr id="27658" name="Text Box 14"/>
            <p:cNvSpPr txBox="1">
              <a:spLocks noChangeArrowheads="1"/>
            </p:cNvSpPr>
            <p:nvPr/>
          </p:nvSpPr>
          <p:spPr bwMode="auto">
            <a:xfrm>
              <a:off x="480" y="1680"/>
              <a:ext cx="1329"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1800" b="0">
                  <a:solidFill>
                    <a:prstClr val="black"/>
                  </a:solidFill>
                  <a:latin typeface="微软雅黑" panose="020B0503020204020204" pitchFamily="34" charset="-122"/>
                  <a:ea typeface="微软雅黑" panose="020B0503020204020204" pitchFamily="34" charset="-122"/>
                </a:rPr>
                <a:t>长整型   </a:t>
              </a:r>
              <a:r>
                <a:rPr kumimoji="1" lang="en-US" altLang="zh-CN" sz="1800" b="0">
                  <a:solidFill>
                    <a:prstClr val="black"/>
                  </a:solidFill>
                  <a:latin typeface="微软雅黑" panose="020B0503020204020204" pitchFamily="34" charset="-122"/>
                  <a:ea typeface="微软雅黑" panose="020B0503020204020204" pitchFamily="34" charset="-122"/>
                </a:rPr>
                <a:t>long</a:t>
              </a:r>
            </a:p>
          </p:txBody>
        </p:sp>
        <p:sp>
          <p:nvSpPr>
            <p:cNvPr id="27659" name="AutoShape 15"/>
            <p:cNvSpPr>
              <a:spLocks/>
            </p:cNvSpPr>
            <p:nvPr/>
          </p:nvSpPr>
          <p:spPr bwMode="auto">
            <a:xfrm>
              <a:off x="2784" y="1104"/>
              <a:ext cx="192" cy="720"/>
            </a:xfrm>
            <a:prstGeom prst="rightBrace">
              <a:avLst>
                <a:gd name="adj1" fmla="val 31250"/>
                <a:gd name="adj2" fmla="val 50000"/>
              </a:avLst>
            </a:prstGeom>
            <a:noFill/>
            <a:ln w="38100">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algn="ctr" defTabSz="685800" fontAlgn="base">
                <a:spcBef>
                  <a:spcPct val="0"/>
                </a:spcBef>
                <a:spcAft>
                  <a:spcPct val="0"/>
                </a:spcAft>
                <a:buClrTx/>
                <a:buSzTx/>
                <a:buNone/>
              </a:pPr>
              <a:endParaRPr kumimoji="1" lang="zh-CN" altLang="en-US" sz="2100" b="0">
                <a:solidFill>
                  <a:prstClr val="black"/>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1193311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02083"/>
                                        </p:tgtEl>
                                        <p:attrNameLst>
                                          <p:attrName>style.visibility</p:attrName>
                                        </p:attrNameLst>
                                      </p:cBhvr>
                                      <p:to>
                                        <p:strVal val="visible"/>
                                      </p:to>
                                    </p:set>
                                    <p:animEffect transition="in" filter="wipe(left)">
                                      <p:cBhvr>
                                        <p:cTn id="19" dur="500"/>
                                        <p:tgtEl>
                                          <p:spTgt spid="30208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302084"/>
                                        </p:tgtEl>
                                        <p:attrNameLst>
                                          <p:attrName>style.visibility</p:attrName>
                                        </p:attrNameLst>
                                      </p:cBhvr>
                                      <p:to>
                                        <p:strVal val="visible"/>
                                      </p:to>
                                    </p:set>
                                    <p:animEffect transition="in" filter="box(out)">
                                      <p:cBhvr>
                                        <p:cTn id="24" dur="500"/>
                                        <p:tgtEl>
                                          <p:spTgt spid="302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3" grpId="0" autoUpdateAnimBg="0"/>
      <p:bldP spid="302084"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597228" y="791711"/>
            <a:ext cx="5102679" cy="50783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en-US" altLang="zh-CN" sz="2700" b="0" dirty="0">
                <a:solidFill>
                  <a:srgbClr val="0070C0"/>
                </a:solidFill>
                <a:latin typeface="微软雅黑" panose="020B0503020204020204" pitchFamily="34" charset="-122"/>
                <a:ea typeface="微软雅黑" panose="020B0503020204020204" pitchFamily="34" charset="-122"/>
              </a:rPr>
              <a:t>C </a:t>
            </a:r>
            <a:r>
              <a:rPr kumimoji="1" lang="zh-CN" altLang="en-US" sz="2700" b="0" dirty="0">
                <a:solidFill>
                  <a:srgbClr val="0070C0"/>
                </a:solidFill>
                <a:latin typeface="微软雅黑" panose="020B0503020204020204" pitchFamily="34" charset="-122"/>
                <a:ea typeface="微软雅黑" panose="020B0503020204020204" pitchFamily="34" charset="-122"/>
              </a:rPr>
              <a:t>语言中提供的其它数据类型有</a:t>
            </a:r>
            <a:r>
              <a:rPr kumimoji="1" lang="en-US" altLang="zh-CN" sz="2700" b="0" dirty="0">
                <a:solidFill>
                  <a:srgbClr val="0070C0"/>
                </a:solidFill>
                <a:latin typeface="微软雅黑" panose="020B0503020204020204" pitchFamily="34" charset="-122"/>
                <a:ea typeface="微软雅黑" panose="020B0503020204020204" pitchFamily="34" charset="-122"/>
              </a:rPr>
              <a:t>:</a:t>
            </a:r>
          </a:p>
        </p:txBody>
      </p:sp>
      <p:sp>
        <p:nvSpPr>
          <p:cNvPr id="303107" name="Rectangle 3"/>
          <p:cNvSpPr>
            <a:spLocks noChangeArrowheads="1"/>
          </p:cNvSpPr>
          <p:nvPr/>
        </p:nvSpPr>
        <p:spPr bwMode="auto">
          <a:xfrm>
            <a:off x="1668148" y="1501620"/>
            <a:ext cx="126188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100" b="0">
                <a:solidFill>
                  <a:prstClr val="black"/>
                </a:solidFill>
                <a:latin typeface="微软雅黑" panose="020B0503020204020204" pitchFamily="34" charset="-122"/>
                <a:ea typeface="微软雅黑" panose="020B0503020204020204" pitchFamily="34" charset="-122"/>
              </a:rPr>
              <a:t>数组类型</a:t>
            </a:r>
            <a:endParaRPr kumimoji="1" lang="zh-CN" altLang="en-US" sz="2400" b="0">
              <a:solidFill>
                <a:prstClr val="black"/>
              </a:solidFill>
              <a:latin typeface="微软雅黑" panose="020B0503020204020204" pitchFamily="34" charset="-122"/>
              <a:ea typeface="微软雅黑" panose="020B0503020204020204" pitchFamily="34" charset="-122"/>
            </a:endParaRPr>
          </a:p>
        </p:txBody>
      </p:sp>
      <p:sp>
        <p:nvSpPr>
          <p:cNvPr id="303108" name="Rectangle 4"/>
          <p:cNvSpPr>
            <a:spLocks noChangeArrowheads="1"/>
          </p:cNvSpPr>
          <p:nvPr/>
        </p:nvSpPr>
        <p:spPr bwMode="auto">
          <a:xfrm>
            <a:off x="1668148" y="1998111"/>
            <a:ext cx="31432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100" b="0">
                <a:solidFill>
                  <a:prstClr val="black"/>
                </a:solidFill>
                <a:latin typeface="微软雅黑" panose="020B0503020204020204" pitchFamily="34" charset="-122"/>
                <a:ea typeface="微软雅黑" panose="020B0503020204020204" pitchFamily="34" charset="-122"/>
              </a:rPr>
              <a:t>结构体类型</a:t>
            </a:r>
            <a:r>
              <a:rPr kumimoji="1" lang="zh-CN" altLang="en-US" sz="2400" b="0">
                <a:solidFill>
                  <a:prstClr val="black"/>
                </a:solidFill>
                <a:latin typeface="微软雅黑" panose="020B0503020204020204" pitchFamily="34" charset="-122"/>
                <a:ea typeface="微软雅黑" panose="020B0503020204020204" pitchFamily="34" charset="-122"/>
              </a:rPr>
              <a:t>  </a:t>
            </a:r>
            <a:r>
              <a:rPr kumimoji="1" lang="en-US" altLang="zh-CN" sz="2400" b="0">
                <a:solidFill>
                  <a:prstClr val="black"/>
                </a:solidFill>
                <a:latin typeface="微软雅黑" panose="020B0503020204020204" pitchFamily="34" charset="-122"/>
                <a:ea typeface="微软雅黑" panose="020B0503020204020204" pitchFamily="34" charset="-122"/>
              </a:rPr>
              <a:t>struct</a:t>
            </a:r>
          </a:p>
        </p:txBody>
      </p:sp>
      <p:sp>
        <p:nvSpPr>
          <p:cNvPr id="303109" name="Rectangle 5"/>
          <p:cNvSpPr>
            <a:spLocks noChangeArrowheads="1"/>
          </p:cNvSpPr>
          <p:nvPr/>
        </p:nvSpPr>
        <p:spPr bwMode="auto">
          <a:xfrm>
            <a:off x="1668148" y="2969661"/>
            <a:ext cx="21643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100" b="0">
                <a:solidFill>
                  <a:prstClr val="black"/>
                </a:solidFill>
                <a:latin typeface="微软雅黑" panose="020B0503020204020204" pitchFamily="34" charset="-122"/>
                <a:ea typeface="微软雅黑" panose="020B0503020204020204" pitchFamily="34" charset="-122"/>
              </a:rPr>
              <a:t>文件类型</a:t>
            </a:r>
            <a:r>
              <a:rPr kumimoji="1" lang="zh-CN" altLang="en-US" sz="2400" b="0">
                <a:solidFill>
                  <a:prstClr val="black"/>
                </a:solidFill>
                <a:latin typeface="微软雅黑" panose="020B0503020204020204" pitchFamily="34" charset="-122"/>
                <a:ea typeface="微软雅黑" panose="020B0503020204020204" pitchFamily="34" charset="-122"/>
              </a:rPr>
              <a:t>     </a:t>
            </a:r>
            <a:r>
              <a:rPr kumimoji="1" lang="en-US" altLang="zh-CN" sz="2400" b="0">
                <a:solidFill>
                  <a:prstClr val="black"/>
                </a:solidFill>
                <a:latin typeface="微软雅黑" panose="020B0503020204020204" pitchFamily="34" charset="-122"/>
                <a:ea typeface="微软雅黑" panose="020B0503020204020204" pitchFamily="34" charset="-122"/>
              </a:rPr>
              <a:t>file</a:t>
            </a:r>
          </a:p>
        </p:txBody>
      </p:sp>
      <p:sp>
        <p:nvSpPr>
          <p:cNvPr id="303110" name="Rectangle 6"/>
          <p:cNvSpPr>
            <a:spLocks noChangeArrowheads="1"/>
          </p:cNvSpPr>
          <p:nvPr/>
        </p:nvSpPr>
        <p:spPr bwMode="auto">
          <a:xfrm>
            <a:off x="1668148" y="2512460"/>
            <a:ext cx="32004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100" b="0">
                <a:solidFill>
                  <a:prstClr val="black"/>
                </a:solidFill>
                <a:latin typeface="微软雅黑" panose="020B0503020204020204" pitchFamily="34" charset="-122"/>
                <a:ea typeface="微软雅黑" panose="020B0503020204020204" pitchFamily="34" charset="-122"/>
              </a:rPr>
              <a:t>联合体类型  </a:t>
            </a:r>
            <a:r>
              <a:rPr kumimoji="1" lang="en-US" altLang="zh-CN" sz="2100" b="0">
                <a:solidFill>
                  <a:prstClr val="black"/>
                </a:solidFill>
                <a:latin typeface="微软雅黑" panose="020B0503020204020204" pitchFamily="34" charset="-122"/>
                <a:ea typeface="微软雅黑" panose="020B0503020204020204" pitchFamily="34" charset="-122"/>
              </a:rPr>
              <a:t>union</a:t>
            </a:r>
            <a:endParaRPr kumimoji="1" lang="en-US" altLang="zh-CN" sz="2400" b="0">
              <a:solidFill>
                <a:prstClr val="black"/>
              </a:solidFill>
              <a:latin typeface="微软雅黑" panose="020B0503020204020204" pitchFamily="34" charset="-122"/>
              <a:ea typeface="微软雅黑" panose="020B0503020204020204" pitchFamily="34" charset="-122"/>
            </a:endParaRPr>
          </a:p>
        </p:txBody>
      </p:sp>
      <p:sp>
        <p:nvSpPr>
          <p:cNvPr id="303111" name="AutoShape 7"/>
          <p:cNvSpPr>
            <a:spLocks/>
          </p:cNvSpPr>
          <p:nvPr/>
        </p:nvSpPr>
        <p:spPr bwMode="auto">
          <a:xfrm>
            <a:off x="5097148" y="1769510"/>
            <a:ext cx="228600" cy="1485900"/>
          </a:xfrm>
          <a:prstGeom prst="rightBrace">
            <a:avLst>
              <a:gd name="adj1" fmla="val 54167"/>
              <a:gd name="adj2" fmla="val 50000"/>
            </a:avLst>
          </a:prstGeom>
          <a:noFill/>
          <a:ln w="38100">
            <a:solidFill>
              <a:srgbClr val="00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algn="ctr" defTabSz="685800" fontAlgn="base">
              <a:spcBef>
                <a:spcPct val="0"/>
              </a:spcBef>
              <a:spcAft>
                <a:spcPct val="0"/>
              </a:spcAft>
              <a:buClrTx/>
              <a:buSzTx/>
              <a:buNone/>
            </a:pPr>
            <a:endParaRPr kumimoji="1" lang="zh-CN" altLang="en-US" sz="2400" b="0">
              <a:solidFill>
                <a:prstClr val="black"/>
              </a:solidFill>
              <a:latin typeface="微软雅黑" panose="020B0503020204020204" pitchFamily="34" charset="-122"/>
              <a:ea typeface="微软雅黑" panose="020B0503020204020204" pitchFamily="34" charset="-122"/>
            </a:endParaRPr>
          </a:p>
        </p:txBody>
      </p:sp>
      <p:sp>
        <p:nvSpPr>
          <p:cNvPr id="303112" name="Rectangle 8"/>
          <p:cNvSpPr>
            <a:spLocks noChangeArrowheads="1"/>
          </p:cNvSpPr>
          <p:nvPr/>
        </p:nvSpPr>
        <p:spPr bwMode="auto">
          <a:xfrm>
            <a:off x="5737048" y="2301720"/>
            <a:ext cx="14157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algn="ctr" defTabSz="685800" fontAlgn="base">
              <a:spcBef>
                <a:spcPct val="0"/>
              </a:spcBef>
              <a:spcAft>
                <a:spcPct val="0"/>
              </a:spcAft>
              <a:buClrTx/>
              <a:buSzTx/>
              <a:buNone/>
            </a:pPr>
            <a:r>
              <a:rPr kumimoji="1" lang="zh-CN" altLang="en-US" sz="2400" b="0">
                <a:solidFill>
                  <a:prstClr val="black"/>
                </a:solidFill>
                <a:latin typeface="微软雅黑" panose="020B0503020204020204" pitchFamily="34" charset="-122"/>
                <a:ea typeface="微软雅黑" panose="020B0503020204020204" pitchFamily="34" charset="-122"/>
              </a:rPr>
              <a:t>结构类型</a:t>
            </a:r>
          </a:p>
        </p:txBody>
      </p:sp>
      <p:sp>
        <p:nvSpPr>
          <p:cNvPr id="303113" name="Rectangle 9"/>
          <p:cNvSpPr>
            <a:spLocks noChangeArrowheads="1"/>
          </p:cNvSpPr>
          <p:nvPr/>
        </p:nvSpPr>
        <p:spPr bwMode="auto">
          <a:xfrm>
            <a:off x="1684644" y="3759882"/>
            <a:ext cx="216812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400" b="0" dirty="0">
                <a:solidFill>
                  <a:prstClr val="black"/>
                </a:solidFill>
                <a:latin typeface="微软雅黑" panose="020B0503020204020204" pitchFamily="34" charset="-122"/>
                <a:ea typeface="微软雅黑" panose="020B0503020204020204" pitchFamily="34" charset="-122"/>
              </a:rPr>
              <a:t>指针类型 *</a:t>
            </a:r>
            <a:r>
              <a:rPr kumimoji="1" lang="en-US" altLang="zh-CN" sz="2400" b="0" dirty="0">
                <a:solidFill>
                  <a:prstClr val="black"/>
                </a:solidFill>
                <a:latin typeface="微软雅黑" panose="020B0503020204020204" pitchFamily="34" charset="-122"/>
                <a:ea typeface="微软雅黑" panose="020B0503020204020204" pitchFamily="34" charset="-122"/>
              </a:rPr>
              <a:t>p</a:t>
            </a:r>
          </a:p>
        </p:txBody>
      </p:sp>
      <p:sp>
        <p:nvSpPr>
          <p:cNvPr id="303114" name="Rectangle 10"/>
          <p:cNvSpPr>
            <a:spLocks noChangeArrowheads="1"/>
          </p:cNvSpPr>
          <p:nvPr/>
        </p:nvSpPr>
        <p:spPr bwMode="auto">
          <a:xfrm>
            <a:off x="1684644" y="4284734"/>
            <a:ext cx="228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kumimoji="1" lang="zh-CN" altLang="en-US" sz="2400" b="0" dirty="0">
                <a:solidFill>
                  <a:prstClr val="black"/>
                </a:solidFill>
                <a:latin typeface="微软雅黑" panose="020B0503020204020204" pitchFamily="34" charset="-122"/>
                <a:ea typeface="微软雅黑" panose="020B0503020204020204" pitchFamily="34" charset="-122"/>
              </a:rPr>
              <a:t>空类型  </a:t>
            </a:r>
            <a:r>
              <a:rPr kumimoji="1" lang="en-US" altLang="zh-CN" sz="2400" b="0" dirty="0">
                <a:solidFill>
                  <a:prstClr val="black"/>
                </a:solidFill>
                <a:latin typeface="微软雅黑" panose="020B0503020204020204" pitchFamily="34" charset="-122"/>
                <a:ea typeface="微软雅黑" panose="020B0503020204020204" pitchFamily="34" charset="-122"/>
              </a:rPr>
              <a:t>void</a:t>
            </a:r>
          </a:p>
        </p:txBody>
      </p:sp>
    </p:spTree>
    <p:extLst>
      <p:ext uri="{BB962C8B-B14F-4D97-AF65-F5344CB8AC3E}">
        <p14:creationId xmlns:p14="http://schemas.microsoft.com/office/powerpoint/2010/main" val="158345594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3107"/>
                                        </p:tgtEl>
                                        <p:attrNameLst>
                                          <p:attrName>style.visibility</p:attrName>
                                        </p:attrNameLst>
                                      </p:cBhvr>
                                      <p:to>
                                        <p:strVal val="visible"/>
                                      </p:to>
                                    </p:set>
                                    <p:animEffect transition="in" filter="wipe(left)">
                                      <p:cBhvr>
                                        <p:cTn id="7" dur="500"/>
                                        <p:tgtEl>
                                          <p:spTgt spid="303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3108"/>
                                        </p:tgtEl>
                                        <p:attrNameLst>
                                          <p:attrName>style.visibility</p:attrName>
                                        </p:attrNameLst>
                                      </p:cBhvr>
                                      <p:to>
                                        <p:strVal val="visible"/>
                                      </p:to>
                                    </p:set>
                                    <p:animEffect transition="in" filter="wipe(left)">
                                      <p:cBhvr>
                                        <p:cTn id="12" dur="500"/>
                                        <p:tgtEl>
                                          <p:spTgt spid="3031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3110"/>
                                        </p:tgtEl>
                                        <p:attrNameLst>
                                          <p:attrName>style.visibility</p:attrName>
                                        </p:attrNameLst>
                                      </p:cBhvr>
                                      <p:to>
                                        <p:strVal val="visible"/>
                                      </p:to>
                                    </p:set>
                                    <p:animEffect transition="in" filter="wipe(left)">
                                      <p:cBhvr>
                                        <p:cTn id="17" dur="500"/>
                                        <p:tgtEl>
                                          <p:spTgt spid="3031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3109"/>
                                        </p:tgtEl>
                                        <p:attrNameLst>
                                          <p:attrName>style.visibility</p:attrName>
                                        </p:attrNameLst>
                                      </p:cBhvr>
                                      <p:to>
                                        <p:strVal val="visible"/>
                                      </p:to>
                                    </p:set>
                                    <p:animEffect transition="in" filter="wipe(left)">
                                      <p:cBhvr>
                                        <p:cTn id="22" dur="500"/>
                                        <p:tgtEl>
                                          <p:spTgt spid="3031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03111"/>
                                        </p:tgtEl>
                                        <p:attrNameLst>
                                          <p:attrName>style.visibility</p:attrName>
                                        </p:attrNameLst>
                                      </p:cBhvr>
                                      <p:to>
                                        <p:strVal val="visible"/>
                                      </p:to>
                                    </p:set>
                                    <p:animEffect transition="in" filter="wipe(up)">
                                      <p:cBhvr>
                                        <p:cTn id="27" dur="500"/>
                                        <p:tgtEl>
                                          <p:spTgt spid="303111"/>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303112"/>
                                        </p:tgtEl>
                                        <p:attrNameLst>
                                          <p:attrName>style.visibility</p:attrName>
                                        </p:attrNameLst>
                                      </p:cBhvr>
                                      <p:to>
                                        <p:strVal val="visible"/>
                                      </p:to>
                                    </p:set>
                                    <p:animEffect transition="in" filter="wipe(left)">
                                      <p:cBhvr>
                                        <p:cTn id="31" dur="500"/>
                                        <p:tgtEl>
                                          <p:spTgt spid="30311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03113"/>
                                        </p:tgtEl>
                                        <p:attrNameLst>
                                          <p:attrName>style.visibility</p:attrName>
                                        </p:attrNameLst>
                                      </p:cBhvr>
                                      <p:to>
                                        <p:strVal val="visible"/>
                                      </p:to>
                                    </p:set>
                                    <p:animEffect transition="in" filter="wipe(down)">
                                      <p:cBhvr>
                                        <p:cTn id="36" dur="500"/>
                                        <p:tgtEl>
                                          <p:spTgt spid="303113"/>
                                        </p:tgtEl>
                                      </p:cBhvr>
                                    </p:animEffect>
                                  </p:childTnLst>
                                </p:cTn>
                              </p:par>
                            </p:childTnLst>
                          </p:cTn>
                        </p:par>
                        <p:par>
                          <p:cTn id="37" fill="hold" nodeType="afterGroup">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303114"/>
                                        </p:tgtEl>
                                        <p:attrNameLst>
                                          <p:attrName>style.visibility</p:attrName>
                                        </p:attrNameLst>
                                      </p:cBhvr>
                                      <p:to>
                                        <p:strVal val="visible"/>
                                      </p:to>
                                    </p:set>
                                    <p:animEffect transition="in" filter="wipe(down)">
                                      <p:cBhvr>
                                        <p:cTn id="40" dur="500"/>
                                        <p:tgtEl>
                                          <p:spTgt spid="303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autoUpdateAnimBg="0"/>
      <p:bldP spid="303108" grpId="0" autoUpdateAnimBg="0"/>
      <p:bldP spid="303109" grpId="0" autoUpdateAnimBg="0"/>
      <p:bldP spid="303110" grpId="0" autoUpdateAnimBg="0"/>
      <p:bldP spid="303111" grpId="0" animBg="1" autoUpdateAnimBg="0"/>
      <p:bldP spid="303112" grpId="0"/>
      <p:bldP spid="303113" grpId="0"/>
      <p:bldP spid="303114" grpId="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103735" y="1019417"/>
            <a:ext cx="4628505" cy="742950"/>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eaLnBrk="0" fontAlgn="base" hangingPunct="0">
              <a:lnSpc>
                <a:spcPct val="85000"/>
              </a:lnSpc>
              <a:spcBef>
                <a:spcPct val="0"/>
              </a:spcBef>
              <a:spcAft>
                <a:spcPct val="0"/>
              </a:spcAft>
              <a:buClrTx/>
              <a:buSzTx/>
              <a:buNone/>
            </a:pPr>
            <a:r>
              <a:rPr lang="zh-CN" altLang="en-US" sz="3000" b="0" dirty="0">
                <a:solidFill>
                  <a:srgbClr val="0070C0"/>
                </a:solidFill>
                <a:latin typeface="微软雅黑" panose="020B0503020204020204" pitchFamily="34" charset="-122"/>
                <a:ea typeface="微软雅黑" panose="020B0503020204020204" pitchFamily="34" charset="-122"/>
              </a:rPr>
              <a:t>数据类型与数据结构</a:t>
            </a:r>
          </a:p>
        </p:txBody>
      </p:sp>
      <p:sp>
        <p:nvSpPr>
          <p:cNvPr id="304131" name="Rectangle 3"/>
          <p:cNvSpPr>
            <a:spLocks noChangeArrowheads="1"/>
          </p:cNvSpPr>
          <p:nvPr/>
        </p:nvSpPr>
        <p:spPr bwMode="auto">
          <a:xfrm>
            <a:off x="1531144" y="1493044"/>
            <a:ext cx="6180535" cy="2969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marL="257175" indent="-257175" defTabSz="685800" eaLnBrk="0" fontAlgn="base" hangingPunct="0">
              <a:spcBef>
                <a:spcPct val="60000"/>
              </a:spcBef>
              <a:spcAft>
                <a:spcPct val="0"/>
              </a:spcAft>
              <a:buClr>
                <a:prstClr val="white"/>
              </a:buClr>
              <a:buSzTx/>
              <a:buNone/>
            </a:pPr>
            <a:endParaRPr lang="zh-CN" altLang="en-US" sz="2100" dirty="0">
              <a:solidFill>
                <a:prstClr val="white"/>
              </a:solidFill>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7326" y="2491633"/>
            <a:ext cx="813818" cy="2339159"/>
          </a:xfrm>
          <a:prstGeom prst="rect">
            <a:avLst/>
          </a:prstGeom>
        </p:spPr>
      </p:pic>
      <p:sp>
        <p:nvSpPr>
          <p:cNvPr id="3" name="圆角矩形 2"/>
          <p:cNvSpPr/>
          <p:nvPr/>
        </p:nvSpPr>
        <p:spPr>
          <a:xfrm>
            <a:off x="2087724" y="2031690"/>
            <a:ext cx="4644516" cy="864096"/>
          </a:xfrm>
          <a:prstGeom prst="roundRect">
            <a:avLst/>
          </a:prstGeom>
          <a:solidFill>
            <a:schemeClr val="bg2">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pPr>
            <a:r>
              <a:rPr lang="zh-CN" altLang="en-US" sz="2100">
                <a:solidFill>
                  <a:prstClr val="white"/>
                </a:solidFill>
                <a:latin typeface="微软雅黑" panose="020B0503020204020204" pitchFamily="34" charset="-122"/>
                <a:ea typeface="微软雅黑" panose="020B0503020204020204" pitchFamily="34" charset="-122"/>
              </a:rPr>
              <a:t>数据结构与数据类型有什么关系呢？</a:t>
            </a:r>
            <a:endParaRPr lang="zh-CN" altLang="en-US" sz="2100" dirty="0">
              <a:solidFill>
                <a:prstClr val="white"/>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858196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nodePh="1">
                                  <p:stCondLst>
                                    <p:cond delay="0"/>
                                  </p:stCondLst>
                                  <p:endCondLst>
                                    <p:cond evt="begin" delay="0">
                                      <p:tn val="5"/>
                                    </p:cond>
                                  </p:end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checkerboard(across)">
                                      <p:cBhvr>
                                        <p:cTn id="7" dur="500"/>
                                        <p:tgtEl>
                                          <p:spTgt spid="3041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1115616" y="789552"/>
            <a:ext cx="7200800" cy="105489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square" numCol="1" anchorCtr="0" compatLnSpc="1">
            <a:prstTxWarp prst="textNoShape">
              <a:avLst/>
            </a:prstTxWarp>
            <a:normAutofit/>
            <a:scene3d>
              <a:camera prst="orthographicFront"/>
              <a:lightRig rig="soft" dir="t"/>
            </a:scene3d>
            <a:sp3d prstMaterial="matte">
              <a:bevelT w="12700" h="12700"/>
            </a:sp3d>
          </a:bodyPr>
          <a:lstStyle/>
          <a:p>
            <a:pPr eaLnBrk="1" fontAlgn="auto" hangingPunct="1">
              <a:spcAft>
                <a:spcPts val="0"/>
              </a:spcAft>
              <a:defRPr/>
            </a:pPr>
            <a:r>
              <a:rPr lang="en-US" altLang="zh-CN" sz="3000" b="0" dirty="0" smtClean="0">
                <a:solidFill>
                  <a:srgbClr val="0070C0"/>
                </a:solidFill>
                <a:effectLst/>
                <a:latin typeface="微软雅黑" panose="020B0503020204020204" pitchFamily="34" charset="-122"/>
                <a:ea typeface="微软雅黑" panose="020B0503020204020204" pitchFamily="34" charset="-122"/>
              </a:rPr>
              <a:t>1.3.6 </a:t>
            </a:r>
            <a:r>
              <a:rPr sz="3000" b="0" dirty="0" smtClean="0">
                <a:solidFill>
                  <a:srgbClr val="0070C0"/>
                </a:solidFill>
                <a:effectLst/>
                <a:latin typeface="微软雅黑" panose="020B0503020204020204" pitchFamily="34" charset="-122"/>
                <a:ea typeface="微软雅黑" panose="020B0503020204020204" pitchFamily="34" charset="-122"/>
              </a:rPr>
              <a:t>抽象数据类型</a:t>
            </a:r>
            <a:r>
              <a:rPr lang="zh-CN" altLang="en-US" sz="3000" b="0" dirty="0" smtClean="0">
                <a:solidFill>
                  <a:srgbClr val="0070C0"/>
                </a:solidFill>
                <a:effectLst/>
                <a:latin typeface="微软雅黑" panose="020B0503020204020204" pitchFamily="34" charset="-122"/>
                <a:ea typeface="微软雅黑" panose="020B0503020204020204" pitchFamily="34" charset="-122"/>
              </a:rPr>
              <a:t>的含义与表示形式</a:t>
            </a:r>
            <a:endParaRPr lang="en-US" altLang="zh-CN" sz="1350" b="0" dirty="0">
              <a:solidFill>
                <a:srgbClr val="0070C0"/>
              </a:solidFill>
              <a:effectLst/>
              <a:latin typeface="微软雅黑" panose="020B0503020204020204" pitchFamily="34" charset="-122"/>
              <a:ea typeface="微软雅黑" panose="020B0503020204020204" pitchFamily="34" charset="-122"/>
            </a:endParaRPr>
          </a:p>
        </p:txBody>
      </p:sp>
      <p:sp>
        <p:nvSpPr>
          <p:cNvPr id="306179" name="Rectangle 3"/>
          <p:cNvSpPr>
            <a:spLocks noGrp="1" noChangeArrowheads="1"/>
          </p:cNvSpPr>
          <p:nvPr>
            <p:ph idx="1"/>
          </p:nvPr>
        </p:nvSpPr>
        <p:spPr>
          <a:xfrm>
            <a:off x="1007604" y="1844446"/>
            <a:ext cx="7101817" cy="2645569"/>
          </a:xfrm>
          <a:extLst/>
        </p:spPr>
        <p:txBody>
          <a:bodyPr rtlCol="0">
            <a:normAutofit lnSpcReduction="10000"/>
          </a:bodyPr>
          <a:lstStyle/>
          <a:p>
            <a:pPr marL="274320" indent="-274320" eaLnBrk="1" fontAlgn="auto" hangingPunct="1">
              <a:lnSpc>
                <a:spcPct val="150000"/>
              </a:lnSpc>
              <a:spcAft>
                <a:spcPts val="0"/>
              </a:spcAft>
              <a:buNone/>
              <a:defRPr/>
            </a:pPr>
            <a:r>
              <a:rPr lang="en-US" altLang="zh-CN" sz="2100" b="0" dirty="0">
                <a:solidFill>
                  <a:schemeClr val="bg1"/>
                </a:solidFill>
                <a:latin typeface="微软雅黑" panose="020B0503020204020204" pitchFamily="34" charset="-122"/>
                <a:ea typeface="微软雅黑" panose="020B0503020204020204" pitchFamily="34" charset="-122"/>
              </a:rPr>
              <a:t>   ADT</a:t>
            </a:r>
            <a:r>
              <a:rPr lang="zh-CN" altLang="en-US" sz="2100" b="0" dirty="0">
                <a:solidFill>
                  <a:schemeClr val="bg1"/>
                </a:solidFill>
                <a:latin typeface="微软雅黑" panose="020B0503020204020204" pitchFamily="34" charset="-122"/>
                <a:ea typeface="微软雅黑" panose="020B0503020204020204" pitchFamily="34" charset="-122"/>
              </a:rPr>
              <a:t>一般包含数据元素、数据元素之间关系及操作三要素</a:t>
            </a:r>
            <a:r>
              <a:rPr lang="en-US" altLang="zh-CN" sz="2100" b="0" dirty="0">
                <a:solidFill>
                  <a:schemeClr val="bg1"/>
                </a:solidFill>
                <a:latin typeface="微软雅黑" panose="020B0503020204020204" pitchFamily="34" charset="-122"/>
                <a:ea typeface="微软雅黑" panose="020B0503020204020204" pitchFamily="34" charset="-122"/>
              </a:rPr>
              <a:t>(D, R, O)</a:t>
            </a:r>
            <a:r>
              <a:rPr lang="zh-CN" altLang="en-US" sz="2100" b="0" dirty="0">
                <a:solidFill>
                  <a:schemeClr val="bg1"/>
                </a:solidFill>
                <a:latin typeface="微软雅黑" panose="020B0503020204020204" pitchFamily="34" charset="-122"/>
                <a:ea typeface="微软雅黑" panose="020B0503020204020204" pitchFamily="34" charset="-122"/>
              </a:rPr>
              <a:t>，其中：</a:t>
            </a:r>
          </a:p>
          <a:p>
            <a:pPr eaLnBrk="1" fontAlgn="auto" hangingPunct="1">
              <a:lnSpc>
                <a:spcPct val="150000"/>
              </a:lnSpc>
              <a:spcAft>
                <a:spcPts val="0"/>
              </a:spcAft>
              <a:buClr>
                <a:schemeClr val="tx1">
                  <a:lumMod val="65000"/>
                </a:schemeClr>
              </a:buClr>
              <a:buFont typeface="Wingdings" panose="05000000000000000000" pitchFamily="2" charset="2"/>
              <a:buChar char="l"/>
              <a:defRPr/>
            </a:pPr>
            <a:r>
              <a:rPr lang="en-US" altLang="zh-CN" sz="2100" b="0" dirty="0">
                <a:solidFill>
                  <a:schemeClr val="bg1"/>
                </a:solidFill>
                <a:latin typeface="微软雅黑" panose="020B0503020204020204" pitchFamily="34" charset="-122"/>
                <a:ea typeface="微软雅黑" panose="020B0503020204020204" pitchFamily="34" charset="-122"/>
              </a:rPr>
              <a:t>   D</a:t>
            </a:r>
            <a:r>
              <a:rPr lang="zh-CN" altLang="en-US" sz="2100" b="0" dirty="0">
                <a:solidFill>
                  <a:schemeClr val="bg1"/>
                </a:solidFill>
                <a:latin typeface="微软雅黑" panose="020B0503020204020204" pitchFamily="34" charset="-122"/>
                <a:ea typeface="微软雅黑" panose="020B0503020204020204" pitchFamily="34" charset="-122"/>
              </a:rPr>
              <a:t>是数据元素集</a:t>
            </a:r>
            <a:r>
              <a:rPr lang="en-US" altLang="zh-CN" sz="2100" b="0" dirty="0">
                <a:solidFill>
                  <a:schemeClr val="bg1"/>
                </a:solidFill>
                <a:latin typeface="微软雅黑" panose="020B0503020204020204" pitchFamily="34" charset="-122"/>
                <a:ea typeface="微软雅黑" panose="020B0503020204020204" pitchFamily="34" charset="-122"/>
              </a:rPr>
              <a:t>, </a:t>
            </a:r>
          </a:p>
          <a:p>
            <a:pPr eaLnBrk="1" fontAlgn="auto" hangingPunct="1">
              <a:lnSpc>
                <a:spcPct val="150000"/>
              </a:lnSpc>
              <a:spcAft>
                <a:spcPts val="0"/>
              </a:spcAft>
              <a:buClr>
                <a:schemeClr val="tx1">
                  <a:lumMod val="65000"/>
                </a:schemeClr>
              </a:buClr>
              <a:buFont typeface="Wingdings" panose="05000000000000000000" pitchFamily="2" charset="2"/>
              <a:buChar char="l"/>
              <a:defRPr/>
            </a:pPr>
            <a:r>
              <a:rPr lang="en-US" altLang="zh-CN" sz="2100" b="0" dirty="0">
                <a:solidFill>
                  <a:schemeClr val="bg1"/>
                </a:solidFill>
                <a:latin typeface="微软雅黑" panose="020B0503020204020204" pitchFamily="34" charset="-122"/>
                <a:ea typeface="微软雅黑" panose="020B0503020204020204" pitchFamily="34" charset="-122"/>
              </a:rPr>
              <a:t>   R</a:t>
            </a:r>
            <a:r>
              <a:rPr lang="zh-CN" altLang="en-US" sz="2100" b="0" dirty="0">
                <a:solidFill>
                  <a:schemeClr val="bg1"/>
                </a:solidFill>
                <a:latin typeface="微软雅黑" panose="020B0503020204020204" pitchFamily="34" charset="-122"/>
                <a:ea typeface="微软雅黑" panose="020B0503020204020204" pitchFamily="34" charset="-122"/>
              </a:rPr>
              <a:t>是</a:t>
            </a:r>
            <a:r>
              <a:rPr lang="en-US" altLang="zh-CN" sz="2100" b="0" dirty="0">
                <a:solidFill>
                  <a:schemeClr val="bg1"/>
                </a:solidFill>
                <a:latin typeface="微软雅黑" panose="020B0503020204020204" pitchFamily="34" charset="-122"/>
                <a:ea typeface="微软雅黑" panose="020B0503020204020204" pitchFamily="34" charset="-122"/>
              </a:rPr>
              <a:t>D</a:t>
            </a:r>
            <a:r>
              <a:rPr lang="zh-CN" altLang="en-US" sz="2100" b="0" dirty="0">
                <a:solidFill>
                  <a:schemeClr val="bg1"/>
                </a:solidFill>
                <a:latin typeface="微软雅黑" panose="020B0503020204020204" pitchFamily="34" charset="-122"/>
                <a:ea typeface="微软雅黑" panose="020B0503020204020204" pitchFamily="34" charset="-122"/>
              </a:rPr>
              <a:t>上的关系集合</a:t>
            </a:r>
            <a:r>
              <a:rPr lang="en-US" altLang="zh-CN" sz="2100" b="0" dirty="0">
                <a:solidFill>
                  <a:schemeClr val="bg1"/>
                </a:solidFill>
                <a:latin typeface="微软雅黑" panose="020B0503020204020204" pitchFamily="34" charset="-122"/>
                <a:ea typeface="微软雅黑" panose="020B0503020204020204" pitchFamily="34" charset="-122"/>
              </a:rPr>
              <a:t>, </a:t>
            </a:r>
          </a:p>
          <a:p>
            <a:pPr eaLnBrk="1" fontAlgn="auto" hangingPunct="1">
              <a:lnSpc>
                <a:spcPct val="150000"/>
              </a:lnSpc>
              <a:spcAft>
                <a:spcPts val="0"/>
              </a:spcAft>
              <a:buClr>
                <a:schemeClr val="tx1">
                  <a:lumMod val="65000"/>
                </a:schemeClr>
              </a:buClr>
              <a:buFont typeface="Wingdings" panose="05000000000000000000" pitchFamily="2" charset="2"/>
              <a:buChar char="l"/>
              <a:defRPr/>
            </a:pPr>
            <a:r>
              <a:rPr lang="en-US" altLang="zh-CN" sz="2100" b="0" dirty="0">
                <a:solidFill>
                  <a:schemeClr val="bg1"/>
                </a:solidFill>
                <a:latin typeface="微软雅黑" panose="020B0503020204020204" pitchFamily="34" charset="-122"/>
                <a:ea typeface="微软雅黑" panose="020B0503020204020204" pitchFamily="34" charset="-122"/>
              </a:rPr>
              <a:t>   O</a:t>
            </a:r>
            <a:r>
              <a:rPr lang="zh-CN" altLang="en-US" sz="2100" b="0" dirty="0">
                <a:solidFill>
                  <a:schemeClr val="bg1"/>
                </a:solidFill>
                <a:latin typeface="微软雅黑" panose="020B0503020204020204" pitchFamily="34" charset="-122"/>
                <a:ea typeface="微软雅黑" panose="020B0503020204020204" pitchFamily="34" charset="-122"/>
              </a:rPr>
              <a:t>是对</a:t>
            </a:r>
            <a:r>
              <a:rPr lang="en-US" altLang="zh-CN" sz="2100" b="0" dirty="0">
                <a:solidFill>
                  <a:schemeClr val="bg1"/>
                </a:solidFill>
                <a:latin typeface="微软雅黑" panose="020B0503020204020204" pitchFamily="34" charset="-122"/>
                <a:ea typeface="微软雅黑" panose="020B0503020204020204" pitchFamily="34" charset="-122"/>
              </a:rPr>
              <a:t>D</a:t>
            </a:r>
            <a:r>
              <a:rPr lang="zh-CN" altLang="en-US" sz="2100" b="0" dirty="0">
                <a:solidFill>
                  <a:schemeClr val="bg1"/>
                </a:solidFill>
                <a:latin typeface="微软雅黑" panose="020B0503020204020204" pitchFamily="34" charset="-122"/>
                <a:ea typeface="微软雅黑" panose="020B0503020204020204" pitchFamily="34" charset="-122"/>
              </a:rPr>
              <a:t>的基本操作集。</a:t>
            </a:r>
            <a:endParaRPr lang="en-US" altLang="zh-CN" sz="2100" b="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0044602"/>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02" name="Rectangle 2"/>
          <p:cNvSpPr>
            <a:spLocks noGrp="1" noChangeArrowheads="1"/>
          </p:cNvSpPr>
          <p:nvPr>
            <p:ph idx="1"/>
          </p:nvPr>
        </p:nvSpPr>
        <p:spPr>
          <a:xfrm>
            <a:off x="2087724" y="1275606"/>
            <a:ext cx="6049566" cy="2538282"/>
          </a:xfrm>
          <a:extLst/>
        </p:spPr>
        <p:txBody>
          <a:bodyPr rtlCol="0">
            <a:noAutofit/>
          </a:bodyPr>
          <a:lstStyle/>
          <a:p>
            <a:pPr marL="0" indent="0" eaLnBrk="1" fontAlgn="auto" hangingPunct="1">
              <a:spcAft>
                <a:spcPts val="0"/>
              </a:spcAft>
              <a:buNone/>
              <a:defRPr/>
            </a:pPr>
            <a:r>
              <a:rPr lang="en-US" altLang="zh-CN" sz="3000" b="0" dirty="0">
                <a:solidFill>
                  <a:schemeClr val="bg1"/>
                </a:solidFill>
                <a:latin typeface="微软雅黑" panose="020B0503020204020204" pitchFamily="34" charset="-122"/>
                <a:ea typeface="微软雅黑" panose="020B0503020204020204" pitchFamily="34" charset="-122"/>
              </a:rPr>
              <a:t>ADT</a:t>
            </a:r>
            <a:r>
              <a:rPr lang="zh-CN" altLang="en-US" sz="3000" b="0" dirty="0">
                <a:solidFill>
                  <a:schemeClr val="bg1"/>
                </a:solidFill>
                <a:latin typeface="微软雅黑" panose="020B0503020204020204" pitchFamily="34" charset="-122"/>
                <a:ea typeface="微软雅黑" panose="020B0503020204020204" pitchFamily="34" charset="-122"/>
              </a:rPr>
              <a:t>特点：</a:t>
            </a:r>
          </a:p>
          <a:p>
            <a:pPr marL="274320" indent="-274320" eaLnBrk="1" fontAlgn="auto" hangingPunct="1">
              <a:spcAft>
                <a:spcPts val="0"/>
              </a:spcAft>
              <a:buFont typeface="Arial" pitchFamily="34" charset="0"/>
              <a:buChar char="•"/>
              <a:defRPr/>
            </a:pPr>
            <a:endParaRPr lang="en-US" altLang="zh-CN" sz="3000" b="0" dirty="0">
              <a:solidFill>
                <a:schemeClr val="bg1"/>
              </a:solidFill>
              <a:latin typeface="微软雅黑" panose="020B0503020204020204" pitchFamily="34" charset="-122"/>
              <a:ea typeface="微软雅黑" panose="020B0503020204020204" pitchFamily="34" charset="-122"/>
            </a:endParaRPr>
          </a:p>
          <a:p>
            <a:pPr eaLnBrk="1" fontAlgn="auto" hangingPunct="1">
              <a:lnSpc>
                <a:spcPct val="150000"/>
              </a:lnSpc>
              <a:spcAft>
                <a:spcPts val="0"/>
              </a:spcAft>
              <a:buClr>
                <a:schemeClr val="tx1">
                  <a:lumMod val="65000"/>
                </a:schemeClr>
              </a:buClr>
              <a:defRPr/>
            </a:pPr>
            <a:r>
              <a:rPr lang="zh-CN" altLang="en-US" sz="3000" b="0" dirty="0">
                <a:solidFill>
                  <a:schemeClr val="bg1"/>
                </a:solidFill>
                <a:latin typeface="微软雅黑" panose="020B0503020204020204" pitchFamily="34" charset="-122"/>
                <a:ea typeface="微软雅黑" panose="020B0503020204020204" pitchFamily="34" charset="-122"/>
              </a:rPr>
              <a:t>抽象性</a:t>
            </a:r>
          </a:p>
          <a:p>
            <a:pPr eaLnBrk="1" fontAlgn="auto" hangingPunct="1">
              <a:lnSpc>
                <a:spcPct val="150000"/>
              </a:lnSpc>
              <a:spcAft>
                <a:spcPts val="0"/>
              </a:spcAft>
              <a:buClr>
                <a:schemeClr val="tx1">
                  <a:lumMod val="65000"/>
                </a:schemeClr>
              </a:buClr>
              <a:defRPr/>
            </a:pPr>
            <a:r>
              <a:rPr lang="zh-CN" altLang="en-US" sz="3000" b="0" dirty="0">
                <a:solidFill>
                  <a:schemeClr val="bg1"/>
                </a:solidFill>
                <a:latin typeface="微软雅黑" panose="020B0503020204020204" pitchFamily="34" charset="-122"/>
                <a:ea typeface="微软雅黑" panose="020B0503020204020204" pitchFamily="34" charset="-122"/>
              </a:rPr>
              <a:t>扩展性。 </a:t>
            </a:r>
            <a:endParaRPr lang="en-US" altLang="zh-CN" sz="3000" b="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4806073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202">
                                            <p:txEl>
                                              <p:pRg st="0" end="0"/>
                                            </p:txEl>
                                          </p:spTgt>
                                        </p:tgtEl>
                                        <p:attrNameLst>
                                          <p:attrName>style.visibility</p:attrName>
                                        </p:attrNameLst>
                                      </p:cBhvr>
                                      <p:to>
                                        <p:strVal val="visible"/>
                                      </p:to>
                                    </p:set>
                                    <p:anim calcmode="lin" valueType="num">
                                      <p:cBhvr additive="base">
                                        <p:cTn id="7" dur="500" fill="hold"/>
                                        <p:tgtEl>
                                          <p:spTgt spid="30720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202">
                                            <p:txEl>
                                              <p:pRg st="2" end="2"/>
                                            </p:txEl>
                                          </p:spTgt>
                                        </p:tgtEl>
                                        <p:attrNameLst>
                                          <p:attrName>style.visibility</p:attrName>
                                        </p:attrNameLst>
                                      </p:cBhvr>
                                      <p:to>
                                        <p:strVal val="visible"/>
                                      </p:to>
                                    </p:set>
                                    <p:anim calcmode="lin" valueType="num">
                                      <p:cBhvr additive="base">
                                        <p:cTn id="13" dur="500" fill="hold"/>
                                        <p:tgtEl>
                                          <p:spTgt spid="30720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07202">
                                            <p:txEl>
                                              <p:pRg st="3" end="3"/>
                                            </p:txEl>
                                          </p:spTgt>
                                        </p:tgtEl>
                                        <p:attrNameLst>
                                          <p:attrName>style.visibility</p:attrName>
                                        </p:attrNameLst>
                                      </p:cBhvr>
                                      <p:to>
                                        <p:strVal val="visible"/>
                                      </p:to>
                                    </p:set>
                                    <p:anim calcmode="lin" valueType="num">
                                      <p:cBhvr additive="base">
                                        <p:cTn id="19" dur="500" fill="hold"/>
                                        <p:tgtEl>
                                          <p:spTgt spid="30720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0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02" grpId="0" build="p"/>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2"/>
          <p:cNvSpPr>
            <a:spLocks noGrp="1" noChangeArrowheads="1"/>
          </p:cNvSpPr>
          <p:nvPr>
            <p:ph idx="1"/>
          </p:nvPr>
        </p:nvSpPr>
        <p:spPr>
          <a:xfrm>
            <a:off x="1807953" y="776883"/>
            <a:ext cx="5335190" cy="3402806"/>
          </a:xfrm>
        </p:spPr>
        <p:txBody>
          <a:bodyPr/>
          <a:lstStyle/>
          <a:p>
            <a:pPr eaLnBrk="1" hangingPunct="1">
              <a:lnSpc>
                <a:spcPct val="150000"/>
              </a:lnSpc>
              <a:spcBef>
                <a:spcPct val="0"/>
              </a:spcBef>
              <a:buClr>
                <a:schemeClr val="bg1"/>
              </a:buClr>
              <a:buFontTx/>
              <a:buNone/>
            </a:pPr>
            <a:r>
              <a:rPr lang="zh-CN" altLang="en-US" sz="2100" b="0" dirty="0">
                <a:solidFill>
                  <a:schemeClr val="bg1"/>
                </a:solidFill>
                <a:latin typeface="微软雅黑" panose="020B0503020204020204" pitchFamily="34" charset="-122"/>
                <a:ea typeface="微软雅黑" panose="020B0503020204020204" pitchFamily="34" charset="-122"/>
              </a:rPr>
              <a:t>抽象数据类型定义格式：</a:t>
            </a:r>
          </a:p>
          <a:p>
            <a:pPr eaLnBrk="1" hangingPunct="1">
              <a:lnSpc>
                <a:spcPct val="150000"/>
              </a:lnSpc>
              <a:spcBef>
                <a:spcPct val="0"/>
              </a:spcBef>
              <a:buClr>
                <a:schemeClr val="bg1"/>
              </a:buClr>
              <a:buFontTx/>
              <a:buNone/>
            </a:pPr>
            <a:r>
              <a:rPr lang="en-US" altLang="zh-CN" sz="2100" dirty="0">
                <a:solidFill>
                  <a:schemeClr val="bg1"/>
                </a:solidFill>
                <a:latin typeface="微软雅黑" panose="020B0503020204020204" pitchFamily="34" charset="-122"/>
                <a:ea typeface="微软雅黑" panose="020B0503020204020204" pitchFamily="34" charset="-122"/>
              </a:rPr>
              <a:t>ADT &lt;</a:t>
            </a:r>
            <a:r>
              <a:rPr lang="zh-CN" altLang="en-US" sz="2100" dirty="0">
                <a:solidFill>
                  <a:schemeClr val="bg1"/>
                </a:solidFill>
                <a:latin typeface="微软雅黑" panose="020B0503020204020204" pitchFamily="34" charset="-122"/>
                <a:ea typeface="微软雅黑" panose="020B0503020204020204" pitchFamily="34" charset="-122"/>
              </a:rPr>
              <a:t>抽象数据类型名</a:t>
            </a:r>
            <a:r>
              <a:rPr lang="en-US" altLang="zh-CN" sz="2100" dirty="0">
                <a:solidFill>
                  <a:schemeClr val="bg1"/>
                </a:solidFill>
                <a:latin typeface="微软雅黑" panose="020B0503020204020204" pitchFamily="34" charset="-122"/>
                <a:ea typeface="微软雅黑" panose="020B0503020204020204" pitchFamily="34" charset="-122"/>
              </a:rPr>
              <a:t>&gt; </a:t>
            </a:r>
          </a:p>
          <a:p>
            <a:pPr eaLnBrk="1" hangingPunct="1">
              <a:lnSpc>
                <a:spcPct val="150000"/>
              </a:lnSpc>
              <a:spcBef>
                <a:spcPct val="0"/>
              </a:spcBef>
              <a:buClr>
                <a:schemeClr val="bg1"/>
              </a:buClr>
              <a:buFontTx/>
              <a:buNone/>
            </a:pPr>
            <a:r>
              <a:rPr lang="en-US" altLang="zh-CN" sz="2100" b="0" dirty="0">
                <a:solidFill>
                  <a:schemeClr val="bg1"/>
                </a:solidFill>
                <a:latin typeface="微软雅黑" panose="020B0503020204020204" pitchFamily="34" charset="-122"/>
                <a:ea typeface="微软雅黑" panose="020B0503020204020204" pitchFamily="34" charset="-122"/>
              </a:rPr>
              <a:t>{</a:t>
            </a:r>
          </a:p>
          <a:p>
            <a:pPr eaLnBrk="1" hangingPunct="1">
              <a:lnSpc>
                <a:spcPct val="150000"/>
              </a:lnSpc>
              <a:buFontTx/>
              <a:buNone/>
            </a:pPr>
            <a:r>
              <a:rPr lang="en-US" altLang="zh-CN" sz="2100" b="0" dirty="0">
                <a:solidFill>
                  <a:schemeClr val="bg1"/>
                </a:solidFill>
                <a:latin typeface="微软雅黑" panose="020B0503020204020204" pitchFamily="34" charset="-122"/>
                <a:ea typeface="微软雅黑" panose="020B0503020204020204" pitchFamily="34" charset="-122"/>
              </a:rPr>
              <a:t>	</a:t>
            </a:r>
            <a:r>
              <a:rPr lang="zh-CN" altLang="en-US" sz="2100" b="0" dirty="0">
                <a:solidFill>
                  <a:schemeClr val="bg1"/>
                </a:solidFill>
                <a:latin typeface="微软雅黑" panose="020B0503020204020204" pitchFamily="34" charset="-122"/>
                <a:ea typeface="微软雅黑" panose="020B0503020204020204" pitchFamily="34" charset="-122"/>
              </a:rPr>
              <a:t>数据对象：</a:t>
            </a:r>
            <a:r>
              <a:rPr lang="en-US" altLang="zh-CN" sz="2100" b="0" dirty="0">
                <a:solidFill>
                  <a:schemeClr val="bg1"/>
                </a:solidFill>
                <a:latin typeface="微软雅黑" panose="020B0503020204020204" pitchFamily="34" charset="-122"/>
                <a:ea typeface="微软雅黑" panose="020B0503020204020204" pitchFamily="34" charset="-122"/>
              </a:rPr>
              <a:t>&lt;</a:t>
            </a:r>
            <a:r>
              <a:rPr lang="zh-CN" altLang="en-US" sz="2100" b="0" dirty="0">
                <a:solidFill>
                  <a:schemeClr val="bg1"/>
                </a:solidFill>
                <a:latin typeface="微软雅黑" panose="020B0503020204020204" pitchFamily="34" charset="-122"/>
                <a:ea typeface="微软雅黑" panose="020B0503020204020204" pitchFamily="34" charset="-122"/>
              </a:rPr>
              <a:t>数据对象的定义</a:t>
            </a:r>
            <a:r>
              <a:rPr lang="en-US" altLang="zh-CN" sz="2100" b="0" dirty="0">
                <a:solidFill>
                  <a:schemeClr val="bg1"/>
                </a:solidFill>
                <a:latin typeface="微软雅黑" panose="020B0503020204020204" pitchFamily="34" charset="-122"/>
                <a:ea typeface="微软雅黑" panose="020B0503020204020204" pitchFamily="34" charset="-122"/>
              </a:rPr>
              <a:t>&gt;</a:t>
            </a:r>
          </a:p>
          <a:p>
            <a:pPr eaLnBrk="1" hangingPunct="1">
              <a:lnSpc>
                <a:spcPct val="150000"/>
              </a:lnSpc>
              <a:buFontTx/>
              <a:buNone/>
            </a:pPr>
            <a:r>
              <a:rPr lang="en-US" altLang="zh-CN" sz="2100" b="0" dirty="0">
                <a:solidFill>
                  <a:schemeClr val="bg1"/>
                </a:solidFill>
                <a:latin typeface="微软雅黑" panose="020B0503020204020204" pitchFamily="34" charset="-122"/>
                <a:ea typeface="微软雅黑" panose="020B0503020204020204" pitchFamily="34" charset="-122"/>
              </a:rPr>
              <a:t>	</a:t>
            </a:r>
            <a:r>
              <a:rPr lang="zh-CN" altLang="en-US" sz="2100" b="0" dirty="0">
                <a:solidFill>
                  <a:schemeClr val="bg1"/>
                </a:solidFill>
                <a:latin typeface="微软雅黑" panose="020B0503020204020204" pitchFamily="34" charset="-122"/>
                <a:ea typeface="微软雅黑" panose="020B0503020204020204" pitchFamily="34" charset="-122"/>
              </a:rPr>
              <a:t>数据关系：</a:t>
            </a:r>
            <a:r>
              <a:rPr lang="en-US" altLang="zh-CN" sz="2100" b="0" dirty="0">
                <a:solidFill>
                  <a:schemeClr val="bg1"/>
                </a:solidFill>
                <a:latin typeface="微软雅黑" panose="020B0503020204020204" pitchFamily="34" charset="-122"/>
                <a:ea typeface="微软雅黑" panose="020B0503020204020204" pitchFamily="34" charset="-122"/>
              </a:rPr>
              <a:t>&lt;</a:t>
            </a:r>
            <a:r>
              <a:rPr lang="zh-CN" altLang="en-US" sz="2100" b="0" dirty="0">
                <a:solidFill>
                  <a:schemeClr val="bg1"/>
                </a:solidFill>
                <a:latin typeface="微软雅黑" panose="020B0503020204020204" pitchFamily="34" charset="-122"/>
                <a:ea typeface="微软雅黑" panose="020B0503020204020204" pitchFamily="34" charset="-122"/>
              </a:rPr>
              <a:t>数据关系的定义</a:t>
            </a:r>
            <a:r>
              <a:rPr lang="en-US" altLang="zh-CN" sz="2100" b="0" dirty="0">
                <a:solidFill>
                  <a:schemeClr val="bg1"/>
                </a:solidFill>
                <a:latin typeface="微软雅黑" panose="020B0503020204020204" pitchFamily="34" charset="-122"/>
                <a:ea typeface="微软雅黑" panose="020B0503020204020204" pitchFamily="34" charset="-122"/>
              </a:rPr>
              <a:t>&gt;</a:t>
            </a:r>
          </a:p>
          <a:p>
            <a:pPr eaLnBrk="1" hangingPunct="1">
              <a:lnSpc>
                <a:spcPct val="150000"/>
              </a:lnSpc>
              <a:spcBef>
                <a:spcPct val="0"/>
              </a:spcBef>
              <a:buClr>
                <a:schemeClr val="bg1"/>
              </a:buClr>
              <a:buFontTx/>
              <a:buNone/>
            </a:pPr>
            <a:r>
              <a:rPr lang="en-US" altLang="zh-CN" sz="2100" b="0" dirty="0">
                <a:solidFill>
                  <a:schemeClr val="bg1"/>
                </a:solidFill>
                <a:latin typeface="微软雅黑" panose="020B0503020204020204" pitchFamily="34" charset="-122"/>
                <a:ea typeface="微软雅黑" panose="020B0503020204020204" pitchFamily="34" charset="-122"/>
              </a:rPr>
              <a:t>	</a:t>
            </a:r>
            <a:r>
              <a:rPr lang="zh-CN" altLang="en-US" sz="2100" b="0" dirty="0">
                <a:solidFill>
                  <a:schemeClr val="bg1"/>
                </a:solidFill>
                <a:latin typeface="微软雅黑" panose="020B0503020204020204" pitchFamily="34" charset="-122"/>
                <a:ea typeface="微软雅黑" panose="020B0503020204020204" pitchFamily="34" charset="-122"/>
              </a:rPr>
              <a:t>基本操作：</a:t>
            </a:r>
            <a:r>
              <a:rPr lang="en-US" altLang="zh-CN" sz="2100" b="0" dirty="0">
                <a:solidFill>
                  <a:schemeClr val="bg1"/>
                </a:solidFill>
                <a:latin typeface="微软雅黑" panose="020B0503020204020204" pitchFamily="34" charset="-122"/>
                <a:ea typeface="微软雅黑" panose="020B0503020204020204" pitchFamily="34" charset="-122"/>
              </a:rPr>
              <a:t>&lt;</a:t>
            </a:r>
            <a:r>
              <a:rPr lang="zh-CN" altLang="en-US" sz="2100" b="0" dirty="0">
                <a:solidFill>
                  <a:schemeClr val="bg1"/>
                </a:solidFill>
                <a:latin typeface="微软雅黑" panose="020B0503020204020204" pitchFamily="34" charset="-122"/>
                <a:ea typeface="微软雅黑" panose="020B0503020204020204" pitchFamily="34" charset="-122"/>
              </a:rPr>
              <a:t>基本操作的定义</a:t>
            </a:r>
            <a:r>
              <a:rPr lang="en-US" altLang="zh-CN" sz="2100" b="0" dirty="0">
                <a:solidFill>
                  <a:schemeClr val="bg1"/>
                </a:solidFill>
                <a:latin typeface="微软雅黑" panose="020B0503020204020204" pitchFamily="34" charset="-122"/>
                <a:ea typeface="微软雅黑" panose="020B0503020204020204" pitchFamily="34" charset="-122"/>
              </a:rPr>
              <a:t>&gt;</a:t>
            </a:r>
          </a:p>
          <a:p>
            <a:pPr eaLnBrk="1" hangingPunct="1">
              <a:lnSpc>
                <a:spcPct val="150000"/>
              </a:lnSpc>
              <a:buFontTx/>
              <a:buNone/>
            </a:pPr>
            <a:r>
              <a:rPr lang="en-US" altLang="zh-CN" sz="2100" dirty="0">
                <a:solidFill>
                  <a:schemeClr val="bg1"/>
                </a:solidFill>
                <a:latin typeface="微软雅黑" panose="020B0503020204020204" pitchFamily="34" charset="-122"/>
                <a:ea typeface="微软雅黑" panose="020B0503020204020204" pitchFamily="34" charset="-122"/>
              </a:rPr>
              <a:t>} ADT  </a:t>
            </a:r>
            <a:r>
              <a:rPr lang="zh-CN" altLang="en-US" sz="2100" dirty="0">
                <a:solidFill>
                  <a:schemeClr val="bg1"/>
                </a:solidFill>
                <a:latin typeface="微软雅黑" panose="020B0503020204020204" pitchFamily="34" charset="-122"/>
                <a:ea typeface="微软雅黑" panose="020B0503020204020204" pitchFamily="34" charset="-122"/>
              </a:rPr>
              <a:t>抽象数据类型名</a:t>
            </a:r>
          </a:p>
        </p:txBody>
      </p:sp>
      <p:sp>
        <p:nvSpPr>
          <p:cNvPr id="33795" name="Text Box 3"/>
          <p:cNvSpPr txBox="1">
            <a:spLocks noChangeArrowheads="1"/>
          </p:cNvSpPr>
          <p:nvPr/>
        </p:nvSpPr>
        <p:spPr bwMode="auto">
          <a:xfrm>
            <a:off x="1443038" y="2196704"/>
            <a:ext cx="883575"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lnSpc>
                <a:spcPct val="120000"/>
              </a:lnSpc>
              <a:spcBef>
                <a:spcPct val="0"/>
              </a:spcBef>
              <a:spcAft>
                <a:spcPct val="0"/>
              </a:spcAft>
              <a:buClrTx/>
              <a:buSzTx/>
              <a:buNone/>
            </a:pPr>
            <a:r>
              <a:rPr kumimoji="1" lang="zh-CN" altLang="en-US" sz="2700">
                <a:solidFill>
                  <a:prstClr val="white"/>
                </a:solidFill>
                <a:latin typeface="幼圆" panose="02010509060101010101" pitchFamily="49" charset="-122"/>
                <a:ea typeface="幼圆" panose="02010509060101010101" pitchFamily="49" charset="-122"/>
              </a:rPr>
              <a:t>    </a:t>
            </a:r>
            <a:endParaRPr kumimoji="1" lang="zh-CN" altLang="en-US" sz="1350">
              <a:solidFill>
                <a:prstClr val="white"/>
              </a:solidFill>
              <a:latin typeface="幼圆" panose="02010509060101010101" pitchFamily="49" charset="-122"/>
              <a:ea typeface="幼圆" panose="02010509060101010101" pitchFamily="49" charset="-122"/>
            </a:endParaRPr>
          </a:p>
        </p:txBody>
      </p:sp>
      <p:sp>
        <p:nvSpPr>
          <p:cNvPr id="33796" name="Text Box 4"/>
          <p:cNvSpPr txBox="1">
            <a:spLocks noChangeArrowheads="1"/>
          </p:cNvSpPr>
          <p:nvPr/>
        </p:nvSpPr>
        <p:spPr bwMode="auto">
          <a:xfrm>
            <a:off x="1462087" y="198835"/>
            <a:ext cx="3786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lnSpc>
                <a:spcPct val="120000"/>
              </a:lnSpc>
              <a:spcBef>
                <a:spcPct val="0"/>
              </a:spcBef>
              <a:spcAft>
                <a:spcPct val="0"/>
              </a:spcAft>
              <a:buClrTx/>
              <a:buSzTx/>
              <a:buNone/>
            </a:pPr>
            <a:r>
              <a:rPr kumimoji="1" lang="zh-CN" altLang="en-US" sz="3000">
                <a:solidFill>
                  <a:prstClr val="white"/>
                </a:solidFill>
                <a:latin typeface="幼圆" panose="02010509060101010101" pitchFamily="49" charset="-122"/>
                <a:ea typeface="幼圆" panose="02010509060101010101" pitchFamily="49" charset="-122"/>
              </a:rPr>
              <a:t> </a:t>
            </a:r>
            <a:endParaRPr kumimoji="1" lang="zh-CN" altLang="en-US" sz="2700">
              <a:solidFill>
                <a:prstClr val="white"/>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341676364"/>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2033718" y="465516"/>
            <a:ext cx="5292774" cy="1271588"/>
          </a:xfrm>
          <a:extLst/>
        </p:spPr>
        <p:txBody>
          <a:bodyPr wrap="square" numCol="1" anchorCtr="0" compatLnSpc="1">
            <a:prstTxWarp prst="textNoShape">
              <a:avLst/>
            </a:prstTxWarp>
            <a:normAutofit/>
          </a:bodyPr>
          <a:lstStyle/>
          <a:p>
            <a:pPr eaLnBrk="1" fontAlgn="auto" hangingPunct="1">
              <a:spcAft>
                <a:spcPts val="0"/>
              </a:spcAft>
              <a:defRPr/>
            </a:pPr>
            <a:r>
              <a:rPr sz="2400" b="0" dirty="0">
                <a:solidFill>
                  <a:schemeClr val="bg1"/>
                </a:solidFill>
                <a:effectLst/>
                <a:latin typeface="微软雅黑" panose="020B0503020204020204" pitchFamily="34" charset="-122"/>
                <a:ea typeface="微软雅黑" panose="020B0503020204020204" pitchFamily="34" charset="-122"/>
              </a:rPr>
              <a:t>抽象数据类型与数据结构的关联</a:t>
            </a:r>
          </a:p>
        </p:txBody>
      </p:sp>
      <p:graphicFrame>
        <p:nvGraphicFramePr>
          <p:cNvPr id="3" name="内容占位符 2"/>
          <p:cNvGraphicFramePr>
            <a:graphicFrameLocks noGrp="1"/>
          </p:cNvGraphicFramePr>
          <p:nvPr>
            <p:ph idx="1"/>
            <p:extLst/>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6589448"/>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Rectangle 2"/>
          <p:cNvSpPr>
            <a:spLocks noGrp="1" noChangeArrowheads="1"/>
          </p:cNvSpPr>
          <p:nvPr>
            <p:ph type="ctrTitle" idx="4294967295"/>
          </p:nvPr>
        </p:nvSpPr>
        <p:spPr>
          <a:xfrm>
            <a:off x="1007604" y="1761660"/>
            <a:ext cx="5829300" cy="1102519"/>
          </a:xfrm>
          <a:extLst/>
        </p:spPr>
        <p:txBody>
          <a:bodyPr>
            <a:normAutofit/>
          </a:bodyPr>
          <a:lstStyle/>
          <a:p>
            <a:pPr eaLnBrk="1" fontAlgn="auto" hangingPunct="1">
              <a:spcAft>
                <a:spcPts val="0"/>
              </a:spcAft>
              <a:defRPr/>
            </a:pPr>
            <a:r>
              <a:rPr sz="2400" b="0" dirty="0">
                <a:solidFill>
                  <a:schemeClr val="bg1"/>
                </a:solidFill>
                <a:latin typeface="微软雅黑" panose="020B0503020204020204" pitchFamily="34" charset="-122"/>
                <a:ea typeface="微软雅黑" panose="020B0503020204020204" pitchFamily="34" charset="-122"/>
              </a:rPr>
              <a:t>学习</a:t>
            </a:r>
            <a:r>
              <a:rPr lang="en-US" altLang="zh-CN" sz="2400" b="0" dirty="0">
                <a:solidFill>
                  <a:schemeClr val="bg1"/>
                </a:solidFill>
                <a:latin typeface="微软雅黑" panose="020B0503020204020204" pitchFamily="34" charset="-122"/>
                <a:ea typeface="微软雅黑" panose="020B0503020204020204" pitchFamily="34" charset="-122"/>
              </a:rPr>
              <a:t>&lt;</a:t>
            </a:r>
            <a:r>
              <a:rPr sz="2400" b="0" dirty="0">
                <a:solidFill>
                  <a:schemeClr val="bg1"/>
                </a:solidFill>
                <a:latin typeface="微软雅黑" panose="020B0503020204020204" pitchFamily="34" charset="-122"/>
                <a:ea typeface="微软雅黑" panose="020B0503020204020204" pitchFamily="34" charset="-122"/>
              </a:rPr>
              <a:t>数据结构</a:t>
            </a:r>
            <a:r>
              <a:rPr lang="en-US" altLang="zh-CN" sz="2400" b="0" dirty="0">
                <a:solidFill>
                  <a:schemeClr val="bg1"/>
                </a:solidFill>
                <a:latin typeface="微软雅黑" panose="020B0503020204020204" pitchFamily="34" charset="-122"/>
                <a:ea typeface="微软雅黑" panose="020B0503020204020204" pitchFamily="34" charset="-122"/>
              </a:rPr>
              <a:t>&gt;</a:t>
            </a:r>
            <a:r>
              <a:rPr sz="2400" b="0" dirty="0">
                <a:solidFill>
                  <a:schemeClr val="bg1"/>
                </a:solidFill>
                <a:effectLst/>
                <a:latin typeface="微软雅黑" panose="020B0503020204020204" pitchFamily="34" charset="-122"/>
                <a:ea typeface="微软雅黑" panose="020B0503020204020204" pitchFamily="34" charset="-122"/>
              </a:rPr>
              <a:t>的意义</a:t>
            </a:r>
            <a:endParaRPr altLang="zh-CN" sz="2400" b="0" dirty="0">
              <a:solidFill>
                <a:schemeClr val="bg1"/>
              </a:solidFill>
              <a:effectLst/>
              <a:latin typeface="微软雅黑" panose="020B0503020204020204" pitchFamily="34" charset="-122"/>
              <a:ea typeface="微软雅黑" panose="020B0503020204020204" pitchFamily="34" charset="-122"/>
            </a:endParaRPr>
          </a:p>
        </p:txBody>
      </p:sp>
      <p:sp>
        <p:nvSpPr>
          <p:cNvPr id="39944" name="Rectangle 8"/>
          <p:cNvSpPr>
            <a:spLocks noChangeArrowheads="1"/>
          </p:cNvSpPr>
          <p:nvPr/>
        </p:nvSpPr>
        <p:spPr bwMode="auto">
          <a:xfrm>
            <a:off x="1013175" y="1386276"/>
            <a:ext cx="5994797" cy="3250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lang="zh-CN" altLang="en-US" sz="3300" b="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第</a:t>
            </a:r>
            <a:r>
              <a:rPr lang="en-US" altLang="zh-CN" sz="3300" b="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3300" b="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章  绪论 </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30162" y="1599642"/>
            <a:ext cx="2078154" cy="3429297"/>
          </a:xfrm>
          <a:prstGeom prst="rect">
            <a:avLst/>
          </a:prstGeom>
        </p:spPr>
      </p:pic>
      <p:sp>
        <p:nvSpPr>
          <p:cNvPr id="3" name="文本框 2"/>
          <p:cNvSpPr txBox="1"/>
          <p:nvPr/>
        </p:nvSpPr>
        <p:spPr>
          <a:xfrm>
            <a:off x="5274078" y="3489852"/>
            <a:ext cx="1107996" cy="369332"/>
          </a:xfrm>
          <a:prstGeom prst="rect">
            <a:avLst/>
          </a:prstGeom>
          <a:noFill/>
        </p:spPr>
        <p:txBody>
          <a:bodyPr wrap="none" rtlCol="0">
            <a:spAutoFit/>
          </a:bodyPr>
          <a:lstStyle/>
          <a:p>
            <a:pPr defTabSz="685800" eaLnBrk="0" fontAlgn="base" hangingPunct="0">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数据结构</a:t>
            </a:r>
          </a:p>
        </p:txBody>
      </p:sp>
      <p:sp>
        <p:nvSpPr>
          <p:cNvPr id="12" name="文本框 11"/>
          <p:cNvSpPr txBox="1"/>
          <p:nvPr/>
        </p:nvSpPr>
        <p:spPr>
          <a:xfrm>
            <a:off x="6387572" y="2245105"/>
            <a:ext cx="646331" cy="369332"/>
          </a:xfrm>
          <a:prstGeom prst="rect">
            <a:avLst/>
          </a:prstGeom>
          <a:noFill/>
        </p:spPr>
        <p:txBody>
          <a:bodyPr wrap="none" rtlCol="0">
            <a:spAutoFit/>
          </a:bodyPr>
          <a:lstStyle/>
          <a:p>
            <a:pPr defTabSz="685800" eaLnBrk="0" fontAlgn="base" hangingPunct="0">
              <a:spcBef>
                <a:spcPct val="0"/>
              </a:spcBef>
              <a:spcAft>
                <a:spcPct val="0"/>
              </a:spcAft>
            </a:pPr>
            <a:r>
              <a:rPr lang="zh-CN" altLang="en-US" dirty="0">
                <a:solidFill>
                  <a:prstClr val="black"/>
                </a:solidFill>
                <a:latin typeface="微软雅黑" panose="020B0503020204020204" pitchFamily="34" charset="-122"/>
                <a:ea typeface="微软雅黑" panose="020B0503020204020204" pitchFamily="34" charset="-122"/>
              </a:rPr>
              <a:t>算法</a:t>
            </a:r>
          </a:p>
        </p:txBody>
      </p:sp>
    </p:spTree>
    <p:extLst>
      <p:ext uri="{BB962C8B-B14F-4D97-AF65-F5344CB8AC3E}">
        <p14:creationId xmlns:p14="http://schemas.microsoft.com/office/powerpoint/2010/main" val="3836144906"/>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图示 3"/>
          <p:cNvGraphicFramePr/>
          <p:nvPr>
            <p:extLst/>
          </p:nvPr>
        </p:nvGraphicFramePr>
        <p:xfrm>
          <a:off x="3437874" y="733616"/>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文本框 4"/>
          <p:cNvSpPr txBox="1"/>
          <p:nvPr/>
        </p:nvSpPr>
        <p:spPr>
          <a:xfrm>
            <a:off x="6183262" y="3003798"/>
            <a:ext cx="864096" cy="830997"/>
          </a:xfrm>
          <a:prstGeom prst="rect">
            <a:avLst/>
          </a:prstGeom>
          <a:noFill/>
        </p:spPr>
        <p:txBody>
          <a:bodyPr wrap="square" rtlCol="0">
            <a:spAutoFit/>
          </a:bodyPr>
          <a:lstStyle/>
          <a:p>
            <a:pPr defTabSz="685800" eaLnBrk="0" fontAlgn="base" hangingPunct="0">
              <a:spcBef>
                <a:spcPct val="0"/>
              </a:spcBef>
              <a:spcAft>
                <a:spcPct val="0"/>
              </a:spcAft>
            </a:pPr>
            <a:r>
              <a:rPr lang="zh-CN" altLang="en-US" sz="2400" dirty="0">
                <a:solidFill>
                  <a:prstClr val="white"/>
                </a:solidFill>
                <a:latin typeface="微软雅黑" panose="020B0503020204020204" pitchFamily="34" charset="-122"/>
                <a:ea typeface="微软雅黑" panose="020B0503020204020204" pitchFamily="34" charset="-122"/>
              </a:rPr>
              <a:t>数据结构</a:t>
            </a:r>
          </a:p>
        </p:txBody>
      </p:sp>
      <p:sp>
        <p:nvSpPr>
          <p:cNvPr id="10" name="Rectangle 2"/>
          <p:cNvSpPr txBox="1">
            <a:spLocks noChangeArrowheads="1"/>
          </p:cNvSpPr>
          <p:nvPr/>
        </p:nvSpPr>
        <p:spPr>
          <a:xfrm>
            <a:off x="786010" y="1326954"/>
            <a:ext cx="5829300" cy="1102519"/>
          </a:xfrm>
          <a:prstGeom prst="rect">
            <a:avLst/>
          </a:prstGeom>
          <a:extLst/>
        </p:spPr>
        <p:txBody>
          <a:bodyPr vert="horz" rtlCol="0" anchor="ctr">
            <a:normAutofit/>
            <a:scene3d>
              <a:camera prst="orthographicFront"/>
              <a:lightRig rig="soft" dir="t"/>
            </a:scene3d>
            <a:sp3d prstMaterial="matte">
              <a:bevelT w="12700" h="12700"/>
            </a:sp3d>
          </a:bodyPr>
          <a:lstStyle>
            <a:lvl1pPr algn="l" rtl="0" eaLnBrk="0" fontAlgn="base" hangingPunct="0">
              <a:spcBef>
                <a:spcPct val="0"/>
              </a:spcBef>
              <a:spcAft>
                <a:spcPct val="0"/>
              </a:spcAft>
              <a:defRPr lang="zh-CN" altLang="en-US" sz="4400" b="1" kern="1200" spc="50" dirty="0">
                <a:ln w="12700">
                  <a:noFill/>
                  <a:prstDash val="solid"/>
                </a:ln>
                <a:solidFill>
                  <a:srgbClr val="4BC5B9"/>
                </a:solidFill>
                <a:effectLst>
                  <a:outerShdw blurRad="38100" dist="20320" dir="2700000" algn="tl" rotWithShape="0">
                    <a:srgbClr val="000000">
                      <a:alpha val="70000"/>
                    </a:srgbClr>
                  </a:outerShdw>
                </a:effectLst>
                <a:latin typeface="+mj-lt"/>
                <a:ea typeface="+mj-ea"/>
                <a:cs typeface="+mj-cs"/>
              </a:defRPr>
            </a:lvl1pPr>
            <a:lvl2pPr algn="l" rtl="0" eaLnBrk="0" fontAlgn="base" hangingPunct="0">
              <a:spcBef>
                <a:spcPct val="0"/>
              </a:spcBef>
              <a:spcAft>
                <a:spcPct val="0"/>
              </a:spcAft>
              <a:defRPr sz="4400" b="1">
                <a:solidFill>
                  <a:srgbClr val="4BC5B9"/>
                </a:solidFill>
                <a:latin typeface="Footlight MT Light" pitchFamily="18" charset="0"/>
                <a:ea typeface="华文新魏" pitchFamily="2" charset="-122"/>
              </a:defRPr>
            </a:lvl2pPr>
            <a:lvl3pPr algn="l" rtl="0" eaLnBrk="0" fontAlgn="base" hangingPunct="0">
              <a:spcBef>
                <a:spcPct val="0"/>
              </a:spcBef>
              <a:spcAft>
                <a:spcPct val="0"/>
              </a:spcAft>
              <a:defRPr sz="4400" b="1">
                <a:solidFill>
                  <a:srgbClr val="4BC5B9"/>
                </a:solidFill>
                <a:latin typeface="Footlight MT Light" pitchFamily="18" charset="0"/>
                <a:ea typeface="华文新魏" pitchFamily="2" charset="-122"/>
              </a:defRPr>
            </a:lvl3pPr>
            <a:lvl4pPr algn="l" rtl="0" eaLnBrk="0" fontAlgn="base" hangingPunct="0">
              <a:spcBef>
                <a:spcPct val="0"/>
              </a:spcBef>
              <a:spcAft>
                <a:spcPct val="0"/>
              </a:spcAft>
              <a:defRPr sz="4400" b="1">
                <a:solidFill>
                  <a:srgbClr val="4BC5B9"/>
                </a:solidFill>
                <a:latin typeface="Footlight MT Light" pitchFamily="18" charset="0"/>
                <a:ea typeface="华文新魏" pitchFamily="2" charset="-122"/>
              </a:defRPr>
            </a:lvl4pPr>
            <a:lvl5pPr algn="l" rtl="0" eaLnBrk="0" fontAlgn="base" hangingPunct="0">
              <a:spcBef>
                <a:spcPct val="0"/>
              </a:spcBef>
              <a:spcAft>
                <a:spcPct val="0"/>
              </a:spcAft>
              <a:defRPr sz="4400" b="1">
                <a:solidFill>
                  <a:srgbClr val="4BC5B9"/>
                </a:solidFill>
                <a:latin typeface="Footlight MT Light" pitchFamily="18" charset="0"/>
                <a:ea typeface="华文新魏" pitchFamily="2" charset="-122"/>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a:lstStyle>
          <a:p>
            <a:pPr defTabSz="685800" eaLnBrk="1" fontAlgn="auto" hangingPunct="1">
              <a:spcAft>
                <a:spcPts val="0"/>
              </a:spcAft>
              <a:defRPr/>
            </a:pPr>
            <a:r>
              <a:rPr lang="zh-CN" altLang="en-US" sz="2400" b="0" spc="38">
                <a:solidFill>
                  <a:prstClr val="black"/>
                </a:solidFill>
                <a:latin typeface="微软雅黑" panose="020B0503020204020204" pitchFamily="34" charset="-122"/>
                <a:ea typeface="微软雅黑" panose="020B0503020204020204" pitchFamily="34" charset="-122"/>
              </a:rPr>
              <a:t>学习</a:t>
            </a:r>
            <a:r>
              <a:rPr lang="en-US" altLang="zh-CN" sz="2400" b="0" spc="38">
                <a:solidFill>
                  <a:prstClr val="black"/>
                </a:solidFill>
                <a:latin typeface="微软雅黑" panose="020B0503020204020204" pitchFamily="34" charset="-122"/>
                <a:ea typeface="微软雅黑" panose="020B0503020204020204" pitchFamily="34" charset="-122"/>
              </a:rPr>
              <a:t>&lt;</a:t>
            </a:r>
            <a:r>
              <a:rPr lang="zh-CN" altLang="en-US" sz="2400" b="0" spc="38">
                <a:solidFill>
                  <a:prstClr val="black"/>
                </a:solidFill>
                <a:latin typeface="微软雅黑" panose="020B0503020204020204" pitchFamily="34" charset="-122"/>
                <a:ea typeface="微软雅黑" panose="020B0503020204020204" pitchFamily="34" charset="-122"/>
              </a:rPr>
              <a:t>数据结构</a:t>
            </a:r>
            <a:r>
              <a:rPr lang="en-US" altLang="zh-CN" sz="2400" b="0" spc="38">
                <a:solidFill>
                  <a:prstClr val="black"/>
                </a:solidFill>
                <a:latin typeface="微软雅黑" panose="020B0503020204020204" pitchFamily="34" charset="-122"/>
                <a:ea typeface="微软雅黑" panose="020B0503020204020204" pitchFamily="34" charset="-122"/>
              </a:rPr>
              <a:t>&gt;</a:t>
            </a:r>
            <a:r>
              <a:rPr lang="zh-CN" altLang="en-US" sz="2400" b="0" spc="38">
                <a:solidFill>
                  <a:prstClr val="black"/>
                </a:solidFill>
                <a:effectLst/>
                <a:latin typeface="微软雅黑" panose="020B0503020204020204" pitchFamily="34" charset="-122"/>
                <a:ea typeface="微软雅黑" panose="020B0503020204020204" pitchFamily="34" charset="-122"/>
              </a:rPr>
              <a:t>的意义</a:t>
            </a:r>
          </a:p>
        </p:txBody>
      </p:sp>
      <p:sp>
        <p:nvSpPr>
          <p:cNvPr id="11" name="Rectangle 8"/>
          <p:cNvSpPr>
            <a:spLocks noChangeArrowheads="1"/>
          </p:cNvSpPr>
          <p:nvPr/>
        </p:nvSpPr>
        <p:spPr bwMode="auto">
          <a:xfrm>
            <a:off x="791581" y="951570"/>
            <a:ext cx="5994797" cy="3250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lang="zh-CN" altLang="en-US" sz="3300" b="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第</a:t>
            </a:r>
            <a:r>
              <a:rPr lang="en-US" altLang="zh-CN" sz="3300" b="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3300" b="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章  绪论 </a:t>
            </a:r>
          </a:p>
        </p:txBody>
      </p:sp>
    </p:spTree>
    <p:extLst>
      <p:ext uri="{BB962C8B-B14F-4D97-AF65-F5344CB8AC3E}">
        <p14:creationId xmlns:p14="http://schemas.microsoft.com/office/powerpoint/2010/main" val="393545824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6625208" y="4004792"/>
            <a:ext cx="2133600" cy="273844"/>
          </a:xfrm>
        </p:spPr>
        <p:txBody>
          <a:bodyPr/>
          <a:lstStyle/>
          <a:p>
            <a:fld id="{7B4C26F3-AB5C-478F-8324-15184DC3904C}" type="slidenum">
              <a:rPr lang="zh-CN" altLang="en-US" smtClean="0">
                <a:solidFill>
                  <a:srgbClr val="0070C0"/>
                </a:solidFill>
                <a:latin typeface="微软雅黑" panose="020B0503020204020204" pitchFamily="34" charset="-122"/>
                <a:ea typeface="微软雅黑" panose="020B0503020204020204" pitchFamily="34" charset="-122"/>
              </a:rPr>
              <a:pPr/>
              <a:t>6</a:t>
            </a:fld>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242698" name="AutoShape 10"/>
          <p:cNvSpPr>
            <a:spLocks noChangeArrowheads="1"/>
          </p:cNvSpPr>
          <p:nvPr/>
        </p:nvSpPr>
        <p:spPr bwMode="auto">
          <a:xfrm>
            <a:off x="683568" y="1371944"/>
            <a:ext cx="3456384" cy="1393797"/>
          </a:xfrm>
          <a:prstGeom prst="irregularSeal2">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例</a:t>
            </a:r>
            <a:r>
              <a:rPr lang="en-US" altLang="zh-CN" sz="24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zh-CN" altLang="en-US" sz="240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迷宫：</a:t>
            </a:r>
            <a:endParaRPr lang="zh-CN" altLang="en-US" sz="2400" dirty="0">
              <a:solidFill>
                <a:schemeClr val="tx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42699" name="AutoShape 11"/>
          <p:cNvSpPr>
            <a:spLocks noChangeArrowheads="1"/>
          </p:cNvSpPr>
          <p:nvPr/>
        </p:nvSpPr>
        <p:spPr bwMode="auto">
          <a:xfrm>
            <a:off x="3348608" y="2618904"/>
            <a:ext cx="3816350" cy="486519"/>
          </a:xfrm>
          <a:prstGeom prst="ribbon2">
            <a:avLst>
              <a:gd name="adj1" fmla="val 12500"/>
              <a:gd name="adj2" fmla="val 50000"/>
            </a:avLst>
          </a:prstGeom>
          <a:ln>
            <a:headEnd/>
            <a:tailEnd/>
          </a:ln>
          <a:extLst/>
        </p:spPr>
        <p:style>
          <a:lnRef idx="1">
            <a:schemeClr val="accent5"/>
          </a:lnRef>
          <a:fillRef idx="3">
            <a:schemeClr val="accent5"/>
          </a:fillRef>
          <a:effectRef idx="2">
            <a:schemeClr val="accent5"/>
          </a:effectRef>
          <a:fontRef idx="minor">
            <a:schemeClr val="lt1"/>
          </a:fontRef>
        </p:style>
        <p:txBody>
          <a:bodyPr wrap="none" anchor="ctr"/>
          <a:lstStyle/>
          <a:p>
            <a:pPr algn="ctr"/>
            <a:r>
              <a:rPr lang="zh-CN" altLang="en-US" dirty="0" smtClean="0">
                <a:solidFill>
                  <a:srgbClr val="0070C0"/>
                </a:solidFill>
                <a:latin typeface="微软雅黑" panose="020B0503020204020204" pitchFamily="34" charset="-122"/>
                <a:ea typeface="微软雅黑" panose="020B0503020204020204" pitchFamily="34" charset="-122"/>
                <a:hlinkClick r:id="rId4" action="ppaction://hlinkfile"/>
              </a:rPr>
              <a:t>字符</a:t>
            </a:r>
            <a:r>
              <a:rPr lang="zh-CN" altLang="en-US" dirty="0" smtClean="0">
                <a:solidFill>
                  <a:srgbClr val="0070C0"/>
                </a:solidFill>
                <a:latin typeface="微软雅黑" panose="020B0503020204020204" pitchFamily="34" charset="-122"/>
                <a:ea typeface="微软雅黑" panose="020B0503020204020204" pitchFamily="34" charset="-122"/>
              </a:rPr>
              <a:t>界面</a:t>
            </a:r>
            <a:endParaRPr lang="en-US" altLang="zh-CN" dirty="0">
              <a:solidFill>
                <a:srgbClr val="0070C0"/>
              </a:solidFill>
              <a:latin typeface="微软雅黑" panose="020B0503020204020204" pitchFamily="34" charset="-122"/>
              <a:ea typeface="微软雅黑" panose="020B0503020204020204" pitchFamily="34" charset="-122"/>
            </a:endParaRPr>
          </a:p>
        </p:txBody>
      </p:sp>
      <p:sp>
        <p:nvSpPr>
          <p:cNvPr id="242701" name="AutoShape 13"/>
          <p:cNvSpPr>
            <a:spLocks noChangeArrowheads="1"/>
          </p:cNvSpPr>
          <p:nvPr/>
        </p:nvSpPr>
        <p:spPr bwMode="auto">
          <a:xfrm>
            <a:off x="3420046" y="3213435"/>
            <a:ext cx="3816350" cy="432550"/>
          </a:xfrm>
          <a:prstGeom prst="ribbon2">
            <a:avLst>
              <a:gd name="adj1" fmla="val 12500"/>
              <a:gd name="adj2" fmla="val 50000"/>
            </a:avLst>
          </a:prstGeom>
          <a:ln>
            <a:headEnd/>
            <a:tailEnd/>
          </a:ln>
          <a:extLst/>
        </p:spPr>
        <p:style>
          <a:lnRef idx="1">
            <a:schemeClr val="accent4"/>
          </a:lnRef>
          <a:fillRef idx="3">
            <a:schemeClr val="accent4"/>
          </a:fillRef>
          <a:effectRef idx="2">
            <a:schemeClr val="accent4"/>
          </a:effectRef>
          <a:fontRef idx="minor">
            <a:schemeClr val="lt1"/>
          </a:fontRef>
        </p:style>
        <p:txBody>
          <a:bodyPr wrap="none" anchor="ctr"/>
          <a:lstStyle/>
          <a:p>
            <a:pPr algn="ctr"/>
            <a:r>
              <a:rPr lang="zh-CN" altLang="en-US" dirty="0" smtClean="0">
                <a:solidFill>
                  <a:srgbClr val="0070C0"/>
                </a:solidFill>
                <a:latin typeface="微软雅黑" panose="020B0503020204020204" pitchFamily="34" charset="-122"/>
                <a:ea typeface="微软雅黑" panose="020B0503020204020204" pitchFamily="34" charset="-122"/>
                <a:hlinkClick r:id="rId5" action="ppaction://hlinkfile"/>
              </a:rPr>
              <a:t>图形</a:t>
            </a:r>
            <a:r>
              <a:rPr lang="zh-CN" altLang="en-US" dirty="0" smtClean="0">
                <a:solidFill>
                  <a:srgbClr val="0070C0"/>
                </a:solidFill>
                <a:latin typeface="微软雅黑" panose="020B0503020204020204" pitchFamily="34" charset="-122"/>
                <a:ea typeface="微软雅黑" panose="020B0503020204020204" pitchFamily="34" charset="-122"/>
              </a:rPr>
              <a:t>界面</a:t>
            </a:r>
            <a:endParaRPr lang="en-US" altLang="zh-CN" dirty="0">
              <a:solidFill>
                <a:srgbClr val="0070C0"/>
              </a:solidFill>
              <a:latin typeface="微软雅黑" panose="020B0503020204020204" pitchFamily="34" charset="-122"/>
              <a:ea typeface="微软雅黑" panose="020B0503020204020204" pitchFamily="34" charset="-122"/>
            </a:endParaRPr>
          </a:p>
        </p:txBody>
      </p:sp>
      <p:sp>
        <p:nvSpPr>
          <p:cNvPr id="13" name="AutoShape 13"/>
          <p:cNvSpPr>
            <a:spLocks noChangeArrowheads="1"/>
          </p:cNvSpPr>
          <p:nvPr/>
        </p:nvSpPr>
        <p:spPr bwMode="auto">
          <a:xfrm>
            <a:off x="3419946" y="3760285"/>
            <a:ext cx="3816350" cy="432550"/>
          </a:xfrm>
          <a:prstGeom prst="ribbon2">
            <a:avLst>
              <a:gd name="adj1" fmla="val 12500"/>
              <a:gd name="adj2" fmla="val 50000"/>
            </a:avLst>
          </a:prstGeom>
          <a:ln>
            <a:headEnd/>
            <a:tailEnd/>
          </a:ln>
          <a:extLst/>
        </p:spPr>
        <p:style>
          <a:lnRef idx="1">
            <a:schemeClr val="accent4"/>
          </a:lnRef>
          <a:fillRef idx="3">
            <a:schemeClr val="accent4"/>
          </a:fillRef>
          <a:effectRef idx="2">
            <a:schemeClr val="accent4"/>
          </a:effectRef>
          <a:fontRef idx="minor">
            <a:schemeClr val="lt1"/>
          </a:fontRef>
        </p:style>
        <p:txBody>
          <a:bodyPr wrap="none" anchor="ctr"/>
          <a:lstStyle/>
          <a:p>
            <a:pPr algn="ctr"/>
            <a:r>
              <a:rPr lang="zh-CN" altLang="en-US" dirty="0" smtClean="0">
                <a:solidFill>
                  <a:srgbClr val="0070C0"/>
                </a:solidFill>
                <a:latin typeface="微软雅黑" panose="020B0503020204020204" pitchFamily="34" charset="-122"/>
                <a:ea typeface="微软雅黑" panose="020B0503020204020204" pitchFamily="34" charset="-122"/>
              </a:rPr>
              <a:t>迷宫</a:t>
            </a:r>
            <a:r>
              <a:rPr lang="zh-CN" altLang="en-US" dirty="0" smtClean="0">
                <a:solidFill>
                  <a:srgbClr val="0070C0"/>
                </a:solidFill>
                <a:latin typeface="微软雅黑" panose="020B0503020204020204" pitchFamily="34" charset="-122"/>
                <a:ea typeface="微软雅黑" panose="020B0503020204020204" pitchFamily="34" charset="-122"/>
                <a:hlinkClick r:id="rId6" action="ppaction://hlinkfile"/>
              </a:rPr>
              <a:t>游戏</a:t>
            </a:r>
            <a:endParaRPr lang="en-US" altLang="zh-CN" dirty="0">
              <a:solidFill>
                <a:srgbClr val="0070C0"/>
              </a:solidFill>
              <a:latin typeface="微软雅黑" panose="020B0503020204020204" pitchFamily="34" charset="-122"/>
              <a:ea typeface="微软雅黑" panose="020B0503020204020204" pitchFamily="34" charset="-122"/>
            </a:endParaRPr>
          </a:p>
        </p:txBody>
      </p:sp>
      <p:sp>
        <p:nvSpPr>
          <p:cNvPr id="8" name="矩形 7"/>
          <p:cNvSpPr/>
          <p:nvPr/>
        </p:nvSpPr>
        <p:spPr>
          <a:xfrm>
            <a:off x="899592" y="826267"/>
            <a:ext cx="6552728" cy="461665"/>
          </a:xfrm>
          <a:prstGeom prst="rect">
            <a:avLst/>
          </a:prstGeom>
        </p:spPr>
        <p:txBody>
          <a:bodyPr wrap="square">
            <a:spAutoFit/>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程序＝算法＋数据结构，而算法＝逻辑＋控制</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4384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4" fill="hold" grpId="0" nodeType="clickEffect">
                                  <p:stCondLst>
                                    <p:cond delay="0"/>
                                  </p:stCondLst>
                                  <p:childTnLst>
                                    <p:set>
                                      <p:cBhvr>
                                        <p:cTn id="11" dur="1" fill="hold">
                                          <p:stCondLst>
                                            <p:cond delay="0"/>
                                          </p:stCondLst>
                                        </p:cTn>
                                        <p:tgtEl>
                                          <p:spTgt spid="242698"/>
                                        </p:tgtEl>
                                        <p:attrNameLst>
                                          <p:attrName>style.visibility</p:attrName>
                                        </p:attrNameLst>
                                      </p:cBhvr>
                                      <p:to>
                                        <p:strVal val="visible"/>
                                      </p:to>
                                    </p:set>
                                    <p:animEffect transition="in" filter="wheel(4)">
                                      <p:cBhvr>
                                        <p:cTn id="12" dur="2000"/>
                                        <p:tgtEl>
                                          <p:spTgt spid="242698"/>
                                        </p:tgtEl>
                                      </p:cBhvr>
                                    </p:animEffect>
                                  </p:childTnLst>
                                  <p:subTnLst>
                                    <p:audio>
                                      <p:cMediaNode>
                                        <p:cTn display="0" masterRel="sameClick">
                                          <p:stCondLst>
                                            <p:cond evt="begin" delay="0">
                                              <p:tn val="10"/>
                                            </p:cond>
                                          </p:stCondLst>
                                          <p:endCondLst>
                                            <p:cond evt="onStopAudio" delay="0">
                                              <p:tgtEl>
                                                <p:sldTgt/>
                                              </p:tgtEl>
                                            </p:cond>
                                          </p:endCondLst>
                                        </p:cTn>
                                        <p:tgtEl>
                                          <p:sndTgt r:embed="rId3" name="suction.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42699"/>
                                        </p:tgtEl>
                                        <p:attrNameLst>
                                          <p:attrName>style.visibility</p:attrName>
                                        </p:attrNameLst>
                                      </p:cBhvr>
                                      <p:to>
                                        <p:strVal val="visible"/>
                                      </p:to>
                                    </p:set>
                                    <p:anim calcmode="lin" valueType="num">
                                      <p:cBhvr additive="base">
                                        <p:cTn id="17" dur="500" fill="hold"/>
                                        <p:tgtEl>
                                          <p:spTgt spid="242699"/>
                                        </p:tgtEl>
                                        <p:attrNameLst>
                                          <p:attrName>ppt_x</p:attrName>
                                        </p:attrNameLst>
                                      </p:cBhvr>
                                      <p:tavLst>
                                        <p:tav tm="0">
                                          <p:val>
                                            <p:strVal val="#ppt_x"/>
                                          </p:val>
                                        </p:tav>
                                        <p:tav tm="100000">
                                          <p:val>
                                            <p:strVal val="#ppt_x"/>
                                          </p:val>
                                        </p:tav>
                                      </p:tavLst>
                                    </p:anim>
                                    <p:anim calcmode="lin" valueType="num">
                                      <p:cBhvr additive="base">
                                        <p:cTn id="18" dur="500" fill="hold"/>
                                        <p:tgtEl>
                                          <p:spTgt spid="242699"/>
                                        </p:tgtEl>
                                        <p:attrNameLst>
                                          <p:attrName>ppt_y</p:attrName>
                                        </p:attrNameLst>
                                      </p:cBhvr>
                                      <p:tavLst>
                                        <p:tav tm="0">
                                          <p:val>
                                            <p:strVal val="1+#ppt_h/2"/>
                                          </p:val>
                                        </p:tav>
                                        <p:tav tm="100000">
                                          <p:val>
                                            <p:strVal val="#ppt_y"/>
                                          </p:val>
                                        </p:tav>
                                      </p:tavLst>
                                    </p:anim>
                                  </p:childTnLst>
                                </p:cTn>
                              </p:par>
                            </p:childTnLst>
                          </p:cTn>
                        </p:par>
                        <p:par>
                          <p:cTn id="19" fill="hold" nodeType="withGroup">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242701"/>
                                        </p:tgtEl>
                                        <p:attrNameLst>
                                          <p:attrName>style.visibility</p:attrName>
                                        </p:attrNameLst>
                                      </p:cBhvr>
                                      <p:to>
                                        <p:strVal val="visible"/>
                                      </p:to>
                                    </p:set>
                                    <p:anim calcmode="lin" valueType="num">
                                      <p:cBhvr additive="base">
                                        <p:cTn id="22" dur="500" fill="hold"/>
                                        <p:tgtEl>
                                          <p:spTgt spid="242701"/>
                                        </p:tgtEl>
                                        <p:attrNameLst>
                                          <p:attrName>ppt_x</p:attrName>
                                        </p:attrNameLst>
                                      </p:cBhvr>
                                      <p:tavLst>
                                        <p:tav tm="0">
                                          <p:val>
                                            <p:strVal val="#ppt_x"/>
                                          </p:val>
                                        </p:tav>
                                        <p:tav tm="100000">
                                          <p:val>
                                            <p:strVal val="#ppt_x"/>
                                          </p:val>
                                        </p:tav>
                                      </p:tavLst>
                                    </p:anim>
                                    <p:anim calcmode="lin" valueType="num">
                                      <p:cBhvr additive="base">
                                        <p:cTn id="23" dur="500" fill="hold"/>
                                        <p:tgtEl>
                                          <p:spTgt spid="242701"/>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8" grpId="0" animBg="1"/>
      <p:bldP spid="242699" grpId="0" animBg="1"/>
      <p:bldP spid="242701" grpId="0" animBg="1"/>
      <p:bldP spid="13" grpId="0" animBg="1"/>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4498" name="Rectangle 2"/>
          <p:cNvSpPr>
            <a:spLocks noChangeArrowheads="1"/>
          </p:cNvSpPr>
          <p:nvPr/>
        </p:nvSpPr>
        <p:spPr bwMode="auto">
          <a:xfrm>
            <a:off x="1439652" y="1557668"/>
            <a:ext cx="6572250" cy="702078"/>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style>
          <a:lnRef idx="1">
            <a:schemeClr val="dk1"/>
          </a:lnRef>
          <a:fillRef idx="3">
            <a:schemeClr val="dk1"/>
          </a:fillRef>
          <a:effectRef idx="2">
            <a:schemeClr val="dk1"/>
          </a:effectRef>
          <a:fontRef idx="minor">
            <a:schemeClr val="lt1"/>
          </a:fontRef>
        </p:style>
        <p:txBody>
          <a:bodyPr anchor="ctr"/>
          <a:lstStyle/>
          <a:p>
            <a:pPr defTabSz="685800" eaLnBrk="0" fontAlgn="base" hangingPunct="0">
              <a:lnSpc>
                <a:spcPct val="85000"/>
              </a:lnSpc>
              <a:spcBef>
                <a:spcPct val="0"/>
              </a:spcBef>
              <a:spcAft>
                <a:spcPct val="0"/>
              </a:spcAft>
              <a:defRPr/>
            </a:pPr>
            <a:r>
              <a:rPr lang="en-US" altLang="zh-CN" dirty="0">
                <a:solidFill>
                  <a:prstClr val="black"/>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1.1 </a:t>
            </a:r>
            <a:r>
              <a:rPr lang="zh-CN" altLang="en-US" dirty="0">
                <a:solidFill>
                  <a:prstClr val="black"/>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学习</a:t>
            </a:r>
            <a:r>
              <a:rPr lang="en-US" altLang="zh-CN" dirty="0">
                <a:solidFill>
                  <a:prstClr val="black"/>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&lt;</a:t>
            </a:r>
            <a:r>
              <a:rPr lang="zh-CN" altLang="en-US" dirty="0">
                <a:solidFill>
                  <a:prstClr val="black"/>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数据结构</a:t>
            </a:r>
            <a:r>
              <a:rPr lang="en-US" altLang="zh-CN" dirty="0">
                <a:solidFill>
                  <a:prstClr val="black"/>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&gt;</a:t>
            </a:r>
            <a:r>
              <a:rPr lang="zh-CN" altLang="en-US" dirty="0">
                <a:solidFill>
                  <a:prstClr val="black"/>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的意义及</a:t>
            </a:r>
            <a:r>
              <a:rPr lang="zh-CN" altLang="en-US" i="1" dirty="0">
                <a:solidFill>
                  <a:prstClr val="black"/>
                </a:solidFill>
                <a:effectLst>
                  <a:outerShdw blurRad="38100" dist="38100" dir="2700000" algn="tl">
                    <a:srgbClr val="FFFFFF"/>
                  </a:outerShdw>
                </a:effectLst>
                <a:latin typeface="微软雅黑" panose="020B0503020204020204" pitchFamily="34" charset="-122"/>
                <a:ea typeface="微软雅黑" panose="020B0503020204020204" pitchFamily="34" charset="-122"/>
              </a:rPr>
              <a:t>要求</a:t>
            </a:r>
            <a:endParaRPr lang="zh-CN" altLang="en-US" dirty="0">
              <a:solidFill>
                <a:prstClr val="black"/>
              </a:solidFill>
              <a:latin typeface="微软雅黑" panose="020B0503020204020204" pitchFamily="34" charset="-122"/>
              <a:ea typeface="微软雅黑" panose="020B0503020204020204" pitchFamily="34" charset="-122"/>
            </a:endParaRPr>
          </a:p>
        </p:txBody>
      </p:sp>
      <p:sp>
        <p:nvSpPr>
          <p:cNvPr id="234499" name="Rectangle 3"/>
          <p:cNvSpPr>
            <a:spLocks noChangeArrowheads="1"/>
          </p:cNvSpPr>
          <p:nvPr/>
        </p:nvSpPr>
        <p:spPr bwMode="auto">
          <a:xfrm>
            <a:off x="1439652" y="2389182"/>
            <a:ext cx="6572250" cy="2430270"/>
          </a:xfrm>
          <a:prstGeom prst="rect">
            <a:avLst/>
          </a:prstGeom>
          <a:solidFill>
            <a:schemeClr val="accent2">
              <a:lumMod val="60000"/>
              <a:lumOff val="4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style>
          <a:lnRef idx="1">
            <a:schemeClr val="dk1"/>
          </a:lnRef>
          <a:fillRef idx="3">
            <a:schemeClr val="dk1"/>
          </a:fillRef>
          <a:effectRef idx="2">
            <a:schemeClr val="dk1"/>
          </a:effectRef>
          <a:fontRef idx="minor">
            <a:schemeClr val="lt1"/>
          </a:fontRef>
        </p:style>
        <p:txBody>
          <a:bodyPr/>
          <a:lstStyle/>
          <a:p>
            <a:pPr marL="257175" indent="-257175" defTabSz="685800" eaLnBrk="0" fontAlgn="base" hangingPunct="0">
              <a:spcBef>
                <a:spcPct val="60000"/>
              </a:spcBef>
              <a:spcAft>
                <a:spcPct val="0"/>
              </a:spcAft>
              <a:buClr>
                <a:prstClr val="white"/>
              </a:buClr>
              <a:defRPr/>
            </a:pPr>
            <a:r>
              <a:rPr lang="zh-CN" altLang="en-US" sz="1500" dirty="0">
                <a:solidFill>
                  <a:prstClr val="black"/>
                </a:solidFill>
                <a:latin typeface="微软雅黑" panose="020B0503020204020204" pitchFamily="34" charset="-122"/>
                <a:ea typeface="微软雅黑" panose="020B0503020204020204" pitchFamily="34" charset="-122"/>
              </a:rPr>
              <a:t>二、要求</a:t>
            </a:r>
          </a:p>
          <a:p>
            <a:pPr marL="257175" indent="-257175" defTabSz="685800" eaLnBrk="0" fontAlgn="base" hangingPunct="0">
              <a:spcBef>
                <a:spcPct val="60000"/>
              </a:spcBef>
              <a:spcAft>
                <a:spcPct val="0"/>
              </a:spcAft>
              <a:buClr>
                <a:prstClr val="white"/>
              </a:buClr>
              <a:defRPr/>
            </a:pPr>
            <a:r>
              <a:rPr lang="zh-CN" altLang="en-US" sz="1500" dirty="0">
                <a:solidFill>
                  <a:prstClr val="black"/>
                </a:solidFill>
                <a:latin typeface="微软雅黑" panose="020B0503020204020204" pitchFamily="34" charset="-122"/>
                <a:ea typeface="微软雅黑" panose="020B0503020204020204" pitchFamily="34" charset="-122"/>
                <a:sym typeface="Wingdings" pitchFamily="2" charset="2"/>
              </a:rPr>
              <a:t></a:t>
            </a:r>
            <a:r>
              <a:rPr lang="zh-CN" altLang="en-US" sz="1500" dirty="0">
                <a:solidFill>
                  <a:prstClr val="black"/>
                </a:solidFill>
                <a:latin typeface="微软雅黑" panose="020B0503020204020204" pitchFamily="34" charset="-122"/>
                <a:ea typeface="微软雅黑" panose="020B0503020204020204" pitchFamily="34" charset="-122"/>
              </a:rPr>
              <a:t>掌握各类基本数据结构类型和相应的存储结构</a:t>
            </a:r>
          </a:p>
          <a:p>
            <a:pPr marL="257175" indent="-257175" defTabSz="685800" eaLnBrk="0" fontAlgn="base" hangingPunct="0">
              <a:spcBef>
                <a:spcPct val="60000"/>
              </a:spcBef>
              <a:spcAft>
                <a:spcPct val="0"/>
              </a:spcAft>
              <a:buClr>
                <a:prstClr val="white"/>
              </a:buClr>
              <a:defRPr/>
            </a:pPr>
            <a:r>
              <a:rPr lang="zh-CN" altLang="en-US" sz="1500" dirty="0">
                <a:solidFill>
                  <a:prstClr val="black"/>
                </a:solidFill>
                <a:latin typeface="微软雅黑" panose="020B0503020204020204" pitchFamily="34" charset="-122"/>
                <a:ea typeface="微软雅黑" panose="020B0503020204020204" pitchFamily="34" charset="-122"/>
                <a:sym typeface="Wingdings" pitchFamily="2" charset="2"/>
              </a:rPr>
              <a:t></a:t>
            </a:r>
            <a:r>
              <a:rPr lang="zh-CN" altLang="en-US" sz="1500" dirty="0">
                <a:solidFill>
                  <a:prstClr val="black"/>
                </a:solidFill>
                <a:latin typeface="微软雅黑" panose="020B0503020204020204" pitchFamily="34" charset="-122"/>
                <a:ea typeface="微软雅黑" panose="020B0503020204020204" pitchFamily="34" charset="-122"/>
              </a:rPr>
              <a:t>提高阅读和编写算法的能力</a:t>
            </a:r>
          </a:p>
          <a:p>
            <a:pPr marL="257175" indent="-257175" defTabSz="685800" eaLnBrk="0" fontAlgn="base" hangingPunct="0">
              <a:spcBef>
                <a:spcPct val="60000"/>
              </a:spcBef>
              <a:spcAft>
                <a:spcPct val="0"/>
              </a:spcAft>
              <a:buClr>
                <a:prstClr val="white"/>
              </a:buClr>
              <a:defRPr/>
            </a:pPr>
            <a:r>
              <a:rPr lang="zh-CN" altLang="en-US" sz="1500" dirty="0">
                <a:solidFill>
                  <a:prstClr val="black"/>
                </a:solidFill>
                <a:latin typeface="微软雅黑" panose="020B0503020204020204" pitchFamily="34" charset="-122"/>
                <a:ea typeface="微软雅黑" panose="020B0503020204020204" pitchFamily="34" charset="-122"/>
                <a:sym typeface="Wingdings" pitchFamily="2" charset="2"/>
              </a:rPr>
              <a:t></a:t>
            </a:r>
            <a:r>
              <a:rPr lang="zh-CN" altLang="en-US" sz="1500" dirty="0">
                <a:solidFill>
                  <a:prstClr val="black"/>
                </a:solidFill>
                <a:latin typeface="微软雅黑" panose="020B0503020204020204" pitchFamily="34" charset="-122"/>
                <a:ea typeface="微软雅黑" panose="020B0503020204020204" pitchFamily="34" charset="-122"/>
              </a:rPr>
              <a:t>能针对给定问题，选择相适应的数据结构，并能设计和分析算法</a:t>
            </a:r>
          </a:p>
          <a:p>
            <a:pPr marL="857250" lvl="2" indent="-171450" defTabSz="685800" eaLnBrk="0" fontAlgn="base" hangingPunct="0">
              <a:lnSpc>
                <a:spcPct val="95000"/>
              </a:lnSpc>
              <a:spcBef>
                <a:spcPct val="35000"/>
              </a:spcBef>
              <a:spcAft>
                <a:spcPct val="0"/>
              </a:spcAft>
              <a:defRPr/>
            </a:pPr>
            <a:r>
              <a:rPr lang="zh-CN" altLang="en-US" sz="1500" dirty="0">
                <a:solidFill>
                  <a:prstClr val="black"/>
                </a:solidFill>
                <a:latin typeface="微软雅黑" panose="020B0503020204020204" pitchFamily="34" charset="-122"/>
                <a:ea typeface="微软雅黑" panose="020B0503020204020204" pitchFamily="34" charset="-122"/>
              </a:rPr>
              <a:t>掌握典型算法思想及程序实现；</a:t>
            </a:r>
          </a:p>
          <a:p>
            <a:pPr marL="857250" lvl="2" indent="-171450" defTabSz="685800" eaLnBrk="0" fontAlgn="base" hangingPunct="0">
              <a:lnSpc>
                <a:spcPct val="95000"/>
              </a:lnSpc>
              <a:spcBef>
                <a:spcPct val="35000"/>
              </a:spcBef>
              <a:spcAft>
                <a:spcPct val="0"/>
              </a:spcAft>
              <a:defRPr/>
            </a:pPr>
            <a:r>
              <a:rPr lang="zh-CN" altLang="en-US" sz="1500" dirty="0">
                <a:solidFill>
                  <a:prstClr val="black"/>
                </a:solidFill>
                <a:latin typeface="微软雅黑" panose="020B0503020204020204" pitchFamily="34" charset="-122"/>
                <a:ea typeface="微软雅黑" panose="020B0503020204020204" pitchFamily="34" charset="-122"/>
              </a:rPr>
              <a:t>培养算法设计能力及编程能力；</a:t>
            </a:r>
          </a:p>
          <a:p>
            <a:pPr marL="857250" lvl="2" indent="-171450" defTabSz="685800" eaLnBrk="0" fontAlgn="base" hangingPunct="0">
              <a:lnSpc>
                <a:spcPct val="95000"/>
              </a:lnSpc>
              <a:spcBef>
                <a:spcPct val="35000"/>
              </a:spcBef>
              <a:spcAft>
                <a:spcPct val="0"/>
              </a:spcAft>
              <a:defRPr/>
            </a:pPr>
            <a:r>
              <a:rPr lang="zh-CN" altLang="en-US" sz="1500" dirty="0">
                <a:solidFill>
                  <a:prstClr val="black"/>
                </a:solidFill>
                <a:latin typeface="微软雅黑" panose="020B0503020204020204" pitchFamily="34" charset="-122"/>
                <a:ea typeface="微软雅黑" panose="020B0503020204020204" pitchFamily="34" charset="-122"/>
              </a:rPr>
              <a:t>为后继课程学习及从事软件开发打好基础。</a:t>
            </a:r>
            <a:r>
              <a:rPr lang="zh-CN" altLang="en-US" sz="1350" dirty="0">
                <a:solidFill>
                  <a:prstClr val="black"/>
                </a:solidFill>
                <a:latin typeface="微软雅黑" panose="020B0503020204020204" pitchFamily="34" charset="-122"/>
                <a:ea typeface="微软雅黑" panose="020B0503020204020204" pitchFamily="34" charset="-122"/>
              </a:rPr>
              <a:t> </a:t>
            </a:r>
          </a:p>
        </p:txBody>
      </p:sp>
      <p:sp>
        <p:nvSpPr>
          <p:cNvPr id="40964" name="Line 4"/>
          <p:cNvSpPr>
            <a:spLocks noChangeShapeType="1"/>
          </p:cNvSpPr>
          <p:nvPr/>
        </p:nvSpPr>
        <p:spPr bwMode="auto">
          <a:xfrm>
            <a:off x="5112060" y="1908515"/>
            <a:ext cx="800100" cy="0"/>
          </a:xfrm>
          <a:prstGeom prst="line">
            <a:avLst/>
          </a:prstGeom>
          <a:noFill/>
          <a:ln w="38100">
            <a:solidFill>
              <a:schemeClr val="tx2">
                <a:lumMod val="50000"/>
              </a:schemeClr>
            </a:solidFill>
            <a:round/>
            <a:headEnd/>
            <a:tailEnd/>
          </a:ln>
          <a:extLst>
            <a:ext uri="{909E8E84-426E-40DD-AFC4-6F175D3DCCD1}">
              <a14:hiddenFill xmlns:a14="http://schemas.microsoft.com/office/drawing/2010/main">
                <a:noFill/>
              </a14:hiddenFill>
            </a:ext>
          </a:extLst>
        </p:spPr>
        <p:txBody>
          <a:bodyPr/>
          <a:lstStyle/>
          <a:p>
            <a:pPr defTabSz="685800" eaLnBrk="0" fontAlgn="base" hangingPunct="0">
              <a:spcBef>
                <a:spcPct val="0"/>
              </a:spcBef>
              <a:spcAft>
                <a:spcPct val="0"/>
              </a:spcAft>
            </a:pPr>
            <a:endParaRPr lang="zh-CN" altLang="en-US" sz="1350">
              <a:solidFill>
                <a:prstClr val="white"/>
              </a:solidFill>
              <a:latin typeface="Arial" panose="020B0604020202020204" pitchFamily="34" charset="0"/>
              <a:ea typeface="幼圆" panose="02010509060101010101" pitchFamily="49" charset="-122"/>
            </a:endParaRPr>
          </a:p>
        </p:txBody>
      </p:sp>
      <p:sp>
        <p:nvSpPr>
          <p:cNvPr id="6" name="Rectangle 8"/>
          <p:cNvSpPr>
            <a:spLocks noChangeArrowheads="1"/>
          </p:cNvSpPr>
          <p:nvPr/>
        </p:nvSpPr>
        <p:spPr bwMode="auto">
          <a:xfrm>
            <a:off x="1439653" y="910505"/>
            <a:ext cx="5994797" cy="32504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60000"/>
              <a:buFont typeface="Wingdings 2" panose="05020102010507070707" pitchFamily="18" charset="2"/>
              <a:buChar char=""/>
              <a:defRPr sz="3200" b="1">
                <a:solidFill>
                  <a:schemeClr val="tx1"/>
                </a:solidFill>
                <a:latin typeface="黑体" panose="02010609060101010101" pitchFamily="49" charset="-122"/>
                <a:ea typeface="黑体" panose="02010609060101010101" pitchFamily="49" charset="-122"/>
              </a:defRPr>
            </a:lvl1pPr>
            <a:lvl2pPr marL="742950" indent="-285750">
              <a:spcBef>
                <a:spcPct val="20000"/>
              </a:spcBef>
              <a:buClr>
                <a:schemeClr val="tx2"/>
              </a:buClr>
              <a:buSzPct val="60000"/>
              <a:buFont typeface="Wingdings 2" panose="05020102010507070707" pitchFamily="18" charset="2"/>
              <a:buChar char=""/>
              <a:defRPr sz="2800" b="1">
                <a:solidFill>
                  <a:schemeClr val="tx1"/>
                </a:solidFill>
                <a:latin typeface="黑体" panose="02010609060101010101" pitchFamily="49" charset="-122"/>
                <a:ea typeface="黑体" panose="02010609060101010101" pitchFamily="49" charset="-122"/>
              </a:defRPr>
            </a:lvl2pPr>
            <a:lvl3pPr marL="1143000" indent="-228600">
              <a:spcBef>
                <a:spcPct val="20000"/>
              </a:spcBef>
              <a:buClr>
                <a:schemeClr val="tx2"/>
              </a:buClr>
              <a:buSzPct val="60000"/>
              <a:buFont typeface="Wingdings 2" panose="05020102010507070707" pitchFamily="18" charset="2"/>
              <a:buChar char=""/>
              <a:defRPr sz="2400" b="1">
                <a:solidFill>
                  <a:schemeClr val="tx1"/>
                </a:solidFill>
                <a:latin typeface="黑体" panose="02010609060101010101" pitchFamily="49" charset="-122"/>
                <a:ea typeface="黑体" panose="02010609060101010101" pitchFamily="49" charset="-122"/>
              </a:defRPr>
            </a:lvl3pPr>
            <a:lvl4pPr marL="16002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4pPr>
            <a:lvl5pPr marL="2057400" indent="-228600">
              <a:spcBef>
                <a:spcPct val="20000"/>
              </a:spcBef>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20000"/>
              </a:spcBef>
              <a:spcAft>
                <a:spcPct val="0"/>
              </a:spcAft>
              <a:buClr>
                <a:schemeClr val="tx2"/>
              </a:buClr>
              <a:buSzPct val="60000"/>
              <a:buFont typeface="Wingdings 2" panose="05020102010507070707" pitchFamily="18" charset="2"/>
              <a:buChar char=""/>
              <a:defRPr sz="2000" b="1">
                <a:solidFill>
                  <a:schemeClr val="tx1"/>
                </a:solidFill>
                <a:latin typeface="黑体" panose="02010609060101010101" pitchFamily="49" charset="-122"/>
                <a:ea typeface="黑体" panose="02010609060101010101" pitchFamily="49" charset="-122"/>
              </a:defRPr>
            </a:lvl9pPr>
          </a:lstStyle>
          <a:p>
            <a:pPr defTabSz="685800" fontAlgn="base">
              <a:spcBef>
                <a:spcPct val="0"/>
              </a:spcBef>
              <a:spcAft>
                <a:spcPct val="0"/>
              </a:spcAft>
              <a:buClrTx/>
              <a:buSzTx/>
              <a:buNone/>
            </a:pPr>
            <a:r>
              <a:rPr lang="zh-CN" altLang="en-US" sz="3300" b="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第</a:t>
            </a:r>
            <a:r>
              <a:rPr lang="en-US" altLang="zh-CN" sz="3300" b="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3300" b="0" dirty="0">
                <a:solidFill>
                  <a:srgbClr val="0070C0"/>
                </a:solidFill>
                <a:latin typeface="微软雅黑" panose="020B0503020204020204" pitchFamily="34" charset="-122"/>
                <a:ea typeface="微软雅黑" panose="020B0503020204020204" pitchFamily="34" charset="-122"/>
                <a:cs typeface="Arial" panose="020B0604020202020204" pitchFamily="34" charset="0"/>
              </a:rPr>
              <a:t>章  绪论 </a:t>
            </a:r>
          </a:p>
        </p:txBody>
      </p:sp>
    </p:spTree>
    <p:extLst>
      <p:ext uri="{BB962C8B-B14F-4D97-AF65-F5344CB8AC3E}">
        <p14:creationId xmlns:p14="http://schemas.microsoft.com/office/powerpoint/2010/main" val="4132539877"/>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3808" y="2067694"/>
            <a:ext cx="4320480" cy="1271723"/>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ctr">
            <a:normAutofit/>
          </a:bodyPr>
          <a:lstStyle/>
          <a:p>
            <a:pPr>
              <a:lnSpc>
                <a:spcPct val="90000"/>
              </a:lnSpc>
            </a:pPr>
            <a:r>
              <a:rPr lang="en-US" altLang="zh-CN" sz="3600" b="0" spc="0" dirty="0" smtClean="0">
                <a:ln>
                  <a:noFill/>
                </a:ln>
                <a:solidFill>
                  <a:srgbClr val="5B9BD5">
                    <a:lumMod val="75000"/>
                  </a:srgbClr>
                </a:solidFill>
                <a:effectLst/>
                <a:latin typeface="微软雅黑" panose="020B0503020204020204" pitchFamily="34" charset="-122"/>
                <a:ea typeface="微软雅黑" panose="020B0503020204020204" pitchFamily="34" charset="-122"/>
              </a:rPr>
              <a:t>1.4 </a:t>
            </a:r>
            <a:r>
              <a:rPr lang="zh-CN" altLang="en-US" sz="3600" b="0" spc="0" dirty="0" smtClean="0">
                <a:ln>
                  <a:noFill/>
                </a:ln>
                <a:solidFill>
                  <a:srgbClr val="5B9BD5">
                    <a:lumMod val="75000"/>
                  </a:srgbClr>
                </a:solidFill>
                <a:effectLst/>
                <a:latin typeface="微软雅黑" panose="020B0503020204020204" pitchFamily="34" charset="-122"/>
                <a:ea typeface="微软雅黑" panose="020B0503020204020204" pitchFamily="34" charset="-122"/>
              </a:rPr>
              <a:t>算法的概念</a:t>
            </a:r>
            <a:endParaRPr lang="zh-CN" altLang="en-US" sz="3200" b="0" spc="0" dirty="0">
              <a:ln>
                <a:noFill/>
              </a:ln>
              <a:solidFill>
                <a:srgbClr val="5B9BD5">
                  <a:lumMod val="75000"/>
                </a:srgbClr>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a:xfrm rot="900000">
            <a:off x="6864128" y="-19226"/>
            <a:ext cx="2287319" cy="273844"/>
          </a:xfrm>
        </p:spPr>
        <p:txBody>
          <a:bodyPr/>
          <a:lstStyle/>
          <a:p>
            <a:fld id="{7B4C26F3-AB5C-478F-8324-15184DC3904C}" type="slidenum">
              <a:rPr lang="zh-CN" altLang="en-US" smtClean="0"/>
              <a:pPr/>
              <a:t>61</a:t>
            </a:fld>
            <a:endParaRPr lang="zh-CN" altLang="en-US"/>
          </a:p>
        </p:txBody>
      </p:sp>
    </p:spTree>
    <p:extLst>
      <p:ext uri="{BB962C8B-B14F-4D97-AF65-F5344CB8AC3E}">
        <p14:creationId xmlns:p14="http://schemas.microsoft.com/office/powerpoint/2010/main" val="220647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defTabSz="342900"/>
            <a:fld id="{7B4C26F3-AB5C-478F-8324-15184DC3904C}" type="slidenum">
              <a:rPr lang="zh-CN" altLang="en-US">
                <a:solidFill>
                  <a:prstClr val="white">
                    <a:tint val="75000"/>
                  </a:prstClr>
                </a:solidFill>
                <a:latin typeface="Century Gothic" panose="020B0502020202020204"/>
                <a:ea typeface="宋体" panose="02010600030101010101" pitchFamily="2" charset="-122"/>
              </a:rPr>
              <a:pPr defTabSz="342900"/>
              <a:t>62</a:t>
            </a:fld>
            <a:endParaRPr lang="zh-CN" altLang="en-US">
              <a:solidFill>
                <a:prstClr val="white">
                  <a:tint val="75000"/>
                </a:prstClr>
              </a:solidFill>
              <a:latin typeface="Century Gothic" panose="020B0502020202020204"/>
              <a:ea typeface="宋体" panose="02010600030101010101" pitchFamily="2" charset="-122"/>
            </a:endParaRPr>
          </a:p>
        </p:txBody>
      </p:sp>
      <p:sp>
        <p:nvSpPr>
          <p:cNvPr id="252931" name="Rectangle 3"/>
          <p:cNvSpPr>
            <a:spLocks noGrp="1" noChangeArrowheads="1"/>
          </p:cNvSpPr>
          <p:nvPr>
            <p:ph type="subTitle" idx="4294967295"/>
          </p:nvPr>
        </p:nvSpPr>
        <p:spPr>
          <a:xfrm>
            <a:off x="1061610" y="1453158"/>
            <a:ext cx="6048375" cy="84415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a:buNone/>
            </a:pPr>
            <a:r>
              <a:rPr lang="zh-CN" altLang="en-US" sz="2100" b="1" dirty="0">
                <a:solidFill>
                  <a:schemeClr val="bg1"/>
                </a:solidFill>
                <a:latin typeface="微软雅黑" panose="020B0503020204020204" pitchFamily="34" charset="-122"/>
                <a:ea typeface="微软雅黑" panose="020B0503020204020204" pitchFamily="34" charset="-122"/>
              </a:rPr>
              <a:t>算法</a:t>
            </a:r>
            <a:r>
              <a:rPr lang="zh-CN" altLang="zh-CN" sz="2100" b="1" dirty="0">
                <a:solidFill>
                  <a:schemeClr val="bg1"/>
                </a:solidFill>
                <a:latin typeface="微软雅黑" panose="020B0503020204020204" pitchFamily="34" charset="-122"/>
                <a:ea typeface="微软雅黑" panose="020B0503020204020204" pitchFamily="34" charset="-122"/>
              </a:rPr>
              <a:t>用途：</a:t>
            </a:r>
          </a:p>
          <a:p>
            <a:pPr marL="0" indent="0">
              <a:buNone/>
            </a:pPr>
            <a:r>
              <a:rPr lang="zh-CN" altLang="en-US" sz="2100" dirty="0">
                <a:solidFill>
                  <a:schemeClr val="bg1"/>
                </a:solidFill>
                <a:latin typeface="微软雅黑" panose="020B0503020204020204" pitchFamily="34" charset="-122"/>
                <a:ea typeface="微软雅黑" panose="020B0503020204020204" pitchFamily="34" charset="-122"/>
              </a:rPr>
              <a:t>设计并实现</a:t>
            </a:r>
            <a:r>
              <a:rPr lang="zh-CN" altLang="en-US" sz="2100" b="1" dirty="0">
                <a:solidFill>
                  <a:schemeClr val="bg1"/>
                </a:solidFill>
                <a:latin typeface="微软雅黑" panose="020B0503020204020204" pitchFamily="34" charset="-122"/>
                <a:ea typeface="微软雅黑" panose="020B0503020204020204" pitchFamily="34" charset="-122"/>
              </a:rPr>
              <a:t>一种用计算机来解决问题的方法。</a:t>
            </a:r>
            <a:endParaRPr lang="en-US" altLang="zh-CN" sz="2100" b="1" dirty="0">
              <a:solidFill>
                <a:schemeClr val="bg1"/>
              </a:solidFill>
              <a:latin typeface="微软雅黑" panose="020B0503020204020204" pitchFamily="34" charset="-122"/>
              <a:ea typeface="微软雅黑" panose="020B0503020204020204" pitchFamily="34" charset="-122"/>
            </a:endParaRPr>
          </a:p>
          <a:p>
            <a:pPr marL="0" indent="0">
              <a:buNone/>
            </a:pPr>
            <a:endParaRPr lang="zh-CN" altLang="zh-CN" sz="210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a:spLocks noChangeArrowheads="1"/>
          </p:cNvSpPr>
          <p:nvPr/>
        </p:nvSpPr>
        <p:spPr bwMode="auto">
          <a:xfrm>
            <a:off x="2391491" y="4611699"/>
            <a:ext cx="399340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342900" eaLnBrk="1" hangingPunct="1"/>
            <a:r>
              <a:rPr lang="zh-CN" altLang="en-US" sz="1350" dirty="0">
                <a:solidFill>
                  <a:prstClr val="black"/>
                </a:solidFill>
                <a:latin typeface="微软雅黑" panose="020B0503020204020204" pitchFamily="34" charset="-122"/>
                <a:ea typeface="微软雅黑" panose="020B0503020204020204" pitchFamily="34" charset="-122"/>
              </a:rPr>
              <a:t>例如：在已知迷宫地图寻找入口到出口路径的方法</a:t>
            </a:r>
          </a:p>
        </p:txBody>
      </p:sp>
      <p:grpSp>
        <p:nvGrpSpPr>
          <p:cNvPr id="11" name="Group 20"/>
          <p:cNvGrpSpPr>
            <a:grpSpLocks/>
          </p:cNvGrpSpPr>
          <p:nvPr/>
        </p:nvGrpSpPr>
        <p:grpSpPr bwMode="auto">
          <a:xfrm>
            <a:off x="2446854" y="2409731"/>
            <a:ext cx="3942160" cy="2137172"/>
            <a:chOff x="2357" y="2220"/>
            <a:chExt cx="3311" cy="1795"/>
          </a:xfrm>
        </p:grpSpPr>
        <p:grpSp>
          <p:nvGrpSpPr>
            <p:cNvPr id="12" name="Group 4"/>
            <p:cNvGrpSpPr>
              <a:grpSpLocks/>
            </p:cNvGrpSpPr>
            <p:nvPr/>
          </p:nvGrpSpPr>
          <p:grpSpPr bwMode="auto">
            <a:xfrm>
              <a:off x="2357" y="3469"/>
              <a:ext cx="3311" cy="546"/>
              <a:chOff x="2396" y="3235"/>
              <a:chExt cx="3311" cy="546"/>
            </a:xfrm>
          </p:grpSpPr>
          <p:sp>
            <p:nvSpPr>
              <p:cNvPr id="18" name="Text Box 5"/>
              <p:cNvSpPr txBox="1">
                <a:spLocks noChangeArrowheads="1"/>
              </p:cNvSpPr>
              <p:nvPr/>
            </p:nvSpPr>
            <p:spPr bwMode="auto">
              <a:xfrm>
                <a:off x="3410" y="3240"/>
                <a:ext cx="1094" cy="310"/>
              </a:xfrm>
              <a:prstGeom prst="rect">
                <a:avLst/>
              </a:prstGeom>
              <a:solidFill>
                <a:srgbClr val="92D05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342900" eaLnBrk="1" hangingPunct="1">
                  <a:spcBef>
                    <a:spcPct val="50000"/>
                  </a:spcBef>
                </a:pPr>
                <a:r>
                  <a:rPr kumimoji="1" lang="en-US" altLang="zh-CN" dirty="0">
                    <a:solidFill>
                      <a:prstClr val="black"/>
                    </a:solidFill>
                    <a:latin typeface="微软雅黑" panose="020B0503020204020204" pitchFamily="34" charset="-122"/>
                    <a:ea typeface="微软雅黑" panose="020B0503020204020204" pitchFamily="34" charset="-122"/>
                  </a:rPr>
                  <a:t>Computer</a:t>
                </a:r>
              </a:p>
            </p:txBody>
          </p:sp>
          <p:sp>
            <p:nvSpPr>
              <p:cNvPr id="19" name="Text Box 6"/>
              <p:cNvSpPr txBox="1">
                <a:spLocks noChangeArrowheads="1"/>
              </p:cNvSpPr>
              <p:nvPr/>
            </p:nvSpPr>
            <p:spPr bwMode="auto">
              <a:xfrm>
                <a:off x="2396" y="3238"/>
                <a:ext cx="713"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342900" eaLnBrk="1" hangingPunct="1">
                  <a:spcBef>
                    <a:spcPct val="50000"/>
                  </a:spcBef>
                </a:pPr>
                <a:r>
                  <a:rPr kumimoji="1" lang="en-US" altLang="zh-CN" dirty="0">
                    <a:solidFill>
                      <a:srgbClr val="00B050"/>
                    </a:solidFill>
                    <a:latin typeface="微软雅黑" panose="020B0503020204020204" pitchFamily="34" charset="-122"/>
                    <a:ea typeface="微软雅黑" panose="020B0503020204020204" pitchFamily="34" charset="-122"/>
                  </a:rPr>
                  <a:t>Inputs</a:t>
                </a:r>
              </a:p>
            </p:txBody>
          </p:sp>
          <p:sp>
            <p:nvSpPr>
              <p:cNvPr id="20" name="Text Box 7"/>
              <p:cNvSpPr txBox="1">
                <a:spLocks noChangeArrowheads="1"/>
              </p:cNvSpPr>
              <p:nvPr/>
            </p:nvSpPr>
            <p:spPr bwMode="auto">
              <a:xfrm>
                <a:off x="4794" y="3235"/>
                <a:ext cx="91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342900" eaLnBrk="1" hangingPunct="1">
                  <a:spcBef>
                    <a:spcPct val="50000"/>
                  </a:spcBef>
                </a:pPr>
                <a:r>
                  <a:rPr kumimoji="1" lang="en-US" altLang="zh-CN" dirty="0">
                    <a:solidFill>
                      <a:srgbClr val="00B050"/>
                    </a:solidFill>
                    <a:latin typeface="微软雅黑" panose="020B0503020204020204" pitchFamily="34" charset="-122"/>
                    <a:ea typeface="微软雅黑" panose="020B0503020204020204" pitchFamily="34" charset="-122"/>
                  </a:rPr>
                  <a:t>Outputs</a:t>
                </a:r>
              </a:p>
            </p:txBody>
          </p:sp>
        </p:grpSp>
        <p:sp>
          <p:nvSpPr>
            <p:cNvPr id="13" name="Text Box 11"/>
            <p:cNvSpPr txBox="1">
              <a:spLocks noChangeArrowheads="1"/>
            </p:cNvSpPr>
            <p:nvPr/>
          </p:nvSpPr>
          <p:spPr bwMode="auto">
            <a:xfrm>
              <a:off x="3496" y="2220"/>
              <a:ext cx="89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eaLnBrk="1" hangingPunct="1">
                <a:spcBef>
                  <a:spcPct val="50000"/>
                </a:spcBef>
              </a:pPr>
              <a:r>
                <a:rPr kumimoji="1" lang="zh-CN" altLang="en-US" sz="2400" dirty="0">
                  <a:solidFill>
                    <a:srgbClr val="00B050"/>
                  </a:solidFill>
                  <a:latin typeface="微软雅黑" panose="020B0503020204020204" pitchFamily="34" charset="-122"/>
                  <a:ea typeface="微软雅黑" panose="020B0503020204020204" pitchFamily="34" charset="-122"/>
                </a:rPr>
                <a:t>问题</a:t>
              </a:r>
            </a:p>
          </p:txBody>
        </p:sp>
        <p:sp>
          <p:nvSpPr>
            <p:cNvPr id="14" name="Text Box 12"/>
            <p:cNvSpPr txBox="1">
              <a:spLocks noChangeArrowheads="1"/>
            </p:cNvSpPr>
            <p:nvPr/>
          </p:nvSpPr>
          <p:spPr bwMode="auto">
            <a:xfrm>
              <a:off x="3408" y="2849"/>
              <a:ext cx="102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eaLnBrk="1" hangingPunct="1">
                <a:spcBef>
                  <a:spcPct val="50000"/>
                </a:spcBef>
              </a:pPr>
              <a:r>
                <a:rPr kumimoji="1" lang="en-US" altLang="zh-CN" sz="2400">
                  <a:solidFill>
                    <a:srgbClr val="00B050"/>
                  </a:solidFill>
                  <a:latin typeface="微软雅黑" panose="020B0503020204020204" pitchFamily="34" charset="-122"/>
                  <a:ea typeface="微软雅黑" panose="020B0503020204020204" pitchFamily="34" charset="-122"/>
                </a:rPr>
                <a:t> </a:t>
              </a:r>
              <a:r>
                <a:rPr kumimoji="1" lang="zh-CN" altLang="en-US" sz="2400">
                  <a:solidFill>
                    <a:srgbClr val="00B050"/>
                  </a:solidFill>
                  <a:latin typeface="微软雅黑" panose="020B0503020204020204" pitchFamily="34" charset="-122"/>
                  <a:ea typeface="微软雅黑" panose="020B0503020204020204" pitchFamily="34" charset="-122"/>
                </a:rPr>
                <a:t>算法</a:t>
              </a:r>
            </a:p>
          </p:txBody>
        </p:sp>
        <p:sp>
          <p:nvSpPr>
            <p:cNvPr id="15" name="Line 13"/>
            <p:cNvSpPr>
              <a:spLocks noChangeShapeType="1"/>
            </p:cNvSpPr>
            <p:nvPr/>
          </p:nvSpPr>
          <p:spPr bwMode="auto">
            <a:xfrm>
              <a:off x="4439" y="3612"/>
              <a:ext cx="351" cy="1"/>
            </a:xfrm>
            <a:prstGeom prst="line">
              <a:avLst/>
            </a:prstGeom>
            <a:noFill/>
            <a:ln w="9525">
              <a:solidFill>
                <a:srgbClr val="0070C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342900"/>
              <a:endParaRPr lang="zh-CN" altLang="en-US" sz="1350">
                <a:solidFill>
                  <a:srgbClr val="00B050"/>
                </a:solidFill>
                <a:latin typeface="微软雅黑" panose="020B0503020204020204" pitchFamily="34" charset="-122"/>
                <a:ea typeface="微软雅黑" panose="020B0503020204020204" pitchFamily="34" charset="-122"/>
              </a:endParaRPr>
            </a:p>
          </p:txBody>
        </p:sp>
        <p:sp>
          <p:nvSpPr>
            <p:cNvPr id="16" name="AutoShape 14"/>
            <p:cNvSpPr>
              <a:spLocks noChangeArrowheads="1"/>
            </p:cNvSpPr>
            <p:nvPr/>
          </p:nvSpPr>
          <p:spPr bwMode="auto">
            <a:xfrm>
              <a:off x="3862" y="2582"/>
              <a:ext cx="117" cy="234"/>
            </a:xfrm>
            <a:prstGeom prst="downArrow">
              <a:avLst>
                <a:gd name="adj1" fmla="val 50000"/>
                <a:gd name="adj2" fmla="val 50000"/>
              </a:avLst>
            </a:prstGeom>
            <a:solidFill>
              <a:srgbClr val="0070C0"/>
            </a:solidFill>
            <a:ln w="9525">
              <a:noFill/>
              <a:miter lim="800000"/>
              <a:headEnd/>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9056" tIns="34529" rIns="69056" bIns="3452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342900" eaLnBrk="1" hangingPunct="1"/>
              <a:endParaRPr lang="zh-CN" altLang="en-US" sz="1350">
                <a:solidFill>
                  <a:srgbClr val="00B050"/>
                </a:solidFill>
                <a:latin typeface="微软雅黑" panose="020B0503020204020204" pitchFamily="34" charset="-122"/>
                <a:ea typeface="微软雅黑" panose="020B0503020204020204" pitchFamily="34" charset="-122"/>
              </a:endParaRPr>
            </a:p>
          </p:txBody>
        </p:sp>
        <p:sp>
          <p:nvSpPr>
            <p:cNvPr id="17" name="AutoShape 15"/>
            <p:cNvSpPr>
              <a:spLocks noChangeArrowheads="1"/>
            </p:cNvSpPr>
            <p:nvPr/>
          </p:nvSpPr>
          <p:spPr bwMode="auto">
            <a:xfrm>
              <a:off x="3862" y="3174"/>
              <a:ext cx="117" cy="234"/>
            </a:xfrm>
            <a:prstGeom prst="downArrow">
              <a:avLst>
                <a:gd name="adj1" fmla="val 50000"/>
                <a:gd name="adj2" fmla="val 50000"/>
              </a:avLst>
            </a:prstGeom>
            <a:solidFill>
              <a:srgbClr val="0070C0"/>
            </a:solidFill>
            <a:ln w="9525">
              <a:noFill/>
              <a:miter lim="800000"/>
              <a:headEnd/>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9056" tIns="34529" rIns="69056" bIns="3452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342900" eaLnBrk="1" hangingPunct="1"/>
              <a:endParaRPr lang="zh-CN" altLang="en-US" sz="1350">
                <a:solidFill>
                  <a:srgbClr val="00B050"/>
                </a:solidFill>
                <a:latin typeface="微软雅黑" panose="020B0503020204020204" pitchFamily="34" charset="-122"/>
                <a:ea typeface="微软雅黑" panose="020B0503020204020204" pitchFamily="34" charset="-122"/>
              </a:endParaRPr>
            </a:p>
          </p:txBody>
        </p:sp>
        <p:sp>
          <p:nvSpPr>
            <p:cNvPr id="24" name="Line 13"/>
            <p:cNvSpPr>
              <a:spLocks noChangeShapeType="1"/>
            </p:cNvSpPr>
            <p:nvPr/>
          </p:nvSpPr>
          <p:spPr bwMode="auto">
            <a:xfrm>
              <a:off x="3001" y="3620"/>
              <a:ext cx="351" cy="1"/>
            </a:xfrm>
            <a:prstGeom prst="line">
              <a:avLst/>
            </a:prstGeom>
            <a:noFill/>
            <a:ln w="9525">
              <a:solidFill>
                <a:srgbClr val="0070C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342900"/>
              <a:endParaRPr lang="zh-CN" altLang="en-US" sz="1350">
                <a:solidFill>
                  <a:srgbClr val="00B050"/>
                </a:solidFill>
                <a:latin typeface="微软雅黑" panose="020B0503020204020204" pitchFamily="34" charset="-122"/>
                <a:ea typeface="微软雅黑" panose="020B0503020204020204" pitchFamily="34" charset="-122"/>
              </a:endParaRPr>
            </a:p>
          </p:txBody>
        </p:sp>
      </p:grpSp>
      <p:sp>
        <p:nvSpPr>
          <p:cNvPr id="3" name="矩形 2"/>
          <p:cNvSpPr/>
          <p:nvPr/>
        </p:nvSpPr>
        <p:spPr>
          <a:xfrm>
            <a:off x="3314700" y="764761"/>
            <a:ext cx="1590500" cy="461665"/>
          </a:xfrm>
          <a:prstGeom prst="rect">
            <a:avLst/>
          </a:prstGeom>
        </p:spPr>
        <p:txBody>
          <a:bodyPr wrap="none">
            <a:spAutoFit/>
          </a:bodyPr>
          <a:lstStyle/>
          <a:p>
            <a:pPr defTabSz="342900"/>
            <a:r>
              <a:rPr lang="en-US" altLang="zh-CN" sz="2400" dirty="0">
                <a:solidFill>
                  <a:prstClr val="black"/>
                </a:solidFill>
                <a:latin typeface="微软雅黑" panose="020B0503020204020204" pitchFamily="34" charset="-122"/>
                <a:ea typeface="微软雅黑" panose="020B0503020204020204" pitchFamily="34" charset="-122"/>
              </a:rPr>
              <a:t>| </a:t>
            </a:r>
            <a:r>
              <a:rPr lang="zh-CN" altLang="en-US" sz="2400" dirty="0">
                <a:solidFill>
                  <a:prstClr val="black"/>
                </a:solidFill>
                <a:latin typeface="微软雅黑" panose="020B0503020204020204" pitchFamily="34" charset="-122"/>
                <a:ea typeface="微软雅黑" panose="020B0503020204020204" pitchFamily="34" charset="-122"/>
              </a:rPr>
              <a:t>迷宫小结</a:t>
            </a:r>
          </a:p>
        </p:txBody>
      </p:sp>
    </p:spTree>
    <p:extLst>
      <p:ext uri="{BB962C8B-B14F-4D97-AF65-F5344CB8AC3E}">
        <p14:creationId xmlns:p14="http://schemas.microsoft.com/office/powerpoint/2010/main" val="5799761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1">
                                            <p:bg/>
                                          </p:spTgt>
                                        </p:tgtEl>
                                        <p:attrNameLst>
                                          <p:attrName>style.visibility</p:attrName>
                                        </p:attrNameLst>
                                      </p:cBhvr>
                                      <p:to>
                                        <p:strVal val="visible"/>
                                      </p:to>
                                    </p:set>
                                    <p:anim calcmode="lin" valueType="num">
                                      <p:cBhvr additive="base">
                                        <p:cTn id="7" dur="500" fill="hold"/>
                                        <p:tgtEl>
                                          <p:spTgt spid="252931">
                                            <p:bg/>
                                          </p:spTgt>
                                        </p:tgtEl>
                                        <p:attrNameLst>
                                          <p:attrName>ppt_x</p:attrName>
                                        </p:attrNameLst>
                                      </p:cBhvr>
                                      <p:tavLst>
                                        <p:tav tm="0">
                                          <p:val>
                                            <p:strVal val="0-#ppt_w/2"/>
                                          </p:val>
                                        </p:tav>
                                        <p:tav tm="100000">
                                          <p:val>
                                            <p:strVal val="#ppt_x"/>
                                          </p:val>
                                        </p:tav>
                                      </p:tavLst>
                                    </p:anim>
                                    <p:anim calcmode="lin" valueType="num">
                                      <p:cBhvr additive="base">
                                        <p:cTn id="8" dur="500" fill="hold"/>
                                        <p:tgtEl>
                                          <p:spTgt spid="252931">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2931">
                                            <p:txEl>
                                              <p:pRg st="0" end="0"/>
                                            </p:txEl>
                                          </p:spTgt>
                                        </p:tgtEl>
                                        <p:attrNameLst>
                                          <p:attrName>style.visibility</p:attrName>
                                        </p:attrNameLst>
                                      </p:cBhvr>
                                      <p:to>
                                        <p:strVal val="visible"/>
                                      </p:to>
                                    </p:set>
                                    <p:anim calcmode="lin" valueType="num">
                                      <p:cBhvr additive="base">
                                        <p:cTn id="13" dur="500" fill="hold"/>
                                        <p:tgtEl>
                                          <p:spTgt spid="2529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2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52931">
                                            <p:txEl>
                                              <p:pRg st="1" end="1"/>
                                            </p:txEl>
                                          </p:spTgt>
                                        </p:tgtEl>
                                        <p:attrNameLst>
                                          <p:attrName>style.visibility</p:attrName>
                                        </p:attrNameLst>
                                      </p:cBhvr>
                                      <p:to>
                                        <p:strVal val="visible"/>
                                      </p:to>
                                    </p:set>
                                    <p:anim calcmode="lin" valueType="num">
                                      <p:cBhvr additive="base">
                                        <p:cTn id="19" dur="500" fill="hold"/>
                                        <p:tgtEl>
                                          <p:spTgt spid="25293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52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animBg="1"/>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197514" y="1749887"/>
            <a:ext cx="8082390" cy="1619250"/>
          </a:xfrm>
        </p:spPr>
        <p:txBody>
          <a:bodyPr>
            <a:noAutofit/>
          </a:bodyPr>
          <a:lstStyle/>
          <a:p>
            <a:pPr lvl="2" eaLnBrk="1" hangingPunct="1">
              <a:buClr>
                <a:srgbClr val="0070C0"/>
              </a:buClr>
            </a:pPr>
            <a:r>
              <a:rPr lang="zh-CN" altLang="en-US" sz="1800" dirty="0">
                <a:solidFill>
                  <a:schemeClr val="bg1"/>
                </a:solidFill>
                <a:latin typeface="微软雅黑" panose="020B0503020204020204" pitchFamily="34" charset="-122"/>
                <a:ea typeface="微软雅黑" panose="020B0503020204020204" pitchFamily="34" charset="-122"/>
              </a:rPr>
              <a:t>输  入：有零个或多个外部量作为算法的输入。 </a:t>
            </a:r>
          </a:p>
          <a:p>
            <a:pPr lvl="2" eaLnBrk="1" hangingPunct="1">
              <a:buClr>
                <a:srgbClr val="0070C0"/>
              </a:buClr>
            </a:pPr>
            <a:r>
              <a:rPr lang="zh-CN" altLang="en-US" sz="1800" dirty="0">
                <a:solidFill>
                  <a:schemeClr val="bg1"/>
                </a:solidFill>
                <a:latin typeface="微软雅黑" panose="020B0503020204020204" pitchFamily="34" charset="-122"/>
                <a:ea typeface="微软雅黑" panose="020B0503020204020204" pitchFamily="34" charset="-122"/>
              </a:rPr>
              <a:t>输  出：算法产生至少一个量作为输出。 </a:t>
            </a:r>
          </a:p>
          <a:p>
            <a:pPr lvl="2" eaLnBrk="1" hangingPunct="1">
              <a:buClr>
                <a:srgbClr val="0070C0"/>
              </a:buClr>
            </a:pPr>
            <a:r>
              <a:rPr lang="zh-CN" altLang="en-US" sz="1800" dirty="0">
                <a:solidFill>
                  <a:schemeClr val="bg1"/>
                </a:solidFill>
                <a:latin typeface="微软雅黑" panose="020B0503020204020204" pitchFamily="34" charset="-122"/>
                <a:ea typeface="微软雅黑" panose="020B0503020204020204" pitchFamily="34" charset="-122"/>
              </a:rPr>
              <a:t>确定性：组成算法的每条指令清晰、无歧义。 </a:t>
            </a:r>
          </a:p>
          <a:p>
            <a:pPr lvl="2" eaLnBrk="1" hangingPunct="1">
              <a:buClr>
                <a:srgbClr val="0070C0"/>
              </a:buClr>
            </a:pPr>
            <a:r>
              <a:rPr lang="zh-CN" altLang="en-US" sz="1800" dirty="0">
                <a:solidFill>
                  <a:schemeClr val="bg1"/>
                </a:solidFill>
                <a:latin typeface="微软雅黑" panose="020B0503020204020204" pitchFamily="34" charset="-122"/>
                <a:ea typeface="微软雅黑" panose="020B0503020204020204" pitchFamily="34" charset="-122"/>
              </a:rPr>
              <a:t>有限性：算法中每条指令的执行次数有限，执行每条指令的时间也有限。</a:t>
            </a:r>
          </a:p>
        </p:txBody>
      </p:sp>
      <p:sp>
        <p:nvSpPr>
          <p:cNvPr id="11269" name="Text Box 5"/>
          <p:cNvSpPr txBox="1">
            <a:spLocks noChangeArrowheads="1"/>
          </p:cNvSpPr>
          <p:nvPr/>
        </p:nvSpPr>
        <p:spPr bwMode="auto">
          <a:xfrm>
            <a:off x="1723482" y="1113588"/>
            <a:ext cx="368562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eaLnBrk="1" hangingPunct="1"/>
            <a:r>
              <a:rPr kumimoji="1" lang="zh-CN" altLang="en-US" sz="2100" dirty="0">
                <a:solidFill>
                  <a:prstClr val="black"/>
                </a:solidFill>
                <a:latin typeface="微软雅黑" panose="020B0503020204020204" pitchFamily="34" charset="-122"/>
                <a:ea typeface="微软雅黑" panose="020B0503020204020204" pitchFamily="34" charset="-122"/>
              </a:rPr>
              <a:t>是满足下述性质的指令序列。</a:t>
            </a:r>
          </a:p>
        </p:txBody>
      </p:sp>
      <p:sp>
        <p:nvSpPr>
          <p:cNvPr id="11270" name="Text Box 6"/>
          <p:cNvSpPr txBox="1">
            <a:spLocks noChangeArrowheads="1"/>
          </p:cNvSpPr>
          <p:nvPr/>
        </p:nvSpPr>
        <p:spPr bwMode="auto">
          <a:xfrm>
            <a:off x="859647" y="1080252"/>
            <a:ext cx="1107996"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eaLnBrk="1" hangingPunct="1"/>
            <a:r>
              <a:rPr kumimoji="1" lang="zh-CN" altLang="en-US" sz="2400" dirty="0">
                <a:solidFill>
                  <a:srgbClr val="0070C0"/>
                </a:solidFill>
                <a:latin typeface="微软雅黑" panose="020B0503020204020204" pitchFamily="34" charset="-122"/>
                <a:ea typeface="微软雅黑" panose="020B0503020204020204" pitchFamily="34" charset="-122"/>
              </a:rPr>
              <a:t>算法：</a:t>
            </a:r>
          </a:p>
        </p:txBody>
      </p:sp>
      <p:sp>
        <p:nvSpPr>
          <p:cNvPr id="18438" name="AutoShape 6"/>
          <p:cNvSpPr>
            <a:spLocks noChangeArrowheads="1"/>
          </p:cNvSpPr>
          <p:nvPr/>
        </p:nvSpPr>
        <p:spPr bwMode="auto">
          <a:xfrm>
            <a:off x="2627784" y="3381840"/>
            <a:ext cx="3078342" cy="1590210"/>
          </a:xfrm>
          <a:prstGeom prst="irregularSeal1">
            <a:avLst/>
          </a:prstGeom>
          <a:solidFill>
            <a:srgbClr val="FF990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lstStyle/>
          <a:p>
            <a:pPr algn="ctr" defTabSz="342900"/>
            <a:r>
              <a:rPr lang="zh-CN" altLang="en-US" sz="1350">
                <a:solidFill>
                  <a:prstClr val="black"/>
                </a:solidFill>
                <a:latin typeface="微软雅黑" panose="020B0503020204020204" pitchFamily="34" charset="-122"/>
                <a:ea typeface="微软雅黑" panose="020B0503020204020204" pitchFamily="34" charset="-122"/>
              </a:rPr>
              <a:t>有了算法计算机就能</a:t>
            </a:r>
            <a:r>
              <a:rPr lang="en-US" altLang="zh-CN" sz="1350">
                <a:solidFill>
                  <a:prstClr val="black"/>
                </a:solidFill>
                <a:latin typeface="微软雅黑" panose="020B0503020204020204" pitchFamily="34" charset="-122"/>
                <a:ea typeface="微软雅黑" panose="020B0503020204020204" pitchFamily="34" charset="-122"/>
              </a:rPr>
              <a:t>work</a:t>
            </a:r>
            <a:r>
              <a:rPr lang="zh-CN" altLang="en-US" sz="1350">
                <a:solidFill>
                  <a:prstClr val="black"/>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2555949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70"/>
                                        </p:tgtEl>
                                        <p:attrNameLst>
                                          <p:attrName>style.visibility</p:attrName>
                                        </p:attrNameLst>
                                      </p:cBhvr>
                                      <p:to>
                                        <p:strVal val="visible"/>
                                      </p:to>
                                    </p:set>
                                    <p:animEffect transition="in" filter="blinds(horizontal)">
                                      <p:cBhvr>
                                        <p:cTn id="7" dur="500"/>
                                        <p:tgtEl>
                                          <p:spTgt spid="112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 calcmode="lin" valueType="num">
                                      <p:cBhvr additive="base">
                                        <p:cTn id="12" dur="500" fill="hold"/>
                                        <p:tgtEl>
                                          <p:spTgt spid="11269"/>
                                        </p:tgtEl>
                                        <p:attrNameLst>
                                          <p:attrName>ppt_x</p:attrName>
                                        </p:attrNameLst>
                                      </p:cBhvr>
                                      <p:tavLst>
                                        <p:tav tm="0">
                                          <p:val>
                                            <p:strVal val="1+#ppt_w/2"/>
                                          </p:val>
                                        </p:tav>
                                        <p:tav tm="100000">
                                          <p:val>
                                            <p:strVal val="#ppt_x"/>
                                          </p:val>
                                        </p:tav>
                                      </p:tavLst>
                                    </p:anim>
                                    <p:anim calcmode="lin" valueType="num">
                                      <p:cBhvr additive="base">
                                        <p:cTn id="13"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18" dur="500"/>
                                        <p:tgtEl>
                                          <p:spTgt spid="11267">
                                            <p:txEl>
                                              <p:pRg st="0" end="0"/>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21" dur="500"/>
                                        <p:tgtEl>
                                          <p:spTgt spid="11267">
                                            <p:txEl>
                                              <p:pRg st="1" end="1"/>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24" dur="500"/>
                                        <p:tgtEl>
                                          <p:spTgt spid="11267">
                                            <p:txEl>
                                              <p:pRg st="2" end="2"/>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27" dur="500"/>
                                        <p:tgtEl>
                                          <p:spTgt spid="1126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8438"/>
                                        </p:tgtEl>
                                        <p:attrNameLst>
                                          <p:attrName>style.visibility</p:attrName>
                                        </p:attrNameLst>
                                      </p:cBhvr>
                                      <p:to>
                                        <p:strVal val="visible"/>
                                      </p:to>
                                    </p:set>
                                    <p:animEffect transition="in" filter="blinds(horizontal)">
                                      <p:cBhvr>
                                        <p:cTn id="32"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P spid="11269" grpId="0" autoUpdateAnimBg="0"/>
      <p:bldP spid="11270" grpId="0" autoUpdateAnimBg="0"/>
      <p:bldP spid="18438"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线形标注 2 4"/>
          <p:cNvSpPr/>
          <p:nvPr/>
        </p:nvSpPr>
        <p:spPr bwMode="auto">
          <a:xfrm>
            <a:off x="5348186" y="2039225"/>
            <a:ext cx="1753651" cy="324036"/>
          </a:xfrm>
          <a:prstGeom prst="borderCallout2">
            <a:avLst>
              <a:gd name="adj1" fmla="val 18750"/>
              <a:gd name="adj2" fmla="val -8333"/>
              <a:gd name="adj3" fmla="val 18750"/>
              <a:gd name="adj4" fmla="val -16667"/>
              <a:gd name="adj5" fmla="val 18822"/>
              <a:gd name="adj6" fmla="val -54357"/>
            </a:avLst>
          </a:prstGeom>
          <a:solidFill>
            <a:srgbClr val="0070C0"/>
          </a:solidFill>
          <a:ln>
            <a:solidFill>
              <a:srgbClr val="0070C0"/>
            </a:solidFill>
            <a:headEnd/>
            <a:tailEnd/>
          </a:ln>
          <a:extLst/>
        </p:spPr>
        <p:style>
          <a:lnRef idx="0">
            <a:schemeClr val="accent6"/>
          </a:lnRef>
          <a:fillRef idx="3">
            <a:schemeClr val="accent6"/>
          </a:fillRef>
          <a:effectRef idx="3">
            <a:schemeClr val="accent6"/>
          </a:effectRef>
          <a:fontRef idx="minor">
            <a:schemeClr val="lt1"/>
          </a:fontRef>
        </p:style>
        <p:txBody>
          <a:bodyPr wrap="none" rtlCol="0" anchor="ctr"/>
          <a:lstStyle/>
          <a:p>
            <a:pPr algn="ctr" defTabSz="342900"/>
            <a:r>
              <a:rPr lang="zh-CN" altLang="en-US" sz="1500" dirty="0">
                <a:solidFill>
                  <a:prstClr val="white"/>
                </a:solidFill>
                <a:latin typeface="微软雅黑" panose="020B0503020204020204" pitchFamily="34" charset="-122"/>
                <a:ea typeface="微软雅黑" panose="020B0503020204020204" pitchFamily="34" charset="-122"/>
              </a:rPr>
              <a:t>算法设计过程</a:t>
            </a:r>
          </a:p>
        </p:txBody>
      </p:sp>
      <p:sp>
        <p:nvSpPr>
          <p:cNvPr id="20" name="线形标注 2 19"/>
          <p:cNvSpPr/>
          <p:nvPr/>
        </p:nvSpPr>
        <p:spPr bwMode="auto">
          <a:xfrm>
            <a:off x="5392750" y="2765117"/>
            <a:ext cx="1719747" cy="292671"/>
          </a:xfrm>
          <a:prstGeom prst="borderCallout2">
            <a:avLst>
              <a:gd name="adj1" fmla="val 18750"/>
              <a:gd name="adj2" fmla="val -8333"/>
              <a:gd name="adj3" fmla="val 18750"/>
              <a:gd name="adj4" fmla="val -16667"/>
              <a:gd name="adj5" fmla="val 18449"/>
              <a:gd name="adj6" fmla="val -57043"/>
            </a:avLst>
          </a:prstGeom>
          <a:solidFill>
            <a:srgbClr val="0070C0"/>
          </a:solidFill>
          <a:ln>
            <a:solidFill>
              <a:srgbClr val="0070C0"/>
            </a:solidFill>
            <a:headEnd/>
            <a:tailEnd/>
          </a:ln>
          <a:extLst/>
        </p:spPr>
        <p:style>
          <a:lnRef idx="0">
            <a:schemeClr val="accent6"/>
          </a:lnRef>
          <a:fillRef idx="3">
            <a:schemeClr val="accent6"/>
          </a:fillRef>
          <a:effectRef idx="3">
            <a:schemeClr val="accent6"/>
          </a:effectRef>
          <a:fontRef idx="minor">
            <a:schemeClr val="lt1"/>
          </a:fontRef>
        </p:style>
        <p:txBody>
          <a:bodyPr wrap="none" rtlCol="0" anchor="ctr"/>
          <a:lstStyle/>
          <a:p>
            <a:pPr algn="ctr" defTabSz="342900"/>
            <a:r>
              <a:rPr lang="zh-CN" altLang="en-US" sz="1500" dirty="0">
                <a:solidFill>
                  <a:prstClr val="white"/>
                </a:solidFill>
                <a:latin typeface="微软雅黑" panose="020B0503020204020204" pitchFamily="34" charset="-122"/>
                <a:ea typeface="微软雅黑" panose="020B0503020204020204" pitchFamily="34" charset="-122"/>
              </a:rPr>
              <a:t>数据结构设计过程</a:t>
            </a:r>
          </a:p>
        </p:txBody>
      </p:sp>
      <p:grpSp>
        <p:nvGrpSpPr>
          <p:cNvPr id="21" name="Group 20"/>
          <p:cNvGrpSpPr>
            <a:grpSpLocks/>
          </p:cNvGrpSpPr>
          <p:nvPr/>
        </p:nvGrpSpPr>
        <p:grpSpPr bwMode="auto">
          <a:xfrm>
            <a:off x="2031858" y="1453529"/>
            <a:ext cx="4220766" cy="2075258"/>
            <a:chOff x="2174" y="2188"/>
            <a:chExt cx="3545" cy="1743"/>
          </a:xfrm>
        </p:grpSpPr>
        <p:grpSp>
          <p:nvGrpSpPr>
            <p:cNvPr id="22" name="Group 4"/>
            <p:cNvGrpSpPr>
              <a:grpSpLocks/>
            </p:cNvGrpSpPr>
            <p:nvPr/>
          </p:nvGrpSpPr>
          <p:grpSpPr bwMode="auto">
            <a:xfrm>
              <a:off x="2174" y="3618"/>
              <a:ext cx="3545" cy="313"/>
              <a:chOff x="2213" y="3384"/>
              <a:chExt cx="3545" cy="313"/>
            </a:xfrm>
          </p:grpSpPr>
          <p:sp>
            <p:nvSpPr>
              <p:cNvPr id="29" name="Text Box 5"/>
              <p:cNvSpPr txBox="1">
                <a:spLocks noChangeArrowheads="1"/>
              </p:cNvSpPr>
              <p:nvPr/>
            </p:nvSpPr>
            <p:spPr bwMode="auto">
              <a:xfrm>
                <a:off x="3435" y="3384"/>
                <a:ext cx="1094" cy="310"/>
              </a:xfrm>
              <a:prstGeom prst="rect">
                <a:avLst/>
              </a:prstGeom>
              <a:solidFill>
                <a:srgbClr val="92D050"/>
              </a:solidFill>
              <a:ln w="952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342900" eaLnBrk="1" hangingPunct="1">
                  <a:spcBef>
                    <a:spcPct val="50000"/>
                  </a:spcBef>
                </a:pPr>
                <a:r>
                  <a:rPr kumimoji="1" lang="en-US" altLang="zh-CN" dirty="0">
                    <a:solidFill>
                      <a:prstClr val="black"/>
                    </a:solidFill>
                    <a:latin typeface="微软雅黑" panose="020B0503020204020204" pitchFamily="34" charset="-122"/>
                    <a:ea typeface="微软雅黑" panose="020B0503020204020204" pitchFamily="34" charset="-122"/>
                  </a:rPr>
                  <a:t>Computer</a:t>
                </a:r>
              </a:p>
            </p:txBody>
          </p:sp>
          <p:sp>
            <p:nvSpPr>
              <p:cNvPr id="30" name="Text Box 6"/>
              <p:cNvSpPr txBox="1">
                <a:spLocks noChangeArrowheads="1"/>
              </p:cNvSpPr>
              <p:nvPr/>
            </p:nvSpPr>
            <p:spPr bwMode="auto">
              <a:xfrm>
                <a:off x="2213" y="3387"/>
                <a:ext cx="94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342900" eaLnBrk="1" hangingPunct="1">
                  <a:spcBef>
                    <a:spcPct val="50000"/>
                  </a:spcBef>
                </a:pPr>
                <a:r>
                  <a:rPr kumimoji="1" lang="en-US" altLang="zh-CN" dirty="0">
                    <a:solidFill>
                      <a:srgbClr val="00B050"/>
                    </a:solidFill>
                    <a:latin typeface="微软雅黑" panose="020B0503020204020204" pitchFamily="34" charset="-122"/>
                    <a:ea typeface="微软雅黑" panose="020B0503020204020204" pitchFamily="34" charset="-122"/>
                  </a:rPr>
                  <a:t>Inputs</a:t>
                </a:r>
              </a:p>
            </p:txBody>
          </p:sp>
          <p:sp>
            <p:nvSpPr>
              <p:cNvPr id="31" name="Text Box 7"/>
              <p:cNvSpPr txBox="1">
                <a:spLocks noChangeArrowheads="1"/>
              </p:cNvSpPr>
              <p:nvPr/>
            </p:nvSpPr>
            <p:spPr bwMode="auto">
              <a:xfrm>
                <a:off x="4845" y="3384"/>
                <a:ext cx="913"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342900" eaLnBrk="1" hangingPunct="1">
                  <a:spcBef>
                    <a:spcPct val="50000"/>
                  </a:spcBef>
                </a:pPr>
                <a:r>
                  <a:rPr kumimoji="1" lang="en-US" altLang="zh-CN" dirty="0">
                    <a:solidFill>
                      <a:srgbClr val="00B050"/>
                    </a:solidFill>
                    <a:latin typeface="微软雅黑" panose="020B0503020204020204" pitchFamily="34" charset="-122"/>
                    <a:ea typeface="微软雅黑" panose="020B0503020204020204" pitchFamily="34" charset="-122"/>
                  </a:rPr>
                  <a:t>Outputs</a:t>
                </a:r>
              </a:p>
            </p:txBody>
          </p:sp>
        </p:grpSp>
        <p:sp>
          <p:nvSpPr>
            <p:cNvPr id="23" name="Text Box 11"/>
            <p:cNvSpPr txBox="1">
              <a:spLocks noChangeArrowheads="1"/>
            </p:cNvSpPr>
            <p:nvPr/>
          </p:nvSpPr>
          <p:spPr bwMode="auto">
            <a:xfrm>
              <a:off x="3496" y="2188"/>
              <a:ext cx="89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eaLnBrk="1" hangingPunct="1">
                <a:spcBef>
                  <a:spcPct val="50000"/>
                </a:spcBef>
              </a:pPr>
              <a:r>
                <a:rPr kumimoji="1" lang="zh-CN" altLang="en-US" sz="2400" dirty="0">
                  <a:solidFill>
                    <a:srgbClr val="00B050"/>
                  </a:solidFill>
                  <a:latin typeface="微软雅黑" panose="020B0503020204020204" pitchFamily="34" charset="-122"/>
                  <a:ea typeface="微软雅黑" panose="020B0503020204020204" pitchFamily="34" charset="-122"/>
                </a:rPr>
                <a:t>问题</a:t>
              </a:r>
            </a:p>
          </p:txBody>
        </p:sp>
        <p:sp>
          <p:nvSpPr>
            <p:cNvPr id="24" name="Text Box 12"/>
            <p:cNvSpPr txBox="1">
              <a:spLocks noChangeArrowheads="1"/>
            </p:cNvSpPr>
            <p:nvPr/>
          </p:nvSpPr>
          <p:spPr bwMode="auto">
            <a:xfrm>
              <a:off x="3403" y="2869"/>
              <a:ext cx="1023"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342900" eaLnBrk="1" hangingPunct="1">
                <a:spcBef>
                  <a:spcPct val="50000"/>
                </a:spcBef>
              </a:pPr>
              <a:r>
                <a:rPr kumimoji="1" lang="en-US" altLang="zh-CN" sz="2400" dirty="0">
                  <a:solidFill>
                    <a:srgbClr val="00B050"/>
                  </a:solidFill>
                  <a:latin typeface="微软雅黑" panose="020B0503020204020204" pitchFamily="34" charset="-122"/>
                  <a:ea typeface="微软雅黑" panose="020B0503020204020204" pitchFamily="34" charset="-122"/>
                </a:rPr>
                <a:t> </a:t>
              </a:r>
              <a:r>
                <a:rPr kumimoji="1" lang="zh-CN" altLang="en-US" sz="2400" dirty="0">
                  <a:solidFill>
                    <a:srgbClr val="00B050"/>
                  </a:solidFill>
                  <a:latin typeface="微软雅黑" panose="020B0503020204020204" pitchFamily="34" charset="-122"/>
                  <a:ea typeface="微软雅黑" panose="020B0503020204020204" pitchFamily="34" charset="-122"/>
                </a:rPr>
                <a:t>算法</a:t>
              </a:r>
            </a:p>
          </p:txBody>
        </p:sp>
        <p:sp>
          <p:nvSpPr>
            <p:cNvPr id="25" name="Line 13"/>
            <p:cNvSpPr>
              <a:spLocks noChangeShapeType="1"/>
            </p:cNvSpPr>
            <p:nvPr/>
          </p:nvSpPr>
          <p:spPr bwMode="auto">
            <a:xfrm>
              <a:off x="4490" y="3761"/>
              <a:ext cx="351" cy="1"/>
            </a:xfrm>
            <a:prstGeom prst="line">
              <a:avLst/>
            </a:prstGeom>
            <a:noFill/>
            <a:ln w="9525">
              <a:solidFill>
                <a:srgbClr val="0070C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342900"/>
              <a:endParaRPr lang="zh-CN" altLang="en-US" sz="1350">
                <a:solidFill>
                  <a:srgbClr val="00B050"/>
                </a:solidFill>
                <a:latin typeface="微软雅黑" panose="020B0503020204020204" pitchFamily="34" charset="-122"/>
                <a:ea typeface="微软雅黑" panose="020B0503020204020204" pitchFamily="34" charset="-122"/>
              </a:endParaRPr>
            </a:p>
          </p:txBody>
        </p:sp>
        <p:sp>
          <p:nvSpPr>
            <p:cNvPr id="26" name="AutoShape 14"/>
            <p:cNvSpPr>
              <a:spLocks noChangeArrowheads="1"/>
            </p:cNvSpPr>
            <p:nvPr/>
          </p:nvSpPr>
          <p:spPr bwMode="auto">
            <a:xfrm>
              <a:off x="3862" y="2553"/>
              <a:ext cx="117" cy="306"/>
            </a:xfrm>
            <a:prstGeom prst="downArrow">
              <a:avLst>
                <a:gd name="adj1" fmla="val 50000"/>
                <a:gd name="adj2" fmla="val 50000"/>
              </a:avLst>
            </a:prstGeom>
            <a:solidFill>
              <a:srgbClr val="0070C0"/>
            </a:solidFill>
            <a:ln w="9525">
              <a:noFill/>
              <a:miter lim="800000"/>
              <a:headEnd/>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9056" tIns="34529" rIns="69056" bIns="3452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342900" eaLnBrk="1" hangingPunct="1"/>
              <a:endParaRPr lang="zh-CN" altLang="en-US" sz="1350">
                <a:solidFill>
                  <a:srgbClr val="00B050"/>
                </a:solidFill>
                <a:latin typeface="微软雅黑" panose="020B0503020204020204" pitchFamily="34" charset="-122"/>
                <a:ea typeface="微软雅黑" panose="020B0503020204020204" pitchFamily="34" charset="-122"/>
              </a:endParaRPr>
            </a:p>
          </p:txBody>
        </p:sp>
        <p:sp>
          <p:nvSpPr>
            <p:cNvPr id="27" name="AutoShape 15"/>
            <p:cNvSpPr>
              <a:spLocks noChangeArrowheads="1"/>
            </p:cNvSpPr>
            <p:nvPr/>
          </p:nvSpPr>
          <p:spPr bwMode="auto">
            <a:xfrm>
              <a:off x="3868" y="3244"/>
              <a:ext cx="111" cy="337"/>
            </a:xfrm>
            <a:prstGeom prst="downArrow">
              <a:avLst>
                <a:gd name="adj1" fmla="val 50000"/>
                <a:gd name="adj2" fmla="val 50000"/>
              </a:avLst>
            </a:prstGeom>
            <a:solidFill>
              <a:srgbClr val="0070C0"/>
            </a:solidFill>
            <a:ln w="9525">
              <a:noFill/>
              <a:miter lim="800000"/>
              <a:headEnd/>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9056" tIns="34529" rIns="69056" bIns="34529"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342900" eaLnBrk="1" hangingPunct="1"/>
              <a:endParaRPr lang="zh-CN" altLang="en-US" sz="1350">
                <a:solidFill>
                  <a:srgbClr val="00B050"/>
                </a:solidFill>
                <a:latin typeface="微软雅黑" panose="020B0503020204020204" pitchFamily="34" charset="-122"/>
                <a:ea typeface="微软雅黑" panose="020B0503020204020204" pitchFamily="34" charset="-122"/>
              </a:endParaRPr>
            </a:p>
          </p:txBody>
        </p:sp>
        <p:sp>
          <p:nvSpPr>
            <p:cNvPr id="28" name="Line 13"/>
            <p:cNvSpPr>
              <a:spLocks noChangeShapeType="1"/>
            </p:cNvSpPr>
            <p:nvPr/>
          </p:nvSpPr>
          <p:spPr bwMode="auto">
            <a:xfrm>
              <a:off x="3052" y="3769"/>
              <a:ext cx="351" cy="1"/>
            </a:xfrm>
            <a:prstGeom prst="line">
              <a:avLst/>
            </a:prstGeom>
            <a:noFill/>
            <a:ln w="9525">
              <a:solidFill>
                <a:srgbClr val="0070C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342900"/>
              <a:endParaRPr lang="zh-CN" altLang="en-US" sz="1350">
                <a:solidFill>
                  <a:srgbClr val="00B05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894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9"/>
          <p:cNvSpPr>
            <a:spLocks noGrp="1" noChangeArrowheads="1"/>
          </p:cNvSpPr>
          <p:nvPr>
            <p:ph type="sldNum"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a:solidFill>
                  <a:schemeClr val="tx1"/>
                </a:solidFill>
                <a:latin typeface="Arial" panose="020B0604020202020204" pitchFamily="34" charset="0"/>
                <a:ea typeface="幼圆" panose="02010509060101010101" pitchFamily="49" charset="-122"/>
              </a:defRPr>
            </a:lvl1pPr>
            <a:lvl2pPr marL="557213" indent="-214313">
              <a:spcBef>
                <a:spcPct val="20000"/>
              </a:spcBef>
              <a:buChar char="–"/>
              <a:defRPr sz="2100" b="1">
                <a:solidFill>
                  <a:schemeClr val="tx1"/>
                </a:solidFill>
                <a:latin typeface="Arial" panose="020B0604020202020204" pitchFamily="34" charset="0"/>
                <a:ea typeface="幼圆" panose="02010509060101010101" pitchFamily="49" charset="-122"/>
              </a:defRPr>
            </a:lvl2pPr>
            <a:lvl3pPr marL="857250" indent="-171450">
              <a:spcBef>
                <a:spcPct val="20000"/>
              </a:spcBef>
              <a:buChar char="•"/>
              <a:defRPr sz="1800" b="1">
                <a:solidFill>
                  <a:schemeClr val="tx1"/>
                </a:solidFill>
                <a:latin typeface="Arial" panose="020B0604020202020204" pitchFamily="34" charset="0"/>
                <a:ea typeface="幼圆" panose="02010509060101010101" pitchFamily="49" charset="-122"/>
              </a:defRPr>
            </a:lvl3pPr>
            <a:lvl4pPr marL="1200150" indent="-171450">
              <a:spcBef>
                <a:spcPct val="20000"/>
              </a:spcBef>
              <a:buChar char="–"/>
              <a:defRPr sz="1500" b="1">
                <a:solidFill>
                  <a:schemeClr val="tx1"/>
                </a:solidFill>
                <a:latin typeface="Arial" panose="020B0604020202020204" pitchFamily="34" charset="0"/>
                <a:ea typeface="幼圆" panose="02010509060101010101" pitchFamily="49" charset="-122"/>
              </a:defRPr>
            </a:lvl4pPr>
            <a:lvl5pPr marL="1543050" indent="-171450">
              <a:spcBef>
                <a:spcPct val="20000"/>
              </a:spcBef>
              <a:buChar char="»"/>
              <a:defRPr sz="1500" b="1">
                <a:solidFill>
                  <a:schemeClr val="tx1"/>
                </a:solidFill>
                <a:latin typeface="Arial" panose="020B0604020202020204" pitchFamily="34" charset="0"/>
                <a:ea typeface="幼圆" panose="02010509060101010101" pitchFamily="49" charset="-122"/>
              </a:defRPr>
            </a:lvl5pPr>
            <a:lvl6pPr marL="18859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6pPr>
            <a:lvl7pPr marL="22288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7pPr>
            <a:lvl8pPr marL="25717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8pPr>
            <a:lvl9pPr marL="29146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fld id="{6F3CD91A-D2DC-4085-AACB-F82623B92061}" type="slidenum">
              <a:rPr lang="en-US" altLang="zh-CN" sz="900" b="0">
                <a:solidFill>
                  <a:srgbClr val="000000"/>
                </a:solidFill>
                <a:ea typeface="宋体" panose="02010600030101010101" pitchFamily="2" charset="-122"/>
              </a:rPr>
              <a:pPr defTabSz="685800" fontAlgn="base">
                <a:spcBef>
                  <a:spcPct val="0"/>
                </a:spcBef>
                <a:spcAft>
                  <a:spcPct val="0"/>
                </a:spcAft>
                <a:buNone/>
              </a:pPr>
              <a:t>65</a:t>
            </a:fld>
            <a:endParaRPr lang="en-US" altLang="zh-CN" sz="900" b="0">
              <a:solidFill>
                <a:srgbClr val="000000"/>
              </a:solidFill>
              <a:ea typeface="宋体" panose="02010600030101010101" pitchFamily="2" charset="-122"/>
            </a:endParaRPr>
          </a:p>
        </p:txBody>
      </p:sp>
      <p:sp>
        <p:nvSpPr>
          <p:cNvPr id="7171" name="文本框 1"/>
          <p:cNvSpPr txBox="1">
            <a:spLocks noChangeArrowheads="1"/>
          </p:cNvSpPr>
          <p:nvPr/>
        </p:nvSpPr>
        <p:spPr bwMode="auto">
          <a:xfrm>
            <a:off x="2051720" y="2139702"/>
            <a:ext cx="5220916" cy="60016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defRPr/>
            </a:pPr>
            <a:r>
              <a:rPr lang="en-US" altLang="zh-CN" sz="3300" b="0" dirty="0" smtClean="0">
                <a:solidFill>
                  <a:srgbClr val="0070C0"/>
                </a:solidFill>
                <a:latin typeface="微软雅黑" panose="020B0503020204020204" pitchFamily="34" charset="-122"/>
                <a:ea typeface="微软雅黑" panose="020B0503020204020204" pitchFamily="34" charset="-122"/>
              </a:rPr>
              <a:t>1.5</a:t>
            </a:r>
            <a:r>
              <a:rPr lang="zh-CN" altLang="en-US" sz="3300" b="0" dirty="0" smtClean="0">
                <a:solidFill>
                  <a:srgbClr val="0070C0"/>
                </a:solidFill>
                <a:latin typeface="微软雅黑" panose="020B0503020204020204" pitchFamily="34" charset="-122"/>
                <a:ea typeface="微软雅黑" panose="020B0503020204020204" pitchFamily="34" charset="-122"/>
              </a:rPr>
              <a:t>算法</a:t>
            </a:r>
            <a:r>
              <a:rPr lang="zh-CN" altLang="en-US" sz="3300" b="0" dirty="0">
                <a:solidFill>
                  <a:srgbClr val="0070C0"/>
                </a:solidFill>
                <a:latin typeface="微软雅黑" panose="020B0503020204020204" pitchFamily="34" charset="-122"/>
                <a:ea typeface="微软雅黑" panose="020B0503020204020204" pitchFamily="34" charset="-122"/>
              </a:rPr>
              <a:t>复杂度分析</a:t>
            </a:r>
          </a:p>
        </p:txBody>
      </p:sp>
    </p:spTree>
    <p:extLst>
      <p:ext uri="{BB962C8B-B14F-4D97-AF65-F5344CB8AC3E}">
        <p14:creationId xmlns:p14="http://schemas.microsoft.com/office/powerpoint/2010/main" val="2921518512"/>
      </p:ext>
    </p:extLst>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31746" name="Object 3"/>
          <p:cNvGraphicFramePr>
            <a:graphicFrameLocks noGrp="1" noChangeAspect="1"/>
          </p:cNvGraphicFramePr>
          <p:nvPr>
            <p:ph sz="half" idx="1"/>
          </p:nvPr>
        </p:nvGraphicFramePr>
        <p:xfrm>
          <a:off x="5373292" y="3057525"/>
          <a:ext cx="2012156" cy="2124075"/>
        </p:xfrm>
        <a:graphic>
          <a:graphicData uri="http://schemas.openxmlformats.org/presentationml/2006/ole">
            <mc:AlternateContent xmlns:mc="http://schemas.openxmlformats.org/markup-compatibility/2006">
              <mc:Choice xmlns:v="urn:schemas-microsoft-com:vml" Requires="v">
                <p:oleObj spid="_x0000_s8195" name="剪辑" r:id="rId5" imgW="2166845" imgH="2287575" progId="MS_ClipArt_Gallery.2">
                  <p:embed/>
                </p:oleObj>
              </mc:Choice>
              <mc:Fallback>
                <p:oleObj name="剪辑" r:id="rId5" imgW="2166845" imgH="2287575" progId="MS_ClipArt_Gallery.2">
                  <p:embed/>
                  <p:pic>
                    <p:nvPicPr>
                      <p:cNvPr id="31746" name="Object 3"/>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3292" y="3057525"/>
                        <a:ext cx="2012156"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7" name="Rectangle 9"/>
          <p:cNvSpPr>
            <a:spLocks noGrp="1" noChangeArrowheads="1"/>
          </p:cNvSpPr>
          <p:nvPr>
            <p:ph type="sldNum" sz="quarter" idx="12"/>
          </p:nvPr>
        </p:nvSpPr>
        <p:spPr>
          <a:xfrm rot="20700000">
            <a:off x="4161235" y="4793457"/>
            <a:ext cx="931069"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a:solidFill>
                  <a:schemeClr val="tx1"/>
                </a:solidFill>
                <a:latin typeface="Arial" panose="020B0604020202020204" pitchFamily="34" charset="0"/>
                <a:ea typeface="幼圆" panose="02010509060101010101" pitchFamily="49" charset="-122"/>
              </a:defRPr>
            </a:lvl1pPr>
            <a:lvl2pPr marL="557213" indent="-214313">
              <a:spcBef>
                <a:spcPct val="20000"/>
              </a:spcBef>
              <a:buChar char="–"/>
              <a:defRPr sz="2100" b="1">
                <a:solidFill>
                  <a:schemeClr val="tx1"/>
                </a:solidFill>
                <a:latin typeface="Arial" panose="020B0604020202020204" pitchFamily="34" charset="0"/>
                <a:ea typeface="幼圆" panose="02010509060101010101" pitchFamily="49" charset="-122"/>
              </a:defRPr>
            </a:lvl2pPr>
            <a:lvl3pPr marL="857250" indent="-171450">
              <a:spcBef>
                <a:spcPct val="20000"/>
              </a:spcBef>
              <a:buChar char="•"/>
              <a:defRPr sz="1800" b="1">
                <a:solidFill>
                  <a:schemeClr val="tx1"/>
                </a:solidFill>
                <a:latin typeface="Arial" panose="020B0604020202020204" pitchFamily="34" charset="0"/>
                <a:ea typeface="幼圆" panose="02010509060101010101" pitchFamily="49" charset="-122"/>
              </a:defRPr>
            </a:lvl3pPr>
            <a:lvl4pPr marL="1200150" indent="-171450">
              <a:spcBef>
                <a:spcPct val="20000"/>
              </a:spcBef>
              <a:buChar char="–"/>
              <a:defRPr sz="1500" b="1">
                <a:solidFill>
                  <a:schemeClr val="tx1"/>
                </a:solidFill>
                <a:latin typeface="Arial" panose="020B0604020202020204" pitchFamily="34" charset="0"/>
                <a:ea typeface="幼圆" panose="02010509060101010101" pitchFamily="49" charset="-122"/>
              </a:defRPr>
            </a:lvl4pPr>
            <a:lvl5pPr marL="1543050" indent="-171450">
              <a:spcBef>
                <a:spcPct val="20000"/>
              </a:spcBef>
              <a:buChar char="»"/>
              <a:defRPr sz="1500" b="1">
                <a:solidFill>
                  <a:schemeClr val="tx1"/>
                </a:solidFill>
                <a:latin typeface="Arial" panose="020B0604020202020204" pitchFamily="34" charset="0"/>
                <a:ea typeface="幼圆" panose="02010509060101010101" pitchFamily="49" charset="-122"/>
              </a:defRPr>
            </a:lvl5pPr>
            <a:lvl6pPr marL="18859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6pPr>
            <a:lvl7pPr marL="22288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7pPr>
            <a:lvl8pPr marL="25717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8pPr>
            <a:lvl9pPr marL="29146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fld id="{C046745B-D9A9-42A6-9F20-0E76B048B476}" type="slidenum">
              <a:rPr lang="en-US" altLang="zh-CN" sz="900" b="0">
                <a:solidFill>
                  <a:srgbClr val="000000"/>
                </a:solidFill>
                <a:ea typeface="宋体" panose="02010600030101010101" pitchFamily="2" charset="-122"/>
              </a:rPr>
              <a:pPr defTabSz="685800" fontAlgn="base">
                <a:spcBef>
                  <a:spcPct val="0"/>
                </a:spcBef>
                <a:spcAft>
                  <a:spcPct val="0"/>
                </a:spcAft>
                <a:buNone/>
              </a:pPr>
              <a:t>66</a:t>
            </a:fld>
            <a:endParaRPr lang="en-US" altLang="zh-CN" sz="900" b="0">
              <a:solidFill>
                <a:srgbClr val="000000"/>
              </a:solidFill>
              <a:ea typeface="宋体" panose="02010600030101010101" pitchFamily="2" charset="-122"/>
            </a:endParaRPr>
          </a:p>
        </p:txBody>
      </p:sp>
      <p:sp>
        <p:nvSpPr>
          <p:cNvPr id="244740" name="AutoShape 4"/>
          <p:cNvSpPr>
            <a:spLocks noChangeArrowheads="1"/>
          </p:cNvSpPr>
          <p:nvPr/>
        </p:nvSpPr>
        <p:spPr bwMode="auto">
          <a:xfrm>
            <a:off x="791581" y="627534"/>
            <a:ext cx="5076563" cy="2160538"/>
          </a:xfrm>
          <a:prstGeom prst="cloudCallout">
            <a:avLst>
              <a:gd name="adj1" fmla="val 42227"/>
              <a:gd name="adj2" fmla="val 79440"/>
            </a:avLst>
          </a:prstGeom>
          <a:solidFill>
            <a:srgbClr val="0070C0"/>
          </a:solidFill>
          <a:ln>
            <a:headEnd/>
            <a:tailEnd/>
          </a:ln>
          <a:extLst/>
        </p:spPr>
        <p:style>
          <a:lnRef idx="0">
            <a:schemeClr val="accent6"/>
          </a:lnRef>
          <a:fillRef idx="3">
            <a:schemeClr val="accent6"/>
          </a:fillRef>
          <a:effectRef idx="3">
            <a:schemeClr val="accent6"/>
          </a:effectRef>
          <a:fontRef idx="minor">
            <a:schemeClr val="lt1"/>
          </a:fontRef>
        </p:style>
        <p:txBody>
          <a:bodyPr wrap="none" lIns="67500" tIns="35100" rIns="67500" bIns="35100" anchor="ctr"/>
          <a:lstStyle/>
          <a:p>
            <a:pPr algn="ctr" defTabSz="685800" fontAlgn="base">
              <a:spcBef>
                <a:spcPct val="0"/>
              </a:spcBef>
              <a:spcAft>
                <a:spcPct val="0"/>
              </a:spcAft>
              <a:defRPr/>
            </a:pPr>
            <a:r>
              <a:rPr kumimoji="1" lang="zh-CN" altLang="en-US" sz="2100" dirty="0">
                <a:solidFill>
                  <a:srgbClr val="FFFFFF"/>
                </a:solidFill>
                <a:latin typeface="微软雅黑" panose="020B0503020204020204" pitchFamily="34" charset="-122"/>
                <a:ea typeface="微软雅黑" panose="020B0503020204020204" pitchFamily="34" charset="-122"/>
              </a:rPr>
              <a:t>电话号码本项目有哪些解决方案？</a:t>
            </a:r>
            <a:endParaRPr kumimoji="1" lang="en-US" altLang="zh-CN" sz="2100" dirty="0">
              <a:solidFill>
                <a:srgbClr val="FFFFFF"/>
              </a:solidFill>
              <a:latin typeface="微软雅黑" panose="020B0503020204020204" pitchFamily="34" charset="-122"/>
              <a:ea typeface="微软雅黑" panose="020B0503020204020204" pitchFamily="34" charset="-122"/>
            </a:endParaRPr>
          </a:p>
          <a:p>
            <a:pPr algn="ctr" defTabSz="685800" fontAlgn="base">
              <a:spcBef>
                <a:spcPct val="0"/>
              </a:spcBef>
              <a:spcAft>
                <a:spcPct val="0"/>
              </a:spcAft>
              <a:defRPr/>
            </a:pPr>
            <a:r>
              <a:rPr kumimoji="1" lang="zh-CN" altLang="en-US" sz="2100" dirty="0">
                <a:solidFill>
                  <a:srgbClr val="FFFFFF"/>
                </a:solidFill>
                <a:latin typeface="微软雅黑" panose="020B0503020204020204" pitchFamily="34" charset="-122"/>
                <a:ea typeface="微软雅黑" panose="020B0503020204020204" pitchFamily="34" charset="-122"/>
                <a:cs typeface="Arial Unicode MS" pitchFamily="34" charset="-122"/>
              </a:rPr>
              <a:t>项目提交后老师如何</a:t>
            </a:r>
            <a:endParaRPr kumimoji="1" lang="en-US" altLang="zh-CN" sz="2100" dirty="0">
              <a:solidFill>
                <a:srgbClr val="FFFFFF"/>
              </a:solidFill>
              <a:latin typeface="微软雅黑" panose="020B0503020204020204" pitchFamily="34" charset="-122"/>
              <a:ea typeface="微软雅黑" panose="020B0503020204020204" pitchFamily="34" charset="-122"/>
              <a:cs typeface="Arial Unicode MS" pitchFamily="34" charset="-122"/>
            </a:endParaRPr>
          </a:p>
          <a:p>
            <a:pPr algn="ctr" defTabSz="685800" fontAlgn="base">
              <a:spcBef>
                <a:spcPct val="0"/>
              </a:spcBef>
              <a:spcAft>
                <a:spcPct val="0"/>
              </a:spcAft>
              <a:defRPr/>
            </a:pPr>
            <a:r>
              <a:rPr kumimoji="1" lang="zh-CN" altLang="en-US" sz="2100" dirty="0">
                <a:solidFill>
                  <a:srgbClr val="FFFFFF"/>
                </a:solidFill>
                <a:latin typeface="微软雅黑" panose="020B0503020204020204" pitchFamily="34" charset="-122"/>
                <a:ea typeface="微软雅黑" panose="020B0503020204020204" pitchFamily="34" charset="-122"/>
                <a:cs typeface="Arial Unicode MS" pitchFamily="34" charset="-122"/>
              </a:rPr>
              <a:t>评判哪种方案最好？</a:t>
            </a:r>
            <a:endParaRPr lang="en-US" altLang="zh-CN" sz="2100" dirty="0">
              <a:solidFill>
                <a:srgbClr val="FFFFFF"/>
              </a:solidFill>
              <a:latin typeface="微软雅黑" panose="020B0503020204020204" pitchFamily="34" charset="-122"/>
              <a:ea typeface="微软雅黑" panose="020B0503020204020204" pitchFamily="34" charset="-122"/>
              <a:cs typeface="Arial Unicode MS" pitchFamily="34" charset="-122"/>
            </a:endParaRPr>
          </a:p>
        </p:txBody>
      </p:sp>
    </p:spTree>
    <p:extLst>
      <p:ext uri="{BB962C8B-B14F-4D97-AF65-F5344CB8AC3E}">
        <p14:creationId xmlns:p14="http://schemas.microsoft.com/office/powerpoint/2010/main" val="16979067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4740"/>
                                        </p:tgtEl>
                                        <p:attrNameLst>
                                          <p:attrName>style.visibility</p:attrName>
                                        </p:attrNameLst>
                                      </p:cBhvr>
                                      <p:to>
                                        <p:strVal val="visible"/>
                                      </p:to>
                                    </p:set>
                                    <p:animEffect transition="in" filter="wipe(down)">
                                      <p:cBhvr>
                                        <p:cTn id="7" dur="500"/>
                                        <p:tgtEl>
                                          <p:spTgt spid="244740"/>
                                        </p:tgtEl>
                                      </p:cBhvr>
                                    </p:animEffect>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60098" name="Group 2"/>
          <p:cNvGrpSpPr>
            <a:grpSpLocks/>
          </p:cNvGrpSpPr>
          <p:nvPr/>
        </p:nvGrpSpPr>
        <p:grpSpPr bwMode="auto">
          <a:xfrm>
            <a:off x="3323035" y="1168004"/>
            <a:ext cx="2950369" cy="3387328"/>
            <a:chOff x="3060" y="4248"/>
            <a:chExt cx="2560" cy="3588"/>
          </a:xfrm>
        </p:grpSpPr>
        <p:sp>
          <p:nvSpPr>
            <p:cNvPr id="260099" name="Text Box 3"/>
            <p:cNvSpPr txBox="1">
              <a:spLocks noChangeArrowheads="1"/>
            </p:cNvSpPr>
            <p:nvPr/>
          </p:nvSpPr>
          <p:spPr bwMode="auto">
            <a:xfrm>
              <a:off x="3060" y="4248"/>
              <a:ext cx="1980" cy="468"/>
            </a:xfrm>
            <a:prstGeom prst="rect">
              <a:avLst/>
            </a:prstGeom>
            <a:solidFill>
              <a:schemeClr val="accent1">
                <a:lumMod val="50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dk1"/>
            </a:lnRef>
            <a:fillRef idx="2">
              <a:schemeClr val="dk1"/>
            </a:fillRef>
            <a:effectRef idx="1">
              <a:schemeClr val="dk1"/>
            </a:effectRef>
            <a:fontRef idx="minor">
              <a:schemeClr val="dk1"/>
            </a:fontRef>
          </p:style>
          <p:txBody>
            <a:bodyPr anchor="ctr"/>
            <a:lstStyle/>
            <a:p>
              <a:pPr algn="ctr" defTabSz="685800" eaLnBrk="0" fontAlgn="base" hangingPunct="0">
                <a:spcBef>
                  <a:spcPct val="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rPr>
                <a:t>问题的理解</a:t>
              </a:r>
            </a:p>
          </p:txBody>
        </p:sp>
        <p:sp>
          <p:nvSpPr>
            <p:cNvPr id="260100" name="Text Box 4"/>
            <p:cNvSpPr txBox="1">
              <a:spLocks noChangeArrowheads="1"/>
            </p:cNvSpPr>
            <p:nvPr/>
          </p:nvSpPr>
          <p:spPr bwMode="auto">
            <a:xfrm>
              <a:off x="3060" y="5027"/>
              <a:ext cx="1980" cy="469"/>
            </a:xfrm>
            <a:prstGeom prst="rect">
              <a:avLst/>
            </a:prstGeom>
            <a:solidFill>
              <a:schemeClr val="accent1">
                <a:lumMod val="50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dk1"/>
            </a:lnRef>
            <a:fillRef idx="2">
              <a:schemeClr val="dk1"/>
            </a:fillRef>
            <a:effectRef idx="1">
              <a:schemeClr val="dk1"/>
            </a:effectRef>
            <a:fontRef idx="minor">
              <a:schemeClr val="dk1"/>
            </a:fontRef>
          </p:style>
          <p:txBody>
            <a:bodyPr anchor="ctr"/>
            <a:lstStyle/>
            <a:p>
              <a:pPr algn="ctr" defTabSz="685800" eaLnBrk="0" fontAlgn="base" hangingPunct="0">
                <a:spcBef>
                  <a:spcPct val="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rPr>
                <a:t>数据结构设计</a:t>
              </a:r>
            </a:p>
          </p:txBody>
        </p:sp>
        <p:sp>
          <p:nvSpPr>
            <p:cNvPr id="260101" name="Text Box 5"/>
            <p:cNvSpPr txBox="1">
              <a:spLocks noChangeArrowheads="1"/>
            </p:cNvSpPr>
            <p:nvPr/>
          </p:nvSpPr>
          <p:spPr bwMode="auto">
            <a:xfrm>
              <a:off x="3060" y="5808"/>
              <a:ext cx="1980" cy="468"/>
            </a:xfrm>
            <a:prstGeom prst="rect">
              <a:avLst/>
            </a:prstGeom>
            <a:solidFill>
              <a:schemeClr val="accent1">
                <a:lumMod val="50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dk1"/>
            </a:lnRef>
            <a:fillRef idx="2">
              <a:schemeClr val="dk1"/>
            </a:fillRef>
            <a:effectRef idx="1">
              <a:schemeClr val="dk1"/>
            </a:effectRef>
            <a:fontRef idx="minor">
              <a:schemeClr val="dk1"/>
            </a:fontRef>
          </p:style>
          <p:txBody>
            <a:bodyPr anchor="ctr"/>
            <a:lstStyle/>
            <a:p>
              <a:pPr algn="ctr" defTabSz="685800" eaLnBrk="0" fontAlgn="base" hangingPunct="0">
                <a:spcBef>
                  <a:spcPct val="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rPr>
                <a:t>算法设计</a:t>
              </a:r>
            </a:p>
          </p:txBody>
        </p:sp>
        <p:sp>
          <p:nvSpPr>
            <p:cNvPr id="260102" name="Text Box 6"/>
            <p:cNvSpPr txBox="1">
              <a:spLocks noChangeArrowheads="1"/>
            </p:cNvSpPr>
            <p:nvPr/>
          </p:nvSpPr>
          <p:spPr bwMode="auto">
            <a:xfrm>
              <a:off x="3060" y="6587"/>
              <a:ext cx="1980" cy="469"/>
            </a:xfrm>
            <a:prstGeom prst="rect">
              <a:avLst/>
            </a:prstGeom>
            <a:solidFill>
              <a:schemeClr val="accent1">
                <a:lumMod val="50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dk1"/>
            </a:lnRef>
            <a:fillRef idx="2">
              <a:schemeClr val="dk1"/>
            </a:fillRef>
            <a:effectRef idx="1">
              <a:schemeClr val="dk1"/>
            </a:effectRef>
            <a:fontRef idx="minor">
              <a:schemeClr val="dk1"/>
            </a:fontRef>
          </p:style>
          <p:txBody>
            <a:bodyPr anchor="ctr"/>
            <a:lstStyle/>
            <a:p>
              <a:pPr algn="ctr" defTabSz="685800" eaLnBrk="0" fontAlgn="base" hangingPunct="0">
                <a:spcBef>
                  <a:spcPct val="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rPr>
                <a:t>算法分析</a:t>
              </a:r>
            </a:p>
          </p:txBody>
        </p:sp>
        <p:sp>
          <p:nvSpPr>
            <p:cNvPr id="260103" name="Text Box 7"/>
            <p:cNvSpPr txBox="1">
              <a:spLocks noChangeArrowheads="1"/>
            </p:cNvSpPr>
            <p:nvPr/>
          </p:nvSpPr>
          <p:spPr bwMode="auto">
            <a:xfrm>
              <a:off x="3060" y="7368"/>
              <a:ext cx="1980" cy="468"/>
            </a:xfrm>
            <a:prstGeom prst="rect">
              <a:avLst/>
            </a:prstGeom>
            <a:solidFill>
              <a:schemeClr val="accent1">
                <a:lumMod val="50000"/>
              </a:schemeClr>
            </a:solidFill>
            <a:ln>
              <a:noFill/>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dk1"/>
            </a:lnRef>
            <a:fillRef idx="2">
              <a:schemeClr val="dk1"/>
            </a:fillRef>
            <a:effectRef idx="1">
              <a:schemeClr val="dk1"/>
            </a:effectRef>
            <a:fontRef idx="minor">
              <a:schemeClr val="dk1"/>
            </a:fontRef>
          </p:style>
          <p:txBody>
            <a:bodyPr anchor="ctr"/>
            <a:lstStyle/>
            <a:p>
              <a:pPr algn="ctr" defTabSz="685800" eaLnBrk="0" fontAlgn="base" hangingPunct="0">
                <a:spcBef>
                  <a:spcPct val="0"/>
                </a:spcBef>
                <a:spcAft>
                  <a:spcPct val="0"/>
                </a:spcAft>
                <a:defRPr/>
              </a:pPr>
              <a:r>
                <a:rPr lang="zh-CN" altLang="en-US" dirty="0">
                  <a:solidFill>
                    <a:srgbClr val="FFFFFF"/>
                  </a:solidFill>
                  <a:latin typeface="微软雅黑" panose="020B0503020204020204" pitchFamily="34" charset="-122"/>
                  <a:ea typeface="微软雅黑" panose="020B0503020204020204" pitchFamily="34" charset="-122"/>
                </a:rPr>
                <a:t>程序实现与测试</a:t>
              </a:r>
            </a:p>
          </p:txBody>
        </p:sp>
        <p:sp>
          <p:nvSpPr>
            <p:cNvPr id="260104" name="Line 8"/>
            <p:cNvSpPr>
              <a:spLocks noChangeShapeType="1"/>
            </p:cNvSpPr>
            <p:nvPr/>
          </p:nvSpPr>
          <p:spPr bwMode="auto">
            <a:xfrm>
              <a:off x="4010" y="4718"/>
              <a:ext cx="0" cy="312"/>
            </a:xfrm>
            <a:prstGeom prst="line">
              <a:avLst/>
            </a:prstGeom>
            <a:ln>
              <a:solidFill>
                <a:srgbClr val="0070C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defTabSz="685800" eaLnBrk="0" fontAlgn="base" hangingPunct="0">
                <a:spcBef>
                  <a:spcPct val="0"/>
                </a:spcBef>
                <a:spcAft>
                  <a:spcPct val="0"/>
                </a:spcAft>
                <a:defRPr/>
              </a:pPr>
              <a:endParaRPr lang="zh-CN" altLang="en-US" sz="1350">
                <a:solidFill>
                  <a:srgbClr val="000000"/>
                </a:solidFill>
                <a:latin typeface="Arial"/>
                <a:ea typeface="幼圆"/>
              </a:endParaRPr>
            </a:p>
          </p:txBody>
        </p:sp>
        <p:sp>
          <p:nvSpPr>
            <p:cNvPr id="260105" name="Line 9"/>
            <p:cNvSpPr>
              <a:spLocks noChangeShapeType="1"/>
            </p:cNvSpPr>
            <p:nvPr/>
          </p:nvSpPr>
          <p:spPr bwMode="auto">
            <a:xfrm>
              <a:off x="4010" y="5497"/>
              <a:ext cx="0" cy="314"/>
            </a:xfrm>
            <a:prstGeom prst="line">
              <a:avLst/>
            </a:prstGeom>
            <a:ln>
              <a:solidFill>
                <a:srgbClr val="0070C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defTabSz="685800" eaLnBrk="0" fontAlgn="base" hangingPunct="0">
                <a:spcBef>
                  <a:spcPct val="0"/>
                </a:spcBef>
                <a:spcAft>
                  <a:spcPct val="0"/>
                </a:spcAft>
                <a:defRPr/>
              </a:pPr>
              <a:endParaRPr lang="zh-CN" altLang="en-US" sz="1350">
                <a:solidFill>
                  <a:srgbClr val="000000"/>
                </a:solidFill>
                <a:latin typeface="Arial"/>
                <a:ea typeface="幼圆"/>
              </a:endParaRPr>
            </a:p>
          </p:txBody>
        </p:sp>
        <p:sp>
          <p:nvSpPr>
            <p:cNvPr id="260106" name="Line 10"/>
            <p:cNvSpPr>
              <a:spLocks noChangeShapeType="1"/>
            </p:cNvSpPr>
            <p:nvPr/>
          </p:nvSpPr>
          <p:spPr bwMode="auto">
            <a:xfrm>
              <a:off x="4010" y="6276"/>
              <a:ext cx="0" cy="312"/>
            </a:xfrm>
            <a:prstGeom prst="line">
              <a:avLst/>
            </a:prstGeom>
            <a:ln>
              <a:solidFill>
                <a:srgbClr val="0070C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defTabSz="685800" eaLnBrk="0" fontAlgn="base" hangingPunct="0">
                <a:spcBef>
                  <a:spcPct val="0"/>
                </a:spcBef>
                <a:spcAft>
                  <a:spcPct val="0"/>
                </a:spcAft>
                <a:defRPr/>
              </a:pPr>
              <a:endParaRPr lang="zh-CN" altLang="en-US" sz="1350">
                <a:solidFill>
                  <a:srgbClr val="000000"/>
                </a:solidFill>
                <a:latin typeface="Arial"/>
                <a:ea typeface="幼圆"/>
              </a:endParaRPr>
            </a:p>
          </p:txBody>
        </p:sp>
        <p:sp>
          <p:nvSpPr>
            <p:cNvPr id="260107" name="Line 11"/>
            <p:cNvSpPr>
              <a:spLocks noChangeShapeType="1"/>
            </p:cNvSpPr>
            <p:nvPr/>
          </p:nvSpPr>
          <p:spPr bwMode="auto">
            <a:xfrm>
              <a:off x="4000" y="7057"/>
              <a:ext cx="0" cy="313"/>
            </a:xfrm>
            <a:prstGeom prst="line">
              <a:avLst/>
            </a:prstGeom>
            <a:ln>
              <a:solidFill>
                <a:srgbClr val="0070C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defTabSz="685800" eaLnBrk="0" fontAlgn="base" hangingPunct="0">
                <a:spcBef>
                  <a:spcPct val="0"/>
                </a:spcBef>
                <a:spcAft>
                  <a:spcPct val="0"/>
                </a:spcAft>
                <a:defRPr/>
              </a:pPr>
              <a:endParaRPr lang="zh-CN" altLang="en-US" sz="1350">
                <a:solidFill>
                  <a:srgbClr val="000000"/>
                </a:solidFill>
                <a:latin typeface="Arial"/>
                <a:ea typeface="幼圆"/>
              </a:endParaRPr>
            </a:p>
          </p:txBody>
        </p:sp>
        <p:sp>
          <p:nvSpPr>
            <p:cNvPr id="260108" name="Line 12"/>
            <p:cNvSpPr>
              <a:spLocks noChangeShapeType="1"/>
            </p:cNvSpPr>
            <p:nvPr/>
          </p:nvSpPr>
          <p:spPr bwMode="auto">
            <a:xfrm>
              <a:off x="5060" y="6814"/>
              <a:ext cx="540" cy="0"/>
            </a:xfrm>
            <a:prstGeom prst="line">
              <a:avLst/>
            </a:prstGeom>
            <a:ln>
              <a:solidFill>
                <a:srgbClr val="0070C0"/>
              </a:solidFill>
              <a:headEnd/>
              <a:tailEnd/>
            </a:ln>
            <a:extLst/>
          </p:spPr>
          <p:style>
            <a:lnRef idx="1">
              <a:schemeClr val="dk1"/>
            </a:lnRef>
            <a:fillRef idx="2">
              <a:schemeClr val="dk1"/>
            </a:fillRef>
            <a:effectRef idx="1">
              <a:schemeClr val="dk1"/>
            </a:effectRef>
            <a:fontRef idx="minor">
              <a:schemeClr val="dk1"/>
            </a:fontRef>
          </p:style>
          <p:txBody>
            <a:bodyPr/>
            <a:lstStyle/>
            <a:p>
              <a:pPr defTabSz="685800" eaLnBrk="0" fontAlgn="base" hangingPunct="0">
                <a:spcBef>
                  <a:spcPct val="0"/>
                </a:spcBef>
                <a:spcAft>
                  <a:spcPct val="0"/>
                </a:spcAft>
                <a:defRPr/>
              </a:pPr>
              <a:endParaRPr lang="zh-CN" altLang="en-US" sz="1350">
                <a:solidFill>
                  <a:srgbClr val="000000"/>
                </a:solidFill>
                <a:latin typeface="Arial"/>
                <a:ea typeface="幼圆"/>
              </a:endParaRPr>
            </a:p>
          </p:txBody>
        </p:sp>
        <p:sp>
          <p:nvSpPr>
            <p:cNvPr id="260109" name="Line 13"/>
            <p:cNvSpPr>
              <a:spLocks noChangeShapeType="1"/>
            </p:cNvSpPr>
            <p:nvPr/>
          </p:nvSpPr>
          <p:spPr bwMode="auto">
            <a:xfrm flipH="1">
              <a:off x="4000" y="4812"/>
              <a:ext cx="1620" cy="0"/>
            </a:xfrm>
            <a:prstGeom prst="line">
              <a:avLst/>
            </a:prstGeom>
            <a:ln>
              <a:solidFill>
                <a:srgbClr val="0070C0"/>
              </a:solidFill>
              <a:headEnd/>
              <a:tailEnd type="triangle" w="med" len="med"/>
            </a:ln>
            <a:extLst/>
          </p:spPr>
          <p:style>
            <a:lnRef idx="1">
              <a:schemeClr val="dk1"/>
            </a:lnRef>
            <a:fillRef idx="2">
              <a:schemeClr val="dk1"/>
            </a:fillRef>
            <a:effectRef idx="1">
              <a:schemeClr val="dk1"/>
            </a:effectRef>
            <a:fontRef idx="minor">
              <a:schemeClr val="dk1"/>
            </a:fontRef>
          </p:style>
          <p:txBody>
            <a:bodyPr/>
            <a:lstStyle/>
            <a:p>
              <a:pPr defTabSz="685800" eaLnBrk="0" fontAlgn="base" hangingPunct="0">
                <a:spcBef>
                  <a:spcPct val="0"/>
                </a:spcBef>
                <a:spcAft>
                  <a:spcPct val="0"/>
                </a:spcAft>
                <a:defRPr/>
              </a:pPr>
              <a:endParaRPr lang="zh-CN" altLang="en-US" sz="1350">
                <a:solidFill>
                  <a:srgbClr val="000000"/>
                </a:solidFill>
                <a:latin typeface="Arial"/>
                <a:ea typeface="幼圆"/>
              </a:endParaRPr>
            </a:p>
          </p:txBody>
        </p:sp>
        <p:sp>
          <p:nvSpPr>
            <p:cNvPr id="260110" name="Line 14"/>
            <p:cNvSpPr>
              <a:spLocks noChangeShapeType="1"/>
            </p:cNvSpPr>
            <p:nvPr/>
          </p:nvSpPr>
          <p:spPr bwMode="auto">
            <a:xfrm>
              <a:off x="5610" y="4812"/>
              <a:ext cx="0" cy="2028"/>
            </a:xfrm>
            <a:prstGeom prst="line">
              <a:avLst/>
            </a:prstGeom>
            <a:ln>
              <a:solidFill>
                <a:srgbClr val="0070C0"/>
              </a:solidFill>
              <a:headEnd/>
              <a:tailEnd/>
            </a:ln>
            <a:extLst/>
          </p:spPr>
          <p:style>
            <a:lnRef idx="1">
              <a:schemeClr val="dk1"/>
            </a:lnRef>
            <a:fillRef idx="2">
              <a:schemeClr val="dk1"/>
            </a:fillRef>
            <a:effectRef idx="1">
              <a:schemeClr val="dk1"/>
            </a:effectRef>
            <a:fontRef idx="minor">
              <a:schemeClr val="dk1"/>
            </a:fontRef>
          </p:style>
          <p:txBody>
            <a:bodyPr/>
            <a:lstStyle/>
            <a:p>
              <a:pPr defTabSz="685800" eaLnBrk="0" fontAlgn="base" hangingPunct="0">
                <a:spcBef>
                  <a:spcPct val="0"/>
                </a:spcBef>
                <a:spcAft>
                  <a:spcPct val="0"/>
                </a:spcAft>
                <a:defRPr/>
              </a:pPr>
              <a:endParaRPr lang="zh-CN" altLang="en-US" sz="1350">
                <a:solidFill>
                  <a:srgbClr val="000000"/>
                </a:solidFill>
                <a:latin typeface="Arial"/>
                <a:ea typeface="幼圆"/>
              </a:endParaRPr>
            </a:p>
          </p:txBody>
        </p:sp>
      </p:grpSp>
      <p:sp>
        <p:nvSpPr>
          <p:cNvPr id="33795" name="灯片编号占位符 1"/>
          <p:cNvSpPr>
            <a:spLocks noGrp="1"/>
          </p:cNvSpPr>
          <p:nvPr>
            <p:ph type="sldNum" sz="quarter" idx="12"/>
          </p:nvPr>
        </p:nvSpPr>
        <p:spPr>
          <a:xfrm rot="900000">
            <a:off x="6279356" y="-19050"/>
            <a:ext cx="1715691"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a:solidFill>
                  <a:schemeClr val="tx1"/>
                </a:solidFill>
                <a:latin typeface="Arial" panose="020B0604020202020204" pitchFamily="34" charset="0"/>
                <a:ea typeface="幼圆" panose="02010509060101010101" pitchFamily="49" charset="-122"/>
              </a:defRPr>
            </a:lvl1pPr>
            <a:lvl2pPr marL="557213" indent="-214313">
              <a:spcBef>
                <a:spcPct val="20000"/>
              </a:spcBef>
              <a:buChar char="–"/>
              <a:defRPr sz="2100" b="1">
                <a:solidFill>
                  <a:schemeClr val="tx1"/>
                </a:solidFill>
                <a:latin typeface="Arial" panose="020B0604020202020204" pitchFamily="34" charset="0"/>
                <a:ea typeface="幼圆" panose="02010509060101010101" pitchFamily="49" charset="-122"/>
              </a:defRPr>
            </a:lvl2pPr>
            <a:lvl3pPr marL="857250" indent="-171450">
              <a:spcBef>
                <a:spcPct val="20000"/>
              </a:spcBef>
              <a:buChar char="•"/>
              <a:defRPr sz="1800" b="1">
                <a:solidFill>
                  <a:schemeClr val="tx1"/>
                </a:solidFill>
                <a:latin typeface="Arial" panose="020B0604020202020204" pitchFamily="34" charset="0"/>
                <a:ea typeface="幼圆" panose="02010509060101010101" pitchFamily="49" charset="-122"/>
              </a:defRPr>
            </a:lvl3pPr>
            <a:lvl4pPr marL="1200150" indent="-171450">
              <a:spcBef>
                <a:spcPct val="20000"/>
              </a:spcBef>
              <a:buChar char="–"/>
              <a:defRPr sz="1500" b="1">
                <a:solidFill>
                  <a:schemeClr val="tx1"/>
                </a:solidFill>
                <a:latin typeface="Arial" panose="020B0604020202020204" pitchFamily="34" charset="0"/>
                <a:ea typeface="幼圆" panose="02010509060101010101" pitchFamily="49" charset="-122"/>
              </a:defRPr>
            </a:lvl4pPr>
            <a:lvl5pPr marL="1543050" indent="-171450">
              <a:spcBef>
                <a:spcPct val="20000"/>
              </a:spcBef>
              <a:buChar char="»"/>
              <a:defRPr sz="1500" b="1">
                <a:solidFill>
                  <a:schemeClr val="tx1"/>
                </a:solidFill>
                <a:latin typeface="Arial" panose="020B0604020202020204" pitchFamily="34" charset="0"/>
                <a:ea typeface="幼圆" panose="02010509060101010101" pitchFamily="49" charset="-122"/>
              </a:defRPr>
            </a:lvl5pPr>
            <a:lvl6pPr marL="18859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6pPr>
            <a:lvl7pPr marL="22288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7pPr>
            <a:lvl8pPr marL="25717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8pPr>
            <a:lvl9pPr marL="29146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fld id="{5001CF48-B8AE-4978-BCA2-9486E1A655F5}" type="slidenum">
              <a:rPr lang="zh-CN" altLang="en-US" sz="1050" b="0">
                <a:solidFill>
                  <a:srgbClr val="000000"/>
                </a:solidFill>
                <a:ea typeface="宋体" panose="02010600030101010101" pitchFamily="2" charset="-122"/>
              </a:rPr>
              <a:pPr defTabSz="685800" fontAlgn="base">
                <a:spcBef>
                  <a:spcPct val="0"/>
                </a:spcBef>
                <a:spcAft>
                  <a:spcPct val="0"/>
                </a:spcAft>
                <a:buNone/>
              </a:pPr>
              <a:t>67</a:t>
            </a:fld>
            <a:endParaRPr lang="zh-CN" altLang="en-US" sz="1050" b="0">
              <a:solidFill>
                <a:srgbClr val="000000"/>
              </a:solidFill>
              <a:ea typeface="宋体" panose="02010600030101010101" pitchFamily="2" charset="-122"/>
            </a:endParaRPr>
          </a:p>
        </p:txBody>
      </p:sp>
    </p:spTree>
    <p:extLst>
      <p:ext uri="{BB962C8B-B14F-4D97-AF65-F5344CB8AC3E}">
        <p14:creationId xmlns:p14="http://schemas.microsoft.com/office/powerpoint/2010/main" val="170687695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0098"/>
                                        </p:tgtEl>
                                        <p:attrNameLst>
                                          <p:attrName>style.visibility</p:attrName>
                                        </p:attrNameLst>
                                      </p:cBhvr>
                                      <p:to>
                                        <p:strVal val="visible"/>
                                      </p:to>
                                    </p:set>
                                    <p:anim calcmode="lin" valueType="num">
                                      <p:cBhvr additive="base">
                                        <p:cTn id="7" dur="500" fill="hold"/>
                                        <p:tgtEl>
                                          <p:spTgt spid="260098"/>
                                        </p:tgtEl>
                                        <p:attrNameLst>
                                          <p:attrName>ppt_x</p:attrName>
                                        </p:attrNameLst>
                                      </p:cBhvr>
                                      <p:tavLst>
                                        <p:tav tm="0">
                                          <p:val>
                                            <p:strVal val="#ppt_x"/>
                                          </p:val>
                                        </p:tav>
                                        <p:tav tm="100000">
                                          <p:val>
                                            <p:strVal val="#ppt_x"/>
                                          </p:val>
                                        </p:tav>
                                      </p:tavLst>
                                    </p:anim>
                                    <p:anim calcmode="lin" valueType="num">
                                      <p:cBhvr additive="base">
                                        <p:cTn id="8" dur="500" fill="hold"/>
                                        <p:tgtEl>
                                          <p:spTgt spid="260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Rectangle 9"/>
          <p:cNvSpPr>
            <a:spLocks noGrp="1" noChangeArrowheads="1"/>
          </p:cNvSpPr>
          <p:nvPr>
            <p:ph type="sldNum" sz="quarter"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a:solidFill>
                  <a:schemeClr val="tx1"/>
                </a:solidFill>
                <a:latin typeface="Arial" panose="020B0604020202020204" pitchFamily="34" charset="0"/>
                <a:ea typeface="幼圆" panose="02010509060101010101" pitchFamily="49" charset="-122"/>
              </a:defRPr>
            </a:lvl1pPr>
            <a:lvl2pPr marL="557213" indent="-214313">
              <a:spcBef>
                <a:spcPct val="20000"/>
              </a:spcBef>
              <a:buChar char="–"/>
              <a:defRPr sz="2100" b="1">
                <a:solidFill>
                  <a:schemeClr val="tx1"/>
                </a:solidFill>
                <a:latin typeface="Arial" panose="020B0604020202020204" pitchFamily="34" charset="0"/>
                <a:ea typeface="幼圆" panose="02010509060101010101" pitchFamily="49" charset="-122"/>
              </a:defRPr>
            </a:lvl2pPr>
            <a:lvl3pPr marL="857250" indent="-171450">
              <a:spcBef>
                <a:spcPct val="20000"/>
              </a:spcBef>
              <a:buChar char="•"/>
              <a:defRPr sz="1800" b="1">
                <a:solidFill>
                  <a:schemeClr val="tx1"/>
                </a:solidFill>
                <a:latin typeface="Arial" panose="020B0604020202020204" pitchFamily="34" charset="0"/>
                <a:ea typeface="幼圆" panose="02010509060101010101" pitchFamily="49" charset="-122"/>
              </a:defRPr>
            </a:lvl3pPr>
            <a:lvl4pPr marL="1200150" indent="-171450">
              <a:spcBef>
                <a:spcPct val="20000"/>
              </a:spcBef>
              <a:buChar char="–"/>
              <a:defRPr sz="1500" b="1">
                <a:solidFill>
                  <a:schemeClr val="tx1"/>
                </a:solidFill>
                <a:latin typeface="Arial" panose="020B0604020202020204" pitchFamily="34" charset="0"/>
                <a:ea typeface="幼圆" panose="02010509060101010101" pitchFamily="49" charset="-122"/>
              </a:defRPr>
            </a:lvl4pPr>
            <a:lvl5pPr marL="1543050" indent="-171450">
              <a:spcBef>
                <a:spcPct val="20000"/>
              </a:spcBef>
              <a:buChar char="»"/>
              <a:defRPr sz="1500" b="1">
                <a:solidFill>
                  <a:schemeClr val="tx1"/>
                </a:solidFill>
                <a:latin typeface="Arial" panose="020B0604020202020204" pitchFamily="34" charset="0"/>
                <a:ea typeface="幼圆" panose="02010509060101010101" pitchFamily="49" charset="-122"/>
              </a:defRPr>
            </a:lvl5pPr>
            <a:lvl6pPr marL="18859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6pPr>
            <a:lvl7pPr marL="22288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7pPr>
            <a:lvl8pPr marL="25717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8pPr>
            <a:lvl9pPr marL="29146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fld id="{A1702DDC-69C8-42A8-B19A-7196EDB96DA8}" type="slidenum">
              <a:rPr lang="en-US" altLang="zh-CN" sz="900" b="0">
                <a:solidFill>
                  <a:srgbClr val="000000"/>
                </a:solidFill>
                <a:ea typeface="宋体" panose="02010600030101010101" pitchFamily="2" charset="-122"/>
              </a:rPr>
              <a:pPr defTabSz="685800" fontAlgn="base">
                <a:spcBef>
                  <a:spcPct val="0"/>
                </a:spcBef>
                <a:spcAft>
                  <a:spcPct val="0"/>
                </a:spcAft>
                <a:buNone/>
              </a:pPr>
              <a:t>68</a:t>
            </a:fld>
            <a:endParaRPr lang="en-US" altLang="zh-CN" sz="900" b="0">
              <a:solidFill>
                <a:srgbClr val="000000"/>
              </a:solidFill>
              <a:ea typeface="宋体" panose="02010600030101010101" pitchFamily="2" charset="-122"/>
            </a:endParaRPr>
          </a:p>
        </p:txBody>
      </p:sp>
      <p:sp>
        <p:nvSpPr>
          <p:cNvPr id="35843" name="Rectangle 3"/>
          <p:cNvSpPr>
            <a:spLocks noGrp="1" noChangeArrowheads="1"/>
          </p:cNvSpPr>
          <p:nvPr>
            <p:ph type="subTitle" idx="4294967295"/>
          </p:nvPr>
        </p:nvSpPr>
        <p:spPr>
          <a:xfrm>
            <a:off x="629841" y="1177529"/>
            <a:ext cx="8056959" cy="3679031"/>
          </a:xfrm>
        </p:spPr>
        <p:txBody>
          <a:bodyPr/>
          <a:lstStyle/>
          <a:p>
            <a:pPr marL="0" indent="0" eaLnBrk="1" hangingPunct="1">
              <a:lnSpc>
                <a:spcPct val="150000"/>
              </a:lnSpc>
              <a:buNone/>
            </a:pPr>
            <a:r>
              <a:rPr lang="zh-CN" altLang="zh-CN" sz="1800" b="0">
                <a:latin typeface="微软雅黑" panose="020B0503020204020204" pitchFamily="34" charset="-122"/>
                <a:ea typeface="微软雅黑" panose="020B0503020204020204" pitchFamily="34" charset="-122"/>
              </a:rPr>
              <a:t>好的算法应该具备以下特性：</a:t>
            </a:r>
          </a:p>
          <a:p>
            <a:pPr marL="0" indent="0" eaLnBrk="1" hangingPunct="1">
              <a:lnSpc>
                <a:spcPct val="150000"/>
              </a:lnSpc>
              <a:buNone/>
            </a:pPr>
            <a:r>
              <a:rPr lang="zh-CN" altLang="zh-CN" sz="1800" b="0">
                <a:latin typeface="微软雅黑" panose="020B0503020204020204" pitchFamily="34" charset="-122"/>
                <a:ea typeface="微软雅黑" panose="020B0503020204020204" pitchFamily="34" charset="-122"/>
              </a:rPr>
              <a:t>正确性：正确性是对算法能否正确求解问题的评价</a:t>
            </a:r>
            <a:r>
              <a:rPr lang="zh-CN" altLang="en-US" sz="1800" b="0">
                <a:latin typeface="微软雅黑" panose="020B0503020204020204" pitchFamily="34" charset="-122"/>
                <a:ea typeface="微软雅黑" panose="020B0503020204020204" pitchFamily="34" charset="-122"/>
              </a:rPr>
              <a:t>，</a:t>
            </a:r>
            <a:r>
              <a:rPr lang="zh-CN" altLang="zh-CN" sz="1800" b="0">
                <a:latin typeface="微软雅黑" panose="020B0503020204020204" pitchFamily="34" charset="-122"/>
                <a:ea typeface="微软雅黑" panose="020B0503020204020204" pitchFamily="34" charset="-122"/>
              </a:rPr>
              <a:t>是首要</a:t>
            </a:r>
            <a:r>
              <a:rPr lang="zh-CN" altLang="en-US" sz="1800" b="0">
                <a:latin typeface="微软雅黑" panose="020B0503020204020204" pitchFamily="34" charset="-122"/>
                <a:ea typeface="微软雅黑" panose="020B0503020204020204" pitchFamily="34" charset="-122"/>
              </a:rPr>
              <a:t>和</a:t>
            </a:r>
            <a:r>
              <a:rPr lang="zh-CN" altLang="zh-CN" sz="1800" b="0">
                <a:latin typeface="微软雅黑" panose="020B0503020204020204" pitchFamily="34" charset="-122"/>
                <a:ea typeface="微软雅黑" panose="020B0503020204020204" pitchFamily="34" charset="-122"/>
              </a:rPr>
              <a:t>最基本的</a:t>
            </a:r>
            <a:r>
              <a:rPr lang="zh-CN" altLang="en-US" sz="1800" b="0">
                <a:latin typeface="微软雅黑" panose="020B0503020204020204" pitchFamily="34" charset="-122"/>
                <a:ea typeface="微软雅黑" panose="020B0503020204020204" pitchFamily="34" charset="-122"/>
              </a:rPr>
              <a:t>特性</a:t>
            </a:r>
            <a:r>
              <a:rPr lang="zh-CN" altLang="zh-CN" sz="1800" b="0">
                <a:latin typeface="微软雅黑" panose="020B0503020204020204" pitchFamily="34" charset="-122"/>
                <a:ea typeface="微软雅黑" panose="020B0503020204020204" pitchFamily="34" charset="-122"/>
              </a:rPr>
              <a:t>；</a:t>
            </a:r>
          </a:p>
          <a:p>
            <a:pPr marL="0" indent="0" eaLnBrk="1" hangingPunct="1">
              <a:lnSpc>
                <a:spcPct val="150000"/>
              </a:lnSpc>
              <a:buNone/>
            </a:pPr>
            <a:r>
              <a:rPr lang="zh-CN" altLang="zh-CN" sz="1800" b="0">
                <a:latin typeface="微软雅黑" panose="020B0503020204020204" pitchFamily="34" charset="-122"/>
                <a:ea typeface="微软雅黑" panose="020B0503020204020204" pitchFamily="34" charset="-122"/>
              </a:rPr>
              <a:t>可读性：可读性是对算法描述的思路、层次的评价。好的算法应该是思路清晰、层次分明、阅读</a:t>
            </a:r>
            <a:r>
              <a:rPr lang="zh-CN" altLang="en-US" sz="1800" b="0">
                <a:latin typeface="微软雅黑" panose="020B0503020204020204" pitchFamily="34" charset="-122"/>
                <a:ea typeface="微软雅黑" panose="020B0503020204020204" pitchFamily="34" charset="-122"/>
              </a:rPr>
              <a:t>和</a:t>
            </a:r>
            <a:r>
              <a:rPr lang="zh-CN" altLang="zh-CN" sz="1800" b="0">
                <a:latin typeface="微软雅黑" panose="020B0503020204020204" pitchFamily="34" charset="-122"/>
                <a:ea typeface="微软雅黑" panose="020B0503020204020204" pitchFamily="34" charset="-122"/>
              </a:rPr>
              <a:t>修改容易；</a:t>
            </a:r>
          </a:p>
          <a:p>
            <a:pPr marL="0" indent="0" eaLnBrk="1" hangingPunct="1">
              <a:lnSpc>
                <a:spcPct val="150000"/>
              </a:lnSpc>
              <a:buNone/>
            </a:pPr>
            <a:r>
              <a:rPr lang="zh-CN" altLang="zh-CN" sz="1800" b="0">
                <a:latin typeface="微软雅黑" panose="020B0503020204020204" pitchFamily="34" charset="-122"/>
                <a:ea typeface="微软雅黑" panose="020B0503020204020204" pitchFamily="34" charset="-122"/>
              </a:rPr>
              <a:t>健壮性：健壮性是对算法在异常情况下处理能力的评价。好的算法在出现异常或非法数据时，在操作不当时，算法都能作适当处理；</a:t>
            </a:r>
          </a:p>
          <a:p>
            <a:pPr marL="0" indent="0" eaLnBrk="1" hangingPunct="1">
              <a:lnSpc>
                <a:spcPct val="150000"/>
              </a:lnSpc>
              <a:buNone/>
            </a:pPr>
            <a:r>
              <a:rPr lang="zh-CN" altLang="zh-CN" sz="1800" b="0">
                <a:latin typeface="微软雅黑" panose="020B0503020204020204" pitchFamily="34" charset="-122"/>
                <a:ea typeface="微软雅黑" panose="020B0503020204020204" pitchFamily="34" charset="-122"/>
              </a:rPr>
              <a:t>高效性：算法的效率是对求解同样问题的不同算法所占用的时间或空间的评价。好的算法应该是高效的，即求解问题所占用存储空间少，执行时间短；</a:t>
            </a:r>
          </a:p>
        </p:txBody>
      </p:sp>
      <p:sp>
        <p:nvSpPr>
          <p:cNvPr id="35844" name="Rectangle 8"/>
          <p:cNvSpPr>
            <a:spLocks noChangeArrowheads="1"/>
          </p:cNvSpPr>
          <p:nvPr/>
        </p:nvSpPr>
        <p:spPr bwMode="auto">
          <a:xfrm>
            <a:off x="646510" y="735806"/>
            <a:ext cx="3673078" cy="325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r>
              <a:rPr lang="zh-CN" altLang="en-US" sz="2400" b="0">
                <a:solidFill>
                  <a:srgbClr val="0070C0"/>
                </a:solidFill>
                <a:latin typeface="微软雅黑" panose="020B0503020204020204" pitchFamily="34" charset="-122"/>
                <a:ea typeface="微软雅黑" panose="020B0503020204020204" pitchFamily="34" charset="-122"/>
                <a:cs typeface="Arial" panose="020B0604020202020204" pitchFamily="34" charset="0"/>
              </a:rPr>
              <a:t>第</a:t>
            </a:r>
            <a:r>
              <a:rPr lang="en-US" altLang="zh-CN" sz="2400" b="0">
                <a:solidFill>
                  <a:srgbClr val="0070C0"/>
                </a:solidFill>
                <a:latin typeface="微软雅黑" panose="020B0503020204020204" pitchFamily="34" charset="-122"/>
                <a:ea typeface="微软雅黑" panose="020B0503020204020204" pitchFamily="34" charset="-122"/>
                <a:cs typeface="Arial" panose="020B0604020202020204" pitchFamily="34" charset="0"/>
              </a:rPr>
              <a:t>1</a:t>
            </a:r>
            <a:r>
              <a:rPr lang="zh-CN" altLang="en-US" sz="2400" b="0">
                <a:solidFill>
                  <a:srgbClr val="0070C0"/>
                </a:solidFill>
                <a:latin typeface="微软雅黑" panose="020B0503020204020204" pitchFamily="34" charset="-122"/>
                <a:ea typeface="微软雅黑" panose="020B0503020204020204" pitchFamily="34" charset="-122"/>
                <a:cs typeface="Arial" panose="020B0604020202020204" pitchFamily="34" charset="0"/>
              </a:rPr>
              <a:t>章  绪论 （算法分析）</a:t>
            </a:r>
          </a:p>
        </p:txBody>
      </p:sp>
    </p:spTree>
    <p:extLst>
      <p:ext uri="{BB962C8B-B14F-4D97-AF65-F5344CB8AC3E}">
        <p14:creationId xmlns:p14="http://schemas.microsoft.com/office/powerpoint/2010/main" val="1095105803"/>
      </p:ext>
    </p:extLst>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651522" y="1275160"/>
            <a:ext cx="3843338" cy="857250"/>
          </a:xfrm>
          <a:extLst/>
        </p:spPr>
        <p:txBody>
          <a:bodyPr/>
          <a:lstStyle/>
          <a:p>
            <a:pPr eaLnBrk="1" fontAlgn="auto" hangingPunct="1">
              <a:spcAft>
                <a:spcPts val="0"/>
              </a:spcAft>
              <a:defRPr/>
            </a:pPr>
            <a:r>
              <a:rPr b="0" dirty="0" smtClean="0">
                <a:solidFill>
                  <a:schemeClr val="accent4"/>
                </a:solidFill>
                <a:latin typeface="微软雅黑" panose="020B0503020204020204" pitchFamily="34" charset="-122"/>
                <a:ea typeface="微软雅黑" panose="020B0503020204020204" pitchFamily="34" charset="-122"/>
              </a:rPr>
              <a:t>算法高效性的评判</a:t>
            </a:r>
          </a:p>
        </p:txBody>
      </p:sp>
      <p:sp>
        <p:nvSpPr>
          <p:cNvPr id="36867" name="Rectangle 9"/>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a:solidFill>
                  <a:schemeClr val="tx1"/>
                </a:solidFill>
                <a:latin typeface="Arial" panose="020B0604020202020204" pitchFamily="34" charset="0"/>
                <a:ea typeface="幼圆" panose="02010509060101010101" pitchFamily="49" charset="-122"/>
              </a:defRPr>
            </a:lvl1pPr>
            <a:lvl2pPr marL="557213" indent="-214313">
              <a:spcBef>
                <a:spcPct val="20000"/>
              </a:spcBef>
              <a:buChar char="–"/>
              <a:defRPr sz="2100" b="1">
                <a:solidFill>
                  <a:schemeClr val="tx1"/>
                </a:solidFill>
                <a:latin typeface="Arial" panose="020B0604020202020204" pitchFamily="34" charset="0"/>
                <a:ea typeface="幼圆" panose="02010509060101010101" pitchFamily="49" charset="-122"/>
              </a:defRPr>
            </a:lvl2pPr>
            <a:lvl3pPr marL="857250" indent="-171450">
              <a:spcBef>
                <a:spcPct val="20000"/>
              </a:spcBef>
              <a:buChar char="•"/>
              <a:defRPr sz="1800" b="1">
                <a:solidFill>
                  <a:schemeClr val="tx1"/>
                </a:solidFill>
                <a:latin typeface="Arial" panose="020B0604020202020204" pitchFamily="34" charset="0"/>
                <a:ea typeface="幼圆" panose="02010509060101010101" pitchFamily="49" charset="-122"/>
              </a:defRPr>
            </a:lvl3pPr>
            <a:lvl4pPr marL="1200150" indent="-171450">
              <a:spcBef>
                <a:spcPct val="20000"/>
              </a:spcBef>
              <a:buChar char="–"/>
              <a:defRPr sz="1500" b="1">
                <a:solidFill>
                  <a:schemeClr val="tx1"/>
                </a:solidFill>
                <a:latin typeface="Arial" panose="020B0604020202020204" pitchFamily="34" charset="0"/>
                <a:ea typeface="幼圆" panose="02010509060101010101" pitchFamily="49" charset="-122"/>
              </a:defRPr>
            </a:lvl4pPr>
            <a:lvl5pPr marL="1543050" indent="-171450">
              <a:spcBef>
                <a:spcPct val="20000"/>
              </a:spcBef>
              <a:buChar char="»"/>
              <a:defRPr sz="1500" b="1">
                <a:solidFill>
                  <a:schemeClr val="tx1"/>
                </a:solidFill>
                <a:latin typeface="Arial" panose="020B0604020202020204" pitchFamily="34" charset="0"/>
                <a:ea typeface="幼圆" panose="02010509060101010101" pitchFamily="49" charset="-122"/>
              </a:defRPr>
            </a:lvl5pPr>
            <a:lvl6pPr marL="18859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6pPr>
            <a:lvl7pPr marL="22288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7pPr>
            <a:lvl8pPr marL="25717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8pPr>
            <a:lvl9pPr marL="29146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fld id="{E0F120C9-3763-447D-A07F-3C8D5046BBD0}" type="slidenum">
              <a:rPr lang="en-US" altLang="zh-CN" sz="900" b="0">
                <a:solidFill>
                  <a:srgbClr val="000000"/>
                </a:solidFill>
                <a:ea typeface="宋体" panose="02010600030101010101" pitchFamily="2" charset="-122"/>
              </a:rPr>
              <a:pPr defTabSz="685800" fontAlgn="base">
                <a:spcBef>
                  <a:spcPct val="0"/>
                </a:spcBef>
                <a:spcAft>
                  <a:spcPct val="0"/>
                </a:spcAft>
                <a:buNone/>
              </a:pPr>
              <a:t>69</a:t>
            </a:fld>
            <a:endParaRPr lang="en-US" altLang="zh-CN" sz="900" b="0">
              <a:solidFill>
                <a:srgbClr val="000000"/>
              </a:solidFill>
              <a:ea typeface="宋体" panose="02010600030101010101" pitchFamily="2" charset="-122"/>
            </a:endParaRPr>
          </a:p>
        </p:txBody>
      </p:sp>
      <p:sp>
        <p:nvSpPr>
          <p:cNvPr id="2" name="矩形 1"/>
          <p:cNvSpPr/>
          <p:nvPr/>
        </p:nvSpPr>
        <p:spPr>
          <a:xfrm>
            <a:off x="2628093" y="2409732"/>
            <a:ext cx="3993401" cy="600164"/>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35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spAutoFit/>
          </a:bodyPr>
          <a:lstStyle/>
          <a:p>
            <a:pPr algn="ctr" defTabSz="685800" fontAlgn="base">
              <a:spcBef>
                <a:spcPct val="0"/>
              </a:spcBef>
              <a:spcAft>
                <a:spcPct val="0"/>
              </a:spcAft>
              <a:defRPr/>
            </a:pPr>
            <a:r>
              <a:rPr lang="zh-CN" altLang="en-US" sz="3300" dirty="0">
                <a:solidFill>
                  <a:srgbClr val="FFFFFF"/>
                </a:solidFill>
                <a:latin typeface="微软雅黑" panose="020B0503020204020204" pitchFamily="34" charset="-122"/>
                <a:ea typeface="微软雅黑" panose="020B0503020204020204" pitchFamily="34" charset="-122"/>
              </a:rPr>
              <a:t>如何比较算法效率？</a:t>
            </a:r>
          </a:p>
        </p:txBody>
      </p:sp>
    </p:spTree>
    <p:extLst>
      <p:ext uri="{BB962C8B-B14F-4D97-AF65-F5344CB8AC3E}">
        <p14:creationId xmlns:p14="http://schemas.microsoft.com/office/powerpoint/2010/main" val="315153878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4979" name="Rectangle 3"/>
          <p:cNvSpPr>
            <a:spLocks noGrp="1" noChangeArrowheads="1"/>
          </p:cNvSpPr>
          <p:nvPr>
            <p:ph idx="1"/>
          </p:nvPr>
        </p:nvSpPr>
        <p:spPr>
          <a:xfrm>
            <a:off x="832520" y="1605757"/>
            <a:ext cx="6912768" cy="316150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buFont typeface="Wingdings" pitchFamily="2" charset="2"/>
              <a:buChar char="l"/>
            </a:pPr>
            <a:r>
              <a:rPr lang="zh-CN" altLang="en-US" sz="2400" b="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输入？</a:t>
            </a:r>
          </a:p>
          <a:p>
            <a:pPr lvl="1">
              <a:buFont typeface="Arial" pitchFamily="34" charset="0"/>
              <a:buChar char="•"/>
            </a:pPr>
            <a:r>
              <a:rPr lang="zh-CN" altLang="en-US" sz="2000" b="0" dirty="0" smtClean="0">
                <a:solidFill>
                  <a:schemeClr val="bg1"/>
                </a:solidFill>
                <a:effectLst/>
                <a:latin typeface="微软雅黑" panose="020B0503020204020204" pitchFamily="34" charset="-122"/>
                <a:ea typeface="微软雅黑" panose="020B0503020204020204" pitchFamily="34" charset="-122"/>
              </a:rPr>
              <a:t>迷宫地图</a:t>
            </a:r>
            <a:endParaRPr lang="en-US" altLang="zh-CN" sz="2000" b="0" dirty="0" smtClean="0">
              <a:solidFill>
                <a:schemeClr val="bg1"/>
              </a:solidFill>
              <a:effectLst/>
              <a:latin typeface="微软雅黑" panose="020B0503020204020204" pitchFamily="34" charset="-122"/>
              <a:ea typeface="微软雅黑" panose="020B0503020204020204" pitchFamily="34" charset="-122"/>
            </a:endParaRPr>
          </a:p>
          <a:p>
            <a:pPr lvl="1">
              <a:buFont typeface="Arial" pitchFamily="34" charset="0"/>
              <a:buChar char="•"/>
            </a:pPr>
            <a:r>
              <a:rPr lang="zh-CN" altLang="en-US" sz="2000" b="0" dirty="0" smtClean="0">
                <a:solidFill>
                  <a:schemeClr val="bg1"/>
                </a:solidFill>
                <a:effectLst/>
                <a:latin typeface="微软雅黑" panose="020B0503020204020204" pitchFamily="34" charset="-122"/>
                <a:ea typeface="微软雅黑" panose="020B0503020204020204" pitchFamily="34" charset="-122"/>
              </a:rPr>
              <a:t>入口与出口</a:t>
            </a:r>
          </a:p>
          <a:p>
            <a:pPr>
              <a:buFont typeface="Wingdings" pitchFamily="2" charset="2"/>
              <a:buChar char="l"/>
            </a:pPr>
            <a:r>
              <a:rPr lang="zh-CN" altLang="en-US" sz="2400" b="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输出？</a:t>
            </a:r>
          </a:p>
          <a:p>
            <a:pPr lvl="1">
              <a:buFont typeface="Arial" pitchFamily="34" charset="0"/>
              <a:buChar char="•"/>
            </a:pPr>
            <a:r>
              <a:rPr lang="zh-CN" altLang="en-US" sz="2000" b="0" dirty="0" smtClean="0">
                <a:solidFill>
                  <a:schemeClr val="bg1"/>
                </a:solidFill>
                <a:effectLst/>
                <a:latin typeface="微软雅黑" panose="020B0503020204020204" pitchFamily="34" charset="-122"/>
                <a:ea typeface="微软雅黑" panose="020B0503020204020204" pitchFamily="34" charset="-122"/>
              </a:rPr>
              <a:t>入口到出口的路径</a:t>
            </a:r>
          </a:p>
          <a:p>
            <a:pPr>
              <a:buFont typeface="Wingdings" pitchFamily="2" charset="2"/>
              <a:buChar char="l"/>
            </a:pPr>
            <a:r>
              <a:rPr lang="zh-CN" altLang="en-US" sz="2400" b="0" dirty="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输入如何转换为输出？</a:t>
            </a:r>
          </a:p>
          <a:p>
            <a:pPr lvl="1">
              <a:buFont typeface="Arial" pitchFamily="34" charset="0"/>
              <a:buChar char="•"/>
            </a:pPr>
            <a:r>
              <a:rPr lang="zh-CN" altLang="en-US" sz="2000" b="0" dirty="0" smtClean="0">
                <a:solidFill>
                  <a:schemeClr val="bg1"/>
                </a:solidFill>
                <a:effectLst/>
                <a:latin typeface="微软雅黑" panose="020B0503020204020204" pitchFamily="34" charset="-122"/>
                <a:ea typeface="微软雅黑" panose="020B0503020204020204" pitchFamily="34" charset="-122"/>
              </a:rPr>
              <a:t>在已知迷宫地图寻找入口到出口路径的方法</a:t>
            </a:r>
            <a:r>
              <a:rPr lang="en-US" altLang="zh-CN" sz="2000" b="0" dirty="0" smtClean="0">
                <a:solidFill>
                  <a:schemeClr val="bg1"/>
                </a:solidFill>
                <a:effectLst/>
                <a:latin typeface="微软雅黑" panose="020B0503020204020204" pitchFamily="34" charset="-122"/>
                <a:ea typeface="微软雅黑" panose="020B0503020204020204" pitchFamily="34" charset="-122"/>
              </a:rPr>
              <a:t>(</a:t>
            </a:r>
            <a:r>
              <a:rPr lang="zh-CN" altLang="en-US" sz="2000" b="0" dirty="0" smtClean="0">
                <a:solidFill>
                  <a:schemeClr val="bg1"/>
                </a:solidFill>
                <a:effectLst/>
                <a:latin typeface="微软雅黑" panose="020B0503020204020204" pitchFamily="34" charset="-122"/>
                <a:ea typeface="微软雅黑" panose="020B0503020204020204" pitchFamily="34" charset="-122"/>
              </a:rPr>
              <a:t>算法）</a:t>
            </a:r>
          </a:p>
        </p:txBody>
      </p:sp>
      <p:sp>
        <p:nvSpPr>
          <p:cNvPr id="2" name="灯片编号占位符 1"/>
          <p:cNvSpPr>
            <a:spLocks noGrp="1"/>
          </p:cNvSpPr>
          <p:nvPr>
            <p:ph type="sldNum" sz="quarter" idx="12"/>
          </p:nvPr>
        </p:nvSpPr>
        <p:spPr/>
        <p:txBody>
          <a:bodyPr/>
          <a:lstStyle/>
          <a:p>
            <a:fld id="{7B4C26F3-AB5C-478F-8324-15184DC3904C}" type="slidenum">
              <a:rPr lang="zh-CN" altLang="en-US" smtClean="0"/>
              <a:pPr/>
              <a:t>7</a:t>
            </a:fld>
            <a:endParaRPr lang="zh-CN" altLang="en-US"/>
          </a:p>
        </p:txBody>
      </p:sp>
      <p:sp>
        <p:nvSpPr>
          <p:cNvPr id="254980" name="Rectangle 2"/>
          <p:cNvSpPr>
            <a:spLocks noChangeArrowheads="1"/>
          </p:cNvSpPr>
          <p:nvPr/>
        </p:nvSpPr>
        <p:spPr bwMode="auto">
          <a:xfrm>
            <a:off x="827584" y="897564"/>
            <a:ext cx="4536504" cy="48577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nSpc>
                <a:spcPct val="85000"/>
              </a:lnSpc>
            </a:pPr>
            <a:r>
              <a:rPr lang="zh-CN" altLang="en-US" sz="2800" dirty="0">
                <a:solidFill>
                  <a:srgbClr val="0070C0"/>
                </a:solidFill>
                <a:latin typeface="微软雅黑" panose="020B0503020204020204" pitchFamily="34" charset="-122"/>
                <a:ea typeface="微软雅黑" panose="020B0503020204020204" pitchFamily="34" charset="-122"/>
              </a:rPr>
              <a:t>需要</a:t>
            </a:r>
            <a:r>
              <a:rPr lang="zh-CN" altLang="zh-CN" sz="2800" dirty="0">
                <a:solidFill>
                  <a:srgbClr val="0070C0"/>
                </a:solidFill>
                <a:latin typeface="微软雅黑" panose="020B0503020204020204" pitchFamily="34" charset="-122"/>
                <a:ea typeface="微软雅黑" panose="020B0503020204020204" pitchFamily="34" charset="-122"/>
              </a:rPr>
              <a:t>解决以下几个问题：</a:t>
            </a:r>
          </a:p>
        </p:txBody>
      </p:sp>
    </p:spTree>
    <p:extLst>
      <p:ext uri="{BB962C8B-B14F-4D97-AF65-F5344CB8AC3E}">
        <p14:creationId xmlns:p14="http://schemas.microsoft.com/office/powerpoint/2010/main" val="1005158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bg/>
                                          </p:spTgt>
                                        </p:tgtEl>
                                        <p:attrNameLst>
                                          <p:attrName>style.visibility</p:attrName>
                                        </p:attrNameLst>
                                      </p:cBhvr>
                                      <p:to>
                                        <p:strVal val="visible"/>
                                      </p:to>
                                    </p:set>
                                    <p:anim calcmode="lin" valueType="num">
                                      <p:cBhvr additive="base">
                                        <p:cTn id="7" dur="500" fill="hold"/>
                                        <p:tgtEl>
                                          <p:spTgt spid="25497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0" end="0"/>
                                            </p:txEl>
                                          </p:spTgt>
                                        </p:tgtEl>
                                        <p:attrNameLst>
                                          <p:attrName>style.visibility</p:attrName>
                                        </p:attrNameLst>
                                      </p:cBhvr>
                                      <p:to>
                                        <p:strVal val="visible"/>
                                      </p:to>
                                    </p:set>
                                    <p:anim calcmode="lin" valueType="num">
                                      <p:cBhvr additive="base">
                                        <p:cTn id="13"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4979">
                                            <p:txEl>
                                              <p:pRg st="1" end="1"/>
                                            </p:txEl>
                                          </p:spTgt>
                                        </p:tgtEl>
                                        <p:attrNameLst>
                                          <p:attrName>style.visibility</p:attrName>
                                        </p:attrNameLst>
                                      </p:cBhvr>
                                      <p:to>
                                        <p:strVal val="visible"/>
                                      </p:to>
                                    </p:set>
                                    <p:anim calcmode="lin" valueType="num">
                                      <p:cBhvr additive="base">
                                        <p:cTn id="19"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4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4979">
                                            <p:txEl>
                                              <p:pRg st="2" end="2"/>
                                            </p:txEl>
                                          </p:spTgt>
                                        </p:tgtEl>
                                        <p:attrNameLst>
                                          <p:attrName>style.visibility</p:attrName>
                                        </p:attrNameLst>
                                      </p:cBhvr>
                                      <p:to>
                                        <p:strVal val="visible"/>
                                      </p:to>
                                    </p:set>
                                    <p:anim calcmode="lin" valueType="num">
                                      <p:cBhvr additive="base">
                                        <p:cTn id="25"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54979">
                                            <p:txEl>
                                              <p:pRg st="3" end="3"/>
                                            </p:txEl>
                                          </p:spTgt>
                                        </p:tgtEl>
                                        <p:attrNameLst>
                                          <p:attrName>style.visibility</p:attrName>
                                        </p:attrNameLst>
                                      </p:cBhvr>
                                      <p:to>
                                        <p:strVal val="visible"/>
                                      </p:to>
                                    </p:set>
                                    <p:anim calcmode="lin" valueType="num">
                                      <p:cBhvr additive="base">
                                        <p:cTn id="31"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4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4979">
                                            <p:txEl>
                                              <p:pRg st="4" end="4"/>
                                            </p:txEl>
                                          </p:spTgt>
                                        </p:tgtEl>
                                        <p:attrNameLst>
                                          <p:attrName>style.visibility</p:attrName>
                                        </p:attrNameLst>
                                      </p:cBhvr>
                                      <p:to>
                                        <p:strVal val="visible"/>
                                      </p:to>
                                    </p:set>
                                    <p:anim calcmode="lin" valueType="num">
                                      <p:cBhvr additive="base">
                                        <p:cTn id="37"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49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54979">
                                            <p:txEl>
                                              <p:pRg st="5" end="5"/>
                                            </p:txEl>
                                          </p:spTgt>
                                        </p:tgtEl>
                                        <p:attrNameLst>
                                          <p:attrName>style.visibility</p:attrName>
                                        </p:attrNameLst>
                                      </p:cBhvr>
                                      <p:to>
                                        <p:strVal val="visible"/>
                                      </p:to>
                                    </p:set>
                                    <p:anim calcmode="lin" valueType="num">
                                      <p:cBhvr additive="base">
                                        <p:cTn id="43" dur="500" fill="hold"/>
                                        <p:tgtEl>
                                          <p:spTgt spid="25497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549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4979">
                                            <p:txEl>
                                              <p:pRg st="6" end="6"/>
                                            </p:txEl>
                                          </p:spTgt>
                                        </p:tgtEl>
                                        <p:attrNameLst>
                                          <p:attrName>style.visibility</p:attrName>
                                        </p:attrNameLst>
                                      </p:cBhvr>
                                      <p:to>
                                        <p:strVal val="visible"/>
                                      </p:to>
                                    </p:set>
                                    <p:anim calcmode="lin" valueType="num">
                                      <p:cBhvr additive="base">
                                        <p:cTn id="49" dur="500" fill="hold"/>
                                        <p:tgtEl>
                                          <p:spTgt spid="254979">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549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bldLvl="2" animBg="1"/>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033588" y="844154"/>
            <a:ext cx="3078956" cy="675084"/>
          </a:xfrm>
          <a:extLst/>
        </p:spPr>
        <p:txBody>
          <a:bodyPr/>
          <a:lstStyle/>
          <a:p>
            <a:pPr eaLnBrk="1" fontAlgn="auto" hangingPunct="1">
              <a:spcAft>
                <a:spcPts val="0"/>
              </a:spcAft>
              <a:defRPr/>
            </a:pPr>
            <a:r>
              <a:rPr b="0" dirty="0" smtClean="0">
                <a:solidFill>
                  <a:schemeClr val="accent4"/>
                </a:solidFill>
                <a:latin typeface="微软雅黑" panose="020B0503020204020204" pitchFamily="34" charset="-122"/>
                <a:ea typeface="微软雅黑" panose="020B0503020204020204" pitchFamily="34" charset="-122"/>
              </a:rPr>
              <a:t>算法性能比较方法</a:t>
            </a:r>
          </a:p>
        </p:txBody>
      </p:sp>
      <p:sp>
        <p:nvSpPr>
          <p:cNvPr id="37891" name="Rectangle 9"/>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a:solidFill>
                  <a:schemeClr val="tx1"/>
                </a:solidFill>
                <a:latin typeface="Arial" panose="020B0604020202020204" pitchFamily="34" charset="0"/>
                <a:ea typeface="幼圆" panose="02010509060101010101" pitchFamily="49" charset="-122"/>
              </a:defRPr>
            </a:lvl1pPr>
            <a:lvl2pPr marL="557213" indent="-214313">
              <a:spcBef>
                <a:spcPct val="20000"/>
              </a:spcBef>
              <a:buChar char="–"/>
              <a:defRPr sz="2100" b="1">
                <a:solidFill>
                  <a:schemeClr val="tx1"/>
                </a:solidFill>
                <a:latin typeface="Arial" panose="020B0604020202020204" pitchFamily="34" charset="0"/>
                <a:ea typeface="幼圆" panose="02010509060101010101" pitchFamily="49" charset="-122"/>
              </a:defRPr>
            </a:lvl2pPr>
            <a:lvl3pPr marL="857250" indent="-171450">
              <a:spcBef>
                <a:spcPct val="20000"/>
              </a:spcBef>
              <a:buChar char="•"/>
              <a:defRPr sz="1800" b="1">
                <a:solidFill>
                  <a:schemeClr val="tx1"/>
                </a:solidFill>
                <a:latin typeface="Arial" panose="020B0604020202020204" pitchFamily="34" charset="0"/>
                <a:ea typeface="幼圆" panose="02010509060101010101" pitchFamily="49" charset="-122"/>
              </a:defRPr>
            </a:lvl3pPr>
            <a:lvl4pPr marL="1200150" indent="-171450">
              <a:spcBef>
                <a:spcPct val="20000"/>
              </a:spcBef>
              <a:buChar char="–"/>
              <a:defRPr sz="1500" b="1">
                <a:solidFill>
                  <a:schemeClr val="tx1"/>
                </a:solidFill>
                <a:latin typeface="Arial" panose="020B0604020202020204" pitchFamily="34" charset="0"/>
                <a:ea typeface="幼圆" panose="02010509060101010101" pitchFamily="49" charset="-122"/>
              </a:defRPr>
            </a:lvl4pPr>
            <a:lvl5pPr marL="1543050" indent="-171450">
              <a:spcBef>
                <a:spcPct val="20000"/>
              </a:spcBef>
              <a:buChar char="»"/>
              <a:defRPr sz="1500" b="1">
                <a:solidFill>
                  <a:schemeClr val="tx1"/>
                </a:solidFill>
                <a:latin typeface="Arial" panose="020B0604020202020204" pitchFamily="34" charset="0"/>
                <a:ea typeface="幼圆" panose="02010509060101010101" pitchFamily="49" charset="-122"/>
              </a:defRPr>
            </a:lvl5pPr>
            <a:lvl6pPr marL="18859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6pPr>
            <a:lvl7pPr marL="22288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7pPr>
            <a:lvl8pPr marL="25717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8pPr>
            <a:lvl9pPr marL="29146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fld id="{81F39B97-3659-4430-9443-9D6C20414574}" type="slidenum">
              <a:rPr lang="en-US" altLang="zh-CN" sz="900" b="0">
                <a:solidFill>
                  <a:srgbClr val="000000"/>
                </a:solidFill>
                <a:ea typeface="宋体" panose="02010600030101010101" pitchFamily="2" charset="-122"/>
              </a:rPr>
              <a:pPr defTabSz="685800" fontAlgn="base">
                <a:spcBef>
                  <a:spcPct val="0"/>
                </a:spcBef>
                <a:spcAft>
                  <a:spcPct val="0"/>
                </a:spcAft>
                <a:buNone/>
              </a:pPr>
              <a:t>70</a:t>
            </a:fld>
            <a:endParaRPr lang="en-US" altLang="zh-CN" sz="900" b="0">
              <a:solidFill>
                <a:srgbClr val="000000"/>
              </a:solidFill>
              <a:ea typeface="宋体" panose="02010600030101010101" pitchFamily="2" charset="-122"/>
            </a:endParaRPr>
          </a:p>
        </p:txBody>
      </p:sp>
      <p:graphicFrame>
        <p:nvGraphicFramePr>
          <p:cNvPr id="2" name="图示 1"/>
          <p:cNvGraphicFramePr/>
          <p:nvPr/>
        </p:nvGraphicFramePr>
        <p:xfrm>
          <a:off x="1817694" y="1761660"/>
          <a:ext cx="5616624" cy="28417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1456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1CB77520-6CC7-4FB5-B551-B10A329D03B3}"/>
                                            </p:graphicEl>
                                          </p:spTgt>
                                        </p:tgtEl>
                                        <p:attrNameLst>
                                          <p:attrName>style.visibility</p:attrName>
                                        </p:attrNameLst>
                                      </p:cBhvr>
                                      <p:to>
                                        <p:strVal val="visible"/>
                                      </p:to>
                                    </p:set>
                                    <p:anim calcmode="lin" valueType="num">
                                      <p:cBhvr additive="base">
                                        <p:cTn id="7" dur="500" fill="hold"/>
                                        <p:tgtEl>
                                          <p:spTgt spid="2">
                                            <p:graphicEl>
                                              <a:dgm id="{1CB77520-6CC7-4FB5-B551-B10A329D03B3}"/>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1CB77520-6CC7-4FB5-B551-B10A329D03B3}"/>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1BEF4051-0ED9-4DDA-8D42-3EB56FA48BDE}"/>
                                            </p:graphicEl>
                                          </p:spTgt>
                                        </p:tgtEl>
                                        <p:attrNameLst>
                                          <p:attrName>style.visibility</p:attrName>
                                        </p:attrNameLst>
                                      </p:cBhvr>
                                      <p:to>
                                        <p:strVal val="visible"/>
                                      </p:to>
                                    </p:set>
                                    <p:anim calcmode="lin" valueType="num">
                                      <p:cBhvr additive="base">
                                        <p:cTn id="13" dur="500" fill="hold"/>
                                        <p:tgtEl>
                                          <p:spTgt spid="2">
                                            <p:graphicEl>
                                              <a:dgm id="{1BEF4051-0ED9-4DDA-8D42-3EB56FA48BDE}"/>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1BEF4051-0ED9-4DDA-8D42-3EB56FA48BDE}"/>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graphicEl>
                                              <a:dgm id="{DA0C68C7-9DD1-4658-AA9F-A1B4BAA6406D}"/>
                                            </p:graphicEl>
                                          </p:spTgt>
                                        </p:tgtEl>
                                        <p:attrNameLst>
                                          <p:attrName>style.visibility</p:attrName>
                                        </p:attrNameLst>
                                      </p:cBhvr>
                                      <p:to>
                                        <p:strVal val="visible"/>
                                      </p:to>
                                    </p:set>
                                    <p:anim calcmode="lin" valueType="num">
                                      <p:cBhvr additive="base">
                                        <p:cTn id="19" dur="500" fill="hold"/>
                                        <p:tgtEl>
                                          <p:spTgt spid="2">
                                            <p:graphicEl>
                                              <a:dgm id="{DA0C68C7-9DD1-4658-AA9F-A1B4BAA6406D}"/>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graphicEl>
                                              <a:dgm id="{DA0C68C7-9DD1-4658-AA9F-A1B4BAA6406D}"/>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graphicEl>
                                              <a:dgm id="{2D235CBC-FA16-4577-AB75-6ABECC0E8E31}"/>
                                            </p:graphicEl>
                                          </p:spTgt>
                                        </p:tgtEl>
                                        <p:attrNameLst>
                                          <p:attrName>style.visibility</p:attrName>
                                        </p:attrNameLst>
                                      </p:cBhvr>
                                      <p:to>
                                        <p:strVal val="visible"/>
                                      </p:to>
                                    </p:set>
                                    <p:anim calcmode="lin" valueType="num">
                                      <p:cBhvr additive="base">
                                        <p:cTn id="25" dur="500" fill="hold"/>
                                        <p:tgtEl>
                                          <p:spTgt spid="2">
                                            <p:graphicEl>
                                              <a:dgm id="{2D235CBC-FA16-4577-AB75-6ABECC0E8E31}"/>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graphicEl>
                                              <a:dgm id="{2D235CBC-FA16-4577-AB75-6ABECC0E8E3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lvlOne"/>
        </p:bldSub>
      </p:bldGraphic>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316" y="627460"/>
            <a:ext cx="5014913"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223" y="2060973"/>
            <a:ext cx="2050256" cy="221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317" y="2450307"/>
            <a:ext cx="2364581" cy="450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794" y="3083719"/>
            <a:ext cx="978694"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7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9510" y="3469481"/>
            <a:ext cx="2350294"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789241" y="4102675"/>
            <a:ext cx="4900631" cy="756047"/>
          </a:xfrm>
          <a:prstGeom prst="rect">
            <a:avLst/>
          </a:prstGeom>
          <a:solidFill>
            <a:srgbClr val="0070C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0" fontAlgn="base" hangingPunct="0">
              <a:lnSpc>
                <a:spcPct val="150000"/>
              </a:lnSpc>
              <a:spcBef>
                <a:spcPct val="0"/>
              </a:spcBef>
              <a:spcAft>
                <a:spcPct val="0"/>
              </a:spcAft>
              <a:defRPr/>
            </a:pPr>
            <a:r>
              <a:rPr lang="zh-CN" altLang="en-US" sz="1350" dirty="0">
                <a:solidFill>
                  <a:srgbClr val="FFFFFF"/>
                </a:solidFill>
                <a:latin typeface="微软雅黑" panose="020B0503020204020204" pitchFamily="34" charset="-122"/>
                <a:ea typeface="微软雅黑" panose="020B0503020204020204" pitchFamily="34" charset="-122"/>
              </a:rPr>
              <a:t>运行时间比较算法效率是很难做到准确的，只能做定性分析，要定量分析得靠估计出可能的运行时间</a:t>
            </a:r>
          </a:p>
        </p:txBody>
      </p:sp>
      <p:sp>
        <p:nvSpPr>
          <p:cNvPr id="3" name="矩形 2"/>
          <p:cNvSpPr/>
          <p:nvPr/>
        </p:nvSpPr>
        <p:spPr>
          <a:xfrm>
            <a:off x="4561016" y="2374785"/>
            <a:ext cx="1675209" cy="540544"/>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0" fontAlgn="base" hangingPunct="0">
              <a:spcBef>
                <a:spcPct val="0"/>
              </a:spcBef>
              <a:spcAft>
                <a:spcPct val="0"/>
              </a:spcAft>
              <a:defRPr/>
            </a:pPr>
            <a:r>
              <a:rPr lang="zh-CN" altLang="en-US" sz="1350" dirty="0">
                <a:solidFill>
                  <a:srgbClr val="FFFFFF"/>
                </a:solidFill>
                <a:latin typeface="微软雅黑" panose="020B0503020204020204" pitchFamily="34" charset="-122"/>
                <a:ea typeface="微软雅黑" panose="020B0503020204020204" pitchFamily="34" charset="-122"/>
              </a:rPr>
              <a:t>实际运行 </a:t>
            </a:r>
            <a:r>
              <a:rPr lang="en-US" altLang="zh-CN" sz="1350" dirty="0">
                <a:solidFill>
                  <a:srgbClr val="FFFFFF"/>
                </a:solidFill>
                <a:latin typeface="微软雅黑" panose="020B0503020204020204" pitchFamily="34" charset="-122"/>
                <a:ea typeface="微软雅黑" panose="020B0503020204020204" pitchFamily="34" charset="-122"/>
              </a:rPr>
              <a:t>5.55</a:t>
            </a:r>
            <a:r>
              <a:rPr lang="zh-CN" altLang="en-US" sz="1350" dirty="0">
                <a:solidFill>
                  <a:srgbClr val="FFFFFF"/>
                </a:solidFill>
                <a:latin typeface="微软雅黑" panose="020B0503020204020204" pitchFamily="34" charset="-122"/>
                <a:ea typeface="微软雅黑" panose="020B0503020204020204" pitchFamily="34" charset="-122"/>
              </a:rPr>
              <a:t>小时</a:t>
            </a:r>
          </a:p>
        </p:txBody>
      </p:sp>
      <p:sp>
        <p:nvSpPr>
          <p:cNvPr id="13" name="矩形 12"/>
          <p:cNvSpPr/>
          <p:nvPr/>
        </p:nvSpPr>
        <p:spPr>
          <a:xfrm>
            <a:off x="4561016" y="3399620"/>
            <a:ext cx="1675209" cy="540544"/>
          </a:xfrm>
          <a:prstGeom prst="rect">
            <a:avLst/>
          </a:prstGeom>
          <a:solidFill>
            <a:schemeClr val="accent1">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eaLnBrk="0" fontAlgn="base" hangingPunct="0">
              <a:spcBef>
                <a:spcPct val="0"/>
              </a:spcBef>
              <a:spcAft>
                <a:spcPct val="0"/>
              </a:spcAft>
              <a:defRPr/>
            </a:pPr>
            <a:r>
              <a:rPr lang="zh-CN" altLang="en-US" sz="1350" dirty="0">
                <a:solidFill>
                  <a:srgbClr val="FFFFFF"/>
                </a:solidFill>
                <a:latin typeface="微软雅黑" panose="020B0503020204020204" pitchFamily="34" charset="-122"/>
                <a:ea typeface="微软雅黑" panose="020B0503020204020204" pitchFamily="34" charset="-122"/>
              </a:rPr>
              <a:t>实际运行 </a:t>
            </a:r>
            <a:r>
              <a:rPr lang="en-US" altLang="zh-CN" sz="1350" dirty="0">
                <a:solidFill>
                  <a:srgbClr val="FFFFFF"/>
                </a:solidFill>
                <a:latin typeface="微软雅黑" panose="020B0503020204020204" pitchFamily="34" charset="-122"/>
                <a:ea typeface="微软雅黑" panose="020B0503020204020204" pitchFamily="34" charset="-122"/>
              </a:rPr>
              <a:t>18.25</a:t>
            </a:r>
            <a:r>
              <a:rPr lang="zh-CN" altLang="en-US" sz="1350" dirty="0">
                <a:solidFill>
                  <a:srgbClr val="FFFFFF"/>
                </a:solidFill>
                <a:latin typeface="微软雅黑" panose="020B0503020204020204" pitchFamily="34" charset="-122"/>
                <a:ea typeface="微软雅黑" panose="020B0503020204020204" pitchFamily="34" charset="-122"/>
              </a:rPr>
              <a:t>分</a:t>
            </a:r>
          </a:p>
        </p:txBody>
      </p:sp>
    </p:spTree>
    <p:extLst>
      <p:ext uri="{BB962C8B-B14F-4D97-AF65-F5344CB8AC3E}">
        <p14:creationId xmlns:p14="http://schemas.microsoft.com/office/powerpoint/2010/main" val="41401142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7028"/>
                                        </p:tgtEl>
                                        <p:attrNameLst>
                                          <p:attrName>style.visibility</p:attrName>
                                        </p:attrNameLst>
                                      </p:cBhvr>
                                      <p:to>
                                        <p:strVal val="visible"/>
                                      </p:to>
                                    </p:set>
                                    <p:anim calcmode="lin" valueType="num">
                                      <p:cBhvr additive="base">
                                        <p:cTn id="7" dur="500" fill="hold"/>
                                        <p:tgtEl>
                                          <p:spTgt spid="257028"/>
                                        </p:tgtEl>
                                        <p:attrNameLst>
                                          <p:attrName>ppt_x</p:attrName>
                                        </p:attrNameLst>
                                      </p:cBhvr>
                                      <p:tavLst>
                                        <p:tav tm="0">
                                          <p:val>
                                            <p:strVal val="#ppt_x"/>
                                          </p:val>
                                        </p:tav>
                                        <p:tav tm="100000">
                                          <p:val>
                                            <p:strVal val="#ppt_x"/>
                                          </p:val>
                                        </p:tav>
                                      </p:tavLst>
                                    </p:anim>
                                    <p:anim calcmode="lin" valueType="num">
                                      <p:cBhvr additive="base">
                                        <p:cTn id="8" dur="500" fill="hold"/>
                                        <p:tgtEl>
                                          <p:spTgt spid="25702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7030"/>
                                        </p:tgtEl>
                                        <p:attrNameLst>
                                          <p:attrName>style.visibility</p:attrName>
                                        </p:attrNameLst>
                                      </p:cBhvr>
                                      <p:to>
                                        <p:strVal val="visible"/>
                                      </p:to>
                                    </p:set>
                                    <p:anim calcmode="lin" valueType="num">
                                      <p:cBhvr additive="base">
                                        <p:cTn id="13" dur="500" fill="hold"/>
                                        <p:tgtEl>
                                          <p:spTgt spid="257030"/>
                                        </p:tgtEl>
                                        <p:attrNameLst>
                                          <p:attrName>ppt_x</p:attrName>
                                        </p:attrNameLst>
                                      </p:cBhvr>
                                      <p:tavLst>
                                        <p:tav tm="0">
                                          <p:val>
                                            <p:strVal val="#ppt_x"/>
                                          </p:val>
                                        </p:tav>
                                        <p:tav tm="100000">
                                          <p:val>
                                            <p:strVal val="#ppt_x"/>
                                          </p:val>
                                        </p:tav>
                                      </p:tavLst>
                                    </p:anim>
                                    <p:anim calcmode="lin" valueType="num">
                                      <p:cBhvr additive="base">
                                        <p:cTn id="14" dur="500" fill="hold"/>
                                        <p:tgtEl>
                                          <p:spTgt spid="25703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791766" y="1653779"/>
            <a:ext cx="7452122"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lnSpc>
                <a:spcPct val="150000"/>
              </a:lnSpc>
              <a:spcBef>
                <a:spcPct val="0"/>
              </a:spcBef>
              <a:spcAft>
                <a:spcPct val="0"/>
              </a:spcAft>
              <a:buNone/>
            </a:pPr>
            <a:r>
              <a:rPr lang="en-US" altLang="zh-CN" sz="1500" b="0">
                <a:solidFill>
                  <a:srgbClr val="000000"/>
                </a:solidFill>
                <a:latin typeface="微软雅黑" panose="020B0503020204020204" pitchFamily="34" charset="-122"/>
                <a:ea typeface="微软雅黑" panose="020B0503020204020204" pitchFamily="34" charset="-122"/>
              </a:rPr>
              <a:t>         </a:t>
            </a:r>
            <a:r>
              <a:rPr lang="zh-CN" altLang="en-US" sz="1800" b="0">
                <a:solidFill>
                  <a:srgbClr val="000000"/>
                </a:solidFill>
                <a:latin typeface="微软雅黑" panose="020B0503020204020204" pitchFamily="34" charset="-122"/>
                <a:ea typeface="微软雅黑" panose="020B0503020204020204" pitchFamily="34" charset="-122"/>
              </a:rPr>
              <a:t>算法复杂性是算法运行所需要的计算机资源的量，需要时间资源的量称为</a:t>
            </a:r>
            <a:r>
              <a:rPr lang="zh-CN" altLang="en-US" sz="1800" b="0">
                <a:solidFill>
                  <a:srgbClr val="0070C0"/>
                </a:solidFill>
                <a:latin typeface="微软雅黑" panose="020B0503020204020204" pitchFamily="34" charset="-122"/>
                <a:ea typeface="微软雅黑" panose="020B0503020204020204" pitchFamily="34" charset="-122"/>
              </a:rPr>
              <a:t>时间复杂性</a:t>
            </a:r>
            <a:r>
              <a:rPr lang="zh-CN" altLang="en-US" sz="1800" b="0">
                <a:solidFill>
                  <a:srgbClr val="000000"/>
                </a:solidFill>
                <a:latin typeface="微软雅黑" panose="020B0503020204020204" pitchFamily="34" charset="-122"/>
                <a:ea typeface="微软雅黑" panose="020B0503020204020204" pitchFamily="34" charset="-122"/>
              </a:rPr>
              <a:t>，需要的空间资源的量称为</a:t>
            </a:r>
            <a:r>
              <a:rPr lang="zh-CN" altLang="en-US" sz="1800" b="0">
                <a:solidFill>
                  <a:srgbClr val="0070C0"/>
                </a:solidFill>
                <a:latin typeface="微软雅黑" panose="020B0503020204020204" pitchFamily="34" charset="-122"/>
                <a:ea typeface="微软雅黑" panose="020B0503020204020204" pitchFamily="34" charset="-122"/>
              </a:rPr>
              <a:t>空间复杂性</a:t>
            </a:r>
            <a:r>
              <a:rPr lang="zh-CN" altLang="en-US" sz="1800" b="0">
                <a:solidFill>
                  <a:srgbClr val="000000"/>
                </a:solidFill>
                <a:latin typeface="微软雅黑" panose="020B0503020204020204" pitchFamily="34" charset="-122"/>
                <a:ea typeface="微软雅黑" panose="020B0503020204020204" pitchFamily="34" charset="-122"/>
              </a:rPr>
              <a:t>。这个量应该只依赖于算法要解的问题的</a:t>
            </a:r>
            <a:r>
              <a:rPr lang="zh-CN" altLang="en-US" sz="1800" b="0">
                <a:solidFill>
                  <a:srgbClr val="FF0000"/>
                </a:solidFill>
                <a:latin typeface="微软雅黑" panose="020B0503020204020204" pitchFamily="34" charset="-122"/>
                <a:ea typeface="微软雅黑" panose="020B0503020204020204" pitchFamily="34" charset="-122"/>
              </a:rPr>
              <a:t>规模</a:t>
            </a:r>
            <a:r>
              <a:rPr lang="zh-CN" altLang="en-US" sz="1800" b="0">
                <a:solidFill>
                  <a:srgbClr val="000000"/>
                </a:solidFill>
                <a:latin typeface="微软雅黑" panose="020B0503020204020204" pitchFamily="34" charset="-122"/>
                <a:ea typeface="微软雅黑" panose="020B0503020204020204" pitchFamily="34" charset="-122"/>
              </a:rPr>
              <a:t>、算法的</a:t>
            </a:r>
            <a:r>
              <a:rPr lang="zh-CN" altLang="en-US" sz="1800" b="0">
                <a:solidFill>
                  <a:srgbClr val="FF0000"/>
                </a:solidFill>
                <a:latin typeface="微软雅黑" panose="020B0503020204020204" pitchFamily="34" charset="-122"/>
                <a:ea typeface="微软雅黑" panose="020B0503020204020204" pitchFamily="34" charset="-122"/>
              </a:rPr>
              <a:t>输入</a:t>
            </a:r>
            <a:r>
              <a:rPr lang="zh-CN" altLang="en-US" sz="1800" b="0">
                <a:solidFill>
                  <a:srgbClr val="000000"/>
                </a:solidFill>
                <a:latin typeface="微软雅黑" panose="020B0503020204020204" pitchFamily="34" charset="-122"/>
                <a:ea typeface="微软雅黑" panose="020B0503020204020204" pitchFamily="34" charset="-122"/>
              </a:rPr>
              <a:t>和算法本身的</a:t>
            </a:r>
            <a:r>
              <a:rPr lang="zh-CN" altLang="en-US" sz="1800" b="0">
                <a:solidFill>
                  <a:srgbClr val="FF0000"/>
                </a:solidFill>
                <a:latin typeface="微软雅黑" panose="020B0503020204020204" pitchFamily="34" charset="-122"/>
                <a:ea typeface="微软雅黑" panose="020B0503020204020204" pitchFamily="34" charset="-122"/>
              </a:rPr>
              <a:t>函数</a:t>
            </a:r>
            <a:r>
              <a:rPr lang="zh-CN" altLang="en-US" sz="1800" b="0">
                <a:solidFill>
                  <a:srgbClr val="000000"/>
                </a:solidFill>
                <a:latin typeface="微软雅黑" panose="020B0503020204020204" pitchFamily="34" charset="-122"/>
                <a:ea typeface="微软雅黑" panose="020B0503020204020204" pitchFamily="34" charset="-122"/>
              </a:rPr>
              <a:t>。如果分别用</a:t>
            </a:r>
            <a:r>
              <a:rPr lang="en-US" altLang="zh-CN" sz="1800" b="0">
                <a:solidFill>
                  <a:srgbClr val="000000"/>
                </a:solidFill>
                <a:latin typeface="微软雅黑" panose="020B0503020204020204" pitchFamily="34" charset="-122"/>
                <a:ea typeface="微软雅黑" panose="020B0503020204020204" pitchFamily="34" charset="-122"/>
              </a:rPr>
              <a:t>N</a:t>
            </a:r>
            <a:r>
              <a:rPr lang="zh-CN" altLang="en-US" sz="1800" b="0">
                <a:solidFill>
                  <a:srgbClr val="000000"/>
                </a:solidFill>
                <a:latin typeface="微软雅黑" panose="020B0503020204020204" pitchFamily="34" charset="-122"/>
                <a:ea typeface="微软雅黑" panose="020B0503020204020204" pitchFamily="34" charset="-122"/>
              </a:rPr>
              <a:t>、</a:t>
            </a:r>
            <a:r>
              <a:rPr lang="en-US" altLang="zh-CN" sz="1800" b="0">
                <a:solidFill>
                  <a:srgbClr val="000000"/>
                </a:solidFill>
                <a:latin typeface="微软雅黑" panose="020B0503020204020204" pitchFamily="34" charset="-122"/>
                <a:ea typeface="微软雅黑" panose="020B0503020204020204" pitchFamily="34" charset="-122"/>
              </a:rPr>
              <a:t>I</a:t>
            </a:r>
            <a:r>
              <a:rPr lang="zh-CN" altLang="en-US" sz="1800" b="0">
                <a:solidFill>
                  <a:srgbClr val="000000"/>
                </a:solidFill>
                <a:latin typeface="微软雅黑" panose="020B0503020204020204" pitchFamily="34" charset="-122"/>
                <a:ea typeface="微软雅黑" panose="020B0503020204020204" pitchFamily="34" charset="-122"/>
              </a:rPr>
              <a:t>和</a:t>
            </a:r>
            <a:r>
              <a:rPr lang="en-US" altLang="zh-CN" sz="1800" b="0">
                <a:solidFill>
                  <a:srgbClr val="000000"/>
                </a:solidFill>
                <a:latin typeface="微软雅黑" panose="020B0503020204020204" pitchFamily="34" charset="-122"/>
                <a:ea typeface="微软雅黑" panose="020B0503020204020204" pitchFamily="34" charset="-122"/>
              </a:rPr>
              <a:t>A</a:t>
            </a:r>
            <a:r>
              <a:rPr lang="zh-CN" altLang="en-US" sz="1800" b="0">
                <a:solidFill>
                  <a:srgbClr val="000000"/>
                </a:solidFill>
                <a:latin typeface="微软雅黑" panose="020B0503020204020204" pitchFamily="34" charset="-122"/>
                <a:ea typeface="微软雅黑" panose="020B0503020204020204" pitchFamily="34" charset="-122"/>
              </a:rPr>
              <a:t>表示算法要解问题的规模、算法的输入和算法本身，而且用</a:t>
            </a:r>
            <a:r>
              <a:rPr lang="en-US" altLang="zh-CN" sz="1800" b="0">
                <a:solidFill>
                  <a:srgbClr val="000000"/>
                </a:solidFill>
                <a:latin typeface="微软雅黑" panose="020B0503020204020204" pitchFamily="34" charset="-122"/>
                <a:ea typeface="微软雅黑" panose="020B0503020204020204" pitchFamily="34" charset="-122"/>
              </a:rPr>
              <a:t>C</a:t>
            </a:r>
            <a:r>
              <a:rPr lang="zh-CN" altLang="en-US" sz="1800" b="0">
                <a:solidFill>
                  <a:srgbClr val="000000"/>
                </a:solidFill>
                <a:latin typeface="微软雅黑" panose="020B0503020204020204" pitchFamily="34" charset="-122"/>
                <a:ea typeface="微软雅黑" panose="020B0503020204020204" pitchFamily="34" charset="-122"/>
              </a:rPr>
              <a:t>表示复杂性，那么，应该有</a:t>
            </a:r>
            <a:r>
              <a:rPr lang="en-US" altLang="zh-CN" sz="1800" b="0">
                <a:solidFill>
                  <a:srgbClr val="000000"/>
                </a:solidFill>
                <a:latin typeface="微软雅黑" panose="020B0503020204020204" pitchFamily="34" charset="-122"/>
                <a:ea typeface="微软雅黑" panose="020B0503020204020204" pitchFamily="34" charset="-122"/>
              </a:rPr>
              <a:t>C=F(N,I,A)</a:t>
            </a:r>
            <a:r>
              <a:rPr lang="zh-CN" altLang="en-US" sz="1800" b="0">
                <a:solidFill>
                  <a:srgbClr val="000000"/>
                </a:solidFill>
                <a:latin typeface="微软雅黑" panose="020B0503020204020204" pitchFamily="34" charset="-122"/>
                <a:ea typeface="微软雅黑" panose="020B0503020204020204" pitchFamily="34" charset="-122"/>
              </a:rPr>
              <a:t>。一般把时间复杂性和空间复杂性分开，并分别用</a:t>
            </a:r>
            <a:r>
              <a:rPr lang="en-US" altLang="zh-CN" sz="1800" b="0">
                <a:solidFill>
                  <a:srgbClr val="000000"/>
                </a:solidFill>
                <a:latin typeface="微软雅黑" panose="020B0503020204020204" pitchFamily="34" charset="-122"/>
                <a:ea typeface="微软雅黑" panose="020B0503020204020204" pitchFamily="34" charset="-122"/>
              </a:rPr>
              <a:t>T</a:t>
            </a:r>
            <a:r>
              <a:rPr lang="zh-CN" altLang="en-US" sz="1800" b="0">
                <a:solidFill>
                  <a:srgbClr val="000000"/>
                </a:solidFill>
                <a:latin typeface="微软雅黑" panose="020B0503020204020204" pitchFamily="34" charset="-122"/>
                <a:ea typeface="微软雅黑" panose="020B0503020204020204" pitchFamily="34" charset="-122"/>
              </a:rPr>
              <a:t>和</a:t>
            </a:r>
            <a:r>
              <a:rPr lang="en-US" altLang="zh-CN" sz="1800" b="0">
                <a:solidFill>
                  <a:srgbClr val="000000"/>
                </a:solidFill>
                <a:latin typeface="微软雅黑" panose="020B0503020204020204" pitchFamily="34" charset="-122"/>
                <a:ea typeface="微软雅黑" panose="020B0503020204020204" pitchFamily="34" charset="-122"/>
              </a:rPr>
              <a:t>S</a:t>
            </a:r>
            <a:r>
              <a:rPr lang="zh-CN" altLang="en-US" sz="1800" b="0">
                <a:solidFill>
                  <a:srgbClr val="000000"/>
                </a:solidFill>
                <a:latin typeface="微软雅黑" panose="020B0503020204020204" pitchFamily="34" charset="-122"/>
                <a:ea typeface="微软雅黑" panose="020B0503020204020204" pitchFamily="34" charset="-122"/>
              </a:rPr>
              <a:t>来表示，则有： </a:t>
            </a:r>
            <a:r>
              <a:rPr lang="en-US" altLang="zh-CN" sz="1800" b="0">
                <a:solidFill>
                  <a:srgbClr val="000000"/>
                </a:solidFill>
                <a:latin typeface="微软雅黑" panose="020B0503020204020204" pitchFamily="34" charset="-122"/>
                <a:ea typeface="微软雅黑" panose="020B0503020204020204" pitchFamily="34" charset="-122"/>
              </a:rPr>
              <a:t>T=T(N,I)</a:t>
            </a:r>
            <a:r>
              <a:rPr lang="zh-CN" altLang="en-US" sz="1800" b="0">
                <a:solidFill>
                  <a:srgbClr val="000000"/>
                </a:solidFill>
                <a:latin typeface="微软雅黑" panose="020B0503020204020204" pitchFamily="34" charset="-122"/>
                <a:ea typeface="微软雅黑" panose="020B0503020204020204" pitchFamily="34" charset="-122"/>
              </a:rPr>
              <a:t>和</a:t>
            </a:r>
            <a:r>
              <a:rPr lang="en-US" altLang="zh-CN" sz="1800" b="0">
                <a:solidFill>
                  <a:srgbClr val="000000"/>
                </a:solidFill>
                <a:latin typeface="微软雅黑" panose="020B0503020204020204" pitchFamily="34" charset="-122"/>
                <a:ea typeface="微软雅黑" panose="020B0503020204020204" pitchFamily="34" charset="-122"/>
              </a:rPr>
              <a:t>S=S(N,I) </a:t>
            </a:r>
            <a:r>
              <a:rPr lang="zh-CN" altLang="en-US" sz="1800" b="0">
                <a:solidFill>
                  <a:srgbClr val="000000"/>
                </a:solidFill>
                <a:latin typeface="微软雅黑" panose="020B0503020204020204" pitchFamily="34" charset="-122"/>
                <a:ea typeface="微软雅黑" panose="020B0503020204020204" pitchFamily="34" charset="-122"/>
              </a:rPr>
              <a:t>。</a:t>
            </a:r>
          </a:p>
          <a:p>
            <a:pPr defTabSz="685800" fontAlgn="base">
              <a:lnSpc>
                <a:spcPct val="150000"/>
              </a:lnSpc>
              <a:spcBef>
                <a:spcPct val="0"/>
              </a:spcBef>
              <a:spcAft>
                <a:spcPct val="0"/>
              </a:spcAft>
              <a:buNone/>
            </a:pPr>
            <a:r>
              <a:rPr lang="zh-CN" altLang="en-US" sz="1800" b="0">
                <a:solidFill>
                  <a:srgbClr val="FFFF00"/>
                </a:solidFill>
                <a:latin typeface="微软雅黑" panose="020B0503020204020204" pitchFamily="34" charset="-122"/>
                <a:ea typeface="微软雅黑" panose="020B0503020204020204" pitchFamily="34" charset="-122"/>
              </a:rPr>
              <a:t>		</a:t>
            </a:r>
            <a:r>
              <a:rPr lang="zh-CN" altLang="en-US" sz="1800" b="0">
                <a:solidFill>
                  <a:srgbClr val="000000"/>
                </a:solidFill>
                <a:latin typeface="微软雅黑" panose="020B0503020204020204" pitchFamily="34" charset="-122"/>
                <a:ea typeface="微软雅黑" panose="020B0503020204020204" pitchFamily="34" charset="-122"/>
              </a:rPr>
              <a:t>（通常，让</a:t>
            </a:r>
            <a:r>
              <a:rPr lang="en-US" altLang="zh-CN" sz="1800" b="0">
                <a:solidFill>
                  <a:srgbClr val="000000"/>
                </a:solidFill>
                <a:latin typeface="微软雅黑" panose="020B0503020204020204" pitchFamily="34" charset="-122"/>
                <a:ea typeface="微软雅黑" panose="020B0503020204020204" pitchFamily="34" charset="-122"/>
              </a:rPr>
              <a:t>A</a:t>
            </a:r>
            <a:r>
              <a:rPr lang="zh-CN" altLang="en-US" sz="1800" b="0">
                <a:solidFill>
                  <a:srgbClr val="000000"/>
                </a:solidFill>
                <a:latin typeface="微软雅黑" panose="020B0503020204020204" pitchFamily="34" charset="-122"/>
                <a:ea typeface="微软雅黑" panose="020B0503020204020204" pitchFamily="34" charset="-122"/>
              </a:rPr>
              <a:t>隐含在复杂性函数名当中）</a:t>
            </a:r>
            <a:r>
              <a:rPr lang="zh-CN" altLang="en-US" sz="1500" b="0">
                <a:solidFill>
                  <a:srgbClr val="000000"/>
                </a:solidFill>
                <a:latin typeface="微软雅黑" panose="020B0503020204020204" pitchFamily="34" charset="-122"/>
                <a:ea typeface="微软雅黑" panose="020B0503020204020204" pitchFamily="34" charset="-122"/>
              </a:rPr>
              <a:t> </a:t>
            </a:r>
          </a:p>
        </p:txBody>
      </p:sp>
      <p:sp>
        <p:nvSpPr>
          <p:cNvPr id="2" name="矩形 1"/>
          <p:cNvSpPr/>
          <p:nvPr/>
        </p:nvSpPr>
        <p:spPr>
          <a:xfrm>
            <a:off x="814973" y="951571"/>
            <a:ext cx="2608406" cy="5078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defTabSz="685800" eaLnBrk="0" fontAlgn="base" hangingPunct="0">
              <a:spcBef>
                <a:spcPct val="0"/>
              </a:spcBef>
              <a:spcAft>
                <a:spcPct val="0"/>
              </a:spcAft>
              <a:defRPr/>
            </a:pPr>
            <a:r>
              <a:rPr lang="zh-CN" altLang="zh-CN" sz="2700" dirty="0">
                <a:solidFill>
                  <a:srgbClr val="0070C0"/>
                </a:solidFill>
                <a:latin typeface="微软雅黑" panose="020B0503020204020204" pitchFamily="34" charset="-122"/>
                <a:ea typeface="微软雅黑" panose="020B0503020204020204" pitchFamily="34" charset="-122"/>
              </a:rPr>
              <a:t>算法复杂性分析</a:t>
            </a:r>
            <a:endParaRPr lang="zh-CN" altLang="en-US" sz="2700" dirty="0">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011874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strips(downRight)">
                                      <p:cBhvr>
                                        <p:cTn id="7" dur="5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0962" name="Object 4"/>
          <p:cNvGraphicFramePr>
            <a:graphicFrameLocks noGrp="1" noChangeAspect="1"/>
          </p:cNvGraphicFramePr>
          <p:nvPr>
            <p:ph idx="1"/>
          </p:nvPr>
        </p:nvGraphicFramePr>
        <p:xfrm>
          <a:off x="3221832" y="4220767"/>
          <a:ext cx="1560910" cy="486965"/>
        </p:xfrm>
        <a:graphic>
          <a:graphicData uri="http://schemas.openxmlformats.org/presentationml/2006/ole">
            <mc:AlternateContent xmlns:mc="http://schemas.openxmlformats.org/markup-compatibility/2006">
              <mc:Choice xmlns:v="urn:schemas-microsoft-com:vml" Requires="v">
                <p:oleObj spid="_x0000_s9219" name="公式" r:id="rId3" imgW="1384300" imgH="431800" progId="Equation.3">
                  <p:embed/>
                </p:oleObj>
              </mc:Choice>
              <mc:Fallback>
                <p:oleObj name="公式" r:id="rId3" imgW="1384300" imgH="431800" progId="Equation.3">
                  <p:embed/>
                  <p:pic>
                    <p:nvPicPr>
                      <p:cNvPr id="40962" name="Object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832" y="4220767"/>
                        <a:ext cx="1560910" cy="48696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3" name="Text Box 3"/>
          <p:cNvSpPr txBox="1">
            <a:spLocks noChangeArrowheads="1"/>
          </p:cNvSpPr>
          <p:nvPr/>
        </p:nvSpPr>
        <p:spPr bwMode="auto">
          <a:xfrm>
            <a:off x="1007269" y="1383506"/>
            <a:ext cx="7317581" cy="3347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lnSpc>
                <a:spcPct val="150000"/>
              </a:lnSpc>
              <a:spcBef>
                <a:spcPct val="0"/>
              </a:spcBef>
              <a:spcAft>
                <a:spcPct val="0"/>
              </a:spcAft>
              <a:buNone/>
            </a:pPr>
            <a:r>
              <a:rPr lang="zh-CN" altLang="en-US" sz="1800" b="0">
                <a:solidFill>
                  <a:srgbClr val="000000"/>
                </a:solidFill>
                <a:latin typeface="微软雅黑" panose="020B0503020204020204" pitchFamily="34" charset="-122"/>
                <a:ea typeface="微软雅黑" panose="020B0503020204020204" pitchFamily="34" charset="-122"/>
              </a:rPr>
              <a:t>主要问题：</a:t>
            </a:r>
            <a:r>
              <a:rPr lang="zh-CN" altLang="en-US" sz="1800" b="0">
                <a:solidFill>
                  <a:srgbClr val="0070C0"/>
                </a:solidFill>
                <a:latin typeface="微软雅黑" panose="020B0503020204020204" pitchFamily="34" charset="-122"/>
                <a:ea typeface="微软雅黑" panose="020B0503020204020204" pitchFamily="34" charset="-122"/>
              </a:rPr>
              <a:t>如何将复杂性函数</a:t>
            </a:r>
            <a:r>
              <a:rPr lang="en-US" altLang="zh-CN" sz="1800" b="0">
                <a:solidFill>
                  <a:srgbClr val="0070C0"/>
                </a:solidFill>
                <a:latin typeface="微软雅黑" panose="020B0503020204020204" pitchFamily="34" charset="-122"/>
                <a:ea typeface="微软雅黑" panose="020B0503020204020204" pitchFamily="34" charset="-122"/>
              </a:rPr>
              <a:t>F</a:t>
            </a:r>
            <a:r>
              <a:rPr lang="zh-CN" altLang="en-US" sz="1800" b="0">
                <a:solidFill>
                  <a:srgbClr val="0070C0"/>
                </a:solidFill>
                <a:latin typeface="微软雅黑" panose="020B0503020204020204" pitchFamily="34" charset="-122"/>
                <a:ea typeface="微软雅黑" panose="020B0503020204020204" pitchFamily="34" charset="-122"/>
              </a:rPr>
              <a:t>具体化</a:t>
            </a:r>
            <a:r>
              <a:rPr lang="zh-CN" altLang="en-US" sz="1800" b="0">
                <a:solidFill>
                  <a:srgbClr val="000000"/>
                </a:solidFill>
                <a:latin typeface="微软雅黑" panose="020B0503020204020204" pitchFamily="34" charset="-122"/>
                <a:ea typeface="微软雅黑" panose="020B0503020204020204" pitchFamily="34" charset="-122"/>
              </a:rPr>
              <a:t>？</a:t>
            </a:r>
          </a:p>
          <a:p>
            <a:pPr defTabSz="685800" fontAlgn="base">
              <a:lnSpc>
                <a:spcPct val="150000"/>
              </a:lnSpc>
              <a:spcBef>
                <a:spcPct val="0"/>
              </a:spcBef>
              <a:spcAft>
                <a:spcPct val="0"/>
              </a:spcAft>
              <a:buNone/>
            </a:pPr>
            <a:r>
              <a:rPr lang="zh-CN" altLang="en-US" sz="1800" b="0">
                <a:solidFill>
                  <a:srgbClr val="000000"/>
                </a:solidFill>
                <a:latin typeface="微软雅黑" panose="020B0503020204020204" pitchFamily="34" charset="-122"/>
                <a:ea typeface="微软雅黑" panose="020B0503020204020204" pitchFamily="34" charset="-122"/>
              </a:rPr>
              <a:t>根据</a:t>
            </a:r>
            <a:r>
              <a:rPr lang="en-US" altLang="zh-CN" sz="1800" b="0">
                <a:solidFill>
                  <a:srgbClr val="000000"/>
                </a:solidFill>
                <a:latin typeface="微软雅黑" panose="020B0503020204020204" pitchFamily="34" charset="-122"/>
                <a:ea typeface="微软雅黑" panose="020B0503020204020204" pitchFamily="34" charset="-122"/>
              </a:rPr>
              <a:t>T</a:t>
            </a:r>
            <a:r>
              <a:rPr lang="zh-CN" altLang="en-US" sz="1800" b="0">
                <a:solidFill>
                  <a:srgbClr val="000000"/>
                </a:solidFill>
                <a:latin typeface="微软雅黑" panose="020B0503020204020204" pitchFamily="34" charset="-122"/>
                <a:ea typeface="微软雅黑" panose="020B0503020204020204" pitchFamily="34" charset="-122"/>
              </a:rPr>
              <a:t>（</a:t>
            </a:r>
            <a:r>
              <a:rPr lang="en-US" altLang="zh-CN" sz="1800" b="0">
                <a:solidFill>
                  <a:srgbClr val="000000"/>
                </a:solidFill>
                <a:latin typeface="微软雅黑" panose="020B0503020204020204" pitchFamily="34" charset="-122"/>
                <a:ea typeface="微软雅黑" panose="020B0503020204020204" pitchFamily="34" charset="-122"/>
              </a:rPr>
              <a:t>N,I)</a:t>
            </a:r>
            <a:r>
              <a:rPr lang="zh-CN" altLang="en-US" sz="1800" b="0">
                <a:solidFill>
                  <a:srgbClr val="000000"/>
                </a:solidFill>
                <a:latin typeface="微软雅黑" panose="020B0503020204020204" pitchFamily="34" charset="-122"/>
                <a:ea typeface="微软雅黑" panose="020B0503020204020204" pitchFamily="34" charset="-122"/>
              </a:rPr>
              <a:t>的概念，它应该是算法在一台抽象的计算机</a:t>
            </a:r>
          </a:p>
          <a:p>
            <a:pPr defTabSz="685800" fontAlgn="base">
              <a:lnSpc>
                <a:spcPct val="150000"/>
              </a:lnSpc>
              <a:spcBef>
                <a:spcPct val="0"/>
              </a:spcBef>
              <a:spcAft>
                <a:spcPct val="0"/>
              </a:spcAft>
              <a:buNone/>
            </a:pPr>
            <a:r>
              <a:rPr lang="zh-CN" altLang="en-US" sz="1800" b="0">
                <a:solidFill>
                  <a:srgbClr val="000000"/>
                </a:solidFill>
                <a:latin typeface="微软雅黑" panose="020B0503020204020204" pitchFamily="34" charset="-122"/>
                <a:ea typeface="微软雅黑" panose="020B0503020204020204" pitchFamily="34" charset="-122"/>
              </a:rPr>
              <a:t>上运行所需要的时间。</a:t>
            </a:r>
          </a:p>
          <a:p>
            <a:pPr defTabSz="685800" fontAlgn="base">
              <a:lnSpc>
                <a:spcPct val="150000"/>
              </a:lnSpc>
              <a:spcBef>
                <a:spcPct val="0"/>
              </a:spcBef>
              <a:spcAft>
                <a:spcPct val="0"/>
              </a:spcAft>
              <a:buFont typeface="Wingdings" panose="05000000000000000000" pitchFamily="2" charset="2"/>
              <a:buChar char="u"/>
            </a:pPr>
            <a:r>
              <a:rPr lang="zh-CN" altLang="en-US" sz="1800" b="0">
                <a:solidFill>
                  <a:srgbClr val="000000"/>
                </a:solidFill>
                <a:latin typeface="微软雅黑" panose="020B0503020204020204" pitchFamily="34" charset="-122"/>
                <a:ea typeface="微软雅黑" panose="020B0503020204020204" pitchFamily="34" charset="-122"/>
              </a:rPr>
              <a:t>设此抽象的计算机所提供的元运算有</a:t>
            </a:r>
            <a:r>
              <a:rPr lang="en-US" altLang="zh-CN" sz="1800" b="0">
                <a:solidFill>
                  <a:srgbClr val="000000"/>
                </a:solidFill>
                <a:latin typeface="微软雅黑" panose="020B0503020204020204" pitchFamily="34" charset="-122"/>
                <a:ea typeface="微软雅黑" panose="020B0503020204020204" pitchFamily="34" charset="-122"/>
              </a:rPr>
              <a:t>k</a:t>
            </a:r>
            <a:r>
              <a:rPr lang="zh-CN" altLang="en-US" sz="1800" b="0">
                <a:solidFill>
                  <a:srgbClr val="000000"/>
                </a:solidFill>
                <a:latin typeface="微软雅黑" panose="020B0503020204020204" pitchFamily="34" charset="-122"/>
                <a:ea typeface="微软雅黑" panose="020B0503020204020204" pitchFamily="34" charset="-122"/>
              </a:rPr>
              <a:t>种，分别记为</a:t>
            </a:r>
            <a:r>
              <a:rPr lang="en-US" altLang="zh-CN" sz="1800" b="0">
                <a:solidFill>
                  <a:srgbClr val="000000"/>
                </a:solidFill>
                <a:latin typeface="微软雅黑" panose="020B0503020204020204" pitchFamily="34" charset="-122"/>
                <a:ea typeface="微软雅黑" panose="020B0503020204020204" pitchFamily="34" charset="-122"/>
              </a:rPr>
              <a:t>O</a:t>
            </a:r>
            <a:r>
              <a:rPr lang="en-US" altLang="zh-CN" sz="1800" b="0" baseline="-25000">
                <a:solidFill>
                  <a:srgbClr val="000000"/>
                </a:solidFill>
                <a:latin typeface="微软雅黑" panose="020B0503020204020204" pitchFamily="34" charset="-122"/>
                <a:ea typeface="微软雅黑" panose="020B0503020204020204" pitchFamily="34" charset="-122"/>
              </a:rPr>
              <a:t>1</a:t>
            </a:r>
            <a:r>
              <a:rPr lang="zh-CN" altLang="en-US" sz="1800" b="0" baseline="-25000">
                <a:solidFill>
                  <a:srgbClr val="000000"/>
                </a:solidFill>
                <a:latin typeface="微软雅黑" panose="020B0503020204020204" pitchFamily="34" charset="-122"/>
                <a:ea typeface="微软雅黑" panose="020B0503020204020204" pitchFamily="34" charset="-122"/>
              </a:rPr>
              <a:t>，</a:t>
            </a:r>
            <a:r>
              <a:rPr lang="en-US" altLang="zh-CN" sz="1800" b="0">
                <a:solidFill>
                  <a:srgbClr val="000000"/>
                </a:solidFill>
                <a:latin typeface="微软雅黑" panose="020B0503020204020204" pitchFamily="34" charset="-122"/>
                <a:ea typeface="微软雅黑" panose="020B0503020204020204" pitchFamily="34" charset="-122"/>
              </a:rPr>
              <a:t>O</a:t>
            </a:r>
            <a:r>
              <a:rPr lang="en-US" altLang="zh-CN" sz="1800" b="0" baseline="-25000">
                <a:solidFill>
                  <a:srgbClr val="000000"/>
                </a:solidFill>
                <a:latin typeface="微软雅黑" panose="020B0503020204020204" pitchFamily="34" charset="-122"/>
                <a:ea typeface="微软雅黑" panose="020B0503020204020204" pitchFamily="34" charset="-122"/>
              </a:rPr>
              <a:t>2</a:t>
            </a:r>
            <a:r>
              <a:rPr lang="en-US" altLang="zh-CN" sz="1800" b="0">
                <a:solidFill>
                  <a:srgbClr val="000000"/>
                </a:solidFill>
                <a:latin typeface="微软雅黑" panose="020B0503020204020204" pitchFamily="34" charset="-122"/>
                <a:ea typeface="微软雅黑" panose="020B0503020204020204" pitchFamily="34" charset="-122"/>
              </a:rPr>
              <a:t>,…O</a:t>
            </a:r>
            <a:r>
              <a:rPr lang="en-US" altLang="zh-CN" sz="1800" b="0" baseline="-25000">
                <a:solidFill>
                  <a:srgbClr val="000000"/>
                </a:solidFill>
                <a:latin typeface="微软雅黑" panose="020B0503020204020204" pitchFamily="34" charset="-122"/>
                <a:ea typeface="微软雅黑" panose="020B0503020204020204" pitchFamily="34" charset="-122"/>
              </a:rPr>
              <a:t>k</a:t>
            </a:r>
          </a:p>
          <a:p>
            <a:pPr defTabSz="685800" fontAlgn="base">
              <a:lnSpc>
                <a:spcPct val="150000"/>
              </a:lnSpc>
              <a:spcBef>
                <a:spcPct val="0"/>
              </a:spcBef>
              <a:spcAft>
                <a:spcPct val="0"/>
              </a:spcAft>
              <a:buFont typeface="Wingdings" panose="05000000000000000000" pitchFamily="2" charset="2"/>
              <a:buChar char="u"/>
            </a:pPr>
            <a:r>
              <a:rPr lang="zh-CN" altLang="en-US" sz="1800" b="0">
                <a:solidFill>
                  <a:srgbClr val="000000"/>
                </a:solidFill>
                <a:latin typeface="微软雅黑" panose="020B0503020204020204" pitchFamily="34" charset="-122"/>
                <a:ea typeface="微软雅黑" panose="020B0503020204020204" pitchFamily="34" charset="-122"/>
              </a:rPr>
              <a:t>又设每次执行一次这些元运算的时间分别为</a:t>
            </a:r>
            <a:r>
              <a:rPr lang="en-US" altLang="zh-CN" sz="1800" b="0">
                <a:solidFill>
                  <a:srgbClr val="000000"/>
                </a:solidFill>
                <a:latin typeface="微软雅黑" panose="020B0503020204020204" pitchFamily="34" charset="-122"/>
                <a:ea typeface="微软雅黑" panose="020B0503020204020204" pitchFamily="34" charset="-122"/>
              </a:rPr>
              <a:t>t</a:t>
            </a:r>
            <a:r>
              <a:rPr lang="en-US" altLang="zh-CN" sz="1800" b="0" baseline="-25000">
                <a:solidFill>
                  <a:srgbClr val="000000"/>
                </a:solidFill>
                <a:latin typeface="微软雅黑" panose="020B0503020204020204" pitchFamily="34" charset="-122"/>
                <a:ea typeface="微软雅黑" panose="020B0503020204020204" pitchFamily="34" charset="-122"/>
              </a:rPr>
              <a:t>1</a:t>
            </a:r>
            <a:r>
              <a:rPr lang="en-US" altLang="zh-CN" sz="1800" b="0">
                <a:solidFill>
                  <a:srgbClr val="000000"/>
                </a:solidFill>
                <a:latin typeface="微软雅黑" panose="020B0503020204020204" pitchFamily="34" charset="-122"/>
                <a:ea typeface="微软雅黑" panose="020B0503020204020204" pitchFamily="34" charset="-122"/>
              </a:rPr>
              <a:t>,..t</a:t>
            </a:r>
            <a:r>
              <a:rPr lang="en-US" altLang="zh-CN" sz="1800" b="0" baseline="-25000">
                <a:solidFill>
                  <a:srgbClr val="000000"/>
                </a:solidFill>
                <a:latin typeface="微软雅黑" panose="020B0503020204020204" pitchFamily="34" charset="-122"/>
                <a:ea typeface="微软雅黑" panose="020B0503020204020204" pitchFamily="34" charset="-122"/>
              </a:rPr>
              <a:t>k</a:t>
            </a:r>
          </a:p>
          <a:p>
            <a:pPr defTabSz="685800" fontAlgn="base">
              <a:lnSpc>
                <a:spcPct val="150000"/>
              </a:lnSpc>
              <a:spcBef>
                <a:spcPct val="0"/>
              </a:spcBef>
              <a:spcAft>
                <a:spcPct val="0"/>
              </a:spcAft>
              <a:buFont typeface="Wingdings" panose="05000000000000000000" pitchFamily="2" charset="2"/>
              <a:buChar char="u"/>
            </a:pPr>
            <a:r>
              <a:rPr lang="zh-CN" altLang="en-US" sz="1800" b="0">
                <a:solidFill>
                  <a:srgbClr val="000000"/>
                </a:solidFill>
                <a:latin typeface="微软雅黑" panose="020B0503020204020204" pitchFamily="34" charset="-122"/>
                <a:ea typeface="微软雅黑" panose="020B0503020204020204" pitchFamily="34" charset="-122"/>
              </a:rPr>
              <a:t>对于算法</a:t>
            </a:r>
            <a:r>
              <a:rPr lang="en-US" altLang="zh-CN" sz="1800" b="0">
                <a:solidFill>
                  <a:srgbClr val="000000"/>
                </a:solidFill>
                <a:latin typeface="微软雅黑" panose="020B0503020204020204" pitchFamily="34" charset="-122"/>
                <a:ea typeface="微软雅黑" panose="020B0503020204020204" pitchFamily="34" charset="-122"/>
              </a:rPr>
              <a:t>A</a:t>
            </a:r>
            <a:r>
              <a:rPr lang="zh-CN" altLang="en-US" sz="1800" b="0">
                <a:solidFill>
                  <a:srgbClr val="000000"/>
                </a:solidFill>
                <a:latin typeface="微软雅黑" panose="020B0503020204020204" pitchFamily="34" charset="-122"/>
                <a:ea typeface="微软雅黑" panose="020B0503020204020204" pitchFamily="34" charset="-122"/>
              </a:rPr>
              <a:t>，设统计用到元运算</a:t>
            </a:r>
            <a:r>
              <a:rPr lang="en-US" altLang="zh-CN" sz="1800" b="0">
                <a:solidFill>
                  <a:srgbClr val="000000"/>
                </a:solidFill>
                <a:latin typeface="微软雅黑" panose="020B0503020204020204" pitchFamily="34" charset="-122"/>
                <a:ea typeface="微软雅黑" panose="020B0503020204020204" pitchFamily="34" charset="-122"/>
              </a:rPr>
              <a:t>O</a:t>
            </a:r>
            <a:r>
              <a:rPr lang="en-US" altLang="zh-CN" sz="1800" b="0" baseline="-25000">
                <a:solidFill>
                  <a:srgbClr val="000000"/>
                </a:solidFill>
                <a:latin typeface="微软雅黑" panose="020B0503020204020204" pitchFamily="34" charset="-122"/>
                <a:ea typeface="微软雅黑" panose="020B0503020204020204" pitchFamily="34" charset="-122"/>
              </a:rPr>
              <a:t>i</a:t>
            </a:r>
            <a:r>
              <a:rPr lang="zh-CN" altLang="en-US" sz="1800" b="0">
                <a:solidFill>
                  <a:srgbClr val="000000"/>
                </a:solidFill>
                <a:latin typeface="微软雅黑" panose="020B0503020204020204" pitchFamily="34" charset="-122"/>
                <a:ea typeface="微软雅黑" panose="020B0503020204020204" pitchFamily="34" charset="-122"/>
              </a:rPr>
              <a:t>的次数为</a:t>
            </a:r>
            <a:r>
              <a:rPr lang="en-US" altLang="zh-CN" sz="1800" b="0">
                <a:solidFill>
                  <a:srgbClr val="000000"/>
                </a:solidFill>
                <a:latin typeface="微软雅黑" panose="020B0503020204020204" pitchFamily="34" charset="-122"/>
                <a:ea typeface="微软雅黑" panose="020B0503020204020204" pitchFamily="34" charset="-122"/>
              </a:rPr>
              <a:t>e</a:t>
            </a:r>
            <a:r>
              <a:rPr lang="en-US" altLang="zh-CN" sz="1800" b="0" baseline="-25000">
                <a:solidFill>
                  <a:srgbClr val="000000"/>
                </a:solidFill>
                <a:latin typeface="微软雅黑" panose="020B0503020204020204" pitchFamily="34" charset="-122"/>
                <a:ea typeface="微软雅黑" panose="020B0503020204020204" pitchFamily="34" charset="-122"/>
              </a:rPr>
              <a:t>i</a:t>
            </a:r>
          </a:p>
          <a:p>
            <a:pPr defTabSz="685800" fontAlgn="base">
              <a:lnSpc>
                <a:spcPct val="150000"/>
              </a:lnSpc>
              <a:spcBef>
                <a:spcPct val="0"/>
              </a:spcBef>
              <a:spcAft>
                <a:spcPct val="0"/>
              </a:spcAft>
              <a:buFont typeface="Wingdings" panose="05000000000000000000" pitchFamily="2" charset="2"/>
              <a:buChar char="u"/>
            </a:pPr>
            <a:endParaRPr lang="en-US" altLang="zh-CN" sz="1800" b="0" baseline="-25000">
              <a:solidFill>
                <a:srgbClr val="000000"/>
              </a:solidFill>
              <a:latin typeface="微软雅黑" panose="020B0503020204020204" pitchFamily="34" charset="-122"/>
              <a:ea typeface="微软雅黑" panose="020B0503020204020204" pitchFamily="34" charset="-122"/>
            </a:endParaRPr>
          </a:p>
          <a:p>
            <a:pPr defTabSz="685800" fontAlgn="base">
              <a:lnSpc>
                <a:spcPct val="150000"/>
              </a:lnSpc>
              <a:spcBef>
                <a:spcPct val="0"/>
              </a:spcBef>
              <a:spcAft>
                <a:spcPct val="0"/>
              </a:spcAft>
              <a:buNone/>
            </a:pPr>
            <a:r>
              <a:rPr lang="en-US" altLang="zh-CN" sz="1800" b="0" baseline="-25000">
                <a:solidFill>
                  <a:srgbClr val="000000"/>
                </a:solidFill>
                <a:latin typeface="微软雅黑" panose="020B0503020204020204" pitchFamily="34" charset="-122"/>
                <a:ea typeface="微软雅黑" panose="020B0503020204020204" pitchFamily="34" charset="-122"/>
              </a:rPr>
              <a:t>    </a:t>
            </a:r>
            <a:r>
              <a:rPr lang="en-US" altLang="zh-CN" sz="2100" b="0">
                <a:solidFill>
                  <a:srgbClr val="000000"/>
                </a:solidFill>
                <a:latin typeface="微软雅黑" panose="020B0503020204020204" pitchFamily="34" charset="-122"/>
                <a:ea typeface="微软雅黑" panose="020B0503020204020204" pitchFamily="34" charset="-122"/>
              </a:rPr>
              <a:t>e</a:t>
            </a:r>
            <a:r>
              <a:rPr lang="en-US" altLang="zh-CN" sz="900" b="0">
                <a:solidFill>
                  <a:srgbClr val="000000"/>
                </a:solidFill>
                <a:latin typeface="微软雅黑" panose="020B0503020204020204" pitchFamily="34" charset="-122"/>
                <a:ea typeface="微软雅黑" panose="020B0503020204020204" pitchFamily="34" charset="-122"/>
              </a:rPr>
              <a:t>i</a:t>
            </a:r>
            <a:r>
              <a:rPr lang="en-US" altLang="zh-CN" sz="1800" b="0">
                <a:solidFill>
                  <a:srgbClr val="000000"/>
                </a:solidFill>
                <a:latin typeface="微软雅黑" panose="020B0503020204020204" pitchFamily="34" charset="-122"/>
                <a:ea typeface="微软雅黑" panose="020B0503020204020204" pitchFamily="34" charset="-122"/>
              </a:rPr>
              <a:t>=</a:t>
            </a:r>
            <a:r>
              <a:rPr lang="en-US" altLang="zh-CN" sz="2100" b="0">
                <a:solidFill>
                  <a:srgbClr val="000000"/>
                </a:solidFill>
                <a:latin typeface="微软雅黑" panose="020B0503020204020204" pitchFamily="34" charset="-122"/>
                <a:ea typeface="微软雅黑" panose="020B0503020204020204" pitchFamily="34" charset="-122"/>
              </a:rPr>
              <a:t>e</a:t>
            </a:r>
            <a:r>
              <a:rPr lang="en-US" altLang="zh-CN" sz="1050" b="0">
                <a:solidFill>
                  <a:srgbClr val="000000"/>
                </a:solidFill>
                <a:latin typeface="微软雅黑" panose="020B0503020204020204" pitchFamily="34" charset="-122"/>
                <a:ea typeface="微软雅黑" panose="020B0503020204020204" pitchFamily="34" charset="-122"/>
              </a:rPr>
              <a:t>i</a:t>
            </a:r>
            <a:r>
              <a:rPr lang="en-US" altLang="zh-CN" sz="1800" b="0">
                <a:solidFill>
                  <a:srgbClr val="000000"/>
                </a:solidFill>
                <a:latin typeface="微软雅黑" panose="020B0503020204020204" pitchFamily="34" charset="-122"/>
                <a:ea typeface="微软雅黑" panose="020B0503020204020204" pitchFamily="34" charset="-122"/>
              </a:rPr>
              <a:t>(N,I)     </a:t>
            </a:r>
            <a:r>
              <a:rPr lang="zh-CN" altLang="en-US" sz="1800" b="0">
                <a:solidFill>
                  <a:srgbClr val="000000"/>
                </a:solidFill>
                <a:latin typeface="微软雅黑" panose="020B0503020204020204" pitchFamily="34" charset="-122"/>
                <a:ea typeface="微软雅黑" panose="020B0503020204020204" pitchFamily="34" charset="-122"/>
              </a:rPr>
              <a:t>因此</a:t>
            </a:r>
          </a:p>
        </p:txBody>
      </p:sp>
      <p:sp>
        <p:nvSpPr>
          <p:cNvPr id="2" name="矩形 1"/>
          <p:cNvSpPr/>
          <p:nvPr/>
        </p:nvSpPr>
        <p:spPr>
          <a:xfrm>
            <a:off x="1017193" y="843558"/>
            <a:ext cx="2866490"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defTabSz="685800" eaLnBrk="0" fontAlgn="base" hangingPunct="0">
              <a:spcBef>
                <a:spcPct val="0"/>
              </a:spcBef>
              <a:spcAft>
                <a:spcPct val="0"/>
              </a:spcAft>
              <a:defRPr/>
            </a:pPr>
            <a:r>
              <a:rPr lang="en-US" altLang="zh-CN" sz="2400" dirty="0">
                <a:solidFill>
                  <a:srgbClr val="0070C0"/>
                </a:solidFill>
                <a:latin typeface="微软雅黑" panose="020B0503020204020204" pitchFamily="34" charset="-122"/>
                <a:ea typeface="微软雅黑" panose="020B0503020204020204" pitchFamily="34" charset="-122"/>
              </a:rPr>
              <a:t>1.4 </a:t>
            </a:r>
            <a:r>
              <a:rPr lang="zh-CN" altLang="zh-CN" sz="2400" dirty="0">
                <a:solidFill>
                  <a:srgbClr val="0070C0"/>
                </a:solidFill>
                <a:latin typeface="微软雅黑" panose="020B0503020204020204" pitchFamily="34" charset="-122"/>
                <a:ea typeface="微软雅黑" panose="020B0503020204020204" pitchFamily="34" charset="-122"/>
              </a:rPr>
              <a:t>算法复杂性分析</a:t>
            </a:r>
            <a:endParaRPr lang="zh-CN" altLang="en-US" sz="2400" dirty="0">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450051489"/>
      </p:ext>
    </p:extLst>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9"/>
          <p:cNvSpPr>
            <a:spLocks noGrp="1" noChangeArrowheads="1"/>
          </p:cNvSpPr>
          <p:nvPr>
            <p:ph type="sldNum" sz="quarter" idx="12"/>
          </p:nvPr>
        </p:nvSpPr>
        <p:spPr>
          <a:xfrm rot="900000">
            <a:off x="6279356" y="-19050"/>
            <a:ext cx="1715691" cy="273844"/>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a:solidFill>
                  <a:schemeClr val="tx1"/>
                </a:solidFill>
                <a:latin typeface="Arial" panose="020B0604020202020204" pitchFamily="34" charset="0"/>
                <a:ea typeface="幼圆" panose="02010509060101010101" pitchFamily="49" charset="-122"/>
              </a:defRPr>
            </a:lvl1pPr>
            <a:lvl2pPr marL="557213" indent="-214313">
              <a:spcBef>
                <a:spcPct val="20000"/>
              </a:spcBef>
              <a:buChar char="–"/>
              <a:defRPr sz="2100" b="1">
                <a:solidFill>
                  <a:schemeClr val="tx1"/>
                </a:solidFill>
                <a:latin typeface="Arial" panose="020B0604020202020204" pitchFamily="34" charset="0"/>
                <a:ea typeface="幼圆" panose="02010509060101010101" pitchFamily="49" charset="-122"/>
              </a:defRPr>
            </a:lvl2pPr>
            <a:lvl3pPr marL="857250" indent="-171450">
              <a:spcBef>
                <a:spcPct val="20000"/>
              </a:spcBef>
              <a:buChar char="•"/>
              <a:defRPr sz="1800" b="1">
                <a:solidFill>
                  <a:schemeClr val="tx1"/>
                </a:solidFill>
                <a:latin typeface="Arial" panose="020B0604020202020204" pitchFamily="34" charset="0"/>
                <a:ea typeface="幼圆" panose="02010509060101010101" pitchFamily="49" charset="-122"/>
              </a:defRPr>
            </a:lvl3pPr>
            <a:lvl4pPr marL="1200150" indent="-171450">
              <a:spcBef>
                <a:spcPct val="20000"/>
              </a:spcBef>
              <a:buChar char="–"/>
              <a:defRPr sz="1500" b="1">
                <a:solidFill>
                  <a:schemeClr val="tx1"/>
                </a:solidFill>
                <a:latin typeface="Arial" panose="020B0604020202020204" pitchFamily="34" charset="0"/>
                <a:ea typeface="幼圆" panose="02010509060101010101" pitchFamily="49" charset="-122"/>
              </a:defRPr>
            </a:lvl4pPr>
            <a:lvl5pPr marL="1543050" indent="-171450">
              <a:spcBef>
                <a:spcPct val="20000"/>
              </a:spcBef>
              <a:buChar char="»"/>
              <a:defRPr sz="1500" b="1">
                <a:solidFill>
                  <a:schemeClr val="tx1"/>
                </a:solidFill>
                <a:latin typeface="Arial" panose="020B0604020202020204" pitchFamily="34" charset="0"/>
                <a:ea typeface="幼圆" panose="02010509060101010101" pitchFamily="49" charset="-122"/>
              </a:defRPr>
            </a:lvl5pPr>
            <a:lvl6pPr marL="18859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6pPr>
            <a:lvl7pPr marL="22288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7pPr>
            <a:lvl8pPr marL="25717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8pPr>
            <a:lvl9pPr marL="29146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fld id="{8F96147F-33F6-445D-AD64-64ADAADAC3F5}" type="slidenum">
              <a:rPr lang="en-US" altLang="zh-CN" sz="900" b="0">
                <a:solidFill>
                  <a:srgbClr val="000000"/>
                </a:solidFill>
                <a:ea typeface="宋体" panose="02010600030101010101" pitchFamily="2" charset="-122"/>
              </a:rPr>
              <a:pPr defTabSz="685800" fontAlgn="base">
                <a:spcBef>
                  <a:spcPct val="0"/>
                </a:spcBef>
                <a:spcAft>
                  <a:spcPct val="0"/>
                </a:spcAft>
                <a:buNone/>
              </a:pPr>
              <a:t>74</a:t>
            </a:fld>
            <a:endParaRPr lang="en-US" altLang="zh-CN" sz="900" b="0">
              <a:solidFill>
                <a:srgbClr val="000000"/>
              </a:solidFill>
              <a:ea typeface="宋体" panose="02010600030101010101" pitchFamily="2" charset="-122"/>
            </a:endParaRPr>
          </a:p>
        </p:txBody>
      </p:sp>
      <p:sp>
        <p:nvSpPr>
          <p:cNvPr id="237572" name="Text Box 4"/>
          <p:cNvSpPr txBox="1">
            <a:spLocks noChangeArrowheads="1"/>
          </p:cNvSpPr>
          <p:nvPr/>
        </p:nvSpPr>
        <p:spPr bwMode="auto">
          <a:xfrm>
            <a:off x="1062037" y="1383506"/>
            <a:ext cx="69389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lnSpc>
                <a:spcPct val="150000"/>
              </a:lnSpc>
              <a:spcBef>
                <a:spcPct val="50000"/>
              </a:spcBef>
              <a:spcAft>
                <a:spcPct val="0"/>
              </a:spcAft>
              <a:buNone/>
            </a:pPr>
            <a:r>
              <a:rPr lang="zh-CN" altLang="en-US" sz="1800" b="0">
                <a:solidFill>
                  <a:srgbClr val="000000"/>
                </a:solidFill>
                <a:latin typeface="微软雅黑" panose="020B0503020204020204" pitchFamily="34" charset="-122"/>
                <a:ea typeface="微软雅黑" panose="020B0503020204020204" pitchFamily="34" charset="-122"/>
              </a:rPr>
              <a:t>抛开软件和硬件因素，只和问题规模有关。编写程序前预先估计算法优劣，改进或者选择最佳算法编程实现</a:t>
            </a:r>
          </a:p>
        </p:txBody>
      </p:sp>
      <p:sp>
        <p:nvSpPr>
          <p:cNvPr id="237574" name="Text Box 6"/>
          <p:cNvSpPr txBox="1">
            <a:spLocks noChangeArrowheads="1"/>
          </p:cNvSpPr>
          <p:nvPr/>
        </p:nvSpPr>
        <p:spPr bwMode="auto">
          <a:xfrm>
            <a:off x="1169194" y="2357437"/>
            <a:ext cx="618291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lnSpc>
                <a:spcPct val="150000"/>
              </a:lnSpc>
              <a:spcBef>
                <a:spcPct val="50000"/>
              </a:spcBef>
              <a:spcAft>
                <a:spcPct val="0"/>
              </a:spcAft>
              <a:buNone/>
            </a:pPr>
            <a:r>
              <a:rPr lang="zh-CN" altLang="en-US" sz="1800" b="0">
                <a:solidFill>
                  <a:srgbClr val="000000"/>
                </a:solidFill>
                <a:latin typeface="微软雅黑" panose="020B0503020204020204" pitchFamily="34" charset="-122"/>
                <a:ea typeface="微软雅黑" panose="020B0503020204020204" pitchFamily="34" charset="-122"/>
              </a:rPr>
              <a:t>一个算法用程序设计语言表示后，算法就是由一组语句构成，算法的执行效率就由各语句执行的次数所决定 </a:t>
            </a:r>
          </a:p>
        </p:txBody>
      </p:sp>
      <p:graphicFrame>
        <p:nvGraphicFramePr>
          <p:cNvPr id="2" name="图示 1"/>
          <p:cNvGraphicFramePr/>
          <p:nvPr/>
        </p:nvGraphicFramePr>
        <p:xfrm>
          <a:off x="2366963" y="2807009"/>
          <a:ext cx="4572000" cy="21180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矩形 2"/>
          <p:cNvSpPr/>
          <p:nvPr/>
        </p:nvSpPr>
        <p:spPr>
          <a:xfrm>
            <a:off x="1061611" y="822454"/>
            <a:ext cx="2954655"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defTabSz="685800" eaLnBrk="0" fontAlgn="base" hangingPunct="0">
              <a:spcBef>
                <a:spcPct val="0"/>
              </a:spcBef>
              <a:spcAft>
                <a:spcPct val="0"/>
              </a:spcAft>
              <a:defRPr/>
            </a:pPr>
            <a:r>
              <a:rPr lang="zh-CN" altLang="en-US" sz="2400" dirty="0">
                <a:solidFill>
                  <a:srgbClr val="0070C0"/>
                </a:solidFill>
                <a:latin typeface="微软雅黑" panose="020B0503020204020204" pitchFamily="34" charset="-122"/>
                <a:ea typeface="微软雅黑" panose="020B0503020204020204" pitchFamily="34" charset="-122"/>
              </a:rPr>
              <a:t>程序的算法分析方法</a:t>
            </a:r>
            <a:endParaRPr lang="zh-CN" altLang="en-US" sz="2400" dirty="0">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6128074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7572"/>
                                        </p:tgtEl>
                                        <p:attrNameLst>
                                          <p:attrName>style.visibility</p:attrName>
                                        </p:attrNameLst>
                                      </p:cBhvr>
                                      <p:to>
                                        <p:strVal val="visible"/>
                                      </p:to>
                                    </p:set>
                                    <p:anim calcmode="lin" valueType="num">
                                      <p:cBhvr additive="base">
                                        <p:cTn id="7" dur="500" fill="hold"/>
                                        <p:tgtEl>
                                          <p:spTgt spid="237572"/>
                                        </p:tgtEl>
                                        <p:attrNameLst>
                                          <p:attrName>ppt_x</p:attrName>
                                        </p:attrNameLst>
                                      </p:cBhvr>
                                      <p:tavLst>
                                        <p:tav tm="0">
                                          <p:val>
                                            <p:strVal val="#ppt_x"/>
                                          </p:val>
                                        </p:tav>
                                        <p:tav tm="100000">
                                          <p:val>
                                            <p:strVal val="#ppt_x"/>
                                          </p:val>
                                        </p:tav>
                                      </p:tavLst>
                                    </p:anim>
                                    <p:anim calcmode="lin" valueType="num">
                                      <p:cBhvr additive="base">
                                        <p:cTn id="8" dur="500" fill="hold"/>
                                        <p:tgtEl>
                                          <p:spTgt spid="23757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37574"/>
                                        </p:tgtEl>
                                        <p:attrNameLst>
                                          <p:attrName>style.visibility</p:attrName>
                                        </p:attrNameLst>
                                      </p:cBhvr>
                                      <p:to>
                                        <p:strVal val="visible"/>
                                      </p:to>
                                    </p:set>
                                    <p:animEffect transition="in" filter="box(in)">
                                      <p:cBhvr>
                                        <p:cTn id="13" dur="500"/>
                                        <p:tgtEl>
                                          <p:spTgt spid="23757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6"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80">
                                          <p:stCondLst>
                                            <p:cond delay="0"/>
                                          </p:stCondLst>
                                        </p:cTn>
                                        <p:tgtEl>
                                          <p:spTgt spid="2"/>
                                        </p:tgtEl>
                                      </p:cBhvr>
                                    </p:animEffect>
                                    <p:anim calcmode="lin" valueType="num">
                                      <p:cBhvr>
                                        <p:cTn id="19"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24" dur="26">
                                          <p:stCondLst>
                                            <p:cond delay="650"/>
                                          </p:stCondLst>
                                        </p:cTn>
                                        <p:tgtEl>
                                          <p:spTgt spid="2"/>
                                        </p:tgtEl>
                                      </p:cBhvr>
                                      <p:to x="100000" y="60000"/>
                                    </p:animScale>
                                    <p:animScale>
                                      <p:cBhvr>
                                        <p:cTn id="25" dur="166" decel="50000">
                                          <p:stCondLst>
                                            <p:cond delay="676"/>
                                          </p:stCondLst>
                                        </p:cTn>
                                        <p:tgtEl>
                                          <p:spTgt spid="2"/>
                                        </p:tgtEl>
                                      </p:cBhvr>
                                      <p:to x="100000" y="100000"/>
                                    </p:animScale>
                                    <p:animScale>
                                      <p:cBhvr>
                                        <p:cTn id="26" dur="26">
                                          <p:stCondLst>
                                            <p:cond delay="1312"/>
                                          </p:stCondLst>
                                        </p:cTn>
                                        <p:tgtEl>
                                          <p:spTgt spid="2"/>
                                        </p:tgtEl>
                                      </p:cBhvr>
                                      <p:to x="100000" y="80000"/>
                                    </p:animScale>
                                    <p:animScale>
                                      <p:cBhvr>
                                        <p:cTn id="27" dur="166" decel="50000">
                                          <p:stCondLst>
                                            <p:cond delay="1338"/>
                                          </p:stCondLst>
                                        </p:cTn>
                                        <p:tgtEl>
                                          <p:spTgt spid="2"/>
                                        </p:tgtEl>
                                      </p:cBhvr>
                                      <p:to x="100000" y="100000"/>
                                    </p:animScale>
                                    <p:animScale>
                                      <p:cBhvr>
                                        <p:cTn id="28" dur="26">
                                          <p:stCondLst>
                                            <p:cond delay="1642"/>
                                          </p:stCondLst>
                                        </p:cTn>
                                        <p:tgtEl>
                                          <p:spTgt spid="2"/>
                                        </p:tgtEl>
                                      </p:cBhvr>
                                      <p:to x="100000" y="90000"/>
                                    </p:animScale>
                                    <p:animScale>
                                      <p:cBhvr>
                                        <p:cTn id="29" dur="166" decel="50000">
                                          <p:stCondLst>
                                            <p:cond delay="1668"/>
                                          </p:stCondLst>
                                        </p:cTn>
                                        <p:tgtEl>
                                          <p:spTgt spid="2"/>
                                        </p:tgtEl>
                                      </p:cBhvr>
                                      <p:to x="100000" y="100000"/>
                                    </p:animScale>
                                    <p:animScale>
                                      <p:cBhvr>
                                        <p:cTn id="30" dur="26">
                                          <p:stCondLst>
                                            <p:cond delay="1808"/>
                                          </p:stCondLst>
                                        </p:cTn>
                                        <p:tgtEl>
                                          <p:spTgt spid="2"/>
                                        </p:tgtEl>
                                      </p:cBhvr>
                                      <p:to x="100000" y="95000"/>
                                    </p:animScale>
                                    <p:animScale>
                                      <p:cBhvr>
                                        <p:cTn id="31"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p:bldP spid="237574" grpId="0"/>
      <p:bldGraphic spid="2" grpId="0">
        <p:bldAsOne/>
      </p:bldGraphic>
    </p:bld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1123" name="Rectangle 3"/>
          <p:cNvSpPr>
            <a:spLocks noGrp="1" noChangeArrowheads="1"/>
          </p:cNvSpPr>
          <p:nvPr>
            <p:ph idx="1"/>
          </p:nvPr>
        </p:nvSpPr>
        <p:spPr>
          <a:xfrm>
            <a:off x="900113" y="1168004"/>
            <a:ext cx="7506891" cy="3286125"/>
          </a:xfrm>
        </p:spPr>
        <p:txBody>
          <a:bodyPr/>
          <a:lstStyle/>
          <a:p>
            <a:pPr eaLnBrk="1" hangingPunct="1">
              <a:lnSpc>
                <a:spcPct val="120000"/>
              </a:lnSpc>
              <a:buFont typeface="Wingdings" panose="05000000000000000000" pitchFamily="2" charset="2"/>
              <a:buChar char="l"/>
            </a:pPr>
            <a:r>
              <a:rPr lang="zh-CN" altLang="en-US" sz="1800" b="0">
                <a:latin typeface="微软雅黑" panose="020B0503020204020204" pitchFamily="34" charset="-122"/>
                <a:ea typeface="微软雅黑" panose="020B0503020204020204" pitchFamily="34" charset="-122"/>
              </a:rPr>
              <a:t>一个算法花费的时间与算法中语句的执行次数成正比例，哪个算法中语句执行次数多，它花费时间就多。一个算法中的语句执行次数</a:t>
            </a:r>
            <a:r>
              <a:rPr lang="en-US" altLang="zh-CN" sz="1800" b="0">
                <a:latin typeface="微软雅黑" panose="020B0503020204020204" pitchFamily="34" charset="-122"/>
                <a:ea typeface="微软雅黑" panose="020B0503020204020204" pitchFamily="34" charset="-122"/>
              </a:rPr>
              <a:t>(</a:t>
            </a:r>
            <a:r>
              <a:rPr lang="zh-CN" altLang="en-US" sz="1800" b="0">
                <a:latin typeface="微软雅黑" panose="020B0503020204020204" pitchFamily="34" charset="-122"/>
                <a:ea typeface="微软雅黑" panose="020B0503020204020204" pitchFamily="34" charset="-122"/>
              </a:rPr>
              <a:t>计算步</a:t>
            </a:r>
            <a:r>
              <a:rPr lang="en-US" altLang="zh-CN" sz="1800" b="0">
                <a:latin typeface="微软雅黑" panose="020B0503020204020204" pitchFamily="34" charset="-122"/>
                <a:ea typeface="微软雅黑" panose="020B0503020204020204" pitchFamily="34" charset="-122"/>
              </a:rPr>
              <a:t>)</a:t>
            </a:r>
            <a:r>
              <a:rPr lang="zh-CN" altLang="en-US" sz="1800" b="0">
                <a:latin typeface="微软雅黑" panose="020B0503020204020204" pitchFamily="34" charset="-122"/>
                <a:ea typeface="微软雅黑" panose="020B0503020204020204" pitchFamily="34" charset="-122"/>
              </a:rPr>
              <a:t>称为语句频度或时间频度。记为</a:t>
            </a:r>
            <a:r>
              <a:rPr lang="en-US" altLang="zh-CN" sz="1800" b="0">
                <a:latin typeface="微软雅黑" panose="020B0503020204020204" pitchFamily="34" charset="-122"/>
                <a:ea typeface="微软雅黑" panose="020B0503020204020204" pitchFamily="34" charset="-122"/>
              </a:rPr>
              <a:t>T(n)</a:t>
            </a:r>
            <a:r>
              <a:rPr lang="zh-CN" altLang="en-US" sz="1800" b="0">
                <a:latin typeface="微软雅黑" panose="020B0503020204020204" pitchFamily="34" charset="-122"/>
                <a:ea typeface="微软雅黑" panose="020B0503020204020204" pitchFamily="34" charset="-122"/>
              </a:rPr>
              <a:t>。 </a:t>
            </a:r>
          </a:p>
          <a:p>
            <a:pPr eaLnBrk="1" hangingPunct="1">
              <a:lnSpc>
                <a:spcPct val="120000"/>
              </a:lnSpc>
              <a:buFont typeface="Wingdings" panose="05000000000000000000" pitchFamily="2" charset="2"/>
              <a:buChar char="l"/>
            </a:pPr>
            <a:r>
              <a:rPr lang="zh-CN" altLang="en-US" sz="1800" b="0">
                <a:latin typeface="微软雅黑" panose="020B0503020204020204" pitchFamily="34" charset="-122"/>
                <a:ea typeface="微软雅黑" panose="020B0503020204020204" pitchFamily="34" charset="-122"/>
              </a:rPr>
              <a:t>一般情况下，算法的基本操作重复执行的次数是模块</a:t>
            </a:r>
            <a:r>
              <a:rPr lang="en-US" altLang="zh-CN" sz="1800" b="0">
                <a:latin typeface="微软雅黑" panose="020B0503020204020204" pitchFamily="34" charset="-122"/>
                <a:ea typeface="微软雅黑" panose="020B0503020204020204" pitchFamily="34" charset="-122"/>
              </a:rPr>
              <a:t>n</a:t>
            </a:r>
            <a:r>
              <a:rPr lang="zh-CN" altLang="en-US" sz="1800" b="0">
                <a:latin typeface="微软雅黑" panose="020B0503020204020204" pitchFamily="34" charset="-122"/>
                <a:ea typeface="微软雅黑" panose="020B0503020204020204" pitchFamily="34" charset="-122"/>
              </a:rPr>
              <a:t>的某一个函数</a:t>
            </a:r>
            <a:r>
              <a:rPr lang="en-US" altLang="zh-CN" sz="1800" b="0">
                <a:latin typeface="微软雅黑" panose="020B0503020204020204" pitchFamily="34" charset="-122"/>
                <a:ea typeface="微软雅黑" panose="020B0503020204020204" pitchFamily="34" charset="-122"/>
              </a:rPr>
              <a:t>f</a:t>
            </a:r>
            <a:r>
              <a:rPr lang="zh-CN" altLang="en-US" sz="1800" b="0">
                <a:latin typeface="微软雅黑" panose="020B0503020204020204" pitchFamily="34" charset="-122"/>
                <a:ea typeface="微软雅黑" panose="020B0503020204020204" pitchFamily="34" charset="-122"/>
              </a:rPr>
              <a:t>（</a:t>
            </a:r>
            <a:r>
              <a:rPr lang="en-US" altLang="zh-CN" sz="1800" b="0">
                <a:latin typeface="微软雅黑" panose="020B0503020204020204" pitchFamily="34" charset="-122"/>
                <a:ea typeface="微软雅黑" panose="020B0503020204020204" pitchFamily="34" charset="-122"/>
              </a:rPr>
              <a:t>n</a:t>
            </a:r>
            <a:r>
              <a:rPr lang="zh-CN" altLang="en-US" sz="1800" b="0">
                <a:latin typeface="微软雅黑" panose="020B0503020204020204" pitchFamily="34" charset="-122"/>
                <a:ea typeface="微软雅黑" panose="020B0503020204020204" pitchFamily="34" charset="-122"/>
              </a:rPr>
              <a:t>），因此，算法的时间复杂度记做：</a:t>
            </a:r>
            <a:r>
              <a:rPr lang="en-US" altLang="zh-CN" sz="1800" b="0">
                <a:latin typeface="微软雅黑" panose="020B0503020204020204" pitchFamily="34" charset="-122"/>
                <a:ea typeface="微软雅黑" panose="020B0503020204020204" pitchFamily="34" charset="-122"/>
              </a:rPr>
              <a:t>T</a:t>
            </a:r>
            <a:r>
              <a:rPr lang="zh-CN" altLang="en-US" sz="1800" b="0">
                <a:latin typeface="微软雅黑" panose="020B0503020204020204" pitchFamily="34" charset="-122"/>
                <a:ea typeface="微软雅黑" panose="020B0503020204020204" pitchFamily="34" charset="-122"/>
              </a:rPr>
              <a:t>（</a:t>
            </a:r>
            <a:r>
              <a:rPr lang="en-US" altLang="zh-CN" sz="1800" b="0">
                <a:latin typeface="微软雅黑" panose="020B0503020204020204" pitchFamily="34" charset="-122"/>
                <a:ea typeface="微软雅黑" panose="020B0503020204020204" pitchFamily="34" charset="-122"/>
              </a:rPr>
              <a:t>n</a:t>
            </a:r>
            <a:r>
              <a:rPr lang="zh-CN" altLang="en-US" sz="1800" b="0">
                <a:latin typeface="微软雅黑" panose="020B0503020204020204" pitchFamily="34" charset="-122"/>
                <a:ea typeface="微软雅黑" panose="020B0503020204020204" pitchFamily="34" charset="-122"/>
              </a:rPr>
              <a:t>）</a:t>
            </a:r>
            <a:r>
              <a:rPr lang="en-US" altLang="zh-CN" sz="1800" b="0">
                <a:latin typeface="微软雅黑" panose="020B0503020204020204" pitchFamily="34" charset="-122"/>
                <a:ea typeface="微软雅黑" panose="020B0503020204020204" pitchFamily="34" charset="-122"/>
              </a:rPr>
              <a:t>=O</a:t>
            </a:r>
            <a:r>
              <a:rPr lang="zh-CN" altLang="en-US" sz="1800" b="0">
                <a:latin typeface="微软雅黑" panose="020B0503020204020204" pitchFamily="34" charset="-122"/>
                <a:ea typeface="微软雅黑" panose="020B0503020204020204" pitchFamily="34" charset="-122"/>
              </a:rPr>
              <a:t>（</a:t>
            </a:r>
            <a:r>
              <a:rPr lang="en-US" altLang="zh-CN" sz="1800" b="0">
                <a:latin typeface="微软雅黑" panose="020B0503020204020204" pitchFamily="34" charset="-122"/>
                <a:ea typeface="微软雅黑" panose="020B0503020204020204" pitchFamily="34" charset="-122"/>
              </a:rPr>
              <a:t>f</a:t>
            </a:r>
            <a:r>
              <a:rPr lang="zh-CN" altLang="en-US" sz="1800" b="0">
                <a:latin typeface="微软雅黑" panose="020B0503020204020204" pitchFamily="34" charset="-122"/>
                <a:ea typeface="微软雅黑" panose="020B0503020204020204" pitchFamily="34" charset="-122"/>
              </a:rPr>
              <a:t>（</a:t>
            </a:r>
            <a:r>
              <a:rPr lang="en-US" altLang="zh-CN" sz="1800" b="0">
                <a:latin typeface="微软雅黑" panose="020B0503020204020204" pitchFamily="34" charset="-122"/>
                <a:ea typeface="微软雅黑" panose="020B0503020204020204" pitchFamily="34" charset="-122"/>
              </a:rPr>
              <a:t>n</a:t>
            </a:r>
            <a:r>
              <a:rPr lang="zh-CN" altLang="en-US" sz="1800" b="0">
                <a:latin typeface="微软雅黑" panose="020B0503020204020204" pitchFamily="34" charset="-122"/>
                <a:ea typeface="微软雅黑" panose="020B0503020204020204" pitchFamily="34" charset="-122"/>
              </a:rPr>
              <a:t>））</a:t>
            </a:r>
            <a:endParaRPr lang="en-US" altLang="zh-CN" sz="1800" b="0">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Char char="l"/>
            </a:pPr>
            <a:endParaRPr lang="en-US" altLang="zh-CN" sz="1800" b="0">
              <a:latin typeface="微软雅黑" panose="020B0503020204020204" pitchFamily="34" charset="-122"/>
              <a:ea typeface="微软雅黑" panose="020B0503020204020204" pitchFamily="34" charset="-122"/>
            </a:endParaRPr>
          </a:p>
          <a:p>
            <a:pPr eaLnBrk="1" hangingPunct="1">
              <a:lnSpc>
                <a:spcPct val="120000"/>
              </a:lnSpc>
              <a:buFont typeface="Wingdings" panose="05000000000000000000" pitchFamily="2" charset="2"/>
              <a:buChar char="l"/>
            </a:pPr>
            <a:r>
              <a:rPr lang="zh-CN" altLang="en-US" sz="1800" b="0">
                <a:latin typeface="微软雅黑" panose="020B0503020204020204" pitchFamily="34" charset="-122"/>
                <a:ea typeface="微软雅黑" panose="020B0503020204020204" pitchFamily="34" charset="-122"/>
              </a:rPr>
              <a:t>分析：随着模块</a:t>
            </a:r>
            <a:r>
              <a:rPr lang="en-US" altLang="zh-CN" sz="1800" b="0">
                <a:latin typeface="微软雅黑" panose="020B0503020204020204" pitchFamily="34" charset="-122"/>
                <a:ea typeface="微软雅黑" panose="020B0503020204020204" pitchFamily="34" charset="-122"/>
              </a:rPr>
              <a:t>n</a:t>
            </a:r>
            <a:r>
              <a:rPr lang="zh-CN" altLang="en-US" sz="1800" b="0">
                <a:latin typeface="微软雅黑" panose="020B0503020204020204" pitchFamily="34" charset="-122"/>
                <a:ea typeface="微软雅黑" panose="020B0503020204020204" pitchFamily="34" charset="-122"/>
              </a:rPr>
              <a:t>的增大，算法执行的时间的增长率和</a:t>
            </a:r>
            <a:r>
              <a:rPr lang="en-US" altLang="zh-CN" sz="1800" b="0">
                <a:latin typeface="微软雅黑" panose="020B0503020204020204" pitchFamily="34" charset="-122"/>
                <a:ea typeface="微软雅黑" panose="020B0503020204020204" pitchFamily="34" charset="-122"/>
              </a:rPr>
              <a:t>f</a:t>
            </a:r>
            <a:r>
              <a:rPr lang="zh-CN" altLang="en-US" sz="1800" b="0">
                <a:latin typeface="微软雅黑" panose="020B0503020204020204" pitchFamily="34" charset="-122"/>
                <a:ea typeface="微软雅黑" panose="020B0503020204020204" pitchFamily="34" charset="-122"/>
              </a:rPr>
              <a:t>（</a:t>
            </a:r>
            <a:r>
              <a:rPr lang="en-US" altLang="zh-CN" sz="1800" b="0">
                <a:latin typeface="微软雅黑" panose="020B0503020204020204" pitchFamily="34" charset="-122"/>
                <a:ea typeface="微软雅黑" panose="020B0503020204020204" pitchFamily="34" charset="-122"/>
              </a:rPr>
              <a:t>n</a:t>
            </a:r>
            <a:r>
              <a:rPr lang="zh-CN" altLang="en-US" sz="1800" b="0">
                <a:latin typeface="微软雅黑" panose="020B0503020204020204" pitchFamily="34" charset="-122"/>
                <a:ea typeface="微软雅黑" panose="020B0503020204020204" pitchFamily="34" charset="-122"/>
              </a:rPr>
              <a:t>）的增长率成正比，所以</a:t>
            </a:r>
            <a:r>
              <a:rPr lang="en-US" altLang="zh-CN" sz="1800" b="0">
                <a:latin typeface="微软雅黑" panose="020B0503020204020204" pitchFamily="34" charset="-122"/>
                <a:ea typeface="微软雅黑" panose="020B0503020204020204" pitchFamily="34" charset="-122"/>
              </a:rPr>
              <a:t>f</a:t>
            </a:r>
            <a:r>
              <a:rPr lang="zh-CN" altLang="en-US" sz="1800" b="0">
                <a:latin typeface="微软雅黑" panose="020B0503020204020204" pitchFamily="34" charset="-122"/>
                <a:ea typeface="微软雅黑" panose="020B0503020204020204" pitchFamily="34" charset="-122"/>
              </a:rPr>
              <a:t>（</a:t>
            </a:r>
            <a:r>
              <a:rPr lang="en-US" altLang="zh-CN" sz="1800" b="0">
                <a:latin typeface="微软雅黑" panose="020B0503020204020204" pitchFamily="34" charset="-122"/>
                <a:ea typeface="微软雅黑" panose="020B0503020204020204" pitchFamily="34" charset="-122"/>
              </a:rPr>
              <a:t>n</a:t>
            </a:r>
            <a:r>
              <a:rPr lang="zh-CN" altLang="en-US" sz="1800" b="0">
                <a:latin typeface="微软雅黑" panose="020B0503020204020204" pitchFamily="34" charset="-122"/>
                <a:ea typeface="微软雅黑" panose="020B0503020204020204" pitchFamily="34" charset="-122"/>
              </a:rPr>
              <a:t>）越小，算法的时间复杂度越低，算法的效率越高。 </a:t>
            </a:r>
          </a:p>
        </p:txBody>
      </p:sp>
      <p:sp>
        <p:nvSpPr>
          <p:cNvPr id="43011" name="Rectangle 9"/>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a:solidFill>
                  <a:schemeClr val="tx1"/>
                </a:solidFill>
                <a:latin typeface="Arial" panose="020B0604020202020204" pitchFamily="34" charset="0"/>
                <a:ea typeface="幼圆" panose="02010509060101010101" pitchFamily="49" charset="-122"/>
              </a:defRPr>
            </a:lvl1pPr>
            <a:lvl2pPr marL="557213" indent="-214313">
              <a:spcBef>
                <a:spcPct val="20000"/>
              </a:spcBef>
              <a:buChar char="–"/>
              <a:defRPr sz="2100" b="1">
                <a:solidFill>
                  <a:schemeClr val="tx1"/>
                </a:solidFill>
                <a:latin typeface="Arial" panose="020B0604020202020204" pitchFamily="34" charset="0"/>
                <a:ea typeface="幼圆" panose="02010509060101010101" pitchFamily="49" charset="-122"/>
              </a:defRPr>
            </a:lvl2pPr>
            <a:lvl3pPr marL="857250" indent="-171450">
              <a:spcBef>
                <a:spcPct val="20000"/>
              </a:spcBef>
              <a:buChar char="•"/>
              <a:defRPr sz="1800" b="1">
                <a:solidFill>
                  <a:schemeClr val="tx1"/>
                </a:solidFill>
                <a:latin typeface="Arial" panose="020B0604020202020204" pitchFamily="34" charset="0"/>
                <a:ea typeface="幼圆" panose="02010509060101010101" pitchFamily="49" charset="-122"/>
              </a:defRPr>
            </a:lvl3pPr>
            <a:lvl4pPr marL="1200150" indent="-171450">
              <a:spcBef>
                <a:spcPct val="20000"/>
              </a:spcBef>
              <a:buChar char="–"/>
              <a:defRPr sz="1500" b="1">
                <a:solidFill>
                  <a:schemeClr val="tx1"/>
                </a:solidFill>
                <a:latin typeface="Arial" panose="020B0604020202020204" pitchFamily="34" charset="0"/>
                <a:ea typeface="幼圆" panose="02010509060101010101" pitchFamily="49" charset="-122"/>
              </a:defRPr>
            </a:lvl4pPr>
            <a:lvl5pPr marL="1543050" indent="-171450">
              <a:spcBef>
                <a:spcPct val="20000"/>
              </a:spcBef>
              <a:buChar char="»"/>
              <a:defRPr sz="1500" b="1">
                <a:solidFill>
                  <a:schemeClr val="tx1"/>
                </a:solidFill>
                <a:latin typeface="Arial" panose="020B0604020202020204" pitchFamily="34" charset="0"/>
                <a:ea typeface="幼圆" panose="02010509060101010101" pitchFamily="49" charset="-122"/>
              </a:defRPr>
            </a:lvl5pPr>
            <a:lvl6pPr marL="18859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6pPr>
            <a:lvl7pPr marL="22288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7pPr>
            <a:lvl8pPr marL="25717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8pPr>
            <a:lvl9pPr marL="29146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fld id="{27C877A4-3E93-4B48-9270-F33C2E111F14}" type="slidenum">
              <a:rPr lang="en-US" altLang="zh-CN" sz="900" b="0">
                <a:solidFill>
                  <a:srgbClr val="000000"/>
                </a:solidFill>
                <a:ea typeface="宋体" panose="02010600030101010101" pitchFamily="2" charset="-122"/>
              </a:rPr>
              <a:pPr defTabSz="685800" fontAlgn="base">
                <a:spcBef>
                  <a:spcPct val="0"/>
                </a:spcBef>
                <a:spcAft>
                  <a:spcPct val="0"/>
                </a:spcAft>
                <a:buNone/>
              </a:pPr>
              <a:t>75</a:t>
            </a:fld>
            <a:endParaRPr lang="en-US" altLang="zh-CN" sz="900" b="0">
              <a:solidFill>
                <a:srgbClr val="000000"/>
              </a:solidFill>
              <a:ea typeface="宋体" panose="02010600030101010101" pitchFamily="2" charset="-122"/>
            </a:endParaRPr>
          </a:p>
        </p:txBody>
      </p:sp>
    </p:spTree>
    <p:extLst>
      <p:ext uri="{BB962C8B-B14F-4D97-AF65-F5344CB8AC3E}">
        <p14:creationId xmlns:p14="http://schemas.microsoft.com/office/powerpoint/2010/main" val="353715310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1123">
                                            <p:txEl>
                                              <p:pRg st="0" end="0"/>
                                            </p:txEl>
                                          </p:spTgt>
                                        </p:tgtEl>
                                        <p:attrNameLst>
                                          <p:attrName>style.visibility</p:attrName>
                                        </p:attrNameLst>
                                      </p:cBhvr>
                                      <p:to>
                                        <p:strVal val="visible"/>
                                      </p:to>
                                    </p:set>
                                    <p:anim calcmode="lin" valueType="num">
                                      <p:cBhvr additive="base">
                                        <p:cTn id="7" dur="500" fill="hold"/>
                                        <p:tgtEl>
                                          <p:spTgt spid="261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1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1123">
                                            <p:txEl>
                                              <p:pRg st="1" end="1"/>
                                            </p:txEl>
                                          </p:spTgt>
                                        </p:tgtEl>
                                        <p:attrNameLst>
                                          <p:attrName>style.visibility</p:attrName>
                                        </p:attrNameLst>
                                      </p:cBhvr>
                                      <p:to>
                                        <p:strVal val="visible"/>
                                      </p:to>
                                    </p:set>
                                    <p:anim calcmode="lin" valueType="num">
                                      <p:cBhvr additive="base">
                                        <p:cTn id="13" dur="500" fill="hold"/>
                                        <p:tgtEl>
                                          <p:spTgt spid="261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1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1123">
                                            <p:txEl>
                                              <p:pRg st="3" end="3"/>
                                            </p:txEl>
                                          </p:spTgt>
                                        </p:tgtEl>
                                        <p:attrNameLst>
                                          <p:attrName>style.visibility</p:attrName>
                                        </p:attrNameLst>
                                      </p:cBhvr>
                                      <p:to>
                                        <p:strVal val="visible"/>
                                      </p:to>
                                    </p:set>
                                    <p:anim calcmode="lin" valueType="num">
                                      <p:cBhvr additive="base">
                                        <p:cTn id="19" dur="500" fill="hold"/>
                                        <p:tgtEl>
                                          <p:spTgt spid="261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11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9"/>
          <p:cNvSpPr>
            <a:spLocks noGrp="1" noChangeArrowheads="1"/>
          </p:cNvSpPr>
          <p:nvPr>
            <p:ph type="sldNum" sz="quarter" idx="4294967295"/>
          </p:nvPr>
        </p:nvSpPr>
        <p:spPr>
          <a:xfrm>
            <a:off x="1485900" y="4683919"/>
            <a:ext cx="1600200" cy="357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100" b="1">
                <a:solidFill>
                  <a:schemeClr val="tx1"/>
                </a:solidFill>
                <a:latin typeface="Arial" panose="020B0604020202020204" pitchFamily="34" charset="0"/>
                <a:ea typeface="幼圆" panose="02010509060101010101" pitchFamily="49" charset="-122"/>
              </a:defRPr>
            </a:lvl1pPr>
            <a:lvl2pPr marL="557213" indent="-214313">
              <a:spcBef>
                <a:spcPct val="20000"/>
              </a:spcBef>
              <a:buChar char="–"/>
              <a:defRPr sz="2100" b="1">
                <a:solidFill>
                  <a:schemeClr val="tx1"/>
                </a:solidFill>
                <a:latin typeface="Arial" panose="020B0604020202020204" pitchFamily="34" charset="0"/>
                <a:ea typeface="幼圆" panose="02010509060101010101" pitchFamily="49" charset="-122"/>
              </a:defRPr>
            </a:lvl2pPr>
            <a:lvl3pPr marL="857250" indent="-171450">
              <a:spcBef>
                <a:spcPct val="20000"/>
              </a:spcBef>
              <a:buChar char="•"/>
              <a:defRPr sz="1800" b="1">
                <a:solidFill>
                  <a:schemeClr val="tx1"/>
                </a:solidFill>
                <a:latin typeface="Arial" panose="020B0604020202020204" pitchFamily="34" charset="0"/>
                <a:ea typeface="幼圆" panose="02010509060101010101" pitchFamily="49" charset="-122"/>
              </a:defRPr>
            </a:lvl3pPr>
            <a:lvl4pPr marL="1200150" indent="-171450">
              <a:spcBef>
                <a:spcPct val="20000"/>
              </a:spcBef>
              <a:buChar char="–"/>
              <a:defRPr sz="1500" b="1">
                <a:solidFill>
                  <a:schemeClr val="tx1"/>
                </a:solidFill>
                <a:latin typeface="Arial" panose="020B0604020202020204" pitchFamily="34" charset="0"/>
                <a:ea typeface="幼圆" panose="02010509060101010101" pitchFamily="49" charset="-122"/>
              </a:defRPr>
            </a:lvl4pPr>
            <a:lvl5pPr marL="1543050" indent="-171450">
              <a:spcBef>
                <a:spcPct val="20000"/>
              </a:spcBef>
              <a:buChar char="»"/>
              <a:defRPr sz="1500" b="1">
                <a:solidFill>
                  <a:schemeClr val="tx1"/>
                </a:solidFill>
                <a:latin typeface="Arial" panose="020B0604020202020204" pitchFamily="34" charset="0"/>
                <a:ea typeface="幼圆" panose="02010509060101010101" pitchFamily="49" charset="-122"/>
              </a:defRPr>
            </a:lvl5pPr>
            <a:lvl6pPr marL="18859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6pPr>
            <a:lvl7pPr marL="22288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7pPr>
            <a:lvl8pPr marL="25717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8pPr>
            <a:lvl9pPr marL="2914650" indent="-171450" eaLnBrk="0" fontAlgn="base" hangingPunct="0">
              <a:spcBef>
                <a:spcPct val="20000"/>
              </a:spcBef>
              <a:spcAft>
                <a:spcPct val="0"/>
              </a:spcAft>
              <a:buChar char="»"/>
              <a:defRPr sz="1500" b="1">
                <a:solidFill>
                  <a:schemeClr val="tx1"/>
                </a:solidFill>
                <a:latin typeface="Arial" panose="020B0604020202020204" pitchFamily="34" charset="0"/>
                <a:ea typeface="幼圆" panose="02010509060101010101" pitchFamily="49" charset="-122"/>
              </a:defRPr>
            </a:lvl9pPr>
          </a:lstStyle>
          <a:p>
            <a:pPr algn="l" defTabSz="685800" fontAlgn="base">
              <a:spcBef>
                <a:spcPct val="0"/>
              </a:spcBef>
              <a:spcAft>
                <a:spcPct val="0"/>
              </a:spcAft>
              <a:buNone/>
            </a:pPr>
            <a:fld id="{45D7A158-D84F-423B-BC5C-F2E63DE03062}" type="slidenum">
              <a:rPr lang="en-US" altLang="zh-CN" sz="900" b="0">
                <a:solidFill>
                  <a:srgbClr val="000000"/>
                </a:solidFill>
                <a:ea typeface="宋体" panose="02010600030101010101" pitchFamily="2" charset="-122"/>
              </a:rPr>
              <a:pPr algn="l" defTabSz="685800" fontAlgn="base">
                <a:spcBef>
                  <a:spcPct val="0"/>
                </a:spcBef>
                <a:spcAft>
                  <a:spcPct val="0"/>
                </a:spcAft>
                <a:buNone/>
              </a:pPr>
              <a:t>76</a:t>
            </a:fld>
            <a:endParaRPr lang="en-US" altLang="zh-CN" sz="900" b="0">
              <a:solidFill>
                <a:srgbClr val="000000"/>
              </a:solidFill>
              <a:ea typeface="宋体" panose="02010600030101010101" pitchFamily="2" charset="-122"/>
            </a:endParaRPr>
          </a:p>
        </p:txBody>
      </p:sp>
      <p:sp>
        <p:nvSpPr>
          <p:cNvPr id="240642" name="Text Box 2"/>
          <p:cNvSpPr txBox="1">
            <a:spLocks noChangeArrowheads="1"/>
          </p:cNvSpPr>
          <p:nvPr/>
        </p:nvSpPr>
        <p:spPr bwMode="auto">
          <a:xfrm>
            <a:off x="629841" y="887016"/>
            <a:ext cx="270033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92100" indent="-292100">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marL="219075" indent="-219075" defTabSz="685800" fontAlgn="base">
              <a:spcBef>
                <a:spcPct val="50000"/>
              </a:spcBef>
              <a:spcAft>
                <a:spcPct val="0"/>
              </a:spcAft>
              <a:buNone/>
            </a:pPr>
            <a:r>
              <a:rPr kumimoji="1" lang="en-US" altLang="zh-CN" sz="1800">
                <a:solidFill>
                  <a:srgbClr val="000000"/>
                </a:solidFill>
                <a:latin typeface="微软雅黑" panose="020B0503020204020204" pitchFamily="34" charset="-122"/>
                <a:ea typeface="微软雅黑" panose="020B0503020204020204" pitchFamily="34" charset="-122"/>
                <a:cs typeface="MS Hei"/>
              </a:rPr>
              <a:t>〖</a:t>
            </a:r>
            <a:r>
              <a:rPr kumimoji="1" lang="zh-CN" altLang="en-US" sz="1800">
                <a:solidFill>
                  <a:srgbClr val="000000"/>
                </a:solidFill>
                <a:latin typeface="微软雅黑" panose="020B0503020204020204" pitchFamily="34" charset="-122"/>
                <a:ea typeface="微软雅黑" panose="020B0503020204020204" pitchFamily="34" charset="-122"/>
                <a:cs typeface="MS Hei"/>
              </a:rPr>
              <a:t>例子</a:t>
            </a:r>
            <a:r>
              <a:rPr kumimoji="1" lang="en-US" altLang="zh-CN" sz="1800">
                <a:solidFill>
                  <a:srgbClr val="000000"/>
                </a:solidFill>
                <a:latin typeface="微软雅黑" panose="020B0503020204020204" pitchFamily="34" charset="-122"/>
                <a:ea typeface="微软雅黑" panose="020B0503020204020204" pitchFamily="34" charset="-122"/>
                <a:cs typeface="MS Hei"/>
              </a:rPr>
              <a:t>1〗Iterative function for summing a list of numbers</a:t>
            </a:r>
            <a:endParaRPr kumimoji="1" lang="en-US" altLang="zh-CN" sz="1500">
              <a:solidFill>
                <a:srgbClr val="000000"/>
              </a:solidFill>
              <a:latin typeface="微软雅黑" panose="020B0503020204020204" pitchFamily="34" charset="-122"/>
              <a:ea typeface="微软雅黑" panose="020B0503020204020204" pitchFamily="34" charset="-122"/>
              <a:cs typeface="MS Hei"/>
            </a:endParaRPr>
          </a:p>
        </p:txBody>
      </p:sp>
      <p:grpSp>
        <p:nvGrpSpPr>
          <p:cNvPr id="2" name="Group 3"/>
          <p:cNvGrpSpPr>
            <a:grpSpLocks/>
          </p:cNvGrpSpPr>
          <p:nvPr/>
        </p:nvGrpSpPr>
        <p:grpSpPr bwMode="auto">
          <a:xfrm>
            <a:off x="3275856" y="895534"/>
            <a:ext cx="4600575" cy="2957513"/>
            <a:chOff x="2208" y="288"/>
            <a:chExt cx="3264" cy="2064"/>
          </a:xfrm>
          <a:solidFill>
            <a:schemeClr val="accent1">
              <a:lumMod val="75000"/>
            </a:schemeClr>
          </a:solidFill>
          <a:scene3d>
            <a:camera prst="orthographicFront">
              <a:rot lat="0" lon="0" rev="0"/>
            </a:camera>
            <a:lightRig rig="contrasting" dir="t">
              <a:rot lat="0" lon="0" rev="1500000"/>
            </a:lightRig>
          </a:scene3d>
        </p:grpSpPr>
        <p:sp>
          <p:nvSpPr>
            <p:cNvPr id="20488" name="AutoShape 4"/>
            <p:cNvSpPr>
              <a:spLocks noChangeArrowheads="1"/>
            </p:cNvSpPr>
            <p:nvPr/>
          </p:nvSpPr>
          <p:spPr bwMode="auto">
            <a:xfrm>
              <a:off x="2208" y="288"/>
              <a:ext cx="3160" cy="2064"/>
            </a:xfrm>
            <a:prstGeom prst="foldedCorner">
              <a:avLst>
                <a:gd name="adj" fmla="val 12500"/>
              </a:avLst>
            </a:prstGeom>
            <a:grpFill/>
            <a:ln w="19050">
              <a:noFill/>
              <a:round/>
              <a:headEnd/>
              <a:tailEnd/>
            </a:ln>
            <a:effectLst>
              <a:outerShdw blurRad="149987" dist="250190" dir="8460000" algn="ctr">
                <a:srgbClr val="000000">
                  <a:alpha val="28000"/>
                </a:srgbClr>
              </a:outerShdw>
            </a:effectLst>
            <a:sp3d prstMaterial="metal"/>
          </p:spPr>
          <p:txBody>
            <a:bodyPr wrap="none" anchor="ct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defRPr/>
              </a:pPr>
              <a:endParaRPr lang="zh-CN" altLang="en-US" sz="1350" b="0">
                <a:solidFill>
                  <a:srgbClr val="000000"/>
                </a:solidFill>
                <a:ea typeface="宋体" panose="02010600030101010101" pitchFamily="2" charset="-122"/>
              </a:endParaRPr>
            </a:p>
          </p:txBody>
        </p:sp>
        <p:sp>
          <p:nvSpPr>
            <p:cNvPr id="240645" name="Text Box 5"/>
            <p:cNvSpPr txBox="1">
              <a:spLocks noChangeArrowheads="1"/>
            </p:cNvSpPr>
            <p:nvPr/>
          </p:nvSpPr>
          <p:spPr bwMode="auto">
            <a:xfrm>
              <a:off x="2208" y="288"/>
              <a:ext cx="3264" cy="1675"/>
            </a:xfrm>
            <a:prstGeom prst="rect">
              <a:avLst/>
            </a:prstGeom>
            <a:grpFill/>
            <a:ln>
              <a:noFill/>
            </a:ln>
            <a:effectLst>
              <a:outerShdw blurRad="149987" dist="250190" dir="8460000" algn="ctr">
                <a:srgbClr val="000000">
                  <a:alpha val="28000"/>
                </a:srgbClr>
              </a:outerShdw>
            </a:effectLst>
            <a:sp3d prstMaterial="metal">
              <a:bevelT w="88900" h="88900"/>
            </a:sp3d>
            <a:extLst/>
          </p:spPr>
          <p:style>
            <a:lnRef idx="1">
              <a:schemeClr val="dk1"/>
            </a:lnRef>
            <a:fillRef idx="2">
              <a:schemeClr val="dk1"/>
            </a:fillRef>
            <a:effectRef idx="1">
              <a:schemeClr val="dk1"/>
            </a:effectRef>
            <a:fontRef idx="minor">
              <a:schemeClr val="dk1"/>
            </a:fontRef>
          </p:style>
          <p:txBody>
            <a:bodyPr>
              <a:spAutoFit/>
            </a:bodyPr>
            <a:lstStyle/>
            <a:p>
              <a:pPr defTabSz="685800" fontAlgn="base">
                <a:spcBef>
                  <a:spcPct val="0"/>
                </a:spcBef>
                <a:spcAft>
                  <a:spcPct val="0"/>
                </a:spcAft>
                <a:defRPr/>
              </a:pPr>
              <a:r>
                <a:rPr kumimoji="1" lang="en-US" altLang="zh-CN" sz="1500" b="1" dirty="0">
                  <a:solidFill>
                    <a:srgbClr val="000000"/>
                  </a:solidFill>
                  <a:latin typeface="Arial"/>
                  <a:ea typeface="幼圆"/>
                </a:rPr>
                <a:t>float  sum ( float  list[ ],  </a:t>
              </a:r>
              <a:r>
                <a:rPr kumimoji="1" lang="en-US" altLang="zh-CN" sz="1500" b="1" dirty="0" err="1">
                  <a:solidFill>
                    <a:srgbClr val="000000"/>
                  </a:solidFill>
                  <a:latin typeface="Arial"/>
                  <a:ea typeface="幼圆"/>
                </a:rPr>
                <a:t>int</a:t>
              </a:r>
              <a:r>
                <a:rPr kumimoji="1" lang="en-US" altLang="zh-CN" sz="1500" b="1" dirty="0">
                  <a:solidFill>
                    <a:srgbClr val="000000"/>
                  </a:solidFill>
                  <a:latin typeface="Arial"/>
                  <a:ea typeface="幼圆"/>
                </a:rPr>
                <a:t>  n )</a:t>
              </a:r>
            </a:p>
            <a:p>
              <a:pPr defTabSz="685800" fontAlgn="base">
                <a:spcBef>
                  <a:spcPct val="0"/>
                </a:spcBef>
                <a:spcAft>
                  <a:spcPct val="0"/>
                </a:spcAft>
                <a:defRPr/>
              </a:pPr>
              <a:r>
                <a:rPr kumimoji="1" lang="en-US" altLang="zh-CN" sz="1500" b="1" dirty="0">
                  <a:solidFill>
                    <a:srgbClr val="000000"/>
                  </a:solidFill>
                  <a:latin typeface="Arial"/>
                  <a:ea typeface="幼圆"/>
                </a:rPr>
                <a:t>{  /* add a list of numbers */</a:t>
              </a:r>
            </a:p>
            <a:p>
              <a:pPr defTabSz="685800" fontAlgn="base">
                <a:spcBef>
                  <a:spcPct val="0"/>
                </a:spcBef>
                <a:spcAft>
                  <a:spcPct val="0"/>
                </a:spcAft>
                <a:defRPr/>
              </a:pPr>
              <a:r>
                <a:rPr kumimoji="1" lang="en-US" altLang="zh-CN" sz="1500" b="1" dirty="0">
                  <a:solidFill>
                    <a:srgbClr val="000000"/>
                  </a:solidFill>
                  <a:latin typeface="Arial"/>
                  <a:ea typeface="幼圆"/>
                </a:rPr>
                <a:t>   float  </a:t>
              </a:r>
              <a:r>
                <a:rPr kumimoji="1" lang="en-US" altLang="zh-CN" sz="1500" b="1" dirty="0" err="1">
                  <a:solidFill>
                    <a:srgbClr val="000000"/>
                  </a:solidFill>
                  <a:latin typeface="Arial"/>
                  <a:ea typeface="幼圆"/>
                </a:rPr>
                <a:t>tempsum</a:t>
              </a:r>
              <a:r>
                <a:rPr kumimoji="1" lang="en-US" altLang="zh-CN" sz="1500" b="1" dirty="0">
                  <a:solidFill>
                    <a:srgbClr val="000000"/>
                  </a:solidFill>
                  <a:latin typeface="Arial"/>
                  <a:ea typeface="幼圆"/>
                </a:rPr>
                <a:t> = 0; </a:t>
              </a:r>
            </a:p>
            <a:p>
              <a:pPr defTabSz="685800" fontAlgn="base">
                <a:spcBef>
                  <a:spcPct val="0"/>
                </a:spcBef>
                <a:spcAft>
                  <a:spcPct val="0"/>
                </a:spcAft>
                <a:defRPr/>
              </a:pPr>
              <a:r>
                <a:rPr kumimoji="1" lang="en-US" altLang="zh-CN" sz="1500" b="1" dirty="0">
                  <a:solidFill>
                    <a:srgbClr val="000000"/>
                  </a:solidFill>
                  <a:latin typeface="Arial"/>
                  <a:ea typeface="幼圆"/>
                </a:rPr>
                <a:t>   </a:t>
              </a:r>
              <a:r>
                <a:rPr kumimoji="1" lang="en-US" altLang="zh-CN" sz="1500" b="1" dirty="0" err="1">
                  <a:solidFill>
                    <a:srgbClr val="000000"/>
                  </a:solidFill>
                  <a:latin typeface="Arial"/>
                  <a:ea typeface="幼圆"/>
                </a:rPr>
                <a:t>int</a:t>
              </a:r>
              <a:r>
                <a:rPr kumimoji="1" lang="en-US" altLang="zh-CN" sz="1500" b="1" dirty="0">
                  <a:solidFill>
                    <a:srgbClr val="000000"/>
                  </a:solidFill>
                  <a:latin typeface="Arial"/>
                  <a:ea typeface="幼圆"/>
                </a:rPr>
                <a:t>  i ; </a:t>
              </a:r>
            </a:p>
            <a:p>
              <a:pPr defTabSz="685800" fontAlgn="base">
                <a:spcBef>
                  <a:spcPct val="0"/>
                </a:spcBef>
                <a:spcAft>
                  <a:spcPct val="0"/>
                </a:spcAft>
                <a:defRPr/>
              </a:pPr>
              <a:r>
                <a:rPr kumimoji="1" lang="en-US" altLang="zh-CN" sz="1500" b="1" dirty="0">
                  <a:solidFill>
                    <a:srgbClr val="000000"/>
                  </a:solidFill>
                  <a:latin typeface="Arial"/>
                  <a:ea typeface="幼圆"/>
                </a:rPr>
                <a:t>   for ( i = 0; i &lt; n; i++ ) </a:t>
              </a:r>
            </a:p>
            <a:p>
              <a:pPr defTabSz="685800" fontAlgn="base">
                <a:spcBef>
                  <a:spcPct val="0"/>
                </a:spcBef>
                <a:spcAft>
                  <a:spcPct val="0"/>
                </a:spcAft>
                <a:defRPr/>
              </a:pPr>
              <a:endParaRPr kumimoji="1" lang="en-US" altLang="zh-CN" sz="1500" b="1" dirty="0">
                <a:solidFill>
                  <a:srgbClr val="000000"/>
                </a:solidFill>
                <a:latin typeface="Arial"/>
                <a:ea typeface="幼圆"/>
              </a:endParaRPr>
            </a:p>
            <a:p>
              <a:pPr defTabSz="685800" fontAlgn="base">
                <a:spcBef>
                  <a:spcPct val="0"/>
                </a:spcBef>
                <a:spcAft>
                  <a:spcPct val="0"/>
                </a:spcAft>
                <a:defRPr/>
              </a:pPr>
              <a:r>
                <a:rPr kumimoji="1" lang="en-US" altLang="zh-CN" sz="1500" b="1" dirty="0">
                  <a:solidFill>
                    <a:srgbClr val="000000"/>
                  </a:solidFill>
                  <a:latin typeface="Arial"/>
                  <a:ea typeface="幼圆"/>
                </a:rPr>
                <a:t>       </a:t>
              </a:r>
              <a:r>
                <a:rPr kumimoji="1" lang="en-US" altLang="zh-CN" sz="1500" b="1" dirty="0" err="1">
                  <a:solidFill>
                    <a:srgbClr val="000000"/>
                  </a:solidFill>
                  <a:latin typeface="Arial"/>
                  <a:ea typeface="幼圆"/>
                </a:rPr>
                <a:t>tempsum</a:t>
              </a:r>
              <a:r>
                <a:rPr kumimoji="1" lang="en-US" altLang="zh-CN" sz="1500" b="1" dirty="0">
                  <a:solidFill>
                    <a:srgbClr val="000000"/>
                  </a:solidFill>
                  <a:latin typeface="Arial"/>
                  <a:ea typeface="幼圆"/>
                </a:rPr>
                <a:t>  += list [ i ] ;</a:t>
              </a:r>
            </a:p>
            <a:p>
              <a:pPr defTabSz="685800" fontAlgn="base">
                <a:spcBef>
                  <a:spcPct val="0"/>
                </a:spcBef>
                <a:spcAft>
                  <a:spcPct val="0"/>
                </a:spcAft>
                <a:defRPr/>
              </a:pPr>
              <a:endParaRPr kumimoji="1" lang="en-US" altLang="zh-CN" sz="1500" b="1" dirty="0">
                <a:solidFill>
                  <a:srgbClr val="000000"/>
                </a:solidFill>
                <a:latin typeface="Arial"/>
                <a:ea typeface="幼圆"/>
              </a:endParaRPr>
            </a:p>
            <a:p>
              <a:pPr defTabSz="685800" fontAlgn="base">
                <a:spcBef>
                  <a:spcPct val="0"/>
                </a:spcBef>
                <a:spcAft>
                  <a:spcPct val="0"/>
                </a:spcAft>
                <a:defRPr/>
              </a:pPr>
              <a:r>
                <a:rPr kumimoji="1" lang="en-US" altLang="zh-CN" sz="1500" b="1" dirty="0">
                  <a:solidFill>
                    <a:srgbClr val="000000"/>
                  </a:solidFill>
                  <a:latin typeface="Arial"/>
                  <a:ea typeface="幼圆"/>
                </a:rPr>
                <a:t>   return  </a:t>
              </a:r>
              <a:r>
                <a:rPr kumimoji="1" lang="en-US" altLang="zh-CN" sz="1500" b="1" dirty="0" err="1">
                  <a:solidFill>
                    <a:srgbClr val="000000"/>
                  </a:solidFill>
                  <a:latin typeface="Arial"/>
                  <a:ea typeface="幼圆"/>
                </a:rPr>
                <a:t>tempsum</a:t>
              </a:r>
              <a:r>
                <a:rPr kumimoji="1" lang="en-US" altLang="zh-CN" sz="1500" b="1" dirty="0">
                  <a:solidFill>
                    <a:srgbClr val="000000"/>
                  </a:solidFill>
                  <a:latin typeface="Arial"/>
                  <a:ea typeface="幼圆"/>
                </a:rPr>
                <a:t>;</a:t>
              </a:r>
            </a:p>
            <a:p>
              <a:pPr defTabSz="685800" fontAlgn="base">
                <a:spcBef>
                  <a:spcPct val="0"/>
                </a:spcBef>
                <a:spcAft>
                  <a:spcPct val="0"/>
                </a:spcAft>
                <a:defRPr/>
              </a:pPr>
              <a:r>
                <a:rPr kumimoji="1" lang="en-US" altLang="zh-CN" sz="1500" b="1" dirty="0">
                  <a:solidFill>
                    <a:srgbClr val="000000"/>
                  </a:solidFill>
                  <a:latin typeface="Arial"/>
                  <a:ea typeface="幼圆"/>
                </a:rPr>
                <a:t>}</a:t>
              </a:r>
            </a:p>
          </p:txBody>
        </p:sp>
      </p:grpSp>
      <p:sp>
        <p:nvSpPr>
          <p:cNvPr id="240651" name="Text Box 11"/>
          <p:cNvSpPr txBox="1">
            <a:spLocks noChangeArrowheads="1"/>
          </p:cNvSpPr>
          <p:nvPr/>
        </p:nvSpPr>
        <p:spPr bwMode="auto">
          <a:xfrm>
            <a:off x="4597004" y="4242197"/>
            <a:ext cx="2171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algn="ctr" defTabSz="685800" fontAlgn="base">
              <a:spcBef>
                <a:spcPct val="50000"/>
              </a:spcBef>
              <a:spcAft>
                <a:spcPct val="0"/>
              </a:spcAft>
              <a:buNone/>
            </a:pPr>
            <a:r>
              <a:rPr kumimoji="1" lang="en-US" altLang="zh-CN" sz="1800" i="1">
                <a:solidFill>
                  <a:srgbClr val="000000"/>
                </a:solidFill>
                <a:latin typeface="Times New Roman" panose="02020603050405020304" pitchFamily="18" charset="0"/>
                <a:ea typeface="宋体" panose="02010600030101010101" pitchFamily="2" charset="-122"/>
              </a:rPr>
              <a:t>T</a:t>
            </a:r>
            <a:r>
              <a:rPr kumimoji="1" lang="en-US" altLang="zh-CN" sz="1800" i="1" baseline="-25000">
                <a:solidFill>
                  <a:srgbClr val="000000"/>
                </a:solidFill>
                <a:latin typeface="Times New Roman" panose="02020603050405020304" pitchFamily="18" charset="0"/>
                <a:ea typeface="宋体" panose="02010600030101010101" pitchFamily="2" charset="-122"/>
              </a:rPr>
              <a:t>sum</a:t>
            </a:r>
            <a:r>
              <a:rPr kumimoji="1" lang="en-US" altLang="zh-CN" sz="1800">
                <a:solidFill>
                  <a:srgbClr val="000000"/>
                </a:solidFill>
                <a:latin typeface="Times New Roman" panose="02020603050405020304" pitchFamily="18" charset="0"/>
                <a:ea typeface="宋体" panose="02010600030101010101" pitchFamily="2" charset="-122"/>
              </a:rPr>
              <a:t> (</a:t>
            </a:r>
            <a:r>
              <a:rPr kumimoji="1" lang="en-US" altLang="zh-CN" sz="1800" i="1">
                <a:solidFill>
                  <a:srgbClr val="000000"/>
                </a:solidFill>
                <a:latin typeface="Times New Roman" panose="02020603050405020304" pitchFamily="18" charset="0"/>
                <a:ea typeface="宋体" panose="02010600030101010101" pitchFamily="2" charset="-122"/>
              </a:rPr>
              <a:t> n</a:t>
            </a:r>
            <a:r>
              <a:rPr kumimoji="1" lang="en-US" altLang="zh-CN" sz="1800">
                <a:solidFill>
                  <a:srgbClr val="000000"/>
                </a:solidFill>
                <a:latin typeface="Times New Roman" panose="02020603050405020304" pitchFamily="18" charset="0"/>
                <a:ea typeface="宋体" panose="02010600030101010101" pitchFamily="2" charset="-122"/>
              </a:rPr>
              <a:t> ) =</a:t>
            </a:r>
            <a:r>
              <a:rPr kumimoji="1" lang="zh-CN" altLang="en-US" sz="1800">
                <a:solidFill>
                  <a:srgbClr val="000000"/>
                </a:solidFill>
                <a:latin typeface="Times New Roman" panose="02020603050405020304" pitchFamily="18" charset="0"/>
                <a:ea typeface="宋体" panose="02010600030101010101" pitchFamily="2" charset="-122"/>
              </a:rPr>
              <a:t>ｎ</a:t>
            </a:r>
            <a:endParaRPr kumimoji="1" lang="en-US" altLang="zh-CN" sz="1800">
              <a:solidFill>
                <a:srgbClr val="000000"/>
              </a:solidFill>
              <a:latin typeface="Times New Roman" panose="02020603050405020304" pitchFamily="18" charset="0"/>
              <a:ea typeface="宋体" panose="02010600030101010101" pitchFamily="2" charset="-122"/>
            </a:endParaRPr>
          </a:p>
        </p:txBody>
      </p:sp>
      <p:sp>
        <p:nvSpPr>
          <p:cNvPr id="240663" name="Text Box 23"/>
          <p:cNvSpPr txBox="1">
            <a:spLocks noChangeArrowheads="1"/>
          </p:cNvSpPr>
          <p:nvPr/>
        </p:nvSpPr>
        <p:spPr bwMode="auto">
          <a:xfrm>
            <a:off x="6476256" y="3019857"/>
            <a:ext cx="1134126" cy="73866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50000"/>
              </a:spcBef>
              <a:spcAft>
                <a:spcPct val="0"/>
              </a:spcAft>
              <a:buNone/>
              <a:defRPr/>
            </a:pPr>
            <a:r>
              <a:rPr lang="zh-CN" altLang="en-US" sz="2100" b="0" dirty="0">
                <a:solidFill>
                  <a:srgbClr val="000000"/>
                </a:solidFill>
                <a:latin typeface="微软雅黑" panose="020B0503020204020204" pitchFamily="34" charset="-122"/>
                <a:ea typeface="微软雅黑" panose="020B0503020204020204" pitchFamily="34" charset="-122"/>
              </a:rPr>
              <a:t>循环</a:t>
            </a:r>
            <a:r>
              <a:rPr lang="en-US" altLang="zh-CN" sz="2100" b="0" dirty="0">
                <a:solidFill>
                  <a:srgbClr val="000000"/>
                </a:solidFill>
                <a:latin typeface="微软雅黑" panose="020B0503020204020204" pitchFamily="34" charset="-122"/>
                <a:ea typeface="微软雅黑" panose="020B0503020204020204" pitchFamily="34" charset="-122"/>
              </a:rPr>
              <a:t>n</a:t>
            </a:r>
            <a:r>
              <a:rPr lang="zh-CN" altLang="en-US" sz="2100" b="0" dirty="0">
                <a:solidFill>
                  <a:srgbClr val="000000"/>
                </a:solidFill>
                <a:latin typeface="微软雅黑" panose="020B0503020204020204" pitchFamily="34" charset="-122"/>
                <a:ea typeface="微软雅黑" panose="020B0503020204020204" pitchFamily="34" charset="-122"/>
              </a:rPr>
              <a:t>次</a:t>
            </a:r>
          </a:p>
        </p:txBody>
      </p:sp>
      <p:sp>
        <p:nvSpPr>
          <p:cNvPr id="44041" name="TextBox 15"/>
          <p:cNvSpPr txBox="1">
            <a:spLocks noChangeArrowheads="1"/>
          </p:cNvSpPr>
          <p:nvPr/>
        </p:nvSpPr>
        <p:spPr bwMode="auto">
          <a:xfrm>
            <a:off x="2686050" y="3771900"/>
            <a:ext cx="36576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endParaRPr lang="zh-CN" altLang="en-US" sz="1350" b="0">
              <a:solidFill>
                <a:srgbClr val="000000"/>
              </a:solidFill>
              <a:ea typeface="宋体" panose="02010600030101010101" pitchFamily="2" charset="-122"/>
            </a:endParaRPr>
          </a:p>
        </p:txBody>
      </p:sp>
    </p:spTree>
    <p:extLst>
      <p:ext uri="{BB962C8B-B14F-4D97-AF65-F5344CB8AC3E}">
        <p14:creationId xmlns:p14="http://schemas.microsoft.com/office/powerpoint/2010/main" val="34984190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0642"/>
                                        </p:tgtEl>
                                        <p:attrNameLst>
                                          <p:attrName>style.visibility</p:attrName>
                                        </p:attrNameLst>
                                      </p:cBhvr>
                                      <p:to>
                                        <p:strVal val="visible"/>
                                      </p:to>
                                    </p:set>
                                    <p:animEffect transition="in" filter="wipe(left)">
                                      <p:cBhvr>
                                        <p:cTn id="7" dur="500"/>
                                        <p:tgtEl>
                                          <p:spTgt spid="240642"/>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40663"/>
                                        </p:tgtEl>
                                        <p:attrNameLst>
                                          <p:attrName>style.visibility</p:attrName>
                                        </p:attrNameLst>
                                      </p:cBhvr>
                                      <p:to>
                                        <p:strVal val="visible"/>
                                      </p:to>
                                    </p:set>
                                    <p:anim calcmode="lin" valueType="num">
                                      <p:cBhvr additive="base">
                                        <p:cTn id="17" dur="500" fill="hold"/>
                                        <p:tgtEl>
                                          <p:spTgt spid="240663"/>
                                        </p:tgtEl>
                                        <p:attrNameLst>
                                          <p:attrName>ppt_x</p:attrName>
                                        </p:attrNameLst>
                                      </p:cBhvr>
                                      <p:tavLst>
                                        <p:tav tm="0">
                                          <p:val>
                                            <p:strVal val="#ppt_x"/>
                                          </p:val>
                                        </p:tav>
                                        <p:tav tm="100000">
                                          <p:val>
                                            <p:strVal val="#ppt_x"/>
                                          </p:val>
                                        </p:tav>
                                      </p:tavLst>
                                    </p:anim>
                                    <p:anim calcmode="lin" valueType="num">
                                      <p:cBhvr additive="base">
                                        <p:cTn id="18" dur="500" fill="hold"/>
                                        <p:tgtEl>
                                          <p:spTgt spid="24066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240651"/>
                                        </p:tgtEl>
                                        <p:attrNameLst>
                                          <p:attrName>style.visibility</p:attrName>
                                        </p:attrNameLst>
                                      </p:cBhvr>
                                      <p:to>
                                        <p:strVal val="visible"/>
                                      </p:to>
                                    </p:set>
                                    <p:animEffect transition="in" filter="box(out)">
                                      <p:cBhvr>
                                        <p:cTn id="23" dur="500"/>
                                        <p:tgtEl>
                                          <p:spTgt spid="240651"/>
                                        </p:tgtEl>
                                      </p:cBhvr>
                                    </p:animEffect>
                                  </p:childTnLst>
                                  <p:subTnLst>
                                    <p:audio>
                                      <p:cMediaNode>
                                        <p:cTn display="0" masterRel="sameClick">
                                          <p:stCondLst>
                                            <p:cond evt="begin" delay="0">
                                              <p:tn val="21"/>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autoUpdateAnimBg="0"/>
      <p:bldP spid="240651"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43" name="Rectangle 7"/>
          <p:cNvSpPr>
            <a:spLocks noChangeArrowheads="1"/>
          </p:cNvSpPr>
          <p:nvPr/>
        </p:nvSpPr>
        <p:spPr bwMode="auto">
          <a:xfrm>
            <a:off x="1975247" y="1583532"/>
            <a:ext cx="3461204"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lnSpc>
                <a:spcPct val="115000"/>
              </a:lnSpc>
              <a:spcBef>
                <a:spcPct val="0"/>
              </a:spcBef>
              <a:spcAft>
                <a:spcPct val="0"/>
              </a:spcAft>
              <a:buNone/>
            </a:pPr>
            <a:r>
              <a:rPr kumimoji="1" lang="en-US" altLang="zh-CN" sz="1800">
                <a:solidFill>
                  <a:srgbClr val="000000"/>
                </a:solidFill>
                <a:latin typeface="幼圆" panose="02010509060101010101" pitchFamily="49" charset="-122"/>
              </a:rPr>
              <a:t>for ( i = 0;  i&lt; n-1;  ++i )</a:t>
            </a:r>
          </a:p>
          <a:p>
            <a:pPr defTabSz="685800" fontAlgn="base">
              <a:lnSpc>
                <a:spcPct val="115000"/>
              </a:lnSpc>
              <a:spcBef>
                <a:spcPct val="0"/>
              </a:spcBef>
              <a:spcAft>
                <a:spcPct val="0"/>
              </a:spcAft>
              <a:buNone/>
            </a:pPr>
            <a:r>
              <a:rPr kumimoji="1" lang="en-US" altLang="zh-CN" sz="1800">
                <a:solidFill>
                  <a:srgbClr val="FFFF00"/>
                </a:solidFill>
                <a:latin typeface="幼圆" panose="02010509060101010101" pitchFamily="49" charset="-122"/>
              </a:rPr>
              <a:t>{</a:t>
            </a:r>
          </a:p>
          <a:p>
            <a:pPr defTabSz="685800" fontAlgn="base">
              <a:lnSpc>
                <a:spcPct val="115000"/>
              </a:lnSpc>
              <a:spcBef>
                <a:spcPct val="0"/>
              </a:spcBef>
              <a:spcAft>
                <a:spcPct val="0"/>
              </a:spcAft>
              <a:buNone/>
            </a:pPr>
            <a:endParaRPr kumimoji="1" lang="en-US" altLang="zh-CN" sz="1800">
              <a:solidFill>
                <a:srgbClr val="000000"/>
              </a:solidFill>
              <a:latin typeface="幼圆" panose="02010509060101010101" pitchFamily="49" charset="-122"/>
            </a:endParaRPr>
          </a:p>
          <a:p>
            <a:pPr defTabSz="685800" fontAlgn="base">
              <a:lnSpc>
                <a:spcPct val="115000"/>
              </a:lnSpc>
              <a:spcBef>
                <a:spcPct val="0"/>
              </a:spcBef>
              <a:spcAft>
                <a:spcPct val="0"/>
              </a:spcAft>
              <a:buNone/>
            </a:pPr>
            <a:endParaRPr kumimoji="1" lang="en-US" altLang="zh-CN" sz="1800">
              <a:solidFill>
                <a:srgbClr val="000000"/>
              </a:solidFill>
              <a:latin typeface="幼圆" panose="02010509060101010101" pitchFamily="49" charset="-122"/>
            </a:endParaRPr>
          </a:p>
          <a:p>
            <a:pPr defTabSz="685800" fontAlgn="base">
              <a:lnSpc>
                <a:spcPct val="110000"/>
              </a:lnSpc>
              <a:spcBef>
                <a:spcPct val="0"/>
              </a:spcBef>
              <a:spcAft>
                <a:spcPct val="0"/>
              </a:spcAft>
              <a:buNone/>
            </a:pPr>
            <a:endParaRPr kumimoji="1" lang="en-US" altLang="zh-CN" sz="1800">
              <a:solidFill>
                <a:srgbClr val="6600CC"/>
              </a:solidFill>
              <a:latin typeface="幼圆" panose="02010509060101010101" pitchFamily="49" charset="-122"/>
            </a:endParaRPr>
          </a:p>
          <a:p>
            <a:pPr defTabSz="685800" fontAlgn="base">
              <a:lnSpc>
                <a:spcPct val="110000"/>
              </a:lnSpc>
              <a:spcBef>
                <a:spcPct val="0"/>
              </a:spcBef>
              <a:spcAft>
                <a:spcPct val="0"/>
              </a:spcAft>
              <a:buNone/>
            </a:pPr>
            <a:endParaRPr kumimoji="1" lang="en-US" altLang="zh-CN" sz="1800">
              <a:solidFill>
                <a:srgbClr val="6600CC"/>
              </a:solidFill>
              <a:latin typeface="幼圆" panose="02010509060101010101" pitchFamily="49" charset="-122"/>
            </a:endParaRPr>
          </a:p>
          <a:p>
            <a:pPr defTabSz="685800" fontAlgn="base">
              <a:lnSpc>
                <a:spcPct val="110000"/>
              </a:lnSpc>
              <a:spcBef>
                <a:spcPct val="0"/>
              </a:spcBef>
              <a:spcAft>
                <a:spcPct val="0"/>
              </a:spcAft>
              <a:buNone/>
            </a:pPr>
            <a:endParaRPr kumimoji="1" lang="en-US" altLang="zh-CN" sz="1800">
              <a:solidFill>
                <a:srgbClr val="6600CC"/>
              </a:solidFill>
              <a:latin typeface="幼圆" panose="02010509060101010101" pitchFamily="49" charset="-122"/>
            </a:endParaRPr>
          </a:p>
          <a:p>
            <a:pPr defTabSz="685800" fontAlgn="base">
              <a:lnSpc>
                <a:spcPct val="110000"/>
              </a:lnSpc>
              <a:spcBef>
                <a:spcPct val="0"/>
              </a:spcBef>
              <a:spcAft>
                <a:spcPct val="0"/>
              </a:spcAft>
              <a:buNone/>
            </a:pPr>
            <a:r>
              <a:rPr kumimoji="1" lang="en-US" altLang="zh-CN" sz="1800">
                <a:solidFill>
                  <a:srgbClr val="6600CC"/>
                </a:solidFill>
                <a:latin typeface="幼圆" panose="02010509060101010101" pitchFamily="49" charset="-122"/>
              </a:rPr>
              <a:t>}</a:t>
            </a:r>
          </a:p>
        </p:txBody>
      </p:sp>
      <p:sp>
        <p:nvSpPr>
          <p:cNvPr id="45059" name="Text Box 2"/>
          <p:cNvSpPr txBox="1">
            <a:spLocks noChangeArrowheads="1"/>
          </p:cNvSpPr>
          <p:nvPr/>
        </p:nvSpPr>
        <p:spPr bwMode="auto">
          <a:xfrm>
            <a:off x="692944" y="590550"/>
            <a:ext cx="27551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r>
              <a:rPr kumimoji="1" lang="zh-CN" altLang="en-US" sz="2400" b="0">
                <a:solidFill>
                  <a:srgbClr val="0070C0"/>
                </a:solidFill>
                <a:latin typeface="微软雅黑" panose="020B0503020204020204" pitchFamily="34" charset="-122"/>
                <a:ea typeface="微软雅黑" panose="020B0503020204020204" pitchFamily="34" charset="-122"/>
              </a:rPr>
              <a:t>例二 选择排序</a:t>
            </a:r>
          </a:p>
        </p:txBody>
      </p:sp>
      <p:sp>
        <p:nvSpPr>
          <p:cNvPr id="142339" name="Text Box 3"/>
          <p:cNvSpPr txBox="1">
            <a:spLocks noChangeArrowheads="1"/>
          </p:cNvSpPr>
          <p:nvPr/>
        </p:nvSpPr>
        <p:spPr bwMode="auto">
          <a:xfrm>
            <a:off x="1547813" y="1069181"/>
            <a:ext cx="6242415" cy="347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r>
              <a:rPr kumimoji="1" lang="zh-CN" altLang="en-US" sz="1800" b="0">
                <a:solidFill>
                  <a:srgbClr val="000000"/>
                </a:solidFill>
                <a:latin typeface="微软雅黑" panose="020B0503020204020204" pitchFamily="34" charset="-122"/>
                <a:ea typeface="微软雅黑" panose="020B0503020204020204" pitchFamily="34" charset="-122"/>
              </a:rPr>
              <a:t> </a:t>
            </a:r>
            <a:r>
              <a:rPr kumimoji="1" lang="en-US" altLang="zh-CN" sz="1800" b="0">
                <a:solidFill>
                  <a:srgbClr val="000000"/>
                </a:solidFill>
                <a:latin typeface="微软雅黑" panose="020B0503020204020204" pitchFamily="34" charset="-122"/>
                <a:ea typeface="微软雅黑" panose="020B0503020204020204" pitchFamily="34" charset="-122"/>
              </a:rPr>
              <a:t>void select_sort(int&amp; a[], int n)</a:t>
            </a:r>
          </a:p>
          <a:p>
            <a:pPr defTabSz="685800" fontAlgn="base">
              <a:spcBef>
                <a:spcPct val="0"/>
              </a:spcBef>
              <a:spcAft>
                <a:spcPct val="0"/>
              </a:spcAft>
              <a:buNone/>
            </a:pPr>
            <a:r>
              <a:rPr kumimoji="1" lang="en-US" altLang="zh-CN" sz="1800" b="0">
                <a:solidFill>
                  <a:srgbClr val="000000"/>
                </a:solidFill>
                <a:latin typeface="微软雅黑" panose="020B0503020204020204" pitchFamily="34" charset="-122"/>
                <a:ea typeface="微软雅黑" panose="020B0503020204020204" pitchFamily="34" charset="-122"/>
              </a:rPr>
              <a:t> { </a:t>
            </a:r>
            <a:r>
              <a:rPr kumimoji="1" lang="en-US" altLang="zh-CN" sz="1800" b="0">
                <a:solidFill>
                  <a:srgbClr val="FFC000"/>
                </a:solidFill>
                <a:latin typeface="微软雅黑" panose="020B0503020204020204" pitchFamily="34" charset="-122"/>
                <a:ea typeface="微软雅黑" panose="020B0503020204020204" pitchFamily="34" charset="-122"/>
              </a:rPr>
              <a:t>// </a:t>
            </a:r>
            <a:r>
              <a:rPr kumimoji="1" lang="zh-CN" altLang="en-US" sz="1800" b="0">
                <a:solidFill>
                  <a:srgbClr val="FFC000"/>
                </a:solidFill>
                <a:latin typeface="微软雅黑" panose="020B0503020204020204" pitchFamily="34" charset="-122"/>
                <a:ea typeface="微软雅黑" panose="020B0503020204020204" pitchFamily="34" charset="-122"/>
              </a:rPr>
              <a:t>将 </a:t>
            </a:r>
            <a:r>
              <a:rPr kumimoji="1" lang="en-US" altLang="zh-CN" sz="1800" b="0">
                <a:solidFill>
                  <a:srgbClr val="FFC000"/>
                </a:solidFill>
                <a:latin typeface="微软雅黑" panose="020B0503020204020204" pitchFamily="34" charset="-122"/>
                <a:ea typeface="微软雅黑" panose="020B0503020204020204" pitchFamily="34" charset="-122"/>
              </a:rPr>
              <a:t>a </a:t>
            </a:r>
            <a:r>
              <a:rPr kumimoji="1" lang="zh-CN" altLang="en-US" sz="1800" b="0">
                <a:solidFill>
                  <a:srgbClr val="FFC000"/>
                </a:solidFill>
                <a:latin typeface="微软雅黑" panose="020B0503020204020204" pitchFamily="34" charset="-122"/>
                <a:ea typeface="微软雅黑" panose="020B0503020204020204" pitchFamily="34" charset="-122"/>
              </a:rPr>
              <a:t>中整数序列重新排列成自小至大有序的整数序列。</a:t>
            </a:r>
          </a:p>
          <a:p>
            <a:pPr defTabSz="685800" fontAlgn="base">
              <a:lnSpc>
                <a:spcPct val="115000"/>
              </a:lnSpc>
              <a:spcBef>
                <a:spcPct val="0"/>
              </a:spcBef>
              <a:spcAft>
                <a:spcPct val="0"/>
              </a:spcAft>
              <a:buNone/>
            </a:pPr>
            <a:r>
              <a:rPr kumimoji="1" lang="zh-CN" altLang="en-US" sz="1800" b="0">
                <a:solidFill>
                  <a:srgbClr val="000000"/>
                </a:solidFill>
                <a:latin typeface="微软雅黑" panose="020B0503020204020204" pitchFamily="34" charset="-122"/>
                <a:ea typeface="微软雅黑" panose="020B0503020204020204" pitchFamily="34" charset="-122"/>
              </a:rPr>
              <a:t>  </a:t>
            </a:r>
            <a:r>
              <a:rPr kumimoji="1" lang="zh-CN" altLang="en-US" sz="1800" b="0">
                <a:solidFill>
                  <a:srgbClr val="006699"/>
                </a:solidFill>
                <a:latin typeface="微软雅黑" panose="020B0503020204020204" pitchFamily="34" charset="-122"/>
                <a:ea typeface="微软雅黑" panose="020B0503020204020204" pitchFamily="34" charset="-122"/>
              </a:rPr>
              <a:t> </a:t>
            </a:r>
          </a:p>
          <a:p>
            <a:pPr defTabSz="685800" fontAlgn="base">
              <a:lnSpc>
                <a:spcPct val="115000"/>
              </a:lnSpc>
              <a:spcBef>
                <a:spcPct val="0"/>
              </a:spcBef>
              <a:spcAft>
                <a:spcPct val="0"/>
              </a:spcAft>
              <a:buNone/>
            </a:pPr>
            <a:endParaRPr kumimoji="1" lang="zh-CN" altLang="en-US" sz="1800" b="0">
              <a:solidFill>
                <a:srgbClr val="006699"/>
              </a:solidFill>
              <a:latin typeface="微软雅黑" panose="020B0503020204020204" pitchFamily="34" charset="-122"/>
              <a:ea typeface="微软雅黑" panose="020B0503020204020204" pitchFamily="34" charset="-122"/>
            </a:endParaRPr>
          </a:p>
          <a:p>
            <a:pPr defTabSz="685800" fontAlgn="base">
              <a:lnSpc>
                <a:spcPct val="115000"/>
              </a:lnSpc>
              <a:spcBef>
                <a:spcPct val="0"/>
              </a:spcBef>
              <a:spcAft>
                <a:spcPct val="0"/>
              </a:spcAft>
              <a:buNone/>
            </a:pPr>
            <a:endParaRPr kumimoji="1" lang="zh-CN" altLang="en-US" sz="1800" b="0">
              <a:solidFill>
                <a:srgbClr val="006699"/>
              </a:solidFill>
              <a:latin typeface="微软雅黑" panose="020B0503020204020204" pitchFamily="34" charset="-122"/>
              <a:ea typeface="微软雅黑" panose="020B0503020204020204" pitchFamily="34" charset="-122"/>
            </a:endParaRPr>
          </a:p>
          <a:p>
            <a:pPr defTabSz="685800" fontAlgn="base">
              <a:lnSpc>
                <a:spcPct val="115000"/>
              </a:lnSpc>
              <a:spcBef>
                <a:spcPct val="0"/>
              </a:spcBef>
              <a:spcAft>
                <a:spcPct val="0"/>
              </a:spcAft>
              <a:buNone/>
            </a:pPr>
            <a:endParaRPr kumimoji="1" lang="zh-CN" altLang="en-US" sz="1800" b="0">
              <a:solidFill>
                <a:srgbClr val="006699"/>
              </a:solidFill>
              <a:latin typeface="微软雅黑" panose="020B0503020204020204" pitchFamily="34" charset="-122"/>
              <a:ea typeface="微软雅黑" panose="020B0503020204020204" pitchFamily="34" charset="-122"/>
            </a:endParaRPr>
          </a:p>
          <a:p>
            <a:pPr defTabSz="685800" fontAlgn="base">
              <a:lnSpc>
                <a:spcPct val="115000"/>
              </a:lnSpc>
              <a:spcBef>
                <a:spcPct val="0"/>
              </a:spcBef>
              <a:spcAft>
                <a:spcPct val="0"/>
              </a:spcAft>
              <a:buNone/>
            </a:pPr>
            <a:endParaRPr kumimoji="1" lang="zh-CN" altLang="en-US" sz="1800" b="0">
              <a:solidFill>
                <a:srgbClr val="006699"/>
              </a:solidFill>
              <a:latin typeface="微软雅黑" panose="020B0503020204020204" pitchFamily="34" charset="-122"/>
              <a:ea typeface="微软雅黑" panose="020B0503020204020204" pitchFamily="34" charset="-122"/>
            </a:endParaRPr>
          </a:p>
          <a:p>
            <a:pPr defTabSz="685800" fontAlgn="base">
              <a:lnSpc>
                <a:spcPct val="115000"/>
              </a:lnSpc>
              <a:spcBef>
                <a:spcPct val="0"/>
              </a:spcBef>
              <a:spcAft>
                <a:spcPct val="0"/>
              </a:spcAft>
              <a:buNone/>
            </a:pPr>
            <a:endParaRPr kumimoji="1" lang="zh-CN" altLang="en-US" sz="1800" b="0">
              <a:solidFill>
                <a:srgbClr val="000000"/>
              </a:solidFill>
              <a:latin typeface="微软雅黑" panose="020B0503020204020204" pitchFamily="34" charset="-122"/>
              <a:ea typeface="微软雅黑" panose="020B0503020204020204" pitchFamily="34" charset="-122"/>
            </a:endParaRPr>
          </a:p>
          <a:p>
            <a:pPr defTabSz="685800" fontAlgn="base">
              <a:lnSpc>
                <a:spcPct val="110000"/>
              </a:lnSpc>
              <a:spcBef>
                <a:spcPct val="0"/>
              </a:spcBef>
              <a:spcAft>
                <a:spcPct val="0"/>
              </a:spcAft>
              <a:buNone/>
            </a:pPr>
            <a:endParaRPr kumimoji="1" lang="en-US" altLang="zh-CN" sz="1800" b="0">
              <a:solidFill>
                <a:srgbClr val="000000"/>
              </a:solidFill>
              <a:latin typeface="微软雅黑" panose="020B0503020204020204" pitchFamily="34" charset="-122"/>
              <a:ea typeface="微软雅黑" panose="020B0503020204020204" pitchFamily="34" charset="-122"/>
            </a:endParaRPr>
          </a:p>
          <a:p>
            <a:pPr defTabSz="685800" fontAlgn="base">
              <a:lnSpc>
                <a:spcPct val="110000"/>
              </a:lnSpc>
              <a:spcBef>
                <a:spcPct val="0"/>
              </a:spcBef>
              <a:spcAft>
                <a:spcPct val="0"/>
              </a:spcAft>
              <a:buNone/>
            </a:pPr>
            <a:endParaRPr kumimoji="1" lang="en-US" altLang="zh-CN" sz="1800" b="0">
              <a:solidFill>
                <a:srgbClr val="000000"/>
              </a:solidFill>
              <a:latin typeface="微软雅黑" panose="020B0503020204020204" pitchFamily="34" charset="-122"/>
              <a:ea typeface="微软雅黑" panose="020B0503020204020204" pitchFamily="34" charset="-122"/>
            </a:endParaRPr>
          </a:p>
          <a:p>
            <a:pPr defTabSz="685800" fontAlgn="base">
              <a:lnSpc>
                <a:spcPct val="110000"/>
              </a:lnSpc>
              <a:spcBef>
                <a:spcPct val="0"/>
              </a:spcBef>
              <a:spcAft>
                <a:spcPct val="0"/>
              </a:spcAft>
              <a:buNone/>
            </a:pPr>
            <a:r>
              <a:rPr kumimoji="1" lang="en-US" altLang="zh-CN" sz="1800" b="0">
                <a:solidFill>
                  <a:srgbClr val="000000"/>
                </a:solidFill>
                <a:latin typeface="微软雅黑" panose="020B0503020204020204" pitchFamily="34" charset="-122"/>
                <a:ea typeface="微软雅黑" panose="020B0503020204020204" pitchFamily="34" charset="-122"/>
              </a:rPr>
              <a:t>} // select_sort</a:t>
            </a:r>
          </a:p>
        </p:txBody>
      </p:sp>
      <p:sp>
        <p:nvSpPr>
          <p:cNvPr id="142342" name="Rectangle 6"/>
          <p:cNvSpPr>
            <a:spLocks noChangeArrowheads="1"/>
          </p:cNvSpPr>
          <p:nvPr/>
        </p:nvSpPr>
        <p:spPr bwMode="auto">
          <a:xfrm>
            <a:off x="2175273" y="1896666"/>
            <a:ext cx="3191899"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lnSpc>
                <a:spcPct val="115000"/>
              </a:lnSpc>
              <a:spcBef>
                <a:spcPct val="0"/>
              </a:spcBef>
              <a:spcAft>
                <a:spcPct val="0"/>
              </a:spcAft>
              <a:buNone/>
            </a:pPr>
            <a:r>
              <a:rPr kumimoji="1" lang="en-US" altLang="zh-CN" sz="1800" b="0">
                <a:solidFill>
                  <a:srgbClr val="000000"/>
                </a:solidFill>
                <a:latin typeface="微软雅黑" panose="020B0503020204020204" pitchFamily="34" charset="-122"/>
                <a:ea typeface="微软雅黑" panose="020B0503020204020204" pitchFamily="34" charset="-122"/>
              </a:rPr>
              <a:t>j = i;   // </a:t>
            </a:r>
            <a:r>
              <a:rPr kumimoji="1" lang="zh-CN" altLang="zh-CN" sz="1800" b="0">
                <a:solidFill>
                  <a:srgbClr val="000000"/>
                </a:solidFill>
                <a:latin typeface="微软雅黑" panose="020B0503020204020204" pitchFamily="34" charset="-122"/>
                <a:ea typeface="微软雅黑" panose="020B0503020204020204" pitchFamily="34" charset="-122"/>
              </a:rPr>
              <a:t>选择第 </a:t>
            </a:r>
            <a:r>
              <a:rPr kumimoji="1" lang="en-US" altLang="zh-CN" sz="1800" b="0">
                <a:solidFill>
                  <a:srgbClr val="000000"/>
                </a:solidFill>
                <a:latin typeface="微软雅黑" panose="020B0503020204020204" pitchFamily="34" charset="-122"/>
                <a:ea typeface="微软雅黑" panose="020B0503020204020204" pitchFamily="34" charset="-122"/>
              </a:rPr>
              <a:t>i </a:t>
            </a:r>
            <a:r>
              <a:rPr kumimoji="1" lang="zh-CN" altLang="zh-CN" sz="1800" b="0">
                <a:solidFill>
                  <a:srgbClr val="000000"/>
                </a:solidFill>
                <a:latin typeface="微软雅黑" panose="020B0503020204020204" pitchFamily="34" charset="-122"/>
                <a:ea typeface="微软雅黑" panose="020B0503020204020204" pitchFamily="34" charset="-122"/>
              </a:rPr>
              <a:t>个最小元素</a:t>
            </a:r>
            <a:endParaRPr kumimoji="1" lang="zh-CN" altLang="en-US" sz="1800" b="0">
              <a:solidFill>
                <a:srgbClr val="000000"/>
              </a:solidFill>
              <a:latin typeface="微软雅黑" panose="020B0503020204020204" pitchFamily="34" charset="-122"/>
              <a:ea typeface="微软雅黑" panose="020B0503020204020204" pitchFamily="34" charset="-122"/>
            </a:endParaRPr>
          </a:p>
          <a:p>
            <a:pPr defTabSz="685800" fontAlgn="base">
              <a:lnSpc>
                <a:spcPct val="115000"/>
              </a:lnSpc>
              <a:spcBef>
                <a:spcPct val="0"/>
              </a:spcBef>
              <a:spcAft>
                <a:spcPct val="0"/>
              </a:spcAft>
              <a:buNone/>
            </a:pPr>
            <a:r>
              <a:rPr kumimoji="1" lang="en-US" altLang="zh-CN" sz="1800" b="0">
                <a:solidFill>
                  <a:srgbClr val="000000"/>
                </a:solidFill>
                <a:latin typeface="微软雅黑" panose="020B0503020204020204" pitchFamily="34" charset="-122"/>
                <a:ea typeface="微软雅黑" panose="020B0503020204020204" pitchFamily="34" charset="-122"/>
              </a:rPr>
              <a:t>for ( k = i+1;  k &lt; n;  ++k )</a:t>
            </a:r>
          </a:p>
          <a:p>
            <a:pPr defTabSz="685800" fontAlgn="base">
              <a:lnSpc>
                <a:spcPct val="120000"/>
              </a:lnSpc>
              <a:spcBef>
                <a:spcPct val="0"/>
              </a:spcBef>
              <a:spcAft>
                <a:spcPct val="0"/>
              </a:spcAft>
              <a:buNone/>
            </a:pPr>
            <a:r>
              <a:rPr kumimoji="1" lang="en-US" altLang="zh-CN" sz="1800" b="0">
                <a:solidFill>
                  <a:srgbClr val="000000"/>
                </a:solidFill>
                <a:latin typeface="微软雅黑" panose="020B0503020204020204" pitchFamily="34" charset="-122"/>
                <a:ea typeface="微软雅黑" panose="020B0503020204020204" pitchFamily="34" charset="-122"/>
              </a:rPr>
              <a:t>    if (a[k] &lt; a[j] )  j = k;</a:t>
            </a:r>
          </a:p>
        </p:txBody>
      </p:sp>
      <p:sp>
        <p:nvSpPr>
          <p:cNvPr id="142344" name="Rectangle 8"/>
          <p:cNvSpPr>
            <a:spLocks noChangeArrowheads="1"/>
          </p:cNvSpPr>
          <p:nvPr/>
        </p:nvSpPr>
        <p:spPr bwMode="auto">
          <a:xfrm>
            <a:off x="2119313" y="2983706"/>
            <a:ext cx="2641621" cy="410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lnSpc>
                <a:spcPct val="115000"/>
              </a:lnSpc>
              <a:spcBef>
                <a:spcPct val="0"/>
              </a:spcBef>
              <a:spcAft>
                <a:spcPct val="0"/>
              </a:spcAft>
              <a:buNone/>
            </a:pPr>
            <a:r>
              <a:rPr kumimoji="1" lang="en-US" altLang="zh-CN" sz="1800" b="0">
                <a:solidFill>
                  <a:srgbClr val="000000"/>
                </a:solidFill>
                <a:latin typeface="微软雅黑" panose="020B0503020204020204" pitchFamily="34" charset="-122"/>
                <a:ea typeface="微软雅黑" panose="020B0503020204020204" pitchFamily="34" charset="-122"/>
              </a:rPr>
              <a:t>if ( j != i )  a[j] ←→ a[i]</a:t>
            </a:r>
          </a:p>
        </p:txBody>
      </p:sp>
      <p:sp>
        <p:nvSpPr>
          <p:cNvPr id="8" name="Text Box 11"/>
          <p:cNvSpPr txBox="1">
            <a:spLocks noChangeArrowheads="1"/>
          </p:cNvSpPr>
          <p:nvPr/>
        </p:nvSpPr>
        <p:spPr bwMode="auto">
          <a:xfrm>
            <a:off x="3414713" y="4580335"/>
            <a:ext cx="21717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algn="ctr" defTabSz="685800" fontAlgn="base">
              <a:spcBef>
                <a:spcPct val="50000"/>
              </a:spcBef>
              <a:spcAft>
                <a:spcPct val="0"/>
              </a:spcAft>
              <a:buNone/>
            </a:pPr>
            <a:r>
              <a:rPr kumimoji="1" lang="en-US" altLang="zh-CN" sz="1800" i="1">
                <a:solidFill>
                  <a:srgbClr val="000000"/>
                </a:solidFill>
                <a:latin typeface="Times New Roman" panose="02020603050405020304" pitchFamily="18" charset="0"/>
                <a:ea typeface="宋体" panose="02010600030101010101" pitchFamily="2" charset="-122"/>
              </a:rPr>
              <a:t>T</a:t>
            </a:r>
            <a:r>
              <a:rPr kumimoji="1" lang="en-US" altLang="zh-CN" sz="1800">
                <a:solidFill>
                  <a:srgbClr val="000000"/>
                </a:solidFill>
                <a:latin typeface="Times New Roman" panose="02020603050405020304" pitchFamily="18" charset="0"/>
                <a:ea typeface="宋体" panose="02010600030101010101" pitchFamily="2" charset="-122"/>
              </a:rPr>
              <a:t> (</a:t>
            </a:r>
            <a:r>
              <a:rPr kumimoji="1" lang="en-US" altLang="zh-CN" sz="1800" i="1">
                <a:solidFill>
                  <a:srgbClr val="000000"/>
                </a:solidFill>
                <a:latin typeface="Times New Roman" panose="02020603050405020304" pitchFamily="18" charset="0"/>
                <a:ea typeface="宋体" panose="02010600030101010101" pitchFamily="2" charset="-122"/>
              </a:rPr>
              <a:t> n</a:t>
            </a:r>
            <a:r>
              <a:rPr kumimoji="1" lang="en-US" altLang="zh-CN" sz="1800">
                <a:solidFill>
                  <a:srgbClr val="000000"/>
                </a:solidFill>
                <a:latin typeface="Times New Roman" panose="02020603050405020304" pitchFamily="18" charset="0"/>
                <a:ea typeface="宋体" panose="02010600030101010101" pitchFamily="2" charset="-122"/>
              </a:rPr>
              <a:t> ) =</a:t>
            </a:r>
            <a:r>
              <a:rPr kumimoji="1" lang="zh-CN" altLang="en-US" sz="1800">
                <a:solidFill>
                  <a:srgbClr val="000000"/>
                </a:solidFill>
                <a:latin typeface="Times New Roman" panose="02020603050405020304" pitchFamily="18" charset="0"/>
                <a:ea typeface="宋体" panose="02010600030101010101" pitchFamily="2" charset="-122"/>
              </a:rPr>
              <a:t>ｎ</a:t>
            </a:r>
            <a:r>
              <a:rPr kumimoji="1" lang="en-US" altLang="zh-CN" sz="1800" baseline="30000">
                <a:solidFill>
                  <a:srgbClr val="000000"/>
                </a:solidFill>
                <a:latin typeface="Times New Roman" panose="02020603050405020304" pitchFamily="18" charset="0"/>
                <a:ea typeface="宋体" panose="02010600030101010101" pitchFamily="2" charset="-122"/>
              </a:rPr>
              <a:t>2</a:t>
            </a:r>
          </a:p>
        </p:txBody>
      </p:sp>
    </p:spTree>
    <p:extLst>
      <p:ext uri="{BB962C8B-B14F-4D97-AF65-F5344CB8AC3E}">
        <p14:creationId xmlns:p14="http://schemas.microsoft.com/office/powerpoint/2010/main" val="282327810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23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3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23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ox(out)">
                                      <p:cBhvr>
                                        <p:cTn id="23" dur="500"/>
                                        <p:tgtEl>
                                          <p:spTgt spid="8"/>
                                        </p:tgtEl>
                                      </p:cBhvr>
                                    </p:animEffect>
                                  </p:childTnLst>
                                  <p:subTnLst>
                                    <p:audio>
                                      <p:cMediaNode>
                                        <p:cTn display="0" masterRel="sameClick">
                                          <p:stCondLst>
                                            <p:cond evt="begin" delay="0">
                                              <p:tn val="21"/>
                                            </p:cond>
                                          </p:stCondLst>
                                          <p:endCondLst>
                                            <p:cond evt="onStopAudio" delay="0">
                                              <p:tgtEl>
                                                <p:sldTgt/>
                                              </p:tgtEl>
                                            </p:cond>
                                          </p:endCondLst>
                                        </p:cTn>
                                        <p:tgtEl>
                                          <p:sndTgt r:embed="rId3"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3" grpId="0"/>
      <p:bldP spid="142339" grpId="0"/>
      <p:bldP spid="142342" grpId="0"/>
      <p:bldP spid="142344" grpId="0"/>
      <p:bldP spid="8"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1306116" y="1257300"/>
            <a:ext cx="2914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r>
              <a:rPr lang="zh-CN" altLang="en-US" sz="1800" b="0">
                <a:solidFill>
                  <a:srgbClr val="000000"/>
                </a:solidFill>
                <a:latin typeface="微软雅黑" panose="020B0503020204020204" pitchFamily="34" charset="-122"/>
                <a:ea typeface="微软雅黑" panose="020B0503020204020204" pitchFamily="34" charset="-122"/>
              </a:rPr>
              <a:t>最坏情况下的时间复杂性：</a:t>
            </a:r>
          </a:p>
        </p:txBody>
      </p:sp>
      <p:pic>
        <p:nvPicPr>
          <p:cNvPr id="2" name="Group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2848" y="1600200"/>
            <a:ext cx="4626769" cy="4429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6633" name="Text Box 9"/>
          <p:cNvSpPr txBox="1">
            <a:spLocks noChangeArrowheads="1"/>
          </p:cNvSpPr>
          <p:nvPr/>
        </p:nvSpPr>
        <p:spPr bwMode="auto">
          <a:xfrm>
            <a:off x="1306116" y="2057400"/>
            <a:ext cx="2914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r>
              <a:rPr lang="zh-CN" altLang="en-US" sz="1800" b="0">
                <a:solidFill>
                  <a:srgbClr val="000000"/>
                </a:solidFill>
                <a:latin typeface="微软雅黑" panose="020B0503020204020204" pitchFamily="34" charset="-122"/>
                <a:ea typeface="微软雅黑" panose="020B0503020204020204" pitchFamily="34" charset="-122"/>
              </a:rPr>
              <a:t>最好情况下的时间复杂性：</a:t>
            </a:r>
          </a:p>
        </p:txBody>
      </p:sp>
      <p:grpSp>
        <p:nvGrpSpPr>
          <p:cNvPr id="3" name="Group 10"/>
          <p:cNvGrpSpPr>
            <a:grpSpLocks/>
          </p:cNvGrpSpPr>
          <p:nvPr/>
        </p:nvGrpSpPr>
        <p:grpSpPr bwMode="auto">
          <a:xfrm>
            <a:off x="1826419" y="2400300"/>
            <a:ext cx="4623197" cy="453629"/>
            <a:chOff x="917" y="1344"/>
            <a:chExt cx="3883" cy="381"/>
          </a:xfrm>
        </p:grpSpPr>
        <p:graphicFrame>
          <p:nvGraphicFramePr>
            <p:cNvPr id="47121" name="Object 11"/>
            <p:cNvGraphicFramePr>
              <a:graphicFrameLocks noChangeAspect="1"/>
            </p:cNvGraphicFramePr>
            <p:nvPr/>
          </p:nvGraphicFramePr>
          <p:xfrm>
            <a:off x="917" y="1397"/>
            <a:ext cx="1248" cy="274"/>
          </p:xfrm>
          <a:graphic>
            <a:graphicData uri="http://schemas.openxmlformats.org/presentationml/2006/ole">
              <mc:AlternateContent xmlns:mc="http://schemas.openxmlformats.org/markup-compatibility/2006">
                <mc:Choice xmlns:v="urn:schemas-microsoft-com:vml" Requires="v">
                  <p:oleObj spid="_x0000_s10250" r:id="rId5" imgW="1346200" imgH="292100" progId="Equation.3">
                    <p:embed/>
                  </p:oleObj>
                </mc:Choice>
                <mc:Fallback>
                  <p:oleObj r:id="rId5" imgW="1346200" imgH="292100" progId="Equation.3">
                    <p:embed/>
                    <p:pic>
                      <p:nvPicPr>
                        <p:cNvPr id="47121"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7" y="1397"/>
                          <a:ext cx="1248" cy="27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2" name="Object 12"/>
            <p:cNvGraphicFramePr>
              <a:graphicFrameLocks noChangeAspect="1"/>
            </p:cNvGraphicFramePr>
            <p:nvPr/>
          </p:nvGraphicFramePr>
          <p:xfrm>
            <a:off x="2160" y="1344"/>
            <a:ext cx="1104" cy="381"/>
          </p:xfrm>
          <a:graphic>
            <a:graphicData uri="http://schemas.openxmlformats.org/presentationml/2006/ole">
              <mc:AlternateContent xmlns:mc="http://schemas.openxmlformats.org/markup-compatibility/2006">
                <mc:Choice xmlns:v="urn:schemas-microsoft-com:vml" Requires="v">
                  <p:oleObj spid="_x0000_s10251" r:id="rId7" imgW="1180588" imgH="431613" progId="Equation.3">
                    <p:embed/>
                  </p:oleObj>
                </mc:Choice>
                <mc:Fallback>
                  <p:oleObj r:id="rId7" imgW="1180588" imgH="431613" progId="Equation.3">
                    <p:embed/>
                    <p:pic>
                      <p:nvPicPr>
                        <p:cNvPr id="4712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0" y="1344"/>
                          <a:ext cx="1104" cy="38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3" name="Object 13"/>
            <p:cNvGraphicFramePr>
              <a:graphicFrameLocks noChangeAspect="1"/>
            </p:cNvGraphicFramePr>
            <p:nvPr/>
          </p:nvGraphicFramePr>
          <p:xfrm>
            <a:off x="3264" y="1344"/>
            <a:ext cx="864" cy="366"/>
          </p:xfrm>
          <a:graphic>
            <a:graphicData uri="http://schemas.openxmlformats.org/presentationml/2006/ole">
              <mc:AlternateContent xmlns:mc="http://schemas.openxmlformats.org/markup-compatibility/2006">
                <mc:Choice xmlns:v="urn:schemas-microsoft-com:vml" Requires="v">
                  <p:oleObj spid="_x0000_s10252" r:id="rId9" imgW="939392" imgH="431613" progId="Equation.3">
                    <p:embed/>
                  </p:oleObj>
                </mc:Choice>
                <mc:Fallback>
                  <p:oleObj r:id="rId9" imgW="939392" imgH="431613" progId="Equation.3">
                    <p:embed/>
                    <p:pic>
                      <p:nvPicPr>
                        <p:cNvPr id="47123"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64" y="1344"/>
                          <a:ext cx="864" cy="36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4" name="Object 14"/>
            <p:cNvGraphicFramePr>
              <a:graphicFrameLocks noChangeAspect="1"/>
            </p:cNvGraphicFramePr>
            <p:nvPr/>
          </p:nvGraphicFramePr>
          <p:xfrm>
            <a:off x="4128" y="1392"/>
            <a:ext cx="672" cy="246"/>
          </p:xfrm>
          <a:graphic>
            <a:graphicData uri="http://schemas.openxmlformats.org/presentationml/2006/ole">
              <mc:AlternateContent xmlns:mc="http://schemas.openxmlformats.org/markup-compatibility/2006">
                <mc:Choice xmlns:v="urn:schemas-microsoft-com:vml" Requires="v">
                  <p:oleObj spid="_x0000_s10253" r:id="rId11" imgW="647700" imgH="241300" progId="Equation.3">
                    <p:embed/>
                  </p:oleObj>
                </mc:Choice>
                <mc:Fallback>
                  <p:oleObj r:id="rId11" imgW="647700" imgH="241300" progId="Equation.3">
                    <p:embed/>
                    <p:pic>
                      <p:nvPicPr>
                        <p:cNvPr id="47124"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28" y="1392"/>
                          <a:ext cx="672" cy="246"/>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6639" name="Text Box 15"/>
          <p:cNvSpPr txBox="1">
            <a:spLocks noChangeArrowheads="1"/>
          </p:cNvSpPr>
          <p:nvPr/>
        </p:nvSpPr>
        <p:spPr bwMode="auto">
          <a:xfrm>
            <a:off x="1306116" y="2914650"/>
            <a:ext cx="2914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pPr>
            <a:r>
              <a:rPr lang="zh-CN" altLang="en-US" sz="1800" b="0">
                <a:solidFill>
                  <a:srgbClr val="000000"/>
                </a:solidFill>
                <a:latin typeface="微软雅黑" panose="020B0503020204020204" pitchFamily="34" charset="-122"/>
                <a:ea typeface="微软雅黑" panose="020B0503020204020204" pitchFamily="34" charset="-122"/>
              </a:rPr>
              <a:t>平均情况下的时间复杂性：</a:t>
            </a:r>
          </a:p>
        </p:txBody>
      </p:sp>
      <p:grpSp>
        <p:nvGrpSpPr>
          <p:cNvPr id="4" name="Group 16"/>
          <p:cNvGrpSpPr>
            <a:grpSpLocks/>
          </p:cNvGrpSpPr>
          <p:nvPr/>
        </p:nvGrpSpPr>
        <p:grpSpPr bwMode="auto">
          <a:xfrm>
            <a:off x="1820466" y="3298032"/>
            <a:ext cx="3200400" cy="473869"/>
            <a:chOff x="1488" y="1815"/>
            <a:chExt cx="2688" cy="398"/>
          </a:xfrm>
        </p:grpSpPr>
        <p:graphicFrame>
          <p:nvGraphicFramePr>
            <p:cNvPr id="47119" name="Object 17"/>
            <p:cNvGraphicFramePr>
              <a:graphicFrameLocks noChangeAspect="1"/>
            </p:cNvGraphicFramePr>
            <p:nvPr/>
          </p:nvGraphicFramePr>
          <p:xfrm>
            <a:off x="1488" y="1872"/>
            <a:ext cx="1440" cy="341"/>
          </p:xfrm>
          <a:graphic>
            <a:graphicData uri="http://schemas.openxmlformats.org/presentationml/2006/ole">
              <mc:AlternateContent xmlns:mc="http://schemas.openxmlformats.org/markup-compatibility/2006">
                <mc:Choice xmlns:v="urn:schemas-microsoft-com:vml" Requires="v">
                  <p:oleObj spid="_x0000_s10254" r:id="rId13" imgW="1574800" imgH="368300" progId="Equation.3">
                    <p:embed/>
                  </p:oleObj>
                </mc:Choice>
                <mc:Fallback>
                  <p:oleObj r:id="rId13" imgW="1574800" imgH="368300" progId="Equation.3">
                    <p:embed/>
                    <p:pic>
                      <p:nvPicPr>
                        <p:cNvPr id="47119"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88" y="1872"/>
                          <a:ext cx="1440" cy="34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0" name="Object 18"/>
            <p:cNvGraphicFramePr>
              <a:graphicFrameLocks noChangeAspect="1"/>
            </p:cNvGraphicFramePr>
            <p:nvPr/>
          </p:nvGraphicFramePr>
          <p:xfrm>
            <a:off x="2928" y="1815"/>
            <a:ext cx="1248" cy="393"/>
          </p:xfrm>
          <a:graphic>
            <a:graphicData uri="http://schemas.openxmlformats.org/presentationml/2006/ole">
              <mc:AlternateContent xmlns:mc="http://schemas.openxmlformats.org/markup-compatibility/2006">
                <mc:Choice xmlns:v="urn:schemas-microsoft-com:vml" Requires="v">
                  <p:oleObj spid="_x0000_s10255" r:id="rId15" imgW="1447800" imgH="457200" progId="Equation.3">
                    <p:embed/>
                  </p:oleObj>
                </mc:Choice>
                <mc:Fallback>
                  <p:oleObj r:id="rId15" imgW="1447800" imgH="457200" progId="Equation.3">
                    <p:embed/>
                    <p:pic>
                      <p:nvPicPr>
                        <p:cNvPr id="4712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28" y="1815"/>
                          <a:ext cx="1248" cy="39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 name="Group 19"/>
          <p:cNvGrpSpPr>
            <a:grpSpLocks/>
          </p:cNvGrpSpPr>
          <p:nvPr/>
        </p:nvGrpSpPr>
        <p:grpSpPr bwMode="auto">
          <a:xfrm>
            <a:off x="1494235" y="3886202"/>
            <a:ext cx="5771079" cy="1006078"/>
            <a:chOff x="240" y="2125"/>
            <a:chExt cx="4386" cy="845"/>
          </a:xfrm>
        </p:grpSpPr>
        <p:sp>
          <p:nvSpPr>
            <p:cNvPr id="47116" name="Text Box 20"/>
            <p:cNvSpPr txBox="1">
              <a:spLocks noChangeArrowheads="1"/>
            </p:cNvSpPr>
            <p:nvPr/>
          </p:nvSpPr>
          <p:spPr bwMode="auto">
            <a:xfrm>
              <a:off x="240" y="2125"/>
              <a:ext cx="4386"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lnSpc>
                  <a:spcPct val="120000"/>
                </a:lnSpc>
                <a:spcBef>
                  <a:spcPct val="0"/>
                </a:spcBef>
                <a:spcAft>
                  <a:spcPct val="0"/>
                </a:spcAft>
                <a:buNone/>
              </a:pPr>
              <a:r>
                <a:rPr lang="en-US" altLang="zh-CN" sz="1650" b="0">
                  <a:solidFill>
                    <a:srgbClr val="000000"/>
                  </a:solidFill>
                  <a:latin typeface="微软雅黑" panose="020B0503020204020204" pitchFamily="34" charset="-122"/>
                  <a:ea typeface="微软雅黑" panose="020B0503020204020204" pitchFamily="34" charset="-122"/>
                </a:rPr>
                <a:t>    </a:t>
              </a:r>
              <a:r>
                <a:rPr lang="zh-CN" altLang="en-US" sz="1650" b="0">
                  <a:solidFill>
                    <a:srgbClr val="000000"/>
                  </a:solidFill>
                  <a:latin typeface="微软雅黑" panose="020B0503020204020204" pitchFamily="34" charset="-122"/>
                  <a:ea typeface="微软雅黑" panose="020B0503020204020204" pitchFamily="34" charset="-122"/>
                </a:rPr>
                <a:t>其中</a:t>
              </a:r>
              <a:r>
                <a:rPr lang="en-US" altLang="zh-CN" sz="1650" b="0">
                  <a:solidFill>
                    <a:srgbClr val="000000"/>
                  </a:solidFill>
                  <a:latin typeface="微软雅黑" panose="020B0503020204020204" pitchFamily="34" charset="-122"/>
                  <a:ea typeface="微软雅黑" panose="020B0503020204020204" pitchFamily="34" charset="-122"/>
                </a:rPr>
                <a:t>D</a:t>
              </a:r>
              <a:r>
                <a:rPr lang="en-US" altLang="zh-CN" sz="1650" b="0" baseline="-25000">
                  <a:solidFill>
                    <a:srgbClr val="000000"/>
                  </a:solidFill>
                  <a:latin typeface="微软雅黑" panose="020B0503020204020204" pitchFamily="34" charset="-122"/>
                  <a:ea typeface="微软雅黑" panose="020B0503020204020204" pitchFamily="34" charset="-122"/>
                </a:rPr>
                <a:t>N</a:t>
              </a:r>
              <a:r>
                <a:rPr lang="zh-CN" altLang="en-US" sz="1650" b="0">
                  <a:solidFill>
                    <a:srgbClr val="000000"/>
                  </a:solidFill>
                  <a:latin typeface="微软雅黑" panose="020B0503020204020204" pitchFamily="34" charset="-122"/>
                  <a:ea typeface="微软雅黑" panose="020B0503020204020204" pitchFamily="34" charset="-122"/>
                </a:rPr>
                <a:t>是规模为</a:t>
              </a:r>
              <a:r>
                <a:rPr lang="en-US" altLang="zh-CN" sz="1650" b="0">
                  <a:solidFill>
                    <a:srgbClr val="000000"/>
                  </a:solidFill>
                  <a:latin typeface="微软雅黑" panose="020B0503020204020204" pitchFamily="34" charset="-122"/>
                  <a:ea typeface="微软雅黑" panose="020B0503020204020204" pitchFamily="34" charset="-122"/>
                </a:rPr>
                <a:t>N</a:t>
              </a:r>
              <a:r>
                <a:rPr lang="zh-CN" altLang="en-US" sz="1650" b="0">
                  <a:solidFill>
                    <a:srgbClr val="000000"/>
                  </a:solidFill>
                  <a:latin typeface="微软雅黑" panose="020B0503020204020204" pitchFamily="34" charset="-122"/>
                  <a:ea typeface="微软雅黑" panose="020B0503020204020204" pitchFamily="34" charset="-122"/>
                </a:rPr>
                <a:t>的合法输入的集合；</a:t>
              </a:r>
              <a:r>
                <a:rPr lang="en-US" altLang="zh-CN" sz="1650" b="0">
                  <a:solidFill>
                    <a:srgbClr val="000000"/>
                  </a:solidFill>
                  <a:latin typeface="微软雅黑" panose="020B0503020204020204" pitchFamily="34" charset="-122"/>
                  <a:ea typeface="微软雅黑" panose="020B0503020204020204" pitchFamily="34" charset="-122"/>
                </a:rPr>
                <a:t>I</a:t>
              </a:r>
              <a:r>
                <a:rPr lang="en-US" altLang="zh-CN" sz="1650" b="0" baseline="30000">
                  <a:solidFill>
                    <a:srgbClr val="000000"/>
                  </a:solidFill>
                  <a:latin typeface="微软雅黑" panose="020B0503020204020204" pitchFamily="34" charset="-122"/>
                  <a:ea typeface="微软雅黑" panose="020B0503020204020204" pitchFamily="34" charset="-122"/>
                </a:rPr>
                <a:t>*</a:t>
              </a:r>
              <a:r>
                <a:rPr lang="zh-CN" altLang="en-US" sz="1650" b="0">
                  <a:solidFill>
                    <a:srgbClr val="000000"/>
                  </a:solidFill>
                  <a:latin typeface="微软雅黑" panose="020B0503020204020204" pitchFamily="34" charset="-122"/>
                  <a:ea typeface="微软雅黑" panose="020B0503020204020204" pitchFamily="34" charset="-122"/>
                </a:rPr>
                <a:t>是</a:t>
              </a:r>
              <a:r>
                <a:rPr lang="en-US" altLang="zh-CN" sz="1650" b="0">
                  <a:solidFill>
                    <a:srgbClr val="000000"/>
                  </a:solidFill>
                  <a:latin typeface="微软雅黑" panose="020B0503020204020204" pitchFamily="34" charset="-122"/>
                  <a:ea typeface="微软雅黑" panose="020B0503020204020204" pitchFamily="34" charset="-122"/>
                </a:rPr>
                <a:t>D</a:t>
              </a:r>
              <a:r>
                <a:rPr lang="en-US" altLang="zh-CN" sz="1650" b="0" baseline="-25000">
                  <a:solidFill>
                    <a:srgbClr val="000000"/>
                  </a:solidFill>
                  <a:latin typeface="微软雅黑" panose="020B0503020204020204" pitchFamily="34" charset="-122"/>
                  <a:ea typeface="微软雅黑" panose="020B0503020204020204" pitchFamily="34" charset="-122"/>
                </a:rPr>
                <a:t>N</a:t>
              </a:r>
              <a:r>
                <a:rPr lang="zh-CN" altLang="en-US" sz="1650" b="0">
                  <a:solidFill>
                    <a:srgbClr val="000000"/>
                  </a:solidFill>
                  <a:latin typeface="微软雅黑" panose="020B0503020204020204" pitchFamily="34" charset="-122"/>
                  <a:ea typeface="微软雅黑" panose="020B0503020204020204" pitchFamily="34" charset="-122"/>
                </a:rPr>
                <a:t>中使</a:t>
              </a:r>
              <a:r>
                <a:rPr lang="en-US" altLang="zh-CN" sz="1650" b="0">
                  <a:solidFill>
                    <a:srgbClr val="000000"/>
                  </a:solidFill>
                  <a:latin typeface="微软雅黑" panose="020B0503020204020204" pitchFamily="34" charset="-122"/>
                  <a:ea typeface="微软雅黑" panose="020B0503020204020204" pitchFamily="34" charset="-122"/>
                </a:rPr>
                <a:t>T(N, I</a:t>
              </a:r>
              <a:r>
                <a:rPr lang="en-US" altLang="zh-CN" sz="1650" b="0" baseline="30000">
                  <a:solidFill>
                    <a:srgbClr val="000000"/>
                  </a:solidFill>
                  <a:latin typeface="微软雅黑" panose="020B0503020204020204" pitchFamily="34" charset="-122"/>
                  <a:ea typeface="微软雅黑" panose="020B0503020204020204" pitchFamily="34" charset="-122"/>
                </a:rPr>
                <a:t>*</a:t>
              </a:r>
              <a:r>
                <a:rPr lang="en-US" altLang="zh-CN" sz="1650" b="0">
                  <a:solidFill>
                    <a:srgbClr val="000000"/>
                  </a:solidFill>
                  <a:latin typeface="微软雅黑" panose="020B0503020204020204" pitchFamily="34" charset="-122"/>
                  <a:ea typeface="微软雅黑" panose="020B0503020204020204" pitchFamily="34" charset="-122"/>
                </a:rPr>
                <a:t>)</a:t>
              </a:r>
            </a:p>
            <a:p>
              <a:pPr defTabSz="685800" fontAlgn="base">
                <a:lnSpc>
                  <a:spcPct val="120000"/>
                </a:lnSpc>
                <a:spcBef>
                  <a:spcPct val="0"/>
                </a:spcBef>
                <a:spcAft>
                  <a:spcPct val="0"/>
                </a:spcAft>
                <a:buNone/>
              </a:pPr>
              <a:r>
                <a:rPr lang="zh-CN" altLang="en-US" sz="1650" b="0">
                  <a:solidFill>
                    <a:srgbClr val="000000"/>
                  </a:solidFill>
                  <a:latin typeface="微软雅黑" panose="020B0503020204020204" pitchFamily="34" charset="-122"/>
                  <a:ea typeface="微软雅黑" panose="020B0503020204020204" pitchFamily="34" charset="-122"/>
                </a:rPr>
                <a:t>达到</a:t>
              </a:r>
              <a:r>
                <a:rPr lang="en-US" altLang="zh-CN" sz="1650" b="0">
                  <a:solidFill>
                    <a:srgbClr val="000000"/>
                  </a:solidFill>
                  <a:latin typeface="微软雅黑" panose="020B0503020204020204" pitchFamily="34" charset="-122"/>
                  <a:ea typeface="微软雅黑" panose="020B0503020204020204" pitchFamily="34" charset="-122"/>
                </a:rPr>
                <a:t>T</a:t>
              </a:r>
              <a:r>
                <a:rPr lang="en-US" altLang="zh-CN" sz="1650" b="0" baseline="-25000">
                  <a:solidFill>
                    <a:srgbClr val="000000"/>
                  </a:solidFill>
                  <a:latin typeface="微软雅黑" panose="020B0503020204020204" pitchFamily="34" charset="-122"/>
                  <a:ea typeface="微软雅黑" panose="020B0503020204020204" pitchFamily="34" charset="-122"/>
                </a:rPr>
                <a:t>max</a:t>
              </a:r>
              <a:r>
                <a:rPr lang="en-US" altLang="zh-CN" sz="1650" b="0">
                  <a:solidFill>
                    <a:srgbClr val="000000"/>
                  </a:solidFill>
                  <a:latin typeface="微软雅黑" panose="020B0503020204020204" pitchFamily="34" charset="-122"/>
                  <a:ea typeface="微软雅黑" panose="020B0503020204020204" pitchFamily="34" charset="-122"/>
                </a:rPr>
                <a:t>(N)</a:t>
              </a:r>
              <a:r>
                <a:rPr lang="zh-CN" altLang="en-US" sz="1650" b="0">
                  <a:solidFill>
                    <a:srgbClr val="000000"/>
                  </a:solidFill>
                  <a:latin typeface="微软雅黑" panose="020B0503020204020204" pitchFamily="34" charset="-122"/>
                  <a:ea typeface="微软雅黑" panose="020B0503020204020204" pitchFamily="34" charset="-122"/>
                </a:rPr>
                <a:t>的合法输入；  是中使</a:t>
              </a:r>
              <a:r>
                <a:rPr lang="en-US" altLang="zh-CN" sz="1650" b="0">
                  <a:solidFill>
                    <a:srgbClr val="000000"/>
                  </a:solidFill>
                  <a:latin typeface="微软雅黑" panose="020B0503020204020204" pitchFamily="34" charset="-122"/>
                  <a:ea typeface="微软雅黑" panose="020B0503020204020204" pitchFamily="34" charset="-122"/>
                </a:rPr>
                <a:t>T(N,  )</a:t>
              </a:r>
              <a:r>
                <a:rPr lang="zh-CN" altLang="en-US" sz="1650" b="0">
                  <a:solidFill>
                    <a:srgbClr val="000000"/>
                  </a:solidFill>
                  <a:latin typeface="微软雅黑" panose="020B0503020204020204" pitchFamily="34" charset="-122"/>
                  <a:ea typeface="微软雅黑" panose="020B0503020204020204" pitchFamily="34" charset="-122"/>
                </a:rPr>
                <a:t>达到</a:t>
              </a:r>
              <a:r>
                <a:rPr lang="en-US" altLang="zh-CN" sz="1650" b="0">
                  <a:solidFill>
                    <a:srgbClr val="000000"/>
                  </a:solidFill>
                  <a:latin typeface="微软雅黑" panose="020B0503020204020204" pitchFamily="34" charset="-122"/>
                  <a:ea typeface="微软雅黑" panose="020B0503020204020204" pitchFamily="34" charset="-122"/>
                </a:rPr>
                <a:t>T</a:t>
              </a:r>
              <a:r>
                <a:rPr lang="en-US" altLang="zh-CN" sz="1650" b="0" baseline="-25000">
                  <a:solidFill>
                    <a:srgbClr val="000000"/>
                  </a:solidFill>
                  <a:latin typeface="微软雅黑" panose="020B0503020204020204" pitchFamily="34" charset="-122"/>
                  <a:ea typeface="微软雅黑" panose="020B0503020204020204" pitchFamily="34" charset="-122"/>
                </a:rPr>
                <a:t>min</a:t>
              </a:r>
              <a:r>
                <a:rPr lang="en-US" altLang="zh-CN" sz="1650" b="0">
                  <a:solidFill>
                    <a:srgbClr val="000000"/>
                  </a:solidFill>
                  <a:latin typeface="微软雅黑" panose="020B0503020204020204" pitchFamily="34" charset="-122"/>
                  <a:ea typeface="微软雅黑" panose="020B0503020204020204" pitchFamily="34" charset="-122"/>
                </a:rPr>
                <a:t>(N)</a:t>
              </a:r>
              <a:r>
                <a:rPr lang="zh-CN" altLang="en-US" sz="1650" b="0">
                  <a:solidFill>
                    <a:srgbClr val="000000"/>
                  </a:solidFill>
                  <a:latin typeface="微软雅黑" panose="020B0503020204020204" pitchFamily="34" charset="-122"/>
                  <a:ea typeface="微软雅黑" panose="020B0503020204020204" pitchFamily="34" charset="-122"/>
                </a:rPr>
                <a:t>的合法</a:t>
              </a:r>
            </a:p>
            <a:p>
              <a:pPr defTabSz="685800" fontAlgn="base">
                <a:lnSpc>
                  <a:spcPct val="120000"/>
                </a:lnSpc>
                <a:spcBef>
                  <a:spcPct val="0"/>
                </a:spcBef>
                <a:spcAft>
                  <a:spcPct val="0"/>
                </a:spcAft>
                <a:buNone/>
              </a:pPr>
              <a:r>
                <a:rPr lang="zh-CN" altLang="en-US" sz="1650" b="0">
                  <a:solidFill>
                    <a:srgbClr val="000000"/>
                  </a:solidFill>
                  <a:latin typeface="微软雅黑" panose="020B0503020204020204" pitchFamily="34" charset="-122"/>
                  <a:ea typeface="微软雅黑" panose="020B0503020204020204" pitchFamily="34" charset="-122"/>
                </a:rPr>
                <a:t>输入；而</a:t>
              </a:r>
              <a:r>
                <a:rPr lang="en-US" altLang="zh-CN" sz="1650" b="0">
                  <a:solidFill>
                    <a:srgbClr val="000000"/>
                  </a:solidFill>
                  <a:latin typeface="微软雅黑" panose="020B0503020204020204" pitchFamily="34" charset="-122"/>
                  <a:ea typeface="微软雅黑" panose="020B0503020204020204" pitchFamily="34" charset="-122"/>
                </a:rPr>
                <a:t>P(I)</a:t>
              </a:r>
              <a:r>
                <a:rPr lang="zh-CN" altLang="en-US" sz="1650" b="0">
                  <a:solidFill>
                    <a:srgbClr val="000000"/>
                  </a:solidFill>
                  <a:latin typeface="微软雅黑" panose="020B0503020204020204" pitchFamily="34" charset="-122"/>
                  <a:ea typeface="微软雅黑" panose="020B0503020204020204" pitchFamily="34" charset="-122"/>
                </a:rPr>
                <a:t>是在算法的应用中出现输入</a:t>
              </a:r>
              <a:r>
                <a:rPr lang="en-US" altLang="zh-CN" sz="1650" b="0">
                  <a:solidFill>
                    <a:srgbClr val="000000"/>
                  </a:solidFill>
                  <a:latin typeface="微软雅黑" panose="020B0503020204020204" pitchFamily="34" charset="-122"/>
                  <a:ea typeface="微软雅黑" panose="020B0503020204020204" pitchFamily="34" charset="-122"/>
                </a:rPr>
                <a:t>I</a:t>
              </a:r>
              <a:r>
                <a:rPr lang="zh-CN" altLang="en-US" sz="1650" b="0">
                  <a:solidFill>
                    <a:srgbClr val="000000"/>
                  </a:solidFill>
                  <a:latin typeface="微软雅黑" panose="020B0503020204020204" pitchFamily="34" charset="-122"/>
                  <a:ea typeface="微软雅黑" panose="020B0503020204020204" pitchFamily="34" charset="-122"/>
                </a:rPr>
                <a:t>的概率。</a:t>
              </a:r>
            </a:p>
          </p:txBody>
        </p:sp>
        <p:graphicFrame>
          <p:nvGraphicFramePr>
            <p:cNvPr id="47117" name="Object 21"/>
            <p:cNvGraphicFramePr>
              <a:graphicFrameLocks noChangeAspect="1"/>
            </p:cNvGraphicFramePr>
            <p:nvPr/>
          </p:nvGraphicFramePr>
          <p:xfrm>
            <a:off x="2001" y="2376"/>
            <a:ext cx="171" cy="240"/>
          </p:xfrm>
          <a:graphic>
            <a:graphicData uri="http://schemas.openxmlformats.org/presentationml/2006/ole">
              <mc:AlternateContent xmlns:mc="http://schemas.openxmlformats.org/markup-compatibility/2006">
                <mc:Choice xmlns:v="urn:schemas-microsoft-com:vml" Requires="v">
                  <p:oleObj spid="_x0000_s10256" r:id="rId17" imgW="139639" imgH="203112" progId="Equation.3">
                    <p:embed/>
                  </p:oleObj>
                </mc:Choice>
                <mc:Fallback>
                  <p:oleObj r:id="rId17" imgW="139639" imgH="203112" progId="Equation.3">
                    <p:embed/>
                    <p:pic>
                      <p:nvPicPr>
                        <p:cNvPr id="47117"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01" y="2376"/>
                          <a:ext cx="171"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8" name="Object 22"/>
            <p:cNvGraphicFramePr>
              <a:graphicFrameLocks noChangeAspect="1"/>
            </p:cNvGraphicFramePr>
            <p:nvPr/>
          </p:nvGraphicFramePr>
          <p:xfrm>
            <a:off x="2962" y="2376"/>
            <a:ext cx="171" cy="240"/>
          </p:xfrm>
          <a:graphic>
            <a:graphicData uri="http://schemas.openxmlformats.org/presentationml/2006/ole">
              <mc:AlternateContent xmlns:mc="http://schemas.openxmlformats.org/markup-compatibility/2006">
                <mc:Choice xmlns:v="urn:schemas-microsoft-com:vml" Requires="v">
                  <p:oleObj spid="_x0000_s10257" r:id="rId19" imgW="139639" imgH="203112" progId="Equation.3">
                    <p:embed/>
                  </p:oleObj>
                </mc:Choice>
                <mc:Fallback>
                  <p:oleObj r:id="rId19" imgW="139639" imgH="203112" progId="Equation.3">
                    <p:embed/>
                    <p:pic>
                      <p:nvPicPr>
                        <p:cNvPr id="47118"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62" y="2376"/>
                          <a:ext cx="171" cy="24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6" name="矩形 5"/>
          <p:cNvSpPr/>
          <p:nvPr/>
        </p:nvSpPr>
        <p:spPr>
          <a:xfrm>
            <a:off x="1306453" y="661843"/>
            <a:ext cx="1569660" cy="5078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defTabSz="685800" eaLnBrk="0" fontAlgn="base" hangingPunct="0">
              <a:spcBef>
                <a:spcPct val="0"/>
              </a:spcBef>
              <a:spcAft>
                <a:spcPct val="0"/>
              </a:spcAft>
              <a:defRPr/>
            </a:pPr>
            <a:r>
              <a:rPr lang="zh-CN" altLang="en-US" sz="2700" dirty="0">
                <a:solidFill>
                  <a:srgbClr val="0070C0"/>
                </a:solidFill>
                <a:latin typeface="微软雅黑" panose="020B0503020204020204" pitchFamily="34" charset="-122"/>
                <a:ea typeface="微软雅黑" panose="020B0503020204020204" pitchFamily="34" charset="-122"/>
              </a:rPr>
              <a:t>规定输入</a:t>
            </a:r>
            <a:endParaRPr lang="zh-CN" altLang="en-US" sz="2700" dirty="0">
              <a:solidFill>
                <a:srgbClr val="00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4777091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0-#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6633"/>
                                        </p:tgtEl>
                                        <p:attrNameLst>
                                          <p:attrName>style.visibility</p:attrName>
                                        </p:attrNameLst>
                                      </p:cBhvr>
                                      <p:to>
                                        <p:strVal val="visible"/>
                                      </p:to>
                                    </p:set>
                                    <p:anim calcmode="lin" valueType="num">
                                      <p:cBhvr additive="base">
                                        <p:cTn id="18" dur="500" fill="hold"/>
                                        <p:tgtEl>
                                          <p:spTgt spid="26633"/>
                                        </p:tgtEl>
                                        <p:attrNameLst>
                                          <p:attrName>ppt_x</p:attrName>
                                        </p:attrNameLst>
                                      </p:cBhvr>
                                      <p:tavLst>
                                        <p:tav tm="0">
                                          <p:val>
                                            <p:strVal val="0-#ppt_w/2"/>
                                          </p:val>
                                        </p:tav>
                                        <p:tav tm="100000">
                                          <p:val>
                                            <p:strVal val="#ppt_x"/>
                                          </p:val>
                                        </p:tav>
                                      </p:tavLst>
                                    </p:anim>
                                    <p:anim calcmode="lin" valueType="num">
                                      <p:cBhvr additive="base">
                                        <p:cTn id="19" dur="500" fill="hold"/>
                                        <p:tgtEl>
                                          <p:spTgt spid="2663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6639"/>
                                        </p:tgtEl>
                                        <p:attrNameLst>
                                          <p:attrName>style.visibility</p:attrName>
                                        </p:attrNameLst>
                                      </p:cBhvr>
                                      <p:to>
                                        <p:strVal val="visible"/>
                                      </p:to>
                                    </p:set>
                                    <p:anim calcmode="lin" valueType="num">
                                      <p:cBhvr additive="base">
                                        <p:cTn id="29" dur="500" fill="hold"/>
                                        <p:tgtEl>
                                          <p:spTgt spid="26639"/>
                                        </p:tgtEl>
                                        <p:attrNameLst>
                                          <p:attrName>ppt_x</p:attrName>
                                        </p:attrNameLst>
                                      </p:cBhvr>
                                      <p:tavLst>
                                        <p:tav tm="0">
                                          <p:val>
                                            <p:strVal val="0-#ppt_w/2"/>
                                          </p:val>
                                        </p:tav>
                                        <p:tav tm="100000">
                                          <p:val>
                                            <p:strVal val="#ppt_x"/>
                                          </p:val>
                                        </p:tav>
                                      </p:tavLst>
                                    </p:anim>
                                    <p:anim calcmode="lin" valueType="num">
                                      <p:cBhvr additive="base">
                                        <p:cTn id="30" dur="500" fill="hold"/>
                                        <p:tgtEl>
                                          <p:spTgt spid="26639"/>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blinds(horizontal)">
                                      <p:cBhvr>
                                        <p:cTn id="35" dur="500"/>
                                        <p:tgtEl>
                                          <p:spTgt spid="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additive="base">
                                        <p:cTn id="40" dur="500" fill="hold"/>
                                        <p:tgtEl>
                                          <p:spTgt spid="5"/>
                                        </p:tgtEl>
                                        <p:attrNameLst>
                                          <p:attrName>ppt_x</p:attrName>
                                        </p:attrNameLst>
                                      </p:cBhvr>
                                      <p:tavLst>
                                        <p:tav tm="0">
                                          <p:val>
                                            <p:strVal val="#ppt_x"/>
                                          </p:val>
                                        </p:tav>
                                        <p:tav tm="100000">
                                          <p:val>
                                            <p:strVal val="#ppt_x"/>
                                          </p:val>
                                        </p:tav>
                                      </p:tavLst>
                                    </p:anim>
                                    <p:anim calcmode="lin" valueType="num">
                                      <p:cBhvr additive="base">
                                        <p:cTn id="4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autoUpdateAnimBg="0"/>
      <p:bldP spid="26633" grpId="0" autoUpdateAnimBg="0"/>
      <p:bldP spid="26639"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31044" y="738188"/>
            <a:ext cx="1671638" cy="556022"/>
          </a:xfrm>
        </p:spPr>
        <p:txBody>
          <a:bodyPr/>
          <a:lstStyle/>
          <a:p>
            <a:pPr eaLnBrk="1" hangingPunct="1"/>
            <a:r>
              <a:rPr lang="zh-CN" altLang="en-US" sz="3300">
                <a:solidFill>
                  <a:srgbClr val="0070C0"/>
                </a:solidFill>
                <a:latin typeface="微软雅黑" panose="020B0503020204020204" pitchFamily="34" charset="-122"/>
                <a:ea typeface="微软雅黑" panose="020B0503020204020204" pitchFamily="34" charset="-122"/>
              </a:rPr>
              <a:t>回 顾</a:t>
            </a:r>
          </a:p>
        </p:txBody>
      </p:sp>
      <p:sp>
        <p:nvSpPr>
          <p:cNvPr id="51" name="Text Box 6"/>
          <p:cNvSpPr txBox="1">
            <a:spLocks noChangeArrowheads="1"/>
          </p:cNvSpPr>
          <p:nvPr/>
        </p:nvSpPr>
        <p:spPr bwMode="auto">
          <a:xfrm>
            <a:off x="2576458" y="848009"/>
            <a:ext cx="3237440" cy="43906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69056" tIns="34529" rIns="69056" bIns="34529">
            <a:spAutoFit/>
          </a:bodyP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50000"/>
              </a:spcBef>
              <a:spcAft>
                <a:spcPct val="0"/>
              </a:spcAft>
              <a:buNone/>
              <a:defRPr/>
            </a:pPr>
            <a:r>
              <a:rPr lang="zh-CN" altLang="en-US" sz="2400" b="0" dirty="0">
                <a:solidFill>
                  <a:srgbClr val="0070C0"/>
                </a:solidFill>
                <a:latin typeface="微软雅黑" panose="020B0503020204020204" pitchFamily="34" charset="-122"/>
                <a:ea typeface="微软雅黑" panose="020B0503020204020204" pitchFamily="34" charset="-122"/>
              </a:rPr>
              <a:t>算法复杂性分析过程：</a:t>
            </a:r>
          </a:p>
        </p:txBody>
      </p:sp>
      <p:sp>
        <p:nvSpPr>
          <p:cNvPr id="52" name="Rectangle 7"/>
          <p:cNvSpPr>
            <a:spLocks noChangeArrowheads="1"/>
          </p:cNvSpPr>
          <p:nvPr/>
        </p:nvSpPr>
        <p:spPr bwMode="auto">
          <a:xfrm>
            <a:off x="2609795" y="1677423"/>
            <a:ext cx="2645569" cy="434579"/>
          </a:xfrm>
          <a:prstGeom prst="rect">
            <a:avLst/>
          </a:prstGeom>
          <a:solidFill>
            <a:srgbClr val="BBE0E3"/>
          </a:solidFill>
          <a:ln w="9525">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9056" tIns="34529" rIns="69056" bIns="34529" anchor="ct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algn="ctr" defTabSz="685800">
              <a:spcBef>
                <a:spcPct val="0"/>
              </a:spcBef>
              <a:buNone/>
              <a:defRPr/>
            </a:pPr>
            <a:r>
              <a:rPr lang="zh-CN" altLang="en-US" sz="1350" b="0" kern="0">
                <a:solidFill>
                  <a:srgbClr val="000000"/>
                </a:solidFill>
                <a:latin typeface="微软雅黑" panose="020B0503020204020204" pitchFamily="34" charset="-122"/>
                <a:ea typeface="微软雅黑" panose="020B0503020204020204" pitchFamily="34" charset="-122"/>
              </a:rPr>
              <a:t>问题提出</a:t>
            </a:r>
          </a:p>
        </p:txBody>
      </p:sp>
      <p:sp>
        <p:nvSpPr>
          <p:cNvPr id="53" name="Text Box 8"/>
          <p:cNvSpPr txBox="1">
            <a:spLocks noChangeArrowheads="1"/>
          </p:cNvSpPr>
          <p:nvPr/>
        </p:nvSpPr>
        <p:spPr bwMode="auto">
          <a:xfrm>
            <a:off x="5625703" y="1859756"/>
            <a:ext cx="1098947"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fontAlgn="base">
              <a:spcBef>
                <a:spcPct val="50000"/>
              </a:spcBef>
              <a:spcAft>
                <a:spcPct val="0"/>
              </a:spcAft>
            </a:pPr>
            <a:r>
              <a:rPr kumimoji="0" lang="en-US" altLang="zh-CN" sz="1350">
                <a:solidFill>
                  <a:srgbClr val="000000"/>
                </a:solidFill>
                <a:latin typeface="微软雅黑" panose="020B0503020204020204" pitchFamily="34" charset="-122"/>
                <a:ea typeface="微软雅黑" panose="020B0503020204020204" pitchFamily="34" charset="-122"/>
              </a:rPr>
              <a:t>T</a:t>
            </a:r>
            <a:r>
              <a:rPr kumimoji="0" lang="zh-CN" altLang="en-US" sz="1350">
                <a:solidFill>
                  <a:srgbClr val="000000"/>
                </a:solidFill>
                <a:latin typeface="微软雅黑" panose="020B0503020204020204" pitchFamily="34" charset="-122"/>
                <a:ea typeface="微软雅黑" panose="020B0503020204020204" pitchFamily="34" charset="-122"/>
              </a:rPr>
              <a:t>（</a:t>
            </a:r>
            <a:r>
              <a:rPr kumimoji="0" lang="en-US" altLang="zh-CN" sz="1350">
                <a:solidFill>
                  <a:srgbClr val="000000"/>
                </a:solidFill>
                <a:latin typeface="微软雅黑" panose="020B0503020204020204" pitchFamily="34" charset="-122"/>
                <a:ea typeface="微软雅黑" panose="020B0503020204020204" pitchFamily="34" charset="-122"/>
              </a:rPr>
              <a:t>N,I)</a:t>
            </a:r>
          </a:p>
        </p:txBody>
      </p:sp>
      <p:sp>
        <p:nvSpPr>
          <p:cNvPr id="54" name="Rectangle 9"/>
          <p:cNvSpPr>
            <a:spLocks noChangeArrowheads="1"/>
          </p:cNvSpPr>
          <p:nvPr/>
        </p:nvSpPr>
        <p:spPr bwMode="auto">
          <a:xfrm>
            <a:off x="2599079" y="2574543"/>
            <a:ext cx="2667000" cy="402431"/>
          </a:xfrm>
          <a:prstGeom prst="rect">
            <a:avLst/>
          </a:prstGeom>
          <a:solidFill>
            <a:srgbClr val="BBE0E3"/>
          </a:solidFill>
          <a:ln w="9525">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9056" tIns="34529" rIns="69056" bIns="34529" anchor="ct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algn="ctr" defTabSz="685800">
              <a:spcBef>
                <a:spcPct val="0"/>
              </a:spcBef>
              <a:buNone/>
              <a:defRPr/>
            </a:pPr>
            <a:r>
              <a:rPr lang="zh-CN" altLang="en-US" sz="1500" b="0" kern="0">
                <a:solidFill>
                  <a:srgbClr val="000000"/>
                </a:solidFill>
                <a:latin typeface="微软雅黑" panose="020B0503020204020204" pitchFamily="34" charset="-122"/>
                <a:ea typeface="微软雅黑" panose="020B0503020204020204" pitchFamily="34" charset="-122"/>
              </a:rPr>
              <a:t>选用数学模型</a:t>
            </a:r>
          </a:p>
        </p:txBody>
      </p:sp>
      <p:graphicFrame>
        <p:nvGraphicFramePr>
          <p:cNvPr id="55" name="Object 10"/>
          <p:cNvGraphicFramePr>
            <a:graphicFrameLocks noChangeAspect="1"/>
          </p:cNvGraphicFramePr>
          <p:nvPr/>
        </p:nvGraphicFramePr>
        <p:xfrm>
          <a:off x="5625704" y="2501504"/>
          <a:ext cx="1941909" cy="606028"/>
        </p:xfrm>
        <a:graphic>
          <a:graphicData uri="http://schemas.openxmlformats.org/presentationml/2006/ole">
            <mc:AlternateContent xmlns:mc="http://schemas.openxmlformats.org/markup-compatibility/2006">
              <mc:Choice xmlns:v="urn:schemas-microsoft-com:vml" Requires="v">
                <p:oleObj spid="_x0000_s11268" name="公式" r:id="rId3" imgW="1384300" imgH="431800" progId="Equation.3">
                  <p:embed/>
                </p:oleObj>
              </mc:Choice>
              <mc:Fallback>
                <p:oleObj name="公式" r:id="rId3" imgW="1384300" imgH="431800" progId="Equation.3">
                  <p:embed/>
                  <p:pic>
                    <p:nvPicPr>
                      <p:cNvPr id="55"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5704" y="2501504"/>
                        <a:ext cx="1941909" cy="606028"/>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6" name="Rectangle 11"/>
          <p:cNvSpPr>
            <a:spLocks noChangeArrowheads="1"/>
          </p:cNvSpPr>
          <p:nvPr/>
        </p:nvSpPr>
        <p:spPr bwMode="auto">
          <a:xfrm>
            <a:off x="2610986" y="3413391"/>
            <a:ext cx="2655094" cy="381000"/>
          </a:xfrm>
          <a:prstGeom prst="rect">
            <a:avLst/>
          </a:prstGeom>
          <a:solidFill>
            <a:srgbClr val="BBE0E3"/>
          </a:solidFill>
          <a:ln w="9525">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9056" tIns="34529" rIns="69056" bIns="34529" anchor="ct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algn="ctr" defTabSz="685800">
              <a:spcBef>
                <a:spcPct val="0"/>
              </a:spcBef>
              <a:buNone/>
              <a:defRPr/>
            </a:pPr>
            <a:r>
              <a:rPr lang="zh-CN" altLang="en-US" sz="1500" b="0" kern="0">
                <a:solidFill>
                  <a:srgbClr val="000000"/>
                </a:solidFill>
                <a:latin typeface="微软雅黑" panose="020B0503020204020204" pitchFamily="34" charset="-122"/>
                <a:ea typeface="微软雅黑" panose="020B0503020204020204" pitchFamily="34" charset="-122"/>
              </a:rPr>
              <a:t>对（</a:t>
            </a:r>
            <a:r>
              <a:rPr lang="en-US" altLang="zh-CN" sz="1500" b="0" kern="0">
                <a:solidFill>
                  <a:srgbClr val="000000"/>
                </a:solidFill>
                <a:latin typeface="微软雅黑" panose="020B0503020204020204" pitchFamily="34" charset="-122"/>
                <a:ea typeface="微软雅黑" panose="020B0503020204020204" pitchFamily="34" charset="-122"/>
              </a:rPr>
              <a:t>N,I</a:t>
            </a:r>
            <a:r>
              <a:rPr lang="zh-CN" altLang="en-US" sz="1500" b="0" kern="0">
                <a:solidFill>
                  <a:srgbClr val="000000"/>
                </a:solidFill>
                <a:latin typeface="微软雅黑" panose="020B0503020204020204" pitchFamily="34" charset="-122"/>
                <a:ea typeface="微软雅黑" panose="020B0503020204020204" pitchFamily="34" charset="-122"/>
              </a:rPr>
              <a:t>）分析</a:t>
            </a:r>
          </a:p>
        </p:txBody>
      </p:sp>
      <p:sp>
        <p:nvSpPr>
          <p:cNvPr id="57" name="Rectangle 12"/>
          <p:cNvSpPr>
            <a:spLocks noChangeArrowheads="1"/>
          </p:cNvSpPr>
          <p:nvPr/>
        </p:nvSpPr>
        <p:spPr bwMode="auto">
          <a:xfrm>
            <a:off x="2576458" y="4139935"/>
            <a:ext cx="2677716" cy="336947"/>
          </a:xfrm>
          <a:prstGeom prst="rect">
            <a:avLst/>
          </a:prstGeom>
          <a:solidFill>
            <a:srgbClr val="BBE0E3"/>
          </a:solidFill>
          <a:ln w="9525">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9056" tIns="34529" rIns="69056" bIns="34529" anchor="ct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algn="ctr" defTabSz="685800">
              <a:spcBef>
                <a:spcPct val="0"/>
              </a:spcBef>
              <a:buNone/>
              <a:defRPr/>
            </a:pPr>
            <a:r>
              <a:rPr lang="zh-CN" altLang="en-US" sz="1500" b="0" kern="0">
                <a:solidFill>
                  <a:srgbClr val="000000"/>
                </a:solidFill>
                <a:latin typeface="微软雅黑" panose="020B0503020204020204" pitchFamily="34" charset="-122"/>
                <a:ea typeface="微软雅黑" panose="020B0503020204020204" pitchFamily="34" charset="-122"/>
              </a:rPr>
              <a:t>渐进性态</a:t>
            </a:r>
          </a:p>
        </p:txBody>
      </p:sp>
      <p:sp>
        <p:nvSpPr>
          <p:cNvPr id="58" name="Text Box 13"/>
          <p:cNvSpPr txBox="1">
            <a:spLocks noChangeArrowheads="1"/>
          </p:cNvSpPr>
          <p:nvPr/>
        </p:nvSpPr>
        <p:spPr bwMode="auto">
          <a:xfrm>
            <a:off x="5611417" y="3436144"/>
            <a:ext cx="1774031" cy="277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fontAlgn="base">
              <a:spcBef>
                <a:spcPct val="50000"/>
              </a:spcBef>
              <a:spcAft>
                <a:spcPct val="0"/>
              </a:spcAft>
            </a:pPr>
            <a:r>
              <a:rPr kumimoji="0" lang="zh-CN" altLang="en-US" sz="1350">
                <a:solidFill>
                  <a:srgbClr val="000000"/>
                </a:solidFill>
                <a:latin typeface="微软雅黑" panose="020B0503020204020204" pitchFamily="34" charset="-122"/>
                <a:ea typeface="微软雅黑" panose="020B0503020204020204" pitchFamily="34" charset="-122"/>
              </a:rPr>
              <a:t>最坏，最好，平均</a:t>
            </a:r>
          </a:p>
        </p:txBody>
      </p:sp>
      <p:sp>
        <p:nvSpPr>
          <p:cNvPr id="59" name="AutoShape 16"/>
          <p:cNvSpPr>
            <a:spLocks noChangeArrowheads="1"/>
          </p:cNvSpPr>
          <p:nvPr/>
        </p:nvSpPr>
        <p:spPr bwMode="auto">
          <a:xfrm>
            <a:off x="3763910" y="2150854"/>
            <a:ext cx="260747" cy="435769"/>
          </a:xfrm>
          <a:prstGeom prst="downArrow">
            <a:avLst>
              <a:gd name="adj1" fmla="val 50000"/>
              <a:gd name="adj2" fmla="val 41781"/>
            </a:avLst>
          </a:prstGeom>
          <a:solidFill>
            <a:srgbClr val="0070C0"/>
          </a:solidFill>
          <a:ln w="9525">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9056" tIns="34529" rIns="69056" bIns="34529" anchor="ct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defRPr/>
            </a:pPr>
            <a:endParaRPr lang="zh-CN" altLang="en-US" sz="1350" b="0">
              <a:solidFill>
                <a:srgbClr val="000000"/>
              </a:solidFill>
              <a:latin typeface="微软雅黑" panose="020B0503020204020204" pitchFamily="34" charset="-122"/>
              <a:ea typeface="微软雅黑" panose="020B0503020204020204" pitchFamily="34" charset="-122"/>
            </a:endParaRPr>
          </a:p>
        </p:txBody>
      </p:sp>
      <p:sp>
        <p:nvSpPr>
          <p:cNvPr id="60" name="AutoShape 17"/>
          <p:cNvSpPr>
            <a:spLocks noChangeArrowheads="1"/>
          </p:cNvSpPr>
          <p:nvPr/>
        </p:nvSpPr>
        <p:spPr bwMode="auto">
          <a:xfrm>
            <a:off x="3768273" y="3040391"/>
            <a:ext cx="260747" cy="348854"/>
          </a:xfrm>
          <a:prstGeom prst="downArrow">
            <a:avLst>
              <a:gd name="adj1" fmla="val 50000"/>
              <a:gd name="adj2" fmla="val 33448"/>
            </a:avLst>
          </a:prstGeom>
          <a:solidFill>
            <a:srgbClr val="0070C0"/>
          </a:solidFill>
          <a:ln w="9525">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9056" tIns="34529" rIns="69056" bIns="34529" anchor="ct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defRPr/>
            </a:pPr>
            <a:endParaRPr lang="zh-CN" altLang="en-US" sz="1350" b="0">
              <a:solidFill>
                <a:srgbClr val="000000"/>
              </a:solidFill>
              <a:latin typeface="微软雅黑" panose="020B0503020204020204" pitchFamily="34" charset="-122"/>
              <a:ea typeface="微软雅黑" panose="020B0503020204020204" pitchFamily="34" charset="-122"/>
            </a:endParaRPr>
          </a:p>
        </p:txBody>
      </p:sp>
      <p:sp>
        <p:nvSpPr>
          <p:cNvPr id="61" name="AutoShape 18"/>
          <p:cNvSpPr>
            <a:spLocks noChangeArrowheads="1"/>
          </p:cNvSpPr>
          <p:nvPr/>
        </p:nvSpPr>
        <p:spPr bwMode="auto">
          <a:xfrm>
            <a:off x="3759148" y="3794391"/>
            <a:ext cx="260747" cy="359569"/>
          </a:xfrm>
          <a:prstGeom prst="downArrow">
            <a:avLst>
              <a:gd name="adj1" fmla="val 50000"/>
              <a:gd name="adj2" fmla="val 34475"/>
            </a:avLst>
          </a:prstGeom>
          <a:solidFill>
            <a:srgbClr val="0070C0"/>
          </a:solidFill>
          <a:ln w="9525">
            <a:noFill/>
            <a:miter lim="800000"/>
            <a:headEnd type="none" w="sm" len="sm"/>
            <a:tailEnd type="none" w="sm" len="sm"/>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lIns="69056" tIns="34529" rIns="69056" bIns="34529" anchor="ctr"/>
          <a:lstStyle>
            <a:lvl1pPr>
              <a:spcBef>
                <a:spcPct val="20000"/>
              </a:spcBef>
              <a:buChar char="•"/>
              <a:defRPr sz="2800" b="1">
                <a:solidFill>
                  <a:schemeClr val="tx1"/>
                </a:solidFill>
                <a:latin typeface="Arial" panose="020B0604020202020204" pitchFamily="34" charset="0"/>
                <a:ea typeface="幼圆" panose="02010509060101010101" pitchFamily="49" charset="-122"/>
              </a:defRPr>
            </a:lvl1pPr>
            <a:lvl2pPr marL="742950" indent="-285750">
              <a:spcBef>
                <a:spcPct val="20000"/>
              </a:spcBef>
              <a:buChar char="–"/>
              <a:defRPr sz="2800" b="1">
                <a:solidFill>
                  <a:schemeClr val="tx1"/>
                </a:solidFill>
                <a:latin typeface="Arial" panose="020B0604020202020204" pitchFamily="34" charset="0"/>
                <a:ea typeface="幼圆" panose="02010509060101010101" pitchFamily="49" charset="-122"/>
              </a:defRPr>
            </a:lvl2pPr>
            <a:lvl3pPr marL="1143000" indent="-228600">
              <a:spcBef>
                <a:spcPct val="20000"/>
              </a:spcBef>
              <a:buChar char="•"/>
              <a:defRPr sz="2400" b="1">
                <a:solidFill>
                  <a:schemeClr val="tx1"/>
                </a:solidFill>
                <a:latin typeface="Arial" panose="020B0604020202020204" pitchFamily="34" charset="0"/>
                <a:ea typeface="幼圆" panose="02010509060101010101" pitchFamily="49" charset="-122"/>
              </a:defRPr>
            </a:lvl3pPr>
            <a:lvl4pPr marL="1600200" indent="-228600">
              <a:spcBef>
                <a:spcPct val="20000"/>
              </a:spcBef>
              <a:buChar char="–"/>
              <a:defRPr sz="2000" b="1">
                <a:solidFill>
                  <a:schemeClr val="tx1"/>
                </a:solidFill>
                <a:latin typeface="Arial" panose="020B0604020202020204" pitchFamily="34" charset="0"/>
                <a:ea typeface="幼圆" panose="02010509060101010101" pitchFamily="49" charset="-122"/>
              </a:defRPr>
            </a:lvl4pPr>
            <a:lvl5pPr marL="2057400" indent="-228600">
              <a:spcBef>
                <a:spcPct val="20000"/>
              </a:spcBef>
              <a:buChar char="»"/>
              <a:defRPr sz="2000" b="1">
                <a:solidFill>
                  <a:schemeClr val="tx1"/>
                </a:solidFill>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幼圆" panose="02010509060101010101" pitchFamily="49" charset="-122"/>
              </a:defRPr>
            </a:lvl9pPr>
          </a:lstStyle>
          <a:p>
            <a:pPr defTabSz="685800" fontAlgn="base">
              <a:spcBef>
                <a:spcPct val="0"/>
              </a:spcBef>
              <a:spcAft>
                <a:spcPct val="0"/>
              </a:spcAft>
              <a:buNone/>
              <a:defRPr/>
            </a:pPr>
            <a:endParaRPr lang="zh-CN" altLang="en-US" sz="1350" b="0">
              <a:solidFill>
                <a:srgbClr val="000000"/>
              </a:solidFill>
              <a:latin typeface="微软雅黑" panose="020B0503020204020204" pitchFamily="34" charset="-122"/>
              <a:ea typeface="微软雅黑" panose="020B0503020204020204" pitchFamily="34" charset="-122"/>
            </a:endParaRPr>
          </a:p>
        </p:txBody>
      </p:sp>
      <p:graphicFrame>
        <p:nvGraphicFramePr>
          <p:cNvPr id="62" name="Object 20"/>
          <p:cNvGraphicFramePr>
            <a:graphicFrameLocks noChangeAspect="1"/>
          </p:cNvGraphicFramePr>
          <p:nvPr/>
        </p:nvGraphicFramePr>
        <p:xfrm>
          <a:off x="5679281" y="4040982"/>
          <a:ext cx="600075" cy="379810"/>
        </p:xfrm>
        <a:graphic>
          <a:graphicData uri="http://schemas.openxmlformats.org/presentationml/2006/ole">
            <mc:AlternateContent xmlns:mc="http://schemas.openxmlformats.org/markup-compatibility/2006">
              <mc:Choice xmlns:v="urn:schemas-microsoft-com:vml" Requires="v">
                <p:oleObj spid="_x0000_s11269" name="公式" r:id="rId5" imgW="380835" imgH="241195" progId="Equation.3">
                  <p:embed/>
                </p:oleObj>
              </mc:Choice>
              <mc:Fallback>
                <p:oleObj name="公式" r:id="rId5" imgW="380835" imgH="241195" progId="Equation.3">
                  <p:embed/>
                  <p:pic>
                    <p:nvPicPr>
                      <p:cNvPr id="62"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79281" y="4040982"/>
                        <a:ext cx="600075" cy="379810"/>
                      </a:xfrm>
                      <a:prstGeom prst="rect">
                        <a:avLst/>
                      </a:prstGeom>
                      <a:solidFill>
                        <a:srgbClr val="BBE0E3"/>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17184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ox(in)">
                                      <p:cBhvr>
                                        <p:cTn id="7" dur="500"/>
                                        <p:tgtEl>
                                          <p:spTgt spid="5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box(in)">
                                      <p:cBhvr>
                                        <p:cTn id="10" dur="500"/>
                                        <p:tgtEl>
                                          <p:spTgt spid="5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wipe(up)">
                                      <p:cBhvr>
                                        <p:cTn id="15" dur="500"/>
                                        <p:tgtEl>
                                          <p:spTgt spid="5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box(in)">
                                      <p:cBhvr>
                                        <p:cTn id="20" dur="500"/>
                                        <p:tgtEl>
                                          <p:spTgt spid="54"/>
                                        </p:tgtEl>
                                      </p:cBhvr>
                                    </p:animEffect>
                                  </p:childTnLst>
                                </p:cTn>
                              </p:par>
                              <p:par>
                                <p:cTn id="21" presetID="4" presetClass="entr" presetSubtype="16" fill="hold"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box(in)">
                                      <p:cBhvr>
                                        <p:cTn id="23" dur="500"/>
                                        <p:tgtEl>
                                          <p:spTgt spid="55"/>
                                        </p:tgtEl>
                                      </p:cBhvr>
                                    </p:animEffect>
                                  </p:childTnLst>
                                </p:cTn>
                              </p:par>
                              <p:par>
                                <p:cTn id="24" presetID="22" presetClass="entr" presetSubtype="1" fill="hold" nodeType="with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wipe(up)">
                                      <p:cBhvr>
                                        <p:cTn id="26" dur="500"/>
                                        <p:tgtEl>
                                          <p:spTgt spid="60"/>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56"/>
                                        </p:tgtEl>
                                        <p:attrNameLst>
                                          <p:attrName>style.visibility</p:attrName>
                                        </p:attrNameLst>
                                      </p:cBhvr>
                                      <p:to>
                                        <p:strVal val="visible"/>
                                      </p:to>
                                    </p:set>
                                    <p:animEffect transition="in" filter="box(in)">
                                      <p:cBhvr>
                                        <p:cTn id="31" dur="500"/>
                                        <p:tgtEl>
                                          <p:spTgt spid="56"/>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box(in)">
                                      <p:cBhvr>
                                        <p:cTn id="34" dur="500"/>
                                        <p:tgtEl>
                                          <p:spTgt spid="58"/>
                                        </p:tgtEl>
                                      </p:cBhvr>
                                    </p:animEffect>
                                  </p:childTnLst>
                                </p:cTn>
                              </p:par>
                              <p:par>
                                <p:cTn id="35" presetID="22" presetClass="entr" presetSubtype="1"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up)">
                                      <p:cBhvr>
                                        <p:cTn id="37" dur="500"/>
                                        <p:tgtEl>
                                          <p:spTgt spid="6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57"/>
                                        </p:tgtEl>
                                        <p:attrNameLst>
                                          <p:attrName>style.visibility</p:attrName>
                                        </p:attrNameLst>
                                      </p:cBhvr>
                                      <p:to>
                                        <p:strVal val="visible"/>
                                      </p:to>
                                    </p:set>
                                    <p:animEffect transition="in" filter="box(in)">
                                      <p:cBhvr>
                                        <p:cTn id="42" dur="500"/>
                                        <p:tgtEl>
                                          <p:spTgt spid="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box(in)">
                                      <p:cBhvr>
                                        <p:cTn id="4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8"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4752" name="Rectangle 16"/>
          <p:cNvSpPr>
            <a:spLocks noChangeArrowheads="1"/>
          </p:cNvSpPr>
          <p:nvPr/>
        </p:nvSpPr>
        <p:spPr bwMode="auto">
          <a:xfrm>
            <a:off x="719586" y="2881490"/>
            <a:ext cx="702076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zh-CN" sz="2000" dirty="0">
                <a:solidFill>
                  <a:schemeClr val="bg1"/>
                </a:solidFill>
                <a:latin typeface="微软雅黑" panose="020B0503020204020204" pitchFamily="34" charset="-122"/>
                <a:ea typeface="微软雅黑" panose="020B0503020204020204" pitchFamily="34" charset="-122"/>
              </a:rPr>
              <a:t>当有多条可行的路径时如何选择？</a:t>
            </a:r>
            <a:endParaRPr lang="zh-CN" altLang="en-US" sz="2000" dirty="0">
              <a:solidFill>
                <a:schemeClr val="bg1"/>
              </a:solidFill>
              <a:latin typeface="微软雅黑" panose="020B0503020204020204" pitchFamily="34" charset="-122"/>
              <a:ea typeface="微软雅黑" panose="020B0503020204020204" pitchFamily="34" charset="-122"/>
            </a:endParaRPr>
          </a:p>
          <a:p>
            <a:endParaRPr lang="zh-CN" altLang="zh-CN"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 </a:t>
            </a:r>
            <a:r>
              <a:rPr lang="zh-CN" altLang="zh-CN" sz="2000" dirty="0">
                <a:solidFill>
                  <a:schemeClr val="bg1"/>
                </a:solidFill>
                <a:latin typeface="微软雅黑" panose="020B0503020204020204" pitchFamily="34" charset="-122"/>
                <a:ea typeface="微软雅黑" panose="020B0503020204020204" pitchFamily="34" charset="-122"/>
              </a:rPr>
              <a:t>当某条路径在某一点再没有可行之路时如何处理</a:t>
            </a:r>
            <a:r>
              <a:rPr lang="zh-CN" altLang="en-US" sz="2000" dirty="0">
                <a:solidFill>
                  <a:schemeClr val="bg1"/>
                </a:solidFill>
                <a:latin typeface="微软雅黑" panose="020B0503020204020204" pitchFamily="34" charset="-122"/>
                <a:ea typeface="微软雅黑" panose="020B0503020204020204" pitchFamily="34" charset="-122"/>
              </a:rPr>
              <a:t>理</a:t>
            </a:r>
            <a:r>
              <a:rPr lang="zh-CN" altLang="zh-CN" sz="2000" dirty="0">
                <a:solidFill>
                  <a:schemeClr val="bg1"/>
                </a:solidFill>
                <a:latin typeface="微软雅黑" panose="020B0503020204020204" pitchFamily="34" charset="-122"/>
                <a:ea typeface="微软雅黑" panose="020B0503020204020204" pitchFamily="34" charset="-122"/>
              </a:rPr>
              <a:t>？</a:t>
            </a:r>
            <a:endParaRPr lang="zh-CN" altLang="en-US" sz="2000" dirty="0">
              <a:solidFill>
                <a:schemeClr val="bg1"/>
              </a:solidFill>
              <a:latin typeface="微软雅黑" panose="020B0503020204020204" pitchFamily="34" charset="-122"/>
              <a:ea typeface="微软雅黑" panose="020B0503020204020204" pitchFamily="34" charset="-122"/>
            </a:endParaRPr>
          </a:p>
          <a:p>
            <a:endParaRPr lang="zh-CN" altLang="en-US" sz="2000" dirty="0">
              <a:solidFill>
                <a:schemeClr val="bg1"/>
              </a:solidFill>
              <a:latin typeface="微软雅黑" panose="020B0503020204020204" pitchFamily="34" charset="-122"/>
              <a:ea typeface="微软雅黑" panose="020B0503020204020204" pitchFamily="34" charset="-122"/>
            </a:endParaRPr>
          </a:p>
          <a:p>
            <a:r>
              <a:rPr lang="zh-CN" altLang="en-US" sz="2000" dirty="0">
                <a:solidFill>
                  <a:schemeClr val="bg1"/>
                </a:solidFill>
                <a:latin typeface="微软雅黑" panose="020B0503020204020204" pitchFamily="34" charset="-122"/>
                <a:ea typeface="微软雅黑" panose="020B0503020204020204" pitchFamily="34" charset="-122"/>
              </a:rPr>
              <a:t>某点重复经过吗（避免兜圈子）？ </a:t>
            </a:r>
            <a:endParaRPr lang="zh-CN" altLang="zh-CN" sz="2000" dirty="0">
              <a:solidFill>
                <a:schemeClr val="bg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7B4C26F3-AB5C-478F-8324-15184DC3904C}" type="slidenum">
              <a:rPr lang="zh-CN" altLang="en-US" smtClean="0"/>
              <a:pPr/>
              <a:t>8</a:t>
            </a:fld>
            <a:endParaRPr lang="zh-CN" altLang="en-US"/>
          </a:p>
        </p:txBody>
      </p:sp>
      <p:sp>
        <p:nvSpPr>
          <p:cNvPr id="244739" name="Rectangle 3"/>
          <p:cNvSpPr>
            <a:spLocks noGrp="1" noChangeArrowheads="1"/>
          </p:cNvSpPr>
          <p:nvPr>
            <p:ph type="subTitle" idx="4294967295"/>
          </p:nvPr>
        </p:nvSpPr>
        <p:spPr>
          <a:xfrm>
            <a:off x="684213" y="1347614"/>
            <a:ext cx="5255939" cy="971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a:buNone/>
            </a:pPr>
            <a:r>
              <a:rPr lang="zh-CN" altLang="en-US" sz="2000" b="0" dirty="0" smtClean="0">
                <a:solidFill>
                  <a:schemeClr val="bg1"/>
                </a:solidFill>
                <a:effectLst/>
                <a:latin typeface="微软雅黑" panose="020B0503020204020204" pitchFamily="34" charset="-122"/>
                <a:ea typeface="微软雅黑" panose="020B0503020204020204" pitchFamily="34" charset="-122"/>
              </a:rPr>
              <a:t> </a:t>
            </a:r>
            <a:r>
              <a:rPr lang="zh-CN" altLang="zh-CN" sz="2000" b="0" dirty="0" smtClean="0">
                <a:solidFill>
                  <a:schemeClr val="bg1"/>
                </a:solidFill>
                <a:effectLst/>
                <a:latin typeface="微软雅黑" panose="020B0503020204020204" pitchFamily="34" charset="-122"/>
                <a:ea typeface="微软雅黑" panose="020B0503020204020204" pitchFamily="34" charset="-122"/>
              </a:rPr>
              <a:t>如何表示给定的空间和可行的路径？</a:t>
            </a:r>
          </a:p>
          <a:p>
            <a:pPr marL="0" indent="0">
              <a:buNone/>
            </a:pPr>
            <a:r>
              <a:rPr lang="zh-CN" altLang="en-US" sz="2000" b="0" dirty="0" smtClean="0">
                <a:solidFill>
                  <a:schemeClr val="bg1"/>
                </a:solidFill>
                <a:effectLst/>
                <a:latin typeface="微软雅黑" panose="020B0503020204020204" pitchFamily="34" charset="-122"/>
                <a:ea typeface="微软雅黑" panose="020B0503020204020204" pitchFamily="34" charset="-122"/>
              </a:rPr>
              <a:t> </a:t>
            </a:r>
            <a:r>
              <a:rPr lang="zh-CN" altLang="zh-CN" sz="2000" b="0" dirty="0" smtClean="0">
                <a:solidFill>
                  <a:schemeClr val="bg1"/>
                </a:solidFill>
                <a:effectLst/>
                <a:latin typeface="微软雅黑" panose="020B0503020204020204" pitchFamily="34" charset="-122"/>
                <a:ea typeface="微软雅黑" panose="020B0503020204020204" pitchFamily="34" charset="-122"/>
              </a:rPr>
              <a:t>如何表示入口和出口？</a:t>
            </a:r>
            <a:r>
              <a:rPr lang="zh-CN" altLang="en-US" sz="2000" b="0" dirty="0" smtClean="0">
                <a:solidFill>
                  <a:schemeClr val="bg1"/>
                </a:solidFill>
                <a:effectLst/>
                <a:latin typeface="微软雅黑" panose="020B0503020204020204" pitchFamily="34" charset="-122"/>
                <a:ea typeface="微软雅黑" panose="020B0503020204020204" pitchFamily="34" charset="-122"/>
              </a:rPr>
              <a:t> </a:t>
            </a:r>
            <a:endParaRPr lang="zh-CN" altLang="zh-CN" sz="2000" b="0" dirty="0" smtClean="0">
              <a:solidFill>
                <a:schemeClr val="bg1"/>
              </a:solidFill>
              <a:effectLst/>
              <a:latin typeface="微软雅黑" panose="020B0503020204020204" pitchFamily="34" charset="-122"/>
              <a:ea typeface="微软雅黑" panose="020B0503020204020204" pitchFamily="34" charset="-122"/>
            </a:endParaRPr>
          </a:p>
        </p:txBody>
      </p:sp>
      <p:sp>
        <p:nvSpPr>
          <p:cNvPr id="244755" name="Text Box 19" descr="花束"/>
          <p:cNvSpPr txBox="1">
            <a:spLocks noChangeArrowheads="1"/>
          </p:cNvSpPr>
          <p:nvPr/>
        </p:nvSpPr>
        <p:spPr bwMode="auto">
          <a:xfrm>
            <a:off x="739755" y="834316"/>
            <a:ext cx="1943100" cy="369332"/>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square">
            <a:spAutoFit/>
          </a:bodyPr>
          <a:lstStyle>
            <a:defPPr>
              <a:defRPr lang="zh-CN"/>
            </a:defPPr>
            <a:lvl1pPr>
              <a:defRPr>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a:solidFill>
                  <a:schemeClr val="bg1">
                    <a:lumMod val="20000"/>
                    <a:lumOff val="80000"/>
                  </a:schemeClr>
                </a:solidFill>
                <a:latin typeface="微软雅黑" panose="020B0503020204020204" pitchFamily="34" charset="-122"/>
                <a:ea typeface="微软雅黑" panose="020B0503020204020204" pitchFamily="34" charset="-122"/>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zh-CN" altLang="en-US" dirty="0">
                <a:solidFill>
                  <a:schemeClr val="tx1"/>
                </a:solidFill>
              </a:rPr>
              <a:t>迷宫地图：</a:t>
            </a:r>
          </a:p>
        </p:txBody>
      </p:sp>
      <p:sp>
        <p:nvSpPr>
          <p:cNvPr id="244756" name="Text Box 20" descr="花束"/>
          <p:cNvSpPr txBox="1">
            <a:spLocks noChangeArrowheads="1"/>
          </p:cNvSpPr>
          <p:nvPr/>
        </p:nvSpPr>
        <p:spPr bwMode="auto">
          <a:xfrm>
            <a:off x="772299" y="2326099"/>
            <a:ext cx="1943100" cy="369332"/>
          </a:xfrm>
          <a:prstGeom prst="rect">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square">
            <a:spAutoFit/>
          </a:bodyPr>
          <a:lstStyle>
            <a:defPPr>
              <a:defRPr lang="zh-CN"/>
            </a:defPPr>
            <a:lvl1pPr>
              <a:defRPr>
                <a:solidFill>
                  <a:schemeClr val="bg1">
                    <a:lumMod val="20000"/>
                    <a:lumOff val="80000"/>
                  </a:schemeClr>
                </a:solidFill>
                <a:latin typeface="微软雅黑" panose="020B0503020204020204" pitchFamily="34" charset="-122"/>
                <a:ea typeface="微软雅黑" panose="020B0503020204020204" pitchFamily="34" charset="-122"/>
              </a:defRPr>
            </a:lvl1pPr>
            <a:lvl2pPr lvl="1">
              <a:buFontTx/>
              <a:buChar char="•"/>
              <a:defRPr>
                <a:solidFill>
                  <a:schemeClr val="bg1">
                    <a:lumMod val="20000"/>
                    <a:lumOff val="80000"/>
                  </a:schemeClr>
                </a:solidFill>
                <a:latin typeface="微软雅黑" panose="020B0503020204020204" pitchFamily="34" charset="-122"/>
                <a:ea typeface="微软雅黑" panose="020B0503020204020204" pitchFamily="34" charset="-122"/>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algn="ctr"/>
            <a:r>
              <a:rPr lang="zh-CN" altLang="en-US" dirty="0">
                <a:solidFill>
                  <a:schemeClr val="tx1"/>
                </a:solidFill>
              </a:rPr>
              <a:t>寻路过程：</a:t>
            </a:r>
          </a:p>
        </p:txBody>
      </p:sp>
      <p:sp>
        <p:nvSpPr>
          <p:cNvPr id="244757" name="AutoShape 21">
            <a:hlinkClick r:id="rId3" action="ppaction://hlinksldjump" highlightClick="1"/>
          </p:cNvPr>
          <p:cNvSpPr>
            <a:spLocks noChangeArrowheads="1"/>
          </p:cNvSpPr>
          <p:nvPr/>
        </p:nvSpPr>
        <p:spPr bwMode="auto">
          <a:xfrm>
            <a:off x="8101013" y="4677966"/>
            <a:ext cx="792162" cy="357188"/>
          </a:xfrm>
          <a:prstGeom prst="actionButtonForwardNext">
            <a:avLst/>
          </a:prstGeom>
          <a:ln/>
          <a:extLst/>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p>
        </p:txBody>
      </p:sp>
    </p:spTree>
    <p:extLst>
      <p:ext uri="{BB962C8B-B14F-4D97-AF65-F5344CB8AC3E}">
        <p14:creationId xmlns:p14="http://schemas.microsoft.com/office/powerpoint/2010/main" val="1065788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44739">
                                            <p:bg/>
                                          </p:spTgt>
                                        </p:tgtEl>
                                      </p:cBhvr>
                                    </p:animEffect>
                                    <p:animScale>
                                      <p:cBhvr>
                                        <p:cTn id="7" dur="250" autoRev="1" fill="hold"/>
                                        <p:tgtEl>
                                          <p:spTgt spid="244739">
                                            <p:bg/>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244739">
                                            <p:txEl>
                                              <p:pRg st="0" end="0"/>
                                            </p:txEl>
                                          </p:spTgt>
                                        </p:tgtEl>
                                      </p:cBhvr>
                                    </p:animEffect>
                                    <p:animScale>
                                      <p:cBhvr>
                                        <p:cTn id="12" dur="250" autoRev="1" fill="hold"/>
                                        <p:tgtEl>
                                          <p:spTgt spid="244739">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244739">
                                            <p:txEl>
                                              <p:pRg st="1" end="1"/>
                                            </p:txEl>
                                          </p:spTgt>
                                        </p:tgtEl>
                                      </p:cBhvr>
                                    </p:animEffect>
                                    <p:animScale>
                                      <p:cBhvr>
                                        <p:cTn id="17" dur="250" autoRev="1" fill="hold"/>
                                        <p:tgtEl>
                                          <p:spTgt spid="244739">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Comic Sans MS" panose="030F0702030302020204" pitchFamily="66" charset="0"/>
              </a:defRPr>
            </a:lvl1pPr>
            <a:lvl2pPr marL="557213" indent="-214313">
              <a:defRPr kumimoji="1" sz="1200">
                <a:solidFill>
                  <a:schemeClr val="tx1"/>
                </a:solidFill>
                <a:latin typeface="Comic Sans MS" panose="030F0702030302020204" pitchFamily="66" charset="0"/>
              </a:defRPr>
            </a:lvl2pPr>
            <a:lvl3pPr marL="857250" indent="-171450">
              <a:defRPr kumimoji="1" sz="1200">
                <a:solidFill>
                  <a:schemeClr val="tx1"/>
                </a:solidFill>
                <a:latin typeface="Comic Sans MS" panose="030F0702030302020204" pitchFamily="66" charset="0"/>
              </a:defRPr>
            </a:lvl3pPr>
            <a:lvl4pPr marL="1200150" indent="-171450">
              <a:defRPr kumimoji="1" sz="1200">
                <a:solidFill>
                  <a:schemeClr val="tx1"/>
                </a:solidFill>
                <a:latin typeface="Comic Sans MS" panose="030F0702030302020204" pitchFamily="66" charset="0"/>
              </a:defRPr>
            </a:lvl4pPr>
            <a:lvl5pPr marL="1543050" indent="-171450">
              <a:defRPr kumimoji="1" sz="1200">
                <a:solidFill>
                  <a:schemeClr val="tx1"/>
                </a:solidFill>
                <a:latin typeface="Comic Sans MS" panose="030F0702030302020204" pitchFamily="66" charset="0"/>
              </a:defRPr>
            </a:lvl5pPr>
            <a:lvl6pPr marL="1885950" indent="-171450" eaLnBrk="0" fontAlgn="base" hangingPunct="0">
              <a:spcBef>
                <a:spcPct val="0"/>
              </a:spcBef>
              <a:spcAft>
                <a:spcPct val="0"/>
              </a:spcAft>
              <a:defRPr kumimoji="1" sz="1200">
                <a:solidFill>
                  <a:schemeClr val="tx1"/>
                </a:solidFill>
                <a:latin typeface="Comic Sans MS" panose="030F0702030302020204" pitchFamily="66" charset="0"/>
              </a:defRPr>
            </a:lvl6pPr>
            <a:lvl7pPr marL="2228850" indent="-171450" eaLnBrk="0" fontAlgn="base" hangingPunct="0">
              <a:spcBef>
                <a:spcPct val="0"/>
              </a:spcBef>
              <a:spcAft>
                <a:spcPct val="0"/>
              </a:spcAft>
              <a:defRPr kumimoji="1" sz="1200">
                <a:solidFill>
                  <a:schemeClr val="tx1"/>
                </a:solidFill>
                <a:latin typeface="Comic Sans MS" panose="030F0702030302020204" pitchFamily="66" charset="0"/>
              </a:defRPr>
            </a:lvl7pPr>
            <a:lvl8pPr marL="2571750" indent="-171450" eaLnBrk="0" fontAlgn="base" hangingPunct="0">
              <a:spcBef>
                <a:spcPct val="0"/>
              </a:spcBef>
              <a:spcAft>
                <a:spcPct val="0"/>
              </a:spcAft>
              <a:defRPr kumimoji="1" sz="1200">
                <a:solidFill>
                  <a:schemeClr val="tx1"/>
                </a:solidFill>
                <a:latin typeface="Comic Sans MS" panose="030F0702030302020204" pitchFamily="66" charset="0"/>
              </a:defRPr>
            </a:lvl8pPr>
            <a:lvl9pPr marL="2914650" indent="-171450" eaLnBrk="0" fontAlgn="base" hangingPunct="0">
              <a:spcBef>
                <a:spcPct val="0"/>
              </a:spcBef>
              <a:spcAft>
                <a:spcPct val="0"/>
              </a:spcAft>
              <a:defRPr kumimoji="1" sz="1200">
                <a:solidFill>
                  <a:schemeClr val="tx1"/>
                </a:solidFill>
                <a:latin typeface="Comic Sans MS" panose="030F0702030302020204" pitchFamily="66" charset="0"/>
              </a:defRPr>
            </a:lvl9pPr>
          </a:lstStyle>
          <a:p>
            <a:pPr defTabSz="685800" eaLnBrk="0" fontAlgn="base" hangingPunct="0">
              <a:spcBef>
                <a:spcPct val="0"/>
              </a:spcBef>
              <a:spcAft>
                <a:spcPct val="0"/>
              </a:spcAft>
            </a:pPr>
            <a:fld id="{500CCFA9-12F5-485E-BAE5-3D6048433EFC}" type="slidenum">
              <a:rPr lang="zh-CN" altLang="en-US" sz="600">
                <a:solidFill>
                  <a:srgbClr val="000000"/>
                </a:solidFill>
              </a:rPr>
              <a:pPr defTabSz="685800" eaLnBrk="0" fontAlgn="base" hangingPunct="0">
                <a:spcBef>
                  <a:spcPct val="0"/>
                </a:spcBef>
                <a:spcAft>
                  <a:spcPct val="0"/>
                </a:spcAft>
              </a:pPr>
              <a:t>80</a:t>
            </a:fld>
            <a:endParaRPr lang="en-US" altLang="zh-CN" sz="1050">
              <a:solidFill>
                <a:srgbClr val="000000"/>
              </a:solidFill>
            </a:endParaRPr>
          </a:p>
        </p:txBody>
      </p:sp>
      <p:sp>
        <p:nvSpPr>
          <p:cNvPr id="661507" name="Rectangle 3"/>
          <p:cNvSpPr>
            <a:spLocks noChangeArrowheads="1"/>
          </p:cNvSpPr>
          <p:nvPr/>
        </p:nvSpPr>
        <p:spPr bwMode="auto">
          <a:xfrm>
            <a:off x="1301354" y="1158479"/>
            <a:ext cx="6484144" cy="83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257175" indent="-257175" defTabSz="685800" fontAlgn="base">
              <a:lnSpc>
                <a:spcPct val="120000"/>
              </a:lnSpc>
              <a:spcBef>
                <a:spcPct val="0"/>
              </a:spcBef>
              <a:spcAft>
                <a:spcPct val="0"/>
              </a:spcAft>
              <a:buClr>
                <a:srgbClr val="003399"/>
              </a:buClr>
              <a:buSzPct val="50000"/>
              <a:buFont typeface="Wingdings" panose="05000000000000000000" pitchFamily="2" charset="2"/>
              <a:buChar char="l"/>
              <a:defRPr/>
            </a:pPr>
            <a:r>
              <a:rPr lang="zh-CN" altLang="en-US" sz="1800" dirty="0">
                <a:solidFill>
                  <a:srgbClr val="000000"/>
                </a:solidFill>
                <a:latin typeface="微软雅黑" panose="020B0503020204020204" pitchFamily="34" charset="-122"/>
                <a:ea typeface="微软雅黑" panose="020B0503020204020204" pitchFamily="34" charset="-122"/>
              </a:rPr>
              <a:t>对于一个输入为</a:t>
            </a:r>
            <a:r>
              <a:rPr lang="en-US" altLang="zh-CN" sz="1800" dirty="0">
                <a:solidFill>
                  <a:srgbClr val="000000"/>
                </a:solidFill>
                <a:latin typeface="微软雅黑" panose="020B0503020204020204" pitchFamily="34" charset="-122"/>
                <a:ea typeface="微软雅黑" panose="020B0503020204020204" pitchFamily="34" charset="-122"/>
              </a:rPr>
              <a:t>n</a:t>
            </a:r>
            <a:r>
              <a:rPr lang="zh-CN" altLang="en-US" sz="1800" dirty="0">
                <a:solidFill>
                  <a:srgbClr val="000000"/>
                </a:solidFill>
                <a:latin typeface="微软雅黑" panose="020B0503020204020204" pitchFamily="34" charset="-122"/>
                <a:ea typeface="微软雅黑" panose="020B0503020204020204" pitchFamily="34" charset="-122"/>
              </a:rPr>
              <a:t>的问题，现给出两个算法</a:t>
            </a:r>
            <a:r>
              <a:rPr lang="en-US" altLang="zh-CN" sz="1800" dirty="0">
                <a:solidFill>
                  <a:srgbClr val="000000"/>
                </a:solidFill>
                <a:latin typeface="微软雅黑" panose="020B0503020204020204" pitchFamily="34" charset="-122"/>
                <a:ea typeface="微软雅黑" panose="020B0503020204020204" pitchFamily="34" charset="-122"/>
              </a:rPr>
              <a:t>A</a:t>
            </a:r>
            <a:r>
              <a:rPr lang="zh-CN" altLang="en-US" sz="1800" dirty="0">
                <a:solidFill>
                  <a:srgbClr val="000000"/>
                </a:solidFill>
                <a:latin typeface="微软雅黑" panose="020B0503020204020204" pitchFamily="34" charset="-122"/>
                <a:ea typeface="微软雅黑" panose="020B0503020204020204" pitchFamily="34" charset="-122"/>
              </a:rPr>
              <a:t>和</a:t>
            </a:r>
            <a:r>
              <a:rPr lang="en-US" altLang="zh-CN" sz="1800" dirty="0">
                <a:solidFill>
                  <a:srgbClr val="000000"/>
                </a:solidFill>
                <a:latin typeface="微软雅黑" panose="020B0503020204020204" pitchFamily="34" charset="-122"/>
                <a:ea typeface="微软雅黑" panose="020B0503020204020204" pitchFamily="34" charset="-122"/>
              </a:rPr>
              <a:t>B.</a:t>
            </a:r>
          </a:p>
          <a:p>
            <a:pPr defTabSz="685800" fontAlgn="base">
              <a:lnSpc>
                <a:spcPct val="120000"/>
              </a:lnSpc>
              <a:spcBef>
                <a:spcPct val="0"/>
              </a:spcBef>
              <a:spcAft>
                <a:spcPct val="0"/>
              </a:spcAft>
              <a:buClr>
                <a:srgbClr val="003399"/>
              </a:buClr>
              <a:buSzPct val="50000"/>
              <a:defRPr/>
            </a:pPr>
            <a:r>
              <a:rPr lang="zh-CN" altLang="en-US" sz="1800" dirty="0">
                <a:solidFill>
                  <a:srgbClr val="000000"/>
                </a:solidFill>
                <a:latin typeface="微软雅黑" panose="020B0503020204020204" pitchFamily="34" charset="-122"/>
                <a:ea typeface="微软雅黑" panose="020B0503020204020204" pitchFamily="34" charset="-122"/>
              </a:rPr>
              <a:t>算法</a:t>
            </a:r>
            <a:r>
              <a:rPr lang="en-US" altLang="zh-CN" sz="1800" dirty="0">
                <a:solidFill>
                  <a:srgbClr val="000000"/>
                </a:solidFill>
                <a:latin typeface="微软雅黑" panose="020B0503020204020204" pitchFamily="34" charset="-122"/>
                <a:ea typeface="微软雅黑" panose="020B0503020204020204" pitchFamily="34" charset="-122"/>
              </a:rPr>
              <a:t>A</a:t>
            </a:r>
            <a:r>
              <a:rPr lang="zh-CN" altLang="en-US" sz="1800" dirty="0">
                <a:solidFill>
                  <a:srgbClr val="000000"/>
                </a:solidFill>
                <a:latin typeface="微软雅黑" panose="020B0503020204020204" pitchFamily="34" charset="-122"/>
                <a:ea typeface="微软雅黑" panose="020B0503020204020204" pitchFamily="34" charset="-122"/>
              </a:rPr>
              <a:t>运行</a:t>
            </a:r>
            <a:r>
              <a:rPr lang="en-US" altLang="zh-CN" sz="1800" dirty="0">
                <a:solidFill>
                  <a:srgbClr val="003399"/>
                </a:solidFill>
                <a:latin typeface="微软雅黑" panose="020B0503020204020204" pitchFamily="34" charset="-122"/>
                <a:ea typeface="微软雅黑" panose="020B0503020204020204" pitchFamily="34" charset="-122"/>
              </a:rPr>
              <a:t>100n</a:t>
            </a:r>
            <a:r>
              <a:rPr lang="zh-CN" altLang="en-US" sz="1800" dirty="0">
                <a:solidFill>
                  <a:srgbClr val="000000"/>
                </a:solidFill>
                <a:latin typeface="微软雅黑" panose="020B0503020204020204" pitchFamily="34" charset="-122"/>
                <a:ea typeface="微软雅黑" panose="020B0503020204020204" pitchFamily="34" charset="-122"/>
              </a:rPr>
              <a:t>步，算法</a:t>
            </a:r>
            <a:r>
              <a:rPr lang="en-US" altLang="zh-CN" sz="1800" dirty="0">
                <a:solidFill>
                  <a:srgbClr val="000000"/>
                </a:solidFill>
                <a:latin typeface="微软雅黑" panose="020B0503020204020204" pitchFamily="34" charset="-122"/>
                <a:ea typeface="微软雅黑" panose="020B0503020204020204" pitchFamily="34" charset="-122"/>
              </a:rPr>
              <a:t>B</a:t>
            </a:r>
            <a:r>
              <a:rPr lang="zh-CN" altLang="en-US" sz="1800" dirty="0">
                <a:solidFill>
                  <a:srgbClr val="000000"/>
                </a:solidFill>
                <a:latin typeface="微软雅黑" panose="020B0503020204020204" pitchFamily="34" charset="-122"/>
                <a:ea typeface="微软雅黑" panose="020B0503020204020204" pitchFamily="34" charset="-122"/>
              </a:rPr>
              <a:t>运行</a:t>
            </a:r>
            <a:r>
              <a:rPr lang="en-US" altLang="zh-CN" sz="1800" dirty="0" err="1">
                <a:solidFill>
                  <a:srgbClr val="003399"/>
                </a:solidFill>
                <a:latin typeface="微软雅黑" panose="020B0503020204020204" pitchFamily="34" charset="-122"/>
                <a:ea typeface="微软雅黑" panose="020B0503020204020204" pitchFamily="34" charset="-122"/>
              </a:rPr>
              <a:t>nlogn</a:t>
            </a:r>
            <a:r>
              <a:rPr lang="zh-CN" altLang="en-US" sz="1800" dirty="0">
                <a:solidFill>
                  <a:srgbClr val="000000"/>
                </a:solidFill>
                <a:latin typeface="微软雅黑" panose="020B0503020204020204" pitchFamily="34" charset="-122"/>
                <a:ea typeface="微软雅黑" panose="020B0503020204020204" pitchFamily="34" charset="-122"/>
              </a:rPr>
              <a:t>步。</a:t>
            </a:r>
          </a:p>
          <a:p>
            <a:pPr defTabSz="685800" fontAlgn="base">
              <a:lnSpc>
                <a:spcPct val="120000"/>
              </a:lnSpc>
              <a:spcBef>
                <a:spcPct val="0"/>
              </a:spcBef>
              <a:spcAft>
                <a:spcPct val="0"/>
              </a:spcAft>
              <a:buClr>
                <a:srgbClr val="003399"/>
              </a:buClr>
              <a:buSzPct val="50000"/>
              <a:defRPr/>
            </a:pPr>
            <a:r>
              <a:rPr lang="zh-CN" altLang="en-US" sz="1800" dirty="0">
                <a:solidFill>
                  <a:srgbClr val="000000"/>
                </a:solidFill>
                <a:latin typeface="微软雅黑" panose="020B0503020204020204" pitchFamily="34" charset="-122"/>
                <a:ea typeface="微软雅黑" panose="020B0503020204020204" pitchFamily="34" charset="-122"/>
              </a:rPr>
              <a:t>哪个算法好？</a:t>
            </a:r>
            <a:endParaRPr lang="en-US" altLang="zh-CN" sz="1800" dirty="0">
              <a:solidFill>
                <a:srgbClr val="000000"/>
              </a:solidFill>
              <a:latin typeface="微软雅黑" panose="020B0503020204020204" pitchFamily="34" charset="-122"/>
              <a:ea typeface="微软雅黑" panose="020B0503020204020204" pitchFamily="34" charset="-122"/>
            </a:endParaRPr>
          </a:p>
        </p:txBody>
      </p:sp>
      <p:sp>
        <p:nvSpPr>
          <p:cNvPr id="661510" name="Text Box 6"/>
          <p:cNvSpPr txBox="1">
            <a:spLocks noChangeArrowheads="1"/>
          </p:cNvSpPr>
          <p:nvPr/>
        </p:nvSpPr>
        <p:spPr bwMode="auto">
          <a:xfrm>
            <a:off x="2390775" y="4262140"/>
            <a:ext cx="4305300" cy="524174"/>
          </a:xfrm>
          <a:prstGeom prst="rect">
            <a:avLst/>
          </a:prstGeom>
          <a:solidFill>
            <a:srgbClr val="99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137160" tIns="68580" rIns="137160" bIns="68580" anchor="ctr"/>
          <a:lstStyle>
            <a:defPPr>
              <a:defRPr lang="en-US"/>
            </a:defPPr>
            <a:lvl1pPr marL="0" marR="0" lvl="0" indent="0" algn="ctr" defTabSz="914400" eaLnBrk="1" fontAlgn="auto" latinLnBrk="0" hangingPunct="1">
              <a:lnSpc>
                <a:spcPct val="120000"/>
              </a:lnSpc>
              <a:spcAft>
                <a:spcPts val="0"/>
              </a:spcAft>
              <a:buClrTx/>
              <a:buSzTx/>
              <a:buFontTx/>
              <a:buNone/>
              <a:tabLst/>
              <a:defRPr kumimoji="0" sz="2800" b="0" i="0" u="none" strike="noStrike" kern="0" cap="none" spc="0" normalizeH="0" baseline="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defRPr>
            </a:lvl1pPr>
            <a:lvl2pPr marL="742950" indent="-285750">
              <a:spcBef>
                <a:spcPct val="20000"/>
              </a:spcBef>
              <a:buChar char="–"/>
              <a:defRPr sz="2800" b="1">
                <a:latin typeface="Arial" panose="020B0604020202020204" pitchFamily="34" charset="0"/>
                <a:ea typeface="幼圆" panose="02010509060101010101" pitchFamily="49" charset="-122"/>
              </a:defRPr>
            </a:lvl2pPr>
            <a:lvl3pPr marL="1143000" indent="-228600">
              <a:spcBef>
                <a:spcPct val="20000"/>
              </a:spcBef>
              <a:buChar char="•"/>
              <a:defRPr sz="2400" b="1">
                <a:latin typeface="Arial" panose="020B0604020202020204" pitchFamily="34" charset="0"/>
                <a:ea typeface="幼圆" panose="02010509060101010101" pitchFamily="49" charset="-122"/>
              </a:defRPr>
            </a:lvl3pPr>
            <a:lvl4pPr marL="1600200" indent="-228600">
              <a:spcBef>
                <a:spcPct val="20000"/>
              </a:spcBef>
              <a:buChar char="–"/>
              <a:defRPr sz="2000" b="1">
                <a:latin typeface="Arial" panose="020B0604020202020204" pitchFamily="34" charset="0"/>
                <a:ea typeface="幼圆" panose="02010509060101010101" pitchFamily="49" charset="-122"/>
              </a:defRPr>
            </a:lvl4pPr>
            <a:lvl5pPr marL="2057400" indent="-228600">
              <a:spcBef>
                <a:spcPct val="20000"/>
              </a:spcBef>
              <a:buChar char="»"/>
              <a:defRPr sz="2000" b="1">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latin typeface="Arial" panose="020B0604020202020204" pitchFamily="34" charset="0"/>
                <a:ea typeface="幼圆" panose="02010509060101010101" pitchFamily="49" charset="-122"/>
              </a:defRPr>
            </a:lvl9pPr>
          </a:lstStyle>
          <a:p>
            <a:pPr defTabSz="685800">
              <a:spcBef>
                <a:spcPct val="0"/>
              </a:spcBef>
              <a:defRPr/>
            </a:pPr>
            <a:r>
              <a:rPr lang="zh-CN" altLang="en-US" sz="2100" dirty="0"/>
              <a:t>就算都是多项式，也需表现差异</a:t>
            </a:r>
          </a:p>
        </p:txBody>
      </p:sp>
      <p:sp>
        <p:nvSpPr>
          <p:cNvPr id="661511" name="Rectangle 7"/>
          <p:cNvSpPr>
            <a:spLocks noChangeArrowheads="1"/>
          </p:cNvSpPr>
          <p:nvPr/>
        </p:nvSpPr>
        <p:spPr bwMode="auto">
          <a:xfrm>
            <a:off x="1326357" y="2208610"/>
            <a:ext cx="6485335" cy="83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p>
            <a:pPr marL="257175" indent="-257175" defTabSz="685800" fontAlgn="base">
              <a:lnSpc>
                <a:spcPct val="120000"/>
              </a:lnSpc>
              <a:spcBef>
                <a:spcPct val="0"/>
              </a:spcBef>
              <a:spcAft>
                <a:spcPct val="0"/>
              </a:spcAft>
              <a:buClr>
                <a:srgbClr val="003399"/>
              </a:buClr>
              <a:buSzPct val="50000"/>
              <a:buFont typeface="Wingdings" panose="05000000000000000000" pitchFamily="2" charset="2"/>
              <a:buChar char="l"/>
              <a:defRPr/>
            </a:pPr>
            <a:r>
              <a:rPr kumimoji="1" lang="zh-CN" altLang="en-US" dirty="0">
                <a:solidFill>
                  <a:srgbClr val="000000"/>
                </a:solidFill>
                <a:latin typeface="微软雅黑" panose="020B0503020204020204" pitchFamily="34" charset="-122"/>
                <a:ea typeface="微软雅黑" panose="020B0503020204020204" pitchFamily="34" charset="-122"/>
              </a:rPr>
              <a:t>若算法</a:t>
            </a:r>
            <a:r>
              <a:rPr kumimoji="1" lang="en-US" altLang="zh-CN" dirty="0">
                <a:solidFill>
                  <a:srgbClr val="000000"/>
                </a:solidFill>
                <a:latin typeface="微软雅黑" panose="020B0503020204020204" pitchFamily="34" charset="-122"/>
                <a:ea typeface="微软雅黑" panose="020B0503020204020204" pitchFamily="34" charset="-122"/>
              </a:rPr>
              <a:t>A</a:t>
            </a:r>
            <a:r>
              <a:rPr kumimoji="1" lang="zh-CN" altLang="en-US" dirty="0">
                <a:solidFill>
                  <a:srgbClr val="000000"/>
                </a:solidFill>
                <a:latin typeface="微软雅黑" panose="020B0503020204020204" pitchFamily="34" charset="-122"/>
                <a:ea typeface="微软雅黑" panose="020B0503020204020204" pitchFamily="34" charset="-122"/>
              </a:rPr>
              <a:t>运行</a:t>
            </a:r>
            <a:r>
              <a:rPr kumimoji="1" lang="en-US" altLang="zh-CN" dirty="0">
                <a:solidFill>
                  <a:srgbClr val="000000"/>
                </a:solidFill>
                <a:latin typeface="微软雅黑" panose="020B0503020204020204" pitchFamily="34" charset="-122"/>
                <a:ea typeface="微软雅黑" panose="020B0503020204020204" pitchFamily="34" charset="-122"/>
              </a:rPr>
              <a:t>n2+100n</a:t>
            </a:r>
            <a:r>
              <a:rPr kumimoji="1" lang="zh-CN" altLang="en-US" dirty="0">
                <a:solidFill>
                  <a:srgbClr val="000000"/>
                </a:solidFill>
                <a:latin typeface="微软雅黑" panose="020B0503020204020204" pitchFamily="34" charset="-122"/>
                <a:ea typeface="微软雅黑" panose="020B0503020204020204" pitchFamily="34" charset="-122"/>
              </a:rPr>
              <a:t>步，算法</a:t>
            </a:r>
            <a:r>
              <a:rPr kumimoji="1" lang="en-US" altLang="zh-CN" dirty="0">
                <a:solidFill>
                  <a:srgbClr val="000000"/>
                </a:solidFill>
                <a:latin typeface="微软雅黑" panose="020B0503020204020204" pitchFamily="34" charset="-122"/>
                <a:ea typeface="微软雅黑" panose="020B0503020204020204" pitchFamily="34" charset="-122"/>
              </a:rPr>
              <a:t>B</a:t>
            </a:r>
            <a:r>
              <a:rPr kumimoji="1" lang="zh-CN" altLang="en-US" dirty="0">
                <a:solidFill>
                  <a:srgbClr val="000000"/>
                </a:solidFill>
                <a:latin typeface="微软雅黑" panose="020B0503020204020204" pitchFamily="34" charset="-122"/>
                <a:ea typeface="微软雅黑" panose="020B0503020204020204" pitchFamily="34" charset="-122"/>
              </a:rPr>
              <a:t>运行</a:t>
            </a:r>
            <a:r>
              <a:rPr kumimoji="1" lang="en-US" altLang="zh-CN" dirty="0">
                <a:solidFill>
                  <a:srgbClr val="000000"/>
                </a:solidFill>
                <a:latin typeface="微软雅黑" panose="020B0503020204020204" pitchFamily="34" charset="-122"/>
                <a:ea typeface="微软雅黑" panose="020B0503020204020204" pitchFamily="34" charset="-122"/>
              </a:rPr>
              <a:t>2n2</a:t>
            </a:r>
            <a:r>
              <a:rPr kumimoji="1" lang="zh-CN" altLang="en-US" dirty="0">
                <a:solidFill>
                  <a:srgbClr val="000000"/>
                </a:solidFill>
                <a:latin typeface="微软雅黑" panose="020B0503020204020204" pitchFamily="34" charset="-122"/>
                <a:ea typeface="微软雅黑" panose="020B0503020204020204" pitchFamily="34" charset="-122"/>
              </a:rPr>
              <a:t>步。</a:t>
            </a:r>
          </a:p>
          <a:p>
            <a:pPr defTabSz="685800" fontAlgn="base">
              <a:lnSpc>
                <a:spcPct val="120000"/>
              </a:lnSpc>
              <a:spcBef>
                <a:spcPct val="0"/>
              </a:spcBef>
              <a:spcAft>
                <a:spcPct val="0"/>
              </a:spcAft>
              <a:buClr>
                <a:srgbClr val="003399"/>
              </a:buClr>
              <a:buSzPct val="50000"/>
              <a:defRPr/>
            </a:pPr>
            <a:r>
              <a:rPr kumimoji="1" lang="zh-CN" altLang="en-US" dirty="0">
                <a:solidFill>
                  <a:srgbClr val="000000"/>
                </a:solidFill>
                <a:latin typeface="微软雅黑" panose="020B0503020204020204" pitchFamily="34" charset="-122"/>
                <a:ea typeface="微软雅黑" panose="020B0503020204020204" pitchFamily="34" charset="-122"/>
              </a:rPr>
              <a:t>哪个算法好？</a:t>
            </a:r>
            <a:endParaRPr kumimoji="1" lang="en-US" altLang="zh-CN" dirty="0">
              <a:solidFill>
                <a:srgbClr val="000000"/>
              </a:solidFill>
              <a:latin typeface="微软雅黑" panose="020B0503020204020204" pitchFamily="34" charset="-122"/>
              <a:ea typeface="微软雅黑" panose="020B0503020204020204" pitchFamily="34" charset="-122"/>
            </a:endParaRPr>
          </a:p>
        </p:txBody>
      </p:sp>
      <p:sp>
        <p:nvSpPr>
          <p:cNvPr id="661512" name="Rectangle 8"/>
          <p:cNvSpPr>
            <a:spLocks noChangeArrowheads="1"/>
          </p:cNvSpPr>
          <p:nvPr/>
        </p:nvSpPr>
        <p:spPr bwMode="auto">
          <a:xfrm>
            <a:off x="1326357" y="3011091"/>
            <a:ext cx="6485335" cy="837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marL="342900" indent="-342900">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257175" indent="-257175" defTabSz="685800" fontAlgn="base">
              <a:lnSpc>
                <a:spcPct val="120000"/>
              </a:lnSpc>
              <a:spcBef>
                <a:spcPct val="0"/>
              </a:spcBef>
              <a:spcAft>
                <a:spcPct val="0"/>
              </a:spcAft>
              <a:buClr>
                <a:srgbClr val="003399"/>
              </a:buClr>
              <a:buSzPct val="50000"/>
              <a:buFont typeface="Wingdings" panose="05000000000000000000" pitchFamily="2" charset="2"/>
              <a:buChar char="l"/>
            </a:pPr>
            <a:r>
              <a:rPr lang="zh-CN" altLang="en-US" sz="1800">
                <a:solidFill>
                  <a:srgbClr val="000000"/>
                </a:solidFill>
                <a:latin typeface="微软雅黑" panose="020B0503020204020204" pitchFamily="34" charset="-122"/>
                <a:ea typeface="微软雅黑" panose="020B0503020204020204" pitchFamily="34" charset="-122"/>
              </a:rPr>
              <a:t>很多时候我们认为</a:t>
            </a:r>
            <a:r>
              <a:rPr lang="en-US" altLang="zh-CN" sz="1800">
                <a:solidFill>
                  <a:srgbClr val="000000"/>
                </a:solidFill>
                <a:latin typeface="微软雅黑" panose="020B0503020204020204" pitchFamily="34" charset="-122"/>
                <a:ea typeface="微软雅黑" panose="020B0503020204020204" pitchFamily="34" charset="-122"/>
              </a:rPr>
              <a:t>n</a:t>
            </a:r>
            <a:r>
              <a:rPr lang="zh-CN" altLang="en-US" sz="1800">
                <a:solidFill>
                  <a:srgbClr val="000000"/>
                </a:solidFill>
                <a:latin typeface="微软雅黑" panose="020B0503020204020204" pitchFamily="34" charset="-122"/>
                <a:ea typeface="微软雅黑" panose="020B0503020204020204" pitchFamily="34" charset="-122"/>
              </a:rPr>
              <a:t>和</a:t>
            </a:r>
            <a:r>
              <a:rPr lang="en-US" altLang="zh-CN" sz="1800">
                <a:solidFill>
                  <a:srgbClr val="000000"/>
                </a:solidFill>
                <a:latin typeface="微软雅黑" panose="020B0503020204020204" pitchFamily="34" charset="-122"/>
                <a:ea typeface="微软雅黑" panose="020B0503020204020204" pitchFamily="34" charset="-122"/>
              </a:rPr>
              <a:t>n2</a:t>
            </a:r>
            <a:r>
              <a:rPr lang="zh-CN" altLang="en-US" sz="1800">
                <a:solidFill>
                  <a:srgbClr val="000000"/>
                </a:solidFill>
                <a:latin typeface="微软雅黑" panose="020B0503020204020204" pitchFamily="34" charset="-122"/>
                <a:ea typeface="微软雅黑" panose="020B0503020204020204" pitchFamily="34" charset="-122"/>
              </a:rPr>
              <a:t>之间的差异是较大的，而</a:t>
            </a:r>
            <a:r>
              <a:rPr lang="en-US" altLang="zh-CN" sz="1800">
                <a:solidFill>
                  <a:srgbClr val="000000"/>
                </a:solidFill>
                <a:latin typeface="微软雅黑" panose="020B0503020204020204" pitchFamily="34" charset="-122"/>
                <a:ea typeface="微软雅黑" panose="020B0503020204020204" pitchFamily="34" charset="-122"/>
              </a:rPr>
              <a:t>n</a:t>
            </a:r>
            <a:r>
              <a:rPr lang="zh-CN" altLang="en-US" sz="1800">
                <a:solidFill>
                  <a:srgbClr val="000000"/>
                </a:solidFill>
                <a:latin typeface="微软雅黑" panose="020B0503020204020204" pitchFamily="34" charset="-122"/>
                <a:ea typeface="微软雅黑" panose="020B0503020204020204" pitchFamily="34" charset="-122"/>
              </a:rPr>
              <a:t>和</a:t>
            </a:r>
            <a:r>
              <a:rPr lang="en-US" altLang="zh-CN" sz="1800">
                <a:solidFill>
                  <a:srgbClr val="000000"/>
                </a:solidFill>
                <a:latin typeface="微软雅黑" panose="020B0503020204020204" pitchFamily="34" charset="-122"/>
                <a:ea typeface="微软雅黑" panose="020B0503020204020204" pitchFamily="34" charset="-122"/>
              </a:rPr>
              <a:t>5n</a:t>
            </a:r>
            <a:r>
              <a:rPr lang="zh-CN" altLang="en-US" sz="1800">
                <a:solidFill>
                  <a:srgbClr val="000000"/>
                </a:solidFill>
                <a:latin typeface="微软雅黑" panose="020B0503020204020204" pitchFamily="34" charset="-122"/>
                <a:ea typeface="微软雅黑" panose="020B0503020204020204" pitchFamily="34" charset="-122"/>
              </a:rPr>
              <a:t>之间的差异是微小的甚至可以忽悠不计的，怎样表达这种差异？</a:t>
            </a:r>
            <a:endParaRPr lang="en-US" altLang="zh-CN" sz="1800">
              <a:solidFill>
                <a:srgbClr val="000000"/>
              </a:solidFill>
              <a:latin typeface="微软雅黑" panose="020B0503020204020204" pitchFamily="34" charset="-122"/>
              <a:ea typeface="微软雅黑" panose="020B0503020204020204" pitchFamily="34" charset="-122"/>
            </a:endParaRPr>
          </a:p>
        </p:txBody>
      </p:sp>
      <p:sp>
        <p:nvSpPr>
          <p:cNvPr id="661513" name="Rectangle 9"/>
          <p:cNvSpPr>
            <a:spLocks noChangeArrowheads="1"/>
          </p:cNvSpPr>
          <p:nvPr/>
        </p:nvSpPr>
        <p:spPr bwMode="auto">
          <a:xfrm>
            <a:off x="1326357" y="3846910"/>
            <a:ext cx="5993606" cy="415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fontAlgn="base">
              <a:lnSpc>
                <a:spcPts val="1950"/>
              </a:lnSpc>
              <a:spcBef>
                <a:spcPct val="0"/>
              </a:spcBef>
              <a:spcAft>
                <a:spcPct val="0"/>
              </a:spcAft>
              <a:buClr>
                <a:srgbClr val="003399"/>
              </a:buClr>
              <a:buSzPct val="50000"/>
            </a:pPr>
            <a:r>
              <a:rPr lang="zh-CN" altLang="en-US" sz="1800">
                <a:solidFill>
                  <a:srgbClr val="CC0000"/>
                </a:solidFill>
                <a:latin typeface="微软雅黑" panose="020B0503020204020204" pitchFamily="34" charset="-122"/>
                <a:ea typeface="微软雅黑" panose="020B0503020204020204" pitchFamily="34" charset="-122"/>
              </a:rPr>
              <a:t>用渐进表达式可以解决这个问题。</a:t>
            </a:r>
          </a:p>
        </p:txBody>
      </p:sp>
      <p:sp>
        <p:nvSpPr>
          <p:cNvPr id="2" name="矩形 1"/>
          <p:cNvSpPr/>
          <p:nvPr/>
        </p:nvSpPr>
        <p:spPr>
          <a:xfrm>
            <a:off x="1300758" y="704799"/>
            <a:ext cx="2031325" cy="46166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p>
            <a:pPr defTabSz="685800" eaLnBrk="0" fontAlgn="base" hangingPunct="0">
              <a:spcBef>
                <a:spcPct val="0"/>
              </a:spcBef>
              <a:spcAft>
                <a:spcPct val="0"/>
              </a:spcAft>
              <a:defRPr/>
            </a:pPr>
            <a:r>
              <a:rPr kumimoji="1" lang="zh-CN" altLang="en-US" sz="2400" dirty="0">
                <a:solidFill>
                  <a:srgbClr val="0070C0"/>
                </a:solidFill>
                <a:latin typeface="微软雅黑" panose="020B0503020204020204" pitchFamily="34" charset="-122"/>
                <a:ea typeface="微软雅黑" panose="020B0503020204020204" pitchFamily="34" charset="-122"/>
              </a:rPr>
              <a:t>数量级的差别</a:t>
            </a:r>
            <a:endParaRPr kumimoji="1"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73196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61507"/>
                                        </p:tgtEl>
                                        <p:attrNameLst>
                                          <p:attrName>style.visibility</p:attrName>
                                        </p:attrNameLst>
                                      </p:cBhvr>
                                      <p:to>
                                        <p:strVal val="visible"/>
                                      </p:to>
                                    </p:set>
                                    <p:animEffect transition="in" filter="slide(fromBottom)">
                                      <p:cBhvr>
                                        <p:cTn id="7" dur="500"/>
                                        <p:tgtEl>
                                          <p:spTgt spid="6615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61511"/>
                                        </p:tgtEl>
                                        <p:attrNameLst>
                                          <p:attrName>style.visibility</p:attrName>
                                        </p:attrNameLst>
                                      </p:cBhvr>
                                      <p:to>
                                        <p:strVal val="visible"/>
                                      </p:to>
                                    </p:set>
                                    <p:animEffect transition="in" filter="slide(fromBottom)">
                                      <p:cBhvr>
                                        <p:cTn id="12" dur="500"/>
                                        <p:tgtEl>
                                          <p:spTgt spid="6615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61512"/>
                                        </p:tgtEl>
                                        <p:attrNameLst>
                                          <p:attrName>style.visibility</p:attrName>
                                        </p:attrNameLst>
                                      </p:cBhvr>
                                      <p:to>
                                        <p:strVal val="visible"/>
                                      </p:to>
                                    </p:set>
                                    <p:animEffect transition="in" filter="slide(fromBottom)">
                                      <p:cBhvr>
                                        <p:cTn id="17" dur="500"/>
                                        <p:tgtEl>
                                          <p:spTgt spid="6615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61513"/>
                                        </p:tgtEl>
                                        <p:attrNameLst>
                                          <p:attrName>style.visibility</p:attrName>
                                        </p:attrNameLst>
                                      </p:cBhvr>
                                      <p:to>
                                        <p:strVal val="visible"/>
                                      </p:to>
                                    </p:set>
                                    <p:animEffect transition="in" filter="slide(fromBottom)">
                                      <p:cBhvr>
                                        <p:cTn id="22" dur="500"/>
                                        <p:tgtEl>
                                          <p:spTgt spid="6615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661510"/>
                                        </p:tgtEl>
                                        <p:attrNameLst>
                                          <p:attrName>style.visibility</p:attrName>
                                        </p:attrNameLst>
                                      </p:cBhvr>
                                      <p:to>
                                        <p:strVal val="visible"/>
                                      </p:to>
                                    </p:set>
                                    <p:animEffect transition="in" filter="slide(fromBottom)">
                                      <p:cBhvr>
                                        <p:cTn id="27" dur="500"/>
                                        <p:tgtEl>
                                          <p:spTgt spid="661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7" grpId="0"/>
      <p:bldP spid="661511" grpId="0"/>
      <p:bldP spid="661512" grpId="0"/>
      <p:bldP spid="661513"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Comic Sans MS" panose="030F0702030302020204" pitchFamily="66" charset="0"/>
              </a:defRPr>
            </a:lvl1pPr>
            <a:lvl2pPr marL="557213" indent="-214313">
              <a:defRPr kumimoji="1" sz="1200">
                <a:solidFill>
                  <a:schemeClr val="tx1"/>
                </a:solidFill>
                <a:latin typeface="Comic Sans MS" panose="030F0702030302020204" pitchFamily="66" charset="0"/>
              </a:defRPr>
            </a:lvl2pPr>
            <a:lvl3pPr marL="857250" indent="-171450">
              <a:defRPr kumimoji="1" sz="1200">
                <a:solidFill>
                  <a:schemeClr val="tx1"/>
                </a:solidFill>
                <a:latin typeface="Comic Sans MS" panose="030F0702030302020204" pitchFamily="66" charset="0"/>
              </a:defRPr>
            </a:lvl3pPr>
            <a:lvl4pPr marL="1200150" indent="-171450">
              <a:defRPr kumimoji="1" sz="1200">
                <a:solidFill>
                  <a:schemeClr val="tx1"/>
                </a:solidFill>
                <a:latin typeface="Comic Sans MS" panose="030F0702030302020204" pitchFamily="66" charset="0"/>
              </a:defRPr>
            </a:lvl4pPr>
            <a:lvl5pPr marL="1543050" indent="-171450">
              <a:defRPr kumimoji="1" sz="1200">
                <a:solidFill>
                  <a:schemeClr val="tx1"/>
                </a:solidFill>
                <a:latin typeface="Comic Sans MS" panose="030F0702030302020204" pitchFamily="66" charset="0"/>
              </a:defRPr>
            </a:lvl5pPr>
            <a:lvl6pPr marL="1885950" indent="-171450" eaLnBrk="0" fontAlgn="base" hangingPunct="0">
              <a:spcBef>
                <a:spcPct val="0"/>
              </a:spcBef>
              <a:spcAft>
                <a:spcPct val="0"/>
              </a:spcAft>
              <a:defRPr kumimoji="1" sz="1200">
                <a:solidFill>
                  <a:schemeClr val="tx1"/>
                </a:solidFill>
                <a:latin typeface="Comic Sans MS" panose="030F0702030302020204" pitchFamily="66" charset="0"/>
              </a:defRPr>
            </a:lvl6pPr>
            <a:lvl7pPr marL="2228850" indent="-171450" eaLnBrk="0" fontAlgn="base" hangingPunct="0">
              <a:spcBef>
                <a:spcPct val="0"/>
              </a:spcBef>
              <a:spcAft>
                <a:spcPct val="0"/>
              </a:spcAft>
              <a:defRPr kumimoji="1" sz="1200">
                <a:solidFill>
                  <a:schemeClr val="tx1"/>
                </a:solidFill>
                <a:latin typeface="Comic Sans MS" panose="030F0702030302020204" pitchFamily="66" charset="0"/>
              </a:defRPr>
            </a:lvl7pPr>
            <a:lvl8pPr marL="2571750" indent="-171450" eaLnBrk="0" fontAlgn="base" hangingPunct="0">
              <a:spcBef>
                <a:spcPct val="0"/>
              </a:spcBef>
              <a:spcAft>
                <a:spcPct val="0"/>
              </a:spcAft>
              <a:defRPr kumimoji="1" sz="1200">
                <a:solidFill>
                  <a:schemeClr val="tx1"/>
                </a:solidFill>
                <a:latin typeface="Comic Sans MS" panose="030F0702030302020204" pitchFamily="66" charset="0"/>
              </a:defRPr>
            </a:lvl8pPr>
            <a:lvl9pPr marL="2914650" indent="-171450" eaLnBrk="0" fontAlgn="base" hangingPunct="0">
              <a:spcBef>
                <a:spcPct val="0"/>
              </a:spcBef>
              <a:spcAft>
                <a:spcPct val="0"/>
              </a:spcAft>
              <a:defRPr kumimoji="1" sz="1200">
                <a:solidFill>
                  <a:schemeClr val="tx1"/>
                </a:solidFill>
                <a:latin typeface="Comic Sans MS" panose="030F0702030302020204" pitchFamily="66" charset="0"/>
              </a:defRPr>
            </a:lvl9pPr>
          </a:lstStyle>
          <a:p>
            <a:pPr defTabSz="685800" eaLnBrk="0" fontAlgn="base" hangingPunct="0">
              <a:spcBef>
                <a:spcPct val="0"/>
              </a:spcBef>
              <a:spcAft>
                <a:spcPct val="0"/>
              </a:spcAft>
            </a:pPr>
            <a:fld id="{2DCB23E9-80FE-451A-8B64-3BA8A3FF6564}" type="slidenum">
              <a:rPr lang="zh-CN" altLang="en-US" sz="600">
                <a:solidFill>
                  <a:srgbClr val="000000"/>
                </a:solidFill>
              </a:rPr>
              <a:pPr defTabSz="685800" eaLnBrk="0" fontAlgn="base" hangingPunct="0">
                <a:spcBef>
                  <a:spcPct val="0"/>
                </a:spcBef>
                <a:spcAft>
                  <a:spcPct val="0"/>
                </a:spcAft>
              </a:pPr>
              <a:t>81</a:t>
            </a:fld>
            <a:endParaRPr lang="en-US" altLang="zh-CN" sz="1050">
              <a:solidFill>
                <a:srgbClr val="000000"/>
              </a:solidFill>
            </a:endParaRPr>
          </a:p>
        </p:txBody>
      </p:sp>
      <p:sp>
        <p:nvSpPr>
          <p:cNvPr id="23555" name="Rectangle 2"/>
          <p:cNvSpPr>
            <a:spLocks noGrp="1" noChangeArrowheads="1"/>
          </p:cNvSpPr>
          <p:nvPr>
            <p:ph type="title"/>
          </p:nvPr>
        </p:nvSpPr>
        <p:spPr>
          <a:xfrm>
            <a:off x="698897" y="793925"/>
            <a:ext cx="1917192" cy="383824"/>
          </a:xfrm>
          <a:noFill/>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none">
            <a:spAutoFit/>
          </a:bodyPr>
          <a:lstStyle/>
          <a:p>
            <a:pPr algn="l">
              <a:defRPr/>
            </a:pPr>
            <a:r>
              <a:rPr lang="zh-CN" altLang="en-US" sz="2700" kern="1200" dirty="0">
                <a:solidFill>
                  <a:srgbClr val="0070C0"/>
                </a:solidFill>
                <a:latin typeface="微软雅黑" panose="020B0503020204020204" pitchFamily="34" charset="-122"/>
                <a:ea typeface="微软雅黑" panose="020B0503020204020204" pitchFamily="34" charset="-122"/>
                <a:cs typeface="+mn-cs"/>
              </a:rPr>
              <a:t>渐进表达式</a:t>
            </a:r>
          </a:p>
        </p:txBody>
      </p:sp>
      <p:sp>
        <p:nvSpPr>
          <p:cNvPr id="590855" name="Rectangle 7"/>
          <p:cNvSpPr>
            <a:spLocks noChangeArrowheads="1"/>
          </p:cNvSpPr>
          <p:nvPr/>
        </p:nvSpPr>
        <p:spPr bwMode="auto">
          <a:xfrm>
            <a:off x="698898" y="1254919"/>
            <a:ext cx="7435453"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marL="342900" indent="-342900">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257175" indent="-257175" defTabSz="685800" fontAlgn="base">
              <a:lnSpc>
                <a:spcPct val="120000"/>
              </a:lnSpc>
              <a:spcBef>
                <a:spcPct val="0"/>
              </a:spcBef>
              <a:spcAft>
                <a:spcPct val="0"/>
              </a:spcAft>
              <a:buClr>
                <a:srgbClr val="003399"/>
              </a:buClr>
              <a:buSzPct val="50000"/>
            </a:pPr>
            <a:r>
              <a:rPr lang="zh-CN" altLang="en-US" sz="1800">
                <a:solidFill>
                  <a:srgbClr val="000000"/>
                </a:solidFill>
                <a:latin typeface="微软雅黑" panose="020B0503020204020204" pitchFamily="34" charset="-122"/>
                <a:ea typeface="微软雅黑" panose="020B0503020204020204" pitchFamily="34" charset="-122"/>
              </a:rPr>
              <a:t>常数间的差异较小</a:t>
            </a:r>
          </a:p>
          <a:p>
            <a:pPr marL="557213" lvl="1" indent="-214313" defTabSz="685800" fontAlgn="base">
              <a:lnSpc>
                <a:spcPct val="120000"/>
              </a:lnSpc>
              <a:spcBef>
                <a:spcPct val="0"/>
              </a:spcBef>
              <a:spcAft>
                <a:spcPct val="0"/>
              </a:spcAft>
              <a:buClr>
                <a:srgbClr val="000000"/>
              </a:buClr>
              <a:buSzPct val="35000"/>
              <a:buFont typeface="Monotype Sorts" pitchFamily="92" charset="2"/>
              <a:buChar char="n"/>
            </a:pPr>
            <a:r>
              <a:rPr lang="zh-CN" altLang="en-US" sz="1800">
                <a:solidFill>
                  <a:srgbClr val="000000"/>
                </a:solidFill>
                <a:latin typeface="微软雅黑" panose="020B0503020204020204" pitchFamily="34" charset="-122"/>
                <a:ea typeface="微软雅黑" panose="020B0503020204020204" pitchFamily="34" charset="-122"/>
              </a:rPr>
              <a:t>很多情况下，没有意义去说一个运行</a:t>
            </a:r>
            <a:r>
              <a:rPr lang="en-US" altLang="zh-TW" sz="1800">
                <a:solidFill>
                  <a:srgbClr val="000000"/>
                </a:solidFill>
                <a:latin typeface="微软雅黑" panose="020B0503020204020204" pitchFamily="34" charset="-122"/>
                <a:ea typeface="微软雅黑" panose="020B0503020204020204" pitchFamily="34" charset="-122"/>
              </a:rPr>
              <a:t>2n</a:t>
            </a:r>
            <a:r>
              <a:rPr lang="en-US" altLang="zh-TW" sz="1800" baseline="30000">
                <a:solidFill>
                  <a:srgbClr val="000000"/>
                </a:solidFill>
                <a:latin typeface="微软雅黑" panose="020B0503020204020204" pitchFamily="34" charset="-122"/>
                <a:ea typeface="微软雅黑" panose="020B0503020204020204" pitchFamily="34" charset="-122"/>
              </a:rPr>
              <a:t>2</a:t>
            </a:r>
            <a:r>
              <a:rPr lang="en-US" altLang="zh-TW" sz="1800">
                <a:solidFill>
                  <a:srgbClr val="000000"/>
                </a:solidFill>
                <a:latin typeface="微软雅黑" panose="020B0503020204020204" pitchFamily="34" charset="-122"/>
                <a:ea typeface="微软雅黑" panose="020B0503020204020204" pitchFamily="34" charset="-122"/>
              </a:rPr>
              <a:t> </a:t>
            </a:r>
            <a:r>
              <a:rPr lang="zh-CN" altLang="en-US" sz="1800">
                <a:solidFill>
                  <a:srgbClr val="000000"/>
                </a:solidFill>
                <a:latin typeface="微软雅黑" panose="020B0503020204020204" pitchFamily="34" charset="-122"/>
                <a:ea typeface="微软雅黑" panose="020B0503020204020204" pitchFamily="34" charset="-122"/>
              </a:rPr>
              <a:t>步的算法比一个运行</a:t>
            </a:r>
            <a:r>
              <a:rPr lang="en-US" altLang="zh-TW" sz="1800">
                <a:solidFill>
                  <a:srgbClr val="000000"/>
                </a:solidFill>
                <a:latin typeface="微软雅黑" panose="020B0503020204020204" pitchFamily="34" charset="-122"/>
                <a:ea typeface="微软雅黑" panose="020B0503020204020204" pitchFamily="34" charset="-122"/>
              </a:rPr>
              <a:t>n</a:t>
            </a:r>
            <a:r>
              <a:rPr lang="en-US" altLang="zh-TW" sz="1800" baseline="30000">
                <a:solidFill>
                  <a:srgbClr val="000000"/>
                </a:solidFill>
                <a:latin typeface="微软雅黑" panose="020B0503020204020204" pitchFamily="34" charset="-122"/>
                <a:ea typeface="微软雅黑" panose="020B0503020204020204" pitchFamily="34" charset="-122"/>
              </a:rPr>
              <a:t>2</a:t>
            </a:r>
            <a:r>
              <a:rPr lang="en-US" altLang="zh-TW" sz="1800">
                <a:solidFill>
                  <a:srgbClr val="000000"/>
                </a:solidFill>
                <a:latin typeface="微软雅黑" panose="020B0503020204020204" pitchFamily="34" charset="-122"/>
                <a:ea typeface="微软雅黑" panose="020B0503020204020204" pitchFamily="34" charset="-122"/>
              </a:rPr>
              <a:t> </a:t>
            </a:r>
            <a:r>
              <a:rPr lang="zh-CN" altLang="en-US" sz="1800">
                <a:solidFill>
                  <a:srgbClr val="000000"/>
                </a:solidFill>
                <a:latin typeface="微软雅黑" panose="020B0503020204020204" pitchFamily="34" charset="-122"/>
                <a:ea typeface="微软雅黑" panose="020B0503020204020204" pitchFamily="34" charset="-122"/>
              </a:rPr>
              <a:t>步的算法要好</a:t>
            </a:r>
            <a:r>
              <a:rPr lang="en-US" altLang="zh-TW" sz="1800">
                <a:solidFill>
                  <a:srgbClr val="000000"/>
                </a:solidFill>
                <a:latin typeface="微软雅黑" panose="020B0503020204020204" pitchFamily="34" charset="-122"/>
                <a:ea typeface="微软雅黑" panose="020B0503020204020204" pitchFamily="34" charset="-122"/>
              </a:rPr>
              <a:t>.</a:t>
            </a:r>
          </a:p>
          <a:p>
            <a:pPr marL="557213" lvl="1" indent="-214313" defTabSz="685800" fontAlgn="base">
              <a:lnSpc>
                <a:spcPct val="120000"/>
              </a:lnSpc>
              <a:spcBef>
                <a:spcPct val="0"/>
              </a:spcBef>
              <a:spcAft>
                <a:spcPct val="0"/>
              </a:spcAft>
              <a:buClr>
                <a:srgbClr val="000000"/>
              </a:buClr>
              <a:buSzPct val="35000"/>
              <a:buFont typeface="Monotype Sorts" pitchFamily="92" charset="2"/>
              <a:buChar char="n"/>
            </a:pPr>
            <a:r>
              <a:rPr lang="zh-CN" altLang="en-US" sz="1800">
                <a:solidFill>
                  <a:srgbClr val="000000"/>
                </a:solidFill>
                <a:latin typeface="微软雅黑" panose="020B0503020204020204" pitchFamily="34" charset="-122"/>
                <a:ea typeface="微软雅黑" panose="020B0503020204020204" pitchFamily="34" charset="-122"/>
              </a:rPr>
              <a:t>在渐进表式方式中我们忽略常数，这样我们将下面式子看成相等的</a:t>
            </a:r>
            <a:r>
              <a:rPr lang="en-US" altLang="zh-TW" sz="1800">
                <a:solidFill>
                  <a:srgbClr val="000000"/>
                </a:solidFill>
                <a:latin typeface="微软雅黑" panose="020B0503020204020204" pitchFamily="34" charset="-122"/>
                <a:ea typeface="微软雅黑" panose="020B0503020204020204" pitchFamily="34" charset="-122"/>
              </a:rPr>
              <a:t>:</a:t>
            </a:r>
          </a:p>
          <a:p>
            <a:pPr marL="557213" lvl="1" indent="-214313" defTabSz="685800" fontAlgn="base">
              <a:lnSpc>
                <a:spcPct val="120000"/>
              </a:lnSpc>
              <a:spcBef>
                <a:spcPct val="0"/>
              </a:spcBef>
              <a:spcAft>
                <a:spcPct val="0"/>
              </a:spcAft>
              <a:buClr>
                <a:srgbClr val="000000"/>
              </a:buClr>
              <a:buSzPct val="35000"/>
              <a:buFont typeface="Monotype Sorts" pitchFamily="92" charset="2"/>
              <a:buChar char="n"/>
            </a:pPr>
            <a:r>
              <a:rPr lang="en-US" altLang="zh-TW" sz="1800">
                <a:solidFill>
                  <a:srgbClr val="000000"/>
                </a:solidFill>
                <a:latin typeface="微软雅黑" panose="020B0503020204020204" pitchFamily="34" charset="-122"/>
                <a:ea typeface="微软雅黑" panose="020B0503020204020204" pitchFamily="34" charset="-122"/>
              </a:rPr>
              <a:t>100n</a:t>
            </a:r>
            <a:r>
              <a:rPr lang="en-US" altLang="zh-TW" sz="1800" baseline="30000">
                <a:solidFill>
                  <a:srgbClr val="000000"/>
                </a:solidFill>
                <a:latin typeface="微软雅黑" panose="020B0503020204020204" pitchFamily="34" charset="-122"/>
                <a:ea typeface="微软雅黑" panose="020B0503020204020204" pitchFamily="34" charset="-122"/>
              </a:rPr>
              <a:t>2</a:t>
            </a:r>
            <a:r>
              <a:rPr lang="en-US" altLang="zh-TW" sz="1800">
                <a:solidFill>
                  <a:srgbClr val="000000"/>
                </a:solidFill>
                <a:latin typeface="微软雅黑" panose="020B0503020204020204" pitchFamily="34" charset="-122"/>
                <a:ea typeface="微软雅黑" panose="020B0503020204020204" pitchFamily="34" charset="-122"/>
              </a:rPr>
              <a:t>,   1.5n</a:t>
            </a:r>
            <a:r>
              <a:rPr lang="en-US" altLang="zh-TW" sz="1800" baseline="30000">
                <a:solidFill>
                  <a:srgbClr val="000000"/>
                </a:solidFill>
                <a:latin typeface="微软雅黑" panose="020B0503020204020204" pitchFamily="34" charset="-122"/>
                <a:ea typeface="微软雅黑" panose="020B0503020204020204" pitchFamily="34" charset="-122"/>
              </a:rPr>
              <a:t>2</a:t>
            </a:r>
            <a:r>
              <a:rPr lang="en-US" altLang="zh-TW" sz="1800">
                <a:solidFill>
                  <a:srgbClr val="000000"/>
                </a:solidFill>
                <a:latin typeface="微软雅黑" panose="020B0503020204020204" pitchFamily="34" charset="-122"/>
                <a:ea typeface="微软雅黑" panose="020B0503020204020204" pitchFamily="34" charset="-122"/>
              </a:rPr>
              <a:t>,    n</a:t>
            </a:r>
            <a:r>
              <a:rPr lang="en-US" altLang="zh-TW" sz="1800" baseline="30000">
                <a:solidFill>
                  <a:srgbClr val="000000"/>
                </a:solidFill>
                <a:latin typeface="微软雅黑" panose="020B0503020204020204" pitchFamily="34" charset="-122"/>
                <a:ea typeface="微软雅黑" panose="020B0503020204020204" pitchFamily="34" charset="-122"/>
              </a:rPr>
              <a:t>2</a:t>
            </a:r>
            <a:r>
              <a:rPr lang="en-US" altLang="zh-TW" sz="1800">
                <a:solidFill>
                  <a:srgbClr val="000000"/>
                </a:solidFill>
                <a:latin typeface="微软雅黑" panose="020B0503020204020204" pitchFamily="34" charset="-122"/>
                <a:ea typeface="微软雅黑" panose="020B0503020204020204" pitchFamily="34" charset="-122"/>
              </a:rPr>
              <a:t>+4,   10n</a:t>
            </a:r>
            <a:r>
              <a:rPr lang="en-US" altLang="zh-TW" sz="1800" baseline="30000">
                <a:solidFill>
                  <a:srgbClr val="000000"/>
                </a:solidFill>
                <a:latin typeface="微软雅黑" panose="020B0503020204020204" pitchFamily="34" charset="-122"/>
                <a:ea typeface="微软雅黑" panose="020B0503020204020204" pitchFamily="34" charset="-122"/>
              </a:rPr>
              <a:t>2</a:t>
            </a:r>
            <a:r>
              <a:rPr lang="en-US" altLang="zh-TW" sz="1800">
                <a:solidFill>
                  <a:srgbClr val="000000"/>
                </a:solidFill>
                <a:latin typeface="微软雅黑" panose="020B0503020204020204" pitchFamily="34" charset="-122"/>
                <a:ea typeface="微软雅黑" panose="020B0503020204020204" pitchFamily="34" charset="-122"/>
              </a:rPr>
              <a:t>-3n+6.</a:t>
            </a:r>
          </a:p>
          <a:p>
            <a:pPr marL="557213" lvl="1" indent="-214313" defTabSz="685800" fontAlgn="base">
              <a:lnSpc>
                <a:spcPct val="120000"/>
              </a:lnSpc>
              <a:spcBef>
                <a:spcPct val="0"/>
              </a:spcBef>
              <a:spcAft>
                <a:spcPct val="0"/>
              </a:spcAft>
              <a:buClr>
                <a:srgbClr val="000000"/>
              </a:buClr>
              <a:buSzPct val="35000"/>
              <a:buFont typeface="Monotype Sorts" pitchFamily="92" charset="2"/>
              <a:buChar char="n"/>
            </a:pPr>
            <a:r>
              <a:rPr lang="zh-CN" altLang="en-US" sz="1800">
                <a:solidFill>
                  <a:srgbClr val="000000"/>
                </a:solidFill>
                <a:latin typeface="微软雅黑" panose="020B0503020204020204" pitchFamily="34" charset="-122"/>
                <a:ea typeface="微软雅黑" panose="020B0503020204020204" pitchFamily="34" charset="-122"/>
              </a:rPr>
              <a:t>用如下符号表式</a:t>
            </a:r>
            <a:r>
              <a:rPr lang="zh-TW" altLang="en-US" sz="1800">
                <a:solidFill>
                  <a:srgbClr val="000000"/>
                </a:solidFill>
                <a:latin typeface="微软雅黑" panose="020B0503020204020204" pitchFamily="34" charset="-122"/>
                <a:ea typeface="微软雅黑" panose="020B0503020204020204" pitchFamily="34" charset="-122"/>
              </a:rPr>
              <a:t> </a:t>
            </a:r>
            <a:r>
              <a:rPr lang="zh-TW" altLang="en-US"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TW" sz="1800">
                <a:solidFill>
                  <a:srgbClr val="000000"/>
                </a:solidFill>
                <a:latin typeface="微软雅黑" panose="020B0503020204020204" pitchFamily="34" charset="-122"/>
                <a:ea typeface="微软雅黑" panose="020B0503020204020204" pitchFamily="34" charset="-122"/>
              </a:rPr>
              <a:t>(n</a:t>
            </a:r>
            <a:r>
              <a:rPr lang="en-US" altLang="zh-TW" sz="1800" baseline="30000">
                <a:solidFill>
                  <a:srgbClr val="000000"/>
                </a:solidFill>
                <a:latin typeface="微软雅黑" panose="020B0503020204020204" pitchFamily="34" charset="-122"/>
                <a:ea typeface="微软雅黑" panose="020B0503020204020204" pitchFamily="34" charset="-122"/>
              </a:rPr>
              <a:t>2</a:t>
            </a:r>
            <a:r>
              <a:rPr lang="en-US" altLang="zh-TW" sz="1800">
                <a:solidFill>
                  <a:srgbClr val="000000"/>
                </a:solidFill>
                <a:latin typeface="微软雅黑" panose="020B0503020204020204" pitchFamily="34" charset="-122"/>
                <a:ea typeface="微软雅黑" panose="020B0503020204020204" pitchFamily="34" charset="-122"/>
              </a:rPr>
              <a:t>).</a:t>
            </a:r>
          </a:p>
        </p:txBody>
      </p:sp>
      <p:sp>
        <p:nvSpPr>
          <p:cNvPr id="590856" name="Rectangle 8"/>
          <p:cNvSpPr>
            <a:spLocks noChangeArrowheads="1"/>
          </p:cNvSpPr>
          <p:nvPr/>
        </p:nvSpPr>
        <p:spPr bwMode="auto">
          <a:xfrm>
            <a:off x="500063" y="3513535"/>
            <a:ext cx="8142685" cy="1189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lstStyle>
            <a:lvl1pPr marL="342900" indent="-342900">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marL="257175" indent="-257175" defTabSz="685800" fontAlgn="base">
              <a:lnSpc>
                <a:spcPct val="120000"/>
              </a:lnSpc>
              <a:spcBef>
                <a:spcPct val="0"/>
              </a:spcBef>
              <a:spcAft>
                <a:spcPct val="0"/>
              </a:spcAft>
              <a:buClr>
                <a:srgbClr val="003399"/>
              </a:buClr>
              <a:buSzPct val="50000"/>
            </a:pPr>
            <a:r>
              <a:rPr lang="zh-CN" altLang="en-US" sz="1800">
                <a:solidFill>
                  <a:srgbClr val="0070C0"/>
                </a:solidFill>
                <a:latin typeface="微软雅黑" panose="020B0503020204020204" pitchFamily="34" charset="-122"/>
                <a:ea typeface="微软雅黑" panose="020B0503020204020204" pitchFamily="34" charset="-122"/>
              </a:rPr>
              <a:t>渐进表式的核心内容就是忽略常数！</a:t>
            </a:r>
          </a:p>
          <a:p>
            <a:pPr marL="257175" indent="-257175" defTabSz="685800" fontAlgn="base">
              <a:lnSpc>
                <a:spcPct val="120000"/>
              </a:lnSpc>
              <a:spcBef>
                <a:spcPct val="0"/>
              </a:spcBef>
              <a:spcAft>
                <a:spcPct val="0"/>
              </a:spcAft>
              <a:buClr>
                <a:srgbClr val="003399"/>
              </a:buClr>
              <a:buSzPct val="50000"/>
            </a:pPr>
            <a:r>
              <a:rPr lang="zh-CN" altLang="en-US" sz="1800">
                <a:solidFill>
                  <a:srgbClr val="0070C0"/>
                </a:solidFill>
                <a:latin typeface="微软雅黑" panose="020B0503020204020204" pitchFamily="34" charset="-122"/>
                <a:ea typeface="微软雅黑" panose="020B0503020204020204" pitchFamily="34" charset="-122"/>
              </a:rPr>
              <a:t>渐进表式是一个被大家认同的计算机里表式运行时间和空间的方法。</a:t>
            </a:r>
          </a:p>
          <a:p>
            <a:pPr marL="257175" indent="-257175" defTabSz="685800" fontAlgn="base">
              <a:lnSpc>
                <a:spcPct val="120000"/>
              </a:lnSpc>
              <a:spcBef>
                <a:spcPct val="0"/>
              </a:spcBef>
              <a:spcAft>
                <a:spcPct val="0"/>
              </a:spcAft>
              <a:buClr>
                <a:srgbClr val="003399"/>
              </a:buClr>
              <a:buSzPct val="50000"/>
            </a:pPr>
            <a:r>
              <a:rPr lang="zh-CN" altLang="en-US" sz="1800">
                <a:solidFill>
                  <a:srgbClr val="0070C0"/>
                </a:solidFill>
                <a:latin typeface="微软雅黑" panose="020B0503020204020204" pitchFamily="34" charset="-122"/>
                <a:ea typeface="微软雅黑" panose="020B0503020204020204" pitchFamily="34" charset="-122"/>
              </a:rPr>
              <a:t>渐进表式系统产生另一个数学系统，与精确数学、模糊数学、近似数学都不相同。</a:t>
            </a:r>
            <a:endParaRPr lang="en-US" altLang="zh-TW" sz="180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1814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90855"/>
                                        </p:tgtEl>
                                        <p:attrNameLst>
                                          <p:attrName>style.visibility</p:attrName>
                                        </p:attrNameLst>
                                      </p:cBhvr>
                                      <p:to>
                                        <p:strVal val="visible"/>
                                      </p:to>
                                    </p:set>
                                    <p:animEffect transition="in" filter="slide(fromBottom)">
                                      <p:cBhvr>
                                        <p:cTn id="7" dur="500"/>
                                        <p:tgtEl>
                                          <p:spTgt spid="5908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590856"/>
                                        </p:tgtEl>
                                        <p:attrNameLst>
                                          <p:attrName>style.visibility</p:attrName>
                                        </p:attrNameLst>
                                      </p:cBhvr>
                                      <p:to>
                                        <p:strVal val="visible"/>
                                      </p:to>
                                    </p:set>
                                    <p:animEffect transition="in" filter="slide(fromBottom)">
                                      <p:cBhvr>
                                        <p:cTn id="12" dur="500"/>
                                        <p:tgtEl>
                                          <p:spTgt spid="590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5" grpId="0"/>
      <p:bldP spid="590856" grpId="0"/>
    </p:bld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1104900" y="778448"/>
            <a:ext cx="2609689" cy="383824"/>
          </a:xfrm>
          <a:noFill/>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none">
            <a:spAutoFit/>
          </a:bodyPr>
          <a:lstStyle/>
          <a:p>
            <a:pPr algn="l">
              <a:defRPr/>
            </a:pPr>
            <a:r>
              <a:rPr lang="zh-CN" altLang="en-US" sz="2700" kern="1200" dirty="0">
                <a:solidFill>
                  <a:srgbClr val="0070C0"/>
                </a:solidFill>
                <a:latin typeface="微软雅黑" panose="020B0503020204020204" pitchFamily="34" charset="-122"/>
                <a:ea typeface="微软雅黑" panose="020B0503020204020204" pitchFamily="34" charset="-122"/>
                <a:cs typeface="+mn-cs"/>
              </a:rPr>
              <a:t>渐近分析的符号</a:t>
            </a:r>
          </a:p>
        </p:txBody>
      </p:sp>
      <p:sp>
        <p:nvSpPr>
          <p:cNvPr id="10245" name="Rectangle 3"/>
          <p:cNvSpPr>
            <a:spLocks noGrp="1" noChangeArrowheads="1"/>
          </p:cNvSpPr>
          <p:nvPr>
            <p:ph type="body" idx="1"/>
          </p:nvPr>
        </p:nvSpPr>
        <p:spPr>
          <a:xfrm>
            <a:off x="1159669" y="1334691"/>
            <a:ext cx="7131844" cy="2472928"/>
          </a:xfrm>
        </p:spPr>
        <p:txBody>
          <a:bodyPr/>
          <a:lstStyle/>
          <a:p>
            <a:pPr marL="0" indent="0" eaLnBrk="1" hangingPunct="1">
              <a:lnSpc>
                <a:spcPct val="150000"/>
              </a:lnSpc>
              <a:buNone/>
            </a:pPr>
            <a:r>
              <a:rPr lang="zh-CN" altLang="en-US" sz="1500">
                <a:solidFill>
                  <a:schemeClr val="tx1"/>
                </a:solidFill>
                <a:latin typeface="微软雅黑" panose="020B0503020204020204" pitchFamily="34" charset="-122"/>
                <a:ea typeface="微软雅黑" panose="020B0503020204020204" pitchFamily="34" charset="-122"/>
              </a:rPr>
              <a:t>在下面的讨论中，对所有</a:t>
            </a:r>
            <a:r>
              <a:rPr lang="en-US" altLang="zh-CN" sz="1500" i="1">
                <a:solidFill>
                  <a:schemeClr val="tx1"/>
                </a:solidFill>
                <a:latin typeface="微软雅黑" panose="020B0503020204020204" pitchFamily="34" charset="-122"/>
                <a:ea typeface="微软雅黑" panose="020B0503020204020204" pitchFamily="34" charset="-122"/>
              </a:rPr>
              <a:t>n</a:t>
            </a:r>
            <a:r>
              <a:rPr lang="zh-CN" altLang="en-US"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0</a:t>
            </a:r>
            <a:r>
              <a:rPr lang="zh-CN" altLang="en-US"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0</a:t>
            </a:r>
            <a:r>
              <a:rPr lang="zh-CN" altLang="en-US" sz="1500">
                <a:solidFill>
                  <a:schemeClr val="tx1"/>
                </a:solidFill>
                <a:latin typeface="微软雅黑" panose="020B0503020204020204" pitchFamily="34" charset="-122"/>
                <a:ea typeface="微软雅黑" panose="020B0503020204020204" pitchFamily="34" charset="-122"/>
              </a:rPr>
              <a:t>。</a:t>
            </a:r>
          </a:p>
          <a:p>
            <a:pPr marL="0" indent="0" eaLnBrk="1" hangingPunct="1">
              <a:lnSpc>
                <a:spcPct val="150000"/>
              </a:lnSpc>
              <a:buNone/>
            </a:pPr>
            <a:r>
              <a:rPr lang="zh-CN" altLang="en-US" sz="1500">
                <a:solidFill>
                  <a:srgbClr val="0070C0"/>
                </a:solidFill>
                <a:latin typeface="微软雅黑" panose="020B0503020204020204" pitchFamily="34" charset="-122"/>
                <a:ea typeface="微软雅黑" panose="020B0503020204020204" pitchFamily="34" charset="-122"/>
              </a:rPr>
              <a:t>（</a:t>
            </a:r>
            <a:r>
              <a:rPr lang="en-US" altLang="zh-CN" sz="1500">
                <a:solidFill>
                  <a:srgbClr val="0070C0"/>
                </a:solidFill>
                <a:latin typeface="微软雅黑" panose="020B0503020204020204" pitchFamily="34" charset="-122"/>
                <a:ea typeface="微软雅黑" panose="020B0503020204020204" pitchFamily="34" charset="-122"/>
              </a:rPr>
              <a:t>1</a:t>
            </a:r>
            <a:r>
              <a:rPr lang="zh-CN" altLang="en-US" sz="1500">
                <a:solidFill>
                  <a:srgbClr val="0070C0"/>
                </a:solidFill>
                <a:latin typeface="微软雅黑" panose="020B0503020204020204" pitchFamily="34" charset="-122"/>
                <a:ea typeface="微软雅黑" panose="020B0503020204020204" pitchFamily="34" charset="-122"/>
              </a:rPr>
              <a:t>）渐近上界记号</a:t>
            </a:r>
            <a:r>
              <a:rPr lang="en-US" altLang="zh-CN" sz="1500" i="1">
                <a:solidFill>
                  <a:srgbClr val="0070C0"/>
                </a:solidFill>
                <a:latin typeface="微软雅黑" panose="020B0503020204020204" pitchFamily="34" charset="-122"/>
                <a:ea typeface="微软雅黑" panose="020B0503020204020204" pitchFamily="34" charset="-122"/>
              </a:rPr>
              <a:t>O</a:t>
            </a:r>
          </a:p>
          <a:p>
            <a:pPr marL="0" indent="0" eaLnBrk="1" hangingPunct="1">
              <a:lnSpc>
                <a:spcPct val="150000"/>
              </a:lnSpc>
              <a:buNone/>
            </a:pPr>
            <a:r>
              <a:rPr lang="en-US" altLang="zh-CN" sz="1500" i="1">
                <a:solidFill>
                  <a:schemeClr val="tx1"/>
                </a:solidFill>
                <a:latin typeface="微软雅黑" panose="020B0503020204020204" pitchFamily="34" charset="-122"/>
                <a:ea typeface="微软雅黑" panose="020B0503020204020204" pitchFamily="34" charset="-122"/>
              </a:rPr>
              <a:t>O</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 </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a:t>
            </a:r>
            <a:r>
              <a:rPr lang="zh-CN" altLang="en-US" sz="1500">
                <a:solidFill>
                  <a:schemeClr val="tx1"/>
                </a:solidFill>
                <a:latin typeface="微软雅黑" panose="020B0503020204020204" pitchFamily="34" charset="-122"/>
                <a:ea typeface="微软雅黑" panose="020B0503020204020204" pitchFamily="34" charset="-122"/>
              </a:rPr>
              <a:t>存在正常数</a:t>
            </a:r>
            <a:r>
              <a:rPr lang="en-US" altLang="zh-CN" sz="1500" i="1">
                <a:solidFill>
                  <a:schemeClr val="tx1"/>
                </a:solidFill>
                <a:latin typeface="微软雅黑" panose="020B0503020204020204" pitchFamily="34" charset="-122"/>
                <a:ea typeface="微软雅黑" panose="020B0503020204020204" pitchFamily="34" charset="-122"/>
              </a:rPr>
              <a:t>c</a:t>
            </a:r>
            <a:r>
              <a:rPr lang="zh-CN" altLang="en-US" sz="1500">
                <a:solidFill>
                  <a:schemeClr val="tx1"/>
                </a:solidFill>
                <a:latin typeface="微软雅黑" panose="020B0503020204020204" pitchFamily="34" charset="-122"/>
                <a:ea typeface="微软雅黑" panose="020B0503020204020204" pitchFamily="34" charset="-122"/>
              </a:rPr>
              <a:t>和</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0</a:t>
            </a:r>
            <a:r>
              <a:rPr lang="zh-CN" altLang="en-US" sz="1500">
                <a:solidFill>
                  <a:schemeClr val="tx1"/>
                </a:solidFill>
                <a:latin typeface="微软雅黑" panose="020B0503020204020204" pitchFamily="34" charset="-122"/>
                <a:ea typeface="微软雅黑" panose="020B0503020204020204" pitchFamily="34" charset="-122"/>
              </a:rPr>
              <a:t>使得对所有</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0</a:t>
            </a:r>
            <a:r>
              <a:rPr lang="zh-CN" altLang="en-US" sz="1500">
                <a:solidFill>
                  <a:schemeClr val="tx1"/>
                </a:solidFill>
                <a:latin typeface="微软雅黑" panose="020B0503020204020204" pitchFamily="34" charset="-122"/>
                <a:ea typeface="微软雅黑" panose="020B0503020204020204" pitchFamily="34" charset="-122"/>
              </a:rPr>
              <a:t>有：</a:t>
            </a:r>
            <a:r>
              <a:rPr lang="en-US" altLang="zh-CN" sz="1500">
                <a:solidFill>
                  <a:schemeClr val="tx1"/>
                </a:solidFill>
                <a:latin typeface="微软雅黑" panose="020B0503020204020204" pitchFamily="34" charset="-122"/>
                <a:ea typeface="微软雅黑" panose="020B0503020204020204" pitchFamily="34" charset="-122"/>
              </a:rPr>
              <a:t>0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cg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p>
          <a:p>
            <a:pPr marL="0" indent="0" eaLnBrk="1" hangingPunct="1">
              <a:lnSpc>
                <a:spcPct val="150000"/>
              </a:lnSpc>
              <a:buNone/>
            </a:pPr>
            <a:r>
              <a:rPr lang="zh-CN" altLang="en-US" sz="1500">
                <a:solidFill>
                  <a:srgbClr val="0070C0"/>
                </a:solidFill>
                <a:latin typeface="微软雅黑" panose="020B0503020204020204" pitchFamily="34" charset="-122"/>
                <a:ea typeface="微软雅黑" panose="020B0503020204020204" pitchFamily="34" charset="-122"/>
              </a:rPr>
              <a:t>（</a:t>
            </a:r>
            <a:r>
              <a:rPr lang="en-US" altLang="zh-CN" sz="1500">
                <a:solidFill>
                  <a:srgbClr val="0070C0"/>
                </a:solidFill>
                <a:latin typeface="微软雅黑" panose="020B0503020204020204" pitchFamily="34" charset="-122"/>
                <a:ea typeface="微软雅黑" panose="020B0503020204020204" pitchFamily="34" charset="-122"/>
              </a:rPr>
              <a:t>2</a:t>
            </a:r>
            <a:r>
              <a:rPr lang="zh-CN" altLang="en-US" sz="1500">
                <a:solidFill>
                  <a:srgbClr val="0070C0"/>
                </a:solidFill>
                <a:latin typeface="微软雅黑" panose="020B0503020204020204" pitchFamily="34" charset="-122"/>
                <a:ea typeface="微软雅黑" panose="020B0503020204020204" pitchFamily="34" charset="-122"/>
              </a:rPr>
              <a:t>）渐近下界记号</a:t>
            </a:r>
            <a:r>
              <a:rPr lang="zh-CN" altLang="en-US" sz="1500">
                <a:solidFill>
                  <a:srgbClr val="0070C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500">
                <a:solidFill>
                  <a:srgbClr val="0070C0"/>
                </a:solidFill>
                <a:latin typeface="微软雅黑" panose="020B0503020204020204" pitchFamily="34" charset="-122"/>
                <a:ea typeface="微软雅黑" panose="020B0503020204020204" pitchFamily="34" charset="-122"/>
              </a:rPr>
              <a:t> </a:t>
            </a:r>
          </a:p>
          <a:p>
            <a:pPr marL="0" indent="0" eaLnBrk="1" hangingPunct="1">
              <a:lnSpc>
                <a:spcPct val="150000"/>
              </a:lnSpc>
              <a:buNone/>
            </a:pPr>
            <a:r>
              <a:rPr lang="zh-CN" altLang="en-US" sz="1500" i="1">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 </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a:t>
            </a:r>
            <a:r>
              <a:rPr lang="zh-CN" altLang="en-US" sz="1500">
                <a:solidFill>
                  <a:schemeClr val="tx1"/>
                </a:solidFill>
                <a:latin typeface="微软雅黑" panose="020B0503020204020204" pitchFamily="34" charset="-122"/>
                <a:ea typeface="微软雅黑" panose="020B0503020204020204" pitchFamily="34" charset="-122"/>
              </a:rPr>
              <a:t>存在正常数</a:t>
            </a:r>
            <a:r>
              <a:rPr lang="en-US" altLang="zh-CN" sz="1500" i="1">
                <a:solidFill>
                  <a:schemeClr val="tx1"/>
                </a:solidFill>
                <a:latin typeface="微软雅黑" panose="020B0503020204020204" pitchFamily="34" charset="-122"/>
                <a:ea typeface="微软雅黑" panose="020B0503020204020204" pitchFamily="34" charset="-122"/>
              </a:rPr>
              <a:t>c</a:t>
            </a:r>
            <a:r>
              <a:rPr lang="zh-CN" altLang="en-US" sz="1500">
                <a:solidFill>
                  <a:schemeClr val="tx1"/>
                </a:solidFill>
                <a:latin typeface="微软雅黑" panose="020B0503020204020204" pitchFamily="34" charset="-122"/>
                <a:ea typeface="微软雅黑" panose="020B0503020204020204" pitchFamily="34" charset="-122"/>
              </a:rPr>
              <a:t>和</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0</a:t>
            </a:r>
            <a:r>
              <a:rPr lang="zh-CN" altLang="en-US" sz="1500">
                <a:solidFill>
                  <a:schemeClr val="tx1"/>
                </a:solidFill>
                <a:latin typeface="微软雅黑" panose="020B0503020204020204" pitchFamily="34" charset="-122"/>
                <a:ea typeface="微软雅黑" panose="020B0503020204020204" pitchFamily="34" charset="-122"/>
              </a:rPr>
              <a:t>使得对所有</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0</a:t>
            </a:r>
            <a:r>
              <a:rPr lang="zh-CN" altLang="en-US" sz="1500">
                <a:solidFill>
                  <a:schemeClr val="tx1"/>
                </a:solidFill>
                <a:latin typeface="微软雅黑" panose="020B0503020204020204" pitchFamily="34" charset="-122"/>
                <a:ea typeface="微软雅黑" panose="020B0503020204020204" pitchFamily="34" charset="-122"/>
              </a:rPr>
              <a:t>有：</a:t>
            </a:r>
            <a:r>
              <a:rPr lang="en-US" altLang="zh-CN" sz="1500">
                <a:solidFill>
                  <a:schemeClr val="tx1"/>
                </a:solidFill>
                <a:latin typeface="微软雅黑" panose="020B0503020204020204" pitchFamily="34" charset="-122"/>
                <a:ea typeface="微软雅黑" panose="020B0503020204020204" pitchFamily="34" charset="-122"/>
              </a:rPr>
              <a:t>0</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cg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p>
          <a:p>
            <a:pPr marL="0" indent="0" eaLnBrk="1" hangingPunct="1">
              <a:lnSpc>
                <a:spcPct val="150000"/>
              </a:lnSpc>
              <a:buNone/>
            </a:pPr>
            <a:r>
              <a:rPr lang="zh-CN" altLang="en-US" sz="1500">
                <a:solidFill>
                  <a:srgbClr val="0070C0"/>
                </a:solidFill>
                <a:latin typeface="微软雅黑" panose="020B0503020204020204" pitchFamily="34" charset="-122"/>
                <a:ea typeface="微软雅黑" panose="020B0503020204020204" pitchFamily="34" charset="-122"/>
              </a:rPr>
              <a:t>（</a:t>
            </a:r>
            <a:r>
              <a:rPr lang="en-US" altLang="zh-CN" sz="1500">
                <a:solidFill>
                  <a:srgbClr val="0070C0"/>
                </a:solidFill>
                <a:latin typeface="微软雅黑" panose="020B0503020204020204" pitchFamily="34" charset="-122"/>
                <a:ea typeface="微软雅黑" panose="020B0503020204020204" pitchFamily="34" charset="-122"/>
              </a:rPr>
              <a:t>3</a:t>
            </a:r>
            <a:r>
              <a:rPr lang="zh-CN" altLang="en-US" sz="1500">
                <a:solidFill>
                  <a:srgbClr val="0070C0"/>
                </a:solidFill>
                <a:latin typeface="微软雅黑" panose="020B0503020204020204" pitchFamily="34" charset="-122"/>
                <a:ea typeface="微软雅黑" panose="020B0503020204020204" pitchFamily="34" charset="-122"/>
              </a:rPr>
              <a:t>）紧渐近界记号</a:t>
            </a:r>
            <a:r>
              <a:rPr lang="zh-CN" altLang="en-US" sz="1500">
                <a:solidFill>
                  <a:srgbClr val="0070C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500">
                <a:solidFill>
                  <a:srgbClr val="0070C0"/>
                </a:solidFill>
                <a:latin typeface="微软雅黑" panose="020B0503020204020204" pitchFamily="34" charset="-122"/>
                <a:ea typeface="微软雅黑" panose="020B0503020204020204" pitchFamily="34" charset="-122"/>
              </a:rPr>
              <a:t> </a:t>
            </a:r>
          </a:p>
          <a:p>
            <a:pPr marL="0" indent="0" eaLnBrk="1" hangingPunct="1">
              <a:lnSpc>
                <a:spcPct val="150000"/>
              </a:lnSpc>
              <a:buNone/>
            </a:pPr>
            <a:r>
              <a:rPr lang="zh-CN" altLang="en-US"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 </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a:t>
            </a:r>
            <a:r>
              <a:rPr lang="zh-CN" altLang="en-US" sz="1500">
                <a:solidFill>
                  <a:schemeClr val="tx1"/>
                </a:solidFill>
                <a:latin typeface="微软雅黑" panose="020B0503020204020204" pitchFamily="34" charset="-122"/>
                <a:ea typeface="微软雅黑" panose="020B0503020204020204" pitchFamily="34" charset="-122"/>
              </a:rPr>
              <a:t>存在正常数</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1</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2</a:t>
            </a:r>
            <a:r>
              <a:rPr lang="zh-CN" altLang="en-US" sz="1500">
                <a:solidFill>
                  <a:schemeClr val="tx1"/>
                </a:solidFill>
                <a:latin typeface="微软雅黑" panose="020B0503020204020204" pitchFamily="34" charset="-122"/>
                <a:ea typeface="微软雅黑" panose="020B0503020204020204" pitchFamily="34" charset="-122"/>
              </a:rPr>
              <a:t>和</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0</a:t>
            </a:r>
            <a:r>
              <a:rPr lang="zh-CN" altLang="en-US" sz="1500">
                <a:solidFill>
                  <a:schemeClr val="tx1"/>
                </a:solidFill>
                <a:latin typeface="微软雅黑" panose="020B0503020204020204" pitchFamily="34" charset="-122"/>
                <a:ea typeface="微软雅黑" panose="020B0503020204020204" pitchFamily="34" charset="-122"/>
              </a:rPr>
              <a:t>使得对所有</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0</a:t>
            </a:r>
            <a:r>
              <a:rPr lang="zh-CN" altLang="en-US" sz="1500">
                <a:solidFill>
                  <a:schemeClr val="tx1"/>
                </a:solidFill>
                <a:latin typeface="微软雅黑" panose="020B0503020204020204" pitchFamily="34" charset="-122"/>
                <a:ea typeface="微软雅黑" panose="020B0503020204020204" pitchFamily="34" charset="-122"/>
              </a:rPr>
              <a:t>有：</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1</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2</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p>
          <a:p>
            <a:pPr marL="0" indent="0" eaLnBrk="1" hangingPunct="1">
              <a:lnSpc>
                <a:spcPct val="150000"/>
              </a:lnSpc>
              <a:buFont typeface="Symbol" panose="05050102010706020507" pitchFamily="18" charset="2"/>
              <a:buChar char="W"/>
            </a:pPr>
            <a:endParaRPr lang="en-US" altLang="zh-CN" sz="1500">
              <a:solidFill>
                <a:schemeClr val="tx1"/>
              </a:solidFill>
              <a:latin typeface="微软雅黑" panose="020B0503020204020204" pitchFamily="34" charset="-122"/>
              <a:ea typeface="微软雅黑" panose="020B0503020204020204" pitchFamily="34" charset="-122"/>
            </a:endParaRPr>
          </a:p>
        </p:txBody>
      </p:sp>
      <p:sp>
        <p:nvSpPr>
          <p:cNvPr id="25605" name="Text Box 4"/>
          <p:cNvSpPr txBox="1">
            <a:spLocks noChangeArrowheads="1"/>
          </p:cNvSpPr>
          <p:nvPr/>
        </p:nvSpPr>
        <p:spPr bwMode="auto">
          <a:xfrm>
            <a:off x="1293019" y="4083844"/>
            <a:ext cx="6865144" cy="488156"/>
          </a:xfrm>
          <a:prstGeom prst="rect">
            <a:avLst/>
          </a:prstGeom>
          <a:solidFill>
            <a:srgbClr val="99CC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137160" tIns="68580" rIns="137160" bIns="68580" anchor="ctr"/>
          <a:lstStyle>
            <a:defPPr>
              <a:defRPr lang="en-US"/>
            </a:defPPr>
            <a:lvl1pPr marL="0" marR="0" lvl="0" indent="0" algn="ctr" defTabSz="914400" eaLnBrk="1" fontAlgn="auto" latinLnBrk="0" hangingPunct="1">
              <a:lnSpc>
                <a:spcPct val="120000"/>
              </a:lnSpc>
              <a:spcAft>
                <a:spcPts val="0"/>
              </a:spcAft>
              <a:buClrTx/>
              <a:buSzTx/>
              <a:buFontTx/>
              <a:buNone/>
              <a:tabLst/>
              <a:defRPr kumimoji="0" sz="2800" b="0" i="0" u="none" strike="noStrike" kern="0" cap="none" spc="0" normalizeH="0" baseline="0">
                <a:ln>
                  <a:noFill/>
                </a:ln>
                <a:solidFill>
                  <a:srgbClr val="FFFF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defRPr>
            </a:lvl1pPr>
            <a:lvl2pPr marL="742950" indent="-285750">
              <a:spcBef>
                <a:spcPct val="20000"/>
              </a:spcBef>
              <a:buChar char="–"/>
              <a:defRPr sz="2800" b="1">
                <a:latin typeface="Arial" panose="020B0604020202020204" pitchFamily="34" charset="0"/>
                <a:ea typeface="幼圆" panose="02010509060101010101" pitchFamily="49" charset="-122"/>
              </a:defRPr>
            </a:lvl2pPr>
            <a:lvl3pPr marL="1143000" indent="-228600">
              <a:spcBef>
                <a:spcPct val="20000"/>
              </a:spcBef>
              <a:buChar char="•"/>
              <a:defRPr sz="2400" b="1">
                <a:latin typeface="Arial" panose="020B0604020202020204" pitchFamily="34" charset="0"/>
                <a:ea typeface="幼圆" panose="02010509060101010101" pitchFamily="49" charset="-122"/>
              </a:defRPr>
            </a:lvl3pPr>
            <a:lvl4pPr marL="1600200" indent="-228600">
              <a:spcBef>
                <a:spcPct val="20000"/>
              </a:spcBef>
              <a:buChar char="–"/>
              <a:defRPr sz="2000" b="1">
                <a:latin typeface="Arial" panose="020B0604020202020204" pitchFamily="34" charset="0"/>
                <a:ea typeface="幼圆" panose="02010509060101010101" pitchFamily="49" charset="-122"/>
              </a:defRPr>
            </a:lvl4pPr>
            <a:lvl5pPr marL="2057400" indent="-228600">
              <a:spcBef>
                <a:spcPct val="20000"/>
              </a:spcBef>
              <a:buChar char="»"/>
              <a:defRPr sz="2000" b="1">
                <a:latin typeface="Arial" panose="020B0604020202020204" pitchFamily="34" charset="0"/>
                <a:ea typeface="幼圆" panose="02010509060101010101" pitchFamily="49" charset="-122"/>
              </a:defRPr>
            </a:lvl5pPr>
            <a:lvl6pPr marL="2514600" indent="-228600" eaLnBrk="0" fontAlgn="base" hangingPunct="0">
              <a:spcBef>
                <a:spcPct val="20000"/>
              </a:spcBef>
              <a:spcAft>
                <a:spcPct val="0"/>
              </a:spcAft>
              <a:buChar char="»"/>
              <a:defRPr sz="2000" b="1">
                <a:latin typeface="Arial" panose="020B0604020202020204" pitchFamily="34" charset="0"/>
                <a:ea typeface="幼圆" panose="02010509060101010101" pitchFamily="49" charset="-122"/>
              </a:defRPr>
            </a:lvl6pPr>
            <a:lvl7pPr marL="2971800" indent="-228600" eaLnBrk="0" fontAlgn="base" hangingPunct="0">
              <a:spcBef>
                <a:spcPct val="20000"/>
              </a:spcBef>
              <a:spcAft>
                <a:spcPct val="0"/>
              </a:spcAft>
              <a:buChar char="»"/>
              <a:defRPr sz="2000" b="1">
                <a:latin typeface="Arial" panose="020B0604020202020204" pitchFamily="34" charset="0"/>
                <a:ea typeface="幼圆" panose="02010509060101010101" pitchFamily="49" charset="-122"/>
              </a:defRPr>
            </a:lvl7pPr>
            <a:lvl8pPr marL="3429000" indent="-228600" eaLnBrk="0" fontAlgn="base" hangingPunct="0">
              <a:spcBef>
                <a:spcPct val="20000"/>
              </a:spcBef>
              <a:spcAft>
                <a:spcPct val="0"/>
              </a:spcAft>
              <a:buChar char="»"/>
              <a:defRPr sz="2000" b="1">
                <a:latin typeface="Arial" panose="020B0604020202020204" pitchFamily="34" charset="0"/>
                <a:ea typeface="幼圆" panose="02010509060101010101" pitchFamily="49" charset="-122"/>
              </a:defRPr>
            </a:lvl8pPr>
            <a:lvl9pPr marL="3886200" indent="-228600" eaLnBrk="0" fontAlgn="base" hangingPunct="0">
              <a:spcBef>
                <a:spcPct val="20000"/>
              </a:spcBef>
              <a:spcAft>
                <a:spcPct val="0"/>
              </a:spcAft>
              <a:buChar char="»"/>
              <a:defRPr sz="2000" b="1">
                <a:latin typeface="Arial" panose="020B0604020202020204" pitchFamily="34" charset="0"/>
                <a:ea typeface="幼圆" panose="02010509060101010101" pitchFamily="49" charset="-122"/>
              </a:defRPr>
            </a:lvl9pPr>
          </a:lstStyle>
          <a:p>
            <a:pPr defTabSz="685800">
              <a:spcBef>
                <a:spcPct val="0"/>
              </a:spcBef>
              <a:defRPr/>
            </a:pPr>
            <a:r>
              <a:rPr lang="zh-CN" altLang="en-US" sz="1800" dirty="0"/>
              <a:t>如果</a:t>
            </a:r>
            <a:r>
              <a:rPr lang="zh-TW" altLang="en-US" sz="1800" dirty="0"/>
              <a:t> </a:t>
            </a:r>
            <a:r>
              <a:rPr lang="en-US" altLang="zh-CN" sz="1800" dirty="0"/>
              <a:t>f</a:t>
            </a:r>
            <a:r>
              <a:rPr lang="en-US" altLang="zh-TW" sz="1800" dirty="0"/>
              <a:t>(n)</a:t>
            </a:r>
            <a:r>
              <a:rPr lang="zh-CN" altLang="en-US" sz="1800" dirty="0"/>
              <a:t>是集合</a:t>
            </a:r>
            <a:r>
              <a:rPr lang="zh-TW" altLang="en-US" sz="1800" dirty="0"/>
              <a:t> </a:t>
            </a:r>
            <a:r>
              <a:rPr lang="en-US" altLang="zh-TW" sz="1800" dirty="0"/>
              <a:t>O(g(n))</a:t>
            </a:r>
            <a:r>
              <a:rPr lang="zh-CN" altLang="en-US" sz="1800" dirty="0"/>
              <a:t>中的一个成员，</a:t>
            </a:r>
            <a:r>
              <a:rPr lang="zh-CN" altLang="en-US" sz="1800" dirty="0">
                <a:sym typeface="Symbol" panose="05050102010706020507" pitchFamily="18" charset="2"/>
              </a:rPr>
              <a:t>我们说</a:t>
            </a:r>
            <a:r>
              <a:rPr lang="en-US" altLang="zh-TW" sz="1800" dirty="0">
                <a:sym typeface="Symbol" panose="05050102010706020507" pitchFamily="18" charset="2"/>
              </a:rPr>
              <a:t>f(n) </a:t>
            </a:r>
            <a:r>
              <a:rPr lang="zh-CN" altLang="en-US" sz="1800" dirty="0">
                <a:sym typeface="Symbol" panose="05050102010706020507" pitchFamily="18" charset="2"/>
              </a:rPr>
              <a:t>属于</a:t>
            </a:r>
            <a:r>
              <a:rPr lang="zh-TW" altLang="en-US" sz="1800" dirty="0">
                <a:sym typeface="Symbol" panose="05050102010706020507" pitchFamily="18" charset="2"/>
              </a:rPr>
              <a:t> </a:t>
            </a:r>
            <a:r>
              <a:rPr lang="en-US" altLang="zh-TW" sz="1800" dirty="0"/>
              <a:t>O(g(n))</a:t>
            </a:r>
            <a:r>
              <a:rPr lang="zh-TW" altLang="en-US" sz="1800" dirty="0"/>
              <a:t> </a:t>
            </a:r>
            <a:endParaRPr lang="zh-CN" altLang="en-US" sz="1800" dirty="0"/>
          </a:p>
        </p:txBody>
      </p:sp>
    </p:spTree>
    <p:extLst>
      <p:ext uri="{BB962C8B-B14F-4D97-AF65-F5344CB8AC3E}">
        <p14:creationId xmlns:p14="http://schemas.microsoft.com/office/powerpoint/2010/main" val="1413564053"/>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Comic Sans MS" panose="030F0702030302020204" pitchFamily="66" charset="0"/>
              </a:defRPr>
            </a:lvl1pPr>
            <a:lvl2pPr marL="557213" indent="-214313">
              <a:defRPr kumimoji="1" sz="1200">
                <a:solidFill>
                  <a:schemeClr val="tx1"/>
                </a:solidFill>
                <a:latin typeface="Comic Sans MS" panose="030F0702030302020204" pitchFamily="66" charset="0"/>
              </a:defRPr>
            </a:lvl2pPr>
            <a:lvl3pPr marL="857250" indent="-171450">
              <a:defRPr kumimoji="1" sz="1200">
                <a:solidFill>
                  <a:schemeClr val="tx1"/>
                </a:solidFill>
                <a:latin typeface="Comic Sans MS" panose="030F0702030302020204" pitchFamily="66" charset="0"/>
              </a:defRPr>
            </a:lvl3pPr>
            <a:lvl4pPr marL="1200150" indent="-171450">
              <a:defRPr kumimoji="1" sz="1200">
                <a:solidFill>
                  <a:schemeClr val="tx1"/>
                </a:solidFill>
                <a:latin typeface="Comic Sans MS" panose="030F0702030302020204" pitchFamily="66" charset="0"/>
              </a:defRPr>
            </a:lvl4pPr>
            <a:lvl5pPr marL="1543050" indent="-171450">
              <a:defRPr kumimoji="1" sz="1200">
                <a:solidFill>
                  <a:schemeClr val="tx1"/>
                </a:solidFill>
                <a:latin typeface="Comic Sans MS" panose="030F0702030302020204" pitchFamily="66" charset="0"/>
              </a:defRPr>
            </a:lvl5pPr>
            <a:lvl6pPr marL="1885950" indent="-171450" eaLnBrk="0" fontAlgn="base" hangingPunct="0">
              <a:spcBef>
                <a:spcPct val="0"/>
              </a:spcBef>
              <a:spcAft>
                <a:spcPct val="0"/>
              </a:spcAft>
              <a:defRPr kumimoji="1" sz="1200">
                <a:solidFill>
                  <a:schemeClr val="tx1"/>
                </a:solidFill>
                <a:latin typeface="Comic Sans MS" panose="030F0702030302020204" pitchFamily="66" charset="0"/>
              </a:defRPr>
            </a:lvl6pPr>
            <a:lvl7pPr marL="2228850" indent="-171450" eaLnBrk="0" fontAlgn="base" hangingPunct="0">
              <a:spcBef>
                <a:spcPct val="0"/>
              </a:spcBef>
              <a:spcAft>
                <a:spcPct val="0"/>
              </a:spcAft>
              <a:defRPr kumimoji="1" sz="1200">
                <a:solidFill>
                  <a:schemeClr val="tx1"/>
                </a:solidFill>
                <a:latin typeface="Comic Sans MS" panose="030F0702030302020204" pitchFamily="66" charset="0"/>
              </a:defRPr>
            </a:lvl7pPr>
            <a:lvl8pPr marL="2571750" indent="-171450" eaLnBrk="0" fontAlgn="base" hangingPunct="0">
              <a:spcBef>
                <a:spcPct val="0"/>
              </a:spcBef>
              <a:spcAft>
                <a:spcPct val="0"/>
              </a:spcAft>
              <a:defRPr kumimoji="1" sz="1200">
                <a:solidFill>
                  <a:schemeClr val="tx1"/>
                </a:solidFill>
                <a:latin typeface="Comic Sans MS" panose="030F0702030302020204" pitchFamily="66" charset="0"/>
              </a:defRPr>
            </a:lvl8pPr>
            <a:lvl9pPr marL="2914650" indent="-171450" eaLnBrk="0" fontAlgn="base" hangingPunct="0">
              <a:spcBef>
                <a:spcPct val="0"/>
              </a:spcBef>
              <a:spcAft>
                <a:spcPct val="0"/>
              </a:spcAft>
              <a:defRPr kumimoji="1" sz="1200">
                <a:solidFill>
                  <a:schemeClr val="tx1"/>
                </a:solidFill>
                <a:latin typeface="Comic Sans MS" panose="030F0702030302020204" pitchFamily="66" charset="0"/>
              </a:defRPr>
            </a:lvl9pPr>
          </a:lstStyle>
          <a:p>
            <a:pPr defTabSz="685800" eaLnBrk="0" fontAlgn="base" hangingPunct="0">
              <a:spcBef>
                <a:spcPct val="0"/>
              </a:spcBef>
              <a:spcAft>
                <a:spcPct val="0"/>
              </a:spcAft>
            </a:pPr>
            <a:fld id="{3359F822-6DA9-4BF9-8C14-41D39FBBFA87}" type="slidenum">
              <a:rPr lang="zh-CN" altLang="en-US" sz="600">
                <a:solidFill>
                  <a:srgbClr val="000000"/>
                </a:solidFill>
              </a:rPr>
              <a:pPr defTabSz="685800" eaLnBrk="0" fontAlgn="base" hangingPunct="0">
                <a:spcBef>
                  <a:spcPct val="0"/>
                </a:spcBef>
                <a:spcAft>
                  <a:spcPct val="0"/>
                </a:spcAft>
              </a:pPr>
              <a:t>83</a:t>
            </a:fld>
            <a:endParaRPr lang="en-US" altLang="zh-CN" sz="1050">
              <a:solidFill>
                <a:srgbClr val="000000"/>
              </a:solidFill>
            </a:endParaRPr>
          </a:p>
        </p:txBody>
      </p:sp>
      <p:pic>
        <p:nvPicPr>
          <p:cNvPr id="11267" name="Picture 4" descr="25_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77516" y="1326356"/>
            <a:ext cx="6858000" cy="2325291"/>
          </a:xfrm>
          <a:noFill/>
        </p:spPr>
      </p:pic>
      <p:sp>
        <p:nvSpPr>
          <p:cNvPr id="11268" name="Rectangle 6"/>
          <p:cNvSpPr>
            <a:spLocks noChangeArrowheads="1"/>
          </p:cNvSpPr>
          <p:nvPr/>
        </p:nvSpPr>
        <p:spPr bwMode="auto">
          <a:xfrm>
            <a:off x="1775222" y="3826669"/>
            <a:ext cx="1014700"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pPr>
            <a:r>
              <a:rPr lang="en-US" altLang="zh-TW" sz="1200">
                <a:solidFill>
                  <a:srgbClr val="000000"/>
                </a:solidFill>
                <a:latin typeface="微软雅黑" panose="020B0503020204020204" pitchFamily="34" charset="-122"/>
                <a:ea typeface="微软雅黑" panose="020B0503020204020204" pitchFamily="34" charset="-122"/>
                <a:sym typeface="Symbol" panose="05050102010706020507" pitchFamily="18" charset="2"/>
              </a:rPr>
              <a:t>f(n)=</a:t>
            </a:r>
            <a:r>
              <a:rPr lang="en-US" altLang="zh-TW" sz="1200">
                <a:solidFill>
                  <a:srgbClr val="000000"/>
                </a:solidFill>
                <a:latin typeface="微软雅黑" panose="020B0503020204020204" pitchFamily="34" charset="-122"/>
                <a:ea typeface="微软雅黑" panose="020B0503020204020204" pitchFamily="34" charset="-122"/>
              </a:rPr>
              <a:t>(g(n))</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11269" name="Rectangle 7"/>
          <p:cNvSpPr>
            <a:spLocks noChangeArrowheads="1"/>
          </p:cNvSpPr>
          <p:nvPr/>
        </p:nvSpPr>
        <p:spPr bwMode="auto">
          <a:xfrm>
            <a:off x="1853804" y="4471988"/>
            <a:ext cx="798295"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pPr>
            <a:r>
              <a:rPr lang="en-US" altLang="zh-TW" sz="1200">
                <a:solidFill>
                  <a:srgbClr val="000000"/>
                </a:solidFill>
                <a:latin typeface="微软雅黑" panose="020B0503020204020204" pitchFamily="34" charset="-122"/>
                <a:ea typeface="微软雅黑" panose="020B0503020204020204" pitchFamily="34" charset="-122"/>
                <a:sym typeface="Symbol" panose="05050102010706020507" pitchFamily="18" charset="2"/>
              </a:rPr>
              <a:t>f(n)=</a:t>
            </a:r>
            <a:r>
              <a:rPr lang="en-US" altLang="zh-TW" sz="1200">
                <a:solidFill>
                  <a:srgbClr val="000000"/>
                </a:solidFill>
                <a:latin typeface="微软雅黑" panose="020B0503020204020204" pitchFamily="34" charset="-122"/>
                <a:ea typeface="微软雅黑" panose="020B0503020204020204" pitchFamily="34" charset="-122"/>
              </a:rPr>
              <a:t>g(n)</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26630" name="AutoShape 8"/>
          <p:cNvSpPr>
            <a:spLocks noChangeArrowheads="1"/>
          </p:cNvSpPr>
          <p:nvPr/>
        </p:nvSpPr>
        <p:spPr bwMode="auto">
          <a:xfrm>
            <a:off x="2103835" y="4099323"/>
            <a:ext cx="258365" cy="340519"/>
          </a:xfrm>
          <a:prstGeom prst="upDownArrow">
            <a:avLst>
              <a:gd name="adj1" fmla="val 50000"/>
              <a:gd name="adj2" fmla="val 26359"/>
            </a:avLst>
          </a:prstGeom>
          <a:solidFill>
            <a:schemeClr val="accent1"/>
          </a:solidFill>
          <a:ln w="9525">
            <a:noFill/>
            <a:miter lim="800000"/>
            <a:headEnd type="none" w="sm" len="sm"/>
            <a:tailEnd type="none" w="sm" len="sm"/>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69056" tIns="34529" rIns="69056" bIns="34529"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defRPr/>
            </a:pPr>
            <a:endParaRPr lang="zh-CN" altLang="en-US" sz="1200">
              <a:solidFill>
                <a:srgbClr val="000000"/>
              </a:solidFill>
              <a:ea typeface="宋体" panose="02010600030101010101" pitchFamily="2" charset="-122"/>
            </a:endParaRPr>
          </a:p>
        </p:txBody>
      </p:sp>
      <p:sp>
        <p:nvSpPr>
          <p:cNvPr id="11273" name="Rectangle 9"/>
          <p:cNvSpPr>
            <a:spLocks noChangeArrowheads="1"/>
          </p:cNvSpPr>
          <p:nvPr/>
        </p:nvSpPr>
        <p:spPr bwMode="auto">
          <a:xfrm>
            <a:off x="3987404" y="3831432"/>
            <a:ext cx="1025922"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pPr>
            <a:r>
              <a:rPr lang="en-US" altLang="zh-TW" sz="1200">
                <a:solidFill>
                  <a:srgbClr val="000000"/>
                </a:solidFill>
                <a:latin typeface="微软雅黑" panose="020B0503020204020204" pitchFamily="34" charset="-122"/>
                <a:ea typeface="微软雅黑" panose="020B0503020204020204" pitchFamily="34" charset="-122"/>
                <a:sym typeface="Symbol" panose="05050102010706020507" pitchFamily="18" charset="2"/>
              </a:rPr>
              <a:t>f(n)=O</a:t>
            </a:r>
            <a:r>
              <a:rPr lang="en-US" altLang="zh-TW" sz="1200">
                <a:solidFill>
                  <a:srgbClr val="000000"/>
                </a:solidFill>
                <a:latin typeface="微软雅黑" panose="020B0503020204020204" pitchFamily="34" charset="-122"/>
                <a:ea typeface="微软雅黑" panose="020B0503020204020204" pitchFamily="34" charset="-122"/>
              </a:rPr>
              <a:t>(g(n))</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11274" name="Rectangle 10"/>
          <p:cNvSpPr>
            <a:spLocks noChangeArrowheads="1"/>
          </p:cNvSpPr>
          <p:nvPr/>
        </p:nvSpPr>
        <p:spPr bwMode="auto">
          <a:xfrm>
            <a:off x="4032647" y="4476750"/>
            <a:ext cx="860812"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pPr>
            <a:r>
              <a:rPr lang="en-US" altLang="zh-TW" sz="1200">
                <a:solidFill>
                  <a:srgbClr val="000000"/>
                </a:solidFill>
                <a:latin typeface="微软雅黑" panose="020B0503020204020204" pitchFamily="34" charset="-122"/>
                <a:ea typeface="微软雅黑" panose="020B0503020204020204" pitchFamily="34" charset="-122"/>
                <a:sym typeface="Symbol" panose="05050102010706020507" pitchFamily="18" charset="2"/>
              </a:rPr>
              <a:t>f(n) </a:t>
            </a:r>
            <a:r>
              <a:rPr lang="en-US" altLang="zh-TW" sz="1200" b="1">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TW" sz="1200">
                <a:solidFill>
                  <a:srgbClr val="000000"/>
                </a:solidFill>
                <a:latin typeface="微软雅黑" panose="020B0503020204020204" pitchFamily="34" charset="-122"/>
                <a:ea typeface="微软雅黑" panose="020B0503020204020204" pitchFamily="34" charset="-122"/>
              </a:rPr>
              <a:t>g(n)</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11275" name="Rectangle 12"/>
          <p:cNvSpPr>
            <a:spLocks noChangeArrowheads="1"/>
          </p:cNvSpPr>
          <p:nvPr/>
        </p:nvSpPr>
        <p:spPr bwMode="auto">
          <a:xfrm>
            <a:off x="6142435" y="3796904"/>
            <a:ext cx="1064394"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pPr>
            <a:r>
              <a:rPr lang="en-US" altLang="zh-TW" sz="1200">
                <a:solidFill>
                  <a:srgbClr val="000000"/>
                </a:solidFill>
                <a:latin typeface="微软雅黑" panose="020B0503020204020204" pitchFamily="34" charset="-122"/>
                <a:ea typeface="微软雅黑" panose="020B0503020204020204" pitchFamily="34" charset="-122"/>
                <a:sym typeface="Symbol" panose="05050102010706020507" pitchFamily="18" charset="2"/>
              </a:rPr>
              <a:t>f(n)= </a:t>
            </a:r>
            <a:r>
              <a:rPr lang="en-US" altLang="zh-TW" sz="1200">
                <a:solidFill>
                  <a:srgbClr val="000000"/>
                </a:solidFill>
                <a:latin typeface="微软雅黑" panose="020B0503020204020204" pitchFamily="34" charset="-122"/>
                <a:ea typeface="微软雅黑" panose="020B0503020204020204" pitchFamily="34" charset="-122"/>
              </a:rPr>
              <a:t>(g(n))</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11276" name="Rectangle 13"/>
          <p:cNvSpPr>
            <a:spLocks noChangeArrowheads="1"/>
          </p:cNvSpPr>
          <p:nvPr/>
        </p:nvSpPr>
        <p:spPr bwMode="auto">
          <a:xfrm>
            <a:off x="6187679" y="4442223"/>
            <a:ext cx="860812" cy="25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pPr>
            <a:r>
              <a:rPr lang="en-US" altLang="zh-TW" sz="1200">
                <a:solidFill>
                  <a:srgbClr val="000000"/>
                </a:solidFill>
                <a:latin typeface="微软雅黑" panose="020B0503020204020204" pitchFamily="34" charset="-122"/>
                <a:ea typeface="微软雅黑" panose="020B0503020204020204" pitchFamily="34" charset="-122"/>
                <a:sym typeface="Symbol" panose="05050102010706020507" pitchFamily="18" charset="2"/>
              </a:rPr>
              <a:t>f(n) </a:t>
            </a:r>
            <a:r>
              <a:rPr lang="en-US" altLang="zh-TW" sz="1200" b="1">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TW" sz="1200">
                <a:solidFill>
                  <a:srgbClr val="000000"/>
                </a:solidFill>
                <a:latin typeface="微软雅黑" panose="020B0503020204020204" pitchFamily="34" charset="-122"/>
                <a:ea typeface="微软雅黑" panose="020B0503020204020204" pitchFamily="34" charset="-122"/>
              </a:rPr>
              <a:t>g(n)</a:t>
            </a:r>
            <a:endParaRPr lang="zh-CN" altLang="en-US" sz="1200">
              <a:solidFill>
                <a:srgbClr val="000000"/>
              </a:solidFill>
              <a:latin typeface="微软雅黑" panose="020B0503020204020204" pitchFamily="34" charset="-122"/>
              <a:ea typeface="微软雅黑" panose="020B0503020204020204" pitchFamily="34" charset="-122"/>
            </a:endParaRPr>
          </a:p>
        </p:txBody>
      </p:sp>
      <p:sp>
        <p:nvSpPr>
          <p:cNvPr id="11277" name="Text Box 19"/>
          <p:cNvSpPr txBox="1">
            <a:spLocks noChangeArrowheads="1"/>
          </p:cNvSpPr>
          <p:nvPr/>
        </p:nvSpPr>
        <p:spPr bwMode="auto">
          <a:xfrm>
            <a:off x="2375297" y="4107656"/>
            <a:ext cx="290513"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50000"/>
              </a:spcBef>
              <a:spcAft>
                <a:spcPct val="0"/>
              </a:spcAft>
            </a:pPr>
            <a:r>
              <a:rPr lang="en-US" altLang="zh-CN" sz="1500">
                <a:solidFill>
                  <a:srgbClr val="000000"/>
                </a:solidFill>
                <a:latin typeface="Symbol" panose="05050102010706020507" pitchFamily="18" charset="2"/>
                <a:ea typeface="宋体" panose="02010600030101010101" pitchFamily="2" charset="-122"/>
              </a:rPr>
              <a:t>@</a:t>
            </a:r>
            <a:endParaRPr lang="zh-CN" altLang="en-US" sz="1500">
              <a:solidFill>
                <a:srgbClr val="000000"/>
              </a:solidFill>
              <a:ea typeface="宋体" panose="02010600030101010101" pitchFamily="2" charset="-122"/>
            </a:endParaRPr>
          </a:p>
        </p:txBody>
      </p:sp>
      <p:sp>
        <p:nvSpPr>
          <p:cNvPr id="26636" name="AutoShape 20"/>
          <p:cNvSpPr>
            <a:spLocks noChangeArrowheads="1"/>
          </p:cNvSpPr>
          <p:nvPr/>
        </p:nvSpPr>
        <p:spPr bwMode="auto">
          <a:xfrm>
            <a:off x="4242553" y="4112419"/>
            <a:ext cx="258365" cy="340519"/>
          </a:xfrm>
          <a:prstGeom prst="upDownArrow">
            <a:avLst>
              <a:gd name="adj1" fmla="val 50000"/>
              <a:gd name="adj2" fmla="val 26359"/>
            </a:avLst>
          </a:prstGeom>
          <a:solidFill>
            <a:schemeClr val="accent1"/>
          </a:solidFill>
          <a:ln w="9525">
            <a:noFill/>
            <a:miter lim="800000"/>
            <a:headEnd type="none" w="sm" len="sm"/>
            <a:tailEnd type="none" w="sm" len="sm"/>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69056" tIns="34529" rIns="69056" bIns="34529"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defRPr/>
            </a:pPr>
            <a:endParaRPr lang="zh-CN" altLang="en-US" sz="1200">
              <a:solidFill>
                <a:srgbClr val="000000"/>
              </a:solidFill>
              <a:ea typeface="宋体" panose="02010600030101010101" pitchFamily="2" charset="-122"/>
            </a:endParaRPr>
          </a:p>
        </p:txBody>
      </p:sp>
      <p:sp>
        <p:nvSpPr>
          <p:cNvPr id="11281" name="Text Box 21"/>
          <p:cNvSpPr txBox="1">
            <a:spLocks noChangeArrowheads="1"/>
          </p:cNvSpPr>
          <p:nvPr/>
        </p:nvSpPr>
        <p:spPr bwMode="auto">
          <a:xfrm>
            <a:off x="4506516" y="4132660"/>
            <a:ext cx="290513"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50000"/>
              </a:spcBef>
              <a:spcAft>
                <a:spcPct val="0"/>
              </a:spcAft>
            </a:pPr>
            <a:r>
              <a:rPr lang="en-US" altLang="zh-CN" sz="1500">
                <a:solidFill>
                  <a:srgbClr val="000000"/>
                </a:solidFill>
                <a:latin typeface="Symbol" panose="05050102010706020507" pitchFamily="18" charset="2"/>
                <a:ea typeface="宋体" panose="02010600030101010101" pitchFamily="2" charset="-122"/>
              </a:rPr>
              <a:t>@</a:t>
            </a:r>
            <a:endParaRPr lang="zh-CN" altLang="en-US" sz="1500">
              <a:solidFill>
                <a:srgbClr val="000000"/>
              </a:solidFill>
              <a:ea typeface="宋体" panose="02010600030101010101" pitchFamily="2" charset="-122"/>
            </a:endParaRPr>
          </a:p>
        </p:txBody>
      </p:sp>
      <p:sp>
        <p:nvSpPr>
          <p:cNvPr id="26638" name="AutoShape 22"/>
          <p:cNvSpPr>
            <a:spLocks noChangeArrowheads="1"/>
          </p:cNvSpPr>
          <p:nvPr/>
        </p:nvSpPr>
        <p:spPr bwMode="auto">
          <a:xfrm>
            <a:off x="6400319" y="4097536"/>
            <a:ext cx="258366" cy="340519"/>
          </a:xfrm>
          <a:prstGeom prst="upDownArrow">
            <a:avLst>
              <a:gd name="adj1" fmla="val 50000"/>
              <a:gd name="adj2" fmla="val 26359"/>
            </a:avLst>
          </a:prstGeom>
          <a:solidFill>
            <a:schemeClr val="accent1"/>
          </a:solidFill>
          <a:ln w="9525">
            <a:noFill/>
            <a:miter lim="800000"/>
            <a:headEnd type="none" w="sm" len="sm"/>
            <a:tailEnd type="none" w="sm" len="sm"/>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lIns="69056" tIns="34529" rIns="69056" bIns="34529" anchor="ct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defRPr/>
            </a:pPr>
            <a:endParaRPr lang="zh-CN" altLang="en-US" sz="1200">
              <a:solidFill>
                <a:srgbClr val="000000"/>
              </a:solidFill>
              <a:ea typeface="宋体" panose="02010600030101010101" pitchFamily="2" charset="-122"/>
            </a:endParaRPr>
          </a:p>
        </p:txBody>
      </p:sp>
      <p:sp>
        <p:nvSpPr>
          <p:cNvPr id="11285" name="Text Box 23"/>
          <p:cNvSpPr txBox="1">
            <a:spLocks noChangeArrowheads="1"/>
          </p:cNvSpPr>
          <p:nvPr/>
        </p:nvSpPr>
        <p:spPr bwMode="auto">
          <a:xfrm>
            <a:off x="6669881" y="4133850"/>
            <a:ext cx="290513" cy="300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50000"/>
              </a:spcBef>
              <a:spcAft>
                <a:spcPct val="0"/>
              </a:spcAft>
            </a:pPr>
            <a:r>
              <a:rPr lang="en-US" altLang="zh-CN" sz="1500">
                <a:solidFill>
                  <a:srgbClr val="000000"/>
                </a:solidFill>
                <a:latin typeface="Symbol" panose="05050102010706020507" pitchFamily="18" charset="2"/>
                <a:ea typeface="宋体" panose="02010600030101010101" pitchFamily="2" charset="-122"/>
              </a:rPr>
              <a:t>@</a:t>
            </a:r>
            <a:endParaRPr lang="zh-CN" altLang="en-US" sz="1500">
              <a:solidFill>
                <a:srgbClr val="000000"/>
              </a:solidFill>
              <a:ea typeface="宋体" panose="02010600030101010101" pitchFamily="2" charset="-122"/>
            </a:endParaRPr>
          </a:p>
        </p:txBody>
      </p:sp>
      <p:sp>
        <p:nvSpPr>
          <p:cNvPr id="18" name="Rectangle 2"/>
          <p:cNvSpPr txBox="1">
            <a:spLocks noChangeArrowheads="1"/>
          </p:cNvSpPr>
          <p:nvPr/>
        </p:nvSpPr>
        <p:spPr bwMode="auto">
          <a:xfrm>
            <a:off x="1104900" y="790070"/>
            <a:ext cx="2563201" cy="36058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nchor="ctr">
            <a:spAutoFit/>
          </a:bodyPr>
          <a:lstStyle>
            <a:lvl1pPr algn="ctr" rtl="0" eaLnBrk="0" fontAlgn="base" hangingPunct="0">
              <a:lnSpc>
                <a:spcPct val="70000"/>
              </a:lnSpc>
              <a:spcBef>
                <a:spcPct val="0"/>
              </a:spcBef>
              <a:spcAft>
                <a:spcPct val="0"/>
              </a:spcAft>
              <a:defRPr kumimoji="1" sz="2000">
                <a:solidFill>
                  <a:schemeClr val="fo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folHlink"/>
                </a:solidFill>
                <a:latin typeface="Comic Sans MS" pitchFamily="66" charset="0"/>
              </a:defRPr>
            </a:lvl2pPr>
            <a:lvl3pPr algn="ctr" rtl="0" eaLnBrk="0" fontAlgn="base" hangingPunct="0">
              <a:lnSpc>
                <a:spcPct val="70000"/>
              </a:lnSpc>
              <a:spcBef>
                <a:spcPct val="0"/>
              </a:spcBef>
              <a:spcAft>
                <a:spcPct val="0"/>
              </a:spcAft>
              <a:defRPr kumimoji="1" sz="2000">
                <a:solidFill>
                  <a:schemeClr val="folHlink"/>
                </a:solidFill>
                <a:latin typeface="Comic Sans MS" pitchFamily="66" charset="0"/>
              </a:defRPr>
            </a:lvl3pPr>
            <a:lvl4pPr algn="ctr" rtl="0" eaLnBrk="0" fontAlgn="base" hangingPunct="0">
              <a:lnSpc>
                <a:spcPct val="70000"/>
              </a:lnSpc>
              <a:spcBef>
                <a:spcPct val="0"/>
              </a:spcBef>
              <a:spcAft>
                <a:spcPct val="0"/>
              </a:spcAft>
              <a:defRPr kumimoji="1" sz="2000">
                <a:solidFill>
                  <a:schemeClr val="folHlink"/>
                </a:solidFill>
                <a:latin typeface="Comic Sans MS" pitchFamily="66" charset="0"/>
              </a:defRPr>
            </a:lvl4pPr>
            <a:lvl5pPr algn="ctr" rtl="0" eaLnBrk="0" fontAlgn="base" hangingPunct="0">
              <a:lnSpc>
                <a:spcPct val="70000"/>
              </a:lnSpc>
              <a:spcBef>
                <a:spcPct val="0"/>
              </a:spcBef>
              <a:spcAft>
                <a:spcPct val="0"/>
              </a:spcAft>
              <a:defRPr kumimoji="1" sz="2000">
                <a:solidFill>
                  <a:schemeClr val="folHlink"/>
                </a:solidFill>
                <a:latin typeface="Comic Sans MS" pitchFamily="66" charset="0"/>
              </a:defRPr>
            </a:lvl5pPr>
            <a:lvl6pPr marL="457200" algn="ctr" rtl="0" fontAlgn="base">
              <a:lnSpc>
                <a:spcPct val="70000"/>
              </a:lnSpc>
              <a:spcBef>
                <a:spcPct val="0"/>
              </a:spcBef>
              <a:spcAft>
                <a:spcPct val="0"/>
              </a:spcAft>
              <a:defRPr kumimoji="1" sz="2000">
                <a:solidFill>
                  <a:schemeClr val="folHlink"/>
                </a:solidFill>
                <a:latin typeface="Comic Sans MS" pitchFamily="66" charset="0"/>
              </a:defRPr>
            </a:lvl6pPr>
            <a:lvl7pPr marL="914400" algn="ctr" rtl="0" fontAlgn="base">
              <a:lnSpc>
                <a:spcPct val="70000"/>
              </a:lnSpc>
              <a:spcBef>
                <a:spcPct val="0"/>
              </a:spcBef>
              <a:spcAft>
                <a:spcPct val="0"/>
              </a:spcAft>
              <a:defRPr kumimoji="1" sz="2000">
                <a:solidFill>
                  <a:schemeClr val="folHlink"/>
                </a:solidFill>
                <a:latin typeface="Comic Sans MS" pitchFamily="66" charset="0"/>
              </a:defRPr>
            </a:lvl7pPr>
            <a:lvl8pPr marL="1371600" algn="ctr" rtl="0" fontAlgn="base">
              <a:lnSpc>
                <a:spcPct val="70000"/>
              </a:lnSpc>
              <a:spcBef>
                <a:spcPct val="0"/>
              </a:spcBef>
              <a:spcAft>
                <a:spcPct val="0"/>
              </a:spcAft>
              <a:defRPr kumimoji="1" sz="2000">
                <a:solidFill>
                  <a:schemeClr val="folHlink"/>
                </a:solidFill>
                <a:latin typeface="Comic Sans MS" pitchFamily="66" charset="0"/>
              </a:defRPr>
            </a:lvl8pPr>
            <a:lvl9pPr marL="1828800" algn="ctr" rtl="0" fontAlgn="base">
              <a:lnSpc>
                <a:spcPct val="70000"/>
              </a:lnSpc>
              <a:spcBef>
                <a:spcPct val="0"/>
              </a:spcBef>
              <a:spcAft>
                <a:spcPct val="0"/>
              </a:spcAft>
              <a:defRPr kumimoji="1" sz="2000">
                <a:solidFill>
                  <a:schemeClr val="folHlink"/>
                </a:solidFill>
                <a:latin typeface="Comic Sans MS" pitchFamily="66" charset="0"/>
              </a:defRPr>
            </a:lvl9pPr>
          </a:lstStyle>
          <a:p>
            <a:pPr algn="l" defTabSz="685800">
              <a:defRPr/>
            </a:pPr>
            <a:r>
              <a:rPr lang="zh-CN" altLang="en-US" sz="2700">
                <a:solidFill>
                  <a:srgbClr val="0070C0"/>
                </a:solidFill>
                <a:latin typeface="微软雅黑" panose="020B0503020204020204" pitchFamily="34" charset="-122"/>
                <a:ea typeface="微软雅黑" panose="020B0503020204020204" pitchFamily="34" charset="-122"/>
              </a:rPr>
              <a:t>渐近分析的符号</a:t>
            </a:r>
            <a:endParaRPr lang="zh-CN" altLang="en-US" sz="27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33258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Comic Sans MS" panose="030F0702030302020204" pitchFamily="66" charset="0"/>
              </a:defRPr>
            </a:lvl1pPr>
            <a:lvl2pPr marL="557213" indent="-214313">
              <a:defRPr kumimoji="1" sz="1200">
                <a:solidFill>
                  <a:schemeClr val="tx1"/>
                </a:solidFill>
                <a:latin typeface="Comic Sans MS" panose="030F0702030302020204" pitchFamily="66" charset="0"/>
              </a:defRPr>
            </a:lvl2pPr>
            <a:lvl3pPr marL="857250" indent="-171450">
              <a:defRPr kumimoji="1" sz="1200">
                <a:solidFill>
                  <a:schemeClr val="tx1"/>
                </a:solidFill>
                <a:latin typeface="Comic Sans MS" panose="030F0702030302020204" pitchFamily="66" charset="0"/>
              </a:defRPr>
            </a:lvl3pPr>
            <a:lvl4pPr marL="1200150" indent="-171450">
              <a:defRPr kumimoji="1" sz="1200">
                <a:solidFill>
                  <a:schemeClr val="tx1"/>
                </a:solidFill>
                <a:latin typeface="Comic Sans MS" panose="030F0702030302020204" pitchFamily="66" charset="0"/>
              </a:defRPr>
            </a:lvl4pPr>
            <a:lvl5pPr marL="1543050" indent="-171450">
              <a:defRPr kumimoji="1" sz="1200">
                <a:solidFill>
                  <a:schemeClr val="tx1"/>
                </a:solidFill>
                <a:latin typeface="Comic Sans MS" panose="030F0702030302020204" pitchFamily="66" charset="0"/>
              </a:defRPr>
            </a:lvl5pPr>
            <a:lvl6pPr marL="1885950" indent="-171450" eaLnBrk="0" fontAlgn="base" hangingPunct="0">
              <a:spcBef>
                <a:spcPct val="0"/>
              </a:spcBef>
              <a:spcAft>
                <a:spcPct val="0"/>
              </a:spcAft>
              <a:defRPr kumimoji="1" sz="1200">
                <a:solidFill>
                  <a:schemeClr val="tx1"/>
                </a:solidFill>
                <a:latin typeface="Comic Sans MS" panose="030F0702030302020204" pitchFamily="66" charset="0"/>
              </a:defRPr>
            </a:lvl6pPr>
            <a:lvl7pPr marL="2228850" indent="-171450" eaLnBrk="0" fontAlgn="base" hangingPunct="0">
              <a:spcBef>
                <a:spcPct val="0"/>
              </a:spcBef>
              <a:spcAft>
                <a:spcPct val="0"/>
              </a:spcAft>
              <a:defRPr kumimoji="1" sz="1200">
                <a:solidFill>
                  <a:schemeClr val="tx1"/>
                </a:solidFill>
                <a:latin typeface="Comic Sans MS" panose="030F0702030302020204" pitchFamily="66" charset="0"/>
              </a:defRPr>
            </a:lvl7pPr>
            <a:lvl8pPr marL="2571750" indent="-171450" eaLnBrk="0" fontAlgn="base" hangingPunct="0">
              <a:spcBef>
                <a:spcPct val="0"/>
              </a:spcBef>
              <a:spcAft>
                <a:spcPct val="0"/>
              </a:spcAft>
              <a:defRPr kumimoji="1" sz="1200">
                <a:solidFill>
                  <a:schemeClr val="tx1"/>
                </a:solidFill>
                <a:latin typeface="Comic Sans MS" panose="030F0702030302020204" pitchFamily="66" charset="0"/>
              </a:defRPr>
            </a:lvl8pPr>
            <a:lvl9pPr marL="2914650" indent="-171450" eaLnBrk="0" fontAlgn="base" hangingPunct="0">
              <a:spcBef>
                <a:spcPct val="0"/>
              </a:spcBef>
              <a:spcAft>
                <a:spcPct val="0"/>
              </a:spcAft>
              <a:defRPr kumimoji="1" sz="1200">
                <a:solidFill>
                  <a:schemeClr val="tx1"/>
                </a:solidFill>
                <a:latin typeface="Comic Sans MS" panose="030F0702030302020204" pitchFamily="66" charset="0"/>
              </a:defRPr>
            </a:lvl9pPr>
          </a:lstStyle>
          <a:p>
            <a:pPr defTabSz="685800" eaLnBrk="0" fontAlgn="base" hangingPunct="0">
              <a:spcBef>
                <a:spcPct val="0"/>
              </a:spcBef>
              <a:spcAft>
                <a:spcPct val="0"/>
              </a:spcAft>
            </a:pPr>
            <a:fld id="{79C048D1-061F-484F-91C8-FCB025C1BF5C}" type="slidenum">
              <a:rPr lang="zh-CN" altLang="en-US" sz="600">
                <a:solidFill>
                  <a:srgbClr val="000000"/>
                </a:solidFill>
              </a:rPr>
              <a:pPr defTabSz="685800" eaLnBrk="0" fontAlgn="base" hangingPunct="0">
                <a:spcBef>
                  <a:spcPct val="0"/>
                </a:spcBef>
                <a:spcAft>
                  <a:spcPct val="0"/>
                </a:spcAft>
              </a:pPr>
              <a:t>84</a:t>
            </a:fld>
            <a:endParaRPr lang="en-US" altLang="zh-CN" sz="1050">
              <a:solidFill>
                <a:srgbClr val="000000"/>
              </a:solidFill>
            </a:endParaRPr>
          </a:p>
        </p:txBody>
      </p:sp>
      <p:sp>
        <p:nvSpPr>
          <p:cNvPr id="27651" name="Rectangle 2"/>
          <p:cNvSpPr>
            <a:spLocks noGrp="1" noChangeArrowheads="1"/>
          </p:cNvSpPr>
          <p:nvPr>
            <p:ph type="title"/>
          </p:nvPr>
        </p:nvSpPr>
        <p:spPr>
          <a:xfrm>
            <a:off x="1113182" y="824046"/>
            <a:ext cx="3302186" cy="383824"/>
          </a:xfrm>
          <a:noFill/>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none">
            <a:spAutoFit/>
          </a:bodyPr>
          <a:lstStyle/>
          <a:p>
            <a:pPr algn="l">
              <a:defRPr/>
            </a:pPr>
            <a:r>
              <a:rPr lang="zh-CN" altLang="en-US" sz="2700" kern="1200" dirty="0">
                <a:solidFill>
                  <a:srgbClr val="0070C0"/>
                </a:solidFill>
                <a:latin typeface="微软雅黑" panose="020B0503020204020204" pitchFamily="34" charset="-122"/>
                <a:ea typeface="微软雅黑" panose="020B0503020204020204" pitchFamily="34" charset="-122"/>
                <a:cs typeface="+mn-cs"/>
              </a:rPr>
              <a:t>更多渐近分析的符号</a:t>
            </a:r>
          </a:p>
        </p:txBody>
      </p:sp>
      <p:sp>
        <p:nvSpPr>
          <p:cNvPr id="12294" name="Rectangle 3"/>
          <p:cNvSpPr>
            <a:spLocks noGrp="1" noChangeArrowheads="1"/>
          </p:cNvSpPr>
          <p:nvPr>
            <p:ph type="body" idx="1"/>
          </p:nvPr>
        </p:nvSpPr>
        <p:spPr>
          <a:xfrm>
            <a:off x="1113235" y="1327548"/>
            <a:ext cx="6423422" cy="3349228"/>
          </a:xfrm>
        </p:spPr>
        <p:txBody>
          <a:bodyPr/>
          <a:lstStyle/>
          <a:p>
            <a:pPr marL="0" indent="0" eaLnBrk="1" hangingPunct="1">
              <a:lnSpc>
                <a:spcPct val="150000"/>
              </a:lnSpc>
              <a:buNone/>
            </a:pPr>
            <a:r>
              <a:rPr lang="zh-CN" altLang="en-US" sz="1500">
                <a:solidFill>
                  <a:schemeClr val="tx1"/>
                </a:solidFill>
                <a:latin typeface="微软雅黑" panose="020B0503020204020204" pitchFamily="34" charset="-122"/>
                <a:ea typeface="微软雅黑" panose="020B0503020204020204" pitchFamily="34" charset="-122"/>
              </a:rPr>
              <a:t>在下面的讨论中，对所有</a:t>
            </a:r>
            <a:r>
              <a:rPr lang="en-US" altLang="zh-CN" sz="1500" i="1">
                <a:solidFill>
                  <a:schemeClr val="tx1"/>
                </a:solidFill>
                <a:latin typeface="微软雅黑" panose="020B0503020204020204" pitchFamily="34" charset="-122"/>
                <a:ea typeface="微软雅黑" panose="020B0503020204020204" pitchFamily="34" charset="-122"/>
              </a:rPr>
              <a:t>n</a:t>
            </a:r>
            <a:r>
              <a:rPr lang="zh-CN" altLang="en-US"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0</a:t>
            </a:r>
            <a:r>
              <a:rPr lang="zh-CN" altLang="en-US"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0</a:t>
            </a:r>
            <a:r>
              <a:rPr lang="zh-CN" altLang="en-US" sz="1500">
                <a:solidFill>
                  <a:schemeClr val="tx1"/>
                </a:solidFill>
                <a:latin typeface="微软雅黑" panose="020B0503020204020204" pitchFamily="34" charset="-122"/>
                <a:ea typeface="微软雅黑" panose="020B0503020204020204" pitchFamily="34" charset="-122"/>
              </a:rPr>
              <a:t>。</a:t>
            </a:r>
          </a:p>
          <a:p>
            <a:pPr marL="0" indent="0" eaLnBrk="1" hangingPunct="1">
              <a:lnSpc>
                <a:spcPct val="150000"/>
              </a:lnSpc>
              <a:buNone/>
            </a:pPr>
            <a:r>
              <a:rPr lang="zh-CN" altLang="en-US" sz="1500">
                <a:solidFill>
                  <a:srgbClr val="0070C0"/>
                </a:solidFill>
                <a:latin typeface="微软雅黑" panose="020B0503020204020204" pitchFamily="34" charset="-122"/>
                <a:ea typeface="微软雅黑" panose="020B0503020204020204" pitchFamily="34" charset="-122"/>
              </a:rPr>
              <a:t>（</a:t>
            </a:r>
            <a:r>
              <a:rPr lang="en-US" altLang="zh-CN" sz="1500">
                <a:solidFill>
                  <a:srgbClr val="0070C0"/>
                </a:solidFill>
                <a:latin typeface="微软雅黑" panose="020B0503020204020204" pitchFamily="34" charset="-122"/>
                <a:ea typeface="微软雅黑" panose="020B0503020204020204" pitchFamily="34" charset="-122"/>
              </a:rPr>
              <a:t>4</a:t>
            </a:r>
            <a:r>
              <a:rPr lang="zh-CN" altLang="en-US" sz="1500">
                <a:solidFill>
                  <a:srgbClr val="0070C0"/>
                </a:solidFill>
                <a:latin typeface="微软雅黑" panose="020B0503020204020204" pitchFamily="34" charset="-122"/>
                <a:ea typeface="微软雅黑" panose="020B0503020204020204" pitchFamily="34" charset="-122"/>
              </a:rPr>
              <a:t>）非紧上界记号</a:t>
            </a:r>
            <a:r>
              <a:rPr lang="en-US" altLang="zh-CN" sz="1500" i="1">
                <a:solidFill>
                  <a:srgbClr val="0070C0"/>
                </a:solidFill>
                <a:latin typeface="微软雅黑" panose="020B0503020204020204" pitchFamily="34" charset="-122"/>
                <a:ea typeface="微软雅黑" panose="020B0503020204020204" pitchFamily="34" charset="-122"/>
              </a:rPr>
              <a:t>o </a:t>
            </a:r>
          </a:p>
          <a:p>
            <a:pPr marL="0" indent="0" eaLnBrk="1" hangingPunct="1">
              <a:lnSpc>
                <a:spcPct val="150000"/>
              </a:lnSpc>
              <a:buNone/>
            </a:pPr>
            <a:r>
              <a:rPr lang="en-US" altLang="zh-CN" sz="1500" i="1">
                <a:solidFill>
                  <a:schemeClr val="tx1"/>
                </a:solidFill>
                <a:latin typeface="微软雅黑" panose="020B0503020204020204" pitchFamily="34" charset="-122"/>
                <a:ea typeface="微软雅黑" panose="020B0503020204020204" pitchFamily="34" charset="-122"/>
              </a:rPr>
              <a:t>o</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 </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a:t>
            </a:r>
            <a:r>
              <a:rPr lang="zh-CN" altLang="en-US" sz="1500">
                <a:solidFill>
                  <a:schemeClr val="tx1"/>
                </a:solidFill>
                <a:latin typeface="微软雅黑" panose="020B0503020204020204" pitchFamily="34" charset="-122"/>
                <a:ea typeface="微软雅黑" panose="020B0503020204020204" pitchFamily="34" charset="-122"/>
              </a:rPr>
              <a:t>对于任何正常数</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a:solidFill>
                  <a:schemeClr val="tx1"/>
                </a:solidFill>
                <a:latin typeface="微软雅黑" panose="020B0503020204020204" pitchFamily="34" charset="-122"/>
                <a:ea typeface="微软雅黑" panose="020B0503020204020204" pitchFamily="34" charset="-122"/>
              </a:rPr>
              <a:t>&gt;0</a:t>
            </a:r>
            <a:r>
              <a:rPr lang="zh-CN" altLang="en-US" sz="1500" i="1">
                <a:solidFill>
                  <a:schemeClr val="tx1"/>
                </a:solidFill>
                <a:latin typeface="微软雅黑" panose="020B0503020204020204" pitchFamily="34" charset="-122"/>
                <a:ea typeface="微软雅黑" panose="020B0503020204020204" pitchFamily="34" charset="-122"/>
              </a:rPr>
              <a:t>，</a:t>
            </a:r>
            <a:r>
              <a:rPr lang="zh-CN" altLang="en-US" sz="1500">
                <a:solidFill>
                  <a:schemeClr val="tx1"/>
                </a:solidFill>
                <a:latin typeface="微软雅黑" panose="020B0503020204020204" pitchFamily="34" charset="-122"/>
                <a:ea typeface="微软雅黑" panose="020B0503020204020204" pitchFamily="34" charset="-122"/>
              </a:rPr>
              <a:t>存在正数和</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0 </a:t>
            </a:r>
            <a:r>
              <a:rPr lang="en-US" altLang="zh-CN" sz="1500">
                <a:solidFill>
                  <a:schemeClr val="tx1"/>
                </a:solidFill>
                <a:latin typeface="微软雅黑" panose="020B0503020204020204" pitchFamily="34" charset="-122"/>
                <a:ea typeface="微软雅黑" panose="020B0503020204020204" pitchFamily="34" charset="-122"/>
              </a:rPr>
              <a:t>&gt;0</a:t>
            </a:r>
            <a:r>
              <a:rPr lang="zh-CN" altLang="en-US" sz="1500">
                <a:solidFill>
                  <a:schemeClr val="tx1"/>
                </a:solidFill>
                <a:latin typeface="微软雅黑" panose="020B0503020204020204" pitchFamily="34" charset="-122"/>
                <a:ea typeface="微软雅黑" panose="020B0503020204020204" pitchFamily="34" charset="-122"/>
              </a:rPr>
              <a:t>使得对所有</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0</a:t>
            </a:r>
            <a:r>
              <a:rPr lang="zh-CN" altLang="en-US" sz="1500">
                <a:solidFill>
                  <a:schemeClr val="tx1"/>
                </a:solidFill>
                <a:latin typeface="微软雅黑" panose="020B0503020204020204" pitchFamily="34" charset="-122"/>
                <a:ea typeface="微软雅黑" panose="020B0503020204020204" pitchFamily="34" charset="-122"/>
              </a:rPr>
              <a:t>有：</a:t>
            </a:r>
            <a:r>
              <a:rPr lang="en-US" altLang="zh-CN" sz="1500">
                <a:solidFill>
                  <a:schemeClr val="tx1"/>
                </a:solidFill>
                <a:latin typeface="微软雅黑" panose="020B0503020204020204" pitchFamily="34" charset="-122"/>
                <a:ea typeface="微软雅黑" panose="020B0503020204020204" pitchFamily="34" charset="-122"/>
              </a:rPr>
              <a:t>0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)&lt;</a:t>
            </a:r>
            <a:r>
              <a:rPr lang="en-US" altLang="zh-CN" sz="1500" i="1">
                <a:solidFill>
                  <a:schemeClr val="tx1"/>
                </a:solidFill>
                <a:latin typeface="微软雅黑" panose="020B0503020204020204" pitchFamily="34" charset="-122"/>
                <a:ea typeface="微软雅黑" panose="020B0503020204020204" pitchFamily="34" charset="-122"/>
              </a:rPr>
              <a:t>cg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p>
          <a:p>
            <a:pPr marL="0" indent="0" eaLnBrk="1" hangingPunct="1">
              <a:lnSpc>
                <a:spcPct val="150000"/>
              </a:lnSpc>
              <a:buNone/>
            </a:pPr>
            <a:r>
              <a:rPr lang="zh-CN" altLang="en-US" sz="1500">
                <a:solidFill>
                  <a:schemeClr val="tx1"/>
                </a:solidFill>
                <a:latin typeface="微软雅黑" panose="020B0503020204020204" pitchFamily="34" charset="-122"/>
                <a:ea typeface="微软雅黑" panose="020B0503020204020204" pitchFamily="34" charset="-122"/>
              </a:rPr>
              <a:t>等价于</a:t>
            </a:r>
            <a:r>
              <a:rPr lang="zh-CN" altLang="en-US" sz="1500" i="1">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0</a:t>
            </a:r>
            <a:r>
              <a:rPr lang="en-US" altLang="zh-CN" sz="1500">
                <a:solidFill>
                  <a:schemeClr val="tx1"/>
                </a:solidFill>
                <a:latin typeface="微软雅黑" panose="020B0503020204020204" pitchFamily="34" charset="-122"/>
                <a:ea typeface="微软雅黑" panose="020B0503020204020204" pitchFamily="34" charset="-122"/>
              </a:rPr>
              <a:t> </a:t>
            </a:r>
            <a:r>
              <a:rPr lang="zh-CN" altLang="en-US" sz="1500">
                <a:solidFill>
                  <a:schemeClr val="tx1"/>
                </a:solidFill>
                <a:latin typeface="微软雅黑" panose="020B0503020204020204" pitchFamily="34" charset="-122"/>
                <a:ea typeface="微软雅黑" panose="020B0503020204020204" pitchFamily="34" charset="-122"/>
              </a:rPr>
              <a:t>，</a:t>
            </a:r>
            <a:r>
              <a:rPr lang="en-US" altLang="zh-CN" sz="1500">
                <a:solidFill>
                  <a:schemeClr val="tx1"/>
                </a:solidFill>
                <a:latin typeface="微软雅黑" panose="020B0503020204020204" pitchFamily="34" charset="-122"/>
                <a:ea typeface="微软雅黑" panose="020B0503020204020204" pitchFamily="34" charset="-122"/>
              </a:rPr>
              <a:t>as  </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endParaRPr lang="zh-CN" altLang="en-US" sz="1500">
              <a:solidFill>
                <a:schemeClr val="tx1"/>
              </a:solidFill>
              <a:latin typeface="微软雅黑" panose="020B0503020204020204" pitchFamily="34" charset="-122"/>
              <a:ea typeface="微软雅黑" panose="020B0503020204020204" pitchFamily="34" charset="-122"/>
            </a:endParaRPr>
          </a:p>
          <a:p>
            <a:pPr marL="0" indent="0" eaLnBrk="1" hangingPunct="1">
              <a:lnSpc>
                <a:spcPct val="150000"/>
              </a:lnSpc>
              <a:buNone/>
            </a:pPr>
            <a:r>
              <a:rPr lang="zh-CN" altLang="en-US" sz="1500">
                <a:solidFill>
                  <a:srgbClr val="0070C0"/>
                </a:solidFill>
                <a:latin typeface="微软雅黑" panose="020B0503020204020204" pitchFamily="34" charset="-122"/>
                <a:ea typeface="微软雅黑" panose="020B0503020204020204" pitchFamily="34" charset="-122"/>
              </a:rPr>
              <a:t>（</a:t>
            </a:r>
            <a:r>
              <a:rPr lang="en-US" altLang="zh-CN" sz="1500">
                <a:solidFill>
                  <a:srgbClr val="0070C0"/>
                </a:solidFill>
                <a:latin typeface="微软雅黑" panose="020B0503020204020204" pitchFamily="34" charset="-122"/>
                <a:ea typeface="微软雅黑" panose="020B0503020204020204" pitchFamily="34" charset="-122"/>
              </a:rPr>
              <a:t>5</a:t>
            </a:r>
            <a:r>
              <a:rPr lang="zh-CN" altLang="en-US" sz="1500">
                <a:solidFill>
                  <a:srgbClr val="0070C0"/>
                </a:solidFill>
                <a:latin typeface="微软雅黑" panose="020B0503020204020204" pitchFamily="34" charset="-122"/>
                <a:ea typeface="微软雅黑" panose="020B0503020204020204" pitchFamily="34" charset="-122"/>
              </a:rPr>
              <a:t>）非紧下界记号</a:t>
            </a:r>
            <a:r>
              <a:rPr lang="zh-CN" altLang="en-US" sz="1500" i="1">
                <a:solidFill>
                  <a:srgbClr val="0070C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500">
                <a:solidFill>
                  <a:srgbClr val="0070C0"/>
                </a:solidFill>
                <a:latin typeface="微软雅黑" panose="020B0503020204020204" pitchFamily="34" charset="-122"/>
                <a:ea typeface="微软雅黑" panose="020B0503020204020204" pitchFamily="34" charset="-122"/>
              </a:rPr>
              <a:t> </a:t>
            </a:r>
            <a:r>
              <a:rPr lang="zh-CN" altLang="en-US" sz="1500" i="1">
                <a:solidFill>
                  <a:srgbClr val="0070C0"/>
                </a:solidFill>
                <a:latin typeface="微软雅黑" panose="020B0503020204020204" pitchFamily="34" charset="-122"/>
                <a:ea typeface="微软雅黑" panose="020B0503020204020204" pitchFamily="34" charset="-122"/>
              </a:rPr>
              <a:t> </a:t>
            </a:r>
          </a:p>
          <a:p>
            <a:pPr marL="0" indent="0" eaLnBrk="1" hangingPunct="1">
              <a:lnSpc>
                <a:spcPct val="150000"/>
              </a:lnSpc>
              <a:buNone/>
            </a:pPr>
            <a:r>
              <a:rPr lang="zh-CN" altLang="en-US" sz="1500" i="1">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 </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a:t>
            </a:r>
            <a:r>
              <a:rPr lang="zh-CN" altLang="en-US" sz="1500">
                <a:solidFill>
                  <a:schemeClr val="tx1"/>
                </a:solidFill>
                <a:latin typeface="微软雅黑" panose="020B0503020204020204" pitchFamily="34" charset="-122"/>
                <a:ea typeface="微软雅黑" panose="020B0503020204020204" pitchFamily="34" charset="-122"/>
              </a:rPr>
              <a:t>对于任何正常数</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a:solidFill>
                  <a:schemeClr val="tx1"/>
                </a:solidFill>
                <a:latin typeface="微软雅黑" panose="020B0503020204020204" pitchFamily="34" charset="-122"/>
                <a:ea typeface="微软雅黑" panose="020B0503020204020204" pitchFamily="34" charset="-122"/>
              </a:rPr>
              <a:t>&gt;0</a:t>
            </a:r>
            <a:r>
              <a:rPr lang="zh-CN" altLang="en-US" sz="1500" i="1">
                <a:solidFill>
                  <a:schemeClr val="tx1"/>
                </a:solidFill>
                <a:latin typeface="微软雅黑" panose="020B0503020204020204" pitchFamily="34" charset="-122"/>
                <a:ea typeface="微软雅黑" panose="020B0503020204020204" pitchFamily="34" charset="-122"/>
              </a:rPr>
              <a:t>，</a:t>
            </a:r>
            <a:r>
              <a:rPr lang="zh-CN" altLang="en-US" sz="1500">
                <a:solidFill>
                  <a:schemeClr val="tx1"/>
                </a:solidFill>
                <a:latin typeface="微软雅黑" panose="020B0503020204020204" pitchFamily="34" charset="-122"/>
                <a:ea typeface="微软雅黑" panose="020B0503020204020204" pitchFamily="34" charset="-122"/>
              </a:rPr>
              <a:t>存在正数和</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0 </a:t>
            </a:r>
            <a:r>
              <a:rPr lang="en-US" altLang="zh-CN" sz="1500">
                <a:solidFill>
                  <a:schemeClr val="tx1"/>
                </a:solidFill>
                <a:latin typeface="微软雅黑" panose="020B0503020204020204" pitchFamily="34" charset="-122"/>
                <a:ea typeface="微软雅黑" panose="020B0503020204020204" pitchFamily="34" charset="-122"/>
              </a:rPr>
              <a:t>&gt;0</a:t>
            </a:r>
            <a:r>
              <a:rPr lang="zh-CN" altLang="en-US" sz="1500">
                <a:solidFill>
                  <a:schemeClr val="tx1"/>
                </a:solidFill>
                <a:latin typeface="微软雅黑" panose="020B0503020204020204" pitchFamily="34" charset="-122"/>
                <a:ea typeface="微软雅黑" panose="020B0503020204020204" pitchFamily="34" charset="-122"/>
              </a:rPr>
              <a:t>使得对所有</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0</a:t>
            </a:r>
            <a:r>
              <a:rPr lang="zh-CN" altLang="en-US" sz="1500">
                <a:solidFill>
                  <a:schemeClr val="tx1"/>
                </a:solidFill>
                <a:latin typeface="微软雅黑" panose="020B0503020204020204" pitchFamily="34" charset="-122"/>
                <a:ea typeface="微软雅黑" panose="020B0503020204020204" pitchFamily="34" charset="-122"/>
              </a:rPr>
              <a:t>有：</a:t>
            </a:r>
            <a:r>
              <a:rPr lang="en-US" altLang="zh-CN" sz="1500">
                <a:solidFill>
                  <a:schemeClr val="tx1"/>
                </a:solidFill>
                <a:latin typeface="微软雅黑" panose="020B0503020204020204" pitchFamily="34" charset="-122"/>
                <a:ea typeface="微软雅黑" panose="020B0503020204020204" pitchFamily="34" charset="-122"/>
              </a:rPr>
              <a:t>0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i="1">
                <a:solidFill>
                  <a:schemeClr val="tx1"/>
                </a:solidFill>
                <a:latin typeface="微软雅黑" panose="020B0503020204020204" pitchFamily="34" charset="-122"/>
                <a:ea typeface="微软雅黑" panose="020B0503020204020204" pitchFamily="34" charset="-122"/>
              </a:rPr>
              <a:t>cg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a:solidFill>
                  <a:schemeClr val="tx1"/>
                </a:solidFill>
                <a:latin typeface="微软雅黑" panose="020B0503020204020204" pitchFamily="34" charset="-122"/>
                <a:ea typeface="微软雅黑" panose="020B0503020204020204" pitchFamily="34" charset="-122"/>
              </a:rPr>
              <a:t>&lt; </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p>
          <a:p>
            <a:pPr marL="0" indent="0" eaLnBrk="1" hangingPunct="1">
              <a:lnSpc>
                <a:spcPct val="150000"/>
              </a:lnSpc>
              <a:buNone/>
            </a:pPr>
            <a:r>
              <a:rPr lang="zh-CN" altLang="en-US" sz="1500">
                <a:solidFill>
                  <a:schemeClr val="tx1"/>
                </a:solidFill>
                <a:latin typeface="微软雅黑" panose="020B0503020204020204" pitchFamily="34" charset="-122"/>
                <a:ea typeface="微软雅黑" panose="020B0503020204020204" pitchFamily="34" charset="-122"/>
              </a:rPr>
              <a:t>等价于</a:t>
            </a:r>
            <a:r>
              <a:rPr lang="zh-CN" altLang="en-US" sz="1500" i="1">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a:t>
            </a:r>
            <a:r>
              <a:rPr lang="zh-CN" altLang="en-US" sz="1500">
                <a:solidFill>
                  <a:schemeClr val="tx1"/>
                </a:solidFill>
                <a:latin typeface="微软雅黑" panose="020B0503020204020204" pitchFamily="34" charset="-122"/>
                <a:ea typeface="微软雅黑" panose="020B0503020204020204" pitchFamily="34" charset="-122"/>
              </a:rPr>
              <a:t>，</a:t>
            </a:r>
            <a:r>
              <a:rPr lang="en-US" altLang="zh-CN" sz="1500">
                <a:solidFill>
                  <a:schemeClr val="tx1"/>
                </a:solidFill>
                <a:latin typeface="微软雅黑" panose="020B0503020204020204" pitchFamily="34" charset="-122"/>
                <a:ea typeface="微软雅黑" panose="020B0503020204020204" pitchFamily="34" charset="-122"/>
              </a:rPr>
              <a:t>as  </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p>
          <a:p>
            <a:pPr marL="0" indent="0" eaLnBrk="1" hangingPunct="1">
              <a:lnSpc>
                <a:spcPct val="150000"/>
              </a:lnSpc>
              <a:buNone/>
            </a:pPr>
            <a:endParaRPr lang="en-US" altLang="zh-CN" sz="1500">
              <a:solidFill>
                <a:schemeClr val="tx1"/>
              </a:solidFill>
              <a:latin typeface="微软雅黑" panose="020B0503020204020204" pitchFamily="34" charset="-122"/>
              <a:ea typeface="微软雅黑" panose="020B0503020204020204" pitchFamily="34" charset="-122"/>
            </a:endParaRPr>
          </a:p>
          <a:p>
            <a:pPr marL="0" indent="0" eaLnBrk="1" hangingPunct="1">
              <a:lnSpc>
                <a:spcPct val="150000"/>
              </a:lnSpc>
              <a:buFont typeface="Symbol" panose="05050102010706020507" pitchFamily="18" charset="2"/>
              <a:buChar char="W"/>
            </a:pPr>
            <a:endParaRPr lang="en-US" altLang="zh-CN" sz="150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1546187"/>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Comic Sans MS" panose="030F0702030302020204" pitchFamily="66" charset="0"/>
              </a:defRPr>
            </a:lvl1pPr>
            <a:lvl2pPr marL="557213" indent="-214313">
              <a:defRPr kumimoji="1" sz="1200">
                <a:solidFill>
                  <a:schemeClr val="tx1"/>
                </a:solidFill>
                <a:latin typeface="Comic Sans MS" panose="030F0702030302020204" pitchFamily="66" charset="0"/>
              </a:defRPr>
            </a:lvl2pPr>
            <a:lvl3pPr marL="857250" indent="-171450">
              <a:defRPr kumimoji="1" sz="1200">
                <a:solidFill>
                  <a:schemeClr val="tx1"/>
                </a:solidFill>
                <a:latin typeface="Comic Sans MS" panose="030F0702030302020204" pitchFamily="66" charset="0"/>
              </a:defRPr>
            </a:lvl3pPr>
            <a:lvl4pPr marL="1200150" indent="-171450">
              <a:defRPr kumimoji="1" sz="1200">
                <a:solidFill>
                  <a:schemeClr val="tx1"/>
                </a:solidFill>
                <a:latin typeface="Comic Sans MS" panose="030F0702030302020204" pitchFamily="66" charset="0"/>
              </a:defRPr>
            </a:lvl4pPr>
            <a:lvl5pPr marL="1543050" indent="-171450">
              <a:defRPr kumimoji="1" sz="1200">
                <a:solidFill>
                  <a:schemeClr val="tx1"/>
                </a:solidFill>
                <a:latin typeface="Comic Sans MS" panose="030F0702030302020204" pitchFamily="66" charset="0"/>
              </a:defRPr>
            </a:lvl5pPr>
            <a:lvl6pPr marL="1885950" indent="-171450" eaLnBrk="0" fontAlgn="base" hangingPunct="0">
              <a:spcBef>
                <a:spcPct val="0"/>
              </a:spcBef>
              <a:spcAft>
                <a:spcPct val="0"/>
              </a:spcAft>
              <a:defRPr kumimoji="1" sz="1200">
                <a:solidFill>
                  <a:schemeClr val="tx1"/>
                </a:solidFill>
                <a:latin typeface="Comic Sans MS" panose="030F0702030302020204" pitchFamily="66" charset="0"/>
              </a:defRPr>
            </a:lvl6pPr>
            <a:lvl7pPr marL="2228850" indent="-171450" eaLnBrk="0" fontAlgn="base" hangingPunct="0">
              <a:spcBef>
                <a:spcPct val="0"/>
              </a:spcBef>
              <a:spcAft>
                <a:spcPct val="0"/>
              </a:spcAft>
              <a:defRPr kumimoji="1" sz="1200">
                <a:solidFill>
                  <a:schemeClr val="tx1"/>
                </a:solidFill>
                <a:latin typeface="Comic Sans MS" panose="030F0702030302020204" pitchFamily="66" charset="0"/>
              </a:defRPr>
            </a:lvl7pPr>
            <a:lvl8pPr marL="2571750" indent="-171450" eaLnBrk="0" fontAlgn="base" hangingPunct="0">
              <a:spcBef>
                <a:spcPct val="0"/>
              </a:spcBef>
              <a:spcAft>
                <a:spcPct val="0"/>
              </a:spcAft>
              <a:defRPr kumimoji="1" sz="1200">
                <a:solidFill>
                  <a:schemeClr val="tx1"/>
                </a:solidFill>
                <a:latin typeface="Comic Sans MS" panose="030F0702030302020204" pitchFamily="66" charset="0"/>
              </a:defRPr>
            </a:lvl8pPr>
            <a:lvl9pPr marL="2914650" indent="-171450" eaLnBrk="0" fontAlgn="base" hangingPunct="0">
              <a:spcBef>
                <a:spcPct val="0"/>
              </a:spcBef>
              <a:spcAft>
                <a:spcPct val="0"/>
              </a:spcAft>
              <a:defRPr kumimoji="1" sz="1200">
                <a:solidFill>
                  <a:schemeClr val="tx1"/>
                </a:solidFill>
                <a:latin typeface="Comic Sans MS" panose="030F0702030302020204" pitchFamily="66" charset="0"/>
              </a:defRPr>
            </a:lvl9pPr>
          </a:lstStyle>
          <a:p>
            <a:pPr defTabSz="685800" eaLnBrk="0" fontAlgn="base" hangingPunct="0">
              <a:spcBef>
                <a:spcPct val="0"/>
              </a:spcBef>
              <a:spcAft>
                <a:spcPct val="0"/>
              </a:spcAft>
            </a:pPr>
            <a:fld id="{A99E0145-6046-4C46-87AC-51101871F66D}" type="slidenum">
              <a:rPr lang="zh-CN" altLang="en-US" sz="600">
                <a:solidFill>
                  <a:srgbClr val="000000"/>
                </a:solidFill>
              </a:rPr>
              <a:pPr defTabSz="685800" eaLnBrk="0" fontAlgn="base" hangingPunct="0">
                <a:spcBef>
                  <a:spcPct val="0"/>
                </a:spcBef>
                <a:spcAft>
                  <a:spcPct val="0"/>
                </a:spcAft>
              </a:pPr>
              <a:t>85</a:t>
            </a:fld>
            <a:endParaRPr lang="en-US" altLang="zh-CN" sz="1050">
              <a:solidFill>
                <a:srgbClr val="000000"/>
              </a:solidFill>
            </a:endParaRPr>
          </a:p>
        </p:txBody>
      </p:sp>
      <p:sp>
        <p:nvSpPr>
          <p:cNvPr id="28675" name="Rectangle 2"/>
          <p:cNvSpPr>
            <a:spLocks noGrp="1" noChangeArrowheads="1"/>
          </p:cNvSpPr>
          <p:nvPr>
            <p:ph type="title"/>
          </p:nvPr>
        </p:nvSpPr>
        <p:spPr>
          <a:xfrm>
            <a:off x="780644" y="889074"/>
            <a:ext cx="3302186" cy="383824"/>
          </a:xfrm>
          <a:noFill/>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none">
            <a:spAutoFit/>
          </a:bodyPr>
          <a:lstStyle/>
          <a:p>
            <a:pPr algn="l">
              <a:defRPr/>
            </a:pPr>
            <a:r>
              <a:rPr lang="zh-CN" altLang="en-US" sz="2700" kern="1200" dirty="0">
                <a:solidFill>
                  <a:srgbClr val="0070C0"/>
                </a:solidFill>
                <a:latin typeface="微软雅黑" panose="020B0503020204020204" pitchFamily="34" charset="-122"/>
                <a:ea typeface="微软雅黑" panose="020B0503020204020204" pitchFamily="34" charset="-122"/>
                <a:cs typeface="+mn-cs"/>
              </a:rPr>
              <a:t>渐近分析中函数比较</a:t>
            </a:r>
          </a:p>
        </p:txBody>
      </p:sp>
      <p:sp>
        <p:nvSpPr>
          <p:cNvPr id="13318" name="Rectangle 3"/>
          <p:cNvSpPr>
            <a:spLocks noGrp="1" noChangeArrowheads="1"/>
          </p:cNvSpPr>
          <p:nvPr>
            <p:ph type="body" idx="1"/>
          </p:nvPr>
        </p:nvSpPr>
        <p:spPr>
          <a:xfrm>
            <a:off x="2702719" y="1653779"/>
            <a:ext cx="3875485" cy="2570559"/>
          </a:xfrm>
        </p:spPr>
        <p:txBody>
          <a:bodyPr/>
          <a:lstStyle/>
          <a:p>
            <a:pPr marL="0" indent="0" eaLnBrk="1" hangingPunct="1">
              <a:lnSpc>
                <a:spcPct val="150000"/>
              </a:lnSpc>
              <a:buNone/>
            </a:pPr>
            <a:r>
              <a:rPr lang="en-US" altLang="zh-CN" sz="2100">
                <a:solidFill>
                  <a:schemeClr val="tx1"/>
                </a:solidFill>
                <a:latin typeface="微软雅黑" panose="020B0503020204020204" pitchFamily="34" charset="-122"/>
                <a:ea typeface="微软雅黑" panose="020B0503020204020204" pitchFamily="34" charset="-122"/>
              </a:rPr>
              <a:t>f(n)= </a:t>
            </a:r>
            <a:r>
              <a:rPr lang="en-US" altLang="zh-CN" sz="2100">
                <a:solidFill>
                  <a:schemeClr val="tx1"/>
                </a:solidFill>
                <a:latin typeface="微软雅黑" panose="020B0503020204020204" pitchFamily="34" charset="-122"/>
                <a:ea typeface="微软雅黑" panose="020B0503020204020204" pitchFamily="34" charset="-122"/>
                <a:sym typeface="Symbol" panose="05050102010706020507" pitchFamily="18" charset="2"/>
              </a:rPr>
              <a:t>O</a:t>
            </a:r>
            <a:r>
              <a:rPr lang="en-US" altLang="zh-CN" sz="2100">
                <a:solidFill>
                  <a:schemeClr val="tx1"/>
                </a:solidFill>
                <a:latin typeface="微软雅黑" panose="020B0503020204020204" pitchFamily="34" charset="-122"/>
                <a:ea typeface="微软雅黑" panose="020B0503020204020204" pitchFamily="34" charset="-122"/>
              </a:rPr>
              <a:t>(g(n)) </a:t>
            </a:r>
            <a:r>
              <a:rPr lang="en-US" altLang="zh-CN" sz="210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100">
                <a:solidFill>
                  <a:schemeClr val="tx1"/>
                </a:solidFill>
                <a:latin typeface="微软雅黑" panose="020B0503020204020204" pitchFamily="34" charset="-122"/>
                <a:ea typeface="微软雅黑" panose="020B0503020204020204" pitchFamily="34" charset="-122"/>
              </a:rPr>
              <a:t> a </a:t>
            </a:r>
            <a:r>
              <a:rPr lang="en-US" altLang="zh-CN" sz="2100">
                <a:solidFill>
                  <a:schemeClr val="tx1"/>
                </a:solidFill>
                <a:latin typeface="微软雅黑" panose="020B0503020204020204" pitchFamily="34" charset="-122"/>
                <a:ea typeface="微软雅黑" panose="020B0503020204020204" pitchFamily="34" charset="-122"/>
                <a:sym typeface="Symbol" panose="05050102010706020507" pitchFamily="18" charset="2"/>
              </a:rPr>
              <a:t> b;</a:t>
            </a:r>
          </a:p>
          <a:p>
            <a:pPr marL="0" indent="0" eaLnBrk="1" hangingPunct="1">
              <a:lnSpc>
                <a:spcPct val="150000"/>
              </a:lnSpc>
              <a:buNone/>
            </a:pPr>
            <a:r>
              <a:rPr lang="en-US" altLang="zh-CN" sz="2100">
                <a:solidFill>
                  <a:schemeClr val="tx1"/>
                </a:solidFill>
                <a:latin typeface="微软雅黑" panose="020B0503020204020204" pitchFamily="34" charset="-122"/>
                <a:ea typeface="微软雅黑" panose="020B0503020204020204" pitchFamily="34" charset="-122"/>
              </a:rPr>
              <a:t>f(n)= </a:t>
            </a:r>
            <a:r>
              <a:rPr lang="en-US" altLang="zh-CN" sz="21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100">
                <a:solidFill>
                  <a:schemeClr val="tx1"/>
                </a:solidFill>
                <a:latin typeface="微软雅黑" panose="020B0503020204020204" pitchFamily="34" charset="-122"/>
                <a:ea typeface="微软雅黑" panose="020B0503020204020204" pitchFamily="34" charset="-122"/>
              </a:rPr>
              <a:t>(g(n)) </a:t>
            </a:r>
            <a:r>
              <a:rPr lang="en-US" altLang="zh-CN" sz="210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100">
                <a:solidFill>
                  <a:schemeClr val="tx1"/>
                </a:solidFill>
                <a:latin typeface="微软雅黑" panose="020B0503020204020204" pitchFamily="34" charset="-122"/>
                <a:ea typeface="微软雅黑" panose="020B0503020204020204" pitchFamily="34" charset="-122"/>
              </a:rPr>
              <a:t>a </a:t>
            </a:r>
            <a:r>
              <a:rPr lang="en-US" altLang="zh-CN" sz="2100">
                <a:solidFill>
                  <a:schemeClr val="tx1"/>
                </a:solidFill>
                <a:latin typeface="微软雅黑" panose="020B0503020204020204" pitchFamily="34" charset="-122"/>
                <a:ea typeface="微软雅黑" panose="020B0503020204020204" pitchFamily="34" charset="-122"/>
                <a:sym typeface="Symbol" panose="05050102010706020507" pitchFamily="18" charset="2"/>
              </a:rPr>
              <a:t> b;</a:t>
            </a:r>
          </a:p>
          <a:p>
            <a:pPr marL="0" indent="0" eaLnBrk="1" hangingPunct="1">
              <a:lnSpc>
                <a:spcPct val="150000"/>
              </a:lnSpc>
              <a:buNone/>
            </a:pPr>
            <a:r>
              <a:rPr lang="en-US" altLang="zh-CN" sz="2100">
                <a:solidFill>
                  <a:schemeClr val="tx1"/>
                </a:solidFill>
                <a:latin typeface="微软雅黑" panose="020B0503020204020204" pitchFamily="34" charset="-122"/>
                <a:ea typeface="微软雅黑" panose="020B0503020204020204" pitchFamily="34" charset="-122"/>
              </a:rPr>
              <a:t>f(n)= </a:t>
            </a:r>
            <a:r>
              <a:rPr lang="en-US" altLang="zh-CN" sz="21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100">
                <a:solidFill>
                  <a:schemeClr val="tx1"/>
                </a:solidFill>
                <a:latin typeface="微软雅黑" panose="020B0503020204020204" pitchFamily="34" charset="-122"/>
                <a:ea typeface="微软雅黑" panose="020B0503020204020204" pitchFamily="34" charset="-122"/>
              </a:rPr>
              <a:t>(g(n)) </a:t>
            </a:r>
            <a:r>
              <a:rPr lang="en-US" altLang="zh-CN" sz="210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100">
                <a:solidFill>
                  <a:schemeClr val="tx1"/>
                </a:solidFill>
                <a:latin typeface="微软雅黑" panose="020B0503020204020204" pitchFamily="34" charset="-122"/>
                <a:ea typeface="微软雅黑" panose="020B0503020204020204" pitchFamily="34" charset="-122"/>
              </a:rPr>
              <a:t> a </a:t>
            </a:r>
            <a:r>
              <a:rPr lang="en-US" altLang="zh-CN" sz="2100">
                <a:solidFill>
                  <a:schemeClr val="tx1"/>
                </a:solidFill>
                <a:latin typeface="微软雅黑" panose="020B0503020204020204" pitchFamily="34" charset="-122"/>
                <a:ea typeface="微软雅黑" panose="020B0503020204020204" pitchFamily="34" charset="-122"/>
                <a:sym typeface="Symbol" panose="05050102010706020507" pitchFamily="18" charset="2"/>
              </a:rPr>
              <a:t>= b;</a:t>
            </a:r>
          </a:p>
          <a:p>
            <a:pPr marL="0" indent="0" eaLnBrk="1" hangingPunct="1">
              <a:lnSpc>
                <a:spcPct val="150000"/>
              </a:lnSpc>
              <a:buNone/>
            </a:pPr>
            <a:r>
              <a:rPr lang="en-US" altLang="zh-CN" sz="2100">
                <a:solidFill>
                  <a:schemeClr val="tx1"/>
                </a:solidFill>
                <a:latin typeface="微软雅黑" panose="020B0503020204020204" pitchFamily="34" charset="-122"/>
                <a:ea typeface="微软雅黑" panose="020B0503020204020204" pitchFamily="34" charset="-122"/>
              </a:rPr>
              <a:t>f(n)= o(g(n)) </a:t>
            </a:r>
            <a:r>
              <a:rPr lang="en-US" altLang="zh-CN" sz="210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100">
                <a:solidFill>
                  <a:schemeClr val="tx1"/>
                </a:solidFill>
                <a:latin typeface="微软雅黑" panose="020B0503020204020204" pitchFamily="34" charset="-122"/>
                <a:ea typeface="微软雅黑" panose="020B0503020204020204" pitchFamily="34" charset="-122"/>
              </a:rPr>
              <a:t> a </a:t>
            </a:r>
            <a:r>
              <a:rPr lang="en-US" altLang="zh-CN" sz="2100">
                <a:solidFill>
                  <a:schemeClr val="tx1"/>
                </a:solidFill>
                <a:latin typeface="微软雅黑" panose="020B0503020204020204" pitchFamily="34" charset="-122"/>
                <a:ea typeface="微软雅黑" panose="020B0503020204020204" pitchFamily="34" charset="-122"/>
                <a:sym typeface="Symbol" panose="05050102010706020507" pitchFamily="18" charset="2"/>
              </a:rPr>
              <a:t>&lt; b;</a:t>
            </a:r>
          </a:p>
          <a:p>
            <a:pPr marL="0" indent="0" eaLnBrk="1" hangingPunct="1">
              <a:lnSpc>
                <a:spcPct val="150000"/>
              </a:lnSpc>
              <a:buNone/>
            </a:pPr>
            <a:r>
              <a:rPr lang="en-US" altLang="zh-CN" sz="2100">
                <a:solidFill>
                  <a:schemeClr val="tx1"/>
                </a:solidFill>
                <a:latin typeface="微软雅黑" panose="020B0503020204020204" pitchFamily="34" charset="-122"/>
                <a:ea typeface="微软雅黑" panose="020B0503020204020204" pitchFamily="34" charset="-122"/>
              </a:rPr>
              <a:t>f(n)= </a:t>
            </a:r>
            <a:r>
              <a:rPr lang="en-US" altLang="zh-CN" sz="21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100">
                <a:solidFill>
                  <a:schemeClr val="tx1"/>
                </a:solidFill>
                <a:latin typeface="微软雅黑" panose="020B0503020204020204" pitchFamily="34" charset="-122"/>
                <a:ea typeface="微软雅黑" panose="020B0503020204020204" pitchFamily="34" charset="-122"/>
              </a:rPr>
              <a:t>(g(n)) </a:t>
            </a:r>
            <a:r>
              <a:rPr lang="en-US" altLang="zh-CN" sz="2100">
                <a:solidFill>
                  <a:schemeClr val="tx1"/>
                </a:solidFill>
                <a:latin typeface="微软雅黑" panose="020B0503020204020204" pitchFamily="34" charset="-122"/>
                <a:ea typeface="微软雅黑" panose="020B0503020204020204" pitchFamily="34" charset="-122"/>
                <a:sym typeface="Wingdings" panose="05000000000000000000" pitchFamily="2" charset="2"/>
              </a:rPr>
              <a:t></a:t>
            </a:r>
            <a:r>
              <a:rPr lang="en-US" altLang="zh-CN" sz="2100">
                <a:solidFill>
                  <a:schemeClr val="tx1"/>
                </a:solidFill>
                <a:latin typeface="微软雅黑" panose="020B0503020204020204" pitchFamily="34" charset="-122"/>
                <a:ea typeface="微软雅黑" panose="020B0503020204020204" pitchFamily="34" charset="-122"/>
              </a:rPr>
              <a:t> a </a:t>
            </a:r>
            <a:r>
              <a:rPr lang="en-US" altLang="zh-CN" sz="2100">
                <a:solidFill>
                  <a:schemeClr val="tx1"/>
                </a:solidFill>
                <a:latin typeface="微软雅黑" panose="020B0503020204020204" pitchFamily="34" charset="-122"/>
                <a:ea typeface="微软雅黑" panose="020B0503020204020204" pitchFamily="34" charset="-122"/>
                <a:sym typeface="Symbol" panose="05050102010706020507" pitchFamily="18" charset="2"/>
              </a:rPr>
              <a:t>&gt; b.</a:t>
            </a:r>
          </a:p>
        </p:txBody>
      </p:sp>
    </p:spTree>
    <p:extLst>
      <p:ext uri="{BB962C8B-B14F-4D97-AF65-F5344CB8AC3E}">
        <p14:creationId xmlns:p14="http://schemas.microsoft.com/office/powerpoint/2010/main" val="377599353"/>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灯片编号占位符 4"/>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Comic Sans MS" panose="030F0702030302020204" pitchFamily="66" charset="0"/>
              </a:defRPr>
            </a:lvl1pPr>
            <a:lvl2pPr marL="557213" indent="-214313">
              <a:defRPr kumimoji="1" sz="1200">
                <a:solidFill>
                  <a:schemeClr val="tx1"/>
                </a:solidFill>
                <a:latin typeface="Comic Sans MS" panose="030F0702030302020204" pitchFamily="66" charset="0"/>
              </a:defRPr>
            </a:lvl2pPr>
            <a:lvl3pPr marL="857250" indent="-171450">
              <a:defRPr kumimoji="1" sz="1200">
                <a:solidFill>
                  <a:schemeClr val="tx1"/>
                </a:solidFill>
                <a:latin typeface="Comic Sans MS" panose="030F0702030302020204" pitchFamily="66" charset="0"/>
              </a:defRPr>
            </a:lvl3pPr>
            <a:lvl4pPr marL="1200150" indent="-171450">
              <a:defRPr kumimoji="1" sz="1200">
                <a:solidFill>
                  <a:schemeClr val="tx1"/>
                </a:solidFill>
                <a:latin typeface="Comic Sans MS" panose="030F0702030302020204" pitchFamily="66" charset="0"/>
              </a:defRPr>
            </a:lvl4pPr>
            <a:lvl5pPr marL="1543050" indent="-171450">
              <a:defRPr kumimoji="1" sz="1200">
                <a:solidFill>
                  <a:schemeClr val="tx1"/>
                </a:solidFill>
                <a:latin typeface="Comic Sans MS" panose="030F0702030302020204" pitchFamily="66" charset="0"/>
              </a:defRPr>
            </a:lvl5pPr>
            <a:lvl6pPr marL="1885950" indent="-171450" eaLnBrk="0" fontAlgn="base" hangingPunct="0">
              <a:spcBef>
                <a:spcPct val="0"/>
              </a:spcBef>
              <a:spcAft>
                <a:spcPct val="0"/>
              </a:spcAft>
              <a:defRPr kumimoji="1" sz="1200">
                <a:solidFill>
                  <a:schemeClr val="tx1"/>
                </a:solidFill>
                <a:latin typeface="Comic Sans MS" panose="030F0702030302020204" pitchFamily="66" charset="0"/>
              </a:defRPr>
            </a:lvl6pPr>
            <a:lvl7pPr marL="2228850" indent="-171450" eaLnBrk="0" fontAlgn="base" hangingPunct="0">
              <a:spcBef>
                <a:spcPct val="0"/>
              </a:spcBef>
              <a:spcAft>
                <a:spcPct val="0"/>
              </a:spcAft>
              <a:defRPr kumimoji="1" sz="1200">
                <a:solidFill>
                  <a:schemeClr val="tx1"/>
                </a:solidFill>
                <a:latin typeface="Comic Sans MS" panose="030F0702030302020204" pitchFamily="66" charset="0"/>
              </a:defRPr>
            </a:lvl7pPr>
            <a:lvl8pPr marL="2571750" indent="-171450" eaLnBrk="0" fontAlgn="base" hangingPunct="0">
              <a:spcBef>
                <a:spcPct val="0"/>
              </a:spcBef>
              <a:spcAft>
                <a:spcPct val="0"/>
              </a:spcAft>
              <a:defRPr kumimoji="1" sz="1200">
                <a:solidFill>
                  <a:schemeClr val="tx1"/>
                </a:solidFill>
                <a:latin typeface="Comic Sans MS" panose="030F0702030302020204" pitchFamily="66" charset="0"/>
              </a:defRPr>
            </a:lvl8pPr>
            <a:lvl9pPr marL="2914650" indent="-171450" eaLnBrk="0" fontAlgn="base" hangingPunct="0">
              <a:spcBef>
                <a:spcPct val="0"/>
              </a:spcBef>
              <a:spcAft>
                <a:spcPct val="0"/>
              </a:spcAft>
              <a:defRPr kumimoji="1" sz="1200">
                <a:solidFill>
                  <a:schemeClr val="tx1"/>
                </a:solidFill>
                <a:latin typeface="Comic Sans MS" panose="030F0702030302020204" pitchFamily="66" charset="0"/>
              </a:defRPr>
            </a:lvl9pPr>
          </a:lstStyle>
          <a:p>
            <a:pPr defTabSz="685800" eaLnBrk="0" fontAlgn="base" hangingPunct="0">
              <a:spcBef>
                <a:spcPct val="0"/>
              </a:spcBef>
              <a:spcAft>
                <a:spcPct val="0"/>
              </a:spcAft>
            </a:pPr>
            <a:fld id="{2BBFD31D-078C-41BF-8809-C99DD5928CDF}" type="slidenum">
              <a:rPr lang="zh-CN" altLang="en-US" sz="600">
                <a:solidFill>
                  <a:srgbClr val="000000"/>
                </a:solidFill>
              </a:rPr>
              <a:pPr defTabSz="685800" eaLnBrk="0" fontAlgn="base" hangingPunct="0">
                <a:spcBef>
                  <a:spcPct val="0"/>
                </a:spcBef>
                <a:spcAft>
                  <a:spcPct val="0"/>
                </a:spcAft>
              </a:pPr>
              <a:t>86</a:t>
            </a:fld>
            <a:endParaRPr lang="en-US" altLang="zh-CN" sz="1050">
              <a:solidFill>
                <a:srgbClr val="000000"/>
              </a:solidFill>
            </a:endParaRPr>
          </a:p>
        </p:txBody>
      </p:sp>
      <p:sp>
        <p:nvSpPr>
          <p:cNvPr id="29699" name="Rectangle 2"/>
          <p:cNvSpPr>
            <a:spLocks noGrp="1" noChangeArrowheads="1"/>
          </p:cNvSpPr>
          <p:nvPr>
            <p:ph type="title"/>
          </p:nvPr>
        </p:nvSpPr>
        <p:spPr>
          <a:xfrm>
            <a:off x="1024647" y="795773"/>
            <a:ext cx="4687181" cy="383824"/>
          </a:xfrm>
          <a:noFill/>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none">
            <a:spAutoFit/>
          </a:bodyPr>
          <a:lstStyle/>
          <a:p>
            <a:pPr algn="l">
              <a:defRPr/>
            </a:pPr>
            <a:r>
              <a:rPr lang="zh-CN" altLang="en-US" sz="2700" kern="1200" dirty="0">
                <a:solidFill>
                  <a:srgbClr val="0070C0"/>
                </a:solidFill>
                <a:latin typeface="微软雅黑" panose="020B0503020204020204" pitchFamily="34" charset="-122"/>
                <a:ea typeface="微软雅黑" panose="020B0503020204020204" pitchFamily="34" charset="-122"/>
                <a:cs typeface="+mn-cs"/>
              </a:rPr>
              <a:t>在渐进分析中等于符号的滥用</a:t>
            </a:r>
          </a:p>
        </p:txBody>
      </p:sp>
      <p:sp>
        <p:nvSpPr>
          <p:cNvPr id="14342" name="Rectangle 3"/>
          <p:cNvSpPr>
            <a:spLocks noGrp="1" noChangeArrowheads="1"/>
          </p:cNvSpPr>
          <p:nvPr>
            <p:ph type="body" sz="half" idx="1"/>
          </p:nvPr>
        </p:nvSpPr>
        <p:spPr>
          <a:xfrm>
            <a:off x="1025128" y="1259682"/>
            <a:ext cx="7166372" cy="3261122"/>
          </a:xfrm>
        </p:spPr>
        <p:txBody>
          <a:bodyPr/>
          <a:lstStyle/>
          <a:p>
            <a:pPr marL="0" indent="0" eaLnBrk="1" hangingPunct="1">
              <a:lnSpc>
                <a:spcPct val="120000"/>
              </a:lnSpc>
              <a:buNone/>
            </a:pPr>
            <a:r>
              <a:rPr lang="zh-CN" altLang="en-US" sz="1800">
                <a:solidFill>
                  <a:schemeClr val="tx1"/>
                </a:solidFill>
                <a:latin typeface="微软雅黑" panose="020B0503020204020204" pitchFamily="34" charset="-122"/>
                <a:ea typeface="微软雅黑" panose="020B0503020204020204" pitchFamily="34" charset="-122"/>
              </a:rPr>
              <a:t>我们用</a:t>
            </a:r>
            <a:r>
              <a:rPr lang="en-US" altLang="zh-CN" sz="1800">
                <a:solidFill>
                  <a:schemeClr val="tx1"/>
                </a:solidFill>
                <a:latin typeface="微软雅黑" panose="020B0503020204020204" pitchFamily="34" charset="-122"/>
                <a:ea typeface="微软雅黑" panose="020B0503020204020204" pitchFamily="34" charset="-122"/>
              </a:rPr>
              <a:t>f(n)= O(g(n))</a:t>
            </a:r>
            <a:r>
              <a:rPr lang="zh-CN" altLang="en-US" sz="1800">
                <a:solidFill>
                  <a:schemeClr val="tx1"/>
                </a:solidFill>
                <a:latin typeface="微软雅黑" panose="020B0503020204020204" pitchFamily="34" charset="-122"/>
                <a:ea typeface="微软雅黑" panose="020B0503020204020204" pitchFamily="34" charset="-122"/>
              </a:rPr>
              <a:t>来表示 </a:t>
            </a:r>
            <a:r>
              <a:rPr lang="en-US" altLang="zh-CN" sz="1800">
                <a:solidFill>
                  <a:schemeClr val="tx1"/>
                </a:solidFill>
                <a:latin typeface="微软雅黑" panose="020B0503020204020204" pitchFamily="34" charset="-122"/>
                <a:ea typeface="微软雅黑" panose="020B0503020204020204" pitchFamily="34" charset="-122"/>
              </a:rPr>
              <a:t>f(n) </a:t>
            </a:r>
            <a:r>
              <a:rPr lang="zh-CN" altLang="en-US" sz="1800">
                <a:solidFill>
                  <a:schemeClr val="tx1"/>
                </a:solidFill>
                <a:latin typeface="微软雅黑" panose="020B0503020204020204" pitchFamily="34" charset="-122"/>
                <a:ea typeface="微软雅黑" panose="020B0503020204020204" pitchFamily="34" charset="-122"/>
              </a:rPr>
              <a:t>是 </a:t>
            </a:r>
            <a:r>
              <a:rPr lang="en-US" altLang="zh-CN" sz="1800">
                <a:solidFill>
                  <a:schemeClr val="tx1"/>
                </a:solidFill>
                <a:latin typeface="微软雅黑" panose="020B0503020204020204" pitchFamily="34" charset="-122"/>
                <a:ea typeface="微软雅黑" panose="020B0503020204020204" pitchFamily="34" charset="-122"/>
              </a:rPr>
              <a:t>O(g(n))</a:t>
            </a:r>
            <a:r>
              <a:rPr lang="zh-CN" altLang="en-US" sz="1800">
                <a:solidFill>
                  <a:schemeClr val="tx1"/>
                </a:solidFill>
                <a:latin typeface="微软雅黑" panose="020B0503020204020204" pitchFamily="34" charset="-122"/>
                <a:ea typeface="微软雅黑" panose="020B0503020204020204" pitchFamily="34" charset="-122"/>
              </a:rPr>
              <a:t>的一个成员函数而不用传统的</a:t>
            </a:r>
            <a:r>
              <a:rPr lang="en-US" altLang="zh-TW" sz="1800">
                <a:solidFill>
                  <a:schemeClr val="tx1"/>
                </a:solidFill>
                <a:latin typeface="微软雅黑" panose="020B0503020204020204" pitchFamily="34" charset="-122"/>
                <a:ea typeface="微软雅黑" panose="020B0503020204020204" pitchFamily="34" charset="-122"/>
              </a:rPr>
              <a:t>T(n)</a:t>
            </a:r>
            <a:r>
              <a:rPr lang="en-US" altLang="zh-TW" sz="1800">
                <a:solidFill>
                  <a:schemeClr val="tx1"/>
                </a:solidFill>
                <a:latin typeface="微软雅黑" panose="020B0503020204020204" pitchFamily="34" charset="-122"/>
                <a:ea typeface="微软雅黑" panose="020B0503020204020204" pitchFamily="34" charset="-122"/>
                <a:sym typeface="Symbol" panose="05050102010706020507" pitchFamily="18" charset="2"/>
              </a:rPr>
              <a:t>O(f(n))</a:t>
            </a:r>
            <a:r>
              <a:rPr lang="zh-CN" altLang="en-US" sz="1800">
                <a:solidFill>
                  <a:schemeClr val="tx1"/>
                </a:solidFill>
                <a:latin typeface="微软雅黑" panose="020B0503020204020204" pitchFamily="34" charset="-122"/>
                <a:ea typeface="微软雅黑" panose="020B0503020204020204" pitchFamily="34" charset="-122"/>
                <a:sym typeface="Symbol" panose="05050102010706020507" pitchFamily="18" charset="2"/>
              </a:rPr>
              <a:t>来表示。原因？没有原因，习惯问题而已。</a:t>
            </a:r>
          </a:p>
          <a:p>
            <a:pPr marL="0" indent="0" eaLnBrk="1" hangingPunct="1">
              <a:lnSpc>
                <a:spcPct val="120000"/>
              </a:lnSpc>
              <a:buNone/>
            </a:pPr>
            <a:endParaRPr lang="en-US" altLang="zh-TW" sz="1800">
              <a:solidFill>
                <a:schemeClr val="tx1"/>
              </a:solidFill>
              <a:latin typeface="微软雅黑" panose="020B0503020204020204" pitchFamily="34" charset="-122"/>
              <a:ea typeface="微软雅黑" panose="020B0503020204020204" pitchFamily="34" charset="-122"/>
            </a:endParaRPr>
          </a:p>
          <a:p>
            <a:pPr lvl="1" eaLnBrk="1" hangingPunct="1">
              <a:lnSpc>
                <a:spcPct val="120000"/>
              </a:lnSpc>
            </a:pPr>
            <a:r>
              <a:rPr lang="zh-CN" altLang="en-US" sz="1800">
                <a:solidFill>
                  <a:srgbClr val="0070C0"/>
                </a:solidFill>
                <a:latin typeface="微软雅黑" panose="020B0503020204020204" pitchFamily="34" charset="-122"/>
                <a:ea typeface="微软雅黑" panose="020B0503020204020204" pitchFamily="34" charset="-122"/>
              </a:rPr>
              <a:t>例子</a:t>
            </a:r>
          </a:p>
          <a:p>
            <a:pPr lvl="2" eaLnBrk="1" hangingPunct="1">
              <a:lnSpc>
                <a:spcPct val="120000"/>
              </a:lnSpc>
            </a:pPr>
            <a:r>
              <a:rPr lang="en-US" altLang="zh-TW" smtClean="0">
                <a:latin typeface="微软雅黑" panose="020B0503020204020204" pitchFamily="34" charset="-122"/>
                <a:ea typeface="微软雅黑" panose="020B0503020204020204" pitchFamily="34" charset="-122"/>
              </a:rPr>
              <a:t>f(n) = 5n</a:t>
            </a:r>
            <a:r>
              <a:rPr lang="en-US" altLang="zh-TW" baseline="30000" smtClean="0">
                <a:latin typeface="微软雅黑" panose="020B0503020204020204" pitchFamily="34" charset="-122"/>
                <a:ea typeface="微软雅黑" panose="020B0503020204020204" pitchFamily="34" charset="-122"/>
              </a:rPr>
              <a:t>3</a:t>
            </a:r>
            <a:r>
              <a:rPr lang="en-US" altLang="zh-TW" smtClean="0">
                <a:latin typeface="微软雅黑" panose="020B0503020204020204" pitchFamily="34" charset="-122"/>
                <a:ea typeface="微软雅黑" panose="020B0503020204020204" pitchFamily="34" charset="-122"/>
              </a:rPr>
              <a:t>;  g(n) = 3n</a:t>
            </a:r>
            <a:r>
              <a:rPr lang="en-US" altLang="zh-TW" baseline="30000" smtClean="0">
                <a:latin typeface="微软雅黑" panose="020B0503020204020204" pitchFamily="34" charset="-122"/>
                <a:ea typeface="微软雅黑" panose="020B0503020204020204" pitchFamily="34" charset="-122"/>
              </a:rPr>
              <a:t>2</a:t>
            </a:r>
            <a:endParaRPr lang="en-US" altLang="zh-TW" smtClean="0">
              <a:latin typeface="微软雅黑" panose="020B0503020204020204" pitchFamily="34" charset="-122"/>
              <a:ea typeface="微软雅黑" panose="020B0503020204020204" pitchFamily="34" charset="-122"/>
            </a:endParaRPr>
          </a:p>
          <a:p>
            <a:pPr lvl="2" eaLnBrk="1" hangingPunct="1">
              <a:lnSpc>
                <a:spcPct val="120000"/>
              </a:lnSpc>
            </a:pPr>
            <a:r>
              <a:rPr lang="en-US" altLang="zh-TW" smtClean="0">
                <a:latin typeface="微软雅黑" panose="020B0503020204020204" pitchFamily="34" charset="-122"/>
                <a:ea typeface="微软雅黑" panose="020B0503020204020204" pitchFamily="34" charset="-122"/>
              </a:rPr>
              <a:t>f(n) = O(n</a:t>
            </a:r>
            <a:r>
              <a:rPr lang="en-US" altLang="zh-TW" baseline="30000" smtClean="0">
                <a:latin typeface="微软雅黑" panose="020B0503020204020204" pitchFamily="34" charset="-122"/>
                <a:ea typeface="微软雅黑" panose="020B0503020204020204" pitchFamily="34" charset="-122"/>
              </a:rPr>
              <a:t>3</a:t>
            </a:r>
            <a:r>
              <a:rPr lang="en-US" altLang="zh-TW" smtClean="0">
                <a:latin typeface="微软雅黑" panose="020B0503020204020204" pitchFamily="34" charset="-122"/>
                <a:ea typeface="微软雅黑" panose="020B0503020204020204" pitchFamily="34" charset="-122"/>
              </a:rPr>
              <a:t>) = g(n)</a:t>
            </a:r>
          </a:p>
          <a:p>
            <a:pPr lvl="2" eaLnBrk="1" hangingPunct="1">
              <a:lnSpc>
                <a:spcPct val="120000"/>
              </a:lnSpc>
            </a:pPr>
            <a:r>
              <a:rPr lang="zh-CN" altLang="en-US" smtClean="0">
                <a:latin typeface="微软雅黑" panose="020B0503020204020204" pitchFamily="34" charset="-122"/>
                <a:ea typeface="微软雅黑" panose="020B0503020204020204" pitchFamily="34" charset="-122"/>
              </a:rPr>
              <a:t>但是</a:t>
            </a:r>
            <a:r>
              <a:rPr lang="zh-TW" altLang="en-US" smtClean="0">
                <a:latin typeface="微软雅黑" panose="020B0503020204020204" pitchFamily="34" charset="-122"/>
                <a:ea typeface="微软雅黑" panose="020B0503020204020204" pitchFamily="34" charset="-122"/>
              </a:rPr>
              <a:t> </a:t>
            </a:r>
            <a:r>
              <a:rPr lang="en-US" altLang="zh-TW" smtClean="0">
                <a:latin typeface="微软雅黑" panose="020B0503020204020204" pitchFamily="34" charset="-122"/>
                <a:ea typeface="微软雅黑" panose="020B0503020204020204" pitchFamily="34" charset="-122"/>
              </a:rPr>
              <a:t>f(n) </a:t>
            </a:r>
            <a:r>
              <a:rPr lang="en-US" altLang="zh-TW" smtClean="0">
                <a:latin typeface="微软雅黑" panose="020B0503020204020204" pitchFamily="34" charset="-122"/>
                <a:ea typeface="微软雅黑" panose="020B0503020204020204" pitchFamily="34" charset="-122"/>
                <a:sym typeface="Symbol" panose="05050102010706020507" pitchFamily="18" charset="2"/>
              </a:rPr>
              <a:t> g(n).</a:t>
            </a:r>
            <a:endParaRPr lang="en-US" altLang="zh-CN" smtClean="0">
              <a:latin typeface="微软雅黑" panose="020B0503020204020204" pitchFamily="34" charset="-122"/>
              <a:ea typeface="微软雅黑" panose="020B0503020204020204" pitchFamily="34" charset="-122"/>
              <a:sym typeface="Symbol" panose="05050102010706020507" pitchFamily="18" charset="2"/>
            </a:endParaRPr>
          </a:p>
          <a:p>
            <a:pPr lvl="2" eaLnBrk="1" hangingPunct="1">
              <a:lnSpc>
                <a:spcPct val="120000"/>
              </a:lnSpc>
            </a:pPr>
            <a:endParaRPr lang="en-US" altLang="zh-TW" smtClean="0">
              <a:latin typeface="微软雅黑" panose="020B0503020204020204" pitchFamily="34" charset="-122"/>
              <a:ea typeface="微软雅黑" panose="020B0503020204020204" pitchFamily="34" charset="-122"/>
            </a:endParaRPr>
          </a:p>
          <a:p>
            <a:pPr lvl="1" eaLnBrk="1" hangingPunct="1">
              <a:lnSpc>
                <a:spcPct val="120000"/>
              </a:lnSpc>
            </a:pPr>
            <a:r>
              <a:rPr lang="zh-CN" altLang="en-US" sz="1800">
                <a:solidFill>
                  <a:srgbClr val="0070C0"/>
                </a:solidFill>
                <a:latin typeface="微软雅黑" panose="020B0503020204020204" pitchFamily="34" charset="-122"/>
                <a:ea typeface="微软雅黑" panose="020B0503020204020204" pitchFamily="34" charset="-122"/>
              </a:rPr>
              <a:t>更好的表式方式</a:t>
            </a:r>
            <a:r>
              <a:rPr lang="en-US" altLang="zh-TW" sz="1800">
                <a:solidFill>
                  <a:srgbClr val="0070C0"/>
                </a:solidFill>
                <a:latin typeface="微软雅黑" panose="020B0503020204020204" pitchFamily="34" charset="-122"/>
                <a:ea typeface="微软雅黑" panose="020B0503020204020204" pitchFamily="34" charset="-122"/>
              </a:rPr>
              <a:t>:  </a:t>
            </a:r>
            <a:r>
              <a:rPr lang="en-US" altLang="zh-TW" sz="1800">
                <a:latin typeface="微软雅黑" panose="020B0503020204020204" pitchFamily="34" charset="-122"/>
                <a:ea typeface="微软雅黑" panose="020B0503020204020204" pitchFamily="34" charset="-122"/>
              </a:rPr>
              <a:t>T(n) </a:t>
            </a:r>
            <a:r>
              <a:rPr lang="en-US" altLang="zh-TW" sz="1800">
                <a:latin typeface="微软雅黑" panose="020B0503020204020204" pitchFamily="34" charset="-122"/>
                <a:ea typeface="微软雅黑" panose="020B0503020204020204" pitchFamily="34" charset="-122"/>
                <a:sym typeface="Symbol" panose="05050102010706020507" pitchFamily="18" charset="2"/>
              </a:rPr>
              <a:t> O(f(n)).</a:t>
            </a:r>
          </a:p>
          <a:p>
            <a:pPr lvl="2" eaLnBrk="1" hangingPunct="1">
              <a:lnSpc>
                <a:spcPct val="120000"/>
              </a:lnSpc>
            </a:pPr>
            <a:r>
              <a:rPr lang="en-US" altLang="zh-TW" smtClean="0">
                <a:latin typeface="微软雅黑" panose="020B0503020204020204" pitchFamily="34" charset="-122"/>
                <a:ea typeface="微软雅黑" panose="020B0503020204020204" pitchFamily="34" charset="-122"/>
              </a:rPr>
              <a:t>5n</a:t>
            </a:r>
            <a:r>
              <a:rPr lang="en-US" altLang="zh-TW" baseline="30000" smtClean="0">
                <a:latin typeface="微软雅黑" panose="020B0503020204020204" pitchFamily="34" charset="-122"/>
                <a:ea typeface="微软雅黑" panose="020B0503020204020204" pitchFamily="34" charset="-122"/>
              </a:rPr>
              <a:t>3</a:t>
            </a:r>
            <a:r>
              <a:rPr lang="en-US" altLang="zh-TW" smtClean="0">
                <a:latin typeface="微软雅黑" panose="020B0503020204020204" pitchFamily="34" charset="-122"/>
                <a:ea typeface="微软雅黑" panose="020B0503020204020204" pitchFamily="34" charset="-122"/>
              </a:rPr>
              <a:t> </a:t>
            </a:r>
            <a:r>
              <a:rPr lang="en-US" altLang="zh-TW" smtClean="0">
                <a:latin typeface="微软雅黑" panose="020B0503020204020204" pitchFamily="34" charset="-122"/>
                <a:ea typeface="微软雅黑" panose="020B0503020204020204" pitchFamily="34" charset="-122"/>
                <a:sym typeface="Symbol" panose="05050102010706020507" pitchFamily="18" charset="2"/>
              </a:rPr>
              <a:t> O(n</a:t>
            </a:r>
            <a:r>
              <a:rPr lang="en-US" altLang="zh-TW" baseline="30000" smtClean="0">
                <a:latin typeface="微软雅黑" panose="020B0503020204020204" pitchFamily="34" charset="-122"/>
                <a:ea typeface="微软雅黑" panose="020B0503020204020204" pitchFamily="34" charset="-122"/>
                <a:sym typeface="Symbol" panose="05050102010706020507" pitchFamily="18" charset="2"/>
              </a:rPr>
              <a:t>3</a:t>
            </a:r>
            <a:r>
              <a:rPr lang="en-US" altLang="zh-TW" smtClean="0">
                <a:latin typeface="微软雅黑" panose="020B0503020204020204" pitchFamily="34" charset="-122"/>
                <a:ea typeface="微软雅黑" panose="020B0503020204020204" pitchFamily="34" charset="-122"/>
                <a:sym typeface="Symbol" panose="05050102010706020507" pitchFamily="18" charset="2"/>
              </a:rPr>
              <a:t>)</a:t>
            </a:r>
          </a:p>
          <a:p>
            <a:pPr lvl="2" eaLnBrk="1" hangingPunct="1">
              <a:lnSpc>
                <a:spcPct val="120000"/>
              </a:lnSpc>
            </a:pPr>
            <a:r>
              <a:rPr lang="en-US" altLang="zh-TW" smtClean="0">
                <a:latin typeface="微软雅黑" panose="020B0503020204020204" pitchFamily="34" charset="-122"/>
                <a:ea typeface="微软雅黑" panose="020B0503020204020204" pitchFamily="34" charset="-122"/>
              </a:rPr>
              <a:t>3n</a:t>
            </a:r>
            <a:r>
              <a:rPr lang="en-US" altLang="zh-TW" baseline="30000" smtClean="0">
                <a:latin typeface="微软雅黑" panose="020B0503020204020204" pitchFamily="34" charset="-122"/>
                <a:ea typeface="微软雅黑" panose="020B0503020204020204" pitchFamily="34" charset="-122"/>
              </a:rPr>
              <a:t>2</a:t>
            </a:r>
            <a:r>
              <a:rPr lang="en-US" altLang="zh-TW" smtClean="0">
                <a:latin typeface="微软雅黑" panose="020B0503020204020204" pitchFamily="34" charset="-122"/>
                <a:ea typeface="微软雅黑" panose="020B0503020204020204" pitchFamily="34" charset="-122"/>
              </a:rPr>
              <a:t> </a:t>
            </a:r>
            <a:r>
              <a:rPr lang="en-US" altLang="zh-TW" smtClean="0">
                <a:latin typeface="微软雅黑" panose="020B0503020204020204" pitchFamily="34" charset="-122"/>
                <a:ea typeface="微软雅黑" panose="020B0503020204020204" pitchFamily="34" charset="-122"/>
                <a:sym typeface="Symbol" panose="05050102010706020507" pitchFamily="18" charset="2"/>
              </a:rPr>
              <a:t> O(n</a:t>
            </a:r>
            <a:r>
              <a:rPr lang="en-US" altLang="zh-TW" baseline="30000" smtClean="0">
                <a:latin typeface="微软雅黑" panose="020B0503020204020204" pitchFamily="34" charset="-122"/>
                <a:ea typeface="微软雅黑" panose="020B0503020204020204" pitchFamily="34" charset="-122"/>
                <a:sym typeface="Symbol" panose="05050102010706020507" pitchFamily="18" charset="2"/>
              </a:rPr>
              <a:t>2</a:t>
            </a:r>
            <a:r>
              <a:rPr lang="en-US" altLang="zh-TW" smtClean="0">
                <a:latin typeface="微软雅黑" panose="020B0503020204020204" pitchFamily="34" charset="-122"/>
                <a:ea typeface="微软雅黑" panose="020B0503020204020204" pitchFamily="34" charset="-122"/>
                <a:sym typeface="Symbol" panose="05050102010706020507" pitchFamily="18" charset="2"/>
              </a:rPr>
              <a:t>)     O(n</a:t>
            </a:r>
            <a:r>
              <a:rPr lang="en-US" altLang="zh-TW" baseline="30000" smtClean="0">
                <a:latin typeface="微软雅黑" panose="020B0503020204020204" pitchFamily="34" charset="-122"/>
                <a:ea typeface="微软雅黑" panose="020B0503020204020204" pitchFamily="34" charset="-122"/>
                <a:sym typeface="Symbol" panose="05050102010706020507" pitchFamily="18" charset="2"/>
              </a:rPr>
              <a:t>3</a:t>
            </a:r>
            <a:r>
              <a:rPr lang="en-US" altLang="zh-TW" smtClean="0">
                <a:latin typeface="微软雅黑" panose="020B0503020204020204" pitchFamily="34" charset="-122"/>
                <a:ea typeface="微软雅黑" panose="020B0503020204020204" pitchFamily="34" charset="-122"/>
                <a:sym typeface="Symbol" panose="05050102010706020507" pitchFamily="18" charset="2"/>
              </a:rPr>
              <a:t>)</a:t>
            </a:r>
            <a:endParaRPr lang="en-US" altLang="zh-TW" smtClean="0">
              <a:latin typeface="微软雅黑" panose="020B0503020204020204" pitchFamily="34" charset="-122"/>
              <a:ea typeface="微软雅黑" panose="020B0503020204020204" pitchFamily="34" charset="-122"/>
            </a:endParaRPr>
          </a:p>
          <a:p>
            <a:pPr marL="0" indent="0" eaLnBrk="1" hangingPunct="1">
              <a:lnSpc>
                <a:spcPct val="120000"/>
              </a:lnSpc>
              <a:buNone/>
            </a:pPr>
            <a:endParaRPr lang="en-US" altLang="zh-TW" sz="1800">
              <a:solidFill>
                <a:schemeClr val="tx1"/>
              </a:solidFill>
              <a:latin typeface="微软雅黑" panose="020B0503020204020204" pitchFamily="34" charset="-122"/>
              <a:ea typeface="微软雅黑" panose="020B0503020204020204" pitchFamily="34" charset="-122"/>
            </a:endParaRPr>
          </a:p>
        </p:txBody>
      </p:sp>
      <p:graphicFrame>
        <p:nvGraphicFramePr>
          <p:cNvPr id="14343" name="Object 4"/>
          <p:cNvGraphicFramePr>
            <a:graphicFrameLocks noGrp="1" noChangeAspect="1"/>
          </p:cNvGraphicFramePr>
          <p:nvPr>
            <p:ph sz="half" idx="2"/>
          </p:nvPr>
        </p:nvGraphicFramePr>
        <p:xfrm>
          <a:off x="2984897" y="3509962"/>
          <a:ext cx="190500" cy="158354"/>
        </p:xfrm>
        <a:graphic>
          <a:graphicData uri="http://schemas.openxmlformats.org/presentationml/2006/ole">
            <mc:AlternateContent xmlns:mc="http://schemas.openxmlformats.org/markup-compatibility/2006">
              <mc:Choice xmlns:v="urn:schemas-microsoft-com:vml" Requires="v">
                <p:oleObj spid="_x0000_s12291" name="Equation" r:id="rId3" imgW="152202" imgH="126835" progId="Equation.DSMT4">
                  <p:embed/>
                </p:oleObj>
              </mc:Choice>
              <mc:Fallback>
                <p:oleObj name="Equation" r:id="rId3" imgW="152202" imgH="126835" progId="Equation.DSMT4">
                  <p:embed/>
                  <p:pic>
                    <p:nvPicPr>
                      <p:cNvPr id="1434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897" y="3509962"/>
                        <a:ext cx="190500" cy="158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0696927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Comic Sans MS" panose="030F0702030302020204" pitchFamily="66" charset="0"/>
              </a:defRPr>
            </a:lvl1pPr>
            <a:lvl2pPr marL="557213" indent="-214313">
              <a:defRPr kumimoji="1" sz="1200">
                <a:solidFill>
                  <a:schemeClr val="tx1"/>
                </a:solidFill>
                <a:latin typeface="Comic Sans MS" panose="030F0702030302020204" pitchFamily="66" charset="0"/>
              </a:defRPr>
            </a:lvl2pPr>
            <a:lvl3pPr marL="857250" indent="-171450">
              <a:defRPr kumimoji="1" sz="1200">
                <a:solidFill>
                  <a:schemeClr val="tx1"/>
                </a:solidFill>
                <a:latin typeface="Comic Sans MS" panose="030F0702030302020204" pitchFamily="66" charset="0"/>
              </a:defRPr>
            </a:lvl3pPr>
            <a:lvl4pPr marL="1200150" indent="-171450">
              <a:defRPr kumimoji="1" sz="1200">
                <a:solidFill>
                  <a:schemeClr val="tx1"/>
                </a:solidFill>
                <a:latin typeface="Comic Sans MS" panose="030F0702030302020204" pitchFamily="66" charset="0"/>
              </a:defRPr>
            </a:lvl4pPr>
            <a:lvl5pPr marL="1543050" indent="-171450">
              <a:defRPr kumimoji="1" sz="1200">
                <a:solidFill>
                  <a:schemeClr val="tx1"/>
                </a:solidFill>
                <a:latin typeface="Comic Sans MS" panose="030F0702030302020204" pitchFamily="66" charset="0"/>
              </a:defRPr>
            </a:lvl5pPr>
            <a:lvl6pPr marL="1885950" indent="-171450" eaLnBrk="0" fontAlgn="base" hangingPunct="0">
              <a:spcBef>
                <a:spcPct val="0"/>
              </a:spcBef>
              <a:spcAft>
                <a:spcPct val="0"/>
              </a:spcAft>
              <a:defRPr kumimoji="1" sz="1200">
                <a:solidFill>
                  <a:schemeClr val="tx1"/>
                </a:solidFill>
                <a:latin typeface="Comic Sans MS" panose="030F0702030302020204" pitchFamily="66" charset="0"/>
              </a:defRPr>
            </a:lvl6pPr>
            <a:lvl7pPr marL="2228850" indent="-171450" eaLnBrk="0" fontAlgn="base" hangingPunct="0">
              <a:spcBef>
                <a:spcPct val="0"/>
              </a:spcBef>
              <a:spcAft>
                <a:spcPct val="0"/>
              </a:spcAft>
              <a:defRPr kumimoji="1" sz="1200">
                <a:solidFill>
                  <a:schemeClr val="tx1"/>
                </a:solidFill>
                <a:latin typeface="Comic Sans MS" panose="030F0702030302020204" pitchFamily="66" charset="0"/>
              </a:defRPr>
            </a:lvl7pPr>
            <a:lvl8pPr marL="2571750" indent="-171450" eaLnBrk="0" fontAlgn="base" hangingPunct="0">
              <a:spcBef>
                <a:spcPct val="0"/>
              </a:spcBef>
              <a:spcAft>
                <a:spcPct val="0"/>
              </a:spcAft>
              <a:defRPr kumimoji="1" sz="1200">
                <a:solidFill>
                  <a:schemeClr val="tx1"/>
                </a:solidFill>
                <a:latin typeface="Comic Sans MS" panose="030F0702030302020204" pitchFamily="66" charset="0"/>
              </a:defRPr>
            </a:lvl8pPr>
            <a:lvl9pPr marL="2914650" indent="-171450" eaLnBrk="0" fontAlgn="base" hangingPunct="0">
              <a:spcBef>
                <a:spcPct val="0"/>
              </a:spcBef>
              <a:spcAft>
                <a:spcPct val="0"/>
              </a:spcAft>
              <a:defRPr kumimoji="1" sz="1200">
                <a:solidFill>
                  <a:schemeClr val="tx1"/>
                </a:solidFill>
                <a:latin typeface="Comic Sans MS" panose="030F0702030302020204" pitchFamily="66" charset="0"/>
              </a:defRPr>
            </a:lvl9pPr>
          </a:lstStyle>
          <a:p>
            <a:pPr defTabSz="685800" eaLnBrk="0" fontAlgn="base" hangingPunct="0">
              <a:spcBef>
                <a:spcPct val="0"/>
              </a:spcBef>
              <a:spcAft>
                <a:spcPct val="0"/>
              </a:spcAft>
            </a:pPr>
            <a:fld id="{1117B7F2-35C0-4A2D-AC83-84072704E1F7}" type="slidenum">
              <a:rPr lang="zh-CN" altLang="en-US" sz="600">
                <a:solidFill>
                  <a:srgbClr val="000000"/>
                </a:solidFill>
              </a:rPr>
              <a:pPr defTabSz="685800" eaLnBrk="0" fontAlgn="base" hangingPunct="0">
                <a:spcBef>
                  <a:spcPct val="0"/>
                </a:spcBef>
                <a:spcAft>
                  <a:spcPct val="0"/>
                </a:spcAft>
              </a:pPr>
              <a:t>87</a:t>
            </a:fld>
            <a:endParaRPr lang="en-US" altLang="zh-CN" sz="1050">
              <a:solidFill>
                <a:srgbClr val="000000"/>
              </a:solidFill>
            </a:endParaRPr>
          </a:p>
        </p:txBody>
      </p:sp>
      <p:sp>
        <p:nvSpPr>
          <p:cNvPr id="33795" name="Rectangle 2"/>
          <p:cNvSpPr>
            <a:spLocks noGrp="1" noChangeArrowheads="1"/>
          </p:cNvSpPr>
          <p:nvPr>
            <p:ph type="title"/>
          </p:nvPr>
        </p:nvSpPr>
        <p:spPr>
          <a:xfrm>
            <a:off x="3662465" y="1538395"/>
            <a:ext cx="1570943" cy="383824"/>
          </a:xfrm>
          <a:noFill/>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none">
            <a:spAutoFit/>
          </a:bodyPr>
          <a:lstStyle/>
          <a:p>
            <a:pPr algn="l">
              <a:defRPr/>
            </a:pPr>
            <a:r>
              <a:rPr lang="zh-CN" altLang="en-US" sz="2700" kern="1200" dirty="0">
                <a:solidFill>
                  <a:srgbClr val="0070C0"/>
                </a:solidFill>
                <a:latin typeface="微软雅黑" panose="020B0503020204020204" pitchFamily="34" charset="-122"/>
                <a:ea typeface="微软雅黑" panose="020B0503020204020204" pitchFamily="34" charset="-122"/>
                <a:cs typeface="+mn-cs"/>
              </a:rPr>
              <a:t>课堂讨论</a:t>
            </a:r>
          </a:p>
        </p:txBody>
      </p:sp>
      <p:sp>
        <p:nvSpPr>
          <p:cNvPr id="18438" name="Rectangle 3"/>
          <p:cNvSpPr>
            <a:spLocks noGrp="1" noChangeArrowheads="1"/>
          </p:cNvSpPr>
          <p:nvPr>
            <p:ph type="body" idx="1"/>
          </p:nvPr>
        </p:nvSpPr>
        <p:spPr>
          <a:xfrm>
            <a:off x="821532" y="1910954"/>
            <a:ext cx="6736556" cy="457200"/>
          </a:xfrm>
        </p:spPr>
        <p:txBody>
          <a:bodyPr/>
          <a:lstStyle/>
          <a:p>
            <a:pPr eaLnBrk="1" hangingPunct="1">
              <a:lnSpc>
                <a:spcPct val="150000"/>
              </a:lnSpc>
              <a:buFont typeface="Wingdings" panose="05000000000000000000" pitchFamily="2" charset="2"/>
              <a:buChar char="l"/>
            </a:pPr>
            <a:r>
              <a:rPr lang="zh-CN" altLang="en-US" sz="2100">
                <a:solidFill>
                  <a:schemeClr val="tx1"/>
                </a:solidFill>
                <a:latin typeface="微软雅黑" panose="020B0503020204020204" pitchFamily="34" charset="-122"/>
                <a:ea typeface="微软雅黑" panose="020B0503020204020204" pitchFamily="34" charset="-122"/>
              </a:rPr>
              <a:t>根据所学的渐进分析方法，同学们分析下下面的结论是否正确</a:t>
            </a:r>
            <a:endParaRPr lang="en-US" altLang="zh-CN" sz="2100">
              <a:solidFill>
                <a:schemeClr val="tx1"/>
              </a:solidFill>
              <a:latin typeface="微软雅黑" panose="020B0503020204020204" pitchFamily="34" charset="-122"/>
              <a:ea typeface="微软雅黑" panose="020B0503020204020204" pitchFamily="34" charset="-122"/>
            </a:endParaRPr>
          </a:p>
        </p:txBody>
      </p:sp>
      <p:sp>
        <p:nvSpPr>
          <p:cNvPr id="18439" name="Rectangle 5"/>
          <p:cNvSpPr>
            <a:spLocks noChangeArrowheads="1"/>
          </p:cNvSpPr>
          <p:nvPr/>
        </p:nvSpPr>
        <p:spPr bwMode="auto">
          <a:xfrm>
            <a:off x="2008585" y="3037285"/>
            <a:ext cx="5678090" cy="1316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69056" tIns="34529" rIns="69056" bIns="34529">
            <a:spAutoFit/>
          </a:bodyPr>
          <a:lstStyle>
            <a:lvl1pPr>
              <a:defRPr kumimoji="1" sz="1600">
                <a:solidFill>
                  <a:schemeClr val="tx1"/>
                </a:solidFill>
                <a:latin typeface="Comic Sans MS" panose="030F0702030302020204" pitchFamily="66" charset="0"/>
              </a:defRPr>
            </a:lvl1pPr>
            <a:lvl2pPr>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lnSpc>
                <a:spcPct val="150000"/>
              </a:lnSpc>
              <a:spcBef>
                <a:spcPct val="0"/>
              </a:spcBef>
              <a:spcAft>
                <a:spcPct val="0"/>
              </a:spcAft>
            </a:pPr>
            <a:r>
              <a:rPr lang="zh-CN" altLang="en-US" sz="1800">
                <a:solidFill>
                  <a:srgbClr val="003399"/>
                </a:solidFill>
                <a:latin typeface="微软雅黑" panose="020B0503020204020204" pitchFamily="34" charset="-122"/>
                <a:ea typeface="微软雅黑" panose="020B0503020204020204" pitchFamily="34" charset="-122"/>
              </a:rPr>
              <a:t>例如：</a:t>
            </a:r>
            <a:r>
              <a:rPr lang="zh-TW" altLang="en-US" sz="1800">
                <a:solidFill>
                  <a:srgbClr val="003399"/>
                </a:solidFill>
                <a:latin typeface="微软雅黑" panose="020B0503020204020204" pitchFamily="34" charset="-122"/>
                <a:ea typeface="微软雅黑" panose="020B0503020204020204" pitchFamily="34" charset="-122"/>
              </a:rPr>
              <a:t>  </a:t>
            </a:r>
            <a:r>
              <a:rPr lang="en-US" altLang="zh-CN" sz="1800">
                <a:solidFill>
                  <a:srgbClr val="000000"/>
                </a:solidFill>
                <a:latin typeface="微软雅黑" panose="020B0503020204020204" pitchFamily="34" charset="-122"/>
                <a:ea typeface="微软雅黑" panose="020B0503020204020204" pitchFamily="34" charset="-122"/>
              </a:rPr>
              <a:t>f</a:t>
            </a:r>
            <a:r>
              <a:rPr lang="en-US" altLang="zh-TW" sz="1800">
                <a:solidFill>
                  <a:srgbClr val="000000"/>
                </a:solidFill>
                <a:latin typeface="微软雅黑" panose="020B0503020204020204" pitchFamily="34" charset="-122"/>
                <a:ea typeface="微软雅黑" panose="020B0503020204020204" pitchFamily="34" charset="-122"/>
              </a:rPr>
              <a:t>(n) = 32n</a:t>
            </a:r>
            <a:r>
              <a:rPr lang="en-US" altLang="zh-TW" sz="1800" baseline="30000">
                <a:solidFill>
                  <a:srgbClr val="000000"/>
                </a:solidFill>
                <a:latin typeface="微软雅黑" panose="020B0503020204020204" pitchFamily="34" charset="-122"/>
                <a:ea typeface="微软雅黑" panose="020B0503020204020204" pitchFamily="34" charset="-122"/>
              </a:rPr>
              <a:t>2</a:t>
            </a:r>
            <a:r>
              <a:rPr lang="en-US" altLang="zh-TW" sz="1800">
                <a:solidFill>
                  <a:srgbClr val="000000"/>
                </a:solidFill>
                <a:latin typeface="微软雅黑" panose="020B0503020204020204" pitchFamily="34" charset="-122"/>
                <a:ea typeface="微软雅黑" panose="020B0503020204020204" pitchFamily="34" charset="-122"/>
              </a:rPr>
              <a:t> + 17n + 32.</a:t>
            </a:r>
          </a:p>
          <a:p>
            <a:pPr marL="342900" lvl="1" defTabSz="685800" eaLnBrk="0" fontAlgn="base" hangingPunct="0">
              <a:lnSpc>
                <a:spcPct val="150000"/>
              </a:lnSpc>
              <a:spcBef>
                <a:spcPct val="0"/>
              </a:spcBef>
              <a:spcAft>
                <a:spcPct val="0"/>
              </a:spcAft>
            </a:pPr>
            <a:r>
              <a:rPr lang="en-US" altLang="zh-CN" sz="1800">
                <a:solidFill>
                  <a:srgbClr val="000000"/>
                </a:solidFill>
                <a:latin typeface="微软雅黑" panose="020B0503020204020204" pitchFamily="34" charset="-122"/>
                <a:ea typeface="微软雅黑" panose="020B0503020204020204" pitchFamily="34" charset="-122"/>
              </a:rPr>
              <a:t>       f</a:t>
            </a:r>
            <a:r>
              <a:rPr lang="en-US" altLang="zh-TW" sz="1800">
                <a:solidFill>
                  <a:srgbClr val="000000"/>
                </a:solidFill>
                <a:latin typeface="微软雅黑" panose="020B0503020204020204" pitchFamily="34" charset="-122"/>
                <a:ea typeface="微软雅黑" panose="020B0503020204020204" pitchFamily="34" charset="-122"/>
              </a:rPr>
              <a:t>(n) </a:t>
            </a:r>
            <a:r>
              <a:rPr lang="zh-CN" altLang="en-US" sz="1800">
                <a:solidFill>
                  <a:srgbClr val="000000"/>
                </a:solidFill>
                <a:latin typeface="微软雅黑" panose="020B0503020204020204" pitchFamily="34" charset="-122"/>
                <a:ea typeface="微软雅黑" panose="020B0503020204020204" pitchFamily="34" charset="-122"/>
              </a:rPr>
              <a:t>属于</a:t>
            </a:r>
            <a:r>
              <a:rPr lang="zh-TW" altLang="en-US" sz="1800">
                <a:solidFill>
                  <a:srgbClr val="000000"/>
                </a:solidFill>
                <a:latin typeface="微软雅黑" panose="020B0503020204020204" pitchFamily="34" charset="-122"/>
                <a:ea typeface="微软雅黑" panose="020B0503020204020204" pitchFamily="34" charset="-122"/>
              </a:rPr>
              <a:t> </a:t>
            </a:r>
            <a:r>
              <a:rPr lang="en-US" altLang="zh-TW" sz="1800">
                <a:solidFill>
                  <a:srgbClr val="000000"/>
                </a:solidFill>
                <a:latin typeface="微软雅黑" panose="020B0503020204020204" pitchFamily="34" charset="-122"/>
                <a:ea typeface="微软雅黑" panose="020B0503020204020204" pitchFamily="34" charset="-122"/>
              </a:rPr>
              <a:t>O(n</a:t>
            </a:r>
            <a:r>
              <a:rPr lang="en-US" altLang="zh-TW" sz="1800" baseline="30000">
                <a:solidFill>
                  <a:srgbClr val="000000"/>
                </a:solidFill>
                <a:latin typeface="微软雅黑" panose="020B0503020204020204" pitchFamily="34" charset="-122"/>
                <a:ea typeface="微软雅黑" panose="020B0503020204020204" pitchFamily="34" charset="-122"/>
              </a:rPr>
              <a:t>2</a:t>
            </a:r>
            <a:r>
              <a:rPr lang="en-US" altLang="zh-TW" sz="1800">
                <a:solidFill>
                  <a:srgbClr val="000000"/>
                </a:solidFill>
                <a:latin typeface="微软雅黑" panose="020B0503020204020204" pitchFamily="34" charset="-122"/>
                <a:ea typeface="微软雅黑" panose="020B0503020204020204" pitchFamily="34" charset="-122"/>
              </a:rPr>
              <a:t>), O(n</a:t>
            </a:r>
            <a:r>
              <a:rPr lang="en-US" altLang="zh-TW" sz="1800" baseline="30000">
                <a:solidFill>
                  <a:srgbClr val="000000"/>
                </a:solidFill>
                <a:latin typeface="微软雅黑" panose="020B0503020204020204" pitchFamily="34" charset="-122"/>
                <a:ea typeface="微软雅黑" panose="020B0503020204020204" pitchFamily="34" charset="-122"/>
              </a:rPr>
              <a:t>3</a:t>
            </a:r>
            <a:r>
              <a:rPr lang="en-US" altLang="zh-TW" sz="1800">
                <a:solidFill>
                  <a:srgbClr val="000000"/>
                </a:solidFill>
                <a:latin typeface="微软雅黑" panose="020B0503020204020204" pitchFamily="34" charset="-122"/>
                <a:ea typeface="微软雅黑" panose="020B0503020204020204" pitchFamily="34" charset="-122"/>
              </a:rPr>
              <a:t>), </a:t>
            </a:r>
            <a:r>
              <a:rPr lang="en-US" altLang="zh-TW"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TW" sz="1800">
                <a:solidFill>
                  <a:srgbClr val="000000"/>
                </a:solidFill>
                <a:latin typeface="微软雅黑" panose="020B0503020204020204" pitchFamily="34" charset="-122"/>
                <a:ea typeface="微软雅黑" panose="020B0503020204020204" pitchFamily="34" charset="-122"/>
              </a:rPr>
              <a:t>(n</a:t>
            </a:r>
            <a:r>
              <a:rPr lang="en-US" altLang="zh-TW" sz="1800" baseline="30000">
                <a:solidFill>
                  <a:srgbClr val="000000"/>
                </a:solidFill>
                <a:latin typeface="微软雅黑" panose="020B0503020204020204" pitchFamily="34" charset="-122"/>
                <a:ea typeface="微软雅黑" panose="020B0503020204020204" pitchFamily="34" charset="-122"/>
              </a:rPr>
              <a:t>2</a:t>
            </a:r>
            <a:r>
              <a:rPr lang="en-US" altLang="zh-TW" sz="1800">
                <a:solidFill>
                  <a:srgbClr val="000000"/>
                </a:solidFill>
                <a:latin typeface="微软雅黑" panose="020B0503020204020204" pitchFamily="34" charset="-122"/>
                <a:ea typeface="微软雅黑" panose="020B0503020204020204" pitchFamily="34" charset="-122"/>
              </a:rPr>
              <a:t>), </a:t>
            </a:r>
            <a:r>
              <a:rPr lang="en-US" altLang="zh-TW"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TW" sz="1800">
                <a:solidFill>
                  <a:srgbClr val="000000"/>
                </a:solidFill>
                <a:latin typeface="微软雅黑" panose="020B0503020204020204" pitchFamily="34" charset="-122"/>
                <a:ea typeface="微软雅黑" panose="020B0503020204020204" pitchFamily="34" charset="-122"/>
              </a:rPr>
              <a:t>(n), </a:t>
            </a:r>
            <a:r>
              <a:rPr lang="en-US" altLang="zh-TW"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TW" sz="1800">
                <a:solidFill>
                  <a:srgbClr val="000000"/>
                </a:solidFill>
                <a:latin typeface="微软雅黑" panose="020B0503020204020204" pitchFamily="34" charset="-122"/>
                <a:ea typeface="微软雅黑" panose="020B0503020204020204" pitchFamily="34" charset="-122"/>
              </a:rPr>
              <a:t>(n).</a:t>
            </a:r>
          </a:p>
          <a:p>
            <a:pPr marL="342900" lvl="1" defTabSz="685800" eaLnBrk="0" fontAlgn="base" hangingPunct="0">
              <a:lnSpc>
                <a:spcPct val="150000"/>
              </a:lnSpc>
              <a:spcBef>
                <a:spcPct val="0"/>
              </a:spcBef>
              <a:spcAft>
                <a:spcPct val="0"/>
              </a:spcAft>
            </a:pPr>
            <a:r>
              <a:rPr lang="en-US" altLang="zh-CN" sz="1800">
                <a:solidFill>
                  <a:srgbClr val="000000"/>
                </a:solidFill>
                <a:latin typeface="微软雅黑" panose="020B0503020204020204" pitchFamily="34" charset="-122"/>
                <a:ea typeface="微软雅黑" panose="020B0503020204020204" pitchFamily="34" charset="-122"/>
              </a:rPr>
              <a:t>       f</a:t>
            </a:r>
            <a:r>
              <a:rPr lang="en-US" altLang="zh-TW" sz="1800">
                <a:solidFill>
                  <a:srgbClr val="000000"/>
                </a:solidFill>
                <a:latin typeface="微软雅黑" panose="020B0503020204020204" pitchFamily="34" charset="-122"/>
                <a:ea typeface="微软雅黑" panose="020B0503020204020204" pitchFamily="34" charset="-122"/>
              </a:rPr>
              <a:t>(n) </a:t>
            </a:r>
            <a:r>
              <a:rPr lang="zh-CN" altLang="en-US" sz="1800">
                <a:solidFill>
                  <a:srgbClr val="000000"/>
                </a:solidFill>
                <a:latin typeface="微软雅黑" panose="020B0503020204020204" pitchFamily="34" charset="-122"/>
                <a:ea typeface="微软雅黑" panose="020B0503020204020204" pitchFamily="34" charset="-122"/>
              </a:rPr>
              <a:t>不属于 </a:t>
            </a:r>
            <a:r>
              <a:rPr lang="en-US" altLang="zh-TW" sz="1800">
                <a:solidFill>
                  <a:srgbClr val="000000"/>
                </a:solidFill>
                <a:latin typeface="微软雅黑" panose="020B0503020204020204" pitchFamily="34" charset="-122"/>
                <a:ea typeface="微软雅黑" panose="020B0503020204020204" pitchFamily="34" charset="-122"/>
              </a:rPr>
              <a:t>O(n), </a:t>
            </a:r>
            <a:r>
              <a:rPr lang="en-US" altLang="zh-TW"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TW" sz="1800">
                <a:solidFill>
                  <a:srgbClr val="000000"/>
                </a:solidFill>
                <a:latin typeface="微软雅黑" panose="020B0503020204020204" pitchFamily="34" charset="-122"/>
                <a:ea typeface="微软雅黑" panose="020B0503020204020204" pitchFamily="34" charset="-122"/>
              </a:rPr>
              <a:t>(n</a:t>
            </a:r>
            <a:r>
              <a:rPr lang="en-US" altLang="zh-TW" sz="1800" baseline="30000">
                <a:solidFill>
                  <a:srgbClr val="000000"/>
                </a:solidFill>
                <a:latin typeface="微软雅黑" panose="020B0503020204020204" pitchFamily="34" charset="-122"/>
                <a:ea typeface="微软雅黑" panose="020B0503020204020204" pitchFamily="34" charset="-122"/>
              </a:rPr>
              <a:t>3</a:t>
            </a:r>
            <a:r>
              <a:rPr lang="en-US" altLang="zh-TW" sz="1800">
                <a:solidFill>
                  <a:srgbClr val="000000"/>
                </a:solidFill>
                <a:latin typeface="微软雅黑" panose="020B0503020204020204" pitchFamily="34" charset="-122"/>
                <a:ea typeface="微软雅黑" panose="020B0503020204020204" pitchFamily="34" charset="-122"/>
              </a:rPr>
              <a:t>),</a:t>
            </a:r>
            <a:r>
              <a:rPr lang="en-US" altLang="zh-TW"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TW" sz="1800">
                <a:solidFill>
                  <a:srgbClr val="000000"/>
                </a:solidFill>
                <a:latin typeface="微软雅黑" panose="020B0503020204020204" pitchFamily="34" charset="-122"/>
                <a:ea typeface="微软雅黑" panose="020B0503020204020204" pitchFamily="34" charset="-122"/>
              </a:rPr>
              <a:t>(n</a:t>
            </a:r>
            <a:r>
              <a:rPr lang="en-US" altLang="zh-TW" sz="1800" baseline="30000">
                <a:solidFill>
                  <a:srgbClr val="000000"/>
                </a:solidFill>
                <a:latin typeface="微软雅黑" panose="020B0503020204020204" pitchFamily="34" charset="-122"/>
                <a:ea typeface="微软雅黑" panose="020B0503020204020204" pitchFamily="34" charset="-122"/>
              </a:rPr>
              <a:t>2</a:t>
            </a:r>
            <a:r>
              <a:rPr lang="en-US" altLang="zh-TW" sz="1800">
                <a:solidFill>
                  <a:srgbClr val="000000"/>
                </a:solidFill>
                <a:latin typeface="微软雅黑" panose="020B0503020204020204" pitchFamily="34" charset="-122"/>
                <a:ea typeface="微软雅黑" panose="020B0503020204020204" pitchFamily="34" charset="-122"/>
              </a:rPr>
              <a:t>) , or </a:t>
            </a:r>
            <a:r>
              <a:rPr lang="en-US" altLang="zh-TW"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en-US" altLang="zh-TW" sz="1800">
                <a:solidFill>
                  <a:srgbClr val="000000"/>
                </a:solidFill>
                <a:latin typeface="微软雅黑" panose="020B0503020204020204" pitchFamily="34" charset="-122"/>
                <a:ea typeface="微软雅黑" panose="020B0503020204020204" pitchFamily="34" charset="-122"/>
              </a:rPr>
              <a:t>(n</a:t>
            </a:r>
            <a:r>
              <a:rPr lang="en-US" altLang="zh-TW" sz="1800" baseline="30000">
                <a:solidFill>
                  <a:srgbClr val="000000"/>
                </a:solidFill>
                <a:latin typeface="微软雅黑" panose="020B0503020204020204" pitchFamily="34" charset="-122"/>
                <a:ea typeface="微软雅黑" panose="020B0503020204020204" pitchFamily="34" charset="-122"/>
              </a:rPr>
              <a:t>3</a:t>
            </a:r>
            <a:r>
              <a:rPr lang="en-US" altLang="zh-TW" sz="1800">
                <a:solidFill>
                  <a:srgbClr val="0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7962060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341835" y="1839517"/>
            <a:ext cx="5829300" cy="2421731"/>
          </a:xfrm>
        </p:spPr>
        <p:txBody>
          <a:bodyPr/>
          <a:lstStyle/>
          <a:p>
            <a:pPr>
              <a:lnSpc>
                <a:spcPct val="150000"/>
              </a:lnSpc>
              <a:buFont typeface="Wingdings" panose="05000000000000000000" pitchFamily="2" charset="2"/>
              <a:buChar char="u"/>
            </a:pPr>
            <a:r>
              <a:rPr lang="en-US" altLang="zh-CN" sz="1800">
                <a:solidFill>
                  <a:schemeClr val="tx1"/>
                </a:solidFill>
                <a:latin typeface="微软雅黑" panose="020B0503020204020204" pitchFamily="34" charset="-122"/>
                <a:ea typeface="微软雅黑" panose="020B0503020204020204" pitchFamily="34" charset="-122"/>
              </a:rPr>
              <a:t>O(f(n))+O(g(n)) </a:t>
            </a:r>
            <a:r>
              <a:rPr lang="en-US" altLang="zh-CN" sz="18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a:solidFill>
                  <a:schemeClr val="tx1"/>
                </a:solidFill>
                <a:latin typeface="微软雅黑" panose="020B0503020204020204" pitchFamily="34" charset="-122"/>
                <a:ea typeface="微软雅黑" panose="020B0503020204020204" pitchFamily="34" charset="-122"/>
              </a:rPr>
              <a:t> O(max{f(n),g(n)}) </a:t>
            </a:r>
            <a:r>
              <a:rPr lang="zh-CN" altLang="en-US" sz="1800">
                <a:solidFill>
                  <a:schemeClr val="tx1"/>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u"/>
            </a:pPr>
            <a:r>
              <a:rPr lang="en-US" altLang="zh-CN" sz="1800">
                <a:solidFill>
                  <a:schemeClr val="tx1"/>
                </a:solidFill>
                <a:latin typeface="微软雅黑" panose="020B0503020204020204" pitchFamily="34" charset="-122"/>
                <a:ea typeface="微软雅黑" panose="020B0503020204020204" pitchFamily="34" charset="-122"/>
              </a:rPr>
              <a:t>O(f(n))+O(g(n)) </a:t>
            </a:r>
            <a:r>
              <a:rPr lang="en-US" altLang="zh-CN" sz="18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a:solidFill>
                  <a:schemeClr val="tx1"/>
                </a:solidFill>
                <a:latin typeface="微软雅黑" panose="020B0503020204020204" pitchFamily="34" charset="-122"/>
                <a:ea typeface="微软雅黑" panose="020B0503020204020204" pitchFamily="34" charset="-122"/>
              </a:rPr>
              <a:t> O(f(n)+g(n)) </a:t>
            </a:r>
            <a:r>
              <a:rPr lang="zh-CN" altLang="en-US" sz="1800">
                <a:solidFill>
                  <a:schemeClr val="tx1"/>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u"/>
            </a:pPr>
            <a:r>
              <a:rPr lang="en-US" altLang="zh-CN" sz="1800">
                <a:solidFill>
                  <a:schemeClr val="tx1"/>
                </a:solidFill>
                <a:latin typeface="微软雅黑" panose="020B0503020204020204" pitchFamily="34" charset="-122"/>
                <a:ea typeface="微软雅黑" panose="020B0503020204020204" pitchFamily="34" charset="-122"/>
              </a:rPr>
              <a:t>O(f(n))*O(g(n)) </a:t>
            </a:r>
            <a:r>
              <a:rPr lang="en-US" altLang="zh-CN" sz="18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a:solidFill>
                  <a:schemeClr val="tx1"/>
                </a:solidFill>
                <a:latin typeface="微软雅黑" panose="020B0503020204020204" pitchFamily="34" charset="-122"/>
                <a:ea typeface="微软雅黑" panose="020B0503020204020204" pitchFamily="34" charset="-122"/>
              </a:rPr>
              <a:t> O(f(n)*g(n)) </a:t>
            </a:r>
            <a:r>
              <a:rPr lang="zh-CN" altLang="en-US" sz="1800">
                <a:solidFill>
                  <a:schemeClr val="tx1"/>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u"/>
            </a:pPr>
            <a:r>
              <a:rPr lang="en-US" altLang="zh-CN" sz="1800">
                <a:solidFill>
                  <a:schemeClr val="tx1"/>
                </a:solidFill>
                <a:latin typeface="微软雅黑" panose="020B0503020204020204" pitchFamily="34" charset="-122"/>
                <a:ea typeface="微软雅黑" panose="020B0503020204020204" pitchFamily="34" charset="-122"/>
              </a:rPr>
              <a:t>O(cf(n)) </a:t>
            </a:r>
            <a:r>
              <a:rPr lang="en-US" altLang="zh-CN" sz="18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a:solidFill>
                  <a:schemeClr val="tx1"/>
                </a:solidFill>
                <a:latin typeface="微软雅黑" panose="020B0503020204020204" pitchFamily="34" charset="-122"/>
                <a:ea typeface="微软雅黑" panose="020B0503020204020204" pitchFamily="34" charset="-122"/>
              </a:rPr>
              <a:t> O(f(n)) </a:t>
            </a:r>
            <a:r>
              <a:rPr lang="zh-CN" altLang="en-US" sz="1800">
                <a:solidFill>
                  <a:schemeClr val="tx1"/>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u"/>
            </a:pPr>
            <a:r>
              <a:rPr lang="en-US" altLang="zh-CN" sz="1800">
                <a:solidFill>
                  <a:schemeClr val="tx1"/>
                </a:solidFill>
                <a:latin typeface="微软雅黑" panose="020B0503020204020204" pitchFamily="34" charset="-122"/>
                <a:ea typeface="微软雅黑" panose="020B0503020204020204" pitchFamily="34" charset="-122"/>
              </a:rPr>
              <a:t>g(n)= O(f(n)) </a:t>
            </a:r>
            <a:r>
              <a:rPr lang="en-US" altLang="zh-CN" sz="18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800">
                <a:solidFill>
                  <a:schemeClr val="tx1"/>
                </a:solidFill>
                <a:latin typeface="微软雅黑" panose="020B0503020204020204" pitchFamily="34" charset="-122"/>
                <a:ea typeface="微软雅黑" panose="020B0503020204020204" pitchFamily="34" charset="-122"/>
              </a:rPr>
              <a:t>O(f(n))+O(g(n)) </a:t>
            </a:r>
            <a:r>
              <a:rPr lang="en-US" altLang="zh-CN" sz="18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800">
                <a:solidFill>
                  <a:schemeClr val="tx1"/>
                </a:solidFill>
                <a:latin typeface="微软雅黑" panose="020B0503020204020204" pitchFamily="34" charset="-122"/>
                <a:ea typeface="微软雅黑" panose="020B0503020204020204" pitchFamily="34" charset="-122"/>
              </a:rPr>
              <a:t> O(f(n)) </a:t>
            </a:r>
            <a:r>
              <a:rPr lang="zh-CN" altLang="en-US" sz="1800">
                <a:solidFill>
                  <a:schemeClr val="tx1"/>
                </a:solidFill>
                <a:latin typeface="微软雅黑" panose="020B0503020204020204" pitchFamily="34" charset="-122"/>
                <a:ea typeface="微软雅黑" panose="020B0503020204020204" pitchFamily="34" charset="-122"/>
              </a:rPr>
              <a:t>。</a:t>
            </a:r>
          </a:p>
        </p:txBody>
      </p:sp>
      <p:sp>
        <p:nvSpPr>
          <p:cNvPr id="2" name="矩形 1"/>
          <p:cNvSpPr/>
          <p:nvPr/>
        </p:nvSpPr>
        <p:spPr>
          <a:xfrm>
            <a:off x="1341589" y="1221309"/>
            <a:ext cx="3601947" cy="36058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nchor="ctr">
            <a:spAutoFit/>
          </a:bodyPr>
          <a:lstStyle/>
          <a:p>
            <a:pPr defTabSz="685800" eaLnBrk="0" fontAlgn="base" hangingPunct="0">
              <a:lnSpc>
                <a:spcPct val="70000"/>
              </a:lnSpc>
              <a:spcBef>
                <a:spcPct val="0"/>
              </a:spcBef>
              <a:spcAft>
                <a:spcPct val="0"/>
              </a:spcAft>
              <a:defRPr/>
            </a:pPr>
            <a:r>
              <a:rPr kumimoji="1" lang="zh-CN" altLang="en-US" sz="2700" dirty="0">
                <a:solidFill>
                  <a:srgbClr val="0070C0"/>
                </a:solidFill>
                <a:latin typeface="微软雅黑" panose="020B0503020204020204" pitchFamily="34" charset="-122"/>
                <a:ea typeface="微软雅黑" panose="020B0503020204020204" pitchFamily="34" charset="-122"/>
              </a:rPr>
              <a:t>渐进分析的算术运算：</a:t>
            </a:r>
          </a:p>
        </p:txBody>
      </p:sp>
    </p:spTree>
    <p:extLst>
      <p:ext uri="{BB962C8B-B14F-4D97-AF65-F5344CB8AC3E}">
        <p14:creationId xmlns:p14="http://schemas.microsoft.com/office/powerpoint/2010/main" val="1307223350"/>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xfrm>
            <a:off x="1033463" y="796529"/>
            <a:ext cx="6772275" cy="4076700"/>
          </a:xfrm>
        </p:spPr>
        <p:txBody>
          <a:bodyPr/>
          <a:lstStyle/>
          <a:p>
            <a:pPr>
              <a:lnSpc>
                <a:spcPct val="150000"/>
              </a:lnSpc>
              <a:buFont typeface="Wingdings" panose="05000000000000000000" pitchFamily="2" charset="2"/>
              <a:buChar char="n"/>
            </a:pPr>
            <a:r>
              <a:rPr lang="zh-CN" altLang="en-US" sz="1500">
                <a:solidFill>
                  <a:srgbClr val="0070C0"/>
                </a:solidFill>
                <a:latin typeface="微软雅黑" panose="020B0503020204020204" pitchFamily="34" charset="-122"/>
                <a:ea typeface="微软雅黑" panose="020B0503020204020204" pitchFamily="34" charset="-122"/>
              </a:rPr>
              <a:t>规则</a:t>
            </a:r>
            <a:r>
              <a:rPr lang="en-US" altLang="zh-CN" sz="1500" i="1">
                <a:solidFill>
                  <a:srgbClr val="0070C0"/>
                </a:solidFill>
                <a:latin typeface="微软雅黑" panose="020B0503020204020204" pitchFamily="34" charset="-122"/>
                <a:ea typeface="微软雅黑" panose="020B0503020204020204" pitchFamily="34" charset="-122"/>
              </a:rPr>
              <a:t>O</a:t>
            </a:r>
            <a:r>
              <a:rPr lang="en-US" altLang="zh-CN" sz="1500">
                <a:solidFill>
                  <a:srgbClr val="0070C0"/>
                </a:solidFill>
                <a:latin typeface="微软雅黑" panose="020B0503020204020204" pitchFamily="34" charset="-122"/>
                <a:ea typeface="微软雅黑" panose="020B0503020204020204" pitchFamily="34" charset="-122"/>
              </a:rPr>
              <a:t>(</a:t>
            </a:r>
            <a:r>
              <a:rPr lang="en-US" altLang="zh-CN" sz="1500" i="1">
                <a:solidFill>
                  <a:srgbClr val="0070C0"/>
                </a:solidFill>
                <a:latin typeface="微软雅黑" panose="020B0503020204020204" pitchFamily="34" charset="-122"/>
                <a:ea typeface="微软雅黑" panose="020B0503020204020204" pitchFamily="34" charset="-122"/>
              </a:rPr>
              <a:t>f</a:t>
            </a:r>
            <a:r>
              <a:rPr lang="en-US" altLang="zh-CN" sz="1500">
                <a:solidFill>
                  <a:srgbClr val="0070C0"/>
                </a:solidFill>
                <a:latin typeface="微软雅黑" panose="020B0503020204020204" pitchFamily="34" charset="-122"/>
                <a:ea typeface="微软雅黑" panose="020B0503020204020204" pitchFamily="34" charset="-122"/>
              </a:rPr>
              <a:t>(</a:t>
            </a:r>
            <a:r>
              <a:rPr lang="en-US" altLang="zh-CN" sz="1500" i="1">
                <a:solidFill>
                  <a:srgbClr val="0070C0"/>
                </a:solidFill>
                <a:latin typeface="微软雅黑" panose="020B0503020204020204" pitchFamily="34" charset="-122"/>
                <a:ea typeface="微软雅黑" panose="020B0503020204020204" pitchFamily="34" charset="-122"/>
              </a:rPr>
              <a:t>n</a:t>
            </a:r>
            <a:r>
              <a:rPr lang="en-US" altLang="zh-CN" sz="1500">
                <a:solidFill>
                  <a:srgbClr val="0070C0"/>
                </a:solidFill>
                <a:latin typeface="微软雅黑" panose="020B0503020204020204" pitchFamily="34" charset="-122"/>
                <a:ea typeface="微软雅黑" panose="020B0503020204020204" pitchFamily="34" charset="-122"/>
              </a:rPr>
              <a:t>))+</a:t>
            </a:r>
            <a:r>
              <a:rPr lang="en-US" altLang="zh-CN" sz="1500" i="1">
                <a:solidFill>
                  <a:srgbClr val="0070C0"/>
                </a:solidFill>
                <a:latin typeface="微软雅黑" panose="020B0503020204020204" pitchFamily="34" charset="-122"/>
                <a:ea typeface="微软雅黑" panose="020B0503020204020204" pitchFamily="34" charset="-122"/>
              </a:rPr>
              <a:t>O</a:t>
            </a:r>
            <a:r>
              <a:rPr lang="en-US" altLang="zh-CN" sz="1500">
                <a:solidFill>
                  <a:srgbClr val="0070C0"/>
                </a:solidFill>
                <a:latin typeface="微软雅黑" panose="020B0503020204020204" pitchFamily="34" charset="-122"/>
                <a:ea typeface="微软雅黑" panose="020B0503020204020204" pitchFamily="34" charset="-122"/>
              </a:rPr>
              <a:t>(</a:t>
            </a:r>
            <a:r>
              <a:rPr lang="en-US" altLang="zh-CN" sz="1500" i="1">
                <a:solidFill>
                  <a:srgbClr val="0070C0"/>
                </a:solidFill>
                <a:latin typeface="微软雅黑" panose="020B0503020204020204" pitchFamily="34" charset="-122"/>
                <a:ea typeface="微软雅黑" panose="020B0503020204020204" pitchFamily="34" charset="-122"/>
              </a:rPr>
              <a:t>g</a:t>
            </a:r>
            <a:r>
              <a:rPr lang="en-US" altLang="zh-CN" sz="1500">
                <a:solidFill>
                  <a:srgbClr val="0070C0"/>
                </a:solidFill>
                <a:latin typeface="微软雅黑" panose="020B0503020204020204" pitchFamily="34" charset="-122"/>
                <a:ea typeface="微软雅黑" panose="020B0503020204020204" pitchFamily="34" charset="-122"/>
              </a:rPr>
              <a:t>(</a:t>
            </a:r>
            <a:r>
              <a:rPr lang="en-US" altLang="zh-CN" sz="1500" i="1">
                <a:solidFill>
                  <a:srgbClr val="0070C0"/>
                </a:solidFill>
                <a:latin typeface="微软雅黑" panose="020B0503020204020204" pitchFamily="34" charset="-122"/>
                <a:ea typeface="微软雅黑" panose="020B0503020204020204" pitchFamily="34" charset="-122"/>
              </a:rPr>
              <a:t>n</a:t>
            </a:r>
            <a:r>
              <a:rPr lang="en-US" altLang="zh-CN" sz="1500">
                <a:solidFill>
                  <a:srgbClr val="0070C0"/>
                </a:solidFill>
                <a:latin typeface="微软雅黑" panose="020B0503020204020204" pitchFamily="34" charset="-122"/>
                <a:ea typeface="微软雅黑" panose="020B0503020204020204" pitchFamily="34" charset="-122"/>
              </a:rPr>
              <a:t>)) </a:t>
            </a:r>
            <a:r>
              <a:rPr lang="en-US" altLang="zh-CN" sz="1500">
                <a:solidFill>
                  <a:srgbClr val="0070C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rgbClr val="0070C0"/>
                </a:solidFill>
                <a:latin typeface="微软雅黑" panose="020B0503020204020204" pitchFamily="34" charset="-122"/>
                <a:ea typeface="微软雅黑" panose="020B0503020204020204" pitchFamily="34" charset="-122"/>
              </a:rPr>
              <a:t> </a:t>
            </a:r>
            <a:r>
              <a:rPr lang="en-US" altLang="zh-CN" sz="1500" i="1">
                <a:solidFill>
                  <a:srgbClr val="0070C0"/>
                </a:solidFill>
                <a:latin typeface="微软雅黑" panose="020B0503020204020204" pitchFamily="34" charset="-122"/>
                <a:ea typeface="微软雅黑" panose="020B0503020204020204" pitchFamily="34" charset="-122"/>
              </a:rPr>
              <a:t>O</a:t>
            </a:r>
            <a:r>
              <a:rPr lang="en-US" altLang="zh-CN" sz="1500">
                <a:solidFill>
                  <a:srgbClr val="0070C0"/>
                </a:solidFill>
                <a:latin typeface="微软雅黑" panose="020B0503020204020204" pitchFamily="34" charset="-122"/>
                <a:ea typeface="微软雅黑" panose="020B0503020204020204" pitchFamily="34" charset="-122"/>
              </a:rPr>
              <a:t>(max{</a:t>
            </a:r>
            <a:r>
              <a:rPr lang="en-US" altLang="zh-CN" sz="1500" i="1">
                <a:solidFill>
                  <a:srgbClr val="0070C0"/>
                </a:solidFill>
                <a:latin typeface="微软雅黑" panose="020B0503020204020204" pitchFamily="34" charset="-122"/>
                <a:ea typeface="微软雅黑" panose="020B0503020204020204" pitchFamily="34" charset="-122"/>
              </a:rPr>
              <a:t>f</a:t>
            </a:r>
            <a:r>
              <a:rPr lang="en-US" altLang="zh-CN" sz="1500">
                <a:solidFill>
                  <a:srgbClr val="0070C0"/>
                </a:solidFill>
                <a:latin typeface="微软雅黑" panose="020B0503020204020204" pitchFamily="34" charset="-122"/>
                <a:ea typeface="微软雅黑" panose="020B0503020204020204" pitchFamily="34" charset="-122"/>
              </a:rPr>
              <a:t>(n),</a:t>
            </a:r>
            <a:r>
              <a:rPr lang="en-US" altLang="zh-CN" sz="1500" i="1">
                <a:solidFill>
                  <a:srgbClr val="0070C0"/>
                </a:solidFill>
                <a:latin typeface="微软雅黑" panose="020B0503020204020204" pitchFamily="34" charset="-122"/>
                <a:ea typeface="微软雅黑" panose="020B0503020204020204" pitchFamily="34" charset="-122"/>
              </a:rPr>
              <a:t>g</a:t>
            </a:r>
            <a:r>
              <a:rPr lang="en-US" altLang="zh-CN" sz="1500">
                <a:solidFill>
                  <a:srgbClr val="0070C0"/>
                </a:solidFill>
                <a:latin typeface="微软雅黑" panose="020B0503020204020204" pitchFamily="34" charset="-122"/>
                <a:ea typeface="微软雅黑" panose="020B0503020204020204" pitchFamily="34" charset="-122"/>
              </a:rPr>
              <a:t>(</a:t>
            </a:r>
            <a:r>
              <a:rPr lang="en-US" altLang="zh-CN" sz="1500" i="1">
                <a:solidFill>
                  <a:srgbClr val="0070C0"/>
                </a:solidFill>
                <a:latin typeface="微软雅黑" panose="020B0503020204020204" pitchFamily="34" charset="-122"/>
                <a:ea typeface="微软雅黑" panose="020B0503020204020204" pitchFamily="34" charset="-122"/>
              </a:rPr>
              <a:t>n</a:t>
            </a:r>
            <a:r>
              <a:rPr lang="en-US" altLang="zh-CN" sz="1500">
                <a:solidFill>
                  <a:srgbClr val="0070C0"/>
                </a:solidFill>
                <a:latin typeface="微软雅黑" panose="020B0503020204020204" pitchFamily="34" charset="-122"/>
                <a:ea typeface="微软雅黑" panose="020B0503020204020204" pitchFamily="34" charset="-122"/>
              </a:rPr>
              <a:t>)}) </a:t>
            </a:r>
            <a:r>
              <a:rPr lang="zh-CN" altLang="en-US" sz="1500">
                <a:solidFill>
                  <a:srgbClr val="0070C0"/>
                </a:solidFill>
                <a:latin typeface="微软雅黑" panose="020B0503020204020204" pitchFamily="34" charset="-122"/>
                <a:ea typeface="微软雅黑" panose="020B0503020204020204" pitchFamily="34" charset="-122"/>
              </a:rPr>
              <a:t>的证明：</a:t>
            </a:r>
          </a:p>
          <a:p>
            <a:pPr>
              <a:lnSpc>
                <a:spcPct val="150000"/>
              </a:lnSpc>
              <a:buFont typeface="Wingdings" panose="05000000000000000000" pitchFamily="2" charset="2"/>
              <a:buChar char="n"/>
            </a:pPr>
            <a:r>
              <a:rPr lang="zh-CN" altLang="en-US" sz="1500">
                <a:solidFill>
                  <a:schemeClr val="tx1"/>
                </a:solidFill>
                <a:latin typeface="微软雅黑" panose="020B0503020204020204" pitchFamily="34" charset="-122"/>
                <a:ea typeface="微软雅黑" panose="020B0503020204020204" pitchFamily="34" charset="-122"/>
              </a:rPr>
              <a:t>对于任意</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baseline="-25000">
                <a:solidFill>
                  <a:schemeClr val="tx1"/>
                </a:solidFill>
                <a:latin typeface="微软雅黑" panose="020B0503020204020204" pitchFamily="34" charset="-122"/>
                <a:ea typeface="微软雅黑" panose="020B0503020204020204" pitchFamily="34" charset="-122"/>
              </a:rPr>
              <a:t>1</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O</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zh-CN" altLang="en-US" sz="1500">
                <a:solidFill>
                  <a:schemeClr val="tx1"/>
                </a:solidFill>
                <a:latin typeface="微软雅黑" panose="020B0503020204020204" pitchFamily="34" charset="-122"/>
                <a:ea typeface="微软雅黑" panose="020B0503020204020204" pitchFamily="34" charset="-122"/>
              </a:rPr>
              <a:t>，存在正常数</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1</a:t>
            </a:r>
            <a:r>
              <a:rPr lang="zh-CN" altLang="en-US" sz="1500">
                <a:solidFill>
                  <a:schemeClr val="tx1"/>
                </a:solidFill>
                <a:latin typeface="微软雅黑" panose="020B0503020204020204" pitchFamily="34" charset="-122"/>
                <a:ea typeface="微软雅黑" panose="020B0503020204020204" pitchFamily="34" charset="-122"/>
              </a:rPr>
              <a:t>和自然数</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1</a:t>
            </a:r>
            <a:r>
              <a:rPr lang="zh-CN" altLang="en-US" sz="1500">
                <a:solidFill>
                  <a:schemeClr val="tx1"/>
                </a:solidFill>
                <a:latin typeface="微软雅黑" panose="020B0503020204020204" pitchFamily="34" charset="-122"/>
                <a:ea typeface="微软雅黑" panose="020B0503020204020204" pitchFamily="34" charset="-122"/>
              </a:rPr>
              <a:t>，使得对所有</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1</a:t>
            </a:r>
            <a:r>
              <a:rPr lang="zh-CN" altLang="en-US" sz="1500">
                <a:solidFill>
                  <a:schemeClr val="tx1"/>
                </a:solidFill>
                <a:latin typeface="微软雅黑" panose="020B0503020204020204" pitchFamily="34" charset="-122"/>
                <a:ea typeface="微软雅黑" panose="020B0503020204020204" pitchFamily="34" charset="-122"/>
              </a:rPr>
              <a:t>，有</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baseline="-25000">
                <a:solidFill>
                  <a:schemeClr val="tx1"/>
                </a:solidFill>
                <a:latin typeface="微软雅黑" panose="020B0503020204020204" pitchFamily="34" charset="-122"/>
                <a:ea typeface="微软雅黑" panose="020B0503020204020204" pitchFamily="34" charset="-122"/>
              </a:rPr>
              <a:t>1</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1</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zh-CN" altLang="en-US" sz="1500">
                <a:solidFill>
                  <a:schemeClr val="tx1"/>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n"/>
            </a:pPr>
            <a:r>
              <a:rPr lang="zh-CN" altLang="en-US" sz="1500">
                <a:solidFill>
                  <a:schemeClr val="tx1"/>
                </a:solidFill>
                <a:latin typeface="微软雅黑" panose="020B0503020204020204" pitchFamily="34" charset="-122"/>
                <a:ea typeface="微软雅黑" panose="020B0503020204020204" pitchFamily="34" charset="-122"/>
              </a:rPr>
              <a:t>类似地，对于任意</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baseline="-25000">
                <a:solidFill>
                  <a:schemeClr val="tx1"/>
                </a:solidFill>
                <a:latin typeface="微软雅黑" panose="020B0503020204020204" pitchFamily="34" charset="-122"/>
                <a:ea typeface="微软雅黑" panose="020B0503020204020204" pitchFamily="34" charset="-122"/>
              </a:rPr>
              <a:t>1</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O</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zh-CN" altLang="en-US" sz="1500">
                <a:solidFill>
                  <a:schemeClr val="tx1"/>
                </a:solidFill>
                <a:latin typeface="微软雅黑" panose="020B0503020204020204" pitchFamily="34" charset="-122"/>
                <a:ea typeface="微软雅黑" panose="020B0503020204020204" pitchFamily="34" charset="-122"/>
              </a:rPr>
              <a:t>，存在正常数</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2</a:t>
            </a:r>
            <a:r>
              <a:rPr lang="zh-CN" altLang="en-US" sz="1500">
                <a:solidFill>
                  <a:schemeClr val="tx1"/>
                </a:solidFill>
                <a:latin typeface="微软雅黑" panose="020B0503020204020204" pitchFamily="34" charset="-122"/>
                <a:ea typeface="微软雅黑" panose="020B0503020204020204" pitchFamily="34" charset="-122"/>
              </a:rPr>
              <a:t>和自然数</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2</a:t>
            </a:r>
            <a:r>
              <a:rPr lang="zh-CN" altLang="en-US" sz="1500">
                <a:solidFill>
                  <a:schemeClr val="tx1"/>
                </a:solidFill>
                <a:latin typeface="微软雅黑" panose="020B0503020204020204" pitchFamily="34" charset="-122"/>
                <a:ea typeface="微软雅黑" panose="020B0503020204020204" pitchFamily="34" charset="-122"/>
              </a:rPr>
              <a:t>，使得对所有</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2</a:t>
            </a:r>
            <a:r>
              <a:rPr lang="zh-CN" altLang="en-US" sz="1500">
                <a:solidFill>
                  <a:schemeClr val="tx1"/>
                </a:solidFill>
                <a:latin typeface="微软雅黑" panose="020B0503020204020204" pitchFamily="34" charset="-122"/>
                <a:ea typeface="微软雅黑" panose="020B0503020204020204" pitchFamily="34" charset="-122"/>
              </a:rPr>
              <a:t>，有</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baseline="-25000">
                <a:solidFill>
                  <a:schemeClr val="tx1"/>
                </a:solidFill>
                <a:latin typeface="微软雅黑" panose="020B0503020204020204" pitchFamily="34" charset="-122"/>
                <a:ea typeface="微软雅黑" panose="020B0503020204020204" pitchFamily="34" charset="-122"/>
              </a:rPr>
              <a:t>1</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2</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zh-CN" altLang="en-US" sz="1500">
                <a:solidFill>
                  <a:schemeClr val="tx1"/>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n"/>
            </a:pPr>
            <a:r>
              <a:rPr lang="zh-CN" altLang="en-US" sz="1500">
                <a:solidFill>
                  <a:schemeClr val="tx1"/>
                </a:solidFill>
                <a:latin typeface="微软雅黑" panose="020B0503020204020204" pitchFamily="34" charset="-122"/>
                <a:ea typeface="微软雅黑" panose="020B0503020204020204" pitchFamily="34" charset="-122"/>
              </a:rPr>
              <a:t>令</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3</a:t>
            </a:r>
            <a:r>
              <a:rPr lang="en-US" altLang="zh-CN" sz="1500">
                <a:solidFill>
                  <a:schemeClr val="tx1"/>
                </a:solidFill>
                <a:latin typeface="微软雅黑" panose="020B0503020204020204" pitchFamily="34" charset="-122"/>
                <a:ea typeface="微软雅黑" panose="020B0503020204020204" pitchFamily="34" charset="-122"/>
              </a:rPr>
              <a:t>=max{</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1</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2</a:t>
            </a:r>
            <a:r>
              <a:rPr lang="en-US" altLang="zh-CN" sz="1500">
                <a:solidFill>
                  <a:schemeClr val="tx1"/>
                </a:solidFill>
                <a:latin typeface="微软雅黑" panose="020B0503020204020204" pitchFamily="34" charset="-122"/>
                <a:ea typeface="微软雅黑" panose="020B0503020204020204" pitchFamily="34" charset="-122"/>
              </a:rPr>
              <a:t>}</a:t>
            </a:r>
            <a:r>
              <a:rPr lang="zh-CN" altLang="en-US"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3</a:t>
            </a:r>
            <a:r>
              <a:rPr lang="en-US" altLang="zh-CN" sz="1500">
                <a:solidFill>
                  <a:schemeClr val="tx1"/>
                </a:solidFill>
                <a:latin typeface="微软雅黑" panose="020B0503020204020204" pitchFamily="34" charset="-122"/>
                <a:ea typeface="微软雅黑" panose="020B0503020204020204" pitchFamily="34" charset="-122"/>
              </a:rPr>
              <a:t> =max{</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1</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2</a:t>
            </a:r>
            <a:r>
              <a:rPr lang="en-US" altLang="zh-CN" sz="1500">
                <a:solidFill>
                  <a:schemeClr val="tx1"/>
                </a:solidFill>
                <a:latin typeface="微软雅黑" panose="020B0503020204020204" pitchFamily="34" charset="-122"/>
                <a:ea typeface="微软雅黑" panose="020B0503020204020204" pitchFamily="34" charset="-122"/>
              </a:rPr>
              <a:t>}</a:t>
            </a:r>
            <a:r>
              <a:rPr lang="zh-CN" altLang="en-US"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h</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max{</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(n),</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zh-CN" altLang="en-US" sz="1500">
                <a:solidFill>
                  <a:schemeClr val="tx1"/>
                </a:solidFill>
                <a:latin typeface="微软雅黑" panose="020B0503020204020204" pitchFamily="34" charset="-122"/>
                <a:ea typeface="微软雅黑" panose="020B0503020204020204" pitchFamily="34" charset="-122"/>
              </a:rPr>
              <a:t>。</a:t>
            </a:r>
          </a:p>
          <a:p>
            <a:pPr>
              <a:lnSpc>
                <a:spcPct val="150000"/>
              </a:lnSpc>
              <a:buFont typeface="Wingdings" panose="05000000000000000000" pitchFamily="2" charset="2"/>
              <a:buChar char="n"/>
            </a:pPr>
            <a:r>
              <a:rPr lang="zh-CN" altLang="en-US" sz="1500">
                <a:solidFill>
                  <a:schemeClr val="tx1"/>
                </a:solidFill>
                <a:latin typeface="微软雅黑" panose="020B0503020204020204" pitchFamily="34" charset="-122"/>
                <a:ea typeface="微软雅黑" panose="020B0503020204020204" pitchFamily="34" charset="-122"/>
              </a:rPr>
              <a:t>则对所有的 </a:t>
            </a:r>
            <a:r>
              <a:rPr lang="en-US" altLang="zh-CN" sz="1500" i="1">
                <a:solidFill>
                  <a:schemeClr val="tx1"/>
                </a:solidFill>
                <a:latin typeface="微软雅黑" panose="020B0503020204020204" pitchFamily="34" charset="-122"/>
                <a:ea typeface="微软雅黑" panose="020B0503020204020204" pitchFamily="34" charset="-122"/>
              </a:rPr>
              <a:t>n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baseline="-25000">
                <a:solidFill>
                  <a:schemeClr val="tx1"/>
                </a:solidFill>
                <a:latin typeface="微软雅黑" panose="020B0503020204020204" pitchFamily="34" charset="-122"/>
                <a:ea typeface="微软雅黑" panose="020B0503020204020204" pitchFamily="34" charset="-122"/>
              </a:rPr>
              <a:t>3</a:t>
            </a:r>
            <a:r>
              <a:rPr lang="zh-CN" altLang="en-US" sz="1500">
                <a:solidFill>
                  <a:schemeClr val="tx1"/>
                </a:solidFill>
                <a:latin typeface="微软雅黑" panose="020B0503020204020204" pitchFamily="34" charset="-122"/>
                <a:ea typeface="微软雅黑" panose="020B0503020204020204" pitchFamily="34" charset="-122"/>
              </a:rPr>
              <a:t>，有</a:t>
            </a:r>
          </a:p>
          <a:p>
            <a:pPr>
              <a:lnSpc>
                <a:spcPct val="150000"/>
              </a:lnSpc>
              <a:buFont typeface="Wingdings" panose="05000000000000000000" pitchFamily="2" charset="2"/>
              <a:buChar char="n"/>
            </a:pP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baseline="-25000">
                <a:solidFill>
                  <a:schemeClr val="tx1"/>
                </a:solidFill>
                <a:latin typeface="微软雅黑" panose="020B0503020204020204" pitchFamily="34" charset="-122"/>
                <a:ea typeface="微软雅黑" panose="020B0503020204020204" pitchFamily="34" charset="-122"/>
              </a:rPr>
              <a:t>1</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baseline="-25000">
                <a:solidFill>
                  <a:schemeClr val="tx1"/>
                </a:solidFill>
                <a:latin typeface="微软雅黑" panose="020B0503020204020204" pitchFamily="34" charset="-122"/>
                <a:ea typeface="微软雅黑" panose="020B0503020204020204" pitchFamily="34" charset="-122"/>
              </a:rPr>
              <a:t>1</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1</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2</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p>
          <a:p>
            <a:pPr>
              <a:lnSpc>
                <a:spcPct val="150000"/>
              </a:lnSpc>
              <a:buClr>
                <a:srgbClr val="0070C0"/>
              </a:buClr>
              <a:buFont typeface="Wingdings" panose="05000000000000000000" pitchFamily="2" charset="2"/>
              <a:buChar char="n"/>
            </a:pP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3</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3</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3</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a:t>
            </a:r>
          </a:p>
          <a:p>
            <a:pPr>
              <a:lnSpc>
                <a:spcPct val="150000"/>
              </a:lnSpc>
              <a:buClr>
                <a:srgbClr val="0070C0"/>
              </a:buClr>
              <a:buFont typeface="Wingdings" panose="05000000000000000000" pitchFamily="2" charset="2"/>
              <a:buChar char="n"/>
            </a:pPr>
            <a:r>
              <a:rPr lang="en-US" altLang="zh-CN" sz="1500">
                <a:solidFill>
                  <a:schemeClr val="tx1"/>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500">
                <a:solidFill>
                  <a:schemeClr val="tx1"/>
                </a:solidFill>
                <a:latin typeface="微软雅黑" panose="020B0503020204020204" pitchFamily="34" charset="-122"/>
                <a:ea typeface="微软雅黑" panose="020B0503020204020204" pitchFamily="34" charset="-122"/>
              </a:rPr>
              <a:t> </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3</a:t>
            </a:r>
            <a:r>
              <a:rPr lang="en-US" altLang="zh-CN" sz="1500">
                <a:solidFill>
                  <a:schemeClr val="tx1"/>
                </a:solidFill>
                <a:latin typeface="微软雅黑" panose="020B0503020204020204" pitchFamily="34" charset="-122"/>
                <a:ea typeface="微软雅黑" panose="020B0503020204020204" pitchFamily="34" charset="-122"/>
              </a:rPr>
              <a:t>2 max{</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(n),</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a:t>
            </a:r>
          </a:p>
          <a:p>
            <a:pPr>
              <a:lnSpc>
                <a:spcPct val="150000"/>
              </a:lnSpc>
              <a:buClr>
                <a:srgbClr val="0070C0"/>
              </a:buClr>
              <a:buFont typeface="Wingdings" panose="05000000000000000000" pitchFamily="2" charset="2"/>
              <a:buChar char="n"/>
            </a:pPr>
            <a:r>
              <a:rPr lang="en-US" altLang="zh-CN" sz="1500">
                <a:solidFill>
                  <a:schemeClr val="tx1"/>
                </a:solidFill>
                <a:latin typeface="微软雅黑" panose="020B0503020204020204" pitchFamily="34" charset="-122"/>
                <a:ea typeface="微软雅黑" panose="020B0503020204020204" pitchFamily="34" charset="-122"/>
              </a:rPr>
              <a:t>    = 2</a:t>
            </a:r>
            <a:r>
              <a:rPr lang="en-US" altLang="zh-CN" sz="1500" i="1">
                <a:solidFill>
                  <a:schemeClr val="tx1"/>
                </a:solidFill>
                <a:latin typeface="微软雅黑" panose="020B0503020204020204" pitchFamily="34" charset="-122"/>
                <a:ea typeface="微软雅黑" panose="020B0503020204020204" pitchFamily="34" charset="-122"/>
              </a:rPr>
              <a:t>c</a:t>
            </a:r>
            <a:r>
              <a:rPr lang="en-US" altLang="zh-CN" sz="1500" baseline="-25000">
                <a:solidFill>
                  <a:schemeClr val="tx1"/>
                </a:solidFill>
                <a:latin typeface="微软雅黑" panose="020B0503020204020204" pitchFamily="34" charset="-122"/>
                <a:ea typeface="微软雅黑" panose="020B0503020204020204" pitchFamily="34" charset="-122"/>
              </a:rPr>
              <a:t>3</a:t>
            </a:r>
            <a:r>
              <a:rPr lang="en-US" altLang="zh-CN" sz="1500" i="1">
                <a:solidFill>
                  <a:schemeClr val="tx1"/>
                </a:solidFill>
                <a:latin typeface="微软雅黑" panose="020B0503020204020204" pitchFamily="34" charset="-122"/>
                <a:ea typeface="微软雅黑" panose="020B0503020204020204" pitchFamily="34" charset="-122"/>
              </a:rPr>
              <a:t>h</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 </a:t>
            </a:r>
            <a:r>
              <a:rPr lang="en-US" altLang="zh-CN" sz="1500" i="1">
                <a:solidFill>
                  <a:schemeClr val="tx1"/>
                </a:solidFill>
                <a:latin typeface="微软雅黑" panose="020B0503020204020204" pitchFamily="34" charset="-122"/>
                <a:ea typeface="微软雅黑" panose="020B0503020204020204" pitchFamily="34" charset="-122"/>
              </a:rPr>
              <a:t>O</a:t>
            </a:r>
            <a:r>
              <a:rPr lang="en-US" altLang="zh-CN" sz="1500">
                <a:solidFill>
                  <a:schemeClr val="tx1"/>
                </a:solidFill>
                <a:latin typeface="微软雅黑" panose="020B0503020204020204" pitchFamily="34" charset="-122"/>
                <a:ea typeface="微软雅黑" panose="020B0503020204020204" pitchFamily="34" charset="-122"/>
              </a:rPr>
              <a:t>(max{</a:t>
            </a:r>
            <a:r>
              <a:rPr lang="en-US" altLang="zh-CN" sz="1500" i="1">
                <a:solidFill>
                  <a:schemeClr val="tx1"/>
                </a:solidFill>
                <a:latin typeface="微软雅黑" panose="020B0503020204020204" pitchFamily="34" charset="-122"/>
                <a:ea typeface="微软雅黑" panose="020B0503020204020204" pitchFamily="34" charset="-122"/>
              </a:rPr>
              <a:t>f</a:t>
            </a:r>
            <a:r>
              <a:rPr lang="en-US" altLang="zh-CN" sz="1500">
                <a:solidFill>
                  <a:schemeClr val="tx1"/>
                </a:solidFill>
                <a:latin typeface="微软雅黑" panose="020B0503020204020204" pitchFamily="34" charset="-122"/>
                <a:ea typeface="微软雅黑" panose="020B0503020204020204" pitchFamily="34" charset="-122"/>
              </a:rPr>
              <a:t>(n),</a:t>
            </a:r>
            <a:r>
              <a:rPr lang="en-US" altLang="zh-CN" sz="1500" i="1">
                <a:solidFill>
                  <a:schemeClr val="tx1"/>
                </a:solidFill>
                <a:latin typeface="微软雅黑" panose="020B0503020204020204" pitchFamily="34" charset="-122"/>
                <a:ea typeface="微软雅黑" panose="020B0503020204020204" pitchFamily="34" charset="-122"/>
              </a:rPr>
              <a:t>g</a:t>
            </a:r>
            <a:r>
              <a:rPr lang="en-US" altLang="zh-CN" sz="1500">
                <a:solidFill>
                  <a:schemeClr val="tx1"/>
                </a:solidFill>
                <a:latin typeface="微软雅黑" panose="020B0503020204020204" pitchFamily="34" charset="-122"/>
                <a:ea typeface="微软雅黑" panose="020B0503020204020204" pitchFamily="34" charset="-122"/>
              </a:rPr>
              <a:t>(</a:t>
            </a:r>
            <a:r>
              <a:rPr lang="en-US" altLang="zh-CN" sz="1500" i="1">
                <a:solidFill>
                  <a:schemeClr val="tx1"/>
                </a:solidFill>
                <a:latin typeface="微软雅黑" panose="020B0503020204020204" pitchFamily="34" charset="-122"/>
                <a:ea typeface="微软雅黑" panose="020B0503020204020204" pitchFamily="34" charset="-122"/>
              </a:rPr>
              <a:t>n</a:t>
            </a:r>
            <a:r>
              <a:rPr lang="en-US" altLang="zh-CN" sz="1500">
                <a:solidFill>
                  <a:schemeClr val="tx1"/>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341500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4">
                                            <p:txEl>
                                              <p:pRg st="1" end="1"/>
                                            </p:txEl>
                                          </p:spTgt>
                                        </p:tgtEl>
                                        <p:attrNameLst>
                                          <p:attrName>style.visibility</p:attrName>
                                        </p:attrNameLst>
                                      </p:cBhvr>
                                      <p:to>
                                        <p:strVal val="visible"/>
                                      </p:to>
                                    </p:set>
                                    <p:animEffect transition="in" filter="blinds(horizontal)">
                                      <p:cBhvr>
                                        <p:cTn id="7" dur="500"/>
                                        <p:tgtEl>
                                          <p:spTgt spid="5939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394">
                                            <p:txEl>
                                              <p:pRg st="2" end="2"/>
                                            </p:txEl>
                                          </p:spTgt>
                                        </p:tgtEl>
                                        <p:attrNameLst>
                                          <p:attrName>style.visibility</p:attrName>
                                        </p:attrNameLst>
                                      </p:cBhvr>
                                      <p:to>
                                        <p:strVal val="visible"/>
                                      </p:to>
                                    </p:set>
                                    <p:animEffect transition="in" filter="blinds(horizontal)">
                                      <p:cBhvr>
                                        <p:cTn id="12" dur="500"/>
                                        <p:tgtEl>
                                          <p:spTgt spid="5939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394">
                                            <p:txEl>
                                              <p:pRg st="3" end="3"/>
                                            </p:txEl>
                                          </p:spTgt>
                                        </p:tgtEl>
                                        <p:attrNameLst>
                                          <p:attrName>style.visibility</p:attrName>
                                        </p:attrNameLst>
                                      </p:cBhvr>
                                      <p:to>
                                        <p:strVal val="visible"/>
                                      </p:to>
                                    </p:set>
                                    <p:animEffect transition="in" filter="blinds(horizontal)">
                                      <p:cBhvr>
                                        <p:cTn id="17" dur="500"/>
                                        <p:tgtEl>
                                          <p:spTgt spid="5939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394">
                                            <p:txEl>
                                              <p:pRg st="4" end="4"/>
                                            </p:txEl>
                                          </p:spTgt>
                                        </p:tgtEl>
                                        <p:attrNameLst>
                                          <p:attrName>style.visibility</p:attrName>
                                        </p:attrNameLst>
                                      </p:cBhvr>
                                      <p:to>
                                        <p:strVal val="visible"/>
                                      </p:to>
                                    </p:set>
                                    <p:animEffect transition="in" filter="blinds(horizontal)">
                                      <p:cBhvr>
                                        <p:cTn id="22" dur="500"/>
                                        <p:tgtEl>
                                          <p:spTgt spid="59394">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9394">
                                            <p:txEl>
                                              <p:pRg st="5" end="5"/>
                                            </p:txEl>
                                          </p:spTgt>
                                        </p:tgtEl>
                                        <p:attrNameLst>
                                          <p:attrName>style.visibility</p:attrName>
                                        </p:attrNameLst>
                                      </p:cBhvr>
                                      <p:to>
                                        <p:strVal val="visible"/>
                                      </p:to>
                                    </p:set>
                                    <p:animEffect transition="in" filter="blinds(horizontal)">
                                      <p:cBhvr>
                                        <p:cTn id="25" dur="500"/>
                                        <p:tgtEl>
                                          <p:spTgt spid="59394">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9394">
                                            <p:txEl>
                                              <p:pRg st="6" end="6"/>
                                            </p:txEl>
                                          </p:spTgt>
                                        </p:tgtEl>
                                        <p:attrNameLst>
                                          <p:attrName>style.visibility</p:attrName>
                                        </p:attrNameLst>
                                      </p:cBhvr>
                                      <p:to>
                                        <p:strVal val="visible"/>
                                      </p:to>
                                    </p:set>
                                    <p:animEffect transition="in" filter="blinds(horizontal)">
                                      <p:cBhvr>
                                        <p:cTn id="28" dur="500"/>
                                        <p:tgtEl>
                                          <p:spTgt spid="59394">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9394">
                                            <p:txEl>
                                              <p:pRg st="7" end="7"/>
                                            </p:txEl>
                                          </p:spTgt>
                                        </p:tgtEl>
                                        <p:attrNameLst>
                                          <p:attrName>style.visibility</p:attrName>
                                        </p:attrNameLst>
                                      </p:cBhvr>
                                      <p:to>
                                        <p:strVal val="visible"/>
                                      </p:to>
                                    </p:set>
                                    <p:animEffect transition="in" filter="blinds(horizontal)">
                                      <p:cBhvr>
                                        <p:cTn id="31" dur="500"/>
                                        <p:tgtEl>
                                          <p:spTgt spid="59394">
                                            <p:txEl>
                                              <p:pRg st="7" end="7"/>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9394">
                                            <p:txEl>
                                              <p:pRg st="8" end="8"/>
                                            </p:txEl>
                                          </p:spTgt>
                                        </p:tgtEl>
                                        <p:attrNameLst>
                                          <p:attrName>style.visibility</p:attrName>
                                        </p:attrNameLst>
                                      </p:cBhvr>
                                      <p:to>
                                        <p:strVal val="visible"/>
                                      </p:to>
                                    </p:set>
                                    <p:animEffect transition="in" filter="blinds(horizontal)">
                                      <p:cBhvr>
                                        <p:cTn id="34" dur="500"/>
                                        <p:tgtEl>
                                          <p:spTgt spid="593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7B4C26F3-AB5C-478F-8324-15184DC3904C}" type="slidenum">
              <a:rPr lang="zh-CN" altLang="en-US" smtClean="0"/>
              <a:pPr/>
              <a:t>9</a:t>
            </a:fld>
            <a:endParaRPr lang="zh-CN" altLang="en-US"/>
          </a:p>
        </p:txBody>
      </p:sp>
      <p:sp>
        <p:nvSpPr>
          <p:cNvPr id="245762" name="Rectangle 2"/>
          <p:cNvSpPr>
            <a:spLocks noGrp="1" noChangeArrowheads="1"/>
          </p:cNvSpPr>
          <p:nvPr>
            <p:ph type="ctrTitle" idx="4294967295"/>
          </p:nvPr>
        </p:nvSpPr>
        <p:spPr>
          <a:xfrm>
            <a:off x="539553" y="1059582"/>
            <a:ext cx="2592287" cy="594122"/>
          </a:xfr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cene3d>
              <a:camera prst="orthographicFront"/>
              <a:lightRig rig="soft" dir="t"/>
            </a:scene3d>
            <a:sp3d prstMaterial="matte">
              <a:bevelT w="12700" h="12700"/>
            </a:sp3d>
          </a:bodyPr>
          <a:lstStyle/>
          <a:p>
            <a:pPr eaLnBrk="1" hangingPunct="1"/>
            <a:r>
              <a:rPr lang="zh-CN" altLang="en-US" sz="2800" b="0" dirty="0" smtClean="0">
                <a:solidFill>
                  <a:srgbClr val="0070C0"/>
                </a:solidFill>
                <a:effectLst/>
                <a:latin typeface="微软雅黑" panose="020B0503020204020204" pitchFamily="34" charset="-122"/>
                <a:ea typeface="微软雅黑" panose="020B0503020204020204" pitchFamily="34" charset="-122"/>
              </a:rPr>
              <a:t>2</a:t>
            </a:r>
            <a:r>
              <a:rPr lang="en-US" altLang="zh-CN" sz="2800" b="0" dirty="0" smtClean="0">
                <a:solidFill>
                  <a:srgbClr val="0070C0"/>
                </a:solidFill>
                <a:effectLst/>
                <a:latin typeface="微软雅黑" panose="020B0503020204020204" pitchFamily="34" charset="-122"/>
                <a:ea typeface="微软雅黑" panose="020B0503020204020204" pitchFamily="34" charset="-122"/>
              </a:rPr>
              <a:t>. </a:t>
            </a:r>
            <a:r>
              <a:rPr lang="zh-CN" altLang="zh-CN" sz="2800" b="0" dirty="0" smtClean="0">
                <a:solidFill>
                  <a:srgbClr val="0070C0"/>
                </a:solidFill>
                <a:effectLst/>
                <a:latin typeface="微软雅黑" panose="020B0503020204020204" pitchFamily="34" charset="-122"/>
                <a:ea typeface="微软雅黑" panose="020B0503020204020204" pitchFamily="34" charset="-122"/>
              </a:rPr>
              <a:t>迷宫表示</a:t>
            </a:r>
          </a:p>
        </p:txBody>
      </p:sp>
      <p:sp>
        <p:nvSpPr>
          <p:cNvPr id="245763" name="Rectangle 3"/>
          <p:cNvSpPr>
            <a:spLocks noGrp="1" noChangeArrowheads="1"/>
          </p:cNvSpPr>
          <p:nvPr>
            <p:ph type="subTitle" idx="4294967295"/>
          </p:nvPr>
        </p:nvSpPr>
        <p:spPr>
          <a:xfrm>
            <a:off x="539553" y="1851670"/>
            <a:ext cx="8496943" cy="246840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77500" lnSpcReduction="20000"/>
          </a:bodyPr>
          <a:lstStyle/>
          <a:p>
            <a:pPr marL="0" indent="0" eaLnBrk="1" hangingPunct="1">
              <a:lnSpc>
                <a:spcPct val="150000"/>
              </a:lnSpc>
              <a:buFontTx/>
              <a:buNone/>
            </a:pPr>
            <a:r>
              <a:rPr lang="zh-CN" altLang="zh-CN" sz="2400" b="0" dirty="0" smtClean="0">
                <a:solidFill>
                  <a:schemeClr val="bg1"/>
                </a:solidFill>
                <a:effectLst/>
                <a:latin typeface="微软雅黑" panose="020B0503020204020204" pitchFamily="34" charset="-122"/>
                <a:ea typeface="微软雅黑" panose="020B0503020204020204" pitchFamily="34" charset="-122"/>
              </a:rPr>
              <a:t>可以用一个</a:t>
            </a:r>
            <a:r>
              <a:rPr lang="en-US" altLang="zh-CN" sz="2400" b="0" dirty="0" smtClean="0">
                <a:solidFill>
                  <a:schemeClr val="bg1"/>
                </a:solidFill>
                <a:effectLst/>
                <a:latin typeface="微软雅黑" panose="020B0503020204020204" pitchFamily="34" charset="-122"/>
                <a:ea typeface="微软雅黑" panose="020B0503020204020204" pitchFamily="34" charset="-122"/>
              </a:rPr>
              <a:t>m</a:t>
            </a:r>
            <a:r>
              <a:rPr lang="zh-CN" altLang="en-US" sz="2400" b="0" dirty="0" smtClean="0">
                <a:solidFill>
                  <a:schemeClr val="bg1"/>
                </a:solidFill>
                <a:effectLst/>
                <a:latin typeface="微软雅黑" panose="020B0503020204020204" pitchFamily="34" charset="-122"/>
                <a:ea typeface="微软雅黑" panose="020B0503020204020204" pitchFamily="34" charset="-122"/>
              </a:rPr>
              <a:t>行</a:t>
            </a:r>
            <a:r>
              <a:rPr lang="en-US" altLang="zh-CN" sz="2400" b="0" dirty="0" smtClean="0">
                <a:solidFill>
                  <a:schemeClr val="bg1"/>
                </a:solidFill>
                <a:effectLst/>
                <a:latin typeface="微软雅黑" panose="020B0503020204020204" pitchFamily="34" charset="-122"/>
                <a:ea typeface="微软雅黑" panose="020B0503020204020204" pitchFamily="34" charset="-122"/>
              </a:rPr>
              <a:t>n</a:t>
            </a:r>
            <a:r>
              <a:rPr lang="zh-CN" altLang="en-US" sz="2400" b="0" dirty="0" smtClean="0">
                <a:solidFill>
                  <a:schemeClr val="bg1"/>
                </a:solidFill>
                <a:effectLst/>
                <a:latin typeface="微软雅黑" panose="020B0503020204020204" pitchFamily="34" charset="-122"/>
                <a:ea typeface="微软雅黑" panose="020B0503020204020204" pitchFamily="34" charset="-122"/>
              </a:rPr>
              <a:t>列的二维数组</a:t>
            </a:r>
            <a:r>
              <a:rPr lang="en-US" altLang="zh-CN" sz="2400" b="0" dirty="0" smtClean="0">
                <a:solidFill>
                  <a:schemeClr val="bg1"/>
                </a:solidFill>
                <a:effectLst/>
                <a:latin typeface="微软雅黑" panose="020B0503020204020204" pitchFamily="34" charset="-122"/>
                <a:ea typeface="微软雅黑" panose="020B0503020204020204" pitchFamily="34" charset="-122"/>
              </a:rPr>
              <a:t>maze[m][n]</a:t>
            </a:r>
            <a:r>
              <a:rPr lang="zh-CN" altLang="en-US" sz="2400" b="0" dirty="0" smtClean="0">
                <a:solidFill>
                  <a:schemeClr val="bg1"/>
                </a:solidFill>
                <a:effectLst/>
                <a:latin typeface="微软雅黑" panose="020B0503020204020204" pitchFamily="34" charset="-122"/>
                <a:ea typeface="微软雅黑" panose="020B0503020204020204" pitchFamily="34" charset="-122"/>
              </a:rPr>
              <a:t>来表示迷宫空间（或称迷宫地图），</a:t>
            </a:r>
          </a:p>
          <a:p>
            <a:pPr marL="0" indent="0" eaLnBrk="1" hangingPunct="1">
              <a:lnSpc>
                <a:spcPct val="150000"/>
              </a:lnSpc>
              <a:buFontTx/>
              <a:buNone/>
            </a:pPr>
            <a:r>
              <a:rPr lang="zh-CN" altLang="en-US" sz="2400" b="0" dirty="0" smtClean="0">
                <a:solidFill>
                  <a:schemeClr val="bg1"/>
                </a:solidFill>
                <a:effectLst/>
                <a:latin typeface="微软雅黑" panose="020B0503020204020204" pitchFamily="34" charset="-122"/>
                <a:ea typeface="微软雅黑" panose="020B0503020204020204" pitchFamily="34" charset="-122"/>
              </a:rPr>
              <a:t>并约定：</a:t>
            </a:r>
            <a:br>
              <a:rPr lang="zh-CN" altLang="en-US" sz="2400" b="0" dirty="0" smtClean="0">
                <a:solidFill>
                  <a:schemeClr val="bg1"/>
                </a:solidFill>
                <a:effectLst/>
                <a:latin typeface="微软雅黑" panose="020B0503020204020204" pitchFamily="34" charset="-122"/>
                <a:ea typeface="微软雅黑" panose="020B0503020204020204" pitchFamily="34" charset="-122"/>
              </a:rPr>
            </a:br>
            <a:r>
              <a:rPr lang="zh-CN" altLang="en-US" sz="2400" b="0" dirty="0" smtClean="0">
                <a:solidFill>
                  <a:schemeClr val="bg1"/>
                </a:solidFill>
                <a:effectLst/>
                <a:latin typeface="微软雅黑" panose="020B0503020204020204" pitchFamily="34" charset="-122"/>
                <a:ea typeface="微软雅黑" panose="020B0503020204020204" pitchFamily="34" charset="-122"/>
              </a:rPr>
              <a:t>当数组元素</a:t>
            </a:r>
            <a:r>
              <a:rPr lang="en-US" altLang="zh-CN" sz="2400" b="0" dirty="0" smtClean="0">
                <a:solidFill>
                  <a:schemeClr val="bg1"/>
                </a:solidFill>
                <a:effectLst/>
                <a:latin typeface="微软雅黑" panose="020B0503020204020204" pitchFamily="34" charset="-122"/>
                <a:ea typeface="微软雅黑" panose="020B0503020204020204" pitchFamily="34" charset="-122"/>
              </a:rPr>
              <a:t>maze[i][j]=0</a:t>
            </a:r>
            <a:r>
              <a:rPr lang="zh-CN" altLang="en-US" sz="2400" b="0" dirty="0" smtClean="0">
                <a:solidFill>
                  <a:schemeClr val="bg1"/>
                </a:solidFill>
                <a:effectLst/>
                <a:latin typeface="微软雅黑" panose="020B0503020204020204" pitchFamily="34" charset="-122"/>
                <a:ea typeface="微软雅黑" panose="020B0503020204020204" pitchFamily="34" charset="-122"/>
              </a:rPr>
              <a:t>，表示通路，</a:t>
            </a:r>
          </a:p>
          <a:p>
            <a:pPr marL="0" indent="0" eaLnBrk="1" hangingPunct="1">
              <a:lnSpc>
                <a:spcPct val="150000"/>
              </a:lnSpc>
              <a:buFontTx/>
              <a:buNone/>
            </a:pPr>
            <a:r>
              <a:rPr lang="en-US" altLang="zh-CN" sz="2400" b="0" dirty="0" smtClean="0">
                <a:solidFill>
                  <a:schemeClr val="bg1"/>
                </a:solidFill>
                <a:effectLst/>
                <a:latin typeface="微软雅黑" panose="020B0503020204020204" pitchFamily="34" charset="-122"/>
                <a:ea typeface="微软雅黑" panose="020B0503020204020204" pitchFamily="34" charset="-122"/>
              </a:rPr>
              <a:t>          maze[i][j]=1</a:t>
            </a:r>
            <a:r>
              <a:rPr lang="zh-CN" altLang="en-US" sz="2400" b="0" dirty="0" smtClean="0">
                <a:solidFill>
                  <a:schemeClr val="bg1"/>
                </a:solidFill>
                <a:effectLst/>
                <a:latin typeface="微软雅黑" panose="020B0503020204020204" pitchFamily="34" charset="-122"/>
                <a:ea typeface="微软雅黑" panose="020B0503020204020204" pitchFamily="34" charset="-122"/>
              </a:rPr>
              <a:t>，表示不通；</a:t>
            </a:r>
            <a:br>
              <a:rPr lang="zh-CN" altLang="en-US" sz="2400" b="0" dirty="0" smtClean="0">
                <a:solidFill>
                  <a:schemeClr val="bg1"/>
                </a:solidFill>
                <a:effectLst/>
                <a:latin typeface="微软雅黑" panose="020B0503020204020204" pitchFamily="34" charset="-122"/>
                <a:ea typeface="微软雅黑" panose="020B0503020204020204" pitchFamily="34" charset="-122"/>
              </a:rPr>
            </a:br>
            <a:endParaRPr lang="zh-CN" altLang="zh-CN" sz="2400" b="0" dirty="0" smtClean="0">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7848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958362" y="932235"/>
            <a:ext cx="4687181" cy="383824"/>
          </a:xfrm>
          <a:noFill/>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none">
            <a:spAutoFit/>
          </a:bodyPr>
          <a:lstStyle/>
          <a:p>
            <a:pPr algn="l">
              <a:defRPr/>
            </a:pPr>
            <a:r>
              <a:rPr lang="zh-CN" altLang="en-US" sz="2700" kern="1200" dirty="0">
                <a:solidFill>
                  <a:srgbClr val="0070C0"/>
                </a:solidFill>
                <a:latin typeface="微软雅黑" panose="020B0503020204020204" pitchFamily="34" charset="-122"/>
                <a:ea typeface="微软雅黑" panose="020B0503020204020204" pitchFamily="34" charset="-122"/>
                <a:cs typeface="+mn-cs"/>
              </a:rPr>
              <a:t>作图法比较各运行时间复杂性</a:t>
            </a:r>
          </a:p>
        </p:txBody>
      </p:sp>
      <p:sp>
        <p:nvSpPr>
          <p:cNvPr id="20485" name="Text Box 20"/>
          <p:cNvSpPr txBox="1">
            <a:spLocks noChangeArrowheads="1"/>
          </p:cNvSpPr>
          <p:nvPr/>
        </p:nvSpPr>
        <p:spPr bwMode="auto">
          <a:xfrm>
            <a:off x="958454" y="1460898"/>
            <a:ext cx="7094934"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lnSpc>
                <a:spcPct val="150000"/>
              </a:lnSpc>
              <a:spcBef>
                <a:spcPct val="0"/>
              </a:spcBef>
              <a:spcAft>
                <a:spcPct val="0"/>
              </a:spcAft>
            </a:pPr>
            <a:r>
              <a:rPr lang="zh-CN" altLang="en-US" sz="1800">
                <a:solidFill>
                  <a:srgbClr val="000000"/>
                </a:solidFill>
                <a:latin typeface="微软雅黑" panose="020B0503020204020204" pitchFamily="34" charset="-122"/>
                <a:ea typeface="微软雅黑" panose="020B0503020204020204" pitchFamily="34" charset="-122"/>
              </a:rPr>
              <a:t>通过给各个复杂性函数带入实际数据并将函数结果绘制成一张图形，可以比较各个运行时间函数的复杂度。</a:t>
            </a:r>
            <a:endParaRPr lang="en-US" altLang="zh-CN" sz="1800">
              <a:solidFill>
                <a:srgbClr val="000000"/>
              </a:solidFill>
              <a:latin typeface="微软雅黑" panose="020B0503020204020204" pitchFamily="34" charset="-122"/>
              <a:ea typeface="微软雅黑" panose="020B0503020204020204" pitchFamily="34" charset="-122"/>
            </a:endParaRPr>
          </a:p>
          <a:p>
            <a:pPr defTabSz="685800" eaLnBrk="0" fontAlgn="base" hangingPunct="0">
              <a:lnSpc>
                <a:spcPct val="150000"/>
              </a:lnSpc>
              <a:spcBef>
                <a:spcPct val="0"/>
              </a:spcBef>
              <a:spcAft>
                <a:spcPct val="0"/>
              </a:spcAft>
            </a:pPr>
            <a:r>
              <a:rPr lang="en-US" altLang="zh-CN" sz="1800">
                <a:solidFill>
                  <a:srgbClr val="000000"/>
                </a:solidFill>
                <a:latin typeface="微软雅黑" panose="020B0503020204020204" pitchFamily="34" charset="-122"/>
                <a:ea typeface="微软雅黑" panose="020B0503020204020204" pitchFamily="34" charset="-122"/>
              </a:rPr>
              <a:t>T(n)=n</a:t>
            </a:r>
            <a:r>
              <a:rPr lang="en-US" altLang="zh-CN" sz="1800" baseline="30000">
                <a:solidFill>
                  <a:srgbClr val="000000"/>
                </a:solidFill>
                <a:latin typeface="微软雅黑" panose="020B0503020204020204" pitchFamily="34" charset="-122"/>
                <a:ea typeface="微软雅黑" panose="020B0503020204020204" pitchFamily="34" charset="-122"/>
              </a:rPr>
              <a:t>2</a:t>
            </a:r>
          </a:p>
          <a:p>
            <a:pPr defTabSz="685800" eaLnBrk="0" fontAlgn="base" hangingPunct="0">
              <a:lnSpc>
                <a:spcPct val="150000"/>
              </a:lnSpc>
              <a:spcBef>
                <a:spcPct val="0"/>
              </a:spcBef>
              <a:spcAft>
                <a:spcPct val="0"/>
              </a:spcAft>
            </a:pPr>
            <a:r>
              <a:rPr lang="en-US" altLang="zh-CN" sz="1800">
                <a:solidFill>
                  <a:srgbClr val="000000"/>
                </a:solidFill>
                <a:latin typeface="微软雅黑" panose="020B0503020204020204" pitchFamily="34" charset="-122"/>
                <a:ea typeface="微软雅黑" panose="020B0503020204020204" pitchFamily="34" charset="-122"/>
              </a:rPr>
              <a:t>T(n)=n</a:t>
            </a:r>
            <a:r>
              <a:rPr lang="en-US" altLang="zh-CN" sz="1800" baseline="30000">
                <a:solidFill>
                  <a:srgbClr val="000000"/>
                </a:solidFill>
                <a:latin typeface="微软雅黑" panose="020B0503020204020204" pitchFamily="34" charset="-122"/>
                <a:ea typeface="微软雅黑" panose="020B0503020204020204" pitchFamily="34" charset="-122"/>
              </a:rPr>
              <a:t>3</a:t>
            </a:r>
          </a:p>
          <a:p>
            <a:pPr defTabSz="685800" eaLnBrk="0" fontAlgn="base" hangingPunct="0">
              <a:lnSpc>
                <a:spcPct val="150000"/>
              </a:lnSpc>
              <a:spcBef>
                <a:spcPct val="0"/>
              </a:spcBef>
              <a:spcAft>
                <a:spcPct val="0"/>
              </a:spcAft>
            </a:pPr>
            <a:r>
              <a:rPr lang="en-US" altLang="zh-CN" sz="1800">
                <a:solidFill>
                  <a:srgbClr val="000000"/>
                </a:solidFill>
                <a:latin typeface="微软雅黑" panose="020B0503020204020204" pitchFamily="34" charset="-122"/>
                <a:ea typeface="微软雅黑" panose="020B0503020204020204" pitchFamily="34" charset="-122"/>
              </a:rPr>
              <a:t>T(n)=nlogn</a:t>
            </a:r>
          </a:p>
          <a:p>
            <a:pPr defTabSz="685800" eaLnBrk="0" fontAlgn="base" hangingPunct="0">
              <a:lnSpc>
                <a:spcPct val="150000"/>
              </a:lnSpc>
              <a:spcBef>
                <a:spcPct val="0"/>
              </a:spcBef>
              <a:spcAft>
                <a:spcPct val="0"/>
              </a:spcAft>
            </a:pPr>
            <a:r>
              <a:rPr lang="en-US" altLang="zh-CN" sz="1800">
                <a:solidFill>
                  <a:srgbClr val="000000"/>
                </a:solidFill>
                <a:latin typeface="微软雅黑" panose="020B0503020204020204" pitchFamily="34" charset="-122"/>
                <a:ea typeface="微软雅黑" panose="020B0503020204020204" pitchFamily="34" charset="-122"/>
              </a:rPr>
              <a:t>T(n)=n</a:t>
            </a:r>
          </a:p>
          <a:p>
            <a:pPr defTabSz="685800" eaLnBrk="0" fontAlgn="base" hangingPunct="0">
              <a:lnSpc>
                <a:spcPct val="150000"/>
              </a:lnSpc>
              <a:spcBef>
                <a:spcPct val="0"/>
              </a:spcBef>
              <a:spcAft>
                <a:spcPct val="0"/>
              </a:spcAft>
            </a:pPr>
            <a:r>
              <a:rPr lang="en-US" altLang="zh-CN" sz="1800">
                <a:solidFill>
                  <a:srgbClr val="000000"/>
                </a:solidFill>
                <a:latin typeface="微软雅黑" panose="020B0503020204020204" pitchFamily="34" charset="-122"/>
                <a:ea typeface="微软雅黑" panose="020B0503020204020204" pitchFamily="34" charset="-122"/>
              </a:rPr>
              <a:t>T(n)=logn</a:t>
            </a:r>
          </a:p>
        </p:txBody>
      </p:sp>
    </p:spTree>
    <p:extLst>
      <p:ext uri="{BB962C8B-B14F-4D97-AF65-F5344CB8AC3E}">
        <p14:creationId xmlns:p14="http://schemas.microsoft.com/office/powerpoint/2010/main" val="4068621708"/>
      </p:ext>
    </p:extLst>
  </p:cSld>
  <p:clrMapOvr>
    <a:masterClrMapping/>
  </p:clrMapOvr>
  <p:transition>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9"/>
          <p:cNvSpPr>
            <a:spLocks noGrp="1" noChangeArrowheads="1"/>
          </p:cNvSpPr>
          <p:nvPr>
            <p:ph type="sldNum" sz="quarter" idx="10"/>
          </p:nvPr>
        </p:nvSpPr>
        <p:spPr>
          <a:xfrm>
            <a:off x="1485900" y="4683919"/>
            <a:ext cx="1600200" cy="3571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Comic Sans MS" panose="030F0702030302020204" pitchFamily="66" charset="0"/>
              </a:defRPr>
            </a:lvl1pPr>
            <a:lvl2pPr marL="557213" indent="-214313">
              <a:defRPr kumimoji="1" sz="1200">
                <a:solidFill>
                  <a:schemeClr val="tx1"/>
                </a:solidFill>
                <a:latin typeface="Comic Sans MS" panose="030F0702030302020204" pitchFamily="66" charset="0"/>
              </a:defRPr>
            </a:lvl2pPr>
            <a:lvl3pPr marL="857250" indent="-171450">
              <a:defRPr kumimoji="1" sz="1200">
                <a:solidFill>
                  <a:schemeClr val="tx1"/>
                </a:solidFill>
                <a:latin typeface="Comic Sans MS" panose="030F0702030302020204" pitchFamily="66" charset="0"/>
              </a:defRPr>
            </a:lvl3pPr>
            <a:lvl4pPr marL="1200150" indent="-171450">
              <a:defRPr kumimoji="1" sz="1200">
                <a:solidFill>
                  <a:schemeClr val="tx1"/>
                </a:solidFill>
                <a:latin typeface="Comic Sans MS" panose="030F0702030302020204" pitchFamily="66" charset="0"/>
              </a:defRPr>
            </a:lvl4pPr>
            <a:lvl5pPr marL="1543050" indent="-171450">
              <a:defRPr kumimoji="1" sz="1200">
                <a:solidFill>
                  <a:schemeClr val="tx1"/>
                </a:solidFill>
                <a:latin typeface="Comic Sans MS" panose="030F0702030302020204" pitchFamily="66" charset="0"/>
              </a:defRPr>
            </a:lvl5pPr>
            <a:lvl6pPr marL="1885950" indent="-171450" eaLnBrk="0" fontAlgn="base" hangingPunct="0">
              <a:spcBef>
                <a:spcPct val="0"/>
              </a:spcBef>
              <a:spcAft>
                <a:spcPct val="0"/>
              </a:spcAft>
              <a:defRPr kumimoji="1" sz="1200">
                <a:solidFill>
                  <a:schemeClr val="tx1"/>
                </a:solidFill>
                <a:latin typeface="Comic Sans MS" panose="030F0702030302020204" pitchFamily="66" charset="0"/>
              </a:defRPr>
            </a:lvl6pPr>
            <a:lvl7pPr marL="2228850" indent="-171450" eaLnBrk="0" fontAlgn="base" hangingPunct="0">
              <a:spcBef>
                <a:spcPct val="0"/>
              </a:spcBef>
              <a:spcAft>
                <a:spcPct val="0"/>
              </a:spcAft>
              <a:defRPr kumimoji="1" sz="1200">
                <a:solidFill>
                  <a:schemeClr val="tx1"/>
                </a:solidFill>
                <a:latin typeface="Comic Sans MS" panose="030F0702030302020204" pitchFamily="66" charset="0"/>
              </a:defRPr>
            </a:lvl7pPr>
            <a:lvl8pPr marL="2571750" indent="-171450" eaLnBrk="0" fontAlgn="base" hangingPunct="0">
              <a:spcBef>
                <a:spcPct val="0"/>
              </a:spcBef>
              <a:spcAft>
                <a:spcPct val="0"/>
              </a:spcAft>
              <a:defRPr kumimoji="1" sz="1200">
                <a:solidFill>
                  <a:schemeClr val="tx1"/>
                </a:solidFill>
                <a:latin typeface="Comic Sans MS" panose="030F0702030302020204" pitchFamily="66" charset="0"/>
              </a:defRPr>
            </a:lvl8pPr>
            <a:lvl9pPr marL="2914650" indent="-171450" eaLnBrk="0" fontAlgn="base" hangingPunct="0">
              <a:spcBef>
                <a:spcPct val="0"/>
              </a:spcBef>
              <a:spcAft>
                <a:spcPct val="0"/>
              </a:spcAft>
              <a:defRPr kumimoji="1" sz="1200">
                <a:solidFill>
                  <a:schemeClr val="tx1"/>
                </a:solidFill>
                <a:latin typeface="Comic Sans MS" panose="030F0702030302020204" pitchFamily="66" charset="0"/>
              </a:defRPr>
            </a:lvl9pPr>
          </a:lstStyle>
          <a:p>
            <a:pPr algn="l" defTabSz="685800" eaLnBrk="0" fontAlgn="base" hangingPunct="0">
              <a:spcBef>
                <a:spcPct val="0"/>
              </a:spcBef>
              <a:spcAft>
                <a:spcPct val="0"/>
              </a:spcAft>
            </a:pPr>
            <a:fld id="{41BBF182-2C8B-4C9F-BE1F-8E34A845C8C1}" type="slidenum">
              <a:rPr lang="en-US" altLang="zh-CN" sz="600">
                <a:solidFill>
                  <a:srgbClr val="000000"/>
                </a:solidFill>
                <a:latin typeface="Arial" panose="020B0604020202020204" pitchFamily="34" charset="0"/>
              </a:rPr>
              <a:pPr algn="l" defTabSz="685800" eaLnBrk="0" fontAlgn="base" hangingPunct="0">
                <a:spcBef>
                  <a:spcPct val="0"/>
                </a:spcBef>
                <a:spcAft>
                  <a:spcPct val="0"/>
                </a:spcAft>
              </a:pPr>
              <a:t>91</a:t>
            </a:fld>
            <a:endParaRPr lang="en-US" altLang="zh-CN" sz="600">
              <a:solidFill>
                <a:srgbClr val="000000"/>
              </a:solidFill>
              <a:latin typeface="Arial" panose="020B0604020202020204" pitchFamily="34" charset="0"/>
            </a:endParaRPr>
          </a:p>
        </p:txBody>
      </p:sp>
      <p:grpSp>
        <p:nvGrpSpPr>
          <p:cNvPr id="2" name="Group 2"/>
          <p:cNvGrpSpPr>
            <a:grpSpLocks/>
          </p:cNvGrpSpPr>
          <p:nvPr/>
        </p:nvGrpSpPr>
        <p:grpSpPr bwMode="auto">
          <a:xfrm>
            <a:off x="1561263" y="527539"/>
            <a:ext cx="6227466" cy="4265526"/>
            <a:chOff x="0" y="-10"/>
            <a:chExt cx="5760" cy="4330"/>
          </a:xfrm>
          <a:scene3d>
            <a:camera prst="orthographicFront">
              <a:rot lat="0" lon="0" rev="0"/>
            </a:camera>
            <a:lightRig rig="contrasting" dir="t">
              <a:rot lat="0" lon="0" rev="1500000"/>
            </a:lightRig>
          </a:scene3d>
        </p:grpSpPr>
        <p:pic>
          <p:nvPicPr>
            <p:cNvPr id="71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
              <a:ext cx="5760" cy="4330"/>
            </a:xfrm>
            <a:prstGeom prst="rect">
              <a:avLst/>
            </a:prstGeom>
            <a:noFill/>
            <a:ln>
              <a:noFill/>
            </a:ln>
            <a:effectLst>
              <a:outerShdw blurRad="149987" dist="250190" dir="8460000" algn="ctr">
                <a:srgbClr val="000000">
                  <a:alpha val="28000"/>
                </a:srgbClr>
              </a:outerShdw>
            </a:effectLst>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4"/>
            <p:cNvSpPr txBox="1">
              <a:spLocks noChangeArrowheads="1"/>
            </p:cNvSpPr>
            <p:nvPr/>
          </p:nvSpPr>
          <p:spPr bwMode="auto">
            <a:xfrm>
              <a:off x="3984" y="0"/>
              <a:ext cx="1772" cy="281"/>
            </a:xfrm>
            <a:prstGeom prst="rect">
              <a:avLst/>
            </a:prstGeom>
            <a:noFill/>
            <a:ln>
              <a:noFill/>
            </a:ln>
            <a:effectLst>
              <a:outerShdw blurRad="149987" dist="250190" dir="8460000" algn="ctr">
                <a:srgbClr val="000000">
                  <a:alpha val="28000"/>
                </a:srgbClr>
              </a:outerShdw>
            </a:effectLst>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r" defTabSz="685800" eaLnBrk="0" fontAlgn="base" hangingPunct="0">
                <a:spcBef>
                  <a:spcPct val="50000"/>
                </a:spcBef>
                <a:spcAft>
                  <a:spcPct val="0"/>
                </a:spcAft>
                <a:defRPr/>
              </a:pPr>
              <a:r>
                <a:rPr lang="en-US" altLang="zh-CN" sz="1200" b="1">
                  <a:solidFill>
                    <a:srgbClr val="000000"/>
                  </a:solidFill>
                  <a:latin typeface="Times New Roman" panose="02020603050405020304" pitchFamily="18" charset="0"/>
                  <a:ea typeface="宋体" panose="02010600030101010101" pitchFamily="2" charset="-122"/>
                  <a:sym typeface="Webdings" panose="05030102010509060703" pitchFamily="18" charset="2"/>
                </a:rPr>
                <a:t>§2  </a:t>
              </a:r>
              <a:r>
                <a:rPr lang="en-US" altLang="zh-CN" sz="1200" b="1">
                  <a:solidFill>
                    <a:srgbClr val="000000"/>
                  </a:solidFill>
                  <a:latin typeface="Times New Roman" panose="02020603050405020304" pitchFamily="18" charset="0"/>
                  <a:ea typeface="宋体" panose="02010600030101010101" pitchFamily="2" charset="-122"/>
                </a:rPr>
                <a:t>Asymptotic Notation</a:t>
              </a:r>
            </a:p>
          </p:txBody>
        </p:sp>
        <p:sp>
          <p:nvSpPr>
            <p:cNvPr id="7174" name="Text Box 5"/>
            <p:cNvSpPr txBox="1">
              <a:spLocks noChangeArrowheads="1"/>
            </p:cNvSpPr>
            <p:nvPr/>
          </p:nvSpPr>
          <p:spPr bwMode="auto">
            <a:xfrm>
              <a:off x="3072" y="384"/>
              <a:ext cx="432" cy="328"/>
            </a:xfrm>
            <a:prstGeom prst="rect">
              <a:avLst/>
            </a:prstGeom>
            <a:noFill/>
            <a:ln>
              <a:noFill/>
            </a:ln>
            <a:effectLst>
              <a:outerShdw blurRad="149987" dist="250190" dir="8460000" algn="ctr">
                <a:srgbClr val="000000">
                  <a:alpha val="28000"/>
                </a:srgbClr>
              </a:outerShdw>
            </a:effectLst>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defTabSz="685800" eaLnBrk="0" fontAlgn="base" hangingPunct="0">
                <a:spcBef>
                  <a:spcPct val="50000"/>
                </a:spcBef>
                <a:spcAft>
                  <a:spcPct val="0"/>
                </a:spcAft>
                <a:defRPr/>
              </a:pPr>
              <a:r>
                <a:rPr lang="en-US" altLang="zh-CN" sz="1500" b="1">
                  <a:solidFill>
                    <a:srgbClr val="000000"/>
                  </a:solidFill>
                  <a:latin typeface="Times New Roman" panose="02020603050405020304" pitchFamily="18" charset="0"/>
                  <a:ea typeface="宋体" panose="02010600030101010101" pitchFamily="2" charset="-122"/>
                </a:rPr>
                <a:t>2</a:t>
              </a:r>
              <a:r>
                <a:rPr lang="en-US" altLang="zh-CN" sz="1500" b="1" i="1" baseline="30000">
                  <a:solidFill>
                    <a:srgbClr val="000000"/>
                  </a:solidFill>
                  <a:latin typeface="Times New Roman" panose="02020603050405020304" pitchFamily="18" charset="0"/>
                  <a:ea typeface="宋体" panose="02010600030101010101" pitchFamily="2" charset="-122"/>
                </a:rPr>
                <a:t>n</a:t>
              </a:r>
              <a:endParaRPr lang="en-US" altLang="zh-CN" sz="1500" b="1">
                <a:solidFill>
                  <a:srgbClr val="000000"/>
                </a:solidFill>
                <a:latin typeface="Times New Roman" panose="02020603050405020304" pitchFamily="18" charset="0"/>
                <a:ea typeface="宋体" panose="02010600030101010101" pitchFamily="2" charset="-122"/>
              </a:endParaRPr>
            </a:p>
          </p:txBody>
        </p:sp>
        <p:sp>
          <p:nvSpPr>
            <p:cNvPr id="7175" name="Text Box 6"/>
            <p:cNvSpPr txBox="1">
              <a:spLocks noChangeArrowheads="1"/>
            </p:cNvSpPr>
            <p:nvPr/>
          </p:nvSpPr>
          <p:spPr bwMode="auto">
            <a:xfrm>
              <a:off x="3888" y="480"/>
              <a:ext cx="432" cy="328"/>
            </a:xfrm>
            <a:prstGeom prst="rect">
              <a:avLst/>
            </a:prstGeom>
            <a:noFill/>
            <a:ln>
              <a:noFill/>
            </a:ln>
            <a:effectLst>
              <a:outerShdw blurRad="149987" dist="250190" dir="8460000" algn="ctr">
                <a:srgbClr val="000000">
                  <a:alpha val="28000"/>
                </a:srgbClr>
              </a:outerShdw>
            </a:effectLst>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defTabSz="685800" eaLnBrk="0" fontAlgn="base" hangingPunct="0">
                <a:spcBef>
                  <a:spcPct val="50000"/>
                </a:spcBef>
                <a:spcAft>
                  <a:spcPct val="0"/>
                </a:spcAft>
                <a:defRPr/>
              </a:pPr>
              <a:r>
                <a:rPr lang="en-US" altLang="zh-CN" sz="1500" b="1" i="1">
                  <a:solidFill>
                    <a:srgbClr val="000000"/>
                  </a:solidFill>
                  <a:latin typeface="Times New Roman" panose="02020603050405020304" pitchFamily="18" charset="0"/>
                  <a:ea typeface="宋体" panose="02010600030101010101" pitchFamily="2" charset="-122"/>
                </a:rPr>
                <a:t>n</a:t>
              </a:r>
              <a:r>
                <a:rPr lang="en-US" altLang="zh-CN" sz="1500" b="1" baseline="30000">
                  <a:solidFill>
                    <a:srgbClr val="000000"/>
                  </a:solidFill>
                  <a:latin typeface="Times New Roman" panose="02020603050405020304" pitchFamily="18" charset="0"/>
                  <a:ea typeface="宋体" panose="02010600030101010101" pitchFamily="2" charset="-122"/>
                </a:rPr>
                <a:t>2</a:t>
              </a:r>
              <a:endParaRPr lang="en-US" altLang="zh-CN" sz="1500" b="1">
                <a:solidFill>
                  <a:srgbClr val="000000"/>
                </a:solidFill>
                <a:latin typeface="Times New Roman" panose="02020603050405020304" pitchFamily="18" charset="0"/>
                <a:ea typeface="宋体" panose="02010600030101010101" pitchFamily="2" charset="-122"/>
              </a:endParaRPr>
            </a:p>
          </p:txBody>
        </p:sp>
        <p:sp>
          <p:nvSpPr>
            <p:cNvPr id="7176" name="Text Box 7"/>
            <p:cNvSpPr txBox="1">
              <a:spLocks noChangeArrowheads="1"/>
            </p:cNvSpPr>
            <p:nvPr/>
          </p:nvSpPr>
          <p:spPr bwMode="auto">
            <a:xfrm>
              <a:off x="4368" y="1920"/>
              <a:ext cx="720" cy="328"/>
            </a:xfrm>
            <a:prstGeom prst="rect">
              <a:avLst/>
            </a:prstGeom>
            <a:noFill/>
            <a:ln>
              <a:noFill/>
            </a:ln>
            <a:effectLst>
              <a:outerShdw blurRad="149987" dist="250190" dir="8460000" algn="ctr">
                <a:srgbClr val="000000">
                  <a:alpha val="28000"/>
                </a:srgbClr>
              </a:outerShdw>
            </a:effectLst>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defTabSz="685800" eaLnBrk="0" fontAlgn="base" hangingPunct="0">
                <a:spcBef>
                  <a:spcPct val="50000"/>
                </a:spcBef>
                <a:spcAft>
                  <a:spcPct val="0"/>
                </a:spcAft>
                <a:defRPr/>
              </a:pPr>
              <a:r>
                <a:rPr lang="en-US" altLang="zh-CN" sz="1500" b="1" i="1">
                  <a:solidFill>
                    <a:srgbClr val="000000"/>
                  </a:solidFill>
                  <a:latin typeface="Times New Roman" panose="02020603050405020304" pitchFamily="18" charset="0"/>
                  <a:ea typeface="宋体" panose="02010600030101010101" pitchFamily="2" charset="-122"/>
                </a:rPr>
                <a:t>n</a:t>
              </a:r>
              <a:r>
                <a:rPr lang="en-US" altLang="zh-CN" sz="1500" b="1">
                  <a:solidFill>
                    <a:srgbClr val="000000"/>
                  </a:solidFill>
                  <a:latin typeface="Times New Roman" panose="02020603050405020304" pitchFamily="18" charset="0"/>
                  <a:ea typeface="宋体" panose="02010600030101010101" pitchFamily="2" charset="-122"/>
                </a:rPr>
                <a:t> log </a:t>
              </a:r>
              <a:r>
                <a:rPr lang="en-US" altLang="zh-CN" sz="1500" b="1" i="1">
                  <a:solidFill>
                    <a:srgbClr val="000000"/>
                  </a:solidFill>
                  <a:latin typeface="Times New Roman" panose="02020603050405020304" pitchFamily="18" charset="0"/>
                  <a:ea typeface="宋体" panose="02010600030101010101" pitchFamily="2" charset="-122"/>
                </a:rPr>
                <a:t>n</a:t>
              </a:r>
              <a:endParaRPr lang="en-US" altLang="zh-CN" sz="1500" b="1">
                <a:solidFill>
                  <a:srgbClr val="000000"/>
                </a:solidFill>
                <a:latin typeface="Times New Roman" panose="02020603050405020304" pitchFamily="18" charset="0"/>
                <a:ea typeface="宋体" panose="02010600030101010101" pitchFamily="2" charset="-122"/>
              </a:endParaRPr>
            </a:p>
          </p:txBody>
        </p:sp>
        <p:sp>
          <p:nvSpPr>
            <p:cNvPr id="7177" name="Text Box 8"/>
            <p:cNvSpPr txBox="1">
              <a:spLocks noChangeArrowheads="1"/>
            </p:cNvSpPr>
            <p:nvPr/>
          </p:nvSpPr>
          <p:spPr bwMode="auto">
            <a:xfrm>
              <a:off x="4848" y="3120"/>
              <a:ext cx="432" cy="328"/>
            </a:xfrm>
            <a:prstGeom prst="rect">
              <a:avLst/>
            </a:prstGeom>
            <a:noFill/>
            <a:ln>
              <a:noFill/>
            </a:ln>
            <a:effectLst>
              <a:outerShdw blurRad="149987" dist="250190" dir="8460000" algn="ctr">
                <a:srgbClr val="000000">
                  <a:alpha val="28000"/>
                </a:srgbClr>
              </a:outerShdw>
            </a:effectLst>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defTabSz="685800" eaLnBrk="0" fontAlgn="base" hangingPunct="0">
                <a:spcBef>
                  <a:spcPct val="50000"/>
                </a:spcBef>
                <a:spcAft>
                  <a:spcPct val="0"/>
                </a:spcAft>
                <a:defRPr/>
              </a:pPr>
              <a:r>
                <a:rPr lang="en-US" altLang="zh-CN" sz="1500" b="1" i="1">
                  <a:solidFill>
                    <a:srgbClr val="000000"/>
                  </a:solidFill>
                  <a:latin typeface="Times New Roman" panose="02020603050405020304" pitchFamily="18" charset="0"/>
                  <a:ea typeface="宋体" panose="02010600030101010101" pitchFamily="2" charset="-122"/>
                </a:rPr>
                <a:t>n</a:t>
              </a:r>
            </a:p>
          </p:txBody>
        </p:sp>
        <p:sp>
          <p:nvSpPr>
            <p:cNvPr id="7178" name="Text Box 9"/>
            <p:cNvSpPr txBox="1">
              <a:spLocks noChangeArrowheads="1"/>
            </p:cNvSpPr>
            <p:nvPr/>
          </p:nvSpPr>
          <p:spPr bwMode="auto">
            <a:xfrm>
              <a:off x="4704" y="3456"/>
              <a:ext cx="576" cy="562"/>
            </a:xfrm>
            <a:prstGeom prst="rect">
              <a:avLst/>
            </a:prstGeom>
            <a:noFill/>
            <a:ln>
              <a:noFill/>
            </a:ln>
            <a:effectLst>
              <a:outerShdw blurRad="149987" dist="250190" dir="8460000" algn="ctr">
                <a:srgbClr val="000000">
                  <a:alpha val="28000"/>
                </a:srgbClr>
              </a:outerShdw>
            </a:effectLst>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defTabSz="685800" eaLnBrk="0" fontAlgn="base" hangingPunct="0">
                <a:spcBef>
                  <a:spcPct val="50000"/>
                </a:spcBef>
                <a:spcAft>
                  <a:spcPct val="0"/>
                </a:spcAft>
                <a:defRPr/>
              </a:pPr>
              <a:r>
                <a:rPr lang="en-US" altLang="zh-CN" sz="1500" b="1" dirty="0">
                  <a:solidFill>
                    <a:srgbClr val="000000"/>
                  </a:solidFill>
                  <a:latin typeface="Times New Roman" panose="02020603050405020304" pitchFamily="18" charset="0"/>
                  <a:ea typeface="宋体" panose="02010600030101010101" pitchFamily="2" charset="-122"/>
                </a:rPr>
                <a:t>Log </a:t>
              </a:r>
              <a:r>
                <a:rPr lang="en-US" altLang="zh-CN" sz="1500" b="1" i="1" dirty="0">
                  <a:solidFill>
                    <a:srgbClr val="000000"/>
                  </a:solidFill>
                  <a:latin typeface="Times New Roman" panose="02020603050405020304" pitchFamily="18" charset="0"/>
                  <a:ea typeface="宋体" panose="02010600030101010101" pitchFamily="2" charset="-122"/>
                </a:rPr>
                <a:t>n</a:t>
              </a:r>
              <a:endParaRPr lang="en-US" altLang="zh-CN" sz="1500" b="1" dirty="0">
                <a:solidFill>
                  <a:srgbClr val="000000"/>
                </a:solidFill>
                <a:latin typeface="Times New Roman" panose="02020603050405020304" pitchFamily="18" charset="0"/>
                <a:ea typeface="宋体" panose="02010600030101010101" pitchFamily="2" charset="-122"/>
              </a:endParaRPr>
            </a:p>
          </p:txBody>
        </p:sp>
        <p:sp>
          <p:nvSpPr>
            <p:cNvPr id="7179" name="Text Box 10"/>
            <p:cNvSpPr txBox="1">
              <a:spLocks noChangeArrowheads="1"/>
            </p:cNvSpPr>
            <p:nvPr/>
          </p:nvSpPr>
          <p:spPr bwMode="auto">
            <a:xfrm>
              <a:off x="192" y="2352"/>
              <a:ext cx="432" cy="328"/>
            </a:xfrm>
            <a:prstGeom prst="rect">
              <a:avLst/>
            </a:prstGeom>
            <a:noFill/>
            <a:ln>
              <a:noFill/>
            </a:ln>
            <a:effectLst>
              <a:outerShdw blurRad="149987" dist="250190" dir="8460000" algn="ctr">
                <a:srgbClr val="000000">
                  <a:alpha val="28000"/>
                </a:srgbClr>
              </a:outerShdw>
            </a:effectLst>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defTabSz="685800" eaLnBrk="0" fontAlgn="base" hangingPunct="0">
                <a:spcBef>
                  <a:spcPct val="50000"/>
                </a:spcBef>
                <a:spcAft>
                  <a:spcPct val="0"/>
                </a:spcAft>
                <a:defRPr/>
              </a:pPr>
              <a:r>
                <a:rPr lang="en-US" altLang="zh-CN" sz="1500" b="1" i="1">
                  <a:solidFill>
                    <a:srgbClr val="000000"/>
                  </a:solidFill>
                  <a:latin typeface="Times New Roman" panose="02020603050405020304" pitchFamily="18" charset="0"/>
                  <a:ea typeface="宋体" panose="02010600030101010101" pitchFamily="2" charset="-122"/>
                </a:rPr>
                <a:t>f</a:t>
              </a:r>
            </a:p>
          </p:txBody>
        </p:sp>
        <p:sp>
          <p:nvSpPr>
            <p:cNvPr id="7180" name="Text Box 11"/>
            <p:cNvSpPr txBox="1">
              <a:spLocks noChangeArrowheads="1"/>
            </p:cNvSpPr>
            <p:nvPr/>
          </p:nvSpPr>
          <p:spPr bwMode="auto">
            <a:xfrm>
              <a:off x="2496" y="3980"/>
              <a:ext cx="432" cy="328"/>
            </a:xfrm>
            <a:prstGeom prst="rect">
              <a:avLst/>
            </a:prstGeom>
            <a:noFill/>
            <a:ln>
              <a:noFill/>
            </a:ln>
            <a:effectLst>
              <a:outerShdw blurRad="149987" dist="250190" dir="8460000" algn="ctr">
                <a:srgbClr val="000000">
                  <a:alpha val="28000"/>
                </a:srgbClr>
              </a:outerShdw>
            </a:effectLst>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defTabSz="685800" eaLnBrk="0" fontAlgn="base" hangingPunct="0">
                <a:spcBef>
                  <a:spcPct val="50000"/>
                </a:spcBef>
                <a:spcAft>
                  <a:spcPct val="0"/>
                </a:spcAft>
                <a:defRPr/>
              </a:pPr>
              <a:r>
                <a:rPr lang="en-US" altLang="zh-CN" sz="1500" b="1" i="1">
                  <a:solidFill>
                    <a:srgbClr val="000000"/>
                  </a:solidFill>
                  <a:latin typeface="Times New Roman" panose="02020603050405020304" pitchFamily="18" charset="0"/>
                  <a:ea typeface="宋体" panose="02010600030101010101" pitchFamily="2" charset="-122"/>
                </a:rPr>
                <a:t>n</a:t>
              </a:r>
            </a:p>
          </p:txBody>
        </p:sp>
        <p:sp>
          <p:nvSpPr>
            <p:cNvPr id="7181" name="Line 12"/>
            <p:cNvSpPr>
              <a:spLocks noChangeShapeType="1"/>
            </p:cNvSpPr>
            <p:nvPr/>
          </p:nvSpPr>
          <p:spPr bwMode="auto">
            <a:xfrm>
              <a:off x="2880" y="4128"/>
              <a:ext cx="960" cy="0"/>
            </a:xfrm>
            <a:prstGeom prst="line">
              <a:avLst/>
            </a:prstGeom>
            <a:noFill/>
            <a:ln w="19050">
              <a:noFill/>
              <a:round/>
              <a:headEnd/>
              <a:tailEnd type="arrow" w="sm" len="lg"/>
            </a:ln>
            <a:effectLst>
              <a:outerShdw blurRad="149987" dist="250190" dir="8460000" algn="ctr">
                <a:srgbClr val="000000">
                  <a:alpha val="28000"/>
                </a:srgbClr>
              </a:outerShdw>
            </a:effectLst>
            <a:sp3d prstMaterial="metal">
              <a:bevelT w="88900" h="88900"/>
            </a:sp3d>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kumimoji="1" lang="zh-CN" altLang="en-US" sz="1200">
                <a:solidFill>
                  <a:srgbClr val="000000"/>
                </a:solidFill>
                <a:latin typeface="Comic Sans MS" panose="030F0702030302020204" pitchFamily="66" charset="0"/>
              </a:endParaRPr>
            </a:p>
          </p:txBody>
        </p:sp>
        <p:sp>
          <p:nvSpPr>
            <p:cNvPr id="7182" name="Line 13"/>
            <p:cNvSpPr>
              <a:spLocks noChangeShapeType="1"/>
            </p:cNvSpPr>
            <p:nvPr/>
          </p:nvSpPr>
          <p:spPr bwMode="auto">
            <a:xfrm flipV="1">
              <a:off x="384" y="1200"/>
              <a:ext cx="0" cy="1104"/>
            </a:xfrm>
            <a:prstGeom prst="line">
              <a:avLst/>
            </a:prstGeom>
            <a:noFill/>
            <a:ln w="19050">
              <a:noFill/>
              <a:round/>
              <a:headEnd/>
              <a:tailEnd type="arrow" w="sm" len="lg"/>
            </a:ln>
            <a:effectLst>
              <a:outerShdw blurRad="149987" dist="250190" dir="8460000" algn="ctr">
                <a:srgbClr val="000000">
                  <a:alpha val="28000"/>
                </a:srgbClr>
              </a:outerShdw>
            </a:effectLst>
            <a:sp3d prstMaterial="metal">
              <a:bevelT w="88900" h="88900"/>
            </a:sp3d>
            <a:extLst>
              <a:ext uri="{909E8E84-426E-40DD-AFC4-6F175D3DCCD1}">
                <a14:hiddenFill xmlns:a14="http://schemas.microsoft.com/office/drawing/2010/main">
                  <a:noFill/>
                </a14:hiddenFill>
              </a:ext>
            </a:extLst>
          </p:spPr>
          <p:txBody>
            <a:bodyPr wrap="none" anchor="ctr"/>
            <a:lstStyle/>
            <a:p>
              <a:pPr defTabSz="685800" eaLnBrk="0" fontAlgn="base" hangingPunct="0">
                <a:spcBef>
                  <a:spcPct val="0"/>
                </a:spcBef>
                <a:spcAft>
                  <a:spcPct val="0"/>
                </a:spcAft>
                <a:defRPr/>
              </a:pPr>
              <a:endParaRPr kumimoji="1" lang="zh-CN" altLang="en-US" sz="1200">
                <a:solidFill>
                  <a:srgbClr val="000000"/>
                </a:solidFill>
                <a:latin typeface="Comic Sans MS" panose="030F0702030302020204" pitchFamily="66" charset="0"/>
              </a:endParaRPr>
            </a:p>
          </p:txBody>
        </p:sp>
      </p:grpSp>
    </p:spTree>
    <p:extLst>
      <p:ext uri="{BB962C8B-B14F-4D97-AF65-F5344CB8AC3E}">
        <p14:creationId xmlns:p14="http://schemas.microsoft.com/office/powerpoint/2010/main" val="15205851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Comic Sans MS" panose="030F0702030302020204" pitchFamily="66" charset="0"/>
              </a:defRPr>
            </a:lvl1pPr>
            <a:lvl2pPr marL="557213" indent="-214313">
              <a:defRPr kumimoji="1" sz="1200">
                <a:solidFill>
                  <a:schemeClr val="tx1"/>
                </a:solidFill>
                <a:latin typeface="Comic Sans MS" panose="030F0702030302020204" pitchFamily="66" charset="0"/>
              </a:defRPr>
            </a:lvl2pPr>
            <a:lvl3pPr marL="857250" indent="-171450">
              <a:defRPr kumimoji="1" sz="1200">
                <a:solidFill>
                  <a:schemeClr val="tx1"/>
                </a:solidFill>
                <a:latin typeface="Comic Sans MS" panose="030F0702030302020204" pitchFamily="66" charset="0"/>
              </a:defRPr>
            </a:lvl3pPr>
            <a:lvl4pPr marL="1200150" indent="-171450">
              <a:defRPr kumimoji="1" sz="1200">
                <a:solidFill>
                  <a:schemeClr val="tx1"/>
                </a:solidFill>
                <a:latin typeface="Comic Sans MS" panose="030F0702030302020204" pitchFamily="66" charset="0"/>
              </a:defRPr>
            </a:lvl4pPr>
            <a:lvl5pPr marL="1543050" indent="-171450">
              <a:defRPr kumimoji="1" sz="1200">
                <a:solidFill>
                  <a:schemeClr val="tx1"/>
                </a:solidFill>
                <a:latin typeface="Comic Sans MS" panose="030F0702030302020204" pitchFamily="66" charset="0"/>
              </a:defRPr>
            </a:lvl5pPr>
            <a:lvl6pPr marL="1885950" indent="-171450" eaLnBrk="0" fontAlgn="base" hangingPunct="0">
              <a:spcBef>
                <a:spcPct val="0"/>
              </a:spcBef>
              <a:spcAft>
                <a:spcPct val="0"/>
              </a:spcAft>
              <a:defRPr kumimoji="1" sz="1200">
                <a:solidFill>
                  <a:schemeClr val="tx1"/>
                </a:solidFill>
                <a:latin typeface="Comic Sans MS" panose="030F0702030302020204" pitchFamily="66" charset="0"/>
              </a:defRPr>
            </a:lvl6pPr>
            <a:lvl7pPr marL="2228850" indent="-171450" eaLnBrk="0" fontAlgn="base" hangingPunct="0">
              <a:spcBef>
                <a:spcPct val="0"/>
              </a:spcBef>
              <a:spcAft>
                <a:spcPct val="0"/>
              </a:spcAft>
              <a:defRPr kumimoji="1" sz="1200">
                <a:solidFill>
                  <a:schemeClr val="tx1"/>
                </a:solidFill>
                <a:latin typeface="Comic Sans MS" panose="030F0702030302020204" pitchFamily="66" charset="0"/>
              </a:defRPr>
            </a:lvl7pPr>
            <a:lvl8pPr marL="2571750" indent="-171450" eaLnBrk="0" fontAlgn="base" hangingPunct="0">
              <a:spcBef>
                <a:spcPct val="0"/>
              </a:spcBef>
              <a:spcAft>
                <a:spcPct val="0"/>
              </a:spcAft>
              <a:defRPr kumimoji="1" sz="1200">
                <a:solidFill>
                  <a:schemeClr val="tx1"/>
                </a:solidFill>
                <a:latin typeface="Comic Sans MS" panose="030F0702030302020204" pitchFamily="66" charset="0"/>
              </a:defRPr>
            </a:lvl8pPr>
            <a:lvl9pPr marL="2914650" indent="-171450" eaLnBrk="0" fontAlgn="base" hangingPunct="0">
              <a:spcBef>
                <a:spcPct val="0"/>
              </a:spcBef>
              <a:spcAft>
                <a:spcPct val="0"/>
              </a:spcAft>
              <a:defRPr kumimoji="1" sz="1200">
                <a:solidFill>
                  <a:schemeClr val="tx1"/>
                </a:solidFill>
                <a:latin typeface="Comic Sans MS" panose="030F0702030302020204" pitchFamily="66" charset="0"/>
              </a:defRPr>
            </a:lvl9pPr>
          </a:lstStyle>
          <a:p>
            <a:pPr defTabSz="685800" eaLnBrk="0" fontAlgn="base" hangingPunct="0">
              <a:spcBef>
                <a:spcPct val="0"/>
              </a:spcBef>
              <a:spcAft>
                <a:spcPct val="0"/>
              </a:spcAft>
            </a:pPr>
            <a:fld id="{B02A3907-829E-482D-A616-9D651413C17E}" type="slidenum">
              <a:rPr lang="zh-CN" altLang="en-US" sz="600">
                <a:solidFill>
                  <a:srgbClr val="000000"/>
                </a:solidFill>
              </a:rPr>
              <a:pPr defTabSz="685800" eaLnBrk="0" fontAlgn="base" hangingPunct="0">
                <a:spcBef>
                  <a:spcPct val="0"/>
                </a:spcBef>
                <a:spcAft>
                  <a:spcPct val="0"/>
                </a:spcAft>
              </a:pPr>
              <a:t>92</a:t>
            </a:fld>
            <a:endParaRPr lang="en-US" altLang="zh-CN" sz="1050">
              <a:solidFill>
                <a:srgbClr val="000000"/>
              </a:solidFill>
            </a:endParaRPr>
          </a:p>
        </p:txBody>
      </p:sp>
      <p:sp>
        <p:nvSpPr>
          <p:cNvPr id="23555" name="Rectangle 3"/>
          <p:cNvSpPr>
            <a:spLocks noGrp="1" noChangeArrowheads="1"/>
          </p:cNvSpPr>
          <p:nvPr>
            <p:ph type="body" idx="1"/>
          </p:nvPr>
        </p:nvSpPr>
        <p:spPr>
          <a:xfrm>
            <a:off x="1215628" y="1676400"/>
            <a:ext cx="6747272" cy="2076450"/>
          </a:xfrm>
        </p:spPr>
        <p:txBody>
          <a:bodyPr/>
          <a:lstStyle/>
          <a:p>
            <a:pPr marL="0" indent="0" eaLnBrk="1" hangingPunct="1">
              <a:buNone/>
            </a:pPr>
            <a:r>
              <a:rPr lang="zh-CN" altLang="en-US" sz="2100">
                <a:latin typeface="微软雅黑" panose="020B0503020204020204" pitchFamily="34" charset="-122"/>
                <a:ea typeface="微软雅黑" panose="020B0503020204020204" pitchFamily="34" charset="-122"/>
              </a:rPr>
              <a:t>多项式</a:t>
            </a:r>
            <a:r>
              <a:rPr lang="en-US" altLang="zh-TW" sz="2100">
                <a:latin typeface="微软雅黑" panose="020B0503020204020204" pitchFamily="34" charset="-122"/>
                <a:ea typeface="微软雅黑" panose="020B0503020204020204" pitchFamily="34" charset="-122"/>
              </a:rPr>
              <a:t>.  </a:t>
            </a:r>
            <a:r>
              <a:rPr lang="en-US" altLang="zh-TW" sz="2100">
                <a:solidFill>
                  <a:schemeClr val="tx1"/>
                </a:solidFill>
                <a:latin typeface="微软雅黑" panose="020B0503020204020204" pitchFamily="34" charset="-122"/>
                <a:ea typeface="微软雅黑" panose="020B0503020204020204" pitchFamily="34" charset="-122"/>
              </a:rPr>
              <a:t>a</a:t>
            </a:r>
            <a:r>
              <a:rPr lang="en-US" altLang="zh-TW" sz="2100" baseline="-25000">
                <a:solidFill>
                  <a:schemeClr val="tx1"/>
                </a:solidFill>
                <a:latin typeface="微软雅黑" panose="020B0503020204020204" pitchFamily="34" charset="-122"/>
                <a:ea typeface="微软雅黑" panose="020B0503020204020204" pitchFamily="34" charset="-122"/>
              </a:rPr>
              <a:t>0</a:t>
            </a:r>
            <a:r>
              <a:rPr lang="en-US" altLang="zh-TW" sz="2100">
                <a:solidFill>
                  <a:schemeClr val="tx1"/>
                </a:solidFill>
                <a:latin typeface="微软雅黑" panose="020B0503020204020204" pitchFamily="34" charset="-122"/>
                <a:ea typeface="微软雅黑" panose="020B0503020204020204" pitchFamily="34" charset="-122"/>
              </a:rPr>
              <a:t> + a</a:t>
            </a:r>
            <a:r>
              <a:rPr lang="en-US" altLang="zh-TW" sz="2100" baseline="-25000">
                <a:solidFill>
                  <a:schemeClr val="tx1"/>
                </a:solidFill>
                <a:latin typeface="微软雅黑" panose="020B0503020204020204" pitchFamily="34" charset="-122"/>
                <a:ea typeface="微软雅黑" panose="020B0503020204020204" pitchFamily="34" charset="-122"/>
              </a:rPr>
              <a:t>1</a:t>
            </a:r>
            <a:r>
              <a:rPr lang="en-US" altLang="zh-TW" sz="2100">
                <a:solidFill>
                  <a:schemeClr val="tx1"/>
                </a:solidFill>
                <a:latin typeface="微软雅黑" panose="020B0503020204020204" pitchFamily="34" charset="-122"/>
                <a:ea typeface="微软雅黑" panose="020B0503020204020204" pitchFamily="34" charset="-122"/>
              </a:rPr>
              <a:t>n + … + a</a:t>
            </a:r>
            <a:r>
              <a:rPr lang="en-US" altLang="zh-TW" sz="2100" baseline="-25000">
                <a:solidFill>
                  <a:schemeClr val="tx1"/>
                </a:solidFill>
                <a:latin typeface="微软雅黑" panose="020B0503020204020204" pitchFamily="34" charset="-122"/>
                <a:ea typeface="微软雅黑" panose="020B0503020204020204" pitchFamily="34" charset="-122"/>
              </a:rPr>
              <a:t>d</a:t>
            </a:r>
            <a:r>
              <a:rPr lang="en-US" altLang="zh-TW" sz="2100">
                <a:solidFill>
                  <a:schemeClr val="tx1"/>
                </a:solidFill>
                <a:latin typeface="微软雅黑" panose="020B0503020204020204" pitchFamily="34" charset="-122"/>
                <a:ea typeface="微软雅黑" panose="020B0503020204020204" pitchFamily="34" charset="-122"/>
              </a:rPr>
              <a:t>n</a:t>
            </a:r>
            <a:r>
              <a:rPr lang="en-US" altLang="zh-TW" sz="2100" baseline="30000">
                <a:solidFill>
                  <a:schemeClr val="tx1"/>
                </a:solidFill>
                <a:latin typeface="微软雅黑" panose="020B0503020204020204" pitchFamily="34" charset="-122"/>
                <a:ea typeface="微软雅黑" panose="020B0503020204020204" pitchFamily="34" charset="-122"/>
              </a:rPr>
              <a:t>d</a:t>
            </a:r>
            <a:r>
              <a:rPr lang="en-US" altLang="zh-TW" sz="2100">
                <a:solidFill>
                  <a:schemeClr val="tx1"/>
                </a:solidFill>
                <a:latin typeface="微软雅黑" panose="020B0503020204020204" pitchFamily="34" charset="-122"/>
                <a:ea typeface="微软雅黑" panose="020B0503020204020204" pitchFamily="34" charset="-122"/>
              </a:rPr>
              <a:t>  </a:t>
            </a:r>
            <a:r>
              <a:rPr lang="en-US" altLang="zh-CN" sz="2100">
                <a:solidFill>
                  <a:schemeClr val="tx1"/>
                </a:solidFill>
                <a:latin typeface="微软雅黑" panose="020B0503020204020204" pitchFamily="34" charset="-122"/>
                <a:ea typeface="微软雅黑" panose="020B0503020204020204" pitchFamily="34" charset="-122"/>
              </a:rPr>
              <a:t>=</a:t>
            </a:r>
            <a:r>
              <a:rPr lang="en-US" altLang="zh-TW" sz="2100">
                <a:solidFill>
                  <a:schemeClr val="tx1"/>
                </a:solidFill>
                <a:latin typeface="微软雅黑" panose="020B0503020204020204" pitchFamily="34" charset="-122"/>
                <a:ea typeface="微软雅黑" panose="020B0503020204020204" pitchFamily="34" charset="-122"/>
              </a:rPr>
              <a:t> </a:t>
            </a:r>
            <a:r>
              <a:rPr lang="en-US" altLang="zh-TW" sz="2100">
                <a:solidFill>
                  <a:schemeClr val="tx1"/>
                </a:solidFill>
                <a:latin typeface="微软雅黑" panose="020B0503020204020204" pitchFamily="34" charset="-122"/>
                <a:ea typeface="微软雅黑" panose="020B0503020204020204" pitchFamily="34" charset="-122"/>
                <a:sym typeface="Symbol" panose="05050102010706020507" pitchFamily="18" charset="2"/>
              </a:rPr>
              <a:t></a:t>
            </a:r>
            <a:r>
              <a:rPr lang="en-US" altLang="zh-TW" sz="2100">
                <a:solidFill>
                  <a:schemeClr val="tx1"/>
                </a:solidFill>
                <a:latin typeface="微软雅黑" panose="020B0503020204020204" pitchFamily="34" charset="-122"/>
                <a:ea typeface="微软雅黑" panose="020B0503020204020204" pitchFamily="34" charset="-122"/>
              </a:rPr>
              <a:t>(n</a:t>
            </a:r>
            <a:r>
              <a:rPr lang="en-US" altLang="zh-TW" sz="2100" baseline="30000">
                <a:solidFill>
                  <a:schemeClr val="tx1"/>
                </a:solidFill>
                <a:latin typeface="微软雅黑" panose="020B0503020204020204" pitchFamily="34" charset="-122"/>
                <a:ea typeface="微软雅黑" panose="020B0503020204020204" pitchFamily="34" charset="-122"/>
              </a:rPr>
              <a:t>d</a:t>
            </a:r>
            <a:r>
              <a:rPr lang="en-US" altLang="zh-TW" sz="2100">
                <a:solidFill>
                  <a:schemeClr val="tx1"/>
                </a:solidFill>
                <a:latin typeface="微软雅黑" panose="020B0503020204020204" pitchFamily="34" charset="-122"/>
                <a:ea typeface="微软雅黑" panose="020B0503020204020204" pitchFamily="34" charset="-122"/>
              </a:rPr>
              <a:t>) </a:t>
            </a:r>
            <a:r>
              <a:rPr lang="zh-CN" altLang="en-US" sz="2100">
                <a:solidFill>
                  <a:schemeClr val="tx1"/>
                </a:solidFill>
                <a:latin typeface="微软雅黑" panose="020B0503020204020204" pitchFamily="34" charset="-122"/>
                <a:ea typeface="微软雅黑" panose="020B0503020204020204" pitchFamily="34" charset="-122"/>
              </a:rPr>
              <a:t>其中</a:t>
            </a:r>
            <a:r>
              <a:rPr lang="zh-TW" altLang="en-US" sz="2100">
                <a:solidFill>
                  <a:schemeClr val="tx1"/>
                </a:solidFill>
                <a:latin typeface="微软雅黑" panose="020B0503020204020204" pitchFamily="34" charset="-122"/>
                <a:ea typeface="微软雅黑" panose="020B0503020204020204" pitchFamily="34" charset="-122"/>
              </a:rPr>
              <a:t> </a:t>
            </a:r>
            <a:r>
              <a:rPr lang="en-US" altLang="zh-TW" sz="2100">
                <a:solidFill>
                  <a:schemeClr val="tx1"/>
                </a:solidFill>
                <a:latin typeface="微软雅黑" panose="020B0503020204020204" pitchFamily="34" charset="-122"/>
                <a:ea typeface="微软雅黑" panose="020B0503020204020204" pitchFamily="34" charset="-122"/>
              </a:rPr>
              <a:t>a</a:t>
            </a:r>
            <a:r>
              <a:rPr lang="en-US" altLang="zh-TW" sz="2100" baseline="-25000">
                <a:solidFill>
                  <a:schemeClr val="tx1"/>
                </a:solidFill>
                <a:latin typeface="微软雅黑" panose="020B0503020204020204" pitchFamily="34" charset="-122"/>
                <a:ea typeface="微软雅黑" panose="020B0503020204020204" pitchFamily="34" charset="-122"/>
              </a:rPr>
              <a:t>d</a:t>
            </a:r>
            <a:r>
              <a:rPr lang="en-US" altLang="zh-TW" sz="2100">
                <a:solidFill>
                  <a:schemeClr val="tx1"/>
                </a:solidFill>
                <a:latin typeface="微软雅黑" panose="020B0503020204020204" pitchFamily="34" charset="-122"/>
                <a:ea typeface="微软雅黑" panose="020B0503020204020204" pitchFamily="34" charset="-122"/>
              </a:rPr>
              <a:t> &gt; 0. </a:t>
            </a:r>
          </a:p>
          <a:p>
            <a:pPr marL="0" indent="0" eaLnBrk="1" hangingPunct="1">
              <a:buNone/>
            </a:pPr>
            <a:endParaRPr lang="zh-CN" altLang="en-US" sz="2100">
              <a:latin typeface="微软雅黑" panose="020B0503020204020204" pitchFamily="34" charset="-122"/>
              <a:ea typeface="微软雅黑" panose="020B0503020204020204" pitchFamily="34" charset="-122"/>
            </a:endParaRPr>
          </a:p>
          <a:p>
            <a:pPr marL="0" indent="0" eaLnBrk="1" hangingPunct="1">
              <a:buNone/>
            </a:pPr>
            <a:r>
              <a:rPr lang="zh-CN" altLang="en-US" sz="2100">
                <a:latin typeface="微软雅黑" panose="020B0503020204020204" pitchFamily="34" charset="-122"/>
                <a:ea typeface="微软雅黑" panose="020B0503020204020204" pitchFamily="34" charset="-122"/>
              </a:rPr>
              <a:t>对数</a:t>
            </a:r>
            <a:r>
              <a:rPr lang="en-US" altLang="zh-TW" sz="2100">
                <a:latin typeface="微软雅黑" panose="020B0503020204020204" pitchFamily="34" charset="-122"/>
                <a:ea typeface="微软雅黑" panose="020B0503020204020204" pitchFamily="34" charset="-122"/>
              </a:rPr>
              <a:t>.  </a:t>
            </a:r>
            <a:r>
              <a:rPr lang="en-US" altLang="zh-TW" sz="2100">
                <a:solidFill>
                  <a:schemeClr val="tx1"/>
                </a:solidFill>
                <a:latin typeface="微软雅黑" panose="020B0503020204020204" pitchFamily="34" charset="-122"/>
                <a:ea typeface="微软雅黑" panose="020B0503020204020204" pitchFamily="34" charset="-122"/>
              </a:rPr>
              <a:t>O(log</a:t>
            </a:r>
            <a:r>
              <a:rPr lang="en-US" altLang="zh-TW" sz="2100" baseline="-25000">
                <a:solidFill>
                  <a:schemeClr val="tx1"/>
                </a:solidFill>
                <a:latin typeface="微软雅黑" panose="020B0503020204020204" pitchFamily="34" charset="-122"/>
                <a:ea typeface="微软雅黑" panose="020B0503020204020204" pitchFamily="34" charset="-122"/>
              </a:rPr>
              <a:t> a </a:t>
            </a:r>
            <a:r>
              <a:rPr lang="en-US" altLang="zh-TW" sz="2100">
                <a:solidFill>
                  <a:schemeClr val="tx1"/>
                </a:solidFill>
                <a:latin typeface="微软雅黑" panose="020B0503020204020204" pitchFamily="34" charset="-122"/>
                <a:ea typeface="微软雅黑" panose="020B0503020204020204" pitchFamily="34" charset="-122"/>
              </a:rPr>
              <a:t>n) = O(log</a:t>
            </a:r>
            <a:r>
              <a:rPr lang="en-US" altLang="zh-TW" sz="2100" baseline="-25000">
                <a:solidFill>
                  <a:schemeClr val="tx1"/>
                </a:solidFill>
                <a:latin typeface="微软雅黑" panose="020B0503020204020204" pitchFamily="34" charset="-122"/>
                <a:ea typeface="微软雅黑" panose="020B0503020204020204" pitchFamily="34" charset="-122"/>
              </a:rPr>
              <a:t> b </a:t>
            </a:r>
            <a:r>
              <a:rPr lang="en-US" altLang="zh-TW" sz="2100">
                <a:solidFill>
                  <a:schemeClr val="tx1"/>
                </a:solidFill>
                <a:latin typeface="微软雅黑" panose="020B0503020204020204" pitchFamily="34" charset="-122"/>
                <a:ea typeface="微软雅黑" panose="020B0503020204020204" pitchFamily="34" charset="-122"/>
              </a:rPr>
              <a:t>n) </a:t>
            </a:r>
            <a:r>
              <a:rPr lang="zh-CN" altLang="en-US" sz="2100">
                <a:solidFill>
                  <a:schemeClr val="tx1"/>
                </a:solidFill>
                <a:latin typeface="微软雅黑" panose="020B0503020204020204" pitchFamily="34" charset="-122"/>
                <a:ea typeface="微软雅黑" panose="020B0503020204020204" pitchFamily="34" charset="-122"/>
              </a:rPr>
              <a:t>其中</a:t>
            </a:r>
            <a:r>
              <a:rPr lang="zh-TW" altLang="en-US" sz="2100">
                <a:solidFill>
                  <a:schemeClr val="tx1"/>
                </a:solidFill>
                <a:latin typeface="微软雅黑" panose="020B0503020204020204" pitchFamily="34" charset="-122"/>
                <a:ea typeface="微软雅黑" panose="020B0503020204020204" pitchFamily="34" charset="-122"/>
              </a:rPr>
              <a:t> </a:t>
            </a:r>
            <a:r>
              <a:rPr lang="en-US" altLang="zh-TW" sz="2100">
                <a:solidFill>
                  <a:schemeClr val="tx1"/>
                </a:solidFill>
                <a:latin typeface="微软雅黑" panose="020B0503020204020204" pitchFamily="34" charset="-122"/>
                <a:ea typeface="微软雅黑" panose="020B0503020204020204" pitchFamily="34" charset="-122"/>
              </a:rPr>
              <a:t>a, b &gt; 0</a:t>
            </a:r>
            <a:r>
              <a:rPr lang="zh-CN" altLang="en-US" sz="2100">
                <a:solidFill>
                  <a:schemeClr val="tx1"/>
                </a:solidFill>
                <a:latin typeface="微软雅黑" panose="020B0503020204020204" pitchFamily="34" charset="-122"/>
                <a:ea typeface="微软雅黑" panose="020B0503020204020204" pitchFamily="34" charset="-122"/>
              </a:rPr>
              <a:t>为常数</a:t>
            </a:r>
            <a:r>
              <a:rPr lang="en-US" altLang="zh-TW" sz="2100">
                <a:solidFill>
                  <a:schemeClr val="tx1"/>
                </a:solidFill>
                <a:latin typeface="微软雅黑" panose="020B0503020204020204" pitchFamily="34" charset="-122"/>
                <a:ea typeface="微软雅黑" panose="020B0503020204020204" pitchFamily="34" charset="-122"/>
              </a:rPr>
              <a:t>.</a:t>
            </a:r>
          </a:p>
          <a:p>
            <a:pPr marL="0" indent="0" eaLnBrk="1" hangingPunct="1">
              <a:buNone/>
            </a:pPr>
            <a:endParaRPr lang="zh-CN" altLang="en-US" sz="2100">
              <a:latin typeface="微软雅黑" panose="020B0503020204020204" pitchFamily="34" charset="-122"/>
              <a:ea typeface="微软雅黑" panose="020B0503020204020204" pitchFamily="34" charset="-122"/>
            </a:endParaRPr>
          </a:p>
          <a:p>
            <a:pPr marL="0" indent="0" eaLnBrk="1" hangingPunct="1">
              <a:buNone/>
            </a:pPr>
            <a:r>
              <a:rPr lang="zh-CN" altLang="en-US" sz="2100">
                <a:latin typeface="微软雅黑" panose="020B0503020204020204" pitchFamily="34" charset="-122"/>
                <a:ea typeface="微软雅黑" panose="020B0503020204020204" pitchFamily="34" charset="-122"/>
              </a:rPr>
              <a:t>对数</a:t>
            </a:r>
            <a:r>
              <a:rPr lang="en-US" altLang="zh-TW" sz="2100">
                <a:latin typeface="微软雅黑" panose="020B0503020204020204" pitchFamily="34" charset="-122"/>
                <a:ea typeface="微软雅黑" panose="020B0503020204020204" pitchFamily="34" charset="-122"/>
              </a:rPr>
              <a:t>.  </a:t>
            </a:r>
            <a:r>
              <a:rPr lang="zh-CN" altLang="en-US" sz="2100">
                <a:solidFill>
                  <a:schemeClr val="tx1"/>
                </a:solidFill>
                <a:latin typeface="微软雅黑" panose="020B0503020204020204" pitchFamily="34" charset="-122"/>
                <a:ea typeface="微软雅黑" panose="020B0503020204020204" pitchFamily="34" charset="-122"/>
              </a:rPr>
              <a:t>对任意</a:t>
            </a:r>
            <a:r>
              <a:rPr lang="zh-TW" altLang="en-US" sz="2100">
                <a:solidFill>
                  <a:schemeClr val="tx1"/>
                </a:solidFill>
                <a:latin typeface="微软雅黑" panose="020B0503020204020204" pitchFamily="34" charset="-122"/>
                <a:ea typeface="微软雅黑" panose="020B0503020204020204" pitchFamily="34" charset="-122"/>
              </a:rPr>
              <a:t> </a:t>
            </a:r>
            <a:r>
              <a:rPr lang="en-US" altLang="zh-TW" sz="2100">
                <a:solidFill>
                  <a:schemeClr val="tx1"/>
                </a:solidFill>
                <a:latin typeface="微软雅黑" panose="020B0503020204020204" pitchFamily="34" charset="-122"/>
                <a:ea typeface="微软雅黑" panose="020B0503020204020204" pitchFamily="34" charset="-122"/>
              </a:rPr>
              <a:t>x &gt; 0,  log n = O(n</a:t>
            </a:r>
            <a:r>
              <a:rPr lang="en-US" altLang="zh-TW" sz="2100" baseline="30000">
                <a:solidFill>
                  <a:schemeClr val="tx1"/>
                </a:solidFill>
                <a:latin typeface="微软雅黑" panose="020B0503020204020204" pitchFamily="34" charset="-122"/>
                <a:ea typeface="微软雅黑" panose="020B0503020204020204" pitchFamily="34" charset="-122"/>
              </a:rPr>
              <a:t>x</a:t>
            </a:r>
            <a:r>
              <a:rPr lang="en-US" altLang="zh-TW" sz="2100">
                <a:solidFill>
                  <a:schemeClr val="tx1"/>
                </a:solidFill>
                <a:latin typeface="微软雅黑" panose="020B0503020204020204" pitchFamily="34" charset="-122"/>
                <a:ea typeface="微软雅黑" panose="020B0503020204020204" pitchFamily="34" charset="-122"/>
              </a:rPr>
              <a:t>).</a:t>
            </a:r>
          </a:p>
          <a:p>
            <a:pPr marL="0" indent="0" eaLnBrk="1" hangingPunct="1">
              <a:buNone/>
            </a:pPr>
            <a:endParaRPr lang="zh-CN" altLang="en-US" sz="2100">
              <a:latin typeface="微软雅黑" panose="020B0503020204020204" pitchFamily="34" charset="-122"/>
              <a:ea typeface="微软雅黑" panose="020B0503020204020204" pitchFamily="34" charset="-122"/>
            </a:endParaRPr>
          </a:p>
          <a:p>
            <a:pPr marL="0" indent="0" eaLnBrk="1" hangingPunct="1">
              <a:buNone/>
            </a:pPr>
            <a:r>
              <a:rPr lang="zh-CN" altLang="en-US" sz="2100">
                <a:latin typeface="微软雅黑" panose="020B0503020204020204" pitchFamily="34" charset="-122"/>
                <a:ea typeface="微软雅黑" panose="020B0503020204020204" pitchFamily="34" charset="-122"/>
              </a:rPr>
              <a:t>指数</a:t>
            </a:r>
            <a:r>
              <a:rPr lang="en-US" altLang="zh-TW" sz="2100">
                <a:latin typeface="微软雅黑" panose="020B0503020204020204" pitchFamily="34" charset="-122"/>
                <a:ea typeface="微软雅黑" panose="020B0503020204020204" pitchFamily="34" charset="-122"/>
              </a:rPr>
              <a:t>.  </a:t>
            </a:r>
            <a:r>
              <a:rPr lang="zh-CN" altLang="en-US" sz="2100">
                <a:solidFill>
                  <a:schemeClr val="tx1"/>
                </a:solidFill>
                <a:latin typeface="微软雅黑" panose="020B0503020204020204" pitchFamily="34" charset="-122"/>
                <a:ea typeface="微软雅黑" panose="020B0503020204020204" pitchFamily="34" charset="-122"/>
              </a:rPr>
              <a:t>对任意</a:t>
            </a:r>
            <a:r>
              <a:rPr lang="zh-TW" altLang="en-US" sz="2100">
                <a:solidFill>
                  <a:schemeClr val="tx1"/>
                </a:solidFill>
                <a:latin typeface="微软雅黑" panose="020B0503020204020204" pitchFamily="34" charset="-122"/>
                <a:ea typeface="微软雅黑" panose="020B0503020204020204" pitchFamily="34" charset="-122"/>
              </a:rPr>
              <a:t> </a:t>
            </a:r>
            <a:r>
              <a:rPr lang="en-US" altLang="zh-TW" sz="2100">
                <a:solidFill>
                  <a:schemeClr val="tx1"/>
                </a:solidFill>
                <a:latin typeface="微软雅黑" panose="020B0503020204020204" pitchFamily="34" charset="-122"/>
                <a:ea typeface="微软雅黑" panose="020B0503020204020204" pitchFamily="34" charset="-122"/>
              </a:rPr>
              <a:t>r &gt; 1 </a:t>
            </a:r>
            <a:r>
              <a:rPr lang="zh-CN" altLang="en-US" sz="2100">
                <a:solidFill>
                  <a:schemeClr val="tx1"/>
                </a:solidFill>
                <a:latin typeface="微软雅黑" panose="020B0503020204020204" pitchFamily="34" charset="-122"/>
                <a:ea typeface="微软雅黑" panose="020B0503020204020204" pitchFamily="34" charset="-122"/>
              </a:rPr>
              <a:t>和</a:t>
            </a:r>
            <a:r>
              <a:rPr lang="zh-TW" altLang="en-US" sz="2100">
                <a:solidFill>
                  <a:schemeClr val="tx1"/>
                </a:solidFill>
                <a:latin typeface="微软雅黑" panose="020B0503020204020204" pitchFamily="34" charset="-122"/>
                <a:ea typeface="微软雅黑" panose="020B0503020204020204" pitchFamily="34" charset="-122"/>
              </a:rPr>
              <a:t> </a:t>
            </a:r>
            <a:r>
              <a:rPr lang="en-US" altLang="zh-TW" sz="2100">
                <a:solidFill>
                  <a:schemeClr val="tx1"/>
                </a:solidFill>
                <a:latin typeface="微软雅黑" panose="020B0503020204020204" pitchFamily="34" charset="-122"/>
                <a:ea typeface="微软雅黑" panose="020B0503020204020204" pitchFamily="34" charset="-122"/>
              </a:rPr>
              <a:t>d &gt; 0,  n</a:t>
            </a:r>
            <a:r>
              <a:rPr lang="en-US" altLang="zh-TW" sz="2100" baseline="30000">
                <a:solidFill>
                  <a:schemeClr val="tx1"/>
                </a:solidFill>
                <a:latin typeface="微软雅黑" panose="020B0503020204020204" pitchFamily="34" charset="-122"/>
                <a:ea typeface="微软雅黑" panose="020B0503020204020204" pitchFamily="34" charset="-122"/>
              </a:rPr>
              <a:t>d</a:t>
            </a:r>
            <a:r>
              <a:rPr lang="en-US" altLang="zh-TW" sz="2100">
                <a:solidFill>
                  <a:schemeClr val="tx1"/>
                </a:solidFill>
                <a:latin typeface="微软雅黑" panose="020B0503020204020204" pitchFamily="34" charset="-122"/>
                <a:ea typeface="微软雅黑" panose="020B0503020204020204" pitchFamily="34" charset="-122"/>
              </a:rPr>
              <a:t> = O(r</a:t>
            </a:r>
            <a:r>
              <a:rPr lang="en-US" altLang="zh-TW" sz="2100" baseline="30000">
                <a:solidFill>
                  <a:schemeClr val="tx1"/>
                </a:solidFill>
                <a:latin typeface="微软雅黑" panose="020B0503020204020204" pitchFamily="34" charset="-122"/>
                <a:ea typeface="微软雅黑" panose="020B0503020204020204" pitchFamily="34" charset="-122"/>
              </a:rPr>
              <a:t>n</a:t>
            </a:r>
            <a:r>
              <a:rPr lang="en-US" altLang="zh-TW" sz="2100">
                <a:solidFill>
                  <a:schemeClr val="tx1"/>
                </a:solidFill>
                <a:latin typeface="微软雅黑" panose="020B0503020204020204" pitchFamily="34" charset="-122"/>
                <a:ea typeface="微软雅黑" panose="020B0503020204020204" pitchFamily="34" charset="-122"/>
              </a:rPr>
              <a:t>).</a:t>
            </a:r>
          </a:p>
        </p:txBody>
      </p:sp>
      <p:sp>
        <p:nvSpPr>
          <p:cNvPr id="8196" name="Rectangle 11"/>
          <p:cNvSpPr>
            <a:spLocks noGrp="1" noChangeArrowheads="1"/>
          </p:cNvSpPr>
          <p:nvPr>
            <p:ph type="title"/>
          </p:nvPr>
        </p:nvSpPr>
        <p:spPr>
          <a:xfrm>
            <a:off x="1153049" y="945436"/>
            <a:ext cx="2609689" cy="383824"/>
          </a:xfrm>
          <a:noFill/>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none">
            <a:spAutoFit/>
          </a:bodyPr>
          <a:lstStyle/>
          <a:p>
            <a:pPr algn="l">
              <a:defRPr/>
            </a:pPr>
            <a:r>
              <a:rPr lang="zh-CN" altLang="en-US" sz="2700" kern="1200">
                <a:solidFill>
                  <a:srgbClr val="0070C0"/>
                </a:solidFill>
                <a:latin typeface="微软雅黑" panose="020B0503020204020204" pitchFamily="34" charset="-122"/>
                <a:ea typeface="微软雅黑" panose="020B0503020204020204" pitchFamily="34" charset="-122"/>
                <a:cs typeface="+mn-cs"/>
              </a:rPr>
              <a:t>最常用的关系式</a:t>
            </a:r>
          </a:p>
        </p:txBody>
      </p:sp>
      <p:sp>
        <p:nvSpPr>
          <p:cNvPr id="685068" name="Text Box 12"/>
          <p:cNvSpPr txBox="1">
            <a:spLocks noChangeArrowheads="1"/>
          </p:cNvSpPr>
          <p:nvPr/>
        </p:nvSpPr>
        <p:spPr bwMode="auto">
          <a:xfrm>
            <a:off x="2929239" y="3923491"/>
            <a:ext cx="2971656" cy="439064"/>
          </a:xfrm>
          <a:prstGeom prst="rect">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algn="ctr" defTabSz="685800" eaLnBrk="0" fontAlgn="base" hangingPunct="0">
              <a:spcBef>
                <a:spcPct val="50000"/>
              </a:spcBef>
              <a:spcAft>
                <a:spcPct val="0"/>
              </a:spcAft>
              <a:defRPr/>
            </a:pPr>
            <a:r>
              <a:rPr lang="zh-CN" altLang="en-US" sz="2400">
                <a:solidFill>
                  <a:srgbClr val="010000"/>
                </a:solidFill>
                <a:latin typeface="微软雅黑" panose="020B0503020204020204" pitchFamily="34" charset="-122"/>
                <a:ea typeface="微软雅黑" panose="020B0503020204020204" pitchFamily="34" charset="-122"/>
              </a:rPr>
              <a:t>重点记住内容！</a:t>
            </a:r>
          </a:p>
        </p:txBody>
      </p:sp>
    </p:spTree>
    <p:extLst>
      <p:ext uri="{BB962C8B-B14F-4D97-AF65-F5344CB8AC3E}">
        <p14:creationId xmlns:p14="http://schemas.microsoft.com/office/powerpoint/2010/main" val="31981575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5068"/>
                                        </p:tgtEl>
                                        <p:attrNameLst>
                                          <p:attrName>style.visibility</p:attrName>
                                        </p:attrNameLst>
                                      </p:cBhvr>
                                      <p:to>
                                        <p:strVal val="visible"/>
                                      </p:to>
                                    </p:set>
                                    <p:anim calcmode="lin" valueType="num">
                                      <p:cBhvr additive="base">
                                        <p:cTn id="7" dur="500" fill="hold"/>
                                        <p:tgtEl>
                                          <p:spTgt spid="685068"/>
                                        </p:tgtEl>
                                        <p:attrNameLst>
                                          <p:attrName>ppt_x</p:attrName>
                                        </p:attrNameLst>
                                      </p:cBhvr>
                                      <p:tavLst>
                                        <p:tav tm="0">
                                          <p:val>
                                            <p:strVal val="#ppt_x"/>
                                          </p:val>
                                        </p:tav>
                                        <p:tav tm="100000">
                                          <p:val>
                                            <p:strVal val="#ppt_x"/>
                                          </p:val>
                                        </p:tav>
                                      </p:tavLst>
                                    </p:anim>
                                    <p:anim calcmode="lin" valueType="num">
                                      <p:cBhvr additive="base">
                                        <p:cTn id="8" dur="500" fill="hold"/>
                                        <p:tgtEl>
                                          <p:spTgt spid="685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灯片编号占位符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Comic Sans MS" panose="030F0702030302020204" pitchFamily="66" charset="0"/>
              </a:defRPr>
            </a:lvl1pPr>
            <a:lvl2pPr marL="557213" indent="-214313">
              <a:defRPr kumimoji="1" sz="1200">
                <a:solidFill>
                  <a:schemeClr val="tx1"/>
                </a:solidFill>
                <a:latin typeface="Comic Sans MS" panose="030F0702030302020204" pitchFamily="66" charset="0"/>
              </a:defRPr>
            </a:lvl2pPr>
            <a:lvl3pPr marL="857250" indent="-171450">
              <a:defRPr kumimoji="1" sz="1200">
                <a:solidFill>
                  <a:schemeClr val="tx1"/>
                </a:solidFill>
                <a:latin typeface="Comic Sans MS" panose="030F0702030302020204" pitchFamily="66" charset="0"/>
              </a:defRPr>
            </a:lvl3pPr>
            <a:lvl4pPr marL="1200150" indent="-171450">
              <a:defRPr kumimoji="1" sz="1200">
                <a:solidFill>
                  <a:schemeClr val="tx1"/>
                </a:solidFill>
                <a:latin typeface="Comic Sans MS" panose="030F0702030302020204" pitchFamily="66" charset="0"/>
              </a:defRPr>
            </a:lvl4pPr>
            <a:lvl5pPr marL="1543050" indent="-171450">
              <a:defRPr kumimoji="1" sz="1200">
                <a:solidFill>
                  <a:schemeClr val="tx1"/>
                </a:solidFill>
                <a:latin typeface="Comic Sans MS" panose="030F0702030302020204" pitchFamily="66" charset="0"/>
              </a:defRPr>
            </a:lvl5pPr>
            <a:lvl6pPr marL="1885950" indent="-171450" eaLnBrk="0" fontAlgn="base" hangingPunct="0">
              <a:spcBef>
                <a:spcPct val="0"/>
              </a:spcBef>
              <a:spcAft>
                <a:spcPct val="0"/>
              </a:spcAft>
              <a:defRPr kumimoji="1" sz="1200">
                <a:solidFill>
                  <a:schemeClr val="tx1"/>
                </a:solidFill>
                <a:latin typeface="Comic Sans MS" panose="030F0702030302020204" pitchFamily="66" charset="0"/>
              </a:defRPr>
            </a:lvl6pPr>
            <a:lvl7pPr marL="2228850" indent="-171450" eaLnBrk="0" fontAlgn="base" hangingPunct="0">
              <a:spcBef>
                <a:spcPct val="0"/>
              </a:spcBef>
              <a:spcAft>
                <a:spcPct val="0"/>
              </a:spcAft>
              <a:defRPr kumimoji="1" sz="1200">
                <a:solidFill>
                  <a:schemeClr val="tx1"/>
                </a:solidFill>
                <a:latin typeface="Comic Sans MS" panose="030F0702030302020204" pitchFamily="66" charset="0"/>
              </a:defRPr>
            </a:lvl7pPr>
            <a:lvl8pPr marL="2571750" indent="-171450" eaLnBrk="0" fontAlgn="base" hangingPunct="0">
              <a:spcBef>
                <a:spcPct val="0"/>
              </a:spcBef>
              <a:spcAft>
                <a:spcPct val="0"/>
              </a:spcAft>
              <a:defRPr kumimoji="1" sz="1200">
                <a:solidFill>
                  <a:schemeClr val="tx1"/>
                </a:solidFill>
                <a:latin typeface="Comic Sans MS" panose="030F0702030302020204" pitchFamily="66" charset="0"/>
              </a:defRPr>
            </a:lvl8pPr>
            <a:lvl9pPr marL="2914650" indent="-171450" eaLnBrk="0" fontAlgn="base" hangingPunct="0">
              <a:spcBef>
                <a:spcPct val="0"/>
              </a:spcBef>
              <a:spcAft>
                <a:spcPct val="0"/>
              </a:spcAft>
              <a:defRPr kumimoji="1" sz="1200">
                <a:solidFill>
                  <a:schemeClr val="tx1"/>
                </a:solidFill>
                <a:latin typeface="Comic Sans MS" panose="030F0702030302020204" pitchFamily="66" charset="0"/>
              </a:defRPr>
            </a:lvl9pPr>
          </a:lstStyle>
          <a:p>
            <a:pPr defTabSz="685800" eaLnBrk="0" fontAlgn="base" hangingPunct="0">
              <a:spcBef>
                <a:spcPct val="0"/>
              </a:spcBef>
              <a:spcAft>
                <a:spcPct val="0"/>
              </a:spcAft>
            </a:pPr>
            <a:fld id="{AA39D383-466D-4274-96F7-6C41376730D1}" type="slidenum">
              <a:rPr lang="zh-CN" altLang="en-US" sz="600">
                <a:solidFill>
                  <a:srgbClr val="000000"/>
                </a:solidFill>
              </a:rPr>
              <a:pPr defTabSz="685800" eaLnBrk="0" fontAlgn="base" hangingPunct="0">
                <a:spcBef>
                  <a:spcPct val="0"/>
                </a:spcBef>
                <a:spcAft>
                  <a:spcPct val="0"/>
                </a:spcAft>
              </a:pPr>
              <a:t>93</a:t>
            </a:fld>
            <a:endParaRPr lang="en-US" altLang="zh-CN" sz="1050">
              <a:solidFill>
                <a:srgbClr val="000000"/>
              </a:solidFill>
            </a:endParaRPr>
          </a:p>
        </p:txBody>
      </p:sp>
      <p:sp>
        <p:nvSpPr>
          <p:cNvPr id="9219" name="Rectangle 3"/>
          <p:cNvSpPr>
            <a:spLocks noGrp="1" noChangeArrowheads="1"/>
          </p:cNvSpPr>
          <p:nvPr>
            <p:ph type="title" sz="quarter"/>
          </p:nvPr>
        </p:nvSpPr>
        <p:spPr>
          <a:xfrm>
            <a:off x="2120554" y="1018178"/>
            <a:ext cx="981038" cy="383824"/>
          </a:xfrm>
          <a:noFill/>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p:spPr>
        <p:txBody>
          <a:bodyPr wrap="none">
            <a:spAutoFit/>
          </a:bodyPr>
          <a:lstStyle/>
          <a:p>
            <a:pPr algn="l">
              <a:defRPr/>
            </a:pPr>
            <a:r>
              <a:rPr lang="zh-CN" altLang="en-US" sz="2700" kern="1200" dirty="0">
                <a:solidFill>
                  <a:srgbClr val="0070C0"/>
                </a:solidFill>
                <a:latin typeface="微软雅黑" panose="020B0503020204020204" pitchFamily="34" charset="-122"/>
                <a:ea typeface="微软雅黑" panose="020B0503020204020204" pitchFamily="34" charset="-122"/>
                <a:cs typeface="+mn-cs"/>
              </a:rPr>
              <a:t>例 子</a:t>
            </a:r>
          </a:p>
        </p:txBody>
      </p:sp>
      <p:graphicFrame>
        <p:nvGraphicFramePr>
          <p:cNvPr id="24582" name="Object 8"/>
          <p:cNvGraphicFramePr>
            <a:graphicFrameLocks noGrp="1" noChangeAspect="1"/>
          </p:cNvGraphicFramePr>
          <p:nvPr>
            <p:ph sz="quarter" idx="1"/>
          </p:nvPr>
        </p:nvGraphicFramePr>
        <p:xfrm>
          <a:off x="2312194" y="2356247"/>
          <a:ext cx="1060847" cy="347663"/>
        </p:xfrm>
        <a:graphic>
          <a:graphicData uri="http://schemas.openxmlformats.org/presentationml/2006/ole">
            <mc:AlternateContent xmlns:mc="http://schemas.openxmlformats.org/markup-compatibility/2006">
              <mc:Choice xmlns:v="urn:schemas-microsoft-com:vml" Requires="v">
                <p:oleObj spid="_x0000_s13319" name="公式" r:id="rId3" imgW="698500" imgH="228600" progId="Equation.3">
                  <p:embed/>
                </p:oleObj>
              </mc:Choice>
              <mc:Fallback>
                <p:oleObj name="公式" r:id="rId3" imgW="698500" imgH="228600" progId="Equation.3">
                  <p:embed/>
                  <p:pic>
                    <p:nvPicPr>
                      <p:cNvPr id="2458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2194" y="2356247"/>
                        <a:ext cx="1060847" cy="347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3" name="Object 10"/>
          <p:cNvGraphicFramePr>
            <a:graphicFrameLocks noGrp="1" noChangeAspect="1"/>
          </p:cNvGraphicFramePr>
          <p:nvPr>
            <p:ph sz="quarter" idx="2"/>
          </p:nvPr>
        </p:nvGraphicFramePr>
        <p:xfrm>
          <a:off x="4617244" y="2371726"/>
          <a:ext cx="1035844" cy="327422"/>
        </p:xfrm>
        <a:graphic>
          <a:graphicData uri="http://schemas.openxmlformats.org/presentationml/2006/ole">
            <mc:AlternateContent xmlns:mc="http://schemas.openxmlformats.org/markup-compatibility/2006">
              <mc:Choice xmlns:v="urn:schemas-microsoft-com:vml" Requires="v">
                <p:oleObj spid="_x0000_s13320" name="公式" r:id="rId5" imgW="723586" imgH="228501" progId="Equation.3">
                  <p:embed/>
                </p:oleObj>
              </mc:Choice>
              <mc:Fallback>
                <p:oleObj name="公式" r:id="rId5" imgW="723586" imgH="228501" progId="Equation.3">
                  <p:embed/>
                  <p:pic>
                    <p:nvPicPr>
                      <p:cNvPr id="24583"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17244" y="2371726"/>
                        <a:ext cx="1035844" cy="327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4" name="Object 12"/>
          <p:cNvGraphicFramePr>
            <a:graphicFrameLocks noGrp="1" noChangeAspect="1"/>
          </p:cNvGraphicFramePr>
          <p:nvPr>
            <p:ph sz="quarter" idx="3"/>
          </p:nvPr>
        </p:nvGraphicFramePr>
        <p:xfrm>
          <a:off x="2312194" y="3003947"/>
          <a:ext cx="962025" cy="351234"/>
        </p:xfrm>
        <a:graphic>
          <a:graphicData uri="http://schemas.openxmlformats.org/presentationml/2006/ole">
            <mc:AlternateContent xmlns:mc="http://schemas.openxmlformats.org/markup-compatibility/2006">
              <mc:Choice xmlns:v="urn:schemas-microsoft-com:vml" Requires="v">
                <p:oleObj spid="_x0000_s13321" name="公式" r:id="rId7" imgW="660113" imgH="241195" progId="Equation.3">
                  <p:embed/>
                </p:oleObj>
              </mc:Choice>
              <mc:Fallback>
                <p:oleObj name="公式" r:id="rId7" imgW="660113" imgH="241195" progId="Equation.3">
                  <p:embed/>
                  <p:pic>
                    <p:nvPicPr>
                      <p:cNvPr id="24584"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12194" y="3003947"/>
                        <a:ext cx="962025" cy="351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5" name="Rectangle 7"/>
          <p:cNvSpPr>
            <a:spLocks noChangeArrowheads="1"/>
          </p:cNvSpPr>
          <p:nvPr/>
        </p:nvSpPr>
        <p:spPr bwMode="auto">
          <a:xfrm>
            <a:off x="2120504" y="1621632"/>
            <a:ext cx="4993481" cy="39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pPr>
            <a:r>
              <a:rPr lang="zh-CN" altLang="en-US" sz="2100">
                <a:solidFill>
                  <a:srgbClr val="000000"/>
                </a:solidFill>
                <a:latin typeface="微软雅黑" panose="020B0503020204020204" pitchFamily="34" charset="-122"/>
                <a:ea typeface="微软雅黑" panose="020B0503020204020204" pitchFamily="34" charset="-122"/>
              </a:rPr>
              <a:t>对下列函数按渐进关系</a:t>
            </a:r>
            <a:r>
              <a:rPr lang="en-US" altLang="zh-CN" sz="2100">
                <a:solidFill>
                  <a:srgbClr val="000000"/>
                </a:solidFill>
                <a:latin typeface="微软雅黑" panose="020B0503020204020204" pitchFamily="34" charset="-122"/>
                <a:ea typeface="微软雅黑" panose="020B0503020204020204" pitchFamily="34" charset="-122"/>
              </a:rPr>
              <a:t>O</a:t>
            </a:r>
            <a:r>
              <a:rPr lang="zh-CN" altLang="en-US" sz="2100">
                <a:solidFill>
                  <a:srgbClr val="000000"/>
                </a:solidFill>
                <a:latin typeface="微软雅黑" panose="020B0503020204020204" pitchFamily="34" charset="-122"/>
                <a:ea typeface="微软雅黑" panose="020B0503020204020204" pitchFamily="34" charset="-122"/>
              </a:rPr>
              <a:t>从小到大排列：</a:t>
            </a:r>
          </a:p>
        </p:txBody>
      </p:sp>
      <p:graphicFrame>
        <p:nvGraphicFramePr>
          <p:cNvPr id="24586" name="Object 14"/>
          <p:cNvGraphicFramePr>
            <a:graphicFrameLocks noGrp="1" noChangeAspect="1"/>
          </p:cNvGraphicFramePr>
          <p:nvPr>
            <p:ph sz="quarter" idx="4"/>
          </p:nvPr>
        </p:nvGraphicFramePr>
        <p:xfrm>
          <a:off x="4652963" y="3031331"/>
          <a:ext cx="1333500" cy="323850"/>
        </p:xfrm>
        <a:graphic>
          <a:graphicData uri="http://schemas.openxmlformats.org/presentationml/2006/ole">
            <mc:AlternateContent xmlns:mc="http://schemas.openxmlformats.org/markup-compatibility/2006">
              <mc:Choice xmlns:v="urn:schemas-microsoft-com:vml" Requires="v">
                <p:oleObj spid="_x0000_s13322" name="公式" r:id="rId9" imgW="888614" imgH="215806" progId="Equation.3">
                  <p:embed/>
                </p:oleObj>
              </mc:Choice>
              <mc:Fallback>
                <p:oleObj name="公式" r:id="rId9" imgW="888614" imgH="215806" progId="Equation.3">
                  <p:embed/>
                  <p:pic>
                    <p:nvPicPr>
                      <p:cNvPr id="24586"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52963" y="3031331"/>
                        <a:ext cx="13335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87" name="Object 16"/>
          <p:cNvGraphicFramePr>
            <a:graphicFrameLocks noChangeAspect="1"/>
          </p:cNvGraphicFramePr>
          <p:nvPr/>
        </p:nvGraphicFramePr>
        <p:xfrm>
          <a:off x="2312194" y="3581400"/>
          <a:ext cx="1551385" cy="458391"/>
        </p:xfrm>
        <a:graphic>
          <a:graphicData uri="http://schemas.openxmlformats.org/presentationml/2006/ole">
            <mc:AlternateContent xmlns:mc="http://schemas.openxmlformats.org/markup-compatibility/2006">
              <mc:Choice xmlns:v="urn:schemas-microsoft-com:vml" Requires="v">
                <p:oleObj spid="_x0000_s13323" name="公式" r:id="rId11" imgW="901309" imgH="266584" progId="Equation.3">
                  <p:embed/>
                </p:oleObj>
              </mc:Choice>
              <mc:Fallback>
                <p:oleObj name="公式" r:id="rId11" imgW="901309" imgH="266584" progId="Equation.3">
                  <p:embed/>
                  <p:pic>
                    <p:nvPicPr>
                      <p:cNvPr id="24587"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12194" y="3581400"/>
                        <a:ext cx="1551385" cy="4583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97022755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灯片编号占位符 6"/>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Comic Sans MS" panose="030F0702030302020204" pitchFamily="66" charset="0"/>
              </a:defRPr>
            </a:lvl1pPr>
            <a:lvl2pPr marL="557213" indent="-214313">
              <a:defRPr kumimoji="1" sz="1200">
                <a:solidFill>
                  <a:schemeClr val="tx1"/>
                </a:solidFill>
                <a:latin typeface="Comic Sans MS" panose="030F0702030302020204" pitchFamily="66" charset="0"/>
              </a:defRPr>
            </a:lvl2pPr>
            <a:lvl3pPr marL="857250" indent="-171450">
              <a:defRPr kumimoji="1" sz="1200">
                <a:solidFill>
                  <a:schemeClr val="tx1"/>
                </a:solidFill>
                <a:latin typeface="Comic Sans MS" panose="030F0702030302020204" pitchFamily="66" charset="0"/>
              </a:defRPr>
            </a:lvl3pPr>
            <a:lvl4pPr marL="1200150" indent="-171450">
              <a:defRPr kumimoji="1" sz="1200">
                <a:solidFill>
                  <a:schemeClr val="tx1"/>
                </a:solidFill>
                <a:latin typeface="Comic Sans MS" panose="030F0702030302020204" pitchFamily="66" charset="0"/>
              </a:defRPr>
            </a:lvl4pPr>
            <a:lvl5pPr marL="1543050" indent="-171450">
              <a:defRPr kumimoji="1" sz="1200">
                <a:solidFill>
                  <a:schemeClr val="tx1"/>
                </a:solidFill>
                <a:latin typeface="Comic Sans MS" panose="030F0702030302020204" pitchFamily="66" charset="0"/>
              </a:defRPr>
            </a:lvl5pPr>
            <a:lvl6pPr marL="1885950" indent="-171450" eaLnBrk="0" fontAlgn="base" hangingPunct="0">
              <a:spcBef>
                <a:spcPct val="0"/>
              </a:spcBef>
              <a:spcAft>
                <a:spcPct val="0"/>
              </a:spcAft>
              <a:defRPr kumimoji="1" sz="1200">
                <a:solidFill>
                  <a:schemeClr val="tx1"/>
                </a:solidFill>
                <a:latin typeface="Comic Sans MS" panose="030F0702030302020204" pitchFamily="66" charset="0"/>
              </a:defRPr>
            </a:lvl6pPr>
            <a:lvl7pPr marL="2228850" indent="-171450" eaLnBrk="0" fontAlgn="base" hangingPunct="0">
              <a:spcBef>
                <a:spcPct val="0"/>
              </a:spcBef>
              <a:spcAft>
                <a:spcPct val="0"/>
              </a:spcAft>
              <a:defRPr kumimoji="1" sz="1200">
                <a:solidFill>
                  <a:schemeClr val="tx1"/>
                </a:solidFill>
                <a:latin typeface="Comic Sans MS" panose="030F0702030302020204" pitchFamily="66" charset="0"/>
              </a:defRPr>
            </a:lvl7pPr>
            <a:lvl8pPr marL="2571750" indent="-171450" eaLnBrk="0" fontAlgn="base" hangingPunct="0">
              <a:spcBef>
                <a:spcPct val="0"/>
              </a:spcBef>
              <a:spcAft>
                <a:spcPct val="0"/>
              </a:spcAft>
              <a:defRPr kumimoji="1" sz="1200">
                <a:solidFill>
                  <a:schemeClr val="tx1"/>
                </a:solidFill>
                <a:latin typeface="Comic Sans MS" panose="030F0702030302020204" pitchFamily="66" charset="0"/>
              </a:defRPr>
            </a:lvl8pPr>
            <a:lvl9pPr marL="2914650" indent="-171450" eaLnBrk="0" fontAlgn="base" hangingPunct="0">
              <a:spcBef>
                <a:spcPct val="0"/>
              </a:spcBef>
              <a:spcAft>
                <a:spcPct val="0"/>
              </a:spcAft>
              <a:defRPr kumimoji="1" sz="1200">
                <a:solidFill>
                  <a:schemeClr val="tx1"/>
                </a:solidFill>
                <a:latin typeface="Comic Sans MS" panose="030F0702030302020204" pitchFamily="66" charset="0"/>
              </a:defRPr>
            </a:lvl9pPr>
          </a:lstStyle>
          <a:p>
            <a:pPr defTabSz="685800" eaLnBrk="0" fontAlgn="base" hangingPunct="0">
              <a:spcBef>
                <a:spcPct val="0"/>
              </a:spcBef>
              <a:spcAft>
                <a:spcPct val="0"/>
              </a:spcAft>
            </a:pPr>
            <a:fld id="{5692D61D-4407-4FDD-9843-C193BA7FB098}" type="slidenum">
              <a:rPr lang="zh-CN" altLang="en-US" sz="600">
                <a:solidFill>
                  <a:srgbClr val="000000"/>
                </a:solidFill>
              </a:rPr>
              <a:pPr defTabSz="685800" eaLnBrk="0" fontAlgn="base" hangingPunct="0">
                <a:spcBef>
                  <a:spcPct val="0"/>
                </a:spcBef>
                <a:spcAft>
                  <a:spcPct val="0"/>
                </a:spcAft>
              </a:pPr>
              <a:t>94</a:t>
            </a:fld>
            <a:endParaRPr lang="en-US" altLang="zh-CN" sz="1050">
              <a:solidFill>
                <a:srgbClr val="000000"/>
              </a:solidFill>
            </a:endParaRPr>
          </a:p>
        </p:txBody>
      </p:sp>
      <p:graphicFrame>
        <p:nvGraphicFramePr>
          <p:cNvPr id="25603" name="Object 7"/>
          <p:cNvGraphicFramePr>
            <a:graphicFrameLocks noGrp="1" noChangeAspect="1"/>
          </p:cNvGraphicFramePr>
          <p:nvPr>
            <p:ph sz="quarter" idx="1"/>
          </p:nvPr>
        </p:nvGraphicFramePr>
        <p:xfrm>
          <a:off x="3109913" y="1389460"/>
          <a:ext cx="1668066" cy="338138"/>
        </p:xfrm>
        <a:graphic>
          <a:graphicData uri="http://schemas.openxmlformats.org/presentationml/2006/ole">
            <mc:AlternateContent xmlns:mc="http://schemas.openxmlformats.org/markup-compatibility/2006">
              <mc:Choice xmlns:v="urn:schemas-microsoft-com:vml" Requires="v">
                <p:oleObj spid="_x0000_s14344" name="公式" r:id="rId4" imgW="1066337" imgH="215806" progId="Equation.3">
                  <p:embed/>
                </p:oleObj>
              </mc:Choice>
              <mc:Fallback>
                <p:oleObj name="公式" r:id="rId4" imgW="1066337" imgH="215806" progId="Equation.3">
                  <p:embed/>
                  <p:pic>
                    <p:nvPicPr>
                      <p:cNvPr id="25603"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9913" y="1389460"/>
                        <a:ext cx="1668066"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4" name="Object 4"/>
          <p:cNvGraphicFramePr>
            <a:graphicFrameLocks noGrp="1" noChangeAspect="1"/>
          </p:cNvGraphicFramePr>
          <p:nvPr>
            <p:ph sz="quarter" idx="2"/>
          </p:nvPr>
        </p:nvGraphicFramePr>
        <p:xfrm>
          <a:off x="3140869" y="1852612"/>
          <a:ext cx="1649016" cy="338138"/>
        </p:xfrm>
        <a:graphic>
          <a:graphicData uri="http://schemas.openxmlformats.org/presentationml/2006/ole">
            <mc:AlternateContent xmlns:mc="http://schemas.openxmlformats.org/markup-compatibility/2006">
              <mc:Choice xmlns:v="urn:schemas-microsoft-com:vml" Requires="v">
                <p:oleObj spid="_x0000_s14345" name="公式" r:id="rId6" imgW="1053643" imgH="215806" progId="Equation.3">
                  <p:embed/>
                </p:oleObj>
              </mc:Choice>
              <mc:Fallback>
                <p:oleObj name="公式" r:id="rId6" imgW="1053643" imgH="215806" progId="Equation.3">
                  <p:embed/>
                  <p:pic>
                    <p:nvPicPr>
                      <p:cNvPr id="25604"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869" y="1852612"/>
                        <a:ext cx="1649016"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05" name="Object 12"/>
          <p:cNvGraphicFramePr>
            <a:graphicFrameLocks noGrp="1" noChangeAspect="1"/>
          </p:cNvGraphicFramePr>
          <p:nvPr>
            <p:ph sz="quarter" idx="3"/>
          </p:nvPr>
        </p:nvGraphicFramePr>
        <p:xfrm>
          <a:off x="3137297" y="3025379"/>
          <a:ext cx="1613297" cy="353615"/>
        </p:xfrm>
        <a:graphic>
          <a:graphicData uri="http://schemas.openxmlformats.org/presentationml/2006/ole">
            <mc:AlternateContent xmlns:mc="http://schemas.openxmlformats.org/markup-compatibility/2006">
              <mc:Choice xmlns:v="urn:schemas-microsoft-com:vml" Requires="v">
                <p:oleObj spid="_x0000_s14346" name="公式" r:id="rId8" imgW="1040948" imgH="228501" progId="Equation.3">
                  <p:embed/>
                </p:oleObj>
              </mc:Choice>
              <mc:Fallback>
                <p:oleObj name="公式" r:id="rId8" imgW="1040948" imgH="228501" progId="Equation.3">
                  <p:embed/>
                  <p:pic>
                    <p:nvPicPr>
                      <p:cNvPr id="25605"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37297" y="3025379"/>
                        <a:ext cx="1613297" cy="353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Rectangle 6"/>
          <p:cNvSpPr>
            <a:spLocks noChangeArrowheads="1"/>
          </p:cNvSpPr>
          <p:nvPr/>
        </p:nvSpPr>
        <p:spPr bwMode="auto">
          <a:xfrm>
            <a:off x="1285876" y="1028700"/>
            <a:ext cx="1984772"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pPr>
            <a:r>
              <a:rPr lang="zh-CN" altLang="en-US" sz="1800">
                <a:solidFill>
                  <a:srgbClr val="000000"/>
                </a:solidFill>
                <a:latin typeface="微软雅黑" panose="020B0503020204020204" pitchFamily="34" charset="-122"/>
                <a:ea typeface="微软雅黑" panose="020B0503020204020204" pitchFamily="34" charset="-122"/>
              </a:rPr>
              <a:t>根据前面关系式：</a:t>
            </a:r>
          </a:p>
        </p:txBody>
      </p:sp>
      <p:sp>
        <p:nvSpPr>
          <p:cNvPr id="25607" name="Rectangle 11"/>
          <p:cNvSpPr>
            <a:spLocks noChangeArrowheads="1"/>
          </p:cNvSpPr>
          <p:nvPr/>
        </p:nvSpPr>
        <p:spPr bwMode="auto">
          <a:xfrm>
            <a:off x="1285875" y="2297907"/>
            <a:ext cx="6475810" cy="623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pPr>
            <a:r>
              <a:rPr lang="zh-CN" altLang="en-US" sz="1800">
                <a:solidFill>
                  <a:srgbClr val="000000"/>
                </a:solidFill>
                <a:latin typeface="微软雅黑" panose="020B0503020204020204" pitchFamily="34" charset="-122"/>
                <a:ea typeface="微软雅黑" panose="020B0503020204020204" pitchFamily="34" charset="-122"/>
              </a:rPr>
              <a:t>对于</a:t>
            </a:r>
            <a:r>
              <a:rPr lang="en-US" altLang="zh-CN" sz="1800">
                <a:solidFill>
                  <a:srgbClr val="000000"/>
                </a:solidFill>
                <a:latin typeface="微软雅黑" panose="020B0503020204020204" pitchFamily="34" charset="-122"/>
                <a:ea typeface="微软雅黑" panose="020B0503020204020204" pitchFamily="34" charset="-122"/>
              </a:rPr>
              <a:t>f</a:t>
            </a:r>
            <a:r>
              <a:rPr lang="en-US" altLang="zh-CN" sz="1800" baseline="-25000">
                <a:solidFill>
                  <a:srgbClr val="000000"/>
                </a:solidFill>
                <a:latin typeface="微软雅黑" panose="020B0503020204020204" pitchFamily="34" charset="-122"/>
                <a:ea typeface="微软雅黑" panose="020B0503020204020204" pitchFamily="34" charset="-122"/>
              </a:rPr>
              <a:t>3</a:t>
            </a:r>
            <a:r>
              <a:rPr lang="zh-CN" altLang="en-US" sz="1800">
                <a:solidFill>
                  <a:srgbClr val="000000"/>
                </a:solidFill>
                <a:latin typeface="微软雅黑" panose="020B0503020204020204" pitchFamily="34" charset="-122"/>
                <a:ea typeface="微软雅黑" panose="020B0503020204020204" pitchFamily="34" charset="-122"/>
              </a:rPr>
              <a:t>不难分析当</a:t>
            </a:r>
            <a:r>
              <a:rPr lang="en-US" altLang="zh-CN" sz="1800">
                <a:solidFill>
                  <a:srgbClr val="000000"/>
                </a:solidFill>
                <a:latin typeface="微软雅黑" panose="020B0503020204020204" pitchFamily="34" charset="-122"/>
                <a:ea typeface="微软雅黑" panose="020B0503020204020204" pitchFamily="34" charset="-122"/>
              </a:rPr>
              <a:t>n&lt;10</a:t>
            </a:r>
            <a:r>
              <a:rPr lang="zh-CN" altLang="en-US" sz="1800">
                <a:solidFill>
                  <a:srgbClr val="000000"/>
                </a:solidFill>
                <a:latin typeface="微软雅黑" panose="020B0503020204020204" pitchFamily="34" charset="-122"/>
                <a:ea typeface="微软雅黑" panose="020B0503020204020204" pitchFamily="34" charset="-122"/>
              </a:rPr>
              <a:t>时</a:t>
            </a:r>
            <a:r>
              <a:rPr lang="en-US" altLang="zh-CN" sz="1800">
                <a:solidFill>
                  <a:srgbClr val="000000"/>
                </a:solidFill>
                <a:latin typeface="微软雅黑" panose="020B0503020204020204" pitchFamily="34" charset="-122"/>
                <a:ea typeface="微软雅黑" panose="020B0503020204020204" pitchFamily="34" charset="-122"/>
              </a:rPr>
              <a:t>f</a:t>
            </a:r>
            <a:r>
              <a:rPr lang="en-US" altLang="zh-CN" sz="1800" baseline="-25000">
                <a:solidFill>
                  <a:srgbClr val="000000"/>
                </a:solidFill>
                <a:latin typeface="微软雅黑" panose="020B0503020204020204" pitchFamily="34" charset="-122"/>
                <a:ea typeface="微软雅黑" panose="020B0503020204020204" pitchFamily="34" charset="-122"/>
              </a:rPr>
              <a:t>3</a:t>
            </a:r>
            <a:r>
              <a:rPr lang="en-US" altLang="zh-CN" sz="1800">
                <a:solidFill>
                  <a:srgbClr val="000000"/>
                </a:solidFill>
                <a:latin typeface="微软雅黑" panose="020B0503020204020204" pitchFamily="34" charset="-122"/>
                <a:ea typeface="微软雅黑" panose="020B0503020204020204" pitchFamily="34" charset="-122"/>
              </a:rPr>
              <a:t>&lt;f</a:t>
            </a:r>
            <a:r>
              <a:rPr lang="en-US" altLang="zh-CN" sz="1800" baseline="-25000">
                <a:solidFill>
                  <a:srgbClr val="000000"/>
                </a:solidFill>
                <a:latin typeface="微软雅黑" panose="020B0503020204020204" pitchFamily="34" charset="-122"/>
                <a:ea typeface="微软雅黑" panose="020B0503020204020204" pitchFamily="34" charset="-122"/>
              </a:rPr>
              <a:t>1</a:t>
            </a:r>
            <a:r>
              <a:rPr lang="en-US" altLang="zh-CN" sz="1800">
                <a:solidFill>
                  <a:srgbClr val="000000"/>
                </a:solidFill>
                <a:latin typeface="微软雅黑" panose="020B0503020204020204" pitchFamily="34" charset="-122"/>
                <a:ea typeface="微软雅黑" panose="020B0503020204020204" pitchFamily="34" charset="-122"/>
              </a:rPr>
              <a:t>,</a:t>
            </a:r>
            <a:r>
              <a:rPr lang="zh-CN" altLang="en-US" sz="1800">
                <a:solidFill>
                  <a:srgbClr val="000000"/>
                </a:solidFill>
                <a:latin typeface="微软雅黑" panose="020B0503020204020204" pitchFamily="34" charset="-122"/>
                <a:ea typeface="微软雅黑" panose="020B0503020204020204" pitchFamily="34" charset="-122"/>
              </a:rPr>
              <a:t>但是当</a:t>
            </a:r>
            <a:r>
              <a:rPr lang="en-US" altLang="zh-CN" sz="1800">
                <a:solidFill>
                  <a:srgbClr val="000000"/>
                </a:solidFill>
                <a:latin typeface="微软雅黑" panose="020B0503020204020204" pitchFamily="34" charset="-122"/>
                <a:ea typeface="微软雅黑" panose="020B0503020204020204" pitchFamily="34" charset="-122"/>
              </a:rPr>
              <a:t>n </a:t>
            </a:r>
            <a:r>
              <a:rPr lang="en-US" altLang="zh-CN"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10,10</a:t>
            </a:r>
            <a:r>
              <a:rPr lang="en-US" altLang="zh-CN" sz="1800" baseline="30000">
                <a:solidFill>
                  <a:srgbClr val="000000"/>
                </a:solidFill>
                <a:latin typeface="微软雅黑" panose="020B0503020204020204" pitchFamily="34" charset="-122"/>
                <a:ea typeface="微软雅黑" panose="020B0503020204020204" pitchFamily="34" charset="-122"/>
                <a:sym typeface="Symbol" panose="05050102010706020507" pitchFamily="18" charset="2"/>
              </a:rPr>
              <a:t>n </a:t>
            </a:r>
            <a:r>
              <a:rPr lang="en-US" altLang="zh-CN"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 n</a:t>
            </a:r>
            <a:r>
              <a:rPr lang="en-US" altLang="zh-CN" sz="1800" baseline="30000">
                <a:solidFill>
                  <a:srgbClr val="000000"/>
                </a:solidFill>
                <a:latin typeface="微软雅黑" panose="020B0503020204020204" pitchFamily="34" charset="-122"/>
                <a:ea typeface="微软雅黑" panose="020B0503020204020204" pitchFamily="34" charset="-122"/>
                <a:sym typeface="Symbol" panose="05050102010706020507" pitchFamily="18" charset="2"/>
              </a:rPr>
              <a:t>n</a:t>
            </a:r>
            <a:r>
              <a:rPr lang="en-US" altLang="zh-CN"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因此根据定义，我们有当</a:t>
            </a:r>
            <a:r>
              <a:rPr lang="en-US" altLang="zh-CN" sz="1800">
                <a:solidFill>
                  <a:srgbClr val="000000"/>
                </a:solidFill>
                <a:latin typeface="微软雅黑" panose="020B0503020204020204" pitchFamily="34" charset="-122"/>
                <a:ea typeface="微软雅黑" panose="020B0503020204020204" pitchFamily="34" charset="-122"/>
              </a:rPr>
              <a:t>n </a:t>
            </a:r>
            <a:r>
              <a:rPr lang="en-US" altLang="zh-CN"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10,</a:t>
            </a:r>
            <a:r>
              <a:rPr lang="en-US" altLang="zh-CN" sz="1200">
                <a:solidFill>
                  <a:srgbClr val="0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10</a:t>
            </a:r>
            <a:r>
              <a:rPr lang="en-US" altLang="zh-CN" sz="1800" baseline="30000">
                <a:solidFill>
                  <a:srgbClr val="000000"/>
                </a:solidFill>
                <a:latin typeface="微软雅黑" panose="020B0503020204020204" pitchFamily="34" charset="-122"/>
                <a:ea typeface="微软雅黑" panose="020B0503020204020204" pitchFamily="34" charset="-122"/>
                <a:sym typeface="Symbol" panose="05050102010706020507" pitchFamily="18" charset="2"/>
              </a:rPr>
              <a:t>n</a:t>
            </a:r>
            <a:r>
              <a:rPr lang="en-US" altLang="zh-CN"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  Cn</a:t>
            </a:r>
            <a:r>
              <a:rPr lang="en-US" altLang="zh-CN" sz="1800" baseline="30000">
                <a:solidFill>
                  <a:srgbClr val="000000"/>
                </a:solidFill>
                <a:latin typeface="微软雅黑" panose="020B0503020204020204" pitchFamily="34" charset="-122"/>
                <a:ea typeface="微软雅黑" panose="020B0503020204020204" pitchFamily="34" charset="-122"/>
                <a:sym typeface="Symbol" panose="05050102010706020507" pitchFamily="18" charset="2"/>
              </a:rPr>
              <a:t>n</a:t>
            </a:r>
            <a:r>
              <a:rPr lang="en-US" altLang="zh-CN"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800">
                <a:solidFill>
                  <a:srgbClr val="000000"/>
                </a:solidFill>
                <a:latin typeface="微软雅黑" panose="020B0503020204020204" pitchFamily="34" charset="-122"/>
                <a:ea typeface="微软雅黑" panose="020B0503020204020204" pitchFamily="34" charset="-122"/>
                <a:sym typeface="Symbol" panose="05050102010706020507" pitchFamily="18" charset="2"/>
              </a:rPr>
              <a:t>所以</a:t>
            </a:r>
          </a:p>
        </p:txBody>
      </p:sp>
      <p:sp>
        <p:nvSpPr>
          <p:cNvPr id="25608" name="Rectangle 14"/>
          <p:cNvSpPr>
            <a:spLocks noChangeArrowheads="1"/>
          </p:cNvSpPr>
          <p:nvPr/>
        </p:nvSpPr>
        <p:spPr bwMode="auto">
          <a:xfrm>
            <a:off x="1285875" y="3484960"/>
            <a:ext cx="6475810" cy="346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pPr>
            <a:r>
              <a:rPr lang="zh-CN" altLang="en-US" sz="1800">
                <a:solidFill>
                  <a:srgbClr val="000000"/>
                </a:solidFill>
                <a:latin typeface="微软雅黑" panose="020B0503020204020204" pitchFamily="34" charset="-122"/>
                <a:ea typeface="微软雅黑" panose="020B0503020204020204" pitchFamily="34" charset="-122"/>
              </a:rPr>
              <a:t>对函数两边同取对数可得：</a:t>
            </a:r>
            <a:endParaRPr lang="zh-CN" altLang="en-US" sz="1800">
              <a:solidFill>
                <a:srgbClr val="000000"/>
              </a:solidFill>
              <a:latin typeface="微软雅黑" panose="020B0503020204020204" pitchFamily="34" charset="-122"/>
              <a:ea typeface="微软雅黑" panose="020B0503020204020204" pitchFamily="34" charset="-122"/>
              <a:sym typeface="Symbol" panose="05050102010706020507" pitchFamily="18" charset="2"/>
            </a:endParaRPr>
          </a:p>
        </p:txBody>
      </p:sp>
      <p:graphicFrame>
        <p:nvGraphicFramePr>
          <p:cNvPr id="25609" name="Object 17"/>
          <p:cNvGraphicFramePr>
            <a:graphicFrameLocks noGrp="1" noChangeAspect="1"/>
          </p:cNvGraphicFramePr>
          <p:nvPr>
            <p:ph sz="quarter" idx="4"/>
          </p:nvPr>
        </p:nvGraphicFramePr>
        <p:xfrm>
          <a:off x="1763316" y="3824288"/>
          <a:ext cx="2425303" cy="589360"/>
        </p:xfrm>
        <a:graphic>
          <a:graphicData uri="http://schemas.openxmlformats.org/presentationml/2006/ole">
            <mc:AlternateContent xmlns:mc="http://schemas.openxmlformats.org/markup-compatibility/2006">
              <mc:Choice xmlns:v="urn:schemas-microsoft-com:vml" Requires="v">
                <p:oleObj spid="_x0000_s14347" name="公式" r:id="rId10" imgW="1625600" imgH="393700" progId="Equation.3">
                  <p:embed/>
                </p:oleObj>
              </mc:Choice>
              <mc:Fallback>
                <p:oleObj name="公式" r:id="rId10" imgW="1625600" imgH="393700" progId="Equation.3">
                  <p:embed/>
                  <p:pic>
                    <p:nvPicPr>
                      <p:cNvPr id="25609"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3316" y="3824288"/>
                        <a:ext cx="2425303" cy="589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10" name="Object 19"/>
          <p:cNvGraphicFramePr>
            <a:graphicFrameLocks noChangeAspect="1"/>
          </p:cNvGraphicFramePr>
          <p:nvPr/>
        </p:nvGraphicFramePr>
        <p:xfrm>
          <a:off x="4712494" y="3908822"/>
          <a:ext cx="1896666" cy="365522"/>
        </p:xfrm>
        <a:graphic>
          <a:graphicData uri="http://schemas.openxmlformats.org/presentationml/2006/ole">
            <mc:AlternateContent xmlns:mc="http://schemas.openxmlformats.org/markup-compatibility/2006">
              <mc:Choice xmlns:v="urn:schemas-microsoft-com:vml" Requires="v">
                <p:oleObj spid="_x0000_s14348" name="公式" r:id="rId12" imgW="1129810" imgH="215806" progId="Equation.3">
                  <p:embed/>
                </p:oleObj>
              </mc:Choice>
              <mc:Fallback>
                <p:oleObj name="公式" r:id="rId12" imgW="1129810" imgH="215806" progId="Equation.3">
                  <p:embed/>
                  <p:pic>
                    <p:nvPicPr>
                      <p:cNvPr id="2561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12494" y="3908822"/>
                        <a:ext cx="1896666" cy="365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1" name="Object 20"/>
          <p:cNvGraphicFramePr>
            <a:graphicFrameLocks noChangeAspect="1"/>
          </p:cNvGraphicFramePr>
          <p:nvPr/>
        </p:nvGraphicFramePr>
        <p:xfrm>
          <a:off x="1763316" y="4462463"/>
          <a:ext cx="1681163" cy="413147"/>
        </p:xfrm>
        <a:graphic>
          <a:graphicData uri="http://schemas.openxmlformats.org/presentationml/2006/ole">
            <mc:AlternateContent xmlns:mc="http://schemas.openxmlformats.org/markup-compatibility/2006">
              <mc:Choice xmlns:v="urn:schemas-microsoft-com:vml" Requires="v">
                <p:oleObj spid="_x0000_s14349" name="公式" r:id="rId14" imgW="990170" imgH="241195" progId="Equation.3">
                  <p:embed/>
                </p:oleObj>
              </mc:Choice>
              <mc:Fallback>
                <p:oleObj name="公式" r:id="rId14" imgW="990170" imgH="241195" progId="Equation.3">
                  <p:embed/>
                  <p:pic>
                    <p:nvPicPr>
                      <p:cNvPr id="25611"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63316" y="4462463"/>
                        <a:ext cx="1681163" cy="413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3"/>
          <p:cNvSpPr txBox="1">
            <a:spLocks noChangeArrowheads="1"/>
          </p:cNvSpPr>
          <p:nvPr/>
        </p:nvSpPr>
        <p:spPr bwMode="auto">
          <a:xfrm>
            <a:off x="1296253" y="674256"/>
            <a:ext cx="934550" cy="36058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nchor="ctr">
            <a:spAutoFit/>
          </a:bodyPr>
          <a:lstStyle>
            <a:lvl1pPr algn="ctr" rtl="0" eaLnBrk="0" fontAlgn="base" hangingPunct="0">
              <a:lnSpc>
                <a:spcPct val="70000"/>
              </a:lnSpc>
              <a:spcBef>
                <a:spcPct val="0"/>
              </a:spcBef>
              <a:spcAft>
                <a:spcPct val="0"/>
              </a:spcAft>
              <a:defRPr kumimoji="1" sz="2000">
                <a:solidFill>
                  <a:schemeClr val="fo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folHlink"/>
                </a:solidFill>
                <a:latin typeface="Comic Sans MS" pitchFamily="66" charset="0"/>
              </a:defRPr>
            </a:lvl2pPr>
            <a:lvl3pPr algn="ctr" rtl="0" eaLnBrk="0" fontAlgn="base" hangingPunct="0">
              <a:lnSpc>
                <a:spcPct val="70000"/>
              </a:lnSpc>
              <a:spcBef>
                <a:spcPct val="0"/>
              </a:spcBef>
              <a:spcAft>
                <a:spcPct val="0"/>
              </a:spcAft>
              <a:defRPr kumimoji="1" sz="2000">
                <a:solidFill>
                  <a:schemeClr val="folHlink"/>
                </a:solidFill>
                <a:latin typeface="Comic Sans MS" pitchFamily="66" charset="0"/>
              </a:defRPr>
            </a:lvl3pPr>
            <a:lvl4pPr algn="ctr" rtl="0" eaLnBrk="0" fontAlgn="base" hangingPunct="0">
              <a:lnSpc>
                <a:spcPct val="70000"/>
              </a:lnSpc>
              <a:spcBef>
                <a:spcPct val="0"/>
              </a:spcBef>
              <a:spcAft>
                <a:spcPct val="0"/>
              </a:spcAft>
              <a:defRPr kumimoji="1" sz="2000">
                <a:solidFill>
                  <a:schemeClr val="folHlink"/>
                </a:solidFill>
                <a:latin typeface="Comic Sans MS" pitchFamily="66" charset="0"/>
              </a:defRPr>
            </a:lvl4pPr>
            <a:lvl5pPr algn="ctr" rtl="0" eaLnBrk="0" fontAlgn="base" hangingPunct="0">
              <a:lnSpc>
                <a:spcPct val="70000"/>
              </a:lnSpc>
              <a:spcBef>
                <a:spcPct val="0"/>
              </a:spcBef>
              <a:spcAft>
                <a:spcPct val="0"/>
              </a:spcAft>
              <a:defRPr kumimoji="1" sz="2000">
                <a:solidFill>
                  <a:schemeClr val="folHlink"/>
                </a:solidFill>
                <a:latin typeface="Comic Sans MS" pitchFamily="66" charset="0"/>
              </a:defRPr>
            </a:lvl5pPr>
            <a:lvl6pPr marL="457200" algn="ctr" rtl="0" fontAlgn="base">
              <a:lnSpc>
                <a:spcPct val="70000"/>
              </a:lnSpc>
              <a:spcBef>
                <a:spcPct val="0"/>
              </a:spcBef>
              <a:spcAft>
                <a:spcPct val="0"/>
              </a:spcAft>
              <a:defRPr kumimoji="1" sz="2000">
                <a:solidFill>
                  <a:schemeClr val="folHlink"/>
                </a:solidFill>
                <a:latin typeface="Comic Sans MS" pitchFamily="66" charset="0"/>
              </a:defRPr>
            </a:lvl6pPr>
            <a:lvl7pPr marL="914400" algn="ctr" rtl="0" fontAlgn="base">
              <a:lnSpc>
                <a:spcPct val="70000"/>
              </a:lnSpc>
              <a:spcBef>
                <a:spcPct val="0"/>
              </a:spcBef>
              <a:spcAft>
                <a:spcPct val="0"/>
              </a:spcAft>
              <a:defRPr kumimoji="1" sz="2000">
                <a:solidFill>
                  <a:schemeClr val="folHlink"/>
                </a:solidFill>
                <a:latin typeface="Comic Sans MS" pitchFamily="66" charset="0"/>
              </a:defRPr>
            </a:lvl7pPr>
            <a:lvl8pPr marL="1371600" algn="ctr" rtl="0" fontAlgn="base">
              <a:lnSpc>
                <a:spcPct val="70000"/>
              </a:lnSpc>
              <a:spcBef>
                <a:spcPct val="0"/>
              </a:spcBef>
              <a:spcAft>
                <a:spcPct val="0"/>
              </a:spcAft>
              <a:defRPr kumimoji="1" sz="2000">
                <a:solidFill>
                  <a:schemeClr val="folHlink"/>
                </a:solidFill>
                <a:latin typeface="Comic Sans MS" pitchFamily="66" charset="0"/>
              </a:defRPr>
            </a:lvl8pPr>
            <a:lvl9pPr marL="1828800" algn="ctr" rtl="0" fontAlgn="base">
              <a:lnSpc>
                <a:spcPct val="70000"/>
              </a:lnSpc>
              <a:spcBef>
                <a:spcPct val="0"/>
              </a:spcBef>
              <a:spcAft>
                <a:spcPct val="0"/>
              </a:spcAft>
              <a:defRPr kumimoji="1" sz="2000">
                <a:solidFill>
                  <a:schemeClr val="folHlink"/>
                </a:solidFill>
                <a:latin typeface="Comic Sans MS" pitchFamily="66" charset="0"/>
              </a:defRPr>
            </a:lvl9pPr>
          </a:lstStyle>
          <a:p>
            <a:pPr algn="l" defTabSz="685800">
              <a:defRPr/>
            </a:pPr>
            <a:r>
              <a:rPr lang="zh-CN" altLang="en-US" sz="2700">
                <a:solidFill>
                  <a:srgbClr val="0070C0"/>
                </a:solidFill>
                <a:latin typeface="微软雅黑" panose="020B0503020204020204" pitchFamily="34" charset="-122"/>
                <a:ea typeface="微软雅黑" panose="020B0503020204020204" pitchFamily="34" charset="-122"/>
              </a:rPr>
              <a:t>例 子</a:t>
            </a:r>
            <a:endParaRPr lang="zh-CN" altLang="en-US" sz="27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267199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灯片编号占位符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200">
                <a:solidFill>
                  <a:schemeClr val="tx1"/>
                </a:solidFill>
                <a:latin typeface="Comic Sans MS" panose="030F0702030302020204" pitchFamily="66" charset="0"/>
              </a:defRPr>
            </a:lvl1pPr>
            <a:lvl2pPr marL="557213" indent="-214313">
              <a:defRPr kumimoji="1" sz="1200">
                <a:solidFill>
                  <a:schemeClr val="tx1"/>
                </a:solidFill>
                <a:latin typeface="Comic Sans MS" panose="030F0702030302020204" pitchFamily="66" charset="0"/>
              </a:defRPr>
            </a:lvl2pPr>
            <a:lvl3pPr marL="857250" indent="-171450">
              <a:defRPr kumimoji="1" sz="1200">
                <a:solidFill>
                  <a:schemeClr val="tx1"/>
                </a:solidFill>
                <a:latin typeface="Comic Sans MS" panose="030F0702030302020204" pitchFamily="66" charset="0"/>
              </a:defRPr>
            </a:lvl3pPr>
            <a:lvl4pPr marL="1200150" indent="-171450">
              <a:defRPr kumimoji="1" sz="1200">
                <a:solidFill>
                  <a:schemeClr val="tx1"/>
                </a:solidFill>
                <a:latin typeface="Comic Sans MS" panose="030F0702030302020204" pitchFamily="66" charset="0"/>
              </a:defRPr>
            </a:lvl4pPr>
            <a:lvl5pPr marL="1543050" indent="-171450">
              <a:defRPr kumimoji="1" sz="1200">
                <a:solidFill>
                  <a:schemeClr val="tx1"/>
                </a:solidFill>
                <a:latin typeface="Comic Sans MS" panose="030F0702030302020204" pitchFamily="66" charset="0"/>
              </a:defRPr>
            </a:lvl5pPr>
            <a:lvl6pPr marL="1885950" indent="-171450" eaLnBrk="0" fontAlgn="base" hangingPunct="0">
              <a:spcBef>
                <a:spcPct val="0"/>
              </a:spcBef>
              <a:spcAft>
                <a:spcPct val="0"/>
              </a:spcAft>
              <a:defRPr kumimoji="1" sz="1200">
                <a:solidFill>
                  <a:schemeClr val="tx1"/>
                </a:solidFill>
                <a:latin typeface="Comic Sans MS" panose="030F0702030302020204" pitchFamily="66" charset="0"/>
              </a:defRPr>
            </a:lvl6pPr>
            <a:lvl7pPr marL="2228850" indent="-171450" eaLnBrk="0" fontAlgn="base" hangingPunct="0">
              <a:spcBef>
                <a:spcPct val="0"/>
              </a:spcBef>
              <a:spcAft>
                <a:spcPct val="0"/>
              </a:spcAft>
              <a:defRPr kumimoji="1" sz="1200">
                <a:solidFill>
                  <a:schemeClr val="tx1"/>
                </a:solidFill>
                <a:latin typeface="Comic Sans MS" panose="030F0702030302020204" pitchFamily="66" charset="0"/>
              </a:defRPr>
            </a:lvl7pPr>
            <a:lvl8pPr marL="2571750" indent="-171450" eaLnBrk="0" fontAlgn="base" hangingPunct="0">
              <a:spcBef>
                <a:spcPct val="0"/>
              </a:spcBef>
              <a:spcAft>
                <a:spcPct val="0"/>
              </a:spcAft>
              <a:defRPr kumimoji="1" sz="1200">
                <a:solidFill>
                  <a:schemeClr val="tx1"/>
                </a:solidFill>
                <a:latin typeface="Comic Sans MS" panose="030F0702030302020204" pitchFamily="66" charset="0"/>
              </a:defRPr>
            </a:lvl8pPr>
            <a:lvl9pPr marL="2914650" indent="-171450" eaLnBrk="0" fontAlgn="base" hangingPunct="0">
              <a:spcBef>
                <a:spcPct val="0"/>
              </a:spcBef>
              <a:spcAft>
                <a:spcPct val="0"/>
              </a:spcAft>
              <a:defRPr kumimoji="1" sz="1200">
                <a:solidFill>
                  <a:schemeClr val="tx1"/>
                </a:solidFill>
                <a:latin typeface="Comic Sans MS" panose="030F0702030302020204" pitchFamily="66" charset="0"/>
              </a:defRPr>
            </a:lvl9pPr>
          </a:lstStyle>
          <a:p>
            <a:pPr defTabSz="685800" eaLnBrk="0" fontAlgn="base" hangingPunct="0">
              <a:spcBef>
                <a:spcPct val="0"/>
              </a:spcBef>
              <a:spcAft>
                <a:spcPct val="0"/>
              </a:spcAft>
            </a:pPr>
            <a:fld id="{DC7A3379-5CE3-49EE-A66B-86F5FFC21A97}" type="slidenum">
              <a:rPr lang="zh-CN" altLang="en-US" sz="600">
                <a:solidFill>
                  <a:srgbClr val="000000"/>
                </a:solidFill>
              </a:rPr>
              <a:pPr defTabSz="685800" eaLnBrk="0" fontAlgn="base" hangingPunct="0">
                <a:spcBef>
                  <a:spcPct val="0"/>
                </a:spcBef>
                <a:spcAft>
                  <a:spcPct val="0"/>
                </a:spcAft>
              </a:pPr>
              <a:t>95</a:t>
            </a:fld>
            <a:endParaRPr lang="en-US" altLang="zh-CN" sz="1050">
              <a:solidFill>
                <a:srgbClr val="000000"/>
              </a:solidFill>
            </a:endParaRPr>
          </a:p>
        </p:txBody>
      </p:sp>
      <p:graphicFrame>
        <p:nvGraphicFramePr>
          <p:cNvPr id="27651" name="Object 3"/>
          <p:cNvGraphicFramePr>
            <a:graphicFrameLocks noGrp="1" noChangeAspect="1"/>
          </p:cNvGraphicFramePr>
          <p:nvPr>
            <p:ph sz="half" idx="1"/>
          </p:nvPr>
        </p:nvGraphicFramePr>
        <p:xfrm>
          <a:off x="3287316" y="2827735"/>
          <a:ext cx="1966913" cy="421481"/>
        </p:xfrm>
        <a:graphic>
          <a:graphicData uri="http://schemas.openxmlformats.org/presentationml/2006/ole">
            <mc:AlternateContent xmlns:mc="http://schemas.openxmlformats.org/markup-compatibility/2006">
              <mc:Choice xmlns:v="urn:schemas-microsoft-com:vml" Requires="v">
                <p:oleObj spid="_x0000_s15365" name="公式" r:id="rId4" imgW="1066800" imgH="228600" progId="Equation.3">
                  <p:embed/>
                </p:oleObj>
              </mc:Choice>
              <mc:Fallback>
                <p:oleObj name="公式" r:id="rId4" imgW="1066800" imgH="228600" progId="Equation.3">
                  <p:embed/>
                  <p:pic>
                    <p:nvPicPr>
                      <p:cNvPr id="2765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7316" y="2827735"/>
                        <a:ext cx="1966913" cy="421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2" name="Object 4"/>
          <p:cNvGraphicFramePr>
            <a:graphicFrameLocks noGrp="1" noChangeAspect="1"/>
          </p:cNvGraphicFramePr>
          <p:nvPr>
            <p:ph sz="quarter" idx="2"/>
          </p:nvPr>
        </p:nvGraphicFramePr>
        <p:xfrm>
          <a:off x="3326606" y="2296716"/>
          <a:ext cx="1766888" cy="378619"/>
        </p:xfrm>
        <a:graphic>
          <a:graphicData uri="http://schemas.openxmlformats.org/presentationml/2006/ole">
            <mc:AlternateContent xmlns:mc="http://schemas.openxmlformats.org/markup-compatibility/2006">
              <mc:Choice xmlns:v="urn:schemas-microsoft-com:vml" Requires="v">
                <p:oleObj spid="_x0000_s15366" name="公式" r:id="rId6" imgW="1066800" imgH="228600" progId="Equation.3">
                  <p:embed/>
                </p:oleObj>
              </mc:Choice>
              <mc:Fallback>
                <p:oleObj name="公式" r:id="rId6" imgW="1066800" imgH="228600" progId="Equation.3">
                  <p:embed/>
                  <p:pic>
                    <p:nvPicPr>
                      <p:cNvPr id="2765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6606" y="2296716"/>
                        <a:ext cx="1766888" cy="378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3" name="Rectangle 6"/>
          <p:cNvSpPr>
            <a:spLocks noChangeArrowheads="1"/>
          </p:cNvSpPr>
          <p:nvPr/>
        </p:nvSpPr>
        <p:spPr bwMode="auto">
          <a:xfrm>
            <a:off x="1451373" y="1745457"/>
            <a:ext cx="2391965" cy="392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69056" tIns="34529" rIns="69056" bIns="34529">
            <a:spAutoFit/>
          </a:bodyPr>
          <a:lstStyle>
            <a:lvl1pPr>
              <a:defRPr kumimoji="1" sz="1600">
                <a:solidFill>
                  <a:schemeClr val="tx1"/>
                </a:solidFill>
                <a:latin typeface="Comic Sans MS" panose="030F0702030302020204" pitchFamily="66" charset="0"/>
              </a:defRPr>
            </a:lvl1pPr>
            <a:lvl2pPr marL="742950" indent="-285750">
              <a:defRPr kumimoji="1" sz="1600">
                <a:solidFill>
                  <a:schemeClr val="tx1"/>
                </a:solidFill>
                <a:latin typeface="Comic Sans MS" panose="030F0702030302020204" pitchFamily="66" charset="0"/>
              </a:defRPr>
            </a:lvl2pPr>
            <a:lvl3pPr marL="1143000" indent="-228600">
              <a:defRPr kumimoji="1" sz="1600">
                <a:solidFill>
                  <a:schemeClr val="tx1"/>
                </a:solidFill>
                <a:latin typeface="Comic Sans MS" panose="030F0702030302020204" pitchFamily="66" charset="0"/>
              </a:defRPr>
            </a:lvl3pPr>
            <a:lvl4pPr marL="1600200" indent="-228600">
              <a:defRPr kumimoji="1" sz="1600">
                <a:solidFill>
                  <a:schemeClr val="tx1"/>
                </a:solidFill>
                <a:latin typeface="Comic Sans MS" panose="030F0702030302020204" pitchFamily="66" charset="0"/>
              </a:defRPr>
            </a:lvl4pPr>
            <a:lvl5pPr marL="2057400" indent="-228600">
              <a:defRPr kumimoji="1" sz="1600">
                <a:solidFill>
                  <a:schemeClr val="tx1"/>
                </a:solidFill>
                <a:latin typeface="Comic Sans MS" panose="030F0702030302020204" pitchFamily="66" charset="0"/>
              </a:defRPr>
            </a:lvl5pPr>
            <a:lvl6pPr marL="2514600" indent="-228600" eaLnBrk="0" fontAlgn="base" hangingPunct="0">
              <a:spcBef>
                <a:spcPct val="0"/>
              </a:spcBef>
              <a:spcAft>
                <a:spcPct val="0"/>
              </a:spcAft>
              <a:defRPr kumimoji="1" sz="1600">
                <a:solidFill>
                  <a:schemeClr val="tx1"/>
                </a:solidFill>
                <a:latin typeface="Comic Sans MS" panose="030F0702030302020204" pitchFamily="66" charset="0"/>
              </a:defRPr>
            </a:lvl6pPr>
            <a:lvl7pPr marL="2971800" indent="-228600" eaLnBrk="0" fontAlgn="base" hangingPunct="0">
              <a:spcBef>
                <a:spcPct val="0"/>
              </a:spcBef>
              <a:spcAft>
                <a:spcPct val="0"/>
              </a:spcAft>
              <a:defRPr kumimoji="1" sz="1600">
                <a:solidFill>
                  <a:schemeClr val="tx1"/>
                </a:solidFill>
                <a:latin typeface="Comic Sans MS" panose="030F0702030302020204" pitchFamily="66" charset="0"/>
              </a:defRPr>
            </a:lvl7pPr>
            <a:lvl8pPr marL="3429000" indent="-228600" eaLnBrk="0" fontAlgn="base" hangingPunct="0">
              <a:spcBef>
                <a:spcPct val="0"/>
              </a:spcBef>
              <a:spcAft>
                <a:spcPct val="0"/>
              </a:spcAft>
              <a:defRPr kumimoji="1" sz="1600">
                <a:solidFill>
                  <a:schemeClr val="tx1"/>
                </a:solidFill>
                <a:latin typeface="Comic Sans MS" panose="030F0702030302020204" pitchFamily="66" charset="0"/>
              </a:defRPr>
            </a:lvl8pPr>
            <a:lvl9pPr marL="3886200" indent="-228600" eaLnBrk="0" fontAlgn="base" hangingPunct="0">
              <a:spcBef>
                <a:spcPct val="0"/>
              </a:spcBef>
              <a:spcAft>
                <a:spcPct val="0"/>
              </a:spcAft>
              <a:defRPr kumimoji="1" sz="1600">
                <a:solidFill>
                  <a:schemeClr val="tx1"/>
                </a:solidFill>
                <a:latin typeface="Comic Sans MS" panose="030F0702030302020204" pitchFamily="66" charset="0"/>
              </a:defRPr>
            </a:lvl9pPr>
          </a:lstStyle>
          <a:p>
            <a:pPr defTabSz="685800" eaLnBrk="0" fontAlgn="base" hangingPunct="0">
              <a:spcBef>
                <a:spcPct val="0"/>
              </a:spcBef>
              <a:spcAft>
                <a:spcPct val="0"/>
              </a:spcAft>
            </a:pPr>
            <a:r>
              <a:rPr lang="zh-CN" altLang="en-US" sz="2100">
                <a:solidFill>
                  <a:srgbClr val="000000"/>
                </a:solidFill>
                <a:latin typeface="微软雅黑" panose="020B0503020204020204" pitchFamily="34" charset="-122"/>
                <a:ea typeface="微软雅黑" panose="020B0503020204020204" pitchFamily="34" charset="-122"/>
              </a:rPr>
              <a:t>根据前面关系式：</a:t>
            </a:r>
          </a:p>
        </p:txBody>
      </p:sp>
      <p:graphicFrame>
        <p:nvGraphicFramePr>
          <p:cNvPr id="27654" name="Object 14"/>
          <p:cNvGraphicFramePr>
            <a:graphicFrameLocks noGrp="1" noChangeAspect="1"/>
          </p:cNvGraphicFramePr>
          <p:nvPr>
            <p:ph sz="quarter" idx="3"/>
          </p:nvPr>
        </p:nvGraphicFramePr>
        <p:xfrm>
          <a:off x="3358754" y="3468291"/>
          <a:ext cx="1844278" cy="400050"/>
        </p:xfrm>
        <a:graphic>
          <a:graphicData uri="http://schemas.openxmlformats.org/presentationml/2006/ole">
            <mc:AlternateContent xmlns:mc="http://schemas.openxmlformats.org/markup-compatibility/2006">
              <mc:Choice xmlns:v="urn:schemas-microsoft-com:vml" Requires="v">
                <p:oleObj spid="_x0000_s15367" name="公式" r:id="rId8" imgW="1054100" imgH="228600" progId="Equation.3">
                  <p:embed/>
                </p:oleObj>
              </mc:Choice>
              <mc:Fallback>
                <p:oleObj name="公式" r:id="rId8" imgW="1054100" imgH="228600" progId="Equation.3">
                  <p:embed/>
                  <p:pic>
                    <p:nvPicPr>
                      <p:cNvPr id="27654"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8754" y="3468291"/>
                        <a:ext cx="184427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3"/>
          <p:cNvSpPr txBox="1">
            <a:spLocks noChangeArrowheads="1"/>
          </p:cNvSpPr>
          <p:nvPr/>
        </p:nvSpPr>
        <p:spPr bwMode="auto">
          <a:xfrm>
            <a:off x="1451686" y="1221799"/>
            <a:ext cx="934550" cy="360581"/>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9056" tIns="34529" rIns="69056" bIns="34529" anchor="ctr">
            <a:spAutoFit/>
          </a:bodyPr>
          <a:lstStyle>
            <a:lvl1pPr algn="ctr" rtl="0" eaLnBrk="0" fontAlgn="base" hangingPunct="0">
              <a:lnSpc>
                <a:spcPct val="70000"/>
              </a:lnSpc>
              <a:spcBef>
                <a:spcPct val="0"/>
              </a:spcBef>
              <a:spcAft>
                <a:spcPct val="0"/>
              </a:spcAft>
              <a:defRPr kumimoji="1" sz="2000">
                <a:solidFill>
                  <a:schemeClr val="folHlink"/>
                </a:solidFill>
                <a:latin typeface="+mj-lt"/>
                <a:ea typeface="+mj-ea"/>
                <a:cs typeface="+mj-cs"/>
              </a:defRPr>
            </a:lvl1pPr>
            <a:lvl2pPr algn="ctr" rtl="0" eaLnBrk="0" fontAlgn="base" hangingPunct="0">
              <a:lnSpc>
                <a:spcPct val="70000"/>
              </a:lnSpc>
              <a:spcBef>
                <a:spcPct val="0"/>
              </a:spcBef>
              <a:spcAft>
                <a:spcPct val="0"/>
              </a:spcAft>
              <a:defRPr kumimoji="1" sz="2000">
                <a:solidFill>
                  <a:schemeClr val="folHlink"/>
                </a:solidFill>
                <a:latin typeface="Comic Sans MS" pitchFamily="66" charset="0"/>
              </a:defRPr>
            </a:lvl2pPr>
            <a:lvl3pPr algn="ctr" rtl="0" eaLnBrk="0" fontAlgn="base" hangingPunct="0">
              <a:lnSpc>
                <a:spcPct val="70000"/>
              </a:lnSpc>
              <a:spcBef>
                <a:spcPct val="0"/>
              </a:spcBef>
              <a:spcAft>
                <a:spcPct val="0"/>
              </a:spcAft>
              <a:defRPr kumimoji="1" sz="2000">
                <a:solidFill>
                  <a:schemeClr val="folHlink"/>
                </a:solidFill>
                <a:latin typeface="Comic Sans MS" pitchFamily="66" charset="0"/>
              </a:defRPr>
            </a:lvl3pPr>
            <a:lvl4pPr algn="ctr" rtl="0" eaLnBrk="0" fontAlgn="base" hangingPunct="0">
              <a:lnSpc>
                <a:spcPct val="70000"/>
              </a:lnSpc>
              <a:spcBef>
                <a:spcPct val="0"/>
              </a:spcBef>
              <a:spcAft>
                <a:spcPct val="0"/>
              </a:spcAft>
              <a:defRPr kumimoji="1" sz="2000">
                <a:solidFill>
                  <a:schemeClr val="folHlink"/>
                </a:solidFill>
                <a:latin typeface="Comic Sans MS" pitchFamily="66" charset="0"/>
              </a:defRPr>
            </a:lvl4pPr>
            <a:lvl5pPr algn="ctr" rtl="0" eaLnBrk="0" fontAlgn="base" hangingPunct="0">
              <a:lnSpc>
                <a:spcPct val="70000"/>
              </a:lnSpc>
              <a:spcBef>
                <a:spcPct val="0"/>
              </a:spcBef>
              <a:spcAft>
                <a:spcPct val="0"/>
              </a:spcAft>
              <a:defRPr kumimoji="1" sz="2000">
                <a:solidFill>
                  <a:schemeClr val="folHlink"/>
                </a:solidFill>
                <a:latin typeface="Comic Sans MS" pitchFamily="66" charset="0"/>
              </a:defRPr>
            </a:lvl5pPr>
            <a:lvl6pPr marL="457200" algn="ctr" rtl="0" fontAlgn="base">
              <a:lnSpc>
                <a:spcPct val="70000"/>
              </a:lnSpc>
              <a:spcBef>
                <a:spcPct val="0"/>
              </a:spcBef>
              <a:spcAft>
                <a:spcPct val="0"/>
              </a:spcAft>
              <a:defRPr kumimoji="1" sz="2000">
                <a:solidFill>
                  <a:schemeClr val="folHlink"/>
                </a:solidFill>
                <a:latin typeface="Comic Sans MS" pitchFamily="66" charset="0"/>
              </a:defRPr>
            </a:lvl6pPr>
            <a:lvl7pPr marL="914400" algn="ctr" rtl="0" fontAlgn="base">
              <a:lnSpc>
                <a:spcPct val="70000"/>
              </a:lnSpc>
              <a:spcBef>
                <a:spcPct val="0"/>
              </a:spcBef>
              <a:spcAft>
                <a:spcPct val="0"/>
              </a:spcAft>
              <a:defRPr kumimoji="1" sz="2000">
                <a:solidFill>
                  <a:schemeClr val="folHlink"/>
                </a:solidFill>
                <a:latin typeface="Comic Sans MS" pitchFamily="66" charset="0"/>
              </a:defRPr>
            </a:lvl7pPr>
            <a:lvl8pPr marL="1371600" algn="ctr" rtl="0" fontAlgn="base">
              <a:lnSpc>
                <a:spcPct val="70000"/>
              </a:lnSpc>
              <a:spcBef>
                <a:spcPct val="0"/>
              </a:spcBef>
              <a:spcAft>
                <a:spcPct val="0"/>
              </a:spcAft>
              <a:defRPr kumimoji="1" sz="2000">
                <a:solidFill>
                  <a:schemeClr val="folHlink"/>
                </a:solidFill>
                <a:latin typeface="Comic Sans MS" pitchFamily="66" charset="0"/>
              </a:defRPr>
            </a:lvl8pPr>
            <a:lvl9pPr marL="1828800" algn="ctr" rtl="0" fontAlgn="base">
              <a:lnSpc>
                <a:spcPct val="70000"/>
              </a:lnSpc>
              <a:spcBef>
                <a:spcPct val="0"/>
              </a:spcBef>
              <a:spcAft>
                <a:spcPct val="0"/>
              </a:spcAft>
              <a:defRPr kumimoji="1" sz="2000">
                <a:solidFill>
                  <a:schemeClr val="folHlink"/>
                </a:solidFill>
                <a:latin typeface="Comic Sans MS" pitchFamily="66" charset="0"/>
              </a:defRPr>
            </a:lvl9pPr>
          </a:lstStyle>
          <a:p>
            <a:pPr algn="l" defTabSz="685800">
              <a:defRPr/>
            </a:pPr>
            <a:r>
              <a:rPr lang="zh-CN" altLang="en-US" sz="2700" dirty="0">
                <a:solidFill>
                  <a:srgbClr val="0070C0"/>
                </a:solidFill>
                <a:latin typeface="微软雅黑" panose="020B0503020204020204" pitchFamily="34" charset="-122"/>
                <a:ea typeface="微软雅黑" panose="020B0503020204020204" pitchFamily="34" charset="-122"/>
              </a:rPr>
              <a:t>例 子</a:t>
            </a:r>
          </a:p>
        </p:txBody>
      </p:sp>
    </p:spTree>
    <p:extLst>
      <p:ext uri="{BB962C8B-B14F-4D97-AF65-F5344CB8AC3E}">
        <p14:creationId xmlns:p14="http://schemas.microsoft.com/office/powerpoint/2010/main" val="28456355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凤舞九天">
  <a:themeElements>
    <a:clrScheme name="自定义 9">
      <a:dk1>
        <a:sysClr val="windowText" lastClr="000000"/>
      </a:dk1>
      <a:lt1>
        <a:sysClr val="window" lastClr="FFFFFF"/>
      </a:lt1>
      <a:dk2>
        <a:srgbClr val="004646"/>
      </a:dk2>
      <a:lt2>
        <a:srgbClr val="E1F0FF"/>
      </a:lt2>
      <a:accent1>
        <a:srgbClr val="FDEF8B"/>
      </a:accent1>
      <a:accent2>
        <a:srgbClr val="91FFFF"/>
      </a:accent2>
      <a:accent3>
        <a:srgbClr val="B8D69C"/>
      </a:accent3>
      <a:accent4>
        <a:srgbClr val="91FFFF"/>
      </a:accent4>
      <a:accent5>
        <a:srgbClr val="D8C5F8"/>
      </a:accent5>
      <a:accent6>
        <a:srgbClr val="23FFFE"/>
      </a:accent6>
      <a:hlink>
        <a:srgbClr val="C0A903"/>
      </a:hlink>
      <a:folHlink>
        <a:srgbClr val="92D050"/>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2.xml><?xml version="1.0" encoding="utf-8"?>
<a:theme xmlns:a="http://schemas.openxmlformats.org/drawingml/2006/main" name="1_凤舞九天">
  <a:themeElements>
    <a:clrScheme name="自定义 9">
      <a:dk1>
        <a:sysClr val="windowText" lastClr="000000"/>
      </a:dk1>
      <a:lt1>
        <a:sysClr val="window" lastClr="FFFFFF"/>
      </a:lt1>
      <a:dk2>
        <a:srgbClr val="004646"/>
      </a:dk2>
      <a:lt2>
        <a:srgbClr val="E1F0FF"/>
      </a:lt2>
      <a:accent1>
        <a:srgbClr val="FDEF8B"/>
      </a:accent1>
      <a:accent2>
        <a:srgbClr val="91FFFF"/>
      </a:accent2>
      <a:accent3>
        <a:srgbClr val="B8D69C"/>
      </a:accent3>
      <a:accent4>
        <a:srgbClr val="91FFFF"/>
      </a:accent4>
      <a:accent5>
        <a:srgbClr val="D8C5F8"/>
      </a:accent5>
      <a:accent6>
        <a:srgbClr val="23FFFE"/>
      </a:accent6>
      <a:hlink>
        <a:srgbClr val="C0A903"/>
      </a:hlink>
      <a:folHlink>
        <a:srgbClr val="92D050"/>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3.xml><?xml version="1.0" encoding="utf-8"?>
<a:theme xmlns:a="http://schemas.openxmlformats.org/drawingml/2006/main" name="2_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ppt/theme/theme4.xml><?xml version="1.0" encoding="utf-8"?>
<a:theme xmlns:a="http://schemas.openxmlformats.org/drawingml/2006/main" name="离子">
  <a:themeElements>
    <a:clrScheme name="离子">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5.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幼圆"/>
        <a:cs typeface=""/>
      </a:majorFont>
      <a:minorFont>
        <a:latin typeface="Arial"/>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alg-design">
  <a:themeElements>
    <a:clrScheme name="1_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fontScheme name="1_alg-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sm" len="sm"/>
          <a:tailEnd type="triangle" w="sm" len="sm"/>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triangle" w="sm" len="sm"/>
          <a:tailEnd type="triangle" w="sm" len="sm"/>
        </a:ln>
        <a:effectLst/>
      </a:spPr>
      <a:bodyPr vert="horz" wrap="square" lIns="92075" tIns="46038" rIns="92075" bIns="46038"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1_alg-design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1_alg-design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1_alg-design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1_alg-design 4">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CC"/>
        </a:folHlink>
      </a:clrScheme>
      <a:clrMap bg1="lt1" tx1="dk1" bg2="lt2" tx2="dk2" accent1="accent1" accent2="accent2" accent3="accent3" accent4="accent4" accent5="accent5" accent6="accent6" hlink="hlink" folHlink="folHlink"/>
    </a:extraClrScheme>
    <a:extraClrScheme>
      <a:clrScheme name="1_alg-design 5">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660066"/>
        </a:folHlink>
      </a:clrScheme>
      <a:clrMap bg1="lt1" tx1="dk1" bg2="lt2" tx2="dk2" accent1="accent1" accent2="accent2" accent3="accent3" accent4="accent4" accent5="accent5" accent6="accent6" hlink="hlink" folHlink="folHlink"/>
    </a:extraClrScheme>
    <a:extraClrScheme>
      <a:clrScheme name="1_alg-design 6">
        <a:dk1>
          <a:srgbClr val="000000"/>
        </a:dk1>
        <a:lt1>
          <a:srgbClr val="FFFFFF"/>
        </a:lt1>
        <a:dk2>
          <a:srgbClr val="336699"/>
        </a:dk2>
        <a:lt2>
          <a:srgbClr val="010000"/>
        </a:lt2>
        <a:accent1>
          <a:srgbClr val="CCECFF"/>
        </a:accent1>
        <a:accent2>
          <a:srgbClr val="FFFFCC"/>
        </a:accent2>
        <a:accent3>
          <a:srgbClr val="FFFFFF"/>
        </a:accent3>
        <a:accent4>
          <a:srgbClr val="000000"/>
        </a:accent4>
        <a:accent5>
          <a:srgbClr val="E2F4FF"/>
        </a:accent5>
        <a:accent6>
          <a:srgbClr val="E7E7B9"/>
        </a:accent6>
        <a:hlink>
          <a:srgbClr val="FF6600"/>
        </a:hlink>
        <a:folHlink>
          <a:srgbClr val="FFFFFF"/>
        </a:folHlink>
      </a:clrScheme>
      <a:clrMap bg1="lt1" tx1="dk1" bg2="lt2" tx2="dk2" accent1="accent1" accent2="accent2" accent3="accent3" accent4="accent4" accent5="accent5" accent6="accent6" hlink="hlink" folHlink="folHlink"/>
    </a:extraClrScheme>
    <a:extraClrScheme>
      <a:clrScheme name="1_alg-design 7">
        <a:dk1>
          <a:srgbClr val="000000"/>
        </a:dk1>
        <a:lt1>
          <a:srgbClr val="FFFFFF"/>
        </a:lt1>
        <a:dk2>
          <a:srgbClr val="C0C0C0"/>
        </a:dk2>
        <a:lt2>
          <a:srgbClr val="010000"/>
        </a:lt2>
        <a:accent1>
          <a:srgbClr val="CC0000"/>
        </a:accent1>
        <a:accent2>
          <a:srgbClr val="777777"/>
        </a:accent2>
        <a:accent3>
          <a:srgbClr val="FFFFFF"/>
        </a:accent3>
        <a:accent4>
          <a:srgbClr val="000000"/>
        </a:accent4>
        <a:accent5>
          <a:srgbClr val="E2AAAA"/>
        </a:accent5>
        <a:accent6>
          <a:srgbClr val="6B6B6B"/>
        </a:accent6>
        <a:hlink>
          <a:srgbClr val="4D4D4D"/>
        </a:hlink>
        <a:folHlink>
          <a:srgbClr val="66006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深绿色背景</Template>
  <TotalTime>2716</TotalTime>
  <Words>8105</Words>
  <Application>Microsoft Office PowerPoint</Application>
  <PresentationFormat>全屏显示(16:9)</PresentationFormat>
  <Paragraphs>822</Paragraphs>
  <Slides>95</Slides>
  <Notes>54</Notes>
  <HiddenSlides>3</HiddenSlides>
  <MMClips>0</MMClips>
  <ScaleCrop>false</ScaleCrop>
  <HeadingPairs>
    <vt:vector size="8" baseType="variant">
      <vt:variant>
        <vt:lpstr>已用的字体</vt:lpstr>
      </vt:variant>
      <vt:variant>
        <vt:i4>25</vt:i4>
      </vt:variant>
      <vt:variant>
        <vt:lpstr>主题</vt:lpstr>
      </vt:variant>
      <vt:variant>
        <vt:i4>6</vt:i4>
      </vt:variant>
      <vt:variant>
        <vt:lpstr>嵌入 OLE 服务器</vt:lpstr>
      </vt:variant>
      <vt:variant>
        <vt:i4>5</vt:i4>
      </vt:variant>
      <vt:variant>
        <vt:lpstr>幻灯片标题</vt:lpstr>
      </vt:variant>
      <vt:variant>
        <vt:i4>95</vt:i4>
      </vt:variant>
    </vt:vector>
  </HeadingPairs>
  <TitlesOfParts>
    <vt:vector size="131" baseType="lpstr">
      <vt:lpstr>Arial Unicode MS</vt:lpstr>
      <vt:lpstr>Monotype Sorts</vt:lpstr>
      <vt:lpstr>MS Hei</vt:lpstr>
      <vt:lpstr>PMingLiU</vt:lpstr>
      <vt:lpstr>黑体</vt:lpstr>
      <vt:lpstr>华文仿宋</vt:lpstr>
      <vt:lpstr>华文细黑</vt:lpstr>
      <vt:lpstr>华文新魏</vt:lpstr>
      <vt:lpstr>楷体_GB2312</vt:lpstr>
      <vt:lpstr>宋体</vt:lpstr>
      <vt:lpstr>微软雅黑</vt:lpstr>
      <vt:lpstr>幼圆</vt:lpstr>
      <vt:lpstr>Arial</vt:lpstr>
      <vt:lpstr>Calibri</vt:lpstr>
      <vt:lpstr>Century Gothic</vt:lpstr>
      <vt:lpstr>Comic Sans MS</vt:lpstr>
      <vt:lpstr>Footlight MT Light</vt:lpstr>
      <vt:lpstr>Goudy Old Style</vt:lpstr>
      <vt:lpstr>Symbol</vt:lpstr>
      <vt:lpstr>Tahoma</vt:lpstr>
      <vt:lpstr>Times New Roman</vt:lpstr>
      <vt:lpstr>Webdings</vt:lpstr>
      <vt:lpstr>Wingdings</vt:lpstr>
      <vt:lpstr>Wingdings 2</vt:lpstr>
      <vt:lpstr>Wingdings 3</vt:lpstr>
      <vt:lpstr>凤舞九天</vt:lpstr>
      <vt:lpstr>1_凤舞九天</vt:lpstr>
      <vt:lpstr>2_凤舞九天</vt:lpstr>
      <vt:lpstr>离子</vt:lpstr>
      <vt:lpstr>自定义设计方案</vt:lpstr>
      <vt:lpstr>1_alg-design</vt:lpstr>
      <vt:lpstr>剪辑</vt:lpstr>
      <vt:lpstr>Document</vt:lpstr>
      <vt:lpstr>公式</vt:lpstr>
      <vt:lpstr>Equation.3</vt:lpstr>
      <vt:lpstr>Equation</vt:lpstr>
      <vt:lpstr>第一章  绪论</vt:lpstr>
      <vt:lpstr>PowerPoint 演示文稿</vt:lpstr>
      <vt:lpstr>1.1数据结构与算法的发展及研究内容</vt:lpstr>
      <vt:lpstr>1.研究内容</vt:lpstr>
      <vt:lpstr>PowerPoint 演示文稿</vt:lpstr>
      <vt:lpstr>PowerPoint 演示文稿</vt:lpstr>
      <vt:lpstr>PowerPoint 演示文稿</vt:lpstr>
      <vt:lpstr>PowerPoint 演示文稿</vt:lpstr>
      <vt:lpstr>2. 迷宫表示</vt:lpstr>
      <vt:lpstr>PowerPoint 演示文稿</vt:lpstr>
      <vt:lpstr>PowerPoint 演示文稿</vt:lpstr>
      <vt:lpstr>增量数组DeltaXY</vt:lpstr>
      <vt:lpstr>角点、边点与中点探测方法一致性处理 ----迷宫地图简化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迷宫小结</vt:lpstr>
      <vt:lpstr>1.2利用计算机求解问题的一般过程</vt:lpstr>
      <vt:lpstr>PowerPoint 演示文稿</vt:lpstr>
      <vt:lpstr>程序设计与实现</vt:lpstr>
      <vt:lpstr>计算机问题</vt:lpstr>
      <vt:lpstr>三种不同的计算机问题</vt:lpstr>
      <vt:lpstr>PowerPoint 演示文稿</vt:lpstr>
      <vt:lpstr>PowerPoint 演示文稿</vt:lpstr>
      <vt:lpstr>1.3数据结构的基本概念与术语</vt:lpstr>
      <vt:lpstr>PowerPoint 演示文稿</vt:lpstr>
      <vt:lpstr>PowerPoint 演示文稿</vt:lpstr>
      <vt:lpstr>PowerPoint 演示文稿</vt:lpstr>
      <vt:lpstr>4. 数据对象（Data Object）：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数据结构的操作（Operation）</vt:lpstr>
      <vt:lpstr>PowerPoint 演示文稿</vt:lpstr>
      <vt:lpstr>1.3.5数据类型（Data Type）</vt:lpstr>
      <vt:lpstr>PowerPoint 演示文稿</vt:lpstr>
      <vt:lpstr>PowerPoint 演示文稿</vt:lpstr>
      <vt:lpstr>PowerPoint 演示文稿</vt:lpstr>
      <vt:lpstr>1.3.6 抽象数据类型的含义与表示形式</vt:lpstr>
      <vt:lpstr>PowerPoint 演示文稿</vt:lpstr>
      <vt:lpstr>PowerPoint 演示文稿</vt:lpstr>
      <vt:lpstr>抽象数据类型与数据结构的关联</vt:lpstr>
      <vt:lpstr>学习&lt;数据结构&gt;的意义</vt:lpstr>
      <vt:lpstr>PowerPoint 演示文稿</vt:lpstr>
      <vt:lpstr>PowerPoint 演示文稿</vt:lpstr>
      <vt:lpstr>1.4 算法的概念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算法高效性的评判</vt:lpstr>
      <vt:lpstr>算法性能比较方法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回 顾</vt:lpstr>
      <vt:lpstr>PowerPoint 演示文稿</vt:lpstr>
      <vt:lpstr>渐进表达式</vt:lpstr>
      <vt:lpstr>渐近分析的符号</vt:lpstr>
      <vt:lpstr>PowerPoint 演示文稿</vt:lpstr>
      <vt:lpstr>更多渐近分析的符号</vt:lpstr>
      <vt:lpstr>渐近分析中函数比较</vt:lpstr>
      <vt:lpstr>在渐进分析中等于符号的滥用</vt:lpstr>
      <vt:lpstr>课堂讨论</vt:lpstr>
      <vt:lpstr>PowerPoint 演示文稿</vt:lpstr>
      <vt:lpstr>PowerPoint 演示文稿</vt:lpstr>
      <vt:lpstr>作图法比较各运行时间复杂性</vt:lpstr>
      <vt:lpstr>PowerPoint 演示文稿</vt:lpstr>
      <vt:lpstr>最常用的关系式</vt:lpstr>
      <vt:lpstr>例 子</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林 劼</cp:lastModifiedBy>
  <cp:revision>221</cp:revision>
  <dcterms:created xsi:type="dcterms:W3CDTF">2012-07-12T01:38:53Z</dcterms:created>
  <dcterms:modified xsi:type="dcterms:W3CDTF">2018-10-29T06:49:49Z</dcterms:modified>
</cp:coreProperties>
</file>