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47" r:id="rId2"/>
    <p:sldMasterId id="2147483759" r:id="rId3"/>
    <p:sldMasterId id="2147483771" r:id="rId4"/>
  </p:sldMasterIdLst>
  <p:notesMasterIdLst>
    <p:notesMasterId r:id="rId128"/>
  </p:notesMasterIdLst>
  <p:sldIdLst>
    <p:sldId id="405" r:id="rId5"/>
    <p:sldId id="406" r:id="rId6"/>
    <p:sldId id="407" r:id="rId7"/>
    <p:sldId id="408" r:id="rId8"/>
    <p:sldId id="409" r:id="rId9"/>
    <p:sldId id="410" r:id="rId10"/>
    <p:sldId id="306" r:id="rId11"/>
    <p:sldId id="305" r:id="rId12"/>
    <p:sldId id="404" r:id="rId13"/>
    <p:sldId id="258" r:id="rId14"/>
    <p:sldId id="259" r:id="rId15"/>
    <p:sldId id="383" r:id="rId16"/>
    <p:sldId id="384" r:id="rId17"/>
    <p:sldId id="385" r:id="rId18"/>
    <p:sldId id="403" r:id="rId19"/>
    <p:sldId id="26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438" r:id="rId48"/>
    <p:sldId id="439" r:id="rId49"/>
    <p:sldId id="440" r:id="rId50"/>
    <p:sldId id="441" r:id="rId51"/>
    <p:sldId id="442" r:id="rId52"/>
    <p:sldId id="443" r:id="rId53"/>
    <p:sldId id="444" r:id="rId54"/>
    <p:sldId id="445" r:id="rId55"/>
    <p:sldId id="446" r:id="rId56"/>
    <p:sldId id="447" r:id="rId57"/>
    <p:sldId id="448" r:id="rId58"/>
    <p:sldId id="450" r:id="rId59"/>
    <p:sldId id="451" r:id="rId60"/>
    <p:sldId id="452" r:id="rId61"/>
    <p:sldId id="453" r:id="rId62"/>
    <p:sldId id="454" r:id="rId63"/>
    <p:sldId id="455" r:id="rId64"/>
    <p:sldId id="456" r:id="rId65"/>
    <p:sldId id="449" r:id="rId66"/>
    <p:sldId id="457" r:id="rId67"/>
    <p:sldId id="458" r:id="rId68"/>
    <p:sldId id="459" r:id="rId69"/>
    <p:sldId id="460" r:id="rId70"/>
    <p:sldId id="461" r:id="rId71"/>
    <p:sldId id="462" r:id="rId72"/>
    <p:sldId id="463" r:id="rId73"/>
    <p:sldId id="464" r:id="rId74"/>
    <p:sldId id="465" r:id="rId75"/>
    <p:sldId id="466" r:id="rId76"/>
    <p:sldId id="467" r:id="rId77"/>
    <p:sldId id="468" r:id="rId78"/>
    <p:sldId id="469" r:id="rId79"/>
    <p:sldId id="470" r:id="rId80"/>
    <p:sldId id="471" r:id="rId81"/>
    <p:sldId id="472" r:id="rId82"/>
    <p:sldId id="473" r:id="rId83"/>
    <p:sldId id="474" r:id="rId84"/>
    <p:sldId id="475" r:id="rId85"/>
    <p:sldId id="476" r:id="rId86"/>
    <p:sldId id="477" r:id="rId87"/>
    <p:sldId id="479" r:id="rId88"/>
    <p:sldId id="480" r:id="rId89"/>
    <p:sldId id="481" r:id="rId90"/>
    <p:sldId id="482" r:id="rId91"/>
    <p:sldId id="483" r:id="rId92"/>
    <p:sldId id="484" r:id="rId93"/>
    <p:sldId id="485" r:id="rId94"/>
    <p:sldId id="486" r:id="rId95"/>
    <p:sldId id="487" r:id="rId96"/>
    <p:sldId id="488" r:id="rId97"/>
    <p:sldId id="489" r:id="rId98"/>
    <p:sldId id="490" r:id="rId99"/>
    <p:sldId id="491" r:id="rId100"/>
    <p:sldId id="492" r:id="rId101"/>
    <p:sldId id="493" r:id="rId102"/>
    <p:sldId id="494" r:id="rId103"/>
    <p:sldId id="495" r:id="rId104"/>
    <p:sldId id="496" r:id="rId105"/>
    <p:sldId id="497" r:id="rId106"/>
    <p:sldId id="498" r:id="rId107"/>
    <p:sldId id="499" r:id="rId108"/>
    <p:sldId id="500" r:id="rId109"/>
    <p:sldId id="501" r:id="rId110"/>
    <p:sldId id="502" r:id="rId111"/>
    <p:sldId id="503" r:id="rId112"/>
    <p:sldId id="505" r:id="rId113"/>
    <p:sldId id="506" r:id="rId114"/>
    <p:sldId id="507" r:id="rId115"/>
    <p:sldId id="508" r:id="rId116"/>
    <p:sldId id="509" r:id="rId117"/>
    <p:sldId id="510" r:id="rId118"/>
    <p:sldId id="511" r:id="rId119"/>
    <p:sldId id="512" r:id="rId120"/>
    <p:sldId id="513" r:id="rId121"/>
    <p:sldId id="514" r:id="rId122"/>
    <p:sldId id="515" r:id="rId123"/>
    <p:sldId id="516" r:id="rId124"/>
    <p:sldId id="517" r:id="rId125"/>
    <p:sldId id="518" r:id="rId126"/>
    <p:sldId id="519" r:id="rId1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31" autoAdjust="0"/>
  </p:normalViewPr>
  <p:slideViewPr>
    <p:cSldViewPr>
      <p:cViewPr varScale="1">
        <p:scale>
          <a:sx n="74" d="100"/>
          <a:sy n="74" d="100"/>
        </p:scale>
        <p:origin x="567" y="4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A23A6-1471-457E-A31D-E5F0B94340B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1216353-54E6-4F70-AA14-B0FB448DA981}">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数据元素逻辑关系：</a:t>
          </a:r>
          <a:endParaRPr lang="zh-CN" altLang="en-US" dirty="0"/>
        </a:p>
      </dgm:t>
    </dgm:pt>
    <dgm:pt modelId="{306D44B8-9A88-4F7E-BCDB-1DF4724EAB10}" type="parTrans" cxnId="{AC8310BC-864B-4BFD-A110-D8B272609168}">
      <dgm:prSet/>
      <dgm:spPr/>
      <dgm:t>
        <a:bodyPr/>
        <a:lstStyle/>
        <a:p>
          <a:endParaRPr lang="zh-CN" altLang="en-US"/>
        </a:p>
      </dgm:t>
    </dgm:pt>
    <dgm:pt modelId="{AA348A8D-1EBC-4155-9852-F5651AFCDDCD}" type="sibTrans" cxnId="{AC8310BC-864B-4BFD-A110-D8B272609168}">
      <dgm:prSet/>
      <dgm:spPr/>
      <dgm:t>
        <a:bodyPr/>
        <a:lstStyle/>
        <a:p>
          <a:endParaRPr lang="zh-CN" altLang="en-US"/>
        </a:p>
      </dgm:t>
    </dgm:pt>
    <dgm:pt modelId="{CE712743-642B-4A56-BD36-1847541011CC}">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数据元素物理存储关系</a:t>
          </a:r>
          <a:endParaRPr lang="zh-CN" altLang="en-US" dirty="0"/>
        </a:p>
      </dgm:t>
    </dgm:pt>
    <dgm:pt modelId="{31776BA4-DCF6-481E-83DE-519CCC5B7A55}" type="parTrans" cxnId="{27F34425-0493-41AB-890C-2ED8902530D8}">
      <dgm:prSet/>
      <dgm:spPr/>
      <dgm:t>
        <a:bodyPr/>
        <a:lstStyle/>
        <a:p>
          <a:endParaRPr lang="zh-CN" altLang="en-US"/>
        </a:p>
      </dgm:t>
    </dgm:pt>
    <dgm:pt modelId="{E19A9B00-EF33-4BC4-A416-DA8AE6F232DD}" type="sibTrans" cxnId="{27F34425-0493-41AB-890C-2ED8902530D8}">
      <dgm:prSet/>
      <dgm:spPr/>
      <dgm:t>
        <a:bodyPr/>
        <a:lstStyle/>
        <a:p>
          <a:endParaRPr lang="zh-CN" altLang="en-US"/>
        </a:p>
      </dgm:t>
    </dgm:pt>
    <dgm:pt modelId="{3499B41C-4378-4016-B93D-84B8774B8BA6}">
      <dgm:prSet phldrT="[文本]"/>
      <dgm:spPr/>
      <dgm:t>
        <a:bodyPr/>
        <a:lstStyle/>
        <a:p>
          <a:r>
            <a:rPr lang="zh-CN" altLang="en-US" dirty="0" smtClean="0"/>
            <a:t>的线性关系</a:t>
          </a:r>
          <a:endParaRPr lang="zh-CN" altLang="en-US" dirty="0"/>
        </a:p>
      </dgm:t>
    </dgm:pt>
    <dgm:pt modelId="{3F5762D2-AEB4-459D-A467-29A42A4978EC}" type="parTrans" cxnId="{9077BF86-DA9E-4DA4-A995-DC04115BCD9E}">
      <dgm:prSet/>
      <dgm:spPr/>
      <dgm:t>
        <a:bodyPr/>
        <a:lstStyle/>
        <a:p>
          <a:endParaRPr lang="zh-CN" altLang="en-US"/>
        </a:p>
      </dgm:t>
    </dgm:pt>
    <dgm:pt modelId="{E914E8F0-2720-41FC-8A6D-E8831F6005DF}" type="sibTrans" cxnId="{9077BF86-DA9E-4DA4-A995-DC04115BCD9E}">
      <dgm:prSet/>
      <dgm:spPr/>
      <dgm:t>
        <a:bodyPr/>
        <a:lstStyle/>
        <a:p>
          <a:endParaRPr lang="zh-CN" altLang="en-US"/>
        </a:p>
      </dgm:t>
    </dgm:pt>
    <dgm:pt modelId="{7646816C-2E6E-459F-A7C6-04434C7BAD0A}">
      <dgm:prSet phldrT="[文本]"/>
      <dgm:spPr/>
      <dgm:t>
        <a:bodyPr/>
        <a:lstStyle/>
        <a:p>
          <a:r>
            <a:rPr lang="zh-CN" altLang="en-US" dirty="0" smtClean="0"/>
            <a:t>连续存储空间</a:t>
          </a:r>
          <a:r>
            <a:rPr lang="en-US" altLang="zh-CN" dirty="0" smtClean="0"/>
            <a:t>—</a:t>
          </a:r>
          <a:r>
            <a:rPr lang="zh-CN" altLang="en-US" dirty="0" smtClean="0"/>
            <a:t>顺序存储</a:t>
          </a:r>
          <a:endParaRPr lang="zh-CN" altLang="en-US" dirty="0"/>
        </a:p>
      </dgm:t>
    </dgm:pt>
    <dgm:pt modelId="{1F764357-231B-4FE4-A280-32EB98661539}" type="parTrans" cxnId="{CA1F7CD1-7E75-4B6F-AEB3-0229EA6AB652}">
      <dgm:prSet/>
      <dgm:spPr/>
      <dgm:t>
        <a:bodyPr/>
        <a:lstStyle/>
        <a:p>
          <a:endParaRPr lang="zh-CN" altLang="en-US"/>
        </a:p>
      </dgm:t>
    </dgm:pt>
    <dgm:pt modelId="{B9D8F7E5-DCB1-4079-9C2F-2F6DBD818805}" type="sibTrans" cxnId="{CA1F7CD1-7E75-4B6F-AEB3-0229EA6AB652}">
      <dgm:prSet/>
      <dgm:spPr/>
      <dgm:t>
        <a:bodyPr/>
        <a:lstStyle/>
        <a:p>
          <a:endParaRPr lang="zh-CN" altLang="en-US"/>
        </a:p>
      </dgm:t>
    </dgm:pt>
    <dgm:pt modelId="{87F5F2A6-36E2-4043-878E-6A267372BABB}">
      <dgm:prSet phldrT="[文本]"/>
      <dgm:spPr/>
      <dgm:t>
        <a:bodyPr/>
        <a:lstStyle/>
        <a:p>
          <a:r>
            <a:rPr lang="zh-CN" altLang="en-US" dirty="0" smtClean="0"/>
            <a:t>按需分配存储空间</a:t>
          </a:r>
          <a:r>
            <a:rPr lang="en-US" altLang="zh-CN" dirty="0" smtClean="0"/>
            <a:t>-</a:t>
          </a:r>
          <a:r>
            <a:rPr lang="zh-CN" altLang="en-US" dirty="0" smtClean="0"/>
            <a:t>链式存储</a:t>
          </a:r>
          <a:endParaRPr lang="zh-CN" altLang="en-US" dirty="0"/>
        </a:p>
      </dgm:t>
    </dgm:pt>
    <dgm:pt modelId="{D7C10627-62DD-400D-998A-2E47000F39AB}" type="parTrans" cxnId="{55964014-2275-467F-B6DC-13684A050C21}">
      <dgm:prSet/>
      <dgm:spPr/>
      <dgm:t>
        <a:bodyPr/>
        <a:lstStyle/>
        <a:p>
          <a:endParaRPr lang="zh-CN" altLang="en-US"/>
        </a:p>
      </dgm:t>
    </dgm:pt>
    <dgm:pt modelId="{45EFB7E1-5485-49DA-AF12-20B243145D2C}" type="sibTrans" cxnId="{55964014-2275-467F-B6DC-13684A050C21}">
      <dgm:prSet/>
      <dgm:spPr/>
      <dgm:t>
        <a:bodyPr/>
        <a:lstStyle/>
        <a:p>
          <a:endParaRPr lang="zh-CN" altLang="en-US"/>
        </a:p>
      </dgm:t>
    </dgm:pt>
    <dgm:pt modelId="{B79DF1C4-B22E-4245-B45C-12D338C860F7}" type="pres">
      <dgm:prSet presAssocID="{31DA23A6-1471-457E-A31D-E5F0B94340B3}" presName="linear" presStyleCnt="0">
        <dgm:presLayoutVars>
          <dgm:dir/>
          <dgm:animLvl val="lvl"/>
          <dgm:resizeHandles val="exact"/>
        </dgm:presLayoutVars>
      </dgm:prSet>
      <dgm:spPr/>
      <dgm:t>
        <a:bodyPr/>
        <a:lstStyle/>
        <a:p>
          <a:endParaRPr lang="zh-CN" altLang="en-US"/>
        </a:p>
      </dgm:t>
    </dgm:pt>
    <dgm:pt modelId="{27FE9ED3-75C5-4DE0-B4E2-A7A4DA1C01E0}" type="pres">
      <dgm:prSet presAssocID="{F1216353-54E6-4F70-AA14-B0FB448DA981}" presName="parentLin" presStyleCnt="0"/>
      <dgm:spPr/>
    </dgm:pt>
    <dgm:pt modelId="{487BA9B3-B57D-472B-9FCF-210853463CBB}" type="pres">
      <dgm:prSet presAssocID="{F1216353-54E6-4F70-AA14-B0FB448DA981}" presName="parentLeftMargin" presStyleLbl="node1" presStyleIdx="0" presStyleCnt="2"/>
      <dgm:spPr/>
      <dgm:t>
        <a:bodyPr/>
        <a:lstStyle/>
        <a:p>
          <a:endParaRPr lang="zh-CN" altLang="en-US"/>
        </a:p>
      </dgm:t>
    </dgm:pt>
    <dgm:pt modelId="{63497EA0-5177-43AF-A3DB-29DC42DC5575}" type="pres">
      <dgm:prSet presAssocID="{F1216353-54E6-4F70-AA14-B0FB448DA981}" presName="parentText" presStyleLbl="node1" presStyleIdx="0" presStyleCnt="2">
        <dgm:presLayoutVars>
          <dgm:chMax val="0"/>
          <dgm:bulletEnabled val="1"/>
        </dgm:presLayoutVars>
      </dgm:prSet>
      <dgm:spPr/>
      <dgm:t>
        <a:bodyPr/>
        <a:lstStyle/>
        <a:p>
          <a:endParaRPr lang="zh-CN" altLang="en-US"/>
        </a:p>
      </dgm:t>
    </dgm:pt>
    <dgm:pt modelId="{800A0EF1-B6A4-41A9-93C5-0187E83C548E}" type="pres">
      <dgm:prSet presAssocID="{F1216353-54E6-4F70-AA14-B0FB448DA981}" presName="negativeSpace" presStyleCnt="0"/>
      <dgm:spPr/>
    </dgm:pt>
    <dgm:pt modelId="{36EE62AB-F106-4FF7-A93A-83308FF610BC}" type="pres">
      <dgm:prSet presAssocID="{F1216353-54E6-4F70-AA14-B0FB448DA981}" presName="childText" presStyleLbl="conFgAcc1" presStyleIdx="0" presStyleCnt="2">
        <dgm:presLayoutVars>
          <dgm:bulletEnabled val="1"/>
        </dgm:presLayoutVars>
      </dgm:prSet>
      <dgm:spPr/>
      <dgm:t>
        <a:bodyPr/>
        <a:lstStyle/>
        <a:p>
          <a:endParaRPr lang="zh-CN" altLang="en-US"/>
        </a:p>
      </dgm:t>
    </dgm:pt>
    <dgm:pt modelId="{6F92628C-25FE-4F35-8A74-3D7B22680AB7}" type="pres">
      <dgm:prSet presAssocID="{AA348A8D-1EBC-4155-9852-F5651AFCDDCD}" presName="spaceBetweenRectangles" presStyleCnt="0"/>
      <dgm:spPr/>
    </dgm:pt>
    <dgm:pt modelId="{B9D61B0E-4B9C-4A29-A619-5383298430E5}" type="pres">
      <dgm:prSet presAssocID="{CE712743-642B-4A56-BD36-1847541011CC}" presName="parentLin" presStyleCnt="0"/>
      <dgm:spPr/>
    </dgm:pt>
    <dgm:pt modelId="{0A019939-0667-4172-9F01-C8FB686D846D}" type="pres">
      <dgm:prSet presAssocID="{CE712743-642B-4A56-BD36-1847541011CC}" presName="parentLeftMargin" presStyleLbl="node1" presStyleIdx="0" presStyleCnt="2"/>
      <dgm:spPr/>
      <dgm:t>
        <a:bodyPr/>
        <a:lstStyle/>
        <a:p>
          <a:endParaRPr lang="zh-CN" altLang="en-US"/>
        </a:p>
      </dgm:t>
    </dgm:pt>
    <dgm:pt modelId="{2631ABC3-F583-4739-8ADA-EE85FF218548}" type="pres">
      <dgm:prSet presAssocID="{CE712743-642B-4A56-BD36-1847541011CC}" presName="parentText" presStyleLbl="node1" presStyleIdx="1" presStyleCnt="2">
        <dgm:presLayoutVars>
          <dgm:chMax val="0"/>
          <dgm:bulletEnabled val="1"/>
        </dgm:presLayoutVars>
      </dgm:prSet>
      <dgm:spPr/>
      <dgm:t>
        <a:bodyPr/>
        <a:lstStyle/>
        <a:p>
          <a:endParaRPr lang="zh-CN" altLang="en-US"/>
        </a:p>
      </dgm:t>
    </dgm:pt>
    <dgm:pt modelId="{EBCED4A1-1BA1-4E74-B8A2-8AB80A3F3FBB}" type="pres">
      <dgm:prSet presAssocID="{CE712743-642B-4A56-BD36-1847541011CC}" presName="negativeSpace" presStyleCnt="0"/>
      <dgm:spPr/>
    </dgm:pt>
    <dgm:pt modelId="{D70D8EC0-5913-4B01-81F2-F469CC7D7FBC}" type="pres">
      <dgm:prSet presAssocID="{CE712743-642B-4A56-BD36-1847541011CC}" presName="childText" presStyleLbl="conFgAcc1" presStyleIdx="1" presStyleCnt="2">
        <dgm:presLayoutVars>
          <dgm:bulletEnabled val="1"/>
        </dgm:presLayoutVars>
      </dgm:prSet>
      <dgm:spPr/>
      <dgm:t>
        <a:bodyPr/>
        <a:lstStyle/>
        <a:p>
          <a:endParaRPr lang="zh-CN" altLang="en-US"/>
        </a:p>
      </dgm:t>
    </dgm:pt>
  </dgm:ptLst>
  <dgm:cxnLst>
    <dgm:cxn modelId="{27F34425-0493-41AB-890C-2ED8902530D8}" srcId="{31DA23A6-1471-457E-A31D-E5F0B94340B3}" destId="{CE712743-642B-4A56-BD36-1847541011CC}" srcOrd="1" destOrd="0" parTransId="{31776BA4-DCF6-481E-83DE-519CCC5B7A55}" sibTransId="{E19A9B00-EF33-4BC4-A416-DA8AE6F232DD}"/>
    <dgm:cxn modelId="{BC836268-A05A-488D-BAA1-80271140F8AB}" type="presOf" srcId="{87F5F2A6-36E2-4043-878E-6A267372BABB}" destId="{D70D8EC0-5913-4B01-81F2-F469CC7D7FBC}" srcOrd="0" destOrd="1" presId="urn:microsoft.com/office/officeart/2005/8/layout/list1"/>
    <dgm:cxn modelId="{F3C0996F-29F1-47CE-82FB-D4539EB82985}" type="presOf" srcId="{7646816C-2E6E-459F-A7C6-04434C7BAD0A}" destId="{D70D8EC0-5913-4B01-81F2-F469CC7D7FBC}" srcOrd="0" destOrd="0" presId="urn:microsoft.com/office/officeart/2005/8/layout/list1"/>
    <dgm:cxn modelId="{10A84F8E-86CC-47F6-B4BE-575298EEDCF6}" type="presOf" srcId="{CE712743-642B-4A56-BD36-1847541011CC}" destId="{0A019939-0667-4172-9F01-C8FB686D846D}" srcOrd="0" destOrd="0" presId="urn:microsoft.com/office/officeart/2005/8/layout/list1"/>
    <dgm:cxn modelId="{CA1F7CD1-7E75-4B6F-AEB3-0229EA6AB652}" srcId="{CE712743-642B-4A56-BD36-1847541011CC}" destId="{7646816C-2E6E-459F-A7C6-04434C7BAD0A}" srcOrd="0" destOrd="0" parTransId="{1F764357-231B-4FE4-A280-32EB98661539}" sibTransId="{B9D8F7E5-DCB1-4079-9C2F-2F6DBD818805}"/>
    <dgm:cxn modelId="{EAA29B88-799E-43E0-B4D7-EEFBD91C29A9}" type="presOf" srcId="{31DA23A6-1471-457E-A31D-E5F0B94340B3}" destId="{B79DF1C4-B22E-4245-B45C-12D338C860F7}" srcOrd="0" destOrd="0" presId="urn:microsoft.com/office/officeart/2005/8/layout/list1"/>
    <dgm:cxn modelId="{9077BF86-DA9E-4DA4-A995-DC04115BCD9E}" srcId="{F1216353-54E6-4F70-AA14-B0FB448DA981}" destId="{3499B41C-4378-4016-B93D-84B8774B8BA6}" srcOrd="0" destOrd="0" parTransId="{3F5762D2-AEB4-459D-A467-29A42A4978EC}" sibTransId="{E914E8F0-2720-41FC-8A6D-E8831F6005DF}"/>
    <dgm:cxn modelId="{A4FC7252-4CDD-4762-A9B2-F8BDC77732D3}" type="presOf" srcId="{CE712743-642B-4A56-BD36-1847541011CC}" destId="{2631ABC3-F583-4739-8ADA-EE85FF218548}" srcOrd="1" destOrd="0" presId="urn:microsoft.com/office/officeart/2005/8/layout/list1"/>
    <dgm:cxn modelId="{55964014-2275-467F-B6DC-13684A050C21}" srcId="{CE712743-642B-4A56-BD36-1847541011CC}" destId="{87F5F2A6-36E2-4043-878E-6A267372BABB}" srcOrd="1" destOrd="0" parTransId="{D7C10627-62DD-400D-998A-2E47000F39AB}" sibTransId="{45EFB7E1-5485-49DA-AF12-20B243145D2C}"/>
    <dgm:cxn modelId="{6142D66D-2C0E-4140-BFCE-C61EA89D0025}" type="presOf" srcId="{F1216353-54E6-4F70-AA14-B0FB448DA981}" destId="{487BA9B3-B57D-472B-9FCF-210853463CBB}" srcOrd="0" destOrd="0" presId="urn:microsoft.com/office/officeart/2005/8/layout/list1"/>
    <dgm:cxn modelId="{AC8310BC-864B-4BFD-A110-D8B272609168}" srcId="{31DA23A6-1471-457E-A31D-E5F0B94340B3}" destId="{F1216353-54E6-4F70-AA14-B0FB448DA981}" srcOrd="0" destOrd="0" parTransId="{306D44B8-9A88-4F7E-BCDB-1DF4724EAB10}" sibTransId="{AA348A8D-1EBC-4155-9852-F5651AFCDDCD}"/>
    <dgm:cxn modelId="{CBB8DECE-13AE-47BE-85B4-19A0BF520DE6}" type="presOf" srcId="{3499B41C-4378-4016-B93D-84B8774B8BA6}" destId="{36EE62AB-F106-4FF7-A93A-83308FF610BC}" srcOrd="0" destOrd="0" presId="urn:microsoft.com/office/officeart/2005/8/layout/list1"/>
    <dgm:cxn modelId="{BC4951D4-816F-4226-9C11-03C1A95F81B4}" type="presOf" srcId="{F1216353-54E6-4F70-AA14-B0FB448DA981}" destId="{63497EA0-5177-43AF-A3DB-29DC42DC5575}" srcOrd="1" destOrd="0" presId="urn:microsoft.com/office/officeart/2005/8/layout/list1"/>
    <dgm:cxn modelId="{1A99558B-623C-43F8-9773-BB59DCA88648}" type="presParOf" srcId="{B79DF1C4-B22E-4245-B45C-12D338C860F7}" destId="{27FE9ED3-75C5-4DE0-B4E2-A7A4DA1C01E0}" srcOrd="0" destOrd="0" presId="urn:microsoft.com/office/officeart/2005/8/layout/list1"/>
    <dgm:cxn modelId="{F3E3372A-2610-446A-8905-47805D9C0D5E}" type="presParOf" srcId="{27FE9ED3-75C5-4DE0-B4E2-A7A4DA1C01E0}" destId="{487BA9B3-B57D-472B-9FCF-210853463CBB}" srcOrd="0" destOrd="0" presId="urn:microsoft.com/office/officeart/2005/8/layout/list1"/>
    <dgm:cxn modelId="{38FAD9FF-9FAD-4D6F-9D2A-00F1AFE37F28}" type="presParOf" srcId="{27FE9ED3-75C5-4DE0-B4E2-A7A4DA1C01E0}" destId="{63497EA0-5177-43AF-A3DB-29DC42DC5575}" srcOrd="1" destOrd="0" presId="urn:microsoft.com/office/officeart/2005/8/layout/list1"/>
    <dgm:cxn modelId="{40F8132E-4DEE-4E4A-97AB-0DD735BF5DBA}" type="presParOf" srcId="{B79DF1C4-B22E-4245-B45C-12D338C860F7}" destId="{800A0EF1-B6A4-41A9-93C5-0187E83C548E}" srcOrd="1" destOrd="0" presId="urn:microsoft.com/office/officeart/2005/8/layout/list1"/>
    <dgm:cxn modelId="{FF7A4F94-3337-4635-BB77-6741E3340C80}" type="presParOf" srcId="{B79DF1C4-B22E-4245-B45C-12D338C860F7}" destId="{36EE62AB-F106-4FF7-A93A-83308FF610BC}" srcOrd="2" destOrd="0" presId="urn:microsoft.com/office/officeart/2005/8/layout/list1"/>
    <dgm:cxn modelId="{2F1F63C1-DCBD-4A6F-B33D-B0B794624674}" type="presParOf" srcId="{B79DF1C4-B22E-4245-B45C-12D338C860F7}" destId="{6F92628C-25FE-4F35-8A74-3D7B22680AB7}" srcOrd="3" destOrd="0" presId="urn:microsoft.com/office/officeart/2005/8/layout/list1"/>
    <dgm:cxn modelId="{560D7D0A-261D-448D-8CDC-45C96A55439F}" type="presParOf" srcId="{B79DF1C4-B22E-4245-B45C-12D338C860F7}" destId="{B9D61B0E-4B9C-4A29-A619-5383298430E5}" srcOrd="4" destOrd="0" presId="urn:microsoft.com/office/officeart/2005/8/layout/list1"/>
    <dgm:cxn modelId="{87859707-BF62-401E-8BE8-57344D423A3A}" type="presParOf" srcId="{B9D61B0E-4B9C-4A29-A619-5383298430E5}" destId="{0A019939-0667-4172-9F01-C8FB686D846D}" srcOrd="0" destOrd="0" presId="urn:microsoft.com/office/officeart/2005/8/layout/list1"/>
    <dgm:cxn modelId="{D5C22F61-AF1E-42D9-B929-433D5D9CAE5B}" type="presParOf" srcId="{B9D61B0E-4B9C-4A29-A619-5383298430E5}" destId="{2631ABC3-F583-4739-8ADA-EE85FF218548}" srcOrd="1" destOrd="0" presId="urn:microsoft.com/office/officeart/2005/8/layout/list1"/>
    <dgm:cxn modelId="{D0F14C74-611A-417A-90C4-EA9495230CE6}" type="presParOf" srcId="{B79DF1C4-B22E-4245-B45C-12D338C860F7}" destId="{EBCED4A1-1BA1-4E74-B8A2-8AB80A3F3FBB}" srcOrd="5" destOrd="0" presId="urn:microsoft.com/office/officeart/2005/8/layout/list1"/>
    <dgm:cxn modelId="{8CE06262-64B6-45CB-867A-AA6D6D3010FA}" type="presParOf" srcId="{B79DF1C4-B22E-4245-B45C-12D338C860F7}" destId="{D70D8EC0-5913-4B01-81F2-F469CC7D7FB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E62AB-F106-4FF7-A93A-83308FF610BC}">
      <dsp:nvSpPr>
        <dsp:cNvPr id="0" name=""/>
        <dsp:cNvSpPr/>
      </dsp:nvSpPr>
      <dsp:spPr>
        <a:xfrm>
          <a:off x="0" y="1271831"/>
          <a:ext cx="4657725" cy="99618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491" tIns="479044" rIns="361491" bIns="163576"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的线性关系</a:t>
          </a:r>
          <a:endParaRPr lang="zh-CN" altLang="en-US" sz="2300" kern="1200" dirty="0"/>
        </a:p>
      </dsp:txBody>
      <dsp:txXfrm>
        <a:off x="0" y="1271831"/>
        <a:ext cx="4657725" cy="996187"/>
      </dsp:txXfrm>
    </dsp:sp>
    <dsp:sp modelId="{63497EA0-5177-43AF-A3DB-29DC42DC5575}">
      <dsp:nvSpPr>
        <dsp:cNvPr id="0" name=""/>
        <dsp:cNvSpPr/>
      </dsp:nvSpPr>
      <dsp:spPr>
        <a:xfrm>
          <a:off x="232886" y="932351"/>
          <a:ext cx="3260407" cy="67896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3236" tIns="0" rIns="123236" bIns="0" numCol="1" spcCol="1270" anchor="ctr" anchorCtr="0">
          <a:noAutofit/>
        </a:bodyPr>
        <a:lstStyle/>
        <a:p>
          <a:pPr lvl="0" algn="l" defTabSz="1022350">
            <a:lnSpc>
              <a:spcPct val="90000"/>
            </a:lnSpc>
            <a:spcBef>
              <a:spcPct val="0"/>
            </a:spcBef>
            <a:spcAft>
              <a:spcPct val="35000"/>
            </a:spcAft>
          </a:pPr>
          <a:r>
            <a:rPr lang="zh-CN" altLang="en-US" sz="2300" kern="1200" dirty="0" smtClean="0"/>
            <a:t>数据元素逻辑关系：</a:t>
          </a:r>
          <a:endParaRPr lang="zh-CN" altLang="en-US" sz="2300" kern="1200" dirty="0"/>
        </a:p>
      </dsp:txBody>
      <dsp:txXfrm>
        <a:off x="266030" y="965495"/>
        <a:ext cx="3194119" cy="612672"/>
      </dsp:txXfrm>
    </dsp:sp>
    <dsp:sp modelId="{D70D8EC0-5913-4B01-81F2-F469CC7D7FBC}">
      <dsp:nvSpPr>
        <dsp:cNvPr id="0" name=""/>
        <dsp:cNvSpPr/>
      </dsp:nvSpPr>
      <dsp:spPr>
        <a:xfrm>
          <a:off x="0" y="2731698"/>
          <a:ext cx="4657725" cy="14127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491" tIns="479044" rIns="361491" bIns="163576"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连续存储空间</a:t>
          </a:r>
          <a:r>
            <a:rPr lang="en-US" altLang="zh-CN" sz="2300" kern="1200" dirty="0" smtClean="0"/>
            <a:t>—</a:t>
          </a:r>
          <a:r>
            <a:rPr lang="zh-CN" altLang="en-US" sz="2300" kern="1200" dirty="0" smtClean="0"/>
            <a:t>顺序存储</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按需分配存储空间</a:t>
          </a:r>
          <a:r>
            <a:rPr lang="en-US" altLang="zh-CN" sz="2300" kern="1200" dirty="0" smtClean="0"/>
            <a:t>-</a:t>
          </a:r>
          <a:r>
            <a:rPr lang="zh-CN" altLang="en-US" sz="2300" kern="1200" dirty="0" smtClean="0"/>
            <a:t>链式存储</a:t>
          </a:r>
          <a:endParaRPr lang="zh-CN" altLang="en-US" sz="2300" kern="1200" dirty="0"/>
        </a:p>
      </dsp:txBody>
      <dsp:txXfrm>
        <a:off x="0" y="2731698"/>
        <a:ext cx="4657725" cy="1412775"/>
      </dsp:txXfrm>
    </dsp:sp>
    <dsp:sp modelId="{2631ABC3-F583-4739-8ADA-EE85FF218548}">
      <dsp:nvSpPr>
        <dsp:cNvPr id="0" name=""/>
        <dsp:cNvSpPr/>
      </dsp:nvSpPr>
      <dsp:spPr>
        <a:xfrm>
          <a:off x="232886" y="2392218"/>
          <a:ext cx="3260407" cy="67896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3236" tIns="0" rIns="123236" bIns="0" numCol="1" spcCol="1270" anchor="ctr" anchorCtr="0">
          <a:noAutofit/>
        </a:bodyPr>
        <a:lstStyle/>
        <a:p>
          <a:pPr lvl="0" algn="l" defTabSz="1022350">
            <a:lnSpc>
              <a:spcPct val="90000"/>
            </a:lnSpc>
            <a:spcBef>
              <a:spcPct val="0"/>
            </a:spcBef>
            <a:spcAft>
              <a:spcPct val="35000"/>
            </a:spcAft>
          </a:pPr>
          <a:r>
            <a:rPr lang="zh-CN" altLang="en-US" sz="2300" kern="1200" dirty="0" smtClean="0"/>
            <a:t>数据元素物理存储关系</a:t>
          </a:r>
          <a:endParaRPr lang="zh-CN" altLang="en-US" sz="2300" kern="1200" dirty="0"/>
        </a:p>
      </dsp:txBody>
      <dsp:txXfrm>
        <a:off x="266030" y="2425362"/>
        <a:ext cx="3194119"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12.wmf"/><Relationship Id="rId1" Type="http://schemas.openxmlformats.org/officeDocument/2006/relationships/image" Target="../media/image31.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B75383-6543-482D-950D-906409F6452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6ACEA4-EF0E-4404-9BE3-3F540800867B}" type="slidenum">
              <a:rPr lang="en-US" altLang="zh-CN" smtClean="0"/>
              <a:pPr>
                <a:spcBef>
                  <a:spcPct val="0"/>
                </a:spcBef>
              </a:pPr>
              <a:t>8</a:t>
            </a:fld>
            <a:endParaRPr lang="en-US" altLang="zh-CN" smtClean="0"/>
          </a:p>
        </p:txBody>
      </p:sp>
      <p:sp>
        <p:nvSpPr>
          <p:cNvPr id="9219" name="Rectangle 2"/>
          <p:cNvSpPr>
            <a:spLocks noGrp="1" noRot="1" noChangeAspect="1" noChangeArrowheads="1" noTextEdit="1"/>
          </p:cNvSpPr>
          <p:nvPr>
            <p:ph type="sldImg"/>
          </p:nvPr>
        </p:nvSpPr>
        <p:spPr>
          <a:xfrm>
            <a:off x="381000" y="685800"/>
            <a:ext cx="6096000" cy="3429000"/>
          </a:xfrm>
          <a:ln/>
        </p:spPr>
      </p:sp>
      <p:sp>
        <p:nvSpPr>
          <p:cNvPr id="9220"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新細明體" pitchFamily="18"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Comic Sans MS" panose="030F0702030302020204" pitchFamily="66" charset="0"/>
              </a:rPr>
              <a:t>在权重循环不同次数，最短路径长度不同</a:t>
            </a:r>
          </a:p>
        </p:txBody>
      </p:sp>
    </p:spTree>
    <p:extLst>
      <p:ext uri="{BB962C8B-B14F-4D97-AF65-F5344CB8AC3E}">
        <p14:creationId xmlns:p14="http://schemas.microsoft.com/office/powerpoint/2010/main" val="4160130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Comic Sans MS" panose="030F0702030302020204" pitchFamily="66" charset="0"/>
              </a:rPr>
              <a:t>在权重循环不同次数，最短路径长度不同</a:t>
            </a:r>
          </a:p>
        </p:txBody>
      </p:sp>
    </p:spTree>
    <p:extLst>
      <p:ext uri="{BB962C8B-B14F-4D97-AF65-F5344CB8AC3E}">
        <p14:creationId xmlns:p14="http://schemas.microsoft.com/office/powerpoint/2010/main" val="220812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Comic Sans MS" panose="030F0702030302020204" pitchFamily="66" charset="0"/>
              </a:rPr>
              <a:t>举例说明通过</a:t>
            </a:r>
            <a:r>
              <a:rPr lang="en-US" altLang="zh-CN" smtClean="0">
                <a:latin typeface="Comic Sans MS" panose="030F0702030302020204" pitchFamily="66" charset="0"/>
              </a:rPr>
              <a:t>4</a:t>
            </a:r>
            <a:r>
              <a:rPr lang="zh-CN" altLang="en-US" smtClean="0">
                <a:latin typeface="Comic Sans MS" panose="030F0702030302020204" pitchFamily="66" charset="0"/>
              </a:rPr>
              <a:t>条边到</a:t>
            </a:r>
            <a:r>
              <a:rPr lang="en-US" altLang="zh-CN" smtClean="0">
                <a:latin typeface="Comic Sans MS" panose="030F0702030302020204" pitchFamily="66" charset="0"/>
              </a:rPr>
              <a:t>t</a:t>
            </a:r>
            <a:r>
              <a:rPr lang="zh-CN" altLang="en-US" smtClean="0">
                <a:latin typeface="Comic Sans MS" panose="030F0702030302020204" pitchFamily="66" charset="0"/>
              </a:rPr>
              <a:t>点可以更短的通过</a:t>
            </a:r>
            <a:r>
              <a:rPr lang="en-US" altLang="zh-CN" smtClean="0">
                <a:latin typeface="Comic Sans MS" panose="030F0702030302020204" pitchFamily="66" charset="0"/>
              </a:rPr>
              <a:t>3</a:t>
            </a:r>
            <a:r>
              <a:rPr lang="zh-CN" altLang="en-US" smtClean="0">
                <a:latin typeface="Comic Sans MS" panose="030F0702030302020204" pitchFamily="66" charset="0"/>
              </a:rPr>
              <a:t>条边到</a:t>
            </a:r>
            <a:r>
              <a:rPr lang="en-US" altLang="zh-CN" smtClean="0">
                <a:latin typeface="Comic Sans MS" panose="030F0702030302020204" pitchFamily="66" charset="0"/>
              </a:rPr>
              <a:t>t</a:t>
            </a:r>
            <a:r>
              <a:rPr lang="zh-CN" altLang="en-US" smtClean="0">
                <a:latin typeface="Comic Sans MS" panose="030F0702030302020204" pitchFamily="66" charset="0"/>
              </a:rPr>
              <a:t>点</a:t>
            </a:r>
          </a:p>
        </p:txBody>
      </p:sp>
    </p:spTree>
    <p:extLst>
      <p:ext uri="{BB962C8B-B14F-4D97-AF65-F5344CB8AC3E}">
        <p14:creationId xmlns:p14="http://schemas.microsoft.com/office/powerpoint/2010/main" val="43481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Comic Sans MS" panose="030F0702030302020204" pitchFamily="66" charset="0"/>
              </a:rPr>
              <a:t>Alternative to maintaining predecessor indices:  compute optimal distances, then consider only zero reduced cost edges.</a:t>
            </a:r>
          </a:p>
          <a:p>
            <a:endParaRPr lang="zh-CN" altLang="en-US" smtClean="0">
              <a:latin typeface="Comic Sans MS" panose="030F0702030302020204" pitchFamily="66" charset="0"/>
            </a:endParaRPr>
          </a:p>
        </p:txBody>
      </p:sp>
    </p:spTree>
    <p:extLst>
      <p:ext uri="{BB962C8B-B14F-4D97-AF65-F5344CB8AC3E}">
        <p14:creationId xmlns:p14="http://schemas.microsoft.com/office/powerpoint/2010/main" val="3231093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ln>
        </p:spPr>
        <p:txBody>
          <a:bodyPr/>
          <a:lstStyle/>
          <a:p>
            <a:endParaRPr lang="zh-CN" altLang="en-US" smtClean="0">
              <a:latin typeface="Comic Sans MS" panose="030F0702030302020204" pitchFamily="66" charset="0"/>
            </a:endParaRPr>
          </a:p>
        </p:txBody>
      </p:sp>
    </p:spTree>
    <p:extLst>
      <p:ext uri="{BB962C8B-B14F-4D97-AF65-F5344CB8AC3E}">
        <p14:creationId xmlns:p14="http://schemas.microsoft.com/office/powerpoint/2010/main" val="2818225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solidFill>
            <a:srgbClr val="FFFFFF"/>
          </a:solidFill>
          <a:ln/>
        </p:spPr>
      </p:sp>
      <p:sp>
        <p:nvSpPr>
          <p:cNvPr id="24579" name="Rectangle 3"/>
          <p:cNvSpPr>
            <a:spLocks noGrp="1" noChangeArrowheads="1"/>
          </p:cNvSpPr>
          <p:nvPr>
            <p:ph type="body" idx="1"/>
          </p:nvPr>
        </p:nvSpPr>
        <p:spPr>
          <a:solidFill>
            <a:srgbClr val="FFFFFF"/>
          </a:solidFill>
          <a:ln>
            <a:solidFill>
              <a:srgbClr val="000000"/>
            </a:solidFill>
          </a:ln>
        </p:spPr>
        <p:txBody>
          <a:bodyPr/>
          <a:lstStyle/>
          <a:p>
            <a:endParaRPr lang="zh-CN" altLang="en-US" smtClean="0">
              <a:latin typeface="Comic Sans MS" panose="030F0702030302020204" pitchFamily="66" charset="0"/>
            </a:endParaRPr>
          </a:p>
        </p:txBody>
      </p:sp>
    </p:spTree>
    <p:extLst>
      <p:ext uri="{BB962C8B-B14F-4D97-AF65-F5344CB8AC3E}">
        <p14:creationId xmlns:p14="http://schemas.microsoft.com/office/powerpoint/2010/main" val="3528700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Comic Sans MS" panose="030F0702030302020204" pitchFamily="66" charset="0"/>
              </a:rPr>
              <a:t>Opt</a:t>
            </a:r>
            <a:r>
              <a:rPr lang="zh-CN" altLang="en-US" smtClean="0">
                <a:latin typeface="Comic Sans MS" panose="030F0702030302020204" pitchFamily="66" charset="0"/>
              </a:rPr>
              <a:t>（</a:t>
            </a:r>
            <a:r>
              <a:rPr lang="en-US" altLang="zh-CN" smtClean="0">
                <a:latin typeface="Comic Sans MS" panose="030F0702030302020204" pitchFamily="66" charset="0"/>
              </a:rPr>
              <a:t>n-1</a:t>
            </a:r>
            <a:r>
              <a:rPr lang="zh-CN" altLang="en-US" smtClean="0">
                <a:latin typeface="Comic Sans MS" panose="030F0702030302020204" pitchFamily="66" charset="0"/>
              </a:rPr>
              <a:t>）</a:t>
            </a:r>
            <a:r>
              <a:rPr lang="en-US" altLang="zh-CN" smtClean="0">
                <a:latin typeface="Comic Sans MS" panose="030F0702030302020204" pitchFamily="66" charset="0"/>
              </a:rPr>
              <a:t>+a&lt;opt(n-1), a</a:t>
            </a:r>
            <a:r>
              <a:rPr lang="zh-CN" altLang="en-US" smtClean="0">
                <a:latin typeface="Comic Sans MS" panose="030F0702030302020204" pitchFamily="66" charset="0"/>
              </a:rPr>
              <a:t>为负</a:t>
            </a:r>
          </a:p>
        </p:txBody>
      </p:sp>
    </p:spTree>
    <p:extLst>
      <p:ext uri="{BB962C8B-B14F-4D97-AF65-F5344CB8AC3E}">
        <p14:creationId xmlns:p14="http://schemas.microsoft.com/office/powerpoint/2010/main" val="1239270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Comic Sans MS" panose="030F0702030302020204" pitchFamily="66" charset="0"/>
            </a:endParaRPr>
          </a:p>
        </p:txBody>
      </p:sp>
    </p:spTree>
    <p:extLst>
      <p:ext uri="{BB962C8B-B14F-4D97-AF65-F5344CB8AC3E}">
        <p14:creationId xmlns:p14="http://schemas.microsoft.com/office/powerpoint/2010/main" val="1607148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EE3107-A6F3-41A3-A541-E7C02E011CBE}" type="slidenum">
              <a:rPr lang="en-US" altLang="zh-CN" smtClean="0"/>
              <a:pPr>
                <a:spcBef>
                  <a:spcPct val="0"/>
                </a:spcBef>
              </a:pPr>
              <a:t>89</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举例选课问题</a:t>
            </a:r>
          </a:p>
        </p:txBody>
      </p:sp>
    </p:spTree>
    <p:extLst>
      <p:ext uri="{BB962C8B-B14F-4D97-AF65-F5344CB8AC3E}">
        <p14:creationId xmlns:p14="http://schemas.microsoft.com/office/powerpoint/2010/main" val="2201360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784EA5-71CE-4E66-9703-8E8EE866524E}" type="slidenum">
              <a:rPr lang="en-US" altLang="zh-CN" smtClean="0"/>
              <a:pPr>
                <a:spcBef>
                  <a:spcPct val="0"/>
                </a:spcBef>
              </a:pPr>
              <a:t>92</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196105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8A7B860-8FAC-4F31-B3E4-1C7E749ABAD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建立最优子结构是从最优解分析，建立递归式是从最优值求解</a:t>
            </a:r>
          </a:p>
        </p:txBody>
      </p:sp>
    </p:spTree>
    <p:extLst>
      <p:ext uri="{BB962C8B-B14F-4D97-AF65-F5344CB8AC3E}">
        <p14:creationId xmlns:p14="http://schemas.microsoft.com/office/powerpoint/2010/main" val="3758081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742F69-DDED-413B-8318-2BAAEA2F2570}" type="slidenum">
              <a:rPr lang="en-US" altLang="zh-CN" smtClean="0"/>
              <a:pPr>
                <a:spcBef>
                  <a:spcPct val="0"/>
                </a:spcBef>
              </a:pPr>
              <a:t>93</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382904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A1B9414-B09F-4A77-A0BA-C141E56A8B61}" type="slidenum">
              <a:rPr lang="en-US" altLang="zh-CN" smtClean="0"/>
              <a:pPr>
                <a:spcBef>
                  <a:spcPct val="0"/>
                </a:spcBef>
              </a:pPr>
              <a:t>94</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2980425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9A631C-E200-4502-A9EE-864B6361CB36}" type="slidenum">
              <a:rPr lang="en-US" altLang="zh-CN" smtClean="0"/>
              <a:pPr>
                <a:spcBef>
                  <a:spcPct val="0"/>
                </a:spcBef>
              </a:pPr>
              <a:t>95</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3213418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9E388F-B1D7-4736-9CA8-F18EBE93E8A9}" type="slidenum">
              <a:rPr lang="en-US" altLang="zh-CN" smtClean="0"/>
              <a:pPr>
                <a:spcBef>
                  <a:spcPct val="0"/>
                </a:spcBef>
              </a:pPr>
              <a:t>96</a:t>
            </a:fld>
            <a:endParaRPr lang="en-US" altLang="zh-CN"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877524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2E2D20-96EB-42E3-9126-4200099DB46C}" type="slidenum">
              <a:rPr lang="en-US" altLang="zh-CN" smtClean="0"/>
              <a:pPr>
                <a:spcBef>
                  <a:spcPct val="0"/>
                </a:spcBef>
              </a:pPr>
              <a:t>112</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525301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044AE26-F76A-4670-8CB6-53404CB8A488}" type="slidenum">
              <a:rPr lang="en-US" altLang="zh-CN" smtClean="0"/>
              <a:pPr>
                <a:spcBef>
                  <a:spcPct val="0"/>
                </a:spcBef>
              </a:pPr>
              <a:t>113</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1431975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1F8E7C0-BDCC-46FD-9A62-147FCDA693A1}" type="slidenum">
              <a:rPr lang="en-US" altLang="zh-CN" smtClean="0"/>
              <a:pPr>
                <a:spcBef>
                  <a:spcPct val="0"/>
                </a:spcBef>
              </a:pPr>
              <a:t>114</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ea typeface="PMingLiU" pitchFamily="18" charset="-120"/>
              </a:rPr>
              <a:t>讲述分析过程</a:t>
            </a:r>
          </a:p>
        </p:txBody>
      </p:sp>
    </p:spTree>
    <p:extLst>
      <p:ext uri="{BB962C8B-B14F-4D97-AF65-F5344CB8AC3E}">
        <p14:creationId xmlns:p14="http://schemas.microsoft.com/office/powerpoint/2010/main" val="1811333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4CE240-6126-462D-9E58-618FF0154775}" type="slidenum">
              <a:rPr lang="en-US" altLang="zh-CN" smtClean="0"/>
              <a:pPr>
                <a:spcBef>
                  <a:spcPct val="0"/>
                </a:spcBef>
              </a:pPr>
              <a:t>115</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2986362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95ED68-C0DE-4894-AE9A-883A2993580C}" type="slidenum">
              <a:rPr lang="en-US" altLang="zh-CN" smtClean="0"/>
              <a:pPr>
                <a:spcBef>
                  <a:spcPct val="0"/>
                </a:spcBef>
              </a:pPr>
              <a:t>116</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524989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E88B85E-60D9-4FF2-A729-68BE96CD8B68}" type="slidenum">
              <a:rPr lang="en-US" altLang="zh-CN" smtClean="0"/>
              <a:pPr>
                <a:spcBef>
                  <a:spcPct val="0"/>
                </a:spcBef>
              </a:pPr>
              <a:t>117</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anose="020B0604020202020204" pitchFamily="34" charset="0"/>
              <a:ea typeface="PMingLiU" pitchFamily="18" charset="-120"/>
            </a:endParaRPr>
          </a:p>
        </p:txBody>
      </p:sp>
    </p:spTree>
    <p:extLst>
      <p:ext uri="{BB962C8B-B14F-4D97-AF65-F5344CB8AC3E}">
        <p14:creationId xmlns:p14="http://schemas.microsoft.com/office/powerpoint/2010/main" val="318918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60B482-95E3-46CA-A359-9F3E1DA591F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引用分治递归的矩阵乘法</a:t>
            </a:r>
          </a:p>
        </p:txBody>
      </p:sp>
    </p:spTree>
    <p:extLst>
      <p:ext uri="{BB962C8B-B14F-4D97-AF65-F5344CB8AC3E}">
        <p14:creationId xmlns:p14="http://schemas.microsoft.com/office/powerpoint/2010/main" val="614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20BB30B-4447-446F-9E4E-84C4D1DF46F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95" name="Rectangle 2"/>
          <p:cNvSpPr>
            <a:spLocks noGrp="1" noRot="1" noChangeAspect="1" noChangeArrowheads="1" noTextEdit="1"/>
          </p:cNvSpPr>
          <p:nvPr>
            <p:ph type="sldImg"/>
          </p:nvPr>
        </p:nvSpPr>
        <p:spPr>
          <a:xfrm>
            <a:off x="381000" y="685800"/>
            <a:ext cx="6096000" cy="3429000"/>
          </a:xfrm>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引用分治递归的矩阵乘法</a:t>
            </a:r>
          </a:p>
        </p:txBody>
      </p:sp>
    </p:spTree>
    <p:extLst>
      <p:ext uri="{BB962C8B-B14F-4D97-AF65-F5344CB8AC3E}">
        <p14:creationId xmlns:p14="http://schemas.microsoft.com/office/powerpoint/2010/main" val="82915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EA77602-E3C7-4726-88BF-32C31F266DF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88236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80AA0A-3CF8-4DB3-B483-78A86C5B422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7154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1238250" y="3333750"/>
            <a:ext cx="6792913" cy="3159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Comic Sans MS" panose="030F0702030302020204" pitchFamily="66" charset="0"/>
            </a:endParaRPr>
          </a:p>
        </p:txBody>
      </p:sp>
    </p:spTree>
    <p:extLst>
      <p:ext uri="{BB962C8B-B14F-4D97-AF65-F5344CB8AC3E}">
        <p14:creationId xmlns:p14="http://schemas.microsoft.com/office/powerpoint/2010/main" val="348966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Comic Sans MS" panose="030F0702030302020204" pitchFamily="66" charset="0"/>
            </a:endParaRPr>
          </a:p>
        </p:txBody>
      </p:sp>
    </p:spTree>
    <p:extLst>
      <p:ext uri="{BB962C8B-B14F-4D97-AF65-F5344CB8AC3E}">
        <p14:creationId xmlns:p14="http://schemas.microsoft.com/office/powerpoint/2010/main" val="1437198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endParaRPr lang="zh-CN" altLang="en-US" smtClean="0">
              <a:latin typeface="Comic Sans MS" panose="030F0702030302020204" pitchFamily="66" charset="0"/>
            </a:endParaRPr>
          </a:p>
        </p:txBody>
      </p:sp>
    </p:spTree>
    <p:extLst>
      <p:ext uri="{BB962C8B-B14F-4D97-AF65-F5344CB8AC3E}">
        <p14:creationId xmlns:p14="http://schemas.microsoft.com/office/powerpoint/2010/main" val="89754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grpSp>
      </p:grpSp>
      <p:sp>
        <p:nvSpPr>
          <p:cNvPr id="5736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zh-CN" altLang="en-US"/>
              <a:t>单击此处编辑母版标题样式</a:t>
            </a:r>
          </a:p>
        </p:txBody>
      </p:sp>
      <p:sp>
        <p:nvSpPr>
          <p:cNvPr id="5736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5B7385A5-215D-4615-A9A6-F2820A12AD83}" type="slidenum">
              <a:rPr lang="en-US" altLang="zh-CN"/>
              <a:pPr>
                <a:defRPr/>
              </a:pPr>
              <a:t>‹#›</a:t>
            </a:fld>
            <a:endParaRPr lang="en-US" altLang="zh-CN"/>
          </a:p>
        </p:txBody>
      </p:sp>
    </p:spTree>
    <p:extLst>
      <p:ext uri="{BB962C8B-B14F-4D97-AF65-F5344CB8AC3E}">
        <p14:creationId xmlns:p14="http://schemas.microsoft.com/office/powerpoint/2010/main" val="171187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C68B66D-B186-4BAF-AB43-1A90622B6BF9}"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7656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855F595-EFC5-4857-9E0D-AC824451587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38713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95A6B2F2-6476-480B-8DEA-8AD5F341AFCA}"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88410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D3B9CBE5-24F0-40DD-B800-CB6A4800A3F4}" type="slidenum">
              <a:rPr lang="en-US" altLang="zh-CN"/>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1220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1" y="1"/>
            <a:ext cx="486833"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矩形 4"/>
          <p:cNvSpPr/>
          <p:nvPr/>
        </p:nvSpPr>
        <p:spPr>
          <a:xfrm>
            <a:off x="412751" y="681039"/>
            <a:ext cx="6138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矩形 5"/>
          <p:cNvSpPr/>
          <p:nvPr/>
        </p:nvSpPr>
        <p:spPr>
          <a:xfrm>
            <a:off x="357718" y="681039"/>
            <a:ext cx="381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矩形 6"/>
          <p:cNvSpPr/>
          <p:nvPr/>
        </p:nvSpPr>
        <p:spPr>
          <a:xfrm>
            <a:off x="332318" y="681039"/>
            <a:ext cx="127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p:cNvSpPr/>
          <p:nvPr/>
        </p:nvSpPr>
        <p:spPr>
          <a:xfrm>
            <a:off x="296333" y="681039"/>
            <a:ext cx="10584"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矩形 10"/>
          <p:cNvSpPr/>
          <p:nvPr/>
        </p:nvSpPr>
        <p:spPr>
          <a:xfrm>
            <a:off x="340785" y="5046664"/>
            <a:ext cx="97367"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矩形 11"/>
          <p:cNvSpPr/>
          <p:nvPr/>
        </p:nvSpPr>
        <p:spPr>
          <a:xfrm>
            <a:off x="340785" y="4797425"/>
            <a:ext cx="97367"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矩形 12"/>
          <p:cNvSpPr/>
          <p:nvPr/>
        </p:nvSpPr>
        <p:spPr>
          <a:xfrm>
            <a:off x="340785" y="4637088"/>
            <a:ext cx="97367"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矩形 13"/>
          <p:cNvSpPr/>
          <p:nvPr/>
        </p:nvSpPr>
        <p:spPr>
          <a:xfrm>
            <a:off x="340785" y="4541838"/>
            <a:ext cx="97367"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标题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zh-CN" altLang="en-US" smtClean="0"/>
              <a:t>单击此处编辑母版标题样式</a:t>
            </a:r>
            <a:endParaRPr lang="en-US"/>
          </a:p>
        </p:txBody>
      </p:sp>
      <p:sp>
        <p:nvSpPr>
          <p:cNvPr id="9" name="副标题 8"/>
          <p:cNvSpPr>
            <a:spLocks noGrp="1"/>
          </p:cNvSpPr>
          <p:nvPr>
            <p:ph type="subTitle" idx="1"/>
          </p:nvPr>
        </p:nvSpPr>
        <p:spPr>
          <a:xfrm>
            <a:off x="1219200" y="2834640"/>
            <a:ext cx="103632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5" name="日期占位符 27"/>
          <p:cNvSpPr>
            <a:spLocks noGrp="1"/>
          </p:cNvSpPr>
          <p:nvPr>
            <p:ph type="dt" sz="half" idx="10"/>
          </p:nvPr>
        </p:nvSpPr>
        <p:spPr/>
        <p:txBody>
          <a:bodyPr/>
          <a:lstStyle>
            <a:lvl1pPr>
              <a:defRPr/>
            </a:lvl1pPr>
            <a:extLst/>
          </a:lstStyle>
          <a:p>
            <a:pPr>
              <a:defRPr/>
            </a:pPr>
            <a:fld id="{B667BF43-BDD4-47F8-9AE7-8D3334FD993A}" type="datetimeFigureOut">
              <a:rPr lang="zh-CN" altLang="en-US"/>
              <a:pPr>
                <a:defRPr/>
              </a:pPr>
              <a:t>2018/10/31</a:t>
            </a:fld>
            <a:endParaRPr lang="zh-CN" altLang="en-US"/>
          </a:p>
        </p:txBody>
      </p:sp>
      <p:sp>
        <p:nvSpPr>
          <p:cNvPr id="16" name="页脚占位符 16"/>
          <p:cNvSpPr>
            <a:spLocks noGrp="1"/>
          </p:cNvSpPr>
          <p:nvPr>
            <p:ph type="ftr" sz="quarter" idx="11"/>
          </p:nvPr>
        </p:nvSpPr>
        <p:spPr/>
        <p:txBody>
          <a:bodyPr/>
          <a:lstStyle>
            <a:lvl1pPr>
              <a:defRPr/>
            </a:lvl1pPr>
            <a:extLst/>
          </a:lstStyle>
          <a:p>
            <a:pPr>
              <a:defRPr/>
            </a:pPr>
            <a:endParaRPr lang="zh-CN" altLang="en-US"/>
          </a:p>
        </p:txBody>
      </p:sp>
      <p:sp>
        <p:nvSpPr>
          <p:cNvPr id="17" name="灯片编号占位符 28"/>
          <p:cNvSpPr>
            <a:spLocks noGrp="1"/>
          </p:cNvSpPr>
          <p:nvPr>
            <p:ph type="sldNum" sz="quarter" idx="12"/>
          </p:nvPr>
        </p:nvSpPr>
        <p:spPr/>
        <p:txBody>
          <a:bodyPr/>
          <a:lstStyle>
            <a:lvl1pPr>
              <a:defRPr/>
            </a:lvl1pPr>
          </a:lstStyle>
          <a:p>
            <a:pPr>
              <a:defRPr/>
            </a:pPr>
            <a:fld id="{14B970B4-7487-456E-BABB-26F46EBC49B3}" type="slidenum">
              <a:rPr lang="zh-CN" altLang="en-US"/>
              <a:pPr>
                <a:defRPr/>
              </a:pPr>
              <a:t>‹#›</a:t>
            </a:fld>
            <a:endParaRPr lang="zh-CN" altLang="en-US"/>
          </a:p>
        </p:txBody>
      </p:sp>
    </p:spTree>
    <p:extLst>
      <p:ext uri="{BB962C8B-B14F-4D97-AF65-F5344CB8AC3E}">
        <p14:creationId xmlns:p14="http://schemas.microsoft.com/office/powerpoint/2010/main" val="3648978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75B0EA13-C468-453B-BE4C-63439472FA00}" type="datetimeFigureOut">
              <a:rPr lang="zh-CN" altLang="en-US"/>
              <a:pPr>
                <a:defRPr/>
              </a:pPr>
              <a:t>2018/10/31</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9E8745C8-5F82-412A-8792-E8D4E86DADF4}" type="slidenum">
              <a:rPr lang="zh-CN" altLang="en-US"/>
              <a:pPr>
                <a:defRPr/>
              </a:pPr>
              <a:t>‹#›</a:t>
            </a:fld>
            <a:endParaRPr lang="zh-CN" altLang="en-US"/>
          </a:p>
        </p:txBody>
      </p:sp>
    </p:spTree>
    <p:extLst>
      <p:ext uri="{BB962C8B-B14F-4D97-AF65-F5344CB8AC3E}">
        <p14:creationId xmlns:p14="http://schemas.microsoft.com/office/powerpoint/2010/main" val="4108761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任意多边形 17"/>
          <p:cNvSpPr>
            <a:spLocks/>
          </p:cNvSpPr>
          <p:nvPr/>
        </p:nvSpPr>
        <p:spPr bwMode="auto">
          <a:xfrm>
            <a:off x="6438901" y="1073150"/>
            <a:ext cx="5761567" cy="5791200"/>
          </a:xfrm>
          <a:custGeom>
            <a:avLst/>
            <a:gdLst>
              <a:gd name="T0" fmla="*/ 0 w 2736"/>
              <a:gd name="T1" fmla="*/ 5791200 h 3648"/>
              <a:gd name="T2" fmla="*/ 1137151 w 2736"/>
              <a:gd name="T3" fmla="*/ 3200400 h 3648"/>
              <a:gd name="T4" fmla="*/ 4321175 w 2736"/>
              <a:gd name="T5" fmla="*/ 0 h 3648"/>
              <a:gd name="T6" fmla="*/ 4321175 w 2736"/>
              <a:gd name="T7" fmla="*/ 152400 h 3648"/>
              <a:gd name="T8" fmla="*/ 1175056 w 2736"/>
              <a:gd name="T9" fmla="*/ 3235325 h 3648"/>
              <a:gd name="T10" fmla="*/ 75810 w 2736"/>
              <a:gd name="T11" fmla="*/ 5791200 h 3648"/>
              <a:gd name="T12" fmla="*/ 0 w 2736"/>
              <a:gd name="T13" fmla="*/ 5791200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任意多边形 18"/>
          <p:cNvSpPr>
            <a:spLocks/>
          </p:cNvSpPr>
          <p:nvPr/>
        </p:nvSpPr>
        <p:spPr bwMode="auto">
          <a:xfrm>
            <a:off x="499533" y="1"/>
            <a:ext cx="7351184" cy="6615113"/>
          </a:xfrm>
          <a:custGeom>
            <a:avLst/>
            <a:gdLst>
              <a:gd name="T0" fmla="*/ 0 w 3504"/>
              <a:gd name="T1" fmla="*/ 6538193 h 4128"/>
              <a:gd name="T2" fmla="*/ 0 w 3504"/>
              <a:gd name="T3" fmla="*/ 6615113 h 4128"/>
              <a:gd name="T4" fmla="*/ 5513388 w 3504"/>
              <a:gd name="T5" fmla="*/ 4230596 h 4128"/>
              <a:gd name="T6" fmla="*/ 4531552 w 3504"/>
              <a:gd name="T7" fmla="*/ 0 h 4128"/>
              <a:gd name="T8" fmla="*/ 4456026 w 3504"/>
              <a:gd name="T9" fmla="*/ 0 h 4128"/>
              <a:gd name="T10" fmla="*/ 5452023 w 3504"/>
              <a:gd name="T11" fmla="*/ 4196943 h 4128"/>
              <a:gd name="T12" fmla="*/ 0 w 3504"/>
              <a:gd name="T13" fmla="*/ 6538193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任意多边形 5"/>
          <p:cNvSpPr>
            <a:spLocks/>
          </p:cNvSpPr>
          <p:nvPr/>
        </p:nvSpPr>
        <p:spPr bwMode="auto">
          <a:xfrm rot="5236414">
            <a:off x="6634692" y="1285346"/>
            <a:ext cx="4114800" cy="1585384"/>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7" name="任意多边形 6"/>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8" name="任意多边形 7"/>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9" name="任意多边形 8"/>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0" name="任意多边形 9"/>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1" name="任意多边形 10"/>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2" name="任意多边形 11"/>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3" name="任意多边形 12"/>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4" name="任意多边形 13"/>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5" name="任意多边形 14"/>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6" name="任意多边形 15"/>
          <p:cNvSpPr>
            <a:spLocks/>
          </p:cNvSpPr>
          <p:nvPr/>
        </p:nvSpPr>
        <p:spPr bwMode="auto">
          <a:xfrm>
            <a:off x="488951"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7" name="任意多边形 16"/>
          <p:cNvSpPr>
            <a:spLocks/>
          </p:cNvSpPr>
          <p:nvPr/>
        </p:nvSpPr>
        <p:spPr bwMode="auto">
          <a:xfrm>
            <a:off x="488951"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8" name="任意多边形 17"/>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9" name="矩形 18"/>
          <p:cNvSpPr/>
          <p:nvPr/>
        </p:nvSpPr>
        <p:spPr>
          <a:xfrm>
            <a:off x="484718" y="401638"/>
            <a:ext cx="11338983"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矩形 19"/>
          <p:cNvSpPr/>
          <p:nvPr/>
        </p:nvSpPr>
        <p:spPr>
          <a:xfrm flipH="1">
            <a:off x="495300" y="681039"/>
            <a:ext cx="35984"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矩形 20"/>
          <p:cNvSpPr/>
          <p:nvPr/>
        </p:nvSpPr>
        <p:spPr>
          <a:xfrm flipH="1">
            <a:off x="548218" y="681039"/>
            <a:ext cx="3598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矩形 21"/>
          <p:cNvSpPr/>
          <p:nvPr/>
        </p:nvSpPr>
        <p:spPr>
          <a:xfrm flipH="1">
            <a:off x="596901" y="681039"/>
            <a:ext cx="127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矩形 22"/>
          <p:cNvSpPr/>
          <p:nvPr/>
        </p:nvSpPr>
        <p:spPr>
          <a:xfrm flipH="1">
            <a:off x="635001" y="681039"/>
            <a:ext cx="127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矩形 23"/>
          <p:cNvSpPr/>
          <p:nvPr/>
        </p:nvSpPr>
        <p:spPr>
          <a:xfrm>
            <a:off x="666751" y="681039"/>
            <a:ext cx="4868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文本占位符 2"/>
          <p:cNvSpPr>
            <a:spLocks noGrp="1"/>
          </p:cNvSpPr>
          <p:nvPr>
            <p:ph type="body" idx="1"/>
          </p:nvPr>
        </p:nvSpPr>
        <p:spPr>
          <a:xfrm>
            <a:off x="942536" y="1351672"/>
            <a:ext cx="7624064"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2" name="标题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lang="zh-CN" altLang="en-US" smtClean="0"/>
              <a:t>单击此处编辑母版标题样式</a:t>
            </a:r>
            <a:endParaRPr lang="en-US"/>
          </a:p>
        </p:txBody>
      </p:sp>
      <p:sp>
        <p:nvSpPr>
          <p:cNvPr id="25" name="日期占位符 3"/>
          <p:cNvSpPr>
            <a:spLocks noGrp="1"/>
          </p:cNvSpPr>
          <p:nvPr>
            <p:ph type="dt" sz="half" idx="10"/>
          </p:nvPr>
        </p:nvSpPr>
        <p:spPr/>
        <p:txBody>
          <a:bodyPr/>
          <a:lstStyle>
            <a:lvl1pPr>
              <a:defRPr/>
            </a:lvl1pPr>
            <a:extLst/>
          </a:lstStyle>
          <a:p>
            <a:pPr>
              <a:defRPr/>
            </a:pPr>
            <a:fld id="{64372AC2-C777-4764-98A1-56B1A298D7F7}" type="datetimeFigureOut">
              <a:rPr lang="zh-CN" altLang="en-US"/>
              <a:pPr>
                <a:defRPr/>
              </a:pPr>
              <a:t>2018/10/31</a:t>
            </a:fld>
            <a:endParaRPr lang="zh-CN" altLang="en-US"/>
          </a:p>
        </p:txBody>
      </p:sp>
      <p:sp>
        <p:nvSpPr>
          <p:cNvPr id="26" name="页脚占位符 4"/>
          <p:cNvSpPr>
            <a:spLocks noGrp="1"/>
          </p:cNvSpPr>
          <p:nvPr>
            <p:ph type="ftr" sz="quarter" idx="11"/>
          </p:nvPr>
        </p:nvSpPr>
        <p:spPr/>
        <p:txBody>
          <a:bodyPr/>
          <a:lstStyle>
            <a:lvl1pPr>
              <a:defRPr/>
            </a:lvl1pPr>
            <a:extLst/>
          </a:lstStyle>
          <a:p>
            <a:pPr>
              <a:defRPr/>
            </a:pPr>
            <a:endParaRPr lang="zh-CN" altLang="en-US"/>
          </a:p>
        </p:txBody>
      </p:sp>
      <p:sp>
        <p:nvSpPr>
          <p:cNvPr id="27" name="灯片编号占位符 5"/>
          <p:cNvSpPr>
            <a:spLocks noGrp="1"/>
          </p:cNvSpPr>
          <p:nvPr>
            <p:ph type="sldNum" sz="quarter" idx="12"/>
          </p:nvPr>
        </p:nvSpPr>
        <p:spPr/>
        <p:txBody>
          <a:bodyPr/>
          <a:lstStyle>
            <a:lvl1pPr>
              <a:defRPr/>
            </a:lvl1pPr>
          </a:lstStyle>
          <a:p>
            <a:pPr>
              <a:defRPr/>
            </a:pPr>
            <a:fld id="{BC4A526B-87BD-4D20-AD05-EACE4A5D2904}" type="slidenum">
              <a:rPr lang="zh-CN" altLang="en-US"/>
              <a:pPr>
                <a:defRPr/>
              </a:pPr>
              <a:t>‹#›</a:t>
            </a:fld>
            <a:endParaRPr lang="zh-CN" altLang="en-US"/>
          </a:p>
        </p:txBody>
      </p:sp>
    </p:spTree>
    <p:extLst>
      <p:ext uri="{BB962C8B-B14F-4D97-AF65-F5344CB8AC3E}">
        <p14:creationId xmlns:p14="http://schemas.microsoft.com/office/powerpoint/2010/main" val="3723317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12064"/>
            <a:ext cx="10972800" cy="9144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E9C805A8-514C-4941-90CD-C6C041BADECB}" type="datetimeFigureOut">
              <a:rPr lang="zh-CN" altLang="en-US"/>
              <a:pPr>
                <a:defRPr/>
              </a:pPr>
              <a:t>2018/10/31</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0F810A1D-6B79-4351-9C7F-65E60969FB02}" type="slidenum">
              <a:rPr lang="zh-CN" altLang="en-US"/>
              <a:pPr>
                <a:defRPr/>
              </a:pPr>
              <a:t>‹#›</a:t>
            </a:fld>
            <a:endParaRPr lang="zh-CN" altLang="en-US"/>
          </a:p>
        </p:txBody>
      </p:sp>
    </p:spTree>
    <p:extLst>
      <p:ext uri="{BB962C8B-B14F-4D97-AF65-F5344CB8AC3E}">
        <p14:creationId xmlns:p14="http://schemas.microsoft.com/office/powerpoint/2010/main" val="4103970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矩形 6"/>
          <p:cNvSpPr/>
          <p:nvPr/>
        </p:nvSpPr>
        <p:spPr>
          <a:xfrm>
            <a:off x="1" y="401638"/>
            <a:ext cx="11823700"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矩形 7"/>
          <p:cNvSpPr/>
          <p:nvPr/>
        </p:nvSpPr>
        <p:spPr>
          <a:xfrm>
            <a:off x="116418" y="681039"/>
            <a:ext cx="6138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矩形 8"/>
          <p:cNvSpPr/>
          <p:nvPr/>
        </p:nvSpPr>
        <p:spPr>
          <a:xfrm>
            <a:off x="63500" y="681039"/>
            <a:ext cx="35984"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矩形 9"/>
          <p:cNvSpPr/>
          <p:nvPr/>
        </p:nvSpPr>
        <p:spPr>
          <a:xfrm>
            <a:off x="38101" y="681039"/>
            <a:ext cx="127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矩形 10"/>
          <p:cNvSpPr/>
          <p:nvPr/>
        </p:nvSpPr>
        <p:spPr>
          <a:xfrm>
            <a:off x="1" y="681039"/>
            <a:ext cx="127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矩形 11"/>
          <p:cNvSpPr/>
          <p:nvPr/>
        </p:nvSpPr>
        <p:spPr>
          <a:xfrm flipH="1">
            <a:off x="198967" y="681039"/>
            <a:ext cx="381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矩形 12"/>
          <p:cNvSpPr/>
          <p:nvPr/>
        </p:nvSpPr>
        <p:spPr>
          <a:xfrm flipH="1">
            <a:off x="251885" y="681039"/>
            <a:ext cx="381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矩形 13"/>
          <p:cNvSpPr/>
          <p:nvPr/>
        </p:nvSpPr>
        <p:spPr>
          <a:xfrm flipH="1">
            <a:off x="302685" y="681039"/>
            <a:ext cx="127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矩形 14"/>
          <p:cNvSpPr/>
          <p:nvPr/>
        </p:nvSpPr>
        <p:spPr>
          <a:xfrm flipH="1">
            <a:off x="340785" y="681039"/>
            <a:ext cx="1058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矩形 15"/>
          <p:cNvSpPr/>
          <p:nvPr/>
        </p:nvSpPr>
        <p:spPr>
          <a:xfrm>
            <a:off x="372534" y="681039"/>
            <a:ext cx="48684"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标题 1"/>
          <p:cNvSpPr>
            <a:spLocks noGrp="1"/>
          </p:cNvSpPr>
          <p:nvPr>
            <p:ph type="title"/>
          </p:nvPr>
        </p:nvSpPr>
        <p:spPr>
          <a:xfrm>
            <a:off x="673099" y="512064"/>
            <a:ext cx="10363200" cy="914400"/>
          </a:xfrm>
        </p:spPr>
        <p:txBody>
          <a:bodyPr/>
          <a:lstStyle>
            <a:lvl1pPr>
              <a:defRPr sz="4000"/>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7" name="日期占位符 6"/>
          <p:cNvSpPr>
            <a:spLocks noGrp="1"/>
          </p:cNvSpPr>
          <p:nvPr>
            <p:ph type="dt" sz="half" idx="10"/>
          </p:nvPr>
        </p:nvSpPr>
        <p:spPr/>
        <p:txBody>
          <a:bodyPr/>
          <a:lstStyle>
            <a:lvl1pPr>
              <a:defRPr/>
            </a:lvl1pPr>
            <a:extLst/>
          </a:lstStyle>
          <a:p>
            <a:pPr>
              <a:defRPr/>
            </a:pPr>
            <a:fld id="{7B4143E7-0BC1-4449-8C27-1CC967AA48B1}" type="datetimeFigureOut">
              <a:rPr lang="zh-CN" altLang="en-US"/>
              <a:pPr>
                <a:defRPr/>
              </a:pPr>
              <a:t>2018/10/31</a:t>
            </a:fld>
            <a:endParaRPr lang="zh-CN" altLang="en-US"/>
          </a:p>
        </p:txBody>
      </p:sp>
      <p:sp>
        <p:nvSpPr>
          <p:cNvPr id="18" name="页脚占位符 7"/>
          <p:cNvSpPr>
            <a:spLocks noGrp="1"/>
          </p:cNvSpPr>
          <p:nvPr>
            <p:ph type="ftr" sz="quarter" idx="11"/>
          </p:nvPr>
        </p:nvSpPr>
        <p:spPr/>
        <p:txBody>
          <a:bodyPr/>
          <a:lstStyle>
            <a:lvl1pPr>
              <a:defRPr/>
            </a:lvl1pPr>
            <a:extLst/>
          </a:lstStyle>
          <a:p>
            <a:pPr>
              <a:defRPr/>
            </a:pPr>
            <a:endParaRPr lang="zh-CN" altLang="en-US"/>
          </a:p>
        </p:txBody>
      </p:sp>
      <p:sp>
        <p:nvSpPr>
          <p:cNvPr id="19" name="灯片编号占位符 8"/>
          <p:cNvSpPr>
            <a:spLocks noGrp="1"/>
          </p:cNvSpPr>
          <p:nvPr>
            <p:ph type="sldNum" sz="quarter" idx="12"/>
          </p:nvPr>
        </p:nvSpPr>
        <p:spPr/>
        <p:txBody>
          <a:bodyPr/>
          <a:lstStyle>
            <a:lvl1pPr>
              <a:defRPr/>
            </a:lvl1pPr>
          </a:lstStyle>
          <a:p>
            <a:pPr>
              <a:defRPr/>
            </a:pPr>
            <a:fld id="{E428FDBA-5A3E-4520-A74E-FC39816F7ECF}" type="slidenum">
              <a:rPr lang="zh-CN" altLang="en-US"/>
              <a:pPr>
                <a:defRPr/>
              </a:pPr>
              <a:t>‹#›</a:t>
            </a:fld>
            <a:endParaRPr lang="zh-CN" altLang="en-US"/>
          </a:p>
        </p:txBody>
      </p:sp>
    </p:spTree>
    <p:extLst>
      <p:ext uri="{BB962C8B-B14F-4D97-AF65-F5344CB8AC3E}">
        <p14:creationId xmlns:p14="http://schemas.microsoft.com/office/powerpoint/2010/main" val="2568172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12064"/>
            <a:ext cx="10363200" cy="914400"/>
          </a:xfrm>
        </p:spPr>
        <p:txBody>
          <a:bodyPr/>
          <a:lstStyle>
            <a:lvl1pPr>
              <a:defRPr sz="4000" cap="none" baseline="0"/>
            </a:lvl1pPr>
            <a:extLst/>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CA308BBF-84A1-4897-928C-800ABB213573}" type="datetimeFigureOut">
              <a:rPr lang="zh-CN" altLang="en-US"/>
              <a:pPr>
                <a:defRPr/>
              </a:pPr>
              <a:t>2018/10/31</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22"/>
          <p:cNvSpPr>
            <a:spLocks noGrp="1"/>
          </p:cNvSpPr>
          <p:nvPr>
            <p:ph type="sldNum" sz="quarter" idx="12"/>
          </p:nvPr>
        </p:nvSpPr>
        <p:spPr/>
        <p:txBody>
          <a:bodyPr/>
          <a:lstStyle>
            <a:lvl1pPr>
              <a:defRPr/>
            </a:lvl1pPr>
          </a:lstStyle>
          <a:p>
            <a:pPr>
              <a:defRPr/>
            </a:pPr>
            <a:fld id="{157255A1-E14A-4AEF-8BF0-2EE8D93F4412}" type="slidenum">
              <a:rPr lang="zh-CN" altLang="en-US"/>
              <a:pPr>
                <a:defRPr/>
              </a:pPr>
              <a:t>‹#›</a:t>
            </a:fld>
            <a:endParaRPr lang="zh-CN" altLang="en-US"/>
          </a:p>
        </p:txBody>
      </p:sp>
    </p:spTree>
    <p:extLst>
      <p:ext uri="{BB962C8B-B14F-4D97-AF65-F5344CB8AC3E}">
        <p14:creationId xmlns:p14="http://schemas.microsoft.com/office/powerpoint/2010/main" val="155004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EA57AD7-A303-48E5-9692-A6EE7DC78EB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47118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extLst/>
          </a:lstStyle>
          <a:p>
            <a:pPr>
              <a:defRPr/>
            </a:pPr>
            <a:fld id="{5AB45F1E-85F1-464B-A044-8A03F6D979C1}" type="datetimeFigureOut">
              <a:rPr lang="zh-CN" altLang="en-US"/>
              <a:pPr>
                <a:defRPr/>
              </a:pPr>
              <a:t>2018/10/31</a:t>
            </a:fld>
            <a:endParaRPr lang="zh-CN" altLang="en-US"/>
          </a:p>
        </p:txBody>
      </p:sp>
      <p:sp>
        <p:nvSpPr>
          <p:cNvPr id="3" name="页脚占位符 2"/>
          <p:cNvSpPr>
            <a:spLocks noGrp="1"/>
          </p:cNvSpPr>
          <p:nvPr>
            <p:ph type="ftr" sz="quarter" idx="11"/>
          </p:nvPr>
        </p:nvSpPr>
        <p:spPr/>
        <p:txBody>
          <a:bodyPr/>
          <a:lstStyle>
            <a:lvl1pPr>
              <a:defRPr/>
            </a:lvl1pPr>
            <a:extLst/>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EE6C2328-DC33-4732-BFBE-E776C94FAC98}" type="slidenum">
              <a:rPr lang="zh-CN" altLang="en-US"/>
              <a:pPr>
                <a:defRPr/>
              </a:pPr>
              <a:t>‹#›</a:t>
            </a:fld>
            <a:endParaRPr lang="zh-CN" altLang="en-US"/>
          </a:p>
        </p:txBody>
      </p:sp>
    </p:spTree>
    <p:extLst>
      <p:ext uri="{BB962C8B-B14F-4D97-AF65-F5344CB8AC3E}">
        <p14:creationId xmlns:p14="http://schemas.microsoft.com/office/powerpoint/2010/main" val="4073307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10972800" cy="1162050"/>
          </a:xfrm>
        </p:spPr>
        <p:txBody>
          <a:bodyPr anchor="ctr"/>
          <a:lstStyle>
            <a:lvl1pPr algn="l">
              <a:buNone/>
              <a:defRPr sz="3600" b="0"/>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79BA1376-1F21-41B6-92FC-A000BF991A9D}" type="datetimeFigureOut">
              <a:rPr lang="zh-CN" altLang="en-US"/>
              <a:pPr>
                <a:defRPr/>
              </a:pPr>
              <a:t>2018/10/31</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360A5BD7-7BB5-4BDA-85FB-5208E7AD4BBE}" type="slidenum">
              <a:rPr lang="zh-CN" altLang="en-US"/>
              <a:pPr>
                <a:defRPr/>
              </a:pPr>
              <a:t>‹#›</a:t>
            </a:fld>
            <a:endParaRPr lang="zh-CN" altLang="en-US"/>
          </a:p>
        </p:txBody>
      </p:sp>
    </p:spTree>
    <p:extLst>
      <p:ext uri="{BB962C8B-B14F-4D97-AF65-F5344CB8AC3E}">
        <p14:creationId xmlns:p14="http://schemas.microsoft.com/office/powerpoint/2010/main" val="3967405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491067" y="0"/>
            <a:ext cx="11703051"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直接连接符 5"/>
          <p:cNvCxnSpPr/>
          <p:nvPr/>
        </p:nvCxnSpPr>
        <p:spPr>
          <a:xfrm flipV="1">
            <a:off x="484717" y="1884363"/>
            <a:ext cx="1170940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组合 19"/>
          <p:cNvGrpSpPr>
            <a:grpSpLocks/>
          </p:cNvGrpSpPr>
          <p:nvPr/>
        </p:nvGrpSpPr>
        <p:grpSpPr bwMode="auto">
          <a:xfrm rot="5400000">
            <a:off x="11375762" y="1197770"/>
            <a:ext cx="131762" cy="171449"/>
            <a:chOff x="6668087" y="1297746"/>
            <a:chExt cx="161840" cy="156602"/>
          </a:xfrm>
        </p:grpSpPr>
        <p:cxnSp>
          <p:nvCxnSpPr>
            <p:cNvPr id="8" name="直接连接符 7"/>
            <p:cNvCxnSpPr/>
            <p:nvPr/>
          </p:nvCxnSpPr>
          <p:spPr>
            <a:xfrm rot="16200000">
              <a:off x="6663593" y="1292574"/>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rot="5400000" flipH="1">
              <a:off x="6744513" y="1291599"/>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组合 25"/>
          <p:cNvGrpSpPr>
            <a:grpSpLocks/>
          </p:cNvGrpSpPr>
          <p:nvPr/>
        </p:nvGrpSpPr>
        <p:grpSpPr bwMode="auto">
          <a:xfrm rot="5400000">
            <a:off x="11578962" y="1350170"/>
            <a:ext cx="131762" cy="171449"/>
            <a:chOff x="6668087" y="1297746"/>
            <a:chExt cx="161840" cy="156602"/>
          </a:xfrm>
        </p:grpSpPr>
        <p:cxnSp>
          <p:nvCxnSpPr>
            <p:cNvPr id="12" name="直接连接符 11"/>
            <p:cNvCxnSpPr/>
            <p:nvPr/>
          </p:nvCxnSpPr>
          <p:spPr>
            <a:xfrm rot="16200000">
              <a:off x="6663593" y="1292574"/>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rot="5400000" flipH="1">
              <a:off x="6744513" y="1291599"/>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组合 29"/>
          <p:cNvGrpSpPr>
            <a:grpSpLocks/>
          </p:cNvGrpSpPr>
          <p:nvPr/>
        </p:nvGrpSpPr>
        <p:grpSpPr bwMode="auto">
          <a:xfrm rot="5400000">
            <a:off x="11115411" y="1453357"/>
            <a:ext cx="131763" cy="171451"/>
            <a:chOff x="6668087" y="1297746"/>
            <a:chExt cx="161840" cy="156602"/>
          </a:xfrm>
        </p:grpSpPr>
        <p:cxnSp>
          <p:nvCxnSpPr>
            <p:cNvPr id="16" name="直接连接符 15"/>
            <p:cNvCxnSpPr/>
            <p:nvPr/>
          </p:nvCxnSpPr>
          <p:spPr>
            <a:xfrm rot="16200000">
              <a:off x="6663592" y="1292574"/>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接连接符 17"/>
            <p:cNvCxnSpPr/>
            <p:nvPr/>
          </p:nvCxnSpPr>
          <p:spPr>
            <a:xfrm rot="5400000" flipH="1">
              <a:off x="6744512" y="1291599"/>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1219200" y="441252"/>
            <a:ext cx="9144000" cy="701749"/>
          </a:xfrm>
        </p:spPr>
        <p:txBody>
          <a:bodyPr anchor="b"/>
          <a:lstStyle>
            <a:lvl1pPr algn="l">
              <a:buNone/>
              <a:defRPr sz="2100" b="0"/>
            </a:lvl1pPr>
            <a:extLst/>
          </a:lstStyle>
          <a:p>
            <a:r>
              <a:rPr lang="zh-CN" altLang="en-US" smtClean="0"/>
              <a:t>单击此处编辑母版标题样式</a:t>
            </a:r>
            <a:endParaRPr lang="en-US"/>
          </a:p>
        </p:txBody>
      </p:sp>
      <p:sp>
        <p:nvSpPr>
          <p:cNvPr id="3" name="图片占位符 2"/>
          <p:cNvSpPr>
            <a:spLocks noGrp="1"/>
          </p:cNvSpPr>
          <p:nvPr>
            <p:ph type="pic" idx="1"/>
          </p:nvPr>
        </p:nvSpPr>
        <p:spPr>
          <a:xfrm>
            <a:off x="490709" y="1893781"/>
            <a:ext cx="11704320" cy="4960144"/>
          </a:xfrm>
          <a:solidFill>
            <a:schemeClr val="bg2"/>
          </a:solidFill>
        </p:spPr>
        <p:txBody>
          <a:bodyPr>
            <a:normAutofit/>
          </a:bodyPr>
          <a:lstStyle>
            <a:lvl1pPr marL="0" indent="0">
              <a:buNone/>
              <a:defRPr sz="3200"/>
            </a:lvl1pPr>
            <a:extLst/>
          </a:lstStyle>
          <a:p>
            <a:pPr lvl="0"/>
            <a:r>
              <a:rPr lang="zh-CN" altLang="en-US" noProof="0" smtClean="0"/>
              <a:t>单击图标添加图片</a:t>
            </a:r>
            <a:endParaRPr lang="en-US" noProof="0"/>
          </a:p>
        </p:txBody>
      </p:sp>
      <p:sp>
        <p:nvSpPr>
          <p:cNvPr id="4" name="文本占位符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19" name="日期占位符 4"/>
          <p:cNvSpPr>
            <a:spLocks noGrp="1"/>
          </p:cNvSpPr>
          <p:nvPr>
            <p:ph type="dt" sz="half" idx="10"/>
          </p:nvPr>
        </p:nvSpPr>
        <p:spPr>
          <a:xfrm>
            <a:off x="8636000" y="55563"/>
            <a:ext cx="2844800" cy="365125"/>
          </a:xfrm>
        </p:spPr>
        <p:txBody>
          <a:bodyPr/>
          <a:lstStyle>
            <a:lvl1pPr>
              <a:defRPr/>
            </a:lvl1pPr>
            <a:extLst/>
          </a:lstStyle>
          <a:p>
            <a:pPr>
              <a:defRPr/>
            </a:pPr>
            <a:fld id="{44C09A96-1E83-426B-AB89-5144C1ACE42F}" type="datetimeFigureOut">
              <a:rPr lang="zh-CN" altLang="en-US"/>
              <a:pPr>
                <a:defRPr/>
              </a:pPr>
              <a:t>2018/10/31</a:t>
            </a:fld>
            <a:endParaRPr lang="zh-CN" altLang="en-US"/>
          </a:p>
        </p:txBody>
      </p:sp>
      <p:sp>
        <p:nvSpPr>
          <p:cNvPr id="20" name="页脚占位符 5"/>
          <p:cNvSpPr>
            <a:spLocks noGrp="1"/>
          </p:cNvSpPr>
          <p:nvPr>
            <p:ph type="ftr" sz="quarter" idx="11"/>
          </p:nvPr>
        </p:nvSpPr>
        <p:spPr>
          <a:xfrm>
            <a:off x="1219200" y="55563"/>
            <a:ext cx="7416800" cy="365125"/>
          </a:xfrm>
        </p:spPr>
        <p:txBody>
          <a:bodyPr/>
          <a:lstStyle>
            <a:lvl1pPr>
              <a:defRPr/>
            </a:lvl1pPr>
            <a:extLst/>
          </a:lstStyle>
          <a:p>
            <a:pPr>
              <a:defRPr/>
            </a:pPr>
            <a:endParaRPr lang="zh-CN" altLang="en-US"/>
          </a:p>
        </p:txBody>
      </p:sp>
      <p:sp>
        <p:nvSpPr>
          <p:cNvPr id="21" name="灯片编号占位符 6"/>
          <p:cNvSpPr>
            <a:spLocks noGrp="1"/>
          </p:cNvSpPr>
          <p:nvPr>
            <p:ph type="sldNum" sz="quarter" idx="12"/>
          </p:nvPr>
        </p:nvSpPr>
        <p:spPr>
          <a:xfrm>
            <a:off x="11480800" y="55563"/>
            <a:ext cx="609600" cy="365125"/>
          </a:xfrm>
        </p:spPr>
        <p:txBody>
          <a:bodyPr/>
          <a:lstStyle>
            <a:lvl1pPr>
              <a:defRPr/>
            </a:lvl1pPr>
          </a:lstStyle>
          <a:p>
            <a:pPr>
              <a:defRPr/>
            </a:pPr>
            <a:fld id="{A325F8EA-904E-4A10-A902-52181528EBD1}" type="slidenum">
              <a:rPr lang="zh-CN" altLang="en-US"/>
              <a:pPr>
                <a:defRPr/>
              </a:pPr>
              <a:t>‹#›</a:t>
            </a:fld>
            <a:endParaRPr lang="zh-CN" altLang="en-US"/>
          </a:p>
        </p:txBody>
      </p:sp>
    </p:spTree>
    <p:extLst>
      <p:ext uri="{BB962C8B-B14F-4D97-AF65-F5344CB8AC3E}">
        <p14:creationId xmlns:p14="http://schemas.microsoft.com/office/powerpoint/2010/main" val="2579546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8234CEAE-1194-4CFB-9546-0A718C9FF58B}" type="datetimeFigureOut">
              <a:rPr lang="zh-CN" altLang="en-US"/>
              <a:pPr>
                <a:defRPr/>
              </a:pPr>
              <a:t>2018/10/31</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ED6A2DC4-FD15-4214-934B-849E3576C142}" type="slidenum">
              <a:rPr lang="zh-CN" altLang="en-US"/>
              <a:pPr>
                <a:defRPr/>
              </a:pPr>
              <a:t>‹#›</a:t>
            </a:fld>
            <a:endParaRPr lang="zh-CN" altLang="en-US"/>
          </a:p>
        </p:txBody>
      </p:sp>
    </p:spTree>
    <p:extLst>
      <p:ext uri="{BB962C8B-B14F-4D97-AF65-F5344CB8AC3E}">
        <p14:creationId xmlns:p14="http://schemas.microsoft.com/office/powerpoint/2010/main" val="33548536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641600" cy="5851525"/>
          </a:xfrm>
        </p:spPr>
        <p:txBody>
          <a:bodyPr vert="eaVert" anchor="ct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12800" y="274640"/>
            <a:ext cx="7823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888B516F-4894-430B-A349-A19580A87A12}" type="datetimeFigureOut">
              <a:rPr lang="zh-CN" altLang="en-US"/>
              <a:pPr>
                <a:defRPr/>
              </a:pPr>
              <a:t>2018/10/31</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BCDB91BE-AA9F-4E9A-BC23-FA5411BCA654}" type="slidenum">
              <a:rPr lang="zh-CN" altLang="en-US"/>
              <a:pPr>
                <a:defRPr/>
              </a:pPr>
              <a:t>‹#›</a:t>
            </a:fld>
            <a:endParaRPr lang="zh-CN" altLang="en-US"/>
          </a:p>
        </p:txBody>
      </p:sp>
    </p:spTree>
    <p:extLst>
      <p:ext uri="{BB962C8B-B14F-4D97-AF65-F5344CB8AC3E}">
        <p14:creationId xmlns:p14="http://schemas.microsoft.com/office/powerpoint/2010/main" val="2231932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9C448617-8FF6-42AF-8059-F0988ABADB8D}" type="slidenum">
              <a:rPr lang="en-US" altLang="zh-CN"/>
              <a:pPr>
                <a:defRPr/>
              </a:pPr>
              <a:t>‹#›</a:t>
            </a:fld>
            <a:endParaRPr lang="en-US" altLang="zh-CN"/>
          </a:p>
        </p:txBody>
      </p:sp>
    </p:spTree>
    <p:extLst>
      <p:ext uri="{BB962C8B-B14F-4D97-AF65-F5344CB8AC3E}">
        <p14:creationId xmlns:p14="http://schemas.microsoft.com/office/powerpoint/2010/main" val="1999048831"/>
      </p:ext>
    </p:extLst>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3AE976E9-8109-4FCA-B4FF-D930EF6E211E}" type="slidenum">
              <a:rPr lang="en-US" altLang="zh-CN"/>
              <a:pPr>
                <a:defRPr/>
              </a:pPr>
              <a:t>‹#›</a:t>
            </a:fld>
            <a:endParaRPr lang="en-US" altLang="zh-CN"/>
          </a:p>
        </p:txBody>
      </p:sp>
    </p:spTree>
    <p:extLst>
      <p:ext uri="{BB962C8B-B14F-4D97-AF65-F5344CB8AC3E}">
        <p14:creationId xmlns:p14="http://schemas.microsoft.com/office/powerpoint/2010/main" val="1708631156"/>
      </p:ext>
    </p:extLst>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39BF9513-66EC-4CBA-87A5-81EC0DC435DF}" type="slidenum">
              <a:rPr lang="en-US" altLang="zh-CN"/>
              <a:pPr>
                <a:defRPr/>
              </a:pPr>
              <a:t>‹#›</a:t>
            </a:fld>
            <a:endParaRPr lang="en-US" altLang="zh-CN"/>
          </a:p>
        </p:txBody>
      </p:sp>
    </p:spTree>
    <p:extLst>
      <p:ext uri="{BB962C8B-B14F-4D97-AF65-F5344CB8AC3E}">
        <p14:creationId xmlns:p14="http://schemas.microsoft.com/office/powerpoint/2010/main" val="702476094"/>
      </p:ext>
    </p:extLst>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7DAD352-F170-4116-9C18-6A5F12616792}" type="slidenum">
              <a:rPr lang="en-US" altLang="zh-CN"/>
              <a:pPr>
                <a:defRPr/>
              </a:pPr>
              <a:t>‹#›</a:t>
            </a:fld>
            <a:endParaRPr lang="en-US" altLang="zh-CN"/>
          </a:p>
        </p:txBody>
      </p:sp>
    </p:spTree>
    <p:extLst>
      <p:ext uri="{BB962C8B-B14F-4D97-AF65-F5344CB8AC3E}">
        <p14:creationId xmlns:p14="http://schemas.microsoft.com/office/powerpoint/2010/main" val="3967616689"/>
      </p:ext>
    </p:extLst>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DB3CE2B6-0E21-4BC4-9A64-99C2D853CC6E}" type="slidenum">
              <a:rPr lang="en-US" altLang="zh-CN"/>
              <a:pPr>
                <a:defRPr/>
              </a:pPr>
              <a:t>‹#›</a:t>
            </a:fld>
            <a:endParaRPr lang="en-US" altLang="zh-CN"/>
          </a:p>
        </p:txBody>
      </p:sp>
    </p:spTree>
    <p:extLst>
      <p:ext uri="{BB962C8B-B14F-4D97-AF65-F5344CB8AC3E}">
        <p14:creationId xmlns:p14="http://schemas.microsoft.com/office/powerpoint/2010/main" val="341123890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9411F88-2EB1-42B5-9223-3FE0EB590035}"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20416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4B24B71B-8CA8-4921-813D-4766DDD4F66B}" type="slidenum">
              <a:rPr lang="en-US" altLang="zh-CN"/>
              <a:pPr>
                <a:defRPr/>
              </a:pPr>
              <a:t>‹#›</a:t>
            </a:fld>
            <a:endParaRPr lang="en-US" altLang="zh-CN"/>
          </a:p>
        </p:txBody>
      </p:sp>
    </p:spTree>
    <p:extLst>
      <p:ext uri="{BB962C8B-B14F-4D97-AF65-F5344CB8AC3E}">
        <p14:creationId xmlns:p14="http://schemas.microsoft.com/office/powerpoint/2010/main" val="1556480256"/>
      </p:ext>
    </p:extLst>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F1B2F890-27D5-4DE9-A4AF-AA740F6FF593}" type="slidenum">
              <a:rPr lang="en-US" altLang="zh-CN"/>
              <a:pPr>
                <a:defRPr/>
              </a:pPr>
              <a:t>‹#›</a:t>
            </a:fld>
            <a:endParaRPr lang="en-US" altLang="zh-CN"/>
          </a:p>
        </p:txBody>
      </p:sp>
    </p:spTree>
    <p:extLst>
      <p:ext uri="{BB962C8B-B14F-4D97-AF65-F5344CB8AC3E}">
        <p14:creationId xmlns:p14="http://schemas.microsoft.com/office/powerpoint/2010/main" val="2579064061"/>
      </p:ext>
    </p:extLst>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8405B710-C907-4DFE-A1BC-BB34425278DF}" type="slidenum">
              <a:rPr lang="en-US" altLang="zh-CN"/>
              <a:pPr>
                <a:defRPr/>
              </a:pPr>
              <a:t>‹#›</a:t>
            </a:fld>
            <a:endParaRPr lang="en-US" altLang="zh-CN"/>
          </a:p>
        </p:txBody>
      </p:sp>
    </p:spTree>
    <p:extLst>
      <p:ext uri="{BB962C8B-B14F-4D97-AF65-F5344CB8AC3E}">
        <p14:creationId xmlns:p14="http://schemas.microsoft.com/office/powerpoint/2010/main" val="2780352910"/>
      </p:ext>
    </p:extLst>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3847621-9FBE-4FC7-AB19-D83888A2F798}" type="slidenum">
              <a:rPr lang="en-US" altLang="zh-CN"/>
              <a:pPr>
                <a:defRPr/>
              </a:pPr>
              <a:t>‹#›</a:t>
            </a:fld>
            <a:endParaRPr lang="en-US" altLang="zh-CN"/>
          </a:p>
        </p:txBody>
      </p:sp>
    </p:spTree>
    <p:extLst>
      <p:ext uri="{BB962C8B-B14F-4D97-AF65-F5344CB8AC3E}">
        <p14:creationId xmlns:p14="http://schemas.microsoft.com/office/powerpoint/2010/main" val="1734285038"/>
      </p:ext>
    </p:extLst>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B44BE800-6AF9-4764-B00E-BD17222E3105}" type="slidenum">
              <a:rPr lang="en-US" altLang="zh-CN"/>
              <a:pPr>
                <a:defRPr/>
              </a:pPr>
              <a:t>‹#›</a:t>
            </a:fld>
            <a:endParaRPr lang="en-US" altLang="zh-CN"/>
          </a:p>
        </p:txBody>
      </p:sp>
    </p:spTree>
    <p:extLst>
      <p:ext uri="{BB962C8B-B14F-4D97-AF65-F5344CB8AC3E}">
        <p14:creationId xmlns:p14="http://schemas.microsoft.com/office/powerpoint/2010/main" val="3931784881"/>
      </p:ext>
    </p:extLst>
  </p:cSld>
  <p:clrMapOvr>
    <a:masterClrMapping/>
  </p:clrMapOvr>
  <p:transition>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1BE02167-8F30-4F92-922F-6F2DC8EE8EDF}" type="slidenum">
              <a:rPr lang="en-US" altLang="zh-CN"/>
              <a:pPr>
                <a:defRPr/>
              </a:pPr>
              <a:t>‹#›</a:t>
            </a:fld>
            <a:endParaRPr lang="en-US" altLang="zh-CN"/>
          </a:p>
        </p:txBody>
      </p:sp>
    </p:spTree>
    <p:extLst>
      <p:ext uri="{BB962C8B-B14F-4D97-AF65-F5344CB8AC3E}">
        <p14:creationId xmlns:p14="http://schemas.microsoft.com/office/powerpoint/2010/main" val="1034645534"/>
      </p:ext>
    </p:extLst>
  </p:cSld>
  <p:clrMapOvr>
    <a:masterClrMapping/>
  </p:clrMapOvr>
  <p:transition>
    <p:blinds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5736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zh-CN" altLang="en-US"/>
              <a:t>单击此处编辑母版标题样式</a:t>
            </a:r>
          </a:p>
        </p:txBody>
      </p:sp>
      <p:sp>
        <p:nvSpPr>
          <p:cNvPr id="5736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0F5BB259-EBB9-4584-B124-5ACC7D76BE35}" type="slidenum">
              <a:rPr lang="en-US" altLang="zh-CN"/>
              <a:pPr>
                <a:defRPr/>
              </a:pPr>
              <a:t>‹#›</a:t>
            </a:fld>
            <a:endParaRPr lang="en-US" altLang="zh-CN"/>
          </a:p>
        </p:txBody>
      </p:sp>
    </p:spTree>
    <p:extLst>
      <p:ext uri="{BB962C8B-B14F-4D97-AF65-F5344CB8AC3E}">
        <p14:creationId xmlns:p14="http://schemas.microsoft.com/office/powerpoint/2010/main" val="39540150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6D7F4A2B-AF3E-4106-8C2A-E83D275FC6A9}"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9203157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A604C037-B873-4873-AAE1-A7D8F7CEC4D5}"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8498854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8A079136-4D63-43EA-8B25-5D0F915D8486}"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55325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F2F12B8-30B1-49CE-8CD7-85567F8EE5B2}"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962320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35AF8720-F6F2-4810-954E-91FD654EA334}"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7245768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856666DB-A92C-4F78-AD43-376099F38A44}"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4667877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178A0F11-045E-41D5-B6CC-56A6683E87BC}"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7110311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213AD8D2-1855-4EA4-A0DE-A85543749196}"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999638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3B7C110F-D0CA-411A-9201-E0D0575ED299}"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2305175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651CD6DA-9AA5-4B89-A69C-D80ADD9FFDB4}"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8100172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76C1350B-CB8E-46A3-9FEF-58788F9488A2}"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1111413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4B8BDF55-5805-4C2B-92F4-71B2B4FEE5C3}"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4858035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p:txBody>
          <a:bodyPr/>
          <a:lstStyle>
            <a:lvl1pPr>
              <a:defRPr/>
            </a:lvl1pPr>
          </a:lstStyle>
          <a:p>
            <a:pPr>
              <a:defRPr/>
            </a:pPr>
            <a:fld id="{E6B03468-0A7F-4116-AC63-CFC9B1DFD045}" type="slidenum">
              <a:rPr lang="en-US" altLang="zh-CN"/>
              <a:pPr>
                <a:defRPr/>
              </a:pPr>
              <a:t>‹#›</a:t>
            </a:fld>
            <a:endParaRPr lang="en-US" altLang="zh-CN"/>
          </a:p>
        </p:txBody>
      </p:sp>
      <p:sp>
        <p:nvSpPr>
          <p:cNvPr id="8"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83781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00A0099E-8DC3-4FB8-87A3-E1E1B9D21FD3}"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5773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A7C3753E-1CCD-41A2-B35B-388EC3BD2397}"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2233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33BEF8A5-A466-4A92-AA87-187DE6AC2A1B}"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9950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3FE41CE-0D32-42F0-AAFF-1A4FCFA0DA90}"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7325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42720D1-FCD5-4F75-947A-C23C2340D2B4}"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8786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jp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4.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000" b="-1000"/>
          </a:stretch>
        </a:blip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56323" name="Rectangle 3"/>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F1837CAC-0DD6-4ECF-8CD2-A7B31F16D1DF}" type="slidenum">
              <a:rPr lang="en-US" altLang="zh-CN"/>
              <a:pPr>
                <a:defRPr/>
              </a:pPr>
              <a:t>‹#›</a:t>
            </a:fld>
            <a:endParaRPr lang="en-US" altLang="zh-CN"/>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6336"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46"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7" name="矩形 6"/>
          <p:cNvSpPr/>
          <p:nvPr/>
        </p:nvSpPr>
        <p:spPr>
          <a:xfrm>
            <a:off x="1" y="1"/>
            <a:ext cx="486833"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矩形 7"/>
          <p:cNvSpPr/>
          <p:nvPr/>
        </p:nvSpPr>
        <p:spPr>
          <a:xfrm>
            <a:off x="340785" y="5046664"/>
            <a:ext cx="97367"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矩形 8"/>
          <p:cNvSpPr/>
          <p:nvPr/>
        </p:nvSpPr>
        <p:spPr>
          <a:xfrm>
            <a:off x="340785" y="4797425"/>
            <a:ext cx="97367"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p:cNvSpPr/>
          <p:nvPr/>
        </p:nvSpPr>
        <p:spPr>
          <a:xfrm>
            <a:off x="340785" y="4637088"/>
            <a:ext cx="97367"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矩形 10"/>
          <p:cNvSpPr/>
          <p:nvPr/>
        </p:nvSpPr>
        <p:spPr>
          <a:xfrm>
            <a:off x="340785" y="4541838"/>
            <a:ext cx="97367"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矩形 11"/>
          <p:cNvSpPr/>
          <p:nvPr/>
        </p:nvSpPr>
        <p:spPr>
          <a:xfrm>
            <a:off x="412751" y="681039"/>
            <a:ext cx="61383"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矩形 14"/>
          <p:cNvSpPr/>
          <p:nvPr/>
        </p:nvSpPr>
        <p:spPr>
          <a:xfrm>
            <a:off x="357718" y="681039"/>
            <a:ext cx="38100"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矩形 15"/>
          <p:cNvSpPr/>
          <p:nvPr/>
        </p:nvSpPr>
        <p:spPr>
          <a:xfrm>
            <a:off x="332318" y="681039"/>
            <a:ext cx="12700"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矩形 16"/>
          <p:cNvSpPr/>
          <p:nvPr/>
        </p:nvSpPr>
        <p:spPr>
          <a:xfrm>
            <a:off x="296333" y="681039"/>
            <a:ext cx="10584"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标题占位符 21"/>
          <p:cNvSpPr>
            <a:spLocks noGrp="1"/>
          </p:cNvSpPr>
          <p:nvPr>
            <p:ph type="title"/>
          </p:nvPr>
        </p:nvSpPr>
        <p:spPr>
          <a:xfrm>
            <a:off x="1219200" y="512763"/>
            <a:ext cx="10363200" cy="914400"/>
          </a:xfrm>
          <a:prstGeom prst="rect">
            <a:avLst/>
          </a:prstGeom>
        </p:spPr>
        <p:txBody>
          <a:bodyPr vert="horz" anchor="t">
            <a:noAutofit/>
          </a:bodyPr>
          <a:lstStyle/>
          <a:p>
            <a:r>
              <a:rPr lang="zh-CN" altLang="en-US" smtClean="0"/>
              <a:t>单击此处编辑母版标题样式</a:t>
            </a:r>
            <a:endParaRPr lang="en-US"/>
          </a:p>
        </p:txBody>
      </p:sp>
      <p:sp>
        <p:nvSpPr>
          <p:cNvPr id="1036" name="文本占位符 12"/>
          <p:cNvSpPr>
            <a:spLocks noGrp="1"/>
          </p:cNvSpPr>
          <p:nvPr>
            <p:ph type="body" idx="1"/>
          </p:nvPr>
        </p:nvSpPr>
        <p:spPr bwMode="auto">
          <a:xfrm>
            <a:off x="1219200" y="178435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8636000" y="6416676"/>
            <a:ext cx="28448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ea typeface="+mn-ea"/>
              </a:defRPr>
            </a:lvl1pPr>
            <a:extLst/>
          </a:lstStyle>
          <a:p>
            <a:pPr>
              <a:defRPr/>
            </a:pPr>
            <a:fld id="{B10CE5CC-AC60-4B39-81C4-EF6EFFD4788A}" type="datetimeFigureOut">
              <a:rPr lang="zh-CN" altLang="en-US"/>
              <a:pPr>
                <a:defRPr/>
              </a:pPr>
              <a:t>2018/10/31</a:t>
            </a:fld>
            <a:endParaRPr lang="zh-CN" altLang="en-US"/>
          </a:p>
        </p:txBody>
      </p:sp>
      <p:sp>
        <p:nvSpPr>
          <p:cNvPr id="3" name="页脚占位符 2"/>
          <p:cNvSpPr>
            <a:spLocks noGrp="1"/>
          </p:cNvSpPr>
          <p:nvPr>
            <p:ph type="ftr" sz="quarter" idx="3"/>
          </p:nvPr>
        </p:nvSpPr>
        <p:spPr>
          <a:xfrm>
            <a:off x="1219200" y="6416676"/>
            <a:ext cx="74168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ea typeface="+mn-ea"/>
              </a:defRPr>
            </a:lvl1pPr>
            <a:extLst/>
          </a:lstStyle>
          <a:p>
            <a:pPr>
              <a:defRPr/>
            </a:pPr>
            <a:endParaRPr lang="zh-CN" altLang="en-US"/>
          </a:p>
        </p:txBody>
      </p:sp>
      <p:sp>
        <p:nvSpPr>
          <p:cNvPr id="23" name="灯片编号占位符 22"/>
          <p:cNvSpPr>
            <a:spLocks noGrp="1"/>
          </p:cNvSpPr>
          <p:nvPr>
            <p:ph type="sldNum" sz="quarter" idx="4"/>
          </p:nvPr>
        </p:nvSpPr>
        <p:spPr>
          <a:xfrm>
            <a:off x="11480800" y="6416676"/>
            <a:ext cx="609600"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solidFill>
                  <a:schemeClr val="tx2"/>
                </a:solidFill>
                <a:latin typeface="Corbel" panose="020B0503020204020204" pitchFamily="34" charset="0"/>
              </a:defRPr>
            </a:lvl1pPr>
          </a:lstStyle>
          <a:p>
            <a:pPr>
              <a:defRPr/>
            </a:pPr>
            <a:fld id="{21F93EE5-FA8C-4361-992C-7C2D4E513CE3}" type="slidenum">
              <a:rPr lang="zh-CN" altLang="en-US"/>
              <a:pPr>
                <a:defRPr/>
              </a:pPr>
              <a:t>‹#›</a:t>
            </a:fld>
            <a:endParaRPr lang="zh-CN" altLang="en-US"/>
          </a:p>
        </p:txBody>
      </p:sp>
    </p:spTree>
    <p:extLst>
      <p:ext uri="{BB962C8B-B14F-4D97-AF65-F5344CB8AC3E}">
        <p14:creationId xmlns:p14="http://schemas.microsoft.com/office/powerpoint/2010/main" val="238603719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ea typeface="华文楷体" pitchFamily="2" charset="-122"/>
        </a:defRPr>
      </a:lvl2pPr>
      <a:lvl3pPr algn="l" rtl="0" eaLnBrk="0" fontAlgn="base" hangingPunct="0">
        <a:spcBef>
          <a:spcPct val="0"/>
        </a:spcBef>
        <a:spcAft>
          <a:spcPct val="0"/>
        </a:spcAft>
        <a:defRPr sz="4000">
          <a:solidFill>
            <a:srgbClr val="C1EEFF"/>
          </a:solidFill>
          <a:latin typeface="Consolas" pitchFamily="49" charset="0"/>
          <a:ea typeface="华文楷体" pitchFamily="2" charset="-122"/>
        </a:defRPr>
      </a:lvl3pPr>
      <a:lvl4pPr algn="l" rtl="0" eaLnBrk="0" fontAlgn="base" hangingPunct="0">
        <a:spcBef>
          <a:spcPct val="0"/>
        </a:spcBef>
        <a:spcAft>
          <a:spcPct val="0"/>
        </a:spcAft>
        <a:defRPr sz="4000">
          <a:solidFill>
            <a:srgbClr val="C1EEFF"/>
          </a:solidFill>
          <a:latin typeface="Consolas" pitchFamily="49" charset="0"/>
          <a:ea typeface="华文楷体" pitchFamily="2" charset="-122"/>
        </a:defRPr>
      </a:lvl4pPr>
      <a:lvl5pPr algn="l" rtl="0" eaLnBrk="0" fontAlgn="base" hangingPunct="0">
        <a:spcBef>
          <a:spcPct val="0"/>
        </a:spcBef>
        <a:spcAft>
          <a:spcPct val="0"/>
        </a:spcAft>
        <a:defRPr sz="4000">
          <a:solidFill>
            <a:srgbClr val="C1EEFF"/>
          </a:solidFill>
          <a:latin typeface="Consolas" pitchFamily="49" charset="0"/>
          <a:ea typeface="华文楷体" pitchFamily="2" charset="-122"/>
        </a:defRPr>
      </a:lvl5pPr>
      <a:lvl6pPr marL="457200" algn="l" rtl="0" fontAlgn="base">
        <a:spcBef>
          <a:spcPct val="0"/>
        </a:spcBef>
        <a:spcAft>
          <a:spcPct val="0"/>
        </a:spcAft>
        <a:defRPr sz="4000">
          <a:solidFill>
            <a:srgbClr val="C1EEFF"/>
          </a:solidFill>
          <a:latin typeface="Consolas" pitchFamily="49" charset="0"/>
          <a:ea typeface="华文楷体" pitchFamily="2" charset="-122"/>
        </a:defRPr>
      </a:lvl6pPr>
      <a:lvl7pPr marL="914400" algn="l" rtl="0" fontAlgn="base">
        <a:spcBef>
          <a:spcPct val="0"/>
        </a:spcBef>
        <a:spcAft>
          <a:spcPct val="0"/>
        </a:spcAft>
        <a:defRPr sz="4000">
          <a:solidFill>
            <a:srgbClr val="C1EEFF"/>
          </a:solidFill>
          <a:latin typeface="Consolas" pitchFamily="49" charset="0"/>
          <a:ea typeface="华文楷体" pitchFamily="2" charset="-122"/>
        </a:defRPr>
      </a:lvl7pPr>
      <a:lvl8pPr marL="1371600" algn="l" rtl="0" fontAlgn="base">
        <a:spcBef>
          <a:spcPct val="0"/>
        </a:spcBef>
        <a:spcAft>
          <a:spcPct val="0"/>
        </a:spcAft>
        <a:defRPr sz="4000">
          <a:solidFill>
            <a:srgbClr val="C1EEFF"/>
          </a:solidFill>
          <a:latin typeface="Consolas" pitchFamily="49" charset="0"/>
          <a:ea typeface="华文楷体" pitchFamily="2" charset="-122"/>
        </a:defRPr>
      </a:lvl8pPr>
      <a:lvl9pPr marL="1828800" algn="l" rtl="0" fontAlgn="base">
        <a:spcBef>
          <a:spcPct val="0"/>
        </a:spcBef>
        <a:spcAft>
          <a:spcPct val="0"/>
        </a:spcAft>
        <a:defRPr sz="4000">
          <a:solidFill>
            <a:srgbClr val="C1EEFF"/>
          </a:solidFill>
          <a:latin typeface="Consolas" pitchFamily="49" charset="0"/>
          <a:ea typeface="华文楷体" pitchFamily="2" charset="-122"/>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5AC9355D-0F77-48BD-9AAB-BA2530BEF5A0}" type="slidenum">
              <a:rPr lang="en-US" altLang="zh-CN"/>
              <a:pPr>
                <a:defRPr/>
              </a:pPr>
              <a:t>‹#›</a:t>
            </a:fld>
            <a:endParaRPr lang="en-US" altLang="zh-CN"/>
          </a:p>
        </p:txBody>
      </p:sp>
    </p:spTree>
    <p:extLst>
      <p:ext uri="{BB962C8B-B14F-4D97-AF65-F5344CB8AC3E}">
        <p14:creationId xmlns:p14="http://schemas.microsoft.com/office/powerpoint/2010/main" val="66868781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p:blinds dir="vert"/>
  </p:transition>
  <p:txStyles>
    <p:titleStyle>
      <a:lvl1pPr algn="l" rtl="0" eaLnBrk="0" fontAlgn="base" hangingPunct="0">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56323" name="Rectangle 3"/>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8EBC7C31-C6E7-47D9-B165-0098EFA039AD}" type="slidenum">
              <a:rPr lang="en-US" altLang="zh-CN"/>
              <a:pPr>
                <a:defRPr/>
              </a:pPr>
              <a:t>‹#›</a:t>
            </a:fld>
            <a:endParaRPr lang="en-US" altLang="zh-CN"/>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6336"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Tree>
    <p:extLst>
      <p:ext uri="{BB962C8B-B14F-4D97-AF65-F5344CB8AC3E}">
        <p14:creationId xmlns:p14="http://schemas.microsoft.com/office/powerpoint/2010/main" val="92254919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56.wmf"/><Relationship Id="rId5" Type="http://schemas.openxmlformats.org/officeDocument/2006/relationships/oleObject" Target="../embeddings/oleObject49.bin"/><Relationship Id="rId4" Type="http://schemas.openxmlformats.org/officeDocument/2006/relationships/image" Target="../media/image55.wmf"/></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7.wmf"/><Relationship Id="rId4" Type="http://schemas.openxmlformats.org/officeDocument/2006/relationships/oleObject" Target="../embeddings/oleObject50.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0.jpe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5.wmf"/><Relationship Id="rId3" Type="http://schemas.openxmlformats.org/officeDocument/2006/relationships/notesSlide" Target="../notesSlides/notesSlide4.xml"/><Relationship Id="rId7" Type="http://schemas.openxmlformats.org/officeDocument/2006/relationships/image" Target="../media/image12.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wmf"/></Relationships>
</file>

<file path=ppt/slides/_rels/slide22.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4.bin"/><Relationship Id="rId18" Type="http://schemas.openxmlformats.org/officeDocument/2006/relationships/image" Target="../media/image23.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20.wmf"/><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9.wmf"/><Relationship Id="rId19" Type="http://schemas.openxmlformats.org/officeDocument/2006/relationships/oleObject" Target="../embeddings/oleObject17.bin"/><Relationship Id="rId4" Type="http://schemas.openxmlformats.org/officeDocument/2006/relationships/image" Target="../media/image16.wmf"/><Relationship Id="rId9" Type="http://schemas.openxmlformats.org/officeDocument/2006/relationships/oleObject" Target="../embeddings/oleObject12.bin"/><Relationship Id="rId14" Type="http://schemas.openxmlformats.org/officeDocument/2006/relationships/image" Target="../media/image21.wmf"/><Relationship Id="rId22" Type="http://schemas.openxmlformats.org/officeDocument/2006/relationships/image" Target="../media/image2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29.wmf"/><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31.wmf"/><Relationship Id="rId9" Type="http://schemas.openxmlformats.org/officeDocument/2006/relationships/oleObject" Target="../embeddings/oleObject27.bin"/><Relationship Id="rId14"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7.wmf"/><Relationship Id="rId4" Type="http://schemas.openxmlformats.org/officeDocument/2006/relationships/oleObject" Target="../embeddings/oleObject3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37.xml"/><Relationship Id="rId1" Type="http://schemas.openxmlformats.org/officeDocument/2006/relationships/vmlDrawing" Target="../drawings/vmlDrawing12.v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48.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48.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wmf"/><Relationship Id="rId5" Type="http://schemas.openxmlformats.org/officeDocument/2006/relationships/oleObject" Target="../embeddings/oleObject37.bin"/><Relationship Id="rId4" Type="http://schemas.openxmlformats.org/officeDocument/2006/relationships/image" Target="../media/image5.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2398.htm" TargetMode="External"/><Relationship Id="rId2" Type="http://schemas.openxmlformats.org/officeDocument/2006/relationships/hyperlink" Target="http://baike.baidu.com/view/24356.htm" TargetMode="Externa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4.wmf"/><Relationship Id="rId4" Type="http://schemas.openxmlformats.org/officeDocument/2006/relationships/oleObject" Target="../embeddings/oleObject39.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6.wmf"/><Relationship Id="rId5" Type="http://schemas.openxmlformats.org/officeDocument/2006/relationships/oleObject" Target="../embeddings/oleObject41.bin"/><Relationship Id="rId4" Type="http://schemas.openxmlformats.org/officeDocument/2006/relationships/image" Target="../media/image45.w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8.wmf"/><Relationship Id="rId5" Type="http://schemas.openxmlformats.org/officeDocument/2006/relationships/oleObject" Target="../embeddings/oleObject43.bin"/><Relationship Id="rId4" Type="http://schemas.openxmlformats.org/officeDocument/2006/relationships/image" Target="../media/image47.wmf"/></Relationships>
</file>

<file path=ppt/slides/_rels/slide9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0.wmf"/><Relationship Id="rId5" Type="http://schemas.openxmlformats.org/officeDocument/2006/relationships/oleObject" Target="../embeddings/oleObject45.bin"/><Relationship Id="rId4" Type="http://schemas.openxmlformats.org/officeDocument/2006/relationships/image" Target="../media/image49.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21.vml"/><Relationship Id="rId5" Type="http://schemas.openxmlformats.org/officeDocument/2006/relationships/image" Target="../media/image52.wmf"/><Relationship Id="rId4" Type="http://schemas.openxmlformats.org/officeDocument/2006/relationships/oleObject" Target="../embeddings/oleObject47.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1624" y="3169121"/>
            <a:ext cx="10363200" cy="9144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121920" tIns="60960" rIns="121920" bIns="60960" rtlCol="0" anchor="b">
            <a:normAutofit/>
            <a:scene3d>
              <a:camera prst="orthographicFront"/>
              <a:lightRig rig="soft" dir="t"/>
            </a:scene3d>
            <a:sp3d prstMaterial="matte">
              <a:bevelT w="12700" h="12700"/>
            </a:sp3d>
          </a:bodyPr>
          <a:lstStyle/>
          <a:p>
            <a:pPr>
              <a:lnSpc>
                <a:spcPct val="90000"/>
              </a:lnSpc>
            </a:pPr>
            <a:r>
              <a:rPr lang="zh-CN" altLang="en-US" sz="5333" b="0" dirty="0" smtClean="0">
                <a:solidFill>
                  <a:schemeClr val="bg1"/>
                </a:solidFill>
                <a:effectLst/>
                <a:latin typeface="微软雅黑" panose="020B0503020204020204" pitchFamily="34" charset="-122"/>
                <a:ea typeface="微软雅黑" panose="020B0503020204020204" pitchFamily="34" charset="-122"/>
              </a:rPr>
              <a:t>第六章  动态规划</a:t>
            </a:r>
            <a:endParaRPr lang="zh-CN" altLang="en-US" sz="5333" b="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999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4970" y="890156"/>
            <a:ext cx="4114800" cy="646331"/>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spcBef>
                <a:spcPct val="50000"/>
              </a:spcBef>
            </a:pPr>
            <a:r>
              <a:rPr lang="zh-CN" altLang="en-US" sz="3600" kern="1200" dirty="0">
                <a:solidFill>
                  <a:srgbClr val="0070C0"/>
                </a:solidFill>
                <a:latin typeface="微软雅黑" panose="020B0503020204020204" pitchFamily="34" charset="-122"/>
                <a:ea typeface="微软雅黑" panose="020B0503020204020204" pitchFamily="34" charset="-122"/>
                <a:cs typeface="+mn-cs"/>
              </a:rPr>
              <a:t>算法总体思想</a:t>
            </a:r>
          </a:p>
        </p:txBody>
      </p:sp>
      <p:sp>
        <p:nvSpPr>
          <p:cNvPr id="10243" name="Rectangle 3"/>
          <p:cNvSpPr>
            <a:spLocks noChangeArrowheads="1"/>
          </p:cNvSpPr>
          <p:nvPr/>
        </p:nvSpPr>
        <p:spPr bwMode="auto">
          <a:xfrm>
            <a:off x="931864" y="1502840"/>
            <a:ext cx="9753599" cy="111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dirty="0">
                <a:latin typeface="微软雅黑" panose="020B0503020204020204" pitchFamily="34" charset="-122"/>
                <a:ea typeface="微软雅黑" panose="020B0503020204020204" pitchFamily="34" charset="-122"/>
              </a:rPr>
              <a:t>动态规划算法与分治法类似，其基本思想也是将待求解问题分解成若干个子问题</a:t>
            </a:r>
          </a:p>
        </p:txBody>
      </p:sp>
      <p:grpSp>
        <p:nvGrpSpPr>
          <p:cNvPr id="10244" name="Group 4"/>
          <p:cNvGrpSpPr>
            <a:grpSpLocks/>
          </p:cNvGrpSpPr>
          <p:nvPr/>
        </p:nvGrpSpPr>
        <p:grpSpPr bwMode="auto">
          <a:xfrm>
            <a:off x="2209800" y="3234713"/>
            <a:ext cx="7859712" cy="2819400"/>
            <a:chOff x="270" y="2025"/>
            <a:chExt cx="5490" cy="2016"/>
          </a:xfrm>
        </p:grpSpPr>
        <p:sp>
          <p:nvSpPr>
            <p:cNvPr id="10245" name="Oval 5"/>
            <p:cNvSpPr>
              <a:spLocks noChangeArrowheads="1"/>
            </p:cNvSpPr>
            <p:nvPr/>
          </p:nvSpPr>
          <p:spPr bwMode="auto">
            <a:xfrm>
              <a:off x="2699" y="2205"/>
              <a:ext cx="504" cy="384"/>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a:t>
              </a:r>
            </a:p>
          </p:txBody>
        </p:sp>
        <p:cxnSp>
          <p:nvCxnSpPr>
            <p:cNvPr id="10246" name="AutoShape 6"/>
            <p:cNvCxnSpPr>
              <a:cxnSpLocks noChangeShapeType="1"/>
              <a:stCxn id="10245" idx="4"/>
              <a:endCxn id="10253" idx="0"/>
            </p:cNvCxnSpPr>
            <p:nvPr/>
          </p:nvCxnSpPr>
          <p:spPr bwMode="auto">
            <a:xfrm>
              <a:off x="2951" y="2595"/>
              <a:ext cx="2281"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0247" name="AutoShape 7"/>
            <p:cNvCxnSpPr>
              <a:cxnSpLocks noChangeShapeType="1"/>
              <a:stCxn id="10245" idx="4"/>
              <a:endCxn id="10250" idx="0"/>
            </p:cNvCxnSpPr>
            <p:nvPr/>
          </p:nvCxnSpPr>
          <p:spPr bwMode="auto">
            <a:xfrm flipH="1">
              <a:off x="798" y="2595"/>
              <a:ext cx="2153" cy="48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0248" name="AutoShape 8"/>
            <p:cNvCxnSpPr>
              <a:cxnSpLocks noChangeShapeType="1"/>
              <a:stCxn id="10245" idx="4"/>
              <a:endCxn id="10251" idx="0"/>
            </p:cNvCxnSpPr>
            <p:nvPr/>
          </p:nvCxnSpPr>
          <p:spPr bwMode="auto">
            <a:xfrm flipH="1">
              <a:off x="2276" y="2595"/>
              <a:ext cx="675"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0249" name="AutoShape 9"/>
            <p:cNvCxnSpPr>
              <a:cxnSpLocks noChangeShapeType="1"/>
              <a:stCxn id="10245" idx="4"/>
              <a:endCxn id="10252" idx="0"/>
            </p:cNvCxnSpPr>
            <p:nvPr/>
          </p:nvCxnSpPr>
          <p:spPr bwMode="auto">
            <a:xfrm>
              <a:off x="2951" y="2595"/>
              <a:ext cx="803" cy="51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0250" name="AutoShape 10"/>
            <p:cNvSpPr>
              <a:spLocks noChangeArrowheads="1"/>
            </p:cNvSpPr>
            <p:nvPr/>
          </p:nvSpPr>
          <p:spPr bwMode="auto">
            <a:xfrm>
              <a:off x="270" y="3081"/>
              <a:ext cx="1056" cy="92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Arial Rounded MT Bold" panose="020F0704030504030204" pitchFamily="34" charset="0"/>
                </a:rPr>
                <a:t>T(n/2)</a:t>
              </a:r>
            </a:p>
          </p:txBody>
        </p:sp>
        <p:sp>
          <p:nvSpPr>
            <p:cNvPr id="10251" name="AutoShape 11"/>
            <p:cNvSpPr>
              <a:spLocks noChangeArrowheads="1"/>
            </p:cNvSpPr>
            <p:nvPr/>
          </p:nvSpPr>
          <p:spPr bwMode="auto">
            <a:xfrm>
              <a:off x="1748" y="3113"/>
              <a:ext cx="1056" cy="92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Arial Rounded MT Bold" panose="020F0704030504030204" pitchFamily="34" charset="0"/>
                </a:rPr>
                <a:t>T(n/2)</a:t>
              </a:r>
            </a:p>
          </p:txBody>
        </p:sp>
        <p:sp>
          <p:nvSpPr>
            <p:cNvPr id="10252" name="AutoShape 12"/>
            <p:cNvSpPr>
              <a:spLocks noChangeArrowheads="1"/>
            </p:cNvSpPr>
            <p:nvPr/>
          </p:nvSpPr>
          <p:spPr bwMode="auto">
            <a:xfrm>
              <a:off x="3226" y="3113"/>
              <a:ext cx="1056" cy="92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Arial Rounded MT Bold" panose="020F0704030504030204" pitchFamily="34" charset="0"/>
                </a:rPr>
                <a:t>T(n/2)</a:t>
              </a:r>
            </a:p>
          </p:txBody>
        </p:sp>
        <p:sp>
          <p:nvSpPr>
            <p:cNvPr id="10253" name="AutoShape 13"/>
            <p:cNvSpPr>
              <a:spLocks noChangeArrowheads="1"/>
            </p:cNvSpPr>
            <p:nvPr/>
          </p:nvSpPr>
          <p:spPr bwMode="auto">
            <a:xfrm>
              <a:off x="4704" y="3113"/>
              <a:ext cx="1056" cy="92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Arial Rounded MT Bold" panose="020F0704030504030204" pitchFamily="34" charset="0"/>
                </a:rPr>
                <a:t>T(n/2)</a:t>
              </a:r>
            </a:p>
          </p:txBody>
        </p:sp>
        <p:sp>
          <p:nvSpPr>
            <p:cNvPr id="10254" name="AutoShape 14"/>
            <p:cNvSpPr>
              <a:spLocks noChangeArrowheads="1"/>
            </p:cNvSpPr>
            <p:nvPr/>
          </p:nvSpPr>
          <p:spPr bwMode="auto">
            <a:xfrm>
              <a:off x="384" y="2025"/>
              <a:ext cx="816" cy="672"/>
            </a:xfrm>
            <a:prstGeom prst="triangle">
              <a:avLst>
                <a:gd name="adj" fmla="val 50000"/>
              </a:avLst>
            </a:prstGeom>
            <a:solidFill>
              <a:schemeClr val="accent1"/>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T(n)</a:t>
              </a:r>
            </a:p>
          </p:txBody>
        </p:sp>
        <p:sp>
          <p:nvSpPr>
            <p:cNvPr id="10255" name="Text Box 15"/>
            <p:cNvSpPr txBox="1">
              <a:spLocks noChangeArrowheads="1"/>
            </p:cNvSpPr>
            <p:nvPr/>
          </p:nvSpPr>
          <p:spPr bwMode="auto">
            <a:xfrm>
              <a:off x="1824" y="2236"/>
              <a:ext cx="67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800">
                  <a:latin typeface="Arial Rounded MT Bold" panose="020F0704030504030204" pitchFamily="34"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 calcmode="lin" valueType="num">
                                      <p:cBhvr>
                                        <p:cTn id="9" dur="500" fill="hold"/>
                                        <p:tgtEl>
                                          <p:spTgt spid="9218"/>
                                        </p:tgtEl>
                                        <p:attrNameLst>
                                          <p:attrName>style.rotation</p:attrName>
                                        </p:attrNameLst>
                                      </p:cBhvr>
                                      <p:tavLst>
                                        <p:tav tm="0">
                                          <p:val>
                                            <p:fltVal val="90"/>
                                          </p:val>
                                        </p:tav>
                                        <p:tav tm="100000">
                                          <p:val>
                                            <p:fltVal val="0"/>
                                          </p:val>
                                        </p:tav>
                                      </p:tavLst>
                                    </p:anim>
                                    <p:animEffect transition="in" filter="fade">
                                      <p:cBhvr>
                                        <p:cTn id="10" dur="500"/>
                                        <p:tgtEl>
                                          <p:spTgt spid="921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p:cTn id="13" dur="500" fill="hold"/>
                                        <p:tgtEl>
                                          <p:spTgt spid="10243"/>
                                        </p:tgtEl>
                                        <p:attrNameLst>
                                          <p:attrName>ppt_w</p:attrName>
                                        </p:attrNameLst>
                                      </p:cBhvr>
                                      <p:tavLst>
                                        <p:tav tm="0">
                                          <p:val>
                                            <p:fltVal val="0"/>
                                          </p:val>
                                        </p:tav>
                                        <p:tav tm="100000">
                                          <p:val>
                                            <p:strVal val="#ppt_w"/>
                                          </p:val>
                                        </p:tav>
                                      </p:tavLst>
                                    </p:anim>
                                    <p:anim calcmode="lin" valueType="num">
                                      <p:cBhvr>
                                        <p:cTn id="14" dur="500" fill="hold"/>
                                        <p:tgtEl>
                                          <p:spTgt spid="10243"/>
                                        </p:tgtEl>
                                        <p:attrNameLst>
                                          <p:attrName>ppt_h</p:attrName>
                                        </p:attrNameLst>
                                      </p:cBhvr>
                                      <p:tavLst>
                                        <p:tav tm="0">
                                          <p:val>
                                            <p:fltVal val="0"/>
                                          </p:val>
                                        </p:tav>
                                        <p:tav tm="100000">
                                          <p:val>
                                            <p:strVal val="#ppt_h"/>
                                          </p:val>
                                        </p:tav>
                                      </p:tavLst>
                                    </p:anim>
                                    <p:anim calcmode="lin" valueType="num">
                                      <p:cBhvr>
                                        <p:cTn id="15" dur="500" fill="hold"/>
                                        <p:tgtEl>
                                          <p:spTgt spid="10243"/>
                                        </p:tgtEl>
                                        <p:attrNameLst>
                                          <p:attrName>style.rotation</p:attrName>
                                        </p:attrNameLst>
                                      </p:cBhvr>
                                      <p:tavLst>
                                        <p:tav tm="0">
                                          <p:val>
                                            <p:fltVal val="90"/>
                                          </p:val>
                                        </p:tav>
                                        <p:tav tm="100000">
                                          <p:val>
                                            <p:fltVal val="0"/>
                                          </p:val>
                                        </p:tav>
                                      </p:tavLst>
                                    </p:anim>
                                    <p:animEffect transition="in" filter="fade">
                                      <p:cBhvr>
                                        <p:cTn id="16" dur="500"/>
                                        <p:tgtEl>
                                          <p:spTgt spid="102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528" fill="hold" nodeType="clickEffect">
                                  <p:stCondLst>
                                    <p:cond delay="0"/>
                                  </p:stCondLst>
                                  <p:childTnLst>
                                    <p:set>
                                      <p:cBhvr>
                                        <p:cTn id="20" dur="1" fill="hold">
                                          <p:stCondLst>
                                            <p:cond delay="0"/>
                                          </p:stCondLst>
                                        </p:cTn>
                                        <p:tgtEl>
                                          <p:spTgt spid="10244"/>
                                        </p:tgtEl>
                                        <p:attrNameLst>
                                          <p:attrName>style.visibility</p:attrName>
                                        </p:attrNameLst>
                                      </p:cBhvr>
                                      <p:to>
                                        <p:strVal val="visible"/>
                                      </p:to>
                                    </p:set>
                                    <p:anim calcmode="lin" valueType="num">
                                      <p:cBhvr>
                                        <p:cTn id="21" dur="500" fill="hold"/>
                                        <p:tgtEl>
                                          <p:spTgt spid="10244"/>
                                        </p:tgtEl>
                                        <p:attrNameLst>
                                          <p:attrName>ppt_w</p:attrName>
                                        </p:attrNameLst>
                                      </p:cBhvr>
                                      <p:tavLst>
                                        <p:tav tm="0">
                                          <p:val>
                                            <p:fltVal val="0"/>
                                          </p:val>
                                        </p:tav>
                                        <p:tav tm="100000">
                                          <p:val>
                                            <p:strVal val="#ppt_w"/>
                                          </p:val>
                                        </p:tav>
                                      </p:tavLst>
                                    </p:anim>
                                    <p:anim calcmode="lin" valueType="num">
                                      <p:cBhvr>
                                        <p:cTn id="22" dur="500" fill="hold"/>
                                        <p:tgtEl>
                                          <p:spTgt spid="10244"/>
                                        </p:tgtEl>
                                        <p:attrNameLst>
                                          <p:attrName>ppt_h</p:attrName>
                                        </p:attrNameLst>
                                      </p:cBhvr>
                                      <p:tavLst>
                                        <p:tav tm="0">
                                          <p:val>
                                            <p:fltVal val="0"/>
                                          </p:val>
                                        </p:tav>
                                        <p:tav tm="100000">
                                          <p:val>
                                            <p:strVal val="#ppt_h"/>
                                          </p:val>
                                        </p:tav>
                                      </p:tavLst>
                                    </p:anim>
                                    <p:animEffect transition="in" filter="fade">
                                      <p:cBhvr>
                                        <p:cTn id="23" dur="500"/>
                                        <p:tgtEl>
                                          <p:spTgt spid="10244"/>
                                        </p:tgtEl>
                                      </p:cBhvr>
                                    </p:animEffect>
                                    <p:anim calcmode="lin" valueType="num">
                                      <p:cBhvr>
                                        <p:cTn id="24" dur="500" fill="hold"/>
                                        <p:tgtEl>
                                          <p:spTgt spid="10244"/>
                                        </p:tgtEl>
                                        <p:attrNameLst>
                                          <p:attrName>ppt_x</p:attrName>
                                        </p:attrNameLst>
                                      </p:cBhvr>
                                      <p:tavLst>
                                        <p:tav tm="0">
                                          <p:val>
                                            <p:fltVal val="0.5"/>
                                          </p:val>
                                        </p:tav>
                                        <p:tav tm="100000">
                                          <p:val>
                                            <p:strVal val="#ppt_x"/>
                                          </p:val>
                                        </p:tav>
                                      </p:tavLst>
                                    </p:anim>
                                    <p:anim calcmode="lin" valueType="num">
                                      <p:cBhvr>
                                        <p:cTn id="25" dur="500" fill="hold"/>
                                        <p:tgtEl>
                                          <p:spTgt spid="1024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1024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447800" y="474663"/>
            <a:ext cx="7772400" cy="1143000"/>
          </a:xfrm>
        </p:spPr>
        <p:txBody>
          <a:bodyPr/>
          <a:lstStyle/>
          <a:p>
            <a:pPr eaLnBrk="1" hangingPunct="1">
              <a:defRPr/>
            </a:pPr>
            <a:r>
              <a:rPr lang="zh-CN" altLang="en-US" sz="3600" dirty="0">
                <a:effectLst>
                  <a:outerShdw blurRad="38100" dist="38100" dir="2700000" algn="tl">
                    <a:srgbClr val="C0C0C0"/>
                  </a:outerShdw>
                </a:effectLst>
                <a:latin typeface="Verdana" pitchFamily="34" charset="0"/>
                <a:ea typeface="黑体" pitchFamily="49" charset="-122"/>
              </a:rPr>
              <a:t>装配线调度问题</a:t>
            </a:r>
          </a:p>
        </p:txBody>
      </p:sp>
      <p:sp>
        <p:nvSpPr>
          <p:cNvPr id="9219" name="Rectangle 3"/>
          <p:cNvSpPr>
            <a:spLocks noChangeArrowheads="1"/>
          </p:cNvSpPr>
          <p:nvPr/>
        </p:nvSpPr>
        <p:spPr bwMode="auto">
          <a:xfrm>
            <a:off x="1828800" y="1295401"/>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buFont typeface="Wingdings" panose="05000000000000000000" pitchFamily="2" charset="2"/>
              <a:buNone/>
            </a:pPr>
            <a:endParaRPr lang="en-US" altLang="zh-CN" b="1">
              <a:latin typeface="Verdana" panose="020B0604030504040204" pitchFamily="34" charset="0"/>
              <a:ea typeface="楷体_GB2312" pitchFamily="49" charset="-122"/>
            </a:endParaRPr>
          </a:p>
          <a:p>
            <a:pPr eaLnBrk="1" hangingPunct="1">
              <a:buClr>
                <a:schemeClr val="accent2"/>
              </a:buClr>
              <a:buSzPct val="50000"/>
            </a:pPr>
            <a:endParaRPr lang="en-US" altLang="zh-CN" b="1">
              <a:latin typeface="Verdana" panose="020B0604030504040204" pitchFamily="34" charset="0"/>
              <a:ea typeface="楷体_GB2312" pitchFamily="49" charset="-122"/>
            </a:endParaRPr>
          </a:p>
        </p:txBody>
      </p:sp>
      <p:pic>
        <p:nvPicPr>
          <p:cNvPr id="9220" name="Picture 4" descr="绘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1617663"/>
            <a:ext cx="7534275"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5152334"/>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447800" y="609600"/>
            <a:ext cx="7772400" cy="1143000"/>
          </a:xfrm>
        </p:spPr>
        <p:txBody>
          <a:bodyPr/>
          <a:lstStyle/>
          <a:p>
            <a:pPr eaLnBrk="1" hangingPunct="1">
              <a:defRPr/>
            </a:pPr>
            <a:r>
              <a:rPr lang="zh-CN" altLang="en-US" sz="3600" dirty="0">
                <a:effectLst>
                  <a:outerShdw blurRad="38100" dist="38100" dir="2700000" algn="tl">
                    <a:srgbClr val="C0C0C0"/>
                  </a:outerShdw>
                </a:effectLst>
                <a:latin typeface="Verdana" pitchFamily="34" charset="0"/>
                <a:ea typeface="黑体" pitchFamily="49" charset="-122"/>
              </a:rPr>
              <a:t>装配线调度问题</a:t>
            </a:r>
          </a:p>
        </p:txBody>
      </p:sp>
      <p:sp>
        <p:nvSpPr>
          <p:cNvPr id="10243" name="Rectangle 3"/>
          <p:cNvSpPr>
            <a:spLocks noChangeArrowheads="1"/>
          </p:cNvSpPr>
          <p:nvPr/>
        </p:nvSpPr>
        <p:spPr bwMode="auto">
          <a:xfrm>
            <a:off x="1828800" y="1295401"/>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buFont typeface="Wingdings" panose="05000000000000000000" pitchFamily="2" charset="2"/>
              <a:buNone/>
            </a:pPr>
            <a:endParaRPr lang="en-US" altLang="zh-CN" b="1">
              <a:latin typeface="Verdana" panose="020B0604030504040204" pitchFamily="34" charset="0"/>
              <a:ea typeface="楷体_GB2312" pitchFamily="49" charset="-122"/>
            </a:endParaRPr>
          </a:p>
          <a:p>
            <a:pPr eaLnBrk="1" hangingPunct="1">
              <a:buClr>
                <a:schemeClr val="accent2"/>
              </a:buClr>
              <a:buSzPct val="50000"/>
            </a:pPr>
            <a:endParaRPr lang="en-US" altLang="zh-CN" b="1">
              <a:latin typeface="Verdana" panose="020B0604030504040204" pitchFamily="34" charset="0"/>
              <a:ea typeface="楷体_GB2312" pitchFamily="49" charset="-122"/>
            </a:endParaRPr>
          </a:p>
        </p:txBody>
      </p:sp>
      <p:sp>
        <p:nvSpPr>
          <p:cNvPr id="201732" name="Text Box 4"/>
          <p:cNvSpPr txBox="1">
            <a:spLocks noChangeArrowheads="1"/>
          </p:cNvSpPr>
          <p:nvPr/>
        </p:nvSpPr>
        <p:spPr bwMode="auto">
          <a:xfrm>
            <a:off x="2286000" y="1905000"/>
            <a:ext cx="7315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pPr>
            <a:r>
              <a:rPr lang="zh-CN" altLang="en-US" sz="2400" b="1"/>
              <a:t>蛮力法：</a:t>
            </a:r>
          </a:p>
          <a:p>
            <a:pPr eaLnBrk="1" hangingPunct="1">
              <a:spcBef>
                <a:spcPct val="50000"/>
              </a:spcBef>
              <a:buClrTx/>
              <a:buSzTx/>
              <a:buFontTx/>
              <a:buNone/>
            </a:pPr>
            <a:r>
              <a:rPr lang="zh-CN" altLang="en-US" sz="2400" b="1"/>
              <a:t>可以把装配线</a:t>
            </a:r>
            <a:r>
              <a:rPr lang="en-US" altLang="zh-CN" sz="2400" b="1"/>
              <a:t>1</a:t>
            </a:r>
            <a:r>
              <a:rPr lang="zh-CN" altLang="en-US" sz="2400" b="1"/>
              <a:t>内的装配站集合看作</a:t>
            </a:r>
            <a:r>
              <a:rPr lang="en-US" altLang="zh-CN" sz="2400" b="1"/>
              <a:t>{1,2,…,n}</a:t>
            </a:r>
            <a:r>
              <a:rPr lang="zh-CN" altLang="en-US" sz="2400" b="1"/>
              <a:t>的一个子集，有 </a:t>
            </a:r>
            <a:r>
              <a:rPr lang="en-US" altLang="zh-CN" sz="2400" b="1"/>
              <a:t>2</a:t>
            </a:r>
            <a:r>
              <a:rPr lang="en-US" altLang="zh-CN" sz="2400" b="1" baseline="30000"/>
              <a:t>n</a:t>
            </a:r>
            <a:r>
              <a:rPr lang="zh-CN" altLang="en-US" sz="2400" b="1"/>
              <a:t>个这样的子集。因此通过穷举所有可能的方式然后计算每种方式花费的时间来解决问题有</a:t>
            </a:r>
            <a:r>
              <a:rPr lang="en-US" altLang="zh-CN" sz="2400" b="1"/>
              <a:t>O(2</a:t>
            </a:r>
            <a:r>
              <a:rPr lang="en-US" altLang="zh-CN" sz="2400" b="1" baseline="30000"/>
              <a:t>n</a:t>
            </a:r>
            <a:r>
              <a:rPr lang="en-US" altLang="zh-CN" sz="2400" b="1"/>
              <a:t>)</a:t>
            </a:r>
          </a:p>
          <a:p>
            <a:pPr eaLnBrk="1" hangingPunct="1">
              <a:spcBef>
                <a:spcPct val="50000"/>
              </a:spcBef>
              <a:buClrTx/>
              <a:buSzTx/>
              <a:buFontTx/>
              <a:buNone/>
            </a:pPr>
            <a:endParaRPr lang="en-US" altLang="zh-CN" sz="2400" b="1"/>
          </a:p>
          <a:p>
            <a:pPr eaLnBrk="1" hangingPunct="1">
              <a:spcBef>
                <a:spcPct val="50000"/>
              </a:spcBef>
              <a:buClrTx/>
              <a:buSzTx/>
              <a:buFontTx/>
              <a:buNone/>
            </a:pPr>
            <a:r>
              <a:rPr lang="zh-CN" altLang="en-US" sz="2400" b="1">
                <a:solidFill>
                  <a:srgbClr val="FF0000"/>
                </a:solidFill>
              </a:rPr>
              <a:t>如何通过动态规划来解决？</a:t>
            </a:r>
          </a:p>
        </p:txBody>
      </p:sp>
    </p:spTree>
    <p:extLst>
      <p:ext uri="{BB962C8B-B14F-4D97-AF65-F5344CB8AC3E}">
        <p14:creationId xmlns:p14="http://schemas.microsoft.com/office/powerpoint/2010/main" val="959910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01732">
                                            <p:txEl>
                                              <p:pRg st="3" end="3"/>
                                            </p:txEl>
                                          </p:spTgt>
                                        </p:tgtEl>
                                        <p:attrNameLst>
                                          <p:attrName>style.visibility</p:attrName>
                                        </p:attrNameLst>
                                      </p:cBhvr>
                                      <p:to>
                                        <p:strVal val="visible"/>
                                      </p:to>
                                    </p:set>
                                    <p:animEffect transition="in" filter="diamond(in)">
                                      <p:cBhvr>
                                        <p:cTn id="7" dur="2000"/>
                                        <p:tgtEl>
                                          <p:spTgt spid="2017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2286000" y="609600"/>
            <a:ext cx="7772400" cy="1143000"/>
          </a:xfrm>
        </p:spPr>
        <p:txBody>
          <a:bodyPr/>
          <a:lstStyle/>
          <a:p>
            <a:pPr eaLnBrk="1" hangingPunct="1">
              <a:defRPr/>
            </a:pPr>
            <a:r>
              <a:rPr lang="zh-CN" altLang="en-US" sz="3600" dirty="0">
                <a:effectLst>
                  <a:outerShdw blurRad="38100" dist="38100" dir="2700000" algn="tl">
                    <a:srgbClr val="C0C0C0"/>
                  </a:outerShdw>
                </a:effectLst>
                <a:latin typeface="Verdana" pitchFamily="34" charset="0"/>
                <a:ea typeface="黑体" pitchFamily="49" charset="-122"/>
              </a:rPr>
              <a:t>装配线调度问题</a:t>
            </a:r>
          </a:p>
        </p:txBody>
      </p:sp>
      <p:sp>
        <p:nvSpPr>
          <p:cNvPr id="11267" name="Rectangle 3"/>
          <p:cNvSpPr>
            <a:spLocks noChangeArrowheads="1"/>
          </p:cNvSpPr>
          <p:nvPr/>
        </p:nvSpPr>
        <p:spPr bwMode="auto">
          <a:xfrm>
            <a:off x="1828800" y="1295401"/>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buFont typeface="Wingdings" panose="05000000000000000000" pitchFamily="2" charset="2"/>
              <a:buNone/>
            </a:pPr>
            <a:endParaRPr lang="en-US" altLang="zh-CN" b="1">
              <a:latin typeface="Verdana" panose="020B0604030504040204" pitchFamily="34" charset="0"/>
              <a:ea typeface="楷体_GB2312" pitchFamily="49" charset="-122"/>
            </a:endParaRPr>
          </a:p>
          <a:p>
            <a:pPr eaLnBrk="1" hangingPunct="1">
              <a:buClr>
                <a:schemeClr val="accent2"/>
              </a:buClr>
              <a:buSzPct val="50000"/>
            </a:pPr>
            <a:endParaRPr lang="en-US" altLang="zh-CN" b="1">
              <a:latin typeface="Verdana" panose="020B0604030504040204" pitchFamily="34" charset="0"/>
              <a:ea typeface="楷体_GB2312" pitchFamily="49" charset="-122"/>
            </a:endParaRPr>
          </a:p>
        </p:txBody>
      </p:sp>
      <p:sp>
        <p:nvSpPr>
          <p:cNvPr id="11268" name="Text Box 4"/>
          <p:cNvSpPr txBox="1">
            <a:spLocks noChangeArrowheads="1"/>
          </p:cNvSpPr>
          <p:nvPr/>
        </p:nvSpPr>
        <p:spPr bwMode="auto">
          <a:xfrm>
            <a:off x="2286000" y="1905001"/>
            <a:ext cx="73152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b="1">
                <a:solidFill>
                  <a:srgbClr val="FF0000"/>
                </a:solidFill>
              </a:rPr>
              <a:t>用动态规划的思想大家一起来分析。</a:t>
            </a:r>
            <a:endParaRPr lang="en-US" altLang="zh-CN" b="1">
              <a:solidFill>
                <a:srgbClr val="FF0000"/>
              </a:solidFill>
            </a:endParaRPr>
          </a:p>
          <a:p>
            <a:pPr eaLnBrk="1" hangingPunct="1">
              <a:spcBef>
                <a:spcPct val="50000"/>
              </a:spcBef>
              <a:buSzTx/>
              <a:buFontTx/>
              <a:buNone/>
            </a:pPr>
            <a:endParaRPr lang="en-US" altLang="zh-CN" b="1">
              <a:solidFill>
                <a:srgbClr val="FF0000"/>
              </a:solidFill>
            </a:endParaRPr>
          </a:p>
          <a:p>
            <a:pPr eaLnBrk="1" hangingPunct="1">
              <a:spcBef>
                <a:spcPct val="50000"/>
              </a:spcBef>
              <a:buSzTx/>
              <a:buFontTx/>
              <a:buNone/>
            </a:pPr>
            <a:r>
              <a:rPr lang="zh-CN" altLang="en-US" b="1">
                <a:solidFill>
                  <a:srgbClr val="FF0000"/>
                </a:solidFill>
              </a:rPr>
              <a:t>给大家</a:t>
            </a:r>
            <a:r>
              <a:rPr lang="en-US" altLang="zh-CN" b="1">
                <a:solidFill>
                  <a:srgbClr val="FF0000"/>
                </a:solidFill>
              </a:rPr>
              <a:t>5</a:t>
            </a:r>
            <a:r>
              <a:rPr lang="zh-CN" altLang="en-US" b="1">
                <a:solidFill>
                  <a:srgbClr val="FF0000"/>
                </a:solidFill>
              </a:rPr>
              <a:t>分钟思考时间</a:t>
            </a:r>
          </a:p>
        </p:txBody>
      </p:sp>
    </p:spTree>
    <p:extLst>
      <p:ext uri="{BB962C8B-B14F-4D97-AF65-F5344CB8AC3E}">
        <p14:creationId xmlns:p14="http://schemas.microsoft.com/office/powerpoint/2010/main" val="2079824604"/>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2362200" y="838200"/>
            <a:ext cx="7772400" cy="1143000"/>
          </a:xfrm>
        </p:spPr>
        <p:txBody>
          <a:bodyPr/>
          <a:lstStyle/>
          <a:p>
            <a:pPr eaLnBrk="1" hangingPunct="1">
              <a:defRPr/>
            </a:pPr>
            <a:r>
              <a:rPr lang="zh-CN" altLang="en-US" sz="3600" dirty="0">
                <a:effectLst>
                  <a:outerShdw blurRad="38100" dist="38100" dir="2700000" algn="tl">
                    <a:srgbClr val="C0C0C0"/>
                  </a:outerShdw>
                </a:effectLst>
                <a:latin typeface="Verdana" pitchFamily="34" charset="0"/>
                <a:ea typeface="黑体" pitchFamily="49" charset="-122"/>
              </a:rPr>
              <a:t>装配线调度问题</a:t>
            </a:r>
          </a:p>
        </p:txBody>
      </p:sp>
      <p:sp>
        <p:nvSpPr>
          <p:cNvPr id="12291" name="Rectangle 3"/>
          <p:cNvSpPr>
            <a:spLocks noChangeArrowheads="1"/>
          </p:cNvSpPr>
          <p:nvPr/>
        </p:nvSpPr>
        <p:spPr bwMode="auto">
          <a:xfrm>
            <a:off x="1828800" y="1295401"/>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buFont typeface="Wingdings" panose="05000000000000000000" pitchFamily="2" charset="2"/>
              <a:buNone/>
            </a:pPr>
            <a:endParaRPr lang="en-US" altLang="zh-CN" b="1">
              <a:latin typeface="Verdana" panose="020B0604030504040204" pitchFamily="34" charset="0"/>
              <a:ea typeface="楷体_GB2312" pitchFamily="49" charset="-122"/>
            </a:endParaRPr>
          </a:p>
          <a:p>
            <a:pPr eaLnBrk="1" hangingPunct="1">
              <a:buClr>
                <a:schemeClr val="accent2"/>
              </a:buClr>
              <a:buSzPct val="50000"/>
            </a:pPr>
            <a:endParaRPr lang="en-US" altLang="zh-CN" b="1">
              <a:latin typeface="Verdana" panose="020B0604030504040204" pitchFamily="34" charset="0"/>
              <a:ea typeface="楷体_GB2312" pitchFamily="49" charset="-122"/>
            </a:endParaRPr>
          </a:p>
        </p:txBody>
      </p:sp>
      <p:sp>
        <p:nvSpPr>
          <p:cNvPr id="12292" name="Text Box 4"/>
          <p:cNvSpPr txBox="1">
            <a:spLocks noChangeArrowheads="1"/>
          </p:cNvSpPr>
          <p:nvPr/>
        </p:nvSpPr>
        <p:spPr bwMode="auto">
          <a:xfrm>
            <a:off x="2362200" y="25146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b="1">
                <a:solidFill>
                  <a:srgbClr val="FF0000"/>
                </a:solidFill>
              </a:rPr>
              <a:t>从问题本质的求解过程分析最优子结构！</a:t>
            </a:r>
          </a:p>
        </p:txBody>
      </p:sp>
    </p:spTree>
    <p:extLst>
      <p:ext uri="{BB962C8B-B14F-4D97-AF65-F5344CB8AC3E}">
        <p14:creationId xmlns:p14="http://schemas.microsoft.com/office/powerpoint/2010/main" val="232836943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236631" y="370315"/>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分析最优解的结构</a:t>
            </a:r>
          </a:p>
        </p:txBody>
      </p:sp>
      <p:sp>
        <p:nvSpPr>
          <p:cNvPr id="202755" name="Rectangle 3"/>
          <p:cNvSpPr>
            <a:spLocks noChangeArrowheads="1"/>
          </p:cNvSpPr>
          <p:nvPr/>
        </p:nvSpPr>
        <p:spPr bwMode="auto">
          <a:xfrm>
            <a:off x="2209800" y="1484314"/>
            <a:ext cx="7848600" cy="4687887"/>
          </a:xfrm>
          <a:prstGeom prst="rect">
            <a:avLst/>
          </a:prstGeom>
          <a:solidFill>
            <a:srgbClr val="FFCC00"/>
          </a:solidFill>
          <a:ln>
            <a:noFill/>
          </a:ln>
          <a:extLst>
            <a:ext uri="{91240B29-F687-4F45-9708-019B960494DF}">
              <a14:hiddenLine xmlns:a14="http://schemas.microsoft.com/office/drawing/2010/main" w="50800">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Verdana" panose="020B0604030504040204" pitchFamily="34" charset="0"/>
                <a:ea typeface="楷体_GB2312" pitchFamily="49" charset="-122"/>
              </a:rPr>
              <a:t>考虑底盘从起点到装配站</a:t>
            </a:r>
            <a:r>
              <a:rPr lang="en-US" altLang="zh-CN" sz="2800">
                <a:latin typeface="Verdana" panose="020B0604030504040204" pitchFamily="34" charset="0"/>
                <a:ea typeface="楷体_GB2312" pitchFamily="49" charset="-122"/>
              </a:rPr>
              <a:t>s1,j</a:t>
            </a:r>
            <a:r>
              <a:rPr lang="zh-CN" altLang="en-US" sz="2800">
                <a:latin typeface="Verdana" panose="020B0604030504040204" pitchFamily="34" charset="0"/>
                <a:ea typeface="楷体_GB2312" pitchFamily="49" charset="-122"/>
              </a:rPr>
              <a:t>的最快可能路线</a:t>
            </a:r>
          </a:p>
          <a:p>
            <a:pPr eaLnBrk="1" hangingPunct="1"/>
            <a:r>
              <a:rPr lang="zh-CN" altLang="en-US" sz="2800">
                <a:latin typeface="Verdana" panose="020B0604030504040204" pitchFamily="34" charset="0"/>
                <a:ea typeface="楷体_GB2312" pitchFamily="49" charset="-122"/>
              </a:rPr>
              <a:t>如果</a:t>
            </a:r>
            <a:r>
              <a:rPr lang="en-US" altLang="zh-CN" sz="2800">
                <a:latin typeface="Verdana" panose="020B0604030504040204" pitchFamily="34" charset="0"/>
                <a:ea typeface="楷体_GB2312" pitchFamily="49" charset="-122"/>
              </a:rPr>
              <a:t>j=1</a:t>
            </a:r>
            <a:r>
              <a:rPr lang="zh-CN" altLang="en-US" sz="2800">
                <a:latin typeface="Verdana" panose="020B0604030504040204" pitchFamily="34" charset="0"/>
                <a:ea typeface="楷体_GB2312" pitchFamily="49" charset="-122"/>
              </a:rPr>
              <a:t>，则底盘能走的只有一条路线</a:t>
            </a:r>
          </a:p>
          <a:p>
            <a:pPr eaLnBrk="1" hangingPunct="1"/>
            <a:r>
              <a:rPr lang="zh-CN" altLang="en-US" sz="2800">
                <a:latin typeface="Verdana" panose="020B0604030504040204" pitchFamily="34" charset="0"/>
                <a:ea typeface="楷体_GB2312" pitchFamily="49" charset="-122"/>
              </a:rPr>
              <a:t>对于</a:t>
            </a:r>
            <a:r>
              <a:rPr lang="en-US" altLang="zh-CN" sz="2800">
                <a:latin typeface="Verdana" panose="020B0604030504040204" pitchFamily="34" charset="0"/>
                <a:ea typeface="楷体_GB2312" pitchFamily="49" charset="-122"/>
              </a:rPr>
              <a:t>j=2,3,….n</a:t>
            </a:r>
            <a:r>
              <a:rPr lang="zh-CN" altLang="en-US" sz="2800">
                <a:latin typeface="Verdana" panose="020B0604030504040204" pitchFamily="34" charset="0"/>
                <a:ea typeface="楷体_GB2312" pitchFamily="49" charset="-122"/>
              </a:rPr>
              <a:t>则有两种选择，这个底盘可能从装配站</a:t>
            </a:r>
            <a:r>
              <a:rPr lang="en-US" altLang="zh-CN" sz="2800">
                <a:latin typeface="Verdana" panose="020B0604030504040204" pitchFamily="34" charset="0"/>
                <a:ea typeface="楷体_GB2312" pitchFamily="49" charset="-122"/>
              </a:rPr>
              <a:t>s1,j-1</a:t>
            </a:r>
            <a:r>
              <a:rPr lang="zh-CN" altLang="en-US" sz="2800">
                <a:latin typeface="Verdana" panose="020B0604030504040204" pitchFamily="34" charset="0"/>
                <a:ea typeface="楷体_GB2312" pitchFamily="49" charset="-122"/>
              </a:rPr>
              <a:t>直接到装配站</a:t>
            </a:r>
            <a:r>
              <a:rPr lang="en-US" altLang="zh-CN" sz="2800">
                <a:latin typeface="Verdana" panose="020B0604030504040204" pitchFamily="34" charset="0"/>
                <a:ea typeface="楷体_GB2312" pitchFamily="49" charset="-122"/>
              </a:rPr>
              <a:t>s1,j</a:t>
            </a:r>
            <a:r>
              <a:rPr lang="zh-CN" altLang="en-US" sz="2800">
                <a:latin typeface="Verdana" panose="020B0604030504040204" pitchFamily="34" charset="0"/>
                <a:ea typeface="楷体_GB2312" pitchFamily="49" charset="-122"/>
              </a:rPr>
              <a:t>。或者这个底盘来自装配站</a:t>
            </a:r>
            <a:r>
              <a:rPr lang="en-US" altLang="zh-CN" sz="2800">
                <a:latin typeface="Verdana" panose="020B0604030504040204" pitchFamily="34" charset="0"/>
                <a:ea typeface="楷体_GB2312" pitchFamily="49" charset="-122"/>
              </a:rPr>
              <a:t>s2,j-1</a:t>
            </a:r>
            <a:r>
              <a:rPr lang="zh-CN" altLang="en-US" sz="2800">
                <a:latin typeface="Verdana" panose="020B0604030504040204" pitchFamily="34" charset="0"/>
                <a:ea typeface="楷体_GB2312" pitchFamily="49" charset="-122"/>
              </a:rPr>
              <a:t>，然后再移动到装配站</a:t>
            </a:r>
            <a:r>
              <a:rPr lang="en-US" altLang="zh-CN" sz="2800">
                <a:latin typeface="Verdana" panose="020B0604030504040204" pitchFamily="34" charset="0"/>
                <a:ea typeface="楷体_GB2312" pitchFamily="49" charset="-122"/>
              </a:rPr>
              <a:t>s1,j</a:t>
            </a:r>
          </a:p>
        </p:txBody>
      </p:sp>
      <p:sp>
        <p:nvSpPr>
          <p:cNvPr id="202756" name="Rectangle 4"/>
          <p:cNvSpPr>
            <a:spLocks noChangeArrowheads="1"/>
          </p:cNvSpPr>
          <p:nvPr/>
        </p:nvSpPr>
        <p:spPr bwMode="auto">
          <a:xfrm>
            <a:off x="2008189" y="0"/>
            <a:ext cx="7793037" cy="1143000"/>
          </a:xfrm>
          <a:prstGeom prst="rect">
            <a:avLst/>
          </a:prstGeom>
          <a:noFill/>
          <a:ln w="9525">
            <a:noFill/>
            <a:miter lim="800000"/>
            <a:headEnd/>
            <a:tailEnd/>
          </a:ln>
          <a:effectLst/>
        </p:spPr>
        <p:txBody>
          <a:bodyPr anchor="b"/>
          <a:lstStyle/>
          <a:p>
            <a:pPr eaLnBrk="1" hangingPunct="1">
              <a:defRPr/>
            </a:pPr>
            <a:endParaRPr lang="ja-JP" altLang="en-US" sz="400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2387039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blinds(horizontal)">
                                      <p:cBhvr>
                                        <p:cTn id="7" dur="500"/>
                                        <p:tgtEl>
                                          <p:spTgt spid="20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blinds(horizontal)">
                                      <p:cBhvr>
                                        <p:cTn id="12" dur="500"/>
                                        <p:tgtEl>
                                          <p:spTgt spid="20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blinds(horizontal)">
                                      <p:cBhvr>
                                        <p:cTn id="17" dur="500"/>
                                        <p:tgtEl>
                                          <p:spTgt spid="202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33600" y="45720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分析最优解的结构</a:t>
            </a:r>
          </a:p>
        </p:txBody>
      </p:sp>
      <p:sp>
        <p:nvSpPr>
          <p:cNvPr id="203779" name="Rectangle 3"/>
          <p:cNvSpPr>
            <a:spLocks noChangeArrowheads="1"/>
          </p:cNvSpPr>
          <p:nvPr/>
        </p:nvSpPr>
        <p:spPr bwMode="auto">
          <a:xfrm>
            <a:off x="2209800" y="1447800"/>
            <a:ext cx="78486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Verdana" panose="020B0604030504040204" pitchFamily="34" charset="0"/>
                <a:ea typeface="楷体_GB2312" pitchFamily="49" charset="-122"/>
              </a:rPr>
              <a:t>通过装配站</a:t>
            </a:r>
            <a:r>
              <a:rPr lang="en-US" altLang="zh-CN" sz="2000">
                <a:latin typeface="Verdana" panose="020B0604030504040204" pitchFamily="34" charset="0"/>
                <a:ea typeface="楷体_GB2312" pitchFamily="49" charset="-122"/>
              </a:rPr>
              <a:t>s1,j</a:t>
            </a:r>
            <a:r>
              <a:rPr lang="zh-CN" altLang="en-US" sz="2000">
                <a:latin typeface="Verdana" panose="020B0604030504040204" pitchFamily="34" charset="0"/>
                <a:ea typeface="楷体_GB2312" pitchFamily="49" charset="-122"/>
              </a:rPr>
              <a:t>的最快线路只能是以下二者之一</a:t>
            </a:r>
          </a:p>
          <a:p>
            <a:pPr eaLnBrk="1" hangingPunct="1">
              <a:buFont typeface="Wingdings" panose="05000000000000000000" pitchFamily="2" charset="2"/>
              <a:buNone/>
            </a:pPr>
            <a:r>
              <a:rPr lang="zh-CN" altLang="en-US" sz="2000">
                <a:latin typeface="Verdana" panose="020B0604030504040204" pitchFamily="34" charset="0"/>
                <a:ea typeface="楷体_GB2312" pitchFamily="49" charset="-122"/>
              </a:rPr>
              <a:t>   </a:t>
            </a:r>
            <a:r>
              <a:rPr lang="en-US" altLang="zh-CN" sz="2000">
                <a:latin typeface="Verdana" panose="020B0604030504040204" pitchFamily="34" charset="0"/>
                <a:ea typeface="楷体_GB2312" pitchFamily="49" charset="-122"/>
              </a:rPr>
              <a:t>1</a:t>
            </a:r>
            <a:r>
              <a:rPr lang="zh-CN" altLang="en-US" sz="2000">
                <a:latin typeface="Verdana" panose="020B0604030504040204" pitchFamily="34" charset="0"/>
                <a:ea typeface="楷体_GB2312" pitchFamily="49" charset="-122"/>
              </a:rPr>
              <a:t>）通过装配站</a:t>
            </a:r>
            <a:r>
              <a:rPr lang="en-US" altLang="zh-CN" sz="2000">
                <a:latin typeface="Verdana" panose="020B0604030504040204" pitchFamily="34" charset="0"/>
                <a:ea typeface="楷体_GB2312" pitchFamily="49" charset="-122"/>
              </a:rPr>
              <a:t>s1,j-1</a:t>
            </a:r>
            <a:r>
              <a:rPr lang="zh-CN" altLang="en-US" sz="2000">
                <a:latin typeface="Verdana" panose="020B0604030504040204" pitchFamily="34" charset="0"/>
                <a:ea typeface="楷体_GB2312" pitchFamily="49" charset="-122"/>
              </a:rPr>
              <a:t>的最快路线，然后直接通过装配站</a:t>
            </a:r>
            <a:r>
              <a:rPr lang="en-US" altLang="zh-CN" sz="2000">
                <a:latin typeface="Verdana" panose="020B0604030504040204" pitchFamily="34" charset="0"/>
                <a:ea typeface="楷体_GB2312" pitchFamily="49" charset="-122"/>
              </a:rPr>
              <a:t>s1,j</a:t>
            </a:r>
          </a:p>
          <a:p>
            <a:pPr eaLnBrk="1" hangingPunct="1">
              <a:buFont typeface="Wingdings" panose="05000000000000000000" pitchFamily="2" charset="2"/>
              <a:buNone/>
            </a:pPr>
            <a:r>
              <a:rPr lang="en-US" altLang="zh-CN" sz="2000">
                <a:latin typeface="Verdana" panose="020B0604030504040204" pitchFamily="34" charset="0"/>
                <a:ea typeface="楷体_GB2312" pitchFamily="49" charset="-122"/>
              </a:rPr>
              <a:t>   2)</a:t>
            </a:r>
            <a:r>
              <a:rPr lang="zh-CN" altLang="en-US" sz="2000">
                <a:latin typeface="Verdana" panose="020B0604030504040204" pitchFamily="34" charset="0"/>
                <a:ea typeface="楷体_GB2312" pitchFamily="49" charset="-122"/>
              </a:rPr>
              <a:t>通过装配站</a:t>
            </a:r>
            <a:r>
              <a:rPr lang="en-US" altLang="zh-CN" sz="2000">
                <a:latin typeface="Verdana" panose="020B0604030504040204" pitchFamily="34" charset="0"/>
                <a:ea typeface="楷体_GB2312" pitchFamily="49" charset="-122"/>
              </a:rPr>
              <a:t>s2,j-1</a:t>
            </a:r>
            <a:r>
              <a:rPr lang="zh-CN" altLang="en-US" sz="2000">
                <a:latin typeface="Verdana" panose="020B0604030504040204" pitchFamily="34" charset="0"/>
                <a:ea typeface="楷体_GB2312" pitchFamily="49" charset="-122"/>
              </a:rPr>
              <a:t>的最快路线，从装配站</a:t>
            </a:r>
            <a:r>
              <a:rPr lang="en-US" altLang="zh-CN" sz="2000">
                <a:latin typeface="Verdana" panose="020B0604030504040204" pitchFamily="34" charset="0"/>
                <a:ea typeface="楷体_GB2312" pitchFamily="49" charset="-122"/>
              </a:rPr>
              <a:t>2</a:t>
            </a:r>
            <a:r>
              <a:rPr lang="zh-CN" altLang="en-US" sz="2000">
                <a:latin typeface="Verdana" panose="020B0604030504040204" pitchFamily="34" charset="0"/>
                <a:ea typeface="楷体_GB2312" pitchFamily="49" charset="-122"/>
              </a:rPr>
              <a:t>移动到装配站</a:t>
            </a:r>
            <a:r>
              <a:rPr lang="en-US" altLang="zh-CN" sz="2000">
                <a:latin typeface="Verdana" panose="020B0604030504040204" pitchFamily="34" charset="0"/>
                <a:ea typeface="楷体_GB2312" pitchFamily="49" charset="-122"/>
              </a:rPr>
              <a:t>1</a:t>
            </a:r>
            <a:r>
              <a:rPr lang="zh-CN" altLang="en-US" sz="2000">
                <a:latin typeface="Verdana" panose="020B0604030504040204" pitchFamily="34" charset="0"/>
                <a:ea typeface="楷体_GB2312" pitchFamily="49" charset="-122"/>
              </a:rPr>
              <a:t>，然后通过装配站</a:t>
            </a:r>
            <a:r>
              <a:rPr lang="en-US" altLang="zh-CN" sz="2000">
                <a:latin typeface="Verdana" panose="020B0604030504040204" pitchFamily="34" charset="0"/>
                <a:ea typeface="楷体_GB2312" pitchFamily="49" charset="-122"/>
              </a:rPr>
              <a:t>s1,j</a:t>
            </a:r>
          </a:p>
          <a:p>
            <a:pPr eaLnBrk="1" hangingPunct="1"/>
            <a:r>
              <a:rPr lang="zh-CN" altLang="en-US" sz="2000">
                <a:latin typeface="Verdana" panose="020B0604030504040204" pitchFamily="34" charset="0"/>
                <a:ea typeface="楷体_GB2312" pitchFamily="49" charset="-122"/>
              </a:rPr>
              <a:t>同理通过装配站</a:t>
            </a:r>
            <a:r>
              <a:rPr lang="en-US" altLang="zh-CN" sz="2000">
                <a:latin typeface="Verdana" panose="020B0604030504040204" pitchFamily="34" charset="0"/>
                <a:ea typeface="楷体_GB2312" pitchFamily="49" charset="-122"/>
              </a:rPr>
              <a:t>s2,j</a:t>
            </a:r>
            <a:r>
              <a:rPr lang="zh-CN" altLang="en-US" sz="2000">
                <a:latin typeface="Verdana" panose="020B0604030504040204" pitchFamily="34" charset="0"/>
                <a:ea typeface="楷体_GB2312" pitchFamily="49" charset="-122"/>
              </a:rPr>
              <a:t>的最快路线也只能是二者之一</a:t>
            </a:r>
          </a:p>
          <a:p>
            <a:pPr eaLnBrk="1" hangingPunct="1">
              <a:buFont typeface="Wingdings" panose="05000000000000000000" pitchFamily="2" charset="2"/>
              <a:buNone/>
            </a:pPr>
            <a:r>
              <a:rPr lang="zh-CN" altLang="en-US" sz="2400" b="1">
                <a:solidFill>
                  <a:srgbClr val="FF0000"/>
                </a:solidFill>
                <a:latin typeface="Verdana" panose="020B0604030504040204" pitchFamily="34" charset="0"/>
                <a:ea typeface="楷体_GB2312" pitchFamily="49" charset="-122"/>
              </a:rPr>
              <a:t>   为了寻找通过任意一条装配线上的装配站</a:t>
            </a:r>
            <a:r>
              <a:rPr lang="en-US" altLang="zh-CN" sz="2400" b="1">
                <a:solidFill>
                  <a:srgbClr val="FF0000"/>
                </a:solidFill>
                <a:latin typeface="Verdana" panose="020B0604030504040204" pitchFamily="34" charset="0"/>
                <a:ea typeface="楷体_GB2312" pitchFamily="49" charset="-122"/>
              </a:rPr>
              <a:t>j</a:t>
            </a:r>
            <a:r>
              <a:rPr lang="zh-CN" altLang="en-US" sz="2400" b="1">
                <a:solidFill>
                  <a:srgbClr val="FF0000"/>
                </a:solidFill>
                <a:latin typeface="Verdana" panose="020B0604030504040204" pitchFamily="34" charset="0"/>
                <a:ea typeface="楷体_GB2312" pitchFamily="49" charset="-122"/>
              </a:rPr>
              <a:t>的最快路线，解决它的子问题，即寻找通过两条装配线上的装配站</a:t>
            </a:r>
            <a:r>
              <a:rPr lang="en-US" altLang="zh-CN" sz="2400" b="1">
                <a:solidFill>
                  <a:srgbClr val="FF0000"/>
                </a:solidFill>
                <a:latin typeface="Verdana" panose="020B0604030504040204" pitchFamily="34" charset="0"/>
                <a:ea typeface="楷体_GB2312" pitchFamily="49" charset="-122"/>
              </a:rPr>
              <a:t>j-1</a:t>
            </a:r>
            <a:r>
              <a:rPr lang="zh-CN" altLang="en-US" sz="2400" b="1">
                <a:solidFill>
                  <a:srgbClr val="FF0000"/>
                </a:solidFill>
                <a:latin typeface="Verdana" panose="020B0604030504040204" pitchFamily="34" charset="0"/>
                <a:ea typeface="楷体_GB2312" pitchFamily="49" charset="-122"/>
              </a:rPr>
              <a:t>的最快路线</a:t>
            </a:r>
          </a:p>
          <a:p>
            <a:pPr eaLnBrk="1" hangingPunct="1">
              <a:buFont typeface="Wingdings" panose="05000000000000000000" pitchFamily="2" charset="2"/>
              <a:buNone/>
            </a:pPr>
            <a:r>
              <a:rPr lang="zh-CN" altLang="en-US" sz="2400" b="1">
                <a:latin typeface="Verdana" panose="020B0604030504040204" pitchFamily="34" charset="0"/>
                <a:ea typeface="楷体_GB2312" pitchFamily="49" charset="-122"/>
              </a:rPr>
              <a:t>   找出装配站</a:t>
            </a:r>
            <a:r>
              <a:rPr lang="en-US" altLang="zh-CN" sz="2400" b="1">
                <a:latin typeface="Verdana" panose="020B0604030504040204" pitchFamily="34" charset="0"/>
                <a:ea typeface="楷体_GB2312" pitchFamily="49" charset="-122"/>
              </a:rPr>
              <a:t>si,j</a:t>
            </a:r>
            <a:r>
              <a:rPr lang="zh-CN" altLang="en-US" sz="2400" b="1">
                <a:latin typeface="Verdana" panose="020B0604030504040204" pitchFamily="34" charset="0"/>
                <a:ea typeface="楷体_GB2312" pitchFamily="49" charset="-122"/>
              </a:rPr>
              <a:t>的最快路线包含了找出通过</a:t>
            </a:r>
            <a:r>
              <a:rPr lang="en-US" altLang="zh-CN" sz="2400" b="1">
                <a:latin typeface="Verdana" panose="020B0604030504040204" pitchFamily="34" charset="0"/>
                <a:ea typeface="楷体_GB2312" pitchFamily="49" charset="-122"/>
              </a:rPr>
              <a:t>s1,j-1</a:t>
            </a:r>
            <a:r>
              <a:rPr lang="zh-CN" altLang="en-US" sz="2400" b="1">
                <a:latin typeface="Verdana" panose="020B0604030504040204" pitchFamily="34" charset="0"/>
                <a:ea typeface="楷体_GB2312" pitchFamily="49" charset="-122"/>
              </a:rPr>
              <a:t>或</a:t>
            </a:r>
            <a:r>
              <a:rPr lang="en-US" altLang="zh-CN" sz="2400" b="1">
                <a:latin typeface="Verdana" panose="020B0604030504040204" pitchFamily="34" charset="0"/>
                <a:ea typeface="楷体_GB2312" pitchFamily="49" charset="-122"/>
              </a:rPr>
              <a:t>s2,j-1</a:t>
            </a:r>
            <a:r>
              <a:rPr lang="zh-CN" altLang="en-US" sz="2400" b="1">
                <a:latin typeface="Verdana" panose="020B0604030504040204" pitchFamily="34" charset="0"/>
                <a:ea typeface="楷体_GB2312" pitchFamily="49" charset="-122"/>
              </a:rPr>
              <a:t>的最快路线的一个最优解（最优子结构）</a:t>
            </a:r>
          </a:p>
          <a:p>
            <a:pPr eaLnBrk="1" hangingPunct="1">
              <a:buFont typeface="Wingdings" panose="05000000000000000000" pitchFamily="2" charset="2"/>
              <a:buNone/>
            </a:pPr>
            <a:endParaRPr lang="en-US" altLang="zh-CN" sz="2800">
              <a:solidFill>
                <a:srgbClr val="FF0000"/>
              </a:solidFill>
              <a:latin typeface="Verdana" panose="020B0604030504040204" pitchFamily="34" charset="0"/>
              <a:ea typeface="楷体_GB2312" pitchFamily="49" charset="-122"/>
            </a:endParaRPr>
          </a:p>
        </p:txBody>
      </p:sp>
      <p:sp>
        <p:nvSpPr>
          <p:cNvPr id="203780" name="Rectangle 4"/>
          <p:cNvSpPr>
            <a:spLocks noChangeArrowheads="1"/>
          </p:cNvSpPr>
          <p:nvPr/>
        </p:nvSpPr>
        <p:spPr bwMode="auto">
          <a:xfrm>
            <a:off x="2008189" y="0"/>
            <a:ext cx="7793037" cy="1143000"/>
          </a:xfrm>
          <a:prstGeom prst="rect">
            <a:avLst/>
          </a:prstGeom>
          <a:noFill/>
          <a:ln w="9525">
            <a:noFill/>
            <a:miter lim="800000"/>
            <a:headEnd/>
            <a:tailEnd/>
          </a:ln>
          <a:effectLst/>
        </p:spPr>
        <p:txBody>
          <a:bodyPr anchor="b"/>
          <a:lstStyle/>
          <a:p>
            <a:pPr eaLnBrk="1" hangingPunct="1">
              <a:defRPr/>
            </a:pPr>
            <a:endParaRPr lang="ja-JP" altLang="en-US" sz="400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38622735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blinds(horizontal)">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Effect transition="in" filter="blinds(horizontal)">
                                      <p:cBhvr>
                                        <p:cTn id="12" dur="500"/>
                                        <p:tgtEl>
                                          <p:spTgt spid="203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Effect transition="in" filter="blinds(horizontal)">
                                      <p:cBhvr>
                                        <p:cTn id="17" dur="500"/>
                                        <p:tgtEl>
                                          <p:spTgt spid="203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3779">
                                            <p:txEl>
                                              <p:pRg st="3" end="3"/>
                                            </p:txEl>
                                          </p:spTgt>
                                        </p:tgtEl>
                                        <p:attrNameLst>
                                          <p:attrName>style.visibility</p:attrName>
                                        </p:attrNameLst>
                                      </p:cBhvr>
                                      <p:to>
                                        <p:strVal val="visible"/>
                                      </p:to>
                                    </p:set>
                                    <p:animEffect transition="in" filter="blinds(horizontal)">
                                      <p:cBhvr>
                                        <p:cTn id="22" dur="500"/>
                                        <p:tgtEl>
                                          <p:spTgt spid="203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3779">
                                            <p:txEl>
                                              <p:pRg st="4" end="4"/>
                                            </p:txEl>
                                          </p:spTgt>
                                        </p:tgtEl>
                                        <p:attrNameLst>
                                          <p:attrName>style.visibility</p:attrName>
                                        </p:attrNameLst>
                                      </p:cBhvr>
                                      <p:to>
                                        <p:strVal val="visible"/>
                                      </p:to>
                                    </p:set>
                                    <p:animEffect transition="in" filter="blinds(horizontal)">
                                      <p:cBhvr>
                                        <p:cTn id="27" dur="500"/>
                                        <p:tgtEl>
                                          <p:spTgt spid="203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3779">
                                            <p:txEl>
                                              <p:pRg st="5" end="5"/>
                                            </p:txEl>
                                          </p:spTgt>
                                        </p:tgtEl>
                                        <p:attrNameLst>
                                          <p:attrName>style.visibility</p:attrName>
                                        </p:attrNameLst>
                                      </p:cBhvr>
                                      <p:to>
                                        <p:strVal val="visible"/>
                                      </p:to>
                                    </p:set>
                                    <p:animEffect transition="in" filter="blinds(horizontal)">
                                      <p:cBhvr>
                                        <p:cTn id="32" dur="500"/>
                                        <p:tgtEl>
                                          <p:spTgt spid="203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972614" y="53340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建立递归关系</a:t>
            </a:r>
          </a:p>
        </p:txBody>
      </p:sp>
      <p:sp>
        <p:nvSpPr>
          <p:cNvPr id="15363" name="Rectangle 3"/>
          <p:cNvSpPr>
            <a:spLocks noChangeArrowheads="1"/>
          </p:cNvSpPr>
          <p:nvPr/>
        </p:nvSpPr>
        <p:spPr bwMode="auto">
          <a:xfrm>
            <a:off x="2279650" y="11969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pPr>
            <a:endParaRPr lang="ja-JP" altLang="en-US" sz="2400">
              <a:latin typeface="Verdana" panose="020B0604030504040204" pitchFamily="34" charset="0"/>
              <a:ea typeface="楷体_GB2312" pitchFamily="49" charset="-122"/>
            </a:endParaRPr>
          </a:p>
        </p:txBody>
      </p:sp>
      <p:sp>
        <p:nvSpPr>
          <p:cNvPr id="204804" name="Text Box 4"/>
          <p:cNvSpPr txBox="1">
            <a:spLocks noChangeArrowheads="1"/>
          </p:cNvSpPr>
          <p:nvPr/>
        </p:nvSpPr>
        <p:spPr bwMode="auto">
          <a:xfrm>
            <a:off x="1981200" y="1600201"/>
            <a:ext cx="8001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Wingdings" panose="05000000000000000000" pitchFamily="2" charset="2"/>
              <a:buChar char="p"/>
            </a:pPr>
            <a:r>
              <a:rPr lang="zh-CN" altLang="en-US" sz="2400"/>
              <a:t>令</a:t>
            </a:r>
            <a:r>
              <a:rPr lang="en-US" altLang="zh-CN" sz="2400"/>
              <a:t>fi[j]</a:t>
            </a:r>
            <a:r>
              <a:rPr lang="zh-CN" altLang="en-US" sz="2400"/>
              <a:t>表示一个底盘从起点到装配线</a:t>
            </a:r>
            <a:r>
              <a:rPr lang="en-US" altLang="zh-CN" sz="2400"/>
              <a:t>si,j</a:t>
            </a:r>
            <a:r>
              <a:rPr lang="zh-CN" altLang="en-US" sz="2400"/>
              <a:t>的最快可能时间</a:t>
            </a:r>
          </a:p>
          <a:p>
            <a:pPr eaLnBrk="1" hangingPunct="1">
              <a:spcBef>
                <a:spcPct val="50000"/>
              </a:spcBef>
              <a:buSzTx/>
              <a:buFont typeface="Wingdings" panose="05000000000000000000" pitchFamily="2" charset="2"/>
              <a:buChar char="p"/>
            </a:pPr>
            <a:r>
              <a:rPr lang="zh-CN" altLang="en-US" sz="2400"/>
              <a:t>最终目标是确定底盘通过工厂的所有路线的最快时间</a:t>
            </a:r>
            <a:r>
              <a:rPr lang="en-US" altLang="zh-CN" sz="2400"/>
              <a:t>f*</a:t>
            </a:r>
          </a:p>
          <a:p>
            <a:pPr eaLnBrk="1" hangingPunct="1">
              <a:spcBef>
                <a:spcPct val="50000"/>
              </a:spcBef>
              <a:buSzTx/>
              <a:buFont typeface="Wingdings" panose="05000000000000000000" pitchFamily="2" charset="2"/>
              <a:buNone/>
            </a:pPr>
            <a:r>
              <a:rPr lang="en-US" altLang="zh-CN" sz="2400"/>
              <a:t>        f*=min(f1[n]+x1,f2[n]+x2)</a:t>
            </a:r>
          </a:p>
          <a:p>
            <a:pPr eaLnBrk="1" hangingPunct="1">
              <a:spcBef>
                <a:spcPct val="50000"/>
              </a:spcBef>
              <a:buSzTx/>
              <a:buFont typeface="Wingdings" panose="05000000000000000000" pitchFamily="2" charset="2"/>
              <a:buNone/>
            </a:pPr>
            <a:r>
              <a:rPr lang="zh-CN" altLang="en-US" sz="2400"/>
              <a:t>不管在哪条装配线上通过装配站</a:t>
            </a:r>
            <a:r>
              <a:rPr lang="en-US" altLang="zh-CN" sz="2400"/>
              <a:t>1</a:t>
            </a:r>
            <a:r>
              <a:rPr lang="zh-CN" altLang="en-US" sz="2400"/>
              <a:t>，底盘都是直接达到该装配站的</a:t>
            </a:r>
          </a:p>
          <a:p>
            <a:pPr eaLnBrk="1" hangingPunct="1">
              <a:spcBef>
                <a:spcPct val="50000"/>
              </a:spcBef>
              <a:buSzTx/>
              <a:buFont typeface="Wingdings" panose="05000000000000000000" pitchFamily="2" charset="2"/>
              <a:buNone/>
            </a:pPr>
            <a:r>
              <a:rPr lang="zh-CN" altLang="en-US" sz="2400"/>
              <a:t>      </a:t>
            </a:r>
            <a:r>
              <a:rPr lang="en-US" altLang="zh-CN" sz="2400"/>
              <a:t>f1[1]=e1+a1,1</a:t>
            </a:r>
          </a:p>
          <a:p>
            <a:pPr eaLnBrk="1" hangingPunct="1">
              <a:spcBef>
                <a:spcPct val="50000"/>
              </a:spcBef>
              <a:buSzTx/>
              <a:buFont typeface="Wingdings" panose="05000000000000000000" pitchFamily="2" charset="2"/>
              <a:buNone/>
            </a:pPr>
            <a:r>
              <a:rPr lang="en-US" altLang="zh-CN" sz="2400"/>
              <a:t>      f2[1]=e2+a2,1</a:t>
            </a:r>
          </a:p>
          <a:p>
            <a:pPr eaLnBrk="1" hangingPunct="1">
              <a:spcBef>
                <a:spcPct val="50000"/>
              </a:spcBef>
              <a:buSzTx/>
              <a:buFont typeface="Wingdings" panose="05000000000000000000" pitchFamily="2" charset="2"/>
              <a:buNone/>
            </a:pPr>
            <a:r>
              <a:rPr lang="zh-CN" altLang="en-US" sz="2400">
                <a:solidFill>
                  <a:srgbClr val="FF0000"/>
                </a:solidFill>
              </a:rPr>
              <a:t>考虑</a:t>
            </a:r>
            <a:r>
              <a:rPr lang="en-US" altLang="zh-CN" sz="2400">
                <a:solidFill>
                  <a:srgbClr val="FF0000"/>
                </a:solidFill>
              </a:rPr>
              <a:t>fi[j]?</a:t>
            </a:r>
          </a:p>
          <a:p>
            <a:pPr eaLnBrk="1" hangingPunct="1">
              <a:spcBef>
                <a:spcPct val="50000"/>
              </a:spcBef>
              <a:buSzTx/>
              <a:buFont typeface="Wingdings" panose="05000000000000000000" pitchFamily="2" charset="2"/>
              <a:buChar char="p"/>
            </a:pPr>
            <a:endParaRPr lang="en-US" altLang="zh-CN" sz="2400">
              <a:solidFill>
                <a:srgbClr val="FF0000"/>
              </a:solidFill>
            </a:endParaRPr>
          </a:p>
        </p:txBody>
      </p:sp>
    </p:spTree>
    <p:extLst>
      <p:ext uri="{BB962C8B-B14F-4D97-AF65-F5344CB8AC3E}">
        <p14:creationId xmlns:p14="http://schemas.microsoft.com/office/powerpoint/2010/main" val="2501022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04">
                                            <p:txEl>
                                              <p:pRg st="2" end="2"/>
                                            </p:txEl>
                                          </p:spTgt>
                                        </p:tgtEl>
                                        <p:attrNameLst>
                                          <p:attrName>style.visibility</p:attrName>
                                        </p:attrNameLst>
                                      </p:cBhvr>
                                      <p:to>
                                        <p:strVal val="visible"/>
                                      </p:to>
                                    </p:set>
                                    <p:animEffect transition="in" filter="blinds(horizontal)">
                                      <p:cBhvr>
                                        <p:cTn id="7" dur="500"/>
                                        <p:tgtEl>
                                          <p:spTgt spid="20480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04">
                                            <p:txEl>
                                              <p:pRg st="3" end="3"/>
                                            </p:txEl>
                                          </p:spTgt>
                                        </p:tgtEl>
                                        <p:attrNameLst>
                                          <p:attrName>style.visibility</p:attrName>
                                        </p:attrNameLst>
                                      </p:cBhvr>
                                      <p:to>
                                        <p:strVal val="visible"/>
                                      </p:to>
                                    </p:set>
                                    <p:animEffect transition="in" filter="blinds(horizontal)">
                                      <p:cBhvr>
                                        <p:cTn id="12" dur="500"/>
                                        <p:tgtEl>
                                          <p:spTgt spid="20480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04">
                                            <p:txEl>
                                              <p:pRg st="4" end="4"/>
                                            </p:txEl>
                                          </p:spTgt>
                                        </p:tgtEl>
                                        <p:attrNameLst>
                                          <p:attrName>style.visibility</p:attrName>
                                        </p:attrNameLst>
                                      </p:cBhvr>
                                      <p:to>
                                        <p:strVal val="visible"/>
                                      </p:to>
                                    </p:set>
                                    <p:animEffect transition="in" filter="blinds(horizontal)">
                                      <p:cBhvr>
                                        <p:cTn id="17" dur="500"/>
                                        <p:tgtEl>
                                          <p:spTgt spid="204804">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04804">
                                            <p:txEl>
                                              <p:pRg st="5" end="5"/>
                                            </p:txEl>
                                          </p:spTgt>
                                        </p:tgtEl>
                                        <p:attrNameLst>
                                          <p:attrName>style.visibility</p:attrName>
                                        </p:attrNameLst>
                                      </p:cBhvr>
                                      <p:to>
                                        <p:strVal val="visible"/>
                                      </p:to>
                                    </p:set>
                                    <p:animEffect transition="in" filter="blinds(horizontal)">
                                      <p:cBhvr>
                                        <p:cTn id="20" dur="500"/>
                                        <p:tgtEl>
                                          <p:spTgt spid="204804">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04804">
                                            <p:txEl>
                                              <p:pRg st="6" end="6"/>
                                            </p:txEl>
                                          </p:spTgt>
                                        </p:tgtEl>
                                        <p:attrNameLst>
                                          <p:attrName>style.visibility</p:attrName>
                                        </p:attrNameLst>
                                      </p:cBhvr>
                                      <p:to>
                                        <p:strVal val="visible"/>
                                      </p:to>
                                    </p:set>
                                    <p:animEffect transition="in" filter="blinds(horizontal)">
                                      <p:cBhvr>
                                        <p:cTn id="25" dur="500"/>
                                        <p:tgtEl>
                                          <p:spTgt spid="20480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911350" y="458274"/>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建立递归关系</a:t>
            </a:r>
          </a:p>
        </p:txBody>
      </p:sp>
      <p:sp>
        <p:nvSpPr>
          <p:cNvPr id="16387" name="Rectangle 3"/>
          <p:cNvSpPr>
            <a:spLocks noChangeArrowheads="1"/>
          </p:cNvSpPr>
          <p:nvPr/>
        </p:nvSpPr>
        <p:spPr bwMode="auto">
          <a:xfrm>
            <a:off x="2279650" y="11969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pPr>
            <a:endParaRPr lang="ja-JP" altLang="en-US" sz="2400">
              <a:latin typeface="Verdana" panose="020B0604030504040204" pitchFamily="34" charset="0"/>
              <a:ea typeface="楷体_GB2312" pitchFamily="49" charset="-122"/>
            </a:endParaRPr>
          </a:p>
        </p:txBody>
      </p:sp>
      <p:sp>
        <p:nvSpPr>
          <p:cNvPr id="16388" name="Text Box 4"/>
          <p:cNvSpPr txBox="1">
            <a:spLocks noChangeArrowheads="1"/>
          </p:cNvSpPr>
          <p:nvPr/>
        </p:nvSpPr>
        <p:spPr bwMode="auto">
          <a:xfrm>
            <a:off x="1981200" y="1600201"/>
            <a:ext cx="8001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Wingdings" panose="05000000000000000000" pitchFamily="2" charset="2"/>
              <a:buChar char="p"/>
            </a:pPr>
            <a:r>
              <a:rPr lang="zh-CN" altLang="en-US" sz="2400"/>
              <a:t>先看</a:t>
            </a:r>
            <a:r>
              <a:rPr lang="en-US" altLang="zh-CN" sz="2400"/>
              <a:t>f1[j]</a:t>
            </a:r>
          </a:p>
          <a:p>
            <a:pPr eaLnBrk="1" hangingPunct="1">
              <a:spcBef>
                <a:spcPct val="50000"/>
              </a:spcBef>
              <a:buSzTx/>
              <a:buFont typeface="Wingdings" panose="05000000000000000000" pitchFamily="2" charset="2"/>
              <a:buChar char="p"/>
            </a:pPr>
            <a:r>
              <a:rPr lang="zh-CN" altLang="en-US" sz="2400"/>
              <a:t>通过装配站</a:t>
            </a:r>
            <a:r>
              <a:rPr lang="en-US" altLang="zh-CN" sz="2400"/>
              <a:t>s1,j</a:t>
            </a:r>
            <a:r>
              <a:rPr lang="zh-CN" altLang="en-US" sz="2400"/>
              <a:t>的最快路线或者是通过装配站</a:t>
            </a:r>
            <a:r>
              <a:rPr lang="en-US" altLang="zh-CN" sz="2400"/>
              <a:t>s1,j-1,</a:t>
            </a:r>
            <a:r>
              <a:rPr lang="zh-CN" altLang="en-US" sz="2400"/>
              <a:t>然后直接通过装配站</a:t>
            </a:r>
            <a:r>
              <a:rPr lang="en-US" altLang="zh-CN" sz="2400"/>
              <a:t>s1,j</a:t>
            </a:r>
            <a:r>
              <a:rPr lang="zh-CN" altLang="en-US" sz="2400"/>
              <a:t>的最快路线，或者是通过装配站</a:t>
            </a:r>
            <a:r>
              <a:rPr lang="en-US" altLang="zh-CN" sz="2400"/>
              <a:t>s2,j-1,</a:t>
            </a:r>
            <a:r>
              <a:rPr lang="zh-CN" altLang="en-US" sz="2400"/>
              <a:t>从装配线</a:t>
            </a:r>
            <a:r>
              <a:rPr lang="en-US" altLang="zh-CN" sz="2400"/>
              <a:t>2</a:t>
            </a:r>
            <a:r>
              <a:rPr lang="zh-CN" altLang="en-US" sz="2400"/>
              <a:t>移动到装配线</a:t>
            </a:r>
            <a:r>
              <a:rPr lang="en-US" altLang="zh-CN" sz="2400"/>
              <a:t>1</a:t>
            </a:r>
            <a:r>
              <a:rPr lang="zh-CN" altLang="en-US" sz="2400"/>
              <a:t>，然后通过装配站</a:t>
            </a:r>
            <a:r>
              <a:rPr lang="en-US" altLang="zh-CN" sz="2400"/>
              <a:t>s1,j</a:t>
            </a:r>
            <a:r>
              <a:rPr lang="zh-CN" altLang="en-US" sz="2400"/>
              <a:t>的最快路线</a:t>
            </a:r>
          </a:p>
          <a:p>
            <a:pPr eaLnBrk="1" hangingPunct="1">
              <a:spcBef>
                <a:spcPct val="50000"/>
              </a:spcBef>
              <a:buSzTx/>
              <a:buFont typeface="Wingdings" panose="05000000000000000000" pitchFamily="2" charset="2"/>
              <a:buNone/>
            </a:pPr>
            <a:r>
              <a:rPr lang="zh-CN" altLang="en-US" sz="2400"/>
              <a:t>     </a:t>
            </a:r>
            <a:r>
              <a:rPr lang="en-US" altLang="zh-CN" sz="2400"/>
              <a:t>f1[j]=f1[j-1]+a1,j</a:t>
            </a:r>
          </a:p>
          <a:p>
            <a:pPr eaLnBrk="1" hangingPunct="1">
              <a:spcBef>
                <a:spcPct val="50000"/>
              </a:spcBef>
              <a:buSzTx/>
              <a:buFont typeface="Wingdings" panose="05000000000000000000" pitchFamily="2" charset="2"/>
              <a:buNone/>
            </a:pPr>
            <a:r>
              <a:rPr lang="en-US" altLang="zh-CN" sz="2400"/>
              <a:t>    f1[j]=f2[j-1]+t2,j-1+a1,j</a:t>
            </a:r>
          </a:p>
          <a:p>
            <a:pPr eaLnBrk="1" hangingPunct="1">
              <a:spcBef>
                <a:spcPct val="50000"/>
              </a:spcBef>
              <a:buSzTx/>
              <a:buFont typeface="Wingdings" panose="05000000000000000000" pitchFamily="2" charset="2"/>
              <a:buNone/>
            </a:pPr>
            <a:r>
              <a:rPr lang="zh-CN" altLang="en-US" sz="2400"/>
              <a:t>所以</a:t>
            </a:r>
          </a:p>
          <a:p>
            <a:pPr eaLnBrk="1" hangingPunct="1">
              <a:spcBef>
                <a:spcPct val="50000"/>
              </a:spcBef>
              <a:buSzTx/>
              <a:buFont typeface="Wingdings" panose="05000000000000000000" pitchFamily="2" charset="2"/>
              <a:buNone/>
            </a:pPr>
            <a:r>
              <a:rPr lang="en-US" altLang="zh-CN" sz="2400"/>
              <a:t>f1[j]=min(f1[j-1]+a1,j, f2[j-1]+t2,j-1+a1,j)</a:t>
            </a:r>
          </a:p>
          <a:p>
            <a:pPr eaLnBrk="1" hangingPunct="1">
              <a:spcBef>
                <a:spcPct val="50000"/>
              </a:spcBef>
              <a:buSzTx/>
              <a:buFont typeface="Wingdings" panose="05000000000000000000" pitchFamily="2" charset="2"/>
              <a:buNone/>
            </a:pPr>
            <a:r>
              <a:rPr lang="zh-CN" altLang="en-US" sz="2400"/>
              <a:t>同理</a:t>
            </a:r>
            <a:r>
              <a:rPr lang="en-US" altLang="zh-CN" sz="2400"/>
              <a:t>f2[j]=min(f2[j-1]+a2,j, f1[j-1]+t1,j-1+a2,j)</a:t>
            </a:r>
          </a:p>
        </p:txBody>
      </p:sp>
    </p:spTree>
    <p:extLst>
      <p:ext uri="{BB962C8B-B14F-4D97-AF65-F5344CB8AC3E}">
        <p14:creationId xmlns:p14="http://schemas.microsoft.com/office/powerpoint/2010/main" val="2120299120"/>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zh-CN" altLang="en-US" sz="4000">
                <a:effectLst>
                  <a:outerShdw blurRad="38100" dist="38100" dir="2700000" algn="tl">
                    <a:srgbClr val="C0C0C0"/>
                  </a:outerShdw>
                </a:effectLst>
                <a:ea typeface="黑体" pitchFamily="49" charset="-122"/>
              </a:rPr>
              <a:t>建立递归关系</a:t>
            </a:r>
          </a:p>
        </p:txBody>
      </p:sp>
      <p:graphicFrame>
        <p:nvGraphicFramePr>
          <p:cNvPr id="17411" name="Object 3"/>
          <p:cNvGraphicFramePr>
            <a:graphicFrameLocks noGrp="1" noChangeAspect="1"/>
          </p:cNvGraphicFramePr>
          <p:nvPr>
            <p:ph sz="half" idx="1"/>
          </p:nvPr>
        </p:nvGraphicFramePr>
        <p:xfrm>
          <a:off x="2438400" y="2895601"/>
          <a:ext cx="7772400" cy="938213"/>
        </p:xfrm>
        <a:graphic>
          <a:graphicData uri="http://schemas.openxmlformats.org/presentationml/2006/ole">
            <mc:AlternateContent xmlns:mc="http://schemas.openxmlformats.org/markup-compatibility/2006">
              <mc:Choice xmlns:v="urn:schemas-microsoft-com:vml" Requires="v">
                <p:oleObj spid="_x0000_s33800" name="公式" r:id="rId3" imgW="3784600" imgH="457200" progId="Equation.3">
                  <p:embed/>
                </p:oleObj>
              </mc:Choice>
              <mc:Fallback>
                <p:oleObj name="公式" r:id="rId3" imgW="3784600" imgH="457200" progId="Equation.3">
                  <p:embed/>
                  <p:pic>
                    <p:nvPicPr>
                      <p:cNvPr id="174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895601"/>
                        <a:ext cx="77724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Rectangle 4"/>
          <p:cNvSpPr>
            <a:spLocks noChangeArrowheads="1"/>
          </p:cNvSpPr>
          <p:nvPr/>
        </p:nvSpPr>
        <p:spPr bwMode="auto">
          <a:xfrm>
            <a:off x="2279650" y="11969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pPr>
            <a:endParaRPr lang="ja-JP" altLang="en-US" sz="2400">
              <a:latin typeface="Verdana" panose="020B0604030504040204" pitchFamily="34" charset="0"/>
              <a:ea typeface="楷体_GB2312" pitchFamily="49" charset="-122"/>
            </a:endParaRPr>
          </a:p>
        </p:txBody>
      </p:sp>
      <p:sp>
        <p:nvSpPr>
          <p:cNvPr id="17413" name="Text Box 5"/>
          <p:cNvSpPr txBox="1">
            <a:spLocks noChangeArrowheads="1"/>
          </p:cNvSpPr>
          <p:nvPr/>
        </p:nvSpPr>
        <p:spPr bwMode="auto">
          <a:xfrm>
            <a:off x="2057400" y="2286001"/>
            <a:ext cx="8001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Wingdings" panose="05000000000000000000" pitchFamily="2" charset="2"/>
              <a:buNone/>
            </a:pPr>
            <a:r>
              <a:rPr lang="zh-CN" altLang="en-US" sz="2400"/>
              <a:t>得到递归公式</a:t>
            </a:r>
          </a:p>
          <a:p>
            <a:pPr eaLnBrk="1" hangingPunct="1">
              <a:spcBef>
                <a:spcPct val="50000"/>
              </a:spcBef>
              <a:buSzTx/>
              <a:buFont typeface="Wingdings" panose="05000000000000000000" pitchFamily="2" charset="2"/>
              <a:buNone/>
            </a:pPr>
            <a:endParaRPr lang="en-US" altLang="zh-CN" sz="2400"/>
          </a:p>
        </p:txBody>
      </p:sp>
      <p:graphicFrame>
        <p:nvGraphicFramePr>
          <p:cNvPr id="17414" name="Object 6"/>
          <p:cNvGraphicFramePr>
            <a:graphicFrameLocks noGrp="1" noChangeAspect="1"/>
          </p:cNvGraphicFramePr>
          <p:nvPr>
            <p:ph sz="half" idx="2"/>
          </p:nvPr>
        </p:nvGraphicFramePr>
        <p:xfrm>
          <a:off x="2438400" y="4267200"/>
          <a:ext cx="7772400" cy="922338"/>
        </p:xfrm>
        <a:graphic>
          <a:graphicData uri="http://schemas.openxmlformats.org/presentationml/2006/ole">
            <mc:AlternateContent xmlns:mc="http://schemas.openxmlformats.org/markup-compatibility/2006">
              <mc:Choice xmlns:v="urn:schemas-microsoft-com:vml" Requires="v">
                <p:oleObj spid="_x0000_s33801" name="公式" r:id="rId5" imgW="3848100" imgH="457200" progId="Equation.3">
                  <p:embed/>
                </p:oleObj>
              </mc:Choice>
              <mc:Fallback>
                <p:oleObj name="公式" r:id="rId5" imgW="3848100" imgH="457200" progId="Equation.3">
                  <p:embed/>
                  <p:pic>
                    <p:nvPicPr>
                      <p:cNvPr id="174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267200"/>
                        <a:ext cx="7772400"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17680709"/>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34963" y="-458788"/>
            <a:ext cx="5065713" cy="1695451"/>
          </a:xfrm>
        </p:spPr>
        <p:txBody>
          <a:bodyPr/>
          <a:lstStyle/>
          <a:p>
            <a:r>
              <a:rPr lang="zh-CN" altLang="en-US" smtClean="0"/>
              <a:t>分析</a:t>
            </a:r>
          </a:p>
        </p:txBody>
      </p:sp>
      <p:graphicFrame>
        <p:nvGraphicFramePr>
          <p:cNvPr id="4" name="内容占位符 3"/>
          <p:cNvGraphicFramePr>
            <a:graphicFrameLocks noGrp="1"/>
          </p:cNvGraphicFramePr>
          <p:nvPr>
            <p:ph idx="1"/>
          </p:nvPr>
        </p:nvGraphicFramePr>
        <p:xfrm>
          <a:off x="2428876" y="960439"/>
          <a:ext cx="4657725" cy="5076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p:cNvSpPr txBox="1">
            <a:spLocks noChangeArrowheads="1"/>
          </p:cNvSpPr>
          <p:nvPr/>
        </p:nvSpPr>
        <p:spPr bwMode="auto">
          <a:xfrm>
            <a:off x="1981200" y="457200"/>
            <a:ext cx="8229600" cy="1371600"/>
          </a:xfrm>
          <a:prstGeom prst="rect">
            <a:avLst/>
          </a:prstGeom>
          <a:noFill/>
          <a:ln w="9525">
            <a:noFill/>
            <a:miter lim="800000"/>
            <a:headEnd/>
            <a:tailEnd/>
          </a:ln>
        </p:spPr>
        <p:txBody>
          <a:bodyPr anchor="ctr"/>
          <a:lstStyle/>
          <a:p>
            <a:pPr eaLnBrk="1" hangingPunct="1">
              <a:defRPr/>
            </a:pPr>
            <a:r>
              <a:rPr lang="zh-CN" altLang="en-US" sz="4000" kern="0">
                <a:effectLst>
                  <a:outerShdw blurRad="38100" dist="38100" dir="2700000" algn="tl">
                    <a:srgbClr val="C0C0C0"/>
                  </a:outerShdw>
                </a:effectLst>
                <a:latin typeface="+mj-lt"/>
                <a:ea typeface="黑体" pitchFamily="49" charset="-122"/>
                <a:cs typeface="+mj-cs"/>
              </a:rPr>
              <a:t>数据结构</a:t>
            </a:r>
            <a:endParaRPr lang="zh-CN" altLang="en-US" sz="4000" kern="0" dirty="0">
              <a:effectLst>
                <a:outerShdw blurRad="38100" dist="38100" dir="2700000" algn="tl">
                  <a:srgbClr val="C0C0C0"/>
                </a:outerShdw>
              </a:effectLst>
              <a:latin typeface="+mj-lt"/>
              <a:ea typeface="黑体" pitchFamily="49" charset="-122"/>
              <a:cs typeface="+mj-cs"/>
            </a:endParaRPr>
          </a:p>
        </p:txBody>
      </p:sp>
      <p:sp>
        <p:nvSpPr>
          <p:cNvPr id="19461" name="TextBox 5"/>
          <p:cNvSpPr txBox="1">
            <a:spLocks noChangeArrowheads="1"/>
          </p:cNvSpPr>
          <p:nvPr/>
        </p:nvSpPr>
        <p:spPr bwMode="auto">
          <a:xfrm>
            <a:off x="7239000" y="2438400"/>
            <a:ext cx="3124200" cy="1938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a:solidFill>
                  <a:schemeClr val="bg1"/>
                </a:solidFill>
              </a:rPr>
              <a:t>float stationtime1[10]</a:t>
            </a:r>
          </a:p>
          <a:p>
            <a:pPr eaLnBrk="1" hangingPunct="1">
              <a:spcBef>
                <a:spcPct val="0"/>
              </a:spcBef>
              <a:buClrTx/>
              <a:buSzTx/>
              <a:buFontTx/>
              <a:buNone/>
            </a:pPr>
            <a:r>
              <a:rPr lang="en-US" altLang="zh-CN" sz="2000" b="1">
                <a:solidFill>
                  <a:schemeClr val="bg1"/>
                </a:solidFill>
              </a:rPr>
              <a:t>float stationtime2[10]</a:t>
            </a:r>
          </a:p>
          <a:p>
            <a:pPr eaLnBrk="1" hangingPunct="1">
              <a:spcBef>
                <a:spcPct val="0"/>
              </a:spcBef>
              <a:buClrTx/>
              <a:buSzTx/>
              <a:buFontTx/>
              <a:buNone/>
            </a:pPr>
            <a:r>
              <a:rPr lang="en-US" altLang="zh-CN" sz="2000" b="1">
                <a:solidFill>
                  <a:schemeClr val="bg1"/>
                </a:solidFill>
              </a:rPr>
              <a:t>float transport12[9]</a:t>
            </a:r>
          </a:p>
          <a:p>
            <a:pPr eaLnBrk="1" hangingPunct="1">
              <a:spcBef>
                <a:spcPct val="0"/>
              </a:spcBef>
              <a:buClrTx/>
              <a:buSzTx/>
              <a:buFontTx/>
              <a:buNone/>
            </a:pPr>
            <a:r>
              <a:rPr lang="en-US" altLang="zh-CN" sz="2000" b="1">
                <a:solidFill>
                  <a:schemeClr val="bg1"/>
                </a:solidFill>
              </a:rPr>
              <a:t>float transport21[9]</a:t>
            </a:r>
          </a:p>
          <a:p>
            <a:pPr eaLnBrk="1" hangingPunct="1">
              <a:spcBef>
                <a:spcPct val="0"/>
              </a:spcBef>
              <a:buClrTx/>
              <a:buSzTx/>
              <a:buFontTx/>
              <a:buNone/>
            </a:pPr>
            <a:r>
              <a:rPr lang="en-US" altLang="zh-CN" sz="2000" b="1">
                <a:solidFill>
                  <a:schemeClr val="bg1"/>
                </a:solidFill>
              </a:rPr>
              <a:t>Int   station[10];</a:t>
            </a:r>
          </a:p>
          <a:p>
            <a:pPr eaLnBrk="1" hangingPunct="1">
              <a:spcBef>
                <a:spcPct val="0"/>
              </a:spcBef>
              <a:buClrTx/>
              <a:buSzTx/>
              <a:buFontTx/>
              <a:buNone/>
            </a:pPr>
            <a:r>
              <a:rPr lang="en-US" altLang="zh-CN" sz="2000" b="1">
                <a:solidFill>
                  <a:schemeClr val="bg1"/>
                </a:solidFill>
              </a:rPr>
              <a:t>float minvalue;  </a:t>
            </a:r>
            <a:endParaRPr lang="zh-CN" altLang="en-US" sz="2000" b="1">
              <a:solidFill>
                <a:schemeClr val="bg1"/>
              </a:solidFill>
            </a:endParaRPr>
          </a:p>
        </p:txBody>
      </p:sp>
    </p:spTree>
    <p:extLst>
      <p:ext uri="{BB962C8B-B14F-4D97-AF65-F5344CB8AC3E}">
        <p14:creationId xmlns:p14="http://schemas.microsoft.com/office/powerpoint/2010/main" val="613050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63497EA0-5177-43AF-A3DB-29DC42DC5575}"/>
                                            </p:graphicEl>
                                          </p:spTgt>
                                        </p:tgtEl>
                                        <p:attrNameLst>
                                          <p:attrName>style.visibility</p:attrName>
                                        </p:attrNameLst>
                                      </p:cBhvr>
                                      <p:to>
                                        <p:strVal val="visible"/>
                                      </p:to>
                                    </p:set>
                                    <p:anim calcmode="lin" valueType="num">
                                      <p:cBhvr additive="base">
                                        <p:cTn id="7" dur="500" fill="hold"/>
                                        <p:tgtEl>
                                          <p:spTgt spid="4">
                                            <p:graphicEl>
                                              <a:dgm id="{63497EA0-5177-43AF-A3DB-29DC42DC557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63497EA0-5177-43AF-A3DB-29DC42DC557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2631ABC3-F583-4739-8ADA-EE85FF218548}"/>
                                            </p:graphicEl>
                                          </p:spTgt>
                                        </p:tgtEl>
                                        <p:attrNameLst>
                                          <p:attrName>style.visibility</p:attrName>
                                        </p:attrNameLst>
                                      </p:cBhvr>
                                      <p:to>
                                        <p:strVal val="visible"/>
                                      </p:to>
                                    </p:set>
                                    <p:anim calcmode="lin" valueType="num">
                                      <p:cBhvr additive="base">
                                        <p:cTn id="13" dur="500" fill="hold"/>
                                        <p:tgtEl>
                                          <p:spTgt spid="4">
                                            <p:graphicEl>
                                              <a:dgm id="{2631ABC3-F583-4739-8ADA-EE85FF21854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2631ABC3-F583-4739-8ADA-EE85FF218548}"/>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6EE62AB-F106-4FF7-A93A-83308FF610BC}"/>
                                            </p:graphicEl>
                                          </p:spTgt>
                                        </p:tgtEl>
                                        <p:attrNameLst>
                                          <p:attrName>style.visibility</p:attrName>
                                        </p:attrNameLst>
                                      </p:cBhvr>
                                      <p:to>
                                        <p:strVal val="visible"/>
                                      </p:to>
                                    </p:set>
                                    <p:anim calcmode="lin" valueType="num">
                                      <p:cBhvr additive="base">
                                        <p:cTn id="19" dur="500" fill="hold"/>
                                        <p:tgtEl>
                                          <p:spTgt spid="4">
                                            <p:graphicEl>
                                              <a:dgm id="{36EE62AB-F106-4FF7-A93A-83308FF610B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6EE62AB-F106-4FF7-A93A-83308FF610B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D70D8EC0-5913-4B01-81F2-F469CC7D7FBC}"/>
                                            </p:graphicEl>
                                          </p:spTgt>
                                        </p:tgtEl>
                                        <p:attrNameLst>
                                          <p:attrName>style.visibility</p:attrName>
                                        </p:attrNameLst>
                                      </p:cBhvr>
                                      <p:to>
                                        <p:strVal val="visible"/>
                                      </p:to>
                                    </p:set>
                                    <p:anim calcmode="lin" valueType="num">
                                      <p:cBhvr additive="base">
                                        <p:cTn id="25" dur="500" fill="hold"/>
                                        <p:tgtEl>
                                          <p:spTgt spid="4">
                                            <p:graphicEl>
                                              <a:dgm id="{D70D8EC0-5913-4B01-81F2-F469CC7D7FB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D70D8EC0-5913-4B01-81F2-F469CC7D7FB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016945" y="1607925"/>
            <a:ext cx="965105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dirty="0">
                <a:latin typeface="微软雅黑" panose="020B0503020204020204" pitchFamily="34" charset="-122"/>
                <a:ea typeface="微软雅黑" panose="020B0503020204020204" pitchFamily="34" charset="-122"/>
              </a:rPr>
              <a:t>但是经分解得到的子问题往往</a:t>
            </a:r>
            <a:r>
              <a:rPr lang="zh-CN" altLang="en-US" sz="2400" dirty="0">
                <a:solidFill>
                  <a:srgbClr val="FF0000"/>
                </a:solidFill>
                <a:latin typeface="微软雅黑" panose="020B0503020204020204" pitchFamily="34" charset="-122"/>
                <a:ea typeface="微软雅黑" panose="020B0503020204020204" pitchFamily="34" charset="-122"/>
              </a:rPr>
              <a:t>不是互相独立的</a:t>
            </a:r>
            <a:r>
              <a:rPr lang="zh-CN" altLang="en-US" sz="2400" dirty="0">
                <a:latin typeface="微软雅黑" panose="020B0503020204020204" pitchFamily="34" charset="-122"/>
                <a:ea typeface="微软雅黑" panose="020B0503020204020204" pitchFamily="34" charset="-122"/>
              </a:rPr>
              <a:t>。不同子问题的数目常常只有</a:t>
            </a:r>
            <a:r>
              <a:rPr lang="zh-CN" altLang="en-US" sz="2400" dirty="0">
                <a:solidFill>
                  <a:srgbClr val="FF0000"/>
                </a:solidFill>
                <a:latin typeface="微软雅黑" panose="020B0503020204020204" pitchFamily="34" charset="-122"/>
                <a:ea typeface="微软雅黑" panose="020B0503020204020204" pitchFamily="34" charset="-122"/>
              </a:rPr>
              <a:t>多项式量级</a:t>
            </a:r>
            <a:r>
              <a:rPr lang="zh-CN" altLang="en-US" sz="2400" dirty="0">
                <a:latin typeface="微软雅黑" panose="020B0503020204020204" pitchFamily="34" charset="-122"/>
                <a:ea typeface="微软雅黑" panose="020B0503020204020204" pitchFamily="34" charset="-122"/>
              </a:rPr>
              <a:t>。在用分治法求解时，有些子问题被重复计算了许多次。</a:t>
            </a:r>
          </a:p>
        </p:txBody>
      </p:sp>
      <p:sp>
        <p:nvSpPr>
          <p:cNvPr id="11268" name="Oval 52"/>
          <p:cNvSpPr>
            <a:spLocks noChangeArrowheads="1"/>
          </p:cNvSpPr>
          <p:nvPr/>
        </p:nvSpPr>
        <p:spPr bwMode="auto">
          <a:xfrm>
            <a:off x="5924549" y="3416850"/>
            <a:ext cx="800100" cy="609600"/>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dirty="0">
                <a:latin typeface="Arial Rounded MT Bold" panose="020F0704030504030204" pitchFamily="34" charset="0"/>
              </a:rPr>
              <a:t>n</a:t>
            </a:r>
          </a:p>
        </p:txBody>
      </p:sp>
      <p:cxnSp>
        <p:nvCxnSpPr>
          <p:cNvPr id="11269" name="AutoShape 53"/>
          <p:cNvCxnSpPr>
            <a:cxnSpLocks noChangeShapeType="1"/>
            <a:stCxn id="11268" idx="4"/>
          </p:cNvCxnSpPr>
          <p:nvPr/>
        </p:nvCxnSpPr>
        <p:spPr bwMode="auto">
          <a:xfrm>
            <a:off x="6324600" y="4035975"/>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70" name="AutoShape 54"/>
          <p:cNvCxnSpPr>
            <a:cxnSpLocks noChangeShapeType="1"/>
            <a:stCxn id="11268" idx="4"/>
          </p:cNvCxnSpPr>
          <p:nvPr/>
        </p:nvCxnSpPr>
        <p:spPr bwMode="auto">
          <a:xfrm flipH="1">
            <a:off x="2906711" y="4035975"/>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71" name="AutoShape 55"/>
          <p:cNvCxnSpPr>
            <a:cxnSpLocks noChangeShapeType="1"/>
          </p:cNvCxnSpPr>
          <p:nvPr/>
        </p:nvCxnSpPr>
        <p:spPr bwMode="auto">
          <a:xfrm flipH="1">
            <a:off x="5221287" y="4045500"/>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72" name="AutoShape 56"/>
          <p:cNvCxnSpPr>
            <a:cxnSpLocks noChangeShapeType="1"/>
            <a:stCxn id="11268" idx="4"/>
          </p:cNvCxnSpPr>
          <p:nvPr/>
        </p:nvCxnSpPr>
        <p:spPr bwMode="auto">
          <a:xfrm>
            <a:off x="6324599" y="4035975"/>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1273" name="AutoShape 57"/>
          <p:cNvSpPr>
            <a:spLocks noChangeArrowheads="1"/>
          </p:cNvSpPr>
          <p:nvPr/>
        </p:nvSpPr>
        <p:spPr bwMode="auto">
          <a:xfrm>
            <a:off x="2249486" y="3131100"/>
            <a:ext cx="1295400" cy="1066800"/>
          </a:xfrm>
          <a:prstGeom prst="triangle">
            <a:avLst>
              <a:gd name="adj" fmla="val 50000"/>
            </a:avLst>
          </a:prstGeom>
          <a:solidFill>
            <a:schemeClr val="accent1"/>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Arial Rounded MT Bold" panose="020F0704030504030204" pitchFamily="34" charset="0"/>
              </a:rPr>
              <a:t>T(n)</a:t>
            </a:r>
          </a:p>
        </p:txBody>
      </p:sp>
      <p:sp>
        <p:nvSpPr>
          <p:cNvPr id="11274" name="Text Box 58"/>
          <p:cNvSpPr txBox="1">
            <a:spLocks noChangeArrowheads="1"/>
          </p:cNvSpPr>
          <p:nvPr/>
        </p:nvSpPr>
        <p:spPr bwMode="auto">
          <a:xfrm>
            <a:off x="4535486" y="3466064"/>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Arial Rounded MT Bold" panose="020F0704030504030204" pitchFamily="34" charset="0"/>
              </a:rPr>
              <a:t>=</a:t>
            </a:r>
          </a:p>
        </p:txBody>
      </p:sp>
      <p:sp>
        <p:nvSpPr>
          <p:cNvPr id="11275" name="Oval 59"/>
          <p:cNvSpPr>
            <a:spLocks noChangeArrowheads="1"/>
          </p:cNvSpPr>
          <p:nvPr/>
        </p:nvSpPr>
        <p:spPr bwMode="auto">
          <a:xfrm>
            <a:off x="2571749" y="4959900"/>
            <a:ext cx="671512" cy="495300"/>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dirty="0">
                <a:latin typeface="Arial Rounded MT Bold" panose="020F0704030504030204" pitchFamily="34" charset="0"/>
              </a:rPr>
              <a:t>n/2</a:t>
            </a:r>
          </a:p>
        </p:txBody>
      </p:sp>
      <p:cxnSp>
        <p:nvCxnSpPr>
          <p:cNvPr id="11276" name="AutoShape 60"/>
          <p:cNvCxnSpPr>
            <a:cxnSpLocks noChangeShapeType="1"/>
            <a:stCxn id="11275" idx="4"/>
            <a:endCxn id="11288" idx="0"/>
          </p:cNvCxnSpPr>
          <p:nvPr/>
        </p:nvCxnSpPr>
        <p:spPr bwMode="auto">
          <a:xfrm>
            <a:off x="2908299" y="5464725"/>
            <a:ext cx="1535112" cy="6096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77" name="AutoShape 61"/>
          <p:cNvCxnSpPr>
            <a:cxnSpLocks noChangeShapeType="1"/>
            <a:stCxn id="11275" idx="4"/>
            <a:endCxn id="11280" idx="0"/>
          </p:cNvCxnSpPr>
          <p:nvPr/>
        </p:nvCxnSpPr>
        <p:spPr bwMode="auto">
          <a:xfrm flipH="1">
            <a:off x="2044699" y="5463139"/>
            <a:ext cx="862012" cy="642937"/>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78" name="AutoShape 62"/>
          <p:cNvCxnSpPr>
            <a:cxnSpLocks noChangeShapeType="1"/>
            <a:stCxn id="11275" idx="4"/>
            <a:endCxn id="11281" idx="0"/>
          </p:cNvCxnSpPr>
          <p:nvPr/>
        </p:nvCxnSpPr>
        <p:spPr bwMode="auto">
          <a:xfrm flipH="1">
            <a:off x="2587625" y="5463139"/>
            <a:ext cx="319087" cy="642937"/>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79" name="AutoShape 63"/>
          <p:cNvCxnSpPr>
            <a:cxnSpLocks noChangeShapeType="1"/>
            <a:stCxn id="11275" idx="4"/>
            <a:endCxn id="11282" idx="0"/>
          </p:cNvCxnSpPr>
          <p:nvPr/>
        </p:nvCxnSpPr>
        <p:spPr bwMode="auto">
          <a:xfrm>
            <a:off x="2906711" y="5463139"/>
            <a:ext cx="223838" cy="642937"/>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1280" name="AutoShape 64"/>
          <p:cNvSpPr>
            <a:spLocks noChangeArrowheads="1"/>
          </p:cNvSpPr>
          <p:nvPr/>
        </p:nvSpPr>
        <p:spPr bwMode="auto">
          <a:xfrm>
            <a:off x="1868486" y="6114014"/>
            <a:ext cx="350838" cy="268287"/>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281" name="AutoShape 65"/>
          <p:cNvSpPr>
            <a:spLocks noChangeArrowheads="1"/>
          </p:cNvSpPr>
          <p:nvPr/>
        </p:nvSpPr>
        <p:spPr bwMode="auto">
          <a:xfrm>
            <a:off x="2411412" y="6114014"/>
            <a:ext cx="352425" cy="268287"/>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282" name="AutoShape 66"/>
          <p:cNvSpPr>
            <a:spLocks noChangeArrowheads="1"/>
          </p:cNvSpPr>
          <p:nvPr/>
        </p:nvSpPr>
        <p:spPr bwMode="auto">
          <a:xfrm>
            <a:off x="2954337" y="6114014"/>
            <a:ext cx="352425" cy="268287"/>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dirty="0">
                <a:latin typeface="Arial Rounded MT Bold" panose="020F0704030504030204" pitchFamily="34" charset="0"/>
              </a:rPr>
              <a:t>T(n/4)</a:t>
            </a:r>
          </a:p>
        </p:txBody>
      </p:sp>
      <p:sp>
        <p:nvSpPr>
          <p:cNvPr id="11283" name="Oval 67"/>
          <p:cNvSpPr>
            <a:spLocks noChangeArrowheads="1"/>
          </p:cNvSpPr>
          <p:nvPr/>
        </p:nvSpPr>
        <p:spPr bwMode="auto">
          <a:xfrm>
            <a:off x="4970462" y="4929738"/>
            <a:ext cx="671513" cy="495300"/>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Arial Rounded MT Bold" panose="020F0704030504030204" pitchFamily="34" charset="0"/>
              </a:rPr>
              <a:t>n/2</a:t>
            </a:r>
          </a:p>
        </p:txBody>
      </p:sp>
      <p:cxnSp>
        <p:nvCxnSpPr>
          <p:cNvPr id="11284" name="AutoShape 68"/>
          <p:cNvCxnSpPr>
            <a:cxnSpLocks noChangeShapeType="1"/>
            <a:endCxn id="11297" idx="0"/>
          </p:cNvCxnSpPr>
          <p:nvPr/>
        </p:nvCxnSpPr>
        <p:spPr bwMode="auto">
          <a:xfrm>
            <a:off x="5297486" y="5417101"/>
            <a:ext cx="1993900" cy="657225"/>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85" name="AutoShape 69"/>
          <p:cNvCxnSpPr>
            <a:cxnSpLocks noChangeShapeType="1"/>
          </p:cNvCxnSpPr>
          <p:nvPr/>
        </p:nvCxnSpPr>
        <p:spPr bwMode="auto">
          <a:xfrm flipH="1">
            <a:off x="3163887" y="5417100"/>
            <a:ext cx="2201863" cy="68738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86" name="AutoShape 70"/>
          <p:cNvCxnSpPr>
            <a:cxnSpLocks noChangeShapeType="1"/>
            <a:stCxn id="11283" idx="4"/>
            <a:endCxn id="11289" idx="0"/>
          </p:cNvCxnSpPr>
          <p:nvPr/>
        </p:nvCxnSpPr>
        <p:spPr bwMode="auto">
          <a:xfrm flipH="1">
            <a:off x="4986336" y="5432975"/>
            <a:ext cx="319088" cy="64293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87" name="AutoShape 71"/>
          <p:cNvCxnSpPr>
            <a:cxnSpLocks noChangeShapeType="1"/>
            <a:stCxn id="11283" idx="4"/>
            <a:endCxn id="11290" idx="0"/>
          </p:cNvCxnSpPr>
          <p:nvPr/>
        </p:nvCxnSpPr>
        <p:spPr bwMode="auto">
          <a:xfrm>
            <a:off x="5305425" y="5432975"/>
            <a:ext cx="223837" cy="64293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1288" name="AutoShape 72"/>
          <p:cNvSpPr>
            <a:spLocks noChangeArrowheads="1"/>
          </p:cNvSpPr>
          <p:nvPr/>
        </p:nvSpPr>
        <p:spPr bwMode="auto">
          <a:xfrm>
            <a:off x="4267200" y="6083850"/>
            <a:ext cx="350837" cy="26828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289" name="AutoShape 73"/>
          <p:cNvSpPr>
            <a:spLocks noChangeArrowheads="1"/>
          </p:cNvSpPr>
          <p:nvPr/>
        </p:nvSpPr>
        <p:spPr bwMode="auto">
          <a:xfrm>
            <a:off x="4810125" y="6083850"/>
            <a:ext cx="352425" cy="26828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290" name="AutoShape 74"/>
          <p:cNvSpPr>
            <a:spLocks noChangeArrowheads="1"/>
          </p:cNvSpPr>
          <p:nvPr/>
        </p:nvSpPr>
        <p:spPr bwMode="auto">
          <a:xfrm>
            <a:off x="5353050" y="6083850"/>
            <a:ext cx="352425" cy="26828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291" name="AutoShape 75"/>
          <p:cNvSpPr>
            <a:spLocks noChangeArrowheads="1"/>
          </p:cNvSpPr>
          <p:nvPr/>
        </p:nvSpPr>
        <p:spPr bwMode="auto">
          <a:xfrm>
            <a:off x="5897561" y="6083850"/>
            <a:ext cx="350838" cy="26828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292" name="Oval 76"/>
          <p:cNvSpPr>
            <a:spLocks noChangeArrowheads="1"/>
          </p:cNvSpPr>
          <p:nvPr/>
        </p:nvSpPr>
        <p:spPr bwMode="auto">
          <a:xfrm>
            <a:off x="7275512" y="4929738"/>
            <a:ext cx="671513" cy="495300"/>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Arial Rounded MT Bold" panose="020F0704030504030204" pitchFamily="34" charset="0"/>
              </a:rPr>
              <a:t>n/2</a:t>
            </a:r>
          </a:p>
        </p:txBody>
      </p:sp>
      <p:cxnSp>
        <p:nvCxnSpPr>
          <p:cNvPr id="11293" name="AutoShape 77"/>
          <p:cNvCxnSpPr>
            <a:cxnSpLocks noChangeShapeType="1"/>
            <a:stCxn id="11292" idx="4"/>
            <a:endCxn id="11299" idx="0"/>
          </p:cNvCxnSpPr>
          <p:nvPr/>
        </p:nvCxnSpPr>
        <p:spPr bwMode="auto">
          <a:xfrm>
            <a:off x="7610474" y="5432975"/>
            <a:ext cx="766762" cy="64293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94" name="AutoShape 78"/>
          <p:cNvCxnSpPr>
            <a:cxnSpLocks noChangeShapeType="1"/>
            <a:endCxn id="11291" idx="0"/>
          </p:cNvCxnSpPr>
          <p:nvPr/>
        </p:nvCxnSpPr>
        <p:spPr bwMode="auto">
          <a:xfrm flipH="1">
            <a:off x="6073775" y="5417101"/>
            <a:ext cx="1533525" cy="657225"/>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95" name="AutoShape 79"/>
          <p:cNvCxnSpPr>
            <a:cxnSpLocks noChangeShapeType="1"/>
            <a:stCxn id="11292" idx="4"/>
            <a:endCxn id="11297" idx="0"/>
          </p:cNvCxnSpPr>
          <p:nvPr/>
        </p:nvCxnSpPr>
        <p:spPr bwMode="auto">
          <a:xfrm flipH="1">
            <a:off x="7291386" y="5432975"/>
            <a:ext cx="319088" cy="64293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96" name="AutoShape 80"/>
          <p:cNvCxnSpPr>
            <a:cxnSpLocks noChangeShapeType="1"/>
            <a:stCxn id="11292" idx="4"/>
            <a:endCxn id="11298" idx="0"/>
          </p:cNvCxnSpPr>
          <p:nvPr/>
        </p:nvCxnSpPr>
        <p:spPr bwMode="auto">
          <a:xfrm>
            <a:off x="7610475" y="5432975"/>
            <a:ext cx="223837" cy="64293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1297" name="AutoShape 81"/>
          <p:cNvSpPr>
            <a:spLocks noChangeArrowheads="1"/>
          </p:cNvSpPr>
          <p:nvPr/>
        </p:nvSpPr>
        <p:spPr bwMode="auto">
          <a:xfrm>
            <a:off x="7115175" y="6083850"/>
            <a:ext cx="352425" cy="26828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298" name="AutoShape 82"/>
          <p:cNvSpPr>
            <a:spLocks noChangeArrowheads="1"/>
          </p:cNvSpPr>
          <p:nvPr/>
        </p:nvSpPr>
        <p:spPr bwMode="auto">
          <a:xfrm>
            <a:off x="7658100" y="6083850"/>
            <a:ext cx="352425" cy="26828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299" name="AutoShape 83"/>
          <p:cNvSpPr>
            <a:spLocks noChangeArrowheads="1"/>
          </p:cNvSpPr>
          <p:nvPr/>
        </p:nvSpPr>
        <p:spPr bwMode="auto">
          <a:xfrm>
            <a:off x="8202611" y="6083850"/>
            <a:ext cx="350838" cy="26828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grpSp>
        <p:nvGrpSpPr>
          <p:cNvPr id="11300" name="Group 84"/>
          <p:cNvGrpSpPr>
            <a:grpSpLocks/>
          </p:cNvGrpSpPr>
          <p:nvPr/>
        </p:nvGrpSpPr>
        <p:grpSpPr bwMode="auto">
          <a:xfrm>
            <a:off x="8802686" y="4929738"/>
            <a:ext cx="1981200" cy="1422400"/>
            <a:chOff x="96" y="1296"/>
            <a:chExt cx="1488" cy="1104"/>
          </a:xfrm>
        </p:grpSpPr>
        <p:sp>
          <p:nvSpPr>
            <p:cNvPr id="11303" name="Oval 85"/>
            <p:cNvSpPr>
              <a:spLocks noChangeArrowheads="1"/>
            </p:cNvSpPr>
            <p:nvPr/>
          </p:nvSpPr>
          <p:spPr bwMode="auto">
            <a:xfrm>
              <a:off x="624" y="1296"/>
              <a:ext cx="504" cy="384"/>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Arial Rounded MT Bold" panose="020F0704030504030204" pitchFamily="34" charset="0"/>
                </a:rPr>
                <a:t>n/2</a:t>
              </a:r>
            </a:p>
          </p:txBody>
        </p:sp>
        <p:cxnSp>
          <p:nvCxnSpPr>
            <p:cNvPr id="11304" name="AutoShape 86"/>
            <p:cNvCxnSpPr>
              <a:cxnSpLocks noChangeShapeType="1"/>
              <a:stCxn id="11303" idx="4"/>
              <a:endCxn id="11311"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305" name="AutoShape 87"/>
            <p:cNvCxnSpPr>
              <a:cxnSpLocks noChangeShapeType="1"/>
              <a:stCxn id="11303" idx="4"/>
              <a:endCxn id="11308"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306" name="AutoShape 88"/>
            <p:cNvCxnSpPr>
              <a:cxnSpLocks noChangeShapeType="1"/>
              <a:stCxn id="11303" idx="4"/>
              <a:endCxn id="11309"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307" name="AutoShape 89"/>
            <p:cNvCxnSpPr>
              <a:cxnSpLocks noChangeShapeType="1"/>
              <a:stCxn id="11303" idx="4"/>
              <a:endCxn id="11310"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1308" name="AutoShape 90"/>
            <p:cNvSpPr>
              <a:spLocks noChangeArrowheads="1"/>
            </p:cNvSpPr>
            <p:nvPr/>
          </p:nvSpPr>
          <p:spPr bwMode="auto">
            <a:xfrm>
              <a:off x="96" y="2192"/>
              <a:ext cx="264" cy="20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309" name="AutoShape 91"/>
            <p:cNvSpPr>
              <a:spLocks noChangeArrowheads="1"/>
            </p:cNvSpPr>
            <p:nvPr/>
          </p:nvSpPr>
          <p:spPr bwMode="auto">
            <a:xfrm>
              <a:off x="504" y="2192"/>
              <a:ext cx="264" cy="20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310" name="AutoShape 92"/>
            <p:cNvSpPr>
              <a:spLocks noChangeArrowheads="1"/>
            </p:cNvSpPr>
            <p:nvPr/>
          </p:nvSpPr>
          <p:spPr bwMode="auto">
            <a:xfrm>
              <a:off x="912" y="2192"/>
              <a:ext cx="264" cy="20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sp>
          <p:nvSpPr>
            <p:cNvPr id="11311" name="AutoShape 93"/>
            <p:cNvSpPr>
              <a:spLocks noChangeArrowheads="1"/>
            </p:cNvSpPr>
            <p:nvPr/>
          </p:nvSpPr>
          <p:spPr bwMode="auto">
            <a:xfrm>
              <a:off x="1320" y="2192"/>
              <a:ext cx="264" cy="208"/>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Arial Rounded MT Bold" panose="020F0704030504030204" pitchFamily="34" charset="0"/>
                </a:rPr>
                <a:t>T(n/4)</a:t>
              </a:r>
            </a:p>
          </p:txBody>
        </p:sp>
      </p:grpSp>
      <p:cxnSp>
        <p:nvCxnSpPr>
          <p:cNvPr id="11301" name="AutoShape 94"/>
          <p:cNvCxnSpPr>
            <a:cxnSpLocks noChangeShapeType="1"/>
            <a:stCxn id="11283" idx="4"/>
          </p:cNvCxnSpPr>
          <p:nvPr/>
        </p:nvCxnSpPr>
        <p:spPr bwMode="auto">
          <a:xfrm>
            <a:off x="5307012" y="5434563"/>
            <a:ext cx="841375" cy="63976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302" name="AutoShape 95"/>
          <p:cNvCxnSpPr>
            <a:cxnSpLocks noChangeShapeType="1"/>
            <a:stCxn id="11283" idx="4"/>
            <a:endCxn id="11288" idx="0"/>
          </p:cNvCxnSpPr>
          <p:nvPr/>
        </p:nvCxnSpPr>
        <p:spPr bwMode="auto">
          <a:xfrm flipH="1">
            <a:off x="4443411" y="5434563"/>
            <a:ext cx="863600" cy="63976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48" name="Rectangle 2"/>
          <p:cNvSpPr txBox="1">
            <a:spLocks noChangeArrowheads="1"/>
          </p:cNvSpPr>
          <p:nvPr/>
        </p:nvSpPr>
        <p:spPr>
          <a:xfrm>
            <a:off x="384970" y="890156"/>
            <a:ext cx="4114800"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ctr" eaLnBrk="1" hangingPunct="1">
              <a:spcBef>
                <a:spcPct val="50000"/>
              </a:spcBef>
            </a:pPr>
            <a:r>
              <a:rPr lang="zh-CN" altLang="en-US" sz="3600" kern="1200" dirty="0" smtClean="0">
                <a:solidFill>
                  <a:srgbClr val="0070C0"/>
                </a:solidFill>
                <a:latin typeface="微软雅黑" panose="020B0503020204020204" pitchFamily="34" charset="-122"/>
                <a:ea typeface="微软雅黑" panose="020B0503020204020204" pitchFamily="34" charset="-122"/>
                <a:cs typeface="+mn-cs"/>
              </a:rPr>
              <a:t>算法总体思想</a:t>
            </a:r>
            <a:endParaRPr lang="zh-CN" altLang="en-US" sz="3600" kern="1200"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anim calcmode="lin" valueType="num">
                                      <p:cBhvr>
                                        <p:cTn id="8" dur="500" fill="hold"/>
                                        <p:tgtEl>
                                          <p:spTgt spid="11266"/>
                                        </p:tgtEl>
                                        <p:attrNameLst>
                                          <p:attrName>ppt_x</p:attrName>
                                        </p:attrNameLst>
                                      </p:cBhvr>
                                      <p:tavLst>
                                        <p:tav tm="0">
                                          <p:val>
                                            <p:strVal val="#ppt_x"/>
                                          </p:val>
                                        </p:tav>
                                        <p:tav tm="100000">
                                          <p:val>
                                            <p:strVal val="#ppt_x"/>
                                          </p:val>
                                        </p:tav>
                                      </p:tavLst>
                                    </p:anim>
                                    <p:anim calcmode="lin" valueType="num">
                                      <p:cBhvr>
                                        <p:cTn id="9" dur="5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zh-CN" altLang="en-US" sz="4000" dirty="0">
                <a:effectLst>
                  <a:outerShdw blurRad="38100" dist="38100" dir="2700000" algn="tl">
                    <a:srgbClr val="C0C0C0"/>
                  </a:outerShdw>
                </a:effectLst>
                <a:ea typeface="黑体" pitchFamily="49" charset="-122"/>
              </a:rPr>
              <a:t>课堂练习，对比计算以下例子</a:t>
            </a:r>
          </a:p>
        </p:txBody>
      </p:sp>
      <p:sp>
        <p:nvSpPr>
          <p:cNvPr id="20483" name="Rectangle 4"/>
          <p:cNvSpPr>
            <a:spLocks noChangeArrowheads="1"/>
          </p:cNvSpPr>
          <p:nvPr/>
        </p:nvSpPr>
        <p:spPr bwMode="auto">
          <a:xfrm>
            <a:off x="2279650" y="11969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pPr>
            <a:endParaRPr lang="ja-JP" altLang="en-US" sz="2400">
              <a:latin typeface="Verdana" panose="020B0604030504040204" pitchFamily="34" charset="0"/>
              <a:ea typeface="楷体_GB2312" pitchFamily="49" charset="-122"/>
            </a:endParaRPr>
          </a:p>
        </p:txBody>
      </p:sp>
      <p:sp>
        <p:nvSpPr>
          <p:cNvPr id="20484" name="内容占位符 7"/>
          <p:cNvSpPr>
            <a:spLocks noGrp="1"/>
          </p:cNvSpPr>
          <p:nvPr>
            <p:ph sz="half" idx="2"/>
          </p:nvPr>
        </p:nvSpPr>
        <p:spPr>
          <a:xfrm>
            <a:off x="1828800" y="1981200"/>
            <a:ext cx="8382000" cy="3886200"/>
          </a:xfrm>
        </p:spPr>
        <p:txBody>
          <a:bodyPr/>
          <a:lstStyle/>
          <a:p>
            <a:r>
              <a:rPr lang="zh-CN" altLang="en-US" smtClean="0"/>
              <a:t>一共</a:t>
            </a:r>
            <a:r>
              <a:rPr lang="en-US" altLang="zh-CN" smtClean="0"/>
              <a:t>2</a:t>
            </a:r>
            <a:r>
              <a:rPr lang="zh-CN" altLang="en-US" smtClean="0"/>
              <a:t>条流水线，每条流水线</a:t>
            </a:r>
            <a:r>
              <a:rPr lang="en-US" altLang="zh-CN" smtClean="0"/>
              <a:t>8</a:t>
            </a:r>
            <a:r>
              <a:rPr lang="zh-CN" altLang="en-US" smtClean="0"/>
              <a:t>个工作站，每个工作站时间如下：分别实现递归程序和动态规划程序计算最短流水线所需时间，比较计算结果和计算时间</a:t>
            </a:r>
            <a:endParaRPr lang="en-US" altLang="zh-CN" smtClean="0"/>
          </a:p>
        </p:txBody>
      </p:sp>
      <p:graphicFrame>
        <p:nvGraphicFramePr>
          <p:cNvPr id="9" name="表格 8"/>
          <p:cNvGraphicFramePr>
            <a:graphicFrameLocks noGrp="1"/>
          </p:cNvGraphicFramePr>
          <p:nvPr/>
        </p:nvGraphicFramePr>
        <p:xfrm>
          <a:off x="2209800" y="3810000"/>
          <a:ext cx="7924800" cy="1295400"/>
        </p:xfrm>
        <a:graphic>
          <a:graphicData uri="http://schemas.openxmlformats.org/drawingml/2006/table">
            <a:tbl>
              <a:tblPr firstRow="1" bandRow="1">
                <a:tableStyleId>{073A0DAA-6AF3-43AB-8588-CEC1D06C72B9}</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647700">
                <a:tc>
                  <a:txBody>
                    <a:bodyPr/>
                    <a:lstStyle/>
                    <a:p>
                      <a:r>
                        <a:rPr lang="en-US" altLang="zh-CN" dirty="0" smtClean="0"/>
                        <a:t>A11=4</a:t>
                      </a:r>
                      <a:endParaRPr lang="zh-CN" altLang="en-US" dirty="0"/>
                    </a:p>
                  </a:txBody>
                  <a:tcPr/>
                </a:tc>
                <a:tc>
                  <a:txBody>
                    <a:bodyPr/>
                    <a:lstStyle/>
                    <a:p>
                      <a:r>
                        <a:rPr lang="en-US" altLang="zh-CN" dirty="0" smtClean="0"/>
                        <a:t>A12=7</a:t>
                      </a:r>
                      <a:endParaRPr lang="zh-CN" altLang="en-US" dirty="0"/>
                    </a:p>
                  </a:txBody>
                  <a:tcPr/>
                </a:tc>
                <a:tc>
                  <a:txBody>
                    <a:bodyPr/>
                    <a:lstStyle/>
                    <a:p>
                      <a:r>
                        <a:rPr lang="en-US" altLang="zh-CN" dirty="0" smtClean="0"/>
                        <a:t>A13=5</a:t>
                      </a:r>
                      <a:endParaRPr lang="zh-CN" altLang="en-US" dirty="0"/>
                    </a:p>
                  </a:txBody>
                  <a:tcPr/>
                </a:tc>
                <a:tc>
                  <a:txBody>
                    <a:bodyPr/>
                    <a:lstStyle/>
                    <a:p>
                      <a:r>
                        <a:rPr lang="en-US" altLang="zh-CN" dirty="0" smtClean="0"/>
                        <a:t>A14=12</a:t>
                      </a:r>
                      <a:endParaRPr lang="zh-CN" altLang="en-US" dirty="0"/>
                    </a:p>
                  </a:txBody>
                  <a:tcPr/>
                </a:tc>
                <a:tc>
                  <a:txBody>
                    <a:bodyPr/>
                    <a:lstStyle/>
                    <a:p>
                      <a:r>
                        <a:rPr lang="en-US" altLang="zh-CN" dirty="0" smtClean="0"/>
                        <a:t>A15=8</a:t>
                      </a:r>
                      <a:endParaRPr lang="zh-CN" altLang="en-US" dirty="0"/>
                    </a:p>
                  </a:txBody>
                  <a:tcPr/>
                </a:tc>
                <a:tc>
                  <a:txBody>
                    <a:bodyPr/>
                    <a:lstStyle/>
                    <a:p>
                      <a:r>
                        <a:rPr lang="en-US" altLang="zh-CN" dirty="0" smtClean="0"/>
                        <a:t>A16=14</a:t>
                      </a:r>
                      <a:endParaRPr lang="zh-CN" altLang="en-US" dirty="0"/>
                    </a:p>
                  </a:txBody>
                  <a:tcPr/>
                </a:tc>
                <a:tc>
                  <a:txBody>
                    <a:bodyPr/>
                    <a:lstStyle/>
                    <a:p>
                      <a:r>
                        <a:rPr lang="en-US" altLang="zh-CN" dirty="0" smtClean="0"/>
                        <a:t>A17=8</a:t>
                      </a:r>
                      <a:endParaRPr lang="zh-CN" altLang="en-US" dirty="0"/>
                    </a:p>
                  </a:txBody>
                  <a:tcPr/>
                </a:tc>
                <a:tc>
                  <a:txBody>
                    <a:bodyPr/>
                    <a:lstStyle/>
                    <a:p>
                      <a:r>
                        <a:rPr lang="en-US" altLang="zh-CN" dirty="0" smtClean="0"/>
                        <a:t>A18=4</a:t>
                      </a:r>
                      <a:endParaRPr lang="zh-CN" altLang="en-US" dirty="0"/>
                    </a:p>
                  </a:txBody>
                  <a:tcPr/>
                </a:tc>
                <a:extLst>
                  <a:ext uri="{0D108BD9-81ED-4DB2-BD59-A6C34878D82A}">
                    <a16:rowId xmlns:a16="http://schemas.microsoft.com/office/drawing/2014/main" val="10000"/>
                  </a:ext>
                </a:extLst>
              </a:tr>
              <a:tr h="647700">
                <a:tc>
                  <a:txBody>
                    <a:bodyPr/>
                    <a:lstStyle/>
                    <a:p>
                      <a:r>
                        <a:rPr lang="en-US" altLang="zh-CN" b="1" dirty="0" smtClean="0"/>
                        <a:t>A21=5</a:t>
                      </a:r>
                      <a:endParaRPr lang="zh-CN" altLang="en-US" b="1" dirty="0"/>
                    </a:p>
                  </a:txBody>
                  <a:tcPr/>
                </a:tc>
                <a:tc>
                  <a:txBody>
                    <a:bodyPr/>
                    <a:lstStyle/>
                    <a:p>
                      <a:r>
                        <a:rPr lang="en-US" altLang="zh-CN" b="1" dirty="0" smtClean="0"/>
                        <a:t>A22=6</a:t>
                      </a:r>
                      <a:endParaRPr lang="zh-CN" altLang="en-US" b="1" dirty="0"/>
                    </a:p>
                  </a:txBody>
                  <a:tcPr/>
                </a:tc>
                <a:tc>
                  <a:txBody>
                    <a:bodyPr/>
                    <a:lstStyle/>
                    <a:p>
                      <a:r>
                        <a:rPr lang="en-US" altLang="zh-CN" b="1" dirty="0" smtClean="0"/>
                        <a:t>A23=5</a:t>
                      </a:r>
                      <a:endParaRPr lang="zh-CN" altLang="en-US" b="1" dirty="0"/>
                    </a:p>
                  </a:txBody>
                  <a:tcPr/>
                </a:tc>
                <a:tc>
                  <a:txBody>
                    <a:bodyPr/>
                    <a:lstStyle/>
                    <a:p>
                      <a:r>
                        <a:rPr lang="en-US" altLang="zh-CN" b="1" dirty="0" smtClean="0"/>
                        <a:t>A24=10</a:t>
                      </a:r>
                      <a:endParaRPr lang="zh-CN" altLang="en-US" b="1" dirty="0"/>
                    </a:p>
                  </a:txBody>
                  <a:tcPr/>
                </a:tc>
                <a:tc>
                  <a:txBody>
                    <a:bodyPr/>
                    <a:lstStyle/>
                    <a:p>
                      <a:r>
                        <a:rPr lang="en-US" altLang="zh-CN" b="1" dirty="0" smtClean="0"/>
                        <a:t>A25=10</a:t>
                      </a:r>
                      <a:endParaRPr lang="zh-CN" altLang="en-US" b="1" dirty="0"/>
                    </a:p>
                  </a:txBody>
                  <a:tcPr/>
                </a:tc>
                <a:tc>
                  <a:txBody>
                    <a:bodyPr/>
                    <a:lstStyle/>
                    <a:p>
                      <a:r>
                        <a:rPr lang="en-US" altLang="zh-CN" b="1" dirty="0" smtClean="0"/>
                        <a:t>A26=13</a:t>
                      </a:r>
                      <a:endParaRPr lang="zh-CN" altLang="en-US" b="1" dirty="0"/>
                    </a:p>
                  </a:txBody>
                  <a:tcPr/>
                </a:tc>
                <a:tc>
                  <a:txBody>
                    <a:bodyPr/>
                    <a:lstStyle/>
                    <a:p>
                      <a:r>
                        <a:rPr lang="en-US" altLang="zh-CN" b="1" dirty="0" smtClean="0"/>
                        <a:t>A27=12</a:t>
                      </a:r>
                      <a:endParaRPr lang="zh-CN" altLang="en-US" b="1" dirty="0"/>
                    </a:p>
                  </a:txBody>
                  <a:tcPr/>
                </a:tc>
                <a:tc>
                  <a:txBody>
                    <a:bodyPr/>
                    <a:lstStyle/>
                    <a:p>
                      <a:r>
                        <a:rPr lang="en-US" altLang="zh-CN" b="1" dirty="0" smtClean="0"/>
                        <a:t>A28=2</a:t>
                      </a:r>
                      <a:endParaRPr lang="zh-CN" altLang="en-US" b="1" dirty="0"/>
                    </a:p>
                  </a:txBody>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2209800" y="5257800"/>
          <a:ext cx="7924800" cy="1295400"/>
        </p:xfrm>
        <a:graphic>
          <a:graphicData uri="http://schemas.openxmlformats.org/drawingml/2006/table">
            <a:tbl>
              <a:tblPr firstRow="1" bandRow="1">
                <a:tableStyleId>{073A0DAA-6AF3-43AB-8588-CEC1D06C72B9}</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647700">
                <a:tc>
                  <a:txBody>
                    <a:bodyPr/>
                    <a:lstStyle/>
                    <a:p>
                      <a:r>
                        <a:rPr lang="en-US" altLang="zh-CN" dirty="0" smtClean="0"/>
                        <a:t>t12=4</a:t>
                      </a:r>
                      <a:endParaRPr lang="zh-CN" altLang="en-US" dirty="0"/>
                    </a:p>
                  </a:txBody>
                  <a:tcPr/>
                </a:tc>
                <a:tc>
                  <a:txBody>
                    <a:bodyPr/>
                    <a:lstStyle/>
                    <a:p>
                      <a:r>
                        <a:rPr lang="en-US" altLang="zh-CN" dirty="0" smtClean="0"/>
                        <a:t>t23=2</a:t>
                      </a:r>
                      <a:endParaRPr lang="zh-CN" altLang="en-US" dirty="0"/>
                    </a:p>
                  </a:txBody>
                  <a:tcPr/>
                </a:tc>
                <a:tc>
                  <a:txBody>
                    <a:bodyPr/>
                    <a:lstStyle/>
                    <a:p>
                      <a:r>
                        <a:rPr lang="en-US" altLang="zh-CN" dirty="0" smtClean="0"/>
                        <a:t>t34=5</a:t>
                      </a:r>
                      <a:endParaRPr lang="zh-CN" altLang="en-US" dirty="0"/>
                    </a:p>
                  </a:txBody>
                  <a:tcPr/>
                </a:tc>
                <a:tc>
                  <a:txBody>
                    <a:bodyPr/>
                    <a:lstStyle/>
                    <a:p>
                      <a:r>
                        <a:rPr lang="en-US" altLang="zh-CN" dirty="0" smtClean="0"/>
                        <a:t>t45=2</a:t>
                      </a:r>
                      <a:endParaRPr lang="zh-CN" altLang="en-US" dirty="0"/>
                    </a:p>
                  </a:txBody>
                  <a:tcPr/>
                </a:tc>
                <a:tc>
                  <a:txBody>
                    <a:bodyPr/>
                    <a:lstStyle/>
                    <a:p>
                      <a:r>
                        <a:rPr lang="en-US" altLang="zh-CN" dirty="0" smtClean="0"/>
                        <a:t>t56=2</a:t>
                      </a:r>
                      <a:endParaRPr lang="zh-CN" altLang="en-US" dirty="0"/>
                    </a:p>
                  </a:txBody>
                  <a:tcPr/>
                </a:tc>
                <a:tc>
                  <a:txBody>
                    <a:bodyPr/>
                    <a:lstStyle/>
                    <a:p>
                      <a:r>
                        <a:rPr lang="en-US" altLang="zh-CN" dirty="0" smtClean="0"/>
                        <a:t>t67=3</a:t>
                      </a:r>
                      <a:endParaRPr lang="zh-CN" altLang="en-US" dirty="0"/>
                    </a:p>
                  </a:txBody>
                  <a:tcPr/>
                </a:tc>
                <a:tc>
                  <a:txBody>
                    <a:bodyPr/>
                    <a:lstStyle/>
                    <a:p>
                      <a:r>
                        <a:rPr lang="en-US" altLang="zh-CN" dirty="0" smtClean="0"/>
                        <a:t>t78=1</a:t>
                      </a:r>
                      <a:endParaRPr lang="zh-CN" altLang="en-US" dirty="0"/>
                    </a:p>
                  </a:txBody>
                  <a:tcPr/>
                </a:tc>
                <a:tc>
                  <a:txBody>
                    <a:bodyPr/>
                    <a:lstStyle/>
                    <a:p>
                      <a:r>
                        <a:rPr lang="en-US" altLang="zh-CN" dirty="0" smtClean="0"/>
                        <a:t>e1=1</a:t>
                      </a:r>
                      <a:endParaRPr lang="zh-CN" altLang="en-US" dirty="0"/>
                    </a:p>
                  </a:txBody>
                  <a:tcPr/>
                </a:tc>
                <a:extLst>
                  <a:ext uri="{0D108BD9-81ED-4DB2-BD59-A6C34878D82A}">
                    <a16:rowId xmlns:a16="http://schemas.microsoft.com/office/drawing/2014/main" val="10000"/>
                  </a:ext>
                </a:extLst>
              </a:tr>
              <a:tr h="647700">
                <a:tc>
                  <a:txBody>
                    <a:bodyPr/>
                    <a:lstStyle/>
                    <a:p>
                      <a:r>
                        <a:rPr lang="en-US" altLang="zh-CN" b="1" dirty="0" smtClean="0"/>
                        <a:t>e2=1</a:t>
                      </a:r>
                      <a:endParaRPr lang="zh-CN" altLang="en-US" b="1" dirty="0"/>
                    </a:p>
                  </a:txBody>
                  <a:tcPr/>
                </a:tc>
                <a:tc>
                  <a:txBody>
                    <a:bodyPr/>
                    <a:lstStyle/>
                    <a:p>
                      <a:r>
                        <a:rPr lang="en-US" altLang="zh-CN" b="1" dirty="0" smtClean="0"/>
                        <a:t>X1=2</a:t>
                      </a:r>
                      <a:endParaRPr lang="zh-CN" altLang="en-US" b="1" dirty="0"/>
                    </a:p>
                  </a:txBody>
                  <a:tcPr/>
                </a:tc>
                <a:tc>
                  <a:txBody>
                    <a:bodyPr/>
                    <a:lstStyle/>
                    <a:p>
                      <a:r>
                        <a:rPr lang="en-US" altLang="zh-CN" b="1" dirty="0" smtClean="0"/>
                        <a:t>X2=2</a:t>
                      </a:r>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300904"/>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286000" y="1219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pPr>
            <a:endParaRPr lang="ja-JP" altLang="en-US" sz="2400">
              <a:latin typeface="Verdana" panose="020B0604030504040204" pitchFamily="34" charset="0"/>
              <a:ea typeface="楷体_GB2312" pitchFamily="49" charset="-122"/>
            </a:endParaRPr>
          </a:p>
        </p:txBody>
      </p:sp>
      <p:sp>
        <p:nvSpPr>
          <p:cNvPr id="21507" name="Text Box 3"/>
          <p:cNvSpPr txBox="1">
            <a:spLocks noChangeArrowheads="1"/>
          </p:cNvSpPr>
          <p:nvPr/>
        </p:nvSpPr>
        <p:spPr bwMode="auto">
          <a:xfrm>
            <a:off x="2057400" y="838200"/>
            <a:ext cx="800100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Wingdings" panose="05000000000000000000" pitchFamily="2" charset="2"/>
              <a:buNone/>
            </a:pPr>
            <a:r>
              <a:rPr lang="en-US" altLang="zh-CN" sz="1600"/>
              <a:t>FASTEST-WAY(a,t,e,x,n)</a:t>
            </a:r>
          </a:p>
          <a:p>
            <a:pPr eaLnBrk="1" hangingPunct="1">
              <a:spcBef>
                <a:spcPct val="50000"/>
              </a:spcBef>
              <a:buSzTx/>
              <a:buFont typeface="Wingdings" panose="05000000000000000000" pitchFamily="2" charset="2"/>
              <a:buNone/>
            </a:pPr>
            <a:r>
              <a:rPr lang="en-US" altLang="zh-CN" sz="1600"/>
              <a:t>f1[1]=e1+a1,1</a:t>
            </a:r>
          </a:p>
          <a:p>
            <a:pPr eaLnBrk="1" hangingPunct="1">
              <a:spcBef>
                <a:spcPct val="50000"/>
              </a:spcBef>
              <a:buSzTx/>
              <a:buFont typeface="Wingdings" panose="05000000000000000000" pitchFamily="2" charset="2"/>
              <a:buNone/>
            </a:pPr>
            <a:r>
              <a:rPr lang="en-US" altLang="zh-CN" sz="1600"/>
              <a:t>f2[1]=e2+a2,1</a:t>
            </a:r>
          </a:p>
          <a:p>
            <a:pPr eaLnBrk="1" hangingPunct="1">
              <a:spcBef>
                <a:spcPct val="50000"/>
              </a:spcBef>
              <a:buSzTx/>
              <a:buFont typeface="Wingdings" panose="05000000000000000000" pitchFamily="2" charset="2"/>
              <a:buNone/>
            </a:pPr>
            <a:r>
              <a:rPr lang="en-US" altLang="zh-CN" sz="1600"/>
              <a:t>for j=2 to n</a:t>
            </a:r>
          </a:p>
          <a:p>
            <a:pPr eaLnBrk="1" hangingPunct="1">
              <a:spcBef>
                <a:spcPct val="50000"/>
              </a:spcBef>
              <a:buSzTx/>
              <a:buFont typeface="Wingdings" panose="05000000000000000000" pitchFamily="2" charset="2"/>
              <a:buNone/>
            </a:pPr>
            <a:r>
              <a:rPr lang="en-US" altLang="zh-CN" sz="1600"/>
              <a:t>   do if f1[j-1]+a1,j&lt;=f2[j-1]+t2,j-1+a1,j</a:t>
            </a:r>
          </a:p>
          <a:p>
            <a:pPr eaLnBrk="1" hangingPunct="1">
              <a:spcBef>
                <a:spcPct val="50000"/>
              </a:spcBef>
              <a:buSzTx/>
              <a:buFont typeface="Wingdings" panose="05000000000000000000" pitchFamily="2" charset="2"/>
              <a:buNone/>
            </a:pPr>
            <a:r>
              <a:rPr lang="en-US" altLang="zh-CN" sz="1600"/>
              <a:t>       then f1[j]=f1[j-1]+a1,j</a:t>
            </a:r>
          </a:p>
          <a:p>
            <a:pPr eaLnBrk="1" hangingPunct="1">
              <a:spcBef>
                <a:spcPct val="50000"/>
              </a:spcBef>
              <a:buSzTx/>
              <a:buFont typeface="Wingdings" panose="05000000000000000000" pitchFamily="2" charset="2"/>
              <a:buNone/>
            </a:pPr>
            <a:r>
              <a:rPr lang="en-US" altLang="zh-CN" sz="1600"/>
              <a:t>        l1[j]=1</a:t>
            </a:r>
          </a:p>
          <a:p>
            <a:pPr eaLnBrk="1" hangingPunct="1">
              <a:spcBef>
                <a:spcPct val="50000"/>
              </a:spcBef>
              <a:buSzTx/>
              <a:buFont typeface="Wingdings" panose="05000000000000000000" pitchFamily="2" charset="2"/>
              <a:buNone/>
            </a:pPr>
            <a:r>
              <a:rPr lang="en-US" altLang="zh-CN" sz="1600"/>
              <a:t>   else f1[j]=f2[j-1]+t2,j-1+a1,j</a:t>
            </a:r>
          </a:p>
          <a:p>
            <a:pPr eaLnBrk="1" hangingPunct="1">
              <a:spcBef>
                <a:spcPct val="50000"/>
              </a:spcBef>
              <a:buSzTx/>
              <a:buFont typeface="Wingdings" panose="05000000000000000000" pitchFamily="2" charset="2"/>
              <a:buNone/>
            </a:pPr>
            <a:r>
              <a:rPr lang="en-US" altLang="zh-CN" sz="1600"/>
              <a:t>      l1[j]=2</a:t>
            </a:r>
          </a:p>
          <a:p>
            <a:pPr eaLnBrk="1" hangingPunct="1">
              <a:spcBef>
                <a:spcPct val="0"/>
              </a:spcBef>
              <a:buClrTx/>
              <a:buSzTx/>
              <a:buFontTx/>
              <a:buNone/>
            </a:pPr>
            <a:r>
              <a:rPr lang="en-US" altLang="zh-CN" sz="1800"/>
              <a:t>  if f2[j-1]+a2,j&lt;=f1[j-1]+t1,j-1+a2,j</a:t>
            </a:r>
          </a:p>
          <a:p>
            <a:pPr eaLnBrk="1" hangingPunct="1">
              <a:spcBef>
                <a:spcPct val="0"/>
              </a:spcBef>
              <a:buClrTx/>
              <a:buSzTx/>
              <a:buFontTx/>
              <a:buNone/>
            </a:pPr>
            <a:r>
              <a:rPr lang="en-US" altLang="zh-CN" sz="1800"/>
              <a:t>       then f2[j]=f2[j-1]+a2,j</a:t>
            </a:r>
          </a:p>
          <a:p>
            <a:pPr eaLnBrk="1" hangingPunct="1">
              <a:spcBef>
                <a:spcPct val="0"/>
              </a:spcBef>
              <a:buClrTx/>
              <a:buSzTx/>
              <a:buFontTx/>
              <a:buNone/>
            </a:pPr>
            <a:r>
              <a:rPr lang="en-US" altLang="zh-CN" sz="1800"/>
              <a:t>        l1[j]=2</a:t>
            </a:r>
          </a:p>
          <a:p>
            <a:pPr eaLnBrk="1" hangingPunct="1">
              <a:spcBef>
                <a:spcPct val="0"/>
              </a:spcBef>
              <a:buClrTx/>
              <a:buSzTx/>
              <a:buFontTx/>
              <a:buNone/>
            </a:pPr>
            <a:r>
              <a:rPr lang="en-US" altLang="zh-CN" sz="1800"/>
              <a:t>   else f2[j]=f1[j-1]+t1,j-1+a2,j</a:t>
            </a:r>
          </a:p>
          <a:p>
            <a:pPr eaLnBrk="1" hangingPunct="1">
              <a:spcBef>
                <a:spcPct val="0"/>
              </a:spcBef>
              <a:buClrTx/>
              <a:buSzTx/>
              <a:buFontTx/>
              <a:buNone/>
            </a:pPr>
            <a:r>
              <a:rPr lang="en-US" altLang="zh-CN" sz="1800"/>
              <a:t>      l1[j]=1</a:t>
            </a:r>
          </a:p>
          <a:p>
            <a:pPr eaLnBrk="1" hangingPunct="1">
              <a:spcBef>
                <a:spcPct val="0"/>
              </a:spcBef>
              <a:buClrTx/>
              <a:buSzTx/>
              <a:buFontTx/>
              <a:buNone/>
            </a:pPr>
            <a:r>
              <a:rPr lang="en-US" altLang="zh-CN" sz="1800"/>
              <a:t>If f1[n]+x1&lt;=f2[n]+x2</a:t>
            </a:r>
          </a:p>
          <a:p>
            <a:pPr eaLnBrk="1" hangingPunct="1">
              <a:spcBef>
                <a:spcPct val="0"/>
              </a:spcBef>
              <a:buClrTx/>
              <a:buSzTx/>
              <a:buFontTx/>
              <a:buNone/>
            </a:pPr>
            <a:r>
              <a:rPr lang="en-US" altLang="zh-CN" sz="1800"/>
              <a:t>then f*=f1[n]+x1;  l*&lt;-1</a:t>
            </a:r>
          </a:p>
          <a:p>
            <a:pPr eaLnBrk="1" hangingPunct="1">
              <a:spcBef>
                <a:spcPct val="0"/>
              </a:spcBef>
              <a:buClrTx/>
              <a:buSzTx/>
              <a:buFontTx/>
              <a:buNone/>
            </a:pPr>
            <a:r>
              <a:rPr lang="en-US" altLang="zh-CN" sz="1800"/>
              <a:t>else  f*=f2[n]+x2;   l*&lt;-2</a:t>
            </a:r>
            <a:endParaRPr lang="en-US" altLang="zh-CN" sz="1600"/>
          </a:p>
        </p:txBody>
      </p:sp>
      <p:sp>
        <p:nvSpPr>
          <p:cNvPr id="207876" name="Oval 4"/>
          <p:cNvSpPr>
            <a:spLocks noChangeArrowheads="1"/>
          </p:cNvSpPr>
          <p:nvPr/>
        </p:nvSpPr>
        <p:spPr bwMode="auto">
          <a:xfrm>
            <a:off x="1981200" y="2286000"/>
            <a:ext cx="4267200" cy="16764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77" name="Text Box 5"/>
          <p:cNvSpPr txBox="1">
            <a:spLocks noChangeArrowheads="1"/>
          </p:cNvSpPr>
          <p:nvPr/>
        </p:nvSpPr>
        <p:spPr bwMode="auto">
          <a:xfrm>
            <a:off x="6934200" y="28194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计算</a:t>
            </a:r>
            <a:r>
              <a:rPr lang="en-US" altLang="zh-CN" sz="1800"/>
              <a:t>f1[j]</a:t>
            </a:r>
          </a:p>
        </p:txBody>
      </p:sp>
      <p:sp>
        <p:nvSpPr>
          <p:cNvPr id="207878" name="Oval 6"/>
          <p:cNvSpPr>
            <a:spLocks noChangeArrowheads="1"/>
          </p:cNvSpPr>
          <p:nvPr/>
        </p:nvSpPr>
        <p:spPr bwMode="auto">
          <a:xfrm>
            <a:off x="1828800" y="3810000"/>
            <a:ext cx="4267200" cy="16764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79" name="Text Box 7"/>
          <p:cNvSpPr txBox="1">
            <a:spLocks noChangeArrowheads="1"/>
          </p:cNvSpPr>
          <p:nvPr/>
        </p:nvSpPr>
        <p:spPr bwMode="auto">
          <a:xfrm>
            <a:off x="7010400" y="44196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计算</a:t>
            </a:r>
            <a:r>
              <a:rPr lang="en-US" altLang="zh-CN" sz="1800"/>
              <a:t>f2[j]</a:t>
            </a:r>
          </a:p>
        </p:txBody>
      </p:sp>
      <p:sp>
        <p:nvSpPr>
          <p:cNvPr id="207880" name="AutoShape 8"/>
          <p:cNvSpPr>
            <a:spLocks noChangeArrowheads="1"/>
          </p:cNvSpPr>
          <p:nvPr/>
        </p:nvSpPr>
        <p:spPr bwMode="auto">
          <a:xfrm>
            <a:off x="3657600" y="2895600"/>
            <a:ext cx="5181600" cy="3048000"/>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b="1"/>
              <a:t>计算时间复杂度为</a:t>
            </a:r>
            <a:r>
              <a:rPr lang="en-US" altLang="zh-CN" b="1"/>
              <a:t>O(n)</a:t>
            </a:r>
          </a:p>
          <a:p>
            <a:pPr algn="ctr" eaLnBrk="1" hangingPunct="1">
              <a:spcBef>
                <a:spcPct val="0"/>
              </a:spcBef>
              <a:buClrTx/>
              <a:buSzTx/>
              <a:buFontTx/>
              <a:buNone/>
            </a:pPr>
            <a:r>
              <a:rPr lang="zh-CN" altLang="en-US" b="1">
                <a:solidFill>
                  <a:srgbClr val="FF0000"/>
                </a:solidFill>
              </a:rPr>
              <a:t>思考：如何求最优路线？</a:t>
            </a:r>
          </a:p>
          <a:p>
            <a:pPr algn="ctr" eaLnBrk="1" hangingPunct="1">
              <a:spcBef>
                <a:spcPct val="0"/>
              </a:spcBef>
              <a:buClrTx/>
              <a:buSzTx/>
              <a:buFontTx/>
              <a:buNone/>
            </a:pPr>
            <a:r>
              <a:rPr lang="zh-CN" altLang="en-US" b="1">
                <a:solidFill>
                  <a:srgbClr val="FF0000"/>
                </a:solidFill>
              </a:rPr>
              <a:t>如果两辆汽车同时进入两条</a:t>
            </a:r>
          </a:p>
          <a:p>
            <a:pPr algn="ctr" eaLnBrk="1" hangingPunct="1">
              <a:spcBef>
                <a:spcPct val="0"/>
              </a:spcBef>
              <a:buClrTx/>
              <a:buSzTx/>
              <a:buFontTx/>
              <a:buNone/>
            </a:pPr>
            <a:r>
              <a:rPr lang="zh-CN" altLang="en-US" b="1">
                <a:solidFill>
                  <a:srgbClr val="FF0000"/>
                </a:solidFill>
              </a:rPr>
              <a:t>装配线装配，如何选择最优</a:t>
            </a:r>
          </a:p>
          <a:p>
            <a:pPr algn="ctr" eaLnBrk="1" hangingPunct="1">
              <a:spcBef>
                <a:spcPct val="0"/>
              </a:spcBef>
              <a:buClrTx/>
              <a:buSzTx/>
              <a:buFontTx/>
              <a:buNone/>
            </a:pPr>
            <a:r>
              <a:rPr lang="zh-CN" altLang="en-US" b="1">
                <a:solidFill>
                  <a:srgbClr val="FF0000"/>
                </a:solidFill>
              </a:rPr>
              <a:t>路线？</a:t>
            </a:r>
          </a:p>
        </p:txBody>
      </p:sp>
    </p:spTree>
    <p:extLst>
      <p:ext uri="{BB962C8B-B14F-4D97-AF65-F5344CB8AC3E}">
        <p14:creationId xmlns:p14="http://schemas.microsoft.com/office/powerpoint/2010/main" val="2289095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ppt_x"/>
                                          </p:val>
                                        </p:tav>
                                        <p:tav tm="100000">
                                          <p:val>
                                            <p:strVal val="#ppt_x"/>
                                          </p:val>
                                        </p:tav>
                                      </p:tavLst>
                                    </p:anim>
                                    <p:anim calcmode="lin" valueType="num">
                                      <p:cBhvr additive="base">
                                        <p:cTn id="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7877">
                                            <p:txEl>
                                              <p:pRg st="0" end="0"/>
                                            </p:txEl>
                                          </p:spTgt>
                                        </p:tgtEl>
                                        <p:attrNameLst>
                                          <p:attrName>style.visibility</p:attrName>
                                        </p:attrNameLst>
                                      </p:cBhvr>
                                      <p:to>
                                        <p:strVal val="visible"/>
                                      </p:to>
                                    </p:set>
                                    <p:anim calcmode="lin" valueType="num">
                                      <p:cBhvr additive="base">
                                        <p:cTn id="13" dur="500" fill="hold"/>
                                        <p:tgtEl>
                                          <p:spTgt spid="20787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78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8"/>
                                        </p:tgtEl>
                                        <p:attrNameLst>
                                          <p:attrName>style.visibility</p:attrName>
                                        </p:attrNameLst>
                                      </p:cBhvr>
                                      <p:to>
                                        <p:strVal val="visible"/>
                                      </p:to>
                                    </p:set>
                                    <p:anim calcmode="lin" valueType="num">
                                      <p:cBhvr additive="base">
                                        <p:cTn id="19" dur="500" fill="hold"/>
                                        <p:tgtEl>
                                          <p:spTgt spid="207878"/>
                                        </p:tgtEl>
                                        <p:attrNameLst>
                                          <p:attrName>ppt_x</p:attrName>
                                        </p:attrNameLst>
                                      </p:cBhvr>
                                      <p:tavLst>
                                        <p:tav tm="0">
                                          <p:val>
                                            <p:strVal val="#ppt_x"/>
                                          </p:val>
                                        </p:tav>
                                        <p:tav tm="100000">
                                          <p:val>
                                            <p:strVal val="#ppt_x"/>
                                          </p:val>
                                        </p:tav>
                                      </p:tavLst>
                                    </p:anim>
                                    <p:anim calcmode="lin" valueType="num">
                                      <p:cBhvr additive="base">
                                        <p:cTn id="20" dur="500" fill="hold"/>
                                        <p:tgtEl>
                                          <p:spTgt spid="20787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7879">
                                            <p:txEl>
                                              <p:pRg st="0" end="0"/>
                                            </p:txEl>
                                          </p:spTgt>
                                        </p:tgtEl>
                                        <p:attrNameLst>
                                          <p:attrName>style.visibility</p:attrName>
                                        </p:attrNameLst>
                                      </p:cBhvr>
                                      <p:to>
                                        <p:strVal val="visible"/>
                                      </p:to>
                                    </p:set>
                                    <p:anim calcmode="lin" valueType="num">
                                      <p:cBhvr additive="base">
                                        <p:cTn id="25" dur="500" fill="hold"/>
                                        <p:tgtEl>
                                          <p:spTgt spid="20787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78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07880"/>
                                        </p:tgtEl>
                                        <p:attrNameLst>
                                          <p:attrName>style.visibility</p:attrName>
                                        </p:attrNameLst>
                                      </p:cBhvr>
                                      <p:to>
                                        <p:strVal val="visible"/>
                                      </p:to>
                                    </p:set>
                                    <p:animEffect transition="in" filter="diamond(in)">
                                      <p:cBhvr>
                                        <p:cTn id="31" dur="2000"/>
                                        <p:tgtEl>
                                          <p:spTgt spid="207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nimBg="1"/>
      <p:bldP spid="207878" grpId="0" animBg="1"/>
      <p:bldP spid="20788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0"/>
          <p:cNvSpPr>
            <a:spLocks noGrp="1" noChangeArrowheads="1"/>
          </p:cNvSpPr>
          <p:nvPr>
            <p:ph type="body" idx="1"/>
          </p:nvPr>
        </p:nvSpPr>
        <p:spPr>
          <a:xfrm>
            <a:off x="2057400" y="2971800"/>
            <a:ext cx="8229600" cy="990600"/>
          </a:xfrm>
        </p:spPr>
        <p:txBody>
          <a:bodyPr/>
          <a:lstStyle/>
          <a:p>
            <a:pPr algn="ctr" eaLnBrk="1" hangingPunct="1">
              <a:buFont typeface="Wingdings" panose="05000000000000000000" pitchFamily="2" charset="2"/>
              <a:buNone/>
            </a:pPr>
            <a:r>
              <a:rPr lang="zh-CN" altLang="en-US" b="1" smtClean="0"/>
              <a:t>权重化的活动安排问题</a:t>
            </a:r>
          </a:p>
        </p:txBody>
      </p:sp>
    </p:spTree>
    <p:extLst>
      <p:ext uri="{BB962C8B-B14F-4D97-AF65-F5344CB8AC3E}">
        <p14:creationId xmlns:p14="http://schemas.microsoft.com/office/powerpoint/2010/main" val="21827838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49425" y="664872"/>
            <a:ext cx="8229600" cy="609600"/>
          </a:xfrm>
        </p:spPr>
        <p:txBody>
          <a:bodyPr/>
          <a:lstStyle/>
          <a:p>
            <a:pPr eaLnBrk="1" hangingPunct="1"/>
            <a:r>
              <a:rPr lang="zh-CN" altLang="en-US" dirty="0" smtClean="0">
                <a:ea typeface="PMingLiU" pitchFamily="18" charset="-120"/>
              </a:rPr>
              <a:t>问题描述</a:t>
            </a:r>
          </a:p>
        </p:txBody>
      </p:sp>
      <p:sp>
        <p:nvSpPr>
          <p:cNvPr id="34819" name="Rectangle 3"/>
          <p:cNvSpPr>
            <a:spLocks noGrp="1" noChangeArrowheads="1"/>
          </p:cNvSpPr>
          <p:nvPr>
            <p:ph type="body" idx="1"/>
          </p:nvPr>
        </p:nvSpPr>
        <p:spPr>
          <a:xfrm>
            <a:off x="1905000" y="1295400"/>
            <a:ext cx="8229600" cy="3886200"/>
          </a:xfrm>
        </p:spPr>
        <p:txBody>
          <a:bodyPr/>
          <a:lstStyle/>
          <a:p>
            <a:pPr eaLnBrk="1" hangingPunct="1"/>
            <a:r>
              <a:rPr lang="zh-CN" altLang="en-US" sz="1800" b="1">
                <a:latin typeface="宋体" panose="02010600030101010101" pitchFamily="2" charset="-122"/>
              </a:rPr>
              <a:t>权重化的活动安排问题</a:t>
            </a:r>
            <a:r>
              <a:rPr lang="en-US" altLang="zh-TW" sz="1800" b="1">
                <a:latin typeface="宋体" panose="02010600030101010101" pitchFamily="2" charset="-122"/>
              </a:rPr>
              <a:t>.</a:t>
            </a:r>
          </a:p>
          <a:p>
            <a:pPr lvl="1" eaLnBrk="1" hangingPunct="1"/>
            <a:r>
              <a:rPr lang="zh-CN" altLang="en-US" sz="1800">
                <a:ea typeface="PMingLiU" pitchFamily="18" charset="-120"/>
              </a:rPr>
              <a:t>有</a:t>
            </a:r>
            <a:r>
              <a:rPr lang="en-US" altLang="zh-CN" sz="1800">
                <a:ea typeface="PMingLiU" pitchFamily="18" charset="-120"/>
              </a:rPr>
              <a:t>n</a:t>
            </a:r>
            <a:r>
              <a:rPr lang="zh-CN" altLang="en-US" sz="1800">
                <a:ea typeface="PMingLiU" pitchFamily="18" charset="-120"/>
              </a:rPr>
              <a:t>个活动</a:t>
            </a:r>
          </a:p>
          <a:p>
            <a:pPr lvl="1" eaLnBrk="1" hangingPunct="1"/>
            <a:r>
              <a:rPr lang="zh-CN" altLang="en-US" sz="1800">
                <a:ea typeface="PMingLiU" pitchFamily="18" charset="-120"/>
              </a:rPr>
              <a:t>活动</a:t>
            </a:r>
            <a:r>
              <a:rPr lang="zh-TW" altLang="en-US" sz="1800">
                <a:ea typeface="PMingLiU" pitchFamily="18" charset="-120"/>
              </a:rPr>
              <a:t> </a:t>
            </a:r>
            <a:r>
              <a:rPr lang="en-US" altLang="zh-TW" sz="1800">
                <a:ea typeface="PMingLiU" pitchFamily="18" charset="-120"/>
              </a:rPr>
              <a:t>j </a:t>
            </a:r>
            <a:r>
              <a:rPr lang="zh-CN" altLang="en-US" sz="1800">
                <a:ea typeface="PMingLiU" pitchFamily="18" charset="-120"/>
              </a:rPr>
              <a:t>在</a:t>
            </a:r>
            <a:r>
              <a:rPr lang="zh-TW" altLang="en-US" sz="1800">
                <a:ea typeface="PMingLiU" pitchFamily="18" charset="-120"/>
              </a:rPr>
              <a:t> </a:t>
            </a:r>
            <a:r>
              <a:rPr lang="en-US" altLang="zh-TW" sz="1800">
                <a:ea typeface="PMingLiU" pitchFamily="18" charset="-120"/>
              </a:rPr>
              <a:t>s</a:t>
            </a:r>
            <a:r>
              <a:rPr lang="en-US" altLang="zh-TW" sz="1800" baseline="-25000">
                <a:ea typeface="PMingLiU" pitchFamily="18" charset="-120"/>
              </a:rPr>
              <a:t>j</a:t>
            </a:r>
            <a:r>
              <a:rPr lang="en-US" altLang="zh-TW" sz="1800">
                <a:ea typeface="PMingLiU" pitchFamily="18" charset="-120"/>
              </a:rPr>
              <a:t>,</a:t>
            </a:r>
            <a:r>
              <a:rPr lang="zh-CN" altLang="en-US" sz="1800">
                <a:ea typeface="PMingLiU" pitchFamily="18" charset="-120"/>
              </a:rPr>
              <a:t>时刻开始，</a:t>
            </a:r>
            <a:r>
              <a:rPr lang="en-US" altLang="zh-TW" sz="1800">
                <a:ea typeface="PMingLiU" pitchFamily="18" charset="-120"/>
              </a:rPr>
              <a:t> f</a:t>
            </a:r>
            <a:r>
              <a:rPr lang="en-US" altLang="zh-TW" sz="1800" baseline="-25000">
                <a:ea typeface="PMingLiU" pitchFamily="18" charset="-120"/>
              </a:rPr>
              <a:t>j</a:t>
            </a:r>
            <a:r>
              <a:rPr lang="zh-CN" altLang="en-US" sz="1800">
                <a:ea typeface="PMingLiU" pitchFamily="18" charset="-120"/>
              </a:rPr>
              <a:t>时刻结束，活动</a:t>
            </a:r>
            <a:r>
              <a:rPr lang="en-US" altLang="zh-CN" sz="1800">
                <a:ea typeface="PMingLiU" pitchFamily="18" charset="-120"/>
              </a:rPr>
              <a:t>j</a:t>
            </a:r>
            <a:r>
              <a:rPr lang="zh-CN" altLang="en-US" sz="1800">
                <a:ea typeface="PMingLiU" pitchFamily="18" charset="-120"/>
              </a:rPr>
              <a:t>具有权重或价值</a:t>
            </a:r>
            <a:r>
              <a:rPr lang="en-US" altLang="zh-TW" sz="1800">
                <a:ea typeface="PMingLiU" pitchFamily="18" charset="-120"/>
              </a:rPr>
              <a:t> v</a:t>
            </a:r>
            <a:r>
              <a:rPr lang="en-US" altLang="zh-TW" sz="1800" baseline="-25000">
                <a:ea typeface="PMingLiU" pitchFamily="18" charset="-120"/>
              </a:rPr>
              <a:t>j</a:t>
            </a:r>
            <a:r>
              <a:rPr lang="en-US" altLang="zh-TW" sz="1800">
                <a:ea typeface="PMingLiU" pitchFamily="18" charset="-120"/>
              </a:rPr>
              <a:t> . </a:t>
            </a:r>
          </a:p>
          <a:p>
            <a:pPr lvl="1" eaLnBrk="1" hangingPunct="1"/>
            <a:r>
              <a:rPr lang="zh-CN" altLang="en-US" sz="1800">
                <a:ea typeface="PMingLiU" pitchFamily="18" charset="-120"/>
              </a:rPr>
              <a:t>两个活动是可以兼容的，如果这两个工作不重叠</a:t>
            </a:r>
            <a:r>
              <a:rPr lang="en-US" altLang="zh-TW" sz="1800">
                <a:ea typeface="PMingLiU" pitchFamily="18" charset="-120"/>
              </a:rPr>
              <a:t>.</a:t>
            </a:r>
          </a:p>
          <a:p>
            <a:pPr lvl="1" eaLnBrk="1" hangingPunct="1"/>
            <a:r>
              <a:rPr lang="zh-CN" altLang="en-US" sz="1800">
                <a:ea typeface="PMingLiU" pitchFamily="18" charset="-120"/>
              </a:rPr>
              <a:t>目标</a:t>
            </a:r>
            <a:r>
              <a:rPr lang="en-US" altLang="zh-TW" sz="1800">
                <a:ea typeface="PMingLiU" pitchFamily="18" charset="-120"/>
              </a:rPr>
              <a:t>: </a:t>
            </a:r>
            <a:r>
              <a:rPr lang="zh-CN" altLang="en-US" sz="1800">
                <a:ea typeface="PMingLiU" pitchFamily="18" charset="-120"/>
              </a:rPr>
              <a:t>在确定时间内，找到具有最大价值且互相兼容的活动子集</a:t>
            </a:r>
            <a:endParaRPr lang="en-US" altLang="zh-TW" sz="1800">
              <a:ea typeface="PMingLiU" pitchFamily="18" charset="-120"/>
            </a:endParaRPr>
          </a:p>
        </p:txBody>
      </p:sp>
      <p:sp>
        <p:nvSpPr>
          <p:cNvPr id="72708" name="Line 4"/>
          <p:cNvSpPr>
            <a:spLocks noChangeShapeType="1"/>
          </p:cNvSpPr>
          <p:nvPr/>
        </p:nvSpPr>
        <p:spPr bwMode="auto">
          <a:xfrm>
            <a:off x="2957514" y="6232525"/>
            <a:ext cx="5881687"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4821" name="Text Box 5"/>
          <p:cNvSpPr txBox="1">
            <a:spLocks noChangeArrowheads="1"/>
          </p:cNvSpPr>
          <p:nvPr/>
        </p:nvSpPr>
        <p:spPr bwMode="auto">
          <a:xfrm>
            <a:off x="5380038" y="6313489"/>
            <a:ext cx="1592262"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kumimoji="1" lang="zh-TW" altLang="en-US" sz="1400">
              <a:latin typeface="Comic Sans MS" panose="030F0702030302020204" pitchFamily="66" charset="0"/>
              <a:ea typeface="PMingLiU" pitchFamily="18" charset="-120"/>
            </a:endParaRPr>
          </a:p>
        </p:txBody>
      </p:sp>
      <p:sp>
        <p:nvSpPr>
          <p:cNvPr id="72710" name="Text Box 6"/>
          <p:cNvSpPr txBox="1">
            <a:spLocks noChangeArrowheads="1"/>
          </p:cNvSpPr>
          <p:nvPr/>
        </p:nvSpPr>
        <p:spPr bwMode="auto">
          <a:xfrm>
            <a:off x="8839200" y="6024563"/>
            <a:ext cx="76200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600">
                <a:latin typeface="Comic Sans MS" panose="030F0702030302020204" pitchFamily="66" charset="0"/>
                <a:ea typeface="PMingLiU" pitchFamily="18" charset="-120"/>
              </a:rPr>
              <a:t>Time</a:t>
            </a:r>
          </a:p>
        </p:txBody>
      </p:sp>
      <p:sp>
        <p:nvSpPr>
          <p:cNvPr id="72711" name="Line 7"/>
          <p:cNvSpPr>
            <a:spLocks noChangeShapeType="1"/>
          </p:cNvSpPr>
          <p:nvPr/>
        </p:nvSpPr>
        <p:spPr bwMode="auto">
          <a:xfrm>
            <a:off x="8078788" y="6232525"/>
            <a:ext cx="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12" name="Text Box 8"/>
          <p:cNvSpPr txBox="1">
            <a:spLocks noChangeArrowheads="1"/>
          </p:cNvSpPr>
          <p:nvPr/>
        </p:nvSpPr>
        <p:spPr bwMode="auto">
          <a:xfrm>
            <a:off x="2819401" y="6232526"/>
            <a:ext cx="41592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0</a:t>
            </a:r>
          </a:p>
        </p:txBody>
      </p:sp>
      <p:sp>
        <p:nvSpPr>
          <p:cNvPr id="72713" name="Line 9"/>
          <p:cNvSpPr>
            <a:spLocks noChangeShapeType="1"/>
          </p:cNvSpPr>
          <p:nvPr/>
        </p:nvSpPr>
        <p:spPr bwMode="auto">
          <a:xfrm rot="16200000">
            <a:off x="184943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14" name="Line 10"/>
          <p:cNvSpPr>
            <a:spLocks noChangeShapeType="1"/>
          </p:cNvSpPr>
          <p:nvPr/>
        </p:nvSpPr>
        <p:spPr bwMode="auto">
          <a:xfrm rot="16200000">
            <a:off x="136525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15" name="Line 11"/>
          <p:cNvSpPr>
            <a:spLocks noChangeShapeType="1"/>
          </p:cNvSpPr>
          <p:nvPr/>
        </p:nvSpPr>
        <p:spPr bwMode="auto">
          <a:xfrm rot="16200000">
            <a:off x="281940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16" name="Line 12"/>
          <p:cNvSpPr>
            <a:spLocks noChangeShapeType="1"/>
          </p:cNvSpPr>
          <p:nvPr/>
        </p:nvSpPr>
        <p:spPr bwMode="auto">
          <a:xfrm rot="16200000">
            <a:off x="233362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17" name="Line 13"/>
          <p:cNvSpPr>
            <a:spLocks noChangeShapeType="1"/>
          </p:cNvSpPr>
          <p:nvPr/>
        </p:nvSpPr>
        <p:spPr bwMode="auto">
          <a:xfrm rot="16200000">
            <a:off x="330358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18" name="Line 14"/>
          <p:cNvSpPr>
            <a:spLocks noChangeShapeType="1"/>
          </p:cNvSpPr>
          <p:nvPr/>
        </p:nvSpPr>
        <p:spPr bwMode="auto">
          <a:xfrm rot="16200000">
            <a:off x="475615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19" name="Line 15"/>
          <p:cNvSpPr>
            <a:spLocks noChangeShapeType="1"/>
          </p:cNvSpPr>
          <p:nvPr/>
        </p:nvSpPr>
        <p:spPr bwMode="auto">
          <a:xfrm rot="16200000">
            <a:off x="4271963"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20" name="Line 16"/>
          <p:cNvSpPr>
            <a:spLocks noChangeShapeType="1"/>
          </p:cNvSpPr>
          <p:nvPr/>
        </p:nvSpPr>
        <p:spPr bwMode="auto">
          <a:xfrm rot="16200000">
            <a:off x="572452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21" name="Line 17"/>
          <p:cNvSpPr>
            <a:spLocks noChangeShapeType="1"/>
          </p:cNvSpPr>
          <p:nvPr/>
        </p:nvSpPr>
        <p:spPr bwMode="auto">
          <a:xfrm rot="16200000">
            <a:off x="524033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22" name="Line 18"/>
          <p:cNvSpPr>
            <a:spLocks noChangeShapeType="1"/>
          </p:cNvSpPr>
          <p:nvPr/>
        </p:nvSpPr>
        <p:spPr bwMode="auto">
          <a:xfrm rot="16200000">
            <a:off x="669448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23" name="Line 19"/>
          <p:cNvSpPr>
            <a:spLocks noChangeShapeType="1"/>
          </p:cNvSpPr>
          <p:nvPr/>
        </p:nvSpPr>
        <p:spPr bwMode="auto">
          <a:xfrm rot="16200000">
            <a:off x="621030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24" name="Text Box 20"/>
          <p:cNvSpPr txBox="1">
            <a:spLocks noChangeArrowheads="1"/>
          </p:cNvSpPr>
          <p:nvPr/>
        </p:nvSpPr>
        <p:spPr bwMode="auto">
          <a:xfrm>
            <a:off x="3303589" y="6232526"/>
            <a:ext cx="41592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1</a:t>
            </a:r>
          </a:p>
        </p:txBody>
      </p:sp>
      <p:sp>
        <p:nvSpPr>
          <p:cNvPr id="72725" name="Text Box 21"/>
          <p:cNvSpPr txBox="1">
            <a:spLocks noChangeArrowheads="1"/>
          </p:cNvSpPr>
          <p:nvPr/>
        </p:nvSpPr>
        <p:spPr bwMode="auto">
          <a:xfrm>
            <a:off x="3787776" y="6232526"/>
            <a:ext cx="41592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2</a:t>
            </a:r>
          </a:p>
        </p:txBody>
      </p:sp>
      <p:sp>
        <p:nvSpPr>
          <p:cNvPr id="72726" name="Text Box 22"/>
          <p:cNvSpPr txBox="1">
            <a:spLocks noChangeArrowheads="1"/>
          </p:cNvSpPr>
          <p:nvPr/>
        </p:nvSpPr>
        <p:spPr bwMode="auto">
          <a:xfrm>
            <a:off x="4271964" y="6232526"/>
            <a:ext cx="41592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3</a:t>
            </a:r>
          </a:p>
        </p:txBody>
      </p:sp>
      <p:sp>
        <p:nvSpPr>
          <p:cNvPr id="72727" name="Text Box 23"/>
          <p:cNvSpPr txBox="1">
            <a:spLocks noChangeArrowheads="1"/>
          </p:cNvSpPr>
          <p:nvPr/>
        </p:nvSpPr>
        <p:spPr bwMode="auto">
          <a:xfrm>
            <a:off x="4757739" y="6232526"/>
            <a:ext cx="41433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4</a:t>
            </a:r>
          </a:p>
        </p:txBody>
      </p:sp>
      <p:sp>
        <p:nvSpPr>
          <p:cNvPr id="72728" name="Text Box 24"/>
          <p:cNvSpPr txBox="1">
            <a:spLocks noChangeArrowheads="1"/>
          </p:cNvSpPr>
          <p:nvPr/>
        </p:nvSpPr>
        <p:spPr bwMode="auto">
          <a:xfrm>
            <a:off x="5241925" y="6232526"/>
            <a:ext cx="41433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5</a:t>
            </a:r>
          </a:p>
        </p:txBody>
      </p:sp>
      <p:sp>
        <p:nvSpPr>
          <p:cNvPr id="72729" name="Text Box 25"/>
          <p:cNvSpPr txBox="1">
            <a:spLocks noChangeArrowheads="1"/>
          </p:cNvSpPr>
          <p:nvPr/>
        </p:nvSpPr>
        <p:spPr bwMode="auto">
          <a:xfrm>
            <a:off x="5726114" y="6232526"/>
            <a:ext cx="41433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6</a:t>
            </a:r>
          </a:p>
        </p:txBody>
      </p:sp>
      <p:sp>
        <p:nvSpPr>
          <p:cNvPr id="72730" name="Text Box 26"/>
          <p:cNvSpPr txBox="1">
            <a:spLocks noChangeArrowheads="1"/>
          </p:cNvSpPr>
          <p:nvPr/>
        </p:nvSpPr>
        <p:spPr bwMode="auto">
          <a:xfrm>
            <a:off x="6210301" y="6232526"/>
            <a:ext cx="41592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7</a:t>
            </a:r>
          </a:p>
        </p:txBody>
      </p:sp>
      <p:sp>
        <p:nvSpPr>
          <p:cNvPr id="72731" name="Text Box 27"/>
          <p:cNvSpPr txBox="1">
            <a:spLocks noChangeArrowheads="1"/>
          </p:cNvSpPr>
          <p:nvPr/>
        </p:nvSpPr>
        <p:spPr bwMode="auto">
          <a:xfrm>
            <a:off x="6694489" y="6232526"/>
            <a:ext cx="41592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8</a:t>
            </a:r>
          </a:p>
        </p:txBody>
      </p:sp>
      <p:sp>
        <p:nvSpPr>
          <p:cNvPr id="72732" name="Text Box 28"/>
          <p:cNvSpPr txBox="1">
            <a:spLocks noChangeArrowheads="1"/>
          </p:cNvSpPr>
          <p:nvPr/>
        </p:nvSpPr>
        <p:spPr bwMode="auto">
          <a:xfrm>
            <a:off x="7178676" y="6232526"/>
            <a:ext cx="41592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9</a:t>
            </a:r>
          </a:p>
        </p:txBody>
      </p:sp>
      <p:sp>
        <p:nvSpPr>
          <p:cNvPr id="72733" name="Text Box 29"/>
          <p:cNvSpPr txBox="1">
            <a:spLocks noChangeArrowheads="1"/>
          </p:cNvSpPr>
          <p:nvPr/>
        </p:nvSpPr>
        <p:spPr bwMode="auto">
          <a:xfrm>
            <a:off x="7594600" y="6232526"/>
            <a:ext cx="41433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10</a:t>
            </a:r>
          </a:p>
        </p:txBody>
      </p:sp>
      <p:sp>
        <p:nvSpPr>
          <p:cNvPr id="72734" name="Text Box 30"/>
          <p:cNvSpPr txBox="1">
            <a:spLocks noChangeArrowheads="1"/>
          </p:cNvSpPr>
          <p:nvPr/>
        </p:nvSpPr>
        <p:spPr bwMode="auto">
          <a:xfrm>
            <a:off x="8148639" y="6232526"/>
            <a:ext cx="41433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11</a:t>
            </a:r>
          </a:p>
        </p:txBody>
      </p:sp>
      <p:sp>
        <p:nvSpPr>
          <p:cNvPr id="72735" name="Rectangle 31"/>
          <p:cNvSpPr>
            <a:spLocks noChangeArrowheads="1"/>
          </p:cNvSpPr>
          <p:nvPr/>
        </p:nvSpPr>
        <p:spPr bwMode="auto">
          <a:xfrm>
            <a:off x="5410200" y="5105401"/>
            <a:ext cx="1936750"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f</a:t>
            </a:r>
          </a:p>
        </p:txBody>
      </p:sp>
      <p:sp>
        <p:nvSpPr>
          <p:cNvPr id="72736" name="Rectangle 32"/>
          <p:cNvSpPr>
            <a:spLocks noChangeArrowheads="1"/>
          </p:cNvSpPr>
          <p:nvPr/>
        </p:nvSpPr>
        <p:spPr bwMode="auto">
          <a:xfrm>
            <a:off x="5867400" y="5562601"/>
            <a:ext cx="1938338"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g</a:t>
            </a:r>
          </a:p>
        </p:txBody>
      </p:sp>
      <p:sp>
        <p:nvSpPr>
          <p:cNvPr id="72737" name="Line 33"/>
          <p:cNvSpPr>
            <a:spLocks noChangeShapeType="1"/>
          </p:cNvSpPr>
          <p:nvPr/>
        </p:nvSpPr>
        <p:spPr bwMode="auto">
          <a:xfrm rot="16200000">
            <a:off x="378777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72738" name="Rectangle 34"/>
          <p:cNvSpPr>
            <a:spLocks noChangeArrowheads="1"/>
          </p:cNvSpPr>
          <p:nvPr/>
        </p:nvSpPr>
        <p:spPr bwMode="auto">
          <a:xfrm>
            <a:off x="6858000" y="5943601"/>
            <a:ext cx="1454150" cy="2778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h</a:t>
            </a:r>
          </a:p>
        </p:txBody>
      </p:sp>
      <p:sp>
        <p:nvSpPr>
          <p:cNvPr id="72739" name="Rectangle 35"/>
          <p:cNvSpPr>
            <a:spLocks noChangeArrowheads="1"/>
          </p:cNvSpPr>
          <p:nvPr/>
        </p:nvSpPr>
        <p:spPr bwMode="auto">
          <a:xfrm>
            <a:off x="4876801" y="4724401"/>
            <a:ext cx="1452563" cy="2778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e</a:t>
            </a:r>
          </a:p>
        </p:txBody>
      </p:sp>
      <p:sp>
        <p:nvSpPr>
          <p:cNvPr id="72740" name="Rectangle 36"/>
          <p:cNvSpPr>
            <a:spLocks noChangeArrowheads="1"/>
          </p:cNvSpPr>
          <p:nvPr/>
        </p:nvSpPr>
        <p:spPr bwMode="auto">
          <a:xfrm>
            <a:off x="2957513" y="3048001"/>
            <a:ext cx="2906712"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a</a:t>
            </a:r>
          </a:p>
        </p:txBody>
      </p:sp>
      <p:sp>
        <p:nvSpPr>
          <p:cNvPr id="72741" name="Rectangle 37"/>
          <p:cNvSpPr>
            <a:spLocks noChangeArrowheads="1"/>
          </p:cNvSpPr>
          <p:nvPr/>
        </p:nvSpPr>
        <p:spPr bwMode="auto">
          <a:xfrm>
            <a:off x="3429000" y="3429001"/>
            <a:ext cx="1454150"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b</a:t>
            </a:r>
          </a:p>
        </p:txBody>
      </p:sp>
      <p:sp>
        <p:nvSpPr>
          <p:cNvPr id="72742" name="Rectangle 38"/>
          <p:cNvSpPr>
            <a:spLocks noChangeArrowheads="1"/>
          </p:cNvSpPr>
          <p:nvPr/>
        </p:nvSpPr>
        <p:spPr bwMode="auto">
          <a:xfrm>
            <a:off x="4411664" y="3878263"/>
            <a:ext cx="968375" cy="2778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c</a:t>
            </a:r>
          </a:p>
        </p:txBody>
      </p:sp>
      <p:sp>
        <p:nvSpPr>
          <p:cNvPr id="72743" name="Rectangle 39"/>
          <p:cNvSpPr>
            <a:spLocks noChangeArrowheads="1"/>
          </p:cNvSpPr>
          <p:nvPr/>
        </p:nvSpPr>
        <p:spPr bwMode="auto">
          <a:xfrm>
            <a:off x="4419600" y="4267201"/>
            <a:ext cx="2420938"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d</a:t>
            </a:r>
          </a:p>
        </p:txBody>
      </p:sp>
    </p:spTree>
    <p:extLst>
      <p:ext uri="{BB962C8B-B14F-4D97-AF65-F5344CB8AC3E}">
        <p14:creationId xmlns:p14="http://schemas.microsoft.com/office/powerpoint/2010/main" val="394832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blinds(horizontal)">
                                      <p:cBhvr>
                                        <p:cTn id="7" dur="500"/>
                                        <p:tgtEl>
                                          <p:spTgt spid="7270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710"/>
                                        </p:tgtEl>
                                        <p:attrNameLst>
                                          <p:attrName>style.visibility</p:attrName>
                                        </p:attrNameLst>
                                      </p:cBhvr>
                                      <p:to>
                                        <p:strVal val="visible"/>
                                      </p:to>
                                    </p:set>
                                    <p:animEffect transition="in" filter="blinds(horizontal)">
                                      <p:cBhvr>
                                        <p:cTn id="10" dur="500"/>
                                        <p:tgtEl>
                                          <p:spTgt spid="72710"/>
                                        </p:tgtEl>
                                      </p:cBhvr>
                                    </p:animEffect>
                                  </p:childTnLst>
                                </p:cTn>
                              </p:par>
                              <p:par>
                                <p:cTn id="11" presetID="3" presetClass="entr" presetSubtype="10" fill="hold" nodeType="withEffect">
                                  <p:stCondLst>
                                    <p:cond delay="0"/>
                                  </p:stCondLst>
                                  <p:childTnLst>
                                    <p:set>
                                      <p:cBhvr>
                                        <p:cTn id="12" dur="1" fill="hold">
                                          <p:stCondLst>
                                            <p:cond delay="0"/>
                                          </p:stCondLst>
                                        </p:cTn>
                                        <p:tgtEl>
                                          <p:spTgt spid="72711"/>
                                        </p:tgtEl>
                                        <p:attrNameLst>
                                          <p:attrName>style.visibility</p:attrName>
                                        </p:attrNameLst>
                                      </p:cBhvr>
                                      <p:to>
                                        <p:strVal val="visible"/>
                                      </p:to>
                                    </p:set>
                                    <p:animEffect transition="in" filter="blinds(horizontal)">
                                      <p:cBhvr>
                                        <p:cTn id="13" dur="500"/>
                                        <p:tgtEl>
                                          <p:spTgt spid="727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2712"/>
                                        </p:tgtEl>
                                        <p:attrNameLst>
                                          <p:attrName>style.visibility</p:attrName>
                                        </p:attrNameLst>
                                      </p:cBhvr>
                                      <p:to>
                                        <p:strVal val="visible"/>
                                      </p:to>
                                    </p:set>
                                    <p:animEffect transition="in" filter="blinds(horizontal)">
                                      <p:cBhvr>
                                        <p:cTn id="16" dur="500"/>
                                        <p:tgtEl>
                                          <p:spTgt spid="72712"/>
                                        </p:tgtEl>
                                      </p:cBhvr>
                                    </p:animEffect>
                                  </p:childTnLst>
                                </p:cTn>
                              </p:par>
                              <p:par>
                                <p:cTn id="17" presetID="3" presetClass="entr" presetSubtype="10" fill="hold" nodeType="withEffect">
                                  <p:stCondLst>
                                    <p:cond delay="0"/>
                                  </p:stCondLst>
                                  <p:childTnLst>
                                    <p:set>
                                      <p:cBhvr>
                                        <p:cTn id="18" dur="1" fill="hold">
                                          <p:stCondLst>
                                            <p:cond delay="0"/>
                                          </p:stCondLst>
                                        </p:cTn>
                                        <p:tgtEl>
                                          <p:spTgt spid="72713"/>
                                        </p:tgtEl>
                                        <p:attrNameLst>
                                          <p:attrName>style.visibility</p:attrName>
                                        </p:attrNameLst>
                                      </p:cBhvr>
                                      <p:to>
                                        <p:strVal val="visible"/>
                                      </p:to>
                                    </p:set>
                                    <p:animEffect transition="in" filter="blinds(horizontal)">
                                      <p:cBhvr>
                                        <p:cTn id="19" dur="500"/>
                                        <p:tgtEl>
                                          <p:spTgt spid="72713"/>
                                        </p:tgtEl>
                                      </p:cBhvr>
                                    </p:animEffect>
                                  </p:childTnLst>
                                </p:cTn>
                              </p:par>
                              <p:par>
                                <p:cTn id="20" presetID="3" presetClass="entr" presetSubtype="10" fill="hold" nodeType="withEffect">
                                  <p:stCondLst>
                                    <p:cond delay="0"/>
                                  </p:stCondLst>
                                  <p:childTnLst>
                                    <p:set>
                                      <p:cBhvr>
                                        <p:cTn id="21" dur="1" fill="hold">
                                          <p:stCondLst>
                                            <p:cond delay="0"/>
                                          </p:stCondLst>
                                        </p:cTn>
                                        <p:tgtEl>
                                          <p:spTgt spid="72714"/>
                                        </p:tgtEl>
                                        <p:attrNameLst>
                                          <p:attrName>style.visibility</p:attrName>
                                        </p:attrNameLst>
                                      </p:cBhvr>
                                      <p:to>
                                        <p:strVal val="visible"/>
                                      </p:to>
                                    </p:set>
                                    <p:animEffect transition="in" filter="blinds(horizontal)">
                                      <p:cBhvr>
                                        <p:cTn id="22" dur="500"/>
                                        <p:tgtEl>
                                          <p:spTgt spid="72714"/>
                                        </p:tgtEl>
                                      </p:cBhvr>
                                    </p:animEffect>
                                  </p:childTnLst>
                                </p:cTn>
                              </p:par>
                              <p:par>
                                <p:cTn id="23" presetID="3" presetClass="entr" presetSubtype="10" fill="hold" nodeType="withEffect">
                                  <p:stCondLst>
                                    <p:cond delay="0"/>
                                  </p:stCondLst>
                                  <p:childTnLst>
                                    <p:set>
                                      <p:cBhvr>
                                        <p:cTn id="24" dur="1" fill="hold">
                                          <p:stCondLst>
                                            <p:cond delay="0"/>
                                          </p:stCondLst>
                                        </p:cTn>
                                        <p:tgtEl>
                                          <p:spTgt spid="72715"/>
                                        </p:tgtEl>
                                        <p:attrNameLst>
                                          <p:attrName>style.visibility</p:attrName>
                                        </p:attrNameLst>
                                      </p:cBhvr>
                                      <p:to>
                                        <p:strVal val="visible"/>
                                      </p:to>
                                    </p:set>
                                    <p:animEffect transition="in" filter="blinds(horizontal)">
                                      <p:cBhvr>
                                        <p:cTn id="25" dur="500"/>
                                        <p:tgtEl>
                                          <p:spTgt spid="72715"/>
                                        </p:tgtEl>
                                      </p:cBhvr>
                                    </p:animEffect>
                                  </p:childTnLst>
                                </p:cTn>
                              </p:par>
                              <p:par>
                                <p:cTn id="26" presetID="3" presetClass="entr" presetSubtype="10" fill="hold" nodeType="withEffect">
                                  <p:stCondLst>
                                    <p:cond delay="0"/>
                                  </p:stCondLst>
                                  <p:childTnLst>
                                    <p:set>
                                      <p:cBhvr>
                                        <p:cTn id="27" dur="1" fill="hold">
                                          <p:stCondLst>
                                            <p:cond delay="0"/>
                                          </p:stCondLst>
                                        </p:cTn>
                                        <p:tgtEl>
                                          <p:spTgt spid="72716"/>
                                        </p:tgtEl>
                                        <p:attrNameLst>
                                          <p:attrName>style.visibility</p:attrName>
                                        </p:attrNameLst>
                                      </p:cBhvr>
                                      <p:to>
                                        <p:strVal val="visible"/>
                                      </p:to>
                                    </p:set>
                                    <p:animEffect transition="in" filter="blinds(horizontal)">
                                      <p:cBhvr>
                                        <p:cTn id="28" dur="500"/>
                                        <p:tgtEl>
                                          <p:spTgt spid="72716"/>
                                        </p:tgtEl>
                                      </p:cBhvr>
                                    </p:animEffect>
                                  </p:childTnLst>
                                </p:cTn>
                              </p:par>
                              <p:par>
                                <p:cTn id="29" presetID="3" presetClass="entr" presetSubtype="10" fill="hold" nodeType="withEffect">
                                  <p:stCondLst>
                                    <p:cond delay="0"/>
                                  </p:stCondLst>
                                  <p:childTnLst>
                                    <p:set>
                                      <p:cBhvr>
                                        <p:cTn id="30" dur="1" fill="hold">
                                          <p:stCondLst>
                                            <p:cond delay="0"/>
                                          </p:stCondLst>
                                        </p:cTn>
                                        <p:tgtEl>
                                          <p:spTgt spid="72717"/>
                                        </p:tgtEl>
                                        <p:attrNameLst>
                                          <p:attrName>style.visibility</p:attrName>
                                        </p:attrNameLst>
                                      </p:cBhvr>
                                      <p:to>
                                        <p:strVal val="visible"/>
                                      </p:to>
                                    </p:set>
                                    <p:animEffect transition="in" filter="blinds(horizontal)">
                                      <p:cBhvr>
                                        <p:cTn id="31" dur="500"/>
                                        <p:tgtEl>
                                          <p:spTgt spid="72717"/>
                                        </p:tgtEl>
                                      </p:cBhvr>
                                    </p:animEffect>
                                  </p:childTnLst>
                                </p:cTn>
                              </p:par>
                              <p:par>
                                <p:cTn id="32" presetID="3" presetClass="entr" presetSubtype="10" fill="hold" nodeType="withEffect">
                                  <p:stCondLst>
                                    <p:cond delay="0"/>
                                  </p:stCondLst>
                                  <p:childTnLst>
                                    <p:set>
                                      <p:cBhvr>
                                        <p:cTn id="33" dur="1" fill="hold">
                                          <p:stCondLst>
                                            <p:cond delay="0"/>
                                          </p:stCondLst>
                                        </p:cTn>
                                        <p:tgtEl>
                                          <p:spTgt spid="72718"/>
                                        </p:tgtEl>
                                        <p:attrNameLst>
                                          <p:attrName>style.visibility</p:attrName>
                                        </p:attrNameLst>
                                      </p:cBhvr>
                                      <p:to>
                                        <p:strVal val="visible"/>
                                      </p:to>
                                    </p:set>
                                    <p:animEffect transition="in" filter="blinds(horizontal)">
                                      <p:cBhvr>
                                        <p:cTn id="34" dur="500"/>
                                        <p:tgtEl>
                                          <p:spTgt spid="72718"/>
                                        </p:tgtEl>
                                      </p:cBhvr>
                                    </p:animEffect>
                                  </p:childTnLst>
                                </p:cTn>
                              </p:par>
                              <p:par>
                                <p:cTn id="35" presetID="3" presetClass="entr" presetSubtype="10" fill="hold" nodeType="withEffect">
                                  <p:stCondLst>
                                    <p:cond delay="0"/>
                                  </p:stCondLst>
                                  <p:childTnLst>
                                    <p:set>
                                      <p:cBhvr>
                                        <p:cTn id="36" dur="1" fill="hold">
                                          <p:stCondLst>
                                            <p:cond delay="0"/>
                                          </p:stCondLst>
                                        </p:cTn>
                                        <p:tgtEl>
                                          <p:spTgt spid="72719"/>
                                        </p:tgtEl>
                                        <p:attrNameLst>
                                          <p:attrName>style.visibility</p:attrName>
                                        </p:attrNameLst>
                                      </p:cBhvr>
                                      <p:to>
                                        <p:strVal val="visible"/>
                                      </p:to>
                                    </p:set>
                                    <p:animEffect transition="in" filter="blinds(horizontal)">
                                      <p:cBhvr>
                                        <p:cTn id="37" dur="500"/>
                                        <p:tgtEl>
                                          <p:spTgt spid="72719"/>
                                        </p:tgtEl>
                                      </p:cBhvr>
                                    </p:animEffect>
                                  </p:childTnLst>
                                </p:cTn>
                              </p:par>
                              <p:par>
                                <p:cTn id="38" presetID="3" presetClass="entr" presetSubtype="10" fill="hold" nodeType="withEffect">
                                  <p:stCondLst>
                                    <p:cond delay="0"/>
                                  </p:stCondLst>
                                  <p:childTnLst>
                                    <p:set>
                                      <p:cBhvr>
                                        <p:cTn id="39" dur="1" fill="hold">
                                          <p:stCondLst>
                                            <p:cond delay="0"/>
                                          </p:stCondLst>
                                        </p:cTn>
                                        <p:tgtEl>
                                          <p:spTgt spid="72720"/>
                                        </p:tgtEl>
                                        <p:attrNameLst>
                                          <p:attrName>style.visibility</p:attrName>
                                        </p:attrNameLst>
                                      </p:cBhvr>
                                      <p:to>
                                        <p:strVal val="visible"/>
                                      </p:to>
                                    </p:set>
                                    <p:animEffect transition="in" filter="blinds(horizontal)">
                                      <p:cBhvr>
                                        <p:cTn id="40" dur="500"/>
                                        <p:tgtEl>
                                          <p:spTgt spid="72720"/>
                                        </p:tgtEl>
                                      </p:cBhvr>
                                    </p:animEffect>
                                  </p:childTnLst>
                                </p:cTn>
                              </p:par>
                              <p:par>
                                <p:cTn id="41" presetID="3" presetClass="entr" presetSubtype="10" fill="hold" nodeType="withEffect">
                                  <p:stCondLst>
                                    <p:cond delay="0"/>
                                  </p:stCondLst>
                                  <p:childTnLst>
                                    <p:set>
                                      <p:cBhvr>
                                        <p:cTn id="42" dur="1" fill="hold">
                                          <p:stCondLst>
                                            <p:cond delay="0"/>
                                          </p:stCondLst>
                                        </p:cTn>
                                        <p:tgtEl>
                                          <p:spTgt spid="72721"/>
                                        </p:tgtEl>
                                        <p:attrNameLst>
                                          <p:attrName>style.visibility</p:attrName>
                                        </p:attrNameLst>
                                      </p:cBhvr>
                                      <p:to>
                                        <p:strVal val="visible"/>
                                      </p:to>
                                    </p:set>
                                    <p:animEffect transition="in" filter="blinds(horizontal)">
                                      <p:cBhvr>
                                        <p:cTn id="43" dur="500"/>
                                        <p:tgtEl>
                                          <p:spTgt spid="72721"/>
                                        </p:tgtEl>
                                      </p:cBhvr>
                                    </p:animEffect>
                                  </p:childTnLst>
                                </p:cTn>
                              </p:par>
                              <p:par>
                                <p:cTn id="44" presetID="3" presetClass="entr" presetSubtype="10" fill="hold" nodeType="withEffect">
                                  <p:stCondLst>
                                    <p:cond delay="0"/>
                                  </p:stCondLst>
                                  <p:childTnLst>
                                    <p:set>
                                      <p:cBhvr>
                                        <p:cTn id="45" dur="1" fill="hold">
                                          <p:stCondLst>
                                            <p:cond delay="0"/>
                                          </p:stCondLst>
                                        </p:cTn>
                                        <p:tgtEl>
                                          <p:spTgt spid="72722"/>
                                        </p:tgtEl>
                                        <p:attrNameLst>
                                          <p:attrName>style.visibility</p:attrName>
                                        </p:attrNameLst>
                                      </p:cBhvr>
                                      <p:to>
                                        <p:strVal val="visible"/>
                                      </p:to>
                                    </p:set>
                                    <p:animEffect transition="in" filter="blinds(horizontal)">
                                      <p:cBhvr>
                                        <p:cTn id="46" dur="500"/>
                                        <p:tgtEl>
                                          <p:spTgt spid="72722"/>
                                        </p:tgtEl>
                                      </p:cBhvr>
                                    </p:animEffect>
                                  </p:childTnLst>
                                </p:cTn>
                              </p:par>
                              <p:par>
                                <p:cTn id="47" presetID="3" presetClass="entr" presetSubtype="10" fill="hold" nodeType="withEffect">
                                  <p:stCondLst>
                                    <p:cond delay="0"/>
                                  </p:stCondLst>
                                  <p:childTnLst>
                                    <p:set>
                                      <p:cBhvr>
                                        <p:cTn id="48" dur="1" fill="hold">
                                          <p:stCondLst>
                                            <p:cond delay="0"/>
                                          </p:stCondLst>
                                        </p:cTn>
                                        <p:tgtEl>
                                          <p:spTgt spid="72723"/>
                                        </p:tgtEl>
                                        <p:attrNameLst>
                                          <p:attrName>style.visibility</p:attrName>
                                        </p:attrNameLst>
                                      </p:cBhvr>
                                      <p:to>
                                        <p:strVal val="visible"/>
                                      </p:to>
                                    </p:set>
                                    <p:animEffect transition="in" filter="blinds(horizontal)">
                                      <p:cBhvr>
                                        <p:cTn id="49" dur="500"/>
                                        <p:tgtEl>
                                          <p:spTgt spid="7272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2724"/>
                                        </p:tgtEl>
                                        <p:attrNameLst>
                                          <p:attrName>style.visibility</p:attrName>
                                        </p:attrNameLst>
                                      </p:cBhvr>
                                      <p:to>
                                        <p:strVal val="visible"/>
                                      </p:to>
                                    </p:set>
                                    <p:animEffect transition="in" filter="blinds(horizontal)">
                                      <p:cBhvr>
                                        <p:cTn id="52" dur="500"/>
                                        <p:tgtEl>
                                          <p:spTgt spid="7272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2725"/>
                                        </p:tgtEl>
                                        <p:attrNameLst>
                                          <p:attrName>style.visibility</p:attrName>
                                        </p:attrNameLst>
                                      </p:cBhvr>
                                      <p:to>
                                        <p:strVal val="visible"/>
                                      </p:to>
                                    </p:set>
                                    <p:animEffect transition="in" filter="blinds(horizontal)">
                                      <p:cBhvr>
                                        <p:cTn id="55" dur="500"/>
                                        <p:tgtEl>
                                          <p:spTgt spid="72725"/>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2726"/>
                                        </p:tgtEl>
                                        <p:attrNameLst>
                                          <p:attrName>style.visibility</p:attrName>
                                        </p:attrNameLst>
                                      </p:cBhvr>
                                      <p:to>
                                        <p:strVal val="visible"/>
                                      </p:to>
                                    </p:set>
                                    <p:animEffect transition="in" filter="blinds(horizontal)">
                                      <p:cBhvr>
                                        <p:cTn id="58" dur="500"/>
                                        <p:tgtEl>
                                          <p:spTgt spid="7272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2727"/>
                                        </p:tgtEl>
                                        <p:attrNameLst>
                                          <p:attrName>style.visibility</p:attrName>
                                        </p:attrNameLst>
                                      </p:cBhvr>
                                      <p:to>
                                        <p:strVal val="visible"/>
                                      </p:to>
                                    </p:set>
                                    <p:animEffect transition="in" filter="blinds(horizontal)">
                                      <p:cBhvr>
                                        <p:cTn id="61" dur="500"/>
                                        <p:tgtEl>
                                          <p:spTgt spid="7272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72728"/>
                                        </p:tgtEl>
                                        <p:attrNameLst>
                                          <p:attrName>style.visibility</p:attrName>
                                        </p:attrNameLst>
                                      </p:cBhvr>
                                      <p:to>
                                        <p:strVal val="visible"/>
                                      </p:to>
                                    </p:set>
                                    <p:animEffect transition="in" filter="blinds(horizontal)">
                                      <p:cBhvr>
                                        <p:cTn id="64" dur="500"/>
                                        <p:tgtEl>
                                          <p:spTgt spid="7272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2729"/>
                                        </p:tgtEl>
                                        <p:attrNameLst>
                                          <p:attrName>style.visibility</p:attrName>
                                        </p:attrNameLst>
                                      </p:cBhvr>
                                      <p:to>
                                        <p:strVal val="visible"/>
                                      </p:to>
                                    </p:set>
                                    <p:animEffect transition="in" filter="blinds(horizontal)">
                                      <p:cBhvr>
                                        <p:cTn id="67" dur="500"/>
                                        <p:tgtEl>
                                          <p:spTgt spid="72729"/>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2730"/>
                                        </p:tgtEl>
                                        <p:attrNameLst>
                                          <p:attrName>style.visibility</p:attrName>
                                        </p:attrNameLst>
                                      </p:cBhvr>
                                      <p:to>
                                        <p:strVal val="visible"/>
                                      </p:to>
                                    </p:set>
                                    <p:animEffect transition="in" filter="blinds(horizontal)">
                                      <p:cBhvr>
                                        <p:cTn id="70" dur="500"/>
                                        <p:tgtEl>
                                          <p:spTgt spid="7273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72731"/>
                                        </p:tgtEl>
                                        <p:attrNameLst>
                                          <p:attrName>style.visibility</p:attrName>
                                        </p:attrNameLst>
                                      </p:cBhvr>
                                      <p:to>
                                        <p:strVal val="visible"/>
                                      </p:to>
                                    </p:set>
                                    <p:animEffect transition="in" filter="blinds(horizontal)">
                                      <p:cBhvr>
                                        <p:cTn id="73" dur="500"/>
                                        <p:tgtEl>
                                          <p:spTgt spid="7273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2732"/>
                                        </p:tgtEl>
                                        <p:attrNameLst>
                                          <p:attrName>style.visibility</p:attrName>
                                        </p:attrNameLst>
                                      </p:cBhvr>
                                      <p:to>
                                        <p:strVal val="visible"/>
                                      </p:to>
                                    </p:set>
                                    <p:animEffect transition="in" filter="blinds(horizontal)">
                                      <p:cBhvr>
                                        <p:cTn id="76" dur="500"/>
                                        <p:tgtEl>
                                          <p:spTgt spid="72732"/>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2733"/>
                                        </p:tgtEl>
                                        <p:attrNameLst>
                                          <p:attrName>style.visibility</p:attrName>
                                        </p:attrNameLst>
                                      </p:cBhvr>
                                      <p:to>
                                        <p:strVal val="visible"/>
                                      </p:to>
                                    </p:set>
                                    <p:animEffect transition="in" filter="blinds(horizontal)">
                                      <p:cBhvr>
                                        <p:cTn id="79" dur="500"/>
                                        <p:tgtEl>
                                          <p:spTgt spid="7273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72734"/>
                                        </p:tgtEl>
                                        <p:attrNameLst>
                                          <p:attrName>style.visibility</p:attrName>
                                        </p:attrNameLst>
                                      </p:cBhvr>
                                      <p:to>
                                        <p:strVal val="visible"/>
                                      </p:to>
                                    </p:set>
                                    <p:animEffect transition="in" filter="blinds(horizontal)">
                                      <p:cBhvr>
                                        <p:cTn id="82" dur="500"/>
                                        <p:tgtEl>
                                          <p:spTgt spid="7273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72735"/>
                                        </p:tgtEl>
                                        <p:attrNameLst>
                                          <p:attrName>style.visibility</p:attrName>
                                        </p:attrNameLst>
                                      </p:cBhvr>
                                      <p:to>
                                        <p:strVal val="visible"/>
                                      </p:to>
                                    </p:set>
                                    <p:animEffect transition="in" filter="blinds(horizontal)">
                                      <p:cBhvr>
                                        <p:cTn id="85" dur="500"/>
                                        <p:tgtEl>
                                          <p:spTgt spid="7273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72736"/>
                                        </p:tgtEl>
                                        <p:attrNameLst>
                                          <p:attrName>style.visibility</p:attrName>
                                        </p:attrNameLst>
                                      </p:cBhvr>
                                      <p:to>
                                        <p:strVal val="visible"/>
                                      </p:to>
                                    </p:set>
                                    <p:animEffect transition="in" filter="blinds(horizontal)">
                                      <p:cBhvr>
                                        <p:cTn id="88" dur="500"/>
                                        <p:tgtEl>
                                          <p:spTgt spid="72736"/>
                                        </p:tgtEl>
                                      </p:cBhvr>
                                    </p:animEffect>
                                  </p:childTnLst>
                                </p:cTn>
                              </p:par>
                              <p:par>
                                <p:cTn id="89" presetID="3" presetClass="entr" presetSubtype="10" fill="hold" nodeType="withEffect">
                                  <p:stCondLst>
                                    <p:cond delay="0"/>
                                  </p:stCondLst>
                                  <p:childTnLst>
                                    <p:set>
                                      <p:cBhvr>
                                        <p:cTn id="90" dur="1" fill="hold">
                                          <p:stCondLst>
                                            <p:cond delay="0"/>
                                          </p:stCondLst>
                                        </p:cTn>
                                        <p:tgtEl>
                                          <p:spTgt spid="72737"/>
                                        </p:tgtEl>
                                        <p:attrNameLst>
                                          <p:attrName>style.visibility</p:attrName>
                                        </p:attrNameLst>
                                      </p:cBhvr>
                                      <p:to>
                                        <p:strVal val="visible"/>
                                      </p:to>
                                    </p:set>
                                    <p:animEffect transition="in" filter="blinds(horizontal)">
                                      <p:cBhvr>
                                        <p:cTn id="91" dur="500"/>
                                        <p:tgtEl>
                                          <p:spTgt spid="72737"/>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72738"/>
                                        </p:tgtEl>
                                        <p:attrNameLst>
                                          <p:attrName>style.visibility</p:attrName>
                                        </p:attrNameLst>
                                      </p:cBhvr>
                                      <p:to>
                                        <p:strVal val="visible"/>
                                      </p:to>
                                    </p:set>
                                    <p:animEffect transition="in" filter="blinds(horizontal)">
                                      <p:cBhvr>
                                        <p:cTn id="94" dur="500"/>
                                        <p:tgtEl>
                                          <p:spTgt spid="7273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72739"/>
                                        </p:tgtEl>
                                        <p:attrNameLst>
                                          <p:attrName>style.visibility</p:attrName>
                                        </p:attrNameLst>
                                      </p:cBhvr>
                                      <p:to>
                                        <p:strVal val="visible"/>
                                      </p:to>
                                    </p:set>
                                    <p:animEffect transition="in" filter="blinds(horizontal)">
                                      <p:cBhvr>
                                        <p:cTn id="97" dur="500"/>
                                        <p:tgtEl>
                                          <p:spTgt spid="7273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72740"/>
                                        </p:tgtEl>
                                        <p:attrNameLst>
                                          <p:attrName>style.visibility</p:attrName>
                                        </p:attrNameLst>
                                      </p:cBhvr>
                                      <p:to>
                                        <p:strVal val="visible"/>
                                      </p:to>
                                    </p:set>
                                    <p:animEffect transition="in" filter="blinds(horizontal)">
                                      <p:cBhvr>
                                        <p:cTn id="100" dur="500"/>
                                        <p:tgtEl>
                                          <p:spTgt spid="72740"/>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72741"/>
                                        </p:tgtEl>
                                        <p:attrNameLst>
                                          <p:attrName>style.visibility</p:attrName>
                                        </p:attrNameLst>
                                      </p:cBhvr>
                                      <p:to>
                                        <p:strVal val="visible"/>
                                      </p:to>
                                    </p:set>
                                    <p:animEffect transition="in" filter="blinds(horizontal)">
                                      <p:cBhvr>
                                        <p:cTn id="103" dur="500"/>
                                        <p:tgtEl>
                                          <p:spTgt spid="7274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72742"/>
                                        </p:tgtEl>
                                        <p:attrNameLst>
                                          <p:attrName>style.visibility</p:attrName>
                                        </p:attrNameLst>
                                      </p:cBhvr>
                                      <p:to>
                                        <p:strVal val="visible"/>
                                      </p:to>
                                    </p:set>
                                    <p:animEffect transition="in" filter="blinds(horizontal)">
                                      <p:cBhvr>
                                        <p:cTn id="106" dur="500"/>
                                        <p:tgtEl>
                                          <p:spTgt spid="72742"/>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72743"/>
                                        </p:tgtEl>
                                        <p:attrNameLst>
                                          <p:attrName>style.visibility</p:attrName>
                                        </p:attrNameLst>
                                      </p:cBhvr>
                                      <p:to>
                                        <p:strVal val="visible"/>
                                      </p:to>
                                    </p:set>
                                    <p:animEffect transition="in" filter="blinds(horizontal)">
                                      <p:cBhvr>
                                        <p:cTn id="109" dur="500"/>
                                        <p:tgtEl>
                                          <p:spTgt spid="72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p:bldP spid="72712" grpId="0"/>
      <p:bldP spid="72724" grpId="0"/>
      <p:bldP spid="72725" grpId="0"/>
      <p:bldP spid="72726" grpId="0"/>
      <p:bldP spid="72727" grpId="0"/>
      <p:bldP spid="72728" grpId="0"/>
      <p:bldP spid="72729" grpId="0"/>
      <p:bldP spid="72730" grpId="0"/>
      <p:bldP spid="72731" grpId="0"/>
      <p:bldP spid="72732" grpId="0"/>
      <p:bldP spid="72733" grpId="0"/>
      <p:bldP spid="72734" grpId="0"/>
      <p:bldP spid="72735" grpId="0" animBg="1"/>
      <p:bldP spid="72736" grpId="0" animBg="1"/>
      <p:bldP spid="72738" grpId="0" animBg="1"/>
      <p:bldP spid="72739" grpId="0" animBg="1"/>
      <p:bldP spid="72740" grpId="0" animBg="1"/>
      <p:bldP spid="72741" grpId="0" animBg="1"/>
      <p:bldP spid="72742" grpId="0" animBg="1"/>
      <p:bldP spid="7274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1828800" y="762000"/>
            <a:ext cx="8229600" cy="3886200"/>
          </a:xfrm>
        </p:spPr>
        <p:txBody>
          <a:bodyPr/>
          <a:lstStyle/>
          <a:p>
            <a:pPr eaLnBrk="1" hangingPunct="1">
              <a:buClrTx/>
              <a:buSzTx/>
              <a:buFontTx/>
              <a:buChar char="•"/>
            </a:pPr>
            <a:r>
              <a:rPr lang="zh-CN" altLang="en-US" sz="2000">
                <a:ea typeface="PMingLiU" pitchFamily="18" charset="-120"/>
              </a:rPr>
              <a:t>将活动按结束时间从小到大进行排序</a:t>
            </a:r>
            <a:r>
              <a:rPr lang="en-US" altLang="zh-TW" sz="2000">
                <a:ea typeface="PMingLiU" pitchFamily="18" charset="-120"/>
              </a:rPr>
              <a:t>  f</a:t>
            </a:r>
            <a:r>
              <a:rPr lang="en-US" altLang="zh-TW" sz="2000" baseline="-25000">
                <a:ea typeface="PMingLiU" pitchFamily="18" charset="-120"/>
              </a:rPr>
              <a:t>1  </a:t>
            </a:r>
            <a:r>
              <a:rPr lang="en-US" altLang="zh-TW" sz="2000">
                <a:ea typeface="PMingLiU" pitchFamily="18" charset="-120"/>
                <a:sym typeface="Symbol" panose="05050102010706020507" pitchFamily="18" charset="2"/>
              </a:rPr>
              <a:t>  </a:t>
            </a:r>
            <a:r>
              <a:rPr lang="en-US" altLang="zh-TW" sz="2000">
                <a:ea typeface="PMingLiU" pitchFamily="18" charset="-120"/>
              </a:rPr>
              <a:t>f</a:t>
            </a:r>
            <a:r>
              <a:rPr lang="en-US" altLang="zh-TW" sz="2000" baseline="-25000">
                <a:ea typeface="PMingLiU" pitchFamily="18" charset="-120"/>
              </a:rPr>
              <a:t>2  </a:t>
            </a:r>
            <a:r>
              <a:rPr lang="en-US" altLang="zh-TW" sz="2000">
                <a:ea typeface="PMingLiU" pitchFamily="18" charset="-120"/>
                <a:sym typeface="Symbol" panose="05050102010706020507" pitchFamily="18" charset="2"/>
              </a:rPr>
              <a:t> . . . </a:t>
            </a:r>
            <a:r>
              <a:rPr lang="en-US" altLang="zh-TW" sz="2000">
                <a:ea typeface="PMingLiU" pitchFamily="18" charset="-120"/>
              </a:rPr>
              <a:t> f</a:t>
            </a:r>
            <a:r>
              <a:rPr lang="en-US" altLang="zh-TW" sz="2000" baseline="-25000">
                <a:ea typeface="PMingLiU" pitchFamily="18" charset="-120"/>
              </a:rPr>
              <a:t>n </a:t>
            </a:r>
            <a:r>
              <a:rPr lang="en-US" altLang="zh-TW" sz="2000">
                <a:ea typeface="PMingLiU" pitchFamily="18" charset="-120"/>
              </a:rPr>
              <a:t>.</a:t>
            </a:r>
            <a:endParaRPr lang="en-US" altLang="zh-TW" sz="2000" baseline="-25000">
              <a:ea typeface="PMingLiU" pitchFamily="18" charset="-120"/>
            </a:endParaRPr>
          </a:p>
          <a:p>
            <a:pPr eaLnBrk="1" hangingPunct="1">
              <a:buClrTx/>
              <a:buSzTx/>
              <a:buFontTx/>
              <a:buChar char="•"/>
            </a:pPr>
            <a:r>
              <a:rPr lang="zh-CN" altLang="en-US" sz="2000">
                <a:ea typeface="PMingLiU" pitchFamily="18" charset="-120"/>
              </a:rPr>
              <a:t>定义</a:t>
            </a:r>
            <a:r>
              <a:rPr lang="zh-TW" altLang="en-US" sz="2000">
                <a:ea typeface="PMingLiU" pitchFamily="18" charset="-120"/>
              </a:rPr>
              <a:t>  </a:t>
            </a:r>
            <a:r>
              <a:rPr lang="en-US" altLang="zh-TW" sz="2000">
                <a:ea typeface="PMingLiU" pitchFamily="18" charset="-120"/>
              </a:rPr>
              <a:t>p(j) = </a:t>
            </a:r>
            <a:r>
              <a:rPr lang="zh-CN" altLang="en-US" sz="2000">
                <a:ea typeface="PMingLiU" pitchFamily="18" charset="-120"/>
              </a:rPr>
              <a:t>最大的与活动</a:t>
            </a:r>
            <a:r>
              <a:rPr lang="en-US" altLang="zh-CN" sz="2000">
                <a:ea typeface="PMingLiU" pitchFamily="18" charset="-120"/>
              </a:rPr>
              <a:t>j</a:t>
            </a:r>
            <a:r>
              <a:rPr lang="zh-CN" altLang="en-US" sz="2000">
                <a:ea typeface="PMingLiU" pitchFamily="18" charset="-120"/>
              </a:rPr>
              <a:t>兼容的活动序号</a:t>
            </a:r>
            <a:r>
              <a:rPr lang="en-US" altLang="zh-CN" sz="2000">
                <a:ea typeface="PMingLiU" pitchFamily="18" charset="-120"/>
              </a:rPr>
              <a:t>i</a:t>
            </a:r>
            <a:r>
              <a:rPr lang="zh-CN" altLang="en-US" sz="2000">
                <a:ea typeface="PMingLiU" pitchFamily="18" charset="-120"/>
              </a:rPr>
              <a:t>，</a:t>
            </a:r>
            <a:r>
              <a:rPr lang="en-US" altLang="zh-CN" sz="2000">
                <a:ea typeface="PMingLiU" pitchFamily="18" charset="-120"/>
              </a:rPr>
              <a:t>i</a:t>
            </a:r>
            <a:r>
              <a:rPr lang="en-US" altLang="zh-TW" sz="2000">
                <a:ea typeface="PMingLiU" pitchFamily="18" charset="-120"/>
              </a:rPr>
              <a:t> &lt; j .</a:t>
            </a:r>
          </a:p>
          <a:p>
            <a:pPr eaLnBrk="1" hangingPunct="1">
              <a:buClrTx/>
              <a:buSzTx/>
              <a:buFontTx/>
              <a:buChar char="•"/>
            </a:pPr>
            <a:endParaRPr lang="en-US" altLang="zh-TW" sz="2000">
              <a:ea typeface="PMingLiU" pitchFamily="18" charset="-120"/>
            </a:endParaRPr>
          </a:p>
          <a:p>
            <a:pPr eaLnBrk="1" hangingPunct="1">
              <a:buClrTx/>
              <a:buSzTx/>
              <a:buFontTx/>
              <a:buChar char="•"/>
            </a:pPr>
            <a:r>
              <a:rPr lang="zh-CN" altLang="en-US" sz="2000">
                <a:ea typeface="PMingLiU" pitchFamily="18" charset="-120"/>
              </a:rPr>
              <a:t>例如</a:t>
            </a:r>
            <a:r>
              <a:rPr lang="en-US" altLang="zh-TW" sz="2000">
                <a:ea typeface="PMingLiU" pitchFamily="18" charset="-120"/>
              </a:rPr>
              <a:t>:  p(8) = 5, p(7) = 3, p(2) = 0.</a:t>
            </a:r>
          </a:p>
        </p:txBody>
      </p:sp>
      <p:sp>
        <p:nvSpPr>
          <p:cNvPr id="36867" name="Line 4"/>
          <p:cNvSpPr>
            <a:spLocks noChangeShapeType="1"/>
          </p:cNvSpPr>
          <p:nvPr/>
        </p:nvSpPr>
        <p:spPr bwMode="auto">
          <a:xfrm>
            <a:off x="2957514" y="6232525"/>
            <a:ext cx="5881687"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68" name="Text Box 5"/>
          <p:cNvSpPr txBox="1">
            <a:spLocks noChangeArrowheads="1"/>
          </p:cNvSpPr>
          <p:nvPr/>
        </p:nvSpPr>
        <p:spPr bwMode="auto">
          <a:xfrm>
            <a:off x="5380038" y="6313489"/>
            <a:ext cx="1592262"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kumimoji="1" lang="zh-TW" altLang="en-US" sz="1200">
              <a:latin typeface="Comic Sans MS" panose="030F0702030302020204" pitchFamily="66" charset="0"/>
              <a:ea typeface="PMingLiU" pitchFamily="18" charset="-120"/>
            </a:endParaRPr>
          </a:p>
        </p:txBody>
      </p:sp>
      <p:sp>
        <p:nvSpPr>
          <p:cNvPr id="36869" name="Text Box 6"/>
          <p:cNvSpPr txBox="1">
            <a:spLocks noChangeArrowheads="1"/>
          </p:cNvSpPr>
          <p:nvPr/>
        </p:nvSpPr>
        <p:spPr bwMode="auto">
          <a:xfrm>
            <a:off x="8839200" y="6024564"/>
            <a:ext cx="762000"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400">
                <a:latin typeface="Comic Sans MS" panose="030F0702030302020204" pitchFamily="66" charset="0"/>
                <a:ea typeface="PMingLiU" pitchFamily="18" charset="-120"/>
              </a:rPr>
              <a:t>Time</a:t>
            </a:r>
          </a:p>
        </p:txBody>
      </p:sp>
      <p:sp>
        <p:nvSpPr>
          <p:cNvPr id="36870" name="Line 7"/>
          <p:cNvSpPr>
            <a:spLocks noChangeShapeType="1"/>
          </p:cNvSpPr>
          <p:nvPr/>
        </p:nvSpPr>
        <p:spPr bwMode="auto">
          <a:xfrm>
            <a:off x="8078788" y="6232525"/>
            <a:ext cx="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71" name="Text Box 8"/>
          <p:cNvSpPr txBox="1">
            <a:spLocks noChangeArrowheads="1"/>
          </p:cNvSpPr>
          <p:nvPr/>
        </p:nvSpPr>
        <p:spPr bwMode="auto">
          <a:xfrm>
            <a:off x="2819401"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0</a:t>
            </a:r>
          </a:p>
        </p:txBody>
      </p:sp>
      <p:sp>
        <p:nvSpPr>
          <p:cNvPr id="36872" name="Line 9"/>
          <p:cNvSpPr>
            <a:spLocks noChangeShapeType="1"/>
          </p:cNvSpPr>
          <p:nvPr/>
        </p:nvSpPr>
        <p:spPr bwMode="auto">
          <a:xfrm rot="16200000">
            <a:off x="184943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73" name="Line 10"/>
          <p:cNvSpPr>
            <a:spLocks noChangeShapeType="1"/>
          </p:cNvSpPr>
          <p:nvPr/>
        </p:nvSpPr>
        <p:spPr bwMode="auto">
          <a:xfrm rot="16200000">
            <a:off x="136525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74" name="Line 11"/>
          <p:cNvSpPr>
            <a:spLocks noChangeShapeType="1"/>
          </p:cNvSpPr>
          <p:nvPr/>
        </p:nvSpPr>
        <p:spPr bwMode="auto">
          <a:xfrm rot="16200000">
            <a:off x="281940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75" name="Line 12"/>
          <p:cNvSpPr>
            <a:spLocks noChangeShapeType="1"/>
          </p:cNvSpPr>
          <p:nvPr/>
        </p:nvSpPr>
        <p:spPr bwMode="auto">
          <a:xfrm rot="16200000">
            <a:off x="233362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76" name="Line 13"/>
          <p:cNvSpPr>
            <a:spLocks noChangeShapeType="1"/>
          </p:cNvSpPr>
          <p:nvPr/>
        </p:nvSpPr>
        <p:spPr bwMode="auto">
          <a:xfrm rot="16200000">
            <a:off x="330358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77" name="Line 14"/>
          <p:cNvSpPr>
            <a:spLocks noChangeShapeType="1"/>
          </p:cNvSpPr>
          <p:nvPr/>
        </p:nvSpPr>
        <p:spPr bwMode="auto">
          <a:xfrm rot="16200000">
            <a:off x="475615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78" name="Line 15"/>
          <p:cNvSpPr>
            <a:spLocks noChangeShapeType="1"/>
          </p:cNvSpPr>
          <p:nvPr/>
        </p:nvSpPr>
        <p:spPr bwMode="auto">
          <a:xfrm rot="16200000">
            <a:off x="4271963"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79" name="Line 16"/>
          <p:cNvSpPr>
            <a:spLocks noChangeShapeType="1"/>
          </p:cNvSpPr>
          <p:nvPr/>
        </p:nvSpPr>
        <p:spPr bwMode="auto">
          <a:xfrm rot="16200000">
            <a:off x="572452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80" name="Line 17"/>
          <p:cNvSpPr>
            <a:spLocks noChangeShapeType="1"/>
          </p:cNvSpPr>
          <p:nvPr/>
        </p:nvSpPr>
        <p:spPr bwMode="auto">
          <a:xfrm rot="16200000">
            <a:off x="524033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81" name="Line 18"/>
          <p:cNvSpPr>
            <a:spLocks noChangeShapeType="1"/>
          </p:cNvSpPr>
          <p:nvPr/>
        </p:nvSpPr>
        <p:spPr bwMode="auto">
          <a:xfrm rot="16200000">
            <a:off x="6694488"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82" name="Line 19"/>
          <p:cNvSpPr>
            <a:spLocks noChangeShapeType="1"/>
          </p:cNvSpPr>
          <p:nvPr/>
        </p:nvSpPr>
        <p:spPr bwMode="auto">
          <a:xfrm rot="16200000">
            <a:off x="6210301"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83" name="Text Box 20"/>
          <p:cNvSpPr txBox="1">
            <a:spLocks noChangeArrowheads="1"/>
          </p:cNvSpPr>
          <p:nvPr/>
        </p:nvSpPr>
        <p:spPr bwMode="auto">
          <a:xfrm>
            <a:off x="3303589"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1</a:t>
            </a:r>
          </a:p>
        </p:txBody>
      </p:sp>
      <p:sp>
        <p:nvSpPr>
          <p:cNvPr id="36884" name="Text Box 21"/>
          <p:cNvSpPr txBox="1">
            <a:spLocks noChangeArrowheads="1"/>
          </p:cNvSpPr>
          <p:nvPr/>
        </p:nvSpPr>
        <p:spPr bwMode="auto">
          <a:xfrm>
            <a:off x="3787776"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2</a:t>
            </a:r>
          </a:p>
        </p:txBody>
      </p:sp>
      <p:sp>
        <p:nvSpPr>
          <p:cNvPr id="36885" name="Text Box 22"/>
          <p:cNvSpPr txBox="1">
            <a:spLocks noChangeArrowheads="1"/>
          </p:cNvSpPr>
          <p:nvPr/>
        </p:nvSpPr>
        <p:spPr bwMode="auto">
          <a:xfrm>
            <a:off x="4271964"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3</a:t>
            </a:r>
          </a:p>
        </p:txBody>
      </p:sp>
      <p:sp>
        <p:nvSpPr>
          <p:cNvPr id="36886" name="Text Box 23"/>
          <p:cNvSpPr txBox="1">
            <a:spLocks noChangeArrowheads="1"/>
          </p:cNvSpPr>
          <p:nvPr/>
        </p:nvSpPr>
        <p:spPr bwMode="auto">
          <a:xfrm>
            <a:off x="4757739"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4</a:t>
            </a:r>
          </a:p>
        </p:txBody>
      </p:sp>
      <p:sp>
        <p:nvSpPr>
          <p:cNvPr id="36887" name="Text Box 24"/>
          <p:cNvSpPr txBox="1">
            <a:spLocks noChangeArrowheads="1"/>
          </p:cNvSpPr>
          <p:nvPr/>
        </p:nvSpPr>
        <p:spPr bwMode="auto">
          <a:xfrm>
            <a:off x="5241925" y="6232526"/>
            <a:ext cx="41433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5</a:t>
            </a:r>
          </a:p>
        </p:txBody>
      </p:sp>
      <p:sp>
        <p:nvSpPr>
          <p:cNvPr id="36888" name="Text Box 25"/>
          <p:cNvSpPr txBox="1">
            <a:spLocks noChangeArrowheads="1"/>
          </p:cNvSpPr>
          <p:nvPr/>
        </p:nvSpPr>
        <p:spPr bwMode="auto">
          <a:xfrm>
            <a:off x="5726114"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6</a:t>
            </a:r>
          </a:p>
        </p:txBody>
      </p:sp>
      <p:sp>
        <p:nvSpPr>
          <p:cNvPr id="36889" name="Text Box 26"/>
          <p:cNvSpPr txBox="1">
            <a:spLocks noChangeArrowheads="1"/>
          </p:cNvSpPr>
          <p:nvPr/>
        </p:nvSpPr>
        <p:spPr bwMode="auto">
          <a:xfrm>
            <a:off x="6210301"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7</a:t>
            </a:r>
          </a:p>
        </p:txBody>
      </p:sp>
      <p:sp>
        <p:nvSpPr>
          <p:cNvPr id="36890" name="Text Box 27"/>
          <p:cNvSpPr txBox="1">
            <a:spLocks noChangeArrowheads="1"/>
          </p:cNvSpPr>
          <p:nvPr/>
        </p:nvSpPr>
        <p:spPr bwMode="auto">
          <a:xfrm>
            <a:off x="6694489"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8</a:t>
            </a:r>
          </a:p>
        </p:txBody>
      </p:sp>
      <p:sp>
        <p:nvSpPr>
          <p:cNvPr id="36891" name="Text Box 28"/>
          <p:cNvSpPr txBox="1">
            <a:spLocks noChangeArrowheads="1"/>
          </p:cNvSpPr>
          <p:nvPr/>
        </p:nvSpPr>
        <p:spPr bwMode="auto">
          <a:xfrm>
            <a:off x="7178676" y="6232526"/>
            <a:ext cx="41592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9</a:t>
            </a:r>
          </a:p>
        </p:txBody>
      </p:sp>
      <p:sp>
        <p:nvSpPr>
          <p:cNvPr id="36892" name="Text Box 29"/>
          <p:cNvSpPr txBox="1">
            <a:spLocks noChangeArrowheads="1"/>
          </p:cNvSpPr>
          <p:nvPr/>
        </p:nvSpPr>
        <p:spPr bwMode="auto">
          <a:xfrm>
            <a:off x="7594600" y="6232526"/>
            <a:ext cx="41433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10</a:t>
            </a:r>
          </a:p>
        </p:txBody>
      </p:sp>
      <p:sp>
        <p:nvSpPr>
          <p:cNvPr id="36893" name="Text Box 30"/>
          <p:cNvSpPr txBox="1">
            <a:spLocks noChangeArrowheads="1"/>
          </p:cNvSpPr>
          <p:nvPr/>
        </p:nvSpPr>
        <p:spPr bwMode="auto">
          <a:xfrm>
            <a:off x="8148639" y="6232526"/>
            <a:ext cx="41433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200">
                <a:latin typeface="Comic Sans MS" panose="030F0702030302020204" pitchFamily="66" charset="0"/>
                <a:ea typeface="PMingLiU" pitchFamily="18" charset="-120"/>
              </a:rPr>
              <a:t>11</a:t>
            </a:r>
          </a:p>
        </p:txBody>
      </p:sp>
      <p:sp>
        <p:nvSpPr>
          <p:cNvPr id="36894" name="Rectangle 31"/>
          <p:cNvSpPr>
            <a:spLocks noChangeArrowheads="1"/>
          </p:cNvSpPr>
          <p:nvPr/>
        </p:nvSpPr>
        <p:spPr bwMode="auto">
          <a:xfrm>
            <a:off x="5410200" y="5105401"/>
            <a:ext cx="1936750"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PMingLiU" pitchFamily="18" charset="-120"/>
              </a:rPr>
              <a:t>6</a:t>
            </a:r>
          </a:p>
        </p:txBody>
      </p:sp>
      <p:sp>
        <p:nvSpPr>
          <p:cNvPr id="36895" name="Rectangle 32"/>
          <p:cNvSpPr>
            <a:spLocks noChangeArrowheads="1"/>
          </p:cNvSpPr>
          <p:nvPr/>
        </p:nvSpPr>
        <p:spPr bwMode="auto">
          <a:xfrm>
            <a:off x="5867400" y="5562601"/>
            <a:ext cx="1938338"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PMingLiU" pitchFamily="18" charset="-120"/>
              </a:rPr>
              <a:t>7</a:t>
            </a:r>
          </a:p>
        </p:txBody>
      </p:sp>
      <p:sp>
        <p:nvSpPr>
          <p:cNvPr id="36896" name="Line 33"/>
          <p:cNvSpPr>
            <a:spLocks noChangeShapeType="1"/>
          </p:cNvSpPr>
          <p:nvPr/>
        </p:nvSpPr>
        <p:spPr bwMode="auto">
          <a:xfrm rot="16200000">
            <a:off x="3787776"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36897" name="Rectangle 34"/>
          <p:cNvSpPr>
            <a:spLocks noChangeArrowheads="1"/>
          </p:cNvSpPr>
          <p:nvPr/>
        </p:nvSpPr>
        <p:spPr bwMode="auto">
          <a:xfrm>
            <a:off x="6858000" y="5943601"/>
            <a:ext cx="1454150" cy="2778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PMingLiU" pitchFamily="18" charset="-120"/>
              </a:rPr>
              <a:t>8</a:t>
            </a:r>
          </a:p>
        </p:txBody>
      </p:sp>
      <p:sp>
        <p:nvSpPr>
          <p:cNvPr id="36898" name="Rectangle 35"/>
          <p:cNvSpPr>
            <a:spLocks noChangeArrowheads="1"/>
          </p:cNvSpPr>
          <p:nvPr/>
        </p:nvSpPr>
        <p:spPr bwMode="auto">
          <a:xfrm>
            <a:off x="4876801" y="4343401"/>
            <a:ext cx="1452563" cy="2778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PMingLiU" pitchFamily="18" charset="-120"/>
              </a:rPr>
              <a:t>4</a:t>
            </a:r>
          </a:p>
        </p:txBody>
      </p:sp>
      <p:sp>
        <p:nvSpPr>
          <p:cNvPr id="36899" name="Rectangle 36"/>
          <p:cNvSpPr>
            <a:spLocks noChangeArrowheads="1"/>
          </p:cNvSpPr>
          <p:nvPr/>
        </p:nvSpPr>
        <p:spPr bwMode="auto">
          <a:xfrm>
            <a:off x="2971801" y="3886201"/>
            <a:ext cx="2906713"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PMingLiU" pitchFamily="18" charset="-120"/>
              </a:rPr>
              <a:t>3</a:t>
            </a:r>
          </a:p>
        </p:txBody>
      </p:sp>
      <p:sp>
        <p:nvSpPr>
          <p:cNvPr id="36900" name="Rectangle 37"/>
          <p:cNvSpPr>
            <a:spLocks noChangeArrowheads="1"/>
          </p:cNvSpPr>
          <p:nvPr/>
        </p:nvSpPr>
        <p:spPr bwMode="auto">
          <a:xfrm>
            <a:off x="3441700" y="3049589"/>
            <a:ext cx="1454150"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PMingLiU" pitchFamily="18" charset="-120"/>
              </a:rPr>
              <a:t>1</a:t>
            </a:r>
          </a:p>
        </p:txBody>
      </p:sp>
      <p:sp>
        <p:nvSpPr>
          <p:cNvPr id="36901" name="Rectangle 38"/>
          <p:cNvSpPr>
            <a:spLocks noChangeArrowheads="1"/>
          </p:cNvSpPr>
          <p:nvPr/>
        </p:nvSpPr>
        <p:spPr bwMode="auto">
          <a:xfrm>
            <a:off x="4411664" y="3505201"/>
            <a:ext cx="968375" cy="2778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PMingLiU" pitchFamily="18" charset="-120"/>
              </a:rPr>
              <a:t>2</a:t>
            </a:r>
          </a:p>
        </p:txBody>
      </p:sp>
      <p:sp>
        <p:nvSpPr>
          <p:cNvPr id="36902" name="Rectangle 39"/>
          <p:cNvSpPr>
            <a:spLocks noChangeArrowheads="1"/>
          </p:cNvSpPr>
          <p:nvPr/>
        </p:nvSpPr>
        <p:spPr bwMode="auto">
          <a:xfrm>
            <a:off x="4419600" y="4724401"/>
            <a:ext cx="2420938" cy="276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400">
                <a:latin typeface="Comic Sans MS" panose="030F0702030302020204" pitchFamily="66" charset="0"/>
                <a:ea typeface="PMingLiU" pitchFamily="18" charset="-120"/>
              </a:rPr>
              <a:t>5</a:t>
            </a:r>
          </a:p>
        </p:txBody>
      </p:sp>
    </p:spTree>
    <p:extLst>
      <p:ext uri="{BB962C8B-B14F-4D97-AF65-F5344CB8AC3E}">
        <p14:creationId xmlns:p14="http://schemas.microsoft.com/office/powerpoint/2010/main" val="19519012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1828800" y="838200"/>
            <a:ext cx="8229600" cy="3429000"/>
          </a:xfrm>
        </p:spPr>
        <p:txBody>
          <a:bodyPr/>
          <a:lstStyle/>
          <a:p>
            <a:pPr eaLnBrk="1" hangingPunct="1">
              <a:buFont typeface="Wingdings" panose="05000000000000000000" pitchFamily="2" charset="2"/>
              <a:buNone/>
            </a:pPr>
            <a:r>
              <a:rPr lang="zh-CN" altLang="en-US" sz="2400" b="1">
                <a:ea typeface="PMingLiU" pitchFamily="18" charset="-120"/>
              </a:rPr>
              <a:t>最优子结构与子问题分析</a:t>
            </a:r>
          </a:p>
          <a:p>
            <a:pPr eaLnBrk="1" hangingPunct="1"/>
            <a:r>
              <a:rPr lang="zh-CN" altLang="en-US" sz="1800">
                <a:ea typeface="PMingLiU" pitchFamily="18" charset="-120"/>
              </a:rPr>
              <a:t>定义</a:t>
            </a:r>
            <a:r>
              <a:rPr lang="zh-TW" altLang="en-US" sz="1800">
                <a:ea typeface="PMingLiU" pitchFamily="18" charset="-120"/>
              </a:rPr>
              <a:t>  </a:t>
            </a:r>
            <a:r>
              <a:rPr lang="en-US" altLang="zh-TW" sz="1800">
                <a:ea typeface="PMingLiU" pitchFamily="18" charset="-120"/>
              </a:rPr>
              <a:t>OPT(j) = </a:t>
            </a:r>
            <a:r>
              <a:rPr lang="zh-CN" altLang="en-US" sz="1800">
                <a:ea typeface="PMingLiU" pitchFamily="18" charset="-120"/>
              </a:rPr>
              <a:t>为</a:t>
            </a:r>
            <a:r>
              <a:rPr lang="en-US" altLang="zh-CN" sz="1800">
                <a:ea typeface="PMingLiU" pitchFamily="18" charset="-120"/>
              </a:rPr>
              <a:t>j</a:t>
            </a:r>
            <a:r>
              <a:rPr lang="zh-CN" altLang="en-US" sz="1800">
                <a:ea typeface="PMingLiU" pitchFamily="18" charset="-120"/>
              </a:rPr>
              <a:t>个活动</a:t>
            </a:r>
            <a:r>
              <a:rPr lang="en-US" altLang="zh-TW" sz="1800">
                <a:ea typeface="PMingLiU" pitchFamily="18" charset="-120"/>
              </a:rPr>
              <a:t>1, 2, ..., j</a:t>
            </a:r>
            <a:r>
              <a:rPr lang="zh-CN" altLang="en-US" sz="1800">
                <a:ea typeface="PMingLiU" pitchFamily="18" charset="-120"/>
              </a:rPr>
              <a:t>所获得的最大价值即最优解</a:t>
            </a:r>
            <a:r>
              <a:rPr lang="en-US" altLang="zh-TW" sz="1800">
                <a:ea typeface="PMingLiU" pitchFamily="18" charset="-120"/>
              </a:rPr>
              <a:t>.</a:t>
            </a:r>
          </a:p>
          <a:p>
            <a:pPr eaLnBrk="1" hangingPunct="1"/>
            <a:endParaRPr lang="en-US" altLang="zh-TW" sz="1800">
              <a:ea typeface="PMingLiU" pitchFamily="18" charset="-120"/>
            </a:endParaRPr>
          </a:p>
          <a:p>
            <a:pPr lvl="1" eaLnBrk="1" hangingPunct="1"/>
            <a:r>
              <a:rPr lang="zh-CN" altLang="en-US" sz="1800">
                <a:ea typeface="PMingLiU" pitchFamily="18" charset="-120"/>
              </a:rPr>
              <a:t>情况</a:t>
            </a:r>
            <a:r>
              <a:rPr lang="zh-TW" altLang="en-US" sz="1800">
                <a:ea typeface="PMingLiU" pitchFamily="18" charset="-120"/>
              </a:rPr>
              <a:t> </a:t>
            </a:r>
            <a:r>
              <a:rPr lang="en-US" altLang="zh-TW" sz="1800">
                <a:ea typeface="PMingLiU" pitchFamily="18" charset="-120"/>
              </a:rPr>
              <a:t>1:  OPT </a:t>
            </a:r>
            <a:r>
              <a:rPr lang="zh-CN" altLang="en-US" sz="1800">
                <a:ea typeface="PMingLiU" pitchFamily="18" charset="-120"/>
              </a:rPr>
              <a:t>中选择第</a:t>
            </a:r>
            <a:r>
              <a:rPr lang="zh-TW" altLang="en-US" sz="1800">
                <a:ea typeface="PMingLiU" pitchFamily="18" charset="-120"/>
              </a:rPr>
              <a:t> </a:t>
            </a:r>
            <a:r>
              <a:rPr lang="en-US" altLang="zh-TW" sz="1800">
                <a:ea typeface="PMingLiU" pitchFamily="18" charset="-120"/>
              </a:rPr>
              <a:t>j</a:t>
            </a:r>
            <a:r>
              <a:rPr lang="zh-CN" altLang="en-US" sz="1800">
                <a:ea typeface="PMingLiU" pitchFamily="18" charset="-120"/>
              </a:rPr>
              <a:t>个活动</a:t>
            </a:r>
            <a:r>
              <a:rPr lang="en-US" altLang="zh-TW" sz="1800">
                <a:ea typeface="PMingLiU" pitchFamily="18" charset="-120"/>
              </a:rPr>
              <a:t>.</a:t>
            </a:r>
          </a:p>
          <a:p>
            <a:pPr lvl="2" eaLnBrk="1" hangingPunct="1"/>
            <a:r>
              <a:rPr lang="zh-CN" altLang="en-US" sz="1800">
                <a:ea typeface="PMingLiU" pitchFamily="18" charset="-120"/>
              </a:rPr>
              <a:t>不能采用不兼容的活动</a:t>
            </a:r>
            <a:r>
              <a:rPr lang="zh-TW" altLang="en-US" sz="1800">
                <a:ea typeface="PMingLiU" pitchFamily="18" charset="-120"/>
              </a:rPr>
              <a:t> </a:t>
            </a:r>
            <a:r>
              <a:rPr lang="en-US" altLang="zh-TW" sz="1800">
                <a:ea typeface="PMingLiU" pitchFamily="18" charset="-120"/>
              </a:rPr>
              <a:t>{ p(j) + 1, p(j) + 2, ..., j - 1 }</a:t>
            </a:r>
          </a:p>
          <a:p>
            <a:pPr lvl="2" eaLnBrk="1" hangingPunct="1"/>
            <a:r>
              <a:rPr lang="zh-CN" altLang="en-US" sz="1800">
                <a:ea typeface="PMingLiU" pitchFamily="18" charset="-120"/>
              </a:rPr>
              <a:t>必定包括剩余的</a:t>
            </a:r>
            <a:r>
              <a:rPr lang="en-US" altLang="zh-TW" sz="1800">
                <a:ea typeface="PMingLiU" pitchFamily="18" charset="-120"/>
              </a:rPr>
              <a:t>1, 2, ...,  p(j)</a:t>
            </a:r>
            <a:r>
              <a:rPr lang="zh-CN" altLang="en-US" sz="1800">
                <a:ea typeface="PMingLiU" pitchFamily="18" charset="-120"/>
              </a:rPr>
              <a:t>个活动构成的最优解</a:t>
            </a:r>
            <a:endParaRPr lang="zh-TW" altLang="en-US" sz="1800">
              <a:ea typeface="PMingLiU" pitchFamily="18" charset="-120"/>
            </a:endParaRPr>
          </a:p>
          <a:p>
            <a:pPr lvl="2" eaLnBrk="1" hangingPunct="1"/>
            <a:endParaRPr lang="en-US" altLang="zh-TW" sz="1800">
              <a:ea typeface="PMingLiU" pitchFamily="18" charset="-120"/>
            </a:endParaRPr>
          </a:p>
          <a:p>
            <a:pPr lvl="1" eaLnBrk="1" hangingPunct="1"/>
            <a:r>
              <a:rPr lang="zh-CN" altLang="en-US" sz="1800">
                <a:ea typeface="PMingLiU" pitchFamily="18" charset="-120"/>
              </a:rPr>
              <a:t>情况</a:t>
            </a:r>
            <a:r>
              <a:rPr lang="zh-TW" altLang="en-US" sz="1800">
                <a:ea typeface="PMingLiU" pitchFamily="18" charset="-120"/>
              </a:rPr>
              <a:t> </a:t>
            </a:r>
            <a:r>
              <a:rPr lang="en-US" altLang="zh-TW" sz="1800">
                <a:ea typeface="PMingLiU" pitchFamily="18" charset="-120"/>
              </a:rPr>
              <a:t>2:  OPT </a:t>
            </a:r>
            <a:r>
              <a:rPr lang="zh-CN" altLang="en-US" sz="1800">
                <a:ea typeface="PMingLiU" pitchFamily="18" charset="-120"/>
              </a:rPr>
              <a:t>不选择第</a:t>
            </a:r>
            <a:r>
              <a:rPr lang="zh-TW" altLang="en-US" sz="1800">
                <a:ea typeface="PMingLiU" pitchFamily="18" charset="-120"/>
              </a:rPr>
              <a:t> </a:t>
            </a:r>
            <a:r>
              <a:rPr lang="en-US" altLang="zh-TW" sz="1800">
                <a:ea typeface="PMingLiU" pitchFamily="18" charset="-120"/>
              </a:rPr>
              <a:t>j</a:t>
            </a:r>
            <a:r>
              <a:rPr lang="zh-CN" altLang="en-US" sz="1800">
                <a:ea typeface="PMingLiU" pitchFamily="18" charset="-120"/>
              </a:rPr>
              <a:t>个活动</a:t>
            </a:r>
            <a:r>
              <a:rPr lang="en-US" altLang="zh-TW" sz="1800">
                <a:ea typeface="PMingLiU" pitchFamily="18" charset="-120"/>
              </a:rPr>
              <a:t>.</a:t>
            </a:r>
          </a:p>
          <a:p>
            <a:pPr lvl="2" eaLnBrk="1" hangingPunct="1"/>
            <a:r>
              <a:rPr lang="zh-CN" altLang="en-US" sz="1800">
                <a:ea typeface="PMingLiU" pitchFamily="18" charset="-120"/>
              </a:rPr>
              <a:t>必定包括活动</a:t>
            </a:r>
            <a:r>
              <a:rPr lang="en-US" altLang="zh-TW" sz="1800">
                <a:ea typeface="PMingLiU" pitchFamily="18" charset="-120"/>
              </a:rPr>
              <a:t>1, 2, ...,  j-1</a:t>
            </a:r>
            <a:r>
              <a:rPr lang="zh-CN" altLang="en-US" sz="1800">
                <a:ea typeface="PMingLiU" pitchFamily="18" charset="-120"/>
              </a:rPr>
              <a:t>所形成的最优解</a:t>
            </a:r>
          </a:p>
          <a:p>
            <a:pPr lvl="2" eaLnBrk="1" hangingPunct="1">
              <a:buFont typeface="Wingdings" panose="05000000000000000000" pitchFamily="2" charset="2"/>
              <a:buNone/>
            </a:pPr>
            <a:endParaRPr lang="zh-TW" altLang="en-US" sz="1800">
              <a:ea typeface="PMingLiU" pitchFamily="18" charset="-120"/>
            </a:endParaRPr>
          </a:p>
          <a:p>
            <a:pPr lvl="2" eaLnBrk="1" hangingPunct="1"/>
            <a:endParaRPr lang="en-US" altLang="zh-TW" sz="1800">
              <a:ea typeface="PMingLiU" pitchFamily="18" charset="-120"/>
            </a:endParaRPr>
          </a:p>
        </p:txBody>
      </p:sp>
      <p:graphicFrame>
        <p:nvGraphicFramePr>
          <p:cNvPr id="78852" name="Object 4"/>
          <p:cNvGraphicFramePr>
            <a:graphicFrameLocks noChangeAspect="1"/>
          </p:cNvGraphicFramePr>
          <p:nvPr/>
        </p:nvGraphicFramePr>
        <p:xfrm>
          <a:off x="3109914" y="5113338"/>
          <a:ext cx="5875337" cy="939800"/>
        </p:xfrm>
        <a:graphic>
          <a:graphicData uri="http://schemas.openxmlformats.org/presentationml/2006/ole">
            <mc:AlternateContent xmlns:mc="http://schemas.openxmlformats.org/markup-compatibility/2006">
              <mc:Choice xmlns:v="urn:schemas-microsoft-com:vml" Requires="v">
                <p:oleObj spid="_x0000_s34821" name="Equation" r:id="rId4" imgW="5588000" imgH="660400" progId="Equation.3">
                  <p:embed/>
                </p:oleObj>
              </mc:Choice>
              <mc:Fallback>
                <p:oleObj name="Equation" r:id="rId4" imgW="5588000" imgH="660400" progId="Equation.3">
                  <p:embed/>
                  <p:pic>
                    <p:nvPicPr>
                      <p:cNvPr id="78852" name="Object 4"/>
                      <p:cNvPicPr>
                        <a:picLocks noChangeAspect="1" noChangeArrowheads="1"/>
                      </p:cNvPicPr>
                      <p:nvPr/>
                    </p:nvPicPr>
                    <p:blipFill>
                      <a:blip r:embed="rId5">
                        <a:extLst>
                          <a:ext uri="{28A0092B-C50C-407E-A947-70E740481C1C}">
                            <a14:useLocalDpi xmlns:a14="http://schemas.microsoft.com/office/drawing/2010/main" val="0"/>
                          </a:ext>
                        </a:extLst>
                      </a:blip>
                      <a:srcRect l="-2621" t="-21611" r="-2621" b="-21611"/>
                      <a:stretch>
                        <a:fillRect/>
                      </a:stretch>
                    </p:blipFill>
                    <p:spPr bwMode="auto">
                      <a:xfrm>
                        <a:off x="3109914" y="5113338"/>
                        <a:ext cx="5875337" cy="939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7" name="Text Box 9"/>
          <p:cNvSpPr txBox="1">
            <a:spLocks noChangeArrowheads="1"/>
          </p:cNvSpPr>
          <p:nvPr/>
        </p:nvSpPr>
        <p:spPr bwMode="auto">
          <a:xfrm>
            <a:off x="1905000" y="4267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a:t>递归关系式</a:t>
            </a:r>
          </a:p>
        </p:txBody>
      </p:sp>
      <p:sp>
        <p:nvSpPr>
          <p:cNvPr id="2" name="圆角矩形 1"/>
          <p:cNvSpPr/>
          <p:nvPr/>
        </p:nvSpPr>
        <p:spPr>
          <a:xfrm>
            <a:off x="8077200" y="3048000"/>
            <a:ext cx="2057400" cy="1608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课堂练习：使用备忘录和动态规划实现程序</a:t>
            </a:r>
          </a:p>
        </p:txBody>
      </p:sp>
    </p:spTree>
    <p:extLst>
      <p:ext uri="{BB962C8B-B14F-4D97-AF65-F5344CB8AC3E}">
        <p14:creationId xmlns:p14="http://schemas.microsoft.com/office/powerpoint/2010/main" val="853273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7" dur="500"/>
                                        <p:tgtEl>
                                          <p:spTgt spid="7885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10" dur="500"/>
                                        <p:tgtEl>
                                          <p:spTgt spid="7885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8851">
                                            <p:txEl>
                                              <p:pRg st="5" end="5"/>
                                            </p:txEl>
                                          </p:spTgt>
                                        </p:tgtEl>
                                        <p:attrNameLst>
                                          <p:attrName>style.visibility</p:attrName>
                                        </p:attrNameLst>
                                      </p:cBhvr>
                                      <p:to>
                                        <p:strVal val="visible"/>
                                      </p:to>
                                    </p:set>
                                    <p:animEffect transition="in" filter="blinds(horizontal)">
                                      <p:cBhvr>
                                        <p:cTn id="13" dur="500"/>
                                        <p:tgtEl>
                                          <p:spTgt spid="78851">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8851">
                                            <p:txEl>
                                              <p:pRg st="7" end="7"/>
                                            </p:txEl>
                                          </p:spTgt>
                                        </p:tgtEl>
                                        <p:attrNameLst>
                                          <p:attrName>style.visibility</p:attrName>
                                        </p:attrNameLst>
                                      </p:cBhvr>
                                      <p:to>
                                        <p:strVal val="visible"/>
                                      </p:to>
                                    </p:set>
                                    <p:animEffect transition="in" filter="blinds(horizontal)">
                                      <p:cBhvr>
                                        <p:cTn id="18" dur="500"/>
                                        <p:tgtEl>
                                          <p:spTgt spid="78851">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8851">
                                            <p:txEl>
                                              <p:pRg st="8" end="8"/>
                                            </p:txEl>
                                          </p:spTgt>
                                        </p:tgtEl>
                                        <p:attrNameLst>
                                          <p:attrName>style.visibility</p:attrName>
                                        </p:attrNameLst>
                                      </p:cBhvr>
                                      <p:to>
                                        <p:strVal val="visible"/>
                                      </p:to>
                                    </p:set>
                                    <p:animEffect transition="in" filter="blinds(horizontal)">
                                      <p:cBhvr>
                                        <p:cTn id="21" dur="500"/>
                                        <p:tgtEl>
                                          <p:spTgt spid="78851">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8852"/>
                                        </p:tgtEl>
                                        <p:attrNameLst>
                                          <p:attrName>style.visibility</p:attrName>
                                        </p:attrNameLst>
                                      </p:cBhvr>
                                      <p:to>
                                        <p:strVal val="visible"/>
                                      </p:to>
                                    </p:set>
                                    <p:animEffect transition="in" filter="blinds(horizontal)">
                                      <p:cBhvr>
                                        <p:cTn id="26" dur="500"/>
                                        <p:tgtEl>
                                          <p:spTgt spid="7885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8857"/>
                                        </p:tgtEl>
                                        <p:attrNameLst>
                                          <p:attrName>style.visibility</p:attrName>
                                        </p:attrNameLst>
                                      </p:cBhvr>
                                      <p:to>
                                        <p:strVal val="visible"/>
                                      </p:to>
                                    </p:set>
                                    <p:animEffect transition="in" filter="blinds(horizontal)">
                                      <p:cBhvr>
                                        <p:cTn id="29" dur="500"/>
                                        <p:tgtEl>
                                          <p:spTgt spid="788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7" grpId="0"/>
      <p:bldP spid="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209800" y="2286000"/>
            <a:ext cx="8001000" cy="36068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Input</a:t>
            </a:r>
            <a:r>
              <a:rPr kumimoji="1" lang="en-US" altLang="zh-TW" sz="1600" b="1">
                <a:latin typeface="Courier New" panose="02070309020205020404" pitchFamily="49" charset="0"/>
                <a:ea typeface="PMingLiU" pitchFamily="18" charset="-120"/>
              </a:rPr>
              <a:t>: n, s</a:t>
            </a:r>
            <a:r>
              <a:rPr kumimoji="1" lang="en-US" altLang="zh-TW" sz="1600" b="1" baseline="-25000">
                <a:latin typeface="Courier New" panose="02070309020205020404" pitchFamily="49" charset="0"/>
                <a:ea typeface="PMingLiU" pitchFamily="18" charset="-120"/>
              </a:rPr>
              <a:t>1</a:t>
            </a:r>
            <a:r>
              <a:rPr kumimoji="1" lang="en-US" altLang="zh-TW" sz="1600" b="1">
                <a:latin typeface="Courier New" panose="02070309020205020404" pitchFamily="49" charset="0"/>
                <a:ea typeface="PMingLiU" pitchFamily="18" charset="-120"/>
              </a:rPr>
              <a:t>,…,s</a:t>
            </a:r>
            <a:r>
              <a:rPr kumimoji="1" lang="en-US" altLang="zh-TW" sz="1600" b="1" baseline="-25000">
                <a:latin typeface="Courier New" panose="02070309020205020404" pitchFamily="49" charset="0"/>
                <a:ea typeface="PMingLiU" pitchFamily="18" charset="-120"/>
              </a:rPr>
              <a:t>n , </a:t>
            </a:r>
            <a:r>
              <a:rPr kumimoji="1" lang="en-US" altLang="zh-TW" sz="1600" b="1">
                <a:latin typeface="Courier New" panose="02070309020205020404" pitchFamily="49" charset="0"/>
                <a:ea typeface="PMingLiU" pitchFamily="18" charset="-120"/>
              </a:rPr>
              <a:t>f</a:t>
            </a:r>
            <a:r>
              <a:rPr kumimoji="1" lang="en-US" altLang="zh-TW" sz="1600" b="1" baseline="-25000">
                <a:latin typeface="Courier New" panose="02070309020205020404" pitchFamily="49" charset="0"/>
                <a:ea typeface="PMingLiU" pitchFamily="18" charset="-120"/>
              </a:rPr>
              <a:t>1</a:t>
            </a:r>
            <a:r>
              <a:rPr kumimoji="1" lang="en-US" altLang="zh-TW" sz="1600" b="1">
                <a:latin typeface="Courier New" panose="02070309020205020404" pitchFamily="49" charset="0"/>
                <a:ea typeface="PMingLiU" pitchFamily="18" charset="-120"/>
              </a:rPr>
              <a:t>,…,f</a:t>
            </a:r>
            <a:r>
              <a:rPr kumimoji="1" lang="en-US" altLang="zh-TW" sz="1600" b="1" baseline="-25000">
                <a:latin typeface="Courier New" panose="02070309020205020404" pitchFamily="49" charset="0"/>
                <a:ea typeface="PMingLiU" pitchFamily="18" charset="-120"/>
              </a:rPr>
              <a:t>n , </a:t>
            </a:r>
            <a:r>
              <a:rPr kumimoji="1" lang="en-US" altLang="zh-TW" sz="1600" b="1">
                <a:latin typeface="Courier New" panose="02070309020205020404" pitchFamily="49" charset="0"/>
                <a:ea typeface="PMingLiU" pitchFamily="18" charset="-120"/>
              </a:rPr>
              <a:t>v</a:t>
            </a:r>
            <a:r>
              <a:rPr kumimoji="1" lang="en-US" altLang="zh-TW" sz="1600" b="1" baseline="-25000">
                <a:latin typeface="Courier New" panose="02070309020205020404" pitchFamily="49" charset="0"/>
                <a:ea typeface="PMingLiU" pitchFamily="18" charset="-120"/>
              </a:rPr>
              <a:t>1</a:t>
            </a:r>
            <a:r>
              <a:rPr kumimoji="1" lang="en-US" altLang="zh-TW" sz="1600" b="1">
                <a:latin typeface="Courier New" panose="02070309020205020404" pitchFamily="49" charset="0"/>
                <a:ea typeface="PMingLiU" pitchFamily="18" charset="-120"/>
              </a:rPr>
              <a:t>,…,v</a:t>
            </a:r>
            <a:r>
              <a:rPr kumimoji="1" lang="en-US" altLang="zh-TW" sz="1600" b="1" baseline="-25000">
                <a:latin typeface="Courier New" panose="02070309020205020404" pitchFamily="49" charset="0"/>
                <a:ea typeface="PMingLiU" pitchFamily="18" charset="-120"/>
              </a:rPr>
              <a:t>n</a:t>
            </a:r>
            <a:endParaRPr kumimoji="1" lang="en-US" altLang="zh-TW" sz="1600" b="1">
              <a:latin typeface="Courier New" panose="02070309020205020404" pitchFamily="49" charset="0"/>
              <a:ea typeface="PMingLiU" pitchFamily="18" charset="-120"/>
            </a:endParaRPr>
          </a:p>
          <a:p>
            <a:pPr>
              <a:spcBef>
                <a:spcPct val="0"/>
              </a:spcBef>
              <a:buClrTx/>
              <a:buSzTx/>
              <a:buFontTx/>
              <a:buNone/>
            </a:pP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Sort</a:t>
            </a:r>
            <a:r>
              <a:rPr kumimoji="1" lang="en-US" altLang="zh-TW" sz="1600" b="1">
                <a:latin typeface="Courier New" panose="02070309020205020404" pitchFamily="49" charset="0"/>
                <a:ea typeface="PMingLiU" pitchFamily="18" charset="-120"/>
              </a:rPr>
              <a:t> jobs by finish times so that f</a:t>
            </a:r>
            <a:r>
              <a:rPr kumimoji="1" lang="en-US" altLang="zh-TW" sz="1600" b="1" baseline="-25000">
                <a:latin typeface="Courier New" panose="02070309020205020404" pitchFamily="49" charset="0"/>
                <a:ea typeface="PMingLiU" pitchFamily="18" charset="-120"/>
              </a:rPr>
              <a:t>1</a:t>
            </a:r>
            <a:r>
              <a:rPr kumimoji="1" lang="en-US" altLang="zh-TW" sz="1600" b="1">
                <a:latin typeface="Courier New" panose="02070309020205020404" pitchFamily="49" charset="0"/>
                <a:ea typeface="PMingLiU" pitchFamily="18" charset="-120"/>
              </a:rPr>
              <a:t> </a:t>
            </a:r>
            <a:r>
              <a:rPr kumimoji="1" lang="en-US" altLang="zh-TW" sz="1600" b="1">
                <a:latin typeface="Courier New" panose="02070309020205020404" pitchFamily="49" charset="0"/>
                <a:ea typeface="PMingLiU" pitchFamily="18" charset="-120"/>
                <a:sym typeface="Symbol" panose="05050102010706020507" pitchFamily="18" charset="2"/>
              </a:rPr>
              <a:t></a:t>
            </a:r>
            <a:r>
              <a:rPr kumimoji="1" lang="en-US" altLang="zh-TW" sz="1600" b="1">
                <a:latin typeface="Courier New" panose="02070309020205020404" pitchFamily="49" charset="0"/>
                <a:ea typeface="PMingLiU" pitchFamily="18" charset="-120"/>
              </a:rPr>
              <a:t> f</a:t>
            </a:r>
            <a:r>
              <a:rPr kumimoji="1" lang="en-US" altLang="zh-TW" sz="1600" b="1" baseline="-25000">
                <a:latin typeface="Courier New" panose="02070309020205020404" pitchFamily="49" charset="0"/>
                <a:ea typeface="PMingLiU" pitchFamily="18" charset="-120"/>
              </a:rPr>
              <a:t>2</a:t>
            </a:r>
            <a:r>
              <a:rPr kumimoji="1" lang="en-US" altLang="zh-TW" sz="1600" b="1">
                <a:latin typeface="Courier New" panose="02070309020205020404" pitchFamily="49" charset="0"/>
                <a:ea typeface="PMingLiU" pitchFamily="18" charset="-120"/>
              </a:rPr>
              <a:t> </a:t>
            </a:r>
            <a:r>
              <a:rPr kumimoji="1" lang="en-US" altLang="zh-TW" sz="1600" b="1">
                <a:latin typeface="Courier New" panose="02070309020205020404" pitchFamily="49" charset="0"/>
                <a:ea typeface="PMingLiU" pitchFamily="18" charset="-120"/>
                <a:sym typeface="Symbol" panose="05050102010706020507" pitchFamily="18" charset="2"/>
              </a:rPr>
              <a:t></a:t>
            </a:r>
            <a:r>
              <a:rPr kumimoji="1" lang="en-US" altLang="zh-TW" sz="1600" b="1">
                <a:latin typeface="Courier New" panose="02070309020205020404" pitchFamily="49" charset="0"/>
                <a:ea typeface="PMingLiU" pitchFamily="18" charset="-120"/>
              </a:rPr>
              <a:t> ... </a:t>
            </a:r>
            <a:r>
              <a:rPr kumimoji="1" lang="en-US" altLang="zh-TW" sz="1600" b="1">
                <a:latin typeface="Courier New" panose="02070309020205020404" pitchFamily="49" charset="0"/>
                <a:ea typeface="PMingLiU" pitchFamily="18" charset="-120"/>
                <a:sym typeface="Symbol" panose="05050102010706020507" pitchFamily="18" charset="2"/>
              </a:rPr>
              <a:t></a:t>
            </a:r>
            <a:r>
              <a:rPr kumimoji="1" lang="en-US" altLang="zh-TW" sz="1600" b="1">
                <a:latin typeface="Courier New" panose="02070309020205020404" pitchFamily="49" charset="0"/>
                <a:ea typeface="PMingLiU" pitchFamily="18" charset="-120"/>
              </a:rPr>
              <a:t> f</a:t>
            </a:r>
            <a:r>
              <a:rPr kumimoji="1" lang="en-US" altLang="zh-TW" sz="1600" b="1" baseline="-25000">
                <a:latin typeface="Courier New" panose="02070309020205020404" pitchFamily="49" charset="0"/>
                <a:ea typeface="PMingLiU" pitchFamily="18" charset="-120"/>
              </a:rPr>
              <a:t>n</a:t>
            </a:r>
            <a:r>
              <a:rPr kumimoji="1" lang="en-US" altLang="zh-TW" sz="1600" b="1">
                <a:latin typeface="Courier New" panose="02070309020205020404" pitchFamily="49" charset="0"/>
                <a:ea typeface="PMingLiU" pitchFamily="18" charset="-120"/>
              </a:rPr>
              <a:t>.</a:t>
            </a: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Compute</a:t>
            </a:r>
            <a:r>
              <a:rPr kumimoji="1" lang="en-US" altLang="zh-TW" sz="1600" b="1">
                <a:latin typeface="Courier New" panose="02070309020205020404" pitchFamily="49" charset="0"/>
                <a:ea typeface="PMingLiU" pitchFamily="18" charset="-120"/>
              </a:rPr>
              <a:t> p(1), p(2), …, p(n)</a:t>
            </a:r>
          </a:p>
          <a:p>
            <a:pPr>
              <a:spcBef>
                <a:spcPct val="0"/>
              </a:spcBef>
              <a:buClrTx/>
              <a:buSzTx/>
              <a:buFontTx/>
              <a:buNone/>
            </a:pP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for</a:t>
            </a:r>
            <a:r>
              <a:rPr kumimoji="1" lang="en-US" altLang="zh-TW" sz="1600" b="1">
                <a:solidFill>
                  <a:schemeClr val="accent1"/>
                </a:solidFill>
                <a:latin typeface="Courier New" panose="02070309020205020404" pitchFamily="49" charset="0"/>
                <a:ea typeface="PMingLiU" pitchFamily="18" charset="-120"/>
              </a:rPr>
              <a:t> </a:t>
            </a:r>
            <a:r>
              <a:rPr kumimoji="1" lang="en-US" altLang="zh-TW" sz="1600" b="1">
                <a:latin typeface="Courier New" panose="02070309020205020404" pitchFamily="49" charset="0"/>
                <a:ea typeface="PMingLiU" pitchFamily="18" charset="-120"/>
              </a:rPr>
              <a:t>j = 1 to n</a:t>
            </a:r>
          </a:p>
          <a:p>
            <a:pPr>
              <a:spcBef>
                <a:spcPct val="0"/>
              </a:spcBef>
              <a:buClrTx/>
              <a:buSzTx/>
              <a:buFontTx/>
              <a:buNone/>
            </a:pPr>
            <a:r>
              <a:rPr kumimoji="1" lang="en-US" altLang="zh-TW" sz="1600" b="1">
                <a:latin typeface="Courier New" panose="02070309020205020404" pitchFamily="49" charset="0"/>
                <a:ea typeface="PMingLiU" pitchFamily="18" charset="-120"/>
              </a:rPr>
              <a:t>   M[j] = empty</a:t>
            </a:r>
          </a:p>
          <a:p>
            <a:pPr>
              <a:spcBef>
                <a:spcPct val="0"/>
              </a:spcBef>
              <a:buClrTx/>
              <a:buSzTx/>
              <a:buFontTx/>
              <a:buNone/>
            </a:pPr>
            <a:r>
              <a:rPr kumimoji="1" lang="en-US" altLang="zh-TW" sz="1600" b="1">
                <a:latin typeface="Courier New" panose="02070309020205020404" pitchFamily="49" charset="0"/>
                <a:ea typeface="PMingLiU" pitchFamily="18" charset="-120"/>
              </a:rPr>
              <a:t>M[0] = 0</a:t>
            </a:r>
          </a:p>
          <a:p>
            <a:pPr>
              <a:spcBef>
                <a:spcPct val="0"/>
              </a:spcBef>
              <a:buClrTx/>
              <a:buSzTx/>
              <a:buFontTx/>
              <a:buNone/>
            </a:pP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latin typeface="Courier New" panose="02070309020205020404" pitchFamily="49" charset="0"/>
                <a:ea typeface="PMingLiU" pitchFamily="18" charset="-120"/>
              </a:rPr>
              <a:t>M-Compute-Opt(n) {</a:t>
            </a:r>
          </a:p>
          <a:p>
            <a:pPr>
              <a:spcBef>
                <a:spcPct val="0"/>
              </a:spcBef>
              <a:buClrTx/>
              <a:buSzTx/>
              <a:buFontTx/>
              <a:buNone/>
            </a:pPr>
            <a:r>
              <a:rPr kumimoji="1" lang="en-US" altLang="zh-TW" sz="1600" b="1">
                <a:latin typeface="Courier New" panose="02070309020205020404" pitchFamily="49" charset="0"/>
                <a:ea typeface="PMingLiU" pitchFamily="18" charset="-120"/>
              </a:rPr>
              <a:t>   </a:t>
            </a:r>
            <a:r>
              <a:rPr kumimoji="1" lang="en-US" altLang="zh-TW" sz="1600" b="1">
                <a:solidFill>
                  <a:srgbClr val="003399"/>
                </a:solidFill>
                <a:latin typeface="Courier New" panose="02070309020205020404" pitchFamily="49" charset="0"/>
                <a:ea typeface="PMingLiU" pitchFamily="18" charset="-120"/>
              </a:rPr>
              <a:t>if </a:t>
            </a:r>
            <a:r>
              <a:rPr kumimoji="1" lang="en-US" altLang="zh-TW" sz="1600" b="1">
                <a:latin typeface="Courier New" panose="02070309020205020404" pitchFamily="49" charset="0"/>
                <a:ea typeface="PMingLiU" pitchFamily="18" charset="-120"/>
              </a:rPr>
              <a:t>(M[n] is empty)</a:t>
            </a:r>
          </a:p>
          <a:p>
            <a:pPr>
              <a:spcBef>
                <a:spcPct val="0"/>
              </a:spcBef>
              <a:buClrTx/>
              <a:buSzTx/>
              <a:buFontTx/>
              <a:buNone/>
            </a:pPr>
            <a:r>
              <a:rPr kumimoji="1" lang="en-US" altLang="zh-TW" sz="1600" b="1">
                <a:latin typeface="Courier New" panose="02070309020205020404" pitchFamily="49" charset="0"/>
                <a:ea typeface="PMingLiU" pitchFamily="18" charset="-120"/>
              </a:rPr>
              <a:t>      M[n] = max(v</a:t>
            </a:r>
            <a:r>
              <a:rPr kumimoji="1" lang="en-US" altLang="zh-TW" sz="1600" b="1" baseline="-25000">
                <a:latin typeface="Courier New" panose="02070309020205020404" pitchFamily="49" charset="0"/>
                <a:ea typeface="PMingLiU" pitchFamily="18" charset="-120"/>
              </a:rPr>
              <a:t>n</a:t>
            </a:r>
            <a:r>
              <a:rPr kumimoji="1" lang="en-US" altLang="zh-TW" sz="1600" b="1">
                <a:latin typeface="Courier New" panose="02070309020205020404" pitchFamily="49" charset="0"/>
                <a:ea typeface="PMingLiU" pitchFamily="18" charset="-120"/>
              </a:rPr>
              <a:t> + M-Compute-Opt(p(n)), M-Compute-Opt(n-1))</a:t>
            </a:r>
          </a:p>
          <a:p>
            <a:pPr>
              <a:spcBef>
                <a:spcPct val="0"/>
              </a:spcBef>
              <a:buClrTx/>
              <a:buSzTx/>
              <a:buFontTx/>
              <a:buNone/>
            </a:pPr>
            <a:r>
              <a:rPr kumimoji="1" lang="en-US" altLang="zh-TW" sz="1600" b="1">
                <a:latin typeface="Courier New" panose="02070309020205020404" pitchFamily="49" charset="0"/>
                <a:ea typeface="PMingLiU" pitchFamily="18" charset="-120"/>
              </a:rPr>
              <a:t>   </a:t>
            </a:r>
            <a:r>
              <a:rPr kumimoji="1" lang="en-US" altLang="zh-TW" sz="1600" b="1">
                <a:solidFill>
                  <a:srgbClr val="003399"/>
                </a:solidFill>
                <a:latin typeface="Courier New" panose="02070309020205020404" pitchFamily="49" charset="0"/>
                <a:ea typeface="PMingLiU" pitchFamily="18" charset="-120"/>
              </a:rPr>
              <a:t>return</a:t>
            </a:r>
            <a:r>
              <a:rPr kumimoji="1" lang="en-US" altLang="zh-TW" sz="1600" b="1">
                <a:latin typeface="Courier New" panose="02070309020205020404" pitchFamily="49" charset="0"/>
                <a:ea typeface="PMingLiU" pitchFamily="18" charset="-120"/>
              </a:rPr>
              <a:t> M[n]</a:t>
            </a:r>
          </a:p>
          <a:p>
            <a:pPr>
              <a:spcBef>
                <a:spcPct val="0"/>
              </a:spcBef>
              <a:buClrTx/>
              <a:buSzTx/>
              <a:buFontTx/>
              <a:buNone/>
            </a:pPr>
            <a:r>
              <a:rPr kumimoji="1" lang="en-US" altLang="zh-TW" sz="1600" b="1">
                <a:latin typeface="Courier New" panose="02070309020205020404" pitchFamily="49" charset="0"/>
                <a:ea typeface="PMingLiU" pitchFamily="18" charset="-120"/>
              </a:rPr>
              <a:t>}</a:t>
            </a:r>
          </a:p>
        </p:txBody>
      </p:sp>
      <p:sp>
        <p:nvSpPr>
          <p:cNvPr id="40963" name="Rectangle 5"/>
          <p:cNvSpPr>
            <a:spLocks noGrp="1" noChangeArrowheads="1"/>
          </p:cNvSpPr>
          <p:nvPr>
            <p:ph type="title"/>
          </p:nvPr>
        </p:nvSpPr>
        <p:spPr>
          <a:xfrm>
            <a:off x="1949003" y="590550"/>
            <a:ext cx="8229600" cy="838200"/>
          </a:xfrm>
        </p:spPr>
        <p:txBody>
          <a:bodyPr/>
          <a:lstStyle/>
          <a:p>
            <a:pPr eaLnBrk="1" hangingPunct="1"/>
            <a:r>
              <a:rPr lang="zh-CN" altLang="en-US" dirty="0" smtClean="0">
                <a:ea typeface="PMingLiU" pitchFamily="18" charset="-120"/>
              </a:rPr>
              <a:t>备忘录解</a:t>
            </a:r>
          </a:p>
        </p:txBody>
      </p:sp>
      <p:sp>
        <p:nvSpPr>
          <p:cNvPr id="40964" name="Rectangle 6"/>
          <p:cNvSpPr>
            <a:spLocks noGrp="1" noChangeArrowheads="1"/>
          </p:cNvSpPr>
          <p:nvPr>
            <p:ph type="body" idx="1"/>
          </p:nvPr>
        </p:nvSpPr>
        <p:spPr>
          <a:xfrm>
            <a:off x="1981200" y="1371600"/>
            <a:ext cx="8229600" cy="3886200"/>
          </a:xfrm>
        </p:spPr>
        <p:txBody>
          <a:bodyPr/>
          <a:lstStyle/>
          <a:p>
            <a:pPr eaLnBrk="1" hangingPunct="1"/>
            <a:r>
              <a:rPr lang="zh-CN" altLang="en-US" sz="2400">
                <a:ea typeface="PMingLiU" pitchFamily="18" charset="-120"/>
              </a:rPr>
              <a:t>存储每个子问题的解，当需要时通过查询获得子问题答案。备忘录方法实现</a:t>
            </a:r>
            <a:endParaRPr lang="en-US" altLang="zh-TW" sz="2400">
              <a:ea typeface="PMingLiU" pitchFamily="18" charset="-120"/>
            </a:endParaRPr>
          </a:p>
        </p:txBody>
      </p:sp>
      <p:sp>
        <p:nvSpPr>
          <p:cNvPr id="40965" name="Oval 7"/>
          <p:cNvSpPr>
            <a:spLocks noChangeArrowheads="1"/>
          </p:cNvSpPr>
          <p:nvPr/>
        </p:nvSpPr>
        <p:spPr bwMode="auto">
          <a:xfrm>
            <a:off x="2286000" y="3505200"/>
            <a:ext cx="2438400" cy="685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0966" name="AutoShape 8"/>
          <p:cNvSpPr>
            <a:spLocks/>
          </p:cNvSpPr>
          <p:nvPr/>
        </p:nvSpPr>
        <p:spPr bwMode="auto">
          <a:xfrm>
            <a:off x="5791200" y="2933700"/>
            <a:ext cx="914400" cy="609600"/>
          </a:xfrm>
          <a:prstGeom prst="borderCallout1">
            <a:avLst>
              <a:gd name="adj1" fmla="val 18750"/>
              <a:gd name="adj2" fmla="val -8333"/>
              <a:gd name="adj3" fmla="val 118750"/>
              <a:gd name="adj4" fmla="val -141667"/>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特殊值</a:t>
            </a:r>
          </a:p>
        </p:txBody>
      </p:sp>
      <p:sp>
        <p:nvSpPr>
          <p:cNvPr id="40967" name="Oval 9"/>
          <p:cNvSpPr>
            <a:spLocks noChangeArrowheads="1"/>
          </p:cNvSpPr>
          <p:nvPr/>
        </p:nvSpPr>
        <p:spPr bwMode="auto">
          <a:xfrm>
            <a:off x="2133600" y="4419600"/>
            <a:ext cx="7696200" cy="1600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0968" name="AutoShape 10"/>
          <p:cNvSpPr>
            <a:spLocks/>
          </p:cNvSpPr>
          <p:nvPr/>
        </p:nvSpPr>
        <p:spPr bwMode="auto">
          <a:xfrm>
            <a:off x="8610600" y="3771900"/>
            <a:ext cx="914400" cy="609600"/>
          </a:xfrm>
          <a:prstGeom prst="borderCallout2">
            <a:avLst>
              <a:gd name="adj1" fmla="val 18750"/>
              <a:gd name="adj2" fmla="val -8333"/>
              <a:gd name="adj3" fmla="val 18750"/>
              <a:gd name="adj4" fmla="val -24653"/>
              <a:gd name="adj5" fmla="val 131250"/>
              <a:gd name="adj6" fmla="val -41667"/>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递归计算</a:t>
            </a:r>
          </a:p>
        </p:txBody>
      </p:sp>
    </p:spTree>
    <p:extLst>
      <p:ext uri="{BB962C8B-B14F-4D97-AF65-F5344CB8AC3E}">
        <p14:creationId xmlns:p14="http://schemas.microsoft.com/office/powerpoint/2010/main" val="366841775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81200" y="579550"/>
            <a:ext cx="8229600" cy="762000"/>
          </a:xfrm>
        </p:spPr>
        <p:txBody>
          <a:bodyPr/>
          <a:lstStyle/>
          <a:p>
            <a:pPr eaLnBrk="1" hangingPunct="1"/>
            <a:r>
              <a:rPr lang="zh-CN" altLang="en-US" sz="3200" b="1" dirty="0">
                <a:ea typeface="PMingLiU" pitchFamily="18" charset="-120"/>
              </a:rPr>
              <a:t>动态规划解</a:t>
            </a:r>
          </a:p>
        </p:txBody>
      </p:sp>
      <p:sp>
        <p:nvSpPr>
          <p:cNvPr id="43011" name="Rectangle 3"/>
          <p:cNvSpPr>
            <a:spLocks noGrp="1" noChangeArrowheads="1"/>
          </p:cNvSpPr>
          <p:nvPr>
            <p:ph type="body" idx="1"/>
          </p:nvPr>
        </p:nvSpPr>
        <p:spPr>
          <a:xfrm>
            <a:off x="2057400" y="1295400"/>
            <a:ext cx="8229600" cy="3886200"/>
          </a:xfrm>
        </p:spPr>
        <p:txBody>
          <a:bodyPr/>
          <a:lstStyle/>
          <a:p>
            <a:pPr eaLnBrk="1" hangingPunct="1"/>
            <a:r>
              <a:rPr lang="zh-CN" altLang="en-US" smtClean="0">
                <a:ea typeface="PMingLiU" pitchFamily="18" charset="-120"/>
              </a:rPr>
              <a:t>采用自下而上的动态规划解</a:t>
            </a:r>
          </a:p>
        </p:txBody>
      </p:sp>
      <p:sp>
        <p:nvSpPr>
          <p:cNvPr id="43012" name="Text Box 4"/>
          <p:cNvSpPr txBox="1">
            <a:spLocks noChangeArrowheads="1"/>
          </p:cNvSpPr>
          <p:nvPr/>
        </p:nvSpPr>
        <p:spPr bwMode="auto">
          <a:xfrm>
            <a:off x="2514601" y="2209801"/>
            <a:ext cx="6983413" cy="28733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Input</a:t>
            </a:r>
            <a:r>
              <a:rPr kumimoji="1" lang="en-US" altLang="zh-TW" sz="1600" b="1">
                <a:latin typeface="Courier New" panose="02070309020205020404" pitchFamily="49" charset="0"/>
                <a:ea typeface="PMingLiU" pitchFamily="18" charset="-120"/>
              </a:rPr>
              <a:t>: n, s</a:t>
            </a:r>
            <a:r>
              <a:rPr kumimoji="1" lang="en-US" altLang="zh-TW" sz="1600" b="1" baseline="-25000">
                <a:latin typeface="Courier New" panose="02070309020205020404" pitchFamily="49" charset="0"/>
                <a:ea typeface="PMingLiU" pitchFamily="18" charset="-120"/>
              </a:rPr>
              <a:t>1</a:t>
            </a:r>
            <a:r>
              <a:rPr kumimoji="1" lang="en-US" altLang="zh-TW" sz="1600" b="1">
                <a:latin typeface="Courier New" panose="02070309020205020404" pitchFamily="49" charset="0"/>
                <a:ea typeface="PMingLiU" pitchFamily="18" charset="-120"/>
              </a:rPr>
              <a:t>,…,s</a:t>
            </a:r>
            <a:r>
              <a:rPr kumimoji="1" lang="en-US" altLang="zh-TW" sz="1600" b="1" baseline="-25000">
                <a:latin typeface="Courier New" panose="02070309020205020404" pitchFamily="49" charset="0"/>
                <a:ea typeface="PMingLiU" pitchFamily="18" charset="-120"/>
              </a:rPr>
              <a:t>n , </a:t>
            </a:r>
            <a:r>
              <a:rPr kumimoji="1" lang="en-US" altLang="zh-TW" sz="1600" b="1">
                <a:latin typeface="Courier New" panose="02070309020205020404" pitchFamily="49" charset="0"/>
                <a:ea typeface="PMingLiU" pitchFamily="18" charset="-120"/>
              </a:rPr>
              <a:t>f</a:t>
            </a:r>
            <a:r>
              <a:rPr kumimoji="1" lang="en-US" altLang="zh-TW" sz="1600" b="1" baseline="-25000">
                <a:latin typeface="Courier New" panose="02070309020205020404" pitchFamily="49" charset="0"/>
                <a:ea typeface="PMingLiU" pitchFamily="18" charset="-120"/>
              </a:rPr>
              <a:t>1</a:t>
            </a:r>
            <a:r>
              <a:rPr kumimoji="1" lang="en-US" altLang="zh-TW" sz="1600" b="1">
                <a:latin typeface="Courier New" panose="02070309020205020404" pitchFamily="49" charset="0"/>
                <a:ea typeface="PMingLiU" pitchFamily="18" charset="-120"/>
              </a:rPr>
              <a:t>,…,f</a:t>
            </a:r>
            <a:r>
              <a:rPr kumimoji="1" lang="en-US" altLang="zh-TW" sz="1600" b="1" baseline="-25000">
                <a:latin typeface="Courier New" panose="02070309020205020404" pitchFamily="49" charset="0"/>
                <a:ea typeface="PMingLiU" pitchFamily="18" charset="-120"/>
              </a:rPr>
              <a:t>n , </a:t>
            </a:r>
            <a:r>
              <a:rPr kumimoji="1" lang="en-US" altLang="zh-TW" sz="1600" b="1">
                <a:latin typeface="Courier New" panose="02070309020205020404" pitchFamily="49" charset="0"/>
                <a:ea typeface="PMingLiU" pitchFamily="18" charset="-120"/>
              </a:rPr>
              <a:t>v</a:t>
            </a:r>
            <a:r>
              <a:rPr kumimoji="1" lang="en-US" altLang="zh-TW" sz="1600" b="1" baseline="-25000">
                <a:latin typeface="Courier New" panose="02070309020205020404" pitchFamily="49" charset="0"/>
                <a:ea typeface="PMingLiU" pitchFamily="18" charset="-120"/>
              </a:rPr>
              <a:t>1</a:t>
            </a:r>
            <a:r>
              <a:rPr kumimoji="1" lang="en-US" altLang="zh-TW" sz="1600" b="1">
                <a:latin typeface="Courier New" panose="02070309020205020404" pitchFamily="49" charset="0"/>
                <a:ea typeface="PMingLiU" pitchFamily="18" charset="-120"/>
              </a:rPr>
              <a:t>,…,v</a:t>
            </a:r>
            <a:r>
              <a:rPr kumimoji="1" lang="en-US" altLang="zh-TW" sz="1600" b="1" baseline="-25000">
                <a:latin typeface="Courier New" panose="02070309020205020404" pitchFamily="49" charset="0"/>
                <a:ea typeface="PMingLiU" pitchFamily="18" charset="-120"/>
              </a:rPr>
              <a:t>n</a:t>
            </a:r>
            <a:endParaRPr kumimoji="1" lang="en-US" altLang="zh-TW" sz="1600" b="1">
              <a:latin typeface="Courier New" panose="02070309020205020404" pitchFamily="49" charset="0"/>
              <a:ea typeface="PMingLiU" pitchFamily="18" charset="-120"/>
            </a:endParaRPr>
          </a:p>
          <a:p>
            <a:pPr>
              <a:spcBef>
                <a:spcPct val="0"/>
              </a:spcBef>
              <a:buClrTx/>
              <a:buSzTx/>
              <a:buFontTx/>
              <a:buNone/>
            </a:pP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Sort</a:t>
            </a:r>
            <a:r>
              <a:rPr kumimoji="1" lang="en-US" altLang="zh-TW" sz="1600" b="1">
                <a:latin typeface="Courier New" panose="02070309020205020404" pitchFamily="49" charset="0"/>
                <a:ea typeface="PMingLiU" pitchFamily="18" charset="-120"/>
              </a:rPr>
              <a:t> jobs by finish times so that f</a:t>
            </a:r>
            <a:r>
              <a:rPr kumimoji="1" lang="en-US" altLang="zh-TW" sz="1600" b="1" baseline="-25000">
                <a:latin typeface="Courier New" panose="02070309020205020404" pitchFamily="49" charset="0"/>
                <a:ea typeface="PMingLiU" pitchFamily="18" charset="-120"/>
              </a:rPr>
              <a:t>1</a:t>
            </a:r>
            <a:r>
              <a:rPr kumimoji="1" lang="en-US" altLang="zh-TW" sz="1600" b="1">
                <a:latin typeface="Courier New" panose="02070309020205020404" pitchFamily="49" charset="0"/>
                <a:ea typeface="PMingLiU" pitchFamily="18" charset="-120"/>
              </a:rPr>
              <a:t> </a:t>
            </a:r>
            <a:r>
              <a:rPr kumimoji="1" lang="en-US" altLang="zh-TW" sz="1600" b="1">
                <a:latin typeface="Courier New" panose="02070309020205020404" pitchFamily="49" charset="0"/>
                <a:ea typeface="PMingLiU" pitchFamily="18" charset="-120"/>
                <a:sym typeface="Symbol" panose="05050102010706020507" pitchFamily="18" charset="2"/>
              </a:rPr>
              <a:t></a:t>
            </a:r>
            <a:r>
              <a:rPr kumimoji="1" lang="en-US" altLang="zh-TW" sz="1600" b="1">
                <a:latin typeface="Courier New" panose="02070309020205020404" pitchFamily="49" charset="0"/>
                <a:ea typeface="PMingLiU" pitchFamily="18" charset="-120"/>
              </a:rPr>
              <a:t> f</a:t>
            </a:r>
            <a:r>
              <a:rPr kumimoji="1" lang="en-US" altLang="zh-TW" sz="1600" b="1" baseline="-25000">
                <a:latin typeface="Courier New" panose="02070309020205020404" pitchFamily="49" charset="0"/>
                <a:ea typeface="PMingLiU" pitchFamily="18" charset="-120"/>
              </a:rPr>
              <a:t>2</a:t>
            </a:r>
            <a:r>
              <a:rPr kumimoji="1" lang="en-US" altLang="zh-TW" sz="1600" b="1">
                <a:latin typeface="Courier New" panose="02070309020205020404" pitchFamily="49" charset="0"/>
                <a:ea typeface="PMingLiU" pitchFamily="18" charset="-120"/>
              </a:rPr>
              <a:t> </a:t>
            </a:r>
            <a:r>
              <a:rPr kumimoji="1" lang="en-US" altLang="zh-TW" sz="1600" b="1">
                <a:latin typeface="Courier New" panose="02070309020205020404" pitchFamily="49" charset="0"/>
                <a:ea typeface="PMingLiU" pitchFamily="18" charset="-120"/>
                <a:sym typeface="Symbol" panose="05050102010706020507" pitchFamily="18" charset="2"/>
              </a:rPr>
              <a:t></a:t>
            </a:r>
            <a:r>
              <a:rPr kumimoji="1" lang="en-US" altLang="zh-TW" sz="1600" b="1">
                <a:latin typeface="Courier New" panose="02070309020205020404" pitchFamily="49" charset="0"/>
                <a:ea typeface="PMingLiU" pitchFamily="18" charset="-120"/>
              </a:rPr>
              <a:t> ... </a:t>
            </a:r>
            <a:r>
              <a:rPr kumimoji="1" lang="en-US" altLang="zh-TW" sz="1600" b="1">
                <a:latin typeface="Courier New" panose="02070309020205020404" pitchFamily="49" charset="0"/>
                <a:ea typeface="PMingLiU" pitchFamily="18" charset="-120"/>
                <a:sym typeface="Symbol" panose="05050102010706020507" pitchFamily="18" charset="2"/>
              </a:rPr>
              <a:t></a:t>
            </a:r>
            <a:r>
              <a:rPr kumimoji="1" lang="en-US" altLang="zh-TW" sz="1600" b="1">
                <a:latin typeface="Courier New" panose="02070309020205020404" pitchFamily="49" charset="0"/>
                <a:ea typeface="PMingLiU" pitchFamily="18" charset="-120"/>
              </a:rPr>
              <a:t> f</a:t>
            </a:r>
            <a:r>
              <a:rPr kumimoji="1" lang="en-US" altLang="zh-TW" sz="1600" b="1" baseline="-25000">
                <a:latin typeface="Courier New" panose="02070309020205020404" pitchFamily="49" charset="0"/>
                <a:ea typeface="PMingLiU" pitchFamily="18" charset="-120"/>
              </a:rPr>
              <a:t>n</a:t>
            </a:r>
            <a:r>
              <a:rPr kumimoji="1" lang="en-US" altLang="zh-TW" sz="1600" b="1">
                <a:latin typeface="Courier New" panose="02070309020205020404" pitchFamily="49" charset="0"/>
                <a:ea typeface="PMingLiU" pitchFamily="18" charset="-120"/>
              </a:rPr>
              <a:t>.</a:t>
            </a:r>
          </a:p>
          <a:p>
            <a:pPr>
              <a:spcBef>
                <a:spcPct val="0"/>
              </a:spcBef>
              <a:buClrTx/>
              <a:buSzTx/>
              <a:buFontTx/>
              <a:buNone/>
            </a:pP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Compute</a:t>
            </a:r>
            <a:r>
              <a:rPr kumimoji="1" lang="en-US" altLang="zh-TW" sz="1600" b="1">
                <a:latin typeface="Courier New" panose="02070309020205020404" pitchFamily="49" charset="0"/>
                <a:ea typeface="PMingLiU" pitchFamily="18" charset="-120"/>
              </a:rPr>
              <a:t> p(1), p(2), …, p(n)</a:t>
            </a:r>
          </a:p>
          <a:p>
            <a:pPr>
              <a:spcBef>
                <a:spcPct val="0"/>
              </a:spcBef>
              <a:buClrTx/>
              <a:buSzTx/>
              <a:buFontTx/>
              <a:buNone/>
            </a:pP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latin typeface="Courier New" panose="02070309020205020404" pitchFamily="49" charset="0"/>
                <a:ea typeface="PMingLiU" pitchFamily="18" charset="-120"/>
              </a:rPr>
              <a:t>Iterative-Compute-Opt {</a:t>
            </a:r>
          </a:p>
          <a:p>
            <a:pPr>
              <a:spcBef>
                <a:spcPct val="0"/>
              </a:spcBef>
              <a:buClrTx/>
              <a:buSzTx/>
              <a:buFontTx/>
              <a:buNone/>
            </a:pPr>
            <a:r>
              <a:rPr kumimoji="1" lang="en-US" altLang="zh-TW" sz="1600" b="1">
                <a:latin typeface="Courier New" panose="02070309020205020404" pitchFamily="49" charset="0"/>
                <a:ea typeface="PMingLiU" pitchFamily="18" charset="-120"/>
              </a:rPr>
              <a:t>   M[0] = 0</a:t>
            </a:r>
            <a:endParaRPr kumimoji="1" lang="en-US" altLang="zh-TW" sz="1600" b="1">
              <a:solidFill>
                <a:schemeClr val="accent1"/>
              </a:solidFill>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   for</a:t>
            </a:r>
            <a:r>
              <a:rPr kumimoji="1" lang="en-US" altLang="zh-TW" sz="1600" b="1">
                <a:solidFill>
                  <a:schemeClr val="accent1"/>
                </a:solidFill>
                <a:latin typeface="Courier New" panose="02070309020205020404" pitchFamily="49" charset="0"/>
                <a:ea typeface="PMingLiU" pitchFamily="18" charset="-120"/>
              </a:rPr>
              <a:t> </a:t>
            </a:r>
            <a:r>
              <a:rPr kumimoji="1" lang="en-US" altLang="zh-TW" sz="1600" b="1">
                <a:latin typeface="Courier New" panose="02070309020205020404" pitchFamily="49" charset="0"/>
                <a:ea typeface="PMingLiU" pitchFamily="18" charset="-120"/>
              </a:rPr>
              <a:t>j = 1 to n</a:t>
            </a:r>
          </a:p>
          <a:p>
            <a:pPr>
              <a:spcBef>
                <a:spcPct val="0"/>
              </a:spcBef>
              <a:buClrTx/>
              <a:buSzTx/>
              <a:buFontTx/>
              <a:buNone/>
            </a:pPr>
            <a:r>
              <a:rPr kumimoji="1" lang="en-US" altLang="zh-TW" sz="1600" b="1">
                <a:solidFill>
                  <a:schemeClr val="accent1"/>
                </a:solidFill>
                <a:latin typeface="Courier New" panose="02070309020205020404" pitchFamily="49" charset="0"/>
                <a:ea typeface="PMingLiU" pitchFamily="18" charset="-120"/>
              </a:rPr>
              <a:t>      </a:t>
            </a:r>
            <a:r>
              <a:rPr kumimoji="1" lang="en-US" altLang="zh-TW" sz="1600" b="1">
                <a:latin typeface="Courier New" panose="02070309020205020404" pitchFamily="49" charset="0"/>
                <a:ea typeface="PMingLiU" pitchFamily="18" charset="-120"/>
              </a:rPr>
              <a:t>M[j] = max(v</a:t>
            </a:r>
            <a:r>
              <a:rPr kumimoji="1" lang="en-US" altLang="zh-TW" sz="1600" b="1" baseline="-25000">
                <a:latin typeface="Courier New" panose="02070309020205020404" pitchFamily="49" charset="0"/>
                <a:ea typeface="PMingLiU" pitchFamily="18" charset="-120"/>
              </a:rPr>
              <a:t>j</a:t>
            </a:r>
            <a:r>
              <a:rPr kumimoji="1" lang="en-US" altLang="zh-TW" sz="1600" b="1">
                <a:latin typeface="Courier New" panose="02070309020205020404" pitchFamily="49" charset="0"/>
                <a:ea typeface="PMingLiU" pitchFamily="18" charset="-120"/>
              </a:rPr>
              <a:t> + M[p(j)], M[j-1])</a:t>
            </a:r>
          </a:p>
          <a:p>
            <a:pPr>
              <a:spcBef>
                <a:spcPct val="0"/>
              </a:spcBef>
              <a:buClrTx/>
              <a:buSzTx/>
              <a:buFontTx/>
              <a:buNone/>
            </a:pPr>
            <a:r>
              <a:rPr kumimoji="1" lang="en-US" altLang="zh-TW" sz="1600" b="1">
                <a:latin typeface="Courier New" panose="02070309020205020404" pitchFamily="49" charset="0"/>
                <a:ea typeface="PMingLiU" pitchFamily="18" charset="-120"/>
              </a:rPr>
              <a:t>}</a:t>
            </a:r>
          </a:p>
        </p:txBody>
      </p:sp>
      <p:sp>
        <p:nvSpPr>
          <p:cNvPr id="43013" name="Oval 5"/>
          <p:cNvSpPr>
            <a:spLocks noChangeArrowheads="1"/>
          </p:cNvSpPr>
          <p:nvPr/>
        </p:nvSpPr>
        <p:spPr bwMode="auto">
          <a:xfrm>
            <a:off x="2819400" y="3886200"/>
            <a:ext cx="28956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14" name="AutoShape 6"/>
          <p:cNvSpPr>
            <a:spLocks/>
          </p:cNvSpPr>
          <p:nvPr/>
        </p:nvSpPr>
        <p:spPr bwMode="auto">
          <a:xfrm>
            <a:off x="6781800" y="3009900"/>
            <a:ext cx="1600200" cy="723900"/>
          </a:xfrm>
          <a:prstGeom prst="borderCallout1">
            <a:avLst>
              <a:gd name="adj1" fmla="val 15792"/>
              <a:gd name="adj2" fmla="val -4764"/>
              <a:gd name="adj3" fmla="val 131579"/>
              <a:gd name="adj4" fmla="val -76190"/>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最小子问题</a:t>
            </a:r>
          </a:p>
        </p:txBody>
      </p:sp>
      <p:sp>
        <p:nvSpPr>
          <p:cNvPr id="43015" name="Oval 7"/>
          <p:cNvSpPr>
            <a:spLocks noChangeArrowheads="1"/>
          </p:cNvSpPr>
          <p:nvPr/>
        </p:nvSpPr>
        <p:spPr bwMode="auto">
          <a:xfrm>
            <a:off x="2895600" y="4114800"/>
            <a:ext cx="4724400" cy="762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16" name="AutoShape 8"/>
          <p:cNvSpPr>
            <a:spLocks/>
          </p:cNvSpPr>
          <p:nvPr/>
        </p:nvSpPr>
        <p:spPr bwMode="auto">
          <a:xfrm>
            <a:off x="8458200" y="3924300"/>
            <a:ext cx="914400" cy="609600"/>
          </a:xfrm>
          <a:prstGeom prst="borderCallout1">
            <a:avLst>
              <a:gd name="adj1" fmla="val 18750"/>
              <a:gd name="adj2" fmla="val -8333"/>
              <a:gd name="adj3" fmla="val 68750"/>
              <a:gd name="adj4" fmla="val -116667"/>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问题规模扩大</a:t>
            </a:r>
          </a:p>
        </p:txBody>
      </p:sp>
    </p:spTree>
    <p:extLst>
      <p:ext uri="{BB962C8B-B14F-4D97-AF65-F5344CB8AC3E}">
        <p14:creationId xmlns:p14="http://schemas.microsoft.com/office/powerpoint/2010/main" val="167703468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0" y="2438400"/>
            <a:ext cx="8244565"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4000" dirty="0" smtClean="0">
                <a:solidFill>
                  <a:prstClr val="black"/>
                </a:solidFill>
                <a:latin typeface="微软雅黑" panose="020B0503020204020204" pitchFamily="34" charset="-122"/>
                <a:ea typeface="微软雅黑" panose="020B0503020204020204" pitchFamily="34" charset="-122"/>
              </a:rPr>
              <a:t>6</a:t>
            </a:r>
            <a:r>
              <a:rPr kumimoji="0" lang="en-US" altLang="zh-CN"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.5 </a:t>
            </a:r>
            <a:r>
              <a:rPr kumimoji="0" lang="zh-CN" altLang="en-US"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贪心算法与动态规划算法的差异</a:t>
            </a:r>
            <a:endParaRPr kumimoji="0" lang="zh-CN" altLang="en-US" sz="4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5466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133600" y="2046289"/>
            <a:ext cx="7772400" cy="3533775"/>
          </a:xfrm>
        </p:spPr>
        <p:txBody>
          <a:bodyPr/>
          <a:lstStyle/>
          <a:p>
            <a:pPr>
              <a:buFont typeface="Wingdings" panose="05000000000000000000" pitchFamily="2" charset="2"/>
              <a:buNone/>
            </a:pPr>
            <a:r>
              <a:rPr lang="zh-CN" altLang="en-US" dirty="0" smtClean="0">
                <a:solidFill>
                  <a:schemeClr val="bg2"/>
                </a:solidFill>
                <a:latin typeface="黑体" panose="02010609060101010101" pitchFamily="49" charset="-122"/>
                <a:ea typeface="黑体" panose="02010609060101010101" pitchFamily="49" charset="-122"/>
              </a:rPr>
              <a:t>贪心</a:t>
            </a:r>
            <a:r>
              <a:rPr lang="zh-CN" altLang="en-US" dirty="0">
                <a:solidFill>
                  <a:schemeClr val="bg2"/>
                </a:solidFill>
                <a:latin typeface="黑体" panose="02010609060101010101" pitchFamily="49" charset="-122"/>
                <a:ea typeface="黑体" panose="02010609060101010101" pitchFamily="49" charset="-122"/>
              </a:rPr>
              <a:t>算法与动态规划算法的差异</a:t>
            </a:r>
            <a:r>
              <a:rPr lang="zh-CN" altLang="en-US" dirty="0">
                <a:latin typeface="楷体_GB2312" pitchFamily="49" charset="-122"/>
                <a:ea typeface="楷体_GB2312" pitchFamily="49" charset="-122"/>
              </a:rPr>
              <a:t>	</a:t>
            </a:r>
          </a:p>
          <a:p>
            <a:pPr>
              <a:buFont typeface="Wingdings" panose="05000000000000000000" pitchFamily="2" charset="2"/>
              <a:buNone/>
            </a:pPr>
            <a:r>
              <a:rPr lang="zh-CN" altLang="en-US" sz="2400" dirty="0">
                <a:latin typeface="楷体_GB2312" pitchFamily="49" charset="-122"/>
                <a:ea typeface="楷体_GB2312" pitchFamily="49" charset="-122"/>
              </a:rPr>
              <a:t>      贪心算法和动态规划算法都要求问题具有最优子结构性质，这是</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类算法的一个共同点。但是，对于具有</a:t>
            </a:r>
            <a:r>
              <a:rPr lang="zh-CN" altLang="en-US" sz="2400" b="1" dirty="0">
                <a:solidFill>
                  <a:schemeClr val="bg2"/>
                </a:solidFill>
                <a:latin typeface="楷体_GB2312" pitchFamily="49" charset="-122"/>
                <a:ea typeface="楷体_GB2312" pitchFamily="49" charset="-122"/>
              </a:rPr>
              <a:t>最优子结构</a:t>
            </a:r>
            <a:r>
              <a:rPr lang="zh-CN" altLang="en-US" sz="2400" dirty="0">
                <a:latin typeface="楷体_GB2312" pitchFamily="49" charset="-122"/>
                <a:ea typeface="楷体_GB2312" pitchFamily="49" charset="-122"/>
              </a:rPr>
              <a:t>的问题应该选用贪心算法还是动态规划算法求解</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是否能用动态规划算法求解的问题也能用贪心算法求解</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下面研究</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个经典的</a:t>
            </a:r>
            <a:r>
              <a:rPr lang="zh-CN" altLang="en-US" sz="2400" b="1" dirty="0">
                <a:solidFill>
                  <a:schemeClr val="bg2"/>
                </a:solidFill>
                <a:latin typeface="楷体_GB2312" pitchFamily="49" charset="-122"/>
                <a:ea typeface="楷体_GB2312" pitchFamily="49" charset="-122"/>
              </a:rPr>
              <a:t>组合优化问题</a:t>
            </a:r>
            <a:r>
              <a:rPr lang="zh-CN" altLang="en-US" sz="2400" dirty="0">
                <a:latin typeface="楷体_GB2312" pitchFamily="49" charset="-122"/>
                <a:ea typeface="楷体_GB2312" pitchFamily="49" charset="-122"/>
              </a:rPr>
              <a:t>，并以此说明贪心算法与动态规划算法的主要差别。</a:t>
            </a:r>
          </a:p>
          <a:p>
            <a:pPr>
              <a:buFont typeface="Wingdings" panose="05000000000000000000" pitchFamily="2" charset="2"/>
              <a:buNone/>
            </a:pPr>
            <a:endParaRPr lang="en-US" altLang="zh-CN" sz="2400" dirty="0">
              <a:latin typeface="楷体_GB2312" pitchFamily="49" charset="-122"/>
              <a:ea typeface="楷体_GB2312" pitchFamily="49" charset="-122"/>
            </a:endParaRPr>
          </a:p>
        </p:txBody>
      </p:sp>
      <p:sp>
        <p:nvSpPr>
          <p:cNvPr id="18436" name="Rectangle 4"/>
          <p:cNvSpPr>
            <a:spLocks noChangeArrowheads="1"/>
          </p:cNvSpPr>
          <p:nvPr/>
        </p:nvSpPr>
        <p:spPr bwMode="auto">
          <a:xfrm>
            <a:off x="3124200" y="5334000"/>
            <a:ext cx="2667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动态规划：自底向上</a:t>
            </a:r>
          </a:p>
        </p:txBody>
      </p:sp>
      <p:sp>
        <p:nvSpPr>
          <p:cNvPr id="18437" name="Rectangle 5"/>
          <p:cNvSpPr>
            <a:spLocks noChangeArrowheads="1"/>
          </p:cNvSpPr>
          <p:nvPr/>
        </p:nvSpPr>
        <p:spPr bwMode="auto">
          <a:xfrm>
            <a:off x="6172200" y="5334000"/>
            <a:ext cx="2819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贪心算法：从开始逐次迭代</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654379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7"/>
                                        </p:tgtEl>
                                        <p:attrNameLst>
                                          <p:attrName>style.visibility</p:attrName>
                                        </p:attrNameLst>
                                      </p:cBhvr>
                                      <p:to>
                                        <p:strVal val="visible"/>
                                      </p:to>
                                    </p:set>
                                    <p:animEffect transition="in" filter="blinds(horizontal)">
                                      <p:cBhvr>
                                        <p:cTn id="10"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13669" y="998896"/>
            <a:ext cx="3657600" cy="646331"/>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spcBef>
                <a:spcPct val="50000"/>
              </a:spcBef>
            </a:pPr>
            <a:r>
              <a:rPr lang="en-US" altLang="zh-TW" sz="3600" kern="1200" dirty="0">
                <a:solidFill>
                  <a:srgbClr val="0070C0"/>
                </a:solidFill>
                <a:latin typeface="微软雅黑" panose="020B0503020204020204" pitchFamily="34" charset="-122"/>
                <a:ea typeface="微软雅黑" panose="020B0503020204020204" pitchFamily="34" charset="-122"/>
                <a:cs typeface="+mn-cs"/>
              </a:rPr>
              <a:t>Fibonacci </a:t>
            </a:r>
            <a:r>
              <a:rPr lang="zh-CN" altLang="en-US" sz="3600" kern="1200" dirty="0">
                <a:solidFill>
                  <a:srgbClr val="0070C0"/>
                </a:solidFill>
                <a:latin typeface="微软雅黑" panose="020B0503020204020204" pitchFamily="34" charset="-122"/>
                <a:ea typeface="微软雅黑" panose="020B0503020204020204" pitchFamily="34" charset="-122"/>
                <a:cs typeface="+mn-cs"/>
              </a:rPr>
              <a:t>数列</a:t>
            </a:r>
            <a:endParaRPr lang="zh-TW" altLang="en-US" sz="3600" kern="1200" dirty="0">
              <a:solidFill>
                <a:srgbClr val="0070C0"/>
              </a:solidFill>
              <a:latin typeface="微软雅黑" panose="020B0503020204020204" pitchFamily="34" charset="-122"/>
              <a:ea typeface="微软雅黑" panose="020B0503020204020204" pitchFamily="34" charset="-122"/>
              <a:cs typeface="+mn-cs"/>
            </a:endParaRPr>
          </a:p>
        </p:txBody>
      </p:sp>
      <p:sp>
        <p:nvSpPr>
          <p:cNvPr id="12291" name="Rectangle 3"/>
          <p:cNvSpPr>
            <a:spLocks noGrp="1" noChangeArrowheads="1"/>
          </p:cNvSpPr>
          <p:nvPr>
            <p:ph type="body" sz="half" idx="1"/>
          </p:nvPr>
        </p:nvSpPr>
        <p:spPr>
          <a:xfrm>
            <a:off x="1676401" y="1828800"/>
            <a:ext cx="7935913" cy="2743200"/>
          </a:xfrm>
        </p:spPr>
        <p:txBody>
          <a:bodyPr/>
          <a:lstStyle/>
          <a:p>
            <a:pPr eaLnBrk="1" hangingPunct="1"/>
            <a:r>
              <a:rPr lang="en-US" altLang="zh-TW" sz="2400" dirty="0">
                <a:latin typeface="微软雅黑" panose="020B0503020204020204" pitchFamily="34" charset="-122"/>
                <a:ea typeface="微软雅黑" panose="020B0503020204020204" pitchFamily="34" charset="-122"/>
              </a:rPr>
              <a:t>Fibonacci </a:t>
            </a:r>
            <a:r>
              <a:rPr lang="zh-CN" altLang="en-US" sz="2400" dirty="0">
                <a:latin typeface="微软雅黑" panose="020B0503020204020204" pitchFamily="34" charset="-122"/>
                <a:ea typeface="微软雅黑" panose="020B0503020204020204" pitchFamily="34" charset="-122"/>
              </a:rPr>
              <a:t>数列</a:t>
            </a:r>
            <a:r>
              <a:rPr lang="en-US" altLang="zh-TW" sz="2400" dirty="0">
                <a:latin typeface="微软雅黑" panose="020B0503020204020204" pitchFamily="34" charset="-122"/>
                <a:ea typeface="微软雅黑" panose="020B0503020204020204" pitchFamily="34" charset="-122"/>
              </a:rPr>
              <a:t>:</a:t>
            </a:r>
          </a:p>
          <a:p>
            <a:pPr eaLnBrk="1" hangingPunct="1"/>
            <a:endParaRPr lang="zh-TW" altLang="en-US" sz="2400" dirty="0">
              <a:latin typeface="微软雅黑" panose="020B0503020204020204" pitchFamily="34" charset="-122"/>
              <a:ea typeface="微软雅黑" panose="020B0503020204020204" pitchFamily="34" charset="-122"/>
            </a:endParaRPr>
          </a:p>
          <a:p>
            <a:pPr eaLnBrk="1" hangingPunct="1"/>
            <a:endParaRPr lang="zh-TW" altLang="en-US" dirty="0" smtClean="0">
              <a:latin typeface="微软雅黑" panose="020B0503020204020204" pitchFamily="34" charset="-122"/>
              <a:ea typeface="微软雅黑" panose="020B0503020204020204" pitchFamily="34" charset="-122"/>
            </a:endParaRPr>
          </a:p>
          <a:p>
            <a:pPr eaLnBrk="1" hangingPunct="1"/>
            <a:endParaRPr lang="zh-TW" altLang="en-US" dirty="0" smtClean="0">
              <a:latin typeface="微软雅黑" panose="020B0503020204020204" pitchFamily="34" charset="-122"/>
              <a:ea typeface="微软雅黑" panose="020B0503020204020204" pitchFamily="34" charset="-122"/>
            </a:endParaRPr>
          </a:p>
          <a:p>
            <a:pPr eaLnBrk="1" hangingPunct="1"/>
            <a:r>
              <a:rPr lang="en-US" altLang="zh-TW" sz="2400" dirty="0">
                <a:latin typeface="微软雅黑" panose="020B0503020204020204" pitchFamily="34" charset="-122"/>
                <a:ea typeface="微软雅黑" panose="020B0503020204020204" pitchFamily="34" charset="-122"/>
              </a:rPr>
              <a:t>1, 1, 2, 3, 5, 8, 13, … … … …</a:t>
            </a:r>
          </a:p>
          <a:p>
            <a:pPr eaLnBrk="1" hangingPunct="1"/>
            <a:endParaRPr lang="zh-TW" altLang="en-US" sz="2400" dirty="0">
              <a:latin typeface="微软雅黑" panose="020B0503020204020204" pitchFamily="34" charset="-122"/>
              <a:ea typeface="微软雅黑" panose="020B0503020204020204" pitchFamily="34" charset="-122"/>
            </a:endParaRPr>
          </a:p>
        </p:txBody>
      </p:sp>
      <p:graphicFrame>
        <p:nvGraphicFramePr>
          <p:cNvPr id="12292" name="Object 4"/>
          <p:cNvGraphicFramePr>
            <a:graphicFrameLocks noGrp="1" noChangeAspect="1"/>
          </p:cNvGraphicFramePr>
          <p:nvPr>
            <p:ph sz="half" idx="2"/>
            <p:extLst>
              <p:ext uri="{D42A27DB-BD31-4B8C-83A1-F6EECF244321}">
                <p14:modId xmlns:p14="http://schemas.microsoft.com/office/powerpoint/2010/main" val="1154477431"/>
              </p:ext>
            </p:extLst>
          </p:nvPr>
        </p:nvGraphicFramePr>
        <p:xfrm>
          <a:off x="2209800" y="2590801"/>
          <a:ext cx="7653338" cy="1020763"/>
        </p:xfrm>
        <a:graphic>
          <a:graphicData uri="http://schemas.openxmlformats.org/presentationml/2006/ole">
            <mc:AlternateContent xmlns:mc="http://schemas.openxmlformats.org/markup-compatibility/2006">
              <mc:Choice xmlns:v="urn:schemas-microsoft-com:vml" Requires="v">
                <p:oleObj spid="_x0000_s12312" name="Equation" r:id="rId3" imgW="2349500" imgH="457200" progId="Equation.3">
                  <p:embed/>
                </p:oleObj>
              </mc:Choice>
              <mc:Fallback>
                <p:oleObj name="Equation" r:id="rId3" imgW="23495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90801"/>
                        <a:ext cx="7653338"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3" name="Picture 5" descr="180px-Fibonacci_spiral_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1" y="4343400"/>
            <a:ext cx="1273175"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180px-FibonacciBlocks_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800600"/>
            <a:ext cx="20653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20890"/>
          <p:cNvPicPr>
            <a:picLocks noChangeAspect="1" noChangeArrowheads="1"/>
          </p:cNvPicPr>
          <p:nvPr/>
        </p:nvPicPr>
        <p:blipFill>
          <a:blip r:embed="rId7">
            <a:extLst>
              <a:ext uri="{28A0092B-C50C-407E-A947-70E740481C1C}">
                <a14:useLocalDpi xmlns:a14="http://schemas.microsoft.com/office/drawing/2010/main" val="0"/>
              </a:ext>
            </a:extLst>
          </a:blip>
          <a:srcRect l="9630" t="7323" r="9628" b="13043"/>
          <a:stretch>
            <a:fillRect/>
          </a:stretch>
        </p:blipFill>
        <p:spPr bwMode="auto">
          <a:xfrm>
            <a:off x="7543800" y="4267200"/>
            <a:ext cx="17970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randombar(vertical)">
                                      <p:cBhvr>
                                        <p:cTn id="7" dur="75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animEffect transition="in" filter="fade">
                                      <p:cBhvr>
                                        <p:cTn id="17" dur="500"/>
                                        <p:tgtEl>
                                          <p:spTgt spid="12291">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fade">
                                      <p:cBhvr>
                                        <p:cTn id="20" dur="500"/>
                                        <p:tgtEl>
                                          <p:spTgt spid="12292"/>
                                        </p:tgtEl>
                                      </p:cBhvr>
                                    </p:animEffect>
                                  </p:childTnLst>
                                </p:cTn>
                              </p:par>
                              <p:par>
                                <p:cTn id="21" presetID="10" presetClass="entr" presetSubtype="0" fill="hold" nodeType="withEffect">
                                  <p:stCondLst>
                                    <p:cond delay="0"/>
                                  </p:stCondLst>
                                  <p:childTnLst>
                                    <p:set>
                                      <p:cBhvr>
                                        <p:cTn id="22" dur="1" fill="hold">
                                          <p:stCondLst>
                                            <p:cond delay="0"/>
                                          </p:stCondLst>
                                        </p:cTn>
                                        <p:tgtEl>
                                          <p:spTgt spid="12293"/>
                                        </p:tgtEl>
                                        <p:attrNameLst>
                                          <p:attrName>style.visibility</p:attrName>
                                        </p:attrNameLst>
                                      </p:cBhvr>
                                      <p:to>
                                        <p:strVal val="visible"/>
                                      </p:to>
                                    </p:set>
                                    <p:animEffect transition="in" filter="fade">
                                      <p:cBhvr>
                                        <p:cTn id="23" dur="500"/>
                                        <p:tgtEl>
                                          <p:spTgt spid="12293"/>
                                        </p:tgtEl>
                                      </p:cBhvr>
                                    </p:animEffect>
                                  </p:childTnLst>
                                </p:cTn>
                              </p:par>
                              <p:par>
                                <p:cTn id="24" presetID="10" presetClass="entr" presetSubtype="0" fill="hold" nodeType="withEffect">
                                  <p:stCondLst>
                                    <p:cond delay="0"/>
                                  </p:stCondLst>
                                  <p:childTnLst>
                                    <p:set>
                                      <p:cBhvr>
                                        <p:cTn id="25" dur="1" fill="hold">
                                          <p:stCondLst>
                                            <p:cond delay="0"/>
                                          </p:stCondLst>
                                        </p:cTn>
                                        <p:tgtEl>
                                          <p:spTgt spid="12294"/>
                                        </p:tgtEl>
                                        <p:attrNameLst>
                                          <p:attrName>style.visibility</p:attrName>
                                        </p:attrNameLst>
                                      </p:cBhvr>
                                      <p:to>
                                        <p:strVal val="visible"/>
                                      </p:to>
                                    </p:set>
                                    <p:animEffect transition="in" filter="fade">
                                      <p:cBhvr>
                                        <p:cTn id="26" dur="500"/>
                                        <p:tgtEl>
                                          <p:spTgt spid="12294"/>
                                        </p:tgtEl>
                                      </p:cBhvr>
                                    </p:animEffect>
                                  </p:childTnLst>
                                </p:cTn>
                              </p:par>
                              <p:par>
                                <p:cTn id="27" presetID="10" presetClass="entr" presetSubtype="0" fill="hold" nodeType="withEffect">
                                  <p:stCondLst>
                                    <p:cond delay="0"/>
                                  </p:stCondLst>
                                  <p:childTnLst>
                                    <p:set>
                                      <p:cBhvr>
                                        <p:cTn id="28" dur="1" fill="hold">
                                          <p:stCondLst>
                                            <p:cond delay="0"/>
                                          </p:stCondLst>
                                        </p:cTn>
                                        <p:tgtEl>
                                          <p:spTgt spid="12295"/>
                                        </p:tgtEl>
                                        <p:attrNameLst>
                                          <p:attrName>style.visibility</p:attrName>
                                        </p:attrNameLst>
                                      </p:cBhvr>
                                      <p:to>
                                        <p:strVal val="visible"/>
                                      </p:to>
                                    </p:set>
                                    <p:animEffect transition="in" filter="fade">
                                      <p:cBhvr>
                                        <p:cTn id="29"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p:txBody>
          <a:bodyPr/>
          <a:lstStyle/>
          <a:p>
            <a:r>
              <a:rPr lang="en-US" altLang="zh-CN" b="1">
                <a:solidFill>
                  <a:schemeClr val="bg2"/>
                </a:solidFill>
                <a:latin typeface="黑体" panose="02010609060101010101" pitchFamily="49" charset="-122"/>
                <a:ea typeface="黑体" panose="02010609060101010101" pitchFamily="49" charset="-122"/>
              </a:rPr>
              <a:t>0-1</a:t>
            </a:r>
            <a:r>
              <a:rPr lang="zh-CN" altLang="en-US" b="1">
                <a:solidFill>
                  <a:schemeClr val="bg2"/>
                </a:solidFill>
                <a:latin typeface="黑体" panose="02010609060101010101" pitchFamily="49" charset="-122"/>
                <a:ea typeface="黑体" panose="02010609060101010101" pitchFamily="49" charset="-122"/>
              </a:rPr>
              <a:t>背包问题：</a:t>
            </a:r>
            <a:r>
              <a:rPr lang="zh-CN" altLang="en-US">
                <a:solidFill>
                  <a:schemeClr val="accent2"/>
                </a:solidFill>
                <a:latin typeface="黑体" panose="02010609060101010101" pitchFamily="49" charset="-122"/>
                <a:ea typeface="黑体" panose="02010609060101010101" pitchFamily="49" charset="-122"/>
              </a:rPr>
              <a:t> </a:t>
            </a:r>
          </a:p>
          <a:p>
            <a:pPr>
              <a:buFont typeface="Wingdings" panose="05000000000000000000" pitchFamily="2" charset="2"/>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给定</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种物品和一个背包。物品</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的重量是</a:t>
            </a:r>
            <a:r>
              <a:rPr lang="en-US" altLang="zh-CN" sz="2400">
                <a:latin typeface="楷体_GB2312" pitchFamily="49" charset="-122"/>
                <a:ea typeface="楷体_GB2312" pitchFamily="49" charset="-122"/>
              </a:rPr>
              <a:t>Wi</a:t>
            </a:r>
            <a:r>
              <a:rPr lang="zh-CN" altLang="en-US" sz="2400">
                <a:latin typeface="楷体_GB2312" pitchFamily="49" charset="-122"/>
                <a:ea typeface="楷体_GB2312" pitchFamily="49" charset="-122"/>
              </a:rPr>
              <a:t>，其价值为</a:t>
            </a:r>
            <a:r>
              <a:rPr lang="en-US" altLang="zh-CN" sz="2400">
                <a:latin typeface="楷体_GB2312" pitchFamily="49" charset="-122"/>
                <a:ea typeface="楷体_GB2312" pitchFamily="49" charset="-122"/>
              </a:rPr>
              <a:t>Vi</a:t>
            </a:r>
            <a:r>
              <a:rPr lang="zh-CN" altLang="en-US" sz="2400">
                <a:latin typeface="楷体_GB2312" pitchFamily="49" charset="-122"/>
                <a:ea typeface="楷体_GB2312" pitchFamily="49" charset="-122"/>
              </a:rPr>
              <a:t>，背包的容量为</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。应如何选择装入背包的物品，使得装入背包中物品的总价值最大</a:t>
            </a:r>
            <a:r>
              <a:rPr lang="en-US" altLang="zh-CN" sz="2400">
                <a:latin typeface="楷体_GB2312" pitchFamily="49" charset="-122"/>
                <a:ea typeface="楷体_GB2312" pitchFamily="49" charset="-122"/>
              </a:rPr>
              <a:t>?</a:t>
            </a:r>
          </a:p>
          <a:p>
            <a:pPr>
              <a:buFont typeface="Wingdings" panose="05000000000000000000" pitchFamily="2" charset="2"/>
              <a:buNone/>
            </a:pPr>
            <a:endParaRPr lang="en-US" altLang="zh-CN" sz="2400">
              <a:latin typeface="楷体_GB2312" pitchFamily="49" charset="-122"/>
              <a:ea typeface="楷体_GB2312" pitchFamily="49" charset="-122"/>
            </a:endParaRPr>
          </a:p>
        </p:txBody>
      </p:sp>
      <p:sp>
        <p:nvSpPr>
          <p:cNvPr id="19460" name="Rectangle 4"/>
          <p:cNvSpPr>
            <a:spLocks noChangeArrowheads="1"/>
          </p:cNvSpPr>
          <p:nvPr/>
        </p:nvSpPr>
        <p:spPr bwMode="auto">
          <a:xfrm>
            <a:off x="2568576" y="4183063"/>
            <a:ext cx="7343775" cy="1117600"/>
          </a:xfrm>
          <a:prstGeom prst="rect">
            <a:avLst/>
          </a:prstGeom>
          <a:solidFill>
            <a:schemeClr val="accent2"/>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lang="en-US" altLang="zh-CN" sz="2400" b="1">
                <a:solidFill>
                  <a:schemeClr val="accent2"/>
                </a:solidFill>
                <a:latin typeface="楷体_GB2312" pitchFamily="49" charset="-122"/>
                <a:ea typeface="楷体_GB2312" pitchFamily="49" charset="-122"/>
              </a:rPr>
              <a:t>    </a:t>
            </a:r>
            <a:r>
              <a:rPr lang="zh-CN" altLang="en-US" sz="2000" b="1">
                <a:solidFill>
                  <a:schemeClr val="tx2"/>
                </a:solidFill>
                <a:latin typeface="楷体_GB2312" pitchFamily="49" charset="-122"/>
                <a:ea typeface="楷体_GB2312" pitchFamily="49" charset="-122"/>
              </a:rPr>
              <a:t>在选择装入背包的物品时，对每种物品</a:t>
            </a:r>
            <a:r>
              <a:rPr lang="en-US" altLang="zh-CN" sz="2000" b="1">
                <a:solidFill>
                  <a:schemeClr val="tx2"/>
                </a:solidFill>
                <a:latin typeface="楷体_GB2312" pitchFamily="49" charset="-122"/>
                <a:ea typeface="楷体_GB2312" pitchFamily="49" charset="-122"/>
              </a:rPr>
              <a:t>i</a:t>
            </a:r>
            <a:r>
              <a:rPr lang="zh-CN" altLang="en-US" sz="2000" b="1">
                <a:solidFill>
                  <a:schemeClr val="tx2"/>
                </a:solidFill>
                <a:latin typeface="楷体_GB2312" pitchFamily="49" charset="-122"/>
                <a:ea typeface="楷体_GB2312" pitchFamily="49" charset="-122"/>
              </a:rPr>
              <a:t>只有</a:t>
            </a:r>
            <a:r>
              <a:rPr lang="en-US" altLang="zh-CN" sz="2000" b="1">
                <a:solidFill>
                  <a:schemeClr val="tx2"/>
                </a:solidFill>
                <a:latin typeface="楷体_GB2312" pitchFamily="49" charset="-122"/>
                <a:ea typeface="楷体_GB2312" pitchFamily="49" charset="-122"/>
              </a:rPr>
              <a:t>2</a:t>
            </a:r>
            <a:r>
              <a:rPr lang="zh-CN" altLang="en-US" sz="2000" b="1">
                <a:solidFill>
                  <a:schemeClr val="tx2"/>
                </a:solidFill>
                <a:latin typeface="楷体_GB2312" pitchFamily="49" charset="-122"/>
                <a:ea typeface="楷体_GB2312" pitchFamily="49" charset="-122"/>
              </a:rPr>
              <a:t>种选择，即装入背包或不装入背包。不能将物品</a:t>
            </a:r>
            <a:r>
              <a:rPr lang="en-US" altLang="zh-CN" sz="2000" b="1">
                <a:solidFill>
                  <a:schemeClr val="tx2"/>
                </a:solidFill>
                <a:latin typeface="楷体_GB2312" pitchFamily="49" charset="-122"/>
                <a:ea typeface="楷体_GB2312" pitchFamily="49" charset="-122"/>
              </a:rPr>
              <a:t>i</a:t>
            </a:r>
            <a:r>
              <a:rPr lang="zh-CN" altLang="en-US" sz="2000" b="1">
                <a:solidFill>
                  <a:schemeClr val="tx2"/>
                </a:solidFill>
                <a:latin typeface="楷体_GB2312" pitchFamily="49" charset="-122"/>
                <a:ea typeface="楷体_GB2312" pitchFamily="49" charset="-122"/>
              </a:rPr>
              <a:t>装入背包多次，也不能只装入部分的物品</a:t>
            </a:r>
            <a:r>
              <a:rPr lang="en-US" altLang="zh-CN" sz="2000" b="1">
                <a:solidFill>
                  <a:schemeClr val="tx2"/>
                </a:solidFill>
                <a:latin typeface="楷体_GB2312" pitchFamily="49" charset="-122"/>
                <a:ea typeface="楷体_GB2312" pitchFamily="49" charset="-122"/>
              </a:rPr>
              <a:t>i</a:t>
            </a:r>
            <a:r>
              <a:rPr lang="zh-CN" altLang="en-US" sz="2000" b="1">
                <a:solidFill>
                  <a:schemeClr val="tx2"/>
                </a:solidFill>
                <a:latin typeface="楷体_GB2312" pitchFamily="49" charset="-122"/>
                <a:ea typeface="楷体_GB2312" pitchFamily="49" charset="-122"/>
              </a:rPr>
              <a: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364902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1981200" y="1981200"/>
            <a:ext cx="8229600" cy="2319338"/>
          </a:xfrm>
        </p:spPr>
        <p:txBody>
          <a:bodyPr/>
          <a:lstStyle/>
          <a:p>
            <a:r>
              <a:rPr lang="zh-CN" altLang="en-US" b="1">
                <a:solidFill>
                  <a:schemeClr val="bg2"/>
                </a:solidFill>
                <a:ea typeface="黑体" panose="02010609060101010101" pitchFamily="49" charset="-122"/>
              </a:rPr>
              <a:t>背包问题：</a:t>
            </a:r>
            <a:r>
              <a:rPr lang="zh-CN" altLang="en-US"/>
              <a:t> </a:t>
            </a:r>
          </a:p>
          <a:p>
            <a:pPr>
              <a:buFont typeface="Wingdings" panose="05000000000000000000" pitchFamily="2" charset="2"/>
              <a:buNone/>
            </a:pPr>
            <a:r>
              <a:rPr lang="zh-CN" altLang="en-US"/>
              <a:t>    	</a:t>
            </a:r>
            <a:r>
              <a:rPr lang="zh-CN" altLang="en-US" sz="2400">
                <a:latin typeface="楷体_GB2312" pitchFamily="49" charset="-122"/>
                <a:ea typeface="楷体_GB2312" pitchFamily="49" charset="-122"/>
              </a:rPr>
              <a:t>与</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背包问题类似，所不同的是在选择物品</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装入背包时，</a:t>
            </a:r>
            <a:r>
              <a:rPr lang="zh-CN" altLang="en-US" sz="2400" b="1">
                <a:solidFill>
                  <a:schemeClr val="bg2"/>
                </a:solidFill>
                <a:latin typeface="楷体_GB2312" pitchFamily="49" charset="-122"/>
                <a:ea typeface="楷体_GB2312" pitchFamily="49" charset="-122"/>
              </a:rPr>
              <a:t>可以选择物品</a:t>
            </a:r>
            <a:r>
              <a:rPr lang="en-US" altLang="zh-CN" sz="2400" b="1">
                <a:solidFill>
                  <a:schemeClr val="bg2"/>
                </a:solidFill>
                <a:latin typeface="楷体_GB2312" pitchFamily="49" charset="-122"/>
                <a:ea typeface="楷体_GB2312" pitchFamily="49" charset="-122"/>
              </a:rPr>
              <a:t>i</a:t>
            </a:r>
            <a:r>
              <a:rPr lang="zh-CN" altLang="en-US" sz="2400" b="1">
                <a:solidFill>
                  <a:schemeClr val="bg2"/>
                </a:solidFill>
                <a:latin typeface="楷体_GB2312" pitchFamily="49" charset="-122"/>
                <a:ea typeface="楷体_GB2312" pitchFamily="49" charset="-122"/>
              </a:rPr>
              <a:t>的一部分</a:t>
            </a:r>
            <a:r>
              <a:rPr lang="zh-CN" altLang="en-US" sz="2400">
                <a:latin typeface="楷体_GB2312" pitchFamily="49" charset="-122"/>
                <a:ea typeface="楷体_GB2312" pitchFamily="49" charset="-122"/>
              </a:rPr>
              <a:t>，而不一定要全部装入背包，</a:t>
            </a:r>
            <a:r>
              <a:rPr lang="en-US" altLang="zh-CN" sz="2400">
                <a:latin typeface="楷体_GB2312" pitchFamily="49" charset="-122"/>
                <a:ea typeface="楷体_GB2312" pitchFamily="49" charset="-122"/>
              </a:rPr>
              <a:t>1≤i≤n</a:t>
            </a:r>
            <a:r>
              <a:rPr lang="zh-CN" altLang="en-US" sz="2400">
                <a:latin typeface="楷体_GB2312" pitchFamily="49" charset="-122"/>
                <a:ea typeface="楷体_GB2312" pitchFamily="49" charset="-122"/>
              </a:rPr>
              <a:t>。</a:t>
            </a:r>
          </a:p>
          <a:p>
            <a:pPr>
              <a:buFont typeface="Wingdings" panose="05000000000000000000" pitchFamily="2" charset="2"/>
              <a:buNone/>
            </a:pPr>
            <a:endParaRPr lang="zh-CN" altLang="en-US" sz="2400">
              <a:latin typeface="楷体_GB2312" pitchFamily="49" charset="-122"/>
              <a:ea typeface="楷体_GB2312" pitchFamily="49" charset="-122"/>
            </a:endParaRPr>
          </a:p>
          <a:p>
            <a:pPr>
              <a:buFont typeface="Wingdings" panose="05000000000000000000" pitchFamily="2" charset="2"/>
              <a:buNone/>
            </a:pPr>
            <a:endParaRPr lang="en-US" altLang="zh-CN" sz="2400">
              <a:latin typeface="楷体_GB2312" pitchFamily="49" charset="-122"/>
              <a:ea typeface="楷体_GB2312" pitchFamily="49" charset="-122"/>
            </a:endParaRPr>
          </a:p>
        </p:txBody>
      </p:sp>
      <p:sp>
        <p:nvSpPr>
          <p:cNvPr id="20484" name="Text Box 4"/>
          <p:cNvSpPr txBox="1">
            <a:spLocks noChangeArrowheads="1"/>
          </p:cNvSpPr>
          <p:nvPr/>
        </p:nvSpPr>
        <p:spPr bwMode="auto">
          <a:xfrm>
            <a:off x="2351089" y="4365626"/>
            <a:ext cx="74898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3200">
                <a:latin typeface="楷体_GB2312" pitchFamily="49" charset="-122"/>
                <a:ea typeface="楷体_GB2312" pitchFamily="49" charset="-122"/>
              </a:rPr>
              <a:t>   </a:t>
            </a:r>
            <a:r>
              <a:rPr lang="zh-CN" altLang="en-US" sz="2400">
                <a:latin typeface="楷体_GB2312" pitchFamily="49" charset="-122"/>
                <a:ea typeface="楷体_GB2312" pitchFamily="49" charset="-122"/>
              </a:rPr>
              <a:t>这</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类问题都具有</a:t>
            </a:r>
            <a:r>
              <a:rPr lang="zh-CN" altLang="en-US" sz="2400" b="1">
                <a:solidFill>
                  <a:schemeClr val="bg2"/>
                </a:solidFill>
                <a:latin typeface="楷体_GB2312" pitchFamily="49" charset="-122"/>
                <a:ea typeface="楷体_GB2312" pitchFamily="49" charset="-122"/>
              </a:rPr>
              <a:t>最优子结构</a:t>
            </a:r>
            <a:r>
              <a:rPr lang="zh-CN" altLang="en-US" sz="2400">
                <a:latin typeface="楷体_GB2312" pitchFamily="49" charset="-122"/>
                <a:ea typeface="楷体_GB2312" pitchFamily="49" charset="-122"/>
              </a:rPr>
              <a:t>性质，极为相似，但背包问题可以用贪心算法求解，而</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背包问题却不能用贪心算法求解。</a:t>
            </a:r>
            <a:r>
              <a:rPr lang="zh-CN" altLang="en-US" sz="2400">
                <a:solidFill>
                  <a:schemeClr val="accent2"/>
                </a:solidFill>
                <a:latin typeface="楷体_GB2312" pitchFamily="49" charset="-122"/>
                <a:ea typeface="楷体_GB2312" pitchFamily="49" charset="-122"/>
              </a:rPr>
              <a:t> </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63181078"/>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sz="half" idx="1"/>
          </p:nvPr>
        </p:nvSpPr>
        <p:spPr/>
        <p:txBody>
          <a:bodyPr/>
          <a:lstStyle/>
          <a:p>
            <a:pPr>
              <a:buFont typeface="Wingdings" panose="05000000000000000000" pitchFamily="2" charset="2"/>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这对于</a:t>
            </a:r>
            <a:r>
              <a:rPr lang="en-US" altLang="zh-CN" sz="2800">
                <a:latin typeface="楷体_GB2312" pitchFamily="49" charset="-122"/>
                <a:ea typeface="楷体_GB2312" pitchFamily="49" charset="-122"/>
              </a:rPr>
              <a:t>0-1</a:t>
            </a:r>
            <a:r>
              <a:rPr lang="zh-CN" altLang="en-US" sz="2800">
                <a:latin typeface="楷体_GB2312" pitchFamily="49" charset="-122"/>
                <a:ea typeface="楷体_GB2312" pitchFamily="49" charset="-122"/>
              </a:rPr>
              <a:t>背包问题就不适用了。</a:t>
            </a:r>
            <a:r>
              <a:rPr lang="zh-CN" altLang="en-US" sz="2000">
                <a:latin typeface="楷体_GB2312" pitchFamily="49" charset="-122"/>
                <a:ea typeface="楷体_GB2312" pitchFamily="49" charset="-122"/>
              </a:rPr>
              <a:t> </a:t>
            </a:r>
          </a:p>
        </p:txBody>
      </p:sp>
      <p:graphicFrame>
        <p:nvGraphicFramePr>
          <p:cNvPr id="23588" name="Group 36"/>
          <p:cNvGraphicFramePr>
            <a:graphicFrameLocks noGrp="1"/>
          </p:cNvGraphicFramePr>
          <p:nvPr>
            <p:ph sz="half" idx="2"/>
          </p:nvPr>
        </p:nvGraphicFramePr>
        <p:xfrm>
          <a:off x="6172200" y="1905000"/>
          <a:ext cx="4038600" cy="1981200"/>
        </p:xfrm>
        <a:graphic>
          <a:graphicData uri="http://schemas.openxmlformats.org/drawingml/2006/table">
            <a:tbl>
              <a:tblPr/>
              <a:tblGrid>
                <a:gridCol w="1346200">
                  <a:extLst>
                    <a:ext uri="{9D8B030D-6E8A-4147-A177-3AD203B41FA5}">
                      <a16:colId xmlns:a16="http://schemas.microsoft.com/office/drawing/2014/main" val="3512012984"/>
                    </a:ext>
                  </a:extLst>
                </a:gridCol>
                <a:gridCol w="1346200">
                  <a:extLst>
                    <a:ext uri="{9D8B030D-6E8A-4147-A177-3AD203B41FA5}">
                      <a16:colId xmlns:a16="http://schemas.microsoft.com/office/drawing/2014/main" val="2209318366"/>
                    </a:ext>
                  </a:extLst>
                </a:gridCol>
                <a:gridCol w="1346200">
                  <a:extLst>
                    <a:ext uri="{9D8B030D-6E8A-4147-A177-3AD203B41FA5}">
                      <a16:colId xmlns:a16="http://schemas.microsoft.com/office/drawing/2014/main" val="1058979270"/>
                    </a:ext>
                  </a:extLst>
                </a:gridCol>
              </a:tblGrid>
              <a:tr h="5080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物品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重量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价值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1419864"/>
                  </a:ext>
                </a:extLst>
              </a:tr>
              <a:tr h="5080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5629623"/>
                  </a:ext>
                </a:extLst>
              </a:tr>
              <a:tr h="5080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415851"/>
                  </a:ext>
                </a:extLst>
              </a:tr>
              <a:tr h="180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7495399"/>
                  </a:ext>
                </a:extLst>
              </a:tr>
            </a:tbl>
          </a:graphicData>
        </a:graphic>
      </p:graphicFrame>
      <p:sp>
        <p:nvSpPr>
          <p:cNvPr id="23577" name="Text Box 25"/>
          <p:cNvSpPr txBox="1">
            <a:spLocks noChangeArrowheads="1"/>
          </p:cNvSpPr>
          <p:nvPr/>
        </p:nvSpPr>
        <p:spPr bwMode="auto">
          <a:xfrm>
            <a:off x="7162800" y="4114801"/>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背包容量</a:t>
            </a:r>
            <a:r>
              <a:rPr lang="en-US" altLang="zh-CN"/>
              <a:t>50</a:t>
            </a:r>
            <a:r>
              <a:rPr lang="zh-CN" altLang="en-US"/>
              <a:t>公斤</a:t>
            </a:r>
          </a:p>
        </p:txBody>
      </p:sp>
      <p:sp>
        <p:nvSpPr>
          <p:cNvPr id="23589" name="Rectangle 37"/>
          <p:cNvSpPr>
            <a:spLocks noChangeArrowheads="1"/>
          </p:cNvSpPr>
          <p:nvPr/>
        </p:nvSpPr>
        <p:spPr bwMode="auto">
          <a:xfrm>
            <a:off x="2667000" y="3962400"/>
            <a:ext cx="381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30</a:t>
            </a:r>
          </a:p>
        </p:txBody>
      </p:sp>
      <p:sp>
        <p:nvSpPr>
          <p:cNvPr id="23590" name="Rectangle 38"/>
          <p:cNvSpPr>
            <a:spLocks noChangeArrowheads="1"/>
          </p:cNvSpPr>
          <p:nvPr/>
        </p:nvSpPr>
        <p:spPr bwMode="auto">
          <a:xfrm>
            <a:off x="2667000" y="4800600"/>
            <a:ext cx="381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20</a:t>
            </a:r>
          </a:p>
        </p:txBody>
      </p:sp>
      <p:sp>
        <p:nvSpPr>
          <p:cNvPr id="23591" name="Rectangle 39"/>
          <p:cNvSpPr>
            <a:spLocks noChangeArrowheads="1"/>
          </p:cNvSpPr>
          <p:nvPr/>
        </p:nvSpPr>
        <p:spPr bwMode="auto">
          <a:xfrm>
            <a:off x="2057400" y="4191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120</a:t>
            </a:r>
          </a:p>
        </p:txBody>
      </p:sp>
      <p:sp>
        <p:nvSpPr>
          <p:cNvPr id="23592" name="Rectangle 40"/>
          <p:cNvSpPr>
            <a:spLocks noChangeArrowheads="1"/>
          </p:cNvSpPr>
          <p:nvPr/>
        </p:nvSpPr>
        <p:spPr bwMode="auto">
          <a:xfrm>
            <a:off x="20574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100</a:t>
            </a:r>
          </a:p>
        </p:txBody>
      </p:sp>
      <p:sp>
        <p:nvSpPr>
          <p:cNvPr id="23593" name="Rectangle 41"/>
          <p:cNvSpPr>
            <a:spLocks noChangeArrowheads="1"/>
          </p:cNvSpPr>
          <p:nvPr/>
        </p:nvSpPr>
        <p:spPr bwMode="auto">
          <a:xfrm>
            <a:off x="2057400" y="4648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23594" name="Rectangle 42"/>
          <p:cNvSpPr>
            <a:spLocks noChangeArrowheads="1"/>
          </p:cNvSpPr>
          <p:nvPr/>
        </p:nvSpPr>
        <p:spPr bwMode="auto">
          <a:xfrm>
            <a:off x="2667000" y="5867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220</a:t>
            </a:r>
          </a:p>
        </p:txBody>
      </p:sp>
      <p:sp>
        <p:nvSpPr>
          <p:cNvPr id="23595" name="Rectangle 43"/>
          <p:cNvSpPr>
            <a:spLocks noChangeArrowheads="1"/>
          </p:cNvSpPr>
          <p:nvPr/>
        </p:nvSpPr>
        <p:spPr bwMode="auto">
          <a:xfrm>
            <a:off x="3657600" y="5105400"/>
            <a:ext cx="381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a:t>
            </a:r>
          </a:p>
        </p:txBody>
      </p:sp>
      <p:sp>
        <p:nvSpPr>
          <p:cNvPr id="23596" name="Rectangle 44"/>
          <p:cNvSpPr>
            <a:spLocks noChangeArrowheads="1"/>
          </p:cNvSpPr>
          <p:nvPr/>
        </p:nvSpPr>
        <p:spPr bwMode="auto">
          <a:xfrm>
            <a:off x="3657600" y="4495800"/>
            <a:ext cx="381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20</a:t>
            </a:r>
          </a:p>
        </p:txBody>
      </p:sp>
      <p:sp>
        <p:nvSpPr>
          <p:cNvPr id="23597" name="Rectangle 45"/>
          <p:cNvSpPr>
            <a:spLocks noChangeArrowheads="1"/>
          </p:cNvSpPr>
          <p:nvPr/>
        </p:nvSpPr>
        <p:spPr bwMode="auto">
          <a:xfrm>
            <a:off x="3657600" y="3962400"/>
            <a:ext cx="381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8" name="Rectangle 46"/>
          <p:cNvSpPr>
            <a:spLocks noChangeArrowheads="1"/>
          </p:cNvSpPr>
          <p:nvPr/>
        </p:nvSpPr>
        <p:spPr bwMode="auto">
          <a:xfrm>
            <a:off x="4724400" y="5105400"/>
            <a:ext cx="381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a:t>
            </a:r>
          </a:p>
        </p:txBody>
      </p:sp>
      <p:sp>
        <p:nvSpPr>
          <p:cNvPr id="23599" name="Rectangle 47"/>
          <p:cNvSpPr>
            <a:spLocks noChangeArrowheads="1"/>
          </p:cNvSpPr>
          <p:nvPr/>
        </p:nvSpPr>
        <p:spPr bwMode="auto">
          <a:xfrm>
            <a:off x="4724400" y="4191000"/>
            <a:ext cx="381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30</a:t>
            </a:r>
          </a:p>
        </p:txBody>
      </p:sp>
      <p:sp>
        <p:nvSpPr>
          <p:cNvPr id="23600" name="Rectangle 48"/>
          <p:cNvSpPr>
            <a:spLocks noChangeArrowheads="1"/>
          </p:cNvSpPr>
          <p:nvPr/>
        </p:nvSpPr>
        <p:spPr bwMode="auto">
          <a:xfrm>
            <a:off x="4724400" y="3962400"/>
            <a:ext cx="3810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1" name="Rectangle 49"/>
          <p:cNvSpPr>
            <a:spLocks noChangeArrowheads="1"/>
          </p:cNvSpPr>
          <p:nvPr/>
        </p:nvSpPr>
        <p:spPr bwMode="auto">
          <a:xfrm>
            <a:off x="3124200" y="4572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100</a:t>
            </a:r>
          </a:p>
        </p:txBody>
      </p:sp>
      <p:sp>
        <p:nvSpPr>
          <p:cNvPr id="23602" name="Rectangle 50"/>
          <p:cNvSpPr>
            <a:spLocks noChangeArrowheads="1"/>
          </p:cNvSpPr>
          <p:nvPr/>
        </p:nvSpPr>
        <p:spPr bwMode="auto">
          <a:xfrm>
            <a:off x="31242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60</a:t>
            </a:r>
          </a:p>
        </p:txBody>
      </p:sp>
      <p:sp>
        <p:nvSpPr>
          <p:cNvPr id="23603" name="Rectangle 51"/>
          <p:cNvSpPr>
            <a:spLocks noChangeArrowheads="1"/>
          </p:cNvSpPr>
          <p:nvPr/>
        </p:nvSpPr>
        <p:spPr bwMode="auto">
          <a:xfrm>
            <a:off x="3124200" y="4953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23604" name="Rectangle 52"/>
          <p:cNvSpPr>
            <a:spLocks noChangeArrowheads="1"/>
          </p:cNvSpPr>
          <p:nvPr/>
        </p:nvSpPr>
        <p:spPr bwMode="auto">
          <a:xfrm>
            <a:off x="4191000" y="4572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120</a:t>
            </a:r>
          </a:p>
        </p:txBody>
      </p:sp>
      <p:sp>
        <p:nvSpPr>
          <p:cNvPr id="23605" name="Rectangle 53"/>
          <p:cNvSpPr>
            <a:spLocks noChangeArrowheads="1"/>
          </p:cNvSpPr>
          <p:nvPr/>
        </p:nvSpPr>
        <p:spPr bwMode="auto">
          <a:xfrm>
            <a:off x="41910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60</a:t>
            </a:r>
          </a:p>
        </p:txBody>
      </p:sp>
      <p:sp>
        <p:nvSpPr>
          <p:cNvPr id="23606" name="Rectangle 54"/>
          <p:cNvSpPr>
            <a:spLocks noChangeArrowheads="1"/>
          </p:cNvSpPr>
          <p:nvPr/>
        </p:nvSpPr>
        <p:spPr bwMode="auto">
          <a:xfrm>
            <a:off x="4191000" y="4953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23607" name="Rectangle 55"/>
          <p:cNvSpPr>
            <a:spLocks noChangeArrowheads="1"/>
          </p:cNvSpPr>
          <p:nvPr/>
        </p:nvSpPr>
        <p:spPr bwMode="auto">
          <a:xfrm>
            <a:off x="3581400" y="5867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160</a:t>
            </a:r>
          </a:p>
        </p:txBody>
      </p:sp>
      <p:sp>
        <p:nvSpPr>
          <p:cNvPr id="23608" name="Rectangle 56"/>
          <p:cNvSpPr>
            <a:spLocks noChangeArrowheads="1"/>
          </p:cNvSpPr>
          <p:nvPr/>
        </p:nvSpPr>
        <p:spPr bwMode="auto">
          <a:xfrm>
            <a:off x="4648200" y="5867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180</a:t>
            </a:r>
          </a:p>
        </p:txBody>
      </p:sp>
      <p:sp>
        <p:nvSpPr>
          <p:cNvPr id="23609" name="Rectangle 57"/>
          <p:cNvSpPr>
            <a:spLocks noChangeArrowheads="1"/>
          </p:cNvSpPr>
          <p:nvPr/>
        </p:nvSpPr>
        <p:spPr bwMode="auto">
          <a:xfrm>
            <a:off x="5486400" y="5105400"/>
            <a:ext cx="381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a:t>
            </a:r>
          </a:p>
        </p:txBody>
      </p:sp>
      <p:sp>
        <p:nvSpPr>
          <p:cNvPr id="23610" name="Rectangle 58"/>
          <p:cNvSpPr>
            <a:spLocks noChangeArrowheads="1"/>
          </p:cNvSpPr>
          <p:nvPr/>
        </p:nvSpPr>
        <p:spPr bwMode="auto">
          <a:xfrm>
            <a:off x="5486400" y="4495800"/>
            <a:ext cx="381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20</a:t>
            </a:r>
          </a:p>
        </p:txBody>
      </p:sp>
      <p:sp>
        <p:nvSpPr>
          <p:cNvPr id="23611" name="Rectangle 59"/>
          <p:cNvSpPr>
            <a:spLocks noChangeArrowheads="1"/>
          </p:cNvSpPr>
          <p:nvPr/>
        </p:nvSpPr>
        <p:spPr bwMode="auto">
          <a:xfrm>
            <a:off x="5486400" y="3962400"/>
            <a:ext cx="381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20</a:t>
            </a:r>
          </a:p>
        </p:txBody>
      </p:sp>
      <p:sp>
        <p:nvSpPr>
          <p:cNvPr id="23612" name="Rectangle 60"/>
          <p:cNvSpPr>
            <a:spLocks noChangeArrowheads="1"/>
          </p:cNvSpPr>
          <p:nvPr/>
        </p:nvSpPr>
        <p:spPr bwMode="auto">
          <a:xfrm>
            <a:off x="5410200" y="5867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240</a:t>
            </a:r>
          </a:p>
        </p:txBody>
      </p:sp>
      <p:sp>
        <p:nvSpPr>
          <p:cNvPr id="23613" name="Rectangle 61"/>
          <p:cNvSpPr>
            <a:spLocks noChangeArrowheads="1"/>
          </p:cNvSpPr>
          <p:nvPr/>
        </p:nvSpPr>
        <p:spPr bwMode="auto">
          <a:xfrm>
            <a:off x="6019800" y="4038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80</a:t>
            </a:r>
          </a:p>
        </p:txBody>
      </p:sp>
      <p:sp>
        <p:nvSpPr>
          <p:cNvPr id="23614" name="Rectangle 62"/>
          <p:cNvSpPr>
            <a:spLocks noChangeArrowheads="1"/>
          </p:cNvSpPr>
          <p:nvPr/>
        </p:nvSpPr>
        <p:spPr bwMode="auto">
          <a:xfrm>
            <a:off x="60198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60</a:t>
            </a:r>
          </a:p>
        </p:txBody>
      </p:sp>
      <p:sp>
        <p:nvSpPr>
          <p:cNvPr id="23615" name="Rectangle 63"/>
          <p:cNvSpPr>
            <a:spLocks noChangeArrowheads="1"/>
          </p:cNvSpPr>
          <p:nvPr/>
        </p:nvSpPr>
        <p:spPr bwMode="auto">
          <a:xfrm>
            <a:off x="6019800" y="4343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23616" name="Rectangle 64"/>
          <p:cNvSpPr>
            <a:spLocks noChangeArrowheads="1"/>
          </p:cNvSpPr>
          <p:nvPr/>
        </p:nvSpPr>
        <p:spPr bwMode="auto">
          <a:xfrm>
            <a:off x="6019800" y="4648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100</a:t>
            </a:r>
          </a:p>
        </p:txBody>
      </p:sp>
      <p:sp>
        <p:nvSpPr>
          <p:cNvPr id="23617" name="Rectangle 65"/>
          <p:cNvSpPr>
            <a:spLocks noChangeArrowheads="1"/>
          </p:cNvSpPr>
          <p:nvPr/>
        </p:nvSpPr>
        <p:spPr bwMode="auto">
          <a:xfrm>
            <a:off x="6019800" y="4953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50372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77"/>
                                        </p:tgtEl>
                                        <p:attrNameLst>
                                          <p:attrName>style.visibility</p:attrName>
                                        </p:attrNameLst>
                                      </p:cBhvr>
                                      <p:to>
                                        <p:strVal val="visible"/>
                                      </p:to>
                                    </p:set>
                                    <p:animEffect transition="in" filter="blinds(horizontal)">
                                      <p:cBhvr>
                                        <p:cTn id="7" dur="500"/>
                                        <p:tgtEl>
                                          <p:spTgt spid="23577"/>
                                        </p:tgtEl>
                                      </p:cBhvr>
                                    </p:animEffect>
                                  </p:childTnLst>
                                </p:cTn>
                              </p:par>
                              <p:par>
                                <p:cTn id="8" presetID="3" presetClass="entr" presetSubtype="10" fill="hold" nodeType="withEffect">
                                  <p:stCondLst>
                                    <p:cond delay="0"/>
                                  </p:stCondLst>
                                  <p:childTnLst>
                                    <p:set>
                                      <p:cBhvr>
                                        <p:cTn id="9" dur="1" fill="hold">
                                          <p:stCondLst>
                                            <p:cond delay="0"/>
                                          </p:stCondLst>
                                        </p:cTn>
                                        <p:tgtEl>
                                          <p:spTgt spid="23588"/>
                                        </p:tgtEl>
                                        <p:attrNameLst>
                                          <p:attrName>style.visibility</p:attrName>
                                        </p:attrNameLst>
                                      </p:cBhvr>
                                      <p:to>
                                        <p:strVal val="visible"/>
                                      </p:to>
                                    </p:set>
                                    <p:animEffect transition="in" filter="blinds(horizontal)">
                                      <p:cBhvr>
                                        <p:cTn id="10" dur="500"/>
                                        <p:tgtEl>
                                          <p:spTgt spid="235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589"/>
                                        </p:tgtEl>
                                        <p:attrNameLst>
                                          <p:attrName>style.visibility</p:attrName>
                                        </p:attrNameLst>
                                      </p:cBhvr>
                                      <p:to>
                                        <p:strVal val="visible"/>
                                      </p:to>
                                    </p:set>
                                    <p:animEffect transition="in" filter="blinds(horizontal)">
                                      <p:cBhvr>
                                        <p:cTn id="15" dur="500"/>
                                        <p:tgtEl>
                                          <p:spTgt spid="2358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590"/>
                                        </p:tgtEl>
                                        <p:attrNameLst>
                                          <p:attrName>style.visibility</p:attrName>
                                        </p:attrNameLst>
                                      </p:cBhvr>
                                      <p:to>
                                        <p:strVal val="visible"/>
                                      </p:to>
                                    </p:set>
                                    <p:animEffect transition="in" filter="blinds(horizontal)">
                                      <p:cBhvr>
                                        <p:cTn id="18" dur="500"/>
                                        <p:tgtEl>
                                          <p:spTgt spid="2359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591"/>
                                        </p:tgtEl>
                                        <p:attrNameLst>
                                          <p:attrName>style.visibility</p:attrName>
                                        </p:attrNameLst>
                                      </p:cBhvr>
                                      <p:to>
                                        <p:strVal val="visible"/>
                                      </p:to>
                                    </p:set>
                                    <p:animEffect transition="in" filter="blinds(horizontal)">
                                      <p:cBhvr>
                                        <p:cTn id="21" dur="500"/>
                                        <p:tgtEl>
                                          <p:spTgt spid="2359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3592"/>
                                        </p:tgtEl>
                                        <p:attrNameLst>
                                          <p:attrName>style.visibility</p:attrName>
                                        </p:attrNameLst>
                                      </p:cBhvr>
                                      <p:to>
                                        <p:strVal val="visible"/>
                                      </p:to>
                                    </p:set>
                                    <p:animEffect transition="in" filter="blinds(horizontal)">
                                      <p:cBhvr>
                                        <p:cTn id="24" dur="500"/>
                                        <p:tgtEl>
                                          <p:spTgt spid="2359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3593"/>
                                        </p:tgtEl>
                                        <p:attrNameLst>
                                          <p:attrName>style.visibility</p:attrName>
                                        </p:attrNameLst>
                                      </p:cBhvr>
                                      <p:to>
                                        <p:strVal val="visible"/>
                                      </p:to>
                                    </p:set>
                                    <p:animEffect transition="in" filter="blinds(horizontal)">
                                      <p:cBhvr>
                                        <p:cTn id="27" dur="500"/>
                                        <p:tgtEl>
                                          <p:spTgt spid="2359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3594"/>
                                        </p:tgtEl>
                                        <p:attrNameLst>
                                          <p:attrName>style.visibility</p:attrName>
                                        </p:attrNameLst>
                                      </p:cBhvr>
                                      <p:to>
                                        <p:strVal val="visible"/>
                                      </p:to>
                                    </p:set>
                                    <p:animEffect transition="in" filter="blinds(horizontal)">
                                      <p:cBhvr>
                                        <p:cTn id="30" dur="500"/>
                                        <p:tgtEl>
                                          <p:spTgt spid="2359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595"/>
                                        </p:tgtEl>
                                        <p:attrNameLst>
                                          <p:attrName>style.visibility</p:attrName>
                                        </p:attrNameLst>
                                      </p:cBhvr>
                                      <p:to>
                                        <p:strVal val="visible"/>
                                      </p:to>
                                    </p:set>
                                    <p:animEffect transition="in" filter="blinds(horizontal)">
                                      <p:cBhvr>
                                        <p:cTn id="33" dur="500"/>
                                        <p:tgtEl>
                                          <p:spTgt spid="2359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3596"/>
                                        </p:tgtEl>
                                        <p:attrNameLst>
                                          <p:attrName>style.visibility</p:attrName>
                                        </p:attrNameLst>
                                      </p:cBhvr>
                                      <p:to>
                                        <p:strVal val="visible"/>
                                      </p:to>
                                    </p:set>
                                    <p:animEffect transition="in" filter="blinds(horizontal)">
                                      <p:cBhvr>
                                        <p:cTn id="36" dur="500"/>
                                        <p:tgtEl>
                                          <p:spTgt spid="23596"/>
                                        </p:tgtEl>
                                      </p:cBhvr>
                                    </p:animEffect>
                                  </p:childTnLst>
                                </p:cTn>
                              </p:par>
                              <p:par>
                                <p:cTn id="37" presetID="3" presetClass="entr" presetSubtype="10" fill="hold" nodeType="withEffect">
                                  <p:stCondLst>
                                    <p:cond delay="0"/>
                                  </p:stCondLst>
                                  <p:childTnLst>
                                    <p:set>
                                      <p:cBhvr>
                                        <p:cTn id="38" dur="1" fill="hold">
                                          <p:stCondLst>
                                            <p:cond delay="0"/>
                                          </p:stCondLst>
                                        </p:cTn>
                                        <p:tgtEl>
                                          <p:spTgt spid="23597"/>
                                        </p:tgtEl>
                                        <p:attrNameLst>
                                          <p:attrName>style.visibility</p:attrName>
                                        </p:attrNameLst>
                                      </p:cBhvr>
                                      <p:to>
                                        <p:strVal val="visible"/>
                                      </p:to>
                                    </p:set>
                                    <p:animEffect transition="in" filter="blinds(horizontal)">
                                      <p:cBhvr>
                                        <p:cTn id="39" dur="500"/>
                                        <p:tgtEl>
                                          <p:spTgt spid="2359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3598"/>
                                        </p:tgtEl>
                                        <p:attrNameLst>
                                          <p:attrName>style.visibility</p:attrName>
                                        </p:attrNameLst>
                                      </p:cBhvr>
                                      <p:to>
                                        <p:strVal val="visible"/>
                                      </p:to>
                                    </p:set>
                                    <p:animEffect transition="in" filter="blinds(horizontal)">
                                      <p:cBhvr>
                                        <p:cTn id="42" dur="500"/>
                                        <p:tgtEl>
                                          <p:spTgt spid="2359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3599"/>
                                        </p:tgtEl>
                                        <p:attrNameLst>
                                          <p:attrName>style.visibility</p:attrName>
                                        </p:attrNameLst>
                                      </p:cBhvr>
                                      <p:to>
                                        <p:strVal val="visible"/>
                                      </p:to>
                                    </p:set>
                                    <p:animEffect transition="in" filter="blinds(horizontal)">
                                      <p:cBhvr>
                                        <p:cTn id="45" dur="500"/>
                                        <p:tgtEl>
                                          <p:spTgt spid="23599"/>
                                        </p:tgtEl>
                                      </p:cBhvr>
                                    </p:animEffect>
                                  </p:childTnLst>
                                </p:cTn>
                              </p:par>
                              <p:par>
                                <p:cTn id="46" presetID="3" presetClass="entr" presetSubtype="10" fill="hold" nodeType="withEffect">
                                  <p:stCondLst>
                                    <p:cond delay="0"/>
                                  </p:stCondLst>
                                  <p:childTnLst>
                                    <p:set>
                                      <p:cBhvr>
                                        <p:cTn id="47" dur="1" fill="hold">
                                          <p:stCondLst>
                                            <p:cond delay="0"/>
                                          </p:stCondLst>
                                        </p:cTn>
                                        <p:tgtEl>
                                          <p:spTgt spid="23600"/>
                                        </p:tgtEl>
                                        <p:attrNameLst>
                                          <p:attrName>style.visibility</p:attrName>
                                        </p:attrNameLst>
                                      </p:cBhvr>
                                      <p:to>
                                        <p:strVal val="visible"/>
                                      </p:to>
                                    </p:set>
                                    <p:animEffect transition="in" filter="blinds(horizontal)">
                                      <p:cBhvr>
                                        <p:cTn id="48" dur="500"/>
                                        <p:tgtEl>
                                          <p:spTgt spid="2360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3601"/>
                                        </p:tgtEl>
                                        <p:attrNameLst>
                                          <p:attrName>style.visibility</p:attrName>
                                        </p:attrNameLst>
                                      </p:cBhvr>
                                      <p:to>
                                        <p:strVal val="visible"/>
                                      </p:to>
                                    </p:set>
                                    <p:animEffect transition="in" filter="blinds(horizontal)">
                                      <p:cBhvr>
                                        <p:cTn id="51" dur="500"/>
                                        <p:tgtEl>
                                          <p:spTgt spid="2360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3602"/>
                                        </p:tgtEl>
                                        <p:attrNameLst>
                                          <p:attrName>style.visibility</p:attrName>
                                        </p:attrNameLst>
                                      </p:cBhvr>
                                      <p:to>
                                        <p:strVal val="visible"/>
                                      </p:to>
                                    </p:set>
                                    <p:animEffect transition="in" filter="blinds(horizontal)">
                                      <p:cBhvr>
                                        <p:cTn id="54" dur="500"/>
                                        <p:tgtEl>
                                          <p:spTgt spid="2360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3603"/>
                                        </p:tgtEl>
                                        <p:attrNameLst>
                                          <p:attrName>style.visibility</p:attrName>
                                        </p:attrNameLst>
                                      </p:cBhvr>
                                      <p:to>
                                        <p:strVal val="visible"/>
                                      </p:to>
                                    </p:set>
                                    <p:animEffect transition="in" filter="blinds(horizontal)">
                                      <p:cBhvr>
                                        <p:cTn id="57" dur="500"/>
                                        <p:tgtEl>
                                          <p:spTgt spid="2360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3604"/>
                                        </p:tgtEl>
                                        <p:attrNameLst>
                                          <p:attrName>style.visibility</p:attrName>
                                        </p:attrNameLst>
                                      </p:cBhvr>
                                      <p:to>
                                        <p:strVal val="visible"/>
                                      </p:to>
                                    </p:set>
                                    <p:animEffect transition="in" filter="blinds(horizontal)">
                                      <p:cBhvr>
                                        <p:cTn id="60" dur="500"/>
                                        <p:tgtEl>
                                          <p:spTgt spid="2360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3605"/>
                                        </p:tgtEl>
                                        <p:attrNameLst>
                                          <p:attrName>style.visibility</p:attrName>
                                        </p:attrNameLst>
                                      </p:cBhvr>
                                      <p:to>
                                        <p:strVal val="visible"/>
                                      </p:to>
                                    </p:set>
                                    <p:animEffect transition="in" filter="blinds(horizontal)">
                                      <p:cBhvr>
                                        <p:cTn id="63" dur="500"/>
                                        <p:tgtEl>
                                          <p:spTgt spid="2360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3606"/>
                                        </p:tgtEl>
                                        <p:attrNameLst>
                                          <p:attrName>style.visibility</p:attrName>
                                        </p:attrNameLst>
                                      </p:cBhvr>
                                      <p:to>
                                        <p:strVal val="visible"/>
                                      </p:to>
                                    </p:set>
                                    <p:animEffect transition="in" filter="blinds(horizontal)">
                                      <p:cBhvr>
                                        <p:cTn id="66" dur="500"/>
                                        <p:tgtEl>
                                          <p:spTgt spid="2360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3607"/>
                                        </p:tgtEl>
                                        <p:attrNameLst>
                                          <p:attrName>style.visibility</p:attrName>
                                        </p:attrNameLst>
                                      </p:cBhvr>
                                      <p:to>
                                        <p:strVal val="visible"/>
                                      </p:to>
                                    </p:set>
                                    <p:animEffect transition="in" filter="blinds(horizontal)">
                                      <p:cBhvr>
                                        <p:cTn id="69" dur="500"/>
                                        <p:tgtEl>
                                          <p:spTgt spid="2360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3608"/>
                                        </p:tgtEl>
                                        <p:attrNameLst>
                                          <p:attrName>style.visibility</p:attrName>
                                        </p:attrNameLst>
                                      </p:cBhvr>
                                      <p:to>
                                        <p:strVal val="visible"/>
                                      </p:to>
                                    </p:set>
                                    <p:animEffect transition="in" filter="blinds(horizontal)">
                                      <p:cBhvr>
                                        <p:cTn id="72" dur="500"/>
                                        <p:tgtEl>
                                          <p:spTgt spid="2360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3609"/>
                                        </p:tgtEl>
                                        <p:attrNameLst>
                                          <p:attrName>style.visibility</p:attrName>
                                        </p:attrNameLst>
                                      </p:cBhvr>
                                      <p:to>
                                        <p:strVal val="visible"/>
                                      </p:to>
                                    </p:set>
                                    <p:animEffect transition="in" filter="blinds(horizontal)">
                                      <p:cBhvr>
                                        <p:cTn id="75" dur="500"/>
                                        <p:tgtEl>
                                          <p:spTgt spid="2360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3610"/>
                                        </p:tgtEl>
                                        <p:attrNameLst>
                                          <p:attrName>style.visibility</p:attrName>
                                        </p:attrNameLst>
                                      </p:cBhvr>
                                      <p:to>
                                        <p:strVal val="visible"/>
                                      </p:to>
                                    </p:set>
                                    <p:animEffect transition="in" filter="blinds(horizontal)">
                                      <p:cBhvr>
                                        <p:cTn id="78" dur="500"/>
                                        <p:tgtEl>
                                          <p:spTgt spid="2361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3611"/>
                                        </p:tgtEl>
                                        <p:attrNameLst>
                                          <p:attrName>style.visibility</p:attrName>
                                        </p:attrNameLst>
                                      </p:cBhvr>
                                      <p:to>
                                        <p:strVal val="visible"/>
                                      </p:to>
                                    </p:set>
                                    <p:animEffect transition="in" filter="blinds(horizontal)">
                                      <p:cBhvr>
                                        <p:cTn id="81" dur="500"/>
                                        <p:tgtEl>
                                          <p:spTgt spid="2361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3612"/>
                                        </p:tgtEl>
                                        <p:attrNameLst>
                                          <p:attrName>style.visibility</p:attrName>
                                        </p:attrNameLst>
                                      </p:cBhvr>
                                      <p:to>
                                        <p:strVal val="visible"/>
                                      </p:to>
                                    </p:set>
                                    <p:animEffect transition="in" filter="blinds(horizontal)">
                                      <p:cBhvr>
                                        <p:cTn id="84" dur="500"/>
                                        <p:tgtEl>
                                          <p:spTgt spid="2361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3613"/>
                                        </p:tgtEl>
                                        <p:attrNameLst>
                                          <p:attrName>style.visibility</p:attrName>
                                        </p:attrNameLst>
                                      </p:cBhvr>
                                      <p:to>
                                        <p:strVal val="visible"/>
                                      </p:to>
                                    </p:set>
                                    <p:animEffect transition="in" filter="blinds(horizontal)">
                                      <p:cBhvr>
                                        <p:cTn id="87" dur="500"/>
                                        <p:tgtEl>
                                          <p:spTgt spid="23613"/>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3614"/>
                                        </p:tgtEl>
                                        <p:attrNameLst>
                                          <p:attrName>style.visibility</p:attrName>
                                        </p:attrNameLst>
                                      </p:cBhvr>
                                      <p:to>
                                        <p:strVal val="visible"/>
                                      </p:to>
                                    </p:set>
                                    <p:animEffect transition="in" filter="blinds(horizontal)">
                                      <p:cBhvr>
                                        <p:cTn id="90" dur="500"/>
                                        <p:tgtEl>
                                          <p:spTgt spid="23614"/>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3615"/>
                                        </p:tgtEl>
                                        <p:attrNameLst>
                                          <p:attrName>style.visibility</p:attrName>
                                        </p:attrNameLst>
                                      </p:cBhvr>
                                      <p:to>
                                        <p:strVal val="visible"/>
                                      </p:to>
                                    </p:set>
                                    <p:animEffect transition="in" filter="blinds(horizontal)">
                                      <p:cBhvr>
                                        <p:cTn id="93" dur="500"/>
                                        <p:tgtEl>
                                          <p:spTgt spid="2361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23616"/>
                                        </p:tgtEl>
                                        <p:attrNameLst>
                                          <p:attrName>style.visibility</p:attrName>
                                        </p:attrNameLst>
                                      </p:cBhvr>
                                      <p:to>
                                        <p:strVal val="visible"/>
                                      </p:to>
                                    </p:set>
                                    <p:animEffect transition="in" filter="blinds(horizontal)">
                                      <p:cBhvr>
                                        <p:cTn id="96" dur="500"/>
                                        <p:tgtEl>
                                          <p:spTgt spid="23616"/>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23617"/>
                                        </p:tgtEl>
                                        <p:attrNameLst>
                                          <p:attrName>style.visibility</p:attrName>
                                        </p:attrNameLst>
                                      </p:cBhvr>
                                      <p:to>
                                        <p:strVal val="visible"/>
                                      </p:to>
                                    </p:set>
                                    <p:animEffect transition="in" filter="blinds(horizontal)">
                                      <p:cBhvr>
                                        <p:cTn id="99" dur="500"/>
                                        <p:tgtEl>
                                          <p:spTgt spid="23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7" grpId="0"/>
      <p:bldP spid="23589" grpId="0" animBg="1"/>
      <p:bldP spid="23590" grpId="0" animBg="1"/>
      <p:bldP spid="23591" grpId="0"/>
      <p:bldP spid="23592" grpId="0"/>
      <p:bldP spid="23593" grpId="0"/>
      <p:bldP spid="23594" grpId="0"/>
      <p:bldP spid="23595" grpId="0" animBg="1"/>
      <p:bldP spid="23596" grpId="0" animBg="1"/>
      <p:bldP spid="23598" grpId="0" animBg="1"/>
      <p:bldP spid="23599" grpId="0" animBg="1"/>
      <p:bldP spid="23601" grpId="0"/>
      <p:bldP spid="23602" grpId="0"/>
      <p:bldP spid="23603" grpId="0"/>
      <p:bldP spid="23604" grpId="0"/>
      <p:bldP spid="23605" grpId="0"/>
      <p:bldP spid="23606" grpId="0"/>
      <p:bldP spid="23607" grpId="0"/>
      <p:bldP spid="23608" grpId="0"/>
      <p:bldP spid="23609" grpId="0" animBg="1"/>
      <p:bldP spid="23610" grpId="0" animBg="1"/>
      <p:bldP spid="23611" grpId="0" animBg="1"/>
      <p:bldP spid="23612" grpId="0"/>
      <p:bldP spid="23613" grpId="0"/>
      <p:bldP spid="23614" grpId="0"/>
      <p:bldP spid="23615" grpId="0"/>
      <p:bldP spid="23616" grpId="0"/>
      <p:bldP spid="2361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920876" y="1916114"/>
            <a:ext cx="8207375" cy="4179887"/>
          </a:xfrm>
        </p:spPr>
        <p:txBody>
          <a:bodyPr/>
          <a:lstStyle/>
          <a:p>
            <a:pPr>
              <a:buFont typeface="Wingdings" panose="05000000000000000000" pitchFamily="2" charset="2"/>
              <a:buNone/>
            </a:pPr>
            <a:r>
              <a:rPr lang="en-US" altLang="zh-CN">
                <a:latin typeface="楷体_GB2312" pitchFamily="49" charset="-122"/>
                <a:ea typeface="楷体_GB2312" pitchFamily="49" charset="-122"/>
              </a:rPr>
              <a:t>  	</a:t>
            </a:r>
            <a:r>
              <a:rPr lang="zh-CN" altLang="en-US" sz="2400">
                <a:latin typeface="楷体_GB2312" pitchFamily="49" charset="-122"/>
                <a:ea typeface="楷体_GB2312" pitchFamily="49" charset="-122"/>
              </a:rPr>
              <a:t>对于</a:t>
            </a:r>
            <a:r>
              <a:rPr lang="en-US" altLang="zh-CN" sz="2400" b="1">
                <a:solidFill>
                  <a:schemeClr val="bg2"/>
                </a:solidFill>
                <a:latin typeface="楷体_GB2312" pitchFamily="49" charset="-122"/>
                <a:ea typeface="楷体_GB2312" pitchFamily="49" charset="-122"/>
              </a:rPr>
              <a:t>0-1</a:t>
            </a:r>
            <a:r>
              <a:rPr lang="zh-CN" altLang="en-US" sz="2400" b="1">
                <a:solidFill>
                  <a:schemeClr val="bg2"/>
                </a:solidFill>
                <a:latin typeface="楷体_GB2312" pitchFamily="49" charset="-122"/>
                <a:ea typeface="楷体_GB2312" pitchFamily="49" charset="-122"/>
              </a:rPr>
              <a:t>背包问题</a:t>
            </a:r>
            <a:r>
              <a:rPr lang="zh-CN" altLang="en-US" sz="2400">
                <a:latin typeface="楷体_GB2312" pitchFamily="49" charset="-122"/>
                <a:ea typeface="楷体_GB2312" pitchFamily="49" charset="-122"/>
              </a:rPr>
              <a:t>，贪心选择之所以不能得到最优解是因为在这种情况下，它无法保证最终能将背包装满，部分闲置的背包空间使每公斤背包空间的价值降低了。事实上，在考虑</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背包问题时，应比较选择该物品和不选择该物品所导致的最终方案，然后再作出最好选择。由此就导出许多互相重叠的子问题。这正是该问题可用</a:t>
            </a:r>
            <a:r>
              <a:rPr lang="zh-CN" altLang="en-US" sz="2400" b="1">
                <a:solidFill>
                  <a:schemeClr val="bg2"/>
                </a:solidFill>
                <a:latin typeface="楷体_GB2312" pitchFamily="49" charset="-122"/>
                <a:ea typeface="楷体_GB2312" pitchFamily="49" charset="-122"/>
              </a:rPr>
              <a:t>动态规划算法</a:t>
            </a:r>
            <a:r>
              <a:rPr lang="zh-CN" altLang="en-US" sz="2400">
                <a:latin typeface="楷体_GB2312" pitchFamily="49" charset="-122"/>
                <a:ea typeface="楷体_GB2312" pitchFamily="49" charset="-122"/>
              </a:rPr>
              <a:t>求解的另一重要特征。</a:t>
            </a:r>
          </a:p>
          <a:p>
            <a:pPr>
              <a:buFont typeface="Wingdings" panose="05000000000000000000" pitchFamily="2" charset="2"/>
              <a:buNone/>
            </a:pPr>
            <a:r>
              <a:rPr lang="zh-CN" altLang="en-US" sz="2400">
                <a:latin typeface="楷体_GB2312" pitchFamily="49" charset="-122"/>
                <a:ea typeface="楷体_GB2312" pitchFamily="49" charset="-122"/>
              </a:rPr>
              <a:t>	   实际上也是如此，动态规划算法的确可以有效地解</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背包问题。 </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1777145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33550" y="5043487"/>
            <a:ext cx="8229600" cy="1371600"/>
          </a:xfrm>
        </p:spPr>
        <p:txBody>
          <a:bodyPr/>
          <a:lstStyle/>
          <a:p>
            <a:pPr eaLnBrk="1" hangingPunct="1"/>
            <a:r>
              <a:rPr lang="en-US" altLang="zh-CN" sz="2000" dirty="0"/>
              <a:t>public static </a:t>
            </a:r>
            <a:r>
              <a:rPr lang="en-US" altLang="zh-CN" sz="2000" dirty="0" err="1"/>
              <a:t>int</a:t>
            </a:r>
            <a:r>
              <a:rPr lang="en-US" altLang="zh-CN" sz="2000" dirty="0"/>
              <a:t> </a:t>
            </a:r>
            <a:r>
              <a:rPr lang="en-US" altLang="zh-CN" sz="2000" b="1" dirty="0" err="1"/>
              <a:t>fibonacci</a:t>
            </a:r>
            <a:r>
              <a:rPr lang="en-US" altLang="zh-CN" sz="2000" dirty="0"/>
              <a:t>(</a:t>
            </a:r>
            <a:r>
              <a:rPr lang="en-US" altLang="zh-CN" sz="2000" dirty="0" err="1"/>
              <a:t>int</a:t>
            </a:r>
            <a:r>
              <a:rPr lang="en-US" altLang="zh-CN" sz="2000" dirty="0"/>
              <a:t> n)</a:t>
            </a:r>
            <a:br>
              <a:rPr lang="en-US" altLang="zh-CN" sz="2000" dirty="0"/>
            </a:br>
            <a:r>
              <a:rPr lang="en-US" altLang="zh-CN" sz="2000" dirty="0"/>
              <a:t>   {</a:t>
            </a:r>
            <a:br>
              <a:rPr lang="en-US" altLang="zh-CN" sz="2000" dirty="0"/>
            </a:br>
            <a:r>
              <a:rPr lang="en-US" altLang="zh-CN" sz="2000" dirty="0"/>
              <a:t>       </a:t>
            </a:r>
            <a:r>
              <a:rPr lang="en-US" altLang="zh-CN" sz="2000" b="1" dirty="0"/>
              <a:t>if</a:t>
            </a:r>
            <a:r>
              <a:rPr lang="en-US" altLang="zh-CN" sz="2000" dirty="0"/>
              <a:t> (n &lt;= 1) </a:t>
            </a:r>
            <a:r>
              <a:rPr lang="en-US" altLang="zh-CN" sz="2000" b="1" dirty="0"/>
              <a:t>return</a:t>
            </a:r>
            <a:r>
              <a:rPr lang="en-US" altLang="zh-CN" sz="2000" dirty="0"/>
              <a:t> 1;</a:t>
            </a:r>
            <a:br>
              <a:rPr lang="en-US" altLang="zh-CN" sz="2000" dirty="0"/>
            </a:br>
            <a:r>
              <a:rPr lang="en-US" altLang="zh-CN" sz="2000" dirty="0"/>
              <a:t>       </a:t>
            </a:r>
            <a:r>
              <a:rPr lang="en-US" altLang="zh-CN" sz="2000" b="1" dirty="0"/>
              <a:t>return</a:t>
            </a:r>
            <a:r>
              <a:rPr lang="en-US" altLang="zh-CN" sz="2000" dirty="0"/>
              <a:t> </a:t>
            </a:r>
            <a:r>
              <a:rPr lang="en-US" altLang="zh-CN" sz="2000" b="1" dirty="0" err="1"/>
              <a:t>fibonacci</a:t>
            </a:r>
            <a:r>
              <a:rPr lang="en-US" altLang="zh-CN" sz="2000" dirty="0"/>
              <a:t>(n-1)+</a:t>
            </a:r>
            <a:r>
              <a:rPr lang="en-US" altLang="zh-CN" sz="2000" b="1" dirty="0" err="1"/>
              <a:t>fibonacci</a:t>
            </a:r>
            <a:r>
              <a:rPr lang="en-US" altLang="zh-CN" sz="2000" dirty="0"/>
              <a:t>(n-2);</a:t>
            </a:r>
            <a:br>
              <a:rPr lang="en-US" altLang="zh-CN" sz="2000" dirty="0"/>
            </a:br>
            <a:r>
              <a:rPr lang="en-US" altLang="zh-CN" sz="2000" dirty="0"/>
              <a:t>   }</a:t>
            </a:r>
            <a:br>
              <a:rPr lang="en-US" altLang="zh-CN" sz="2000" dirty="0"/>
            </a:br>
            <a:endParaRPr lang="zh-TW" altLang="en-US" sz="2000" dirty="0"/>
          </a:p>
        </p:txBody>
      </p:sp>
      <p:sp>
        <p:nvSpPr>
          <p:cNvPr id="13315" name="Text Box 3"/>
          <p:cNvSpPr txBox="1">
            <a:spLocks noChangeArrowheads="1"/>
          </p:cNvSpPr>
          <p:nvPr/>
        </p:nvSpPr>
        <p:spPr bwMode="auto">
          <a:xfrm>
            <a:off x="5738814" y="1004887"/>
            <a:ext cx="52097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dirty="0">
                <a:solidFill>
                  <a:srgbClr val="336699"/>
                </a:solidFill>
                <a:latin typeface="微软雅黑" panose="020B0503020204020204" pitchFamily="34" charset="-122"/>
                <a:ea typeface="微软雅黑" panose="020B0503020204020204" pitchFamily="34" charset="-122"/>
              </a:rPr>
              <a:t>f(n)</a:t>
            </a:r>
          </a:p>
        </p:txBody>
      </p:sp>
      <p:sp>
        <p:nvSpPr>
          <p:cNvPr id="13316" name="Text Box 4"/>
          <p:cNvSpPr txBox="1">
            <a:spLocks noChangeArrowheads="1"/>
          </p:cNvSpPr>
          <p:nvPr/>
        </p:nvSpPr>
        <p:spPr bwMode="auto">
          <a:xfrm>
            <a:off x="4376739" y="1957387"/>
            <a:ext cx="72616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a:solidFill>
                  <a:srgbClr val="336699"/>
                </a:solidFill>
                <a:latin typeface="微软雅黑" panose="020B0503020204020204" pitchFamily="34" charset="-122"/>
                <a:ea typeface="微软雅黑" panose="020B0503020204020204" pitchFamily="34" charset="-122"/>
              </a:rPr>
              <a:t>f(n-1)</a:t>
            </a:r>
          </a:p>
        </p:txBody>
      </p:sp>
      <p:sp>
        <p:nvSpPr>
          <p:cNvPr id="13317" name="Text Box 5"/>
          <p:cNvSpPr txBox="1">
            <a:spLocks noChangeArrowheads="1"/>
          </p:cNvSpPr>
          <p:nvPr/>
        </p:nvSpPr>
        <p:spPr bwMode="auto">
          <a:xfrm>
            <a:off x="6969125" y="1963737"/>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a:solidFill>
                  <a:srgbClr val="336699"/>
                </a:solidFill>
                <a:latin typeface="微软雅黑" panose="020B0503020204020204" pitchFamily="34" charset="-122"/>
                <a:ea typeface="微软雅黑" panose="020B0503020204020204" pitchFamily="34" charset="-122"/>
              </a:rPr>
              <a:t>f(n-2)</a:t>
            </a:r>
          </a:p>
        </p:txBody>
      </p:sp>
      <p:sp>
        <p:nvSpPr>
          <p:cNvPr id="13318" name="Text Box 6"/>
          <p:cNvSpPr txBox="1">
            <a:spLocks noChangeArrowheads="1"/>
          </p:cNvSpPr>
          <p:nvPr/>
        </p:nvSpPr>
        <p:spPr bwMode="auto">
          <a:xfrm>
            <a:off x="3157539" y="2836862"/>
            <a:ext cx="75822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dirty="0">
                <a:solidFill>
                  <a:srgbClr val="336699"/>
                </a:solidFill>
                <a:latin typeface="微软雅黑" panose="020B0503020204020204" pitchFamily="34" charset="-122"/>
                <a:ea typeface="微软雅黑" panose="020B0503020204020204" pitchFamily="34" charset="-122"/>
              </a:rPr>
              <a:t>f(n-2)</a:t>
            </a:r>
          </a:p>
        </p:txBody>
      </p:sp>
      <p:sp>
        <p:nvSpPr>
          <p:cNvPr id="13319" name="Text Box 7"/>
          <p:cNvSpPr txBox="1">
            <a:spLocks noChangeArrowheads="1"/>
          </p:cNvSpPr>
          <p:nvPr/>
        </p:nvSpPr>
        <p:spPr bwMode="auto">
          <a:xfrm>
            <a:off x="5002214" y="2843212"/>
            <a:ext cx="75822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a:solidFill>
                  <a:srgbClr val="336699"/>
                </a:solidFill>
                <a:latin typeface="微软雅黑" panose="020B0503020204020204" pitchFamily="34" charset="-122"/>
                <a:ea typeface="微软雅黑" panose="020B0503020204020204" pitchFamily="34" charset="-122"/>
              </a:rPr>
              <a:t>f(n-3)</a:t>
            </a:r>
          </a:p>
        </p:txBody>
      </p:sp>
      <p:sp>
        <p:nvSpPr>
          <p:cNvPr id="13320" name="Text Box 8"/>
          <p:cNvSpPr txBox="1">
            <a:spLocks noChangeArrowheads="1"/>
          </p:cNvSpPr>
          <p:nvPr/>
        </p:nvSpPr>
        <p:spPr bwMode="auto">
          <a:xfrm>
            <a:off x="6064250" y="2841625"/>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a:solidFill>
                  <a:srgbClr val="336699"/>
                </a:solidFill>
                <a:latin typeface="微软雅黑" panose="020B0503020204020204" pitchFamily="34" charset="-122"/>
                <a:ea typeface="微软雅黑" panose="020B0503020204020204" pitchFamily="34" charset="-122"/>
              </a:rPr>
              <a:t>f(n-3)</a:t>
            </a:r>
          </a:p>
        </p:txBody>
      </p:sp>
      <p:sp>
        <p:nvSpPr>
          <p:cNvPr id="13321" name="Text Box 9"/>
          <p:cNvSpPr txBox="1">
            <a:spLocks noChangeArrowheads="1"/>
          </p:cNvSpPr>
          <p:nvPr/>
        </p:nvSpPr>
        <p:spPr bwMode="auto">
          <a:xfrm>
            <a:off x="8153400" y="28194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a:solidFill>
                  <a:srgbClr val="336699"/>
                </a:solidFill>
                <a:latin typeface="微软雅黑" panose="020B0503020204020204" pitchFamily="34" charset="-122"/>
                <a:ea typeface="微软雅黑" panose="020B0503020204020204" pitchFamily="34" charset="-122"/>
              </a:rPr>
              <a:t>f(n-4)</a:t>
            </a:r>
          </a:p>
        </p:txBody>
      </p:sp>
      <p:sp>
        <p:nvSpPr>
          <p:cNvPr id="13322" name="Text Box 10"/>
          <p:cNvSpPr txBox="1">
            <a:spLocks noChangeArrowheads="1"/>
          </p:cNvSpPr>
          <p:nvPr/>
        </p:nvSpPr>
        <p:spPr bwMode="auto">
          <a:xfrm>
            <a:off x="2282825" y="399415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dirty="0">
                <a:solidFill>
                  <a:srgbClr val="336699"/>
                </a:solidFill>
                <a:latin typeface="微软雅黑" panose="020B0503020204020204" pitchFamily="34" charset="-122"/>
                <a:ea typeface="微软雅黑" panose="020B0503020204020204" pitchFamily="34" charset="-122"/>
              </a:rPr>
              <a:t>f(n-3)</a:t>
            </a:r>
          </a:p>
        </p:txBody>
      </p:sp>
      <p:sp>
        <p:nvSpPr>
          <p:cNvPr id="13323" name="Text Box 11"/>
          <p:cNvSpPr txBox="1">
            <a:spLocks noChangeArrowheads="1"/>
          </p:cNvSpPr>
          <p:nvPr/>
        </p:nvSpPr>
        <p:spPr bwMode="auto">
          <a:xfrm>
            <a:off x="3681414" y="4006850"/>
            <a:ext cx="75822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1600" dirty="0">
                <a:solidFill>
                  <a:srgbClr val="336699"/>
                </a:solidFill>
                <a:latin typeface="微软雅黑" panose="020B0503020204020204" pitchFamily="34" charset="-122"/>
                <a:ea typeface="微软雅黑" panose="020B0503020204020204" pitchFamily="34" charset="-122"/>
              </a:rPr>
              <a:t>f(n-4)</a:t>
            </a:r>
          </a:p>
        </p:txBody>
      </p:sp>
      <p:sp>
        <p:nvSpPr>
          <p:cNvPr id="13324" name="Line 12"/>
          <p:cNvSpPr>
            <a:spLocks noChangeShapeType="1"/>
          </p:cNvSpPr>
          <p:nvPr/>
        </p:nvSpPr>
        <p:spPr bwMode="auto">
          <a:xfrm flipH="1">
            <a:off x="4781550" y="1338263"/>
            <a:ext cx="1174750" cy="620713"/>
          </a:xfrm>
          <a:prstGeom prst="line">
            <a:avLst/>
          </a:prstGeom>
          <a:noFill/>
          <a:ln w="19050">
            <a:solidFill>
              <a:srgbClr val="FF9900"/>
            </a:solidFill>
            <a:round/>
            <a:headEnd/>
            <a:tailEnd type="none" w="sm" len="sm"/>
          </a:ln>
          <a:extLst>
            <a:ext uri="{909E8E84-426E-40DD-AFC4-6F175D3DCCD1}">
              <a14:hiddenFill xmlns:a14="http://schemas.microsoft.com/office/drawing/2010/main">
                <a:noFill/>
              </a14:hiddenFill>
            </a:ext>
          </a:extLst>
        </p:spPr>
        <p:txBody>
          <a:bodyPr lIns="92075" tIns="46038" rIns="92075" bIns="46038"/>
          <a:lstStyle/>
          <a:p>
            <a:endParaRPr lang="zh-CN" altLang="en-US">
              <a:latin typeface="微软雅黑" panose="020B0503020204020204" pitchFamily="34" charset="-122"/>
              <a:ea typeface="微软雅黑" panose="020B0503020204020204" pitchFamily="34" charset="-122"/>
            </a:endParaRPr>
          </a:p>
        </p:txBody>
      </p:sp>
      <p:sp>
        <p:nvSpPr>
          <p:cNvPr id="13325" name="Line 13"/>
          <p:cNvSpPr>
            <a:spLocks noChangeShapeType="1"/>
          </p:cNvSpPr>
          <p:nvPr/>
        </p:nvSpPr>
        <p:spPr bwMode="auto">
          <a:xfrm>
            <a:off x="6024564" y="1339850"/>
            <a:ext cx="1298575" cy="654050"/>
          </a:xfrm>
          <a:prstGeom prst="line">
            <a:avLst/>
          </a:prstGeom>
          <a:noFill/>
          <a:ln w="19050">
            <a:solidFill>
              <a:srgbClr val="FF9900"/>
            </a:solidFill>
            <a:round/>
            <a:headEnd/>
            <a:tailEnd type="none" w="sm" len="sm"/>
          </a:ln>
          <a:extLst>
            <a:ext uri="{909E8E84-426E-40DD-AFC4-6F175D3DCCD1}">
              <a14:hiddenFill xmlns:a14="http://schemas.microsoft.com/office/drawing/2010/main">
                <a:noFill/>
              </a14:hiddenFill>
            </a:ext>
          </a:extLst>
        </p:spPr>
        <p:txBody>
          <a:bodyPr lIns="92075" tIns="46038" rIns="92075" bIns="46038"/>
          <a:lstStyle/>
          <a:p>
            <a:endParaRPr lang="zh-CN" altLang="en-US">
              <a:latin typeface="微软雅黑" panose="020B0503020204020204" pitchFamily="34" charset="-122"/>
              <a:ea typeface="微软雅黑" panose="020B0503020204020204" pitchFamily="34" charset="-122"/>
            </a:endParaRPr>
          </a:p>
        </p:txBody>
      </p:sp>
      <p:sp>
        <p:nvSpPr>
          <p:cNvPr id="13326" name="Line 14"/>
          <p:cNvSpPr>
            <a:spLocks noChangeShapeType="1"/>
          </p:cNvSpPr>
          <p:nvPr/>
        </p:nvSpPr>
        <p:spPr bwMode="auto">
          <a:xfrm flipH="1">
            <a:off x="3644901" y="2254251"/>
            <a:ext cx="955673" cy="582612"/>
          </a:xfrm>
          <a:prstGeom prst="line">
            <a:avLst/>
          </a:prstGeom>
          <a:noFill/>
          <a:ln w="19050">
            <a:solidFill>
              <a:srgbClr val="FF9900"/>
            </a:solidFill>
            <a:round/>
            <a:headEnd/>
            <a:tailEnd type="none" w="sm" len="sm"/>
          </a:ln>
          <a:extLst>
            <a:ext uri="{909E8E84-426E-40DD-AFC4-6F175D3DCCD1}">
              <a14:hiddenFill xmlns:a14="http://schemas.microsoft.com/office/drawing/2010/main">
                <a:noFill/>
              </a14:hiddenFill>
            </a:ext>
          </a:extLst>
        </p:spPr>
        <p:txBody>
          <a:bodyPr lIns="92075" tIns="46038" rIns="92075" bIns="46038"/>
          <a:lstStyle/>
          <a:p>
            <a:endParaRPr lang="zh-CN" altLang="en-US">
              <a:latin typeface="微软雅黑" panose="020B0503020204020204" pitchFamily="34" charset="-122"/>
              <a:ea typeface="微软雅黑" panose="020B0503020204020204" pitchFamily="34" charset="-122"/>
            </a:endParaRPr>
          </a:p>
        </p:txBody>
      </p:sp>
      <p:sp>
        <p:nvSpPr>
          <p:cNvPr id="13327" name="Line 15"/>
          <p:cNvSpPr>
            <a:spLocks noChangeShapeType="1"/>
          </p:cNvSpPr>
          <p:nvPr/>
        </p:nvSpPr>
        <p:spPr bwMode="auto">
          <a:xfrm>
            <a:off x="4714875" y="2254250"/>
            <a:ext cx="622300" cy="620712"/>
          </a:xfrm>
          <a:prstGeom prst="line">
            <a:avLst/>
          </a:prstGeom>
          <a:noFill/>
          <a:ln w="19050">
            <a:solidFill>
              <a:srgbClr val="FF9900"/>
            </a:solidFill>
            <a:round/>
            <a:headEnd/>
            <a:tailEnd type="none" w="sm" len="sm"/>
          </a:ln>
          <a:extLst>
            <a:ext uri="{909E8E84-426E-40DD-AFC4-6F175D3DCCD1}">
              <a14:hiddenFill xmlns:a14="http://schemas.microsoft.com/office/drawing/2010/main">
                <a:noFill/>
              </a14:hiddenFill>
            </a:ext>
          </a:extLst>
        </p:spPr>
        <p:txBody>
          <a:bodyPr lIns="92075" tIns="46038" rIns="92075" bIns="46038"/>
          <a:lstStyle/>
          <a:p>
            <a:endParaRPr lang="zh-CN" altLang="en-US">
              <a:latin typeface="微软雅黑" panose="020B0503020204020204" pitchFamily="34" charset="-122"/>
              <a:ea typeface="微软雅黑" panose="020B0503020204020204" pitchFamily="34" charset="-122"/>
            </a:endParaRPr>
          </a:p>
        </p:txBody>
      </p:sp>
      <p:sp>
        <p:nvSpPr>
          <p:cNvPr id="13328" name="Line 16"/>
          <p:cNvSpPr>
            <a:spLocks noChangeShapeType="1"/>
          </p:cNvSpPr>
          <p:nvPr/>
        </p:nvSpPr>
        <p:spPr bwMode="auto">
          <a:xfrm flipH="1">
            <a:off x="6488113" y="2276476"/>
            <a:ext cx="766762" cy="598487"/>
          </a:xfrm>
          <a:prstGeom prst="line">
            <a:avLst/>
          </a:prstGeom>
          <a:noFill/>
          <a:ln w="19050">
            <a:solidFill>
              <a:srgbClr val="FF9900"/>
            </a:solidFill>
            <a:round/>
            <a:headEnd/>
            <a:tailEnd type="none" w="sm" len="sm"/>
          </a:ln>
          <a:extLst>
            <a:ext uri="{909E8E84-426E-40DD-AFC4-6F175D3DCCD1}">
              <a14:hiddenFill xmlns:a14="http://schemas.microsoft.com/office/drawing/2010/main">
                <a:noFill/>
              </a14:hiddenFill>
            </a:ext>
          </a:extLst>
        </p:spPr>
        <p:txBody>
          <a:bodyPr lIns="92075" tIns="46038" rIns="92075" bIns="46038"/>
          <a:lstStyle/>
          <a:p>
            <a:endParaRPr lang="zh-CN" altLang="en-US">
              <a:latin typeface="微软雅黑" panose="020B0503020204020204" pitchFamily="34" charset="-122"/>
              <a:ea typeface="微软雅黑" panose="020B0503020204020204" pitchFamily="34" charset="-122"/>
            </a:endParaRPr>
          </a:p>
        </p:txBody>
      </p:sp>
      <p:sp>
        <p:nvSpPr>
          <p:cNvPr id="13329" name="Line 17"/>
          <p:cNvSpPr>
            <a:spLocks noChangeShapeType="1"/>
          </p:cNvSpPr>
          <p:nvPr/>
        </p:nvSpPr>
        <p:spPr bwMode="auto">
          <a:xfrm>
            <a:off x="7369176" y="2276476"/>
            <a:ext cx="1082675" cy="541337"/>
          </a:xfrm>
          <a:prstGeom prst="line">
            <a:avLst/>
          </a:prstGeom>
          <a:noFill/>
          <a:ln w="19050">
            <a:solidFill>
              <a:srgbClr val="FF9900"/>
            </a:solidFill>
            <a:round/>
            <a:headEnd/>
            <a:tailEnd type="none" w="sm" len="sm"/>
          </a:ln>
          <a:extLst>
            <a:ext uri="{909E8E84-426E-40DD-AFC4-6F175D3DCCD1}">
              <a14:hiddenFill xmlns:a14="http://schemas.microsoft.com/office/drawing/2010/main">
                <a:noFill/>
              </a14:hiddenFill>
            </a:ext>
          </a:extLst>
        </p:spPr>
        <p:txBody>
          <a:bodyPr lIns="92075" tIns="46038" rIns="92075" bIns="46038"/>
          <a:lstStyle/>
          <a:p>
            <a:endParaRPr lang="zh-CN" altLang="en-US">
              <a:latin typeface="微软雅黑" panose="020B0503020204020204" pitchFamily="34" charset="-122"/>
              <a:ea typeface="微软雅黑" panose="020B0503020204020204" pitchFamily="34" charset="-122"/>
            </a:endParaRPr>
          </a:p>
        </p:txBody>
      </p:sp>
      <p:sp>
        <p:nvSpPr>
          <p:cNvPr id="13330" name="Line 18"/>
          <p:cNvSpPr>
            <a:spLocks noChangeShapeType="1"/>
          </p:cNvSpPr>
          <p:nvPr/>
        </p:nvSpPr>
        <p:spPr bwMode="auto">
          <a:xfrm flipH="1">
            <a:off x="2638426" y="3135313"/>
            <a:ext cx="823913" cy="835025"/>
          </a:xfrm>
          <a:prstGeom prst="line">
            <a:avLst/>
          </a:prstGeom>
          <a:noFill/>
          <a:ln w="19050">
            <a:solidFill>
              <a:srgbClr val="FF9900"/>
            </a:solidFill>
            <a:round/>
            <a:headEnd/>
            <a:tailEnd type="none" w="sm" len="sm"/>
          </a:ln>
          <a:extLst>
            <a:ext uri="{909E8E84-426E-40DD-AFC4-6F175D3DCCD1}">
              <a14:hiddenFill xmlns:a14="http://schemas.microsoft.com/office/drawing/2010/main">
                <a:noFill/>
              </a14:hiddenFill>
            </a:ext>
          </a:extLst>
        </p:spPr>
        <p:txBody>
          <a:bodyPr lIns="92075" tIns="46038" rIns="92075" bIns="46038"/>
          <a:lstStyle/>
          <a:p>
            <a:endParaRPr lang="zh-CN" altLang="en-US">
              <a:latin typeface="微软雅黑" panose="020B0503020204020204" pitchFamily="34" charset="-122"/>
              <a:ea typeface="微软雅黑" panose="020B0503020204020204" pitchFamily="34" charset="-122"/>
            </a:endParaRPr>
          </a:p>
        </p:txBody>
      </p:sp>
      <p:sp>
        <p:nvSpPr>
          <p:cNvPr id="13331" name="Line 19"/>
          <p:cNvSpPr>
            <a:spLocks noChangeShapeType="1"/>
          </p:cNvSpPr>
          <p:nvPr/>
        </p:nvSpPr>
        <p:spPr bwMode="auto">
          <a:xfrm>
            <a:off x="3541714" y="3135312"/>
            <a:ext cx="541337" cy="890588"/>
          </a:xfrm>
          <a:prstGeom prst="line">
            <a:avLst/>
          </a:prstGeom>
          <a:noFill/>
          <a:ln w="19050">
            <a:solidFill>
              <a:srgbClr val="FF9900"/>
            </a:solidFill>
            <a:round/>
            <a:headEnd/>
            <a:tailEnd type="none" w="sm" len="sm"/>
          </a:ln>
          <a:extLst>
            <a:ext uri="{909E8E84-426E-40DD-AFC4-6F175D3DCCD1}">
              <a14:hiddenFill xmlns:a14="http://schemas.microsoft.com/office/drawing/2010/main">
                <a:noFill/>
              </a14:hiddenFill>
            </a:ext>
          </a:extLst>
        </p:spPr>
        <p:txBody>
          <a:bodyPr lIns="92075" tIns="46038" rIns="92075" bIns="46038"/>
          <a:lstStyle/>
          <a:p>
            <a:endParaRPr lang="zh-CN" altLang="en-US">
              <a:latin typeface="微软雅黑" panose="020B0503020204020204" pitchFamily="34" charset="-122"/>
              <a:ea typeface="微软雅黑" panose="020B0503020204020204" pitchFamily="34" charset="-122"/>
            </a:endParaRPr>
          </a:p>
        </p:txBody>
      </p:sp>
      <p:graphicFrame>
        <p:nvGraphicFramePr>
          <p:cNvPr id="184340" name="Group 20"/>
          <p:cNvGraphicFramePr>
            <a:graphicFrameLocks noGrp="1"/>
          </p:cNvGraphicFramePr>
          <p:nvPr>
            <p:ph sz="half" idx="2"/>
            <p:extLst>
              <p:ext uri="{D42A27DB-BD31-4B8C-83A1-F6EECF244321}">
                <p14:modId xmlns:p14="http://schemas.microsoft.com/office/powerpoint/2010/main" val="2338818409"/>
              </p:ext>
            </p:extLst>
          </p:nvPr>
        </p:nvGraphicFramePr>
        <p:xfrm>
          <a:off x="6000750" y="4205288"/>
          <a:ext cx="4000500" cy="366713"/>
        </p:xfrm>
        <a:graphic>
          <a:graphicData uri="http://schemas.openxmlformats.org/drawingml/2006/table">
            <a:tbl>
              <a:tblPr/>
              <a:tblGrid>
                <a:gridCol w="4572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550862">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gridCol w="552450">
                  <a:extLst>
                    <a:ext uri="{9D8B030D-6E8A-4147-A177-3AD203B41FA5}">
                      <a16:colId xmlns:a16="http://schemas.microsoft.com/office/drawing/2014/main" val="20005"/>
                    </a:ext>
                  </a:extLst>
                </a:gridCol>
                <a:gridCol w="552450">
                  <a:extLst>
                    <a:ext uri="{9D8B030D-6E8A-4147-A177-3AD203B41FA5}">
                      <a16:colId xmlns:a16="http://schemas.microsoft.com/office/drawing/2014/main" val="20006"/>
                    </a:ext>
                  </a:extLst>
                </a:gridCol>
                <a:gridCol w="552450">
                  <a:extLst>
                    <a:ext uri="{9D8B030D-6E8A-4147-A177-3AD203B41FA5}">
                      <a16:colId xmlns:a16="http://schemas.microsoft.com/office/drawing/2014/main" val="20007"/>
                    </a:ext>
                  </a:extLst>
                </a:gridCol>
              </a:tblGrid>
              <a:tr h="366713">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a:t>
                      </a:r>
                    </a:p>
                  </a:txBody>
                  <a:tcPr marL="92075" marR="92075" marT="46078" marB="46078"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a:t>
                      </a:r>
                    </a:p>
                  </a:txBody>
                  <a:tcPr marL="92075" marR="92075" marT="46078" marB="46078"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a:t>
                      </a:r>
                    </a:p>
                  </a:txBody>
                  <a:tcPr marL="92075" marR="92075" marT="46078" marB="46078"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a:t>
                      </a:r>
                    </a:p>
                  </a:txBody>
                  <a:tcPr marL="92075" marR="92075" marT="46078" marB="46078"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L="92075" marR="92075" marT="46078" marB="46078"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a:t>
                      </a:r>
                    </a:p>
                  </a:txBody>
                  <a:tcPr marL="92075" marR="92075" marT="46078" marB="46078"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13</a:t>
                      </a:r>
                    </a:p>
                  </a:txBody>
                  <a:tcPr marL="92075" marR="92075" marT="46078" marB="46078"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rPr>
                        <a:t>21</a:t>
                      </a:r>
                    </a:p>
                  </a:txBody>
                  <a:tcPr marL="92075" marR="92075" marT="46078" marB="46078"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352" name="Text Box 40"/>
          <p:cNvSpPr txBox="1">
            <a:spLocks noChangeArrowheads="1"/>
          </p:cNvSpPr>
          <p:nvPr/>
        </p:nvSpPr>
        <p:spPr bwMode="auto">
          <a:xfrm>
            <a:off x="5314951" y="4205287"/>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TW" sz="1600">
                <a:latin typeface="Comic Sans MS" panose="030F0702030302020204" pitchFamily="66" charset="0"/>
                <a:ea typeface="新細明體" pitchFamily="18" charset="-120"/>
              </a:rPr>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p:cTn id="12" dur="500" fill="hold"/>
                                        <p:tgtEl>
                                          <p:spTgt spid="13315"/>
                                        </p:tgtEl>
                                        <p:attrNameLst>
                                          <p:attrName>ppt_w</p:attrName>
                                        </p:attrNameLst>
                                      </p:cBhvr>
                                      <p:tavLst>
                                        <p:tav tm="0">
                                          <p:val>
                                            <p:fltVal val="0"/>
                                          </p:val>
                                        </p:tav>
                                        <p:tav tm="100000">
                                          <p:val>
                                            <p:strVal val="#ppt_w"/>
                                          </p:val>
                                        </p:tav>
                                      </p:tavLst>
                                    </p:anim>
                                    <p:anim calcmode="lin" valueType="num">
                                      <p:cBhvr>
                                        <p:cTn id="13" dur="500" fill="hold"/>
                                        <p:tgtEl>
                                          <p:spTgt spid="13315"/>
                                        </p:tgtEl>
                                        <p:attrNameLst>
                                          <p:attrName>ppt_h</p:attrName>
                                        </p:attrNameLst>
                                      </p:cBhvr>
                                      <p:tavLst>
                                        <p:tav tm="0">
                                          <p:val>
                                            <p:fltVal val="0"/>
                                          </p:val>
                                        </p:tav>
                                        <p:tav tm="100000">
                                          <p:val>
                                            <p:strVal val="#ppt_h"/>
                                          </p:val>
                                        </p:tav>
                                      </p:tavLst>
                                    </p:anim>
                                    <p:animEffect transition="in" filter="fade">
                                      <p:cBhvr>
                                        <p:cTn id="14" dur="500"/>
                                        <p:tgtEl>
                                          <p:spTgt spid="133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316"/>
                                        </p:tgtEl>
                                        <p:attrNameLst>
                                          <p:attrName>style.visibility</p:attrName>
                                        </p:attrNameLst>
                                      </p:cBhvr>
                                      <p:to>
                                        <p:strVal val="visible"/>
                                      </p:to>
                                    </p:set>
                                    <p:anim calcmode="lin" valueType="num">
                                      <p:cBhvr>
                                        <p:cTn id="17" dur="500" fill="hold"/>
                                        <p:tgtEl>
                                          <p:spTgt spid="13316"/>
                                        </p:tgtEl>
                                        <p:attrNameLst>
                                          <p:attrName>ppt_w</p:attrName>
                                        </p:attrNameLst>
                                      </p:cBhvr>
                                      <p:tavLst>
                                        <p:tav tm="0">
                                          <p:val>
                                            <p:fltVal val="0"/>
                                          </p:val>
                                        </p:tav>
                                        <p:tav tm="100000">
                                          <p:val>
                                            <p:strVal val="#ppt_w"/>
                                          </p:val>
                                        </p:tav>
                                      </p:tavLst>
                                    </p:anim>
                                    <p:anim calcmode="lin" valueType="num">
                                      <p:cBhvr>
                                        <p:cTn id="18" dur="500" fill="hold"/>
                                        <p:tgtEl>
                                          <p:spTgt spid="13316"/>
                                        </p:tgtEl>
                                        <p:attrNameLst>
                                          <p:attrName>ppt_h</p:attrName>
                                        </p:attrNameLst>
                                      </p:cBhvr>
                                      <p:tavLst>
                                        <p:tav tm="0">
                                          <p:val>
                                            <p:fltVal val="0"/>
                                          </p:val>
                                        </p:tav>
                                        <p:tav tm="100000">
                                          <p:val>
                                            <p:strVal val="#ppt_h"/>
                                          </p:val>
                                        </p:tav>
                                      </p:tavLst>
                                    </p:anim>
                                    <p:animEffect transition="in" filter="fade">
                                      <p:cBhvr>
                                        <p:cTn id="19" dur="500"/>
                                        <p:tgtEl>
                                          <p:spTgt spid="133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317"/>
                                        </p:tgtEl>
                                        <p:attrNameLst>
                                          <p:attrName>style.visibility</p:attrName>
                                        </p:attrNameLst>
                                      </p:cBhvr>
                                      <p:to>
                                        <p:strVal val="visible"/>
                                      </p:to>
                                    </p:set>
                                    <p:anim calcmode="lin" valueType="num">
                                      <p:cBhvr>
                                        <p:cTn id="22" dur="500" fill="hold"/>
                                        <p:tgtEl>
                                          <p:spTgt spid="13317"/>
                                        </p:tgtEl>
                                        <p:attrNameLst>
                                          <p:attrName>ppt_w</p:attrName>
                                        </p:attrNameLst>
                                      </p:cBhvr>
                                      <p:tavLst>
                                        <p:tav tm="0">
                                          <p:val>
                                            <p:fltVal val="0"/>
                                          </p:val>
                                        </p:tav>
                                        <p:tav tm="100000">
                                          <p:val>
                                            <p:strVal val="#ppt_w"/>
                                          </p:val>
                                        </p:tav>
                                      </p:tavLst>
                                    </p:anim>
                                    <p:anim calcmode="lin" valueType="num">
                                      <p:cBhvr>
                                        <p:cTn id="23" dur="500" fill="hold"/>
                                        <p:tgtEl>
                                          <p:spTgt spid="13317"/>
                                        </p:tgtEl>
                                        <p:attrNameLst>
                                          <p:attrName>ppt_h</p:attrName>
                                        </p:attrNameLst>
                                      </p:cBhvr>
                                      <p:tavLst>
                                        <p:tav tm="0">
                                          <p:val>
                                            <p:fltVal val="0"/>
                                          </p:val>
                                        </p:tav>
                                        <p:tav tm="100000">
                                          <p:val>
                                            <p:strVal val="#ppt_h"/>
                                          </p:val>
                                        </p:tav>
                                      </p:tavLst>
                                    </p:anim>
                                    <p:animEffect transition="in" filter="fade">
                                      <p:cBhvr>
                                        <p:cTn id="24" dur="500"/>
                                        <p:tgtEl>
                                          <p:spTgt spid="133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318"/>
                                        </p:tgtEl>
                                        <p:attrNameLst>
                                          <p:attrName>style.visibility</p:attrName>
                                        </p:attrNameLst>
                                      </p:cBhvr>
                                      <p:to>
                                        <p:strVal val="visible"/>
                                      </p:to>
                                    </p:set>
                                    <p:anim calcmode="lin" valueType="num">
                                      <p:cBhvr>
                                        <p:cTn id="27" dur="500" fill="hold"/>
                                        <p:tgtEl>
                                          <p:spTgt spid="13318"/>
                                        </p:tgtEl>
                                        <p:attrNameLst>
                                          <p:attrName>ppt_w</p:attrName>
                                        </p:attrNameLst>
                                      </p:cBhvr>
                                      <p:tavLst>
                                        <p:tav tm="0">
                                          <p:val>
                                            <p:fltVal val="0"/>
                                          </p:val>
                                        </p:tav>
                                        <p:tav tm="100000">
                                          <p:val>
                                            <p:strVal val="#ppt_w"/>
                                          </p:val>
                                        </p:tav>
                                      </p:tavLst>
                                    </p:anim>
                                    <p:anim calcmode="lin" valueType="num">
                                      <p:cBhvr>
                                        <p:cTn id="28" dur="500" fill="hold"/>
                                        <p:tgtEl>
                                          <p:spTgt spid="13318"/>
                                        </p:tgtEl>
                                        <p:attrNameLst>
                                          <p:attrName>ppt_h</p:attrName>
                                        </p:attrNameLst>
                                      </p:cBhvr>
                                      <p:tavLst>
                                        <p:tav tm="0">
                                          <p:val>
                                            <p:fltVal val="0"/>
                                          </p:val>
                                        </p:tav>
                                        <p:tav tm="100000">
                                          <p:val>
                                            <p:strVal val="#ppt_h"/>
                                          </p:val>
                                        </p:tav>
                                      </p:tavLst>
                                    </p:anim>
                                    <p:animEffect transition="in" filter="fade">
                                      <p:cBhvr>
                                        <p:cTn id="29" dur="500"/>
                                        <p:tgtEl>
                                          <p:spTgt spid="133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319"/>
                                        </p:tgtEl>
                                        <p:attrNameLst>
                                          <p:attrName>style.visibility</p:attrName>
                                        </p:attrNameLst>
                                      </p:cBhvr>
                                      <p:to>
                                        <p:strVal val="visible"/>
                                      </p:to>
                                    </p:set>
                                    <p:anim calcmode="lin" valueType="num">
                                      <p:cBhvr>
                                        <p:cTn id="32" dur="500" fill="hold"/>
                                        <p:tgtEl>
                                          <p:spTgt spid="13319"/>
                                        </p:tgtEl>
                                        <p:attrNameLst>
                                          <p:attrName>ppt_w</p:attrName>
                                        </p:attrNameLst>
                                      </p:cBhvr>
                                      <p:tavLst>
                                        <p:tav tm="0">
                                          <p:val>
                                            <p:fltVal val="0"/>
                                          </p:val>
                                        </p:tav>
                                        <p:tav tm="100000">
                                          <p:val>
                                            <p:strVal val="#ppt_w"/>
                                          </p:val>
                                        </p:tav>
                                      </p:tavLst>
                                    </p:anim>
                                    <p:anim calcmode="lin" valueType="num">
                                      <p:cBhvr>
                                        <p:cTn id="33" dur="500" fill="hold"/>
                                        <p:tgtEl>
                                          <p:spTgt spid="13319"/>
                                        </p:tgtEl>
                                        <p:attrNameLst>
                                          <p:attrName>ppt_h</p:attrName>
                                        </p:attrNameLst>
                                      </p:cBhvr>
                                      <p:tavLst>
                                        <p:tav tm="0">
                                          <p:val>
                                            <p:fltVal val="0"/>
                                          </p:val>
                                        </p:tav>
                                        <p:tav tm="100000">
                                          <p:val>
                                            <p:strVal val="#ppt_h"/>
                                          </p:val>
                                        </p:tav>
                                      </p:tavLst>
                                    </p:anim>
                                    <p:animEffect transition="in" filter="fade">
                                      <p:cBhvr>
                                        <p:cTn id="34" dur="500"/>
                                        <p:tgtEl>
                                          <p:spTgt spid="133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320"/>
                                        </p:tgtEl>
                                        <p:attrNameLst>
                                          <p:attrName>style.visibility</p:attrName>
                                        </p:attrNameLst>
                                      </p:cBhvr>
                                      <p:to>
                                        <p:strVal val="visible"/>
                                      </p:to>
                                    </p:set>
                                    <p:anim calcmode="lin" valueType="num">
                                      <p:cBhvr>
                                        <p:cTn id="37" dur="500" fill="hold"/>
                                        <p:tgtEl>
                                          <p:spTgt spid="13320"/>
                                        </p:tgtEl>
                                        <p:attrNameLst>
                                          <p:attrName>ppt_w</p:attrName>
                                        </p:attrNameLst>
                                      </p:cBhvr>
                                      <p:tavLst>
                                        <p:tav tm="0">
                                          <p:val>
                                            <p:fltVal val="0"/>
                                          </p:val>
                                        </p:tav>
                                        <p:tav tm="100000">
                                          <p:val>
                                            <p:strVal val="#ppt_w"/>
                                          </p:val>
                                        </p:tav>
                                      </p:tavLst>
                                    </p:anim>
                                    <p:anim calcmode="lin" valueType="num">
                                      <p:cBhvr>
                                        <p:cTn id="38" dur="500" fill="hold"/>
                                        <p:tgtEl>
                                          <p:spTgt spid="13320"/>
                                        </p:tgtEl>
                                        <p:attrNameLst>
                                          <p:attrName>ppt_h</p:attrName>
                                        </p:attrNameLst>
                                      </p:cBhvr>
                                      <p:tavLst>
                                        <p:tav tm="0">
                                          <p:val>
                                            <p:fltVal val="0"/>
                                          </p:val>
                                        </p:tav>
                                        <p:tav tm="100000">
                                          <p:val>
                                            <p:strVal val="#ppt_h"/>
                                          </p:val>
                                        </p:tav>
                                      </p:tavLst>
                                    </p:anim>
                                    <p:animEffect transition="in" filter="fade">
                                      <p:cBhvr>
                                        <p:cTn id="39" dur="500"/>
                                        <p:tgtEl>
                                          <p:spTgt spid="133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321"/>
                                        </p:tgtEl>
                                        <p:attrNameLst>
                                          <p:attrName>style.visibility</p:attrName>
                                        </p:attrNameLst>
                                      </p:cBhvr>
                                      <p:to>
                                        <p:strVal val="visible"/>
                                      </p:to>
                                    </p:set>
                                    <p:anim calcmode="lin" valueType="num">
                                      <p:cBhvr>
                                        <p:cTn id="42" dur="500" fill="hold"/>
                                        <p:tgtEl>
                                          <p:spTgt spid="13321"/>
                                        </p:tgtEl>
                                        <p:attrNameLst>
                                          <p:attrName>ppt_w</p:attrName>
                                        </p:attrNameLst>
                                      </p:cBhvr>
                                      <p:tavLst>
                                        <p:tav tm="0">
                                          <p:val>
                                            <p:fltVal val="0"/>
                                          </p:val>
                                        </p:tav>
                                        <p:tav tm="100000">
                                          <p:val>
                                            <p:strVal val="#ppt_w"/>
                                          </p:val>
                                        </p:tav>
                                      </p:tavLst>
                                    </p:anim>
                                    <p:anim calcmode="lin" valueType="num">
                                      <p:cBhvr>
                                        <p:cTn id="43" dur="500" fill="hold"/>
                                        <p:tgtEl>
                                          <p:spTgt spid="13321"/>
                                        </p:tgtEl>
                                        <p:attrNameLst>
                                          <p:attrName>ppt_h</p:attrName>
                                        </p:attrNameLst>
                                      </p:cBhvr>
                                      <p:tavLst>
                                        <p:tav tm="0">
                                          <p:val>
                                            <p:fltVal val="0"/>
                                          </p:val>
                                        </p:tav>
                                        <p:tav tm="100000">
                                          <p:val>
                                            <p:strVal val="#ppt_h"/>
                                          </p:val>
                                        </p:tav>
                                      </p:tavLst>
                                    </p:anim>
                                    <p:animEffect transition="in" filter="fade">
                                      <p:cBhvr>
                                        <p:cTn id="44" dur="500"/>
                                        <p:tgtEl>
                                          <p:spTgt spid="133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322"/>
                                        </p:tgtEl>
                                        <p:attrNameLst>
                                          <p:attrName>style.visibility</p:attrName>
                                        </p:attrNameLst>
                                      </p:cBhvr>
                                      <p:to>
                                        <p:strVal val="visible"/>
                                      </p:to>
                                    </p:set>
                                    <p:anim calcmode="lin" valueType="num">
                                      <p:cBhvr>
                                        <p:cTn id="47" dur="500" fill="hold"/>
                                        <p:tgtEl>
                                          <p:spTgt spid="13322"/>
                                        </p:tgtEl>
                                        <p:attrNameLst>
                                          <p:attrName>ppt_w</p:attrName>
                                        </p:attrNameLst>
                                      </p:cBhvr>
                                      <p:tavLst>
                                        <p:tav tm="0">
                                          <p:val>
                                            <p:fltVal val="0"/>
                                          </p:val>
                                        </p:tav>
                                        <p:tav tm="100000">
                                          <p:val>
                                            <p:strVal val="#ppt_w"/>
                                          </p:val>
                                        </p:tav>
                                      </p:tavLst>
                                    </p:anim>
                                    <p:anim calcmode="lin" valueType="num">
                                      <p:cBhvr>
                                        <p:cTn id="48" dur="500" fill="hold"/>
                                        <p:tgtEl>
                                          <p:spTgt spid="13322"/>
                                        </p:tgtEl>
                                        <p:attrNameLst>
                                          <p:attrName>ppt_h</p:attrName>
                                        </p:attrNameLst>
                                      </p:cBhvr>
                                      <p:tavLst>
                                        <p:tav tm="0">
                                          <p:val>
                                            <p:fltVal val="0"/>
                                          </p:val>
                                        </p:tav>
                                        <p:tav tm="100000">
                                          <p:val>
                                            <p:strVal val="#ppt_h"/>
                                          </p:val>
                                        </p:tav>
                                      </p:tavLst>
                                    </p:anim>
                                    <p:animEffect transition="in" filter="fade">
                                      <p:cBhvr>
                                        <p:cTn id="49" dur="500"/>
                                        <p:tgtEl>
                                          <p:spTgt spid="133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323"/>
                                        </p:tgtEl>
                                        <p:attrNameLst>
                                          <p:attrName>style.visibility</p:attrName>
                                        </p:attrNameLst>
                                      </p:cBhvr>
                                      <p:to>
                                        <p:strVal val="visible"/>
                                      </p:to>
                                    </p:set>
                                    <p:anim calcmode="lin" valueType="num">
                                      <p:cBhvr>
                                        <p:cTn id="52" dur="500" fill="hold"/>
                                        <p:tgtEl>
                                          <p:spTgt spid="13323"/>
                                        </p:tgtEl>
                                        <p:attrNameLst>
                                          <p:attrName>ppt_w</p:attrName>
                                        </p:attrNameLst>
                                      </p:cBhvr>
                                      <p:tavLst>
                                        <p:tav tm="0">
                                          <p:val>
                                            <p:fltVal val="0"/>
                                          </p:val>
                                        </p:tav>
                                        <p:tav tm="100000">
                                          <p:val>
                                            <p:strVal val="#ppt_w"/>
                                          </p:val>
                                        </p:tav>
                                      </p:tavLst>
                                    </p:anim>
                                    <p:anim calcmode="lin" valueType="num">
                                      <p:cBhvr>
                                        <p:cTn id="53" dur="500" fill="hold"/>
                                        <p:tgtEl>
                                          <p:spTgt spid="13323"/>
                                        </p:tgtEl>
                                        <p:attrNameLst>
                                          <p:attrName>ppt_h</p:attrName>
                                        </p:attrNameLst>
                                      </p:cBhvr>
                                      <p:tavLst>
                                        <p:tav tm="0">
                                          <p:val>
                                            <p:fltVal val="0"/>
                                          </p:val>
                                        </p:tav>
                                        <p:tav tm="100000">
                                          <p:val>
                                            <p:strVal val="#ppt_h"/>
                                          </p:val>
                                        </p:tav>
                                      </p:tavLst>
                                    </p:anim>
                                    <p:animEffect transition="in" filter="fade">
                                      <p:cBhvr>
                                        <p:cTn id="54" dur="500"/>
                                        <p:tgtEl>
                                          <p:spTgt spid="133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324"/>
                                        </p:tgtEl>
                                        <p:attrNameLst>
                                          <p:attrName>style.visibility</p:attrName>
                                        </p:attrNameLst>
                                      </p:cBhvr>
                                      <p:to>
                                        <p:strVal val="visible"/>
                                      </p:to>
                                    </p:set>
                                    <p:anim calcmode="lin" valueType="num">
                                      <p:cBhvr>
                                        <p:cTn id="57" dur="500" fill="hold"/>
                                        <p:tgtEl>
                                          <p:spTgt spid="13324"/>
                                        </p:tgtEl>
                                        <p:attrNameLst>
                                          <p:attrName>ppt_w</p:attrName>
                                        </p:attrNameLst>
                                      </p:cBhvr>
                                      <p:tavLst>
                                        <p:tav tm="0">
                                          <p:val>
                                            <p:fltVal val="0"/>
                                          </p:val>
                                        </p:tav>
                                        <p:tav tm="100000">
                                          <p:val>
                                            <p:strVal val="#ppt_w"/>
                                          </p:val>
                                        </p:tav>
                                      </p:tavLst>
                                    </p:anim>
                                    <p:anim calcmode="lin" valueType="num">
                                      <p:cBhvr>
                                        <p:cTn id="58" dur="500" fill="hold"/>
                                        <p:tgtEl>
                                          <p:spTgt spid="13324"/>
                                        </p:tgtEl>
                                        <p:attrNameLst>
                                          <p:attrName>ppt_h</p:attrName>
                                        </p:attrNameLst>
                                      </p:cBhvr>
                                      <p:tavLst>
                                        <p:tav tm="0">
                                          <p:val>
                                            <p:fltVal val="0"/>
                                          </p:val>
                                        </p:tav>
                                        <p:tav tm="100000">
                                          <p:val>
                                            <p:strVal val="#ppt_h"/>
                                          </p:val>
                                        </p:tav>
                                      </p:tavLst>
                                    </p:anim>
                                    <p:animEffect transition="in" filter="fade">
                                      <p:cBhvr>
                                        <p:cTn id="59" dur="500"/>
                                        <p:tgtEl>
                                          <p:spTgt spid="1332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3325"/>
                                        </p:tgtEl>
                                        <p:attrNameLst>
                                          <p:attrName>style.visibility</p:attrName>
                                        </p:attrNameLst>
                                      </p:cBhvr>
                                      <p:to>
                                        <p:strVal val="visible"/>
                                      </p:to>
                                    </p:set>
                                    <p:anim calcmode="lin" valueType="num">
                                      <p:cBhvr>
                                        <p:cTn id="62" dur="500" fill="hold"/>
                                        <p:tgtEl>
                                          <p:spTgt spid="13325"/>
                                        </p:tgtEl>
                                        <p:attrNameLst>
                                          <p:attrName>ppt_w</p:attrName>
                                        </p:attrNameLst>
                                      </p:cBhvr>
                                      <p:tavLst>
                                        <p:tav tm="0">
                                          <p:val>
                                            <p:fltVal val="0"/>
                                          </p:val>
                                        </p:tav>
                                        <p:tav tm="100000">
                                          <p:val>
                                            <p:strVal val="#ppt_w"/>
                                          </p:val>
                                        </p:tav>
                                      </p:tavLst>
                                    </p:anim>
                                    <p:anim calcmode="lin" valueType="num">
                                      <p:cBhvr>
                                        <p:cTn id="63" dur="500" fill="hold"/>
                                        <p:tgtEl>
                                          <p:spTgt spid="13325"/>
                                        </p:tgtEl>
                                        <p:attrNameLst>
                                          <p:attrName>ppt_h</p:attrName>
                                        </p:attrNameLst>
                                      </p:cBhvr>
                                      <p:tavLst>
                                        <p:tav tm="0">
                                          <p:val>
                                            <p:fltVal val="0"/>
                                          </p:val>
                                        </p:tav>
                                        <p:tav tm="100000">
                                          <p:val>
                                            <p:strVal val="#ppt_h"/>
                                          </p:val>
                                        </p:tav>
                                      </p:tavLst>
                                    </p:anim>
                                    <p:animEffect transition="in" filter="fade">
                                      <p:cBhvr>
                                        <p:cTn id="64" dur="500"/>
                                        <p:tgtEl>
                                          <p:spTgt spid="1332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3326"/>
                                        </p:tgtEl>
                                        <p:attrNameLst>
                                          <p:attrName>style.visibility</p:attrName>
                                        </p:attrNameLst>
                                      </p:cBhvr>
                                      <p:to>
                                        <p:strVal val="visible"/>
                                      </p:to>
                                    </p:set>
                                    <p:anim calcmode="lin" valueType="num">
                                      <p:cBhvr>
                                        <p:cTn id="67" dur="500" fill="hold"/>
                                        <p:tgtEl>
                                          <p:spTgt spid="13326"/>
                                        </p:tgtEl>
                                        <p:attrNameLst>
                                          <p:attrName>ppt_w</p:attrName>
                                        </p:attrNameLst>
                                      </p:cBhvr>
                                      <p:tavLst>
                                        <p:tav tm="0">
                                          <p:val>
                                            <p:fltVal val="0"/>
                                          </p:val>
                                        </p:tav>
                                        <p:tav tm="100000">
                                          <p:val>
                                            <p:strVal val="#ppt_w"/>
                                          </p:val>
                                        </p:tav>
                                      </p:tavLst>
                                    </p:anim>
                                    <p:anim calcmode="lin" valueType="num">
                                      <p:cBhvr>
                                        <p:cTn id="68" dur="500" fill="hold"/>
                                        <p:tgtEl>
                                          <p:spTgt spid="13326"/>
                                        </p:tgtEl>
                                        <p:attrNameLst>
                                          <p:attrName>ppt_h</p:attrName>
                                        </p:attrNameLst>
                                      </p:cBhvr>
                                      <p:tavLst>
                                        <p:tav tm="0">
                                          <p:val>
                                            <p:fltVal val="0"/>
                                          </p:val>
                                        </p:tav>
                                        <p:tav tm="100000">
                                          <p:val>
                                            <p:strVal val="#ppt_h"/>
                                          </p:val>
                                        </p:tav>
                                      </p:tavLst>
                                    </p:anim>
                                    <p:animEffect transition="in" filter="fade">
                                      <p:cBhvr>
                                        <p:cTn id="69" dur="500"/>
                                        <p:tgtEl>
                                          <p:spTgt spid="1332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3327"/>
                                        </p:tgtEl>
                                        <p:attrNameLst>
                                          <p:attrName>style.visibility</p:attrName>
                                        </p:attrNameLst>
                                      </p:cBhvr>
                                      <p:to>
                                        <p:strVal val="visible"/>
                                      </p:to>
                                    </p:set>
                                    <p:anim calcmode="lin" valueType="num">
                                      <p:cBhvr>
                                        <p:cTn id="72" dur="500" fill="hold"/>
                                        <p:tgtEl>
                                          <p:spTgt spid="13327"/>
                                        </p:tgtEl>
                                        <p:attrNameLst>
                                          <p:attrName>ppt_w</p:attrName>
                                        </p:attrNameLst>
                                      </p:cBhvr>
                                      <p:tavLst>
                                        <p:tav tm="0">
                                          <p:val>
                                            <p:fltVal val="0"/>
                                          </p:val>
                                        </p:tav>
                                        <p:tav tm="100000">
                                          <p:val>
                                            <p:strVal val="#ppt_w"/>
                                          </p:val>
                                        </p:tav>
                                      </p:tavLst>
                                    </p:anim>
                                    <p:anim calcmode="lin" valueType="num">
                                      <p:cBhvr>
                                        <p:cTn id="73" dur="500" fill="hold"/>
                                        <p:tgtEl>
                                          <p:spTgt spid="13327"/>
                                        </p:tgtEl>
                                        <p:attrNameLst>
                                          <p:attrName>ppt_h</p:attrName>
                                        </p:attrNameLst>
                                      </p:cBhvr>
                                      <p:tavLst>
                                        <p:tav tm="0">
                                          <p:val>
                                            <p:fltVal val="0"/>
                                          </p:val>
                                        </p:tav>
                                        <p:tav tm="100000">
                                          <p:val>
                                            <p:strVal val="#ppt_h"/>
                                          </p:val>
                                        </p:tav>
                                      </p:tavLst>
                                    </p:anim>
                                    <p:animEffect transition="in" filter="fade">
                                      <p:cBhvr>
                                        <p:cTn id="74" dur="500"/>
                                        <p:tgtEl>
                                          <p:spTgt spid="1332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3328"/>
                                        </p:tgtEl>
                                        <p:attrNameLst>
                                          <p:attrName>style.visibility</p:attrName>
                                        </p:attrNameLst>
                                      </p:cBhvr>
                                      <p:to>
                                        <p:strVal val="visible"/>
                                      </p:to>
                                    </p:set>
                                    <p:anim calcmode="lin" valueType="num">
                                      <p:cBhvr>
                                        <p:cTn id="77" dur="500" fill="hold"/>
                                        <p:tgtEl>
                                          <p:spTgt spid="13328"/>
                                        </p:tgtEl>
                                        <p:attrNameLst>
                                          <p:attrName>ppt_w</p:attrName>
                                        </p:attrNameLst>
                                      </p:cBhvr>
                                      <p:tavLst>
                                        <p:tav tm="0">
                                          <p:val>
                                            <p:fltVal val="0"/>
                                          </p:val>
                                        </p:tav>
                                        <p:tav tm="100000">
                                          <p:val>
                                            <p:strVal val="#ppt_w"/>
                                          </p:val>
                                        </p:tav>
                                      </p:tavLst>
                                    </p:anim>
                                    <p:anim calcmode="lin" valueType="num">
                                      <p:cBhvr>
                                        <p:cTn id="78" dur="500" fill="hold"/>
                                        <p:tgtEl>
                                          <p:spTgt spid="13328"/>
                                        </p:tgtEl>
                                        <p:attrNameLst>
                                          <p:attrName>ppt_h</p:attrName>
                                        </p:attrNameLst>
                                      </p:cBhvr>
                                      <p:tavLst>
                                        <p:tav tm="0">
                                          <p:val>
                                            <p:fltVal val="0"/>
                                          </p:val>
                                        </p:tav>
                                        <p:tav tm="100000">
                                          <p:val>
                                            <p:strVal val="#ppt_h"/>
                                          </p:val>
                                        </p:tav>
                                      </p:tavLst>
                                    </p:anim>
                                    <p:animEffect transition="in" filter="fade">
                                      <p:cBhvr>
                                        <p:cTn id="79" dur="500"/>
                                        <p:tgtEl>
                                          <p:spTgt spid="1332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3329"/>
                                        </p:tgtEl>
                                        <p:attrNameLst>
                                          <p:attrName>style.visibility</p:attrName>
                                        </p:attrNameLst>
                                      </p:cBhvr>
                                      <p:to>
                                        <p:strVal val="visible"/>
                                      </p:to>
                                    </p:set>
                                    <p:anim calcmode="lin" valueType="num">
                                      <p:cBhvr>
                                        <p:cTn id="82" dur="500" fill="hold"/>
                                        <p:tgtEl>
                                          <p:spTgt spid="13329"/>
                                        </p:tgtEl>
                                        <p:attrNameLst>
                                          <p:attrName>ppt_w</p:attrName>
                                        </p:attrNameLst>
                                      </p:cBhvr>
                                      <p:tavLst>
                                        <p:tav tm="0">
                                          <p:val>
                                            <p:fltVal val="0"/>
                                          </p:val>
                                        </p:tav>
                                        <p:tav tm="100000">
                                          <p:val>
                                            <p:strVal val="#ppt_w"/>
                                          </p:val>
                                        </p:tav>
                                      </p:tavLst>
                                    </p:anim>
                                    <p:anim calcmode="lin" valueType="num">
                                      <p:cBhvr>
                                        <p:cTn id="83" dur="500" fill="hold"/>
                                        <p:tgtEl>
                                          <p:spTgt spid="13329"/>
                                        </p:tgtEl>
                                        <p:attrNameLst>
                                          <p:attrName>ppt_h</p:attrName>
                                        </p:attrNameLst>
                                      </p:cBhvr>
                                      <p:tavLst>
                                        <p:tav tm="0">
                                          <p:val>
                                            <p:fltVal val="0"/>
                                          </p:val>
                                        </p:tav>
                                        <p:tav tm="100000">
                                          <p:val>
                                            <p:strVal val="#ppt_h"/>
                                          </p:val>
                                        </p:tav>
                                      </p:tavLst>
                                    </p:anim>
                                    <p:animEffect transition="in" filter="fade">
                                      <p:cBhvr>
                                        <p:cTn id="84" dur="500"/>
                                        <p:tgtEl>
                                          <p:spTgt spid="1332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3330"/>
                                        </p:tgtEl>
                                        <p:attrNameLst>
                                          <p:attrName>style.visibility</p:attrName>
                                        </p:attrNameLst>
                                      </p:cBhvr>
                                      <p:to>
                                        <p:strVal val="visible"/>
                                      </p:to>
                                    </p:set>
                                    <p:anim calcmode="lin" valueType="num">
                                      <p:cBhvr>
                                        <p:cTn id="87" dur="500" fill="hold"/>
                                        <p:tgtEl>
                                          <p:spTgt spid="13330"/>
                                        </p:tgtEl>
                                        <p:attrNameLst>
                                          <p:attrName>ppt_w</p:attrName>
                                        </p:attrNameLst>
                                      </p:cBhvr>
                                      <p:tavLst>
                                        <p:tav tm="0">
                                          <p:val>
                                            <p:fltVal val="0"/>
                                          </p:val>
                                        </p:tav>
                                        <p:tav tm="100000">
                                          <p:val>
                                            <p:strVal val="#ppt_w"/>
                                          </p:val>
                                        </p:tav>
                                      </p:tavLst>
                                    </p:anim>
                                    <p:anim calcmode="lin" valueType="num">
                                      <p:cBhvr>
                                        <p:cTn id="88" dur="500" fill="hold"/>
                                        <p:tgtEl>
                                          <p:spTgt spid="13330"/>
                                        </p:tgtEl>
                                        <p:attrNameLst>
                                          <p:attrName>ppt_h</p:attrName>
                                        </p:attrNameLst>
                                      </p:cBhvr>
                                      <p:tavLst>
                                        <p:tav tm="0">
                                          <p:val>
                                            <p:fltVal val="0"/>
                                          </p:val>
                                        </p:tav>
                                        <p:tav tm="100000">
                                          <p:val>
                                            <p:strVal val="#ppt_h"/>
                                          </p:val>
                                        </p:tav>
                                      </p:tavLst>
                                    </p:anim>
                                    <p:animEffect transition="in" filter="fade">
                                      <p:cBhvr>
                                        <p:cTn id="89" dur="500"/>
                                        <p:tgtEl>
                                          <p:spTgt spid="1333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3331"/>
                                        </p:tgtEl>
                                        <p:attrNameLst>
                                          <p:attrName>style.visibility</p:attrName>
                                        </p:attrNameLst>
                                      </p:cBhvr>
                                      <p:to>
                                        <p:strVal val="visible"/>
                                      </p:to>
                                    </p:set>
                                    <p:anim calcmode="lin" valueType="num">
                                      <p:cBhvr>
                                        <p:cTn id="92" dur="500" fill="hold"/>
                                        <p:tgtEl>
                                          <p:spTgt spid="13331"/>
                                        </p:tgtEl>
                                        <p:attrNameLst>
                                          <p:attrName>ppt_w</p:attrName>
                                        </p:attrNameLst>
                                      </p:cBhvr>
                                      <p:tavLst>
                                        <p:tav tm="0">
                                          <p:val>
                                            <p:fltVal val="0"/>
                                          </p:val>
                                        </p:tav>
                                        <p:tav tm="100000">
                                          <p:val>
                                            <p:strVal val="#ppt_w"/>
                                          </p:val>
                                        </p:tav>
                                      </p:tavLst>
                                    </p:anim>
                                    <p:anim calcmode="lin" valueType="num">
                                      <p:cBhvr>
                                        <p:cTn id="93" dur="500" fill="hold"/>
                                        <p:tgtEl>
                                          <p:spTgt spid="13331"/>
                                        </p:tgtEl>
                                        <p:attrNameLst>
                                          <p:attrName>ppt_h</p:attrName>
                                        </p:attrNameLst>
                                      </p:cBhvr>
                                      <p:tavLst>
                                        <p:tav tm="0">
                                          <p:val>
                                            <p:fltVal val="0"/>
                                          </p:val>
                                        </p:tav>
                                        <p:tav tm="100000">
                                          <p:val>
                                            <p:strVal val="#ppt_h"/>
                                          </p:val>
                                        </p:tav>
                                      </p:tavLst>
                                    </p:anim>
                                    <p:animEffect transition="in" filter="fade">
                                      <p:cBhvr>
                                        <p:cTn id="94" dur="500"/>
                                        <p:tgtEl>
                                          <p:spTgt spid="13331"/>
                                        </p:tgtEl>
                                      </p:cBhvr>
                                    </p:animEffect>
                                  </p:childTnLst>
                                </p:cTn>
                              </p:par>
                              <p:par>
                                <p:cTn id="95" presetID="53" presetClass="entr" presetSubtype="16" fill="hold" nodeType="withEffect">
                                  <p:stCondLst>
                                    <p:cond delay="0"/>
                                  </p:stCondLst>
                                  <p:childTnLst>
                                    <p:set>
                                      <p:cBhvr>
                                        <p:cTn id="96" dur="1" fill="hold">
                                          <p:stCondLst>
                                            <p:cond delay="0"/>
                                          </p:stCondLst>
                                        </p:cTn>
                                        <p:tgtEl>
                                          <p:spTgt spid="184340"/>
                                        </p:tgtEl>
                                        <p:attrNameLst>
                                          <p:attrName>style.visibility</p:attrName>
                                        </p:attrNameLst>
                                      </p:cBhvr>
                                      <p:to>
                                        <p:strVal val="visible"/>
                                      </p:to>
                                    </p:set>
                                    <p:anim calcmode="lin" valueType="num">
                                      <p:cBhvr>
                                        <p:cTn id="97" dur="500" fill="hold"/>
                                        <p:tgtEl>
                                          <p:spTgt spid="184340"/>
                                        </p:tgtEl>
                                        <p:attrNameLst>
                                          <p:attrName>ppt_w</p:attrName>
                                        </p:attrNameLst>
                                      </p:cBhvr>
                                      <p:tavLst>
                                        <p:tav tm="0">
                                          <p:val>
                                            <p:fltVal val="0"/>
                                          </p:val>
                                        </p:tav>
                                        <p:tav tm="100000">
                                          <p:val>
                                            <p:strVal val="#ppt_w"/>
                                          </p:val>
                                        </p:tav>
                                      </p:tavLst>
                                    </p:anim>
                                    <p:anim calcmode="lin" valueType="num">
                                      <p:cBhvr>
                                        <p:cTn id="98" dur="500" fill="hold"/>
                                        <p:tgtEl>
                                          <p:spTgt spid="184340"/>
                                        </p:tgtEl>
                                        <p:attrNameLst>
                                          <p:attrName>ppt_h</p:attrName>
                                        </p:attrNameLst>
                                      </p:cBhvr>
                                      <p:tavLst>
                                        <p:tav tm="0">
                                          <p:val>
                                            <p:fltVal val="0"/>
                                          </p:val>
                                        </p:tav>
                                        <p:tav tm="100000">
                                          <p:val>
                                            <p:strVal val="#ppt_h"/>
                                          </p:val>
                                        </p:tav>
                                      </p:tavLst>
                                    </p:anim>
                                    <p:animEffect transition="in" filter="fade">
                                      <p:cBhvr>
                                        <p:cTn id="99" dur="500"/>
                                        <p:tgtEl>
                                          <p:spTgt spid="184340"/>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3352"/>
                                        </p:tgtEl>
                                        <p:attrNameLst>
                                          <p:attrName>style.visibility</p:attrName>
                                        </p:attrNameLst>
                                      </p:cBhvr>
                                      <p:to>
                                        <p:strVal val="visible"/>
                                      </p:to>
                                    </p:set>
                                    <p:anim calcmode="lin" valueType="num">
                                      <p:cBhvr>
                                        <p:cTn id="102" dur="500" fill="hold"/>
                                        <p:tgtEl>
                                          <p:spTgt spid="13352"/>
                                        </p:tgtEl>
                                        <p:attrNameLst>
                                          <p:attrName>ppt_w</p:attrName>
                                        </p:attrNameLst>
                                      </p:cBhvr>
                                      <p:tavLst>
                                        <p:tav tm="0">
                                          <p:val>
                                            <p:fltVal val="0"/>
                                          </p:val>
                                        </p:tav>
                                        <p:tav tm="100000">
                                          <p:val>
                                            <p:strVal val="#ppt_w"/>
                                          </p:val>
                                        </p:tav>
                                      </p:tavLst>
                                    </p:anim>
                                    <p:anim calcmode="lin" valueType="num">
                                      <p:cBhvr>
                                        <p:cTn id="103" dur="500" fill="hold"/>
                                        <p:tgtEl>
                                          <p:spTgt spid="13352"/>
                                        </p:tgtEl>
                                        <p:attrNameLst>
                                          <p:attrName>ppt_h</p:attrName>
                                        </p:attrNameLst>
                                      </p:cBhvr>
                                      <p:tavLst>
                                        <p:tav tm="0">
                                          <p:val>
                                            <p:fltVal val="0"/>
                                          </p:val>
                                        </p:tav>
                                        <p:tav tm="100000">
                                          <p:val>
                                            <p:strVal val="#ppt_h"/>
                                          </p:val>
                                        </p:tav>
                                      </p:tavLst>
                                    </p:anim>
                                    <p:animEffect transition="in" filter="fade">
                                      <p:cBhvr>
                                        <p:cTn id="104"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316" grpId="0"/>
      <p:bldP spid="13317" grpId="0"/>
      <p:bldP spid="13318" grpId="0"/>
      <p:bldP spid="13319" grpId="0"/>
      <p:bldP spid="13320" grpId="0"/>
      <p:bldP spid="13321" grpId="0"/>
      <p:bldP spid="13322" grpId="0"/>
      <p:bldP spid="13323" grpId="0"/>
      <p:bldP spid="13324" grpId="0" animBg="1"/>
      <p:bldP spid="13325" grpId="0" animBg="1"/>
      <p:bldP spid="13326" grpId="0" animBg="1"/>
      <p:bldP spid="13327" grpId="0" animBg="1"/>
      <p:bldP spid="13328" grpId="0" animBg="1"/>
      <p:bldP spid="13329" grpId="0" animBg="1"/>
      <p:bldP spid="13330" grpId="0" animBg="1"/>
      <p:bldP spid="13331" grpId="0" animBg="1"/>
      <p:bldP spid="1335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1028701" y="840686"/>
            <a:ext cx="2792412"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spcBef>
                <a:spcPct val="50000"/>
              </a:spcBef>
            </a:pPr>
            <a:r>
              <a:rPr lang="en-US" altLang="en-US" sz="3600" dirty="0" err="1">
                <a:solidFill>
                  <a:srgbClr val="0070C0"/>
                </a:solidFill>
                <a:latin typeface="微软雅黑" panose="020B0503020204020204" pitchFamily="34" charset="-122"/>
                <a:ea typeface="微软雅黑" panose="020B0503020204020204" pitchFamily="34" charset="-122"/>
              </a:rPr>
              <a:t>合并排序</a:t>
            </a:r>
            <a:endParaRPr lang="zh-CN" altLang="en-US" sz="3600" dirty="0">
              <a:solidFill>
                <a:srgbClr val="0070C0"/>
              </a:solidFill>
              <a:latin typeface="微软雅黑" panose="020B0503020204020204" pitchFamily="34" charset="-122"/>
              <a:ea typeface="微软雅黑" panose="020B0503020204020204" pitchFamily="34" charset="-122"/>
            </a:endParaRPr>
          </a:p>
        </p:txBody>
      </p:sp>
      <p:sp>
        <p:nvSpPr>
          <p:cNvPr id="14339" name="Text Box 3"/>
          <p:cNvSpPr txBox="1">
            <a:spLocks noChangeArrowheads="1"/>
          </p:cNvSpPr>
          <p:nvPr/>
        </p:nvSpPr>
        <p:spPr bwMode="auto">
          <a:xfrm>
            <a:off x="1447800" y="1539877"/>
            <a:ext cx="510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微软雅黑" panose="020B0503020204020204" pitchFamily="34" charset="-122"/>
                <a:ea typeface="微软雅黑" panose="020B0503020204020204" pitchFamily="34" charset="-122"/>
              </a:rPr>
              <a:t>算法</a:t>
            </a:r>
            <a:r>
              <a:rPr lang="en-US" altLang="zh-CN" sz="2800" b="1" dirty="0" err="1">
                <a:latin typeface="微软雅黑" panose="020B0503020204020204" pitchFamily="34" charset="-122"/>
                <a:ea typeface="微软雅黑" panose="020B0503020204020204" pitchFamily="34" charset="-122"/>
              </a:rPr>
              <a:t>mergeSort</a:t>
            </a:r>
            <a:r>
              <a:rPr lang="zh-CN" altLang="en-US" sz="2800" dirty="0">
                <a:latin typeface="微软雅黑" panose="020B0503020204020204" pitchFamily="34" charset="-122"/>
                <a:ea typeface="微软雅黑" panose="020B0503020204020204" pitchFamily="34" charset="-122"/>
              </a:rPr>
              <a:t>的递归过程。</a:t>
            </a:r>
          </a:p>
        </p:txBody>
      </p:sp>
      <p:grpSp>
        <p:nvGrpSpPr>
          <p:cNvPr id="2" name="Group 4"/>
          <p:cNvGrpSpPr>
            <a:grpSpLocks/>
          </p:cNvGrpSpPr>
          <p:nvPr/>
        </p:nvGrpSpPr>
        <p:grpSpPr bwMode="auto">
          <a:xfrm>
            <a:off x="1676400" y="2438400"/>
            <a:ext cx="7675565" cy="463550"/>
            <a:chOff x="366" y="1244"/>
            <a:chExt cx="4835" cy="292"/>
          </a:xfrm>
        </p:grpSpPr>
        <p:sp>
          <p:nvSpPr>
            <p:cNvPr id="14366" name="Text Box 5"/>
            <p:cNvSpPr txBox="1">
              <a:spLocks noChangeArrowheads="1"/>
            </p:cNvSpPr>
            <p:nvPr/>
          </p:nvSpPr>
          <p:spPr bwMode="auto">
            <a:xfrm>
              <a:off x="366" y="128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dirty="0">
                  <a:latin typeface="微软雅黑" panose="020B0503020204020204" pitchFamily="34" charset="-122"/>
                  <a:ea typeface="微软雅黑" panose="020B0503020204020204" pitchFamily="34" charset="-122"/>
                </a:rPr>
                <a:t>第三层</a:t>
              </a:r>
            </a:p>
          </p:txBody>
        </p:sp>
        <p:sp>
          <p:nvSpPr>
            <p:cNvPr id="14367" name="Text Box 6"/>
            <p:cNvSpPr txBox="1">
              <a:spLocks noChangeArrowheads="1"/>
            </p:cNvSpPr>
            <p:nvPr/>
          </p:nvSpPr>
          <p:spPr bwMode="auto">
            <a:xfrm>
              <a:off x="1374" y="1244"/>
              <a:ext cx="38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dirty="0">
                  <a:latin typeface="微软雅黑" panose="020B0503020204020204" pitchFamily="34" charset="-122"/>
                  <a:ea typeface="微软雅黑" panose="020B0503020204020204" pitchFamily="34" charset="-122"/>
                </a:rPr>
                <a:t>[49]  [38]  </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65] </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[97]  </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76] </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[13]  </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27]</a:t>
              </a:r>
            </a:p>
          </p:txBody>
        </p:sp>
      </p:grpSp>
      <p:grpSp>
        <p:nvGrpSpPr>
          <p:cNvPr id="3" name="Group 7"/>
          <p:cNvGrpSpPr>
            <a:grpSpLocks/>
          </p:cNvGrpSpPr>
          <p:nvPr/>
        </p:nvGrpSpPr>
        <p:grpSpPr bwMode="auto">
          <a:xfrm>
            <a:off x="3667124" y="2863850"/>
            <a:ext cx="5276850" cy="781050"/>
            <a:chOff x="1620" y="1512"/>
            <a:chExt cx="3324" cy="492"/>
          </a:xfrm>
        </p:grpSpPr>
        <p:sp>
          <p:nvSpPr>
            <p:cNvPr id="14359" name="Freeform 8"/>
            <p:cNvSpPr>
              <a:spLocks/>
            </p:cNvSpPr>
            <p:nvPr/>
          </p:nvSpPr>
          <p:spPr bwMode="auto">
            <a:xfrm>
              <a:off x="1620" y="1524"/>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0" name="Freeform 9"/>
            <p:cNvSpPr>
              <a:spLocks/>
            </p:cNvSpPr>
            <p:nvPr/>
          </p:nvSpPr>
          <p:spPr bwMode="auto">
            <a:xfrm>
              <a:off x="2736" y="1518"/>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1" name="Freeform 10"/>
            <p:cNvSpPr>
              <a:spLocks/>
            </p:cNvSpPr>
            <p:nvPr/>
          </p:nvSpPr>
          <p:spPr bwMode="auto">
            <a:xfrm>
              <a:off x="3852" y="1512"/>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2" name="Line 11"/>
            <p:cNvSpPr>
              <a:spLocks noChangeShapeType="1"/>
            </p:cNvSpPr>
            <p:nvPr/>
          </p:nvSpPr>
          <p:spPr bwMode="auto">
            <a:xfrm>
              <a:off x="1912" y="1832"/>
              <a:ext cx="0" cy="168"/>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Line 12"/>
            <p:cNvSpPr>
              <a:spLocks noChangeShapeType="1"/>
            </p:cNvSpPr>
            <p:nvPr/>
          </p:nvSpPr>
          <p:spPr bwMode="auto">
            <a:xfrm>
              <a:off x="3042" y="1836"/>
              <a:ext cx="0" cy="168"/>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Line 13"/>
            <p:cNvSpPr>
              <a:spLocks noChangeShapeType="1"/>
            </p:cNvSpPr>
            <p:nvPr/>
          </p:nvSpPr>
          <p:spPr bwMode="auto">
            <a:xfrm>
              <a:off x="4164" y="1824"/>
              <a:ext cx="0" cy="168"/>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Line 14"/>
            <p:cNvSpPr>
              <a:spLocks noChangeShapeType="1"/>
            </p:cNvSpPr>
            <p:nvPr/>
          </p:nvSpPr>
          <p:spPr bwMode="auto">
            <a:xfrm>
              <a:off x="4944" y="1536"/>
              <a:ext cx="0" cy="444"/>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5"/>
          <p:cNvGrpSpPr>
            <a:grpSpLocks/>
          </p:cNvGrpSpPr>
          <p:nvPr/>
        </p:nvGrpSpPr>
        <p:grpSpPr bwMode="auto">
          <a:xfrm>
            <a:off x="1654174" y="3619503"/>
            <a:ext cx="7713665" cy="461963"/>
            <a:chOff x="352" y="1988"/>
            <a:chExt cx="4859" cy="291"/>
          </a:xfrm>
        </p:grpSpPr>
        <p:sp>
          <p:nvSpPr>
            <p:cNvPr id="14357" name="Text Box 16"/>
            <p:cNvSpPr txBox="1">
              <a:spLocks noChangeArrowheads="1"/>
            </p:cNvSpPr>
            <p:nvPr/>
          </p:nvSpPr>
          <p:spPr bwMode="auto">
            <a:xfrm>
              <a:off x="1484" y="1988"/>
              <a:ext cx="37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dirty="0">
                  <a:latin typeface="微软雅黑" panose="020B0503020204020204" pitchFamily="34" charset="-122"/>
                  <a:ea typeface="微软雅黑" panose="020B0503020204020204" pitchFamily="34" charset="-122"/>
                </a:rPr>
                <a:t>[38  49]     [65  97]    </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13  76]   [27]</a:t>
              </a:r>
            </a:p>
          </p:txBody>
        </p:sp>
        <p:sp>
          <p:nvSpPr>
            <p:cNvPr id="14358" name="Text Box 17"/>
            <p:cNvSpPr txBox="1">
              <a:spLocks noChangeArrowheads="1"/>
            </p:cNvSpPr>
            <p:nvPr/>
          </p:nvSpPr>
          <p:spPr bwMode="auto">
            <a:xfrm>
              <a:off x="352" y="20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800">
                  <a:latin typeface="微软雅黑" panose="020B0503020204020204" pitchFamily="34" charset="-122"/>
                  <a:ea typeface="微软雅黑" panose="020B0503020204020204" pitchFamily="34" charset="-122"/>
                </a:rPr>
                <a:t>第二层</a:t>
              </a:r>
            </a:p>
          </p:txBody>
        </p:sp>
      </p:grpSp>
      <p:grpSp>
        <p:nvGrpSpPr>
          <p:cNvPr id="5" name="Group 18"/>
          <p:cNvGrpSpPr>
            <a:grpSpLocks/>
          </p:cNvGrpSpPr>
          <p:nvPr/>
        </p:nvGrpSpPr>
        <p:grpSpPr bwMode="auto">
          <a:xfrm>
            <a:off x="1676399" y="4705351"/>
            <a:ext cx="6861175" cy="461963"/>
            <a:chOff x="366" y="2672"/>
            <a:chExt cx="4322" cy="291"/>
          </a:xfrm>
        </p:grpSpPr>
        <p:sp>
          <p:nvSpPr>
            <p:cNvPr id="14355" name="Text Box 19"/>
            <p:cNvSpPr txBox="1">
              <a:spLocks noChangeArrowheads="1"/>
            </p:cNvSpPr>
            <p:nvPr/>
          </p:nvSpPr>
          <p:spPr bwMode="auto">
            <a:xfrm>
              <a:off x="366" y="273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800" dirty="0">
                  <a:latin typeface="微软雅黑" panose="020B0503020204020204" pitchFamily="34" charset="-122"/>
                  <a:ea typeface="微软雅黑" panose="020B0503020204020204" pitchFamily="34" charset="-122"/>
                </a:rPr>
                <a:t>第一层</a:t>
              </a:r>
            </a:p>
          </p:txBody>
        </p:sp>
        <p:sp>
          <p:nvSpPr>
            <p:cNvPr id="14356" name="Text Box 20"/>
            <p:cNvSpPr txBox="1">
              <a:spLocks noChangeArrowheads="1"/>
            </p:cNvSpPr>
            <p:nvPr/>
          </p:nvSpPr>
          <p:spPr bwMode="auto">
            <a:xfrm>
              <a:off x="1622" y="2672"/>
              <a:ext cx="30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dirty="0">
                  <a:latin typeface="微软雅黑" panose="020B0503020204020204" pitchFamily="34" charset="-122"/>
                  <a:ea typeface="微软雅黑" panose="020B0503020204020204" pitchFamily="34" charset="-122"/>
                </a:rPr>
                <a:t>[38  49  65  97]         [13  27  76]</a:t>
              </a:r>
            </a:p>
          </p:txBody>
        </p:sp>
      </p:grpSp>
      <p:grpSp>
        <p:nvGrpSpPr>
          <p:cNvPr id="6" name="Group 21"/>
          <p:cNvGrpSpPr>
            <a:grpSpLocks/>
          </p:cNvGrpSpPr>
          <p:nvPr/>
        </p:nvGrpSpPr>
        <p:grpSpPr bwMode="auto">
          <a:xfrm>
            <a:off x="4124325" y="3997325"/>
            <a:ext cx="4829175" cy="647700"/>
            <a:chOff x="1908" y="2226"/>
            <a:chExt cx="3042" cy="408"/>
          </a:xfrm>
        </p:grpSpPr>
        <p:sp>
          <p:nvSpPr>
            <p:cNvPr id="14351" name="Freeform 22"/>
            <p:cNvSpPr>
              <a:spLocks/>
            </p:cNvSpPr>
            <p:nvPr/>
          </p:nvSpPr>
          <p:spPr bwMode="auto">
            <a:xfrm>
              <a:off x="1908" y="2232"/>
              <a:ext cx="1152" cy="255"/>
            </a:xfrm>
            <a:custGeom>
              <a:avLst/>
              <a:gdLst>
                <a:gd name="T0" fmla="*/ 0 w 1152"/>
                <a:gd name="T1" fmla="*/ 18 h 255"/>
                <a:gd name="T2" fmla="*/ 582 w 1152"/>
                <a:gd name="T3" fmla="*/ 252 h 255"/>
                <a:gd name="T4" fmla="*/ 1152 w 1152"/>
                <a:gd name="T5" fmla="*/ 0 h 255"/>
                <a:gd name="T6" fmla="*/ 0 60000 65536"/>
                <a:gd name="T7" fmla="*/ 0 60000 65536"/>
                <a:gd name="T8" fmla="*/ 0 60000 65536"/>
                <a:gd name="T9" fmla="*/ 0 w 1152"/>
                <a:gd name="T10" fmla="*/ 0 h 255"/>
                <a:gd name="T11" fmla="*/ 1152 w 1152"/>
                <a:gd name="T12" fmla="*/ 255 h 255"/>
              </a:gdLst>
              <a:ahLst/>
              <a:cxnLst>
                <a:cxn ang="T6">
                  <a:pos x="T0" y="T1"/>
                </a:cxn>
                <a:cxn ang="T7">
                  <a:pos x="T2" y="T3"/>
                </a:cxn>
                <a:cxn ang="T8">
                  <a:pos x="T4" y="T5"/>
                </a:cxn>
              </a:cxnLst>
              <a:rect l="T9" t="T10" r="T11" b="T12"/>
              <a:pathLst>
                <a:path w="1152" h="255">
                  <a:moveTo>
                    <a:pt x="0" y="18"/>
                  </a:moveTo>
                  <a:cubicBezTo>
                    <a:pt x="195" y="136"/>
                    <a:pt x="390" y="255"/>
                    <a:pt x="582" y="252"/>
                  </a:cubicBezTo>
                  <a:cubicBezTo>
                    <a:pt x="774" y="249"/>
                    <a:pt x="963" y="124"/>
                    <a:pt x="1152"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2" name="Freeform 23"/>
            <p:cNvSpPr>
              <a:spLocks/>
            </p:cNvSpPr>
            <p:nvPr/>
          </p:nvSpPr>
          <p:spPr bwMode="auto">
            <a:xfrm>
              <a:off x="4146" y="2226"/>
              <a:ext cx="804" cy="212"/>
            </a:xfrm>
            <a:custGeom>
              <a:avLst/>
              <a:gdLst>
                <a:gd name="T0" fmla="*/ 0 w 804"/>
                <a:gd name="T1" fmla="*/ 0 h 212"/>
                <a:gd name="T2" fmla="*/ 414 w 804"/>
                <a:gd name="T3" fmla="*/ 210 h 212"/>
                <a:gd name="T4" fmla="*/ 804 w 804"/>
                <a:gd name="T5" fmla="*/ 12 h 212"/>
                <a:gd name="T6" fmla="*/ 0 60000 65536"/>
                <a:gd name="T7" fmla="*/ 0 60000 65536"/>
                <a:gd name="T8" fmla="*/ 0 60000 65536"/>
                <a:gd name="T9" fmla="*/ 0 w 804"/>
                <a:gd name="T10" fmla="*/ 0 h 212"/>
                <a:gd name="T11" fmla="*/ 804 w 804"/>
                <a:gd name="T12" fmla="*/ 212 h 212"/>
              </a:gdLst>
              <a:ahLst/>
              <a:cxnLst>
                <a:cxn ang="T6">
                  <a:pos x="T0" y="T1"/>
                </a:cxn>
                <a:cxn ang="T7">
                  <a:pos x="T2" y="T3"/>
                </a:cxn>
                <a:cxn ang="T8">
                  <a:pos x="T4" y="T5"/>
                </a:cxn>
              </a:cxnLst>
              <a:rect l="T9" t="T10" r="T11" b="T12"/>
              <a:pathLst>
                <a:path w="804" h="212">
                  <a:moveTo>
                    <a:pt x="0" y="0"/>
                  </a:moveTo>
                  <a:cubicBezTo>
                    <a:pt x="140" y="104"/>
                    <a:pt x="280" y="208"/>
                    <a:pt x="414" y="210"/>
                  </a:cubicBezTo>
                  <a:cubicBezTo>
                    <a:pt x="548" y="212"/>
                    <a:pt x="676" y="112"/>
                    <a:pt x="804" y="12"/>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3" name="Line 24"/>
            <p:cNvSpPr>
              <a:spLocks noChangeShapeType="1"/>
            </p:cNvSpPr>
            <p:nvPr/>
          </p:nvSpPr>
          <p:spPr bwMode="auto">
            <a:xfrm>
              <a:off x="2484" y="2490"/>
              <a:ext cx="0" cy="144"/>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Line 25"/>
            <p:cNvSpPr>
              <a:spLocks noChangeShapeType="1"/>
            </p:cNvSpPr>
            <p:nvPr/>
          </p:nvSpPr>
          <p:spPr bwMode="auto">
            <a:xfrm>
              <a:off x="4566" y="2436"/>
              <a:ext cx="0" cy="144"/>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26"/>
          <p:cNvGrpSpPr>
            <a:grpSpLocks/>
          </p:cNvGrpSpPr>
          <p:nvPr/>
        </p:nvGrpSpPr>
        <p:grpSpPr bwMode="auto">
          <a:xfrm>
            <a:off x="1768474" y="5873756"/>
            <a:ext cx="6459538" cy="461963"/>
            <a:chOff x="438" y="3430"/>
            <a:chExt cx="4069" cy="291"/>
          </a:xfrm>
        </p:grpSpPr>
        <p:sp>
          <p:nvSpPr>
            <p:cNvPr id="14349" name="Text Box 27"/>
            <p:cNvSpPr txBox="1">
              <a:spLocks noChangeArrowheads="1"/>
            </p:cNvSpPr>
            <p:nvPr/>
          </p:nvSpPr>
          <p:spPr bwMode="auto">
            <a:xfrm>
              <a:off x="438" y="345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800" dirty="0">
                  <a:latin typeface="微软雅黑" panose="020B0503020204020204" pitchFamily="34" charset="-122"/>
                  <a:ea typeface="微软雅黑" panose="020B0503020204020204" pitchFamily="34" charset="-122"/>
                </a:rPr>
                <a:t>树根</a:t>
              </a:r>
            </a:p>
          </p:txBody>
        </p:sp>
        <p:sp>
          <p:nvSpPr>
            <p:cNvPr id="14350" name="Text Box 28"/>
            <p:cNvSpPr txBox="1">
              <a:spLocks noChangeArrowheads="1"/>
            </p:cNvSpPr>
            <p:nvPr/>
          </p:nvSpPr>
          <p:spPr bwMode="auto">
            <a:xfrm>
              <a:off x="1916" y="3430"/>
              <a:ext cx="25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dirty="0">
                  <a:latin typeface="微软雅黑" panose="020B0503020204020204" pitchFamily="34" charset="-122"/>
                  <a:ea typeface="微软雅黑" panose="020B0503020204020204" pitchFamily="34" charset="-122"/>
                </a:rPr>
                <a:t>[13  27  38  49  65   76  97]</a:t>
              </a:r>
            </a:p>
          </p:txBody>
        </p:sp>
      </p:grpSp>
      <p:grpSp>
        <p:nvGrpSpPr>
          <p:cNvPr id="8" name="Group 29"/>
          <p:cNvGrpSpPr>
            <a:grpSpLocks/>
          </p:cNvGrpSpPr>
          <p:nvPr/>
        </p:nvGrpSpPr>
        <p:grpSpPr bwMode="auto">
          <a:xfrm>
            <a:off x="4749799" y="5124452"/>
            <a:ext cx="3187700" cy="673100"/>
            <a:chOff x="2496" y="2896"/>
            <a:chExt cx="2008" cy="424"/>
          </a:xfrm>
        </p:grpSpPr>
        <p:sp>
          <p:nvSpPr>
            <p:cNvPr id="14347" name="Freeform 30"/>
            <p:cNvSpPr>
              <a:spLocks/>
            </p:cNvSpPr>
            <p:nvPr/>
          </p:nvSpPr>
          <p:spPr bwMode="auto">
            <a:xfrm>
              <a:off x="2496" y="2896"/>
              <a:ext cx="2008" cy="265"/>
            </a:xfrm>
            <a:custGeom>
              <a:avLst/>
              <a:gdLst>
                <a:gd name="T0" fmla="*/ 0 w 2008"/>
                <a:gd name="T1" fmla="*/ 8 h 265"/>
                <a:gd name="T2" fmla="*/ 1040 w 2008"/>
                <a:gd name="T3" fmla="*/ 264 h 265"/>
                <a:gd name="T4" fmla="*/ 2008 w 2008"/>
                <a:gd name="T5" fmla="*/ 0 h 265"/>
                <a:gd name="T6" fmla="*/ 0 60000 65536"/>
                <a:gd name="T7" fmla="*/ 0 60000 65536"/>
                <a:gd name="T8" fmla="*/ 0 60000 65536"/>
                <a:gd name="T9" fmla="*/ 0 w 2008"/>
                <a:gd name="T10" fmla="*/ 0 h 265"/>
                <a:gd name="T11" fmla="*/ 2008 w 2008"/>
                <a:gd name="T12" fmla="*/ 265 h 265"/>
              </a:gdLst>
              <a:ahLst/>
              <a:cxnLst>
                <a:cxn ang="T6">
                  <a:pos x="T0" y="T1"/>
                </a:cxn>
                <a:cxn ang="T7">
                  <a:pos x="T2" y="T3"/>
                </a:cxn>
                <a:cxn ang="T8">
                  <a:pos x="T4" y="T5"/>
                </a:cxn>
              </a:cxnLst>
              <a:rect l="T9" t="T10" r="T11" b="T12"/>
              <a:pathLst>
                <a:path w="2008" h="265">
                  <a:moveTo>
                    <a:pt x="0" y="8"/>
                  </a:moveTo>
                  <a:cubicBezTo>
                    <a:pt x="352" y="136"/>
                    <a:pt x="705" y="265"/>
                    <a:pt x="1040" y="264"/>
                  </a:cubicBezTo>
                  <a:cubicBezTo>
                    <a:pt x="1375" y="263"/>
                    <a:pt x="1691" y="131"/>
                    <a:pt x="2008"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48" name="Line 31"/>
            <p:cNvSpPr>
              <a:spLocks noChangeShapeType="1"/>
            </p:cNvSpPr>
            <p:nvPr/>
          </p:nvSpPr>
          <p:spPr bwMode="auto">
            <a:xfrm>
              <a:off x="3520" y="3152"/>
              <a:ext cx="0" cy="168"/>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1000"/>
                                        <p:tgtEl>
                                          <p:spTgt spid="14339"/>
                                        </p:tgtEl>
                                      </p:cBhvr>
                                    </p:animEffect>
                                    <p:anim calcmode="lin" valueType="num">
                                      <p:cBhvr>
                                        <p:cTn id="8" dur="1000" fill="hold"/>
                                        <p:tgtEl>
                                          <p:spTgt spid="14339"/>
                                        </p:tgtEl>
                                        <p:attrNameLst>
                                          <p:attrName>ppt_x</p:attrName>
                                        </p:attrNameLst>
                                      </p:cBhvr>
                                      <p:tavLst>
                                        <p:tav tm="0">
                                          <p:val>
                                            <p:strVal val="#ppt_x"/>
                                          </p:val>
                                        </p:tav>
                                        <p:tav tm="100000">
                                          <p:val>
                                            <p:strVal val="#ppt_x"/>
                                          </p:val>
                                        </p:tav>
                                      </p:tavLst>
                                    </p:anim>
                                    <p:anim calcmode="lin" valueType="num">
                                      <p:cBhvr>
                                        <p:cTn id="9" dur="1000" fill="hold"/>
                                        <p:tgtEl>
                                          <p:spTgt spid="1433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ox(in)">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ox(in)">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1295400" y="2362200"/>
            <a:ext cx="99060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dirty="0">
                <a:latin typeface="微软雅黑" panose="020B0503020204020204" pitchFamily="34" charset="-122"/>
                <a:ea typeface="微软雅黑" panose="020B0503020204020204" pitchFamily="34" charset="-122"/>
              </a:rPr>
              <a:t>用递归算法进行设计，很多子问题重复计算，无形的增加了算法计算量！</a:t>
            </a:r>
          </a:p>
          <a:p>
            <a:pPr eaLnBrk="1" hangingPunct="1">
              <a:spcBef>
                <a:spcPct val="50000"/>
              </a:spcBef>
              <a:buClrTx/>
              <a:buSzTx/>
              <a:buFontTx/>
              <a:buNone/>
            </a:pPr>
            <a:endParaRPr lang="zh-CN" altLang="en-US" dirty="0">
              <a:latin typeface="微软雅黑" panose="020B0503020204020204" pitchFamily="34" charset="-122"/>
              <a:ea typeface="微软雅黑" panose="020B0503020204020204" pitchFamily="34" charset="-122"/>
            </a:endParaRPr>
          </a:p>
          <a:p>
            <a:pPr eaLnBrk="1" hangingPunct="1">
              <a:spcBef>
                <a:spcPct val="50000"/>
              </a:spcBef>
              <a:buClrTx/>
              <a:buSzTx/>
              <a:buFontTx/>
              <a:buNone/>
            </a:pPr>
            <a:r>
              <a:rPr lang="zh-CN" altLang="en-US" dirty="0">
                <a:solidFill>
                  <a:srgbClr val="FF0000"/>
                </a:solidFill>
                <a:latin typeface="微软雅黑" panose="020B0503020204020204" pitchFamily="34" charset="-122"/>
                <a:ea typeface="微软雅黑" panose="020B0503020204020204" pitchFamily="34" charset="-122"/>
              </a:rPr>
              <a:t>如何减少子问题的重复计算则是动态规划算法的关键解决思想！</a:t>
            </a:r>
          </a:p>
        </p:txBody>
      </p:sp>
      <p:sp>
        <p:nvSpPr>
          <p:cNvPr id="215044" name="AutoShape 4"/>
          <p:cNvSpPr>
            <a:spLocks noChangeArrowheads="1"/>
          </p:cNvSpPr>
          <p:nvPr/>
        </p:nvSpPr>
        <p:spPr bwMode="auto">
          <a:xfrm>
            <a:off x="2667000" y="1654155"/>
            <a:ext cx="7391400" cy="3733800"/>
          </a:xfrm>
          <a:prstGeom prst="irregularSeal1">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如何在计算中减少重复？</a:t>
            </a:r>
          </a:p>
        </p:txBody>
      </p:sp>
      <p:sp>
        <p:nvSpPr>
          <p:cNvPr id="5" name="Rectangle 2"/>
          <p:cNvSpPr txBox="1">
            <a:spLocks noChangeArrowheads="1"/>
          </p:cNvSpPr>
          <p:nvPr/>
        </p:nvSpPr>
        <p:spPr>
          <a:xfrm>
            <a:off x="685800" y="1219200"/>
            <a:ext cx="4114800"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ctr" eaLnBrk="1" hangingPunct="1">
              <a:spcBef>
                <a:spcPct val="50000"/>
              </a:spcBef>
            </a:pPr>
            <a:r>
              <a:rPr lang="zh-CN" altLang="en-US" sz="3600" kern="1200" dirty="0" smtClean="0">
                <a:solidFill>
                  <a:srgbClr val="0070C0"/>
                </a:solidFill>
                <a:latin typeface="微软雅黑" panose="020B0503020204020204" pitchFamily="34" charset="-122"/>
                <a:ea typeface="微软雅黑" panose="020B0503020204020204" pitchFamily="34" charset="-122"/>
                <a:cs typeface="+mn-cs"/>
              </a:rPr>
              <a:t>算法总体思想</a:t>
            </a:r>
            <a:endParaRPr lang="zh-CN" altLang="en-US" sz="3600" kern="1200"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linds(horizontal)">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2" dur="500"/>
                                        <p:tgtEl>
                                          <p:spTgt spid="215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5044"/>
                                        </p:tgtEl>
                                        <p:attrNameLst>
                                          <p:attrName>style.visibility</p:attrName>
                                        </p:attrNameLst>
                                      </p:cBhvr>
                                      <p:to>
                                        <p:strVal val="visible"/>
                                      </p:to>
                                    </p:set>
                                    <p:anim calcmode="lin" valueType="num">
                                      <p:cBhvr>
                                        <p:cTn id="17" dur="500" fill="hold"/>
                                        <p:tgtEl>
                                          <p:spTgt spid="215044"/>
                                        </p:tgtEl>
                                        <p:attrNameLst>
                                          <p:attrName>ppt_w</p:attrName>
                                        </p:attrNameLst>
                                      </p:cBhvr>
                                      <p:tavLst>
                                        <p:tav tm="0">
                                          <p:val>
                                            <p:fltVal val="0"/>
                                          </p:val>
                                        </p:tav>
                                        <p:tav tm="100000">
                                          <p:val>
                                            <p:strVal val="#ppt_w"/>
                                          </p:val>
                                        </p:tav>
                                      </p:tavLst>
                                    </p:anim>
                                    <p:anim calcmode="lin" valueType="num">
                                      <p:cBhvr>
                                        <p:cTn id="18" dur="500" fill="hold"/>
                                        <p:tgtEl>
                                          <p:spTgt spid="215044"/>
                                        </p:tgtEl>
                                        <p:attrNameLst>
                                          <p:attrName>ppt_h</p:attrName>
                                        </p:attrNameLst>
                                      </p:cBhvr>
                                      <p:tavLst>
                                        <p:tav tm="0">
                                          <p:val>
                                            <p:fltVal val="0"/>
                                          </p:val>
                                        </p:tav>
                                        <p:tav tm="100000">
                                          <p:val>
                                            <p:strVal val="#ppt_h"/>
                                          </p:val>
                                        </p:tav>
                                      </p:tavLst>
                                    </p:anim>
                                    <p:animEffect transition="in" filter="fade">
                                      <p:cBhvr>
                                        <p:cTn id="19" dur="500"/>
                                        <p:tgtEl>
                                          <p:spTgt spid="215044"/>
                                        </p:tgtEl>
                                      </p:cBhvr>
                                    </p:animEffect>
                                  </p:childTnLst>
                                </p:cTn>
                              </p:par>
                            </p:childTnLst>
                          </p:cTn>
                        </p:par>
                        <p:par>
                          <p:cTn id="20" fill="hold">
                            <p:stCondLst>
                              <p:cond delay="500"/>
                            </p:stCondLst>
                            <p:childTnLst>
                              <p:par>
                                <p:cTn id="21" presetID="26" presetClass="emph" presetSubtype="0" fill="hold" grpId="1" nodeType="afterEffect">
                                  <p:stCondLst>
                                    <p:cond delay="0"/>
                                  </p:stCondLst>
                                  <p:childTnLst>
                                    <p:animEffect transition="out" filter="fade">
                                      <p:cBhvr>
                                        <p:cTn id="22" dur="500" tmFilter="0, 0; .2, .5; .8, .5; 1, 0"/>
                                        <p:tgtEl>
                                          <p:spTgt spid="215044"/>
                                        </p:tgtEl>
                                      </p:cBhvr>
                                    </p:animEffect>
                                    <p:animScale>
                                      <p:cBhvr>
                                        <p:cTn id="23" dur="250" autoRev="1" fill="hold"/>
                                        <p:tgtEl>
                                          <p:spTgt spid="2150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nimBg="1"/>
      <p:bldP spid="215044"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201738" y="1825853"/>
            <a:ext cx="9618661"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latin typeface="微软雅黑" panose="020B0503020204020204" pitchFamily="34" charset="-122"/>
                <a:ea typeface="微软雅黑" panose="020B0503020204020204" pitchFamily="34" charset="-122"/>
              </a:rPr>
              <a:t>如果能够保存已解决的子问题的答案，而在需要时再找出已求得的答案，就可以避免大量重复计算，从而得到多项式时间算法。</a:t>
            </a:r>
          </a:p>
        </p:txBody>
      </p:sp>
      <p:grpSp>
        <p:nvGrpSpPr>
          <p:cNvPr id="16388" name="Group 4"/>
          <p:cNvGrpSpPr>
            <a:grpSpLocks/>
          </p:cNvGrpSpPr>
          <p:nvPr/>
        </p:nvGrpSpPr>
        <p:grpSpPr bwMode="auto">
          <a:xfrm>
            <a:off x="2351089" y="3498850"/>
            <a:ext cx="7983537" cy="2935288"/>
            <a:chOff x="521" y="2204"/>
            <a:chExt cx="5029" cy="1849"/>
          </a:xfrm>
        </p:grpSpPr>
        <p:sp>
          <p:nvSpPr>
            <p:cNvPr id="16391" name="Oval 5"/>
            <p:cNvSpPr>
              <a:spLocks noChangeArrowheads="1"/>
            </p:cNvSpPr>
            <p:nvPr/>
          </p:nvSpPr>
          <p:spPr bwMode="auto">
            <a:xfrm>
              <a:off x="2699" y="2204"/>
              <a:ext cx="504" cy="384"/>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a:latin typeface="Arial Rounded MT Bold" panose="020F0704030504030204" pitchFamily="34" charset="0"/>
                </a:rPr>
                <a:t>n</a:t>
              </a:r>
            </a:p>
          </p:txBody>
        </p:sp>
        <p:cxnSp>
          <p:nvCxnSpPr>
            <p:cNvPr id="16392" name="AutoShape 6"/>
            <p:cNvCxnSpPr>
              <a:cxnSpLocks noChangeShapeType="1"/>
              <a:stCxn id="16391" idx="4"/>
              <a:endCxn id="16418" idx="0"/>
            </p:cNvCxnSpPr>
            <p:nvPr/>
          </p:nvCxnSpPr>
          <p:spPr bwMode="auto">
            <a:xfrm>
              <a:off x="2951" y="2594"/>
              <a:ext cx="2216" cy="557"/>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393" name="AutoShape 7"/>
            <p:cNvCxnSpPr>
              <a:cxnSpLocks noChangeShapeType="1"/>
              <a:stCxn id="16391" idx="4"/>
              <a:endCxn id="16397" idx="0"/>
            </p:cNvCxnSpPr>
            <p:nvPr/>
          </p:nvCxnSpPr>
          <p:spPr bwMode="auto">
            <a:xfrm flipH="1">
              <a:off x="1051" y="2594"/>
              <a:ext cx="1900" cy="55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394" name="AutoShape 8"/>
            <p:cNvCxnSpPr>
              <a:cxnSpLocks noChangeShapeType="1"/>
              <a:stCxn id="16391" idx="4"/>
              <a:endCxn id="16406" idx="0"/>
            </p:cNvCxnSpPr>
            <p:nvPr/>
          </p:nvCxnSpPr>
          <p:spPr bwMode="auto">
            <a:xfrm flipH="1">
              <a:off x="2774" y="2594"/>
              <a:ext cx="177" cy="558"/>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395" name="AutoShape 9"/>
            <p:cNvCxnSpPr>
              <a:cxnSpLocks noChangeShapeType="1"/>
              <a:stCxn id="16391" idx="4"/>
              <a:endCxn id="16411" idx="0"/>
            </p:cNvCxnSpPr>
            <p:nvPr/>
          </p:nvCxnSpPr>
          <p:spPr bwMode="auto">
            <a:xfrm>
              <a:off x="2951" y="2594"/>
              <a:ext cx="811" cy="557"/>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6396" name="Text Box 10"/>
            <p:cNvSpPr txBox="1">
              <a:spLocks noChangeArrowheads="1"/>
            </p:cNvSpPr>
            <p:nvPr/>
          </p:nvSpPr>
          <p:spPr bwMode="auto">
            <a:xfrm>
              <a:off x="1824" y="2235"/>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a:latin typeface="Arial Rounded MT Bold" panose="020F0704030504030204" pitchFamily="34" charset="0"/>
                </a:rPr>
                <a:t>=</a:t>
              </a:r>
            </a:p>
          </p:txBody>
        </p:sp>
        <p:sp>
          <p:nvSpPr>
            <p:cNvPr id="16397" name="Oval 11"/>
            <p:cNvSpPr>
              <a:spLocks noChangeArrowheads="1"/>
            </p:cNvSpPr>
            <p:nvPr/>
          </p:nvSpPr>
          <p:spPr bwMode="auto">
            <a:xfrm>
              <a:off x="839" y="3158"/>
              <a:ext cx="423" cy="312"/>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16398" name="AutoShape 12"/>
            <p:cNvCxnSpPr>
              <a:cxnSpLocks noChangeShapeType="1"/>
              <a:stCxn id="16397" idx="4"/>
              <a:endCxn id="16405" idx="0"/>
            </p:cNvCxnSpPr>
            <p:nvPr/>
          </p:nvCxnSpPr>
          <p:spPr bwMode="auto">
            <a:xfrm>
              <a:off x="1051" y="3476"/>
              <a:ext cx="1305"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399" name="AutoShape 13"/>
            <p:cNvCxnSpPr>
              <a:cxnSpLocks noChangeShapeType="1"/>
              <a:stCxn id="16397" idx="4"/>
              <a:endCxn id="16402" idx="0"/>
            </p:cNvCxnSpPr>
            <p:nvPr/>
          </p:nvCxnSpPr>
          <p:spPr bwMode="auto">
            <a:xfrm flipH="1">
              <a:off x="632" y="3476"/>
              <a:ext cx="419"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00" name="AutoShape 14"/>
            <p:cNvCxnSpPr>
              <a:cxnSpLocks noChangeShapeType="1"/>
              <a:stCxn id="16397" idx="4"/>
              <a:endCxn id="16403" idx="0"/>
            </p:cNvCxnSpPr>
            <p:nvPr/>
          </p:nvCxnSpPr>
          <p:spPr bwMode="auto">
            <a:xfrm>
              <a:off x="1051" y="3476"/>
              <a:ext cx="126"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01" name="AutoShape 15"/>
            <p:cNvCxnSpPr>
              <a:cxnSpLocks noChangeShapeType="1"/>
              <a:stCxn id="16397" idx="4"/>
              <a:endCxn id="16404" idx="0"/>
            </p:cNvCxnSpPr>
            <p:nvPr/>
          </p:nvCxnSpPr>
          <p:spPr bwMode="auto">
            <a:xfrm>
              <a:off x="1051" y="3476"/>
              <a:ext cx="806"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6402" name="AutoShape 16"/>
            <p:cNvSpPr>
              <a:spLocks noChangeArrowheads="1"/>
            </p:cNvSpPr>
            <p:nvPr/>
          </p:nvSpPr>
          <p:spPr bwMode="auto">
            <a:xfrm>
              <a:off x="521" y="3884"/>
              <a:ext cx="221" cy="169"/>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03" name="AutoShape 17"/>
            <p:cNvSpPr>
              <a:spLocks noChangeArrowheads="1"/>
            </p:cNvSpPr>
            <p:nvPr/>
          </p:nvSpPr>
          <p:spPr bwMode="auto">
            <a:xfrm>
              <a:off x="1066" y="3884"/>
              <a:ext cx="222" cy="169"/>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04" name="AutoShape 18"/>
            <p:cNvSpPr>
              <a:spLocks noChangeArrowheads="1"/>
            </p:cNvSpPr>
            <p:nvPr/>
          </p:nvSpPr>
          <p:spPr bwMode="auto">
            <a:xfrm>
              <a:off x="1746" y="3884"/>
              <a:ext cx="222" cy="169"/>
            </a:xfrm>
            <a:prstGeom prst="triangle">
              <a:avLst>
                <a:gd name="adj" fmla="val 50000"/>
              </a:avLst>
            </a:prstGeom>
            <a:solidFill>
              <a:srgbClr val="FF0000"/>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05" name="AutoShape 19"/>
            <p:cNvSpPr>
              <a:spLocks noChangeArrowheads="1"/>
            </p:cNvSpPr>
            <p:nvPr/>
          </p:nvSpPr>
          <p:spPr bwMode="auto">
            <a:xfrm>
              <a:off x="2245" y="3884"/>
              <a:ext cx="221" cy="169"/>
            </a:xfrm>
            <a:prstGeom prst="triangle">
              <a:avLst>
                <a:gd name="adj" fmla="val 50000"/>
              </a:avLst>
            </a:prstGeom>
            <a:solidFill>
              <a:srgbClr val="FF0000"/>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06" name="Oval 20"/>
            <p:cNvSpPr>
              <a:spLocks noChangeArrowheads="1"/>
            </p:cNvSpPr>
            <p:nvPr/>
          </p:nvSpPr>
          <p:spPr bwMode="auto">
            <a:xfrm>
              <a:off x="2562" y="3158"/>
              <a:ext cx="423" cy="312"/>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16407" name="AutoShape 21"/>
            <p:cNvCxnSpPr>
              <a:cxnSpLocks noChangeShapeType="1"/>
              <a:stCxn id="16406" idx="4"/>
            </p:cNvCxnSpPr>
            <p:nvPr/>
          </p:nvCxnSpPr>
          <p:spPr bwMode="auto">
            <a:xfrm>
              <a:off x="2774" y="3476"/>
              <a:ext cx="483" cy="405"/>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08" name="AutoShape 22"/>
            <p:cNvCxnSpPr>
              <a:cxnSpLocks noChangeShapeType="1"/>
              <a:stCxn id="16406" idx="4"/>
              <a:endCxn id="16404" idx="0"/>
            </p:cNvCxnSpPr>
            <p:nvPr/>
          </p:nvCxnSpPr>
          <p:spPr bwMode="auto">
            <a:xfrm flipH="1">
              <a:off x="1857" y="3476"/>
              <a:ext cx="917"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09" name="AutoShape 23"/>
            <p:cNvCxnSpPr>
              <a:cxnSpLocks noChangeShapeType="1"/>
              <a:stCxn id="16406" idx="4"/>
              <a:endCxn id="16405" idx="0"/>
            </p:cNvCxnSpPr>
            <p:nvPr/>
          </p:nvCxnSpPr>
          <p:spPr bwMode="auto">
            <a:xfrm flipH="1">
              <a:off x="2356" y="3476"/>
              <a:ext cx="418"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10" name="AutoShape 24"/>
            <p:cNvCxnSpPr>
              <a:cxnSpLocks noChangeShapeType="1"/>
              <a:stCxn id="16406" idx="4"/>
              <a:endCxn id="16426" idx="0"/>
            </p:cNvCxnSpPr>
            <p:nvPr/>
          </p:nvCxnSpPr>
          <p:spPr bwMode="auto">
            <a:xfrm>
              <a:off x="2774" y="3476"/>
              <a:ext cx="81" cy="402"/>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6411" name="Oval 25"/>
            <p:cNvSpPr>
              <a:spLocks noChangeArrowheads="1"/>
            </p:cNvSpPr>
            <p:nvPr/>
          </p:nvSpPr>
          <p:spPr bwMode="auto">
            <a:xfrm>
              <a:off x="3550" y="3157"/>
              <a:ext cx="423" cy="312"/>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16412" name="AutoShape 26"/>
            <p:cNvCxnSpPr>
              <a:cxnSpLocks noChangeShapeType="1"/>
              <a:stCxn id="16411" idx="4"/>
              <a:endCxn id="16423" idx="0"/>
            </p:cNvCxnSpPr>
            <p:nvPr/>
          </p:nvCxnSpPr>
          <p:spPr bwMode="auto">
            <a:xfrm>
              <a:off x="3762" y="3475"/>
              <a:ext cx="635"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13" name="AutoShape 27"/>
            <p:cNvCxnSpPr>
              <a:cxnSpLocks noChangeShapeType="1"/>
              <a:stCxn id="16411" idx="4"/>
            </p:cNvCxnSpPr>
            <p:nvPr/>
          </p:nvCxnSpPr>
          <p:spPr bwMode="auto">
            <a:xfrm flipH="1">
              <a:off x="3218" y="3474"/>
              <a:ext cx="543" cy="405"/>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14" name="AutoShape 28"/>
            <p:cNvCxnSpPr>
              <a:cxnSpLocks noChangeShapeType="1"/>
              <a:stCxn id="16411" idx="4"/>
              <a:endCxn id="16416" idx="0"/>
            </p:cNvCxnSpPr>
            <p:nvPr/>
          </p:nvCxnSpPr>
          <p:spPr bwMode="auto">
            <a:xfrm flipH="1">
              <a:off x="3671" y="3475"/>
              <a:ext cx="91"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15" name="AutoShape 29"/>
            <p:cNvCxnSpPr>
              <a:cxnSpLocks noChangeShapeType="1"/>
              <a:stCxn id="16411" idx="4"/>
              <a:endCxn id="16417" idx="0"/>
            </p:cNvCxnSpPr>
            <p:nvPr/>
          </p:nvCxnSpPr>
          <p:spPr bwMode="auto">
            <a:xfrm>
              <a:off x="3762" y="3475"/>
              <a:ext cx="272"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6416" name="AutoShape 30"/>
            <p:cNvSpPr>
              <a:spLocks noChangeArrowheads="1"/>
            </p:cNvSpPr>
            <p:nvPr/>
          </p:nvSpPr>
          <p:spPr bwMode="auto">
            <a:xfrm>
              <a:off x="3560" y="3884"/>
              <a:ext cx="222" cy="169"/>
            </a:xfrm>
            <a:prstGeom prst="triangle">
              <a:avLst>
                <a:gd name="adj" fmla="val 50000"/>
              </a:avLst>
            </a:prstGeom>
            <a:solidFill>
              <a:srgbClr val="FF0000"/>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17" name="AutoShape 31"/>
            <p:cNvSpPr>
              <a:spLocks noChangeArrowheads="1"/>
            </p:cNvSpPr>
            <p:nvPr/>
          </p:nvSpPr>
          <p:spPr bwMode="auto">
            <a:xfrm>
              <a:off x="3923" y="3884"/>
              <a:ext cx="222" cy="169"/>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18" name="Oval 32"/>
            <p:cNvSpPr>
              <a:spLocks noChangeArrowheads="1"/>
            </p:cNvSpPr>
            <p:nvPr/>
          </p:nvSpPr>
          <p:spPr bwMode="auto">
            <a:xfrm>
              <a:off x="4955" y="3157"/>
              <a:ext cx="423" cy="312"/>
            </a:xfrm>
            <a:prstGeom prst="ellipse">
              <a:avLst/>
            </a:prstGeom>
            <a:solidFill>
              <a:schemeClr val="accent1"/>
            </a:solidFill>
            <a:ln w="1905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a:latin typeface="Arial Rounded MT Bold" panose="020F0704030504030204" pitchFamily="34" charset="0"/>
                </a:rPr>
                <a:t>n/2</a:t>
              </a:r>
            </a:p>
          </p:txBody>
        </p:sp>
        <p:cxnSp>
          <p:nvCxnSpPr>
            <p:cNvPr id="16419" name="AutoShape 33"/>
            <p:cNvCxnSpPr>
              <a:cxnSpLocks noChangeShapeType="1"/>
              <a:stCxn id="16418" idx="4"/>
              <a:endCxn id="16425" idx="0"/>
            </p:cNvCxnSpPr>
            <p:nvPr/>
          </p:nvCxnSpPr>
          <p:spPr bwMode="auto">
            <a:xfrm>
              <a:off x="5167" y="3475"/>
              <a:ext cx="273"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20" name="AutoShape 34"/>
            <p:cNvCxnSpPr>
              <a:cxnSpLocks noChangeShapeType="1"/>
              <a:stCxn id="16418" idx="4"/>
              <a:endCxn id="16423" idx="0"/>
            </p:cNvCxnSpPr>
            <p:nvPr/>
          </p:nvCxnSpPr>
          <p:spPr bwMode="auto">
            <a:xfrm flipH="1">
              <a:off x="4397" y="3475"/>
              <a:ext cx="770"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21" name="AutoShape 35"/>
            <p:cNvCxnSpPr>
              <a:cxnSpLocks noChangeShapeType="1"/>
              <a:stCxn id="16418" idx="4"/>
              <a:endCxn id="16424" idx="0"/>
            </p:cNvCxnSpPr>
            <p:nvPr/>
          </p:nvCxnSpPr>
          <p:spPr bwMode="auto">
            <a:xfrm flipH="1">
              <a:off x="4851" y="3475"/>
              <a:ext cx="316"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6422" name="AutoShape 36"/>
            <p:cNvCxnSpPr>
              <a:cxnSpLocks noChangeShapeType="1"/>
              <a:stCxn id="16418" idx="4"/>
              <a:endCxn id="16416" idx="0"/>
            </p:cNvCxnSpPr>
            <p:nvPr/>
          </p:nvCxnSpPr>
          <p:spPr bwMode="auto">
            <a:xfrm flipH="1">
              <a:off x="3671" y="3475"/>
              <a:ext cx="1496" cy="403"/>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6423" name="AutoShape 37"/>
            <p:cNvSpPr>
              <a:spLocks noChangeArrowheads="1"/>
            </p:cNvSpPr>
            <p:nvPr/>
          </p:nvSpPr>
          <p:spPr bwMode="auto">
            <a:xfrm>
              <a:off x="4286" y="3884"/>
              <a:ext cx="221" cy="169"/>
            </a:xfrm>
            <a:prstGeom prst="triangle">
              <a:avLst>
                <a:gd name="adj" fmla="val 50000"/>
              </a:avLst>
            </a:prstGeom>
            <a:solidFill>
              <a:srgbClr val="FF0000"/>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24" name="AutoShape 38"/>
            <p:cNvSpPr>
              <a:spLocks noChangeArrowheads="1"/>
            </p:cNvSpPr>
            <p:nvPr/>
          </p:nvSpPr>
          <p:spPr bwMode="auto">
            <a:xfrm>
              <a:off x="4740" y="3884"/>
              <a:ext cx="222" cy="169"/>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25" name="AutoShape 39"/>
            <p:cNvSpPr>
              <a:spLocks noChangeArrowheads="1"/>
            </p:cNvSpPr>
            <p:nvPr/>
          </p:nvSpPr>
          <p:spPr bwMode="auto">
            <a:xfrm>
              <a:off x="5329" y="3884"/>
              <a:ext cx="221" cy="169"/>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26" name="AutoShape 40"/>
            <p:cNvSpPr>
              <a:spLocks noChangeArrowheads="1"/>
            </p:cNvSpPr>
            <p:nvPr/>
          </p:nvSpPr>
          <p:spPr bwMode="auto">
            <a:xfrm>
              <a:off x="2744" y="3884"/>
              <a:ext cx="221" cy="169"/>
            </a:xfrm>
            <a:prstGeom prst="triangle">
              <a:avLst>
                <a:gd name="adj" fmla="val 50000"/>
              </a:avLst>
            </a:prstGeom>
            <a:solidFill>
              <a:schemeClr val="accent1"/>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sp>
          <p:nvSpPr>
            <p:cNvPr id="16427" name="AutoShape 41"/>
            <p:cNvSpPr>
              <a:spLocks noChangeArrowheads="1"/>
            </p:cNvSpPr>
            <p:nvPr/>
          </p:nvSpPr>
          <p:spPr bwMode="auto">
            <a:xfrm>
              <a:off x="3152" y="3884"/>
              <a:ext cx="221" cy="169"/>
            </a:xfrm>
            <a:prstGeom prst="triangle">
              <a:avLst>
                <a:gd name="adj" fmla="val 50000"/>
              </a:avLst>
            </a:prstGeom>
            <a:solidFill>
              <a:srgbClr val="FF0000"/>
            </a:solidFill>
            <a:ln w="1905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a:latin typeface="Arial Rounded MT Bold" panose="020F0704030504030204" pitchFamily="34" charset="0"/>
                </a:rPr>
                <a:t>T(n/4)</a:t>
              </a:r>
            </a:p>
          </p:txBody>
        </p:sp>
      </p:grpSp>
      <p:sp>
        <p:nvSpPr>
          <p:cNvPr id="16389" name="AutoShape 42"/>
          <p:cNvSpPr>
            <a:spLocks noChangeArrowheads="1"/>
          </p:cNvSpPr>
          <p:nvPr/>
        </p:nvSpPr>
        <p:spPr bwMode="auto">
          <a:xfrm>
            <a:off x="2133600" y="3213100"/>
            <a:ext cx="1295400" cy="1066800"/>
          </a:xfrm>
          <a:prstGeom prst="triangle">
            <a:avLst>
              <a:gd name="adj" fmla="val 50000"/>
            </a:avLst>
          </a:prstGeom>
          <a:solidFill>
            <a:schemeClr val="accent1"/>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dirty="0">
                <a:latin typeface="Arial Rounded MT Bold" panose="020F0704030504030204" pitchFamily="34" charset="0"/>
              </a:rPr>
              <a:t>T(n)</a:t>
            </a:r>
          </a:p>
        </p:txBody>
      </p:sp>
      <p:sp>
        <p:nvSpPr>
          <p:cNvPr id="11307" name="Text Box 43"/>
          <p:cNvSpPr txBox="1">
            <a:spLocks noChangeArrowheads="1"/>
          </p:cNvSpPr>
          <p:nvPr/>
        </p:nvSpPr>
        <p:spPr bwMode="auto">
          <a:xfrm>
            <a:off x="1610916" y="3179991"/>
            <a:ext cx="9195593" cy="3477875"/>
          </a:xfrm>
          <a:prstGeom prst="rect">
            <a:avLst/>
          </a:prstGeom>
          <a:solidFill>
            <a:schemeClr val="bg1"/>
          </a:solidFill>
          <a:ln w="6350">
            <a:noFill/>
            <a:miter lim="800000"/>
            <a:headEnd/>
            <a:tailEnd/>
          </a:ln>
          <a:effectLst/>
        </p:spPr>
        <p:txBody>
          <a:bodyPr wrap="square">
            <a:spAutoFit/>
          </a:bodyPr>
          <a:lstStyle/>
          <a:p>
            <a:pPr eaLnBrk="1" hangingPunct="1">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a:p>
            <a:pPr eaLnBrk="1" hangingPunct="1">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a:p>
            <a:pPr eaLnBrk="1" hangingPunct="1">
              <a:defRPr/>
            </a:pPr>
            <a:r>
              <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rPr>
              <a:t>Those who cannot remember the past are doomed to repeat it. </a:t>
            </a:r>
          </a:p>
          <a:p>
            <a:pPr algn="r" eaLnBrk="1" hangingPunct="1">
              <a:defRPr/>
            </a:pPr>
            <a:r>
              <a:rPr lang="en-US" altLang="zh-CN" b="1" dirty="0">
                <a:solidFill>
                  <a:schemeClr val="accent2"/>
                </a:solidFill>
                <a:effectLst>
                  <a:outerShdw blurRad="38100" dist="38100" dir="2700000" algn="tl">
                    <a:srgbClr val="C0C0C0"/>
                  </a:outerShdw>
                </a:effectLst>
                <a:latin typeface="Arial" charset="0"/>
                <a:ea typeface="楷体_GB2312" pitchFamily="49" charset="-122"/>
              </a:rPr>
              <a:t>-----George Santayana, </a:t>
            </a:r>
          </a:p>
          <a:p>
            <a:pPr algn="r" eaLnBrk="1" hangingPunct="1">
              <a:defRPr/>
            </a:pPr>
            <a:r>
              <a:rPr lang="en-US" altLang="zh-CN" b="1" dirty="0">
                <a:solidFill>
                  <a:schemeClr val="accent2"/>
                </a:solidFill>
                <a:effectLst>
                  <a:outerShdw blurRad="38100" dist="38100" dir="2700000" algn="tl">
                    <a:srgbClr val="C0C0C0"/>
                  </a:outerShdw>
                </a:effectLst>
                <a:latin typeface="Arial" charset="0"/>
                <a:ea typeface="楷体_GB2312" pitchFamily="49" charset="-122"/>
              </a:rPr>
              <a:t>The life of Reason</a:t>
            </a:r>
            <a:r>
              <a:rPr lang="en-US" altLang="zh-CN" b="1" dirty="0">
                <a:solidFill>
                  <a:schemeClr val="accent2"/>
                </a:solidFill>
                <a:effectLst>
                  <a:outerShdw blurRad="38100" dist="38100" dir="2700000" algn="tl">
                    <a:srgbClr val="C0C0C0"/>
                  </a:outerShdw>
                </a:effectLst>
                <a:latin typeface="Arial" charset="0"/>
                <a:ea typeface="华文行楷" pitchFamily="2" charset="-122"/>
              </a:rPr>
              <a:t>, </a:t>
            </a:r>
          </a:p>
          <a:p>
            <a:pPr algn="r" eaLnBrk="1" hangingPunct="1">
              <a:defRPr/>
            </a:pPr>
            <a:r>
              <a:rPr lang="en-US" altLang="zh-CN" b="1" dirty="0">
                <a:solidFill>
                  <a:schemeClr val="accent2"/>
                </a:solidFill>
                <a:effectLst>
                  <a:outerShdw blurRad="38100" dist="38100" dir="2700000" algn="tl">
                    <a:srgbClr val="C0C0C0"/>
                  </a:outerShdw>
                </a:effectLst>
                <a:latin typeface="Arial" charset="0"/>
                <a:ea typeface="华文行楷" pitchFamily="2" charset="-122"/>
              </a:rPr>
              <a:t>Book I: Introduction and </a:t>
            </a:r>
          </a:p>
          <a:p>
            <a:pPr algn="r" eaLnBrk="1" hangingPunct="1">
              <a:defRPr/>
            </a:pPr>
            <a:r>
              <a:rPr lang="en-US" altLang="zh-CN" b="1" dirty="0">
                <a:solidFill>
                  <a:schemeClr val="accent2"/>
                </a:solidFill>
                <a:effectLst>
                  <a:outerShdw blurRad="38100" dist="38100" dir="2700000" algn="tl">
                    <a:srgbClr val="C0C0C0"/>
                  </a:outerShdw>
                </a:effectLst>
                <a:latin typeface="Arial" charset="0"/>
                <a:ea typeface="华文行楷" pitchFamily="2" charset="-122"/>
              </a:rPr>
              <a:t>Reason in Common </a:t>
            </a:r>
          </a:p>
          <a:p>
            <a:pPr algn="r" eaLnBrk="1" hangingPunct="1">
              <a:defRPr/>
            </a:pPr>
            <a:r>
              <a:rPr lang="en-US" altLang="zh-CN" b="1" dirty="0">
                <a:solidFill>
                  <a:schemeClr val="accent2"/>
                </a:solidFill>
                <a:effectLst>
                  <a:outerShdw blurRad="38100" dist="38100" dir="2700000" algn="tl">
                    <a:srgbClr val="C0C0C0"/>
                  </a:outerShdw>
                </a:effectLst>
                <a:latin typeface="Arial" charset="0"/>
                <a:ea typeface="华文行楷" pitchFamily="2" charset="-122"/>
              </a:rPr>
              <a:t>Sense (1905)</a:t>
            </a:r>
          </a:p>
          <a:p>
            <a:pPr algn="r" eaLnBrk="1" hangingPunct="1">
              <a:defRPr/>
            </a:pPr>
            <a:endParaRPr lang="en-US" altLang="zh-CN" b="1" dirty="0">
              <a:solidFill>
                <a:schemeClr val="accent2"/>
              </a:solidFill>
              <a:effectLst>
                <a:outerShdw blurRad="38100" dist="38100" dir="2700000" algn="tl">
                  <a:srgbClr val="C0C0C0"/>
                </a:outerShdw>
              </a:effectLst>
              <a:latin typeface="Arial" charset="0"/>
              <a:ea typeface="楷体_GB2312" pitchFamily="49" charset="-122"/>
            </a:endParaRPr>
          </a:p>
        </p:txBody>
      </p:sp>
      <p:sp>
        <p:nvSpPr>
          <p:cNvPr id="45" name="Rectangle 2"/>
          <p:cNvSpPr txBox="1">
            <a:spLocks noChangeArrowheads="1"/>
          </p:cNvSpPr>
          <p:nvPr/>
        </p:nvSpPr>
        <p:spPr>
          <a:xfrm>
            <a:off x="685800" y="1117034"/>
            <a:ext cx="4114800"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ctr" eaLnBrk="1" hangingPunct="1">
              <a:spcBef>
                <a:spcPct val="50000"/>
              </a:spcBef>
            </a:pPr>
            <a:r>
              <a:rPr lang="zh-CN" altLang="en-US" sz="3600" kern="1200" dirty="0" smtClean="0">
                <a:solidFill>
                  <a:srgbClr val="0070C0"/>
                </a:solidFill>
                <a:latin typeface="微软雅黑" panose="020B0503020204020204" pitchFamily="34" charset="-122"/>
                <a:ea typeface="微软雅黑" panose="020B0503020204020204" pitchFamily="34" charset="-122"/>
                <a:cs typeface="+mn-cs"/>
              </a:rPr>
              <a:t>算法总体思想</a:t>
            </a:r>
            <a:endParaRPr lang="zh-CN" altLang="en-US" sz="3600" kern="1200"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07"/>
                                        </p:tgtEl>
                                        <p:attrNameLst>
                                          <p:attrName>style.visibility</p:attrName>
                                        </p:attrNameLst>
                                      </p:cBhvr>
                                      <p:to>
                                        <p:strVal val="visible"/>
                                      </p:to>
                                    </p:set>
                                    <p:animEffect transition="in" filter="box(out)">
                                      <p:cBhvr>
                                        <p:cTn id="7" dur="1000"/>
                                        <p:tgtEl>
                                          <p:spTgt spid="1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62000" y="2057400"/>
            <a:ext cx="10210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ct val="20000"/>
              </a:spcBef>
              <a:spcAft>
                <a:spcPct val="0"/>
              </a:spcAft>
              <a:buClr>
                <a:srgbClr val="00007D"/>
              </a:buClr>
              <a:buSzPct val="75000"/>
              <a:buFont typeface="Wingdings" panose="05000000000000000000" pitchFamily="2" charset="2"/>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动态规划</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算法与</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分治法</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类似，其基本思想也是将待求解问题分解成若干个子问题，先求解子问题，然后从这些子问题的解得到原问题的解。与分治法不同的是，适合于用动态规划求解的问题，经分解得到子问题往往</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不是互相独立的</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若用分治法来解这类问题，则分解得到的子问题数目太多，有些子问题被重复计算了很多次。如果我们能够保存已解决的子问题的答案，而在需要时再找出已求得的答案，这样就可以避免大量的重复计算，节省时间。我们可以用一个表来记录所有已解的子问题的答案。不管该子问题以后是否被用到，只要它被计算过，就将其结果填入表中</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进而采用</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至底而上</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的方式进行计算这就是动态规划法的基本思路。</a:t>
            </a: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p>
        </p:txBody>
      </p:sp>
      <p:sp>
        <p:nvSpPr>
          <p:cNvPr id="216067" name="Rectangle 3"/>
          <p:cNvSpPr>
            <a:spLocks noChangeArrowheads="1"/>
          </p:cNvSpPr>
          <p:nvPr/>
        </p:nvSpPr>
        <p:spPr bwMode="auto">
          <a:xfrm>
            <a:off x="838200" y="914400"/>
            <a:ext cx="3851564" cy="1143000"/>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分治与动态规划</a:t>
            </a:r>
          </a:p>
        </p:txBody>
      </p:sp>
    </p:spTree>
    <p:extLst>
      <p:ext uri="{BB962C8B-B14F-4D97-AF65-F5344CB8AC3E}">
        <p14:creationId xmlns:p14="http://schemas.microsoft.com/office/powerpoint/2010/main" val="2762431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animEffect transition="in" filter="fade">
                                      <p:cBhvr>
                                        <p:cTn id="7" dur="1000"/>
                                        <p:tgtEl>
                                          <p:spTgt spid="216067"/>
                                        </p:tgtEl>
                                      </p:cBhvr>
                                    </p:animEffect>
                                    <p:anim calcmode="lin" valueType="num">
                                      <p:cBhvr>
                                        <p:cTn id="8" dur="1000" fill="hold"/>
                                        <p:tgtEl>
                                          <p:spTgt spid="216067"/>
                                        </p:tgtEl>
                                        <p:attrNameLst>
                                          <p:attrName>ppt_x</p:attrName>
                                        </p:attrNameLst>
                                      </p:cBhvr>
                                      <p:tavLst>
                                        <p:tav tm="0">
                                          <p:val>
                                            <p:strVal val="#ppt_x"/>
                                          </p:val>
                                        </p:tav>
                                        <p:tav tm="100000">
                                          <p:val>
                                            <p:strVal val="#ppt_x"/>
                                          </p:val>
                                        </p:tav>
                                      </p:tavLst>
                                    </p:anim>
                                    <p:anim calcmode="lin" valueType="num">
                                      <p:cBhvr>
                                        <p:cTn id="9" dur="900" decel="100000" fill="hold"/>
                                        <p:tgtEl>
                                          <p:spTgt spid="2160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606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1000"/>
                                        <p:tgtEl>
                                          <p:spTgt spid="5122"/>
                                        </p:tgtEl>
                                      </p:cBhvr>
                                    </p:animEffect>
                                    <p:anim calcmode="lin" valueType="num">
                                      <p:cBhvr>
                                        <p:cTn id="16" dur="1000" fill="hold"/>
                                        <p:tgtEl>
                                          <p:spTgt spid="5122"/>
                                        </p:tgtEl>
                                        <p:attrNameLst>
                                          <p:attrName>ppt_x</p:attrName>
                                        </p:attrNameLst>
                                      </p:cBhvr>
                                      <p:tavLst>
                                        <p:tav tm="0">
                                          <p:val>
                                            <p:strVal val="#ppt_x"/>
                                          </p:val>
                                        </p:tav>
                                        <p:tav tm="100000">
                                          <p:val>
                                            <p:strVal val="#ppt_x"/>
                                          </p:val>
                                        </p:tav>
                                      </p:tavLst>
                                    </p:anim>
                                    <p:anim calcmode="lin" valueType="num">
                                      <p:cBhvr>
                                        <p:cTn id="17" dur="900" decel="100000" fill="hold"/>
                                        <p:tgtEl>
                                          <p:spTgt spid="512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1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21606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43000" y="1219200"/>
            <a:ext cx="4648200" cy="707886"/>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scene3d>
              <a:camera prst="orthographicFront"/>
              <a:lightRig rig="soft" dir="t"/>
            </a:scene3d>
            <a:sp3d prstMaterial="matte">
              <a:bevelT w="12700" h="12700"/>
            </a:sp3d>
          </a:bodyPr>
          <a:lstStyle/>
          <a:p>
            <a:pPr>
              <a:spcBef>
                <a:spcPct val="20000"/>
              </a:spcBef>
              <a:buSzPct val="160000"/>
            </a:pPr>
            <a:r>
              <a:rPr lang="zh-CN" altLang="en-US" sz="4000" dirty="0">
                <a:solidFill>
                  <a:srgbClr val="0070C0"/>
                </a:solidFill>
                <a:latin typeface="微软雅黑" panose="020B0503020204020204" pitchFamily="34" charset="-122"/>
                <a:ea typeface="微软雅黑" panose="020B0503020204020204" pitchFamily="34" charset="-122"/>
                <a:cs typeface="+mn-cs"/>
              </a:rPr>
              <a:t>动态规划基本步骤</a:t>
            </a:r>
          </a:p>
        </p:txBody>
      </p:sp>
      <p:sp>
        <p:nvSpPr>
          <p:cNvPr id="6" name="矩形 5"/>
          <p:cNvSpPr/>
          <p:nvPr/>
        </p:nvSpPr>
        <p:spPr>
          <a:xfrm>
            <a:off x="1143000" y="2207252"/>
            <a:ext cx="9982200" cy="3126748"/>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找出最优解的性质，并刻划其结构特征。（</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寻找最优解的子问题结构</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递归地定义最优值。（</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根据子问题结构建立问题的递归解式求解最优值</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自底向上</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的方式计算出最优值。（</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动态规划思想</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根据计算最优值时得到的信息，构造最优解。</a:t>
            </a:r>
          </a:p>
        </p:txBody>
      </p:sp>
    </p:spTree>
    <p:extLst>
      <p:ext uri="{BB962C8B-B14F-4D97-AF65-F5344CB8AC3E}">
        <p14:creationId xmlns:p14="http://schemas.microsoft.com/office/powerpoint/2010/main" val="355310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800" decel="100000"/>
                                        <p:tgtEl>
                                          <p:spTgt spid="6"/>
                                        </p:tgtEl>
                                      </p:cBhvr>
                                    </p:animEffect>
                                    <p:anim calcmode="lin" valueType="num">
                                      <p:cBhvr>
                                        <p:cTn id="15" dur="800" decel="100000" fill="hold"/>
                                        <p:tgtEl>
                                          <p:spTgt spid="6"/>
                                        </p:tgtEl>
                                        <p:attrNameLst>
                                          <p:attrName>style.rotation</p:attrName>
                                        </p:attrNameLst>
                                      </p:cBhvr>
                                      <p:tavLst>
                                        <p:tav tm="0">
                                          <p:val>
                                            <p:fltVal val="-90"/>
                                          </p:val>
                                        </p:tav>
                                        <p:tav tm="100000">
                                          <p:val>
                                            <p:fltVal val="0"/>
                                          </p:val>
                                        </p:tav>
                                      </p:tavLst>
                                    </p:anim>
                                    <p:anim calcmode="lin" valueType="num">
                                      <p:cBhvr>
                                        <p:cTn id="16" dur="800" decel="100000" fill="hold"/>
                                        <p:tgtEl>
                                          <p:spTgt spid="6"/>
                                        </p:tgtEl>
                                        <p:attrNameLst>
                                          <p:attrName>ppt_x</p:attrName>
                                        </p:attrNameLst>
                                      </p:cBhvr>
                                      <p:tavLst>
                                        <p:tav tm="0">
                                          <p:val>
                                            <p:strVal val="#ppt_x+0.4"/>
                                          </p:val>
                                        </p:tav>
                                        <p:tav tm="100000">
                                          <p:val>
                                            <p:strVal val="#ppt_x-0.05"/>
                                          </p:val>
                                        </p:tav>
                                      </p:tavLst>
                                    </p:anim>
                                    <p:anim calcmode="lin" valueType="num">
                                      <p:cBhvr>
                                        <p:cTn id="17" dur="800" decel="100000" fill="hold"/>
                                        <p:tgtEl>
                                          <p:spTgt spid="6"/>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733800" y="3048000"/>
            <a:ext cx="6629400" cy="76944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spcBef>
                <a:spcPct val="20000"/>
              </a:spcBef>
              <a:buClr>
                <a:srgbClr val="00007D"/>
              </a:buClr>
              <a:buSzPct val="75000"/>
            </a:pPr>
            <a:r>
              <a:rPr lang="zh-CN" altLang="en-US" dirty="0" smtClean="0">
                <a:solidFill>
                  <a:srgbClr val="0070C0"/>
                </a:solidFill>
                <a:latin typeface="微软雅黑" panose="020B0503020204020204" pitchFamily="34" charset="-122"/>
                <a:ea typeface="微软雅黑" panose="020B0503020204020204" pitchFamily="34" charset="-122"/>
                <a:cs typeface="+mn-cs"/>
              </a:rPr>
              <a:t>多</a:t>
            </a:r>
            <a:r>
              <a:rPr lang="zh-CN" altLang="en-US" dirty="0">
                <a:solidFill>
                  <a:srgbClr val="0070C0"/>
                </a:solidFill>
                <a:latin typeface="微软雅黑" panose="020B0503020204020204" pitchFamily="34" charset="-122"/>
                <a:ea typeface="微软雅黑" panose="020B0503020204020204" pitchFamily="34" charset="-122"/>
                <a:cs typeface="+mn-cs"/>
              </a:rPr>
              <a:t>个矩阵连乘模块设计</a:t>
            </a:r>
          </a:p>
        </p:txBody>
      </p:sp>
    </p:spTree>
    <p:extLst>
      <p:ext uri="{BB962C8B-B14F-4D97-AF65-F5344CB8AC3E}">
        <p14:creationId xmlns:p14="http://schemas.microsoft.com/office/powerpoint/2010/main" val="609510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checkerboard(across)">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2743200"/>
            <a:ext cx="3114955"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4000" dirty="0">
                <a:solidFill>
                  <a:prstClr val="black"/>
                </a:solidFill>
                <a:latin typeface="微软雅黑" panose="020B0503020204020204" pitchFamily="34" charset="-122"/>
                <a:ea typeface="微软雅黑" panose="020B0503020204020204" pitchFamily="34" charset="-122"/>
              </a:rPr>
              <a:t>6</a:t>
            </a:r>
            <a:r>
              <a:rPr kumimoji="0" lang="en-US" altLang="zh-CN"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.1 </a:t>
            </a:r>
            <a:r>
              <a:rPr kumimoji="0" lang="zh-CN" altLang="en-US"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项目指引</a:t>
            </a:r>
            <a:endParaRPr kumimoji="0" lang="zh-CN" altLang="en-US" sz="4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2111421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Box 8"/>
          <p:cNvSpPr txBox="1">
            <a:spLocks noChangeArrowheads="1"/>
          </p:cNvSpPr>
          <p:nvPr/>
        </p:nvSpPr>
        <p:spPr bwMode="auto">
          <a:xfrm>
            <a:off x="1066800" y="2362200"/>
            <a:ext cx="9982200"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20000"/>
              </a:lnSpc>
              <a:spcBef>
                <a:spcPct val="0"/>
              </a:spcBef>
              <a:spcAft>
                <a:spcPct val="0"/>
              </a:spcAft>
              <a:buClrTx/>
              <a:buSzTx/>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软件行业中客户总是在变更需求</a:t>
            </a:r>
            <a:endPar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银行对我们公司开发的乘法模块还不满意。他们的真实想法并不是实现两个矩阵的乘法，而是是能一次够实现多个矩阵按照算法运算法则的乘法，因此要求我们进一步改进我们的系统，实现多个矩阵的连乘功能，并且需要看到我们设计的程序能够满足他们的运行效率要求时才付二期款。</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124" name="文本框 1"/>
          <p:cNvSpPr txBox="1">
            <a:spLocks noChangeArrowheads="1"/>
          </p:cNvSpPr>
          <p:nvPr/>
        </p:nvSpPr>
        <p:spPr bwMode="auto">
          <a:xfrm>
            <a:off x="1066800" y="1295400"/>
            <a:ext cx="3387466"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scene3d>
              <a:camera prst="orthographicFront"/>
              <a:lightRig rig="soft" dir="t"/>
            </a:scene3d>
            <a:sp3d prstMaterial="matte">
              <a:bevelT w="12700" h="12700"/>
            </a:sp3d>
          </a:bodyPr>
          <a:lstStyle>
            <a:lvl1pPr>
              <a:spcBef>
                <a:spcPct val="20000"/>
              </a:spcBef>
              <a:buSzPct val="160000"/>
              <a:defRPr sz="4000">
                <a:solidFill>
                  <a:srgbClr val="0070C0"/>
                </a:solidFill>
                <a:latin typeface="微软雅黑" panose="020B0503020204020204" pitchFamily="34" charset="-122"/>
                <a:ea typeface="微软雅黑" panose="020B0503020204020204" pitchFamily="34" charset="-122"/>
              </a:defRPr>
            </a:lvl1pPr>
            <a:lvl2pPr>
              <a:defRPr sz="4400">
                <a:latin typeface="Arial" charset="0"/>
              </a:defRPr>
            </a:lvl2pPr>
            <a:lvl3pPr>
              <a:defRPr sz="4400">
                <a:latin typeface="Arial" charset="0"/>
              </a:defRPr>
            </a:lvl3pPr>
            <a:lvl4pPr>
              <a:defRPr sz="4400">
                <a:latin typeface="Arial" charset="0"/>
              </a:defRPr>
            </a:lvl4pPr>
            <a:lvl5pPr>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pPr marL="0" marR="0" lvl="0" indent="0" algn="l" defTabSz="914400" rtl="0" eaLnBrk="0" fontAlgn="base" latinLnBrk="0" hangingPunct="0">
              <a:lnSpc>
                <a:spcPct val="100000"/>
              </a:lnSpc>
              <a:spcBef>
                <a:spcPct val="20000"/>
              </a:spcBef>
              <a:spcAft>
                <a:spcPct val="0"/>
              </a:spcAft>
              <a:buClrTx/>
              <a:buSzPct val="160000"/>
              <a:buFontTx/>
              <a:buNone/>
              <a:tabLst/>
              <a:defRPr/>
            </a:pPr>
            <a:r>
              <a:rPr kumimoji="0" lang="en-US" altLang="zh-CN"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6.4.1</a:t>
            </a:r>
            <a:r>
              <a:rPr kumimoji="0" lang="zh-CN" altLang="en-US"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问题提出</a:t>
            </a:r>
          </a:p>
        </p:txBody>
      </p:sp>
    </p:spTree>
    <p:extLst>
      <p:ext uri="{BB962C8B-B14F-4D97-AF65-F5344CB8AC3E}">
        <p14:creationId xmlns:p14="http://schemas.microsoft.com/office/powerpoint/2010/main" val="3326009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1+#ppt_w/2"/>
                                          </p:val>
                                        </p:tav>
                                        <p:tav tm="100000">
                                          <p:val>
                                            <p:strVal val="#ppt_x"/>
                                          </p:val>
                                        </p:tav>
                                      </p:tavLst>
                                    </p:anim>
                                    <p:anim calcmode="lin" valueType="num">
                                      <p:cBhvr additive="base">
                                        <p:cTn id="14" dur="500" fill="hold"/>
                                        <p:tgtEl>
                                          <p:spTgt spid="51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70075" y="1057236"/>
            <a:ext cx="3740151" cy="707886"/>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scene3d>
              <a:camera prst="orthographicFront"/>
              <a:lightRig rig="soft" dir="t"/>
            </a:scene3d>
            <a:sp3d prstMaterial="matte">
              <a:bevelT w="12700" h="12700"/>
            </a:sp3d>
          </a:bodyPr>
          <a:lstStyle/>
          <a:p>
            <a:pPr>
              <a:spcBef>
                <a:spcPct val="20000"/>
              </a:spcBef>
              <a:buSzPct val="160000"/>
            </a:pPr>
            <a:r>
              <a:rPr lang="zh-CN" altLang="en-US" sz="4000" dirty="0">
                <a:solidFill>
                  <a:srgbClr val="0070C0"/>
                </a:solidFill>
                <a:latin typeface="微软雅黑" panose="020B0503020204020204" pitchFamily="34" charset="-122"/>
                <a:ea typeface="微软雅黑" panose="020B0503020204020204" pitchFamily="34" charset="-122"/>
                <a:cs typeface="+mn-cs"/>
              </a:rPr>
              <a:t>关键计算问题</a:t>
            </a:r>
          </a:p>
        </p:txBody>
      </p:sp>
      <p:sp>
        <p:nvSpPr>
          <p:cNvPr id="7171" name="Rectangle 3"/>
          <p:cNvSpPr>
            <a:spLocks noChangeArrowheads="1"/>
          </p:cNvSpPr>
          <p:nvPr/>
        </p:nvSpPr>
        <p:spPr bwMode="auto">
          <a:xfrm>
            <a:off x="1524000" y="2057400"/>
            <a:ext cx="929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给定</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个矩阵              ，      其中    与       是可乘的，                   。考察这</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个矩阵的连乘积          </a:t>
            </a:r>
          </a:p>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由于矩阵乘法满足结合律，所以计算矩阵的连乘可以有许多不同的计算次序。这种计算次序可以用加括号的方式来确定。</a:t>
            </a:r>
          </a:p>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若一个矩阵连乘积的计算次序完全确定，也就是说该连乘积已完全加括号，则可以依此次序反复调用</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个矩阵相乘的标准算法计算出矩阵连乘积</a:t>
            </a:r>
            <a:endParaRPr kumimoji="0" lang="ja-JP"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7172" name="Object 4"/>
          <p:cNvGraphicFramePr>
            <a:graphicFrameLocks noChangeAspect="1"/>
          </p:cNvGraphicFramePr>
          <p:nvPr>
            <p:extLst/>
          </p:nvPr>
        </p:nvGraphicFramePr>
        <p:xfrm>
          <a:off x="3740150" y="2040731"/>
          <a:ext cx="2036763" cy="539750"/>
        </p:xfrm>
        <a:graphic>
          <a:graphicData uri="http://schemas.openxmlformats.org/presentationml/2006/ole">
            <mc:AlternateContent xmlns:mc="http://schemas.openxmlformats.org/markup-compatibility/2006">
              <mc:Choice xmlns:v="urn:schemas-microsoft-com:vml" Requires="v">
                <p:oleObj spid="_x0000_s14373" name="数式" r:id="rId4" imgW="863225" imgH="228501" progId="Equation.3">
                  <p:embed/>
                </p:oleObj>
              </mc:Choice>
              <mc:Fallback>
                <p:oleObj name="数式" r:id="rId4" imgW="863225" imgH="228501" progId="Equation.3">
                  <p:embed/>
                  <p:pic>
                    <p:nvPicPr>
                      <p:cNvPr id="7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150" y="2040731"/>
                        <a:ext cx="20367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noChangeAspect="1"/>
          </p:cNvGraphicFramePr>
          <p:nvPr>
            <p:extLst/>
          </p:nvPr>
        </p:nvGraphicFramePr>
        <p:xfrm>
          <a:off x="6400800" y="2057400"/>
          <a:ext cx="357188" cy="493712"/>
        </p:xfrm>
        <a:graphic>
          <a:graphicData uri="http://schemas.openxmlformats.org/presentationml/2006/ole">
            <mc:AlternateContent xmlns:mc="http://schemas.openxmlformats.org/markup-compatibility/2006">
              <mc:Choice xmlns:v="urn:schemas-microsoft-com:vml" Requires="v">
                <p:oleObj spid="_x0000_s14374" name="数式" r:id="rId6" imgW="165028" imgH="228501" progId="Equation.3">
                  <p:embed/>
                </p:oleObj>
              </mc:Choice>
              <mc:Fallback>
                <p:oleObj name="数式" r:id="rId6" imgW="165028" imgH="228501" progId="Equation.3">
                  <p:embed/>
                  <p:pic>
                    <p:nvPicPr>
                      <p:cNvPr id="717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2057400"/>
                        <a:ext cx="357188"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extLst/>
          </p:nvPr>
        </p:nvGraphicFramePr>
        <p:xfrm>
          <a:off x="7092298" y="2063750"/>
          <a:ext cx="549275" cy="493712"/>
        </p:xfrm>
        <a:graphic>
          <a:graphicData uri="http://schemas.openxmlformats.org/presentationml/2006/ole">
            <mc:AlternateContent xmlns:mc="http://schemas.openxmlformats.org/markup-compatibility/2006">
              <mc:Choice xmlns:v="urn:schemas-microsoft-com:vml" Requires="v">
                <p:oleObj spid="_x0000_s14375" name="数式" r:id="rId8" imgW="253890" imgH="228501" progId="Equation.3">
                  <p:embed/>
                </p:oleObj>
              </mc:Choice>
              <mc:Fallback>
                <p:oleObj name="数式" r:id="rId8" imgW="253890" imgH="228501" progId="Equation.3">
                  <p:embed/>
                  <p:pic>
                    <p:nvPicPr>
                      <p:cNvPr id="717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2298" y="2063750"/>
                        <a:ext cx="54927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7"/>
          <p:cNvGraphicFramePr>
            <a:graphicFrameLocks noChangeAspect="1"/>
          </p:cNvGraphicFramePr>
          <p:nvPr>
            <p:extLst/>
          </p:nvPr>
        </p:nvGraphicFramePr>
        <p:xfrm>
          <a:off x="2514600" y="2631458"/>
          <a:ext cx="1649413" cy="357188"/>
        </p:xfrm>
        <a:graphic>
          <a:graphicData uri="http://schemas.openxmlformats.org/presentationml/2006/ole">
            <mc:AlternateContent xmlns:mc="http://schemas.openxmlformats.org/markup-compatibility/2006">
              <mc:Choice xmlns:v="urn:schemas-microsoft-com:vml" Requires="v">
                <p:oleObj spid="_x0000_s14376" name="数式" r:id="rId10" imgW="876300" imgH="190500" progId="Equation.3">
                  <p:embed/>
                </p:oleObj>
              </mc:Choice>
              <mc:Fallback>
                <p:oleObj name="数式" r:id="rId10" imgW="876300" imgH="190500" progId="Equation.3">
                  <p:embed/>
                  <p:pic>
                    <p:nvPicPr>
                      <p:cNvPr id="7175"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2631458"/>
                        <a:ext cx="164941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8"/>
          <p:cNvGraphicFramePr>
            <a:graphicFrameLocks noChangeAspect="1"/>
          </p:cNvGraphicFramePr>
          <p:nvPr>
            <p:extLst/>
          </p:nvPr>
        </p:nvGraphicFramePr>
        <p:xfrm>
          <a:off x="4419600" y="3200400"/>
          <a:ext cx="1501775" cy="587375"/>
        </p:xfrm>
        <a:graphic>
          <a:graphicData uri="http://schemas.openxmlformats.org/presentationml/2006/ole">
            <mc:AlternateContent xmlns:mc="http://schemas.openxmlformats.org/markup-compatibility/2006">
              <mc:Choice xmlns:v="urn:schemas-microsoft-com:vml" Requires="v">
                <p:oleObj spid="_x0000_s14377" name="数式" r:id="rId12" imgW="583947" imgH="228501" progId="Equation.3">
                  <p:embed/>
                </p:oleObj>
              </mc:Choice>
              <mc:Fallback>
                <p:oleObj name="数式" r:id="rId12" imgW="583947" imgH="228501" progId="Equation.3">
                  <p:embed/>
                  <p:pic>
                    <p:nvPicPr>
                      <p:cNvPr id="7176"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9600" y="3200400"/>
                        <a:ext cx="15017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69858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171"/>
                                        </p:tgtEl>
                                        <p:attrNameLst>
                                          <p:attrName>style.visibility</p:attrName>
                                        </p:attrNameLst>
                                      </p:cBhvr>
                                      <p:to>
                                        <p:strVal val="visible"/>
                                      </p:to>
                                    </p:set>
                                    <p:anim calcmode="lin" valueType="num">
                                      <p:cBhvr>
                                        <p:cTn id="14" dur="750" fill="hold"/>
                                        <p:tgtEl>
                                          <p:spTgt spid="7171"/>
                                        </p:tgtEl>
                                        <p:attrNameLst>
                                          <p:attrName>ppt_w</p:attrName>
                                        </p:attrNameLst>
                                      </p:cBhvr>
                                      <p:tavLst>
                                        <p:tav tm="0">
                                          <p:val>
                                            <p:fltVal val="0"/>
                                          </p:val>
                                        </p:tav>
                                        <p:tav tm="100000">
                                          <p:val>
                                            <p:strVal val="#ppt_w"/>
                                          </p:val>
                                        </p:tav>
                                      </p:tavLst>
                                    </p:anim>
                                    <p:anim calcmode="lin" valueType="num">
                                      <p:cBhvr>
                                        <p:cTn id="15" dur="750" fill="hold"/>
                                        <p:tgtEl>
                                          <p:spTgt spid="7171"/>
                                        </p:tgtEl>
                                        <p:attrNameLst>
                                          <p:attrName>ppt_h</p:attrName>
                                        </p:attrNameLst>
                                      </p:cBhvr>
                                      <p:tavLst>
                                        <p:tav tm="0">
                                          <p:val>
                                            <p:fltVal val="0"/>
                                          </p:val>
                                        </p:tav>
                                        <p:tav tm="100000">
                                          <p:val>
                                            <p:strVal val="#ppt_h"/>
                                          </p:val>
                                        </p:tav>
                                      </p:tavLst>
                                    </p:anim>
                                    <p:animEffect transition="in" filter="fade">
                                      <p:cBhvr>
                                        <p:cTn id="16" dur="750"/>
                                        <p:tgtEl>
                                          <p:spTgt spid="7171"/>
                                        </p:tgtEl>
                                      </p:cBhvr>
                                    </p:animEffect>
                                  </p:childTnLst>
                                </p:cTn>
                              </p:par>
                              <p:par>
                                <p:cTn id="17" presetID="53" presetClass="entr" presetSubtype="16" fill="hold"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1000" fill="hold"/>
                                        <p:tgtEl>
                                          <p:spTgt spid="7172"/>
                                        </p:tgtEl>
                                        <p:attrNameLst>
                                          <p:attrName>ppt_w</p:attrName>
                                        </p:attrNameLst>
                                      </p:cBhvr>
                                      <p:tavLst>
                                        <p:tav tm="0">
                                          <p:val>
                                            <p:fltVal val="0"/>
                                          </p:val>
                                        </p:tav>
                                        <p:tav tm="100000">
                                          <p:val>
                                            <p:strVal val="#ppt_w"/>
                                          </p:val>
                                        </p:tav>
                                      </p:tavLst>
                                    </p:anim>
                                    <p:anim calcmode="lin" valueType="num">
                                      <p:cBhvr>
                                        <p:cTn id="20" dur="1000" fill="hold"/>
                                        <p:tgtEl>
                                          <p:spTgt spid="7172"/>
                                        </p:tgtEl>
                                        <p:attrNameLst>
                                          <p:attrName>ppt_h</p:attrName>
                                        </p:attrNameLst>
                                      </p:cBhvr>
                                      <p:tavLst>
                                        <p:tav tm="0">
                                          <p:val>
                                            <p:fltVal val="0"/>
                                          </p:val>
                                        </p:tav>
                                        <p:tav tm="100000">
                                          <p:val>
                                            <p:strVal val="#ppt_h"/>
                                          </p:val>
                                        </p:tav>
                                      </p:tavLst>
                                    </p:anim>
                                    <p:animEffect transition="in" filter="fade">
                                      <p:cBhvr>
                                        <p:cTn id="21" dur="1000"/>
                                        <p:tgtEl>
                                          <p:spTgt spid="7172"/>
                                        </p:tgtEl>
                                      </p:cBhvr>
                                    </p:animEffect>
                                  </p:childTnLst>
                                </p:cTn>
                              </p:par>
                              <p:par>
                                <p:cTn id="22" presetID="53" presetClass="entr" presetSubtype="16" fill="hold" nodeType="withEffect">
                                  <p:stCondLst>
                                    <p:cond delay="0"/>
                                  </p:stCondLst>
                                  <p:childTnLst>
                                    <p:set>
                                      <p:cBhvr>
                                        <p:cTn id="23" dur="1" fill="hold">
                                          <p:stCondLst>
                                            <p:cond delay="0"/>
                                          </p:stCondLst>
                                        </p:cTn>
                                        <p:tgtEl>
                                          <p:spTgt spid="7173"/>
                                        </p:tgtEl>
                                        <p:attrNameLst>
                                          <p:attrName>style.visibility</p:attrName>
                                        </p:attrNameLst>
                                      </p:cBhvr>
                                      <p:to>
                                        <p:strVal val="visible"/>
                                      </p:to>
                                    </p:set>
                                    <p:anim calcmode="lin" valueType="num">
                                      <p:cBhvr>
                                        <p:cTn id="24" dur="500" fill="hold"/>
                                        <p:tgtEl>
                                          <p:spTgt spid="7173"/>
                                        </p:tgtEl>
                                        <p:attrNameLst>
                                          <p:attrName>ppt_w</p:attrName>
                                        </p:attrNameLst>
                                      </p:cBhvr>
                                      <p:tavLst>
                                        <p:tav tm="0">
                                          <p:val>
                                            <p:fltVal val="0"/>
                                          </p:val>
                                        </p:tav>
                                        <p:tav tm="100000">
                                          <p:val>
                                            <p:strVal val="#ppt_w"/>
                                          </p:val>
                                        </p:tav>
                                      </p:tavLst>
                                    </p:anim>
                                    <p:anim calcmode="lin" valueType="num">
                                      <p:cBhvr>
                                        <p:cTn id="25" dur="500" fill="hold"/>
                                        <p:tgtEl>
                                          <p:spTgt spid="7173"/>
                                        </p:tgtEl>
                                        <p:attrNameLst>
                                          <p:attrName>ppt_h</p:attrName>
                                        </p:attrNameLst>
                                      </p:cBhvr>
                                      <p:tavLst>
                                        <p:tav tm="0">
                                          <p:val>
                                            <p:fltVal val="0"/>
                                          </p:val>
                                        </p:tav>
                                        <p:tav tm="100000">
                                          <p:val>
                                            <p:strVal val="#ppt_h"/>
                                          </p:val>
                                        </p:tav>
                                      </p:tavLst>
                                    </p:anim>
                                    <p:animEffect transition="in" filter="fade">
                                      <p:cBhvr>
                                        <p:cTn id="26" dur="500"/>
                                        <p:tgtEl>
                                          <p:spTgt spid="7173"/>
                                        </p:tgtEl>
                                      </p:cBhvr>
                                    </p:animEffect>
                                  </p:childTnLst>
                                </p:cTn>
                              </p:par>
                              <p:par>
                                <p:cTn id="27" presetID="53" presetClass="entr" presetSubtype="16" fill="hold" nodeType="withEffect">
                                  <p:stCondLst>
                                    <p:cond delay="0"/>
                                  </p:stCondLst>
                                  <p:childTnLst>
                                    <p:set>
                                      <p:cBhvr>
                                        <p:cTn id="28" dur="1" fill="hold">
                                          <p:stCondLst>
                                            <p:cond delay="0"/>
                                          </p:stCondLst>
                                        </p:cTn>
                                        <p:tgtEl>
                                          <p:spTgt spid="7174"/>
                                        </p:tgtEl>
                                        <p:attrNameLst>
                                          <p:attrName>style.visibility</p:attrName>
                                        </p:attrNameLst>
                                      </p:cBhvr>
                                      <p:to>
                                        <p:strVal val="visible"/>
                                      </p:to>
                                    </p:set>
                                    <p:anim calcmode="lin" valueType="num">
                                      <p:cBhvr>
                                        <p:cTn id="29" dur="1000" fill="hold"/>
                                        <p:tgtEl>
                                          <p:spTgt spid="7174"/>
                                        </p:tgtEl>
                                        <p:attrNameLst>
                                          <p:attrName>ppt_w</p:attrName>
                                        </p:attrNameLst>
                                      </p:cBhvr>
                                      <p:tavLst>
                                        <p:tav tm="0">
                                          <p:val>
                                            <p:fltVal val="0"/>
                                          </p:val>
                                        </p:tav>
                                        <p:tav tm="100000">
                                          <p:val>
                                            <p:strVal val="#ppt_w"/>
                                          </p:val>
                                        </p:tav>
                                      </p:tavLst>
                                    </p:anim>
                                    <p:anim calcmode="lin" valueType="num">
                                      <p:cBhvr>
                                        <p:cTn id="30" dur="1000" fill="hold"/>
                                        <p:tgtEl>
                                          <p:spTgt spid="7174"/>
                                        </p:tgtEl>
                                        <p:attrNameLst>
                                          <p:attrName>ppt_h</p:attrName>
                                        </p:attrNameLst>
                                      </p:cBhvr>
                                      <p:tavLst>
                                        <p:tav tm="0">
                                          <p:val>
                                            <p:fltVal val="0"/>
                                          </p:val>
                                        </p:tav>
                                        <p:tav tm="100000">
                                          <p:val>
                                            <p:strVal val="#ppt_h"/>
                                          </p:val>
                                        </p:tav>
                                      </p:tavLst>
                                    </p:anim>
                                    <p:animEffect transition="in" filter="fade">
                                      <p:cBhvr>
                                        <p:cTn id="31" dur="1000"/>
                                        <p:tgtEl>
                                          <p:spTgt spid="7174"/>
                                        </p:tgtEl>
                                      </p:cBhvr>
                                    </p:animEffect>
                                  </p:childTnLst>
                                </p:cTn>
                              </p:par>
                              <p:par>
                                <p:cTn id="32" presetID="53" presetClass="entr" presetSubtype="16" fill="hold" nodeType="withEffect">
                                  <p:stCondLst>
                                    <p:cond delay="0"/>
                                  </p:stCondLst>
                                  <p:childTnLst>
                                    <p:set>
                                      <p:cBhvr>
                                        <p:cTn id="33" dur="1" fill="hold">
                                          <p:stCondLst>
                                            <p:cond delay="0"/>
                                          </p:stCondLst>
                                        </p:cTn>
                                        <p:tgtEl>
                                          <p:spTgt spid="7175"/>
                                        </p:tgtEl>
                                        <p:attrNameLst>
                                          <p:attrName>style.visibility</p:attrName>
                                        </p:attrNameLst>
                                      </p:cBhvr>
                                      <p:to>
                                        <p:strVal val="visible"/>
                                      </p:to>
                                    </p:set>
                                    <p:anim calcmode="lin" valueType="num">
                                      <p:cBhvr>
                                        <p:cTn id="34" dur="1000" fill="hold"/>
                                        <p:tgtEl>
                                          <p:spTgt spid="7175"/>
                                        </p:tgtEl>
                                        <p:attrNameLst>
                                          <p:attrName>ppt_w</p:attrName>
                                        </p:attrNameLst>
                                      </p:cBhvr>
                                      <p:tavLst>
                                        <p:tav tm="0">
                                          <p:val>
                                            <p:fltVal val="0"/>
                                          </p:val>
                                        </p:tav>
                                        <p:tav tm="100000">
                                          <p:val>
                                            <p:strVal val="#ppt_w"/>
                                          </p:val>
                                        </p:tav>
                                      </p:tavLst>
                                    </p:anim>
                                    <p:anim calcmode="lin" valueType="num">
                                      <p:cBhvr>
                                        <p:cTn id="35" dur="1000" fill="hold"/>
                                        <p:tgtEl>
                                          <p:spTgt spid="7175"/>
                                        </p:tgtEl>
                                        <p:attrNameLst>
                                          <p:attrName>ppt_h</p:attrName>
                                        </p:attrNameLst>
                                      </p:cBhvr>
                                      <p:tavLst>
                                        <p:tav tm="0">
                                          <p:val>
                                            <p:fltVal val="0"/>
                                          </p:val>
                                        </p:tav>
                                        <p:tav tm="100000">
                                          <p:val>
                                            <p:strVal val="#ppt_h"/>
                                          </p:val>
                                        </p:tav>
                                      </p:tavLst>
                                    </p:anim>
                                    <p:animEffect transition="in" filter="fade">
                                      <p:cBhvr>
                                        <p:cTn id="36" dur="1000"/>
                                        <p:tgtEl>
                                          <p:spTgt spid="7175"/>
                                        </p:tgtEl>
                                      </p:cBhvr>
                                    </p:animEffect>
                                  </p:childTnLst>
                                </p:cTn>
                              </p:par>
                              <p:par>
                                <p:cTn id="37" presetID="53" presetClass="entr" presetSubtype="16" fill="hold" nodeType="withEffect">
                                  <p:stCondLst>
                                    <p:cond delay="0"/>
                                  </p:stCondLst>
                                  <p:childTnLst>
                                    <p:set>
                                      <p:cBhvr>
                                        <p:cTn id="38" dur="1" fill="hold">
                                          <p:stCondLst>
                                            <p:cond delay="0"/>
                                          </p:stCondLst>
                                        </p:cTn>
                                        <p:tgtEl>
                                          <p:spTgt spid="7176"/>
                                        </p:tgtEl>
                                        <p:attrNameLst>
                                          <p:attrName>style.visibility</p:attrName>
                                        </p:attrNameLst>
                                      </p:cBhvr>
                                      <p:to>
                                        <p:strVal val="visible"/>
                                      </p:to>
                                    </p:set>
                                    <p:anim calcmode="lin" valueType="num">
                                      <p:cBhvr>
                                        <p:cTn id="39" dur="1000" fill="hold"/>
                                        <p:tgtEl>
                                          <p:spTgt spid="7176"/>
                                        </p:tgtEl>
                                        <p:attrNameLst>
                                          <p:attrName>ppt_w</p:attrName>
                                        </p:attrNameLst>
                                      </p:cBhvr>
                                      <p:tavLst>
                                        <p:tav tm="0">
                                          <p:val>
                                            <p:fltVal val="0"/>
                                          </p:val>
                                        </p:tav>
                                        <p:tav tm="100000">
                                          <p:val>
                                            <p:strVal val="#ppt_w"/>
                                          </p:val>
                                        </p:tav>
                                      </p:tavLst>
                                    </p:anim>
                                    <p:anim calcmode="lin" valueType="num">
                                      <p:cBhvr>
                                        <p:cTn id="40" dur="1000" fill="hold"/>
                                        <p:tgtEl>
                                          <p:spTgt spid="7176"/>
                                        </p:tgtEl>
                                        <p:attrNameLst>
                                          <p:attrName>ppt_h</p:attrName>
                                        </p:attrNameLst>
                                      </p:cBhvr>
                                      <p:tavLst>
                                        <p:tav tm="0">
                                          <p:val>
                                            <p:fltVal val="0"/>
                                          </p:val>
                                        </p:tav>
                                        <p:tav tm="100000">
                                          <p:val>
                                            <p:strVal val="#ppt_h"/>
                                          </p:val>
                                        </p:tav>
                                      </p:tavLst>
                                    </p:anim>
                                    <p:animEffect transition="in" filter="fade">
                                      <p:cBhvr>
                                        <p:cTn id="41" dur="10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717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1670050" y="1208157"/>
            <a:ext cx="6019800" cy="707886"/>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scene3d>
              <a:camera prst="orthographicFront"/>
              <a:lightRig rig="soft" dir="t"/>
            </a:scene3d>
            <a:sp3d prstMaterial="matte">
              <a:bevelT w="12700" h="12700"/>
            </a:sp3d>
          </a:bodyPr>
          <a:lstStyle/>
          <a:p>
            <a:pPr>
              <a:spcBef>
                <a:spcPct val="20000"/>
              </a:spcBef>
              <a:buSzPct val="160000"/>
            </a:pPr>
            <a:r>
              <a:rPr lang="zh-CN" altLang="en-US" sz="4000" dirty="0">
                <a:solidFill>
                  <a:srgbClr val="0070C0"/>
                </a:solidFill>
                <a:latin typeface="微软雅黑" panose="020B0503020204020204" pitchFamily="34" charset="-122"/>
                <a:ea typeface="微软雅黑" panose="020B0503020204020204" pitchFamily="34" charset="-122"/>
                <a:cs typeface="+mn-cs"/>
              </a:rPr>
              <a:t>完全加括号的矩阵连乘积</a:t>
            </a:r>
          </a:p>
        </p:txBody>
      </p:sp>
      <p:graphicFrame>
        <p:nvGraphicFramePr>
          <p:cNvPr id="9219" name="Object 3"/>
          <p:cNvGraphicFramePr>
            <a:graphicFrameLocks noChangeAspect="1"/>
          </p:cNvGraphicFramePr>
          <p:nvPr>
            <p:extLst/>
          </p:nvPr>
        </p:nvGraphicFramePr>
        <p:xfrm>
          <a:off x="4024332" y="2286000"/>
          <a:ext cx="1689100" cy="487362"/>
        </p:xfrm>
        <a:graphic>
          <a:graphicData uri="http://schemas.openxmlformats.org/presentationml/2006/ole">
            <mc:AlternateContent xmlns:mc="http://schemas.openxmlformats.org/markup-compatibility/2006">
              <mc:Choice xmlns:v="urn:schemas-microsoft-com:vml" Requires="v">
                <p:oleObj spid="_x0000_s15432" name="数式" r:id="rId3" imgW="660113" imgH="190417" progId="Equation.3">
                  <p:embed/>
                </p:oleObj>
              </mc:Choice>
              <mc:Fallback>
                <p:oleObj name="数式" r:id="rId3" imgW="660113" imgH="190417" progId="Equation.3">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4332" y="2286000"/>
                        <a:ext cx="168910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0" name="Group 4"/>
          <p:cNvGrpSpPr>
            <a:grpSpLocks/>
          </p:cNvGrpSpPr>
          <p:nvPr/>
        </p:nvGrpSpPr>
        <p:grpSpPr bwMode="auto">
          <a:xfrm>
            <a:off x="2226468" y="2940050"/>
            <a:ext cx="6372225" cy="428625"/>
            <a:chOff x="824" y="2639"/>
            <a:chExt cx="4014" cy="270"/>
          </a:xfrm>
        </p:grpSpPr>
        <p:graphicFrame>
          <p:nvGraphicFramePr>
            <p:cNvPr id="9228" name="Object 5"/>
            <p:cNvGraphicFramePr>
              <a:graphicFrameLocks noChangeAspect="1"/>
            </p:cNvGraphicFramePr>
            <p:nvPr/>
          </p:nvGraphicFramePr>
          <p:xfrm>
            <a:off x="824" y="2665"/>
            <a:ext cx="975" cy="244"/>
          </p:xfrm>
          <a:graphic>
            <a:graphicData uri="http://schemas.openxmlformats.org/presentationml/2006/ole">
              <mc:AlternateContent xmlns:mc="http://schemas.openxmlformats.org/markup-compatibility/2006">
                <mc:Choice xmlns:v="urn:schemas-microsoft-com:vml" Requires="v">
                  <p:oleObj spid="_x0000_s15433" name="数式" r:id="rId5" imgW="710891" imgH="177723" progId="Equation.3">
                    <p:embed/>
                  </p:oleObj>
                </mc:Choice>
                <mc:Fallback>
                  <p:oleObj name="数式" r:id="rId5" imgW="710891" imgH="177723" progId="Equation.3">
                    <p:embed/>
                    <p:pic>
                      <p:nvPicPr>
                        <p:cNvPr id="922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 y="2665"/>
                          <a:ext cx="97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6"/>
            <p:cNvGraphicFramePr>
              <a:graphicFrameLocks noChangeAspect="1"/>
            </p:cNvGraphicFramePr>
            <p:nvPr/>
          </p:nvGraphicFramePr>
          <p:xfrm>
            <a:off x="1860" y="2660"/>
            <a:ext cx="954" cy="239"/>
          </p:xfrm>
          <a:graphic>
            <a:graphicData uri="http://schemas.openxmlformats.org/presentationml/2006/ole">
              <mc:AlternateContent xmlns:mc="http://schemas.openxmlformats.org/markup-compatibility/2006">
                <mc:Choice xmlns:v="urn:schemas-microsoft-com:vml" Requires="v">
                  <p:oleObj spid="_x0000_s15434" name="数式" r:id="rId7" imgW="710891" imgH="177723" progId="Equation.3">
                    <p:embed/>
                  </p:oleObj>
                </mc:Choice>
                <mc:Fallback>
                  <p:oleObj name="数式" r:id="rId7" imgW="710891" imgH="177723" progId="Equation.3">
                    <p:embed/>
                    <p:pic>
                      <p:nvPicPr>
                        <p:cNvPr id="922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0" y="2660"/>
                          <a:ext cx="95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7"/>
            <p:cNvGraphicFramePr>
              <a:graphicFrameLocks noChangeAspect="1"/>
            </p:cNvGraphicFramePr>
            <p:nvPr/>
          </p:nvGraphicFramePr>
          <p:xfrm>
            <a:off x="2866" y="2649"/>
            <a:ext cx="1011" cy="244"/>
          </p:xfrm>
          <a:graphic>
            <a:graphicData uri="http://schemas.openxmlformats.org/presentationml/2006/ole">
              <mc:AlternateContent xmlns:mc="http://schemas.openxmlformats.org/markup-compatibility/2006">
                <mc:Choice xmlns:v="urn:schemas-microsoft-com:vml" Requires="v">
                  <p:oleObj spid="_x0000_s15435" name="数式" r:id="rId9" imgW="736280" imgH="177723" progId="Equation.3">
                    <p:embed/>
                  </p:oleObj>
                </mc:Choice>
                <mc:Fallback>
                  <p:oleObj name="数式" r:id="rId9" imgW="736280" imgH="177723" progId="Equation.3">
                    <p:embed/>
                    <p:pic>
                      <p:nvPicPr>
                        <p:cNvPr id="923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6" y="2649"/>
                          <a:ext cx="1011"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8"/>
            <p:cNvGraphicFramePr>
              <a:graphicFrameLocks noChangeAspect="1"/>
            </p:cNvGraphicFramePr>
            <p:nvPr/>
          </p:nvGraphicFramePr>
          <p:xfrm>
            <a:off x="3940" y="2639"/>
            <a:ext cx="898" cy="242"/>
          </p:xfrm>
          <a:graphic>
            <a:graphicData uri="http://schemas.openxmlformats.org/presentationml/2006/ole">
              <mc:AlternateContent xmlns:mc="http://schemas.openxmlformats.org/markup-compatibility/2006">
                <mc:Choice xmlns:v="urn:schemas-microsoft-com:vml" Requires="v">
                  <p:oleObj spid="_x0000_s15436" name="数式" r:id="rId11" imgW="660113" imgH="177723" progId="Equation.3">
                    <p:embed/>
                  </p:oleObj>
                </mc:Choice>
                <mc:Fallback>
                  <p:oleObj name="数式" r:id="rId11" imgW="660113" imgH="177723" progId="Equation.3">
                    <p:embed/>
                    <p:pic>
                      <p:nvPicPr>
                        <p:cNvPr id="9231"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0" y="2639"/>
                          <a:ext cx="89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21" name="Object 9"/>
          <p:cNvGraphicFramePr>
            <a:graphicFrameLocks noChangeAspect="1"/>
          </p:cNvGraphicFramePr>
          <p:nvPr>
            <p:extLst/>
          </p:nvPr>
        </p:nvGraphicFramePr>
        <p:xfrm>
          <a:off x="2438400" y="4446216"/>
          <a:ext cx="1700213" cy="438150"/>
        </p:xfrm>
        <a:graphic>
          <a:graphicData uri="http://schemas.openxmlformats.org/presentationml/2006/ole">
            <mc:AlternateContent xmlns:mc="http://schemas.openxmlformats.org/markup-compatibility/2006">
              <mc:Choice xmlns:v="urn:schemas-microsoft-com:vml" Requires="v">
                <p:oleObj spid="_x0000_s15437" name="数式" r:id="rId13" imgW="787058" imgH="203112" progId="Equation.3">
                  <p:embed/>
                </p:oleObj>
              </mc:Choice>
              <mc:Fallback>
                <p:oleObj name="数式" r:id="rId13" imgW="787058" imgH="203112" progId="Equation.3">
                  <p:embed/>
                  <p:pic>
                    <p:nvPicPr>
                      <p:cNvPr id="922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4446216"/>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10"/>
          <p:cNvGraphicFramePr>
            <a:graphicFrameLocks noChangeAspect="1"/>
          </p:cNvGraphicFramePr>
          <p:nvPr>
            <p:extLst/>
          </p:nvPr>
        </p:nvGraphicFramePr>
        <p:xfrm>
          <a:off x="2438400" y="4903416"/>
          <a:ext cx="1700213" cy="438150"/>
        </p:xfrm>
        <a:graphic>
          <a:graphicData uri="http://schemas.openxmlformats.org/presentationml/2006/ole">
            <mc:AlternateContent xmlns:mc="http://schemas.openxmlformats.org/markup-compatibility/2006">
              <mc:Choice xmlns:v="urn:schemas-microsoft-com:vml" Requires="v">
                <p:oleObj spid="_x0000_s15438" name="数式" r:id="rId15" imgW="787058" imgH="203112" progId="Equation.3">
                  <p:embed/>
                </p:oleObj>
              </mc:Choice>
              <mc:Fallback>
                <p:oleObj name="数式" r:id="rId15" imgW="787058" imgH="203112" progId="Equation.3">
                  <p:embed/>
                  <p:pic>
                    <p:nvPicPr>
                      <p:cNvPr id="9222"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38400" y="4903416"/>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11"/>
          <p:cNvGraphicFramePr>
            <a:graphicFrameLocks noChangeAspect="1"/>
          </p:cNvGraphicFramePr>
          <p:nvPr>
            <p:extLst/>
          </p:nvPr>
        </p:nvGraphicFramePr>
        <p:xfrm>
          <a:off x="4572000" y="4903416"/>
          <a:ext cx="1700213" cy="438150"/>
        </p:xfrm>
        <a:graphic>
          <a:graphicData uri="http://schemas.openxmlformats.org/presentationml/2006/ole">
            <mc:AlternateContent xmlns:mc="http://schemas.openxmlformats.org/markup-compatibility/2006">
              <mc:Choice xmlns:v="urn:schemas-microsoft-com:vml" Requires="v">
                <p:oleObj spid="_x0000_s15439" name="数式" r:id="rId17" imgW="787058" imgH="203112" progId="Equation.3">
                  <p:embed/>
                </p:oleObj>
              </mc:Choice>
              <mc:Fallback>
                <p:oleObj name="数式" r:id="rId17" imgW="787058" imgH="203112" progId="Equation.3">
                  <p:embed/>
                  <p:pic>
                    <p:nvPicPr>
                      <p:cNvPr id="9223"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4903416"/>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12"/>
          <p:cNvGraphicFramePr>
            <a:graphicFrameLocks noChangeAspect="1"/>
          </p:cNvGraphicFramePr>
          <p:nvPr>
            <p:extLst/>
          </p:nvPr>
        </p:nvGraphicFramePr>
        <p:xfrm>
          <a:off x="4572000" y="4446216"/>
          <a:ext cx="1673225" cy="438150"/>
        </p:xfrm>
        <a:graphic>
          <a:graphicData uri="http://schemas.openxmlformats.org/presentationml/2006/ole">
            <mc:AlternateContent xmlns:mc="http://schemas.openxmlformats.org/markup-compatibility/2006">
              <mc:Choice xmlns:v="urn:schemas-microsoft-com:vml" Requires="v">
                <p:oleObj spid="_x0000_s15440" name="数式" r:id="rId19" imgW="774364" imgH="203112" progId="Equation.3">
                  <p:embed/>
                </p:oleObj>
              </mc:Choice>
              <mc:Fallback>
                <p:oleObj name="数式" r:id="rId19" imgW="774364" imgH="203112" progId="Equation.3">
                  <p:embed/>
                  <p:pic>
                    <p:nvPicPr>
                      <p:cNvPr id="9224"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4446216"/>
                        <a:ext cx="1673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13"/>
          <p:cNvGraphicFramePr>
            <a:graphicFrameLocks noChangeAspect="1"/>
          </p:cNvGraphicFramePr>
          <p:nvPr>
            <p:extLst/>
          </p:nvPr>
        </p:nvGraphicFramePr>
        <p:xfrm>
          <a:off x="6553200" y="4446216"/>
          <a:ext cx="1673225" cy="438150"/>
        </p:xfrm>
        <a:graphic>
          <a:graphicData uri="http://schemas.openxmlformats.org/presentationml/2006/ole">
            <mc:AlternateContent xmlns:mc="http://schemas.openxmlformats.org/markup-compatibility/2006">
              <mc:Choice xmlns:v="urn:schemas-microsoft-com:vml" Requires="v">
                <p:oleObj spid="_x0000_s15441" name="数式" r:id="rId21" imgW="774364" imgH="203112" progId="Equation.3">
                  <p:embed/>
                </p:oleObj>
              </mc:Choice>
              <mc:Fallback>
                <p:oleObj name="数式" r:id="rId21" imgW="774364" imgH="203112" progId="Equation.3">
                  <p:embed/>
                  <p:pic>
                    <p:nvPicPr>
                      <p:cNvPr id="9225"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53200" y="4446216"/>
                        <a:ext cx="1673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4"/>
          <p:cNvSpPr txBox="1">
            <a:spLocks noChangeArrowheads="1"/>
          </p:cNvSpPr>
          <p:nvPr/>
        </p:nvSpPr>
        <p:spPr bwMode="auto">
          <a:xfrm>
            <a:off x="2226468" y="5642583"/>
            <a:ext cx="590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400" b="0" i="0" u="none" strike="noStrike" kern="1200" cap="none" spc="0" normalizeH="0" baseline="0" noProof="0" dirty="0">
                <a:ln>
                  <a:noFill/>
                </a:ln>
                <a:solidFill>
                  <a:srgbClr val="000000"/>
                </a:solidFill>
                <a:effectLst/>
                <a:uLnTx/>
                <a:uFillTx/>
                <a:latin typeface="Verdana" panose="020B0604030504040204" pitchFamily="34" charset="0"/>
                <a:ea typeface="黑体" panose="02010609060101010101" pitchFamily="49" charset="-122"/>
                <a:cs typeface="+mn-cs"/>
              </a:rPr>
              <a:t>16000, 10500, 36000, 87500, 34500</a:t>
            </a:r>
          </a:p>
        </p:txBody>
      </p:sp>
      <p:sp>
        <p:nvSpPr>
          <p:cNvPr id="9227" name="Rectangle 15"/>
          <p:cNvSpPr>
            <a:spLocks noChangeArrowheads="1"/>
          </p:cNvSpPr>
          <p:nvPr/>
        </p:nvSpPr>
        <p:spPr bwMode="auto">
          <a:xfrm>
            <a:off x="1524000" y="2286000"/>
            <a:ext cx="77771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u"/>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设有四个矩阵                    ，   它们的维数分别是：</a:t>
            </a:r>
          </a:p>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u"/>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u"/>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u"/>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总共有五中完全加括号的方式</a:t>
            </a:r>
            <a:endParaRPr kumimoji="0" lang="ja-JP"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02154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fade">
                                      <p:cBhvr>
                                        <p:cTn id="7" dur="750"/>
                                        <p:tgtEl>
                                          <p:spTgt spid="220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750"/>
                                        <p:tgtEl>
                                          <p:spTgt spid="9219"/>
                                        </p:tgtEl>
                                      </p:cBhvr>
                                    </p:animEffect>
                                  </p:childTnLst>
                                </p:cTn>
                              </p:par>
                              <p:par>
                                <p:cTn id="13" presetID="10" presetClass="entr" presetSubtype="0" fill="hold" nodeType="withEffect">
                                  <p:stCondLst>
                                    <p:cond delay="0"/>
                                  </p:stCondLst>
                                  <p:childTnLst>
                                    <p:set>
                                      <p:cBhvr>
                                        <p:cTn id="14" dur="1" fill="hold">
                                          <p:stCondLst>
                                            <p:cond delay="0"/>
                                          </p:stCondLst>
                                        </p:cTn>
                                        <p:tgtEl>
                                          <p:spTgt spid="9220"/>
                                        </p:tgtEl>
                                        <p:attrNameLst>
                                          <p:attrName>style.visibility</p:attrName>
                                        </p:attrNameLst>
                                      </p:cBhvr>
                                      <p:to>
                                        <p:strVal val="visible"/>
                                      </p:to>
                                    </p:set>
                                    <p:animEffect transition="in" filter="fade">
                                      <p:cBhvr>
                                        <p:cTn id="15" dur="750"/>
                                        <p:tgtEl>
                                          <p:spTgt spid="9220"/>
                                        </p:tgtEl>
                                      </p:cBhvr>
                                    </p:animEffect>
                                  </p:childTnLst>
                                </p:cTn>
                              </p:par>
                              <p:par>
                                <p:cTn id="16" presetID="10" presetClass="entr" presetSubtype="0" fill="hold" nodeType="withEffect">
                                  <p:stCondLst>
                                    <p:cond delay="0"/>
                                  </p:stCondLst>
                                  <p:childTnLst>
                                    <p:set>
                                      <p:cBhvr>
                                        <p:cTn id="17" dur="1" fill="hold">
                                          <p:stCondLst>
                                            <p:cond delay="0"/>
                                          </p:stCondLst>
                                        </p:cTn>
                                        <p:tgtEl>
                                          <p:spTgt spid="9221"/>
                                        </p:tgtEl>
                                        <p:attrNameLst>
                                          <p:attrName>style.visibility</p:attrName>
                                        </p:attrNameLst>
                                      </p:cBhvr>
                                      <p:to>
                                        <p:strVal val="visible"/>
                                      </p:to>
                                    </p:set>
                                    <p:animEffect transition="in" filter="fade">
                                      <p:cBhvr>
                                        <p:cTn id="18" dur="750"/>
                                        <p:tgtEl>
                                          <p:spTgt spid="9221"/>
                                        </p:tgtEl>
                                      </p:cBhvr>
                                    </p:animEffect>
                                  </p:childTnLst>
                                </p:cTn>
                              </p:par>
                              <p:par>
                                <p:cTn id="19" presetID="10" presetClass="entr" presetSubtype="0" fill="hold" nodeType="withEffect">
                                  <p:stCondLst>
                                    <p:cond delay="0"/>
                                  </p:stCondLst>
                                  <p:childTnLst>
                                    <p:set>
                                      <p:cBhvr>
                                        <p:cTn id="20" dur="1" fill="hold">
                                          <p:stCondLst>
                                            <p:cond delay="0"/>
                                          </p:stCondLst>
                                        </p:cTn>
                                        <p:tgtEl>
                                          <p:spTgt spid="9222"/>
                                        </p:tgtEl>
                                        <p:attrNameLst>
                                          <p:attrName>style.visibility</p:attrName>
                                        </p:attrNameLst>
                                      </p:cBhvr>
                                      <p:to>
                                        <p:strVal val="visible"/>
                                      </p:to>
                                    </p:set>
                                    <p:animEffect transition="in" filter="fade">
                                      <p:cBhvr>
                                        <p:cTn id="21" dur="750"/>
                                        <p:tgtEl>
                                          <p:spTgt spid="9222"/>
                                        </p:tgtEl>
                                      </p:cBhvr>
                                    </p:animEffect>
                                  </p:childTnLst>
                                </p:cTn>
                              </p:par>
                              <p:par>
                                <p:cTn id="22" presetID="10" presetClass="entr" presetSubtype="0" fill="hold" nodeType="withEffect">
                                  <p:stCondLst>
                                    <p:cond delay="0"/>
                                  </p:stCondLst>
                                  <p:childTnLst>
                                    <p:set>
                                      <p:cBhvr>
                                        <p:cTn id="23" dur="1" fill="hold">
                                          <p:stCondLst>
                                            <p:cond delay="0"/>
                                          </p:stCondLst>
                                        </p:cTn>
                                        <p:tgtEl>
                                          <p:spTgt spid="9223"/>
                                        </p:tgtEl>
                                        <p:attrNameLst>
                                          <p:attrName>style.visibility</p:attrName>
                                        </p:attrNameLst>
                                      </p:cBhvr>
                                      <p:to>
                                        <p:strVal val="visible"/>
                                      </p:to>
                                    </p:set>
                                    <p:animEffect transition="in" filter="fade">
                                      <p:cBhvr>
                                        <p:cTn id="24" dur="750"/>
                                        <p:tgtEl>
                                          <p:spTgt spid="9223"/>
                                        </p:tgtEl>
                                      </p:cBhvr>
                                    </p:animEffect>
                                  </p:childTnLst>
                                </p:cTn>
                              </p:par>
                              <p:par>
                                <p:cTn id="25" presetID="10" presetClass="entr" presetSubtype="0" fill="hold" nodeType="with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fade">
                                      <p:cBhvr>
                                        <p:cTn id="27" dur="750"/>
                                        <p:tgtEl>
                                          <p:spTgt spid="9224"/>
                                        </p:tgtEl>
                                      </p:cBhvr>
                                    </p:animEffect>
                                  </p:childTnLst>
                                </p:cTn>
                              </p:par>
                              <p:par>
                                <p:cTn id="28" presetID="10" presetClass="entr" presetSubtype="0" fill="hold" nodeType="withEffect">
                                  <p:stCondLst>
                                    <p:cond delay="0"/>
                                  </p:stCondLst>
                                  <p:childTnLst>
                                    <p:set>
                                      <p:cBhvr>
                                        <p:cTn id="29" dur="1" fill="hold">
                                          <p:stCondLst>
                                            <p:cond delay="0"/>
                                          </p:stCondLst>
                                        </p:cTn>
                                        <p:tgtEl>
                                          <p:spTgt spid="9225"/>
                                        </p:tgtEl>
                                        <p:attrNameLst>
                                          <p:attrName>style.visibility</p:attrName>
                                        </p:attrNameLst>
                                      </p:cBhvr>
                                      <p:to>
                                        <p:strVal val="visible"/>
                                      </p:to>
                                    </p:set>
                                    <p:animEffect transition="in" filter="fade">
                                      <p:cBhvr>
                                        <p:cTn id="30" dur="750"/>
                                        <p:tgtEl>
                                          <p:spTgt spid="92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226"/>
                                        </p:tgtEl>
                                        <p:attrNameLst>
                                          <p:attrName>style.visibility</p:attrName>
                                        </p:attrNameLst>
                                      </p:cBhvr>
                                      <p:to>
                                        <p:strVal val="visible"/>
                                      </p:to>
                                    </p:set>
                                    <p:animEffect transition="in" filter="fade">
                                      <p:cBhvr>
                                        <p:cTn id="33" dur="750"/>
                                        <p:tgtEl>
                                          <p:spTgt spid="92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227"/>
                                        </p:tgtEl>
                                        <p:attrNameLst>
                                          <p:attrName>style.visibility</p:attrName>
                                        </p:attrNameLst>
                                      </p:cBhvr>
                                      <p:to>
                                        <p:strVal val="visible"/>
                                      </p:to>
                                    </p:set>
                                    <p:animEffect transition="in" filter="fade">
                                      <p:cBhvr>
                                        <p:cTn id="36" dur="75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9226" grpId="0"/>
      <p:bldP spid="922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46" name="Object 6"/>
          <p:cNvGraphicFramePr>
            <a:graphicFrameLocks noChangeAspect="1"/>
          </p:cNvGraphicFramePr>
          <p:nvPr>
            <p:extLst/>
          </p:nvPr>
        </p:nvGraphicFramePr>
        <p:xfrm>
          <a:off x="1981200" y="1968579"/>
          <a:ext cx="1230313" cy="674687"/>
        </p:xfrm>
        <a:graphic>
          <a:graphicData uri="http://schemas.openxmlformats.org/presentationml/2006/ole">
            <mc:AlternateContent xmlns:mc="http://schemas.openxmlformats.org/markup-compatibility/2006">
              <mc:Choice xmlns:v="urn:schemas-microsoft-com:vml" Requires="v">
                <p:oleObj spid="_x0000_s16400" name="公式" r:id="rId3" imgW="1016000" imgH="508000" progId="Equation.3">
                  <p:embed/>
                </p:oleObj>
              </mc:Choice>
              <mc:Fallback>
                <p:oleObj name="公式" r:id="rId3" imgW="1016000" imgH="508000" progId="Equation.3">
                  <p:embed/>
                  <p:pic>
                    <p:nvPicPr>
                      <p:cNvPr id="10246" name="Object 6"/>
                      <p:cNvPicPr>
                        <a:picLocks noChangeAspect="1" noChangeArrowheads="1"/>
                      </p:cNvPicPr>
                      <p:nvPr/>
                    </p:nvPicPr>
                    <p:blipFill>
                      <a:blip r:embed="rId4">
                        <a:extLst>
                          <a:ext uri="{28A0092B-C50C-407E-A947-70E740481C1C}">
                            <a14:useLocalDpi xmlns:a14="http://schemas.microsoft.com/office/drawing/2010/main" val="0"/>
                          </a:ext>
                        </a:extLst>
                      </a:blip>
                      <a:srcRect l="-9908" t="-16000" r="-9908" b="-16000"/>
                      <a:stretch>
                        <a:fillRect/>
                      </a:stretch>
                    </p:blipFill>
                    <p:spPr bwMode="auto">
                      <a:xfrm>
                        <a:off x="1981200" y="1968579"/>
                        <a:ext cx="1230313" cy="67468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p:cNvGraphicFramePr>
            <a:graphicFrameLocks noChangeAspect="1"/>
          </p:cNvGraphicFramePr>
          <p:nvPr>
            <p:extLst/>
          </p:nvPr>
        </p:nvGraphicFramePr>
        <p:xfrm>
          <a:off x="4191000" y="1656435"/>
          <a:ext cx="4440238" cy="1393825"/>
        </p:xfrm>
        <a:graphic>
          <a:graphicData uri="http://schemas.openxmlformats.org/presentationml/2006/ole">
            <mc:AlternateContent xmlns:mc="http://schemas.openxmlformats.org/markup-compatibility/2006">
              <mc:Choice xmlns:v="urn:schemas-microsoft-com:vml" Requires="v">
                <p:oleObj spid="_x0000_s16401" name="公式" r:id="rId5" imgW="3670200" imgH="939600" progId="Equation.3">
                  <p:embed/>
                </p:oleObj>
              </mc:Choice>
              <mc:Fallback>
                <p:oleObj name="公式" r:id="rId5" imgW="3670200" imgH="939600" progId="Equation.3">
                  <p:embed/>
                  <p:pic>
                    <p:nvPicPr>
                      <p:cNvPr id="10247" name="Object 7"/>
                      <p:cNvPicPr>
                        <a:picLocks noChangeAspect="1" noChangeArrowheads="1"/>
                      </p:cNvPicPr>
                      <p:nvPr/>
                    </p:nvPicPr>
                    <p:blipFill>
                      <a:blip r:embed="rId6"/>
                      <a:srcRect l="-3273" t="-15485" r="-3273" b="-15485"/>
                      <a:stretch>
                        <a:fillRect/>
                      </a:stretch>
                    </p:blipFill>
                    <p:spPr bwMode="auto">
                      <a:xfrm>
                        <a:off x="4191000" y="1656435"/>
                        <a:ext cx="4440238" cy="13938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Rectangle 8"/>
          <p:cNvSpPr>
            <a:spLocks noGrp="1" noChangeArrowheads="1"/>
          </p:cNvSpPr>
          <p:nvPr>
            <p:ph type="body" idx="1"/>
          </p:nvPr>
        </p:nvSpPr>
        <p:spPr>
          <a:xfrm>
            <a:off x="1600200" y="3200400"/>
            <a:ext cx="7848600" cy="3505201"/>
          </a:xfrm>
        </p:spPr>
        <p:txBody>
          <a:bodyPr/>
          <a:lstStyle/>
          <a:p>
            <a:pPr eaLnBrk="1" hangingPunct="1">
              <a:lnSpc>
                <a:spcPct val="80000"/>
              </a:lnSpc>
              <a:buFont typeface="Wingdings" panose="05000000000000000000" pitchFamily="2" charset="2"/>
              <a:buNone/>
            </a:pPr>
            <a:r>
              <a:rPr lang="en-US" altLang="zh-CN" sz="2000" dirty="0" err="1">
                <a:latin typeface="微软雅黑" panose="020B0503020204020204" pitchFamily="34" charset="-122"/>
                <a:ea typeface="微软雅黑" panose="020B0503020204020204" pitchFamily="34" charset="-122"/>
              </a:rPr>
              <a:t>matrixMultiply</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a,int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b,int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ra,int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ca,int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rb,int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cb</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{if(ca!=</a:t>
            </a:r>
            <a:r>
              <a:rPr lang="en-US" altLang="zh-CN" sz="2000" dirty="0" err="1">
                <a:latin typeface="微软雅黑" panose="020B0503020204020204" pitchFamily="34" charset="-122"/>
                <a:ea typeface="微软雅黑" panose="020B0503020204020204" pitchFamily="34" charset="-122"/>
              </a:rPr>
              <a:t>rb</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Throw new </a:t>
            </a:r>
            <a:r>
              <a:rPr lang="en-US" altLang="zh-CN" sz="2000" dirty="0" err="1">
                <a:latin typeface="微软雅黑" panose="020B0503020204020204" pitchFamily="34" charset="-122"/>
                <a:ea typeface="微软雅黑" panose="020B0503020204020204" pitchFamily="34" charset="-122"/>
              </a:rPr>
              <a:t>IllegalArgumentException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矩阵不可乘”</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for(</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=0;i&lt;</a:t>
            </a:r>
            <a:r>
              <a:rPr lang="en-US" altLang="zh-CN" sz="2000" dirty="0" err="1">
                <a:latin typeface="微软雅黑" panose="020B0503020204020204" pitchFamily="34" charset="-122"/>
                <a:ea typeface="微软雅黑" panose="020B0503020204020204" pitchFamily="34" charset="-122"/>
              </a:rPr>
              <a:t>ra;i</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for(</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j=0;i&lt;</a:t>
            </a:r>
            <a:r>
              <a:rPr lang="en-US" altLang="zh-CN" sz="2000" dirty="0" err="1">
                <a:latin typeface="微软雅黑" panose="020B0503020204020204" pitchFamily="34" charset="-122"/>
                <a:ea typeface="微软雅黑" panose="020B0503020204020204" pitchFamily="34" charset="-122"/>
              </a:rPr>
              <a:t>cb;j</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sum=a[</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][0]*b[0][j];</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for(</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k=1;k&lt;</a:t>
            </a:r>
            <a:r>
              <a:rPr lang="en-US" altLang="zh-CN" sz="2000" dirty="0" err="1">
                <a:latin typeface="微软雅黑" panose="020B0503020204020204" pitchFamily="34" charset="-122"/>
                <a:ea typeface="微软雅黑" panose="020B0503020204020204" pitchFamily="34" charset="-122"/>
              </a:rPr>
              <a:t>rb;k</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Sum+=a[</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][k]*b[k][j];</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c[</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][j]=sum;</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endParaRPr lang="en-US" altLang="zh-TW" sz="2000" dirty="0">
              <a:latin typeface="微软雅黑" panose="020B0503020204020204" pitchFamily="34" charset="-122"/>
              <a:ea typeface="微软雅黑" panose="020B0503020204020204" pitchFamily="34" charset="-122"/>
            </a:endParaRPr>
          </a:p>
          <a:p>
            <a:pPr eaLnBrk="1" hangingPunct="1">
              <a:lnSpc>
                <a:spcPct val="80000"/>
              </a:lnSpc>
            </a:pPr>
            <a:endParaRPr lang="en-US" altLang="zh-TW" sz="2000" dirty="0">
              <a:latin typeface="微软雅黑" panose="020B0503020204020204" pitchFamily="34" charset="-122"/>
              <a:ea typeface="微软雅黑" panose="020B0503020204020204" pitchFamily="34" charset="-122"/>
            </a:endParaRPr>
          </a:p>
        </p:txBody>
      </p:sp>
      <p:sp>
        <p:nvSpPr>
          <p:cNvPr id="3" name="矩形 2"/>
          <p:cNvSpPr/>
          <p:nvPr/>
        </p:nvSpPr>
        <p:spPr>
          <a:xfrm>
            <a:off x="685800" y="1034448"/>
            <a:ext cx="10210800" cy="43704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对于</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p</a:t>
            </a:r>
            <a:r>
              <a:rPr kumimoji="0" lang="en-US" altLang="zh-TW" sz="28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X</a:t>
            </a:r>
            <a:r>
              <a:rPr kumimoji="0" lang="en-US" altLang="zh-TW" sz="2800" b="0" i="1"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q</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矩阵</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和一个</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q</a:t>
            </a:r>
            <a:r>
              <a:rPr kumimoji="0" lang="en-US" altLang="zh-TW" sz="28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X</a:t>
            </a:r>
            <a:r>
              <a:rPr kumimoji="0" lang="en-US" altLang="zh-TW" sz="2800" b="0" i="1"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r</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矩阵</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AB</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需要</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标准乘法计算</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65356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Oval 2"/>
          <p:cNvSpPr>
            <a:spLocks noChangeArrowheads="1"/>
          </p:cNvSpPr>
          <p:nvPr/>
        </p:nvSpPr>
        <p:spPr bwMode="auto">
          <a:xfrm>
            <a:off x="1485900" y="3999443"/>
            <a:ext cx="2743200" cy="437449"/>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1187" name="Oval 3"/>
          <p:cNvSpPr>
            <a:spLocks noChangeArrowheads="1"/>
          </p:cNvSpPr>
          <p:nvPr/>
        </p:nvSpPr>
        <p:spPr bwMode="auto">
          <a:xfrm>
            <a:off x="1219200" y="4419600"/>
            <a:ext cx="3276600" cy="5334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1188" name="Oval 4"/>
          <p:cNvSpPr>
            <a:spLocks noChangeArrowheads="1"/>
          </p:cNvSpPr>
          <p:nvPr/>
        </p:nvSpPr>
        <p:spPr bwMode="auto">
          <a:xfrm>
            <a:off x="1219200" y="4945914"/>
            <a:ext cx="3733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1189" name="Rectangle 5"/>
          <p:cNvSpPr>
            <a:spLocks noChangeArrowheads="1"/>
          </p:cNvSpPr>
          <p:nvPr/>
        </p:nvSpPr>
        <p:spPr bwMode="auto">
          <a:xfrm>
            <a:off x="7862949" y="4753634"/>
            <a:ext cx="3238500" cy="584775"/>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err="1">
                <a:ln>
                  <a:noFill/>
                </a:ln>
                <a:solidFill>
                  <a:srgbClr val="FFFFFF"/>
                </a:solidFill>
                <a:effectLst/>
                <a:uLnTx/>
                <a:uFillTx/>
                <a:latin typeface="微软雅黑" panose="020B0503020204020204" pitchFamily="34" charset="-122"/>
                <a:ea typeface="微软雅黑" panose="020B0503020204020204" pitchFamily="34" charset="-122"/>
                <a:cs typeface="+mn-cs"/>
              </a:rPr>
              <a:t>p</a:t>
            </a:r>
            <a:r>
              <a:rPr kumimoji="0" lang="en-US" altLang="zh-TW" sz="3200" b="0" i="0" u="none" strike="noStrike" kern="1200" cap="none" spc="0" normalizeH="0" baseline="0" noProof="0" dirty="0" err="1">
                <a:ln>
                  <a:noFill/>
                </a:ln>
                <a:solidFill>
                  <a:srgbClr val="FFFFFF"/>
                </a:solidFill>
                <a:effectLst/>
                <a:uLnTx/>
                <a:uFillTx/>
                <a:latin typeface="微软雅黑" panose="020B0503020204020204" pitchFamily="34" charset="-122"/>
                <a:ea typeface="微软雅黑" panose="020B0503020204020204" pitchFamily="34" charset="-122"/>
                <a:cs typeface="+mn-cs"/>
              </a:rPr>
              <a:t>qr</a:t>
            </a:r>
            <a:r>
              <a:rPr kumimoji="0" lang="zh-CN" altLang="en-US" sz="3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次标准乘法</a:t>
            </a:r>
          </a:p>
        </p:txBody>
      </p:sp>
      <p:graphicFrame>
        <p:nvGraphicFramePr>
          <p:cNvPr id="10246" name="Object 6"/>
          <p:cNvGraphicFramePr>
            <a:graphicFrameLocks noChangeAspect="1"/>
          </p:cNvGraphicFramePr>
          <p:nvPr>
            <p:extLst/>
          </p:nvPr>
        </p:nvGraphicFramePr>
        <p:xfrm>
          <a:off x="1981200" y="1968579"/>
          <a:ext cx="1230313" cy="674687"/>
        </p:xfrm>
        <a:graphic>
          <a:graphicData uri="http://schemas.openxmlformats.org/presentationml/2006/ole">
            <mc:AlternateContent xmlns:mc="http://schemas.openxmlformats.org/markup-compatibility/2006">
              <mc:Choice xmlns:v="urn:schemas-microsoft-com:vml" Requires="v">
                <p:oleObj spid="_x0000_s17424" name="公式" r:id="rId3" imgW="1016000" imgH="508000" progId="Equation.3">
                  <p:embed/>
                </p:oleObj>
              </mc:Choice>
              <mc:Fallback>
                <p:oleObj name="公式" r:id="rId3" imgW="1016000" imgH="508000" progId="Equation.3">
                  <p:embed/>
                  <p:pic>
                    <p:nvPicPr>
                      <p:cNvPr id="10246" name="Object 6"/>
                      <p:cNvPicPr>
                        <a:picLocks noChangeAspect="1" noChangeArrowheads="1"/>
                      </p:cNvPicPr>
                      <p:nvPr/>
                    </p:nvPicPr>
                    <p:blipFill>
                      <a:blip r:embed="rId4">
                        <a:extLst>
                          <a:ext uri="{28A0092B-C50C-407E-A947-70E740481C1C}">
                            <a14:useLocalDpi xmlns:a14="http://schemas.microsoft.com/office/drawing/2010/main" val="0"/>
                          </a:ext>
                        </a:extLst>
                      </a:blip>
                      <a:srcRect l="-9908" t="-16000" r="-9908" b="-16000"/>
                      <a:stretch>
                        <a:fillRect/>
                      </a:stretch>
                    </p:blipFill>
                    <p:spPr bwMode="auto">
                      <a:xfrm>
                        <a:off x="1981200" y="1968579"/>
                        <a:ext cx="1230313" cy="67468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p:cNvGraphicFramePr>
            <a:graphicFrameLocks noChangeAspect="1"/>
          </p:cNvGraphicFramePr>
          <p:nvPr>
            <p:extLst/>
          </p:nvPr>
        </p:nvGraphicFramePr>
        <p:xfrm>
          <a:off x="4191000" y="1656435"/>
          <a:ext cx="4440238" cy="1393825"/>
        </p:xfrm>
        <a:graphic>
          <a:graphicData uri="http://schemas.openxmlformats.org/presentationml/2006/ole">
            <mc:AlternateContent xmlns:mc="http://schemas.openxmlformats.org/markup-compatibility/2006">
              <mc:Choice xmlns:v="urn:schemas-microsoft-com:vml" Requires="v">
                <p:oleObj spid="_x0000_s17425" name="公式" r:id="rId5" imgW="3670200" imgH="939600" progId="Equation.3">
                  <p:embed/>
                </p:oleObj>
              </mc:Choice>
              <mc:Fallback>
                <p:oleObj name="公式" r:id="rId5" imgW="3670200" imgH="939600" progId="Equation.3">
                  <p:embed/>
                  <p:pic>
                    <p:nvPicPr>
                      <p:cNvPr id="10247" name="Object 7"/>
                      <p:cNvPicPr>
                        <a:picLocks noChangeAspect="1" noChangeArrowheads="1"/>
                      </p:cNvPicPr>
                      <p:nvPr/>
                    </p:nvPicPr>
                    <p:blipFill>
                      <a:blip r:embed="rId6"/>
                      <a:srcRect l="-3273" t="-15485" r="-3273" b="-15485"/>
                      <a:stretch>
                        <a:fillRect/>
                      </a:stretch>
                    </p:blipFill>
                    <p:spPr bwMode="auto">
                      <a:xfrm>
                        <a:off x="4191000" y="1656435"/>
                        <a:ext cx="4440238" cy="13938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Rectangle 8"/>
          <p:cNvSpPr>
            <a:spLocks noGrp="1" noChangeArrowheads="1"/>
          </p:cNvSpPr>
          <p:nvPr>
            <p:ph type="body" idx="1"/>
          </p:nvPr>
        </p:nvSpPr>
        <p:spPr>
          <a:xfrm>
            <a:off x="1600200" y="3200400"/>
            <a:ext cx="7848600" cy="3505201"/>
          </a:xfrm>
        </p:spPr>
        <p:txBody>
          <a:bodyPr/>
          <a:lstStyle/>
          <a:p>
            <a:pPr eaLnBrk="1" hangingPunct="1">
              <a:lnSpc>
                <a:spcPct val="80000"/>
              </a:lnSpc>
              <a:buFont typeface="Wingdings" panose="05000000000000000000" pitchFamily="2" charset="2"/>
              <a:buNone/>
            </a:pPr>
            <a:r>
              <a:rPr lang="en-US" altLang="zh-CN" sz="2000" dirty="0" err="1">
                <a:latin typeface="微软雅黑" panose="020B0503020204020204" pitchFamily="34" charset="-122"/>
                <a:ea typeface="微软雅黑" panose="020B0503020204020204" pitchFamily="34" charset="-122"/>
              </a:rPr>
              <a:t>matrixMultiply</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a,int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b,int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ra,int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ca,int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rb,int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cb</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{if(ca!=</a:t>
            </a:r>
            <a:r>
              <a:rPr lang="en-US" altLang="zh-CN" sz="2000" dirty="0" err="1">
                <a:latin typeface="微软雅黑" panose="020B0503020204020204" pitchFamily="34" charset="-122"/>
                <a:ea typeface="微软雅黑" panose="020B0503020204020204" pitchFamily="34" charset="-122"/>
              </a:rPr>
              <a:t>rb</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Throw new </a:t>
            </a:r>
            <a:r>
              <a:rPr lang="en-US" altLang="zh-CN" sz="2000" dirty="0" err="1">
                <a:latin typeface="微软雅黑" panose="020B0503020204020204" pitchFamily="34" charset="-122"/>
                <a:ea typeface="微软雅黑" panose="020B0503020204020204" pitchFamily="34" charset="-122"/>
              </a:rPr>
              <a:t>IllegalArgumentException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矩阵不可乘”</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for(</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=0;i&lt;</a:t>
            </a:r>
            <a:r>
              <a:rPr lang="en-US" altLang="zh-CN" sz="2000" dirty="0" err="1">
                <a:latin typeface="微软雅黑" panose="020B0503020204020204" pitchFamily="34" charset="-122"/>
                <a:ea typeface="微软雅黑" panose="020B0503020204020204" pitchFamily="34" charset="-122"/>
              </a:rPr>
              <a:t>ra;i</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for(</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j=0;i&lt;</a:t>
            </a:r>
            <a:r>
              <a:rPr lang="en-US" altLang="zh-CN" sz="2000" dirty="0" err="1">
                <a:latin typeface="微软雅黑" panose="020B0503020204020204" pitchFamily="34" charset="-122"/>
                <a:ea typeface="微软雅黑" panose="020B0503020204020204" pitchFamily="34" charset="-122"/>
              </a:rPr>
              <a:t>cb;j</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sum=a[</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][0]*b[0][j];</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for(</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k=1;k&lt;</a:t>
            </a:r>
            <a:r>
              <a:rPr lang="en-US" altLang="zh-CN" sz="2000" dirty="0" err="1">
                <a:latin typeface="微软雅黑" panose="020B0503020204020204" pitchFamily="34" charset="-122"/>
                <a:ea typeface="微软雅黑" panose="020B0503020204020204" pitchFamily="34" charset="-122"/>
              </a:rPr>
              <a:t>rb;k</a:t>
            </a: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Sum+=a[</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][k]*b[k][j];</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c[</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][j]=sum;</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endParaRPr lang="en-US" altLang="zh-TW" sz="2000" dirty="0">
              <a:latin typeface="微软雅黑" panose="020B0503020204020204" pitchFamily="34" charset="-122"/>
              <a:ea typeface="微软雅黑" panose="020B0503020204020204" pitchFamily="34" charset="-122"/>
            </a:endParaRPr>
          </a:p>
          <a:p>
            <a:pPr eaLnBrk="1" hangingPunct="1">
              <a:lnSpc>
                <a:spcPct val="80000"/>
              </a:lnSpc>
            </a:pPr>
            <a:endParaRPr lang="en-US" altLang="zh-TW" sz="2000" dirty="0">
              <a:latin typeface="微软雅黑" panose="020B0503020204020204" pitchFamily="34" charset="-122"/>
              <a:ea typeface="微软雅黑" panose="020B0503020204020204" pitchFamily="34" charset="-122"/>
            </a:endParaRPr>
          </a:p>
        </p:txBody>
      </p:sp>
      <p:sp>
        <p:nvSpPr>
          <p:cNvPr id="3" name="矩形 2"/>
          <p:cNvSpPr/>
          <p:nvPr/>
        </p:nvSpPr>
        <p:spPr>
          <a:xfrm>
            <a:off x="685800" y="1034448"/>
            <a:ext cx="10210800" cy="43704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对于</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p</a:t>
            </a:r>
            <a:r>
              <a:rPr kumimoji="0" lang="en-US" altLang="zh-TW" sz="28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X</a:t>
            </a:r>
            <a:r>
              <a:rPr kumimoji="0" lang="en-US" altLang="zh-TW" sz="2800" b="0" i="1"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q</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矩阵</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和一个</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q</a:t>
            </a:r>
            <a:r>
              <a:rPr kumimoji="0" lang="en-US" altLang="zh-TW" sz="28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X</a:t>
            </a:r>
            <a:r>
              <a:rPr kumimoji="0" lang="en-US" altLang="zh-TW" sz="2800" b="0" i="1"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r</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矩阵</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8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AB</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需要</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TW"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标准乘法计算</a:t>
            </a:r>
            <a:r>
              <a:rPr kumimoji="0" lang="en-US" altLang="zh-TW"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62938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6"/>
                                        </p:tgtEl>
                                        <p:attrNameLst>
                                          <p:attrName>style.visibility</p:attrName>
                                        </p:attrNameLst>
                                      </p:cBhvr>
                                      <p:to>
                                        <p:strVal val="visible"/>
                                      </p:to>
                                    </p:set>
                                    <p:animEffect transition="in" filter="blinds(horizontal)">
                                      <p:cBhvr>
                                        <p:cTn id="7" dur="500"/>
                                        <p:tgtEl>
                                          <p:spTgt spid="221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1187"/>
                                        </p:tgtEl>
                                        <p:attrNameLst>
                                          <p:attrName>style.visibility</p:attrName>
                                        </p:attrNameLst>
                                      </p:cBhvr>
                                      <p:to>
                                        <p:strVal val="visible"/>
                                      </p:to>
                                    </p:set>
                                    <p:animEffect transition="in" filter="blinds(horizontal)">
                                      <p:cBhvr>
                                        <p:cTn id="12" dur="500"/>
                                        <p:tgtEl>
                                          <p:spTgt spid="221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1188"/>
                                        </p:tgtEl>
                                        <p:attrNameLst>
                                          <p:attrName>style.visibility</p:attrName>
                                        </p:attrNameLst>
                                      </p:cBhvr>
                                      <p:to>
                                        <p:strVal val="visible"/>
                                      </p:to>
                                    </p:set>
                                    <p:animEffect transition="in" filter="blinds(horizontal)">
                                      <p:cBhvr>
                                        <p:cTn id="17" dur="500"/>
                                        <p:tgtEl>
                                          <p:spTgt spid="22118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21189"/>
                                        </p:tgtEl>
                                        <p:attrNameLst>
                                          <p:attrName>style.visibility</p:attrName>
                                        </p:attrNameLst>
                                      </p:cBhvr>
                                      <p:to>
                                        <p:strVal val="visible"/>
                                      </p:to>
                                    </p:set>
                                    <p:anim calcmode="lin" valueType="num">
                                      <p:cBhvr>
                                        <p:cTn id="22" dur="500" fill="hold"/>
                                        <p:tgtEl>
                                          <p:spTgt spid="221189"/>
                                        </p:tgtEl>
                                        <p:attrNameLst>
                                          <p:attrName>ppt_w</p:attrName>
                                        </p:attrNameLst>
                                      </p:cBhvr>
                                      <p:tavLst>
                                        <p:tav tm="0">
                                          <p:val>
                                            <p:fltVal val="0"/>
                                          </p:val>
                                        </p:tav>
                                        <p:tav tm="100000">
                                          <p:val>
                                            <p:strVal val="#ppt_w"/>
                                          </p:val>
                                        </p:tav>
                                      </p:tavLst>
                                    </p:anim>
                                    <p:anim calcmode="lin" valueType="num">
                                      <p:cBhvr>
                                        <p:cTn id="23" dur="500" fill="hold"/>
                                        <p:tgtEl>
                                          <p:spTgt spid="221189"/>
                                        </p:tgtEl>
                                        <p:attrNameLst>
                                          <p:attrName>ppt_h</p:attrName>
                                        </p:attrNameLst>
                                      </p:cBhvr>
                                      <p:tavLst>
                                        <p:tav tm="0">
                                          <p:val>
                                            <p:fltVal val="0"/>
                                          </p:val>
                                        </p:tav>
                                        <p:tav tm="100000">
                                          <p:val>
                                            <p:strVal val="#ppt_h"/>
                                          </p:val>
                                        </p:tav>
                                      </p:tavLst>
                                    </p:anim>
                                    <p:animEffect transition="in" filter="fade">
                                      <p:cBhvr>
                                        <p:cTn id="24" dur="500"/>
                                        <p:tgtEl>
                                          <p:spTgt spid="221189"/>
                                        </p:tgtEl>
                                      </p:cBhvr>
                                    </p:animEffect>
                                  </p:childTnLst>
                                </p:cTn>
                              </p:par>
                            </p:childTnLst>
                          </p:cTn>
                        </p:par>
                        <p:par>
                          <p:cTn id="25" fill="hold">
                            <p:stCondLst>
                              <p:cond delay="500"/>
                            </p:stCondLst>
                            <p:childTnLst>
                              <p:par>
                                <p:cTn id="26" presetID="26" presetClass="emph" presetSubtype="0" fill="hold" grpId="1" nodeType="afterEffect">
                                  <p:stCondLst>
                                    <p:cond delay="0"/>
                                  </p:stCondLst>
                                  <p:childTnLst>
                                    <p:animEffect transition="out" filter="fade">
                                      <p:cBhvr>
                                        <p:cTn id="27" dur="500" tmFilter="0, 0; .2, .5; .8, .5; 1, 0"/>
                                        <p:tgtEl>
                                          <p:spTgt spid="221189"/>
                                        </p:tgtEl>
                                      </p:cBhvr>
                                    </p:animEffect>
                                    <p:animScale>
                                      <p:cBhvr>
                                        <p:cTn id="28" dur="250" autoRev="1" fill="hold"/>
                                        <p:tgtEl>
                                          <p:spTgt spid="22118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nimBg="1"/>
      <p:bldP spid="221187" grpId="0" animBg="1"/>
      <p:bldP spid="221188" grpId="0" animBg="1"/>
      <p:bldP spid="221189" grpId="0" animBg="1"/>
      <p:bldP spid="221189"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3487739" y="4930479"/>
            <a:ext cx="2209800" cy="475799"/>
          </a:xfrm>
        </p:spPr>
        <p:txBody>
          <a:bodyPr/>
          <a:lstStyle/>
          <a:p>
            <a:pPr marL="0" indent="0" eaLnBrk="1" hangingPunct="1">
              <a:buNone/>
            </a:pPr>
            <a:r>
              <a:rPr lang="en-US" altLang="zh-TW" sz="2000" dirty="0">
                <a:latin typeface="微软雅黑" panose="020B0503020204020204" pitchFamily="34" charset="-122"/>
                <a:ea typeface="微软雅黑" panose="020B0503020204020204" pitchFamily="34" charset="-122"/>
              </a:rPr>
              <a:t>( </a:t>
            </a:r>
            <a:r>
              <a:rPr lang="en-US" altLang="zh-TW" sz="2000" i="1" dirty="0">
                <a:latin typeface="微软雅黑" panose="020B0503020204020204" pitchFamily="34" charset="-122"/>
                <a:ea typeface="微软雅黑" panose="020B0503020204020204" pitchFamily="34" charset="-122"/>
              </a:rPr>
              <a:t>A</a:t>
            </a:r>
            <a:r>
              <a:rPr lang="en-US" altLang="zh-TW" sz="2000" baseline="-25000" dirty="0">
                <a:latin typeface="微软雅黑" panose="020B0503020204020204" pitchFamily="34" charset="-122"/>
                <a:ea typeface="微软雅黑" panose="020B0503020204020204" pitchFamily="34" charset="-122"/>
              </a:rPr>
              <a:t>1</a:t>
            </a:r>
            <a:r>
              <a:rPr lang="en-US" altLang="zh-TW" sz="2000" dirty="0">
                <a:latin typeface="微软雅黑" panose="020B0503020204020204" pitchFamily="34" charset="-122"/>
                <a:ea typeface="微软雅黑" panose="020B0503020204020204" pitchFamily="34" charset="-122"/>
              </a:rPr>
              <a:t> X (</a:t>
            </a:r>
            <a:r>
              <a:rPr lang="en-US" altLang="zh-TW" sz="2000" i="1" dirty="0">
                <a:latin typeface="微软雅黑" panose="020B0503020204020204" pitchFamily="34" charset="-122"/>
                <a:ea typeface="微软雅黑" panose="020B0503020204020204" pitchFamily="34" charset="-122"/>
              </a:rPr>
              <a:t>A</a:t>
            </a:r>
            <a:r>
              <a:rPr lang="en-US" altLang="zh-TW" sz="2000" baseline="-25000" dirty="0">
                <a:latin typeface="微软雅黑" panose="020B0503020204020204" pitchFamily="34" charset="-122"/>
                <a:ea typeface="微软雅黑" panose="020B0503020204020204" pitchFamily="34" charset="-122"/>
              </a:rPr>
              <a:t>2</a:t>
            </a:r>
            <a:r>
              <a:rPr lang="en-US" altLang="zh-TW" sz="2000" dirty="0">
                <a:latin typeface="微软雅黑" panose="020B0503020204020204" pitchFamily="34" charset="-122"/>
                <a:ea typeface="微软雅黑" panose="020B0503020204020204" pitchFamily="34" charset="-122"/>
              </a:rPr>
              <a:t> X </a:t>
            </a:r>
            <a:r>
              <a:rPr lang="en-US" altLang="zh-TW" sz="2000" i="1" dirty="0">
                <a:latin typeface="微软雅黑" panose="020B0503020204020204" pitchFamily="34" charset="-122"/>
                <a:ea typeface="微软雅黑" panose="020B0503020204020204" pitchFamily="34" charset="-122"/>
              </a:rPr>
              <a:t>A</a:t>
            </a:r>
            <a:r>
              <a:rPr lang="en-US" altLang="zh-TW" sz="2000" baseline="-25000" dirty="0">
                <a:latin typeface="微软雅黑" panose="020B0503020204020204" pitchFamily="34" charset="-122"/>
                <a:ea typeface="微软雅黑" panose="020B0503020204020204" pitchFamily="34" charset="-122"/>
              </a:rPr>
              <a:t>3</a:t>
            </a:r>
            <a:r>
              <a:rPr lang="en-US" altLang="zh-TW" sz="2000" dirty="0">
                <a:latin typeface="微软雅黑" panose="020B0503020204020204" pitchFamily="34" charset="-122"/>
                <a:ea typeface="微软雅黑" panose="020B0503020204020204" pitchFamily="34" charset="-122"/>
              </a:rPr>
              <a:t>) )</a:t>
            </a:r>
          </a:p>
        </p:txBody>
      </p:sp>
      <p:sp>
        <p:nvSpPr>
          <p:cNvPr id="11267" name="AutoShape 3"/>
          <p:cNvSpPr>
            <a:spLocks/>
          </p:cNvSpPr>
          <p:nvPr/>
        </p:nvSpPr>
        <p:spPr bwMode="auto">
          <a:xfrm rot="16200000">
            <a:off x="4078288" y="3236913"/>
            <a:ext cx="169863" cy="858838"/>
          </a:xfrm>
          <a:prstGeom prst="leftBrace">
            <a:avLst>
              <a:gd name="adj1" fmla="val 42134"/>
              <a:gd name="adj2" fmla="val 50000"/>
            </a:avLst>
          </a:prstGeom>
          <a:noFill/>
          <a:ln w="952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68" name="Text Box 4"/>
          <p:cNvSpPr txBox="1">
            <a:spLocks noChangeArrowheads="1"/>
          </p:cNvSpPr>
          <p:nvPr/>
        </p:nvSpPr>
        <p:spPr bwMode="auto">
          <a:xfrm>
            <a:off x="2952994" y="3779358"/>
            <a:ext cx="291440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squar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 X 100 X 10 = 20000</a:t>
            </a:r>
          </a:p>
        </p:txBody>
      </p:sp>
      <p:sp>
        <p:nvSpPr>
          <p:cNvPr id="11269" name="AutoShape 5"/>
          <p:cNvSpPr>
            <a:spLocks/>
          </p:cNvSpPr>
          <p:nvPr/>
        </p:nvSpPr>
        <p:spPr bwMode="auto">
          <a:xfrm rot="5400000" flipV="1">
            <a:off x="4551606" y="2581857"/>
            <a:ext cx="236538" cy="960438"/>
          </a:xfrm>
          <a:prstGeom prst="leftBrace">
            <a:avLst>
              <a:gd name="adj1" fmla="val 33837"/>
              <a:gd name="adj2" fmla="val 50000"/>
            </a:avLst>
          </a:prstGeom>
          <a:noFill/>
          <a:ln w="952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70" name="Text Box 6"/>
          <p:cNvSpPr txBox="1">
            <a:spLocks noChangeArrowheads="1"/>
          </p:cNvSpPr>
          <p:nvPr/>
        </p:nvSpPr>
        <p:spPr bwMode="auto">
          <a:xfrm>
            <a:off x="3573783" y="2608220"/>
            <a:ext cx="253777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squar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 X 10 X 50 = 10000</a:t>
            </a:r>
          </a:p>
        </p:txBody>
      </p:sp>
      <p:sp>
        <p:nvSpPr>
          <p:cNvPr id="11271" name="Text Box 7"/>
          <p:cNvSpPr txBox="1">
            <a:spLocks noChangeArrowheads="1"/>
          </p:cNvSpPr>
          <p:nvPr/>
        </p:nvSpPr>
        <p:spPr bwMode="auto">
          <a:xfrm>
            <a:off x="6713538" y="3208338"/>
            <a:ext cx="17526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squar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30000 </a:t>
            </a:r>
            <a:r>
              <a:rPr kumimoji="1"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次运算</a:t>
            </a:r>
          </a:p>
        </p:txBody>
      </p:sp>
      <p:sp>
        <p:nvSpPr>
          <p:cNvPr id="11272" name="AutoShape 8"/>
          <p:cNvSpPr>
            <a:spLocks/>
          </p:cNvSpPr>
          <p:nvPr/>
        </p:nvSpPr>
        <p:spPr bwMode="auto">
          <a:xfrm rot="16200000">
            <a:off x="4104725" y="4981514"/>
            <a:ext cx="169863" cy="858838"/>
          </a:xfrm>
          <a:prstGeom prst="leftBrace">
            <a:avLst>
              <a:gd name="adj1" fmla="val 42134"/>
              <a:gd name="adj2" fmla="val 50000"/>
            </a:avLst>
          </a:prstGeom>
          <a:noFill/>
          <a:ln w="952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73" name="Text Box 9"/>
          <p:cNvSpPr txBox="1">
            <a:spLocks noChangeArrowheads="1"/>
          </p:cNvSpPr>
          <p:nvPr/>
        </p:nvSpPr>
        <p:spPr bwMode="auto">
          <a:xfrm>
            <a:off x="2946774" y="5582414"/>
            <a:ext cx="372927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squar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 X 100 X 50 = 100000</a:t>
            </a:r>
          </a:p>
        </p:txBody>
      </p:sp>
      <p:sp>
        <p:nvSpPr>
          <p:cNvPr id="11274" name="AutoShape 10"/>
          <p:cNvSpPr>
            <a:spLocks/>
          </p:cNvSpPr>
          <p:nvPr/>
        </p:nvSpPr>
        <p:spPr bwMode="auto">
          <a:xfrm rot="5400000" flipV="1">
            <a:off x="4772147" y="4367489"/>
            <a:ext cx="236538" cy="960438"/>
          </a:xfrm>
          <a:prstGeom prst="leftBrace">
            <a:avLst>
              <a:gd name="adj1" fmla="val 33837"/>
              <a:gd name="adj2" fmla="val 50000"/>
            </a:avLst>
          </a:prstGeom>
          <a:noFill/>
          <a:ln w="9525">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75" name="Text Box 11"/>
          <p:cNvSpPr txBox="1">
            <a:spLocks noChangeArrowheads="1"/>
          </p:cNvSpPr>
          <p:nvPr/>
        </p:nvSpPr>
        <p:spPr bwMode="auto">
          <a:xfrm>
            <a:off x="3733800" y="4408152"/>
            <a:ext cx="26670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squar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100X 10 X 50 = 50000</a:t>
            </a:r>
          </a:p>
        </p:txBody>
      </p:sp>
      <p:sp>
        <p:nvSpPr>
          <p:cNvPr id="11276" name="Text Box 12"/>
          <p:cNvSpPr txBox="1">
            <a:spLocks noChangeArrowheads="1"/>
          </p:cNvSpPr>
          <p:nvPr/>
        </p:nvSpPr>
        <p:spPr bwMode="auto">
          <a:xfrm>
            <a:off x="6696984" y="4956028"/>
            <a:ext cx="19812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squar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150000 </a:t>
            </a:r>
            <a:r>
              <a:rPr kumimoji="1"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次运算</a:t>
            </a:r>
          </a:p>
        </p:txBody>
      </p:sp>
      <p:sp>
        <p:nvSpPr>
          <p:cNvPr id="2" name="矩形 1"/>
          <p:cNvSpPr/>
          <p:nvPr/>
        </p:nvSpPr>
        <p:spPr>
          <a:xfrm>
            <a:off x="1371600" y="1072462"/>
            <a:ext cx="8181182" cy="1200329"/>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如果</a:t>
            </a:r>
            <a:r>
              <a:rPr kumimoji="0" lang="zh-TW"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4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en-US" altLang="zh-TW" sz="2400" b="0" i="0" u="none" strike="noStrike" kern="1200" cap="none" spc="0" normalizeH="0" baseline="-2500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1</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4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en-US" altLang="zh-TW" sz="2400" b="0" i="0" u="none" strike="noStrike" kern="1200" cap="none" spc="0" normalizeH="0" baseline="-2500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2</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and </a:t>
            </a:r>
            <a:r>
              <a:rPr kumimoji="0" lang="en-US" altLang="zh-TW" sz="24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en-US" altLang="zh-TW" sz="2400" b="0" i="0" u="none" strike="noStrike" kern="1200" cap="none" spc="0" normalizeH="0" baseline="-2500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3</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是</a:t>
            </a:r>
            <a:r>
              <a:rPr kumimoji="0" lang="zh-TW"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20X100, 100X10, </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和</a:t>
            </a:r>
            <a:r>
              <a:rPr kumimoji="0" lang="zh-TW"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10X50 </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矩阵</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TW" sz="24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en-US" altLang="zh-TW" sz="2400" b="0" i="0" u="none" strike="noStrike" kern="1200" cap="none" spc="0" normalizeH="0" baseline="-2500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1</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X</a:t>
            </a:r>
            <a:r>
              <a:rPr kumimoji="0" lang="en-US" altLang="zh-TW" sz="24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en-US" altLang="zh-TW" sz="2400" b="0" i="0" u="none" strike="noStrike" kern="1200" cap="none" spc="0" normalizeH="0" baseline="-2500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2</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X</a:t>
            </a:r>
            <a:r>
              <a:rPr kumimoji="0" lang="en-US" altLang="zh-TW" sz="2400" b="0" i="1"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en-US" altLang="zh-TW" sz="2400" b="0" i="0" u="none" strike="noStrike" kern="1200" cap="none" spc="0" normalizeH="0" baseline="-2500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3</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乘积运算次数是多少</a:t>
            </a:r>
            <a:r>
              <a:rPr kumimoji="0" lang="en-US" altLang="zh-TW"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t>
            </a:r>
          </a:p>
        </p:txBody>
      </p:sp>
      <p:sp>
        <p:nvSpPr>
          <p:cNvPr id="3" name="矩形 2"/>
          <p:cNvSpPr/>
          <p:nvPr/>
        </p:nvSpPr>
        <p:spPr>
          <a:xfrm>
            <a:off x="3573783" y="3151206"/>
            <a:ext cx="2065017"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TW" sz="18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TW" sz="18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TW" sz="18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TW" sz="18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X </a:t>
            </a:r>
            <a:r>
              <a:rPr kumimoji="0" lang="en-US" altLang="zh-TW" sz="18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TW" sz="18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en-US" altLang="zh-TW"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p>
        </p:txBody>
      </p:sp>
    </p:spTree>
    <p:extLst>
      <p:ext uri="{BB962C8B-B14F-4D97-AF65-F5344CB8AC3E}">
        <p14:creationId xmlns:p14="http://schemas.microsoft.com/office/powerpoint/2010/main" val="74743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269"/>
                                        </p:tgtEl>
                                        <p:attrNameLst>
                                          <p:attrName>style.visibility</p:attrName>
                                        </p:attrNameLst>
                                      </p:cBhvr>
                                      <p:to>
                                        <p:strVal val="visible"/>
                                      </p:to>
                                    </p:set>
                                    <p:animEffect transition="in" filter="wipe(down)">
                                      <p:cBhvr>
                                        <p:cTn id="20" dur="500"/>
                                        <p:tgtEl>
                                          <p:spTgt spid="11269"/>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267"/>
                                        </p:tgtEl>
                                        <p:attrNameLst>
                                          <p:attrName>style.visibility</p:attrName>
                                        </p:attrNameLst>
                                      </p:cBhvr>
                                      <p:to>
                                        <p:strVal val="visible"/>
                                      </p:to>
                                    </p:set>
                                    <p:animEffect transition="in" filter="wipe(up)">
                                      <p:cBhvr>
                                        <p:cTn id="23" dur="500"/>
                                        <p:tgtEl>
                                          <p:spTgt spid="11267"/>
                                        </p:tgtEl>
                                      </p:cBhvr>
                                    </p:animEffect>
                                  </p:childTnLst>
                                </p:cTn>
                              </p:par>
                            </p:childTnLst>
                          </p:cTn>
                        </p:par>
                        <p:par>
                          <p:cTn id="24" fill="hold">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11268"/>
                                        </p:tgtEl>
                                        <p:attrNameLst>
                                          <p:attrName>style.visibility</p:attrName>
                                        </p:attrNameLst>
                                      </p:cBhvr>
                                      <p:to>
                                        <p:strVal val="visible"/>
                                      </p:to>
                                    </p:set>
                                    <p:anim calcmode="lin" valueType="num">
                                      <p:cBhvr>
                                        <p:cTn id="27" dur="500" fill="hold"/>
                                        <p:tgtEl>
                                          <p:spTgt spid="11268"/>
                                        </p:tgtEl>
                                        <p:attrNameLst>
                                          <p:attrName>ppt_w</p:attrName>
                                        </p:attrNameLst>
                                      </p:cBhvr>
                                      <p:tavLst>
                                        <p:tav tm="0">
                                          <p:val>
                                            <p:fltVal val="0"/>
                                          </p:val>
                                        </p:tav>
                                        <p:tav tm="100000">
                                          <p:val>
                                            <p:strVal val="#ppt_w"/>
                                          </p:val>
                                        </p:tav>
                                      </p:tavLst>
                                    </p:anim>
                                    <p:anim calcmode="lin" valueType="num">
                                      <p:cBhvr>
                                        <p:cTn id="28" dur="500" fill="hold"/>
                                        <p:tgtEl>
                                          <p:spTgt spid="1126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1270"/>
                                        </p:tgtEl>
                                        <p:attrNameLst>
                                          <p:attrName>style.visibility</p:attrName>
                                        </p:attrNameLst>
                                      </p:cBhvr>
                                      <p:to>
                                        <p:strVal val="visible"/>
                                      </p:to>
                                    </p:set>
                                    <p:anim calcmode="lin" valueType="num">
                                      <p:cBhvr>
                                        <p:cTn id="31" dur="500" fill="hold"/>
                                        <p:tgtEl>
                                          <p:spTgt spid="11270"/>
                                        </p:tgtEl>
                                        <p:attrNameLst>
                                          <p:attrName>ppt_w</p:attrName>
                                        </p:attrNameLst>
                                      </p:cBhvr>
                                      <p:tavLst>
                                        <p:tav tm="0">
                                          <p:val>
                                            <p:fltVal val="0"/>
                                          </p:val>
                                        </p:tav>
                                        <p:tav tm="100000">
                                          <p:val>
                                            <p:strVal val="#ppt_w"/>
                                          </p:val>
                                        </p:tav>
                                      </p:tavLst>
                                    </p:anim>
                                    <p:anim calcmode="lin" valueType="num">
                                      <p:cBhvr>
                                        <p:cTn id="32" dur="500" fill="hold"/>
                                        <p:tgtEl>
                                          <p:spTgt spid="11270"/>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grpId="0" nodeType="afterEffect">
                                  <p:stCondLst>
                                    <p:cond delay="0"/>
                                  </p:stCondLst>
                                  <p:childTnLst>
                                    <p:set>
                                      <p:cBhvr>
                                        <p:cTn id="35" dur="1" fill="hold">
                                          <p:stCondLst>
                                            <p:cond delay="0"/>
                                          </p:stCondLst>
                                        </p:cTn>
                                        <p:tgtEl>
                                          <p:spTgt spid="11271"/>
                                        </p:tgtEl>
                                        <p:attrNameLst>
                                          <p:attrName>style.visibility</p:attrName>
                                        </p:attrNameLst>
                                      </p:cBhvr>
                                      <p:to>
                                        <p:strVal val="visible"/>
                                      </p:to>
                                    </p:set>
                                    <p:anim calcmode="lin" valueType="num">
                                      <p:cBhvr>
                                        <p:cTn id="36" dur="500" fill="hold"/>
                                        <p:tgtEl>
                                          <p:spTgt spid="11271"/>
                                        </p:tgtEl>
                                        <p:attrNameLst>
                                          <p:attrName>ppt_w</p:attrName>
                                        </p:attrNameLst>
                                      </p:cBhvr>
                                      <p:tavLst>
                                        <p:tav tm="0">
                                          <p:val>
                                            <p:fltVal val="0"/>
                                          </p:val>
                                        </p:tav>
                                        <p:tav tm="100000">
                                          <p:val>
                                            <p:strVal val="#ppt_w"/>
                                          </p:val>
                                        </p:tav>
                                      </p:tavLst>
                                    </p:anim>
                                    <p:anim calcmode="lin" valueType="num">
                                      <p:cBhvr>
                                        <p:cTn id="37" dur="500" fill="hold"/>
                                        <p:tgtEl>
                                          <p:spTgt spid="11271"/>
                                        </p:tgtEl>
                                        <p:attrNameLst>
                                          <p:attrName>ppt_h</p:attrName>
                                        </p:attrNameLst>
                                      </p:cBhvr>
                                      <p:tavLst>
                                        <p:tav tm="0">
                                          <p:val>
                                            <p:fltVal val="0"/>
                                          </p:val>
                                        </p:tav>
                                        <p:tav tm="100000">
                                          <p:val>
                                            <p:strVal val="#ppt_h"/>
                                          </p:val>
                                        </p:tav>
                                      </p:tavLst>
                                    </p:anim>
                                  </p:childTnLst>
                                </p:cTn>
                              </p:par>
                            </p:childTnLst>
                          </p:cTn>
                        </p:par>
                        <p:par>
                          <p:cTn id="38" fill="hold">
                            <p:stCondLst>
                              <p:cond delay="1500"/>
                            </p:stCondLst>
                            <p:childTnLst>
                              <p:par>
                                <p:cTn id="39" presetID="26" presetClass="emph" presetSubtype="0" fill="hold" grpId="1" nodeType="afterEffect">
                                  <p:stCondLst>
                                    <p:cond delay="0"/>
                                  </p:stCondLst>
                                  <p:childTnLst>
                                    <p:animEffect transition="out" filter="fade">
                                      <p:cBhvr>
                                        <p:cTn id="40" dur="500" tmFilter="0, 0; .2, .5; .8, .5; 1, 0"/>
                                        <p:tgtEl>
                                          <p:spTgt spid="11271"/>
                                        </p:tgtEl>
                                      </p:cBhvr>
                                    </p:animEffect>
                                    <p:animScale>
                                      <p:cBhvr>
                                        <p:cTn id="41" dur="250" autoRev="1" fill="hold"/>
                                        <p:tgtEl>
                                          <p:spTgt spid="11271"/>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1266">
                                            <p:txEl>
                                              <p:pRg st="0" end="0"/>
                                            </p:txEl>
                                          </p:spTgt>
                                        </p:tgtEl>
                                        <p:attrNameLst>
                                          <p:attrName>style.visibility</p:attrName>
                                        </p:attrNameLst>
                                      </p:cBhvr>
                                      <p:to>
                                        <p:strVal val="visible"/>
                                      </p:to>
                                    </p:set>
                                    <p:animEffect transition="in" filter="fade">
                                      <p:cBhvr>
                                        <p:cTn id="46" dur="500"/>
                                        <p:tgtEl>
                                          <p:spTgt spid="11266">
                                            <p:txEl>
                                              <p:pRg st="0" end="0"/>
                                            </p:txEl>
                                          </p:spTgt>
                                        </p:tgtEl>
                                      </p:cBhvr>
                                    </p:animEffect>
                                    <p:anim calcmode="lin" valueType="num">
                                      <p:cBhvr>
                                        <p:cTn id="4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p:cTn id="48" dur="500" fill="hold"/>
                                        <p:tgtEl>
                                          <p:spTgt spid="11266">
                                            <p:txEl>
                                              <p:pRg st="0" end="0"/>
                                            </p:txEl>
                                          </p:spTgt>
                                        </p:tgtEl>
                                        <p:attrNameLst>
                                          <p:attrName>ppt_y</p:attrName>
                                        </p:attrNameLst>
                                      </p:cBhvr>
                                      <p:tavLst>
                                        <p:tav tm="0">
                                          <p:val>
                                            <p:strVal val="#ppt_y-.1"/>
                                          </p:val>
                                        </p:tav>
                                        <p:tav tm="100000">
                                          <p:val>
                                            <p:strVal val="#ppt_y"/>
                                          </p:val>
                                        </p:tav>
                                      </p:tavLst>
                                    </p:anim>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1272"/>
                                        </p:tgtEl>
                                        <p:attrNameLst>
                                          <p:attrName>style.visibility</p:attrName>
                                        </p:attrNameLst>
                                      </p:cBhvr>
                                      <p:to>
                                        <p:strVal val="visible"/>
                                      </p:to>
                                    </p:set>
                                    <p:animEffect transition="in" filter="wipe(up)">
                                      <p:cBhvr>
                                        <p:cTn id="52" dur="500"/>
                                        <p:tgtEl>
                                          <p:spTgt spid="1127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274"/>
                                        </p:tgtEl>
                                        <p:attrNameLst>
                                          <p:attrName>style.visibility</p:attrName>
                                        </p:attrNameLst>
                                      </p:cBhvr>
                                      <p:to>
                                        <p:strVal val="visible"/>
                                      </p:to>
                                    </p:set>
                                    <p:animEffect transition="in" filter="wipe(down)">
                                      <p:cBhvr>
                                        <p:cTn id="55" dur="500"/>
                                        <p:tgtEl>
                                          <p:spTgt spid="11274"/>
                                        </p:tgtEl>
                                      </p:cBhvr>
                                    </p:animEffect>
                                  </p:childTnLst>
                                </p:cTn>
                              </p:par>
                            </p:childTnLst>
                          </p:cTn>
                        </p:par>
                        <p:par>
                          <p:cTn id="56" fill="hold">
                            <p:stCondLst>
                              <p:cond delay="1000"/>
                            </p:stCondLst>
                            <p:childTnLst>
                              <p:par>
                                <p:cTn id="57" presetID="23" presetClass="entr" presetSubtype="16" fill="hold" grpId="0" nodeType="afterEffect">
                                  <p:stCondLst>
                                    <p:cond delay="0"/>
                                  </p:stCondLst>
                                  <p:childTnLst>
                                    <p:set>
                                      <p:cBhvr>
                                        <p:cTn id="58" dur="1" fill="hold">
                                          <p:stCondLst>
                                            <p:cond delay="0"/>
                                          </p:stCondLst>
                                        </p:cTn>
                                        <p:tgtEl>
                                          <p:spTgt spid="11275"/>
                                        </p:tgtEl>
                                        <p:attrNameLst>
                                          <p:attrName>style.visibility</p:attrName>
                                        </p:attrNameLst>
                                      </p:cBhvr>
                                      <p:to>
                                        <p:strVal val="visible"/>
                                      </p:to>
                                    </p:set>
                                    <p:anim calcmode="lin" valueType="num">
                                      <p:cBhvr>
                                        <p:cTn id="59" dur="500" fill="hold"/>
                                        <p:tgtEl>
                                          <p:spTgt spid="11275"/>
                                        </p:tgtEl>
                                        <p:attrNameLst>
                                          <p:attrName>ppt_w</p:attrName>
                                        </p:attrNameLst>
                                      </p:cBhvr>
                                      <p:tavLst>
                                        <p:tav tm="0">
                                          <p:val>
                                            <p:fltVal val="0"/>
                                          </p:val>
                                        </p:tav>
                                        <p:tav tm="100000">
                                          <p:val>
                                            <p:strVal val="#ppt_w"/>
                                          </p:val>
                                        </p:tav>
                                      </p:tavLst>
                                    </p:anim>
                                    <p:anim calcmode="lin" valueType="num">
                                      <p:cBhvr>
                                        <p:cTn id="60" dur="500" fill="hold"/>
                                        <p:tgtEl>
                                          <p:spTgt spid="11275"/>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11273"/>
                                        </p:tgtEl>
                                        <p:attrNameLst>
                                          <p:attrName>style.visibility</p:attrName>
                                        </p:attrNameLst>
                                      </p:cBhvr>
                                      <p:to>
                                        <p:strVal val="visible"/>
                                      </p:to>
                                    </p:set>
                                    <p:anim calcmode="lin" valueType="num">
                                      <p:cBhvr>
                                        <p:cTn id="63" dur="500" fill="hold"/>
                                        <p:tgtEl>
                                          <p:spTgt spid="11273"/>
                                        </p:tgtEl>
                                        <p:attrNameLst>
                                          <p:attrName>ppt_w</p:attrName>
                                        </p:attrNameLst>
                                      </p:cBhvr>
                                      <p:tavLst>
                                        <p:tav tm="0">
                                          <p:val>
                                            <p:fltVal val="0"/>
                                          </p:val>
                                        </p:tav>
                                        <p:tav tm="100000">
                                          <p:val>
                                            <p:strVal val="#ppt_w"/>
                                          </p:val>
                                        </p:tav>
                                      </p:tavLst>
                                    </p:anim>
                                    <p:anim calcmode="lin" valueType="num">
                                      <p:cBhvr>
                                        <p:cTn id="64" dur="500" fill="hold"/>
                                        <p:tgtEl>
                                          <p:spTgt spid="11273"/>
                                        </p:tgtEl>
                                        <p:attrNameLst>
                                          <p:attrName>ppt_h</p:attrName>
                                        </p:attrNameLst>
                                      </p:cBhvr>
                                      <p:tavLst>
                                        <p:tav tm="0">
                                          <p:val>
                                            <p:fltVal val="0"/>
                                          </p:val>
                                        </p:tav>
                                        <p:tav tm="100000">
                                          <p:val>
                                            <p:strVal val="#ppt_h"/>
                                          </p:val>
                                        </p:tav>
                                      </p:tavLst>
                                    </p:anim>
                                  </p:childTnLst>
                                </p:cTn>
                              </p:par>
                            </p:childTnLst>
                          </p:cTn>
                        </p:par>
                        <p:par>
                          <p:cTn id="65" fill="hold">
                            <p:stCondLst>
                              <p:cond delay="1500"/>
                            </p:stCondLst>
                            <p:childTnLst>
                              <p:par>
                                <p:cTn id="66" presetID="23" presetClass="entr" presetSubtype="16" fill="hold" grpId="0" nodeType="afterEffect">
                                  <p:stCondLst>
                                    <p:cond delay="0"/>
                                  </p:stCondLst>
                                  <p:childTnLst>
                                    <p:set>
                                      <p:cBhvr>
                                        <p:cTn id="67" dur="1" fill="hold">
                                          <p:stCondLst>
                                            <p:cond delay="0"/>
                                          </p:stCondLst>
                                        </p:cTn>
                                        <p:tgtEl>
                                          <p:spTgt spid="11276"/>
                                        </p:tgtEl>
                                        <p:attrNameLst>
                                          <p:attrName>style.visibility</p:attrName>
                                        </p:attrNameLst>
                                      </p:cBhvr>
                                      <p:to>
                                        <p:strVal val="visible"/>
                                      </p:to>
                                    </p:set>
                                    <p:anim calcmode="lin" valueType="num">
                                      <p:cBhvr>
                                        <p:cTn id="68" dur="500" fill="hold"/>
                                        <p:tgtEl>
                                          <p:spTgt spid="11276"/>
                                        </p:tgtEl>
                                        <p:attrNameLst>
                                          <p:attrName>ppt_w</p:attrName>
                                        </p:attrNameLst>
                                      </p:cBhvr>
                                      <p:tavLst>
                                        <p:tav tm="0">
                                          <p:val>
                                            <p:fltVal val="0"/>
                                          </p:val>
                                        </p:tav>
                                        <p:tav tm="100000">
                                          <p:val>
                                            <p:strVal val="#ppt_w"/>
                                          </p:val>
                                        </p:tav>
                                      </p:tavLst>
                                    </p:anim>
                                    <p:anim calcmode="lin" valueType="num">
                                      <p:cBhvr>
                                        <p:cTn id="69" dur="500" fill="hold"/>
                                        <p:tgtEl>
                                          <p:spTgt spid="11276"/>
                                        </p:tgtEl>
                                        <p:attrNameLst>
                                          <p:attrName>ppt_h</p:attrName>
                                        </p:attrNameLst>
                                      </p:cBhvr>
                                      <p:tavLst>
                                        <p:tav tm="0">
                                          <p:val>
                                            <p:fltVal val="0"/>
                                          </p:val>
                                        </p:tav>
                                        <p:tav tm="100000">
                                          <p:val>
                                            <p:strVal val="#ppt_h"/>
                                          </p:val>
                                        </p:tav>
                                      </p:tavLst>
                                    </p:anim>
                                  </p:childTnLst>
                                </p:cTn>
                              </p:par>
                            </p:childTnLst>
                          </p:cTn>
                        </p:par>
                        <p:par>
                          <p:cTn id="70" fill="hold">
                            <p:stCondLst>
                              <p:cond delay="2000"/>
                            </p:stCondLst>
                            <p:childTnLst>
                              <p:par>
                                <p:cTn id="71" presetID="26" presetClass="emph" presetSubtype="0" fill="hold" grpId="1" nodeType="afterEffect">
                                  <p:stCondLst>
                                    <p:cond delay="0"/>
                                  </p:stCondLst>
                                  <p:childTnLst>
                                    <p:animEffect transition="out" filter="fade">
                                      <p:cBhvr>
                                        <p:cTn id="72" dur="500" tmFilter="0, 0; .2, .5; .8, .5; 1, 0"/>
                                        <p:tgtEl>
                                          <p:spTgt spid="11276"/>
                                        </p:tgtEl>
                                      </p:cBhvr>
                                    </p:animEffect>
                                    <p:animScale>
                                      <p:cBhvr>
                                        <p:cTn id="73" dur="250" autoRev="1" fill="hold"/>
                                        <p:tgtEl>
                                          <p:spTgt spid="1127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11267" grpId="0" animBg="1"/>
      <p:bldP spid="11268" grpId="0"/>
      <p:bldP spid="11269" grpId="0" animBg="1"/>
      <p:bldP spid="11270" grpId="0"/>
      <p:bldP spid="11271" grpId="0"/>
      <p:bldP spid="11271" grpId="1"/>
      <p:bldP spid="11272" grpId="0" animBg="1"/>
      <p:bldP spid="11273" grpId="0"/>
      <p:bldP spid="11274" grpId="0" animBg="1"/>
      <p:bldP spid="11275" grpId="0"/>
      <p:bldP spid="11276" grpId="0"/>
      <p:bldP spid="11276" grpId="1"/>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724283" y="1479549"/>
            <a:ext cx="3352800" cy="1143000"/>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矩阵连乘问题</a:t>
            </a:r>
          </a:p>
        </p:txBody>
      </p:sp>
      <p:sp>
        <p:nvSpPr>
          <p:cNvPr id="12291" name="Text Box 3"/>
          <p:cNvSpPr txBox="1">
            <a:spLocks noChangeArrowheads="1"/>
          </p:cNvSpPr>
          <p:nvPr/>
        </p:nvSpPr>
        <p:spPr bwMode="auto">
          <a:xfrm>
            <a:off x="1873574" y="2895600"/>
            <a:ext cx="8359775"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给定</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个矩阵｛</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是可乘的，</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=1,2 ,…,n-1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。如何确定计算矩阵连乘积的计算次序，使得依此次序计算矩阵连乘积需要的数乘次数</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最少</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2292"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845096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checkerboard(across)">
                                      <p:cBhvr>
                                        <p:cTn id="7" dur="500"/>
                                        <p:tgtEl>
                                          <p:spTgt spid="1536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barn(outVertical)">
                                      <p:cBhvr>
                                        <p:cTn id="11"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229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371600" y="898000"/>
            <a:ext cx="3887787" cy="1143000"/>
          </a:xfrm>
          <a:prstGeom prst="rect">
            <a:avLst/>
          </a:prstGeom>
          <a:noFill/>
          <a:ln w="9525">
            <a:noFill/>
            <a:miter lim="800000"/>
            <a:headEnd/>
            <a:tailE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charset="0"/>
                <a:ea typeface="黑体" pitchFamily="49" charset="-122"/>
                <a:cs typeface="+mn-cs"/>
              </a:rPr>
              <a:t>穷举法求解思路</a:t>
            </a:r>
          </a:p>
        </p:txBody>
      </p:sp>
      <p:sp>
        <p:nvSpPr>
          <p:cNvPr id="15364" name="Text Box 4"/>
          <p:cNvSpPr txBox="1">
            <a:spLocks noChangeArrowheads="1"/>
          </p:cNvSpPr>
          <p:nvPr/>
        </p:nvSpPr>
        <p:spPr bwMode="auto">
          <a:xfrm>
            <a:off x="1485900" y="2100871"/>
            <a:ext cx="9220200" cy="112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u"/>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Wingdings" panose="05000000000000000000" pitchFamily="2" charset="2"/>
              </a:rPr>
              <a:t>穷举法</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Wingdings" panose="05000000000000000000" pitchFamily="2" charset="2"/>
              </a:rPr>
              <a:t>：列举出所有可能的计算次序，并计算出每一种计算次序相应需要的数乘次数，从中找出一种数乘次数最少的计算次序。 </a:t>
            </a:r>
          </a:p>
        </p:txBody>
      </p:sp>
      <p:sp>
        <p:nvSpPr>
          <p:cNvPr id="13316"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67" name="Text Box 7"/>
          <p:cNvSpPr txBox="1">
            <a:spLocks noChangeArrowheads="1"/>
          </p:cNvSpPr>
          <p:nvPr/>
        </p:nvSpPr>
        <p:spPr bwMode="auto">
          <a:xfrm>
            <a:off x="1905000" y="3735389"/>
            <a:ext cx="8534400" cy="2092325"/>
          </a:xfrm>
          <a:prstGeom prst="rect">
            <a:avLst/>
          </a:prstGeom>
          <a:solidFill>
            <a:schemeClr val="accent1"/>
          </a:solidFill>
          <a:ln w="50800">
            <a:solidFill>
              <a:srgbClr val="FF6600"/>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Verdana" panose="020B0604030504040204" pitchFamily="34" charset="0"/>
                <a:ea typeface="黑体" panose="02010609060101010101" pitchFamily="49" charset="-122"/>
                <a:cs typeface="+mn-cs"/>
              </a:rPr>
              <a:t>算法复杂度分析：</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对于</a:t>
            </a:r>
            <a:r>
              <a:rPr kumimoji="0" lang="en-US" altLang="zh-CN"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n</a:t>
            </a:r>
            <a:r>
              <a:rPr kumimoji="0" lang="zh-CN" altLang="en-US"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个矩阵的连乘积，设其不同的计算次序为</a:t>
            </a:r>
            <a:r>
              <a:rPr kumimoji="0" lang="en-US" altLang="zh-CN"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P(n)</a:t>
            </a:r>
            <a:r>
              <a:rPr kumimoji="0" lang="zh-CN" altLang="en-US"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由于每种加括号方式都可以分解为两个子矩阵的加括号问题：</a:t>
            </a:r>
            <a:r>
              <a:rPr kumimoji="0" lang="en-US" altLang="zh-CN"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((A</a:t>
            </a:r>
            <a:r>
              <a:rPr kumimoji="0" lang="en-US" altLang="zh-CN" sz="2000" b="0" i="0" u="none" strike="noStrike" kern="1200" cap="none" spc="0" normalizeH="0" baseline="-25000" noProof="0">
                <a:ln>
                  <a:noFill/>
                </a:ln>
                <a:solidFill>
                  <a:srgbClr val="000000"/>
                </a:solidFill>
                <a:effectLst/>
                <a:uLnTx/>
                <a:uFillTx/>
                <a:latin typeface="Verdana" panose="020B0604030504040204" pitchFamily="34" charset="0"/>
                <a:ea typeface="楷体_GB2312" pitchFamily="49" charset="-122"/>
                <a:cs typeface="+mn-cs"/>
              </a:rPr>
              <a:t>1</a:t>
            </a:r>
            <a:r>
              <a:rPr kumimoji="0" lang="en-US" altLang="zh-CN"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...A</a:t>
            </a:r>
            <a:r>
              <a:rPr kumimoji="0" lang="en-US" altLang="zh-CN" sz="2000" b="0" i="0" u="none" strike="noStrike" kern="1200" cap="none" spc="0" normalizeH="0" baseline="-25000" noProof="0">
                <a:ln>
                  <a:noFill/>
                </a:ln>
                <a:solidFill>
                  <a:srgbClr val="000000"/>
                </a:solidFill>
                <a:effectLst/>
                <a:uLnTx/>
                <a:uFillTx/>
                <a:latin typeface="Verdana" panose="020B0604030504040204" pitchFamily="34" charset="0"/>
                <a:ea typeface="楷体_GB2312" pitchFamily="49" charset="-122"/>
                <a:cs typeface="+mn-cs"/>
              </a:rPr>
              <a:t>k</a:t>
            </a:r>
            <a:r>
              <a:rPr kumimoji="0" lang="en-US" altLang="zh-CN"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)(A</a:t>
            </a:r>
            <a:r>
              <a:rPr kumimoji="0" lang="en-US" altLang="zh-CN" sz="2000" b="0" i="0" u="none" strike="noStrike" kern="1200" cap="none" spc="0" normalizeH="0" baseline="-25000" noProof="0">
                <a:ln>
                  <a:noFill/>
                </a:ln>
                <a:solidFill>
                  <a:srgbClr val="000000"/>
                </a:solidFill>
                <a:effectLst/>
                <a:uLnTx/>
                <a:uFillTx/>
                <a:latin typeface="Verdana" panose="020B0604030504040204" pitchFamily="34" charset="0"/>
                <a:ea typeface="楷体_GB2312" pitchFamily="49" charset="-122"/>
                <a:cs typeface="+mn-cs"/>
              </a:rPr>
              <a:t>k</a:t>
            </a:r>
            <a:r>
              <a:rPr kumimoji="0" lang="en-US" altLang="zh-CN"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+1…A</a:t>
            </a:r>
            <a:r>
              <a:rPr kumimoji="0" lang="en-US" altLang="zh-CN" sz="2000" b="0" i="0" u="none" strike="noStrike" kern="1200" cap="none" spc="0" normalizeH="0" baseline="-25000" noProof="0">
                <a:ln>
                  <a:noFill/>
                </a:ln>
                <a:solidFill>
                  <a:srgbClr val="000000"/>
                </a:solidFill>
                <a:effectLst/>
                <a:uLnTx/>
                <a:uFillTx/>
                <a:latin typeface="Verdana" panose="020B0604030504040204" pitchFamily="34" charset="0"/>
                <a:ea typeface="楷体_GB2312" pitchFamily="49" charset="-122"/>
                <a:cs typeface="+mn-cs"/>
              </a:rPr>
              <a:t>n</a:t>
            </a:r>
            <a:r>
              <a:rPr kumimoji="0" lang="en-US" altLang="zh-CN"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a:t>
            </a:r>
            <a:r>
              <a:rPr kumimoji="0" lang="zh-CN" altLang="en-US"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可以得到关于</a:t>
            </a:r>
            <a:r>
              <a:rPr kumimoji="0" lang="en-US" altLang="zh-CN"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P(n)</a:t>
            </a:r>
            <a:r>
              <a:rPr kumimoji="0" lang="zh-CN" altLang="en-US" sz="20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rPr>
              <a:t>的递推式如下：</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Verdana" panose="020B0604030504040204" pitchFamily="34" charset="0"/>
              <a:ea typeface="楷体_GB2312" pitchFamily="49" charset="-122"/>
              <a:cs typeface="+mn-cs"/>
            </a:endParaRPr>
          </a:p>
        </p:txBody>
      </p:sp>
      <p:graphicFrame>
        <p:nvGraphicFramePr>
          <p:cNvPr id="15368" name="Object 8"/>
          <p:cNvGraphicFramePr>
            <a:graphicFrameLocks noChangeAspect="1"/>
          </p:cNvGraphicFramePr>
          <p:nvPr/>
        </p:nvGraphicFramePr>
        <p:xfrm>
          <a:off x="2362201" y="4953001"/>
          <a:ext cx="7192963" cy="874713"/>
        </p:xfrm>
        <a:graphic>
          <a:graphicData uri="http://schemas.openxmlformats.org/presentationml/2006/ole">
            <mc:AlternateContent xmlns:mc="http://schemas.openxmlformats.org/markup-compatibility/2006">
              <mc:Choice xmlns:v="urn:schemas-microsoft-com:vml" Requires="v">
                <p:oleObj spid="_x0000_s18441" name="公式" r:id="rId3" imgW="3937000" imgH="609600" progId="Equation.3">
                  <p:embed/>
                </p:oleObj>
              </mc:Choice>
              <mc:Fallback>
                <p:oleObj name="公式" r:id="rId3" imgW="3937000" imgH="609600" progId="Equation.3">
                  <p:embed/>
                  <p:pic>
                    <p:nvPicPr>
                      <p:cNvPr id="153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4953001"/>
                        <a:ext cx="7192963"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9" name="Text Box 9"/>
          <p:cNvSpPr txBox="1">
            <a:spLocks noChangeArrowheads="1"/>
          </p:cNvSpPr>
          <p:nvPr/>
        </p:nvSpPr>
        <p:spPr bwMode="auto">
          <a:xfrm>
            <a:off x="4406107" y="6160615"/>
            <a:ext cx="3105150" cy="346075"/>
          </a:xfrm>
          <a:prstGeom prst="rect">
            <a:avLst/>
          </a:prstGeom>
          <a:noFill/>
          <a:ln w="9525">
            <a:solidFill>
              <a:srgbClr val="FF9900"/>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Catalan </a:t>
            </a:r>
            <a:r>
              <a:rPr kumimoji="1" lang="zh-CN" altLang="en-US" sz="1600" b="1" i="0"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数</a:t>
            </a:r>
            <a:r>
              <a:rPr kumimoji="1" lang="zh-TW" altLang="en-US" sz="1600" b="1" i="0"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 </a:t>
            </a:r>
            <a:r>
              <a:rPr kumimoji="1" lang="en-US" altLang="zh-TW" sz="1600" b="1" i="1"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P</a:t>
            </a:r>
            <a:r>
              <a:rPr kumimoji="1" lang="en-US" altLang="zh-TW" sz="1600" b="1" i="0"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a:t>
            </a:r>
            <a:r>
              <a:rPr kumimoji="1" lang="en-US" altLang="zh-TW" sz="1600" b="1" i="1"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n</a:t>
            </a:r>
            <a:r>
              <a:rPr kumimoji="1" lang="en-US" altLang="zh-TW" sz="1600" b="1" i="0"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 = </a:t>
            </a:r>
            <a:r>
              <a:rPr kumimoji="1" lang="en-US" altLang="zh-TW" sz="1600" b="1" i="1"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C</a:t>
            </a:r>
            <a:r>
              <a:rPr kumimoji="1" lang="en-US" altLang="zh-TW" sz="1600" b="1" i="0"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a:t>
            </a:r>
            <a:r>
              <a:rPr kumimoji="1" lang="en-US" altLang="zh-TW" sz="1600" b="1" i="1"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n</a:t>
            </a:r>
            <a:r>
              <a:rPr kumimoji="1" lang="en-US" altLang="zh-TW" sz="1600" b="1" i="0" u="none" strike="noStrike" kern="1200" cap="none" spc="0" normalizeH="0" baseline="0" noProof="0">
                <a:ln>
                  <a:noFill/>
                </a:ln>
                <a:solidFill>
                  <a:srgbClr val="666699"/>
                </a:solidFill>
                <a:effectLst/>
                <a:uLnTx/>
                <a:uFillTx/>
                <a:latin typeface="Comic Sans MS" panose="030F0702030302020204" pitchFamily="66" charset="0"/>
                <a:ea typeface="PMingLiU" pitchFamily="18" charset="-120"/>
                <a:cs typeface="+mn-cs"/>
              </a:rPr>
              <a:t>-1)</a:t>
            </a:r>
          </a:p>
        </p:txBody>
      </p:sp>
    </p:spTree>
    <p:extLst>
      <p:ext uri="{BB962C8B-B14F-4D97-AF65-F5344CB8AC3E}">
        <p14:creationId xmlns:p14="http://schemas.microsoft.com/office/powerpoint/2010/main" val="41873729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ox(in)">
                                      <p:cBhvr>
                                        <p:cTn id="7" dur="500"/>
                                        <p:tgtEl>
                                          <p:spTgt spid="153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ox(in)">
                                      <p:cBhvr>
                                        <p:cTn id="12" dur="500"/>
                                        <p:tgtEl>
                                          <p:spTgt spid="15367"/>
                                        </p:tgtEl>
                                      </p:cBhvr>
                                    </p:animEffect>
                                  </p:childTnLst>
                                </p:cTn>
                              </p:par>
                              <p:par>
                                <p:cTn id="13" presetID="4" presetClass="entr" presetSubtype="16" fill="hold" nodeType="withEffect">
                                  <p:stCondLst>
                                    <p:cond delay="0"/>
                                  </p:stCondLst>
                                  <p:childTnLst>
                                    <p:set>
                                      <p:cBhvr>
                                        <p:cTn id="14" dur="1" fill="hold">
                                          <p:stCondLst>
                                            <p:cond delay="0"/>
                                          </p:stCondLst>
                                        </p:cTn>
                                        <p:tgtEl>
                                          <p:spTgt spid="15368"/>
                                        </p:tgtEl>
                                        <p:attrNameLst>
                                          <p:attrName>style.visibility</p:attrName>
                                        </p:attrNameLst>
                                      </p:cBhvr>
                                      <p:to>
                                        <p:strVal val="visible"/>
                                      </p:to>
                                    </p:set>
                                    <p:animEffect transition="in" filter="box(in)">
                                      <p:cBhvr>
                                        <p:cTn id="15" dur="500"/>
                                        <p:tgtEl>
                                          <p:spTgt spid="1536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5369"/>
                                        </p:tgtEl>
                                        <p:attrNameLst>
                                          <p:attrName>style.visibility</p:attrName>
                                        </p:attrNameLst>
                                      </p:cBhvr>
                                      <p:to>
                                        <p:strVal val="visible"/>
                                      </p:to>
                                    </p:set>
                                    <p:animEffect transition="in" filter="box(in)">
                                      <p:cBhvr>
                                        <p:cTn id="18"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P spid="1536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438401" y="838200"/>
            <a:ext cx="5395913"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charset="0"/>
                <a:ea typeface="黑体" pitchFamily="49" charset="-122"/>
                <a:cs typeface="+mn-cs"/>
              </a:rPr>
              <a:t>思考</a:t>
            </a:r>
            <a:endParaRPr kumimoji="0" lang="ja-JP" altLang="en-US" sz="4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14339" name="Text Box 3"/>
          <p:cNvSpPr txBox="1">
            <a:spLocks noChangeArrowheads="1"/>
          </p:cNvSpPr>
          <p:nvPr/>
        </p:nvSpPr>
        <p:spPr bwMode="auto">
          <a:xfrm>
            <a:off x="2316164" y="1839913"/>
            <a:ext cx="835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sym typeface="Wingdings" panose="05000000000000000000" pitchFamily="2" charset="2"/>
              </a:rPr>
              <a:t>能否用动态规划思想求解问题？</a:t>
            </a:r>
          </a:p>
        </p:txBody>
      </p:sp>
    </p:spTree>
    <p:extLst>
      <p:ext uri="{BB962C8B-B14F-4D97-AF65-F5344CB8AC3E}">
        <p14:creationId xmlns:p14="http://schemas.microsoft.com/office/powerpoint/2010/main" val="254214785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524000" y="1078006"/>
            <a:ext cx="3657600"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矩阵连乘问题</a:t>
            </a:r>
            <a:endParaRPr kumimoji="0" lang="ja-JP" altLang="en-US"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171" name="Text Box 3"/>
          <p:cNvSpPr txBox="1">
            <a:spLocks noChangeArrowheads="1"/>
          </p:cNvSpPr>
          <p:nvPr/>
        </p:nvSpPr>
        <p:spPr bwMode="auto">
          <a:xfrm>
            <a:off x="1752600" y="1992268"/>
            <a:ext cx="3429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最优解结构分析</a:t>
            </a:r>
          </a:p>
        </p:txBody>
      </p:sp>
      <p:sp>
        <p:nvSpPr>
          <p:cNvPr id="7172" name="Text Box 4"/>
          <p:cNvSpPr txBox="1">
            <a:spLocks noChangeArrowheads="1"/>
          </p:cNvSpPr>
          <p:nvPr/>
        </p:nvSpPr>
        <p:spPr bwMode="auto">
          <a:xfrm>
            <a:off x="1752600" y="2819400"/>
            <a:ext cx="739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将矩阵连乘积                  简记为</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1"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i:j</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，这里</a:t>
            </a:r>
            <a:r>
              <a:rPr kumimoji="1"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1" lang="en-US" altLang="ja-JP"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7173" name="Object 5"/>
          <p:cNvGraphicFramePr>
            <a:graphicFrameLocks noChangeAspect="1"/>
          </p:cNvGraphicFramePr>
          <p:nvPr>
            <p:extLst/>
          </p:nvPr>
        </p:nvGraphicFramePr>
        <p:xfrm>
          <a:off x="3821111" y="2820944"/>
          <a:ext cx="1538288" cy="573087"/>
        </p:xfrm>
        <a:graphic>
          <a:graphicData uri="http://schemas.openxmlformats.org/presentationml/2006/ole">
            <mc:AlternateContent xmlns:mc="http://schemas.openxmlformats.org/markup-compatibility/2006">
              <mc:Choice xmlns:v="urn:schemas-microsoft-com:vml" Requires="v">
                <p:oleObj spid="_x0000_s19472" name="数式" r:id="rId4" imgW="647700" imgH="241300" progId="Equation.3">
                  <p:embed/>
                </p:oleObj>
              </mc:Choice>
              <mc:Fallback>
                <p:oleObj name="数式" r:id="rId4" imgW="647700" imgH="241300" progId="Equation.3">
                  <p:embed/>
                  <p:pic>
                    <p:nvPicPr>
                      <p:cNvPr id="717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1111" y="2820944"/>
                        <a:ext cx="1538288"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Text Box 6"/>
          <p:cNvSpPr txBox="1">
            <a:spLocks noChangeArrowheads="1"/>
          </p:cNvSpPr>
          <p:nvPr/>
        </p:nvSpPr>
        <p:spPr bwMode="auto">
          <a:xfrm>
            <a:off x="1752600" y="3343901"/>
            <a:ext cx="7569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考察计算</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1"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i:j</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的最优计算次序。设这个计算次序在矩阵</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1"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1"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k+1</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之间将矩阵链断开，</a:t>
            </a:r>
            <a:r>
              <a:rPr kumimoji="1"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&lt;j</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，则其相应完全</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加括号方式为</a:t>
            </a:r>
            <a:endParaRPr kumimoji="1" lang="ja-JP"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7175" name="Object 7"/>
          <p:cNvGraphicFramePr>
            <a:graphicFrameLocks noChangeAspect="1"/>
          </p:cNvGraphicFramePr>
          <p:nvPr>
            <p:extLst/>
          </p:nvPr>
        </p:nvGraphicFramePr>
        <p:xfrm>
          <a:off x="3733032" y="4493909"/>
          <a:ext cx="3890963" cy="573088"/>
        </p:xfrm>
        <a:graphic>
          <a:graphicData uri="http://schemas.openxmlformats.org/presentationml/2006/ole">
            <mc:AlternateContent xmlns:mc="http://schemas.openxmlformats.org/markup-compatibility/2006">
              <mc:Choice xmlns:v="urn:schemas-microsoft-com:vml" Requires="v">
                <p:oleObj spid="_x0000_s19473" name="数式" r:id="rId6" imgW="1638300" imgH="241300" progId="Equation.3">
                  <p:embed/>
                </p:oleObj>
              </mc:Choice>
              <mc:Fallback>
                <p:oleObj name="数式" r:id="rId6" imgW="1638300" imgH="241300" progId="Equation.3">
                  <p:embed/>
                  <p:pic>
                    <p:nvPicPr>
                      <p:cNvPr id="717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032" y="4493909"/>
                        <a:ext cx="38909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8"/>
          <p:cNvSpPr txBox="1">
            <a:spLocks noChangeArrowheads="1"/>
          </p:cNvSpPr>
          <p:nvPr/>
        </p:nvSpPr>
        <p:spPr bwMode="auto">
          <a:xfrm>
            <a:off x="1717964" y="5161063"/>
            <a:ext cx="78518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总计算量</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1"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i:k</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的计算量加上</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A[k+1:j]</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的计算量，再加上</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1"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i:k</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A[k+1:j]</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相乘的计算量</a:t>
            </a:r>
            <a:endParaRPr kumimoji="1" lang="ja-JP"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34976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172"/>
                                        </p:tgtEl>
                                        <p:attrNameLst>
                                          <p:attrName>style.visibility</p:attrName>
                                        </p:attrNameLst>
                                      </p:cBhvr>
                                      <p:to>
                                        <p:strVal val="visible"/>
                                      </p:to>
                                    </p:set>
                                    <p:animEffect transition="in" filter="fade">
                                      <p:cBhvr>
                                        <p:cTn id="14" dur="500"/>
                                        <p:tgtEl>
                                          <p:spTgt spid="7172"/>
                                        </p:tgtEl>
                                      </p:cBhvr>
                                    </p:animEffect>
                                  </p:childTnLst>
                                </p:cTn>
                              </p:par>
                              <p:par>
                                <p:cTn id="15" presetID="10" presetClass="entr" presetSubtype="0" fill="hold" nodeType="with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fade">
                                      <p:cBhvr>
                                        <p:cTn id="17" dur="500"/>
                                        <p:tgtEl>
                                          <p:spTgt spid="71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Effect transition="in" filter="fade">
                                      <p:cBhvr>
                                        <p:cTn id="20" dur="500"/>
                                        <p:tgtEl>
                                          <p:spTgt spid="7174"/>
                                        </p:tgtEl>
                                      </p:cBhvr>
                                    </p:animEffect>
                                  </p:childTnLst>
                                </p:cTn>
                              </p:par>
                              <p:par>
                                <p:cTn id="21" presetID="10" presetClass="entr" presetSubtype="0" fill="hold" nodeType="withEffect">
                                  <p:stCondLst>
                                    <p:cond delay="0"/>
                                  </p:stCondLst>
                                  <p:childTnLst>
                                    <p:set>
                                      <p:cBhvr>
                                        <p:cTn id="22" dur="1" fill="hold">
                                          <p:stCondLst>
                                            <p:cond delay="0"/>
                                          </p:stCondLst>
                                        </p:cTn>
                                        <p:tgtEl>
                                          <p:spTgt spid="7175"/>
                                        </p:tgtEl>
                                        <p:attrNameLst>
                                          <p:attrName>style.visibility</p:attrName>
                                        </p:attrNameLst>
                                      </p:cBhvr>
                                      <p:to>
                                        <p:strVal val="visible"/>
                                      </p:to>
                                    </p:set>
                                    <p:animEffect transition="in" filter="fade">
                                      <p:cBhvr>
                                        <p:cTn id="23" dur="500"/>
                                        <p:tgtEl>
                                          <p:spTgt spid="717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176"/>
                                        </p:tgtEl>
                                        <p:attrNameLst>
                                          <p:attrName>style.visibility</p:attrName>
                                        </p:attrNameLst>
                                      </p:cBhvr>
                                      <p:to>
                                        <p:strVal val="visible"/>
                                      </p:to>
                                    </p:set>
                                    <p:animEffect transition="in" filter="fade">
                                      <p:cBhvr>
                                        <p:cTn id="26"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P spid="7174" grpId="0"/>
      <p:bldP spid="71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667000" y="415931"/>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设计实验报告防抄袭系统</a:t>
            </a:r>
          </a:p>
        </p:txBody>
      </p:sp>
      <p:sp>
        <p:nvSpPr>
          <p:cNvPr id="24579" name="Text Box 3"/>
          <p:cNvSpPr>
            <a:spLocks noGrp="1" noChangeArrowheads="1"/>
          </p:cNvSpPr>
          <p:nvPr>
            <p:ph type="body" idx="1"/>
          </p:nvPr>
        </p:nvSpPr>
        <p:spPr>
          <a:xfrm>
            <a:off x="1905000" y="1219200"/>
            <a:ext cx="8229600" cy="2133600"/>
          </a:xfrm>
          <a:noFill/>
        </p:spPr>
        <p:txBody>
          <a:bodyPr/>
          <a:lstStyle/>
          <a:p>
            <a:pPr eaLnBrk="1" hangingPunct="1">
              <a:spcBef>
                <a:spcPct val="0"/>
              </a:spcBef>
              <a:buClr>
                <a:schemeClr val="accent2"/>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需求：</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同学们的实验报告抄袭现象严重，现为了防止实验报告抄袭</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的恶习，让真正撰写实验报告的组能够获得公平的分数，需</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要设计一个系统能够查找两个实验报告中相同的文字内容，从而计算两个实验报告的相似度。</a:t>
            </a:r>
          </a:p>
        </p:txBody>
      </p:sp>
      <p:sp>
        <p:nvSpPr>
          <p:cNvPr id="12292" name="TextBox 3"/>
          <p:cNvSpPr txBox="1">
            <a:spLocks noChangeArrowheads="1"/>
          </p:cNvSpPr>
          <p:nvPr/>
        </p:nvSpPr>
        <p:spPr bwMode="auto">
          <a:xfrm>
            <a:off x="2133600" y="3733801"/>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问题分析：怎样计算两个实验报告的相似度？</a:t>
            </a:r>
          </a:p>
        </p:txBody>
      </p:sp>
      <p:graphicFrame>
        <p:nvGraphicFramePr>
          <p:cNvPr id="5" name="Object 5"/>
          <p:cNvGraphicFramePr>
            <a:graphicFrameLocks noChangeAspect="1"/>
          </p:cNvGraphicFramePr>
          <p:nvPr/>
        </p:nvGraphicFramePr>
        <p:xfrm>
          <a:off x="2209800" y="4572001"/>
          <a:ext cx="2362200" cy="917575"/>
        </p:xfrm>
        <a:graphic>
          <a:graphicData uri="http://schemas.openxmlformats.org/presentationml/2006/ole">
            <mc:AlternateContent xmlns:mc="http://schemas.openxmlformats.org/markup-compatibility/2006">
              <mc:Choice xmlns:v="urn:schemas-microsoft-com:vml" Requires="v">
                <p:oleObj spid="_x0000_s13328" name="公式" r:id="rId3" imgW="1079500" imgH="419100" progId="Equation.3">
                  <p:embed/>
                </p:oleObj>
              </mc:Choice>
              <mc:Fallback>
                <p:oleObj name="公式" r:id="rId3" imgW="1079500" imgH="419100" progId="Equation.3">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72001"/>
                        <a:ext cx="23622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6096001" y="4648201"/>
          <a:ext cx="3362325" cy="917575"/>
        </p:xfrm>
        <a:graphic>
          <a:graphicData uri="http://schemas.openxmlformats.org/presentationml/2006/ole">
            <mc:AlternateContent xmlns:mc="http://schemas.openxmlformats.org/markup-compatibility/2006">
              <mc:Choice xmlns:v="urn:schemas-microsoft-com:vml" Requires="v">
                <p:oleObj spid="_x0000_s13329" name="公式" r:id="rId5" imgW="1536700" imgH="419100" progId="Equation.3">
                  <p:embed/>
                </p:oleObj>
              </mc:Choice>
              <mc:Fallback>
                <p:oleObj name="公式" r:id="rId5" imgW="1536700" imgH="419100" progId="Equation.3">
                  <p:embed/>
                  <p:pic>
                    <p:nvPicPr>
                      <p:cNvPr id="12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1" y="4648201"/>
                        <a:ext cx="33623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662366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7" dur="500"/>
                                        <p:tgtEl>
                                          <p:spTgt spid="245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0" dur="500"/>
                                        <p:tgtEl>
                                          <p:spTgt spid="2457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3" dur="500"/>
                                        <p:tgtEl>
                                          <p:spTgt spid="2457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2292">
                                            <p:txEl>
                                              <p:pRg st="0" end="0"/>
                                            </p:txEl>
                                          </p:spTgt>
                                        </p:tgtEl>
                                        <p:attrNameLst>
                                          <p:attrName>style.visibility</p:attrName>
                                        </p:attrNameLst>
                                      </p:cBhvr>
                                      <p:to>
                                        <p:strVal val="visible"/>
                                      </p:to>
                                    </p:set>
                                    <p:animEffect transition="in" filter="blinds(horizontal)">
                                      <p:cBhvr>
                                        <p:cTn id="18" dur="500"/>
                                        <p:tgtEl>
                                          <p:spTgt spid="1229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2294"/>
                                        </p:tgtEl>
                                        <p:attrNameLst>
                                          <p:attrName>style.visibility</p:attrName>
                                        </p:attrNameLst>
                                      </p:cBhvr>
                                      <p:to>
                                        <p:strVal val="visible"/>
                                      </p:to>
                                    </p:set>
                                    <p:animEffect transition="in" filter="blinds(horizontal)">
                                      <p:cBhvr>
                                        <p:cTn id="33"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1230451"/>
            <a:ext cx="6400800" cy="707886"/>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Bef>
                <a:spcPct val="50000"/>
              </a:spcBef>
            </a:pPr>
            <a:r>
              <a:rPr lang="zh-CN" altLang="en-US" sz="4000" kern="1200" dirty="0">
                <a:solidFill>
                  <a:srgbClr val="0070C0"/>
                </a:solidFill>
                <a:latin typeface="微软雅黑" panose="020B0503020204020204" pitchFamily="34" charset="-122"/>
                <a:ea typeface="微软雅黑" panose="020B0503020204020204" pitchFamily="34" charset="-122"/>
                <a:cs typeface="+mn-cs"/>
              </a:rPr>
              <a:t>分析最优解的子问题结构</a:t>
            </a:r>
          </a:p>
        </p:txBody>
      </p:sp>
      <p:sp>
        <p:nvSpPr>
          <p:cNvPr id="17412" name="Rectangle 4"/>
          <p:cNvSpPr>
            <a:spLocks noChangeArrowheads="1"/>
          </p:cNvSpPr>
          <p:nvPr/>
        </p:nvSpPr>
        <p:spPr bwMode="auto">
          <a:xfrm>
            <a:off x="1257300" y="2257424"/>
            <a:ext cx="9601200" cy="3457575"/>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特征：计算</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a:t>
            </a:r>
            <a:r>
              <a:rPr kumimoji="0" lang="en-US" altLang="zh-CN" sz="2800" b="0" i="0" u="none" strike="noStrike" kern="1200" cap="none" spc="0" normalizeH="0" baseline="0" noProof="0" dirty="0" err="1">
                <a:ln>
                  <a:noFill/>
                </a:ln>
                <a:solidFill>
                  <a:srgbClr val="010000"/>
                </a:solidFill>
                <a:effectLst/>
                <a:uLnTx/>
                <a:uFillTx/>
                <a:latin typeface="微软雅黑" panose="020B0503020204020204" pitchFamily="34" charset="-122"/>
                <a:ea typeface="微软雅黑" panose="020B0503020204020204" pitchFamily="34" charset="-122"/>
                <a:cs typeface="+mn-cs"/>
              </a:rPr>
              <a:t>i:j</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的最优次序所包含的计算矩阵子链 </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a:t>
            </a:r>
            <a:r>
              <a:rPr kumimoji="0" lang="en-US" altLang="zh-CN" sz="2800" b="0" i="0" u="none" strike="noStrike" kern="1200" cap="none" spc="0" normalizeH="0" baseline="0" noProof="0" dirty="0" err="1">
                <a:ln>
                  <a:noFill/>
                </a:ln>
                <a:solidFill>
                  <a:srgbClr val="010000"/>
                </a:solidFill>
                <a:effectLst/>
                <a:uLnTx/>
                <a:uFillTx/>
                <a:latin typeface="微软雅黑" panose="020B0503020204020204" pitchFamily="34" charset="-122"/>
                <a:ea typeface="微软雅黑" panose="020B0503020204020204" pitchFamily="34" charset="-122"/>
                <a:cs typeface="+mn-cs"/>
              </a:rPr>
              <a:t>i:k</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和</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A[k+1:j]</a:t>
            </a: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的次序也是最优的。</a:t>
            </a: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矩阵连乘计算次序问题的最优解包含着其子问题的最优解。这种性质称为最优子结构性质。</a:t>
            </a:r>
            <a:endParaRPr kumimoji="0" lang="ja-JP"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19053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2" dur="500"/>
                                        <p:tgtEl>
                                          <p:spTgt spid="174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1230451"/>
            <a:ext cx="6400800" cy="707886"/>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Bef>
                <a:spcPct val="50000"/>
              </a:spcBef>
            </a:pPr>
            <a:r>
              <a:rPr lang="zh-CN" altLang="en-US" sz="4000" kern="1200" dirty="0">
                <a:solidFill>
                  <a:srgbClr val="0070C0"/>
                </a:solidFill>
                <a:latin typeface="微软雅黑" panose="020B0503020204020204" pitchFamily="34" charset="-122"/>
                <a:ea typeface="微软雅黑" panose="020B0503020204020204" pitchFamily="34" charset="-122"/>
                <a:cs typeface="+mn-cs"/>
              </a:rPr>
              <a:t>分析最优解的子问题结构</a:t>
            </a:r>
          </a:p>
        </p:txBody>
      </p:sp>
      <p:sp>
        <p:nvSpPr>
          <p:cNvPr id="17412" name="Rectangle 4"/>
          <p:cNvSpPr>
            <a:spLocks noChangeArrowheads="1"/>
          </p:cNvSpPr>
          <p:nvPr/>
        </p:nvSpPr>
        <p:spPr bwMode="auto">
          <a:xfrm>
            <a:off x="1257300" y="2257424"/>
            <a:ext cx="9601200" cy="3457575"/>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特征：计算</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a:t>
            </a:r>
            <a:r>
              <a:rPr kumimoji="0" lang="en-US" altLang="zh-CN" sz="2800" b="0" i="0" u="none" strike="noStrike" kern="1200" cap="none" spc="0" normalizeH="0" baseline="0" noProof="0" dirty="0" err="1">
                <a:ln>
                  <a:noFill/>
                </a:ln>
                <a:solidFill>
                  <a:srgbClr val="010000"/>
                </a:solidFill>
                <a:effectLst/>
                <a:uLnTx/>
                <a:uFillTx/>
                <a:latin typeface="微软雅黑" panose="020B0503020204020204" pitchFamily="34" charset="-122"/>
                <a:ea typeface="微软雅黑" panose="020B0503020204020204" pitchFamily="34" charset="-122"/>
                <a:cs typeface="+mn-cs"/>
              </a:rPr>
              <a:t>i:j</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的最优次序所包含的计算矩阵子链 </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a:t>
            </a:r>
            <a:r>
              <a:rPr kumimoji="0" lang="en-US" altLang="zh-CN" sz="2800" b="0" i="0" u="none" strike="noStrike" kern="1200" cap="none" spc="0" normalizeH="0" baseline="0" noProof="0" dirty="0" err="1">
                <a:ln>
                  <a:noFill/>
                </a:ln>
                <a:solidFill>
                  <a:srgbClr val="010000"/>
                </a:solidFill>
                <a:effectLst/>
                <a:uLnTx/>
                <a:uFillTx/>
                <a:latin typeface="微软雅黑" panose="020B0503020204020204" pitchFamily="34" charset="-122"/>
                <a:ea typeface="微软雅黑" panose="020B0503020204020204" pitchFamily="34" charset="-122"/>
                <a:cs typeface="+mn-cs"/>
              </a:rPr>
              <a:t>i:k</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和</a:t>
            </a:r>
            <a:r>
              <a:rPr kumimoji="0" lang="en-US" altLang="zh-CN"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A[k+1:j]</a:t>
            </a: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的次序也是最优的。</a:t>
            </a: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矩阵连乘计算次序问题的最优解包含着其子问题的最优解。这种性质称为最优子结构性质。</a:t>
            </a:r>
            <a:endParaRPr kumimoji="0" lang="ja-JP" altLang="en-US" sz="28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endParaRPr>
          </a:p>
        </p:txBody>
      </p:sp>
      <p:sp>
        <p:nvSpPr>
          <p:cNvPr id="17414" name="AutoShape 6"/>
          <p:cNvSpPr>
            <a:spLocks noChangeArrowheads="1"/>
          </p:cNvSpPr>
          <p:nvPr/>
        </p:nvSpPr>
        <p:spPr bwMode="auto">
          <a:xfrm>
            <a:off x="2438400" y="1938337"/>
            <a:ext cx="6781800" cy="3776662"/>
          </a:xfrm>
          <a:prstGeom prst="irregularSeal1">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子问题不独立，</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适合动态规划算法设计</a:t>
            </a:r>
          </a:p>
        </p:txBody>
      </p:sp>
    </p:spTree>
    <p:extLst>
      <p:ext uri="{BB962C8B-B14F-4D97-AF65-F5344CB8AC3E}">
        <p14:creationId xmlns:p14="http://schemas.microsoft.com/office/powerpoint/2010/main" val="3884578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2" dur="500"/>
                                        <p:tgtEl>
                                          <p:spTgt spid="174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7414"/>
                                        </p:tgtEl>
                                        <p:attrNameLst>
                                          <p:attrName>style.visibility</p:attrName>
                                        </p:attrNameLst>
                                      </p:cBhvr>
                                      <p:to>
                                        <p:strVal val="visible"/>
                                      </p:to>
                                    </p:set>
                                    <p:anim calcmode="lin" valueType="num">
                                      <p:cBhvr>
                                        <p:cTn id="17" dur="500" fill="hold"/>
                                        <p:tgtEl>
                                          <p:spTgt spid="17414"/>
                                        </p:tgtEl>
                                        <p:attrNameLst>
                                          <p:attrName>ppt_w</p:attrName>
                                        </p:attrNameLst>
                                      </p:cBhvr>
                                      <p:tavLst>
                                        <p:tav tm="0">
                                          <p:val>
                                            <p:fltVal val="0"/>
                                          </p:val>
                                        </p:tav>
                                        <p:tav tm="100000">
                                          <p:val>
                                            <p:strVal val="#ppt_w"/>
                                          </p:val>
                                        </p:tav>
                                      </p:tavLst>
                                    </p:anim>
                                    <p:anim calcmode="lin" valueType="num">
                                      <p:cBhvr>
                                        <p:cTn id="18" dur="500" fill="hold"/>
                                        <p:tgtEl>
                                          <p:spTgt spid="17414"/>
                                        </p:tgtEl>
                                        <p:attrNameLst>
                                          <p:attrName>ppt_h</p:attrName>
                                        </p:attrNameLst>
                                      </p:cBhvr>
                                      <p:tavLst>
                                        <p:tav tm="0">
                                          <p:val>
                                            <p:fltVal val="0"/>
                                          </p:val>
                                        </p:tav>
                                        <p:tav tm="100000">
                                          <p:val>
                                            <p:strVal val="#ppt_h"/>
                                          </p:val>
                                        </p:tav>
                                      </p:tavLst>
                                    </p:anim>
                                    <p:animEffect transition="in" filter="fade">
                                      <p:cBhvr>
                                        <p:cTn id="19" dur="500"/>
                                        <p:tgtEl>
                                          <p:spTgt spid="17414"/>
                                        </p:tgtEl>
                                      </p:cBhvr>
                                    </p:animEffect>
                                  </p:childTnLst>
                                </p:cTn>
                              </p:par>
                            </p:childTnLst>
                          </p:cTn>
                        </p:par>
                        <p:par>
                          <p:cTn id="20" fill="hold">
                            <p:stCondLst>
                              <p:cond delay="500"/>
                            </p:stCondLst>
                            <p:childTnLst>
                              <p:par>
                                <p:cTn id="21" presetID="26" presetClass="emph" presetSubtype="0" fill="hold" grpId="1" nodeType="afterEffect">
                                  <p:stCondLst>
                                    <p:cond delay="0"/>
                                  </p:stCondLst>
                                  <p:childTnLst>
                                    <p:animEffect transition="out" filter="fade">
                                      <p:cBhvr>
                                        <p:cTn id="22" dur="500" tmFilter="0, 0; .2, .5; .8, .5; 1, 0"/>
                                        <p:tgtEl>
                                          <p:spTgt spid="17414"/>
                                        </p:tgtEl>
                                      </p:cBhvr>
                                    </p:animEffect>
                                    <p:animScale>
                                      <p:cBhvr>
                                        <p:cTn id="23" dur="250" autoRev="1" fill="hold"/>
                                        <p:tgtEl>
                                          <p:spTgt spid="174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nimBg="1"/>
      <p:bldP spid="17414"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29002" y="822445"/>
            <a:ext cx="3733800" cy="707886"/>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Bef>
                <a:spcPct val="50000"/>
              </a:spcBef>
            </a:pPr>
            <a:r>
              <a:rPr lang="zh-CN" altLang="en-US" sz="4000" kern="1200" dirty="0">
                <a:solidFill>
                  <a:srgbClr val="0070C0"/>
                </a:solidFill>
                <a:latin typeface="微软雅黑" panose="020B0503020204020204" pitchFamily="34" charset="-122"/>
                <a:ea typeface="微软雅黑" panose="020B0503020204020204" pitchFamily="34" charset="-122"/>
                <a:cs typeface="+mn-cs"/>
              </a:rPr>
              <a:t>建立递归关系</a:t>
            </a:r>
          </a:p>
        </p:txBody>
      </p:sp>
      <p:sp>
        <p:nvSpPr>
          <p:cNvPr id="5123" name="Rectangle 3"/>
          <p:cNvSpPr>
            <a:spLocks noChangeArrowheads="1"/>
          </p:cNvSpPr>
          <p:nvPr/>
        </p:nvSpPr>
        <p:spPr bwMode="auto">
          <a:xfrm>
            <a:off x="1295400" y="1600200"/>
            <a:ext cx="8915400" cy="173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设计算</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i:j</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1≤i≤j≤n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，所需要的最少数乘次数</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i,j</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，则原问题的最优值为</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m[1,n]         </a:t>
            </a:r>
          </a:p>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当</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时，</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i:j</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，因此，</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]=0</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=1,2,…,n</a:t>
            </a:r>
          </a:p>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当</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&lt;j</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时，</a:t>
            </a:r>
          </a:p>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n"/>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n"/>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9999CC"/>
              </a:buClr>
              <a:buSzPct val="50000"/>
              <a:buFont typeface="Wingdings" panose="05000000000000000000" pitchFamily="2" charset="2"/>
              <a:buChar char="n"/>
              <a:tabLst/>
              <a:defRPr/>
            </a:pPr>
            <a:endParaRPr kumimoji="0" lang="ja-JP"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5124" name="Object 4"/>
          <p:cNvGraphicFramePr>
            <a:graphicFrameLocks noChangeAspect="1"/>
          </p:cNvGraphicFramePr>
          <p:nvPr>
            <p:extLst/>
          </p:nvPr>
        </p:nvGraphicFramePr>
        <p:xfrm>
          <a:off x="2514600" y="3341508"/>
          <a:ext cx="5961063" cy="517525"/>
        </p:xfrm>
        <a:graphic>
          <a:graphicData uri="http://schemas.openxmlformats.org/presentationml/2006/ole">
            <mc:AlternateContent xmlns:mc="http://schemas.openxmlformats.org/markup-compatibility/2006">
              <mc:Choice xmlns:v="urn:schemas-microsoft-com:vml" Requires="v">
                <p:oleObj spid="_x0000_s20524" name="公式" r:id="rId3" imgW="2781300" imgH="241300" progId="Equation.3">
                  <p:embed/>
                </p:oleObj>
              </mc:Choice>
              <mc:Fallback>
                <p:oleObj name="公式" r:id="rId3" imgW="2781300" imgH="241300" progId="Equation.3">
                  <p:embed/>
                  <p:pic>
                    <p:nvPicPr>
                      <p:cNvPr id="51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341508"/>
                        <a:ext cx="59610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5" name="Group 5"/>
          <p:cNvGrpSpPr>
            <a:grpSpLocks/>
          </p:cNvGrpSpPr>
          <p:nvPr/>
        </p:nvGrpSpPr>
        <p:grpSpPr bwMode="auto">
          <a:xfrm>
            <a:off x="3810000" y="3928771"/>
            <a:ext cx="3768725" cy="577850"/>
            <a:chOff x="747" y="3562"/>
            <a:chExt cx="2374" cy="364"/>
          </a:xfrm>
        </p:grpSpPr>
        <p:sp>
          <p:nvSpPr>
            <p:cNvPr id="5131" name="Text Box 6"/>
            <p:cNvSpPr txBox="1">
              <a:spLocks noChangeArrowheads="1"/>
            </p:cNvSpPr>
            <p:nvPr/>
          </p:nvSpPr>
          <p:spPr bwMode="auto">
            <a:xfrm>
              <a:off x="747" y="3593"/>
              <a:ext cx="20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这里     的维数为         </a:t>
              </a:r>
              <a:endParaRPr kumimoji="1" lang="ja-JP"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5132" name="Object 7"/>
            <p:cNvGraphicFramePr>
              <a:graphicFrameLocks noChangeAspect="1"/>
            </p:cNvGraphicFramePr>
            <p:nvPr/>
          </p:nvGraphicFramePr>
          <p:xfrm>
            <a:off x="1222" y="3584"/>
            <a:ext cx="247" cy="342"/>
          </p:xfrm>
          <a:graphic>
            <a:graphicData uri="http://schemas.openxmlformats.org/presentationml/2006/ole">
              <mc:AlternateContent xmlns:mc="http://schemas.openxmlformats.org/markup-compatibility/2006">
                <mc:Choice xmlns:v="urn:schemas-microsoft-com:vml" Requires="v">
                  <p:oleObj spid="_x0000_s20525" name="数式" r:id="rId5" imgW="165028" imgH="228501" progId="Equation.3">
                    <p:embed/>
                  </p:oleObj>
                </mc:Choice>
                <mc:Fallback>
                  <p:oleObj name="数式" r:id="rId5" imgW="165028" imgH="228501" progId="Equation.3">
                    <p:embed/>
                    <p:pic>
                      <p:nvPicPr>
                        <p:cNvPr id="5132"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 y="3584"/>
                          <a:ext cx="247"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3" name="Object 8"/>
            <p:cNvGraphicFramePr>
              <a:graphicFrameLocks noChangeAspect="1"/>
            </p:cNvGraphicFramePr>
            <p:nvPr/>
          </p:nvGraphicFramePr>
          <p:xfrm>
            <a:off x="2342" y="3562"/>
            <a:ext cx="779" cy="342"/>
          </p:xfrm>
          <a:graphic>
            <a:graphicData uri="http://schemas.openxmlformats.org/presentationml/2006/ole">
              <mc:AlternateContent xmlns:mc="http://schemas.openxmlformats.org/markup-compatibility/2006">
                <mc:Choice xmlns:v="urn:schemas-microsoft-com:vml" Requires="v">
                  <p:oleObj spid="_x0000_s20526" name="数式" r:id="rId7" imgW="520700" imgH="228600" progId="Equation.3">
                    <p:embed/>
                  </p:oleObj>
                </mc:Choice>
                <mc:Fallback>
                  <p:oleObj name="数式" r:id="rId7" imgW="520700" imgH="228600" progId="Equation.3">
                    <p:embed/>
                    <p:pic>
                      <p:nvPicPr>
                        <p:cNvPr id="5133"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2" y="3562"/>
                          <a:ext cx="779"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26" name="Object 9"/>
          <p:cNvGraphicFramePr>
            <a:graphicFrameLocks noChangeAspect="1"/>
          </p:cNvGraphicFramePr>
          <p:nvPr>
            <p:extLst/>
          </p:nvPr>
        </p:nvGraphicFramePr>
        <p:xfrm>
          <a:off x="2724089" y="5034704"/>
          <a:ext cx="6858000" cy="1144587"/>
        </p:xfrm>
        <a:graphic>
          <a:graphicData uri="http://schemas.openxmlformats.org/presentationml/2006/ole">
            <mc:AlternateContent xmlns:mc="http://schemas.openxmlformats.org/markup-compatibility/2006">
              <mc:Choice xmlns:v="urn:schemas-microsoft-com:vml" Requires="v">
                <p:oleObj spid="_x0000_s20527" name="数式" r:id="rId9" imgW="3200400" imgH="533400" progId="Equation.3">
                  <p:embed/>
                </p:oleObj>
              </mc:Choice>
              <mc:Fallback>
                <p:oleObj name="数式" r:id="rId9" imgW="3200400" imgH="533400" progId="Equation.3">
                  <p:embed/>
                  <p:pic>
                    <p:nvPicPr>
                      <p:cNvPr id="5126"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4089" y="5034704"/>
                        <a:ext cx="6858000"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7" name="Group 10"/>
          <p:cNvGrpSpPr>
            <a:grpSpLocks/>
          </p:cNvGrpSpPr>
          <p:nvPr/>
        </p:nvGrpSpPr>
        <p:grpSpPr bwMode="auto">
          <a:xfrm>
            <a:off x="3365752" y="6249160"/>
            <a:ext cx="3594100" cy="458788"/>
            <a:chOff x="892" y="3924"/>
            <a:chExt cx="2264" cy="289"/>
          </a:xfrm>
        </p:grpSpPr>
        <p:sp>
          <p:nvSpPr>
            <p:cNvPr id="5128" name="Text Box 11"/>
            <p:cNvSpPr txBox="1">
              <a:spLocks noChangeArrowheads="1"/>
            </p:cNvSpPr>
            <p:nvPr/>
          </p:nvSpPr>
          <p:spPr bwMode="auto">
            <a:xfrm>
              <a:off x="892" y="3924"/>
              <a:ext cx="2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的位置只有       种可能</a:t>
              </a:r>
              <a:endParaRPr kumimoji="1" lang="ja-JP"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5129" name="Object 12"/>
            <p:cNvGraphicFramePr>
              <a:graphicFrameLocks noChangeAspect="1"/>
            </p:cNvGraphicFramePr>
            <p:nvPr/>
          </p:nvGraphicFramePr>
          <p:xfrm>
            <a:off x="940" y="3944"/>
            <a:ext cx="163" cy="229"/>
          </p:xfrm>
          <a:graphic>
            <a:graphicData uri="http://schemas.openxmlformats.org/presentationml/2006/ole">
              <mc:AlternateContent xmlns:mc="http://schemas.openxmlformats.org/markup-compatibility/2006">
                <mc:Choice xmlns:v="urn:schemas-microsoft-com:vml" Requires="v">
                  <p:oleObj spid="_x0000_s20528" name="数式" r:id="rId11" imgW="126725" imgH="177415" progId="Equation.3">
                    <p:embed/>
                  </p:oleObj>
                </mc:Choice>
                <mc:Fallback>
                  <p:oleObj name="数式" r:id="rId11" imgW="126725" imgH="177415" progId="Equation.3">
                    <p:embed/>
                    <p:pic>
                      <p:nvPicPr>
                        <p:cNvPr id="5129"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0" y="3944"/>
                          <a:ext cx="16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3"/>
            <p:cNvGraphicFramePr>
              <a:graphicFrameLocks noChangeAspect="1"/>
            </p:cNvGraphicFramePr>
            <p:nvPr>
              <p:extLst/>
            </p:nvPr>
          </p:nvGraphicFramePr>
          <p:xfrm>
            <a:off x="2051" y="3944"/>
            <a:ext cx="430" cy="269"/>
          </p:xfrm>
          <a:graphic>
            <a:graphicData uri="http://schemas.openxmlformats.org/presentationml/2006/ole">
              <mc:AlternateContent xmlns:mc="http://schemas.openxmlformats.org/markup-compatibility/2006">
                <mc:Choice xmlns:v="urn:schemas-microsoft-com:vml" Requires="v">
                  <p:oleObj spid="_x0000_s20529" name="数式" r:id="rId13" imgW="304668" imgH="190417" progId="Equation.3">
                    <p:embed/>
                  </p:oleObj>
                </mc:Choice>
                <mc:Fallback>
                  <p:oleObj name="数式" r:id="rId13" imgW="304668" imgH="190417" progId="Equation.3">
                    <p:embed/>
                    <p:pic>
                      <p:nvPicPr>
                        <p:cNvPr id="513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 y="3944"/>
                          <a:ext cx="43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矩形 1"/>
          <p:cNvSpPr/>
          <p:nvPr/>
        </p:nvSpPr>
        <p:spPr>
          <a:xfrm>
            <a:off x="1673838" y="4484899"/>
            <a:ext cx="4272323"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
                <a:srgbClr val="9999CC"/>
              </a:buClr>
              <a:buSzPct val="50000"/>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可以递归地定义</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i,j</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为：</a:t>
            </a:r>
          </a:p>
        </p:txBody>
      </p:sp>
    </p:spTree>
    <p:extLst>
      <p:ext uri="{BB962C8B-B14F-4D97-AF65-F5344CB8AC3E}">
        <p14:creationId xmlns:p14="http://schemas.microsoft.com/office/powerpoint/2010/main" val="2480346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inVertical)">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arn(inVertical)">
                                      <p:cBhvr>
                                        <p:cTn id="12" dur="500"/>
                                        <p:tgtEl>
                                          <p:spTgt spid="5123"/>
                                        </p:tgtEl>
                                      </p:cBhvr>
                                    </p:animEffect>
                                  </p:childTnLst>
                                </p:cTn>
                              </p:par>
                              <p:par>
                                <p:cTn id="13" presetID="16" presetClass="entr" presetSubtype="21"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barn(inVertical)">
                                      <p:cBhvr>
                                        <p:cTn id="15" dur="500"/>
                                        <p:tgtEl>
                                          <p:spTgt spid="5124"/>
                                        </p:tgtEl>
                                      </p:cBhvr>
                                    </p:animEffect>
                                  </p:childTnLst>
                                </p:cTn>
                              </p:par>
                              <p:par>
                                <p:cTn id="16" presetID="16" presetClass="entr" presetSubtype="21" fill="hold" nodeType="withEffect">
                                  <p:stCondLst>
                                    <p:cond delay="0"/>
                                  </p:stCondLst>
                                  <p:childTnLst>
                                    <p:set>
                                      <p:cBhvr>
                                        <p:cTn id="17" dur="1" fill="hold">
                                          <p:stCondLst>
                                            <p:cond delay="0"/>
                                          </p:stCondLst>
                                        </p:cTn>
                                        <p:tgtEl>
                                          <p:spTgt spid="5125"/>
                                        </p:tgtEl>
                                        <p:attrNameLst>
                                          <p:attrName>style.visibility</p:attrName>
                                        </p:attrNameLst>
                                      </p:cBhvr>
                                      <p:to>
                                        <p:strVal val="visible"/>
                                      </p:to>
                                    </p:set>
                                    <p:animEffect transition="in" filter="barn(inVertical)">
                                      <p:cBhvr>
                                        <p:cTn id="18" dur="500"/>
                                        <p:tgtEl>
                                          <p:spTgt spid="5125"/>
                                        </p:tgtEl>
                                      </p:cBhvr>
                                    </p:animEffect>
                                  </p:childTnLst>
                                </p:cTn>
                              </p:par>
                              <p:par>
                                <p:cTn id="19" presetID="16" presetClass="entr" presetSubtype="21" fill="hold" nodeType="withEffect">
                                  <p:stCondLst>
                                    <p:cond delay="0"/>
                                  </p:stCondLst>
                                  <p:childTnLst>
                                    <p:set>
                                      <p:cBhvr>
                                        <p:cTn id="20" dur="1" fill="hold">
                                          <p:stCondLst>
                                            <p:cond delay="0"/>
                                          </p:stCondLst>
                                        </p:cTn>
                                        <p:tgtEl>
                                          <p:spTgt spid="5126"/>
                                        </p:tgtEl>
                                        <p:attrNameLst>
                                          <p:attrName>style.visibility</p:attrName>
                                        </p:attrNameLst>
                                      </p:cBhvr>
                                      <p:to>
                                        <p:strVal val="visible"/>
                                      </p:to>
                                    </p:set>
                                    <p:animEffect transition="in" filter="barn(inVertical)">
                                      <p:cBhvr>
                                        <p:cTn id="21" dur="500"/>
                                        <p:tgtEl>
                                          <p:spTgt spid="5126"/>
                                        </p:tgtEl>
                                      </p:cBhvr>
                                    </p:animEffect>
                                  </p:childTnLst>
                                </p:cTn>
                              </p:par>
                              <p:par>
                                <p:cTn id="22" presetID="16" presetClass="entr" presetSubtype="21" fill="hold" nodeType="withEffect">
                                  <p:stCondLst>
                                    <p:cond delay="0"/>
                                  </p:stCondLst>
                                  <p:childTnLst>
                                    <p:set>
                                      <p:cBhvr>
                                        <p:cTn id="23" dur="1" fill="hold">
                                          <p:stCondLst>
                                            <p:cond delay="0"/>
                                          </p:stCondLst>
                                        </p:cTn>
                                        <p:tgtEl>
                                          <p:spTgt spid="5127"/>
                                        </p:tgtEl>
                                        <p:attrNameLst>
                                          <p:attrName>style.visibility</p:attrName>
                                        </p:attrNameLst>
                                      </p:cBhvr>
                                      <p:to>
                                        <p:strVal val="visible"/>
                                      </p:to>
                                    </p:set>
                                    <p:animEffect transition="in" filter="barn(inVertical)">
                                      <p:cBhvr>
                                        <p:cTn id="24" dur="500"/>
                                        <p:tgtEl>
                                          <p:spTgt spid="5127"/>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5123"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1259459"/>
            <a:ext cx="3657600" cy="707886"/>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spcBef>
                <a:spcPct val="50000"/>
              </a:spcBef>
            </a:pPr>
            <a:r>
              <a:rPr lang="zh-CN" altLang="en-US" sz="4000" kern="1200" dirty="0">
                <a:solidFill>
                  <a:srgbClr val="0070C0"/>
                </a:solidFill>
                <a:latin typeface="微软雅黑" panose="020B0503020204020204" pitchFamily="34" charset="-122"/>
                <a:ea typeface="微软雅黑" panose="020B0503020204020204" pitchFamily="34" charset="-122"/>
                <a:cs typeface="+mn-cs"/>
              </a:rPr>
              <a:t>建立递归算法</a:t>
            </a:r>
          </a:p>
        </p:txBody>
      </p:sp>
      <p:sp>
        <p:nvSpPr>
          <p:cNvPr id="181252" name="Rectangle 4"/>
          <p:cNvSpPr>
            <a:spLocks noChangeArrowheads="1"/>
          </p:cNvSpPr>
          <p:nvPr/>
        </p:nvSpPr>
        <p:spPr bwMode="auto">
          <a:xfrm>
            <a:off x="2508661" y="4419600"/>
            <a:ext cx="6861959" cy="584775"/>
          </a:xfrm>
          <a:prstGeom prst="rect">
            <a:avLst/>
          </a:prstGeom>
          <a:gradFill flip="none" rotWithShape="1">
            <a:gsLst>
              <a:gs pos="0">
                <a:srgbClr val="92D050">
                  <a:shade val="30000"/>
                  <a:satMod val="115000"/>
                  <a:lumMod val="77000"/>
                  <a:lumOff val="23000"/>
                </a:srgbClr>
              </a:gs>
              <a:gs pos="50000">
                <a:srgbClr val="92D050">
                  <a:shade val="67500"/>
                  <a:satMod val="115000"/>
                </a:srgbClr>
              </a:gs>
              <a:gs pos="100000">
                <a:srgbClr val="92D050">
                  <a:shade val="100000"/>
                  <a:satMod val="115000"/>
                </a:srgb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经分析递归算法消耗指数计算时间</a:t>
            </a:r>
          </a:p>
        </p:txBody>
      </p:sp>
      <p:sp>
        <p:nvSpPr>
          <p:cNvPr id="6148" name="Text Box 5"/>
          <p:cNvSpPr txBox="1">
            <a:spLocks noChangeArrowheads="1"/>
          </p:cNvSpPr>
          <p:nvPr/>
        </p:nvSpPr>
        <p:spPr bwMode="auto">
          <a:xfrm>
            <a:off x="1143000" y="1981200"/>
            <a:ext cx="9593283"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思考：根据上面的递归式与前面分治递归部分学到的算法设计知识建立递归算法</a:t>
            </a:r>
          </a:p>
        </p:txBody>
      </p:sp>
    </p:spTree>
    <p:extLst>
      <p:ext uri="{BB962C8B-B14F-4D97-AF65-F5344CB8AC3E}">
        <p14:creationId xmlns:p14="http://schemas.microsoft.com/office/powerpoint/2010/main" val="154849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p:cTn id="12" dur="500" fill="hold"/>
                                        <p:tgtEl>
                                          <p:spTgt spid="6148"/>
                                        </p:tgtEl>
                                        <p:attrNameLst>
                                          <p:attrName>ppt_w</p:attrName>
                                        </p:attrNameLst>
                                      </p:cBhvr>
                                      <p:tavLst>
                                        <p:tav tm="0">
                                          <p:val>
                                            <p:fltVal val="0"/>
                                          </p:val>
                                        </p:tav>
                                        <p:tav tm="100000">
                                          <p:val>
                                            <p:strVal val="#ppt_w"/>
                                          </p:val>
                                        </p:tav>
                                      </p:tavLst>
                                    </p:anim>
                                    <p:anim calcmode="lin" valueType="num">
                                      <p:cBhvr>
                                        <p:cTn id="13" dur="500" fill="hold"/>
                                        <p:tgtEl>
                                          <p:spTgt spid="6148"/>
                                        </p:tgtEl>
                                        <p:attrNameLst>
                                          <p:attrName>ppt_h</p:attrName>
                                        </p:attrNameLst>
                                      </p:cBhvr>
                                      <p:tavLst>
                                        <p:tav tm="0">
                                          <p:val>
                                            <p:fltVal val="0"/>
                                          </p:val>
                                        </p:tav>
                                        <p:tav tm="100000">
                                          <p:val>
                                            <p:strVal val="#ppt_h"/>
                                          </p:val>
                                        </p:tav>
                                      </p:tavLst>
                                    </p:anim>
                                    <p:animEffect transition="in" filter="fade">
                                      <p:cBhvr>
                                        <p:cTn id="14" dur="500"/>
                                        <p:tgtEl>
                                          <p:spTgt spid="6148"/>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81252"/>
                                        </p:tgtEl>
                                        <p:attrNameLst>
                                          <p:attrName>style.visibility</p:attrName>
                                        </p:attrNameLst>
                                      </p:cBhvr>
                                      <p:to>
                                        <p:strVal val="visible"/>
                                      </p:to>
                                    </p:set>
                                    <p:animEffect transition="in" filter="box(out)">
                                      <p:cBhvr>
                                        <p:cTn id="19" dur="10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81252" grpId="0" animBg="1"/>
      <p:bldP spid="614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71600" y="887533"/>
            <a:ext cx="4191000" cy="707886"/>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spcBef>
                <a:spcPct val="50000"/>
              </a:spcBef>
            </a:pPr>
            <a:r>
              <a:rPr lang="zh-CN" altLang="en-US" sz="4000" kern="1200" dirty="0">
                <a:solidFill>
                  <a:srgbClr val="0070C0"/>
                </a:solidFill>
                <a:latin typeface="微软雅黑" panose="020B0503020204020204" pitchFamily="34" charset="-122"/>
                <a:ea typeface="微软雅黑" panose="020B0503020204020204" pitchFamily="34" charset="-122"/>
                <a:cs typeface="+mn-cs"/>
              </a:rPr>
              <a:t>实际子问题数目</a:t>
            </a:r>
          </a:p>
        </p:txBody>
      </p:sp>
      <p:sp>
        <p:nvSpPr>
          <p:cNvPr id="7171" name="Rectangle 3"/>
          <p:cNvSpPr>
            <a:spLocks noChangeArrowheads="1"/>
          </p:cNvSpPr>
          <p:nvPr/>
        </p:nvSpPr>
        <p:spPr bwMode="auto">
          <a:xfrm>
            <a:off x="1219200" y="1659782"/>
            <a:ext cx="98298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对于</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1≤i≤j≤n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不同的有序对</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i,j</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对应于不同的子问题。因此，不同子问题的个数最多只有</a:t>
            </a:r>
          </a:p>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由此可见，在递归计算时，</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许多子问题被重复计算多次</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。这也是该问题可用动态规划算法求解的又一显著特征。</a:t>
            </a:r>
          </a:p>
          <a:p>
            <a:pPr marL="342900" marR="0" lvl="0" indent="-342900" algn="l" defTabSz="914400" rtl="0" eaLnBrk="1" fontAlgn="base" latinLnBrk="0" hangingPunct="1">
              <a:lnSpc>
                <a:spcPct val="120000"/>
              </a:lnSpc>
              <a:spcBef>
                <a:spcPct val="20000"/>
              </a:spcBef>
              <a:spcAft>
                <a:spcPct val="0"/>
              </a:spcAft>
              <a:buClr>
                <a:srgbClr val="9999CC"/>
              </a:buClr>
              <a:buSzPct val="5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用动态规划算法解此问题，可依据其递归式以</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自底向上</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的方式进行计算。在计算过程中，</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保存已解决的子问题答案。每个子问题只计算一次</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，而在后面需要时只要简单查一下，从而避免大量的重复计算，最终得到多项式时间的算法</a:t>
            </a:r>
          </a:p>
        </p:txBody>
      </p:sp>
      <p:graphicFrame>
        <p:nvGraphicFramePr>
          <p:cNvPr id="7172" name="Object 4"/>
          <p:cNvGraphicFramePr>
            <a:graphicFrameLocks noChangeAspect="1"/>
          </p:cNvGraphicFramePr>
          <p:nvPr>
            <p:extLst/>
          </p:nvPr>
        </p:nvGraphicFramePr>
        <p:xfrm>
          <a:off x="4724400" y="2438400"/>
          <a:ext cx="2224088" cy="1014413"/>
        </p:xfrm>
        <a:graphic>
          <a:graphicData uri="http://schemas.openxmlformats.org/presentationml/2006/ole">
            <mc:AlternateContent xmlns:mc="http://schemas.openxmlformats.org/markup-compatibility/2006">
              <mc:Choice xmlns:v="urn:schemas-microsoft-com:vml" Requires="v">
                <p:oleObj spid="_x0000_s21513" name="数式" r:id="rId3" imgW="1002865" imgH="457002" progId="Equation.3">
                  <p:embed/>
                </p:oleObj>
              </mc:Choice>
              <mc:Fallback>
                <p:oleObj name="数式" r:id="rId3" imgW="1002865" imgH="457002" progId="Equation.3">
                  <p:embed/>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438400"/>
                        <a:ext cx="2224088"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00533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750" fill="hold"/>
                                        <p:tgtEl>
                                          <p:spTgt spid="19458"/>
                                        </p:tgtEl>
                                        <p:attrNameLst>
                                          <p:attrName>ppt_w</p:attrName>
                                        </p:attrNameLst>
                                      </p:cBhvr>
                                      <p:tavLst>
                                        <p:tav tm="0">
                                          <p:val>
                                            <p:strVal val="#ppt_w*0.70"/>
                                          </p:val>
                                        </p:tav>
                                        <p:tav tm="100000">
                                          <p:val>
                                            <p:strVal val="#ppt_w"/>
                                          </p:val>
                                        </p:tav>
                                      </p:tavLst>
                                    </p:anim>
                                    <p:anim calcmode="lin" valueType="num">
                                      <p:cBhvr>
                                        <p:cTn id="8" dur="750" fill="hold"/>
                                        <p:tgtEl>
                                          <p:spTgt spid="19458"/>
                                        </p:tgtEl>
                                        <p:attrNameLst>
                                          <p:attrName>ppt_h</p:attrName>
                                        </p:attrNameLst>
                                      </p:cBhvr>
                                      <p:tavLst>
                                        <p:tav tm="0">
                                          <p:val>
                                            <p:strVal val="#ppt_h"/>
                                          </p:val>
                                        </p:tav>
                                        <p:tav tm="100000">
                                          <p:val>
                                            <p:strVal val="#ppt_h"/>
                                          </p:val>
                                        </p:tav>
                                      </p:tavLst>
                                    </p:anim>
                                    <p:animEffect transition="in" filter="fade">
                                      <p:cBhvr>
                                        <p:cTn id="9" dur="750"/>
                                        <p:tgtEl>
                                          <p:spTgt spid="19458"/>
                                        </p:tgtEl>
                                      </p:cBhvr>
                                    </p:animEffect>
                                  </p:childTnLst>
                                </p:cTn>
                              </p:par>
                            </p:childTnLst>
                          </p:cTn>
                        </p:par>
                        <p:par>
                          <p:cTn id="10" fill="hold">
                            <p:stCondLst>
                              <p:cond delay="750"/>
                            </p:stCondLst>
                            <p:childTnLst>
                              <p:par>
                                <p:cTn id="11" presetID="55" presetClass="entr" presetSubtype="0" fill="hold" grpId="0" nodeType="after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p:cTn id="13" dur="750" fill="hold"/>
                                        <p:tgtEl>
                                          <p:spTgt spid="7171"/>
                                        </p:tgtEl>
                                        <p:attrNameLst>
                                          <p:attrName>ppt_w</p:attrName>
                                        </p:attrNameLst>
                                      </p:cBhvr>
                                      <p:tavLst>
                                        <p:tav tm="0">
                                          <p:val>
                                            <p:strVal val="#ppt_w*0.70"/>
                                          </p:val>
                                        </p:tav>
                                        <p:tav tm="100000">
                                          <p:val>
                                            <p:strVal val="#ppt_w"/>
                                          </p:val>
                                        </p:tav>
                                      </p:tavLst>
                                    </p:anim>
                                    <p:anim calcmode="lin" valueType="num">
                                      <p:cBhvr>
                                        <p:cTn id="14" dur="750" fill="hold"/>
                                        <p:tgtEl>
                                          <p:spTgt spid="7171"/>
                                        </p:tgtEl>
                                        <p:attrNameLst>
                                          <p:attrName>ppt_h</p:attrName>
                                        </p:attrNameLst>
                                      </p:cBhvr>
                                      <p:tavLst>
                                        <p:tav tm="0">
                                          <p:val>
                                            <p:strVal val="#ppt_h"/>
                                          </p:val>
                                        </p:tav>
                                        <p:tav tm="100000">
                                          <p:val>
                                            <p:strVal val="#ppt_h"/>
                                          </p:val>
                                        </p:tav>
                                      </p:tavLst>
                                    </p:anim>
                                    <p:animEffect transition="in" filter="fade">
                                      <p:cBhvr>
                                        <p:cTn id="15" dur="750"/>
                                        <p:tgtEl>
                                          <p:spTgt spid="7171"/>
                                        </p:tgtEl>
                                      </p:cBhvr>
                                    </p:animEffect>
                                  </p:childTnLst>
                                </p:cTn>
                              </p:par>
                              <p:par>
                                <p:cTn id="16" presetID="55" presetClass="entr" presetSubtype="0" fill="hold" nodeType="withEffect">
                                  <p:stCondLst>
                                    <p:cond delay="0"/>
                                  </p:stCondLst>
                                  <p:childTnLst>
                                    <p:set>
                                      <p:cBhvr>
                                        <p:cTn id="17" dur="1" fill="hold">
                                          <p:stCondLst>
                                            <p:cond delay="0"/>
                                          </p:stCondLst>
                                        </p:cTn>
                                        <p:tgtEl>
                                          <p:spTgt spid="7172"/>
                                        </p:tgtEl>
                                        <p:attrNameLst>
                                          <p:attrName>style.visibility</p:attrName>
                                        </p:attrNameLst>
                                      </p:cBhvr>
                                      <p:to>
                                        <p:strVal val="visible"/>
                                      </p:to>
                                    </p:set>
                                    <p:anim calcmode="lin" valueType="num">
                                      <p:cBhvr>
                                        <p:cTn id="18" dur="750" fill="hold"/>
                                        <p:tgtEl>
                                          <p:spTgt spid="7172"/>
                                        </p:tgtEl>
                                        <p:attrNameLst>
                                          <p:attrName>ppt_w</p:attrName>
                                        </p:attrNameLst>
                                      </p:cBhvr>
                                      <p:tavLst>
                                        <p:tav tm="0">
                                          <p:val>
                                            <p:strVal val="#ppt_w*0.70"/>
                                          </p:val>
                                        </p:tav>
                                        <p:tav tm="100000">
                                          <p:val>
                                            <p:strVal val="#ppt_w"/>
                                          </p:val>
                                        </p:tav>
                                      </p:tavLst>
                                    </p:anim>
                                    <p:anim calcmode="lin" valueType="num">
                                      <p:cBhvr>
                                        <p:cTn id="19" dur="750" fill="hold"/>
                                        <p:tgtEl>
                                          <p:spTgt spid="7172"/>
                                        </p:tgtEl>
                                        <p:attrNameLst>
                                          <p:attrName>ppt_h</p:attrName>
                                        </p:attrNameLst>
                                      </p:cBhvr>
                                      <p:tavLst>
                                        <p:tav tm="0">
                                          <p:val>
                                            <p:strVal val="#ppt_h"/>
                                          </p:val>
                                        </p:tav>
                                        <p:tav tm="100000">
                                          <p:val>
                                            <p:strVal val="#ppt_h"/>
                                          </p:val>
                                        </p:tav>
                                      </p:tavLst>
                                    </p:anim>
                                    <p:animEffect transition="in" filter="fade">
                                      <p:cBhvr>
                                        <p:cTn id="20" dur="75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717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2855914"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8195" name="Rectangle 3"/>
          <p:cNvSpPr>
            <a:spLocks noChangeArrowheads="1"/>
          </p:cNvSpPr>
          <p:nvPr/>
        </p:nvSpPr>
        <p:spPr bwMode="auto">
          <a:xfrm>
            <a:off x="1524001" y="28871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96" name="Oval 4"/>
          <p:cNvSpPr>
            <a:spLocks noChangeArrowheads="1"/>
          </p:cNvSpPr>
          <p:nvPr/>
        </p:nvSpPr>
        <p:spPr bwMode="auto">
          <a:xfrm>
            <a:off x="5629437" y="1308459"/>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97" name="Oval 5"/>
          <p:cNvSpPr>
            <a:spLocks noChangeArrowheads="1"/>
          </p:cNvSpPr>
          <p:nvPr/>
        </p:nvSpPr>
        <p:spPr bwMode="auto">
          <a:xfrm>
            <a:off x="4132007" y="279094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98" name="Oval 6"/>
          <p:cNvSpPr>
            <a:spLocks noChangeArrowheads="1"/>
          </p:cNvSpPr>
          <p:nvPr/>
        </p:nvSpPr>
        <p:spPr bwMode="auto">
          <a:xfrm>
            <a:off x="6958905" y="2884459"/>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99" name="Oval 7"/>
          <p:cNvSpPr>
            <a:spLocks noChangeArrowheads="1"/>
          </p:cNvSpPr>
          <p:nvPr/>
        </p:nvSpPr>
        <p:spPr bwMode="auto">
          <a:xfrm>
            <a:off x="3146727" y="4227234"/>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0" name="Oval 8"/>
          <p:cNvSpPr>
            <a:spLocks noChangeArrowheads="1"/>
          </p:cNvSpPr>
          <p:nvPr/>
        </p:nvSpPr>
        <p:spPr bwMode="auto">
          <a:xfrm>
            <a:off x="4981615" y="4181520"/>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1" name="Oval 9"/>
          <p:cNvSpPr>
            <a:spLocks noChangeArrowheads="1"/>
          </p:cNvSpPr>
          <p:nvPr/>
        </p:nvSpPr>
        <p:spPr bwMode="auto">
          <a:xfrm>
            <a:off x="6496553" y="423894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2" name="Oval 10"/>
          <p:cNvSpPr>
            <a:spLocks noChangeArrowheads="1"/>
          </p:cNvSpPr>
          <p:nvPr/>
        </p:nvSpPr>
        <p:spPr bwMode="auto">
          <a:xfrm>
            <a:off x="7919159" y="423894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3" name="Oval 11"/>
          <p:cNvSpPr>
            <a:spLocks noChangeArrowheads="1"/>
          </p:cNvSpPr>
          <p:nvPr/>
        </p:nvSpPr>
        <p:spPr bwMode="auto">
          <a:xfrm>
            <a:off x="2304822" y="563403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4" name="Oval 12"/>
          <p:cNvSpPr>
            <a:spLocks noChangeArrowheads="1"/>
          </p:cNvSpPr>
          <p:nvPr/>
        </p:nvSpPr>
        <p:spPr bwMode="auto">
          <a:xfrm>
            <a:off x="3744064" y="563403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5" name="Oval 13"/>
          <p:cNvSpPr>
            <a:spLocks noChangeArrowheads="1"/>
          </p:cNvSpPr>
          <p:nvPr/>
        </p:nvSpPr>
        <p:spPr bwMode="auto">
          <a:xfrm>
            <a:off x="4451918" y="563403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6" name="Oval 14"/>
          <p:cNvSpPr>
            <a:spLocks noChangeArrowheads="1"/>
          </p:cNvSpPr>
          <p:nvPr/>
        </p:nvSpPr>
        <p:spPr bwMode="auto">
          <a:xfrm>
            <a:off x="5531760" y="566925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7" name="Oval 15"/>
          <p:cNvSpPr>
            <a:spLocks noChangeArrowheads="1"/>
          </p:cNvSpPr>
          <p:nvPr/>
        </p:nvSpPr>
        <p:spPr bwMode="auto">
          <a:xfrm>
            <a:off x="6047978" y="568221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8" name="Oval 16"/>
          <p:cNvSpPr>
            <a:spLocks noChangeArrowheads="1"/>
          </p:cNvSpPr>
          <p:nvPr/>
        </p:nvSpPr>
        <p:spPr bwMode="auto">
          <a:xfrm>
            <a:off x="7008973" y="565566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09" name="Oval 17"/>
          <p:cNvSpPr>
            <a:spLocks noChangeArrowheads="1"/>
          </p:cNvSpPr>
          <p:nvPr/>
        </p:nvSpPr>
        <p:spPr bwMode="auto">
          <a:xfrm>
            <a:off x="7578686" y="566925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10" name="Oval 18"/>
          <p:cNvSpPr>
            <a:spLocks noChangeArrowheads="1"/>
          </p:cNvSpPr>
          <p:nvPr/>
        </p:nvSpPr>
        <p:spPr bwMode="auto">
          <a:xfrm>
            <a:off x="8818316" y="563290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27" name="AutoShape 19"/>
          <p:cNvSpPr>
            <a:spLocks noChangeArrowheads="1"/>
          </p:cNvSpPr>
          <p:nvPr/>
        </p:nvSpPr>
        <p:spPr bwMode="auto">
          <a:xfrm rot="2602577">
            <a:off x="4866955" y="1540908"/>
            <a:ext cx="381000" cy="1498017"/>
          </a:xfrm>
          <a:prstGeom prst="downArrow">
            <a:avLst>
              <a:gd name="adj1" fmla="val 50000"/>
              <a:gd name="adj2" fmla="val 10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29" name="AutoShape 21"/>
          <p:cNvSpPr>
            <a:spLocks noChangeArrowheads="1"/>
          </p:cNvSpPr>
          <p:nvPr/>
        </p:nvSpPr>
        <p:spPr bwMode="auto">
          <a:xfrm rot="2052604">
            <a:off x="3644480" y="3154220"/>
            <a:ext cx="381000" cy="1143000"/>
          </a:xfrm>
          <a:prstGeom prst="downArrow">
            <a:avLst>
              <a:gd name="adj1" fmla="val 50000"/>
              <a:gd name="adj2" fmla="val 7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0" name="AutoShape 22"/>
          <p:cNvSpPr>
            <a:spLocks noChangeArrowheads="1"/>
          </p:cNvSpPr>
          <p:nvPr/>
        </p:nvSpPr>
        <p:spPr bwMode="auto">
          <a:xfrm rot="1908647">
            <a:off x="2700840" y="4684434"/>
            <a:ext cx="381000" cy="1003300"/>
          </a:xfrm>
          <a:prstGeom prst="downArrow">
            <a:avLst>
              <a:gd name="adj1" fmla="val 50000"/>
              <a:gd name="adj2" fmla="val 65833"/>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1" name="AutoShape 23"/>
          <p:cNvSpPr>
            <a:spLocks noChangeArrowheads="1"/>
          </p:cNvSpPr>
          <p:nvPr/>
        </p:nvSpPr>
        <p:spPr bwMode="auto">
          <a:xfrm rot="20257496">
            <a:off x="3569860" y="4720303"/>
            <a:ext cx="381000" cy="914400"/>
          </a:xfrm>
          <a:prstGeom prst="downArrow">
            <a:avLst>
              <a:gd name="adj1" fmla="val 50000"/>
              <a:gd name="adj2" fmla="val 6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2" name="AutoShape 24"/>
          <p:cNvSpPr>
            <a:spLocks noChangeArrowheads="1"/>
          </p:cNvSpPr>
          <p:nvPr/>
        </p:nvSpPr>
        <p:spPr bwMode="auto">
          <a:xfrm rot="19345161">
            <a:off x="6407703" y="1570128"/>
            <a:ext cx="381000" cy="1447800"/>
          </a:xfrm>
          <a:prstGeom prst="downArrow">
            <a:avLst>
              <a:gd name="adj1" fmla="val 50000"/>
              <a:gd name="adj2" fmla="val 9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3" name="AutoShape 25"/>
          <p:cNvSpPr>
            <a:spLocks noChangeArrowheads="1"/>
          </p:cNvSpPr>
          <p:nvPr/>
        </p:nvSpPr>
        <p:spPr bwMode="auto">
          <a:xfrm rot="19547399">
            <a:off x="7549973" y="3230417"/>
            <a:ext cx="381000" cy="1066800"/>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4" name="AutoShape 26"/>
          <p:cNvSpPr>
            <a:spLocks noChangeArrowheads="1"/>
          </p:cNvSpPr>
          <p:nvPr/>
        </p:nvSpPr>
        <p:spPr bwMode="auto">
          <a:xfrm rot="1095532">
            <a:off x="6711773" y="3382817"/>
            <a:ext cx="381000" cy="838200"/>
          </a:xfrm>
          <a:prstGeom prst="downArrow">
            <a:avLst>
              <a:gd name="adj1" fmla="val 50000"/>
              <a:gd name="adj2" fmla="val 5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5" name="AutoShape 27"/>
          <p:cNvSpPr>
            <a:spLocks noChangeArrowheads="1"/>
          </p:cNvSpPr>
          <p:nvPr/>
        </p:nvSpPr>
        <p:spPr bwMode="auto">
          <a:xfrm rot="19799191">
            <a:off x="4642635" y="3179601"/>
            <a:ext cx="381000" cy="1066800"/>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6" name="AutoShape 28"/>
          <p:cNvSpPr>
            <a:spLocks noChangeArrowheads="1"/>
          </p:cNvSpPr>
          <p:nvPr/>
        </p:nvSpPr>
        <p:spPr bwMode="auto">
          <a:xfrm rot="19547399">
            <a:off x="8454283" y="4641899"/>
            <a:ext cx="381000" cy="1003959"/>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7" name="AutoShape 29"/>
          <p:cNvSpPr>
            <a:spLocks noChangeArrowheads="1"/>
          </p:cNvSpPr>
          <p:nvPr/>
        </p:nvSpPr>
        <p:spPr bwMode="auto">
          <a:xfrm rot="1042098">
            <a:off x="7757108" y="4766020"/>
            <a:ext cx="381000" cy="879376"/>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8" name="AutoShape 30"/>
          <p:cNvSpPr>
            <a:spLocks noChangeArrowheads="1"/>
          </p:cNvSpPr>
          <p:nvPr/>
        </p:nvSpPr>
        <p:spPr bwMode="auto">
          <a:xfrm rot="20340466">
            <a:off x="6831305" y="4720498"/>
            <a:ext cx="381000" cy="914400"/>
          </a:xfrm>
          <a:prstGeom prst="downArrow">
            <a:avLst>
              <a:gd name="adj1" fmla="val 50000"/>
              <a:gd name="adj2" fmla="val 6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39" name="AutoShape 31"/>
          <p:cNvSpPr>
            <a:spLocks noChangeArrowheads="1"/>
          </p:cNvSpPr>
          <p:nvPr/>
        </p:nvSpPr>
        <p:spPr bwMode="auto">
          <a:xfrm rot="1060189">
            <a:off x="6236184" y="4716844"/>
            <a:ext cx="381000" cy="982901"/>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40" name="AutoShape 32"/>
          <p:cNvSpPr>
            <a:spLocks noChangeArrowheads="1"/>
          </p:cNvSpPr>
          <p:nvPr/>
        </p:nvSpPr>
        <p:spPr bwMode="auto">
          <a:xfrm rot="20242785">
            <a:off x="5368255" y="4664630"/>
            <a:ext cx="381000" cy="1072445"/>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41" name="AutoShape 33"/>
          <p:cNvSpPr>
            <a:spLocks noChangeArrowheads="1"/>
          </p:cNvSpPr>
          <p:nvPr/>
        </p:nvSpPr>
        <p:spPr bwMode="auto">
          <a:xfrm rot="1486189">
            <a:off x="4716830" y="4656654"/>
            <a:ext cx="381000" cy="1040268"/>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Rectangle 2"/>
          <p:cNvSpPr>
            <a:spLocks noGrp="1" noChangeArrowheads="1"/>
          </p:cNvSpPr>
          <p:nvPr>
            <p:ph type="title"/>
          </p:nvPr>
        </p:nvSpPr>
        <p:spPr>
          <a:xfrm>
            <a:off x="990600" y="1185462"/>
            <a:ext cx="1865314" cy="769441"/>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spcBef>
                <a:spcPct val="50000"/>
              </a:spcBef>
            </a:pPr>
            <a:r>
              <a:rPr lang="zh-CN" altLang="en-US" kern="1200" dirty="0">
                <a:solidFill>
                  <a:srgbClr val="0070C0"/>
                </a:solidFill>
                <a:latin typeface="微软雅黑" panose="020B0503020204020204" pitchFamily="34" charset="-122"/>
                <a:ea typeface="微软雅黑" panose="020B0503020204020204" pitchFamily="34" charset="-122"/>
                <a:cs typeface="+mn-cs"/>
              </a:rPr>
              <a:t>递  归</a:t>
            </a:r>
          </a:p>
        </p:txBody>
      </p:sp>
    </p:spTree>
    <p:extLst>
      <p:ext uri="{BB962C8B-B14F-4D97-AF65-F5344CB8AC3E}">
        <p14:creationId xmlns:p14="http://schemas.microsoft.com/office/powerpoint/2010/main" val="22210118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22227"/>
                                        </p:tgtEl>
                                        <p:attrNameLst>
                                          <p:attrName>style.visibility</p:attrName>
                                        </p:attrNameLst>
                                      </p:cBhvr>
                                      <p:to>
                                        <p:strVal val="visible"/>
                                      </p:to>
                                    </p:set>
                                    <p:animEffect transition="in" filter="wipe(up)">
                                      <p:cBhvr>
                                        <p:cTn id="14" dur="500"/>
                                        <p:tgtEl>
                                          <p:spTgt spid="222227"/>
                                        </p:tgtEl>
                                      </p:cBhvr>
                                    </p:animEffect>
                                  </p:childTnLst>
                                </p:cTn>
                              </p:par>
                            </p:childTnLst>
                          </p:cTn>
                        </p:par>
                      </p:childTnLst>
                    </p:cTn>
                  </p:par>
                  <p:par>
                    <p:cTn id="15" fill="hold">
                      <p:stCondLst>
                        <p:cond delay="indefinite"/>
                      </p:stCondLst>
                      <p:childTnLst>
                        <p:par>
                          <p:cTn id="16" fill="hold" nodeType="after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22232"/>
                                        </p:tgtEl>
                                        <p:attrNameLst>
                                          <p:attrName>style.visibility</p:attrName>
                                        </p:attrNameLst>
                                      </p:cBhvr>
                                      <p:to>
                                        <p:strVal val="visible"/>
                                      </p:to>
                                    </p:set>
                                    <p:animEffect transition="in" filter="wipe(up)">
                                      <p:cBhvr>
                                        <p:cTn id="19" dur="500"/>
                                        <p:tgtEl>
                                          <p:spTgt spid="222232"/>
                                        </p:tgtEl>
                                      </p:cBhvr>
                                    </p:animEffect>
                                  </p:childTnLst>
                                </p:cTn>
                              </p:par>
                            </p:childTnLst>
                          </p:cTn>
                        </p:par>
                      </p:childTnLst>
                    </p:cTn>
                  </p:par>
                  <p:par>
                    <p:cTn id="20" fill="hold">
                      <p:stCondLst>
                        <p:cond delay="indefinite"/>
                      </p:stCondLst>
                      <p:childTnLst>
                        <p:par>
                          <p:cTn id="21" fill="hold" nodeType="after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22229"/>
                                        </p:tgtEl>
                                        <p:attrNameLst>
                                          <p:attrName>style.visibility</p:attrName>
                                        </p:attrNameLst>
                                      </p:cBhvr>
                                      <p:to>
                                        <p:strVal val="visible"/>
                                      </p:to>
                                    </p:set>
                                    <p:animEffect transition="in" filter="wipe(down)">
                                      <p:cBhvr>
                                        <p:cTn id="24" dur="500"/>
                                        <p:tgtEl>
                                          <p:spTgt spid="222229"/>
                                        </p:tgtEl>
                                      </p:cBhvr>
                                    </p:animEffect>
                                  </p:childTnLst>
                                </p:cTn>
                              </p:par>
                            </p:childTnLst>
                          </p:cTn>
                        </p:par>
                      </p:childTnLst>
                    </p:cTn>
                  </p:par>
                  <p:par>
                    <p:cTn id="25" fill="hold">
                      <p:stCondLst>
                        <p:cond delay="indefinite"/>
                      </p:stCondLst>
                      <p:childTnLst>
                        <p:par>
                          <p:cTn id="26" fill="hold" nodeType="after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2235"/>
                                        </p:tgtEl>
                                        <p:attrNameLst>
                                          <p:attrName>style.visibility</p:attrName>
                                        </p:attrNameLst>
                                      </p:cBhvr>
                                      <p:to>
                                        <p:strVal val="visible"/>
                                      </p:to>
                                    </p:set>
                                    <p:animEffect transition="in" filter="wipe(up)">
                                      <p:cBhvr>
                                        <p:cTn id="29" dur="500"/>
                                        <p:tgtEl>
                                          <p:spTgt spid="222235"/>
                                        </p:tgtEl>
                                      </p:cBhvr>
                                    </p:animEffect>
                                  </p:childTnLst>
                                </p:cTn>
                              </p:par>
                            </p:childTnLst>
                          </p:cTn>
                        </p:par>
                      </p:childTnLst>
                    </p:cTn>
                  </p:par>
                  <p:par>
                    <p:cTn id="30" fill="hold">
                      <p:stCondLst>
                        <p:cond delay="indefinite"/>
                      </p:stCondLst>
                      <p:childTnLst>
                        <p:par>
                          <p:cTn id="31" fill="hold" nodeType="after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22234"/>
                                        </p:tgtEl>
                                        <p:attrNameLst>
                                          <p:attrName>style.visibility</p:attrName>
                                        </p:attrNameLst>
                                      </p:cBhvr>
                                      <p:to>
                                        <p:strVal val="visible"/>
                                      </p:to>
                                    </p:set>
                                    <p:animEffect transition="in" filter="wipe(up)">
                                      <p:cBhvr>
                                        <p:cTn id="34" dur="500"/>
                                        <p:tgtEl>
                                          <p:spTgt spid="222234"/>
                                        </p:tgtEl>
                                      </p:cBhvr>
                                    </p:animEffect>
                                  </p:childTnLst>
                                </p:cTn>
                              </p:par>
                            </p:childTnLst>
                          </p:cTn>
                        </p:par>
                      </p:childTnLst>
                    </p:cTn>
                  </p:par>
                  <p:par>
                    <p:cTn id="35" fill="hold">
                      <p:stCondLst>
                        <p:cond delay="indefinite"/>
                      </p:stCondLst>
                      <p:childTnLst>
                        <p:par>
                          <p:cTn id="36" fill="hold" nodeType="after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22233"/>
                                        </p:tgtEl>
                                        <p:attrNameLst>
                                          <p:attrName>style.visibility</p:attrName>
                                        </p:attrNameLst>
                                      </p:cBhvr>
                                      <p:to>
                                        <p:strVal val="visible"/>
                                      </p:to>
                                    </p:set>
                                    <p:animEffect transition="in" filter="wipe(up)">
                                      <p:cBhvr>
                                        <p:cTn id="39" dur="500"/>
                                        <p:tgtEl>
                                          <p:spTgt spid="222233"/>
                                        </p:tgtEl>
                                      </p:cBhvr>
                                    </p:animEffect>
                                  </p:childTnLst>
                                </p:cTn>
                              </p:par>
                            </p:childTnLst>
                          </p:cTn>
                        </p:par>
                      </p:childTnLst>
                    </p:cTn>
                  </p:par>
                  <p:par>
                    <p:cTn id="40" fill="hold">
                      <p:stCondLst>
                        <p:cond delay="indefinite"/>
                      </p:stCondLst>
                      <p:childTnLst>
                        <p:par>
                          <p:cTn id="41" fill="hold" nodeType="after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2230"/>
                                        </p:tgtEl>
                                        <p:attrNameLst>
                                          <p:attrName>style.visibility</p:attrName>
                                        </p:attrNameLst>
                                      </p:cBhvr>
                                      <p:to>
                                        <p:strVal val="visible"/>
                                      </p:to>
                                    </p:set>
                                    <p:animEffect transition="in" filter="wipe(up)">
                                      <p:cBhvr>
                                        <p:cTn id="44" dur="500"/>
                                        <p:tgtEl>
                                          <p:spTgt spid="222230"/>
                                        </p:tgtEl>
                                      </p:cBhvr>
                                    </p:animEffect>
                                  </p:childTnLst>
                                </p:cTn>
                              </p:par>
                            </p:childTnLst>
                          </p:cTn>
                        </p:par>
                      </p:childTnLst>
                    </p:cTn>
                  </p:par>
                  <p:par>
                    <p:cTn id="45" fill="hold">
                      <p:stCondLst>
                        <p:cond delay="indefinite"/>
                      </p:stCondLst>
                      <p:childTnLst>
                        <p:par>
                          <p:cTn id="46" fill="hold" nodeType="after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22231"/>
                                        </p:tgtEl>
                                        <p:attrNameLst>
                                          <p:attrName>style.visibility</p:attrName>
                                        </p:attrNameLst>
                                      </p:cBhvr>
                                      <p:to>
                                        <p:strVal val="visible"/>
                                      </p:to>
                                    </p:set>
                                    <p:animEffect transition="in" filter="wipe(up)">
                                      <p:cBhvr>
                                        <p:cTn id="49" dur="500"/>
                                        <p:tgtEl>
                                          <p:spTgt spid="222231"/>
                                        </p:tgtEl>
                                      </p:cBhvr>
                                    </p:animEffect>
                                  </p:childTnLst>
                                </p:cTn>
                              </p:par>
                            </p:childTnLst>
                          </p:cTn>
                        </p:par>
                      </p:childTnLst>
                    </p:cTn>
                  </p:par>
                  <p:par>
                    <p:cTn id="50" fill="hold">
                      <p:stCondLst>
                        <p:cond delay="indefinite"/>
                      </p:stCondLst>
                      <p:childTnLst>
                        <p:par>
                          <p:cTn id="51" fill="hold" nodeType="after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22241"/>
                                        </p:tgtEl>
                                        <p:attrNameLst>
                                          <p:attrName>style.visibility</p:attrName>
                                        </p:attrNameLst>
                                      </p:cBhvr>
                                      <p:to>
                                        <p:strVal val="visible"/>
                                      </p:to>
                                    </p:set>
                                    <p:animEffect transition="in" filter="wipe(up)">
                                      <p:cBhvr>
                                        <p:cTn id="54" dur="500"/>
                                        <p:tgtEl>
                                          <p:spTgt spid="222241"/>
                                        </p:tgtEl>
                                      </p:cBhvr>
                                    </p:animEffect>
                                  </p:childTnLst>
                                </p:cTn>
                              </p:par>
                            </p:childTnLst>
                          </p:cTn>
                        </p:par>
                      </p:childTnLst>
                    </p:cTn>
                  </p:par>
                  <p:par>
                    <p:cTn id="55" fill="hold">
                      <p:stCondLst>
                        <p:cond delay="indefinite"/>
                      </p:stCondLst>
                      <p:childTnLst>
                        <p:par>
                          <p:cTn id="56" fill="hold" nodeType="after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22240"/>
                                        </p:tgtEl>
                                        <p:attrNameLst>
                                          <p:attrName>style.visibility</p:attrName>
                                        </p:attrNameLst>
                                      </p:cBhvr>
                                      <p:to>
                                        <p:strVal val="visible"/>
                                      </p:to>
                                    </p:set>
                                    <p:animEffect transition="in" filter="wipe(up)">
                                      <p:cBhvr>
                                        <p:cTn id="59" dur="500"/>
                                        <p:tgtEl>
                                          <p:spTgt spid="222240"/>
                                        </p:tgtEl>
                                      </p:cBhvr>
                                    </p:animEffect>
                                  </p:childTnLst>
                                </p:cTn>
                              </p:par>
                            </p:childTnLst>
                          </p:cTn>
                        </p:par>
                      </p:childTnLst>
                    </p:cTn>
                  </p:par>
                  <p:par>
                    <p:cTn id="60" fill="hold">
                      <p:stCondLst>
                        <p:cond delay="indefinite"/>
                      </p:stCondLst>
                      <p:childTnLst>
                        <p:par>
                          <p:cTn id="61" fill="hold" nodeType="after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22239"/>
                                        </p:tgtEl>
                                        <p:attrNameLst>
                                          <p:attrName>style.visibility</p:attrName>
                                        </p:attrNameLst>
                                      </p:cBhvr>
                                      <p:to>
                                        <p:strVal val="visible"/>
                                      </p:to>
                                    </p:set>
                                    <p:animEffect transition="in" filter="wipe(up)">
                                      <p:cBhvr>
                                        <p:cTn id="64" dur="500"/>
                                        <p:tgtEl>
                                          <p:spTgt spid="222239"/>
                                        </p:tgtEl>
                                      </p:cBhvr>
                                    </p:animEffect>
                                  </p:childTnLst>
                                </p:cTn>
                              </p:par>
                            </p:childTnLst>
                          </p:cTn>
                        </p:par>
                      </p:childTnLst>
                    </p:cTn>
                  </p:par>
                  <p:par>
                    <p:cTn id="65" fill="hold">
                      <p:stCondLst>
                        <p:cond delay="indefinite"/>
                      </p:stCondLst>
                      <p:childTnLst>
                        <p:par>
                          <p:cTn id="66" fill="hold" nodeType="after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22238"/>
                                        </p:tgtEl>
                                        <p:attrNameLst>
                                          <p:attrName>style.visibility</p:attrName>
                                        </p:attrNameLst>
                                      </p:cBhvr>
                                      <p:to>
                                        <p:strVal val="visible"/>
                                      </p:to>
                                    </p:set>
                                    <p:animEffect transition="in" filter="wipe(up)">
                                      <p:cBhvr>
                                        <p:cTn id="69" dur="500"/>
                                        <p:tgtEl>
                                          <p:spTgt spid="222238"/>
                                        </p:tgtEl>
                                      </p:cBhvr>
                                    </p:animEffect>
                                  </p:childTnLst>
                                </p:cTn>
                              </p:par>
                            </p:childTnLst>
                          </p:cTn>
                        </p:par>
                      </p:childTnLst>
                    </p:cTn>
                  </p:par>
                  <p:par>
                    <p:cTn id="70" fill="hold">
                      <p:stCondLst>
                        <p:cond delay="indefinite"/>
                      </p:stCondLst>
                      <p:childTnLst>
                        <p:par>
                          <p:cTn id="71" fill="hold" nodeType="after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22237"/>
                                        </p:tgtEl>
                                        <p:attrNameLst>
                                          <p:attrName>style.visibility</p:attrName>
                                        </p:attrNameLst>
                                      </p:cBhvr>
                                      <p:to>
                                        <p:strVal val="visible"/>
                                      </p:to>
                                    </p:set>
                                    <p:animEffect transition="in" filter="wipe(up)">
                                      <p:cBhvr>
                                        <p:cTn id="74" dur="500"/>
                                        <p:tgtEl>
                                          <p:spTgt spid="22223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22236"/>
                                        </p:tgtEl>
                                        <p:attrNameLst>
                                          <p:attrName>style.visibility</p:attrName>
                                        </p:attrNameLst>
                                      </p:cBhvr>
                                      <p:to>
                                        <p:strVal val="visible"/>
                                      </p:to>
                                    </p:set>
                                    <p:animEffect transition="in" filter="wipe(up)">
                                      <p:cBhvr>
                                        <p:cTn id="79" dur="500"/>
                                        <p:tgtEl>
                                          <p:spTgt spid="22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7" grpId="0" animBg="1"/>
      <p:bldP spid="222229" grpId="0" animBg="1"/>
      <p:bldP spid="222230" grpId="0" animBg="1"/>
      <p:bldP spid="222231" grpId="0" animBg="1"/>
      <p:bldP spid="222232" grpId="0" animBg="1"/>
      <p:bldP spid="222233" grpId="0" animBg="1"/>
      <p:bldP spid="222234" grpId="0" animBg="1"/>
      <p:bldP spid="222235" grpId="0" animBg="1"/>
      <p:bldP spid="222236" grpId="0" animBg="1"/>
      <p:bldP spid="222237" grpId="0" animBg="1"/>
      <p:bldP spid="222238" grpId="0" animBg="1"/>
      <p:bldP spid="222239" grpId="0" animBg="1"/>
      <p:bldP spid="222240" grpId="0" animBg="1"/>
      <p:bldP spid="222241" grpId="0" animBg="1"/>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2855914"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9219" name="Rectangle 3"/>
          <p:cNvSpPr>
            <a:spLocks noChangeArrowheads="1"/>
          </p:cNvSpPr>
          <p:nvPr/>
        </p:nvSpPr>
        <p:spPr bwMode="auto">
          <a:xfrm>
            <a:off x="2636541" y="313036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0" name="Oval 4"/>
          <p:cNvSpPr>
            <a:spLocks noChangeArrowheads="1"/>
          </p:cNvSpPr>
          <p:nvPr/>
        </p:nvSpPr>
        <p:spPr bwMode="auto">
          <a:xfrm>
            <a:off x="6781800" y="1371600"/>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1" name="Oval 5"/>
          <p:cNvSpPr>
            <a:spLocks noChangeArrowheads="1"/>
          </p:cNvSpPr>
          <p:nvPr/>
        </p:nvSpPr>
        <p:spPr bwMode="auto">
          <a:xfrm>
            <a:off x="5227340" y="28340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2" name="Oval 6"/>
          <p:cNvSpPr>
            <a:spLocks noChangeArrowheads="1"/>
          </p:cNvSpPr>
          <p:nvPr/>
        </p:nvSpPr>
        <p:spPr bwMode="auto">
          <a:xfrm>
            <a:off x="8097685" y="294463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3" name="Oval 7"/>
          <p:cNvSpPr>
            <a:spLocks noChangeArrowheads="1"/>
          </p:cNvSpPr>
          <p:nvPr/>
        </p:nvSpPr>
        <p:spPr bwMode="auto">
          <a:xfrm>
            <a:off x="4236740" y="40532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4" name="Oval 8"/>
          <p:cNvSpPr>
            <a:spLocks noChangeArrowheads="1"/>
          </p:cNvSpPr>
          <p:nvPr/>
        </p:nvSpPr>
        <p:spPr bwMode="auto">
          <a:xfrm>
            <a:off x="6061366" y="405648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5" name="Oval 9"/>
          <p:cNvSpPr>
            <a:spLocks noChangeArrowheads="1"/>
          </p:cNvSpPr>
          <p:nvPr/>
        </p:nvSpPr>
        <p:spPr bwMode="auto">
          <a:xfrm>
            <a:off x="7622329" y="411828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6" name="Oval 10"/>
          <p:cNvSpPr>
            <a:spLocks noChangeArrowheads="1"/>
          </p:cNvSpPr>
          <p:nvPr/>
        </p:nvSpPr>
        <p:spPr bwMode="auto">
          <a:xfrm>
            <a:off x="9010639" y="408673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7" name="Oval 11"/>
          <p:cNvSpPr>
            <a:spLocks noChangeArrowheads="1"/>
          </p:cNvSpPr>
          <p:nvPr/>
        </p:nvSpPr>
        <p:spPr bwMode="auto">
          <a:xfrm>
            <a:off x="3412298"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8" name="Oval 12"/>
          <p:cNvSpPr>
            <a:spLocks noChangeArrowheads="1"/>
          </p:cNvSpPr>
          <p:nvPr/>
        </p:nvSpPr>
        <p:spPr bwMode="auto">
          <a:xfrm>
            <a:off x="4689813" y="5449274"/>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29" name="Oval 13"/>
          <p:cNvSpPr>
            <a:spLocks noChangeArrowheads="1"/>
          </p:cNvSpPr>
          <p:nvPr/>
        </p:nvSpPr>
        <p:spPr bwMode="auto">
          <a:xfrm>
            <a:off x="5456952"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30" name="Oval 14"/>
          <p:cNvSpPr>
            <a:spLocks noChangeArrowheads="1"/>
          </p:cNvSpPr>
          <p:nvPr/>
        </p:nvSpPr>
        <p:spPr bwMode="auto">
          <a:xfrm>
            <a:off x="6619006"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31" name="Oval 15"/>
          <p:cNvSpPr>
            <a:spLocks noChangeArrowheads="1"/>
          </p:cNvSpPr>
          <p:nvPr/>
        </p:nvSpPr>
        <p:spPr bwMode="auto">
          <a:xfrm>
            <a:off x="7124644"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32" name="Oval 16"/>
          <p:cNvSpPr>
            <a:spLocks noChangeArrowheads="1"/>
          </p:cNvSpPr>
          <p:nvPr/>
        </p:nvSpPr>
        <p:spPr bwMode="auto">
          <a:xfrm>
            <a:off x="8162331"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33" name="Oval 17"/>
          <p:cNvSpPr>
            <a:spLocks noChangeArrowheads="1"/>
          </p:cNvSpPr>
          <p:nvPr/>
        </p:nvSpPr>
        <p:spPr bwMode="auto">
          <a:xfrm>
            <a:off x="8683976"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34" name="Oval 18"/>
          <p:cNvSpPr>
            <a:spLocks noChangeArrowheads="1"/>
          </p:cNvSpPr>
          <p:nvPr/>
        </p:nvSpPr>
        <p:spPr bwMode="auto">
          <a:xfrm>
            <a:off x="9833302"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51" name="AutoShape 19"/>
          <p:cNvSpPr>
            <a:spLocks noChangeArrowheads="1"/>
          </p:cNvSpPr>
          <p:nvPr/>
        </p:nvSpPr>
        <p:spPr bwMode="auto">
          <a:xfrm rot="13459852">
            <a:off x="6024394" y="1549202"/>
            <a:ext cx="381000" cy="1538002"/>
          </a:xfrm>
          <a:prstGeom prst="downArrow">
            <a:avLst>
              <a:gd name="adj1" fmla="val 50000"/>
              <a:gd name="adj2" fmla="val 10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36" name="Rectangle 20"/>
          <p:cNvSpPr>
            <a:spLocks noChangeArrowheads="1"/>
          </p:cNvSpPr>
          <p:nvPr/>
        </p:nvSpPr>
        <p:spPr bwMode="auto">
          <a:xfrm>
            <a:off x="694906" y="1278931"/>
            <a:ext cx="3886200"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动态规划方法</a:t>
            </a:r>
          </a:p>
        </p:txBody>
      </p:sp>
      <p:sp>
        <p:nvSpPr>
          <p:cNvPr id="223253" name="AutoShape 21"/>
          <p:cNvSpPr>
            <a:spLocks noChangeArrowheads="1"/>
          </p:cNvSpPr>
          <p:nvPr/>
        </p:nvSpPr>
        <p:spPr bwMode="auto">
          <a:xfrm rot="13064982">
            <a:off x="4757397" y="3107494"/>
            <a:ext cx="381000" cy="1053566"/>
          </a:xfrm>
          <a:prstGeom prst="downArrow">
            <a:avLst>
              <a:gd name="adj1" fmla="val 50000"/>
              <a:gd name="adj2" fmla="val 7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54" name="AutoShape 22"/>
          <p:cNvSpPr>
            <a:spLocks noChangeArrowheads="1"/>
          </p:cNvSpPr>
          <p:nvPr/>
        </p:nvSpPr>
        <p:spPr bwMode="auto">
          <a:xfrm rot="12676657">
            <a:off x="3807790" y="4402348"/>
            <a:ext cx="381000" cy="1072461"/>
          </a:xfrm>
          <a:prstGeom prst="downArrow">
            <a:avLst>
              <a:gd name="adj1" fmla="val 50000"/>
              <a:gd name="adj2" fmla="val 65833"/>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55" name="AutoShape 23"/>
          <p:cNvSpPr>
            <a:spLocks noChangeArrowheads="1"/>
          </p:cNvSpPr>
          <p:nvPr/>
        </p:nvSpPr>
        <p:spPr bwMode="auto">
          <a:xfrm rot="9545801">
            <a:off x="4515433" y="4518382"/>
            <a:ext cx="381000" cy="940966"/>
          </a:xfrm>
          <a:prstGeom prst="downArrow">
            <a:avLst>
              <a:gd name="adj1" fmla="val 50000"/>
              <a:gd name="adj2" fmla="val 6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56" name="AutoShape 24"/>
          <p:cNvSpPr>
            <a:spLocks noChangeArrowheads="1"/>
          </p:cNvSpPr>
          <p:nvPr/>
        </p:nvSpPr>
        <p:spPr bwMode="auto">
          <a:xfrm rot="8570906">
            <a:off x="7530776" y="1602216"/>
            <a:ext cx="381000" cy="1447800"/>
          </a:xfrm>
          <a:prstGeom prst="downArrow">
            <a:avLst>
              <a:gd name="adj1" fmla="val 50000"/>
              <a:gd name="adj2" fmla="val 9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57" name="AutoShape 25"/>
          <p:cNvSpPr>
            <a:spLocks noChangeArrowheads="1"/>
          </p:cNvSpPr>
          <p:nvPr/>
        </p:nvSpPr>
        <p:spPr bwMode="auto">
          <a:xfrm rot="8489860">
            <a:off x="8617253" y="3288485"/>
            <a:ext cx="381000" cy="914420"/>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58" name="AutoShape 26"/>
          <p:cNvSpPr>
            <a:spLocks noChangeArrowheads="1"/>
          </p:cNvSpPr>
          <p:nvPr/>
        </p:nvSpPr>
        <p:spPr bwMode="auto">
          <a:xfrm rot="12190634">
            <a:off x="7894656" y="3383491"/>
            <a:ext cx="381000" cy="764620"/>
          </a:xfrm>
          <a:prstGeom prst="downArrow">
            <a:avLst>
              <a:gd name="adj1" fmla="val 50000"/>
              <a:gd name="adj2" fmla="val 5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59" name="AutoShape 27"/>
          <p:cNvSpPr>
            <a:spLocks noChangeArrowheads="1"/>
          </p:cNvSpPr>
          <p:nvPr/>
        </p:nvSpPr>
        <p:spPr bwMode="auto">
          <a:xfrm rot="8849987">
            <a:off x="5723598" y="3125442"/>
            <a:ext cx="381000" cy="976331"/>
          </a:xfrm>
          <a:prstGeom prst="downArrow">
            <a:avLst>
              <a:gd name="adj1" fmla="val 53373"/>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60" name="AutoShape 28"/>
          <p:cNvSpPr>
            <a:spLocks noChangeArrowheads="1"/>
          </p:cNvSpPr>
          <p:nvPr/>
        </p:nvSpPr>
        <p:spPr bwMode="auto">
          <a:xfrm rot="9106445">
            <a:off x="9491035" y="4460440"/>
            <a:ext cx="381000" cy="1009201"/>
          </a:xfrm>
          <a:prstGeom prst="downArrow">
            <a:avLst>
              <a:gd name="adj1" fmla="val 54053"/>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61" name="AutoShape 29"/>
          <p:cNvSpPr>
            <a:spLocks noChangeArrowheads="1"/>
          </p:cNvSpPr>
          <p:nvPr/>
        </p:nvSpPr>
        <p:spPr bwMode="auto">
          <a:xfrm rot="11767800">
            <a:off x="8904883" y="4527627"/>
            <a:ext cx="381000" cy="921186"/>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62" name="AutoShape 30"/>
          <p:cNvSpPr>
            <a:spLocks noChangeArrowheads="1"/>
          </p:cNvSpPr>
          <p:nvPr/>
        </p:nvSpPr>
        <p:spPr bwMode="auto">
          <a:xfrm rot="9391764">
            <a:off x="7972692" y="4527734"/>
            <a:ext cx="381000" cy="914400"/>
          </a:xfrm>
          <a:prstGeom prst="downArrow">
            <a:avLst>
              <a:gd name="adj1" fmla="val 50000"/>
              <a:gd name="adj2" fmla="val 6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63" name="AutoShape 31"/>
          <p:cNvSpPr>
            <a:spLocks noChangeArrowheads="1"/>
          </p:cNvSpPr>
          <p:nvPr/>
        </p:nvSpPr>
        <p:spPr bwMode="auto">
          <a:xfrm rot="11974560">
            <a:off x="7369368" y="4495169"/>
            <a:ext cx="381000" cy="939744"/>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64" name="AutoShape 32"/>
          <p:cNvSpPr>
            <a:spLocks noChangeArrowheads="1"/>
          </p:cNvSpPr>
          <p:nvPr/>
        </p:nvSpPr>
        <p:spPr bwMode="auto">
          <a:xfrm rot="9320896">
            <a:off x="6410177" y="4472914"/>
            <a:ext cx="381000" cy="972052"/>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3265" name="AutoShape 33"/>
          <p:cNvSpPr>
            <a:spLocks noChangeArrowheads="1"/>
          </p:cNvSpPr>
          <p:nvPr/>
        </p:nvSpPr>
        <p:spPr bwMode="auto">
          <a:xfrm rot="12201594">
            <a:off x="5785439" y="4489509"/>
            <a:ext cx="381000" cy="934466"/>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473470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236"/>
                                        </p:tgtEl>
                                        <p:attrNameLst>
                                          <p:attrName>style.visibility</p:attrName>
                                        </p:attrNameLst>
                                      </p:cBhvr>
                                      <p:to>
                                        <p:strVal val="visible"/>
                                      </p:to>
                                    </p:set>
                                    <p:animEffect transition="in" filter="wheel(1)">
                                      <p:cBhvr>
                                        <p:cTn id="7" dur="1000"/>
                                        <p:tgtEl>
                                          <p:spTgt spid="92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3254"/>
                                        </p:tgtEl>
                                        <p:attrNameLst>
                                          <p:attrName>style.visibility</p:attrName>
                                        </p:attrNameLst>
                                      </p:cBhvr>
                                      <p:to>
                                        <p:strVal val="visible"/>
                                      </p:to>
                                    </p:set>
                                    <p:animEffect transition="in" filter="wipe(down)">
                                      <p:cBhvr>
                                        <p:cTn id="12" dur="500"/>
                                        <p:tgtEl>
                                          <p:spTgt spid="223254"/>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3255"/>
                                        </p:tgtEl>
                                        <p:attrNameLst>
                                          <p:attrName>style.visibility</p:attrName>
                                        </p:attrNameLst>
                                      </p:cBhvr>
                                      <p:to>
                                        <p:strVal val="visible"/>
                                      </p:to>
                                    </p:set>
                                    <p:animEffect transition="in" filter="wipe(down)">
                                      <p:cBhvr>
                                        <p:cTn id="17" dur="500"/>
                                        <p:tgtEl>
                                          <p:spTgt spid="223255"/>
                                        </p:tgtEl>
                                      </p:cBhvr>
                                    </p:animEffect>
                                  </p:childTnLst>
                                </p:cTn>
                              </p:par>
                            </p:childTnLst>
                          </p:cTn>
                        </p:par>
                      </p:childTnLst>
                    </p:cTn>
                  </p:par>
                  <p:par>
                    <p:cTn id="18" fill="hold">
                      <p:stCondLst>
                        <p:cond delay="indefinite"/>
                      </p:stCondLst>
                      <p:childTnLst>
                        <p:par>
                          <p:cTn id="19" fill="hold" nodeType="after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3265"/>
                                        </p:tgtEl>
                                        <p:attrNameLst>
                                          <p:attrName>style.visibility</p:attrName>
                                        </p:attrNameLst>
                                      </p:cBhvr>
                                      <p:to>
                                        <p:strVal val="visible"/>
                                      </p:to>
                                    </p:set>
                                    <p:animEffect transition="in" filter="wipe(down)">
                                      <p:cBhvr>
                                        <p:cTn id="22" dur="500"/>
                                        <p:tgtEl>
                                          <p:spTgt spid="223265"/>
                                        </p:tgtEl>
                                      </p:cBhvr>
                                    </p:animEffect>
                                  </p:childTnLst>
                                </p:cTn>
                              </p:par>
                            </p:childTnLst>
                          </p:cTn>
                        </p:par>
                      </p:childTnLst>
                    </p:cTn>
                  </p:par>
                  <p:par>
                    <p:cTn id="23" fill="hold">
                      <p:stCondLst>
                        <p:cond delay="indefinite"/>
                      </p:stCondLst>
                      <p:childTnLst>
                        <p:par>
                          <p:cTn id="24" fill="hold" nodeType="after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3264"/>
                                        </p:tgtEl>
                                        <p:attrNameLst>
                                          <p:attrName>style.visibility</p:attrName>
                                        </p:attrNameLst>
                                      </p:cBhvr>
                                      <p:to>
                                        <p:strVal val="visible"/>
                                      </p:to>
                                    </p:set>
                                    <p:animEffect transition="in" filter="wipe(down)">
                                      <p:cBhvr>
                                        <p:cTn id="27" dur="500"/>
                                        <p:tgtEl>
                                          <p:spTgt spid="223264"/>
                                        </p:tgtEl>
                                      </p:cBhvr>
                                    </p:animEffect>
                                  </p:childTnLst>
                                </p:cTn>
                              </p:par>
                            </p:childTnLst>
                          </p:cTn>
                        </p:par>
                      </p:childTnLst>
                    </p:cTn>
                  </p:par>
                  <p:par>
                    <p:cTn id="28" fill="hold">
                      <p:stCondLst>
                        <p:cond delay="indefinite"/>
                      </p:stCondLst>
                      <p:childTnLst>
                        <p:par>
                          <p:cTn id="29" fill="hold" nodeType="after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3263"/>
                                        </p:tgtEl>
                                        <p:attrNameLst>
                                          <p:attrName>style.visibility</p:attrName>
                                        </p:attrNameLst>
                                      </p:cBhvr>
                                      <p:to>
                                        <p:strVal val="visible"/>
                                      </p:to>
                                    </p:set>
                                    <p:animEffect transition="in" filter="wipe(down)">
                                      <p:cBhvr>
                                        <p:cTn id="32" dur="500"/>
                                        <p:tgtEl>
                                          <p:spTgt spid="223263"/>
                                        </p:tgtEl>
                                      </p:cBhvr>
                                    </p:animEffect>
                                  </p:childTnLst>
                                </p:cTn>
                              </p:par>
                            </p:childTnLst>
                          </p:cTn>
                        </p:par>
                      </p:childTnLst>
                    </p:cTn>
                  </p:par>
                  <p:par>
                    <p:cTn id="33" fill="hold">
                      <p:stCondLst>
                        <p:cond delay="indefinite"/>
                      </p:stCondLst>
                      <p:childTnLst>
                        <p:par>
                          <p:cTn id="34" fill="hold" nodeType="after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3262"/>
                                        </p:tgtEl>
                                        <p:attrNameLst>
                                          <p:attrName>style.visibility</p:attrName>
                                        </p:attrNameLst>
                                      </p:cBhvr>
                                      <p:to>
                                        <p:strVal val="visible"/>
                                      </p:to>
                                    </p:set>
                                    <p:animEffect transition="in" filter="wipe(down)">
                                      <p:cBhvr>
                                        <p:cTn id="37" dur="500"/>
                                        <p:tgtEl>
                                          <p:spTgt spid="223262"/>
                                        </p:tgtEl>
                                      </p:cBhvr>
                                    </p:animEffect>
                                  </p:childTnLst>
                                </p:cTn>
                              </p:par>
                            </p:childTnLst>
                          </p:cTn>
                        </p:par>
                      </p:childTnLst>
                    </p:cTn>
                  </p:par>
                  <p:par>
                    <p:cTn id="38" fill="hold">
                      <p:stCondLst>
                        <p:cond delay="indefinite"/>
                      </p:stCondLst>
                      <p:childTnLst>
                        <p:par>
                          <p:cTn id="39" fill="hold" nodeType="after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3261"/>
                                        </p:tgtEl>
                                        <p:attrNameLst>
                                          <p:attrName>style.visibility</p:attrName>
                                        </p:attrNameLst>
                                      </p:cBhvr>
                                      <p:to>
                                        <p:strVal val="visible"/>
                                      </p:to>
                                    </p:set>
                                    <p:animEffect transition="in" filter="wipe(down)">
                                      <p:cBhvr>
                                        <p:cTn id="42" dur="500"/>
                                        <p:tgtEl>
                                          <p:spTgt spid="223261"/>
                                        </p:tgtEl>
                                      </p:cBhvr>
                                    </p:animEffect>
                                  </p:childTnLst>
                                </p:cTn>
                              </p:par>
                            </p:childTnLst>
                          </p:cTn>
                        </p:par>
                      </p:childTnLst>
                    </p:cTn>
                  </p:par>
                  <p:par>
                    <p:cTn id="43" fill="hold">
                      <p:stCondLst>
                        <p:cond delay="indefinite"/>
                      </p:stCondLst>
                      <p:childTnLst>
                        <p:par>
                          <p:cTn id="44" fill="hold" nodeType="after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3260"/>
                                        </p:tgtEl>
                                        <p:attrNameLst>
                                          <p:attrName>style.visibility</p:attrName>
                                        </p:attrNameLst>
                                      </p:cBhvr>
                                      <p:to>
                                        <p:strVal val="visible"/>
                                      </p:to>
                                    </p:set>
                                    <p:animEffect transition="in" filter="wipe(down)">
                                      <p:cBhvr>
                                        <p:cTn id="47" dur="500"/>
                                        <p:tgtEl>
                                          <p:spTgt spid="2232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23253"/>
                                        </p:tgtEl>
                                        <p:attrNameLst>
                                          <p:attrName>style.visibility</p:attrName>
                                        </p:attrNameLst>
                                      </p:cBhvr>
                                      <p:to>
                                        <p:strVal val="visible"/>
                                      </p:to>
                                    </p:set>
                                    <p:animEffect transition="in" filter="wipe(down)">
                                      <p:cBhvr>
                                        <p:cTn id="52" dur="500"/>
                                        <p:tgtEl>
                                          <p:spTgt spid="223253"/>
                                        </p:tgtEl>
                                      </p:cBhvr>
                                    </p:animEffect>
                                  </p:childTnLst>
                                </p:cTn>
                              </p:par>
                            </p:childTnLst>
                          </p:cTn>
                        </p:par>
                      </p:childTnLst>
                    </p:cTn>
                  </p:par>
                  <p:par>
                    <p:cTn id="53" fill="hold">
                      <p:stCondLst>
                        <p:cond delay="indefinite"/>
                      </p:stCondLst>
                      <p:childTnLst>
                        <p:par>
                          <p:cTn id="54" fill="hold" nodeType="after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23259"/>
                                        </p:tgtEl>
                                        <p:attrNameLst>
                                          <p:attrName>style.visibility</p:attrName>
                                        </p:attrNameLst>
                                      </p:cBhvr>
                                      <p:to>
                                        <p:strVal val="visible"/>
                                      </p:to>
                                    </p:set>
                                    <p:animEffect transition="in" filter="wipe(down)">
                                      <p:cBhvr>
                                        <p:cTn id="57" dur="500"/>
                                        <p:tgtEl>
                                          <p:spTgt spid="223259"/>
                                        </p:tgtEl>
                                      </p:cBhvr>
                                    </p:animEffect>
                                  </p:childTnLst>
                                </p:cTn>
                              </p:par>
                            </p:childTnLst>
                          </p:cTn>
                        </p:par>
                      </p:childTnLst>
                    </p:cTn>
                  </p:par>
                  <p:par>
                    <p:cTn id="58" fill="hold">
                      <p:stCondLst>
                        <p:cond delay="indefinite"/>
                      </p:stCondLst>
                      <p:childTnLst>
                        <p:par>
                          <p:cTn id="59" fill="hold" nodeType="after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23258"/>
                                        </p:tgtEl>
                                        <p:attrNameLst>
                                          <p:attrName>style.visibility</p:attrName>
                                        </p:attrNameLst>
                                      </p:cBhvr>
                                      <p:to>
                                        <p:strVal val="visible"/>
                                      </p:to>
                                    </p:set>
                                    <p:animEffect transition="in" filter="wipe(down)">
                                      <p:cBhvr>
                                        <p:cTn id="62" dur="500"/>
                                        <p:tgtEl>
                                          <p:spTgt spid="22325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3257"/>
                                        </p:tgtEl>
                                        <p:attrNameLst>
                                          <p:attrName>style.visibility</p:attrName>
                                        </p:attrNameLst>
                                      </p:cBhvr>
                                      <p:to>
                                        <p:strVal val="visible"/>
                                      </p:to>
                                    </p:set>
                                    <p:animEffect transition="in" filter="wipe(down)">
                                      <p:cBhvr>
                                        <p:cTn id="67" dur="500"/>
                                        <p:tgtEl>
                                          <p:spTgt spid="2232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3251"/>
                                        </p:tgtEl>
                                        <p:attrNameLst>
                                          <p:attrName>style.visibility</p:attrName>
                                        </p:attrNameLst>
                                      </p:cBhvr>
                                      <p:to>
                                        <p:strVal val="visible"/>
                                      </p:to>
                                    </p:set>
                                    <p:animEffect transition="in" filter="wipe(down)">
                                      <p:cBhvr>
                                        <p:cTn id="72" dur="500"/>
                                        <p:tgtEl>
                                          <p:spTgt spid="2232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23256"/>
                                        </p:tgtEl>
                                        <p:attrNameLst>
                                          <p:attrName>style.visibility</p:attrName>
                                        </p:attrNameLst>
                                      </p:cBhvr>
                                      <p:to>
                                        <p:strVal val="visible"/>
                                      </p:to>
                                    </p:set>
                                    <p:animEffect transition="in" filter="wipe(down)">
                                      <p:cBhvr>
                                        <p:cTn id="77" dur="500"/>
                                        <p:tgtEl>
                                          <p:spTgt spid="22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1" grpId="0" animBg="1"/>
      <p:bldP spid="9236" grpId="0"/>
      <p:bldP spid="223253" grpId="0" animBg="1"/>
      <p:bldP spid="223254" grpId="0" animBg="1"/>
      <p:bldP spid="223255" grpId="0" animBg="1"/>
      <p:bldP spid="223256" grpId="0" animBg="1"/>
      <p:bldP spid="223257" grpId="0" animBg="1"/>
      <p:bldP spid="223258" grpId="0" animBg="1"/>
      <p:bldP spid="223259" grpId="0" animBg="1"/>
      <p:bldP spid="223260" grpId="0" animBg="1"/>
      <p:bldP spid="223261" grpId="0" animBg="1"/>
      <p:bldP spid="223262" grpId="0" animBg="1"/>
      <p:bldP spid="223263" grpId="0" animBg="1"/>
      <p:bldP spid="223264" grpId="0" animBg="1"/>
      <p:bldP spid="22326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9955" y="918299"/>
            <a:ext cx="2880745" cy="1143000"/>
          </a:xfrm>
        </p:spPr>
        <p:txBody>
          <a:bodyPr/>
          <a:lstStyle/>
          <a:p>
            <a:pPr eaLnBrk="1" hangingPunct="1">
              <a:defRPr/>
            </a:pPr>
            <a:r>
              <a:rPr lang="zh-CN" altLang="en-US" sz="36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用动态规划法求最优解</a:t>
            </a:r>
          </a:p>
        </p:txBody>
      </p:sp>
      <p:sp>
        <p:nvSpPr>
          <p:cNvPr id="10244" name="Rectangle 4"/>
          <p:cNvSpPr>
            <a:spLocks noChangeArrowheads="1"/>
          </p:cNvSpPr>
          <p:nvPr/>
        </p:nvSpPr>
        <p:spPr bwMode="auto">
          <a:xfrm>
            <a:off x="3200700" y="829585"/>
            <a:ext cx="8424863" cy="582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public static void </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matrixChain</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p,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m,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s)</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n=p.length-1;</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0;</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r = 2; r &lt;= n; r++)</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 r+1;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j=i+r-1;</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m[i+1][j]+ p[i-1]*p[</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 + m[k+1][j] + p[i-1]*p[k]*p[j];</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t;</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10245" name="Rectangle 29"/>
          <p:cNvSpPr>
            <a:spLocks noChangeArrowheads="1"/>
          </p:cNvSpPr>
          <p:nvPr/>
        </p:nvSpPr>
        <p:spPr bwMode="auto">
          <a:xfrm>
            <a:off x="3200700" y="302458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697307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arn(outHorizontal)">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9955" y="918299"/>
            <a:ext cx="2880745" cy="1143000"/>
          </a:xfrm>
        </p:spPr>
        <p:txBody>
          <a:bodyPr/>
          <a:lstStyle/>
          <a:p>
            <a:pPr eaLnBrk="1" hangingPunct="1">
              <a:defRPr/>
            </a:pPr>
            <a:r>
              <a:rPr lang="zh-CN" altLang="en-US" sz="36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用动态规划法求最优解</a:t>
            </a:r>
          </a:p>
        </p:txBody>
      </p:sp>
      <p:sp>
        <p:nvSpPr>
          <p:cNvPr id="10244" name="Rectangle 4"/>
          <p:cNvSpPr>
            <a:spLocks noChangeArrowheads="1"/>
          </p:cNvSpPr>
          <p:nvPr/>
        </p:nvSpPr>
        <p:spPr bwMode="auto">
          <a:xfrm>
            <a:off x="3200700" y="829585"/>
            <a:ext cx="8424863" cy="582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public static void </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matrixChain</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p,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m,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s)</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n=p.length-1;</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0;</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r = 2; r &lt;= n; r++)</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 r+1;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j=i+r-1;</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m[i+1][j]+ p[i-1]*p[</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 + m[k+1][j] + p[i-1]*p[k]*p[j];</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t;</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10245" name="Rectangle 29"/>
          <p:cNvSpPr>
            <a:spLocks noChangeArrowheads="1"/>
          </p:cNvSpPr>
          <p:nvPr/>
        </p:nvSpPr>
        <p:spPr bwMode="auto">
          <a:xfrm>
            <a:off x="3200700" y="302458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511" name="Text Box 31"/>
          <p:cNvSpPr txBox="1">
            <a:spLocks noChangeArrowheads="1"/>
          </p:cNvSpPr>
          <p:nvPr/>
        </p:nvSpPr>
        <p:spPr bwMode="auto">
          <a:xfrm>
            <a:off x="8105206" y="2163959"/>
            <a:ext cx="3657602" cy="2031325"/>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defPPr>
              <a:defRPr lang="zh-CN"/>
            </a:defPPr>
            <a:lvl1pPr>
              <a:defRPr sz="2400">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sz="2400">
                <a:solidFill>
                  <a:schemeClr val="bg1">
                    <a:lumMod val="20000"/>
                    <a:lumOff val="80000"/>
                  </a:schemeClr>
                </a:solidFill>
                <a:latin typeface="微软雅黑" panose="020B0503020204020204" pitchFamily="34" charset="-122"/>
                <a:ea typeface="微软雅黑" panose="020B0503020204020204" pitchFamily="34" charset="-122"/>
              </a:defRPr>
            </a:lvl2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算法复杂度分析：</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算法</a:t>
            </a:r>
            <a:r>
              <a:rPr kumimoji="0" lang="en-US" altLang="zh-CN" sz="1800" b="0" i="0" u="none" strike="noStrike" kern="1200" cap="none" spc="0" normalizeH="0" baseline="0" noProof="0" dirty="0" err="1">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matrixChain</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的主要计算量取决于算法中对</a:t>
            </a:r>
            <a:r>
              <a:rPr kumimoji="0" lang="en-US" altLang="zh-CN"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r</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err="1">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i</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和</a:t>
            </a:r>
            <a:r>
              <a:rPr kumimoji="0" lang="en-US" altLang="zh-CN"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k</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的</a:t>
            </a:r>
            <a:r>
              <a:rPr kumimoji="0" lang="en-US" altLang="zh-CN"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重循环。循环体内的计算量为</a:t>
            </a:r>
            <a:r>
              <a:rPr kumimoji="0" lang="en-US" altLang="zh-CN"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O(1)</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，而</a:t>
            </a:r>
            <a:r>
              <a:rPr kumimoji="0" lang="en-US" altLang="zh-CN"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重循环的总次数为</a:t>
            </a:r>
            <a:r>
              <a:rPr kumimoji="0" lang="en-US" altLang="zh-CN"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O(n3)</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。因此算法的计算时间上界为</a:t>
            </a:r>
            <a:r>
              <a:rPr kumimoji="0" lang="en-US" altLang="zh-CN"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O(n3)</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。算法所占用的空间显然为</a:t>
            </a:r>
            <a:r>
              <a:rPr kumimoji="0" lang="en-US" altLang="zh-CN"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O(n2)</a:t>
            </a:r>
            <a:r>
              <a:rPr kumimoji="0" lang="zh-CN" altLang="en-US" sz="1800" b="0" i="0" u="none" strike="noStrike" kern="1200" cap="none" spc="0" normalizeH="0" baseline="0" noProof="0" dirty="0">
                <a:ln>
                  <a:noFill/>
                </a:ln>
                <a:solidFill>
                  <a:srgbClr val="FFFFFF">
                    <a:lumMod val="20000"/>
                    <a:lumOff val="80000"/>
                  </a:srgbClr>
                </a:solidFill>
                <a:effectLst/>
                <a:uLnTx/>
                <a:uFillTx/>
                <a:latin typeface="微软雅黑" panose="020B0503020204020204" pitchFamily="34" charset="-122"/>
                <a:ea typeface="微软雅黑" panose="020B0503020204020204" pitchFamily="34" charset="-122"/>
                <a:cs typeface="+mn-cs"/>
              </a:rPr>
              <a:t>。</a:t>
            </a:r>
          </a:p>
        </p:txBody>
      </p:sp>
      <p:sp>
        <p:nvSpPr>
          <p:cNvPr id="20514" name="Oval 34"/>
          <p:cNvSpPr>
            <a:spLocks noChangeArrowheads="1"/>
          </p:cNvSpPr>
          <p:nvPr/>
        </p:nvSpPr>
        <p:spPr bwMode="auto">
          <a:xfrm>
            <a:off x="3340256" y="1758130"/>
            <a:ext cx="41148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516" name="Oval 36"/>
          <p:cNvSpPr>
            <a:spLocks noChangeArrowheads="1"/>
          </p:cNvSpPr>
          <p:nvPr/>
        </p:nvSpPr>
        <p:spPr bwMode="auto">
          <a:xfrm>
            <a:off x="3578070" y="2215330"/>
            <a:ext cx="2438400" cy="3429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517" name="AutoShape 37"/>
          <p:cNvSpPr>
            <a:spLocks/>
          </p:cNvSpPr>
          <p:nvPr/>
        </p:nvSpPr>
        <p:spPr bwMode="auto">
          <a:xfrm>
            <a:off x="6132356" y="5292047"/>
            <a:ext cx="914400" cy="457200"/>
          </a:xfrm>
          <a:prstGeom prst="borderCallout1">
            <a:avLst>
              <a:gd name="adj1" fmla="val -11587"/>
              <a:gd name="adj2" fmla="val -6274"/>
              <a:gd name="adj3" fmla="val -102317"/>
              <a:gd name="adj4" fmla="val -65449"/>
            </a:avLst>
          </a:prstGeom>
          <a:solidFill>
            <a:srgbClr val="00B05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m[i,i+r]</a:t>
            </a:r>
          </a:p>
        </p:txBody>
      </p:sp>
      <p:sp>
        <p:nvSpPr>
          <p:cNvPr id="14" name="AutoShape 35"/>
          <p:cNvSpPr>
            <a:spLocks/>
          </p:cNvSpPr>
          <p:nvPr/>
        </p:nvSpPr>
        <p:spPr bwMode="auto">
          <a:xfrm>
            <a:off x="7315500" y="1238099"/>
            <a:ext cx="914400" cy="415828"/>
          </a:xfrm>
          <a:prstGeom prst="borderCallout1">
            <a:avLst>
              <a:gd name="adj1" fmla="val 112640"/>
              <a:gd name="adj2" fmla="val 1591"/>
              <a:gd name="adj3" fmla="val 178194"/>
              <a:gd name="adj4" fmla="val -41479"/>
            </a:avLst>
          </a:prstGeom>
          <a:solidFill>
            <a:srgbClr val="00B05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m[i,i]</a:t>
            </a:r>
          </a:p>
        </p:txBody>
      </p:sp>
    </p:spTree>
    <p:extLst>
      <p:ext uri="{BB962C8B-B14F-4D97-AF65-F5344CB8AC3E}">
        <p14:creationId xmlns:p14="http://schemas.microsoft.com/office/powerpoint/2010/main" val="21826734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arn(out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14"/>
                                        </p:tgtEl>
                                        <p:attrNameLst>
                                          <p:attrName>style.visibility</p:attrName>
                                        </p:attrNameLst>
                                      </p:cBhvr>
                                      <p:to>
                                        <p:strVal val="visible"/>
                                      </p:to>
                                    </p:set>
                                    <p:animEffect transition="in" filter="blinds(horizontal)">
                                      <p:cBhvr>
                                        <p:cTn id="12" dur="500"/>
                                        <p:tgtEl>
                                          <p:spTgt spid="20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16"/>
                                        </p:tgtEl>
                                        <p:attrNameLst>
                                          <p:attrName>style.visibility</p:attrName>
                                        </p:attrNameLst>
                                      </p:cBhvr>
                                      <p:to>
                                        <p:strVal val="visible"/>
                                      </p:to>
                                    </p:set>
                                    <p:animEffect transition="in" filter="blinds(horizontal)">
                                      <p:cBhvr>
                                        <p:cTn id="17" dur="500"/>
                                        <p:tgtEl>
                                          <p:spTgt spid="2051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0517"/>
                                        </p:tgtEl>
                                        <p:attrNameLst>
                                          <p:attrName>style.visibility</p:attrName>
                                        </p:attrNameLst>
                                      </p:cBhvr>
                                      <p:to>
                                        <p:strVal val="visible"/>
                                      </p:to>
                                    </p:set>
                                    <p:animEffect transition="in" filter="blinds(horizontal)">
                                      <p:cBhvr>
                                        <p:cTn id="20" dur="500"/>
                                        <p:tgtEl>
                                          <p:spTgt spid="205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511"/>
                                        </p:tgtEl>
                                        <p:attrNameLst>
                                          <p:attrName>style.visibility</p:attrName>
                                        </p:attrNameLst>
                                      </p:cBhvr>
                                      <p:to>
                                        <p:strVal val="visible"/>
                                      </p:to>
                                    </p:set>
                                    <p:animEffect transition="in" filter="blinds(horizontal)">
                                      <p:cBhvr>
                                        <p:cTn id="25" dur="500"/>
                                        <p:tgtEl>
                                          <p:spTgt spid="205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511" grpId="0" animBg="1" autoUpdateAnimBg="0"/>
      <p:bldP spid="20514" grpId="0" animBg="1"/>
      <p:bldP spid="20516" grpId="0" animBg="1"/>
      <p:bldP spid="20517"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824621"/>
            <a:ext cx="5486400" cy="646331"/>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spcBef>
                <a:spcPct val="50000"/>
              </a:spcBef>
            </a:pPr>
            <a:r>
              <a:rPr lang="zh-CN" altLang="en-US" sz="3600" kern="1200" dirty="0">
                <a:solidFill>
                  <a:srgbClr val="0070C0"/>
                </a:solidFill>
                <a:latin typeface="微软雅黑" panose="020B0503020204020204" pitchFamily="34" charset="-122"/>
                <a:ea typeface="微软雅黑" panose="020B0503020204020204" pitchFamily="34" charset="-122"/>
                <a:cs typeface="+mn-cs"/>
              </a:rPr>
              <a:t>用动态规划法求最优解</a:t>
            </a:r>
          </a:p>
        </p:txBody>
      </p:sp>
      <p:sp>
        <p:nvSpPr>
          <p:cNvPr id="20483" name="Rectangle 3"/>
          <p:cNvSpPr>
            <a:spLocks noChangeArrowheads="1"/>
          </p:cNvSpPr>
          <p:nvPr/>
        </p:nvSpPr>
        <p:spPr bwMode="auto">
          <a:xfrm>
            <a:off x="2855914"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graphicFrame>
        <p:nvGraphicFramePr>
          <p:cNvPr id="20513" name="Group 33"/>
          <p:cNvGraphicFramePr>
            <a:graphicFrameLocks noGrp="1"/>
          </p:cNvGraphicFramePr>
          <p:nvPr>
            <p:extLst/>
          </p:nvPr>
        </p:nvGraphicFramePr>
        <p:xfrm>
          <a:off x="1316618" y="2143088"/>
          <a:ext cx="5264150" cy="809625"/>
        </p:xfrm>
        <a:graphic>
          <a:graphicData uri="http://schemas.openxmlformats.org/drawingml/2006/table">
            <a:tbl>
              <a:tblPr>
                <a:effectLst>
                  <a:outerShdw blurRad="50800" dist="38100" dir="5400000" algn="t" rotWithShape="0">
                    <a:prstClr val="black">
                      <a:alpha val="40000"/>
                    </a:prstClr>
                  </a:outerShdw>
                </a:effectLst>
              </a:tblPr>
              <a:tblGrid>
                <a:gridCol w="890588">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754062">
                  <a:extLst>
                    <a:ext uri="{9D8B030D-6E8A-4147-A177-3AD203B41FA5}">
                      <a16:colId xmlns:a16="http://schemas.microsoft.com/office/drawing/2014/main" val="20002"/>
                    </a:ext>
                  </a:extLst>
                </a:gridCol>
                <a:gridCol w="754063">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1087437">
                  <a:extLst>
                    <a:ext uri="{9D8B030D-6E8A-4147-A177-3AD203B41FA5}">
                      <a16:colId xmlns:a16="http://schemas.microsoft.com/office/drawing/2014/main" val="20005"/>
                    </a:ext>
                  </a:extLst>
                </a:gridCol>
              </a:tblGrid>
              <a:tr h="3965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A1</a:t>
                      </a: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A2</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A3</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A4</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A5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A6</a:t>
                      </a: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41307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30</a:t>
                      </a:r>
                      <a:r>
                        <a:rPr kumimoji="0" lang="en-US" altLang="zh-CN" sz="2000" b="0" i="0" u="none" strike="noStrike" cap="none" normalizeH="0" baseline="0">
                          <a:ln>
                            <a:noFill/>
                          </a:ln>
                          <a:solidFill>
                            <a:schemeClr val="tx1"/>
                          </a:solidFill>
                          <a:effectLst/>
                          <a:latin typeface="Arial" charset="0"/>
                          <a:ea typeface="宋体" pitchFamily="2" charset="-122"/>
                          <a:sym typeface="Symbol" pitchFamily="18" charset="2"/>
                        </a:rPr>
                        <a:t>35</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35</a:t>
                      </a:r>
                      <a:r>
                        <a:rPr kumimoji="0" lang="en-US" altLang="zh-CN" sz="2000" b="0" i="0" u="none" strike="noStrike" cap="none" normalizeH="0" baseline="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a:ln>
                            <a:noFill/>
                          </a:ln>
                          <a:solidFill>
                            <a:schemeClr val="tx1"/>
                          </a:solidFill>
                          <a:effectLst/>
                          <a:latin typeface="Arial" charset="0"/>
                          <a:ea typeface="宋体" pitchFamily="2" charset="-122"/>
                        </a:rPr>
                        <a:t>15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15</a:t>
                      </a:r>
                      <a:r>
                        <a:rPr kumimoji="0" lang="en-US" altLang="zh-CN" sz="2000" b="0" i="0" u="none" strike="noStrike" cap="none" normalizeH="0" baseline="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a:ln>
                            <a:noFill/>
                          </a:ln>
                          <a:solidFill>
                            <a:schemeClr val="tx1"/>
                          </a:solidFill>
                          <a:effectLst/>
                          <a:latin typeface="Arial" charset="0"/>
                          <a:ea typeface="宋体" pitchFamily="2" charset="-122"/>
                        </a:rPr>
                        <a:t>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5</a:t>
                      </a:r>
                      <a:r>
                        <a:rPr kumimoji="0" lang="en-US" altLang="zh-CN" sz="2000" b="0" i="0" u="none" strike="noStrike" cap="none" normalizeH="0" baseline="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r>
                        <a:rPr kumimoji="0" lang="en-US" altLang="zh-CN" sz="2000" b="0" i="0" u="none" strike="noStrike" cap="none" normalizeH="0" baseline="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a:ln>
                            <a:noFill/>
                          </a:ln>
                          <a:solidFill>
                            <a:schemeClr val="tx1"/>
                          </a:solidFill>
                          <a:effectLst/>
                          <a:latin typeface="Arial" charset="0"/>
                          <a:ea typeface="宋体" pitchFamily="2" charset="-122"/>
                        </a:rPr>
                        <a:t>20</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20</a:t>
                      </a:r>
                      <a:r>
                        <a:rPr kumimoji="0" lang="en-US" altLang="zh-CN" sz="2000" b="0"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dirty="0">
                          <a:ln>
                            <a:noFill/>
                          </a:ln>
                          <a:solidFill>
                            <a:schemeClr val="tx1"/>
                          </a:solidFill>
                          <a:effectLst/>
                          <a:latin typeface="Arial" charset="0"/>
                          <a:ea typeface="宋体" pitchFamily="2" charset="-122"/>
                        </a:rPr>
                        <a:t>25</a:t>
                      </a: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bl>
          </a:graphicData>
        </a:graphic>
      </p:graphicFrame>
      <p:pic>
        <p:nvPicPr>
          <p:cNvPr id="11291" name="Picture 28" descr="t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512926"/>
            <a:ext cx="6948488"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93" name="Object 30"/>
          <p:cNvGraphicFramePr>
            <a:graphicFrameLocks noChangeAspect="1"/>
          </p:cNvGraphicFramePr>
          <p:nvPr>
            <p:extLst/>
          </p:nvPr>
        </p:nvGraphicFramePr>
        <p:xfrm>
          <a:off x="1201263" y="3211409"/>
          <a:ext cx="6952138" cy="1042821"/>
        </p:xfrm>
        <a:graphic>
          <a:graphicData uri="http://schemas.openxmlformats.org/presentationml/2006/ole">
            <mc:AlternateContent xmlns:mc="http://schemas.openxmlformats.org/markup-compatibility/2006">
              <mc:Choice xmlns:v="urn:schemas-microsoft-com:vml" Requires="v">
                <p:oleObj spid="_x0000_s22537" name="公式" r:id="rId4" imgW="4762500" imgH="711200" progId="Equation.3">
                  <p:embed/>
                </p:oleObj>
              </mc:Choice>
              <mc:Fallback>
                <p:oleObj name="公式" r:id="rId4" imgW="4762500" imgH="711200" progId="Equation.3">
                  <p:embed/>
                  <p:pic>
                    <p:nvPicPr>
                      <p:cNvPr id="11293"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263" y="3211409"/>
                        <a:ext cx="6952138" cy="1042821"/>
                      </a:xfrm>
                      <a:prstGeom prst="rect">
                        <a:avLst/>
                      </a:prstGeom>
                      <a:noFill/>
                      <a:ln>
                        <a:noFill/>
                      </a:ln>
                      <a:extLst/>
                    </p:spPr>
                  </p:pic>
                </p:oleObj>
              </mc:Fallback>
            </mc:AlternateContent>
          </a:graphicData>
        </a:graphic>
      </p:graphicFrame>
      <p:sp>
        <p:nvSpPr>
          <p:cNvPr id="11294" name="文本框 1"/>
          <p:cNvSpPr txBox="1">
            <a:spLocks noChangeArrowheads="1"/>
          </p:cNvSpPr>
          <p:nvPr/>
        </p:nvSpPr>
        <p:spPr bwMode="auto">
          <a:xfrm>
            <a:off x="1081750" y="1572763"/>
            <a:ext cx="4059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例子：下表</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6</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个矩阵连乘问题</a:t>
            </a:r>
          </a:p>
        </p:txBody>
      </p:sp>
    </p:spTree>
    <p:extLst>
      <p:ext uri="{BB962C8B-B14F-4D97-AF65-F5344CB8AC3E}">
        <p14:creationId xmlns:p14="http://schemas.microsoft.com/office/powerpoint/2010/main" val="826644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randombar(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13"/>
                                        </p:tgtEl>
                                        <p:attrNameLst>
                                          <p:attrName>style.visibility</p:attrName>
                                        </p:attrNameLst>
                                      </p:cBhvr>
                                      <p:to>
                                        <p:strVal val="visible"/>
                                      </p:to>
                                    </p:set>
                                    <p:animEffect transition="in" filter="randombar(horizontal)">
                                      <p:cBhvr>
                                        <p:cTn id="12" dur="500"/>
                                        <p:tgtEl>
                                          <p:spTgt spid="205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291"/>
                                        </p:tgtEl>
                                        <p:attrNameLst>
                                          <p:attrName>style.visibility</p:attrName>
                                        </p:attrNameLst>
                                      </p:cBhvr>
                                      <p:to>
                                        <p:strVal val="visible"/>
                                      </p:to>
                                    </p:set>
                                    <p:animEffect transition="in" filter="box(out)">
                                      <p:cBhvr>
                                        <p:cTn id="17" dur="1000"/>
                                        <p:tgtEl>
                                          <p:spTgt spid="11291"/>
                                        </p:tgtEl>
                                      </p:cBhvr>
                                    </p:animEffect>
                                  </p:childTnLst>
                                </p:cTn>
                              </p:par>
                              <p:par>
                                <p:cTn id="18" presetID="14" presetClass="entr" presetSubtype="10" fill="hold" nodeType="withEffect">
                                  <p:stCondLst>
                                    <p:cond delay="0"/>
                                  </p:stCondLst>
                                  <p:childTnLst>
                                    <p:set>
                                      <p:cBhvr>
                                        <p:cTn id="19" dur="1" fill="hold">
                                          <p:stCondLst>
                                            <p:cond delay="0"/>
                                          </p:stCondLst>
                                        </p:cTn>
                                        <p:tgtEl>
                                          <p:spTgt spid="11293"/>
                                        </p:tgtEl>
                                        <p:attrNameLst>
                                          <p:attrName>style.visibility</p:attrName>
                                        </p:attrNameLst>
                                      </p:cBhvr>
                                      <p:to>
                                        <p:strVal val="visible"/>
                                      </p:to>
                                    </p:set>
                                    <p:animEffect transition="in" filter="randombar(horizontal)">
                                      <p:cBhvr>
                                        <p:cTn id="20" dur="500"/>
                                        <p:tgtEl>
                                          <p:spTgt spid="1129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294"/>
                                        </p:tgtEl>
                                        <p:attrNameLst>
                                          <p:attrName>style.visibility</p:attrName>
                                        </p:attrNameLst>
                                      </p:cBhvr>
                                      <p:to>
                                        <p:strVal val="visible"/>
                                      </p:to>
                                    </p:set>
                                    <p:animEffect transition="in" filter="randombar(horizontal)">
                                      <p:cBhvr>
                                        <p:cTn id="23" dur="500"/>
                                        <p:tgtEl>
                                          <p:spTgt spid="1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112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30480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设计实验报告防抄袭系统</a:t>
            </a:r>
          </a:p>
        </p:txBody>
      </p:sp>
      <p:sp>
        <p:nvSpPr>
          <p:cNvPr id="24579" name="Text Box 3"/>
          <p:cNvSpPr>
            <a:spLocks noGrp="1" noChangeArrowheads="1"/>
          </p:cNvSpPr>
          <p:nvPr>
            <p:ph type="body" idx="1"/>
          </p:nvPr>
        </p:nvSpPr>
        <p:spPr>
          <a:xfrm>
            <a:off x="1905000" y="1219200"/>
            <a:ext cx="3886200" cy="4495800"/>
          </a:xfrm>
        </p:spPr>
        <p:txBody>
          <a:bodyPr/>
          <a:lstStyle/>
          <a:p>
            <a:pPr eaLnBrk="1" hangingPunct="1">
              <a:spcBef>
                <a:spcPct val="0"/>
              </a:spcBef>
              <a:buClr>
                <a:schemeClr val="accent2"/>
              </a:buClr>
              <a:buFont typeface="Wingdings" panose="05000000000000000000" pitchFamily="2" charset="2"/>
              <a:buNone/>
              <a:defRPr/>
            </a:pPr>
            <a:endParaRPr lang="en-US" altLang="zh-CN" sz="2400" dirty="0">
              <a:ea typeface="楷体_GB2312" pitchFamily="49" charset="-122"/>
            </a:endParaRPr>
          </a:p>
          <a:p>
            <a:pPr eaLnBrk="1" hangingPunct="1">
              <a:spcBef>
                <a:spcPct val="0"/>
              </a:spcBef>
              <a:buClr>
                <a:schemeClr val="accent2"/>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该问题以</a:t>
            </a:r>
            <a:r>
              <a:rPr lang="zh-CN" altLang="en-US" sz="2400" dirty="0">
                <a:solidFill>
                  <a:srgbClr val="FF0000"/>
                </a:solidFill>
                <a:latin typeface="微软雅黑" panose="020B0503020204020204" pitchFamily="34" charset="-122"/>
                <a:ea typeface="微软雅黑" panose="020B0503020204020204" pitchFamily="34" charset="-122"/>
              </a:rPr>
              <a:t>公司给推销员的各</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rgbClr val="FF0000"/>
                </a:solidFill>
                <a:latin typeface="微软雅黑" panose="020B0503020204020204" pitchFamily="34" charset="-122"/>
                <a:ea typeface="微软雅黑" panose="020B0503020204020204" pitchFamily="34" charset="-122"/>
              </a:rPr>
              <a:t>位顾客的推销难度评分和推</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rgbClr val="FF0000"/>
                </a:solidFill>
                <a:latin typeface="微软雅黑" panose="020B0503020204020204" pitchFamily="34" charset="-122"/>
                <a:ea typeface="微软雅黑" panose="020B0503020204020204" pitchFamily="34" charset="-122"/>
              </a:rPr>
              <a:t>销员的位次作为输入</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00B050"/>
                </a:solidFill>
                <a:latin typeface="微软雅黑" panose="020B0503020204020204" pitchFamily="34" charset="-122"/>
                <a:ea typeface="微软雅黑" panose="020B0503020204020204" pitchFamily="34" charset="-122"/>
              </a:rPr>
              <a:t>以合</a:t>
            </a:r>
            <a:endParaRPr lang="en-US" altLang="zh-CN" sz="2400" dirty="0">
              <a:solidFill>
                <a:srgbClr val="00B050"/>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rgbClr val="00B050"/>
                </a:solidFill>
                <a:latin typeface="微软雅黑" panose="020B0503020204020204" pitchFamily="34" charset="-122"/>
                <a:ea typeface="微软雅黑" panose="020B0503020204020204" pitchFamily="34" charset="-122"/>
              </a:rPr>
              <a:t>适的要推销的目标作为输出</a:t>
            </a:r>
            <a:endParaRPr lang="en-US" altLang="zh-CN" sz="2400" dirty="0">
              <a:solidFill>
                <a:srgbClr val="00B050"/>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，要求查询速度尽量快的找</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到推销员要推销的目标进行</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推销。从算法的角度看，</a:t>
            </a:r>
            <a:r>
              <a:rPr lang="zh-CN" altLang="en-US" sz="2400" dirty="0">
                <a:solidFill>
                  <a:schemeClr val="bg2">
                    <a:lumMod val="75000"/>
                  </a:schemeClr>
                </a:solidFill>
                <a:latin typeface="微软雅黑" panose="020B0503020204020204" pitchFamily="34" charset="-122"/>
                <a:ea typeface="微软雅黑" panose="020B0503020204020204" pitchFamily="34" charset="-122"/>
              </a:rPr>
              <a:t>实</a:t>
            </a:r>
            <a:endParaRPr lang="en-US" altLang="zh-CN" sz="2400" dirty="0">
              <a:solidFill>
                <a:schemeClr val="bg2">
                  <a:lumMod val="75000"/>
                </a:schemeClr>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chemeClr val="bg2">
                    <a:lumMod val="75000"/>
                  </a:schemeClr>
                </a:solidFill>
                <a:latin typeface="微软雅黑" panose="020B0503020204020204" pitchFamily="34" charset="-122"/>
                <a:ea typeface="微软雅黑" panose="020B0503020204020204" pitchFamily="34" charset="-122"/>
              </a:rPr>
              <a:t>际上就是让我们对各位顾客</a:t>
            </a:r>
            <a:endParaRPr lang="en-US" altLang="zh-CN" sz="2400" dirty="0">
              <a:solidFill>
                <a:schemeClr val="bg2">
                  <a:lumMod val="75000"/>
                </a:schemeClr>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chemeClr val="bg2">
                    <a:lumMod val="75000"/>
                  </a:schemeClr>
                </a:solidFill>
                <a:latin typeface="微软雅黑" panose="020B0503020204020204" pitchFamily="34" charset="-122"/>
                <a:ea typeface="微软雅黑" panose="020B0503020204020204" pitchFamily="34" charset="-122"/>
              </a:rPr>
              <a:t>进行以推销难度评分从低到</a:t>
            </a:r>
            <a:endParaRPr lang="en-US" altLang="zh-CN" sz="2400" dirty="0">
              <a:solidFill>
                <a:schemeClr val="bg2">
                  <a:lumMod val="75000"/>
                </a:schemeClr>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chemeClr val="bg2">
                    <a:lumMod val="75000"/>
                  </a:schemeClr>
                </a:solidFill>
                <a:latin typeface="微软雅黑" panose="020B0503020204020204" pitchFamily="34" charset="-122"/>
                <a:ea typeface="微软雅黑" panose="020B0503020204020204" pitchFamily="34" charset="-122"/>
              </a:rPr>
              <a:t>高排序，然后选择合适第</a:t>
            </a:r>
            <a:r>
              <a:rPr lang="en-US" sz="2400" dirty="0">
                <a:solidFill>
                  <a:schemeClr val="bg2">
                    <a:lumMod val="75000"/>
                  </a:schemeClr>
                </a:solidFill>
                <a:latin typeface="微软雅黑" panose="020B0503020204020204" pitchFamily="34" charset="-122"/>
                <a:ea typeface="微软雅黑" panose="020B0503020204020204" pitchFamily="34" charset="-122"/>
              </a:rPr>
              <a:t>k</a:t>
            </a:r>
          </a:p>
          <a:p>
            <a:pPr eaLnBrk="1" hangingPunct="1">
              <a:spcBef>
                <a:spcPct val="0"/>
              </a:spcBef>
              <a:buClr>
                <a:schemeClr val="accent2"/>
              </a:buClr>
              <a:buFont typeface="Wingdings" panose="05000000000000000000" pitchFamily="2" charset="2"/>
              <a:buNone/>
              <a:defRPr/>
            </a:pPr>
            <a:r>
              <a:rPr lang="zh-CN" altLang="en-US" sz="2400" dirty="0">
                <a:solidFill>
                  <a:schemeClr val="bg2">
                    <a:lumMod val="75000"/>
                  </a:schemeClr>
                </a:solidFill>
                <a:latin typeface="微软雅黑" panose="020B0503020204020204" pitchFamily="34" charset="-122"/>
                <a:ea typeface="微软雅黑" panose="020B0503020204020204" pitchFamily="34" charset="-122"/>
              </a:rPr>
              <a:t>位推销员的顾客</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endParaRPr lang="zh-CN" altLang="en-US" sz="2400" dirty="0">
              <a:ea typeface="楷体_GB2312" pitchFamily="49" charset="-122"/>
            </a:endParaRPr>
          </a:p>
        </p:txBody>
      </p:sp>
      <p:sp>
        <p:nvSpPr>
          <p:cNvPr id="7" name="Text Box 3"/>
          <p:cNvSpPr txBox="1">
            <a:spLocks noChangeArrowheads="1"/>
          </p:cNvSpPr>
          <p:nvPr/>
        </p:nvSpPr>
        <p:spPr bwMode="auto">
          <a:xfrm>
            <a:off x="6172200" y="1219200"/>
            <a:ext cx="3886200" cy="44958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endParaRPr kumimoji="0" lang="en-US" altLang="zh-CN" sz="2400" b="0" i="0" u="none" strike="noStrike" kern="0" cap="none" spc="0" normalizeH="0" baseline="0" noProof="0" dirty="0">
              <a:ln>
                <a:noFill/>
              </a:ln>
              <a:solidFill>
                <a:srgbClr val="000000"/>
              </a:solidFill>
              <a:effectLst/>
              <a:uLnTx/>
              <a:uFillTx/>
              <a:latin typeface="Arial"/>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9999CC"/>
              </a:buClr>
              <a:buSzTx/>
              <a:buFontTx/>
              <a:buNone/>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问题</a:t>
            </a:r>
            <a:r>
              <a:rPr kumimoji="0" lang="zh-CN" altLang="en-US" sz="24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以</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公司给推销员的各位顾客的推销难度评分和推销员的位次作为输入</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合适的要推销的目标作为输出。</a:t>
            </a:r>
            <a:r>
              <a:rPr kumimoji="0" lang="zh-CN" altLang="en-US" sz="2400" b="0" i="0" u="none" strike="noStrike" kern="1200" cap="none" spc="0" normalizeH="0" baseline="0" noProof="0" dirty="0">
                <a:ln>
                  <a:noFill/>
                </a:ln>
                <a:solidFill>
                  <a:srgbClr val="00007D">
                    <a:lumMod val="75000"/>
                  </a:srgbClr>
                </a:solidFill>
                <a:effectLst/>
                <a:uLnTx/>
                <a:uFillTx/>
                <a:latin typeface="微软雅黑" panose="020B0503020204020204" pitchFamily="34" charset="-122"/>
                <a:ea typeface="微软雅黑" panose="020B0503020204020204" pitchFamily="34" charset="-122"/>
                <a:cs typeface="+mn-cs"/>
              </a:rPr>
              <a:t>实际上就是让我们对各位顾客进行以推销难度评分从低到高排序，然后选择合适第</a:t>
            </a:r>
            <a:r>
              <a:rPr kumimoji="0" lang="en-US" sz="2400" b="0" i="0" u="none" strike="noStrike" kern="1200" cap="none" spc="0" normalizeH="0" baseline="0" noProof="0" dirty="0">
                <a:ln>
                  <a:noFill/>
                </a:ln>
                <a:solidFill>
                  <a:srgbClr val="00007D">
                    <a:lumMod val="75000"/>
                  </a:srgbClr>
                </a:solidFill>
                <a:effectLst/>
                <a:uLnTx/>
                <a:uFillTx/>
                <a:latin typeface="微软雅黑" panose="020B0503020204020204" pitchFamily="34" charset="-122"/>
                <a:ea typeface="微软雅黑" panose="020B0503020204020204" pitchFamily="34" charset="-122"/>
                <a:cs typeface="+mn-cs"/>
              </a:rPr>
              <a:t>k</a:t>
            </a:r>
            <a:r>
              <a:rPr kumimoji="0" lang="zh-CN" altLang="en-US" sz="2400" b="0" i="0" u="none" strike="noStrike" kern="1200" cap="none" spc="0" normalizeH="0" baseline="0" noProof="0" dirty="0">
                <a:ln>
                  <a:noFill/>
                </a:ln>
                <a:solidFill>
                  <a:srgbClr val="00007D">
                    <a:lumMod val="75000"/>
                  </a:srgbClr>
                </a:solidFill>
                <a:effectLst/>
                <a:uLnTx/>
                <a:uFillTx/>
                <a:latin typeface="微软雅黑" panose="020B0503020204020204" pitchFamily="34" charset="-122"/>
                <a:ea typeface="微软雅黑" panose="020B0503020204020204" pitchFamily="34" charset="-122"/>
                <a:cs typeface="+mn-cs"/>
              </a:rPr>
              <a:t>位推销员的顾客。</a:t>
            </a:r>
            <a:endParaRPr kumimoji="0" lang="en-US" altLang="zh-CN" sz="2400" b="0" i="0" u="none" strike="noStrike" kern="1200" cap="none" spc="0" normalizeH="0" baseline="0" noProof="0" dirty="0">
              <a:ln>
                <a:noFill/>
              </a:ln>
              <a:solidFill>
                <a:srgbClr val="00007D">
                  <a:lumMod val="75000"/>
                </a:srgb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endParaRPr kumimoji="0" lang="zh-CN" altLang="en-US" sz="2400" b="0" i="0" u="none" strike="noStrike" kern="0" cap="none" spc="0" normalizeH="0" baseline="0" noProof="0" dirty="0">
              <a:ln>
                <a:noFill/>
              </a:ln>
              <a:solidFill>
                <a:srgbClr val="000000"/>
              </a:solidFill>
              <a:effectLst/>
              <a:uLnTx/>
              <a:uFillTx/>
              <a:latin typeface="Arial"/>
              <a:ea typeface="楷体_GB2312" pitchFamily="49" charset="-122"/>
              <a:cs typeface="+mn-cs"/>
            </a:endParaRPr>
          </a:p>
        </p:txBody>
      </p:sp>
      <p:sp>
        <p:nvSpPr>
          <p:cNvPr id="8197" name="TextBox 7"/>
          <p:cNvSpPr txBox="1">
            <a:spLocks noChangeArrowheads="1"/>
          </p:cNvSpPr>
          <p:nvPr/>
        </p:nvSpPr>
        <p:spPr bwMode="auto">
          <a:xfrm>
            <a:off x="2438400" y="59436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文档</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198" name="TextBox 8"/>
          <p:cNvSpPr txBox="1">
            <a:spLocks noChangeArrowheads="1"/>
          </p:cNvSpPr>
          <p:nvPr/>
        </p:nvSpPr>
        <p:spPr bwMode="auto">
          <a:xfrm>
            <a:off x="7696200" y="58674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文档</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267036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3505200" y="3200400"/>
            <a:ext cx="5439310"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6.2.3</a:t>
            </a:r>
            <a:r>
              <a:rPr kumimoji="0" lang="zh-CN" altLang="en-US" sz="40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动态规划</a:t>
            </a:r>
            <a:r>
              <a:rPr kumimoji="0" lang="zh-CN" altLang="en-US"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基本要素</a:t>
            </a:r>
            <a:endParaRPr kumimoji="0" lang="zh-CN" altLang="en-US"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04519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143000" y="1752168"/>
            <a:ext cx="3200400" cy="533400"/>
          </a:xfrm>
        </p:spPr>
        <p:txBody>
          <a:bodyPr/>
          <a:lstStyle/>
          <a:p>
            <a:pPr eaLnBrk="1" hangingPunct="1">
              <a:lnSpc>
                <a:spcPct val="90000"/>
              </a:lnSpc>
              <a:spcBef>
                <a:spcPct val="0"/>
              </a:spcBef>
              <a:buClrTx/>
              <a:buFontTx/>
              <a:buNone/>
              <a:defRPr/>
            </a:pPr>
            <a:r>
              <a:rPr lang="zh-CN" altLang="en-US" dirty="0">
                <a:solidFill>
                  <a:srgbClr val="0070C0"/>
                </a:solidFill>
                <a:latin typeface="微软雅黑" panose="020B0503020204020204" pitchFamily="34" charset="-122"/>
                <a:ea typeface="微软雅黑" panose="020B0503020204020204" pitchFamily="34" charset="-122"/>
              </a:rPr>
              <a:t>一、最优子结构</a:t>
            </a:r>
          </a:p>
          <a:p>
            <a:pPr eaLnBrk="1" hangingPunct="1">
              <a:lnSpc>
                <a:spcPct val="90000"/>
              </a:lnSpc>
              <a:defRPr/>
            </a:pPr>
            <a:endParaRPr lang="en-US" altLang="zh-CN" dirty="0">
              <a:solidFill>
                <a:srgbClr val="0070C0"/>
              </a:solidFill>
              <a:latin typeface="微软雅黑" panose="020B0503020204020204" pitchFamily="34" charset="-122"/>
              <a:ea typeface="微软雅黑" panose="020B0503020204020204" pitchFamily="34" charset="-122"/>
            </a:endParaRPr>
          </a:p>
        </p:txBody>
      </p:sp>
      <p:sp>
        <p:nvSpPr>
          <p:cNvPr id="21506" name="Rectangle 2"/>
          <p:cNvSpPr>
            <a:spLocks noGrp="1" noChangeArrowheads="1"/>
          </p:cNvSpPr>
          <p:nvPr>
            <p:ph type="title"/>
          </p:nvPr>
        </p:nvSpPr>
        <p:spPr>
          <a:xfrm>
            <a:off x="1143000" y="914400"/>
            <a:ext cx="5827236" cy="70788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4000" kern="1200" dirty="0">
                <a:solidFill>
                  <a:srgbClr val="0070C0"/>
                </a:solidFill>
                <a:latin typeface="微软雅黑" panose="020B0503020204020204" pitchFamily="34" charset="-122"/>
                <a:ea typeface="微软雅黑" panose="020B0503020204020204" pitchFamily="34" charset="-122"/>
                <a:cs typeface="+mn-cs"/>
              </a:rPr>
              <a:t>动态规划算法的基本要素</a:t>
            </a:r>
          </a:p>
        </p:txBody>
      </p:sp>
      <p:sp>
        <p:nvSpPr>
          <p:cNvPr id="17412" name="Text Box 4"/>
          <p:cNvSpPr txBox="1">
            <a:spLocks noChangeArrowheads="1"/>
          </p:cNvSpPr>
          <p:nvPr/>
        </p:nvSpPr>
        <p:spPr bwMode="auto">
          <a:xfrm>
            <a:off x="1143000" y="2410660"/>
            <a:ext cx="9829800" cy="2901756"/>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1"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矩阵连乘计算次序问题的最优解包含着其子问题的最优解。这种性质称为</a:t>
            </a:r>
            <a:r>
              <a:rPr kumimoji="1"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最优子结构性质</a:t>
            </a:r>
            <a:r>
              <a:rPr kumimoji="1"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在分析问题的最优子结构性质时，所用的方法具有普遍性：首先假设由问题的最优解导出的子问题的解不是最优的，然后再设法说明在这个假设下可构造出比原问题最优解更好的解，从而导致矛盾。 </a:t>
            </a:r>
          </a:p>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利用问题的最优子结构性质，以自底向上的方式递归地从子问题的最优解逐步构造出整个问题的最优解。最优子结构是问题能用动态规划算法求解的前提。</a:t>
            </a:r>
          </a:p>
        </p:txBody>
      </p:sp>
      <p:sp>
        <p:nvSpPr>
          <p:cNvPr id="21509" name="Text Box 5"/>
          <p:cNvSpPr txBox="1">
            <a:spLocks noChangeArrowheads="1"/>
          </p:cNvSpPr>
          <p:nvPr/>
        </p:nvSpPr>
        <p:spPr bwMode="auto">
          <a:xfrm>
            <a:off x="1752600" y="5562600"/>
            <a:ext cx="8610600" cy="830263"/>
          </a:xfrm>
          <a:prstGeom prst="rect">
            <a:avLst/>
          </a:prstGeom>
          <a:solidFill>
            <a:srgbClr val="FFC000"/>
          </a:solidFill>
          <a:ln w="508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注意：同一个问题可以有多种</a:t>
            </a:r>
            <a:r>
              <a:rPr kumimoji="1" lang="zh-CN"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方式刻划它的最优子结构，有些表示方法的求解速度更快（空间占用小，问题的维度低）</a:t>
            </a:r>
            <a:endParaRPr kumimoji="1"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4210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7412">
                                            <p:txEl>
                                              <p:pRg st="0" end="0"/>
                                            </p:txEl>
                                          </p:spTgt>
                                        </p:tgtEl>
                                        <p:attrNameLst>
                                          <p:attrName>style.visibility</p:attrName>
                                        </p:attrNameLst>
                                      </p:cBhvr>
                                      <p:to>
                                        <p:strVal val="visible"/>
                                      </p:to>
                                    </p:set>
                                    <p:anim calcmode="lin" valueType="num">
                                      <p:cBhvr additive="base">
                                        <p:cTn id="14" dur="500" fill="hold"/>
                                        <p:tgtEl>
                                          <p:spTgt spid="17412">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74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7412">
                                            <p:txEl>
                                              <p:pRg st="1" end="1"/>
                                            </p:txEl>
                                          </p:spTgt>
                                        </p:tgtEl>
                                        <p:attrNameLst>
                                          <p:attrName>style.visibility</p:attrName>
                                        </p:attrNameLst>
                                      </p:cBhvr>
                                      <p:to>
                                        <p:strVal val="visible"/>
                                      </p:to>
                                    </p:set>
                                    <p:anim calcmode="lin" valueType="num">
                                      <p:cBhvr additive="base">
                                        <p:cTn id="20" dur="500" fill="hold"/>
                                        <p:tgtEl>
                                          <p:spTgt spid="17412">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74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7412">
                                            <p:txEl>
                                              <p:pRg st="2" end="2"/>
                                            </p:txEl>
                                          </p:spTgt>
                                        </p:tgtEl>
                                        <p:attrNameLst>
                                          <p:attrName>style.visibility</p:attrName>
                                        </p:attrNameLst>
                                      </p:cBhvr>
                                      <p:to>
                                        <p:strVal val="visible"/>
                                      </p:to>
                                    </p:set>
                                    <p:anim calcmode="lin" valueType="num">
                                      <p:cBhvr additive="base">
                                        <p:cTn id="26" dur="500" fill="hold"/>
                                        <p:tgtEl>
                                          <p:spTgt spid="17412">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74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1509"/>
                                        </p:tgtEl>
                                        <p:attrNameLst>
                                          <p:attrName>style.visibility</p:attrName>
                                        </p:attrNameLst>
                                      </p:cBhvr>
                                      <p:to>
                                        <p:strVal val="visible"/>
                                      </p:to>
                                    </p:set>
                                    <p:anim calcmode="lin" valueType="num">
                                      <p:cBhvr>
                                        <p:cTn id="32" dur="500" fill="hold"/>
                                        <p:tgtEl>
                                          <p:spTgt spid="21509"/>
                                        </p:tgtEl>
                                        <p:attrNameLst>
                                          <p:attrName>ppt_w</p:attrName>
                                        </p:attrNameLst>
                                      </p:cBhvr>
                                      <p:tavLst>
                                        <p:tav tm="0">
                                          <p:val>
                                            <p:fltVal val="0"/>
                                          </p:val>
                                        </p:tav>
                                        <p:tav tm="100000">
                                          <p:val>
                                            <p:strVal val="#ppt_w"/>
                                          </p:val>
                                        </p:tav>
                                      </p:tavLst>
                                    </p:anim>
                                    <p:anim calcmode="lin" valueType="num">
                                      <p:cBhvr>
                                        <p:cTn id="33" dur="500" fill="hold"/>
                                        <p:tgtEl>
                                          <p:spTgt spid="21509"/>
                                        </p:tgtEl>
                                        <p:attrNameLst>
                                          <p:attrName>ppt_h</p:attrName>
                                        </p:attrNameLst>
                                      </p:cBhvr>
                                      <p:tavLst>
                                        <p:tav tm="0">
                                          <p:val>
                                            <p:fltVal val="0"/>
                                          </p:val>
                                        </p:tav>
                                        <p:tav tm="100000">
                                          <p:val>
                                            <p:strVal val="#ppt_h"/>
                                          </p:val>
                                        </p:tav>
                                      </p:tavLst>
                                    </p:anim>
                                    <p:animEffect transition="in" filter="fade">
                                      <p:cBhvr>
                                        <p:cTn id="34" dur="500"/>
                                        <p:tgtEl>
                                          <p:spTgt spid="21509"/>
                                        </p:tgtEl>
                                      </p:cBhvr>
                                    </p:animEffect>
                                  </p:childTnLst>
                                </p:cTn>
                              </p:par>
                            </p:childTnLst>
                          </p:cTn>
                        </p:par>
                        <p:par>
                          <p:cTn id="35" fill="hold">
                            <p:stCondLst>
                              <p:cond delay="500"/>
                            </p:stCondLst>
                            <p:childTnLst>
                              <p:par>
                                <p:cTn id="36" presetID="26" presetClass="emph" presetSubtype="0" fill="hold" grpId="1" nodeType="afterEffect">
                                  <p:stCondLst>
                                    <p:cond delay="0"/>
                                  </p:stCondLst>
                                  <p:childTnLst>
                                    <p:animEffect transition="out" filter="fade">
                                      <p:cBhvr>
                                        <p:cTn id="37" dur="500" tmFilter="0, 0; .2, .5; .8, .5; 1, 0"/>
                                        <p:tgtEl>
                                          <p:spTgt spid="21509"/>
                                        </p:tgtEl>
                                      </p:cBhvr>
                                    </p:animEffect>
                                    <p:animScale>
                                      <p:cBhvr>
                                        <p:cTn id="38" dur="250" autoRev="1" fill="hold"/>
                                        <p:tgtEl>
                                          <p:spTgt spid="2150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17412" grpId="0" build="p"/>
      <p:bldP spid="21509" grpId="0" animBg="1"/>
      <p:bldP spid="21509" grpId="1"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1447800" y="1219200"/>
            <a:ext cx="3352800" cy="762000"/>
          </a:xfrm>
        </p:spPr>
        <p:txBody>
          <a:bodyPr/>
          <a:lstStyle/>
          <a:p>
            <a:pPr eaLnBrk="1" hangingPunct="1">
              <a:buFont typeface="Wingdings" panose="05000000000000000000" pitchFamily="2" charset="2"/>
              <a:buNone/>
              <a:defRPr/>
            </a:pPr>
            <a:r>
              <a:rPr lang="zh-CN" altLang="en-US" dirty="0">
                <a:solidFill>
                  <a:srgbClr val="0070C0"/>
                </a:solidFill>
                <a:latin typeface="微软雅黑" panose="020B0503020204020204" pitchFamily="34" charset="-122"/>
                <a:ea typeface="微软雅黑" panose="020B0503020204020204" pitchFamily="34" charset="-122"/>
              </a:rPr>
              <a:t>二、重叠子问题</a:t>
            </a:r>
          </a:p>
        </p:txBody>
      </p:sp>
      <p:sp>
        <p:nvSpPr>
          <p:cNvPr id="22531" name="Text Box 3"/>
          <p:cNvSpPr txBox="1">
            <a:spLocks noChangeArrowheads="1"/>
          </p:cNvSpPr>
          <p:nvPr/>
        </p:nvSpPr>
        <p:spPr bwMode="auto">
          <a:xfrm>
            <a:off x="2946400" y="908050"/>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18436" name="Text Box 4"/>
          <p:cNvSpPr txBox="1">
            <a:spLocks noChangeArrowheads="1"/>
          </p:cNvSpPr>
          <p:nvPr/>
        </p:nvSpPr>
        <p:spPr bwMode="auto">
          <a:xfrm>
            <a:off x="1447800" y="2057400"/>
            <a:ext cx="9144000" cy="404354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递归算法求解问题时，每次产生的子问题并不总是新问题，有些子问题被反复计算多次。</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这种性质称为</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子问题的重叠性质</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endPar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动态规划算法，对每一个子问题只解一次，而后将其解保存在一个表格中，当再次需要解此子问题时，只是简单地用常数时间查看一下结果。</a:t>
            </a:r>
          </a:p>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p>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通常不同的子问题个数随问题的大小呈多项式增长。因此用动态规划算法只需要多项式时间，从而获得较高的解题效率。 </a:t>
            </a:r>
          </a:p>
        </p:txBody>
      </p:sp>
    </p:spTree>
    <p:extLst>
      <p:ext uri="{BB962C8B-B14F-4D97-AF65-F5344CB8AC3E}">
        <p14:creationId xmlns:p14="http://schemas.microsoft.com/office/powerpoint/2010/main" val="3179285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barn(inVertical)">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barn(outVertical)">
                                      <p:cBhvr>
                                        <p:cTn id="12"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P spid="1843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1469169" y="776679"/>
            <a:ext cx="3331431" cy="620713"/>
          </a:xfrm>
        </p:spPr>
        <p:txBody>
          <a:bodyPr/>
          <a:lstStyle/>
          <a:p>
            <a:pPr eaLnBrk="1" hangingPunct="1">
              <a:buFont typeface="Wingdings" panose="05000000000000000000" pitchFamily="2" charset="2"/>
              <a:buNone/>
              <a:defRPr/>
            </a:pPr>
            <a:r>
              <a:rPr lang="zh-CN" altLang="en-US" dirty="0">
                <a:solidFill>
                  <a:srgbClr val="0070C0"/>
                </a:solidFill>
                <a:latin typeface="微软雅黑" panose="020B0503020204020204" pitchFamily="34" charset="-122"/>
                <a:ea typeface="微软雅黑" panose="020B0503020204020204" pitchFamily="34" charset="-122"/>
              </a:rPr>
              <a:t>二、重叠子问题</a:t>
            </a:r>
          </a:p>
        </p:txBody>
      </p:sp>
      <p:sp>
        <p:nvSpPr>
          <p:cNvPr id="121859" name="Text Box 3"/>
          <p:cNvSpPr txBox="1">
            <a:spLocks noChangeArrowheads="1"/>
          </p:cNvSpPr>
          <p:nvPr/>
        </p:nvSpPr>
        <p:spPr bwMode="auto">
          <a:xfrm>
            <a:off x="2641600" y="817954"/>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19460" name="Text Box 4"/>
          <p:cNvSpPr txBox="1">
            <a:spLocks noChangeArrowheads="1"/>
          </p:cNvSpPr>
          <p:nvPr/>
        </p:nvSpPr>
        <p:spPr bwMode="auto">
          <a:xfrm>
            <a:off x="1531706" y="1393218"/>
            <a:ext cx="8221894" cy="457200"/>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9999CC"/>
              </a:buClr>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考虑用递归式直接计算矩阵连乘中的</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i:j</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p>
        </p:txBody>
      </p:sp>
      <p:graphicFrame>
        <p:nvGraphicFramePr>
          <p:cNvPr id="19461" name="Object 5"/>
          <p:cNvGraphicFramePr>
            <a:graphicFrameLocks noChangeAspect="1"/>
          </p:cNvGraphicFramePr>
          <p:nvPr>
            <p:extLst/>
          </p:nvPr>
        </p:nvGraphicFramePr>
        <p:xfrm>
          <a:off x="5181600" y="4344800"/>
          <a:ext cx="5329238" cy="2263775"/>
        </p:xfrm>
        <a:graphic>
          <a:graphicData uri="http://schemas.openxmlformats.org/presentationml/2006/ole">
            <mc:AlternateContent xmlns:mc="http://schemas.openxmlformats.org/markup-compatibility/2006">
              <mc:Choice xmlns:v="urn:schemas-microsoft-com:vml" Requires="v">
                <p:oleObj spid="_x0000_s23561" name="位图图像" r:id="rId3" imgW="3428571" imgH="1457143" progId="Paint.Picture">
                  <p:embed/>
                </p:oleObj>
              </mc:Choice>
              <mc:Fallback>
                <p:oleObj name="位图图像" r:id="rId3" imgW="3428571" imgH="1457143" progId="Paint.Picture">
                  <p:embed/>
                  <p:pic>
                    <p:nvPicPr>
                      <p:cNvPr id="194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344800"/>
                        <a:ext cx="532923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19462" name="Text Box 6"/>
          <p:cNvSpPr txBox="1">
            <a:spLocks noChangeArrowheads="1"/>
          </p:cNvSpPr>
          <p:nvPr/>
        </p:nvSpPr>
        <p:spPr bwMode="auto">
          <a:xfrm>
            <a:off x="1524000" y="1886182"/>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recurMatrixChain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 return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u=</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recurMatrixChain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(i+1,j)+p[i-1]*p[</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][j]=I;</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for(</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k=i+1;k&lt;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j;k</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recurMatricChain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i,k</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recurMatricChain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(k+1,j)+p[i-1]*p[k]*p[j]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If(t&lt;u){</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u=t;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Return u;</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35430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75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up)">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p:cTn id="17" dur="750" fill="hold"/>
                                        <p:tgtEl>
                                          <p:spTgt spid="19461"/>
                                        </p:tgtEl>
                                        <p:attrNameLst>
                                          <p:attrName>ppt_w</p:attrName>
                                        </p:attrNameLst>
                                      </p:cBhvr>
                                      <p:tavLst>
                                        <p:tav tm="0">
                                          <p:val>
                                            <p:fltVal val="0"/>
                                          </p:val>
                                        </p:tav>
                                        <p:tav tm="100000">
                                          <p:val>
                                            <p:strVal val="#ppt_w"/>
                                          </p:val>
                                        </p:tav>
                                      </p:tavLst>
                                    </p:anim>
                                    <p:anim calcmode="lin" valueType="num">
                                      <p:cBhvr>
                                        <p:cTn id="18" dur="750" fill="hold"/>
                                        <p:tgtEl>
                                          <p:spTgt spid="19461"/>
                                        </p:tgtEl>
                                        <p:attrNameLst>
                                          <p:attrName>ppt_h</p:attrName>
                                        </p:attrNameLst>
                                      </p:cBhvr>
                                      <p:tavLst>
                                        <p:tav tm="0">
                                          <p:val>
                                            <p:fltVal val="0"/>
                                          </p:val>
                                        </p:tav>
                                        <p:tav tm="100000">
                                          <p:val>
                                            <p:strVal val="#ppt_h"/>
                                          </p:val>
                                        </p:tav>
                                      </p:tavLst>
                                    </p:anim>
                                    <p:anim calcmode="lin" valueType="num">
                                      <p:cBhvr>
                                        <p:cTn id="19" dur="750" fill="hold"/>
                                        <p:tgtEl>
                                          <p:spTgt spid="19461"/>
                                        </p:tgtEl>
                                        <p:attrNameLst>
                                          <p:attrName>style.rotation</p:attrName>
                                        </p:attrNameLst>
                                      </p:cBhvr>
                                      <p:tavLst>
                                        <p:tav tm="0">
                                          <p:val>
                                            <p:fltVal val="90"/>
                                          </p:val>
                                        </p:tav>
                                        <p:tav tm="100000">
                                          <p:val>
                                            <p:fltVal val="0"/>
                                          </p:val>
                                        </p:tav>
                                      </p:tavLst>
                                    </p:anim>
                                    <p:animEffect transition="in" filter="fade">
                                      <p:cBhvr>
                                        <p:cTn id="20" dur="75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484" name="Object 7"/>
          <p:cNvGraphicFramePr>
            <a:graphicFrameLocks noGrp="1" noChangeAspect="1"/>
          </p:cNvGraphicFramePr>
          <p:nvPr>
            <p:ph sz="quarter" idx="2"/>
            <p:extLst/>
          </p:nvPr>
        </p:nvGraphicFramePr>
        <p:xfrm>
          <a:off x="2946400" y="2797842"/>
          <a:ext cx="4267200" cy="1193800"/>
        </p:xfrm>
        <a:graphic>
          <a:graphicData uri="http://schemas.openxmlformats.org/presentationml/2006/ole">
            <mc:AlternateContent xmlns:mc="http://schemas.openxmlformats.org/markup-compatibility/2006">
              <mc:Choice xmlns:v="urn:schemas-microsoft-com:vml" Requires="v">
                <p:oleObj spid="_x0000_s24599" name="Equation" r:id="rId3" imgW="2451100" imgH="685800" progId="Equation.3">
                  <p:embed/>
                </p:oleObj>
              </mc:Choice>
              <mc:Fallback>
                <p:oleObj name="Equation" r:id="rId3" imgW="2451100" imgH="685800" progId="Equation.3">
                  <p:embed/>
                  <p:pic>
                    <p:nvPicPr>
                      <p:cNvPr id="2048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2797842"/>
                        <a:ext cx="42672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3" name="Text Box 3"/>
          <p:cNvSpPr txBox="1">
            <a:spLocks noChangeArrowheads="1"/>
          </p:cNvSpPr>
          <p:nvPr/>
        </p:nvSpPr>
        <p:spPr bwMode="auto">
          <a:xfrm>
            <a:off x="2946400" y="908050"/>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20486" name="Text Box 4"/>
          <p:cNvSpPr txBox="1">
            <a:spLocks noChangeArrowheads="1"/>
          </p:cNvSpPr>
          <p:nvPr/>
        </p:nvSpPr>
        <p:spPr bwMode="auto">
          <a:xfrm>
            <a:off x="1299681" y="1424829"/>
            <a:ext cx="5638800" cy="1200329"/>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
                <a:srgbClr val="9999CC"/>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计算时间</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有指数下界：</a:t>
            </a:r>
          </a:p>
          <a:p>
            <a:pPr marL="0" marR="0" lvl="0" indent="0" algn="l" defTabSz="914400" rtl="0" eaLnBrk="1" fontAlgn="base" latinLnBrk="0" hangingPunct="1">
              <a:lnSpc>
                <a:spcPct val="150000"/>
              </a:lnSpc>
              <a:spcBef>
                <a:spcPct val="0"/>
              </a:spcBef>
              <a:spcAft>
                <a:spcPct val="0"/>
              </a:spcAft>
              <a:buClr>
                <a:srgbClr val="9999CC"/>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可以推得</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的递归关系式如下：</a:t>
            </a:r>
          </a:p>
        </p:txBody>
      </p:sp>
      <p:graphicFrame>
        <p:nvGraphicFramePr>
          <p:cNvPr id="20487" name="Object 10"/>
          <p:cNvGraphicFramePr>
            <a:graphicFrameLocks noGrp="1" noChangeAspect="1"/>
          </p:cNvGraphicFramePr>
          <p:nvPr>
            <p:ph sz="quarter" idx="3"/>
            <p:extLst/>
          </p:nvPr>
        </p:nvGraphicFramePr>
        <p:xfrm>
          <a:off x="2794000" y="4156742"/>
          <a:ext cx="5943600" cy="765175"/>
        </p:xfrm>
        <a:graphic>
          <a:graphicData uri="http://schemas.openxmlformats.org/presentationml/2006/ole">
            <mc:AlternateContent xmlns:mc="http://schemas.openxmlformats.org/markup-compatibility/2006">
              <mc:Choice xmlns:v="urn:schemas-microsoft-com:vml" Requires="v">
                <p:oleObj spid="_x0000_s24600" name="公式" r:id="rId5" imgW="3352800" imgH="431800" progId="Equation.3">
                  <p:embed/>
                </p:oleObj>
              </mc:Choice>
              <mc:Fallback>
                <p:oleObj name="公式" r:id="rId5" imgW="3352800" imgH="431800" progId="Equation.3">
                  <p:embed/>
                  <p:pic>
                    <p:nvPicPr>
                      <p:cNvPr id="20487"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0" y="4156742"/>
                        <a:ext cx="59436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13"/>
          <p:cNvSpPr txBox="1">
            <a:spLocks noChangeArrowheads="1"/>
          </p:cNvSpPr>
          <p:nvPr/>
        </p:nvSpPr>
        <p:spPr bwMode="auto">
          <a:xfrm>
            <a:off x="1297112" y="5176805"/>
            <a:ext cx="9677400" cy="1276696"/>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可用数学归纳法证明</a:t>
            </a:r>
          </a:p>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因此直接递归算法的计算时间随</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指数增长，相比之下动态规划算法计算复杂度要低，其有效性就在于它充分利用了问题的重叠性质</a:t>
            </a:r>
            <a:r>
              <a:rPr kumimoji="1"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p>
        </p:txBody>
      </p:sp>
      <p:graphicFrame>
        <p:nvGraphicFramePr>
          <p:cNvPr id="20489" name="Object 14"/>
          <p:cNvGraphicFramePr>
            <a:graphicFrameLocks noChangeAspect="1"/>
          </p:cNvGraphicFramePr>
          <p:nvPr>
            <p:extLst/>
          </p:nvPr>
        </p:nvGraphicFramePr>
        <p:xfrm>
          <a:off x="4083977" y="5176805"/>
          <a:ext cx="2063750" cy="382588"/>
        </p:xfrm>
        <a:graphic>
          <a:graphicData uri="http://schemas.openxmlformats.org/presentationml/2006/ole">
            <mc:AlternateContent xmlns:mc="http://schemas.openxmlformats.org/markup-compatibility/2006">
              <mc:Choice xmlns:v="urn:schemas-microsoft-com:vml" Requires="v">
                <p:oleObj spid="_x0000_s24601" name="公式" r:id="rId7" imgW="1231366" imgH="228501" progId="Equation.3">
                  <p:embed/>
                </p:oleObj>
              </mc:Choice>
              <mc:Fallback>
                <p:oleObj name="公式" r:id="rId7" imgW="1231366" imgH="228501" progId="Equation.3">
                  <p:embed/>
                  <p:pic>
                    <p:nvPicPr>
                      <p:cNvPr id="20489"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3977" y="5176805"/>
                        <a:ext cx="206375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ChangeArrowheads="1"/>
          </p:cNvSpPr>
          <p:nvPr/>
        </p:nvSpPr>
        <p:spPr bwMode="auto">
          <a:xfrm>
            <a:off x="1406668" y="784725"/>
            <a:ext cx="3331431"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None/>
              <a:tabLst/>
              <a:defRPr/>
            </a:pPr>
            <a:r>
              <a:rPr kumimoji="0" lang="zh-CN" altLang="en-US" sz="3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二、重叠子问题</a:t>
            </a:r>
          </a:p>
        </p:txBody>
      </p:sp>
    </p:spTree>
    <p:extLst>
      <p:ext uri="{BB962C8B-B14F-4D97-AF65-F5344CB8AC3E}">
        <p14:creationId xmlns:p14="http://schemas.microsoft.com/office/powerpoint/2010/main" val="4263996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fade">
                                      <p:cBhvr>
                                        <p:cTn id="7" dur="500"/>
                                        <p:tgtEl>
                                          <p:spTgt spid="20486"/>
                                        </p:tgtEl>
                                      </p:cBhvr>
                                    </p:animEffect>
                                  </p:childTnLst>
                                </p:cTn>
                              </p:par>
                              <p:par>
                                <p:cTn id="8" presetID="10" presetClass="entr" presetSubtype="0" fill="hold" nodeType="withEffect">
                                  <p:stCondLst>
                                    <p:cond delay="0"/>
                                  </p:stCondLst>
                                  <p:childTnLst>
                                    <p:set>
                                      <p:cBhvr>
                                        <p:cTn id="9" dur="1" fill="hold">
                                          <p:stCondLst>
                                            <p:cond delay="0"/>
                                          </p:stCondLst>
                                        </p:cTn>
                                        <p:tgtEl>
                                          <p:spTgt spid="20484"/>
                                        </p:tgtEl>
                                        <p:attrNameLst>
                                          <p:attrName>style.visibility</p:attrName>
                                        </p:attrNameLst>
                                      </p:cBhvr>
                                      <p:to>
                                        <p:strVal val="visible"/>
                                      </p:to>
                                    </p:set>
                                    <p:animEffect transition="in" filter="fade">
                                      <p:cBhvr>
                                        <p:cTn id="10" dur="500"/>
                                        <p:tgtEl>
                                          <p:spTgt spid="20484"/>
                                        </p:tgtEl>
                                      </p:cBhvr>
                                    </p:animEffect>
                                  </p:childTnLst>
                                </p:cTn>
                              </p:par>
                              <p:par>
                                <p:cTn id="11" presetID="10" presetClass="entr" presetSubtype="0" fill="hold" nodeType="withEffect">
                                  <p:stCondLst>
                                    <p:cond delay="0"/>
                                  </p:stCondLst>
                                  <p:childTnLst>
                                    <p:set>
                                      <p:cBhvr>
                                        <p:cTn id="12" dur="1" fill="hold">
                                          <p:stCondLst>
                                            <p:cond delay="0"/>
                                          </p:stCondLst>
                                        </p:cTn>
                                        <p:tgtEl>
                                          <p:spTgt spid="20487"/>
                                        </p:tgtEl>
                                        <p:attrNameLst>
                                          <p:attrName>style.visibility</p:attrName>
                                        </p:attrNameLst>
                                      </p:cBhvr>
                                      <p:to>
                                        <p:strVal val="visible"/>
                                      </p:to>
                                    </p:set>
                                    <p:animEffect transition="in" filter="fade">
                                      <p:cBhvr>
                                        <p:cTn id="13" dur="500"/>
                                        <p:tgtEl>
                                          <p:spTgt spid="20487"/>
                                        </p:tgtEl>
                                      </p:cBhvr>
                                    </p:animEffect>
                                  </p:childTnLst>
                                </p:cTn>
                              </p:par>
                              <p:par>
                                <p:cTn id="14" presetID="10" presetClass="entr" presetSubtype="0" fill="hold" nodeType="withEffect">
                                  <p:stCondLst>
                                    <p:cond delay="0"/>
                                  </p:stCondLst>
                                  <p:childTnLst>
                                    <p:set>
                                      <p:cBhvr>
                                        <p:cTn id="15" dur="1" fill="hold">
                                          <p:stCondLst>
                                            <p:cond delay="0"/>
                                          </p:stCondLst>
                                        </p:cTn>
                                        <p:tgtEl>
                                          <p:spTgt spid="20489"/>
                                        </p:tgtEl>
                                        <p:attrNameLst>
                                          <p:attrName>style.visibility</p:attrName>
                                        </p:attrNameLst>
                                      </p:cBhvr>
                                      <p:to>
                                        <p:strVal val="visible"/>
                                      </p:to>
                                    </p:set>
                                    <p:animEffect transition="in" filter="fade">
                                      <p:cBhvr>
                                        <p:cTn id="16" dur="500"/>
                                        <p:tgtEl>
                                          <p:spTgt spid="204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488"/>
                                        </p:tgtEl>
                                        <p:attrNameLst>
                                          <p:attrName>style.visibility</p:attrName>
                                        </p:attrNameLst>
                                      </p:cBhvr>
                                      <p:to>
                                        <p:strVal val="visible"/>
                                      </p:to>
                                    </p:set>
                                    <p:animEffect transition="in" filter="fade">
                                      <p:cBhvr>
                                        <p:cTn id="19"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P spid="2048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4" name="Object 7"/>
          <p:cNvGraphicFramePr>
            <a:graphicFrameLocks noGrp="1" noChangeAspect="1"/>
          </p:cNvGraphicFramePr>
          <p:nvPr>
            <p:ph sz="quarter" idx="2"/>
            <p:extLst/>
          </p:nvPr>
        </p:nvGraphicFramePr>
        <p:xfrm>
          <a:off x="2946400" y="2797842"/>
          <a:ext cx="4267200" cy="1193800"/>
        </p:xfrm>
        <a:graphic>
          <a:graphicData uri="http://schemas.openxmlformats.org/presentationml/2006/ole">
            <mc:AlternateContent xmlns:mc="http://schemas.openxmlformats.org/markup-compatibility/2006">
              <mc:Choice xmlns:v="urn:schemas-microsoft-com:vml" Requires="v">
                <p:oleObj spid="_x0000_s25623" name="Equation" r:id="rId3" imgW="2451100" imgH="685800" progId="Equation.3">
                  <p:embed/>
                </p:oleObj>
              </mc:Choice>
              <mc:Fallback>
                <p:oleObj name="Equation" r:id="rId3" imgW="2451100" imgH="685800" progId="Equation.3">
                  <p:embed/>
                  <p:pic>
                    <p:nvPicPr>
                      <p:cNvPr id="2048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2797842"/>
                        <a:ext cx="42672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3" name="Text Box 3"/>
          <p:cNvSpPr txBox="1">
            <a:spLocks noChangeArrowheads="1"/>
          </p:cNvSpPr>
          <p:nvPr/>
        </p:nvSpPr>
        <p:spPr bwMode="auto">
          <a:xfrm>
            <a:off x="2946400" y="908050"/>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20486" name="Text Box 4"/>
          <p:cNvSpPr txBox="1">
            <a:spLocks noChangeArrowheads="1"/>
          </p:cNvSpPr>
          <p:nvPr/>
        </p:nvSpPr>
        <p:spPr bwMode="auto">
          <a:xfrm>
            <a:off x="1299681" y="1424829"/>
            <a:ext cx="5638800" cy="1200329"/>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
                <a:srgbClr val="9999CC"/>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计算时间</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有指数下界：</a:t>
            </a:r>
          </a:p>
          <a:p>
            <a:pPr marL="0" marR="0" lvl="0" indent="0" algn="l" defTabSz="914400" rtl="0" eaLnBrk="1" fontAlgn="base" latinLnBrk="0" hangingPunct="1">
              <a:lnSpc>
                <a:spcPct val="150000"/>
              </a:lnSpc>
              <a:spcBef>
                <a:spcPct val="0"/>
              </a:spcBef>
              <a:spcAft>
                <a:spcPct val="0"/>
              </a:spcAft>
              <a:buClr>
                <a:srgbClr val="9999CC"/>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可以推得</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的递归关系式如下：</a:t>
            </a:r>
          </a:p>
        </p:txBody>
      </p:sp>
      <p:graphicFrame>
        <p:nvGraphicFramePr>
          <p:cNvPr id="20487" name="Object 10"/>
          <p:cNvGraphicFramePr>
            <a:graphicFrameLocks noGrp="1" noChangeAspect="1"/>
          </p:cNvGraphicFramePr>
          <p:nvPr>
            <p:ph sz="quarter" idx="3"/>
            <p:extLst/>
          </p:nvPr>
        </p:nvGraphicFramePr>
        <p:xfrm>
          <a:off x="2794000" y="4156742"/>
          <a:ext cx="5943600" cy="765175"/>
        </p:xfrm>
        <a:graphic>
          <a:graphicData uri="http://schemas.openxmlformats.org/presentationml/2006/ole">
            <mc:AlternateContent xmlns:mc="http://schemas.openxmlformats.org/markup-compatibility/2006">
              <mc:Choice xmlns:v="urn:schemas-microsoft-com:vml" Requires="v">
                <p:oleObj spid="_x0000_s25624" name="公式" r:id="rId5" imgW="3352800" imgH="431800" progId="Equation.3">
                  <p:embed/>
                </p:oleObj>
              </mc:Choice>
              <mc:Fallback>
                <p:oleObj name="公式" r:id="rId5" imgW="3352800" imgH="431800" progId="Equation.3">
                  <p:embed/>
                  <p:pic>
                    <p:nvPicPr>
                      <p:cNvPr id="20487"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0" y="4156742"/>
                        <a:ext cx="59436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13"/>
          <p:cNvSpPr txBox="1">
            <a:spLocks noChangeArrowheads="1"/>
          </p:cNvSpPr>
          <p:nvPr/>
        </p:nvSpPr>
        <p:spPr bwMode="auto">
          <a:xfrm>
            <a:off x="1297112" y="5176805"/>
            <a:ext cx="9677400" cy="1276696"/>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可用数学归纳法证明</a:t>
            </a:r>
          </a:p>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因此直接递归算法的计算时间随</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指数增长，相比之下动态规划算法计算复杂度要低，其有效性就在于它充分利用了问题的重叠性质</a:t>
            </a:r>
            <a:r>
              <a:rPr kumimoji="1"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p>
        </p:txBody>
      </p:sp>
      <p:graphicFrame>
        <p:nvGraphicFramePr>
          <p:cNvPr id="20489" name="Object 14"/>
          <p:cNvGraphicFramePr>
            <a:graphicFrameLocks noChangeAspect="1"/>
          </p:cNvGraphicFramePr>
          <p:nvPr>
            <p:extLst/>
          </p:nvPr>
        </p:nvGraphicFramePr>
        <p:xfrm>
          <a:off x="4083977" y="5176805"/>
          <a:ext cx="2063750" cy="382588"/>
        </p:xfrm>
        <a:graphic>
          <a:graphicData uri="http://schemas.openxmlformats.org/presentationml/2006/ole">
            <mc:AlternateContent xmlns:mc="http://schemas.openxmlformats.org/markup-compatibility/2006">
              <mc:Choice xmlns:v="urn:schemas-microsoft-com:vml" Requires="v">
                <p:oleObj spid="_x0000_s25625" name="公式" r:id="rId7" imgW="1231366" imgH="228501" progId="Equation.3">
                  <p:embed/>
                </p:oleObj>
              </mc:Choice>
              <mc:Fallback>
                <p:oleObj name="公式" r:id="rId7" imgW="1231366" imgH="228501" progId="Equation.3">
                  <p:embed/>
                  <p:pic>
                    <p:nvPicPr>
                      <p:cNvPr id="20489"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3977" y="5176805"/>
                        <a:ext cx="206375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95" name="Rectangle 15"/>
          <p:cNvSpPr>
            <a:spLocks noChangeArrowheads="1"/>
          </p:cNvSpPr>
          <p:nvPr/>
        </p:nvSpPr>
        <p:spPr bwMode="auto">
          <a:xfrm>
            <a:off x="2118652" y="2982105"/>
            <a:ext cx="5994400" cy="1378171"/>
          </a:xfrm>
          <a:prstGeom prst="rect">
            <a:avLst/>
          </a:prstGeom>
          <a:solidFill>
            <a:srgbClr val="FFC000"/>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可不可以在递归算法中</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通过添加表记录已计算结果，减少计算量？</a:t>
            </a:r>
          </a:p>
        </p:txBody>
      </p:sp>
      <p:sp>
        <p:nvSpPr>
          <p:cNvPr id="12" name="Rectangle 2"/>
          <p:cNvSpPr txBox="1">
            <a:spLocks noChangeArrowheads="1"/>
          </p:cNvSpPr>
          <p:nvPr/>
        </p:nvSpPr>
        <p:spPr bwMode="auto">
          <a:xfrm>
            <a:off x="1406668" y="784725"/>
            <a:ext cx="3331431"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None/>
              <a:tabLst/>
              <a:defRPr/>
            </a:pPr>
            <a:r>
              <a:rPr kumimoji="0" lang="zh-CN" altLang="en-US" sz="3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二、重叠子问题</a:t>
            </a:r>
          </a:p>
        </p:txBody>
      </p:sp>
    </p:spTree>
    <p:extLst>
      <p:ext uri="{BB962C8B-B14F-4D97-AF65-F5344CB8AC3E}">
        <p14:creationId xmlns:p14="http://schemas.microsoft.com/office/powerpoint/2010/main" val="3267948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fade">
                                      <p:cBhvr>
                                        <p:cTn id="7" dur="500"/>
                                        <p:tgtEl>
                                          <p:spTgt spid="20486"/>
                                        </p:tgtEl>
                                      </p:cBhvr>
                                    </p:animEffect>
                                  </p:childTnLst>
                                </p:cTn>
                              </p:par>
                              <p:par>
                                <p:cTn id="8" presetID="10" presetClass="entr" presetSubtype="0" fill="hold" nodeType="withEffect">
                                  <p:stCondLst>
                                    <p:cond delay="0"/>
                                  </p:stCondLst>
                                  <p:childTnLst>
                                    <p:set>
                                      <p:cBhvr>
                                        <p:cTn id="9" dur="1" fill="hold">
                                          <p:stCondLst>
                                            <p:cond delay="0"/>
                                          </p:stCondLst>
                                        </p:cTn>
                                        <p:tgtEl>
                                          <p:spTgt spid="20484"/>
                                        </p:tgtEl>
                                        <p:attrNameLst>
                                          <p:attrName>style.visibility</p:attrName>
                                        </p:attrNameLst>
                                      </p:cBhvr>
                                      <p:to>
                                        <p:strVal val="visible"/>
                                      </p:to>
                                    </p:set>
                                    <p:animEffect transition="in" filter="fade">
                                      <p:cBhvr>
                                        <p:cTn id="10" dur="500"/>
                                        <p:tgtEl>
                                          <p:spTgt spid="20484"/>
                                        </p:tgtEl>
                                      </p:cBhvr>
                                    </p:animEffect>
                                  </p:childTnLst>
                                </p:cTn>
                              </p:par>
                              <p:par>
                                <p:cTn id="11" presetID="10" presetClass="entr" presetSubtype="0" fill="hold" nodeType="withEffect">
                                  <p:stCondLst>
                                    <p:cond delay="0"/>
                                  </p:stCondLst>
                                  <p:childTnLst>
                                    <p:set>
                                      <p:cBhvr>
                                        <p:cTn id="12" dur="1" fill="hold">
                                          <p:stCondLst>
                                            <p:cond delay="0"/>
                                          </p:stCondLst>
                                        </p:cTn>
                                        <p:tgtEl>
                                          <p:spTgt spid="20487"/>
                                        </p:tgtEl>
                                        <p:attrNameLst>
                                          <p:attrName>style.visibility</p:attrName>
                                        </p:attrNameLst>
                                      </p:cBhvr>
                                      <p:to>
                                        <p:strVal val="visible"/>
                                      </p:to>
                                    </p:set>
                                    <p:animEffect transition="in" filter="fade">
                                      <p:cBhvr>
                                        <p:cTn id="13" dur="500"/>
                                        <p:tgtEl>
                                          <p:spTgt spid="20487"/>
                                        </p:tgtEl>
                                      </p:cBhvr>
                                    </p:animEffect>
                                  </p:childTnLst>
                                </p:cTn>
                              </p:par>
                              <p:par>
                                <p:cTn id="14" presetID="10" presetClass="entr" presetSubtype="0" fill="hold" nodeType="withEffect">
                                  <p:stCondLst>
                                    <p:cond delay="0"/>
                                  </p:stCondLst>
                                  <p:childTnLst>
                                    <p:set>
                                      <p:cBhvr>
                                        <p:cTn id="15" dur="1" fill="hold">
                                          <p:stCondLst>
                                            <p:cond delay="0"/>
                                          </p:stCondLst>
                                        </p:cTn>
                                        <p:tgtEl>
                                          <p:spTgt spid="20489"/>
                                        </p:tgtEl>
                                        <p:attrNameLst>
                                          <p:attrName>style.visibility</p:attrName>
                                        </p:attrNameLst>
                                      </p:cBhvr>
                                      <p:to>
                                        <p:strVal val="visible"/>
                                      </p:to>
                                    </p:set>
                                    <p:animEffect transition="in" filter="fade">
                                      <p:cBhvr>
                                        <p:cTn id="16" dur="500"/>
                                        <p:tgtEl>
                                          <p:spTgt spid="204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488"/>
                                        </p:tgtEl>
                                        <p:attrNameLst>
                                          <p:attrName>style.visibility</p:attrName>
                                        </p:attrNameLst>
                                      </p:cBhvr>
                                      <p:to>
                                        <p:strVal val="visible"/>
                                      </p:to>
                                    </p:set>
                                    <p:animEffect transition="in" filter="fade">
                                      <p:cBhvr>
                                        <p:cTn id="19" dur="500"/>
                                        <p:tgtEl>
                                          <p:spTgt spid="20488"/>
                                        </p:tgtEl>
                                      </p:cBhvr>
                                    </p:animEffect>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122895"/>
                                        </p:tgtEl>
                                        <p:attrNameLst>
                                          <p:attrName>style.visibility</p:attrName>
                                        </p:attrNameLst>
                                      </p:cBhvr>
                                      <p:to>
                                        <p:strVal val="visible"/>
                                      </p:to>
                                    </p:set>
                                    <p:animEffect transition="in" filter="fade">
                                      <p:cBhvr>
                                        <p:cTn id="24" dur="1000"/>
                                        <p:tgtEl>
                                          <p:spTgt spid="122895"/>
                                        </p:tgtEl>
                                      </p:cBhvr>
                                    </p:animEffect>
                                    <p:anim calcmode="lin" valueType="num">
                                      <p:cBhvr>
                                        <p:cTn id="25" dur="1000" fill="hold"/>
                                        <p:tgtEl>
                                          <p:spTgt spid="122895"/>
                                        </p:tgtEl>
                                        <p:attrNameLst>
                                          <p:attrName>ppt_x</p:attrName>
                                        </p:attrNameLst>
                                      </p:cBhvr>
                                      <p:tavLst>
                                        <p:tav tm="0">
                                          <p:val>
                                            <p:strVal val="#ppt_x"/>
                                          </p:val>
                                        </p:tav>
                                        <p:tav tm="100000">
                                          <p:val>
                                            <p:strVal val="#ppt_x"/>
                                          </p:val>
                                        </p:tav>
                                      </p:tavLst>
                                    </p:anim>
                                    <p:anim calcmode="lin" valueType="num">
                                      <p:cBhvr>
                                        <p:cTn id="26" dur="900" decel="100000" fill="hold"/>
                                        <p:tgtEl>
                                          <p:spTgt spid="122895"/>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2289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P spid="20488" grpId="0"/>
      <p:bldP spid="122895"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990600" y="877888"/>
            <a:ext cx="3200400" cy="609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None/>
            </a:pPr>
            <a:r>
              <a:rPr lang="zh-CN" altLang="en-US" dirty="0">
                <a:solidFill>
                  <a:srgbClr val="0070C0"/>
                </a:solidFill>
                <a:latin typeface="微软雅黑" panose="020B0503020204020204" pitchFamily="34" charset="-122"/>
                <a:ea typeface="微软雅黑" panose="020B0503020204020204" pitchFamily="34" charset="-122"/>
              </a:rPr>
              <a:t>三、备忘录方法</a:t>
            </a:r>
          </a:p>
        </p:txBody>
      </p:sp>
      <p:sp>
        <p:nvSpPr>
          <p:cNvPr id="23555" name="Text Box 3"/>
          <p:cNvSpPr txBox="1">
            <a:spLocks noChangeArrowheads="1"/>
          </p:cNvSpPr>
          <p:nvPr/>
        </p:nvSpPr>
        <p:spPr bwMode="auto">
          <a:xfrm>
            <a:off x="2947988" y="908050"/>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21508" name="Text Box 4"/>
          <p:cNvSpPr txBox="1">
            <a:spLocks noChangeArrowheads="1"/>
          </p:cNvSpPr>
          <p:nvPr/>
        </p:nvSpPr>
        <p:spPr bwMode="auto">
          <a:xfrm>
            <a:off x="990600" y="1517650"/>
            <a:ext cx="9829800" cy="138435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备忘录方法的控制结构与直接递归方法的控制结构相同，区别在于备忘录方法为每个解过的子问题建立了备忘录以备需要时查看，避免了相同子问题的重复求解。</a:t>
            </a:r>
          </a:p>
        </p:txBody>
      </p:sp>
      <p:sp>
        <p:nvSpPr>
          <p:cNvPr id="23558" name="Rectangle 6"/>
          <p:cNvSpPr>
            <a:spLocks noChangeArrowheads="1"/>
          </p:cNvSpPr>
          <p:nvPr/>
        </p:nvSpPr>
        <p:spPr bwMode="auto">
          <a:xfrm>
            <a:off x="2133600" y="3241701"/>
            <a:ext cx="3352800" cy="457200"/>
          </a:xfrm>
          <a:prstGeom prst="rect">
            <a:avLst/>
          </a:prstGeom>
          <a:solidFill>
            <a:schemeClr val="accent1"/>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备忘录：自顶向下！</a:t>
            </a:r>
          </a:p>
        </p:txBody>
      </p:sp>
      <p:sp>
        <p:nvSpPr>
          <p:cNvPr id="23559" name="Text Box 7"/>
          <p:cNvSpPr txBox="1">
            <a:spLocks noChangeArrowheads="1"/>
          </p:cNvSpPr>
          <p:nvPr/>
        </p:nvSpPr>
        <p:spPr bwMode="auto">
          <a:xfrm>
            <a:off x="990600" y="4038600"/>
            <a:ext cx="10134600" cy="2529923"/>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
                <a:srgbClr val="9999CC"/>
              </a:buClr>
              <a:buSzTx/>
              <a:buFont typeface="Arial" panose="020B0604020202020204" pitchFamily="34" charset="0"/>
              <a:buChar char="•"/>
              <a:tabLst/>
              <a:defRPr/>
            </a:pPr>
            <a:r>
              <a:rPr kumimoji="1"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备忘录方法为每个子问题建立一个记录项，初始化时，该记录项存入一个特殊值，表示该子问题尚未求解。在求解过程中对每个待求子问题，首先查看其相应的记录项。若记录项中存储的是初始化时存入的特殊值，则表示该子问题是第一次遇到，此时计算出该子问题的解，并保存在其相应的记录项中，备以后查看，若记录项中存储的已不是初始化时存入的特殊值，表示该问题已经被计算过，此时只要从记录项中取出该问题的解答即可。</a:t>
            </a:r>
          </a:p>
        </p:txBody>
      </p:sp>
      <p:sp>
        <p:nvSpPr>
          <p:cNvPr id="23560" name="Rectangle 8"/>
          <p:cNvSpPr>
            <a:spLocks noChangeArrowheads="1"/>
          </p:cNvSpPr>
          <p:nvPr/>
        </p:nvSpPr>
        <p:spPr bwMode="auto">
          <a:xfrm>
            <a:off x="5867400" y="3275948"/>
            <a:ext cx="3352800" cy="457200"/>
          </a:xfrm>
          <a:prstGeom prst="rect">
            <a:avLst/>
          </a:prstGeom>
          <a:solidFill>
            <a:schemeClr val="accent1"/>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动态规划：自底向上！</a:t>
            </a:r>
          </a:p>
        </p:txBody>
      </p:sp>
    </p:spTree>
    <p:extLst>
      <p:ext uri="{BB962C8B-B14F-4D97-AF65-F5344CB8AC3E}">
        <p14:creationId xmlns:p14="http://schemas.microsoft.com/office/powerpoint/2010/main" val="2468893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barn(outHorizontal)">
                                      <p:cBhvr>
                                        <p:cTn id="7" dur="500"/>
                                        <p:tgtEl>
                                          <p:spTgt spid="23559"/>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21508"/>
                                        </p:tgtEl>
                                        <p:attrNameLst>
                                          <p:attrName>style.visibility</p:attrName>
                                        </p:attrNameLst>
                                      </p:cBhvr>
                                      <p:to>
                                        <p:strVal val="visible"/>
                                      </p:to>
                                    </p:set>
                                    <p:animEffect transition="in" filter="barn(outHorizontal)">
                                      <p:cBhvr>
                                        <p:cTn id="10" dur="500"/>
                                        <p:tgtEl>
                                          <p:spTgt spid="2150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23558"/>
                                        </p:tgtEl>
                                        <p:attrNameLst>
                                          <p:attrName>style.visibility</p:attrName>
                                        </p:attrNameLst>
                                      </p:cBhvr>
                                      <p:to>
                                        <p:strVal val="visible"/>
                                      </p:to>
                                    </p:set>
                                    <p:anim calcmode="lin" valueType="num">
                                      <p:cBhvr additive="base">
                                        <p:cTn id="15" dur="500" fill="hold"/>
                                        <p:tgtEl>
                                          <p:spTgt spid="23558"/>
                                        </p:tgtEl>
                                        <p:attrNameLst>
                                          <p:attrName>ppt_x</p:attrName>
                                        </p:attrNameLst>
                                      </p:cBhvr>
                                      <p:tavLst>
                                        <p:tav tm="0">
                                          <p:val>
                                            <p:strVal val="#ppt_x"/>
                                          </p:val>
                                        </p:tav>
                                        <p:tav tm="100000">
                                          <p:val>
                                            <p:strVal val="#ppt_x"/>
                                          </p:val>
                                        </p:tav>
                                      </p:tavLst>
                                    </p:anim>
                                    <p:anim calcmode="lin" valueType="num">
                                      <p:cBhvr additive="base">
                                        <p:cTn id="16" dur="500" fill="hold"/>
                                        <p:tgtEl>
                                          <p:spTgt spid="23558"/>
                                        </p:tgtEl>
                                        <p:attrNameLst>
                                          <p:attrName>ppt_y</p:attrName>
                                        </p:attrNameLst>
                                      </p:cBhvr>
                                      <p:tavLst>
                                        <p:tav tm="0">
                                          <p:val>
                                            <p:strVal val="0-#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560"/>
                                        </p:tgtEl>
                                        <p:attrNameLst>
                                          <p:attrName>style.visibility</p:attrName>
                                        </p:attrNameLst>
                                      </p:cBhvr>
                                      <p:to>
                                        <p:strVal val="visible"/>
                                      </p:to>
                                    </p:set>
                                    <p:anim calcmode="lin" valueType="num">
                                      <p:cBhvr additive="base">
                                        <p:cTn id="21" dur="500" fill="hold"/>
                                        <p:tgtEl>
                                          <p:spTgt spid="23560"/>
                                        </p:tgtEl>
                                        <p:attrNameLst>
                                          <p:attrName>ppt_x</p:attrName>
                                        </p:attrNameLst>
                                      </p:cBhvr>
                                      <p:tavLst>
                                        <p:tav tm="0">
                                          <p:val>
                                            <p:strVal val="#ppt_x"/>
                                          </p:val>
                                        </p:tav>
                                        <p:tav tm="100000">
                                          <p:val>
                                            <p:strVal val="#ppt_x"/>
                                          </p:val>
                                        </p:tav>
                                      </p:tavLst>
                                    </p:anim>
                                    <p:anim calcmode="lin" valueType="num">
                                      <p:cBhvr additive="base">
                                        <p:cTn id="22"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3558" grpId="0" animBg="1"/>
      <p:bldP spid="23559" grpId="0"/>
      <p:bldP spid="2356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1905000" y="914400"/>
            <a:ext cx="1981200" cy="7620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None/>
            </a:pPr>
            <a:r>
              <a:rPr lang="zh-CN" altLang="en-US" dirty="0">
                <a:solidFill>
                  <a:srgbClr val="0070C0"/>
                </a:solidFill>
                <a:latin typeface="微软雅黑" panose="020B0503020204020204" pitchFamily="34" charset="-122"/>
                <a:ea typeface="微软雅黑" panose="020B0503020204020204" pitchFamily="34" charset="-122"/>
              </a:rPr>
              <a:t>递归算法</a:t>
            </a:r>
          </a:p>
        </p:txBody>
      </p:sp>
      <p:sp>
        <p:nvSpPr>
          <p:cNvPr id="22532" name="Text Box 6"/>
          <p:cNvSpPr txBox="1">
            <a:spLocks noChangeArrowheads="1"/>
          </p:cNvSpPr>
          <p:nvPr/>
        </p:nvSpPr>
        <p:spPr bwMode="auto">
          <a:xfrm>
            <a:off x="1905000" y="1600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recurMatrixChain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 return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u=</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recurMatrixChain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(i+1,j)+p[i-1]*p[</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][j]=I;</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for(</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k=i+1;k&lt;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j;k</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recurMatricChain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i,k</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recurMatricChain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(k+1,j)+p[i-1]*p[k]*p[j]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If(t&lt;u){</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u=t;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Return u;</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654554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Effect transition="in" filter="barn(inVertical)">
                                      <p:cBhvr>
                                        <p:cTn id="7" dur="500"/>
                                        <p:tgtEl>
                                          <p:spTgt spid="143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arn(outHorizontal)">
                                      <p:cBhvr>
                                        <p:cTn id="12"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p:bldP spid="225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1905000" y="914400"/>
            <a:ext cx="1981200" cy="762000"/>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None/>
            </a:pPr>
            <a:r>
              <a:rPr lang="zh-CN" altLang="en-US" dirty="0">
                <a:solidFill>
                  <a:srgbClr val="0070C0"/>
                </a:solidFill>
                <a:latin typeface="微软雅黑" panose="020B0503020204020204" pitchFamily="34" charset="-122"/>
                <a:ea typeface="微软雅黑" panose="020B0503020204020204" pitchFamily="34" charset="-122"/>
              </a:rPr>
              <a:t>递归算法</a:t>
            </a:r>
          </a:p>
        </p:txBody>
      </p:sp>
      <p:sp>
        <p:nvSpPr>
          <p:cNvPr id="22532" name="Text Box 6"/>
          <p:cNvSpPr txBox="1">
            <a:spLocks noChangeArrowheads="1"/>
          </p:cNvSpPr>
          <p:nvPr/>
        </p:nvSpPr>
        <p:spPr bwMode="auto">
          <a:xfrm>
            <a:off x="1905000" y="1600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recurMatrixChain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 return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u=</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recurMatrixChain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(i+1,j)+p[i-1]*p[</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][j]=I;</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for(</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k=i+1;k&lt;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j;k</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recurMatricChain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i,k</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recurMatricChain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(k+1,j)+p[i-1]*p[k]*p[j]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If(t&lt;u){</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u=t;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Return u;</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367" name="Oval 7"/>
          <p:cNvSpPr>
            <a:spLocks noChangeArrowheads="1"/>
          </p:cNvSpPr>
          <p:nvPr/>
        </p:nvSpPr>
        <p:spPr bwMode="auto">
          <a:xfrm>
            <a:off x="1752600" y="2514600"/>
            <a:ext cx="5638800" cy="297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368" name="AutoShape 8"/>
          <p:cNvSpPr>
            <a:spLocks/>
          </p:cNvSpPr>
          <p:nvPr/>
        </p:nvSpPr>
        <p:spPr bwMode="auto">
          <a:xfrm>
            <a:off x="7848600" y="2438400"/>
            <a:ext cx="2286000" cy="533400"/>
          </a:xfrm>
          <a:prstGeom prst="borderCallout1">
            <a:avLst>
              <a:gd name="adj1" fmla="val 100130"/>
              <a:gd name="adj2" fmla="val 276"/>
              <a:gd name="adj3" fmla="val 178783"/>
              <a:gd name="adj4" fmla="val -29221"/>
            </a:avLst>
          </a:prstGeom>
          <a:solidFill>
            <a:srgbClr val="0070C0"/>
          </a:solidFill>
          <a:ln w="9525">
            <a:solidFill>
              <a:schemeClr val="tx1"/>
            </a:solidFill>
            <a:miter lim="800000"/>
            <a:headEnd type="none" w="med" len="med"/>
            <a:tailEnd type="triangle" w="med" len="med"/>
          </a:ln>
          <a:effectLst>
            <a:outerShdw blurRad="50800" dist="38100" dir="5400000" algn="t" rotWithShape="0">
              <a:prstClr val="black">
                <a:alpha val="40000"/>
              </a:prstClr>
            </a:outerShdw>
          </a:effectLst>
        </p:spPr>
        <p:txBody>
          <a:bodyPr numCol="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以递归方式进行计算</a:t>
            </a:r>
          </a:p>
        </p:txBody>
      </p:sp>
    </p:spTree>
    <p:extLst>
      <p:ext uri="{BB962C8B-B14F-4D97-AF65-F5344CB8AC3E}">
        <p14:creationId xmlns:p14="http://schemas.microsoft.com/office/powerpoint/2010/main" val="19317746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Effect transition="in" filter="barn(inVertical)">
                                      <p:cBhvr>
                                        <p:cTn id="7" dur="500"/>
                                        <p:tgtEl>
                                          <p:spTgt spid="143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arn(outHorizontal)">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67"/>
                                        </p:tgtEl>
                                        <p:attrNameLst>
                                          <p:attrName>style.visibility</p:attrName>
                                        </p:attrNameLst>
                                      </p:cBhvr>
                                      <p:to>
                                        <p:strVal val="visible"/>
                                      </p:to>
                                    </p:set>
                                    <p:animEffect transition="in" filter="blinds(horizontal)">
                                      <p:cBhvr>
                                        <p:cTn id="17" dur="500"/>
                                        <p:tgtEl>
                                          <p:spTgt spid="1433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68"/>
                                        </p:tgtEl>
                                        <p:attrNameLst>
                                          <p:attrName>style.visibility</p:attrName>
                                        </p:attrNameLst>
                                      </p:cBhvr>
                                      <p:to>
                                        <p:strVal val="visible"/>
                                      </p:to>
                                    </p:set>
                                    <p:animEffect transition="in" filter="wipe(left)">
                                      <p:cBhvr>
                                        <p:cTn id="22" dur="500"/>
                                        <p:tgtEl>
                                          <p:spTgt spid="14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p:bldP spid="22532" grpId="0"/>
      <p:bldP spid="143367" grpId="0" animBg="1"/>
      <p:bldP spid="14336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1" name="Text Box 3"/>
          <p:cNvSpPr txBox="1">
            <a:spLocks noChangeArrowheads="1"/>
          </p:cNvSpPr>
          <p:nvPr/>
        </p:nvSpPr>
        <p:spPr bwMode="auto">
          <a:xfrm>
            <a:off x="2947988" y="908050"/>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23556" name="Text Box 4"/>
          <p:cNvSpPr txBox="1">
            <a:spLocks noChangeArrowheads="1"/>
          </p:cNvSpPr>
          <p:nvPr/>
        </p:nvSpPr>
        <p:spPr bwMode="auto">
          <a:xfrm>
            <a:off x="1430337" y="1591469"/>
            <a:ext cx="5503863" cy="457200"/>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9999CC"/>
              </a:buClr>
              <a:buSzTx/>
              <a:buFont typeface="Wingdings" panose="05000000000000000000" pitchFamily="2" charset="2"/>
              <a:buNone/>
              <a:tabLst/>
              <a:defRPr/>
            </a:pPr>
            <a:r>
              <a:rPr kumimoji="1"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用备忘录方法解矩阵连乘问题</a:t>
            </a:r>
          </a:p>
        </p:txBody>
      </p:sp>
      <p:sp>
        <p:nvSpPr>
          <p:cNvPr id="23557" name="Rectangle 5"/>
          <p:cNvSpPr>
            <a:spLocks noChangeArrowheads="1"/>
          </p:cNvSpPr>
          <p:nvPr/>
        </p:nvSpPr>
        <p:spPr bwMode="auto">
          <a:xfrm>
            <a:off x="1752600" y="2420448"/>
            <a:ext cx="705485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Wingdings" panose="05000000000000000000" pitchFamily="2" charset="2"/>
              </a:rPr>
              <a:t>0</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private static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if</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][j] &gt; 0) </a:t>
            </a:r>
            <a:r>
              <a:rPr kumimoji="1"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j)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 =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(i+1,j) + p[i-1]*p[</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i,k</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(k+1,j) + p[i-1]*p[k]*p[j];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if</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u)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 = t; s[</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u;</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12" name="Rectangle 2"/>
          <p:cNvSpPr txBox="1">
            <a:spLocks noChangeArrowheads="1"/>
          </p:cNvSpPr>
          <p:nvPr/>
        </p:nvSpPr>
        <p:spPr bwMode="auto">
          <a:xfrm>
            <a:off x="1377165" y="892969"/>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None/>
              <a:tabLst/>
              <a:defRPr/>
            </a:pPr>
            <a:r>
              <a:rPr kumimoji="0" lang="zh-CN" altLang="en-US" sz="3200" b="0"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三、备忘录方法</a:t>
            </a:r>
            <a:endParaRPr kumimoji="0" lang="zh-CN" altLang="en-US" sz="3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816586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2743200"/>
            <a:ext cx="3114955"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4000" dirty="0" smtClean="0">
                <a:solidFill>
                  <a:prstClr val="black"/>
                </a:solidFill>
                <a:latin typeface="微软雅黑" panose="020B0503020204020204" pitchFamily="34" charset="-122"/>
                <a:ea typeface="微软雅黑" panose="020B0503020204020204" pitchFamily="34" charset="-122"/>
              </a:rPr>
              <a:t>6</a:t>
            </a:r>
            <a:r>
              <a:rPr kumimoji="0" lang="en-US" altLang="zh-CN"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.2 </a:t>
            </a:r>
            <a:r>
              <a:rPr kumimoji="0" lang="zh-CN" altLang="en-US"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基础知识</a:t>
            </a:r>
            <a:endParaRPr kumimoji="0" lang="zh-CN" altLang="en-US" sz="4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0624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p:cNvSpPr txBox="1">
            <a:spLocks noChangeArrowheads="1"/>
          </p:cNvSpPr>
          <p:nvPr/>
        </p:nvSpPr>
        <p:spPr bwMode="auto">
          <a:xfrm>
            <a:off x="2947988" y="908050"/>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23556" name="Text Box 4"/>
          <p:cNvSpPr txBox="1">
            <a:spLocks noChangeArrowheads="1"/>
          </p:cNvSpPr>
          <p:nvPr/>
        </p:nvSpPr>
        <p:spPr bwMode="auto">
          <a:xfrm>
            <a:off x="1430337" y="1591469"/>
            <a:ext cx="5503863" cy="457200"/>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9999CC"/>
              </a:buClr>
              <a:buSzTx/>
              <a:buFont typeface="Wingdings" panose="05000000000000000000" pitchFamily="2" charset="2"/>
              <a:buNone/>
              <a:tabLst/>
              <a:defRPr/>
            </a:pPr>
            <a:r>
              <a:rPr kumimoji="1"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用备忘录方法解矩阵连乘问题</a:t>
            </a:r>
          </a:p>
        </p:txBody>
      </p:sp>
      <p:sp>
        <p:nvSpPr>
          <p:cNvPr id="23557" name="Rectangle 5"/>
          <p:cNvSpPr>
            <a:spLocks noChangeArrowheads="1"/>
          </p:cNvSpPr>
          <p:nvPr/>
        </p:nvSpPr>
        <p:spPr bwMode="auto">
          <a:xfrm>
            <a:off x="1752600" y="2420448"/>
            <a:ext cx="705485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Wingdings" panose="05000000000000000000" pitchFamily="2" charset="2"/>
              </a:rPr>
              <a:t>0</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private static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if</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][j] &gt; 0) </a:t>
            </a:r>
            <a:r>
              <a:rPr kumimoji="1"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j)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 =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(i+1,j) + p[i-1]*p[</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i,k</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(k+1,j) + p[i-1]*p[k]*p[j];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if</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u)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 = t; s[</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u;</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140295" name="Text Box 7"/>
          <p:cNvSpPr txBox="1">
            <a:spLocks noChangeArrowheads="1"/>
          </p:cNvSpPr>
          <p:nvPr/>
        </p:nvSpPr>
        <p:spPr bwMode="auto">
          <a:xfrm>
            <a:off x="7588250" y="242356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计算复杂度：</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O(n</a:t>
            </a:r>
            <a:r>
              <a:rPr kumimoji="0" lang="en-US" altLang="zh-CN" sz="1800" b="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p:txBody>
      </p:sp>
      <p:sp>
        <p:nvSpPr>
          <p:cNvPr id="140296" name="Oval 8"/>
          <p:cNvSpPr>
            <a:spLocks noChangeArrowheads="1"/>
          </p:cNvSpPr>
          <p:nvPr/>
        </p:nvSpPr>
        <p:spPr bwMode="auto">
          <a:xfrm>
            <a:off x="2035175" y="3203085"/>
            <a:ext cx="36576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297" name="AutoShape 9"/>
          <p:cNvSpPr>
            <a:spLocks/>
          </p:cNvSpPr>
          <p:nvPr/>
        </p:nvSpPr>
        <p:spPr bwMode="auto">
          <a:xfrm>
            <a:off x="5997575" y="2174385"/>
            <a:ext cx="1524000" cy="800100"/>
          </a:xfrm>
          <a:prstGeom prst="borderCallout1">
            <a:avLst>
              <a:gd name="adj1" fmla="val 97754"/>
              <a:gd name="adj2" fmla="val 1067"/>
              <a:gd name="adj3" fmla="val 138097"/>
              <a:gd name="adj4" fmla="val -38539"/>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已经计算过直接返回</a:t>
            </a:r>
          </a:p>
        </p:txBody>
      </p:sp>
      <p:sp>
        <p:nvSpPr>
          <p:cNvPr id="140298" name="Oval 10"/>
          <p:cNvSpPr>
            <a:spLocks noChangeArrowheads="1"/>
          </p:cNvSpPr>
          <p:nvPr/>
        </p:nvSpPr>
        <p:spPr bwMode="auto">
          <a:xfrm>
            <a:off x="1958975" y="3812685"/>
            <a:ext cx="5105400" cy="2286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299" name="AutoShape 11"/>
          <p:cNvSpPr>
            <a:spLocks/>
          </p:cNvSpPr>
          <p:nvPr/>
        </p:nvSpPr>
        <p:spPr bwMode="auto">
          <a:xfrm>
            <a:off x="7521575" y="5489085"/>
            <a:ext cx="1600200" cy="609600"/>
          </a:xfrm>
          <a:prstGeom prst="borderCallout1">
            <a:avLst>
              <a:gd name="adj1" fmla="val -1475"/>
              <a:gd name="adj2" fmla="val 372"/>
              <a:gd name="adj3" fmla="val -44031"/>
              <a:gd name="adj4" fmla="val -32318"/>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以递归方式进行计算</a:t>
            </a:r>
          </a:p>
        </p:txBody>
      </p:sp>
      <p:sp>
        <p:nvSpPr>
          <p:cNvPr id="12" name="Rectangle 2"/>
          <p:cNvSpPr txBox="1">
            <a:spLocks noChangeArrowheads="1"/>
          </p:cNvSpPr>
          <p:nvPr/>
        </p:nvSpPr>
        <p:spPr bwMode="auto">
          <a:xfrm>
            <a:off x="1377165" y="892969"/>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None/>
              <a:tabLst/>
              <a:defRPr/>
            </a:pPr>
            <a:r>
              <a:rPr kumimoji="0" lang="zh-CN" altLang="en-US" sz="3200" b="0"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三、备忘录方法</a:t>
            </a:r>
            <a:endParaRPr kumimoji="0" lang="zh-CN" altLang="en-US" sz="3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956717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6"/>
                                        </p:tgtEl>
                                        <p:attrNameLst>
                                          <p:attrName>style.visibility</p:attrName>
                                        </p:attrNameLst>
                                      </p:cBhvr>
                                      <p:to>
                                        <p:strVal val="visible"/>
                                      </p:to>
                                    </p:set>
                                    <p:animEffect transition="in" filter="blinds(horizontal)">
                                      <p:cBhvr>
                                        <p:cTn id="17" dur="500"/>
                                        <p:tgtEl>
                                          <p:spTgt spid="140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0297"/>
                                        </p:tgtEl>
                                        <p:attrNameLst>
                                          <p:attrName>style.visibility</p:attrName>
                                        </p:attrNameLst>
                                      </p:cBhvr>
                                      <p:to>
                                        <p:strVal val="visible"/>
                                      </p:to>
                                    </p:set>
                                    <p:animEffect transition="in" filter="wipe(left)">
                                      <p:cBhvr>
                                        <p:cTn id="22" dur="500"/>
                                        <p:tgtEl>
                                          <p:spTgt spid="1402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298"/>
                                        </p:tgtEl>
                                        <p:attrNameLst>
                                          <p:attrName>style.visibility</p:attrName>
                                        </p:attrNameLst>
                                      </p:cBhvr>
                                      <p:to>
                                        <p:strVal val="visible"/>
                                      </p:to>
                                    </p:set>
                                    <p:animEffect transition="in" filter="blinds(horizontal)">
                                      <p:cBhvr>
                                        <p:cTn id="27" dur="500"/>
                                        <p:tgtEl>
                                          <p:spTgt spid="1402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0299"/>
                                        </p:tgtEl>
                                        <p:attrNameLst>
                                          <p:attrName>style.visibility</p:attrName>
                                        </p:attrNameLst>
                                      </p:cBhvr>
                                      <p:to>
                                        <p:strVal val="visible"/>
                                      </p:to>
                                    </p:set>
                                    <p:animEffect transition="in" filter="wipe(left)">
                                      <p:cBhvr>
                                        <p:cTn id="32" dur="500"/>
                                        <p:tgtEl>
                                          <p:spTgt spid="140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0295"/>
                                        </p:tgtEl>
                                        <p:attrNameLst>
                                          <p:attrName>style.visibility</p:attrName>
                                        </p:attrNameLst>
                                      </p:cBhvr>
                                      <p:to>
                                        <p:strVal val="visible"/>
                                      </p:to>
                                    </p:set>
                                    <p:animEffect transition="in" filter="fade">
                                      <p:cBhvr>
                                        <p:cTn id="37" dur="5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p:bldP spid="140295" grpId="0"/>
      <p:bldP spid="140296" grpId="0" animBg="1"/>
      <p:bldP spid="140297" grpId="0" animBg="1"/>
      <p:bldP spid="140298" grpId="0" animBg="1"/>
      <p:bldP spid="140299"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1" name="Rectangle 3"/>
          <p:cNvSpPr>
            <a:spLocks noChangeArrowheads="1"/>
          </p:cNvSpPr>
          <p:nvPr/>
        </p:nvSpPr>
        <p:spPr bwMode="auto">
          <a:xfrm>
            <a:off x="2855913"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24579" name="Rectangle 5"/>
          <p:cNvSpPr>
            <a:spLocks noChangeArrowheads="1"/>
          </p:cNvSpPr>
          <p:nvPr/>
        </p:nvSpPr>
        <p:spPr bwMode="auto">
          <a:xfrm>
            <a:off x="2147658" y="2836955"/>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596" name="Rectangle 27"/>
          <p:cNvSpPr>
            <a:spLocks noChangeArrowheads="1"/>
          </p:cNvSpPr>
          <p:nvPr/>
        </p:nvSpPr>
        <p:spPr bwMode="auto">
          <a:xfrm>
            <a:off x="652395" y="1150387"/>
            <a:ext cx="3886200"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6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递归与备忘录方法</a:t>
            </a:r>
          </a:p>
        </p:txBody>
      </p:sp>
      <p:sp>
        <p:nvSpPr>
          <p:cNvPr id="34" name="Rectangle 3"/>
          <p:cNvSpPr>
            <a:spLocks noChangeArrowheads="1"/>
          </p:cNvSpPr>
          <p:nvPr/>
        </p:nvSpPr>
        <p:spPr bwMode="auto">
          <a:xfrm>
            <a:off x="2147659" y="28364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Oval 4"/>
          <p:cNvSpPr>
            <a:spLocks noChangeArrowheads="1"/>
          </p:cNvSpPr>
          <p:nvPr/>
        </p:nvSpPr>
        <p:spPr bwMode="auto">
          <a:xfrm>
            <a:off x="6253095" y="125775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Oval 5"/>
          <p:cNvSpPr>
            <a:spLocks noChangeArrowheads="1"/>
          </p:cNvSpPr>
          <p:nvPr/>
        </p:nvSpPr>
        <p:spPr bwMode="auto">
          <a:xfrm>
            <a:off x="4755665" y="274023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Oval 6"/>
          <p:cNvSpPr>
            <a:spLocks noChangeArrowheads="1"/>
          </p:cNvSpPr>
          <p:nvPr/>
        </p:nvSpPr>
        <p:spPr bwMode="auto">
          <a:xfrm>
            <a:off x="7582563" y="283375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Oval 7"/>
          <p:cNvSpPr>
            <a:spLocks noChangeArrowheads="1"/>
          </p:cNvSpPr>
          <p:nvPr/>
        </p:nvSpPr>
        <p:spPr bwMode="auto">
          <a:xfrm>
            <a:off x="3770385" y="41765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Oval 8"/>
          <p:cNvSpPr>
            <a:spLocks noChangeArrowheads="1"/>
          </p:cNvSpPr>
          <p:nvPr/>
        </p:nvSpPr>
        <p:spPr bwMode="auto">
          <a:xfrm>
            <a:off x="5605273" y="413081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Oval 9"/>
          <p:cNvSpPr>
            <a:spLocks noChangeArrowheads="1"/>
          </p:cNvSpPr>
          <p:nvPr/>
        </p:nvSpPr>
        <p:spPr bwMode="auto">
          <a:xfrm>
            <a:off x="7120211" y="4188235"/>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Oval 10"/>
          <p:cNvSpPr>
            <a:spLocks noChangeArrowheads="1"/>
          </p:cNvSpPr>
          <p:nvPr/>
        </p:nvSpPr>
        <p:spPr bwMode="auto">
          <a:xfrm>
            <a:off x="8542817" y="4188235"/>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Oval 11"/>
          <p:cNvSpPr>
            <a:spLocks noChangeArrowheads="1"/>
          </p:cNvSpPr>
          <p:nvPr/>
        </p:nvSpPr>
        <p:spPr bwMode="auto">
          <a:xfrm>
            <a:off x="2928480" y="558332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Oval 12"/>
          <p:cNvSpPr>
            <a:spLocks noChangeArrowheads="1"/>
          </p:cNvSpPr>
          <p:nvPr/>
        </p:nvSpPr>
        <p:spPr bwMode="auto">
          <a:xfrm>
            <a:off x="4367722" y="558332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Oval 13"/>
          <p:cNvSpPr>
            <a:spLocks noChangeArrowheads="1"/>
          </p:cNvSpPr>
          <p:nvPr/>
        </p:nvSpPr>
        <p:spPr bwMode="auto">
          <a:xfrm>
            <a:off x="5075576" y="558332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Oval 14"/>
          <p:cNvSpPr>
            <a:spLocks noChangeArrowheads="1"/>
          </p:cNvSpPr>
          <p:nvPr/>
        </p:nvSpPr>
        <p:spPr bwMode="auto">
          <a:xfrm>
            <a:off x="6155418" y="561854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Oval 15"/>
          <p:cNvSpPr>
            <a:spLocks noChangeArrowheads="1"/>
          </p:cNvSpPr>
          <p:nvPr/>
        </p:nvSpPr>
        <p:spPr bwMode="auto">
          <a:xfrm>
            <a:off x="6671636" y="563150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Oval 16"/>
          <p:cNvSpPr>
            <a:spLocks noChangeArrowheads="1"/>
          </p:cNvSpPr>
          <p:nvPr/>
        </p:nvSpPr>
        <p:spPr bwMode="auto">
          <a:xfrm>
            <a:off x="7632631" y="5604955"/>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Oval 17"/>
          <p:cNvSpPr>
            <a:spLocks noChangeArrowheads="1"/>
          </p:cNvSpPr>
          <p:nvPr/>
        </p:nvSpPr>
        <p:spPr bwMode="auto">
          <a:xfrm>
            <a:off x="8202344" y="561854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Oval 18"/>
          <p:cNvSpPr>
            <a:spLocks noChangeArrowheads="1"/>
          </p:cNvSpPr>
          <p:nvPr/>
        </p:nvSpPr>
        <p:spPr bwMode="auto">
          <a:xfrm>
            <a:off x="9441974" y="5582194"/>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AutoShape 19"/>
          <p:cNvSpPr>
            <a:spLocks noChangeArrowheads="1"/>
          </p:cNvSpPr>
          <p:nvPr/>
        </p:nvSpPr>
        <p:spPr bwMode="auto">
          <a:xfrm rot="2602577">
            <a:off x="5490613" y="1490200"/>
            <a:ext cx="381000" cy="1498017"/>
          </a:xfrm>
          <a:prstGeom prst="downArrow">
            <a:avLst>
              <a:gd name="adj1" fmla="val 50000"/>
              <a:gd name="adj2" fmla="val 10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AutoShape 21"/>
          <p:cNvSpPr>
            <a:spLocks noChangeArrowheads="1"/>
          </p:cNvSpPr>
          <p:nvPr/>
        </p:nvSpPr>
        <p:spPr bwMode="auto">
          <a:xfrm rot="2052604">
            <a:off x="4268138" y="3103512"/>
            <a:ext cx="381000" cy="1143000"/>
          </a:xfrm>
          <a:prstGeom prst="downArrow">
            <a:avLst>
              <a:gd name="adj1" fmla="val 50000"/>
              <a:gd name="adj2" fmla="val 7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AutoShape 22"/>
          <p:cNvSpPr>
            <a:spLocks noChangeArrowheads="1"/>
          </p:cNvSpPr>
          <p:nvPr/>
        </p:nvSpPr>
        <p:spPr bwMode="auto">
          <a:xfrm rot="1908647">
            <a:off x="3324498" y="4633726"/>
            <a:ext cx="381000" cy="1003300"/>
          </a:xfrm>
          <a:prstGeom prst="downArrow">
            <a:avLst>
              <a:gd name="adj1" fmla="val 50000"/>
              <a:gd name="adj2" fmla="val 65833"/>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AutoShape 23"/>
          <p:cNvSpPr>
            <a:spLocks noChangeArrowheads="1"/>
          </p:cNvSpPr>
          <p:nvPr/>
        </p:nvSpPr>
        <p:spPr bwMode="auto">
          <a:xfrm rot="20257496">
            <a:off x="4193518" y="4669595"/>
            <a:ext cx="381000" cy="914400"/>
          </a:xfrm>
          <a:prstGeom prst="downArrow">
            <a:avLst>
              <a:gd name="adj1" fmla="val 50000"/>
              <a:gd name="adj2" fmla="val 6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AutoShape 24"/>
          <p:cNvSpPr>
            <a:spLocks noChangeArrowheads="1"/>
          </p:cNvSpPr>
          <p:nvPr/>
        </p:nvSpPr>
        <p:spPr bwMode="auto">
          <a:xfrm rot="19345161">
            <a:off x="7031361" y="1519420"/>
            <a:ext cx="381000" cy="1447800"/>
          </a:xfrm>
          <a:prstGeom prst="downArrow">
            <a:avLst>
              <a:gd name="adj1" fmla="val 50000"/>
              <a:gd name="adj2" fmla="val 9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AutoShape 25"/>
          <p:cNvSpPr>
            <a:spLocks noChangeArrowheads="1"/>
          </p:cNvSpPr>
          <p:nvPr/>
        </p:nvSpPr>
        <p:spPr bwMode="auto">
          <a:xfrm rot="19547399">
            <a:off x="8173631" y="3179709"/>
            <a:ext cx="381000" cy="1066800"/>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AutoShape 26"/>
          <p:cNvSpPr>
            <a:spLocks noChangeArrowheads="1"/>
          </p:cNvSpPr>
          <p:nvPr/>
        </p:nvSpPr>
        <p:spPr bwMode="auto">
          <a:xfrm rot="1095532">
            <a:off x="7335431" y="3332109"/>
            <a:ext cx="381000" cy="838200"/>
          </a:xfrm>
          <a:prstGeom prst="downArrow">
            <a:avLst>
              <a:gd name="adj1" fmla="val 50000"/>
              <a:gd name="adj2" fmla="val 5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AutoShape 27"/>
          <p:cNvSpPr>
            <a:spLocks noChangeArrowheads="1"/>
          </p:cNvSpPr>
          <p:nvPr/>
        </p:nvSpPr>
        <p:spPr bwMode="auto">
          <a:xfrm rot="19799191">
            <a:off x="5266293" y="3128893"/>
            <a:ext cx="381000" cy="1066800"/>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AutoShape 28"/>
          <p:cNvSpPr>
            <a:spLocks noChangeArrowheads="1"/>
          </p:cNvSpPr>
          <p:nvPr/>
        </p:nvSpPr>
        <p:spPr bwMode="auto">
          <a:xfrm rot="19547399">
            <a:off x="9077941" y="4591191"/>
            <a:ext cx="381000" cy="1003959"/>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AutoShape 29"/>
          <p:cNvSpPr>
            <a:spLocks noChangeArrowheads="1"/>
          </p:cNvSpPr>
          <p:nvPr/>
        </p:nvSpPr>
        <p:spPr bwMode="auto">
          <a:xfrm rot="1042098">
            <a:off x="8380766" y="4715312"/>
            <a:ext cx="381000" cy="879376"/>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AutoShape 30"/>
          <p:cNvSpPr>
            <a:spLocks noChangeArrowheads="1"/>
          </p:cNvSpPr>
          <p:nvPr/>
        </p:nvSpPr>
        <p:spPr bwMode="auto">
          <a:xfrm rot="20340466">
            <a:off x="7454963" y="4669790"/>
            <a:ext cx="381000" cy="914400"/>
          </a:xfrm>
          <a:prstGeom prst="downArrow">
            <a:avLst>
              <a:gd name="adj1" fmla="val 50000"/>
              <a:gd name="adj2" fmla="val 6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AutoShape 31"/>
          <p:cNvSpPr>
            <a:spLocks noChangeArrowheads="1"/>
          </p:cNvSpPr>
          <p:nvPr/>
        </p:nvSpPr>
        <p:spPr bwMode="auto">
          <a:xfrm rot="1060189">
            <a:off x="6859842" y="4666136"/>
            <a:ext cx="381000" cy="982901"/>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AutoShape 32"/>
          <p:cNvSpPr>
            <a:spLocks noChangeArrowheads="1"/>
          </p:cNvSpPr>
          <p:nvPr/>
        </p:nvSpPr>
        <p:spPr bwMode="auto">
          <a:xfrm rot="20242785">
            <a:off x="5991913" y="4613922"/>
            <a:ext cx="381000" cy="1072445"/>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AutoShape 33"/>
          <p:cNvSpPr>
            <a:spLocks noChangeArrowheads="1"/>
          </p:cNvSpPr>
          <p:nvPr/>
        </p:nvSpPr>
        <p:spPr bwMode="auto">
          <a:xfrm rot="1486189">
            <a:off x="5340488" y="4605946"/>
            <a:ext cx="381000" cy="1040268"/>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3561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596"/>
                                        </p:tgtEl>
                                        <p:attrNameLst>
                                          <p:attrName>style.visibility</p:attrName>
                                        </p:attrNameLst>
                                      </p:cBhvr>
                                      <p:to>
                                        <p:strVal val="visible"/>
                                      </p:to>
                                    </p:set>
                                    <p:animEffect transition="in" filter="barn(inHorizontal)">
                                      <p:cBhvr>
                                        <p:cTn id="7" dur="500"/>
                                        <p:tgtEl>
                                          <p:spTgt spid="245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up)">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up)">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up)">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up)">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up)">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up)">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up)">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wipe(up)">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up)">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up)">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up)">
                                      <p:cBhvr>
                                        <p:cTn id="7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 grpId="0"/>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0537" y="795338"/>
            <a:ext cx="3352800" cy="11430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eaLnBrk="1" hangingPunct="1">
              <a:defRPr/>
            </a:pPr>
            <a:r>
              <a:rPr lang="zh-CN" altLang="en-US" sz="3600" dirty="0">
                <a:solidFill>
                  <a:srgbClr val="0070C0"/>
                </a:solidFill>
                <a:latin typeface="微软雅黑" panose="020B0503020204020204" pitchFamily="34" charset="-122"/>
                <a:ea typeface="微软雅黑" panose="020B0503020204020204" pitchFamily="34" charset="-122"/>
              </a:rPr>
              <a:t>用动态规划法</a:t>
            </a:r>
          </a:p>
        </p:txBody>
      </p:sp>
      <p:sp>
        <p:nvSpPr>
          <p:cNvPr id="144387" name="Rectangle 3"/>
          <p:cNvSpPr>
            <a:spLocks noChangeArrowheads="1"/>
          </p:cNvSpPr>
          <p:nvPr/>
        </p:nvSpPr>
        <p:spPr bwMode="auto">
          <a:xfrm>
            <a:off x="2855913"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144388" name="Rectangle 4"/>
          <p:cNvSpPr>
            <a:spLocks noChangeArrowheads="1"/>
          </p:cNvSpPr>
          <p:nvPr/>
        </p:nvSpPr>
        <p:spPr bwMode="auto">
          <a:xfrm>
            <a:off x="4191000" y="661756"/>
            <a:ext cx="8424863"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public static void </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matrixChain</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p,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m,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n=p.length-1;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r = 2; r &lt;= n; r++)</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 r+1;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j=i+r-1;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m[i+1][j]+ p[i-1]*p[</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 + m[k+1][j] + p[i-1]*p[k]*p[j];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25605" name="Rectangle 29"/>
          <p:cNvSpPr>
            <a:spLocks noChangeArrowheads="1"/>
          </p:cNvSpPr>
          <p:nvPr/>
        </p:nvSpPr>
        <p:spPr bwMode="auto">
          <a:xfrm>
            <a:off x="3962400" y="2895369"/>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2508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4386"/>
                                        </p:tgtEl>
                                        <p:attrNameLst>
                                          <p:attrName>style.visibility</p:attrName>
                                        </p:attrNameLst>
                                      </p:cBhvr>
                                      <p:to>
                                        <p:strVal val="visible"/>
                                      </p:to>
                                    </p:set>
                                    <p:anim calcmode="lin" valueType="num">
                                      <p:cBhvr>
                                        <p:cTn id="7" dur="500" fill="hold"/>
                                        <p:tgtEl>
                                          <p:spTgt spid="1443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4386"/>
                                        </p:tgtEl>
                                        <p:attrNameLst>
                                          <p:attrName>ppt_y</p:attrName>
                                        </p:attrNameLst>
                                      </p:cBhvr>
                                      <p:tavLst>
                                        <p:tav tm="0">
                                          <p:val>
                                            <p:strVal val="#ppt_y"/>
                                          </p:val>
                                        </p:tav>
                                        <p:tav tm="100000">
                                          <p:val>
                                            <p:strVal val="#ppt_y"/>
                                          </p:val>
                                        </p:tav>
                                      </p:tavLst>
                                    </p:anim>
                                    <p:anim calcmode="lin" valueType="num">
                                      <p:cBhvr>
                                        <p:cTn id="9" dur="500" fill="hold"/>
                                        <p:tgtEl>
                                          <p:spTgt spid="1443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43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438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4388">
                                            <p:txEl>
                                              <p:pRg st="3" end="3"/>
                                            </p:txEl>
                                          </p:spTgt>
                                        </p:tgtEl>
                                        <p:attrNameLst>
                                          <p:attrName>style.visibility</p:attrName>
                                        </p:attrNameLst>
                                      </p:cBhvr>
                                      <p:to>
                                        <p:strVal val="visible"/>
                                      </p:to>
                                    </p:set>
                                    <p:animEffect transition="in" filter="blinds(horizontal)">
                                      <p:cBhvr>
                                        <p:cTn id="16" dur="500"/>
                                        <p:tgtEl>
                                          <p:spTgt spid="14438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44388">
                                            <p:txEl>
                                              <p:pRg st="4" end="4"/>
                                            </p:txEl>
                                          </p:spTgt>
                                        </p:tgtEl>
                                        <p:attrNameLst>
                                          <p:attrName>style.visibility</p:attrName>
                                        </p:attrNameLst>
                                      </p:cBhvr>
                                      <p:to>
                                        <p:strVal val="visible"/>
                                      </p:to>
                                    </p:set>
                                    <p:animEffect transition="in" filter="blinds(horizontal)">
                                      <p:cBhvr>
                                        <p:cTn id="21" dur="500"/>
                                        <p:tgtEl>
                                          <p:spTgt spid="14438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4388">
                                            <p:txEl>
                                              <p:pRg st="5" end="5"/>
                                            </p:txEl>
                                          </p:spTgt>
                                        </p:tgtEl>
                                        <p:attrNameLst>
                                          <p:attrName>style.visibility</p:attrName>
                                        </p:attrNameLst>
                                      </p:cBhvr>
                                      <p:to>
                                        <p:strVal val="visible"/>
                                      </p:to>
                                    </p:set>
                                    <p:animEffect transition="in" filter="blinds(horizontal)">
                                      <p:cBhvr>
                                        <p:cTn id="24" dur="500"/>
                                        <p:tgtEl>
                                          <p:spTgt spid="14438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4388">
                                            <p:txEl>
                                              <p:pRg st="6" end="6"/>
                                            </p:txEl>
                                          </p:spTgt>
                                        </p:tgtEl>
                                        <p:attrNameLst>
                                          <p:attrName>style.visibility</p:attrName>
                                        </p:attrNameLst>
                                      </p:cBhvr>
                                      <p:to>
                                        <p:strVal val="visible"/>
                                      </p:to>
                                    </p:set>
                                    <p:animEffect transition="in" filter="blinds(horizontal)">
                                      <p:cBhvr>
                                        <p:cTn id="27" dur="500"/>
                                        <p:tgtEl>
                                          <p:spTgt spid="14438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4388">
                                            <p:txEl>
                                              <p:pRg st="7" end="7"/>
                                            </p:txEl>
                                          </p:spTgt>
                                        </p:tgtEl>
                                        <p:attrNameLst>
                                          <p:attrName>style.visibility</p:attrName>
                                        </p:attrNameLst>
                                      </p:cBhvr>
                                      <p:to>
                                        <p:strVal val="visible"/>
                                      </p:to>
                                    </p:set>
                                    <p:animEffect transition="in" filter="blinds(horizontal)">
                                      <p:cBhvr>
                                        <p:cTn id="30" dur="500"/>
                                        <p:tgtEl>
                                          <p:spTgt spid="14438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4388">
                                            <p:txEl>
                                              <p:pRg st="8" end="8"/>
                                            </p:txEl>
                                          </p:spTgt>
                                        </p:tgtEl>
                                        <p:attrNameLst>
                                          <p:attrName>style.visibility</p:attrName>
                                        </p:attrNameLst>
                                      </p:cBhvr>
                                      <p:to>
                                        <p:strVal val="visible"/>
                                      </p:to>
                                    </p:set>
                                    <p:animEffect transition="in" filter="blinds(horizontal)">
                                      <p:cBhvr>
                                        <p:cTn id="33" dur="500"/>
                                        <p:tgtEl>
                                          <p:spTgt spid="144388">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44388">
                                            <p:txEl>
                                              <p:pRg st="9" end="9"/>
                                            </p:txEl>
                                          </p:spTgt>
                                        </p:tgtEl>
                                        <p:attrNameLst>
                                          <p:attrName>style.visibility</p:attrName>
                                        </p:attrNameLst>
                                      </p:cBhvr>
                                      <p:to>
                                        <p:strVal val="visible"/>
                                      </p:to>
                                    </p:set>
                                    <p:animEffect transition="in" filter="blinds(horizontal)">
                                      <p:cBhvr>
                                        <p:cTn id="36" dur="500"/>
                                        <p:tgtEl>
                                          <p:spTgt spid="144388">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44388">
                                            <p:txEl>
                                              <p:pRg st="10" end="10"/>
                                            </p:txEl>
                                          </p:spTgt>
                                        </p:tgtEl>
                                        <p:attrNameLst>
                                          <p:attrName>style.visibility</p:attrName>
                                        </p:attrNameLst>
                                      </p:cBhvr>
                                      <p:to>
                                        <p:strVal val="visible"/>
                                      </p:to>
                                    </p:set>
                                    <p:animEffect transition="in" filter="blinds(horizontal)">
                                      <p:cBhvr>
                                        <p:cTn id="39" dur="500"/>
                                        <p:tgtEl>
                                          <p:spTgt spid="144388">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44388">
                                            <p:txEl>
                                              <p:pRg st="11" end="11"/>
                                            </p:txEl>
                                          </p:spTgt>
                                        </p:tgtEl>
                                        <p:attrNameLst>
                                          <p:attrName>style.visibility</p:attrName>
                                        </p:attrNameLst>
                                      </p:cBhvr>
                                      <p:to>
                                        <p:strVal val="visible"/>
                                      </p:to>
                                    </p:set>
                                    <p:animEffect transition="in" filter="blinds(horizontal)">
                                      <p:cBhvr>
                                        <p:cTn id="42" dur="500"/>
                                        <p:tgtEl>
                                          <p:spTgt spid="144388">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44388">
                                            <p:txEl>
                                              <p:pRg st="12" end="12"/>
                                            </p:txEl>
                                          </p:spTgt>
                                        </p:tgtEl>
                                        <p:attrNameLst>
                                          <p:attrName>style.visibility</p:attrName>
                                        </p:attrNameLst>
                                      </p:cBhvr>
                                      <p:to>
                                        <p:strVal val="visible"/>
                                      </p:to>
                                    </p:set>
                                    <p:animEffect transition="in" filter="blinds(horizontal)">
                                      <p:cBhvr>
                                        <p:cTn id="45" dur="500"/>
                                        <p:tgtEl>
                                          <p:spTgt spid="144388">
                                            <p:txEl>
                                              <p:pRg st="12" end="12"/>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44388">
                                            <p:txEl>
                                              <p:pRg st="13" end="13"/>
                                            </p:txEl>
                                          </p:spTgt>
                                        </p:tgtEl>
                                        <p:attrNameLst>
                                          <p:attrName>style.visibility</p:attrName>
                                        </p:attrNameLst>
                                      </p:cBhvr>
                                      <p:to>
                                        <p:strVal val="visible"/>
                                      </p:to>
                                    </p:set>
                                    <p:animEffect transition="in" filter="blinds(horizontal)">
                                      <p:cBhvr>
                                        <p:cTn id="48" dur="500"/>
                                        <p:tgtEl>
                                          <p:spTgt spid="14438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0537" y="795338"/>
            <a:ext cx="3352800" cy="11430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eaLnBrk="1" hangingPunct="1">
              <a:defRPr/>
            </a:pPr>
            <a:r>
              <a:rPr lang="zh-CN" altLang="en-US" sz="3600" dirty="0">
                <a:solidFill>
                  <a:srgbClr val="0070C0"/>
                </a:solidFill>
                <a:latin typeface="微软雅黑" panose="020B0503020204020204" pitchFamily="34" charset="-122"/>
                <a:ea typeface="微软雅黑" panose="020B0503020204020204" pitchFamily="34" charset="-122"/>
              </a:rPr>
              <a:t>用动态规划法</a:t>
            </a:r>
          </a:p>
        </p:txBody>
      </p:sp>
      <p:sp>
        <p:nvSpPr>
          <p:cNvPr id="144387" name="Rectangle 3"/>
          <p:cNvSpPr>
            <a:spLocks noChangeArrowheads="1"/>
          </p:cNvSpPr>
          <p:nvPr/>
        </p:nvSpPr>
        <p:spPr bwMode="auto">
          <a:xfrm>
            <a:off x="2855913"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144388" name="Rectangle 4"/>
          <p:cNvSpPr>
            <a:spLocks noChangeArrowheads="1"/>
          </p:cNvSpPr>
          <p:nvPr/>
        </p:nvSpPr>
        <p:spPr bwMode="auto">
          <a:xfrm>
            <a:off x="4191000" y="661756"/>
            <a:ext cx="8424863"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public static void </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matrixChain</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p,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m,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n=p.length-1;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r = 2; r &lt;= n; r++)</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 r+1;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j=i+r-1;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m[i+1][j]+ p[i-1]*p[</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 + m[k+1][j] + p[i-1]*p[k]*p[j];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25605" name="Rectangle 29"/>
          <p:cNvSpPr>
            <a:spLocks noChangeArrowheads="1"/>
          </p:cNvSpPr>
          <p:nvPr/>
        </p:nvSpPr>
        <p:spPr bwMode="auto">
          <a:xfrm>
            <a:off x="3962400" y="2895369"/>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417" name="Oval 33"/>
          <p:cNvSpPr>
            <a:spLocks noChangeArrowheads="1"/>
          </p:cNvSpPr>
          <p:nvPr/>
        </p:nvSpPr>
        <p:spPr bwMode="auto">
          <a:xfrm>
            <a:off x="4419600" y="1760306"/>
            <a:ext cx="3657600" cy="304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418" name="AutoShape 34"/>
          <p:cNvSpPr>
            <a:spLocks/>
          </p:cNvSpPr>
          <p:nvPr/>
        </p:nvSpPr>
        <p:spPr bwMode="auto">
          <a:xfrm>
            <a:off x="8915400" y="1569806"/>
            <a:ext cx="1676400" cy="609600"/>
          </a:xfrm>
          <a:prstGeom prst="borderCallout1">
            <a:avLst>
              <a:gd name="adj1" fmla="val 45716"/>
              <a:gd name="adj2" fmla="val 357"/>
              <a:gd name="adj3" fmla="val 45435"/>
              <a:gd name="adj4" fmla="val -55772"/>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计算最小规模子问题</a:t>
            </a:r>
          </a:p>
        </p:txBody>
      </p:sp>
      <p:sp>
        <p:nvSpPr>
          <p:cNvPr id="144419" name="Oval 35"/>
          <p:cNvSpPr>
            <a:spLocks noChangeArrowheads="1"/>
          </p:cNvSpPr>
          <p:nvPr/>
        </p:nvSpPr>
        <p:spPr bwMode="auto">
          <a:xfrm>
            <a:off x="4724400" y="2141306"/>
            <a:ext cx="2819400" cy="3886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420" name="AutoShape 36"/>
          <p:cNvSpPr>
            <a:spLocks/>
          </p:cNvSpPr>
          <p:nvPr/>
        </p:nvSpPr>
        <p:spPr bwMode="auto">
          <a:xfrm>
            <a:off x="8991600" y="3360506"/>
            <a:ext cx="2438400" cy="609600"/>
          </a:xfrm>
          <a:prstGeom prst="borderCallout1">
            <a:avLst>
              <a:gd name="adj1" fmla="val 69313"/>
              <a:gd name="adj2" fmla="val 211"/>
              <a:gd name="adj3" fmla="val 70435"/>
              <a:gd name="adj4" fmla="val -60200"/>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计算规模从</a:t>
            </a:r>
            <a:r>
              <a:rPr kumimoji="0" lang="en-US" altLang="zh-CN"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到</a:t>
            </a:r>
            <a:r>
              <a:rPr kumimoji="0" lang="en-US" altLang="zh-CN"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n,</a:t>
            </a: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规模逐渐增大的各子问题</a:t>
            </a:r>
          </a:p>
        </p:txBody>
      </p:sp>
    </p:spTree>
    <p:extLst>
      <p:ext uri="{BB962C8B-B14F-4D97-AF65-F5344CB8AC3E}">
        <p14:creationId xmlns:p14="http://schemas.microsoft.com/office/powerpoint/2010/main" val="31531280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4386"/>
                                        </p:tgtEl>
                                        <p:attrNameLst>
                                          <p:attrName>style.visibility</p:attrName>
                                        </p:attrNameLst>
                                      </p:cBhvr>
                                      <p:to>
                                        <p:strVal val="visible"/>
                                      </p:to>
                                    </p:set>
                                    <p:anim calcmode="lin" valueType="num">
                                      <p:cBhvr>
                                        <p:cTn id="7" dur="500" fill="hold"/>
                                        <p:tgtEl>
                                          <p:spTgt spid="1443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4386"/>
                                        </p:tgtEl>
                                        <p:attrNameLst>
                                          <p:attrName>ppt_y</p:attrName>
                                        </p:attrNameLst>
                                      </p:cBhvr>
                                      <p:tavLst>
                                        <p:tav tm="0">
                                          <p:val>
                                            <p:strVal val="#ppt_y"/>
                                          </p:val>
                                        </p:tav>
                                        <p:tav tm="100000">
                                          <p:val>
                                            <p:strVal val="#ppt_y"/>
                                          </p:val>
                                        </p:tav>
                                      </p:tavLst>
                                    </p:anim>
                                    <p:anim calcmode="lin" valueType="num">
                                      <p:cBhvr>
                                        <p:cTn id="9" dur="500" fill="hold"/>
                                        <p:tgtEl>
                                          <p:spTgt spid="1443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43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438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4388">
                                            <p:txEl>
                                              <p:pRg st="3" end="3"/>
                                            </p:txEl>
                                          </p:spTgt>
                                        </p:tgtEl>
                                        <p:attrNameLst>
                                          <p:attrName>style.visibility</p:attrName>
                                        </p:attrNameLst>
                                      </p:cBhvr>
                                      <p:to>
                                        <p:strVal val="visible"/>
                                      </p:to>
                                    </p:set>
                                    <p:animEffect transition="in" filter="blinds(horizontal)">
                                      <p:cBhvr>
                                        <p:cTn id="16" dur="500"/>
                                        <p:tgtEl>
                                          <p:spTgt spid="14438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4417"/>
                                        </p:tgtEl>
                                        <p:attrNameLst>
                                          <p:attrName>style.visibility</p:attrName>
                                        </p:attrNameLst>
                                      </p:cBhvr>
                                      <p:to>
                                        <p:strVal val="visible"/>
                                      </p:to>
                                    </p:set>
                                    <p:animEffect transition="in" filter="blinds(horizontal)">
                                      <p:cBhvr>
                                        <p:cTn id="21" dur="500"/>
                                        <p:tgtEl>
                                          <p:spTgt spid="1444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4418"/>
                                        </p:tgtEl>
                                        <p:attrNameLst>
                                          <p:attrName>style.visibility</p:attrName>
                                        </p:attrNameLst>
                                      </p:cBhvr>
                                      <p:to>
                                        <p:strVal val="visible"/>
                                      </p:to>
                                    </p:set>
                                    <p:animEffect transition="in" filter="wipe(left)">
                                      <p:cBhvr>
                                        <p:cTn id="26" dur="500"/>
                                        <p:tgtEl>
                                          <p:spTgt spid="14441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44388">
                                            <p:txEl>
                                              <p:pRg st="4" end="4"/>
                                            </p:txEl>
                                          </p:spTgt>
                                        </p:tgtEl>
                                        <p:attrNameLst>
                                          <p:attrName>style.visibility</p:attrName>
                                        </p:attrNameLst>
                                      </p:cBhvr>
                                      <p:to>
                                        <p:strVal val="visible"/>
                                      </p:to>
                                    </p:set>
                                    <p:animEffect transition="in" filter="blinds(horizontal)">
                                      <p:cBhvr>
                                        <p:cTn id="31" dur="500"/>
                                        <p:tgtEl>
                                          <p:spTgt spid="144388">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44388">
                                            <p:txEl>
                                              <p:pRg st="5" end="5"/>
                                            </p:txEl>
                                          </p:spTgt>
                                        </p:tgtEl>
                                        <p:attrNameLst>
                                          <p:attrName>style.visibility</p:attrName>
                                        </p:attrNameLst>
                                      </p:cBhvr>
                                      <p:to>
                                        <p:strVal val="visible"/>
                                      </p:to>
                                    </p:set>
                                    <p:animEffect transition="in" filter="blinds(horizontal)">
                                      <p:cBhvr>
                                        <p:cTn id="34" dur="500"/>
                                        <p:tgtEl>
                                          <p:spTgt spid="144388">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44388">
                                            <p:txEl>
                                              <p:pRg st="6" end="6"/>
                                            </p:txEl>
                                          </p:spTgt>
                                        </p:tgtEl>
                                        <p:attrNameLst>
                                          <p:attrName>style.visibility</p:attrName>
                                        </p:attrNameLst>
                                      </p:cBhvr>
                                      <p:to>
                                        <p:strVal val="visible"/>
                                      </p:to>
                                    </p:set>
                                    <p:animEffect transition="in" filter="blinds(horizontal)">
                                      <p:cBhvr>
                                        <p:cTn id="37" dur="500"/>
                                        <p:tgtEl>
                                          <p:spTgt spid="144388">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4388">
                                            <p:txEl>
                                              <p:pRg st="7" end="7"/>
                                            </p:txEl>
                                          </p:spTgt>
                                        </p:tgtEl>
                                        <p:attrNameLst>
                                          <p:attrName>style.visibility</p:attrName>
                                        </p:attrNameLst>
                                      </p:cBhvr>
                                      <p:to>
                                        <p:strVal val="visible"/>
                                      </p:to>
                                    </p:set>
                                    <p:animEffect transition="in" filter="blinds(horizontal)">
                                      <p:cBhvr>
                                        <p:cTn id="40" dur="500"/>
                                        <p:tgtEl>
                                          <p:spTgt spid="144388">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44388">
                                            <p:txEl>
                                              <p:pRg st="8" end="8"/>
                                            </p:txEl>
                                          </p:spTgt>
                                        </p:tgtEl>
                                        <p:attrNameLst>
                                          <p:attrName>style.visibility</p:attrName>
                                        </p:attrNameLst>
                                      </p:cBhvr>
                                      <p:to>
                                        <p:strVal val="visible"/>
                                      </p:to>
                                    </p:set>
                                    <p:animEffect transition="in" filter="blinds(horizontal)">
                                      <p:cBhvr>
                                        <p:cTn id="43" dur="500"/>
                                        <p:tgtEl>
                                          <p:spTgt spid="144388">
                                            <p:txEl>
                                              <p:pRg st="8" end="8"/>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44388">
                                            <p:txEl>
                                              <p:pRg st="9" end="9"/>
                                            </p:txEl>
                                          </p:spTgt>
                                        </p:tgtEl>
                                        <p:attrNameLst>
                                          <p:attrName>style.visibility</p:attrName>
                                        </p:attrNameLst>
                                      </p:cBhvr>
                                      <p:to>
                                        <p:strVal val="visible"/>
                                      </p:to>
                                    </p:set>
                                    <p:animEffect transition="in" filter="blinds(horizontal)">
                                      <p:cBhvr>
                                        <p:cTn id="46" dur="500"/>
                                        <p:tgtEl>
                                          <p:spTgt spid="144388">
                                            <p:txEl>
                                              <p:pRg st="9" end="9"/>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44388">
                                            <p:txEl>
                                              <p:pRg st="10" end="10"/>
                                            </p:txEl>
                                          </p:spTgt>
                                        </p:tgtEl>
                                        <p:attrNameLst>
                                          <p:attrName>style.visibility</p:attrName>
                                        </p:attrNameLst>
                                      </p:cBhvr>
                                      <p:to>
                                        <p:strVal val="visible"/>
                                      </p:to>
                                    </p:set>
                                    <p:animEffect transition="in" filter="blinds(horizontal)">
                                      <p:cBhvr>
                                        <p:cTn id="49" dur="500"/>
                                        <p:tgtEl>
                                          <p:spTgt spid="144388">
                                            <p:txEl>
                                              <p:pRg st="10" end="1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44388">
                                            <p:txEl>
                                              <p:pRg st="11" end="11"/>
                                            </p:txEl>
                                          </p:spTgt>
                                        </p:tgtEl>
                                        <p:attrNameLst>
                                          <p:attrName>style.visibility</p:attrName>
                                        </p:attrNameLst>
                                      </p:cBhvr>
                                      <p:to>
                                        <p:strVal val="visible"/>
                                      </p:to>
                                    </p:set>
                                    <p:animEffect transition="in" filter="blinds(horizontal)">
                                      <p:cBhvr>
                                        <p:cTn id="52" dur="500"/>
                                        <p:tgtEl>
                                          <p:spTgt spid="144388">
                                            <p:txEl>
                                              <p:pRg st="11" end="1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44388">
                                            <p:txEl>
                                              <p:pRg st="12" end="12"/>
                                            </p:txEl>
                                          </p:spTgt>
                                        </p:tgtEl>
                                        <p:attrNameLst>
                                          <p:attrName>style.visibility</p:attrName>
                                        </p:attrNameLst>
                                      </p:cBhvr>
                                      <p:to>
                                        <p:strVal val="visible"/>
                                      </p:to>
                                    </p:set>
                                    <p:animEffect transition="in" filter="blinds(horizontal)">
                                      <p:cBhvr>
                                        <p:cTn id="55" dur="500"/>
                                        <p:tgtEl>
                                          <p:spTgt spid="144388">
                                            <p:txEl>
                                              <p:pRg st="12" end="12"/>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44388">
                                            <p:txEl>
                                              <p:pRg st="13" end="13"/>
                                            </p:txEl>
                                          </p:spTgt>
                                        </p:tgtEl>
                                        <p:attrNameLst>
                                          <p:attrName>style.visibility</p:attrName>
                                        </p:attrNameLst>
                                      </p:cBhvr>
                                      <p:to>
                                        <p:strVal val="visible"/>
                                      </p:to>
                                    </p:set>
                                    <p:animEffect transition="in" filter="blinds(horizontal)">
                                      <p:cBhvr>
                                        <p:cTn id="58" dur="500"/>
                                        <p:tgtEl>
                                          <p:spTgt spid="144388">
                                            <p:txEl>
                                              <p:pRg st="13" end="1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44419"/>
                                        </p:tgtEl>
                                        <p:attrNameLst>
                                          <p:attrName>style.visibility</p:attrName>
                                        </p:attrNameLst>
                                      </p:cBhvr>
                                      <p:to>
                                        <p:strVal val="visible"/>
                                      </p:to>
                                    </p:set>
                                    <p:animEffect transition="in" filter="blinds(horizontal)">
                                      <p:cBhvr>
                                        <p:cTn id="63" dur="500"/>
                                        <p:tgtEl>
                                          <p:spTgt spid="1444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4420"/>
                                        </p:tgtEl>
                                        <p:attrNameLst>
                                          <p:attrName>style.visibility</p:attrName>
                                        </p:attrNameLst>
                                      </p:cBhvr>
                                      <p:to>
                                        <p:strVal val="visible"/>
                                      </p:to>
                                    </p:set>
                                    <p:animEffect transition="in" filter="wipe(left)">
                                      <p:cBhvr>
                                        <p:cTn id="68" dur="500"/>
                                        <p:tgtEl>
                                          <p:spTgt spid="14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417" grpId="0" animBg="1"/>
      <p:bldP spid="144418" grpId="0" animBg="1"/>
      <p:bldP spid="144419" grpId="0" animBg="1"/>
      <p:bldP spid="144420"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2855913"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35" name="Oval 4"/>
          <p:cNvSpPr>
            <a:spLocks noChangeArrowheads="1"/>
          </p:cNvSpPr>
          <p:nvPr/>
        </p:nvSpPr>
        <p:spPr bwMode="auto">
          <a:xfrm>
            <a:off x="6781800" y="1371600"/>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Oval 5"/>
          <p:cNvSpPr>
            <a:spLocks noChangeArrowheads="1"/>
          </p:cNvSpPr>
          <p:nvPr/>
        </p:nvSpPr>
        <p:spPr bwMode="auto">
          <a:xfrm>
            <a:off x="5227340" y="28340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Oval 6"/>
          <p:cNvSpPr>
            <a:spLocks noChangeArrowheads="1"/>
          </p:cNvSpPr>
          <p:nvPr/>
        </p:nvSpPr>
        <p:spPr bwMode="auto">
          <a:xfrm>
            <a:off x="8097685" y="294463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Oval 7"/>
          <p:cNvSpPr>
            <a:spLocks noChangeArrowheads="1"/>
          </p:cNvSpPr>
          <p:nvPr/>
        </p:nvSpPr>
        <p:spPr bwMode="auto">
          <a:xfrm>
            <a:off x="4236740" y="40532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Oval 8"/>
          <p:cNvSpPr>
            <a:spLocks noChangeArrowheads="1"/>
          </p:cNvSpPr>
          <p:nvPr/>
        </p:nvSpPr>
        <p:spPr bwMode="auto">
          <a:xfrm>
            <a:off x="6061366" y="405648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Oval 9"/>
          <p:cNvSpPr>
            <a:spLocks noChangeArrowheads="1"/>
          </p:cNvSpPr>
          <p:nvPr/>
        </p:nvSpPr>
        <p:spPr bwMode="auto">
          <a:xfrm>
            <a:off x="7622329" y="411828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Oval 10"/>
          <p:cNvSpPr>
            <a:spLocks noChangeArrowheads="1"/>
          </p:cNvSpPr>
          <p:nvPr/>
        </p:nvSpPr>
        <p:spPr bwMode="auto">
          <a:xfrm>
            <a:off x="9010639" y="408673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Oval 11"/>
          <p:cNvSpPr>
            <a:spLocks noChangeArrowheads="1"/>
          </p:cNvSpPr>
          <p:nvPr/>
        </p:nvSpPr>
        <p:spPr bwMode="auto">
          <a:xfrm>
            <a:off x="3412298"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Oval 12"/>
          <p:cNvSpPr>
            <a:spLocks noChangeArrowheads="1"/>
          </p:cNvSpPr>
          <p:nvPr/>
        </p:nvSpPr>
        <p:spPr bwMode="auto">
          <a:xfrm>
            <a:off x="4689813" y="5449274"/>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Oval 13"/>
          <p:cNvSpPr>
            <a:spLocks noChangeArrowheads="1"/>
          </p:cNvSpPr>
          <p:nvPr/>
        </p:nvSpPr>
        <p:spPr bwMode="auto">
          <a:xfrm>
            <a:off x="5456952"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Oval 14"/>
          <p:cNvSpPr>
            <a:spLocks noChangeArrowheads="1"/>
          </p:cNvSpPr>
          <p:nvPr/>
        </p:nvSpPr>
        <p:spPr bwMode="auto">
          <a:xfrm>
            <a:off x="6619006"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Oval 15"/>
          <p:cNvSpPr>
            <a:spLocks noChangeArrowheads="1"/>
          </p:cNvSpPr>
          <p:nvPr/>
        </p:nvSpPr>
        <p:spPr bwMode="auto">
          <a:xfrm>
            <a:off x="7124644"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Oval 16"/>
          <p:cNvSpPr>
            <a:spLocks noChangeArrowheads="1"/>
          </p:cNvSpPr>
          <p:nvPr/>
        </p:nvSpPr>
        <p:spPr bwMode="auto">
          <a:xfrm>
            <a:off x="8162331"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Oval 17"/>
          <p:cNvSpPr>
            <a:spLocks noChangeArrowheads="1"/>
          </p:cNvSpPr>
          <p:nvPr/>
        </p:nvSpPr>
        <p:spPr bwMode="auto">
          <a:xfrm>
            <a:off x="8683976"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Oval 18"/>
          <p:cNvSpPr>
            <a:spLocks noChangeArrowheads="1"/>
          </p:cNvSpPr>
          <p:nvPr/>
        </p:nvSpPr>
        <p:spPr bwMode="auto">
          <a:xfrm>
            <a:off x="9833302"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AutoShape 19"/>
          <p:cNvSpPr>
            <a:spLocks noChangeArrowheads="1"/>
          </p:cNvSpPr>
          <p:nvPr/>
        </p:nvSpPr>
        <p:spPr bwMode="auto">
          <a:xfrm rot="13459852">
            <a:off x="6024394" y="1549202"/>
            <a:ext cx="381000" cy="1538002"/>
          </a:xfrm>
          <a:prstGeom prst="downArrow">
            <a:avLst>
              <a:gd name="adj1" fmla="val 50000"/>
              <a:gd name="adj2" fmla="val 10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Rectangle 20"/>
          <p:cNvSpPr>
            <a:spLocks noChangeArrowheads="1"/>
          </p:cNvSpPr>
          <p:nvPr/>
        </p:nvSpPr>
        <p:spPr bwMode="auto">
          <a:xfrm>
            <a:off x="694906" y="1278931"/>
            <a:ext cx="3886200"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动态规划方法</a:t>
            </a:r>
          </a:p>
        </p:txBody>
      </p:sp>
      <p:sp>
        <p:nvSpPr>
          <p:cNvPr id="52" name="AutoShape 21"/>
          <p:cNvSpPr>
            <a:spLocks noChangeArrowheads="1"/>
          </p:cNvSpPr>
          <p:nvPr/>
        </p:nvSpPr>
        <p:spPr bwMode="auto">
          <a:xfrm rot="13064982">
            <a:off x="4757397" y="3107494"/>
            <a:ext cx="381000" cy="1053566"/>
          </a:xfrm>
          <a:prstGeom prst="downArrow">
            <a:avLst>
              <a:gd name="adj1" fmla="val 50000"/>
              <a:gd name="adj2" fmla="val 7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AutoShape 22"/>
          <p:cNvSpPr>
            <a:spLocks noChangeArrowheads="1"/>
          </p:cNvSpPr>
          <p:nvPr/>
        </p:nvSpPr>
        <p:spPr bwMode="auto">
          <a:xfrm rot="12676657">
            <a:off x="3807790" y="4402348"/>
            <a:ext cx="381000" cy="1072461"/>
          </a:xfrm>
          <a:prstGeom prst="downArrow">
            <a:avLst>
              <a:gd name="adj1" fmla="val 50000"/>
              <a:gd name="adj2" fmla="val 65833"/>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AutoShape 23"/>
          <p:cNvSpPr>
            <a:spLocks noChangeArrowheads="1"/>
          </p:cNvSpPr>
          <p:nvPr/>
        </p:nvSpPr>
        <p:spPr bwMode="auto">
          <a:xfrm rot="9545801">
            <a:off x="4515433" y="4518382"/>
            <a:ext cx="381000" cy="940966"/>
          </a:xfrm>
          <a:prstGeom prst="downArrow">
            <a:avLst>
              <a:gd name="adj1" fmla="val 50000"/>
              <a:gd name="adj2" fmla="val 6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AutoShape 24"/>
          <p:cNvSpPr>
            <a:spLocks noChangeArrowheads="1"/>
          </p:cNvSpPr>
          <p:nvPr/>
        </p:nvSpPr>
        <p:spPr bwMode="auto">
          <a:xfrm rot="8570906">
            <a:off x="7530776" y="1602216"/>
            <a:ext cx="381000" cy="1447800"/>
          </a:xfrm>
          <a:prstGeom prst="downArrow">
            <a:avLst>
              <a:gd name="adj1" fmla="val 50000"/>
              <a:gd name="adj2" fmla="val 9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AutoShape 25"/>
          <p:cNvSpPr>
            <a:spLocks noChangeArrowheads="1"/>
          </p:cNvSpPr>
          <p:nvPr/>
        </p:nvSpPr>
        <p:spPr bwMode="auto">
          <a:xfrm rot="8489860">
            <a:off x="8617253" y="3288485"/>
            <a:ext cx="381000" cy="914420"/>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AutoShape 26"/>
          <p:cNvSpPr>
            <a:spLocks noChangeArrowheads="1"/>
          </p:cNvSpPr>
          <p:nvPr/>
        </p:nvSpPr>
        <p:spPr bwMode="auto">
          <a:xfrm rot="12190634">
            <a:off x="7894656" y="3383491"/>
            <a:ext cx="381000" cy="764620"/>
          </a:xfrm>
          <a:prstGeom prst="downArrow">
            <a:avLst>
              <a:gd name="adj1" fmla="val 50000"/>
              <a:gd name="adj2" fmla="val 5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AutoShape 27"/>
          <p:cNvSpPr>
            <a:spLocks noChangeArrowheads="1"/>
          </p:cNvSpPr>
          <p:nvPr/>
        </p:nvSpPr>
        <p:spPr bwMode="auto">
          <a:xfrm rot="8849987">
            <a:off x="5723598" y="3125442"/>
            <a:ext cx="381000" cy="976331"/>
          </a:xfrm>
          <a:prstGeom prst="downArrow">
            <a:avLst>
              <a:gd name="adj1" fmla="val 53373"/>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AutoShape 28"/>
          <p:cNvSpPr>
            <a:spLocks noChangeArrowheads="1"/>
          </p:cNvSpPr>
          <p:nvPr/>
        </p:nvSpPr>
        <p:spPr bwMode="auto">
          <a:xfrm rot="9106445">
            <a:off x="9491035" y="4460440"/>
            <a:ext cx="381000" cy="1009201"/>
          </a:xfrm>
          <a:prstGeom prst="downArrow">
            <a:avLst>
              <a:gd name="adj1" fmla="val 54053"/>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AutoShape 29"/>
          <p:cNvSpPr>
            <a:spLocks noChangeArrowheads="1"/>
          </p:cNvSpPr>
          <p:nvPr/>
        </p:nvSpPr>
        <p:spPr bwMode="auto">
          <a:xfrm rot="11767800">
            <a:off x="8904883" y="4527627"/>
            <a:ext cx="381000" cy="921186"/>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AutoShape 30"/>
          <p:cNvSpPr>
            <a:spLocks noChangeArrowheads="1"/>
          </p:cNvSpPr>
          <p:nvPr/>
        </p:nvSpPr>
        <p:spPr bwMode="auto">
          <a:xfrm rot="9391764">
            <a:off x="7972692" y="4527734"/>
            <a:ext cx="381000" cy="914400"/>
          </a:xfrm>
          <a:prstGeom prst="downArrow">
            <a:avLst>
              <a:gd name="adj1" fmla="val 50000"/>
              <a:gd name="adj2" fmla="val 6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AutoShape 31"/>
          <p:cNvSpPr>
            <a:spLocks noChangeArrowheads="1"/>
          </p:cNvSpPr>
          <p:nvPr/>
        </p:nvSpPr>
        <p:spPr bwMode="auto">
          <a:xfrm rot="11974560">
            <a:off x="7369368" y="4495169"/>
            <a:ext cx="381000" cy="939744"/>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AutoShape 32"/>
          <p:cNvSpPr>
            <a:spLocks noChangeArrowheads="1"/>
          </p:cNvSpPr>
          <p:nvPr/>
        </p:nvSpPr>
        <p:spPr bwMode="auto">
          <a:xfrm rot="9320896">
            <a:off x="6410177" y="4472914"/>
            <a:ext cx="381000" cy="972052"/>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AutoShape 33"/>
          <p:cNvSpPr>
            <a:spLocks noChangeArrowheads="1"/>
          </p:cNvSpPr>
          <p:nvPr/>
        </p:nvSpPr>
        <p:spPr bwMode="auto">
          <a:xfrm rot="12201594">
            <a:off x="5785439" y="4489509"/>
            <a:ext cx="381000" cy="934466"/>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48895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heel(1)">
                                      <p:cBhvr>
                                        <p:cTn id="7" dur="1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down)">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down)">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down)">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down)">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down)">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wipe(down)">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down)">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down)">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down)">
                                      <p:cBhvr>
                                        <p:cTn id="7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0" y="2895600"/>
            <a:ext cx="4495800" cy="769441"/>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spcBef>
                <a:spcPct val="50000"/>
              </a:spcBef>
            </a:pPr>
            <a:r>
              <a:rPr lang="zh-CN" altLang="en-US" kern="1200" dirty="0" smtClean="0">
                <a:solidFill>
                  <a:srgbClr val="0070C0"/>
                </a:solidFill>
                <a:latin typeface="微软雅黑" panose="020B0503020204020204" pitchFamily="34" charset="-122"/>
                <a:ea typeface="微软雅黑" panose="020B0503020204020204" pitchFamily="34" charset="-122"/>
                <a:cs typeface="+mn-cs"/>
              </a:rPr>
              <a:t>备忘录</a:t>
            </a:r>
            <a:r>
              <a:rPr lang="zh-CN" altLang="en-US" kern="1200" dirty="0">
                <a:solidFill>
                  <a:srgbClr val="0070C0"/>
                </a:solidFill>
                <a:latin typeface="微软雅黑" panose="020B0503020204020204" pitchFamily="34" charset="-122"/>
                <a:ea typeface="微软雅黑" panose="020B0503020204020204" pitchFamily="34" charset="-122"/>
                <a:cs typeface="+mn-cs"/>
              </a:rPr>
              <a:t>方法</a:t>
            </a:r>
          </a:p>
        </p:txBody>
      </p:sp>
    </p:spTree>
    <p:extLst>
      <p:ext uri="{BB962C8B-B14F-4D97-AF65-F5344CB8AC3E}">
        <p14:creationId xmlns:p14="http://schemas.microsoft.com/office/powerpoint/2010/main" val="9052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fade">
                                      <p:cBhvr>
                                        <p:cTn id="7" dur="800" decel="100000"/>
                                        <p:tgtEl>
                                          <p:spTgt spid="105474"/>
                                        </p:tgtEl>
                                      </p:cBhvr>
                                    </p:animEffect>
                                    <p:anim calcmode="lin" valueType="num">
                                      <p:cBhvr>
                                        <p:cTn id="8" dur="800" decel="100000" fill="hold"/>
                                        <p:tgtEl>
                                          <p:spTgt spid="105474"/>
                                        </p:tgtEl>
                                        <p:attrNameLst>
                                          <p:attrName>style.rotation</p:attrName>
                                        </p:attrNameLst>
                                      </p:cBhvr>
                                      <p:tavLst>
                                        <p:tav tm="0">
                                          <p:val>
                                            <p:fltVal val="-90"/>
                                          </p:val>
                                        </p:tav>
                                        <p:tav tm="100000">
                                          <p:val>
                                            <p:fltVal val="0"/>
                                          </p:val>
                                        </p:tav>
                                      </p:tavLst>
                                    </p:anim>
                                    <p:anim calcmode="lin" valueType="num">
                                      <p:cBhvr>
                                        <p:cTn id="9" dur="800" decel="100000" fill="hold"/>
                                        <p:tgtEl>
                                          <p:spTgt spid="105474"/>
                                        </p:tgtEl>
                                        <p:attrNameLst>
                                          <p:attrName>ppt_x</p:attrName>
                                        </p:attrNameLst>
                                      </p:cBhvr>
                                      <p:tavLst>
                                        <p:tav tm="0">
                                          <p:val>
                                            <p:strVal val="#ppt_x+0.4"/>
                                          </p:val>
                                        </p:tav>
                                        <p:tav tm="100000">
                                          <p:val>
                                            <p:strVal val="#ppt_x-0.05"/>
                                          </p:val>
                                        </p:tav>
                                      </p:tavLst>
                                    </p:anim>
                                    <p:anim calcmode="lin" valueType="num">
                                      <p:cBhvr>
                                        <p:cTn id="10" dur="800" decel="100000" fill="hold"/>
                                        <p:tgtEl>
                                          <p:spTgt spid="10547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547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547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2947988" y="908050"/>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10" name="Text Box 4"/>
          <p:cNvSpPr txBox="1">
            <a:spLocks noChangeArrowheads="1"/>
          </p:cNvSpPr>
          <p:nvPr/>
        </p:nvSpPr>
        <p:spPr bwMode="auto">
          <a:xfrm>
            <a:off x="1430337" y="1591469"/>
            <a:ext cx="5503863" cy="457200"/>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9999CC"/>
              </a:buClr>
              <a:buSzTx/>
              <a:buFont typeface="Wingdings" panose="05000000000000000000" pitchFamily="2" charset="2"/>
              <a:buNone/>
              <a:tabLst/>
              <a:defRPr/>
            </a:pPr>
            <a:r>
              <a:rPr kumimoji="1"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用备忘录方法解矩阵连乘问题</a:t>
            </a:r>
          </a:p>
        </p:txBody>
      </p:sp>
      <p:sp>
        <p:nvSpPr>
          <p:cNvPr id="11" name="Rectangle 5"/>
          <p:cNvSpPr>
            <a:spLocks noChangeArrowheads="1"/>
          </p:cNvSpPr>
          <p:nvPr/>
        </p:nvSpPr>
        <p:spPr bwMode="auto">
          <a:xfrm>
            <a:off x="1752600" y="2420448"/>
            <a:ext cx="705485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Wingdings" panose="05000000000000000000" pitchFamily="2" charset="2"/>
              </a:rPr>
              <a:t>0</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private static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if</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][j] &gt; 0) </a:t>
            </a:r>
            <a:r>
              <a:rPr kumimoji="1"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j)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 =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(i+1,j) + p[i-1]*p[</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i,k</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(k+1,j) + p[i-1]*p[k]*p[j];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if</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u)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 = t; s[</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u;</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12" name="Text Box 7"/>
          <p:cNvSpPr txBox="1">
            <a:spLocks noChangeArrowheads="1"/>
          </p:cNvSpPr>
          <p:nvPr/>
        </p:nvSpPr>
        <p:spPr bwMode="auto">
          <a:xfrm>
            <a:off x="7588250" y="242356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计算复杂度：</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O(n</a:t>
            </a:r>
            <a:r>
              <a:rPr kumimoji="0" lang="en-US" altLang="zh-CN" sz="1800" b="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p:txBody>
      </p:sp>
      <p:sp>
        <p:nvSpPr>
          <p:cNvPr id="13" name="Oval 8"/>
          <p:cNvSpPr>
            <a:spLocks noChangeArrowheads="1"/>
          </p:cNvSpPr>
          <p:nvPr/>
        </p:nvSpPr>
        <p:spPr bwMode="auto">
          <a:xfrm>
            <a:off x="2035175" y="3203085"/>
            <a:ext cx="36576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AutoShape 9"/>
          <p:cNvSpPr>
            <a:spLocks/>
          </p:cNvSpPr>
          <p:nvPr/>
        </p:nvSpPr>
        <p:spPr bwMode="auto">
          <a:xfrm>
            <a:off x="5997575" y="2174385"/>
            <a:ext cx="1524000" cy="800100"/>
          </a:xfrm>
          <a:prstGeom prst="borderCallout1">
            <a:avLst>
              <a:gd name="adj1" fmla="val 97754"/>
              <a:gd name="adj2" fmla="val 1067"/>
              <a:gd name="adj3" fmla="val 138097"/>
              <a:gd name="adj4" fmla="val -38539"/>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已经计算过直接返回</a:t>
            </a:r>
          </a:p>
        </p:txBody>
      </p:sp>
      <p:sp>
        <p:nvSpPr>
          <p:cNvPr id="15" name="Oval 10"/>
          <p:cNvSpPr>
            <a:spLocks noChangeArrowheads="1"/>
          </p:cNvSpPr>
          <p:nvPr/>
        </p:nvSpPr>
        <p:spPr bwMode="auto">
          <a:xfrm>
            <a:off x="1958975" y="3812685"/>
            <a:ext cx="5105400" cy="2286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AutoShape 11"/>
          <p:cNvSpPr>
            <a:spLocks/>
          </p:cNvSpPr>
          <p:nvPr/>
        </p:nvSpPr>
        <p:spPr bwMode="auto">
          <a:xfrm>
            <a:off x="7521575" y="5489085"/>
            <a:ext cx="1600200" cy="609600"/>
          </a:xfrm>
          <a:prstGeom prst="borderCallout1">
            <a:avLst>
              <a:gd name="adj1" fmla="val -1475"/>
              <a:gd name="adj2" fmla="val 372"/>
              <a:gd name="adj3" fmla="val -44031"/>
              <a:gd name="adj4" fmla="val -32318"/>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以递归方式进行计算</a:t>
            </a:r>
          </a:p>
        </p:txBody>
      </p:sp>
      <p:sp>
        <p:nvSpPr>
          <p:cNvPr id="17" name="Rectangle 2"/>
          <p:cNvSpPr txBox="1">
            <a:spLocks noChangeArrowheads="1"/>
          </p:cNvSpPr>
          <p:nvPr/>
        </p:nvSpPr>
        <p:spPr bwMode="auto">
          <a:xfrm>
            <a:off x="1377165" y="892969"/>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None/>
              <a:tabLst/>
              <a:defRPr/>
            </a:pPr>
            <a:r>
              <a:rPr kumimoji="0" lang="zh-CN" altLang="en-US" sz="3200" b="0"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t>三、备忘录方法</a:t>
            </a:r>
            <a:endParaRPr kumimoji="0" lang="zh-CN" altLang="en-US" sz="3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40357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animBg="1"/>
      <p:bldP spid="14" grpId="0" animBg="1"/>
      <p:bldP spid="15" grpId="0" animBg="1"/>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1905000" y="914400"/>
            <a:ext cx="1981200" cy="7620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None/>
              <a:tabLst/>
              <a:defRPr/>
            </a:pPr>
            <a:r>
              <a:rPr kumimoji="0" lang="zh-CN" altLang="en-US" sz="3200" b="0"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t>递归算法</a:t>
            </a:r>
            <a:endParaRPr kumimoji="0" lang="zh-CN" altLang="en-US" sz="3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0" name="Text Box 6"/>
          <p:cNvSpPr txBox="1">
            <a:spLocks noChangeArrowheads="1"/>
          </p:cNvSpPr>
          <p:nvPr/>
        </p:nvSpPr>
        <p:spPr bwMode="auto">
          <a:xfrm>
            <a:off x="1905000" y="1600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recurMatrixChain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 return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u=</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recurMatrixChain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(i+1,j)+p[i-1]*p[</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][j]=I;</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for(</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k=i+1;k&lt;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j;k</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recurMatricChain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i,k</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recurMatricChain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(k+1,j)+p[i-1]*p[k]*p[j]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If(t&lt;u){</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u=t;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Return u;</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Oval 7"/>
          <p:cNvSpPr>
            <a:spLocks noChangeArrowheads="1"/>
          </p:cNvSpPr>
          <p:nvPr/>
        </p:nvSpPr>
        <p:spPr bwMode="auto">
          <a:xfrm>
            <a:off x="1752600" y="2514600"/>
            <a:ext cx="5638800" cy="297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8"/>
          <p:cNvSpPr>
            <a:spLocks/>
          </p:cNvSpPr>
          <p:nvPr/>
        </p:nvSpPr>
        <p:spPr bwMode="auto">
          <a:xfrm>
            <a:off x="7848600" y="2438400"/>
            <a:ext cx="2286000" cy="533400"/>
          </a:xfrm>
          <a:prstGeom prst="borderCallout1">
            <a:avLst>
              <a:gd name="adj1" fmla="val 100130"/>
              <a:gd name="adj2" fmla="val 276"/>
              <a:gd name="adj3" fmla="val 178783"/>
              <a:gd name="adj4" fmla="val -29221"/>
            </a:avLst>
          </a:prstGeom>
          <a:solidFill>
            <a:srgbClr val="0070C0"/>
          </a:solidFill>
          <a:ln w="9525">
            <a:solidFill>
              <a:schemeClr val="tx1"/>
            </a:solidFill>
            <a:miter lim="800000"/>
            <a:headEnd type="none" w="med" len="med"/>
            <a:tailEnd type="triangle" w="med" len="med"/>
          </a:ln>
          <a:effectLst>
            <a:outerShdw blurRad="50800" dist="38100" dir="5400000" algn="t" rotWithShape="0">
              <a:prstClr val="black">
                <a:alpha val="40000"/>
              </a:prstClr>
            </a:outerShdw>
          </a:effectLst>
        </p:spPr>
        <p:txBody>
          <a:bodyPr numCol="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以递归方式进行计算</a:t>
            </a:r>
          </a:p>
        </p:txBody>
      </p:sp>
    </p:spTree>
    <p:extLst>
      <p:ext uri="{BB962C8B-B14F-4D97-AF65-F5344CB8AC3E}">
        <p14:creationId xmlns:p14="http://schemas.microsoft.com/office/powerpoint/2010/main" val="3298937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11" grpId="0" animBg="1"/>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2947988" y="908050"/>
            <a:ext cx="184150" cy="579438"/>
          </a:xfrm>
          <a:prstGeom prst="rect">
            <a:avLst/>
          </a:prstGeom>
          <a:noFill/>
          <a:ln w="6350">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13" name="Text Box 4"/>
          <p:cNvSpPr txBox="1">
            <a:spLocks noChangeArrowheads="1"/>
          </p:cNvSpPr>
          <p:nvPr/>
        </p:nvSpPr>
        <p:spPr bwMode="auto">
          <a:xfrm>
            <a:off x="1430337" y="1591469"/>
            <a:ext cx="5503863" cy="457200"/>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9999CC"/>
              </a:buClr>
              <a:buSzTx/>
              <a:buFont typeface="Wingdings" panose="05000000000000000000" pitchFamily="2" charset="2"/>
              <a:buNone/>
              <a:tabLst/>
              <a:defRPr/>
            </a:pPr>
            <a:r>
              <a:rPr kumimoji="1"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用备忘录方法解矩阵连乘问题</a:t>
            </a:r>
          </a:p>
        </p:txBody>
      </p:sp>
      <p:sp>
        <p:nvSpPr>
          <p:cNvPr id="14" name="Rectangle 5"/>
          <p:cNvSpPr>
            <a:spLocks noChangeArrowheads="1"/>
          </p:cNvSpPr>
          <p:nvPr/>
        </p:nvSpPr>
        <p:spPr bwMode="auto">
          <a:xfrm>
            <a:off x="1752600" y="2420448"/>
            <a:ext cx="705485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Wingdings" panose="05000000000000000000" pitchFamily="2" charset="2"/>
              </a:rPr>
              <a:t>0</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private static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if</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][j] &gt; 0) </a:t>
            </a:r>
            <a:r>
              <a:rPr kumimoji="1"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j)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 =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(i+1,j) + p[i-1]*p[</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i,k</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lookupChain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(k+1,j) + p[i-1]*p[k]*p[j];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if</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u)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 = t; s[</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u;</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return</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15" name="Text Box 7"/>
          <p:cNvSpPr txBox="1">
            <a:spLocks noChangeArrowheads="1"/>
          </p:cNvSpPr>
          <p:nvPr/>
        </p:nvSpPr>
        <p:spPr bwMode="auto">
          <a:xfrm>
            <a:off x="7588250" y="242356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计算复杂度：</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O(n</a:t>
            </a:r>
            <a:r>
              <a:rPr kumimoji="0" lang="en-US" altLang="zh-CN" sz="1800" b="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p:txBody>
      </p:sp>
      <p:sp>
        <p:nvSpPr>
          <p:cNvPr id="16" name="Oval 8"/>
          <p:cNvSpPr>
            <a:spLocks noChangeArrowheads="1"/>
          </p:cNvSpPr>
          <p:nvPr/>
        </p:nvSpPr>
        <p:spPr bwMode="auto">
          <a:xfrm>
            <a:off x="2035175" y="3203085"/>
            <a:ext cx="36576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 name="AutoShape 9"/>
          <p:cNvSpPr>
            <a:spLocks/>
          </p:cNvSpPr>
          <p:nvPr/>
        </p:nvSpPr>
        <p:spPr bwMode="auto">
          <a:xfrm>
            <a:off x="5997575" y="2174385"/>
            <a:ext cx="1524000" cy="800100"/>
          </a:xfrm>
          <a:prstGeom prst="borderCallout1">
            <a:avLst>
              <a:gd name="adj1" fmla="val 97754"/>
              <a:gd name="adj2" fmla="val 1067"/>
              <a:gd name="adj3" fmla="val 138097"/>
              <a:gd name="adj4" fmla="val -38539"/>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已经计算过直接返回</a:t>
            </a:r>
          </a:p>
        </p:txBody>
      </p:sp>
      <p:sp>
        <p:nvSpPr>
          <p:cNvPr id="18" name="Oval 10"/>
          <p:cNvSpPr>
            <a:spLocks noChangeArrowheads="1"/>
          </p:cNvSpPr>
          <p:nvPr/>
        </p:nvSpPr>
        <p:spPr bwMode="auto">
          <a:xfrm>
            <a:off x="1958975" y="3812685"/>
            <a:ext cx="5105400" cy="2286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AutoShape 11"/>
          <p:cNvSpPr>
            <a:spLocks/>
          </p:cNvSpPr>
          <p:nvPr/>
        </p:nvSpPr>
        <p:spPr bwMode="auto">
          <a:xfrm>
            <a:off x="7521575" y="5489085"/>
            <a:ext cx="1600200" cy="609600"/>
          </a:xfrm>
          <a:prstGeom prst="borderCallout1">
            <a:avLst>
              <a:gd name="adj1" fmla="val -1475"/>
              <a:gd name="adj2" fmla="val 372"/>
              <a:gd name="adj3" fmla="val -44031"/>
              <a:gd name="adj4" fmla="val -32318"/>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以递归方式进行计算</a:t>
            </a:r>
          </a:p>
        </p:txBody>
      </p:sp>
      <p:sp>
        <p:nvSpPr>
          <p:cNvPr id="20" name="Rectangle 2"/>
          <p:cNvSpPr txBox="1">
            <a:spLocks noChangeArrowheads="1"/>
          </p:cNvSpPr>
          <p:nvPr/>
        </p:nvSpPr>
        <p:spPr bwMode="auto">
          <a:xfrm>
            <a:off x="1377165" y="892969"/>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None/>
              <a:tabLst/>
              <a:defRPr/>
            </a:pPr>
            <a:r>
              <a:rPr kumimoji="0" lang="zh-CN" altLang="en-US" sz="3200" b="0"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t>三、备忘录方法</a:t>
            </a:r>
            <a:endParaRPr kumimoji="0" lang="zh-CN" altLang="en-US" sz="3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46644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animBg="1"/>
      <p:bldP spid="18" grpId="0" animBg="1"/>
      <p:bldP spid="1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1" name="Rectangle 3"/>
          <p:cNvSpPr>
            <a:spLocks noChangeArrowheads="1"/>
          </p:cNvSpPr>
          <p:nvPr/>
        </p:nvSpPr>
        <p:spPr bwMode="auto">
          <a:xfrm>
            <a:off x="2855914"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34" name="Rectangle 5"/>
          <p:cNvSpPr>
            <a:spLocks noChangeArrowheads="1"/>
          </p:cNvSpPr>
          <p:nvPr/>
        </p:nvSpPr>
        <p:spPr bwMode="auto">
          <a:xfrm>
            <a:off x="2147658" y="2836955"/>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7"/>
          <p:cNvSpPr>
            <a:spLocks noChangeArrowheads="1"/>
          </p:cNvSpPr>
          <p:nvPr/>
        </p:nvSpPr>
        <p:spPr bwMode="auto">
          <a:xfrm>
            <a:off x="652395" y="1150387"/>
            <a:ext cx="3886200"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6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递归与备忘录方法</a:t>
            </a:r>
          </a:p>
        </p:txBody>
      </p:sp>
      <p:sp>
        <p:nvSpPr>
          <p:cNvPr id="36" name="Rectangle 3"/>
          <p:cNvSpPr>
            <a:spLocks noChangeArrowheads="1"/>
          </p:cNvSpPr>
          <p:nvPr/>
        </p:nvSpPr>
        <p:spPr bwMode="auto">
          <a:xfrm>
            <a:off x="2147659" y="28364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Oval 4"/>
          <p:cNvSpPr>
            <a:spLocks noChangeArrowheads="1"/>
          </p:cNvSpPr>
          <p:nvPr/>
        </p:nvSpPr>
        <p:spPr bwMode="auto">
          <a:xfrm>
            <a:off x="6253095" y="125775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Oval 5"/>
          <p:cNvSpPr>
            <a:spLocks noChangeArrowheads="1"/>
          </p:cNvSpPr>
          <p:nvPr/>
        </p:nvSpPr>
        <p:spPr bwMode="auto">
          <a:xfrm>
            <a:off x="4755665" y="274023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Oval 6"/>
          <p:cNvSpPr>
            <a:spLocks noChangeArrowheads="1"/>
          </p:cNvSpPr>
          <p:nvPr/>
        </p:nvSpPr>
        <p:spPr bwMode="auto">
          <a:xfrm>
            <a:off x="7582563" y="283375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Oval 7"/>
          <p:cNvSpPr>
            <a:spLocks noChangeArrowheads="1"/>
          </p:cNvSpPr>
          <p:nvPr/>
        </p:nvSpPr>
        <p:spPr bwMode="auto">
          <a:xfrm>
            <a:off x="3770385" y="41765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Oval 8"/>
          <p:cNvSpPr>
            <a:spLocks noChangeArrowheads="1"/>
          </p:cNvSpPr>
          <p:nvPr/>
        </p:nvSpPr>
        <p:spPr bwMode="auto">
          <a:xfrm>
            <a:off x="5605273" y="413081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Oval 9"/>
          <p:cNvSpPr>
            <a:spLocks noChangeArrowheads="1"/>
          </p:cNvSpPr>
          <p:nvPr/>
        </p:nvSpPr>
        <p:spPr bwMode="auto">
          <a:xfrm>
            <a:off x="7120211" y="4188235"/>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8542817" y="4188235"/>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2928480" y="558332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367722" y="558332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5075576" y="558332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6155418" y="561854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6671636" y="5631508"/>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7632631" y="5604955"/>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8202344" y="561854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9441974" y="5582194"/>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AutoShape 19"/>
          <p:cNvSpPr>
            <a:spLocks noChangeArrowheads="1"/>
          </p:cNvSpPr>
          <p:nvPr/>
        </p:nvSpPr>
        <p:spPr bwMode="auto">
          <a:xfrm rot="2602577">
            <a:off x="5490613" y="1490200"/>
            <a:ext cx="381000" cy="1498017"/>
          </a:xfrm>
          <a:prstGeom prst="downArrow">
            <a:avLst>
              <a:gd name="adj1" fmla="val 50000"/>
              <a:gd name="adj2" fmla="val 10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AutoShape 21"/>
          <p:cNvSpPr>
            <a:spLocks noChangeArrowheads="1"/>
          </p:cNvSpPr>
          <p:nvPr/>
        </p:nvSpPr>
        <p:spPr bwMode="auto">
          <a:xfrm rot="2052604">
            <a:off x="4268138" y="3103512"/>
            <a:ext cx="381000" cy="1143000"/>
          </a:xfrm>
          <a:prstGeom prst="downArrow">
            <a:avLst>
              <a:gd name="adj1" fmla="val 50000"/>
              <a:gd name="adj2" fmla="val 7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AutoShape 22"/>
          <p:cNvSpPr>
            <a:spLocks noChangeArrowheads="1"/>
          </p:cNvSpPr>
          <p:nvPr/>
        </p:nvSpPr>
        <p:spPr bwMode="auto">
          <a:xfrm rot="1908647">
            <a:off x="3324498" y="4633726"/>
            <a:ext cx="381000" cy="1003300"/>
          </a:xfrm>
          <a:prstGeom prst="downArrow">
            <a:avLst>
              <a:gd name="adj1" fmla="val 50000"/>
              <a:gd name="adj2" fmla="val 65833"/>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AutoShape 23"/>
          <p:cNvSpPr>
            <a:spLocks noChangeArrowheads="1"/>
          </p:cNvSpPr>
          <p:nvPr/>
        </p:nvSpPr>
        <p:spPr bwMode="auto">
          <a:xfrm rot="20257496">
            <a:off x="4193518" y="4669595"/>
            <a:ext cx="381000" cy="914400"/>
          </a:xfrm>
          <a:prstGeom prst="downArrow">
            <a:avLst>
              <a:gd name="adj1" fmla="val 50000"/>
              <a:gd name="adj2" fmla="val 6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AutoShape 24"/>
          <p:cNvSpPr>
            <a:spLocks noChangeArrowheads="1"/>
          </p:cNvSpPr>
          <p:nvPr/>
        </p:nvSpPr>
        <p:spPr bwMode="auto">
          <a:xfrm rot="19345161">
            <a:off x="7031361" y="1519420"/>
            <a:ext cx="381000" cy="1447800"/>
          </a:xfrm>
          <a:prstGeom prst="downArrow">
            <a:avLst>
              <a:gd name="adj1" fmla="val 50000"/>
              <a:gd name="adj2" fmla="val 9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AutoShape 25"/>
          <p:cNvSpPr>
            <a:spLocks noChangeArrowheads="1"/>
          </p:cNvSpPr>
          <p:nvPr/>
        </p:nvSpPr>
        <p:spPr bwMode="auto">
          <a:xfrm rot="19547399">
            <a:off x="8173631" y="3179709"/>
            <a:ext cx="381000" cy="1066800"/>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AutoShape 26"/>
          <p:cNvSpPr>
            <a:spLocks noChangeArrowheads="1"/>
          </p:cNvSpPr>
          <p:nvPr/>
        </p:nvSpPr>
        <p:spPr bwMode="auto">
          <a:xfrm rot="1095532">
            <a:off x="7335431" y="3332109"/>
            <a:ext cx="381000" cy="838200"/>
          </a:xfrm>
          <a:prstGeom prst="downArrow">
            <a:avLst>
              <a:gd name="adj1" fmla="val 50000"/>
              <a:gd name="adj2" fmla="val 55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AutoShape 27"/>
          <p:cNvSpPr>
            <a:spLocks noChangeArrowheads="1"/>
          </p:cNvSpPr>
          <p:nvPr/>
        </p:nvSpPr>
        <p:spPr bwMode="auto">
          <a:xfrm rot="19799191">
            <a:off x="5266293" y="3128893"/>
            <a:ext cx="381000" cy="1066800"/>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AutoShape 28"/>
          <p:cNvSpPr>
            <a:spLocks noChangeArrowheads="1"/>
          </p:cNvSpPr>
          <p:nvPr/>
        </p:nvSpPr>
        <p:spPr bwMode="auto">
          <a:xfrm rot="19547399">
            <a:off x="9077941" y="4591191"/>
            <a:ext cx="381000" cy="1003959"/>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AutoShape 29"/>
          <p:cNvSpPr>
            <a:spLocks noChangeArrowheads="1"/>
          </p:cNvSpPr>
          <p:nvPr/>
        </p:nvSpPr>
        <p:spPr bwMode="auto">
          <a:xfrm rot="1042098">
            <a:off x="8380766" y="4715312"/>
            <a:ext cx="381000" cy="879376"/>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AutoShape 30"/>
          <p:cNvSpPr>
            <a:spLocks noChangeArrowheads="1"/>
          </p:cNvSpPr>
          <p:nvPr/>
        </p:nvSpPr>
        <p:spPr bwMode="auto">
          <a:xfrm rot="20340466">
            <a:off x="7454963" y="4669790"/>
            <a:ext cx="381000" cy="914400"/>
          </a:xfrm>
          <a:prstGeom prst="downArrow">
            <a:avLst>
              <a:gd name="adj1" fmla="val 50000"/>
              <a:gd name="adj2" fmla="val 6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AutoShape 31"/>
          <p:cNvSpPr>
            <a:spLocks noChangeArrowheads="1"/>
          </p:cNvSpPr>
          <p:nvPr/>
        </p:nvSpPr>
        <p:spPr bwMode="auto">
          <a:xfrm rot="1060189">
            <a:off x="6859842" y="4666136"/>
            <a:ext cx="381000" cy="982901"/>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AutoShape 32"/>
          <p:cNvSpPr>
            <a:spLocks noChangeArrowheads="1"/>
          </p:cNvSpPr>
          <p:nvPr/>
        </p:nvSpPr>
        <p:spPr bwMode="auto">
          <a:xfrm rot="20242785">
            <a:off x="5991913" y="4613922"/>
            <a:ext cx="381000" cy="1072445"/>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AutoShape 33"/>
          <p:cNvSpPr>
            <a:spLocks noChangeArrowheads="1"/>
          </p:cNvSpPr>
          <p:nvPr/>
        </p:nvSpPr>
        <p:spPr bwMode="auto">
          <a:xfrm rot="1486189">
            <a:off x="5340488" y="4605946"/>
            <a:ext cx="381000" cy="1040268"/>
          </a:xfrm>
          <a:prstGeom prst="downArrow">
            <a:avLst>
              <a:gd name="adj1" fmla="val 50000"/>
              <a:gd name="adj2" fmla="val 70000"/>
            </a:avLst>
          </a:prstGeom>
          <a:solidFill>
            <a:srgbClr val="92D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25645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up)">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up)">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up)">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up)">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up)">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up)">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wipe(up)">
                                      <p:cBhvr>
                                        <p:cTn id="52" dur="500"/>
                                        <p:tgtEl>
                                          <p:spTgt spid="6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up)">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wipe(up)">
                                      <p:cBhvr>
                                        <p:cTn id="62" dur="5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up)">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up)">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up)">
                                      <p:cBhvr>
                                        <p:cTn id="7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占位符 2"/>
          <p:cNvSpPr>
            <a:spLocks noGrp="1"/>
          </p:cNvSpPr>
          <p:nvPr>
            <p:ph type="body" idx="1"/>
          </p:nvPr>
        </p:nvSpPr>
        <p:spPr>
          <a:xfrm>
            <a:off x="3200400" y="3048000"/>
            <a:ext cx="5437707" cy="83099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spcBef>
                <a:spcPct val="0"/>
              </a:spcBef>
            </a:pPr>
            <a:r>
              <a:rPr lang="en-US" altLang="zh-CN" sz="4800" dirty="0" smtClean="0">
                <a:solidFill>
                  <a:srgbClr val="0070C0"/>
                </a:solidFill>
                <a:latin typeface="微软雅黑" panose="020B0503020204020204" pitchFamily="34" charset="-122"/>
                <a:ea typeface="微软雅黑" panose="020B0503020204020204" pitchFamily="34" charset="-122"/>
                <a:cs typeface="+mj-cs"/>
              </a:rPr>
              <a:t>6.2.1 </a:t>
            </a:r>
            <a:r>
              <a:rPr lang="zh-CN" altLang="en-US" sz="4800" dirty="0" smtClean="0">
                <a:solidFill>
                  <a:srgbClr val="0070C0"/>
                </a:solidFill>
                <a:latin typeface="微软雅黑" panose="020B0503020204020204" pitchFamily="34" charset="-122"/>
                <a:ea typeface="微软雅黑" panose="020B0503020204020204" pitchFamily="34" charset="-122"/>
                <a:cs typeface="+mj-cs"/>
              </a:rPr>
              <a:t>动态规划简介</a:t>
            </a:r>
            <a:endParaRPr lang="zh-CN" altLang="en-US" sz="4800" dirty="0">
              <a:solidFill>
                <a:srgbClr val="0070C0"/>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226899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490537" y="795338"/>
            <a:ext cx="3352800" cy="11430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eaLnBrk="1" hangingPunct="1">
              <a:defRPr/>
            </a:pPr>
            <a:r>
              <a:rPr lang="zh-CN" altLang="en-US" sz="3600" dirty="0">
                <a:solidFill>
                  <a:srgbClr val="0070C0"/>
                </a:solidFill>
                <a:latin typeface="微软雅黑" panose="020B0503020204020204" pitchFamily="34" charset="-122"/>
                <a:ea typeface="微软雅黑" panose="020B0503020204020204" pitchFamily="34" charset="-122"/>
              </a:rPr>
              <a:t>用动态规划法</a:t>
            </a:r>
          </a:p>
        </p:txBody>
      </p:sp>
      <p:sp>
        <p:nvSpPr>
          <p:cNvPr id="12" name="Rectangle 3"/>
          <p:cNvSpPr>
            <a:spLocks noChangeArrowheads="1"/>
          </p:cNvSpPr>
          <p:nvPr/>
        </p:nvSpPr>
        <p:spPr bwMode="auto">
          <a:xfrm>
            <a:off x="2855913"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13" name="Rectangle 4"/>
          <p:cNvSpPr>
            <a:spLocks noChangeArrowheads="1"/>
          </p:cNvSpPr>
          <p:nvPr/>
        </p:nvSpPr>
        <p:spPr bwMode="auto">
          <a:xfrm>
            <a:off x="4191000" y="661756"/>
            <a:ext cx="8424863"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public static void </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matrixChain</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p,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m,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n=p.length-1;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r = 2; r &lt;= n; r++)</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&lt;= n - r+1;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j=i+r-1;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m[i+1][j]+ p[i-1]*p[</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for</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k = i+1; k &lt; j; k++)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 + m[k+1][j] + p[i-1]*p[k]*p[j];</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if</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(t &lt;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s[</a:t>
            </a:r>
            <a:r>
              <a:rPr kumimoji="0" lang="en-US" altLang="zh-CN" sz="1600" b="0"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][j] = 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p>
        </p:txBody>
      </p:sp>
      <p:sp>
        <p:nvSpPr>
          <p:cNvPr id="14" name="Rectangle 29"/>
          <p:cNvSpPr>
            <a:spLocks noChangeArrowheads="1"/>
          </p:cNvSpPr>
          <p:nvPr/>
        </p:nvSpPr>
        <p:spPr bwMode="auto">
          <a:xfrm>
            <a:off x="3962400" y="2895369"/>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Oval 33"/>
          <p:cNvSpPr>
            <a:spLocks noChangeArrowheads="1"/>
          </p:cNvSpPr>
          <p:nvPr/>
        </p:nvSpPr>
        <p:spPr bwMode="auto">
          <a:xfrm>
            <a:off x="4419600" y="1760306"/>
            <a:ext cx="3657600" cy="304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AutoShape 34"/>
          <p:cNvSpPr>
            <a:spLocks/>
          </p:cNvSpPr>
          <p:nvPr/>
        </p:nvSpPr>
        <p:spPr bwMode="auto">
          <a:xfrm>
            <a:off x="8915400" y="1569806"/>
            <a:ext cx="1676400" cy="609600"/>
          </a:xfrm>
          <a:prstGeom prst="borderCallout1">
            <a:avLst>
              <a:gd name="adj1" fmla="val 45716"/>
              <a:gd name="adj2" fmla="val 357"/>
              <a:gd name="adj3" fmla="val 45435"/>
              <a:gd name="adj4" fmla="val -55772"/>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计算最小规模子问题</a:t>
            </a:r>
          </a:p>
        </p:txBody>
      </p:sp>
      <p:sp>
        <p:nvSpPr>
          <p:cNvPr id="17" name="Oval 35"/>
          <p:cNvSpPr>
            <a:spLocks noChangeArrowheads="1"/>
          </p:cNvSpPr>
          <p:nvPr/>
        </p:nvSpPr>
        <p:spPr bwMode="auto">
          <a:xfrm>
            <a:off x="4724400" y="2141306"/>
            <a:ext cx="2819400" cy="3886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AutoShape 36"/>
          <p:cNvSpPr>
            <a:spLocks/>
          </p:cNvSpPr>
          <p:nvPr/>
        </p:nvSpPr>
        <p:spPr bwMode="auto">
          <a:xfrm>
            <a:off x="8991600" y="3360506"/>
            <a:ext cx="2438400" cy="609600"/>
          </a:xfrm>
          <a:prstGeom prst="borderCallout1">
            <a:avLst>
              <a:gd name="adj1" fmla="val 69313"/>
              <a:gd name="adj2" fmla="val 211"/>
              <a:gd name="adj3" fmla="val 70435"/>
              <a:gd name="adj4" fmla="val -60200"/>
            </a:avLst>
          </a:prstGeom>
          <a:solidFill>
            <a:srgbClr val="0070C0"/>
          </a:solidFill>
          <a:ln w="9525">
            <a:solidFill>
              <a:schemeClr val="tx1"/>
            </a:solidFill>
            <a:miter lim="800000"/>
            <a:headEnd type="none" w="med" len="med"/>
            <a:tailEnd type="triangle" w="med" len="med"/>
          </a:ln>
          <a:effectLst>
            <a:outerShdw blurRad="50800" dist="38100" dir="8100000" algn="tr" rotWithShape="0">
              <a:prstClr val="black">
                <a:alpha val="40000"/>
              </a:prst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计算规模从</a:t>
            </a:r>
            <a:r>
              <a:rPr kumimoji="0" lang="en-US" altLang="zh-CN"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到</a:t>
            </a:r>
            <a:r>
              <a:rPr kumimoji="0" lang="en-US" altLang="zh-CN"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n,</a:t>
            </a: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规模逐渐增大的各子问题</a:t>
            </a:r>
          </a:p>
        </p:txBody>
      </p:sp>
    </p:spTree>
    <p:extLst>
      <p:ext uri="{BB962C8B-B14F-4D97-AF65-F5344CB8AC3E}">
        <p14:creationId xmlns:p14="http://schemas.microsoft.com/office/powerpoint/2010/main" val="2563065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blinds(horizontal)">
                                      <p:cBhvr>
                                        <p:cTn id="16" dur="500"/>
                                        <p:tgtEl>
                                          <p:spTgt spid="1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Effect transition="in" filter="blinds(horizontal)">
                                      <p:cBhvr>
                                        <p:cTn id="31" dur="500"/>
                                        <p:tgtEl>
                                          <p:spTgt spid="1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blinds(horizontal)">
                                      <p:cBhvr>
                                        <p:cTn id="34" dur="500"/>
                                        <p:tgtEl>
                                          <p:spTgt spid="13">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blinds(horizontal)">
                                      <p:cBhvr>
                                        <p:cTn id="37" dur="500"/>
                                        <p:tgtEl>
                                          <p:spTgt spid="13">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3">
                                            <p:txEl>
                                              <p:pRg st="7" end="7"/>
                                            </p:txEl>
                                          </p:spTgt>
                                        </p:tgtEl>
                                        <p:attrNameLst>
                                          <p:attrName>style.visibility</p:attrName>
                                        </p:attrNameLst>
                                      </p:cBhvr>
                                      <p:to>
                                        <p:strVal val="visible"/>
                                      </p:to>
                                    </p:set>
                                    <p:animEffect transition="in" filter="blinds(horizontal)">
                                      <p:cBhvr>
                                        <p:cTn id="40" dur="500"/>
                                        <p:tgtEl>
                                          <p:spTgt spid="13">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animEffect transition="in" filter="blinds(horizontal)">
                                      <p:cBhvr>
                                        <p:cTn id="43" dur="500"/>
                                        <p:tgtEl>
                                          <p:spTgt spid="13">
                                            <p:txEl>
                                              <p:pRg st="8" end="8"/>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3">
                                            <p:txEl>
                                              <p:pRg st="9" end="9"/>
                                            </p:txEl>
                                          </p:spTgt>
                                        </p:tgtEl>
                                        <p:attrNameLst>
                                          <p:attrName>style.visibility</p:attrName>
                                        </p:attrNameLst>
                                      </p:cBhvr>
                                      <p:to>
                                        <p:strVal val="visible"/>
                                      </p:to>
                                    </p:set>
                                    <p:animEffect transition="in" filter="blinds(horizontal)">
                                      <p:cBhvr>
                                        <p:cTn id="46" dur="500"/>
                                        <p:tgtEl>
                                          <p:spTgt spid="13">
                                            <p:txEl>
                                              <p:pRg st="9" end="9"/>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3">
                                            <p:txEl>
                                              <p:pRg st="10" end="10"/>
                                            </p:txEl>
                                          </p:spTgt>
                                        </p:tgtEl>
                                        <p:attrNameLst>
                                          <p:attrName>style.visibility</p:attrName>
                                        </p:attrNameLst>
                                      </p:cBhvr>
                                      <p:to>
                                        <p:strVal val="visible"/>
                                      </p:to>
                                    </p:set>
                                    <p:animEffect transition="in" filter="blinds(horizontal)">
                                      <p:cBhvr>
                                        <p:cTn id="49" dur="500"/>
                                        <p:tgtEl>
                                          <p:spTgt spid="13">
                                            <p:txEl>
                                              <p:pRg st="10" end="1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3">
                                            <p:txEl>
                                              <p:pRg st="11" end="11"/>
                                            </p:txEl>
                                          </p:spTgt>
                                        </p:tgtEl>
                                        <p:attrNameLst>
                                          <p:attrName>style.visibility</p:attrName>
                                        </p:attrNameLst>
                                      </p:cBhvr>
                                      <p:to>
                                        <p:strVal val="visible"/>
                                      </p:to>
                                    </p:set>
                                    <p:animEffect transition="in" filter="blinds(horizontal)">
                                      <p:cBhvr>
                                        <p:cTn id="52" dur="500"/>
                                        <p:tgtEl>
                                          <p:spTgt spid="13">
                                            <p:txEl>
                                              <p:pRg st="11" end="1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3">
                                            <p:txEl>
                                              <p:pRg st="12" end="12"/>
                                            </p:txEl>
                                          </p:spTgt>
                                        </p:tgtEl>
                                        <p:attrNameLst>
                                          <p:attrName>style.visibility</p:attrName>
                                        </p:attrNameLst>
                                      </p:cBhvr>
                                      <p:to>
                                        <p:strVal val="visible"/>
                                      </p:to>
                                    </p:set>
                                    <p:animEffect transition="in" filter="blinds(horizontal)">
                                      <p:cBhvr>
                                        <p:cTn id="55" dur="500"/>
                                        <p:tgtEl>
                                          <p:spTgt spid="13">
                                            <p:txEl>
                                              <p:pRg st="12" end="12"/>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3">
                                            <p:txEl>
                                              <p:pRg st="13" end="13"/>
                                            </p:txEl>
                                          </p:spTgt>
                                        </p:tgtEl>
                                        <p:attrNameLst>
                                          <p:attrName>style.visibility</p:attrName>
                                        </p:attrNameLst>
                                      </p:cBhvr>
                                      <p:to>
                                        <p:strVal val="visible"/>
                                      </p:to>
                                    </p:set>
                                    <p:animEffect transition="in" filter="blinds(horizontal)">
                                      <p:cBhvr>
                                        <p:cTn id="58" dur="500"/>
                                        <p:tgtEl>
                                          <p:spTgt spid="13">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16" grpId="0" animBg="1"/>
      <p:bldP spid="17"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2855914" y="0"/>
            <a:ext cx="5634037" cy="795338"/>
          </a:xfrm>
          <a:prstGeom prst="rect">
            <a:avLst/>
          </a:prstGeom>
          <a:noFill/>
          <a:ln w="9525">
            <a:noFill/>
            <a:miter lim="800000"/>
            <a:headEnd/>
            <a:tailEnd/>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49" charset="-122"/>
              <a:cs typeface="+mn-cs"/>
            </a:endParaRPr>
          </a:p>
        </p:txBody>
      </p:sp>
      <p:sp>
        <p:nvSpPr>
          <p:cNvPr id="36" name="Oval 4"/>
          <p:cNvSpPr>
            <a:spLocks noChangeArrowheads="1"/>
          </p:cNvSpPr>
          <p:nvPr/>
        </p:nvSpPr>
        <p:spPr bwMode="auto">
          <a:xfrm>
            <a:off x="6781800" y="1371600"/>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Oval 5"/>
          <p:cNvSpPr>
            <a:spLocks noChangeArrowheads="1"/>
          </p:cNvSpPr>
          <p:nvPr/>
        </p:nvSpPr>
        <p:spPr bwMode="auto">
          <a:xfrm>
            <a:off x="5227340" y="28340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Oval 6"/>
          <p:cNvSpPr>
            <a:spLocks noChangeArrowheads="1"/>
          </p:cNvSpPr>
          <p:nvPr/>
        </p:nvSpPr>
        <p:spPr bwMode="auto">
          <a:xfrm>
            <a:off x="8097685" y="294463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Oval 7"/>
          <p:cNvSpPr>
            <a:spLocks noChangeArrowheads="1"/>
          </p:cNvSpPr>
          <p:nvPr/>
        </p:nvSpPr>
        <p:spPr bwMode="auto">
          <a:xfrm>
            <a:off x="4236740" y="40532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Oval 8"/>
          <p:cNvSpPr>
            <a:spLocks noChangeArrowheads="1"/>
          </p:cNvSpPr>
          <p:nvPr/>
        </p:nvSpPr>
        <p:spPr bwMode="auto">
          <a:xfrm>
            <a:off x="6061366" y="4056482"/>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Oval 9"/>
          <p:cNvSpPr>
            <a:spLocks noChangeArrowheads="1"/>
          </p:cNvSpPr>
          <p:nvPr/>
        </p:nvSpPr>
        <p:spPr bwMode="auto">
          <a:xfrm>
            <a:off x="7622329" y="411828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Oval 10"/>
          <p:cNvSpPr>
            <a:spLocks noChangeArrowheads="1"/>
          </p:cNvSpPr>
          <p:nvPr/>
        </p:nvSpPr>
        <p:spPr bwMode="auto">
          <a:xfrm>
            <a:off x="9010639" y="4086731"/>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Oval 11"/>
          <p:cNvSpPr>
            <a:spLocks noChangeArrowheads="1"/>
          </p:cNvSpPr>
          <p:nvPr/>
        </p:nvSpPr>
        <p:spPr bwMode="auto">
          <a:xfrm>
            <a:off x="3412298"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Oval 12"/>
          <p:cNvSpPr>
            <a:spLocks noChangeArrowheads="1"/>
          </p:cNvSpPr>
          <p:nvPr/>
        </p:nvSpPr>
        <p:spPr bwMode="auto">
          <a:xfrm>
            <a:off x="4689813" y="5449274"/>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Oval 13"/>
          <p:cNvSpPr>
            <a:spLocks noChangeArrowheads="1"/>
          </p:cNvSpPr>
          <p:nvPr/>
        </p:nvSpPr>
        <p:spPr bwMode="auto">
          <a:xfrm>
            <a:off x="5456952"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Oval 14"/>
          <p:cNvSpPr>
            <a:spLocks noChangeArrowheads="1"/>
          </p:cNvSpPr>
          <p:nvPr/>
        </p:nvSpPr>
        <p:spPr bwMode="auto">
          <a:xfrm>
            <a:off x="6619006"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Oval 15"/>
          <p:cNvSpPr>
            <a:spLocks noChangeArrowheads="1"/>
          </p:cNvSpPr>
          <p:nvPr/>
        </p:nvSpPr>
        <p:spPr bwMode="auto">
          <a:xfrm>
            <a:off x="7124644" y="5424813"/>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Oval 16"/>
          <p:cNvSpPr>
            <a:spLocks noChangeArrowheads="1"/>
          </p:cNvSpPr>
          <p:nvPr/>
        </p:nvSpPr>
        <p:spPr bwMode="auto">
          <a:xfrm>
            <a:off x="8162331"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Oval 17"/>
          <p:cNvSpPr>
            <a:spLocks noChangeArrowheads="1"/>
          </p:cNvSpPr>
          <p:nvPr/>
        </p:nvSpPr>
        <p:spPr bwMode="auto">
          <a:xfrm>
            <a:off x="8683976"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Oval 18"/>
          <p:cNvSpPr>
            <a:spLocks noChangeArrowheads="1"/>
          </p:cNvSpPr>
          <p:nvPr/>
        </p:nvSpPr>
        <p:spPr bwMode="auto">
          <a:xfrm>
            <a:off x="9833302" y="5448026"/>
            <a:ext cx="457200" cy="457200"/>
          </a:xfrm>
          <a:prstGeom prst="ellipse">
            <a:avLst/>
          </a:prstGeom>
          <a:solidFill>
            <a:srgbClr val="0070C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AutoShape 19"/>
          <p:cNvSpPr>
            <a:spLocks noChangeArrowheads="1"/>
          </p:cNvSpPr>
          <p:nvPr/>
        </p:nvSpPr>
        <p:spPr bwMode="auto">
          <a:xfrm rot="13459852">
            <a:off x="6024394" y="1549202"/>
            <a:ext cx="381000" cy="1538002"/>
          </a:xfrm>
          <a:prstGeom prst="downArrow">
            <a:avLst>
              <a:gd name="adj1" fmla="val 50000"/>
              <a:gd name="adj2" fmla="val 10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AutoShape 21"/>
          <p:cNvSpPr>
            <a:spLocks noChangeArrowheads="1"/>
          </p:cNvSpPr>
          <p:nvPr/>
        </p:nvSpPr>
        <p:spPr bwMode="auto">
          <a:xfrm rot="13064982">
            <a:off x="4757397" y="3107494"/>
            <a:ext cx="381000" cy="1053566"/>
          </a:xfrm>
          <a:prstGeom prst="downArrow">
            <a:avLst>
              <a:gd name="adj1" fmla="val 50000"/>
              <a:gd name="adj2" fmla="val 7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AutoShape 22"/>
          <p:cNvSpPr>
            <a:spLocks noChangeArrowheads="1"/>
          </p:cNvSpPr>
          <p:nvPr/>
        </p:nvSpPr>
        <p:spPr bwMode="auto">
          <a:xfrm rot="12676657">
            <a:off x="3807790" y="4402348"/>
            <a:ext cx="381000" cy="1072461"/>
          </a:xfrm>
          <a:prstGeom prst="downArrow">
            <a:avLst>
              <a:gd name="adj1" fmla="val 50000"/>
              <a:gd name="adj2" fmla="val 65833"/>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AutoShape 23"/>
          <p:cNvSpPr>
            <a:spLocks noChangeArrowheads="1"/>
          </p:cNvSpPr>
          <p:nvPr/>
        </p:nvSpPr>
        <p:spPr bwMode="auto">
          <a:xfrm rot="9545801">
            <a:off x="4515433" y="4518382"/>
            <a:ext cx="381000" cy="940966"/>
          </a:xfrm>
          <a:prstGeom prst="downArrow">
            <a:avLst>
              <a:gd name="adj1" fmla="val 50000"/>
              <a:gd name="adj2" fmla="val 6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AutoShape 24"/>
          <p:cNvSpPr>
            <a:spLocks noChangeArrowheads="1"/>
          </p:cNvSpPr>
          <p:nvPr/>
        </p:nvSpPr>
        <p:spPr bwMode="auto">
          <a:xfrm rot="8570906">
            <a:off x="7530776" y="1602216"/>
            <a:ext cx="381000" cy="1447800"/>
          </a:xfrm>
          <a:prstGeom prst="downArrow">
            <a:avLst>
              <a:gd name="adj1" fmla="val 50000"/>
              <a:gd name="adj2" fmla="val 9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AutoShape 25"/>
          <p:cNvSpPr>
            <a:spLocks noChangeArrowheads="1"/>
          </p:cNvSpPr>
          <p:nvPr/>
        </p:nvSpPr>
        <p:spPr bwMode="auto">
          <a:xfrm rot="8489860">
            <a:off x="8617253" y="3288485"/>
            <a:ext cx="381000" cy="914420"/>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AutoShape 26"/>
          <p:cNvSpPr>
            <a:spLocks noChangeArrowheads="1"/>
          </p:cNvSpPr>
          <p:nvPr/>
        </p:nvSpPr>
        <p:spPr bwMode="auto">
          <a:xfrm rot="12190634">
            <a:off x="7894656" y="3383491"/>
            <a:ext cx="381000" cy="764620"/>
          </a:xfrm>
          <a:prstGeom prst="downArrow">
            <a:avLst>
              <a:gd name="adj1" fmla="val 50000"/>
              <a:gd name="adj2" fmla="val 55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AutoShape 27"/>
          <p:cNvSpPr>
            <a:spLocks noChangeArrowheads="1"/>
          </p:cNvSpPr>
          <p:nvPr/>
        </p:nvSpPr>
        <p:spPr bwMode="auto">
          <a:xfrm rot="8849987">
            <a:off x="5723598" y="3125442"/>
            <a:ext cx="381000" cy="976331"/>
          </a:xfrm>
          <a:prstGeom prst="downArrow">
            <a:avLst>
              <a:gd name="adj1" fmla="val 53373"/>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AutoShape 28"/>
          <p:cNvSpPr>
            <a:spLocks noChangeArrowheads="1"/>
          </p:cNvSpPr>
          <p:nvPr/>
        </p:nvSpPr>
        <p:spPr bwMode="auto">
          <a:xfrm rot="9106445">
            <a:off x="9491035" y="4460440"/>
            <a:ext cx="381000" cy="1009201"/>
          </a:xfrm>
          <a:prstGeom prst="downArrow">
            <a:avLst>
              <a:gd name="adj1" fmla="val 54053"/>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AutoShape 29"/>
          <p:cNvSpPr>
            <a:spLocks noChangeArrowheads="1"/>
          </p:cNvSpPr>
          <p:nvPr/>
        </p:nvSpPr>
        <p:spPr bwMode="auto">
          <a:xfrm rot="11767800">
            <a:off x="8904883" y="4527627"/>
            <a:ext cx="381000" cy="921186"/>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AutoShape 30"/>
          <p:cNvSpPr>
            <a:spLocks noChangeArrowheads="1"/>
          </p:cNvSpPr>
          <p:nvPr/>
        </p:nvSpPr>
        <p:spPr bwMode="auto">
          <a:xfrm rot="9391764">
            <a:off x="7972692" y="4527734"/>
            <a:ext cx="381000" cy="914400"/>
          </a:xfrm>
          <a:prstGeom prst="downArrow">
            <a:avLst>
              <a:gd name="adj1" fmla="val 50000"/>
              <a:gd name="adj2" fmla="val 6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AutoShape 31"/>
          <p:cNvSpPr>
            <a:spLocks noChangeArrowheads="1"/>
          </p:cNvSpPr>
          <p:nvPr/>
        </p:nvSpPr>
        <p:spPr bwMode="auto">
          <a:xfrm rot="11974560">
            <a:off x="7369368" y="4495169"/>
            <a:ext cx="381000" cy="939744"/>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AutoShape 32"/>
          <p:cNvSpPr>
            <a:spLocks noChangeArrowheads="1"/>
          </p:cNvSpPr>
          <p:nvPr/>
        </p:nvSpPr>
        <p:spPr bwMode="auto">
          <a:xfrm rot="9320896">
            <a:off x="6410177" y="4472914"/>
            <a:ext cx="381000" cy="972052"/>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AutoShape 33"/>
          <p:cNvSpPr>
            <a:spLocks noChangeArrowheads="1"/>
          </p:cNvSpPr>
          <p:nvPr/>
        </p:nvSpPr>
        <p:spPr bwMode="auto">
          <a:xfrm rot="12201594">
            <a:off x="5785439" y="4489509"/>
            <a:ext cx="381000" cy="934466"/>
          </a:xfrm>
          <a:prstGeom prst="downArrow">
            <a:avLst>
              <a:gd name="adj1" fmla="val 50000"/>
              <a:gd name="adj2" fmla="val 70000"/>
            </a:avLst>
          </a:prstGeom>
          <a:solidFill>
            <a:srgbClr val="00B05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Rectangle 20"/>
          <p:cNvSpPr>
            <a:spLocks noChangeArrowheads="1"/>
          </p:cNvSpPr>
          <p:nvPr/>
        </p:nvSpPr>
        <p:spPr bwMode="auto">
          <a:xfrm>
            <a:off x="694906" y="1278931"/>
            <a:ext cx="3886200"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4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动态规划方法</a:t>
            </a:r>
          </a:p>
        </p:txBody>
      </p:sp>
    </p:spTree>
    <p:extLst>
      <p:ext uri="{BB962C8B-B14F-4D97-AF65-F5344CB8AC3E}">
        <p14:creationId xmlns:p14="http://schemas.microsoft.com/office/powerpoint/2010/main" val="3544442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down)">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down)">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down)">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down)">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down)">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down)">
                                      <p:cBhvr>
                                        <p:cTn id="57" dur="500"/>
                                        <p:tgtEl>
                                          <p:spTgt spid="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down)">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down)">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heel(1)">
                                      <p:cBhvr>
                                        <p:cTn id="77"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2743200"/>
            <a:ext cx="3114955"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4000" dirty="0" smtClean="0">
                <a:solidFill>
                  <a:prstClr val="black"/>
                </a:solidFill>
                <a:latin typeface="微软雅黑" panose="020B0503020204020204" pitchFamily="34" charset="-122"/>
                <a:ea typeface="微软雅黑" panose="020B0503020204020204" pitchFamily="34" charset="-122"/>
              </a:rPr>
              <a:t>6</a:t>
            </a:r>
            <a:r>
              <a:rPr kumimoji="0" lang="en-US" altLang="zh-CN"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.3 </a:t>
            </a:r>
            <a:r>
              <a:rPr kumimoji="0" lang="zh-CN" altLang="en-US"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项目实战</a:t>
            </a:r>
            <a:endParaRPr kumimoji="0" lang="zh-CN" altLang="en-US" sz="4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360431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667000" y="415931"/>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设计实验报告防抄袭系统</a:t>
            </a:r>
          </a:p>
        </p:txBody>
      </p:sp>
      <p:sp>
        <p:nvSpPr>
          <p:cNvPr id="24579" name="Text Box 3"/>
          <p:cNvSpPr>
            <a:spLocks noGrp="1" noChangeArrowheads="1"/>
          </p:cNvSpPr>
          <p:nvPr>
            <p:ph type="body" idx="1"/>
          </p:nvPr>
        </p:nvSpPr>
        <p:spPr>
          <a:xfrm>
            <a:off x="1905000" y="1219200"/>
            <a:ext cx="8229600" cy="2133600"/>
          </a:xfrm>
          <a:noFill/>
        </p:spPr>
        <p:txBody>
          <a:bodyPr/>
          <a:lstStyle/>
          <a:p>
            <a:pPr eaLnBrk="1" hangingPunct="1">
              <a:spcBef>
                <a:spcPct val="0"/>
              </a:spcBef>
              <a:buClr>
                <a:schemeClr val="accent2"/>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需求：</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同学们的实验报告抄袭现象严重，现为了防止实验报告抄袭</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的恶习，让真正撰写实验报告的组能够获得公平的分数，需</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要设计一个系统能够查找两个实验报告中相同的文字内容，从而计算两个实验报告的相似度。</a:t>
            </a:r>
          </a:p>
        </p:txBody>
      </p:sp>
      <p:sp>
        <p:nvSpPr>
          <p:cNvPr id="12292" name="TextBox 3"/>
          <p:cNvSpPr txBox="1">
            <a:spLocks noChangeArrowheads="1"/>
          </p:cNvSpPr>
          <p:nvPr/>
        </p:nvSpPr>
        <p:spPr bwMode="auto">
          <a:xfrm>
            <a:off x="2133600" y="3733801"/>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问题分析：怎样计算两个实验报告的相似度？</a:t>
            </a:r>
          </a:p>
        </p:txBody>
      </p:sp>
      <p:graphicFrame>
        <p:nvGraphicFramePr>
          <p:cNvPr id="5" name="Object 5"/>
          <p:cNvGraphicFramePr>
            <a:graphicFrameLocks noChangeAspect="1"/>
          </p:cNvGraphicFramePr>
          <p:nvPr/>
        </p:nvGraphicFramePr>
        <p:xfrm>
          <a:off x="2209800" y="4572001"/>
          <a:ext cx="2362200" cy="917575"/>
        </p:xfrm>
        <a:graphic>
          <a:graphicData uri="http://schemas.openxmlformats.org/presentationml/2006/ole">
            <mc:AlternateContent xmlns:mc="http://schemas.openxmlformats.org/markup-compatibility/2006">
              <mc:Choice xmlns:v="urn:schemas-microsoft-com:vml" Requires="v">
                <p:oleObj spid="_x0000_s26638" name="公式" r:id="rId3" imgW="1079500" imgH="419100" progId="Equation.3">
                  <p:embed/>
                </p:oleObj>
              </mc:Choice>
              <mc:Fallback>
                <p:oleObj name="公式" r:id="rId3" imgW="1079500" imgH="419100" progId="Equation.3">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72001"/>
                        <a:ext cx="23622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6096001" y="4648201"/>
          <a:ext cx="3362325" cy="917575"/>
        </p:xfrm>
        <a:graphic>
          <a:graphicData uri="http://schemas.openxmlformats.org/presentationml/2006/ole">
            <mc:AlternateContent xmlns:mc="http://schemas.openxmlformats.org/markup-compatibility/2006">
              <mc:Choice xmlns:v="urn:schemas-microsoft-com:vml" Requires="v">
                <p:oleObj spid="_x0000_s26639" name="公式" r:id="rId5" imgW="1536700" imgH="419100" progId="Equation.3">
                  <p:embed/>
                </p:oleObj>
              </mc:Choice>
              <mc:Fallback>
                <p:oleObj name="公式" r:id="rId5" imgW="1536700" imgH="419100" progId="Equation.3">
                  <p:embed/>
                  <p:pic>
                    <p:nvPicPr>
                      <p:cNvPr id="12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1" y="4648201"/>
                        <a:ext cx="33623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21347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7" dur="500"/>
                                        <p:tgtEl>
                                          <p:spTgt spid="245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0" dur="500"/>
                                        <p:tgtEl>
                                          <p:spTgt spid="2457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3" dur="500"/>
                                        <p:tgtEl>
                                          <p:spTgt spid="2457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2292">
                                            <p:txEl>
                                              <p:pRg st="0" end="0"/>
                                            </p:txEl>
                                          </p:spTgt>
                                        </p:tgtEl>
                                        <p:attrNameLst>
                                          <p:attrName>style.visibility</p:attrName>
                                        </p:attrNameLst>
                                      </p:cBhvr>
                                      <p:to>
                                        <p:strVal val="visible"/>
                                      </p:to>
                                    </p:set>
                                    <p:animEffect transition="in" filter="blinds(horizontal)">
                                      <p:cBhvr>
                                        <p:cTn id="18" dur="500"/>
                                        <p:tgtEl>
                                          <p:spTgt spid="1229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2294"/>
                                        </p:tgtEl>
                                        <p:attrNameLst>
                                          <p:attrName>style.visibility</p:attrName>
                                        </p:attrNameLst>
                                      </p:cBhvr>
                                      <p:to>
                                        <p:strVal val="visible"/>
                                      </p:to>
                                    </p:set>
                                    <p:animEffect transition="in" filter="blinds(horizontal)">
                                      <p:cBhvr>
                                        <p:cTn id="33"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30480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设计实验报告防抄袭系统</a:t>
            </a:r>
          </a:p>
        </p:txBody>
      </p:sp>
      <p:sp>
        <p:nvSpPr>
          <p:cNvPr id="24579" name="Text Box 3"/>
          <p:cNvSpPr>
            <a:spLocks noGrp="1" noChangeArrowheads="1"/>
          </p:cNvSpPr>
          <p:nvPr>
            <p:ph type="body" idx="1"/>
          </p:nvPr>
        </p:nvSpPr>
        <p:spPr>
          <a:xfrm>
            <a:off x="1905000" y="1219200"/>
            <a:ext cx="3886200" cy="4495800"/>
          </a:xfrm>
        </p:spPr>
        <p:txBody>
          <a:bodyPr/>
          <a:lstStyle/>
          <a:p>
            <a:pPr eaLnBrk="1" hangingPunct="1">
              <a:spcBef>
                <a:spcPct val="0"/>
              </a:spcBef>
              <a:buClr>
                <a:schemeClr val="accent2"/>
              </a:buClr>
              <a:buFont typeface="Wingdings" panose="05000000000000000000" pitchFamily="2" charset="2"/>
              <a:buNone/>
              <a:defRPr/>
            </a:pPr>
            <a:endParaRPr lang="en-US" altLang="zh-CN" sz="2400" dirty="0">
              <a:ea typeface="楷体_GB2312" pitchFamily="49" charset="-122"/>
            </a:endParaRPr>
          </a:p>
          <a:p>
            <a:pPr eaLnBrk="1" hangingPunct="1">
              <a:spcBef>
                <a:spcPct val="0"/>
              </a:spcBef>
              <a:buClr>
                <a:schemeClr val="accent2"/>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该问题以</a:t>
            </a:r>
            <a:r>
              <a:rPr lang="zh-CN" altLang="en-US" sz="2400" dirty="0">
                <a:solidFill>
                  <a:srgbClr val="FF0000"/>
                </a:solidFill>
                <a:latin typeface="微软雅黑" panose="020B0503020204020204" pitchFamily="34" charset="-122"/>
                <a:ea typeface="微软雅黑" panose="020B0503020204020204" pitchFamily="34" charset="-122"/>
              </a:rPr>
              <a:t>公司给推销员的各</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rgbClr val="FF0000"/>
                </a:solidFill>
                <a:latin typeface="微软雅黑" panose="020B0503020204020204" pitchFamily="34" charset="-122"/>
                <a:ea typeface="微软雅黑" panose="020B0503020204020204" pitchFamily="34" charset="-122"/>
              </a:rPr>
              <a:t>位顾客的推销难度评分和推</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rgbClr val="FF0000"/>
                </a:solidFill>
                <a:latin typeface="微软雅黑" panose="020B0503020204020204" pitchFamily="34" charset="-122"/>
                <a:ea typeface="微软雅黑" panose="020B0503020204020204" pitchFamily="34" charset="-122"/>
              </a:rPr>
              <a:t>销员的位次作为输入</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00B050"/>
                </a:solidFill>
                <a:latin typeface="微软雅黑" panose="020B0503020204020204" pitchFamily="34" charset="-122"/>
                <a:ea typeface="微软雅黑" panose="020B0503020204020204" pitchFamily="34" charset="-122"/>
              </a:rPr>
              <a:t>以合</a:t>
            </a:r>
            <a:endParaRPr lang="en-US" altLang="zh-CN" sz="2400" dirty="0">
              <a:solidFill>
                <a:srgbClr val="00B050"/>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rgbClr val="00B050"/>
                </a:solidFill>
                <a:latin typeface="微软雅黑" panose="020B0503020204020204" pitchFamily="34" charset="-122"/>
                <a:ea typeface="微软雅黑" panose="020B0503020204020204" pitchFamily="34" charset="-122"/>
              </a:rPr>
              <a:t>适的要推销的目标作为输出</a:t>
            </a:r>
            <a:endParaRPr lang="en-US" altLang="zh-CN" sz="2400" dirty="0">
              <a:solidFill>
                <a:srgbClr val="00B050"/>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，要求查询速度尽量快的找</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到推销员要推销的目标进行</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推销。从算法的角度看，</a:t>
            </a:r>
            <a:r>
              <a:rPr lang="zh-CN" altLang="en-US" sz="2400" dirty="0">
                <a:solidFill>
                  <a:schemeClr val="bg2">
                    <a:lumMod val="75000"/>
                  </a:schemeClr>
                </a:solidFill>
                <a:latin typeface="微软雅黑" panose="020B0503020204020204" pitchFamily="34" charset="-122"/>
                <a:ea typeface="微软雅黑" panose="020B0503020204020204" pitchFamily="34" charset="-122"/>
              </a:rPr>
              <a:t>实</a:t>
            </a:r>
            <a:endParaRPr lang="en-US" altLang="zh-CN" sz="2400" dirty="0">
              <a:solidFill>
                <a:schemeClr val="bg2">
                  <a:lumMod val="75000"/>
                </a:schemeClr>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chemeClr val="bg2">
                    <a:lumMod val="75000"/>
                  </a:schemeClr>
                </a:solidFill>
                <a:latin typeface="微软雅黑" panose="020B0503020204020204" pitchFamily="34" charset="-122"/>
                <a:ea typeface="微软雅黑" panose="020B0503020204020204" pitchFamily="34" charset="-122"/>
              </a:rPr>
              <a:t>际上就是让我们对各位顾客</a:t>
            </a:r>
            <a:endParaRPr lang="en-US" altLang="zh-CN" sz="2400" dirty="0">
              <a:solidFill>
                <a:schemeClr val="bg2">
                  <a:lumMod val="75000"/>
                </a:schemeClr>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chemeClr val="bg2">
                    <a:lumMod val="75000"/>
                  </a:schemeClr>
                </a:solidFill>
                <a:latin typeface="微软雅黑" panose="020B0503020204020204" pitchFamily="34" charset="-122"/>
                <a:ea typeface="微软雅黑" panose="020B0503020204020204" pitchFamily="34" charset="-122"/>
              </a:rPr>
              <a:t>进行以推销难度评分从低到</a:t>
            </a:r>
            <a:endParaRPr lang="en-US" altLang="zh-CN" sz="2400" dirty="0">
              <a:solidFill>
                <a:schemeClr val="bg2">
                  <a:lumMod val="75000"/>
                </a:schemeClr>
              </a:solidFill>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r>
              <a:rPr lang="zh-CN" altLang="en-US" sz="2400" dirty="0">
                <a:solidFill>
                  <a:schemeClr val="bg2">
                    <a:lumMod val="75000"/>
                  </a:schemeClr>
                </a:solidFill>
                <a:latin typeface="微软雅黑" panose="020B0503020204020204" pitchFamily="34" charset="-122"/>
                <a:ea typeface="微软雅黑" panose="020B0503020204020204" pitchFamily="34" charset="-122"/>
              </a:rPr>
              <a:t>高排序，然后选择合适第</a:t>
            </a:r>
            <a:r>
              <a:rPr lang="en-US" sz="2400" dirty="0">
                <a:solidFill>
                  <a:schemeClr val="bg2">
                    <a:lumMod val="75000"/>
                  </a:schemeClr>
                </a:solidFill>
                <a:latin typeface="微软雅黑" panose="020B0503020204020204" pitchFamily="34" charset="-122"/>
                <a:ea typeface="微软雅黑" panose="020B0503020204020204" pitchFamily="34" charset="-122"/>
              </a:rPr>
              <a:t>k</a:t>
            </a:r>
          </a:p>
          <a:p>
            <a:pPr eaLnBrk="1" hangingPunct="1">
              <a:spcBef>
                <a:spcPct val="0"/>
              </a:spcBef>
              <a:buClr>
                <a:schemeClr val="accent2"/>
              </a:buClr>
              <a:buFont typeface="Wingdings" panose="05000000000000000000" pitchFamily="2" charset="2"/>
              <a:buNone/>
              <a:defRPr/>
            </a:pPr>
            <a:r>
              <a:rPr lang="zh-CN" altLang="en-US" sz="2400" dirty="0">
                <a:solidFill>
                  <a:schemeClr val="bg2">
                    <a:lumMod val="75000"/>
                  </a:schemeClr>
                </a:solidFill>
                <a:latin typeface="微软雅黑" panose="020B0503020204020204" pitchFamily="34" charset="-122"/>
                <a:ea typeface="微软雅黑" panose="020B0503020204020204" pitchFamily="34" charset="-122"/>
              </a:rPr>
              <a:t>位推销员的顾客</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Clr>
                <a:schemeClr val="accent2"/>
              </a:buClr>
              <a:buFont typeface="Wingdings" panose="05000000000000000000" pitchFamily="2" charset="2"/>
              <a:buNone/>
              <a:defRPr/>
            </a:pPr>
            <a:endParaRPr lang="zh-CN" altLang="en-US" sz="2400" dirty="0">
              <a:ea typeface="楷体_GB2312" pitchFamily="49" charset="-122"/>
            </a:endParaRPr>
          </a:p>
        </p:txBody>
      </p:sp>
      <p:sp>
        <p:nvSpPr>
          <p:cNvPr id="7" name="Text Box 3"/>
          <p:cNvSpPr txBox="1">
            <a:spLocks noChangeArrowheads="1"/>
          </p:cNvSpPr>
          <p:nvPr/>
        </p:nvSpPr>
        <p:spPr bwMode="auto">
          <a:xfrm>
            <a:off x="6172200" y="1219200"/>
            <a:ext cx="3886200" cy="44958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endParaRPr kumimoji="0" lang="en-US" altLang="zh-CN" sz="2400" b="0" i="0" u="none" strike="noStrike" kern="0" cap="none" spc="0" normalizeH="0" baseline="0" noProof="0" dirty="0">
              <a:ln>
                <a:noFill/>
              </a:ln>
              <a:solidFill>
                <a:srgbClr val="000000"/>
              </a:solidFill>
              <a:effectLst/>
              <a:uLnTx/>
              <a:uFillTx/>
              <a:latin typeface="Arial"/>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9999CC"/>
              </a:buClr>
              <a:buSzTx/>
              <a:buFontTx/>
              <a:buNone/>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问题</a:t>
            </a:r>
            <a:r>
              <a:rPr kumimoji="0" lang="zh-CN" altLang="en-US" sz="24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以</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公司给推销员的各位顾客的推销难度评分和推销员的位次作为输入</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合适的要推销的目标作为输出。</a:t>
            </a:r>
            <a:r>
              <a:rPr kumimoji="0" lang="zh-CN" altLang="en-US" sz="2400" b="0" i="0" u="none" strike="noStrike" kern="1200" cap="none" spc="0" normalizeH="0" baseline="0" noProof="0" dirty="0">
                <a:ln>
                  <a:noFill/>
                </a:ln>
                <a:solidFill>
                  <a:srgbClr val="00007D">
                    <a:lumMod val="75000"/>
                  </a:srgbClr>
                </a:solidFill>
                <a:effectLst/>
                <a:uLnTx/>
                <a:uFillTx/>
                <a:latin typeface="微软雅黑" panose="020B0503020204020204" pitchFamily="34" charset="-122"/>
                <a:ea typeface="微软雅黑" panose="020B0503020204020204" pitchFamily="34" charset="-122"/>
                <a:cs typeface="+mn-cs"/>
              </a:rPr>
              <a:t>实际上就是让我们对各位顾客进行以推销难度评分从低到高排序，然后选择合适第</a:t>
            </a:r>
            <a:r>
              <a:rPr kumimoji="0" lang="en-US" sz="2400" b="0" i="0" u="none" strike="noStrike" kern="1200" cap="none" spc="0" normalizeH="0" baseline="0" noProof="0" dirty="0">
                <a:ln>
                  <a:noFill/>
                </a:ln>
                <a:solidFill>
                  <a:srgbClr val="00007D">
                    <a:lumMod val="75000"/>
                  </a:srgbClr>
                </a:solidFill>
                <a:effectLst/>
                <a:uLnTx/>
                <a:uFillTx/>
                <a:latin typeface="微软雅黑" panose="020B0503020204020204" pitchFamily="34" charset="-122"/>
                <a:ea typeface="微软雅黑" panose="020B0503020204020204" pitchFamily="34" charset="-122"/>
                <a:cs typeface="+mn-cs"/>
              </a:rPr>
              <a:t>k</a:t>
            </a:r>
            <a:r>
              <a:rPr kumimoji="0" lang="zh-CN" altLang="en-US" sz="2400" b="0" i="0" u="none" strike="noStrike" kern="1200" cap="none" spc="0" normalizeH="0" baseline="0" noProof="0" dirty="0">
                <a:ln>
                  <a:noFill/>
                </a:ln>
                <a:solidFill>
                  <a:srgbClr val="00007D">
                    <a:lumMod val="75000"/>
                  </a:srgbClr>
                </a:solidFill>
                <a:effectLst/>
                <a:uLnTx/>
                <a:uFillTx/>
                <a:latin typeface="微软雅黑" panose="020B0503020204020204" pitchFamily="34" charset="-122"/>
                <a:ea typeface="微软雅黑" panose="020B0503020204020204" pitchFamily="34" charset="-122"/>
                <a:cs typeface="+mn-cs"/>
              </a:rPr>
              <a:t>位推销员的顾客。</a:t>
            </a:r>
            <a:endParaRPr kumimoji="0" lang="en-US" altLang="zh-CN" sz="2400" b="0" i="0" u="none" strike="noStrike" kern="1200" cap="none" spc="0" normalizeH="0" baseline="0" noProof="0" dirty="0">
              <a:ln>
                <a:noFill/>
              </a:ln>
              <a:solidFill>
                <a:srgbClr val="00007D">
                  <a:lumMod val="75000"/>
                </a:srgb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endParaRPr kumimoji="0" lang="zh-CN" altLang="en-US" sz="2400" b="0" i="0" u="none" strike="noStrike" kern="0" cap="none" spc="0" normalizeH="0" baseline="0" noProof="0" dirty="0">
              <a:ln>
                <a:noFill/>
              </a:ln>
              <a:solidFill>
                <a:srgbClr val="000000"/>
              </a:solidFill>
              <a:effectLst/>
              <a:uLnTx/>
              <a:uFillTx/>
              <a:latin typeface="Arial"/>
              <a:ea typeface="楷体_GB2312" pitchFamily="49" charset="-122"/>
              <a:cs typeface="+mn-cs"/>
            </a:endParaRPr>
          </a:p>
        </p:txBody>
      </p:sp>
      <p:sp>
        <p:nvSpPr>
          <p:cNvPr id="8197" name="TextBox 7"/>
          <p:cNvSpPr txBox="1">
            <a:spLocks noChangeArrowheads="1"/>
          </p:cNvSpPr>
          <p:nvPr/>
        </p:nvSpPr>
        <p:spPr bwMode="auto">
          <a:xfrm>
            <a:off x="2438400" y="59436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文档</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198" name="TextBox 8"/>
          <p:cNvSpPr txBox="1">
            <a:spLocks noChangeArrowheads="1"/>
          </p:cNvSpPr>
          <p:nvPr/>
        </p:nvSpPr>
        <p:spPr bwMode="auto">
          <a:xfrm>
            <a:off x="7696200" y="58674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文档</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541224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30480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设计实验报告防抄袭系统</a:t>
            </a:r>
          </a:p>
        </p:txBody>
      </p:sp>
      <p:sp>
        <p:nvSpPr>
          <p:cNvPr id="10" name="内容占位符 9"/>
          <p:cNvSpPr>
            <a:spLocks noGrp="1"/>
          </p:cNvSpPr>
          <p:nvPr>
            <p:ph idx="1"/>
          </p:nvPr>
        </p:nvSpPr>
        <p:spPr>
          <a:xfrm>
            <a:off x="1981200" y="1447800"/>
            <a:ext cx="8229600" cy="3886200"/>
          </a:xfrm>
        </p:spPr>
        <p:txBody>
          <a:bodyPr/>
          <a:lstStyle/>
          <a:p>
            <a:r>
              <a:rPr lang="zh-CN" altLang="en-US" dirty="0">
                <a:latin typeface="微软雅黑" panose="020B0503020204020204" pitchFamily="34" charset="-122"/>
                <a:ea typeface="微软雅黑" panose="020B0503020204020204" pitchFamily="34" charset="-122"/>
              </a:rPr>
              <a:t>假设我们将每个模块看成一个整体，以一个字母来代表，不考虑文字顺序变换这一抄袭手法，只考虑文字的增添和减少，则问题是否可以简化为以下问题？</a:t>
            </a:r>
            <a:endParaRPr lang="en-US" altLang="zh-CN" dirty="0">
              <a:latin typeface="微软雅黑" panose="020B0503020204020204" pitchFamily="34" charset="-122"/>
              <a:ea typeface="微软雅黑" panose="020B0503020204020204" pitchFamily="34" charset="-122"/>
            </a:endParaRPr>
          </a:p>
          <a:p>
            <a:endParaRPr lang="en-US" altLang="zh-CN" dirty="0"/>
          </a:p>
          <a:p>
            <a:r>
              <a:rPr lang="zh-CN" altLang="en-US" sz="2800" dirty="0">
                <a:latin typeface="微软雅黑" panose="020B0503020204020204" pitchFamily="34" charset="-122"/>
                <a:ea typeface="微软雅黑" panose="020B0503020204020204" pitchFamily="34" charset="-122"/>
              </a:rPr>
              <a:t>给定</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个字符序列</a:t>
            </a:r>
            <a:r>
              <a:rPr lang="en-US" altLang="zh-CN" sz="2800" dirty="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，当另一序列</a:t>
            </a:r>
            <a:r>
              <a:rPr lang="en-US" altLang="zh-CN" sz="2800" dirty="0">
                <a:latin typeface="微软雅黑" panose="020B0503020204020204" pitchFamily="34" charset="-122"/>
                <a:ea typeface="微软雅黑" panose="020B0503020204020204" pitchFamily="34" charset="-122"/>
              </a:rPr>
              <a:t>Z</a:t>
            </a:r>
            <a:r>
              <a:rPr lang="zh-CN" altLang="en-US" sz="2800" dirty="0">
                <a:latin typeface="微软雅黑" panose="020B0503020204020204" pitchFamily="34" charset="-122"/>
                <a:ea typeface="微软雅黑" panose="020B0503020204020204" pitchFamily="34" charset="-122"/>
              </a:rPr>
              <a:t>既是</a:t>
            </a:r>
            <a:r>
              <a:rPr lang="en-US" altLang="zh-CN" sz="2800" dirty="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的子序列又是</a:t>
            </a:r>
            <a:r>
              <a:rPr lang="en-US" altLang="zh-CN" sz="2800" dirty="0">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的子序列时，称</a:t>
            </a:r>
            <a:r>
              <a:rPr lang="en-US" altLang="zh-CN" sz="2800" dirty="0">
                <a:latin typeface="微软雅黑" panose="020B0503020204020204" pitchFamily="34" charset="-122"/>
                <a:ea typeface="微软雅黑" panose="020B0503020204020204" pitchFamily="34" charset="-122"/>
              </a:rPr>
              <a:t>Z</a:t>
            </a:r>
            <a:r>
              <a:rPr lang="zh-CN" altLang="en-US" sz="2800" dirty="0">
                <a:latin typeface="微软雅黑" panose="020B0503020204020204" pitchFamily="34" charset="-122"/>
                <a:ea typeface="微软雅黑" panose="020B0503020204020204" pitchFamily="34" charset="-122"/>
              </a:rPr>
              <a:t>是序列</a:t>
            </a:r>
            <a:r>
              <a:rPr lang="en-US" altLang="zh-CN" sz="2800" dirty="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的</a:t>
            </a:r>
            <a:r>
              <a:rPr lang="zh-CN" altLang="en-US" sz="2800" b="1" dirty="0">
                <a:latin typeface="微软雅黑" panose="020B0503020204020204" pitchFamily="34" charset="-122"/>
                <a:ea typeface="微软雅黑" panose="020B0503020204020204" pitchFamily="34" charset="-122"/>
              </a:rPr>
              <a:t>公共子序列。找到两个序列的最长公共子序列，其长度也就是两个序列中最长相同的文字模块数目</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12990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30480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设计实验报告防抄袭系统</a:t>
            </a:r>
          </a:p>
        </p:txBody>
      </p:sp>
      <p:sp>
        <p:nvSpPr>
          <p:cNvPr id="10" name="内容占位符 9"/>
          <p:cNvSpPr>
            <a:spLocks noGrp="1"/>
          </p:cNvSpPr>
          <p:nvPr>
            <p:ph idx="1"/>
          </p:nvPr>
        </p:nvSpPr>
        <p:spPr>
          <a:xfrm>
            <a:off x="1981200" y="1447800"/>
            <a:ext cx="8229600" cy="3886200"/>
          </a:xfrm>
        </p:spPr>
        <p:txBody>
          <a:bodyPr/>
          <a:lstStyle/>
          <a:p>
            <a:r>
              <a:rPr lang="zh-CN" altLang="en-US" dirty="0">
                <a:latin typeface="微软雅黑" panose="020B0503020204020204" pitchFamily="34" charset="-122"/>
                <a:ea typeface="微软雅黑" panose="020B0503020204020204" pitchFamily="34" charset="-122"/>
              </a:rPr>
              <a:t>假设我们将每个模块看成一个整体，以一个字母来代表，不考虑文字顺序变换这一抄袭手法，只考虑文字的增添和减少，则问题是否可以简化为以下问题？</a:t>
            </a:r>
            <a:endParaRPr lang="en-US" altLang="zh-CN" dirty="0">
              <a:latin typeface="微软雅黑" panose="020B0503020204020204" pitchFamily="34" charset="-122"/>
              <a:ea typeface="微软雅黑" panose="020B0503020204020204" pitchFamily="34" charset="-122"/>
            </a:endParaRPr>
          </a:p>
          <a:p>
            <a:endParaRPr lang="en-US" altLang="zh-CN" dirty="0"/>
          </a:p>
          <a:p>
            <a:r>
              <a:rPr lang="zh-CN" altLang="en-US" sz="2800" dirty="0">
                <a:latin typeface="微软雅黑" panose="020B0503020204020204" pitchFamily="34" charset="-122"/>
                <a:ea typeface="微软雅黑" panose="020B0503020204020204" pitchFamily="34" charset="-122"/>
              </a:rPr>
              <a:t>给定</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个字符序列</a:t>
            </a:r>
            <a:r>
              <a:rPr lang="en-US" altLang="zh-CN" sz="2800" dirty="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，当另一序列</a:t>
            </a:r>
            <a:r>
              <a:rPr lang="en-US" altLang="zh-CN" sz="2800" dirty="0">
                <a:latin typeface="微软雅黑" panose="020B0503020204020204" pitchFamily="34" charset="-122"/>
                <a:ea typeface="微软雅黑" panose="020B0503020204020204" pitchFamily="34" charset="-122"/>
              </a:rPr>
              <a:t>Z</a:t>
            </a:r>
            <a:r>
              <a:rPr lang="zh-CN" altLang="en-US" sz="2800" dirty="0">
                <a:latin typeface="微软雅黑" panose="020B0503020204020204" pitchFamily="34" charset="-122"/>
                <a:ea typeface="微软雅黑" panose="020B0503020204020204" pitchFamily="34" charset="-122"/>
              </a:rPr>
              <a:t>既是</a:t>
            </a:r>
            <a:r>
              <a:rPr lang="en-US" altLang="zh-CN" sz="2800" dirty="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的子序列又是</a:t>
            </a:r>
            <a:r>
              <a:rPr lang="en-US" altLang="zh-CN" sz="2800" dirty="0">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的子序列时，称</a:t>
            </a:r>
            <a:r>
              <a:rPr lang="en-US" altLang="zh-CN" sz="2800" dirty="0">
                <a:latin typeface="微软雅黑" panose="020B0503020204020204" pitchFamily="34" charset="-122"/>
                <a:ea typeface="微软雅黑" panose="020B0503020204020204" pitchFamily="34" charset="-122"/>
              </a:rPr>
              <a:t>Z</a:t>
            </a:r>
            <a:r>
              <a:rPr lang="zh-CN" altLang="en-US" sz="2800" dirty="0">
                <a:latin typeface="微软雅黑" panose="020B0503020204020204" pitchFamily="34" charset="-122"/>
                <a:ea typeface="微软雅黑" panose="020B0503020204020204" pitchFamily="34" charset="-122"/>
              </a:rPr>
              <a:t>是序列</a:t>
            </a:r>
            <a:r>
              <a:rPr lang="en-US" altLang="zh-CN" sz="2800" dirty="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的</a:t>
            </a:r>
            <a:r>
              <a:rPr lang="zh-CN" altLang="en-US" sz="2800" b="1" dirty="0">
                <a:latin typeface="微软雅黑" panose="020B0503020204020204" pitchFamily="34" charset="-122"/>
                <a:ea typeface="微软雅黑" panose="020B0503020204020204" pitchFamily="34" charset="-122"/>
              </a:rPr>
              <a:t>公共子序列。找到两个序列的最长公共子序列，其长度也就是两个序列中最长相同的文字模块数目</a:t>
            </a:r>
            <a:endParaRPr lang="zh-CN" altLang="en-US" sz="2800" dirty="0">
              <a:latin typeface="微软雅黑" panose="020B0503020204020204" pitchFamily="34" charset="-122"/>
              <a:ea typeface="微软雅黑" panose="020B0503020204020204" pitchFamily="34" charset="-122"/>
            </a:endParaRPr>
          </a:p>
        </p:txBody>
      </p:sp>
      <p:grpSp>
        <p:nvGrpSpPr>
          <p:cNvPr id="2" name="组合 14"/>
          <p:cNvGrpSpPr>
            <a:grpSpLocks/>
          </p:cNvGrpSpPr>
          <p:nvPr/>
        </p:nvGrpSpPr>
        <p:grpSpPr bwMode="auto">
          <a:xfrm>
            <a:off x="2743200" y="2133600"/>
            <a:ext cx="2438400" cy="3048000"/>
            <a:chOff x="1219200" y="2895600"/>
            <a:chExt cx="2438400" cy="3048000"/>
          </a:xfrm>
        </p:grpSpPr>
        <p:sp>
          <p:nvSpPr>
            <p:cNvPr id="11" name="矩形 10"/>
            <p:cNvSpPr/>
            <p:nvPr/>
          </p:nvSpPr>
          <p:spPr>
            <a:xfrm>
              <a:off x="1219200" y="2895600"/>
              <a:ext cx="2438400" cy="762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Arial"/>
                  <a:ea typeface="宋体"/>
                  <a:cs typeface="+mn-cs"/>
                </a:rPr>
                <a:t>A</a:t>
              </a:r>
              <a:endParaRPr kumimoji="0" lang="zh-CN" altLang="en-US" sz="2400" b="1" i="0" u="none" strike="noStrike" kern="1200" cap="none" spc="0" normalizeH="0" baseline="0" noProof="0" dirty="0">
                <a:ln>
                  <a:noFill/>
                </a:ln>
                <a:solidFill>
                  <a:srgbClr val="FFFFFF"/>
                </a:solidFill>
                <a:effectLst/>
                <a:uLnTx/>
                <a:uFillTx/>
                <a:latin typeface="Arial"/>
                <a:ea typeface="宋体"/>
                <a:cs typeface="+mn-cs"/>
              </a:endParaRPr>
            </a:p>
          </p:txBody>
        </p:sp>
        <p:sp>
          <p:nvSpPr>
            <p:cNvPr id="12" name="矩形 11"/>
            <p:cNvSpPr/>
            <p:nvPr/>
          </p:nvSpPr>
          <p:spPr>
            <a:xfrm>
              <a:off x="1219200" y="3657600"/>
              <a:ext cx="24384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Arial"/>
                  <a:ea typeface="宋体"/>
                  <a:cs typeface="+mn-cs"/>
                </a:rPr>
                <a:t>B</a:t>
              </a:r>
              <a:endParaRPr kumimoji="0" lang="zh-CN" altLang="en-US" sz="2400" b="1" i="0" u="none" strike="noStrike" kern="1200" cap="none" spc="0" normalizeH="0" baseline="0" noProof="0" dirty="0">
                <a:ln>
                  <a:noFill/>
                </a:ln>
                <a:solidFill>
                  <a:srgbClr val="FFFFFF"/>
                </a:solidFill>
                <a:effectLst/>
                <a:uLnTx/>
                <a:uFillTx/>
                <a:latin typeface="Arial"/>
                <a:ea typeface="宋体"/>
                <a:cs typeface="+mn-cs"/>
              </a:endParaRPr>
            </a:p>
          </p:txBody>
        </p:sp>
        <p:sp>
          <p:nvSpPr>
            <p:cNvPr id="13" name="矩形 12"/>
            <p:cNvSpPr/>
            <p:nvPr/>
          </p:nvSpPr>
          <p:spPr>
            <a:xfrm>
              <a:off x="1219200" y="4419600"/>
              <a:ext cx="2438400" cy="76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Arial"/>
                  <a:ea typeface="宋体"/>
                  <a:cs typeface="+mn-cs"/>
                </a:rPr>
                <a:t>C</a:t>
              </a:r>
              <a:endParaRPr kumimoji="0" lang="zh-CN" altLang="en-US" sz="2400" b="1" i="0" u="none" strike="noStrike" kern="1200" cap="none" spc="0" normalizeH="0" baseline="0" noProof="0" dirty="0">
                <a:ln>
                  <a:noFill/>
                </a:ln>
                <a:solidFill>
                  <a:srgbClr val="FFFFFF"/>
                </a:solidFill>
                <a:effectLst/>
                <a:uLnTx/>
                <a:uFillTx/>
                <a:latin typeface="Arial"/>
                <a:ea typeface="宋体"/>
                <a:cs typeface="+mn-cs"/>
              </a:endParaRPr>
            </a:p>
          </p:txBody>
        </p:sp>
        <p:sp>
          <p:nvSpPr>
            <p:cNvPr id="14" name="矩形 13"/>
            <p:cNvSpPr/>
            <p:nvPr/>
          </p:nvSpPr>
          <p:spPr>
            <a:xfrm>
              <a:off x="1219200" y="5181600"/>
              <a:ext cx="2438400" cy="76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Arial"/>
                  <a:ea typeface="宋体"/>
                  <a:cs typeface="+mn-cs"/>
                </a:rPr>
                <a:t>D</a:t>
              </a:r>
              <a:endParaRPr kumimoji="0" lang="zh-CN" altLang="en-US" sz="2400" b="1" i="0" u="none" strike="noStrike" kern="1200" cap="none" spc="0" normalizeH="0" baseline="0" noProof="0" dirty="0">
                <a:ln>
                  <a:noFill/>
                </a:ln>
                <a:solidFill>
                  <a:srgbClr val="FFFFFF"/>
                </a:solidFill>
                <a:effectLst/>
                <a:uLnTx/>
                <a:uFillTx/>
                <a:latin typeface="Arial"/>
                <a:ea typeface="宋体"/>
                <a:cs typeface="+mn-cs"/>
              </a:endParaRPr>
            </a:p>
          </p:txBody>
        </p:sp>
      </p:grpSp>
      <p:grpSp>
        <p:nvGrpSpPr>
          <p:cNvPr id="3" name="组合 20"/>
          <p:cNvGrpSpPr>
            <a:grpSpLocks/>
          </p:cNvGrpSpPr>
          <p:nvPr/>
        </p:nvGrpSpPr>
        <p:grpSpPr bwMode="auto">
          <a:xfrm>
            <a:off x="5791200" y="2133600"/>
            <a:ext cx="2438400" cy="2286000"/>
            <a:chOff x="4267200" y="2133600"/>
            <a:chExt cx="2438400" cy="2286000"/>
          </a:xfrm>
        </p:grpSpPr>
        <p:sp>
          <p:nvSpPr>
            <p:cNvPr id="17" name="矩形 16"/>
            <p:cNvSpPr/>
            <p:nvPr/>
          </p:nvSpPr>
          <p:spPr>
            <a:xfrm>
              <a:off x="4267200" y="2133600"/>
              <a:ext cx="2438400" cy="762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Arial"/>
                  <a:ea typeface="宋体"/>
                  <a:cs typeface="+mn-cs"/>
                </a:rPr>
                <a:t>A</a:t>
              </a:r>
              <a:endParaRPr kumimoji="0" lang="zh-CN" altLang="en-US" sz="2400" b="1" i="0" u="none" strike="noStrike" kern="1200" cap="none" spc="0" normalizeH="0" baseline="0" noProof="0" dirty="0">
                <a:ln>
                  <a:noFill/>
                </a:ln>
                <a:solidFill>
                  <a:srgbClr val="FFFFFF"/>
                </a:solidFill>
                <a:effectLst/>
                <a:uLnTx/>
                <a:uFillTx/>
                <a:latin typeface="Arial"/>
                <a:ea typeface="宋体"/>
                <a:cs typeface="+mn-cs"/>
              </a:endParaRPr>
            </a:p>
          </p:txBody>
        </p:sp>
        <p:sp>
          <p:nvSpPr>
            <p:cNvPr id="18" name="矩形 17"/>
            <p:cNvSpPr/>
            <p:nvPr/>
          </p:nvSpPr>
          <p:spPr>
            <a:xfrm>
              <a:off x="4267200" y="2895600"/>
              <a:ext cx="24384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Arial"/>
                  <a:ea typeface="宋体"/>
                  <a:cs typeface="+mn-cs"/>
                </a:rPr>
                <a:t>B</a:t>
              </a:r>
              <a:endParaRPr kumimoji="0" lang="zh-CN" altLang="en-US" sz="2400" b="1" i="0" u="none" strike="noStrike" kern="1200" cap="none" spc="0" normalizeH="0" baseline="0" noProof="0" dirty="0">
                <a:ln>
                  <a:noFill/>
                </a:ln>
                <a:solidFill>
                  <a:srgbClr val="FFFFFF"/>
                </a:solidFill>
                <a:effectLst/>
                <a:uLnTx/>
                <a:uFillTx/>
                <a:latin typeface="Arial"/>
                <a:ea typeface="宋体"/>
                <a:cs typeface="+mn-cs"/>
              </a:endParaRPr>
            </a:p>
          </p:txBody>
        </p:sp>
        <p:sp>
          <p:nvSpPr>
            <p:cNvPr id="20" name="矩形 19"/>
            <p:cNvSpPr/>
            <p:nvPr/>
          </p:nvSpPr>
          <p:spPr>
            <a:xfrm>
              <a:off x="4267200" y="3657600"/>
              <a:ext cx="2438400" cy="76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Arial"/>
                  <a:ea typeface="宋体"/>
                  <a:cs typeface="+mn-cs"/>
                </a:rPr>
                <a:t>D</a:t>
              </a:r>
              <a:endParaRPr kumimoji="0" lang="zh-CN" altLang="en-US" sz="2400" b="1" i="0" u="none" strike="noStrike" kern="1200" cap="none" spc="0" normalizeH="0" baseline="0" noProof="0" dirty="0">
                <a:ln>
                  <a:noFill/>
                </a:ln>
                <a:solidFill>
                  <a:srgbClr val="FFFFFF"/>
                </a:solidFill>
                <a:effectLst/>
                <a:uLnTx/>
                <a:uFillTx/>
                <a:latin typeface="Arial"/>
                <a:ea typeface="宋体"/>
                <a:cs typeface="+mn-cs"/>
              </a:endParaRPr>
            </a:p>
          </p:txBody>
        </p:sp>
      </p:grpSp>
    </p:spTree>
    <p:extLst>
      <p:ext uri="{BB962C8B-B14F-4D97-AF65-F5344CB8AC3E}">
        <p14:creationId xmlns:p14="http://schemas.microsoft.com/office/powerpoint/2010/main" val="8639670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nodeType="clickEffect">
                                  <p:stCondLst>
                                    <p:cond delay="0"/>
                                  </p:stCondLst>
                                  <p:childTnLst>
                                    <p:animEffect transition="out" filter="blinds(horizontal)">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blinds(horizontal)">
                                      <p:cBhvr>
                                        <p:cTn id="3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3048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49" charset="-122"/>
              </a:rPr>
              <a:t>最长公共子序列</a:t>
            </a:r>
          </a:p>
        </p:txBody>
      </p:sp>
      <p:sp>
        <p:nvSpPr>
          <p:cNvPr id="24579" name="Text Box 3"/>
          <p:cNvSpPr>
            <a:spLocks noGrp="1" noChangeArrowheads="1"/>
          </p:cNvSpPr>
          <p:nvPr>
            <p:ph type="body" idx="1"/>
          </p:nvPr>
        </p:nvSpPr>
        <p:spPr>
          <a:xfrm>
            <a:off x="1905000" y="1219200"/>
            <a:ext cx="8229600" cy="5105400"/>
          </a:xfrm>
          <a:noFill/>
        </p:spPr>
        <p:txBody>
          <a:bodyPr/>
          <a:lstStyle/>
          <a:p>
            <a:pPr eaLnBrk="1" hangingPunct="1">
              <a:spcBef>
                <a:spcPct val="0"/>
              </a:spcBef>
              <a:buClr>
                <a:schemeClr val="accent2"/>
              </a:buClr>
              <a:buFontTx/>
              <a:buChar char="•"/>
            </a:pPr>
            <a:r>
              <a:rPr lang="zh-CN" altLang="en-US" sz="2400" dirty="0">
                <a:latin typeface="微软雅黑" panose="020B0503020204020204" pitchFamily="34" charset="-122"/>
                <a:ea typeface="微软雅黑" panose="020B0503020204020204" pitchFamily="34" charset="-122"/>
              </a:rPr>
              <a:t>若给定序列</a:t>
            </a:r>
            <a:r>
              <a:rPr lang="en-US" altLang="zh-CN" sz="2400" dirty="0">
                <a:latin typeface="微软雅黑" panose="020B0503020204020204" pitchFamily="34" charset="-122"/>
                <a:ea typeface="微软雅黑" panose="020B0503020204020204" pitchFamily="34" charset="-122"/>
              </a:rPr>
              <a:t>X={x</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x</a:t>
            </a:r>
            <a:r>
              <a:rPr lang="en-US" altLang="zh-CN" sz="2400" baseline="-25000" dirty="0" err="1">
                <a:latin typeface="微软雅黑" panose="020B0503020204020204" pitchFamily="34" charset="-122"/>
                <a:ea typeface="微软雅黑" panose="020B0503020204020204" pitchFamily="34" charset="-122"/>
              </a:rPr>
              <a:t>m</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，则另一序列</a:t>
            </a:r>
            <a:r>
              <a:rPr lang="en-US" altLang="zh-CN" sz="2400" dirty="0">
                <a:latin typeface="微软雅黑" panose="020B0503020204020204" pitchFamily="34" charset="-122"/>
                <a:ea typeface="微软雅黑" panose="020B0503020204020204" pitchFamily="34" charset="-122"/>
              </a:rPr>
              <a:t>Z={z</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,z</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z</a:t>
            </a:r>
            <a:r>
              <a:rPr lang="en-US" altLang="zh-CN" sz="2400" baseline="-25000" dirty="0" err="1">
                <a:latin typeface="微软雅黑" panose="020B0503020204020204" pitchFamily="34" charset="-122"/>
                <a:ea typeface="微软雅黑" panose="020B0503020204020204" pitchFamily="34" charset="-122"/>
              </a:rPr>
              <a:t>k</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的子序列是指存在一个严格递增下标序列</a:t>
            </a:r>
            <a:r>
              <a:rPr lang="en-US" altLang="zh-CN" sz="2400" dirty="0">
                <a:latin typeface="微软雅黑" panose="020B0503020204020204" pitchFamily="34" charset="-122"/>
                <a:ea typeface="微软雅黑" panose="020B0503020204020204" pitchFamily="34" charset="-122"/>
              </a:rPr>
              <a:t>{i</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,i</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a:t>
            </a:r>
            <a:r>
              <a:rPr lang="en-US" altLang="zh-CN" sz="2400" baseline="-25000" dirty="0" err="1">
                <a:latin typeface="微软雅黑" panose="020B0503020204020204" pitchFamily="34" charset="-122"/>
                <a:ea typeface="微软雅黑" panose="020B0503020204020204" pitchFamily="34" charset="-122"/>
              </a:rPr>
              <a:t>k</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使得对于所有</a:t>
            </a:r>
            <a:r>
              <a:rPr lang="en-US" altLang="zh-CN" sz="2400" dirty="0">
                <a:latin typeface="微软雅黑" panose="020B0503020204020204" pitchFamily="34" charset="-122"/>
                <a:ea typeface="微软雅黑" panose="020B0503020204020204" pitchFamily="34" charset="-122"/>
              </a:rPr>
              <a:t>j=1,2,…,k</a:t>
            </a:r>
            <a:r>
              <a:rPr lang="zh-CN" altLang="en-US" sz="2400" dirty="0">
                <a:latin typeface="微软雅黑" panose="020B0503020204020204" pitchFamily="34" charset="-122"/>
                <a:ea typeface="微软雅黑" panose="020B0503020204020204" pitchFamily="34" charset="-122"/>
              </a:rPr>
              <a:t>有：</a:t>
            </a:r>
            <a:r>
              <a:rPr lang="en-US" altLang="zh-CN" sz="2400" dirty="0" err="1">
                <a:latin typeface="微软雅黑" panose="020B0503020204020204" pitchFamily="34" charset="-122"/>
                <a:ea typeface="微软雅黑" panose="020B0503020204020204" pitchFamily="34" charset="-122"/>
              </a:rPr>
              <a:t>z</a:t>
            </a:r>
            <a:r>
              <a:rPr lang="en-US" altLang="zh-CN" sz="2400" baseline="-25000" dirty="0" err="1">
                <a:latin typeface="微软雅黑" panose="020B0503020204020204" pitchFamily="34" charset="-122"/>
                <a:ea typeface="微软雅黑" panose="020B0503020204020204" pitchFamily="34" charset="-122"/>
              </a:rPr>
              <a:t>j</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x</a:t>
            </a:r>
            <a:r>
              <a:rPr lang="en-US" altLang="zh-CN" sz="2400" baseline="-25000" dirty="0" err="1">
                <a:latin typeface="微软雅黑" panose="020B0503020204020204" pitchFamily="34" charset="-122"/>
                <a:ea typeface="微软雅黑" panose="020B0503020204020204" pitchFamily="34" charset="-122"/>
              </a:rPr>
              <a:t>i</a:t>
            </a:r>
            <a:r>
              <a:rPr lang="en-US" altLang="zh-CN" sz="2400" baseline="-50000" dirty="0" err="1">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a:t>
            </a:r>
          </a:p>
          <a:p>
            <a:pPr eaLnBrk="1" hangingPunct="1">
              <a:spcBef>
                <a:spcPct val="0"/>
              </a:spcBef>
              <a:buClr>
                <a:schemeClr val="accent2"/>
              </a:buClr>
              <a:buFontTx/>
              <a:buChar char="•"/>
            </a:pPr>
            <a:endParaRPr lang="zh-CN" altLang="en-US" sz="2400" dirty="0">
              <a:ea typeface="楷体_GB2312" pitchFamily="49" charset="-122"/>
            </a:endParaRPr>
          </a:p>
          <a:p>
            <a:pPr eaLnBrk="1" hangingPunct="1">
              <a:spcBef>
                <a:spcPct val="0"/>
              </a:spcBef>
              <a:buClr>
                <a:schemeClr val="accent2"/>
              </a:buClr>
              <a:buFontTx/>
              <a:buChar char="•"/>
            </a:pPr>
            <a:r>
              <a:rPr lang="zh-CN" altLang="en-US" sz="2400" dirty="0">
                <a:latin typeface="微软雅黑" panose="020B0503020204020204" pitchFamily="34" charset="-122"/>
                <a:ea typeface="微软雅黑" panose="020B0503020204020204" pitchFamily="34" charset="-122"/>
              </a:rPr>
              <a:t>例如，序列</a:t>
            </a:r>
            <a:r>
              <a:rPr lang="en-US" altLang="zh-CN" sz="2400" dirty="0">
                <a:latin typeface="微软雅黑" panose="020B0503020204020204" pitchFamily="34" charset="-122"/>
                <a:ea typeface="微软雅黑" panose="020B0503020204020204" pitchFamily="34" charset="-122"/>
              </a:rPr>
              <a:t>Z={B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是序列</a:t>
            </a:r>
            <a:r>
              <a:rPr lang="en-US" altLang="zh-CN" sz="2400" dirty="0">
                <a:latin typeface="微软雅黑" panose="020B0503020204020204" pitchFamily="34" charset="-122"/>
                <a:ea typeface="微软雅黑" panose="020B0503020204020204" pitchFamily="34" charset="-122"/>
              </a:rPr>
              <a:t>X={A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的子序列，相应的递增下标序列为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a:t>
            </a:r>
          </a:p>
          <a:p>
            <a:pPr eaLnBrk="1" hangingPunct="1">
              <a:lnSpc>
                <a:spcPct val="90000"/>
              </a:lnSpc>
              <a:spcBef>
                <a:spcPct val="0"/>
              </a:spcBef>
              <a:buClr>
                <a:schemeClr val="accent2"/>
              </a:buClr>
              <a:buFontTx/>
              <a:buChar char="•"/>
            </a:pPr>
            <a:endParaRPr lang="zh-CN" altLang="en-US" sz="2400" dirty="0">
              <a:ea typeface="楷体_GB2312" pitchFamily="49" charset="-122"/>
            </a:endParaRPr>
          </a:p>
          <a:p>
            <a:pPr eaLnBrk="1" hangingPunct="1">
              <a:lnSpc>
                <a:spcPct val="90000"/>
              </a:lnSpc>
              <a:spcBef>
                <a:spcPct val="0"/>
              </a:spcBef>
              <a:buClr>
                <a:schemeClr val="accent2"/>
              </a:buClr>
              <a:buFontTx/>
              <a:buChar char="•"/>
            </a:pPr>
            <a:r>
              <a:rPr lang="zh-CN" altLang="en-US" sz="2400" dirty="0">
                <a:latin typeface="微软雅黑" panose="020B0503020204020204" pitchFamily="34" charset="-122"/>
                <a:ea typeface="微软雅黑" panose="020B0503020204020204" pitchFamily="34" charset="-122"/>
              </a:rPr>
              <a:t>给定</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个序列</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，当另一序列</a:t>
            </a:r>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既是</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的子序列又是</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的子序列时，称</a:t>
            </a:r>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是序列</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公共子序列</a:t>
            </a:r>
            <a:r>
              <a:rPr lang="zh-CN" altLang="en-US" sz="2400" dirty="0">
                <a:latin typeface="微软雅黑" panose="020B0503020204020204" pitchFamily="34" charset="-122"/>
                <a:ea typeface="微软雅黑" panose="020B0503020204020204" pitchFamily="34" charset="-122"/>
              </a:rPr>
              <a:t>。</a:t>
            </a:r>
          </a:p>
          <a:p>
            <a:pPr eaLnBrk="1" hangingPunct="1">
              <a:lnSpc>
                <a:spcPct val="90000"/>
              </a:lnSpc>
              <a:spcBef>
                <a:spcPct val="0"/>
              </a:spcBef>
              <a:buClr>
                <a:schemeClr val="accent2"/>
              </a:buClr>
              <a:buFontTx/>
              <a:buNone/>
            </a:pPr>
            <a:r>
              <a:rPr lang="zh-CN" altLang="en-US" sz="2400" dirty="0">
                <a:latin typeface="微软雅黑" panose="020B0503020204020204" pitchFamily="34" charset="-122"/>
                <a:ea typeface="微软雅黑" panose="020B0503020204020204" pitchFamily="34" charset="-122"/>
              </a:rPr>
              <a:t>    例如</a:t>
            </a:r>
            <a:r>
              <a:rPr lang="en-US" altLang="zh-CN" sz="2400" dirty="0">
                <a:latin typeface="微软雅黑" panose="020B0503020204020204" pitchFamily="34" charset="-122"/>
                <a:ea typeface="微软雅黑" panose="020B0503020204020204" pitchFamily="34" charset="-122"/>
              </a:rPr>
              <a:t>:X={A,B,C,B,D,A,B},Y={B,D,C,A,B,A}</a:t>
            </a:r>
          </a:p>
          <a:p>
            <a:pPr eaLnBrk="1" hangingPunct="1">
              <a:lnSpc>
                <a:spcPct val="90000"/>
              </a:lnSpc>
              <a:spcBef>
                <a:spcPct val="0"/>
              </a:spcBef>
              <a:buClr>
                <a:schemeClr val="accent2"/>
              </a:buClr>
              <a:buFontTx/>
              <a:buNone/>
            </a:pPr>
            <a:r>
              <a:rPr lang="en-US" altLang="zh-CN" sz="2400" dirty="0">
                <a:latin typeface="微软雅黑" panose="020B0503020204020204" pitchFamily="34" charset="-122"/>
                <a:ea typeface="微软雅黑" panose="020B0503020204020204" pitchFamily="34" charset="-122"/>
              </a:rPr>
              <a:t>        {B,C,A}</a:t>
            </a:r>
          </a:p>
          <a:p>
            <a:pPr eaLnBrk="1" hangingPunct="1">
              <a:lnSpc>
                <a:spcPct val="90000"/>
              </a:lnSpc>
              <a:spcBef>
                <a:spcPct val="0"/>
              </a:spcBef>
              <a:buClr>
                <a:schemeClr val="accent2"/>
              </a:buClr>
              <a:buFontTx/>
              <a:buNone/>
            </a:pPr>
            <a:r>
              <a:rPr lang="en-US" altLang="zh-CN" sz="2400" dirty="0">
                <a:latin typeface="微软雅黑" panose="020B0503020204020204" pitchFamily="34" charset="-122"/>
                <a:ea typeface="微软雅黑" panose="020B0503020204020204" pitchFamily="34" charset="-122"/>
              </a:rPr>
              <a:t>        {B,C,B,A}</a:t>
            </a:r>
          </a:p>
        </p:txBody>
      </p:sp>
    </p:spTree>
    <p:extLst>
      <p:ext uri="{BB962C8B-B14F-4D97-AF65-F5344CB8AC3E}">
        <p14:creationId xmlns:p14="http://schemas.microsoft.com/office/powerpoint/2010/main" val="34544783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7" dur="500"/>
                                        <p:tgtEl>
                                          <p:spTgt spid="2457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10" dur="500"/>
                                        <p:tgtEl>
                                          <p:spTgt spid="24579">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13"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0" y="3810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49" charset="-122"/>
              </a:rPr>
              <a:t>最长公共子序列的结构</a:t>
            </a:r>
          </a:p>
        </p:txBody>
      </p:sp>
      <p:sp>
        <p:nvSpPr>
          <p:cNvPr id="25603" name="Text Box 3"/>
          <p:cNvSpPr txBox="1">
            <a:spLocks noChangeArrowheads="1"/>
          </p:cNvSpPr>
          <p:nvPr/>
        </p:nvSpPr>
        <p:spPr bwMode="auto">
          <a:xfrm>
            <a:off x="1295400" y="1600200"/>
            <a:ext cx="922019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问题</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：给定</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个序列</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X={x</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Y={y</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，找出</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最长公共子序列</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怎样寻找子问题</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目标：具有最优子结构的子问题划分</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800193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0" y="3810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49" charset="-122"/>
              </a:rPr>
              <a:t>最长公共子序列的结构</a:t>
            </a:r>
          </a:p>
        </p:txBody>
      </p:sp>
      <p:sp>
        <p:nvSpPr>
          <p:cNvPr id="25603" name="Text Box 3"/>
          <p:cNvSpPr txBox="1">
            <a:spLocks noChangeArrowheads="1"/>
          </p:cNvSpPr>
          <p:nvPr/>
        </p:nvSpPr>
        <p:spPr bwMode="auto">
          <a:xfrm>
            <a:off x="1295400" y="1600200"/>
            <a:ext cx="9220199"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问题</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：给定</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个序列</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X={x</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Y={y</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，找出</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最长公共子序列</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怎样寻找子问题</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目标：具有最优子结构的子问题划分</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设序列</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Y={y</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的最长公共子序列为</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Z={z</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若</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，且</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最长</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公共子序列。</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若</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且</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最长</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公共子序列。</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若</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且</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最长</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公共子序列。</a:t>
            </a:r>
          </a:p>
        </p:txBody>
      </p:sp>
    </p:spTree>
    <p:extLst>
      <p:ext uri="{BB962C8B-B14F-4D97-AF65-F5344CB8AC3E}">
        <p14:creationId xmlns:p14="http://schemas.microsoft.com/office/powerpoint/2010/main" val="2370501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12" dur="500"/>
                                        <p:tgtEl>
                                          <p:spTgt spid="2560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17" dur="500"/>
                                        <p:tgtEl>
                                          <p:spTgt spid="2560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22" dur="500"/>
                                        <p:tgtEl>
                                          <p:spTgt spid="2560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27"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14400" y="2057400"/>
            <a:ext cx="10363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动态规划</a:t>
            </a:r>
            <a:r>
              <a:rPr lang="en-US" altLang="zh-CN" sz="2400" dirty="0">
                <a:latin typeface="微软雅黑" panose="020B0503020204020204" pitchFamily="34" charset="-122"/>
                <a:ea typeface="微软雅黑" panose="020B0503020204020204" pitchFamily="34" charset="-122"/>
              </a:rPr>
              <a:t>(dynamic programming)</a:t>
            </a:r>
            <a:r>
              <a:rPr lang="zh-CN" altLang="en-US" sz="2400" dirty="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hlinkClick r:id="rId2"/>
              </a:rPr>
              <a:t>运筹学</a:t>
            </a:r>
            <a:r>
              <a:rPr lang="zh-CN" altLang="en-US" sz="2400" dirty="0">
                <a:latin typeface="微软雅黑" panose="020B0503020204020204" pitchFamily="34" charset="-122"/>
                <a:ea typeface="微软雅黑" panose="020B0503020204020204" pitchFamily="34" charset="-122"/>
              </a:rPr>
              <a:t>的一个分支，是求解决策过程</a:t>
            </a:r>
            <a:r>
              <a:rPr lang="en-US" altLang="zh-CN" sz="2400" dirty="0">
                <a:latin typeface="微软雅黑" panose="020B0503020204020204" pitchFamily="34" charset="-122"/>
                <a:ea typeface="微软雅黑" panose="020B0503020204020204" pitchFamily="34" charset="-122"/>
              </a:rPr>
              <a:t>(decision process)</a:t>
            </a:r>
            <a:r>
              <a:rPr lang="zh-CN" altLang="en-US" sz="2400" dirty="0">
                <a:latin typeface="微软雅黑" panose="020B0503020204020204" pitchFamily="34" charset="-122"/>
                <a:ea typeface="微软雅黑" panose="020B0503020204020204" pitchFamily="34" charset="-122"/>
              </a:rPr>
              <a:t>最优化的数学方法。</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年代初</a:t>
            </a:r>
            <a:r>
              <a:rPr lang="zh-CN" altLang="en-US" sz="2400" dirty="0">
                <a:latin typeface="微软雅黑" panose="020B0503020204020204" pitchFamily="34" charset="-122"/>
                <a:ea typeface="微软雅黑" panose="020B0503020204020204" pitchFamily="34" charset="-122"/>
                <a:hlinkClick r:id="rId3"/>
              </a:rPr>
              <a:t>美国</a:t>
            </a:r>
            <a:r>
              <a:rPr lang="zh-CN" altLang="en-US" sz="2400" dirty="0">
                <a:latin typeface="微软雅黑" panose="020B0503020204020204" pitchFamily="34" charset="-122"/>
                <a:ea typeface="微软雅黑" panose="020B0503020204020204" pitchFamily="34" charset="-122"/>
              </a:rPr>
              <a:t>数学家</a:t>
            </a:r>
            <a:r>
              <a:rPr lang="en-US" altLang="zh-CN" sz="2400" dirty="0" err="1">
                <a:latin typeface="微软雅黑" panose="020B0503020204020204" pitchFamily="34" charset="-122"/>
                <a:ea typeface="微软雅黑" panose="020B0503020204020204" pitchFamily="34" charset="-122"/>
              </a:rPr>
              <a:t>R.E.Bellman</a:t>
            </a:r>
            <a:r>
              <a:rPr lang="zh-CN" altLang="en-US" sz="2400" dirty="0">
                <a:latin typeface="微软雅黑" panose="020B0503020204020204" pitchFamily="34" charset="-122"/>
                <a:ea typeface="微软雅黑" panose="020B0503020204020204" pitchFamily="34" charset="-122"/>
              </a:rPr>
              <a:t>等人在研究多阶段决策过程</a:t>
            </a:r>
            <a:r>
              <a:rPr lang="en-US" altLang="zh-CN" sz="2400" dirty="0">
                <a:latin typeface="微软雅黑" panose="020B0503020204020204" pitchFamily="34" charset="-122"/>
                <a:ea typeface="微软雅黑" panose="020B0503020204020204" pitchFamily="34" charset="-122"/>
              </a:rPr>
              <a:t>(multistep decision process)</a:t>
            </a:r>
            <a:r>
              <a:rPr lang="zh-CN" altLang="en-US" sz="2400" dirty="0">
                <a:latin typeface="微软雅黑" panose="020B0503020204020204" pitchFamily="34" charset="-122"/>
                <a:ea typeface="微软雅黑" panose="020B0503020204020204" pitchFamily="34" charset="-122"/>
              </a:rPr>
              <a:t>的优化问题时，提出了著名的最优化原理</a:t>
            </a:r>
            <a:r>
              <a:rPr lang="en-US" altLang="zh-CN" sz="2400" dirty="0">
                <a:latin typeface="微软雅黑" panose="020B0503020204020204" pitchFamily="34" charset="-122"/>
                <a:ea typeface="微软雅黑" panose="020B0503020204020204" pitchFamily="34" charset="-122"/>
              </a:rPr>
              <a:t>(principle of optimality)</a:t>
            </a:r>
            <a:r>
              <a:rPr lang="zh-CN" altLang="en-US" sz="2400" dirty="0">
                <a:latin typeface="微软雅黑" panose="020B0503020204020204" pitchFamily="34" charset="-122"/>
                <a:ea typeface="微软雅黑" panose="020B0503020204020204" pitchFamily="34" charset="-122"/>
              </a:rPr>
              <a:t>，把多阶段过程转化为一系列单阶段问题，利用各阶段之间的关系，逐个求解，创立了解决这类过程优化问题的新方法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动态规划。</a:t>
            </a:r>
            <a:r>
              <a:rPr lang="en-US" altLang="zh-CN" sz="2400" dirty="0">
                <a:latin typeface="微软雅黑" panose="020B0503020204020204" pitchFamily="34" charset="-122"/>
                <a:ea typeface="微软雅黑" panose="020B0503020204020204" pitchFamily="34" charset="-122"/>
              </a:rPr>
              <a:t>1957</a:t>
            </a:r>
            <a:r>
              <a:rPr lang="zh-CN" altLang="en-US" sz="2400" dirty="0">
                <a:latin typeface="微软雅黑" panose="020B0503020204020204" pitchFamily="34" charset="-122"/>
                <a:ea typeface="微软雅黑" panose="020B0503020204020204" pitchFamily="34" charset="-122"/>
              </a:rPr>
              <a:t>年出版了他的名著</a:t>
            </a:r>
            <a:r>
              <a:rPr lang="en-US" altLang="zh-CN" sz="2400" dirty="0">
                <a:latin typeface="微软雅黑" panose="020B0503020204020204" pitchFamily="34" charset="-122"/>
                <a:ea typeface="微软雅黑" panose="020B0503020204020204" pitchFamily="34" charset="-122"/>
              </a:rPr>
              <a:t>Dynamic Programming</a:t>
            </a:r>
            <a:r>
              <a:rPr lang="zh-CN" altLang="en-US" sz="2400" dirty="0">
                <a:latin typeface="微软雅黑" panose="020B0503020204020204" pitchFamily="34" charset="-122"/>
                <a:ea typeface="微软雅黑" panose="020B0503020204020204" pitchFamily="34" charset="-122"/>
              </a:rPr>
              <a:t>，这是该领域的第一本著作。</a:t>
            </a:r>
          </a:p>
        </p:txBody>
      </p:sp>
      <p:sp>
        <p:nvSpPr>
          <p:cNvPr id="62467" name="Rectangle 3"/>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eaLnBrk="1" hangingPunct="1">
              <a:defRPr/>
            </a:pPr>
            <a:endParaRPr lang="zh-CN" altLang="zh-CN" sz="4400">
              <a:effectLst>
                <a:outerShdw blurRad="38100" dist="38100" dir="2700000" algn="tl">
                  <a:srgbClr val="C0C0C0"/>
                </a:outerShdw>
              </a:effectLst>
              <a:latin typeface="Arial" charset="0"/>
              <a:ea typeface="黑体" pitchFamily="49" charset="-122"/>
            </a:endParaRPr>
          </a:p>
        </p:txBody>
      </p:sp>
      <p:sp>
        <p:nvSpPr>
          <p:cNvPr id="7172" name="Text Box 16"/>
          <p:cNvSpPr txBox="1">
            <a:spLocks noChangeArrowheads="1"/>
          </p:cNvSpPr>
          <p:nvPr/>
        </p:nvSpPr>
        <p:spPr bwMode="auto">
          <a:xfrm>
            <a:off x="1295400" y="1246257"/>
            <a:ext cx="2254332"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4000" dirty="0">
                <a:solidFill>
                  <a:srgbClr val="0070C0"/>
                </a:solidFill>
                <a:latin typeface="微软雅黑" panose="020B0503020204020204" pitchFamily="34" charset="-122"/>
                <a:ea typeface="微软雅黑" panose="020B0503020204020204" pitchFamily="34" charset="-122"/>
              </a:rPr>
              <a:t>百度百科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ppt_w</p:attrName>
                                        </p:attrNameLst>
                                      </p:cBhvr>
                                      <p:tavLst>
                                        <p:tav tm="0">
                                          <p:val>
                                            <p:fltVal val="0"/>
                                          </p:val>
                                        </p:tav>
                                        <p:tav tm="100000">
                                          <p:val>
                                            <p:strVal val="#ppt_w"/>
                                          </p:val>
                                        </p:tav>
                                      </p:tavLst>
                                    </p:anim>
                                    <p:anim calcmode="lin" valueType="num">
                                      <p:cBhvr>
                                        <p:cTn id="8" dur="500" fill="hold"/>
                                        <p:tgtEl>
                                          <p:spTgt spid="7172"/>
                                        </p:tgtEl>
                                        <p:attrNameLst>
                                          <p:attrName>ppt_h</p:attrName>
                                        </p:attrNameLst>
                                      </p:cBhvr>
                                      <p:tavLst>
                                        <p:tav tm="0">
                                          <p:val>
                                            <p:fltVal val="0"/>
                                          </p:val>
                                        </p:tav>
                                        <p:tav tm="100000">
                                          <p:val>
                                            <p:strVal val="#ppt_h"/>
                                          </p:val>
                                        </p:tav>
                                      </p:tavLst>
                                    </p:anim>
                                    <p:animEffect transition="in" filter="fade">
                                      <p:cBhvr>
                                        <p:cTn id="9" dur="500"/>
                                        <p:tgtEl>
                                          <p:spTgt spid="7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p:cTn id="13" dur="500" fill="hold"/>
                                        <p:tgtEl>
                                          <p:spTgt spid="7170"/>
                                        </p:tgtEl>
                                        <p:attrNameLst>
                                          <p:attrName>ppt_w</p:attrName>
                                        </p:attrNameLst>
                                      </p:cBhvr>
                                      <p:tavLst>
                                        <p:tav tm="0">
                                          <p:val>
                                            <p:fltVal val="0"/>
                                          </p:val>
                                        </p:tav>
                                        <p:tav tm="100000">
                                          <p:val>
                                            <p:strVal val="#ppt_w"/>
                                          </p:val>
                                        </p:tav>
                                      </p:tavLst>
                                    </p:anim>
                                    <p:anim calcmode="lin" valueType="num">
                                      <p:cBhvr>
                                        <p:cTn id="14" dur="500" fill="hold"/>
                                        <p:tgtEl>
                                          <p:spTgt spid="7170"/>
                                        </p:tgtEl>
                                        <p:attrNameLst>
                                          <p:attrName>ppt_h</p:attrName>
                                        </p:attrNameLst>
                                      </p:cBhvr>
                                      <p:tavLst>
                                        <p:tav tm="0">
                                          <p:val>
                                            <p:fltVal val="0"/>
                                          </p:val>
                                        </p:tav>
                                        <p:tav tm="100000">
                                          <p:val>
                                            <p:strVal val="#ppt_h"/>
                                          </p:val>
                                        </p:tav>
                                      </p:tavLst>
                                    </p:anim>
                                    <p:animEffect transition="in" filter="fade">
                                      <p:cBhvr>
                                        <p:cTn id="1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2286000" y="3810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49" charset="-122"/>
              </a:rPr>
              <a:t>最长公共子序列的结构</a:t>
            </a:r>
          </a:p>
        </p:txBody>
      </p:sp>
      <p:sp>
        <p:nvSpPr>
          <p:cNvPr id="142339" name="Text Box 3"/>
          <p:cNvSpPr txBox="1">
            <a:spLocks noChangeArrowheads="1"/>
          </p:cNvSpPr>
          <p:nvPr/>
        </p:nvSpPr>
        <p:spPr bwMode="auto">
          <a:xfrm>
            <a:off x="1752601" y="1600201"/>
            <a:ext cx="85899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证明：</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）用反证法。若</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的长度为</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的公共子序列。这与</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的最长公共子序列矛盾。因此，必有</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。由此可知</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的长度为</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的公共子序列。若</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有长度大于</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的公共子序列</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，则将</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加在其尾部产生</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的长度大于</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的公共子序列为此矛盾。故</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k-1</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Y</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的最长公共子序列</a:t>
            </a:r>
            <a:endParaRPr kumimoji="0" lang="zh-CN" altLang="en-US"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2341" name="Text Box 5"/>
          <p:cNvSpPr txBox="1">
            <a:spLocks noChangeArrowheads="1"/>
          </p:cNvSpPr>
          <p:nvPr/>
        </p:nvSpPr>
        <p:spPr bwMode="auto">
          <a:xfrm>
            <a:off x="1828801" y="3886201"/>
            <a:ext cx="85899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）由于</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18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的公共子序列。若</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有长度大于</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的公共子序列</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，则</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也是</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的长度大于</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的公共子序列。这与</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的最长公共子序列</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矛盾。故</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Z</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 </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的最长公共子序列</a:t>
            </a:r>
          </a:p>
        </p:txBody>
      </p:sp>
      <p:sp>
        <p:nvSpPr>
          <p:cNvPr id="142342" name="Rectangle 6"/>
          <p:cNvSpPr>
            <a:spLocks noChangeArrowheads="1"/>
          </p:cNvSpPr>
          <p:nvPr/>
        </p:nvSpPr>
        <p:spPr bwMode="auto">
          <a:xfrm>
            <a:off x="1828800" y="5327562"/>
            <a:ext cx="8496300" cy="1200329"/>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由此可见，</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个序列的最长公共子序列包含了这</a:t>
            </a:r>
            <a:r>
              <a:rPr kumimoji="1"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个序列的前缀的最长公共子序列。因此，最长公共子序列问题具有</a:t>
            </a: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最优子结构性质</a:t>
            </a:r>
            <a:r>
              <a:rPr kumimoji="1"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p>
        </p:txBody>
      </p:sp>
    </p:spTree>
    <p:extLst>
      <p:ext uri="{BB962C8B-B14F-4D97-AF65-F5344CB8AC3E}">
        <p14:creationId xmlns:p14="http://schemas.microsoft.com/office/powerpoint/2010/main" val="1710730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 calcmode="lin" valueType="num">
                                      <p:cBhvr additive="base">
                                        <p:cTn id="7" dur="500" fill="hold"/>
                                        <p:tgtEl>
                                          <p:spTgt spid="142339"/>
                                        </p:tgtEl>
                                        <p:attrNameLst>
                                          <p:attrName>ppt_x</p:attrName>
                                        </p:attrNameLst>
                                      </p:cBhvr>
                                      <p:tavLst>
                                        <p:tav tm="0">
                                          <p:val>
                                            <p:strVal val="#ppt_x"/>
                                          </p:val>
                                        </p:tav>
                                        <p:tav tm="100000">
                                          <p:val>
                                            <p:strVal val="#ppt_x"/>
                                          </p:val>
                                        </p:tav>
                                      </p:tavLst>
                                    </p:anim>
                                    <p:anim calcmode="lin" valueType="num">
                                      <p:cBhvr additive="base">
                                        <p:cTn id="8" dur="500" fill="hold"/>
                                        <p:tgtEl>
                                          <p:spTgt spid="1423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341"/>
                                        </p:tgtEl>
                                        <p:attrNameLst>
                                          <p:attrName>style.visibility</p:attrName>
                                        </p:attrNameLst>
                                      </p:cBhvr>
                                      <p:to>
                                        <p:strVal val="visible"/>
                                      </p:to>
                                    </p:set>
                                    <p:anim calcmode="lin" valueType="num">
                                      <p:cBhvr additive="base">
                                        <p:cTn id="13" dur="500" fill="hold"/>
                                        <p:tgtEl>
                                          <p:spTgt spid="142341"/>
                                        </p:tgtEl>
                                        <p:attrNameLst>
                                          <p:attrName>ppt_x</p:attrName>
                                        </p:attrNameLst>
                                      </p:cBhvr>
                                      <p:tavLst>
                                        <p:tav tm="0">
                                          <p:val>
                                            <p:strVal val="#ppt_x"/>
                                          </p:val>
                                        </p:tav>
                                        <p:tav tm="100000">
                                          <p:val>
                                            <p:strVal val="#ppt_x"/>
                                          </p:val>
                                        </p:tav>
                                      </p:tavLst>
                                    </p:anim>
                                    <p:anim calcmode="lin" valueType="num">
                                      <p:cBhvr additive="base">
                                        <p:cTn id="14" dur="500" fill="hold"/>
                                        <p:tgtEl>
                                          <p:spTgt spid="14234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42342"/>
                                        </p:tgtEl>
                                        <p:attrNameLst>
                                          <p:attrName>style.visibility</p:attrName>
                                        </p:attrNameLst>
                                      </p:cBhvr>
                                      <p:to>
                                        <p:strVal val="visible"/>
                                      </p:to>
                                    </p:set>
                                    <p:animEffect transition="in" filter="blinds(horizontal)">
                                      <p:cBhvr>
                                        <p:cTn id="19" dur="500"/>
                                        <p:tgtEl>
                                          <p:spTgt spid="14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41" grpId="0"/>
      <p:bldP spid="14234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0" y="228600"/>
            <a:ext cx="7772400" cy="1143000"/>
          </a:xfrm>
        </p:spPr>
        <p:txBody>
          <a:bodyPr/>
          <a:lstStyle/>
          <a:p>
            <a:pPr eaLnBrk="1" hangingPunct="1">
              <a:defRPr/>
            </a:pPr>
            <a:r>
              <a:rPr lang="zh-CN" altLang="en-US" sz="4000">
                <a:effectLst>
                  <a:outerShdw blurRad="38100" dist="38100" dir="2700000" algn="tl">
                    <a:srgbClr val="C0C0C0"/>
                  </a:outerShdw>
                </a:effectLst>
                <a:ea typeface="黑体" pitchFamily="49" charset="-122"/>
              </a:rPr>
              <a:t>子问题的递归结构</a:t>
            </a:r>
          </a:p>
        </p:txBody>
      </p:sp>
      <p:sp>
        <p:nvSpPr>
          <p:cNvPr id="13315" name="Rectangle 3"/>
          <p:cNvSpPr>
            <a:spLocks noGrp="1" noChangeArrowheads="1"/>
          </p:cNvSpPr>
          <p:nvPr>
            <p:ph type="body" idx="1"/>
          </p:nvPr>
        </p:nvSpPr>
        <p:spPr/>
        <p:txBody>
          <a:bodyPr/>
          <a:lstStyle/>
          <a:p>
            <a:pPr eaLnBrk="1" hangingPunct="1"/>
            <a:endParaRPr lang="zh-CN" altLang="zh-CN"/>
          </a:p>
        </p:txBody>
      </p:sp>
      <p:sp>
        <p:nvSpPr>
          <p:cNvPr id="13316" name="Text Box 4"/>
          <p:cNvSpPr txBox="1">
            <a:spLocks noChangeArrowheads="1"/>
          </p:cNvSpPr>
          <p:nvPr/>
        </p:nvSpPr>
        <p:spPr bwMode="auto">
          <a:xfrm>
            <a:off x="1827214" y="1216025"/>
            <a:ext cx="8372475" cy="1938992"/>
          </a:xfrm>
          <a:prstGeom prst="rect">
            <a:avLst/>
          </a:prstGeom>
          <a:solidFill>
            <a:srgbClr val="FFCC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由最长公共子序列问题的最优子结构性质建立子问题</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最优值</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的递归关系。用</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记录序列</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的最长公共子序列的长度。其中， </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。当</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=0</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或</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j=0</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时，空序列是</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2400" b="0" i="0" u="none" strike="noStrike" kern="120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的最长公共子序列。故此时</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][j]=0</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。其他情况下，由最优子结构性质可建立递归关系如下：</a:t>
            </a:r>
          </a:p>
        </p:txBody>
      </p:sp>
      <p:graphicFrame>
        <p:nvGraphicFramePr>
          <p:cNvPr id="13317" name="Object 5"/>
          <p:cNvGraphicFramePr>
            <a:graphicFrameLocks noChangeAspect="1"/>
          </p:cNvGraphicFramePr>
          <p:nvPr/>
        </p:nvGraphicFramePr>
        <p:xfrm>
          <a:off x="1905000" y="3733801"/>
          <a:ext cx="8027988" cy="1736725"/>
        </p:xfrm>
        <a:graphic>
          <a:graphicData uri="http://schemas.openxmlformats.org/presentationml/2006/ole">
            <mc:AlternateContent xmlns:mc="http://schemas.openxmlformats.org/markup-compatibility/2006">
              <mc:Choice xmlns:v="urn:schemas-microsoft-com:vml" Requires="v">
                <p:oleObj spid="_x0000_s27656" name="公式" r:id="rId3" imgW="3390900" imgH="736600" progId="Equation.3">
                  <p:embed/>
                </p:oleObj>
              </mc:Choice>
              <mc:Fallback>
                <p:oleObj name="公式" r:id="rId3" imgW="3390900" imgH="736600" progId="Equation.3">
                  <p:embed/>
                  <p:pic>
                    <p:nvPicPr>
                      <p:cNvPr id="1331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733801"/>
                        <a:ext cx="802798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Oval 6"/>
          <p:cNvSpPr>
            <a:spLocks noChangeArrowheads="1"/>
          </p:cNvSpPr>
          <p:nvPr/>
        </p:nvSpPr>
        <p:spPr bwMode="auto">
          <a:xfrm>
            <a:off x="3733800" y="4191000"/>
            <a:ext cx="3429000" cy="609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1" name="Oval 7"/>
          <p:cNvSpPr>
            <a:spLocks noChangeArrowheads="1"/>
          </p:cNvSpPr>
          <p:nvPr/>
        </p:nvSpPr>
        <p:spPr bwMode="auto">
          <a:xfrm>
            <a:off x="3276600" y="4724400"/>
            <a:ext cx="4572000" cy="838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2" name="AutoShape 8"/>
          <p:cNvSpPr>
            <a:spLocks/>
          </p:cNvSpPr>
          <p:nvPr/>
        </p:nvSpPr>
        <p:spPr bwMode="auto">
          <a:xfrm>
            <a:off x="7086600" y="3314700"/>
            <a:ext cx="914400" cy="609600"/>
          </a:xfrm>
          <a:prstGeom prst="borderCallout1">
            <a:avLst>
              <a:gd name="adj1" fmla="val 18750"/>
              <a:gd name="adj2" fmla="val -8333"/>
              <a:gd name="adj3" fmla="val 143750"/>
              <a:gd name="adj4" fmla="val -100000"/>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情况</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p>
        </p:txBody>
      </p:sp>
      <p:sp>
        <p:nvSpPr>
          <p:cNvPr id="26633" name="AutoShape 9"/>
          <p:cNvSpPr>
            <a:spLocks/>
          </p:cNvSpPr>
          <p:nvPr/>
        </p:nvSpPr>
        <p:spPr bwMode="auto">
          <a:xfrm>
            <a:off x="7696200" y="5753100"/>
            <a:ext cx="914400" cy="609600"/>
          </a:xfrm>
          <a:prstGeom prst="borderCallout1">
            <a:avLst>
              <a:gd name="adj1" fmla="val 18750"/>
              <a:gd name="adj2" fmla="val -8333"/>
              <a:gd name="adj3" fmla="val -31250"/>
              <a:gd name="adj4" fmla="val -133333"/>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情况</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2,3</a:t>
            </a:r>
          </a:p>
        </p:txBody>
      </p:sp>
      <p:sp>
        <p:nvSpPr>
          <p:cNvPr id="26636" name="Rectangle 12"/>
          <p:cNvSpPr>
            <a:spLocks noChangeArrowheads="1"/>
          </p:cNvSpPr>
          <p:nvPr/>
        </p:nvSpPr>
        <p:spPr bwMode="auto">
          <a:xfrm>
            <a:off x="1828800" y="5943600"/>
            <a:ext cx="47244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重叠子问题：</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a:t>
            </a:r>
            <a:r>
              <a:rPr kumimoji="0" lang="en-US" altLang="zh-CN" sz="18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t>
            </a:r>
            <a:r>
              <a:rPr kumimoji="0" lang="en-US" altLang="zh-CN" sz="18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最长公共子序列</a:t>
            </a:r>
          </a:p>
        </p:txBody>
      </p:sp>
    </p:spTree>
    <p:extLst>
      <p:ext uri="{BB962C8B-B14F-4D97-AF65-F5344CB8AC3E}">
        <p14:creationId xmlns:p14="http://schemas.microsoft.com/office/powerpoint/2010/main" val="36387949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blinds(horizontal)">
                                      <p:cBhvr>
                                        <p:cTn id="7" dur="500"/>
                                        <p:tgtEl>
                                          <p:spTgt spid="266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32"/>
                                        </p:tgtEl>
                                        <p:attrNameLst>
                                          <p:attrName>style.visibility</p:attrName>
                                        </p:attrNameLst>
                                      </p:cBhvr>
                                      <p:to>
                                        <p:strVal val="visible"/>
                                      </p:to>
                                    </p:set>
                                    <p:animEffect transition="in" filter="blinds(horizontal)">
                                      <p:cBhvr>
                                        <p:cTn id="10" dur="500"/>
                                        <p:tgtEl>
                                          <p:spTgt spid="266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31"/>
                                        </p:tgtEl>
                                        <p:attrNameLst>
                                          <p:attrName>style.visibility</p:attrName>
                                        </p:attrNameLst>
                                      </p:cBhvr>
                                      <p:to>
                                        <p:strVal val="visible"/>
                                      </p:to>
                                    </p:set>
                                    <p:animEffect transition="in" filter="blinds(horizontal)">
                                      <p:cBhvr>
                                        <p:cTn id="15" dur="500"/>
                                        <p:tgtEl>
                                          <p:spTgt spid="266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33"/>
                                        </p:tgtEl>
                                        <p:attrNameLst>
                                          <p:attrName>style.visibility</p:attrName>
                                        </p:attrNameLst>
                                      </p:cBhvr>
                                      <p:to>
                                        <p:strVal val="visible"/>
                                      </p:to>
                                    </p:set>
                                    <p:animEffect transition="in" filter="blinds(horizontal)">
                                      <p:cBhvr>
                                        <p:cTn id="18" dur="500"/>
                                        <p:tgtEl>
                                          <p:spTgt spid="266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6636"/>
                                        </p:tgtEl>
                                        <p:attrNameLst>
                                          <p:attrName>style.visibility</p:attrName>
                                        </p:attrNameLst>
                                      </p:cBhvr>
                                      <p:to>
                                        <p:strVal val="visible"/>
                                      </p:to>
                                    </p:set>
                                    <p:animEffect transition="in" filter="box(in)">
                                      <p:cBhvr>
                                        <p:cTn id="23"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1" grpId="0" animBg="1"/>
      <p:bldP spid="26632" grpId="0" animBg="1"/>
      <p:bldP spid="26633" grpId="0" animBg="1"/>
      <p:bldP spid="2663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05000" y="35116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计算最优值</a:t>
            </a:r>
          </a:p>
        </p:txBody>
      </p:sp>
      <p:sp>
        <p:nvSpPr>
          <p:cNvPr id="14339" name="Text Box 3"/>
          <p:cNvSpPr txBox="1">
            <a:spLocks noChangeArrowheads="1"/>
          </p:cNvSpPr>
          <p:nvPr/>
        </p:nvSpPr>
        <p:spPr bwMode="auto">
          <a:xfrm>
            <a:off x="1828800" y="1166721"/>
            <a:ext cx="88058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由于在所考虑的子问题空间中，总共有</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θ(</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mn</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个不同的子问题，因此，用动态规划算法自底向上地计算最优值能提高算法的效率。 </a:t>
            </a:r>
          </a:p>
        </p:txBody>
      </p:sp>
      <p:sp>
        <p:nvSpPr>
          <p:cNvPr id="14340" name="Rectangle 4"/>
          <p:cNvSpPr>
            <a:spLocks noChangeArrowheads="1"/>
          </p:cNvSpPr>
          <p:nvPr/>
        </p:nvSpPr>
        <p:spPr bwMode="auto">
          <a:xfrm>
            <a:off x="1774825" y="1989139"/>
            <a:ext cx="38163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Algorithm</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lcsLength</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(x,y,b)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1: m</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sym typeface="Wingdings" panose="05000000000000000000" pitchFamily="2" charset="2"/>
              </a:rPr>
              <a:t></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x.length-1;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2: n</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sym typeface="Wingdings" panose="05000000000000000000" pitchFamily="2" charset="2"/>
              </a:rPr>
              <a:t></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y.length-1;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3: c[i][0]=0; c[0][i]=0;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4: </a:t>
            </a:r>
            <a:r>
              <a:rPr kumimoji="1"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for</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(int i = 1; i &lt;= m;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5:    </a:t>
            </a:r>
            <a:r>
              <a:rPr kumimoji="1"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for</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(int j = 1; j &lt;= n; j++)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6:       </a:t>
            </a:r>
            <a:r>
              <a:rPr kumimoji="1"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if</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(x[i]==y[j])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7:           c[i][j]=c[i-1][j-1]+1;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8:           b[i][j]=1;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9:        </a:t>
            </a:r>
            <a:r>
              <a:rPr kumimoji="1"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else if</a:t>
            </a: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(c[i-1][j]&gt;=c[i][j-1])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10:          c[i][j]=c[i-1][j];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11:          b[i][j]=2;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12:      </a:t>
            </a:r>
            <a:r>
              <a:rPr kumimoji="1"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else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13:           c[i][j]=c[i][j-1];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14:           b[i][j]=3;</a:t>
            </a:r>
          </a:p>
        </p:txBody>
      </p:sp>
      <p:sp>
        <p:nvSpPr>
          <p:cNvPr id="14341" name="Text Box 5"/>
          <p:cNvSpPr txBox="1">
            <a:spLocks noChangeArrowheads="1"/>
          </p:cNvSpPr>
          <p:nvPr/>
        </p:nvSpPr>
        <p:spPr bwMode="auto">
          <a:xfrm>
            <a:off x="5638801" y="2133601"/>
            <a:ext cx="47021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构造最长公共子序列</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Algorithm lcs</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(int i,int j,char [] x,int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if</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(i ==0 || j==0)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return</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if</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(b[i][j]==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lcs</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(i-1,j-1,x,b);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System.out.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print</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(x[i]);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else if</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(b[i][j]== 2)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lcs</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(i-1,j,x,b);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else lcs</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(i,j-1,x,b);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p>
        </p:txBody>
      </p:sp>
    </p:spTree>
    <p:extLst>
      <p:ext uri="{BB962C8B-B14F-4D97-AF65-F5344CB8AC3E}">
        <p14:creationId xmlns:p14="http://schemas.microsoft.com/office/powerpoint/2010/main" val="194781291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0" y="53340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思考</a:t>
            </a:r>
            <a:r>
              <a:rPr lang="en-US" altLang="zh-CN" sz="4000" dirty="0">
                <a:effectLst>
                  <a:outerShdw blurRad="38100" dist="38100" dir="2700000" algn="tl">
                    <a:srgbClr val="C0C0C0"/>
                  </a:outerShdw>
                </a:effectLst>
                <a:ea typeface="黑体" pitchFamily="49" charset="-122"/>
              </a:rPr>
              <a:t>?</a:t>
            </a:r>
            <a:endParaRPr lang="zh-CN" altLang="en-US" sz="4000" dirty="0">
              <a:effectLst>
                <a:outerShdw blurRad="38100" dist="38100" dir="2700000" algn="tl">
                  <a:srgbClr val="C0C0C0"/>
                </a:outerShdw>
              </a:effectLst>
              <a:ea typeface="黑体" pitchFamily="49" charset="-122"/>
            </a:endParaRPr>
          </a:p>
        </p:txBody>
      </p:sp>
      <p:sp>
        <p:nvSpPr>
          <p:cNvPr id="15363" name="Text Box 3"/>
          <p:cNvSpPr txBox="1">
            <a:spLocks noChangeArrowheads="1"/>
          </p:cNvSpPr>
          <p:nvPr/>
        </p:nvSpPr>
        <p:spPr bwMode="auto">
          <a:xfrm>
            <a:off x="1295401" y="3657601"/>
            <a:ext cx="8805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p>
        </p:txBody>
      </p:sp>
      <p:sp>
        <p:nvSpPr>
          <p:cNvPr id="7" name="Text Box 3"/>
          <p:cNvSpPr txBox="1">
            <a:spLocks noChangeArrowheads="1"/>
          </p:cNvSpPr>
          <p:nvPr/>
        </p:nvSpPr>
        <p:spPr bwMode="auto">
          <a:xfrm>
            <a:off x="1905000" y="1219200"/>
            <a:ext cx="3886200" cy="44958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endParaRPr kumimoji="0" lang="en-US" altLang="zh-CN" sz="2400" b="0" i="0" u="none" strike="noStrike" kern="0" cap="none" spc="0" normalizeH="0" baseline="0" noProof="0" dirty="0">
              <a:ln>
                <a:noFill/>
              </a:ln>
              <a:solidFill>
                <a:srgbClr val="000000"/>
              </a:solidFill>
              <a:effectLst/>
              <a:uLnTx/>
              <a:uFillTx/>
              <a:latin typeface="Arial"/>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该问题以，</a:t>
            </a:r>
            <a:r>
              <a:rPr kumimoji="0" lang="zh-CN" altLang="en-US" sz="2400" b="0" i="0" u="none" strike="noStrike" kern="0" cap="none" spc="0" normalizeH="0" baseline="0" noProof="0" dirty="0">
                <a:ln>
                  <a:noFill/>
                </a:ln>
                <a:solidFill>
                  <a:srgbClr val="00B050"/>
                </a:solidFill>
                <a:effectLst/>
                <a:uLnTx/>
                <a:uFillTx/>
                <a:latin typeface="Arial"/>
                <a:ea typeface="宋体"/>
                <a:cs typeface="+mn-cs"/>
              </a:rPr>
              <a:t>以合适的要推销</a:t>
            </a:r>
            <a:endParaRPr kumimoji="0" lang="en-US" altLang="zh-CN" sz="2400" b="0" i="0" u="none" strike="noStrike" kern="0" cap="none" spc="0" normalizeH="0" baseline="0" noProof="0" dirty="0">
              <a:ln>
                <a:noFill/>
              </a:ln>
              <a:solidFill>
                <a:srgbClr val="00B05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00B050"/>
                </a:solidFill>
                <a:effectLst/>
                <a:uLnTx/>
                <a:uFillTx/>
                <a:latin typeface="Arial"/>
                <a:ea typeface="宋体"/>
                <a:cs typeface="+mn-cs"/>
              </a:rPr>
              <a:t>的目标作为输出</a:t>
            </a: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a:t>
            </a:r>
            <a:r>
              <a:rPr kumimoji="0" lang="zh-CN" altLang="en-US" sz="2400" b="0" i="0" u="none" strike="noStrike" kern="0" cap="none" spc="0" normalizeH="0" baseline="0" noProof="0" dirty="0">
                <a:ln>
                  <a:noFill/>
                </a:ln>
                <a:solidFill>
                  <a:srgbClr val="FF0000"/>
                </a:solidFill>
                <a:effectLst/>
                <a:uLnTx/>
                <a:uFillTx/>
                <a:latin typeface="Arial" charset="0"/>
                <a:ea typeface="宋体" panose="02010600030101010101" pitchFamily="2" charset="-122"/>
                <a:cs typeface="+mn-cs"/>
              </a:rPr>
              <a:t>公司给推</a:t>
            </a:r>
            <a:endParaRPr kumimoji="0" lang="en-US" altLang="zh-CN" sz="2400" b="0" i="0" u="none" strike="noStrike" kern="0" cap="none" spc="0" normalizeH="0" baseline="0" noProof="0" dirty="0">
              <a:ln>
                <a:noFill/>
              </a:ln>
              <a:solidFill>
                <a:srgbClr val="FF0000"/>
              </a:solidFill>
              <a:effectLst/>
              <a:uLnTx/>
              <a:uFillTx/>
              <a:latin typeface="Arial"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FF0000"/>
                </a:solidFill>
                <a:effectLst/>
                <a:uLnTx/>
                <a:uFillTx/>
                <a:latin typeface="Arial" charset="0"/>
                <a:ea typeface="宋体" panose="02010600030101010101" pitchFamily="2" charset="-122"/>
                <a:cs typeface="+mn-cs"/>
              </a:rPr>
              <a:t>销员的各位顾客的推销难度</a:t>
            </a:r>
            <a:endParaRPr kumimoji="0" lang="en-US" altLang="zh-CN" sz="2400" b="0" i="0" u="none" strike="noStrike" kern="0" cap="none" spc="0" normalizeH="0" baseline="0" noProof="0" dirty="0">
              <a:ln>
                <a:noFill/>
              </a:ln>
              <a:solidFill>
                <a:srgbClr val="FF0000"/>
              </a:solidFill>
              <a:effectLst/>
              <a:uLnTx/>
              <a:uFillTx/>
              <a:latin typeface="Arial"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FF0000"/>
                </a:solidFill>
                <a:effectLst/>
                <a:uLnTx/>
                <a:uFillTx/>
                <a:latin typeface="Arial" charset="0"/>
                <a:ea typeface="宋体" panose="02010600030101010101" pitchFamily="2" charset="-122"/>
                <a:cs typeface="+mn-cs"/>
              </a:rPr>
              <a:t>评分和推销员的位次作为输</a:t>
            </a:r>
            <a:endParaRPr kumimoji="0" lang="en-US" altLang="zh-CN" sz="2400" b="0" i="0" u="none" strike="noStrike" kern="0" cap="none" spc="0" normalizeH="0" baseline="0" noProof="0" dirty="0">
              <a:ln>
                <a:noFill/>
              </a:ln>
              <a:solidFill>
                <a:srgbClr val="FF0000"/>
              </a:solidFill>
              <a:effectLst/>
              <a:uLnTx/>
              <a:uFillTx/>
              <a:latin typeface="Arial"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FF0000"/>
                </a:solidFill>
                <a:effectLst/>
                <a:uLnTx/>
                <a:uFillTx/>
                <a:latin typeface="Arial" charset="0"/>
                <a:ea typeface="宋体" panose="02010600030101010101" pitchFamily="2" charset="-122"/>
                <a:cs typeface="+mn-cs"/>
              </a:rPr>
              <a:t>入</a:t>
            </a: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要求查询速度尽量快的找</a:t>
            </a:r>
            <a:endParaRPr kumimoji="0" lang="en-US" altLang="zh-CN" sz="2400" b="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到推销员要推销的目标进行</a:t>
            </a:r>
            <a:endParaRPr kumimoji="0" lang="en-US" altLang="zh-CN" sz="2400" b="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推销。从算法的角度看，</a:t>
            </a:r>
            <a:r>
              <a:rPr kumimoji="0" lang="zh-CN" altLang="en-US" sz="2400" b="0" i="0" u="none" strike="noStrike" kern="0" cap="none" spc="0" normalizeH="0" baseline="0" noProof="0" dirty="0">
                <a:ln>
                  <a:noFill/>
                </a:ln>
                <a:solidFill>
                  <a:srgbClr val="00007D">
                    <a:lumMod val="75000"/>
                  </a:srgbClr>
                </a:solidFill>
                <a:effectLst/>
                <a:uLnTx/>
                <a:uFillTx/>
                <a:latin typeface="Arial"/>
                <a:ea typeface="宋体"/>
                <a:cs typeface="+mn-cs"/>
              </a:rPr>
              <a:t>实</a:t>
            </a:r>
            <a:endParaRPr kumimoji="0" lang="en-US" altLang="zh-CN" sz="2400" b="0" i="0" u="none" strike="noStrike" kern="0" cap="none" spc="0" normalizeH="0" baseline="0" noProof="0" dirty="0">
              <a:ln>
                <a:noFill/>
              </a:ln>
              <a:solidFill>
                <a:srgbClr val="00007D">
                  <a:lumMod val="75000"/>
                </a:srgbClr>
              </a:solidFill>
              <a:effectLst/>
              <a:uLnTx/>
              <a:uFillTx/>
              <a:latin typeface="Arial"/>
              <a:ea typeface="宋体"/>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00007D">
                    <a:lumMod val="75000"/>
                  </a:srgbClr>
                </a:solidFill>
                <a:effectLst/>
                <a:uLnTx/>
                <a:uFillTx/>
                <a:latin typeface="Arial"/>
                <a:ea typeface="宋体"/>
                <a:cs typeface="+mn-cs"/>
              </a:rPr>
              <a:t>际上就是让我们对各位顾客</a:t>
            </a:r>
            <a:endParaRPr kumimoji="0" lang="en-US" altLang="zh-CN" sz="2400" b="0" i="0" u="none" strike="noStrike" kern="0" cap="none" spc="0" normalizeH="0" baseline="0" noProof="0" dirty="0">
              <a:ln>
                <a:noFill/>
              </a:ln>
              <a:solidFill>
                <a:srgbClr val="00007D">
                  <a:lumMod val="75000"/>
                </a:srgbClr>
              </a:solidFill>
              <a:effectLst/>
              <a:uLnTx/>
              <a:uFillTx/>
              <a:latin typeface="Arial"/>
              <a:ea typeface="宋体"/>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00007D">
                    <a:lumMod val="75000"/>
                  </a:srgbClr>
                </a:solidFill>
                <a:effectLst/>
                <a:uLnTx/>
                <a:uFillTx/>
                <a:latin typeface="Arial"/>
                <a:ea typeface="宋体"/>
                <a:cs typeface="+mn-cs"/>
              </a:rPr>
              <a:t>进行以推销难度评分从低到</a:t>
            </a:r>
            <a:endParaRPr kumimoji="0" lang="en-US" altLang="zh-CN" sz="2400" b="0" i="0" u="none" strike="noStrike" kern="0" cap="none" spc="0" normalizeH="0" baseline="0" noProof="0" dirty="0">
              <a:ln>
                <a:noFill/>
              </a:ln>
              <a:solidFill>
                <a:srgbClr val="00007D">
                  <a:lumMod val="75000"/>
                </a:srgbClr>
              </a:solidFill>
              <a:effectLst/>
              <a:uLnTx/>
              <a:uFillTx/>
              <a:latin typeface="Arial"/>
              <a:ea typeface="宋体"/>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00007D">
                    <a:lumMod val="75000"/>
                  </a:srgbClr>
                </a:solidFill>
                <a:effectLst/>
                <a:uLnTx/>
                <a:uFillTx/>
                <a:latin typeface="Arial"/>
                <a:ea typeface="宋体"/>
                <a:cs typeface="+mn-cs"/>
              </a:rPr>
              <a:t>高排序，然后选择合适第</a:t>
            </a:r>
            <a:r>
              <a:rPr kumimoji="0" lang="en-US" sz="2400" b="0" i="0" u="none" strike="noStrike" kern="0" cap="none" spc="0" normalizeH="0" baseline="0" noProof="0" dirty="0">
                <a:ln>
                  <a:noFill/>
                </a:ln>
                <a:solidFill>
                  <a:srgbClr val="00007D">
                    <a:lumMod val="75000"/>
                  </a:srgbClr>
                </a:solidFill>
                <a:effectLst/>
                <a:uLnTx/>
                <a:uFillTx/>
                <a:latin typeface="Arial"/>
                <a:ea typeface="宋体"/>
                <a:cs typeface="+mn-cs"/>
              </a:rPr>
              <a:t>k</a:t>
            </a: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r>
              <a:rPr kumimoji="0" lang="zh-CN" altLang="en-US" sz="2400" b="0" i="0" u="none" strike="noStrike" kern="0" cap="none" spc="0" normalizeH="0" baseline="0" noProof="0" dirty="0">
                <a:ln>
                  <a:noFill/>
                </a:ln>
                <a:solidFill>
                  <a:srgbClr val="00007D">
                    <a:lumMod val="75000"/>
                  </a:srgbClr>
                </a:solidFill>
                <a:effectLst/>
                <a:uLnTx/>
                <a:uFillTx/>
                <a:latin typeface="Arial"/>
                <a:ea typeface="宋体"/>
                <a:cs typeface="+mn-cs"/>
              </a:rPr>
              <a:t>位推销员的顾客</a:t>
            </a: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400" b="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endParaRPr kumimoji="0" lang="zh-CN" altLang="en-US" sz="2400" b="0" i="0" u="none" strike="noStrike" kern="0" cap="none" spc="0" normalizeH="0" baseline="0" noProof="0" dirty="0">
              <a:ln>
                <a:noFill/>
              </a:ln>
              <a:solidFill>
                <a:srgbClr val="000000"/>
              </a:solidFill>
              <a:effectLst/>
              <a:uLnTx/>
              <a:uFillTx/>
              <a:latin typeface="Arial"/>
              <a:ea typeface="楷体_GB2312" pitchFamily="49" charset="-122"/>
              <a:cs typeface="+mn-cs"/>
            </a:endParaRPr>
          </a:p>
        </p:txBody>
      </p:sp>
      <p:sp>
        <p:nvSpPr>
          <p:cNvPr id="8" name="Text Box 3"/>
          <p:cNvSpPr txBox="1">
            <a:spLocks noChangeArrowheads="1"/>
          </p:cNvSpPr>
          <p:nvPr/>
        </p:nvSpPr>
        <p:spPr bwMode="auto">
          <a:xfrm>
            <a:off x="6172200" y="1219200"/>
            <a:ext cx="3886200" cy="44958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endParaRPr kumimoji="0" lang="en-US" altLang="zh-CN" sz="2400" b="0" i="0" u="none" strike="noStrike" kern="0" cap="none" spc="0" normalizeH="0" baseline="0" noProof="0" dirty="0">
              <a:ln>
                <a:noFill/>
              </a:ln>
              <a:solidFill>
                <a:srgbClr val="000000"/>
              </a:solidFill>
              <a:effectLst/>
              <a:uLnTx/>
              <a:uFillTx/>
              <a:latin typeface="Arial"/>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9999CC"/>
              </a:buClr>
              <a:buSzTx/>
              <a:buFontTx/>
              <a:buNone/>
              <a:tabLst/>
              <a:defRPr/>
            </a:pPr>
            <a:r>
              <a:rPr kumimoji="0" lang="zh-CN" altLang="en-US" sz="2400" b="0" i="0" u="none" strike="noStrike" kern="0" cap="none" spc="0" normalizeH="0" baseline="0" noProof="0" dirty="0">
                <a:ln>
                  <a:noFill/>
                </a:ln>
                <a:solidFill>
                  <a:srgbClr val="000000"/>
                </a:solidFill>
                <a:effectLst/>
                <a:uLnTx/>
                <a:uFillTx/>
                <a:latin typeface="Arial"/>
                <a:ea typeface="楷体_GB2312" pitchFamily="49" charset="-122"/>
                <a:cs typeface="+mn-cs"/>
              </a:rPr>
              <a:t>问题</a:t>
            </a:r>
            <a:r>
              <a:rPr kumimoji="0" lang="zh-CN" altLang="en-US" sz="2400" b="0" i="0" u="none" strike="noStrike" kern="0" cap="none" spc="0" normalizeH="0" baseline="0" noProof="0" dirty="0">
                <a:ln>
                  <a:noFill/>
                </a:ln>
                <a:solidFill>
                  <a:srgbClr val="00B050"/>
                </a:solidFill>
                <a:effectLst/>
                <a:uLnTx/>
                <a:uFillTx/>
                <a:latin typeface="Arial"/>
                <a:ea typeface="楷体_GB2312" pitchFamily="49" charset="-122"/>
                <a:cs typeface="+mn-cs"/>
              </a:rPr>
              <a:t>以</a:t>
            </a:r>
            <a:r>
              <a:rPr kumimoji="0" lang="zh-CN" altLang="en-US" sz="2400" b="0" i="0" u="none" strike="noStrike" kern="1200" cap="none" spc="0" normalizeH="0" baseline="0" noProof="0" dirty="0">
                <a:ln>
                  <a:noFill/>
                </a:ln>
                <a:solidFill>
                  <a:srgbClr val="FF0000"/>
                </a:solidFill>
                <a:effectLst/>
                <a:uLnTx/>
                <a:uFillTx/>
                <a:latin typeface="Arial" charset="0"/>
                <a:ea typeface="宋体" panose="02010600030101010101" pitchFamily="2" charset="-122"/>
                <a:cs typeface="+mn-cs"/>
              </a:rPr>
              <a:t>公司给推销员的各位顾客的推销难度评分和推销员的位次作为输入</a:t>
            </a:r>
            <a:r>
              <a:rPr kumimoji="0" lang="zh-CN" altLang="en-US" sz="24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rPr>
              <a:t>。</a:t>
            </a:r>
            <a:r>
              <a:rPr kumimoji="0" lang="zh-CN" altLang="en-US" sz="2400" b="0" i="0" u="none" strike="noStrike" kern="1200" cap="none" spc="0" normalizeH="0" baseline="0" noProof="0" dirty="0">
                <a:ln>
                  <a:noFill/>
                </a:ln>
                <a:solidFill>
                  <a:srgbClr val="00B050"/>
                </a:solidFill>
                <a:effectLst/>
                <a:uLnTx/>
                <a:uFillTx/>
                <a:latin typeface="Arial" charset="0"/>
                <a:ea typeface="宋体" panose="02010600030101010101" pitchFamily="2" charset="-122"/>
                <a:cs typeface="+mn-cs"/>
              </a:rPr>
              <a:t>合适的要推销的目标作为输出。</a:t>
            </a:r>
            <a:r>
              <a:rPr kumimoji="0" lang="zh-CN" altLang="en-US" sz="2400" b="0" i="0" u="none" strike="noStrike" kern="1200" cap="none" spc="0" normalizeH="0" baseline="0" noProof="0" dirty="0">
                <a:ln>
                  <a:noFill/>
                </a:ln>
                <a:solidFill>
                  <a:srgbClr val="00007D">
                    <a:lumMod val="75000"/>
                  </a:srgbClr>
                </a:solidFill>
                <a:effectLst/>
                <a:uLnTx/>
                <a:uFillTx/>
                <a:latin typeface="Arial" charset="0"/>
                <a:ea typeface="宋体" panose="02010600030101010101" pitchFamily="2" charset="-122"/>
                <a:cs typeface="+mn-cs"/>
              </a:rPr>
              <a:t>实际上就是让我们对各位顾客进行以推销难度评分从低到高排序，然后选择合适第</a:t>
            </a:r>
            <a:r>
              <a:rPr kumimoji="0" lang="en-US" sz="2400" b="0" i="0" u="none" strike="noStrike" kern="1200" cap="none" spc="0" normalizeH="0" baseline="0" noProof="0" dirty="0">
                <a:ln>
                  <a:noFill/>
                </a:ln>
                <a:solidFill>
                  <a:srgbClr val="00007D">
                    <a:lumMod val="75000"/>
                  </a:srgbClr>
                </a:solidFill>
                <a:effectLst/>
                <a:uLnTx/>
                <a:uFillTx/>
                <a:latin typeface="Arial" charset="0"/>
                <a:ea typeface="宋体" panose="02010600030101010101" pitchFamily="2" charset="-122"/>
                <a:cs typeface="+mn-cs"/>
              </a:rPr>
              <a:t>k</a:t>
            </a:r>
            <a:r>
              <a:rPr kumimoji="0" lang="zh-CN" altLang="en-US" sz="2400" b="0" i="0" u="none" strike="noStrike" kern="1200" cap="none" spc="0" normalizeH="0" baseline="0" noProof="0" dirty="0">
                <a:ln>
                  <a:noFill/>
                </a:ln>
                <a:solidFill>
                  <a:srgbClr val="00007D">
                    <a:lumMod val="75000"/>
                  </a:srgbClr>
                </a:solidFill>
                <a:effectLst/>
                <a:uLnTx/>
                <a:uFillTx/>
                <a:latin typeface="Arial" charset="0"/>
                <a:ea typeface="宋体" panose="02010600030101010101" pitchFamily="2" charset="-122"/>
                <a:cs typeface="+mn-cs"/>
              </a:rPr>
              <a:t>位推销员的顾客。</a:t>
            </a:r>
            <a:endParaRPr kumimoji="0" lang="en-US" altLang="zh-CN" sz="2400" b="0" i="0" u="none" strike="noStrike" kern="1200" cap="none" spc="0" normalizeH="0" baseline="0" noProof="0" dirty="0">
              <a:ln>
                <a:noFill/>
              </a:ln>
              <a:solidFill>
                <a:srgbClr val="00007D">
                  <a:lumMod val="75000"/>
                </a:srgbClr>
              </a:solidFill>
              <a:effectLst/>
              <a:uLnTx/>
              <a:uFillTx/>
              <a:latin typeface="Arial"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rgbClr val="9999CC"/>
              </a:buClr>
              <a:buSzPct val="75000"/>
              <a:buFontTx/>
              <a:buNone/>
              <a:tabLst/>
              <a:defRPr/>
            </a:pPr>
            <a:endParaRPr kumimoji="0" lang="zh-CN" altLang="en-US" sz="2400" b="0" i="0" u="none" strike="noStrike" kern="0" cap="none" spc="0" normalizeH="0" baseline="0" noProof="0" dirty="0">
              <a:ln>
                <a:noFill/>
              </a:ln>
              <a:solidFill>
                <a:srgbClr val="000000"/>
              </a:solidFill>
              <a:effectLst/>
              <a:uLnTx/>
              <a:uFillTx/>
              <a:latin typeface="Arial"/>
              <a:ea typeface="楷体_GB2312" pitchFamily="49" charset="-122"/>
              <a:cs typeface="+mn-cs"/>
            </a:endParaRPr>
          </a:p>
        </p:txBody>
      </p:sp>
      <p:sp>
        <p:nvSpPr>
          <p:cNvPr id="15367" name="TextBox 8"/>
          <p:cNvSpPr txBox="1">
            <a:spLocks noChangeArrowheads="1"/>
          </p:cNvSpPr>
          <p:nvPr/>
        </p:nvSpPr>
        <p:spPr bwMode="auto">
          <a:xfrm>
            <a:off x="2438400" y="59436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文档</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68" name="TextBox 9"/>
          <p:cNvSpPr txBox="1">
            <a:spLocks noChangeArrowheads="1"/>
          </p:cNvSpPr>
          <p:nvPr/>
        </p:nvSpPr>
        <p:spPr bwMode="auto">
          <a:xfrm>
            <a:off x="7696200" y="58674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文档</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98521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allAtOnce"/>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0" y="533400"/>
            <a:ext cx="7772400" cy="1143000"/>
          </a:xfrm>
        </p:spPr>
        <p:txBody>
          <a:bodyPr/>
          <a:lstStyle/>
          <a:p>
            <a:pPr eaLnBrk="1" hangingPunct="1">
              <a:defRPr/>
            </a:pPr>
            <a:r>
              <a:rPr lang="zh-CN" altLang="en-US" sz="4000" dirty="0">
                <a:effectLst>
                  <a:outerShdw blurRad="38100" dist="38100" dir="2700000" algn="tl">
                    <a:srgbClr val="C0C0C0"/>
                  </a:outerShdw>
                </a:effectLst>
                <a:ea typeface="黑体" pitchFamily="49" charset="-122"/>
              </a:rPr>
              <a:t>思考</a:t>
            </a:r>
            <a:r>
              <a:rPr lang="en-US" altLang="zh-CN" sz="4000" dirty="0">
                <a:effectLst>
                  <a:outerShdw blurRad="38100" dist="38100" dir="2700000" algn="tl">
                    <a:srgbClr val="C0C0C0"/>
                  </a:outerShdw>
                </a:effectLst>
                <a:ea typeface="黑体" pitchFamily="49" charset="-122"/>
              </a:rPr>
              <a:t>?</a:t>
            </a:r>
            <a:endParaRPr lang="zh-CN" altLang="en-US" sz="4000" dirty="0">
              <a:effectLst>
                <a:outerShdw blurRad="38100" dist="38100" dir="2700000" algn="tl">
                  <a:srgbClr val="C0C0C0"/>
                </a:outerShdw>
              </a:effectLst>
              <a:ea typeface="黑体" pitchFamily="49" charset="-122"/>
            </a:endParaRPr>
          </a:p>
        </p:txBody>
      </p:sp>
      <p:sp>
        <p:nvSpPr>
          <p:cNvPr id="6" name="Rectangle 2"/>
          <p:cNvSpPr txBox="1">
            <a:spLocks noChangeArrowheads="1"/>
          </p:cNvSpPr>
          <p:nvPr/>
        </p:nvSpPr>
        <p:spPr bwMode="auto">
          <a:xfrm>
            <a:off x="2209800" y="2209800"/>
            <a:ext cx="7772400" cy="1143000"/>
          </a:xfrm>
          <a:prstGeom prst="rect">
            <a:avLst/>
          </a:prstGeom>
          <a:noFill/>
          <a:ln w="9525">
            <a:no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黑体" pitchFamily="49" charset="-122"/>
                <a:cs typeface="+mn-cs"/>
              </a:rPr>
              <a:t>针对文字顺序变换这一抄袭现象，如何改进算法，或进行设计，实现文字顺序变换的检测？</a:t>
            </a:r>
          </a:p>
        </p:txBody>
      </p:sp>
    </p:spTree>
    <p:extLst>
      <p:ext uri="{BB962C8B-B14F-4D97-AF65-F5344CB8AC3E}">
        <p14:creationId xmlns:p14="http://schemas.microsoft.com/office/powerpoint/2010/main" val="15777735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533400" y="1219200"/>
            <a:ext cx="10972800" cy="3886200"/>
          </a:xfrm>
          <a:noFill/>
          <a:ln/>
          <a:extLst>
            <a:ext uri="{91240B29-F687-4F45-9708-019B960494DF}">
              <a14:hiddenLine xmlns:a14="http://schemas.microsoft.com/office/drawing/2010/main" w="9525">
                <a:solidFill>
                  <a:srgbClr val="000000"/>
                </a:solidFill>
                <a:miter lim="800000"/>
                <a:headEnd/>
                <a:tailEnd type="none" w="sm" len="sm"/>
              </a14:hiddenLine>
            </a:ext>
          </a:extLst>
        </p:spPr>
        <p:txBody>
          <a:bodyPr/>
          <a:lstStyle/>
          <a:p>
            <a:pPr algn="ctr"/>
            <a:endParaRPr lang="en-US" altLang="zh-TW" sz="2800" dirty="0">
              <a:ea typeface="PMingLiU" pitchFamily="18" charset="-120"/>
            </a:endParaRPr>
          </a:p>
          <a:p>
            <a:pPr algn="ctr"/>
            <a:endParaRPr lang="en-US" altLang="zh-TW" sz="3200" b="1" dirty="0">
              <a:ea typeface="PMingLiU" pitchFamily="18" charset="-120"/>
            </a:endParaRPr>
          </a:p>
          <a:p>
            <a:pPr algn="ctr"/>
            <a:endParaRPr lang="en-US" altLang="zh-TW" sz="2800" dirty="0">
              <a:ea typeface="PMingLiU" pitchFamily="18" charset="-120"/>
            </a:endParaRPr>
          </a:p>
          <a:p>
            <a:pPr marL="0" indent="0" algn="ctr">
              <a:buNone/>
            </a:pPr>
            <a:r>
              <a:rPr lang="zh-CN" altLang="en-US" sz="3600" dirty="0" smtClean="0">
                <a:ea typeface="宋体" panose="02010600030101010101" pitchFamily="2" charset="-122"/>
              </a:rPr>
              <a:t>路由协议设计问题</a:t>
            </a:r>
            <a:endParaRPr lang="en-US" altLang="zh-CN" sz="3600" dirty="0" smtClean="0">
              <a:ea typeface="宋体" panose="02010600030101010101" pitchFamily="2" charset="-122"/>
            </a:endParaRPr>
          </a:p>
          <a:p>
            <a:pPr marL="0" indent="0" algn="ctr">
              <a:buNone/>
            </a:pPr>
            <a:r>
              <a:rPr lang="en-US" altLang="zh-CN" sz="2400" dirty="0" smtClean="0">
                <a:ea typeface="宋体" panose="02010600030101010101" pitchFamily="2" charset="-122"/>
              </a:rPr>
              <a:t>Bellman-Ford </a:t>
            </a:r>
            <a:r>
              <a:rPr lang="zh-CN" altLang="en-US" sz="2400" dirty="0">
                <a:ea typeface="宋体" panose="02010600030101010101" pitchFamily="2" charset="-122"/>
              </a:rPr>
              <a:t>算法</a:t>
            </a:r>
            <a:endParaRPr lang="en-US" altLang="zh-CN" sz="2400" dirty="0">
              <a:ea typeface="宋体" panose="02010600030101010101" pitchFamily="2" charset="-122"/>
            </a:endParaRPr>
          </a:p>
          <a:p>
            <a:pPr marL="0" indent="0" algn="ctr">
              <a:buNone/>
            </a:pPr>
            <a:r>
              <a:rPr lang="zh-CN" altLang="en-US" sz="2400" dirty="0">
                <a:ea typeface="宋体" panose="02010600030101010101" pitchFamily="2" charset="-122"/>
              </a:rPr>
              <a:t>（负权重边最短路径问题）</a:t>
            </a:r>
          </a:p>
        </p:txBody>
      </p:sp>
    </p:spTree>
    <p:extLst>
      <p:ext uri="{BB962C8B-B14F-4D97-AF65-F5344CB8AC3E}">
        <p14:creationId xmlns:p14="http://schemas.microsoft.com/office/powerpoint/2010/main" val="1311986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63286B23-1183-4F4C-8597-ECBE790F6C74}" type="slidenum">
              <a:rPr lang="zh-CN" altLang="en-US"/>
              <a:pPr/>
              <a:t>76</a:t>
            </a:fld>
            <a:endParaRPr lang="en-US" altLang="zh-CN" sz="1400"/>
          </a:p>
        </p:txBody>
      </p:sp>
      <p:sp>
        <p:nvSpPr>
          <p:cNvPr id="5123" name="Rectangle 2"/>
          <p:cNvSpPr>
            <a:spLocks noGrp="1" noChangeArrowheads="1"/>
          </p:cNvSpPr>
          <p:nvPr>
            <p:ph type="title"/>
          </p:nvPr>
        </p:nvSpPr>
        <p:spPr>
          <a:xfrm>
            <a:off x="1524000" y="404813"/>
            <a:ext cx="9144000" cy="457200"/>
          </a:xfrm>
        </p:spPr>
        <p:txBody>
          <a:bodyPr/>
          <a:lstStyle/>
          <a:p>
            <a:r>
              <a:rPr lang="zh-CN" altLang="en-US" sz="2800">
                <a:ea typeface="宋体" panose="02010600030101010101" pitchFamily="2" charset="-122"/>
              </a:rPr>
              <a:t>最短路径问题</a:t>
            </a:r>
          </a:p>
        </p:txBody>
      </p:sp>
      <p:sp>
        <p:nvSpPr>
          <p:cNvPr id="5124" name="Rectangle 3"/>
          <p:cNvSpPr>
            <a:spLocks noGrp="1" noChangeArrowheads="1"/>
          </p:cNvSpPr>
          <p:nvPr>
            <p:ph type="body" idx="1"/>
          </p:nvPr>
        </p:nvSpPr>
        <p:spPr>
          <a:xfrm>
            <a:off x="1524000" y="1441450"/>
            <a:ext cx="9144000" cy="5416550"/>
          </a:xfrm>
        </p:spPr>
        <p:txBody>
          <a:bodyPr/>
          <a:lstStyle/>
          <a:p>
            <a:pPr marL="0" indent="0">
              <a:buNone/>
            </a:pPr>
            <a:r>
              <a:rPr lang="zh-CN" altLang="en-US" sz="2800">
                <a:ea typeface="宋体" panose="02010600030101010101" pitchFamily="2" charset="-122"/>
              </a:rPr>
              <a:t>最短路径问题：</a:t>
            </a:r>
            <a:r>
              <a:rPr lang="en-US" altLang="zh-CN" sz="2800">
                <a:ea typeface="宋体" panose="02010600030101010101" pitchFamily="2" charset="-122"/>
              </a:rPr>
              <a:t>  </a:t>
            </a:r>
            <a:r>
              <a:rPr lang="zh-CN" altLang="en-US" sz="2800">
                <a:ea typeface="宋体" panose="02010600030101010101" pitchFamily="2" charset="-122"/>
              </a:rPr>
              <a:t>给定有向图 </a:t>
            </a:r>
            <a:r>
              <a:rPr lang="en-US" altLang="zh-CN" sz="2800">
                <a:ea typeface="宋体" panose="02010600030101010101" pitchFamily="2" charset="-122"/>
              </a:rPr>
              <a:t>G = (V, E), </a:t>
            </a:r>
            <a:r>
              <a:rPr lang="zh-CN" altLang="en-US" sz="2800">
                <a:ea typeface="宋体" panose="02010600030101010101" pitchFamily="2" charset="-122"/>
              </a:rPr>
              <a:t>每条边</a:t>
            </a:r>
            <a:r>
              <a:rPr lang="en-US" altLang="zh-CN" sz="2800">
                <a:ea typeface="宋体" panose="02010600030101010101" pitchFamily="2" charset="-122"/>
              </a:rPr>
              <a:t>(v,w)</a:t>
            </a:r>
            <a:r>
              <a:rPr lang="zh-CN" altLang="en-US" sz="2800">
                <a:ea typeface="宋体" panose="02010600030101010101" pitchFamily="2" charset="-122"/>
              </a:rPr>
              <a:t>权重为</a:t>
            </a:r>
            <a:r>
              <a:rPr lang="en-US" altLang="zh-CN" sz="2800">
                <a:ea typeface="宋体" panose="02010600030101010101" pitchFamily="2" charset="-122"/>
              </a:rPr>
              <a:t>c</a:t>
            </a:r>
            <a:r>
              <a:rPr lang="en-US" altLang="zh-CN" sz="2800" baseline="-25000">
                <a:ea typeface="宋体" panose="02010600030101010101" pitchFamily="2" charset="-122"/>
              </a:rPr>
              <a:t>vw</a:t>
            </a:r>
            <a:r>
              <a:rPr lang="en-US" altLang="zh-CN" sz="2800">
                <a:ea typeface="宋体" panose="02010600030101010101" pitchFamily="2" charset="-122"/>
              </a:rPr>
              <a:t>, </a:t>
            </a:r>
            <a:r>
              <a:rPr lang="zh-CN" altLang="en-US" sz="2800">
                <a:ea typeface="宋体" panose="02010600030101010101" pitchFamily="2" charset="-122"/>
              </a:rPr>
              <a:t>找出节点 </a:t>
            </a:r>
            <a:r>
              <a:rPr lang="en-US" altLang="zh-CN" sz="2800">
                <a:ea typeface="宋体" panose="02010600030101010101" pitchFamily="2" charset="-122"/>
              </a:rPr>
              <a:t>s </a:t>
            </a:r>
            <a:r>
              <a:rPr lang="zh-CN" altLang="en-US" sz="2800">
                <a:ea typeface="宋体" panose="02010600030101010101" pitchFamily="2" charset="-122"/>
              </a:rPr>
              <a:t>到</a:t>
            </a:r>
            <a:r>
              <a:rPr lang="en-US" altLang="zh-CN" sz="2800">
                <a:ea typeface="宋体" panose="02010600030101010101" pitchFamily="2" charset="-122"/>
              </a:rPr>
              <a:t>t</a:t>
            </a:r>
            <a:r>
              <a:rPr lang="zh-CN" altLang="en-US" sz="2800">
                <a:ea typeface="宋体" panose="02010600030101010101" pitchFamily="2" charset="-122"/>
              </a:rPr>
              <a:t>的最短路径</a:t>
            </a:r>
            <a:r>
              <a:rPr lang="en-US" altLang="zh-CN" sz="2800">
                <a:ea typeface="宋体" panose="02010600030101010101" pitchFamily="2" charset="-122"/>
              </a:rPr>
              <a:t>.</a:t>
            </a:r>
          </a:p>
          <a:p>
            <a:pPr marL="0" indent="0">
              <a:buNone/>
            </a:pPr>
            <a:endParaRPr lang="en-US" altLang="zh-CN" sz="2800">
              <a:ea typeface="宋体" panose="02010600030101010101" pitchFamily="2" charset="-122"/>
            </a:endParaRPr>
          </a:p>
          <a:p>
            <a:pPr marL="0" indent="0">
              <a:buNone/>
            </a:pPr>
            <a:endParaRPr lang="en-US" altLang="zh-CN" sz="2800">
              <a:ea typeface="宋体" panose="02010600030101010101" pitchFamily="2" charset="-122"/>
            </a:endParaRPr>
          </a:p>
          <a:p>
            <a:pPr marL="0" indent="0">
              <a:buNone/>
            </a:pPr>
            <a:r>
              <a:rPr lang="en-US" altLang="zh-CN" sz="2800">
                <a:ea typeface="宋体" panose="02010600030101010101" pitchFamily="2" charset="-122"/>
              </a:rPr>
              <a:t>EX.</a:t>
            </a:r>
          </a:p>
        </p:txBody>
      </p:sp>
      <p:sp>
        <p:nvSpPr>
          <p:cNvPr id="5125" name="Oval 22"/>
          <p:cNvSpPr>
            <a:spLocks noChangeAspect="1" noChangeArrowheads="1"/>
          </p:cNvSpPr>
          <p:nvPr/>
        </p:nvSpPr>
        <p:spPr bwMode="auto">
          <a:xfrm>
            <a:off x="3071813" y="4137026"/>
            <a:ext cx="241300" cy="239713"/>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200"/>
              <a:t>s</a:t>
            </a:r>
          </a:p>
        </p:txBody>
      </p:sp>
      <p:sp>
        <p:nvSpPr>
          <p:cNvPr id="5126" name="Oval 23"/>
          <p:cNvSpPr>
            <a:spLocks noChangeAspect="1" noChangeArrowheads="1"/>
          </p:cNvSpPr>
          <p:nvPr/>
        </p:nvSpPr>
        <p:spPr bwMode="auto">
          <a:xfrm>
            <a:off x="8169275" y="3806826"/>
            <a:ext cx="241300" cy="239713"/>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200"/>
              <a:t>3</a:t>
            </a:r>
          </a:p>
        </p:txBody>
      </p:sp>
      <p:sp>
        <p:nvSpPr>
          <p:cNvPr id="5127" name="Oval 24"/>
          <p:cNvSpPr>
            <a:spLocks noChangeAspect="1" noChangeArrowheads="1"/>
          </p:cNvSpPr>
          <p:nvPr/>
        </p:nvSpPr>
        <p:spPr bwMode="auto">
          <a:xfrm>
            <a:off x="8377238" y="5815013"/>
            <a:ext cx="241300" cy="241300"/>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200"/>
              <a:t>t</a:t>
            </a:r>
          </a:p>
        </p:txBody>
      </p:sp>
      <p:sp>
        <p:nvSpPr>
          <p:cNvPr id="5128" name="Oval 25"/>
          <p:cNvSpPr>
            <a:spLocks noChangeAspect="1" noChangeArrowheads="1"/>
          </p:cNvSpPr>
          <p:nvPr/>
        </p:nvSpPr>
        <p:spPr bwMode="auto">
          <a:xfrm>
            <a:off x="4259264" y="3806826"/>
            <a:ext cx="242887" cy="239713"/>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200"/>
              <a:t>2</a:t>
            </a:r>
          </a:p>
        </p:txBody>
      </p:sp>
      <p:sp>
        <p:nvSpPr>
          <p:cNvPr id="5129" name="Oval 26"/>
          <p:cNvSpPr>
            <a:spLocks noChangeAspect="1" noChangeArrowheads="1"/>
          </p:cNvSpPr>
          <p:nvPr/>
        </p:nvSpPr>
        <p:spPr bwMode="auto">
          <a:xfrm>
            <a:off x="4799014" y="4589463"/>
            <a:ext cx="244475" cy="241300"/>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200"/>
              <a:t>6</a:t>
            </a:r>
          </a:p>
        </p:txBody>
      </p:sp>
      <p:sp>
        <p:nvSpPr>
          <p:cNvPr id="5130" name="Oval 27"/>
          <p:cNvSpPr>
            <a:spLocks noChangeAspect="1" noChangeArrowheads="1"/>
          </p:cNvSpPr>
          <p:nvPr/>
        </p:nvSpPr>
        <p:spPr bwMode="auto">
          <a:xfrm>
            <a:off x="4302125" y="5889625"/>
            <a:ext cx="241300" cy="241300"/>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200"/>
              <a:t>7</a:t>
            </a:r>
          </a:p>
        </p:txBody>
      </p:sp>
      <p:sp>
        <p:nvSpPr>
          <p:cNvPr id="5131" name="Oval 28"/>
          <p:cNvSpPr>
            <a:spLocks noChangeAspect="1" noChangeArrowheads="1"/>
          </p:cNvSpPr>
          <p:nvPr/>
        </p:nvSpPr>
        <p:spPr bwMode="auto">
          <a:xfrm>
            <a:off x="7537450" y="4822826"/>
            <a:ext cx="242888" cy="244475"/>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200"/>
              <a:t>4</a:t>
            </a:r>
          </a:p>
        </p:txBody>
      </p:sp>
      <p:sp>
        <p:nvSpPr>
          <p:cNvPr id="5132" name="Oval 29"/>
          <p:cNvSpPr>
            <a:spLocks noChangeAspect="1" noChangeArrowheads="1"/>
          </p:cNvSpPr>
          <p:nvPr/>
        </p:nvSpPr>
        <p:spPr bwMode="auto">
          <a:xfrm>
            <a:off x="5707063" y="5026025"/>
            <a:ext cx="241300" cy="241300"/>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200"/>
              <a:t>5</a:t>
            </a:r>
          </a:p>
        </p:txBody>
      </p:sp>
      <p:cxnSp>
        <p:nvCxnSpPr>
          <p:cNvPr id="5133" name="AutoShape 30"/>
          <p:cNvCxnSpPr>
            <a:cxnSpLocks noChangeShapeType="1"/>
            <a:stCxn id="5125" idx="6"/>
            <a:endCxn id="5128" idx="2"/>
          </p:cNvCxnSpPr>
          <p:nvPr/>
        </p:nvCxnSpPr>
        <p:spPr bwMode="auto">
          <a:xfrm flipV="1">
            <a:off x="3313113" y="3925889"/>
            <a:ext cx="946150" cy="331787"/>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134" name="AutoShape 31"/>
          <p:cNvCxnSpPr>
            <a:cxnSpLocks noChangeShapeType="1"/>
            <a:stCxn id="5125" idx="5"/>
            <a:endCxn id="5129" idx="1"/>
          </p:cNvCxnSpPr>
          <p:nvPr/>
        </p:nvCxnSpPr>
        <p:spPr bwMode="auto">
          <a:xfrm>
            <a:off x="3278189" y="4341814"/>
            <a:ext cx="1557337" cy="282575"/>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35" name="AutoShape 32"/>
          <p:cNvCxnSpPr>
            <a:cxnSpLocks noChangeShapeType="1"/>
            <a:stCxn id="5125" idx="4"/>
            <a:endCxn id="5130" idx="1"/>
          </p:cNvCxnSpPr>
          <p:nvPr/>
        </p:nvCxnSpPr>
        <p:spPr bwMode="auto">
          <a:xfrm>
            <a:off x="3192464" y="4376738"/>
            <a:ext cx="1144587" cy="1547812"/>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36" name="AutoShape 33"/>
          <p:cNvCxnSpPr>
            <a:cxnSpLocks noChangeShapeType="1"/>
            <a:stCxn id="5129" idx="7"/>
            <a:endCxn id="5126" idx="2"/>
          </p:cNvCxnSpPr>
          <p:nvPr/>
        </p:nvCxnSpPr>
        <p:spPr bwMode="auto">
          <a:xfrm flipV="1">
            <a:off x="5008563" y="3925888"/>
            <a:ext cx="3160712" cy="698500"/>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37" name="AutoShape 34"/>
          <p:cNvCxnSpPr>
            <a:cxnSpLocks noChangeShapeType="1"/>
            <a:stCxn id="5131" idx="7"/>
            <a:endCxn id="5126" idx="4"/>
          </p:cNvCxnSpPr>
          <p:nvPr/>
        </p:nvCxnSpPr>
        <p:spPr bwMode="auto">
          <a:xfrm flipV="1">
            <a:off x="7745413" y="4046538"/>
            <a:ext cx="546100" cy="812800"/>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38" name="AutoShape 35"/>
          <p:cNvCxnSpPr>
            <a:cxnSpLocks noChangeShapeType="1"/>
            <a:stCxn id="5129" idx="5"/>
            <a:endCxn id="5132" idx="2"/>
          </p:cNvCxnSpPr>
          <p:nvPr/>
        </p:nvCxnSpPr>
        <p:spPr bwMode="auto">
          <a:xfrm>
            <a:off x="5006975" y="4795839"/>
            <a:ext cx="700088" cy="350837"/>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39" name="AutoShape 36"/>
          <p:cNvCxnSpPr>
            <a:cxnSpLocks noChangeShapeType="1"/>
            <a:stCxn id="5132" idx="5"/>
            <a:endCxn id="5127" idx="2"/>
          </p:cNvCxnSpPr>
          <p:nvPr/>
        </p:nvCxnSpPr>
        <p:spPr bwMode="auto">
          <a:xfrm>
            <a:off x="5913438" y="5232401"/>
            <a:ext cx="2463800" cy="703263"/>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140" name="AutoShape 37"/>
          <p:cNvCxnSpPr>
            <a:cxnSpLocks noChangeShapeType="1"/>
            <a:stCxn id="5132" idx="6"/>
            <a:endCxn id="5131" idx="2"/>
          </p:cNvCxnSpPr>
          <p:nvPr/>
        </p:nvCxnSpPr>
        <p:spPr bwMode="auto">
          <a:xfrm flipV="1">
            <a:off x="5948364" y="4945063"/>
            <a:ext cx="1589087" cy="203200"/>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41" name="AutoShape 38"/>
          <p:cNvCxnSpPr>
            <a:cxnSpLocks noChangeShapeType="1"/>
            <a:stCxn id="5131" idx="5"/>
            <a:endCxn id="5127" idx="1"/>
          </p:cNvCxnSpPr>
          <p:nvPr/>
        </p:nvCxnSpPr>
        <p:spPr bwMode="auto">
          <a:xfrm>
            <a:off x="7745413" y="5032375"/>
            <a:ext cx="666750" cy="819150"/>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42" name="AutoShape 39"/>
          <p:cNvCxnSpPr>
            <a:cxnSpLocks noChangeShapeType="1"/>
            <a:stCxn id="5126" idx="3"/>
            <a:endCxn id="5132" idx="7"/>
          </p:cNvCxnSpPr>
          <p:nvPr/>
        </p:nvCxnSpPr>
        <p:spPr bwMode="auto">
          <a:xfrm flipH="1">
            <a:off x="5913438" y="4011614"/>
            <a:ext cx="2290762" cy="1049337"/>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143" name="AutoShape 40"/>
          <p:cNvCxnSpPr>
            <a:cxnSpLocks noChangeShapeType="1"/>
            <a:stCxn id="5129" idx="4"/>
            <a:endCxn id="5130" idx="0"/>
          </p:cNvCxnSpPr>
          <p:nvPr/>
        </p:nvCxnSpPr>
        <p:spPr bwMode="auto">
          <a:xfrm flipH="1">
            <a:off x="4422776" y="4830763"/>
            <a:ext cx="498475" cy="1058862"/>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44" name="AutoShape 41"/>
          <p:cNvCxnSpPr>
            <a:cxnSpLocks noChangeShapeType="1"/>
            <a:stCxn id="5130" idx="7"/>
            <a:endCxn id="5132" idx="3"/>
          </p:cNvCxnSpPr>
          <p:nvPr/>
        </p:nvCxnSpPr>
        <p:spPr bwMode="auto">
          <a:xfrm flipV="1">
            <a:off x="4508500" y="5232400"/>
            <a:ext cx="1233488" cy="692150"/>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45" name="AutoShape 42"/>
          <p:cNvCxnSpPr>
            <a:cxnSpLocks noChangeShapeType="1"/>
            <a:stCxn id="5128" idx="6"/>
            <a:endCxn id="5126" idx="1"/>
          </p:cNvCxnSpPr>
          <p:nvPr/>
        </p:nvCxnSpPr>
        <p:spPr bwMode="auto">
          <a:xfrm flipV="1">
            <a:off x="4502150" y="3841750"/>
            <a:ext cx="3702050" cy="84138"/>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146" name="AutoShape 43"/>
          <p:cNvCxnSpPr>
            <a:cxnSpLocks noChangeShapeType="1"/>
            <a:stCxn id="5130" idx="6"/>
            <a:endCxn id="5127" idx="3"/>
          </p:cNvCxnSpPr>
          <p:nvPr/>
        </p:nvCxnSpPr>
        <p:spPr bwMode="auto">
          <a:xfrm>
            <a:off x="4543425" y="6008688"/>
            <a:ext cx="3868738" cy="12700"/>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147" name="AutoShape 44"/>
          <p:cNvCxnSpPr>
            <a:cxnSpLocks noChangeShapeType="1"/>
            <a:stCxn id="5126" idx="5"/>
            <a:endCxn id="5127" idx="0"/>
          </p:cNvCxnSpPr>
          <p:nvPr/>
        </p:nvCxnSpPr>
        <p:spPr bwMode="auto">
          <a:xfrm>
            <a:off x="8375650" y="4011613"/>
            <a:ext cx="122238" cy="1803400"/>
          </a:xfrm>
          <a:prstGeom prst="straightConnector1">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cxnSp>
      <p:sp>
        <p:nvSpPr>
          <p:cNvPr id="5148" name="Text Box 45"/>
          <p:cNvSpPr txBox="1">
            <a:spLocks noChangeArrowheads="1"/>
          </p:cNvSpPr>
          <p:nvPr/>
        </p:nvSpPr>
        <p:spPr bwMode="auto">
          <a:xfrm>
            <a:off x="6059489" y="3789363"/>
            <a:ext cx="217487"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10</a:t>
            </a:r>
          </a:p>
        </p:txBody>
      </p:sp>
      <p:sp>
        <p:nvSpPr>
          <p:cNvPr id="5149" name="Text Box 46"/>
          <p:cNvSpPr txBox="1">
            <a:spLocks noChangeArrowheads="1"/>
          </p:cNvSpPr>
          <p:nvPr/>
        </p:nvSpPr>
        <p:spPr bwMode="auto">
          <a:xfrm>
            <a:off x="6018213" y="4289425"/>
            <a:ext cx="215900"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18</a:t>
            </a:r>
          </a:p>
        </p:txBody>
      </p:sp>
      <p:sp>
        <p:nvSpPr>
          <p:cNvPr id="5150" name="Text Box 47"/>
          <p:cNvSpPr txBox="1">
            <a:spLocks noChangeArrowheads="1"/>
          </p:cNvSpPr>
          <p:nvPr/>
        </p:nvSpPr>
        <p:spPr bwMode="auto">
          <a:xfrm>
            <a:off x="6883401" y="4449763"/>
            <a:ext cx="303213"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spcBef>
                <a:spcPct val="50000"/>
              </a:spcBef>
            </a:pPr>
            <a:r>
              <a:rPr lang="zh-CN" altLang="en-US" sz="1200"/>
              <a:t> </a:t>
            </a:r>
            <a:r>
              <a:rPr lang="en-US" altLang="zh-CN" sz="1200"/>
              <a:t>-16</a:t>
            </a:r>
          </a:p>
        </p:txBody>
      </p:sp>
      <p:sp>
        <p:nvSpPr>
          <p:cNvPr id="5151" name="Text Box 48"/>
          <p:cNvSpPr txBox="1">
            <a:spLocks noChangeArrowheads="1"/>
          </p:cNvSpPr>
          <p:nvPr/>
        </p:nvSpPr>
        <p:spPr bwMode="auto">
          <a:xfrm>
            <a:off x="3606800" y="4016375"/>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9</a:t>
            </a:r>
          </a:p>
        </p:txBody>
      </p:sp>
      <p:sp>
        <p:nvSpPr>
          <p:cNvPr id="5152" name="Text Box 49"/>
          <p:cNvSpPr txBox="1">
            <a:spLocks noChangeArrowheads="1"/>
          </p:cNvSpPr>
          <p:nvPr/>
        </p:nvSpPr>
        <p:spPr bwMode="auto">
          <a:xfrm>
            <a:off x="4003676" y="4394200"/>
            <a:ext cx="21907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6</a:t>
            </a:r>
          </a:p>
        </p:txBody>
      </p:sp>
      <p:sp>
        <p:nvSpPr>
          <p:cNvPr id="5153" name="Text Box 50"/>
          <p:cNvSpPr txBox="1">
            <a:spLocks noChangeArrowheads="1"/>
          </p:cNvSpPr>
          <p:nvPr/>
        </p:nvSpPr>
        <p:spPr bwMode="auto">
          <a:xfrm>
            <a:off x="3709989" y="5091113"/>
            <a:ext cx="21907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15</a:t>
            </a:r>
          </a:p>
        </p:txBody>
      </p:sp>
      <p:sp>
        <p:nvSpPr>
          <p:cNvPr id="5154" name="Text Box 51"/>
          <p:cNvSpPr txBox="1">
            <a:spLocks noChangeArrowheads="1"/>
          </p:cNvSpPr>
          <p:nvPr/>
        </p:nvSpPr>
        <p:spPr bwMode="auto">
          <a:xfrm>
            <a:off x="4578350" y="5168900"/>
            <a:ext cx="215900"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-8</a:t>
            </a:r>
          </a:p>
        </p:txBody>
      </p:sp>
      <p:sp>
        <p:nvSpPr>
          <p:cNvPr id="5155" name="Text Box 52"/>
          <p:cNvSpPr txBox="1">
            <a:spLocks noChangeArrowheads="1"/>
          </p:cNvSpPr>
          <p:nvPr/>
        </p:nvSpPr>
        <p:spPr bwMode="auto">
          <a:xfrm>
            <a:off x="5157789" y="4875213"/>
            <a:ext cx="300037"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30</a:t>
            </a:r>
          </a:p>
        </p:txBody>
      </p:sp>
      <p:sp>
        <p:nvSpPr>
          <p:cNvPr id="5156" name="Text Box 53"/>
          <p:cNvSpPr txBox="1">
            <a:spLocks noChangeArrowheads="1"/>
          </p:cNvSpPr>
          <p:nvPr/>
        </p:nvSpPr>
        <p:spPr bwMode="auto">
          <a:xfrm>
            <a:off x="4932364" y="5468938"/>
            <a:ext cx="331787"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20</a:t>
            </a:r>
          </a:p>
        </p:txBody>
      </p:sp>
      <p:sp>
        <p:nvSpPr>
          <p:cNvPr id="5157" name="Text Box 54"/>
          <p:cNvSpPr txBox="1">
            <a:spLocks noChangeArrowheads="1"/>
          </p:cNvSpPr>
          <p:nvPr/>
        </p:nvSpPr>
        <p:spPr bwMode="auto">
          <a:xfrm>
            <a:off x="5895976" y="5926138"/>
            <a:ext cx="322263"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44</a:t>
            </a:r>
          </a:p>
        </p:txBody>
      </p:sp>
      <p:sp>
        <p:nvSpPr>
          <p:cNvPr id="5158" name="Text Box 55"/>
          <p:cNvSpPr txBox="1">
            <a:spLocks noChangeArrowheads="1"/>
          </p:cNvSpPr>
          <p:nvPr/>
        </p:nvSpPr>
        <p:spPr bwMode="auto">
          <a:xfrm>
            <a:off x="6850063" y="5430838"/>
            <a:ext cx="215900"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16</a:t>
            </a:r>
          </a:p>
        </p:txBody>
      </p:sp>
      <p:sp>
        <p:nvSpPr>
          <p:cNvPr id="5159" name="Text Box 56"/>
          <p:cNvSpPr txBox="1">
            <a:spLocks noChangeArrowheads="1"/>
          </p:cNvSpPr>
          <p:nvPr/>
        </p:nvSpPr>
        <p:spPr bwMode="auto">
          <a:xfrm>
            <a:off x="6786564" y="4927600"/>
            <a:ext cx="217487"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11</a:t>
            </a:r>
          </a:p>
        </p:txBody>
      </p:sp>
      <p:sp>
        <p:nvSpPr>
          <p:cNvPr id="5160" name="Text Box 57"/>
          <p:cNvSpPr txBox="1">
            <a:spLocks noChangeArrowheads="1"/>
          </p:cNvSpPr>
          <p:nvPr/>
        </p:nvSpPr>
        <p:spPr bwMode="auto">
          <a:xfrm>
            <a:off x="7881938" y="4445000"/>
            <a:ext cx="215900"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6</a:t>
            </a:r>
          </a:p>
        </p:txBody>
      </p:sp>
      <p:sp>
        <p:nvSpPr>
          <p:cNvPr id="5161" name="Text Box 58"/>
          <p:cNvSpPr txBox="1">
            <a:spLocks noChangeArrowheads="1"/>
          </p:cNvSpPr>
          <p:nvPr/>
        </p:nvSpPr>
        <p:spPr bwMode="auto">
          <a:xfrm>
            <a:off x="8329614" y="4829175"/>
            <a:ext cx="21907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19</a:t>
            </a:r>
          </a:p>
        </p:txBody>
      </p:sp>
      <p:sp>
        <p:nvSpPr>
          <p:cNvPr id="5162" name="Text Box 59"/>
          <p:cNvSpPr txBox="1">
            <a:spLocks noChangeArrowheads="1"/>
          </p:cNvSpPr>
          <p:nvPr/>
        </p:nvSpPr>
        <p:spPr bwMode="auto">
          <a:xfrm>
            <a:off x="7934326" y="5264150"/>
            <a:ext cx="214313"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200"/>
              <a:t>6</a:t>
            </a:r>
          </a:p>
        </p:txBody>
      </p:sp>
    </p:spTree>
    <p:extLst>
      <p:ext uri="{BB962C8B-B14F-4D97-AF65-F5344CB8AC3E}">
        <p14:creationId xmlns:p14="http://schemas.microsoft.com/office/powerpoint/2010/main" val="8331056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E08801AA-840A-44AE-9104-FD279B16D0CD}" type="slidenum">
              <a:rPr lang="zh-CN" altLang="en-US"/>
              <a:pPr/>
              <a:t>77</a:t>
            </a:fld>
            <a:endParaRPr lang="en-US" altLang="zh-CN" sz="1400"/>
          </a:p>
        </p:txBody>
      </p:sp>
      <p:sp>
        <p:nvSpPr>
          <p:cNvPr id="6147" name="Rectangle 2"/>
          <p:cNvSpPr>
            <a:spLocks noGrp="1" noChangeArrowheads="1"/>
          </p:cNvSpPr>
          <p:nvPr>
            <p:ph type="title"/>
          </p:nvPr>
        </p:nvSpPr>
        <p:spPr>
          <a:xfrm>
            <a:off x="1524000" y="260350"/>
            <a:ext cx="9144000" cy="457200"/>
          </a:xfrm>
        </p:spPr>
        <p:txBody>
          <a:bodyPr/>
          <a:lstStyle/>
          <a:p>
            <a:r>
              <a:rPr lang="zh-CN" altLang="en-US" sz="2800">
                <a:ea typeface="宋体" panose="02010600030101010101" pitchFamily="2" charset="-122"/>
              </a:rPr>
              <a:t>最短路径算法</a:t>
            </a:r>
            <a:r>
              <a:rPr lang="en-US" altLang="zh-CN" sz="2800">
                <a:ea typeface="宋体" panose="02010600030101010101" pitchFamily="2" charset="-122"/>
              </a:rPr>
              <a:t>:  </a:t>
            </a:r>
            <a:r>
              <a:rPr lang="zh-CN" altLang="en-US" sz="2800">
                <a:ea typeface="宋体" panose="02010600030101010101" pitchFamily="2" charset="-122"/>
              </a:rPr>
              <a:t>条件</a:t>
            </a:r>
            <a:endParaRPr lang="en-US" altLang="zh-CN" sz="2800">
              <a:ea typeface="宋体" panose="02010600030101010101" pitchFamily="2" charset="-122"/>
            </a:endParaRPr>
          </a:p>
        </p:txBody>
      </p:sp>
      <p:sp>
        <p:nvSpPr>
          <p:cNvPr id="6148" name="Rectangle 3"/>
          <p:cNvSpPr>
            <a:spLocks noGrp="1" noChangeArrowheads="1"/>
          </p:cNvSpPr>
          <p:nvPr>
            <p:ph type="body" idx="1"/>
          </p:nvPr>
        </p:nvSpPr>
        <p:spPr>
          <a:xfrm>
            <a:off x="1809751" y="928689"/>
            <a:ext cx="8532813" cy="2663825"/>
          </a:xfrm>
        </p:spPr>
        <p:txBody>
          <a:bodyPr/>
          <a:lstStyle/>
          <a:p>
            <a:pPr marL="0" indent="0">
              <a:buNone/>
            </a:pPr>
            <a:r>
              <a:rPr lang="en-US" altLang="zh-CN" sz="2800">
                <a:ea typeface="宋体" panose="02010600030101010101" pitchFamily="2" charset="-122"/>
              </a:rPr>
              <a:t>1.</a:t>
            </a:r>
            <a:r>
              <a:rPr lang="zh-CN" altLang="en-US" sz="2800">
                <a:ea typeface="宋体" panose="02010600030101010101" pitchFamily="2" charset="-122"/>
              </a:rPr>
              <a:t>单源最短路径</a:t>
            </a:r>
            <a:r>
              <a:rPr lang="en-US" altLang="zh-CN" sz="2800">
                <a:ea typeface="宋体" panose="02010600030101010101" pitchFamily="2" charset="-122"/>
              </a:rPr>
              <a:t>(</a:t>
            </a:r>
            <a:r>
              <a:rPr lang="zh-CN" altLang="en-US" sz="2800">
                <a:ea typeface="宋体" panose="02010600030101010101" pitchFamily="2" charset="-122"/>
              </a:rPr>
              <a:t>从源点</a:t>
            </a:r>
            <a:r>
              <a:rPr lang="en-US" altLang="zh-CN" sz="2800">
                <a:ea typeface="宋体" panose="02010600030101010101" pitchFamily="2" charset="-122"/>
              </a:rPr>
              <a:t>s</a:t>
            </a:r>
            <a:r>
              <a:rPr lang="zh-CN" altLang="en-US" sz="2800">
                <a:ea typeface="宋体" panose="02010600030101010101" pitchFamily="2" charset="-122"/>
              </a:rPr>
              <a:t>到其它所有顶点</a:t>
            </a:r>
            <a:r>
              <a:rPr lang="en-US" altLang="zh-CN" sz="2800">
                <a:ea typeface="宋体" panose="02010600030101010101" pitchFamily="2" charset="-122"/>
              </a:rPr>
              <a:t>v); </a:t>
            </a:r>
          </a:p>
          <a:p>
            <a:pPr marL="0" indent="0">
              <a:buNone/>
            </a:pPr>
            <a:endParaRPr lang="en-US" altLang="zh-CN" sz="2800">
              <a:ea typeface="宋体" panose="02010600030101010101" pitchFamily="2" charset="-122"/>
            </a:endParaRPr>
          </a:p>
          <a:p>
            <a:pPr marL="0" indent="0">
              <a:buNone/>
            </a:pPr>
            <a:r>
              <a:rPr lang="en-US" altLang="zh-CN" sz="2800">
                <a:ea typeface="宋体" panose="02010600030101010101" pitchFamily="2" charset="-122"/>
              </a:rPr>
              <a:t>2.</a:t>
            </a:r>
            <a:r>
              <a:rPr lang="zh-CN" altLang="en-US" sz="2800">
                <a:ea typeface="宋体" panose="02010600030101010101" pitchFamily="2" charset="-122"/>
              </a:rPr>
              <a:t>有向图</a:t>
            </a:r>
            <a:r>
              <a:rPr lang="en-US" altLang="zh-CN" sz="2800">
                <a:ea typeface="宋体" panose="02010600030101010101" pitchFamily="2" charset="-122"/>
              </a:rPr>
              <a:t>&amp;</a:t>
            </a:r>
            <a:r>
              <a:rPr lang="zh-CN" altLang="en-US" sz="2800">
                <a:ea typeface="宋体" panose="02010600030101010101" pitchFamily="2" charset="-122"/>
              </a:rPr>
              <a:t>无向图</a:t>
            </a:r>
            <a:r>
              <a:rPr lang="en-US" altLang="zh-CN" sz="2800">
                <a:ea typeface="宋体" panose="02010600030101010101" pitchFamily="2" charset="-122"/>
              </a:rPr>
              <a:t>(</a:t>
            </a:r>
            <a:r>
              <a:rPr lang="zh-CN" altLang="en-US" sz="2800">
                <a:ea typeface="宋体" panose="02010600030101010101" pitchFamily="2" charset="-122"/>
              </a:rPr>
              <a:t>无向图可以看作</a:t>
            </a:r>
            <a:r>
              <a:rPr lang="en-US" altLang="zh-CN" sz="2800">
                <a:ea typeface="宋体" panose="02010600030101010101" pitchFamily="2" charset="-122"/>
              </a:rPr>
              <a:t>(u,v),(v,u)</a:t>
            </a:r>
            <a:r>
              <a:rPr lang="zh-CN" altLang="en-US" sz="2800">
                <a:ea typeface="宋体" panose="02010600030101010101" pitchFamily="2" charset="-122"/>
              </a:rPr>
              <a:t>同属于边集</a:t>
            </a:r>
            <a:r>
              <a:rPr lang="en-US" altLang="zh-CN" sz="2800">
                <a:ea typeface="宋体" panose="02010600030101010101" pitchFamily="2" charset="-122"/>
              </a:rPr>
              <a:t>E</a:t>
            </a:r>
            <a:r>
              <a:rPr lang="zh-CN" altLang="en-US" sz="2800">
                <a:ea typeface="宋体" panose="02010600030101010101" pitchFamily="2" charset="-122"/>
              </a:rPr>
              <a:t>的有向图</a:t>
            </a:r>
            <a:r>
              <a:rPr lang="en-US" altLang="zh-CN" sz="2800">
                <a:ea typeface="宋体" panose="02010600030101010101" pitchFamily="2" charset="-122"/>
              </a:rPr>
              <a:t>); </a:t>
            </a:r>
          </a:p>
          <a:p>
            <a:pPr marL="0" indent="0">
              <a:buNone/>
            </a:pPr>
            <a:endParaRPr lang="en-US" altLang="zh-CN" sz="2800">
              <a:ea typeface="宋体" panose="02010600030101010101" pitchFamily="2" charset="-122"/>
            </a:endParaRPr>
          </a:p>
          <a:p>
            <a:pPr marL="0" indent="0">
              <a:buNone/>
            </a:pPr>
            <a:r>
              <a:rPr lang="en-US" altLang="zh-CN" sz="2800">
                <a:ea typeface="宋体" panose="02010600030101010101" pitchFamily="2" charset="-122"/>
              </a:rPr>
              <a:t>3.</a:t>
            </a:r>
            <a:r>
              <a:rPr lang="zh-CN" altLang="en-US" sz="2800">
                <a:ea typeface="宋体" panose="02010600030101010101" pitchFamily="2" charset="-122"/>
              </a:rPr>
              <a:t>边权可正可负</a:t>
            </a:r>
            <a:r>
              <a:rPr lang="en-US" altLang="zh-CN" sz="2800">
                <a:ea typeface="宋体" panose="02010600030101010101" pitchFamily="2" charset="-122"/>
              </a:rPr>
              <a:t>(</a:t>
            </a:r>
            <a:r>
              <a:rPr lang="zh-CN" altLang="en-US" sz="2800">
                <a:ea typeface="宋体" panose="02010600030101010101" pitchFamily="2" charset="-122"/>
              </a:rPr>
              <a:t>如有负权回路输出错误提示</a:t>
            </a:r>
            <a:r>
              <a:rPr lang="en-US" altLang="zh-CN" sz="2800">
                <a:ea typeface="宋体" panose="02010600030101010101" pitchFamily="2" charset="-122"/>
              </a:rPr>
              <a:t>); </a:t>
            </a:r>
            <a:r>
              <a:rPr lang="zh-CN" altLang="en-US" sz="2800">
                <a:solidFill>
                  <a:srgbClr val="FF0000"/>
                </a:solidFill>
                <a:ea typeface="宋体" panose="02010600030101010101" pitchFamily="2" charset="-122"/>
              </a:rPr>
              <a:t>（本系统不会有负权重点，因此不存在负数环）</a:t>
            </a:r>
            <a:r>
              <a:rPr lang="zh-CN" altLang="en-US" sz="2800">
                <a:ea typeface="宋体" panose="02010600030101010101" pitchFamily="2" charset="-122"/>
              </a:rPr>
              <a:t/>
            </a:r>
            <a:br>
              <a:rPr lang="zh-CN" altLang="en-US" sz="2800">
                <a:ea typeface="宋体" panose="02010600030101010101" pitchFamily="2" charset="-122"/>
              </a:rPr>
            </a:br>
            <a:r>
              <a:rPr lang="zh-CN" altLang="en-US" sz="2800">
                <a:ea typeface="宋体" panose="02010600030101010101" pitchFamily="2" charset="-122"/>
              </a:rPr>
              <a:t>　　</a:t>
            </a:r>
            <a:endParaRPr lang="en-US" altLang="zh-CN" sz="280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30791018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5D1721D9-D33C-4091-A406-EAED044C356F}" type="slidenum">
              <a:rPr lang="zh-CN" altLang="en-US"/>
              <a:pPr/>
              <a:t>78</a:t>
            </a:fld>
            <a:endParaRPr lang="en-US" altLang="zh-CN" sz="1400"/>
          </a:p>
        </p:txBody>
      </p:sp>
      <p:sp>
        <p:nvSpPr>
          <p:cNvPr id="7171" name="Rectangle 2"/>
          <p:cNvSpPr>
            <a:spLocks noGrp="1" noChangeArrowheads="1"/>
          </p:cNvSpPr>
          <p:nvPr>
            <p:ph type="title"/>
          </p:nvPr>
        </p:nvSpPr>
        <p:spPr/>
        <p:txBody>
          <a:bodyPr/>
          <a:lstStyle/>
          <a:p>
            <a:r>
              <a:rPr lang="zh-CN" altLang="en-US" sz="2800">
                <a:ea typeface="宋体" panose="02010600030101010101" pitchFamily="2" charset="-122"/>
              </a:rPr>
              <a:t>负权重圈</a:t>
            </a:r>
            <a:endParaRPr lang="en-US" altLang="zh-CN" sz="2800">
              <a:ea typeface="宋体" panose="02010600030101010101" pitchFamily="2" charset="-122"/>
            </a:endParaRPr>
          </a:p>
        </p:txBody>
      </p:sp>
      <p:sp>
        <p:nvSpPr>
          <p:cNvPr id="7172" name="Rectangle 3"/>
          <p:cNvSpPr>
            <a:spLocks noGrp="1" noChangeArrowheads="1"/>
          </p:cNvSpPr>
          <p:nvPr>
            <p:ph type="body" idx="1"/>
          </p:nvPr>
        </p:nvSpPr>
        <p:spPr>
          <a:xfrm>
            <a:off x="1703389" y="914400"/>
            <a:ext cx="8713787" cy="5410200"/>
          </a:xfrm>
        </p:spPr>
        <p:txBody>
          <a:bodyPr/>
          <a:lstStyle/>
          <a:p>
            <a:pPr marL="0" indent="0">
              <a:buNone/>
            </a:pPr>
            <a:endParaRPr lang="en-US" altLang="zh-CN" sz="2800">
              <a:ea typeface="宋体" panose="02010600030101010101" pitchFamily="2" charset="-122"/>
            </a:endParaRPr>
          </a:p>
          <a:p>
            <a:pPr marL="0" indent="0">
              <a:buNone/>
            </a:pPr>
            <a:endParaRPr lang="en-US" altLang="zh-CN" sz="2800">
              <a:ea typeface="宋体" panose="02010600030101010101" pitchFamily="2" charset="-122"/>
            </a:endParaRPr>
          </a:p>
          <a:p>
            <a:pPr marL="0" indent="0">
              <a:buNone/>
            </a:pPr>
            <a:endParaRPr lang="en-US" altLang="zh-CN" sz="1800">
              <a:ea typeface="宋体" panose="02010600030101010101" pitchFamily="2" charset="-122"/>
            </a:endParaRPr>
          </a:p>
          <a:p>
            <a:pPr marL="0" indent="0">
              <a:buNone/>
            </a:pPr>
            <a:endParaRPr lang="en-US" altLang="zh-CN" sz="1800">
              <a:ea typeface="宋体" panose="02010600030101010101" pitchFamily="2" charset="-122"/>
            </a:endParaRPr>
          </a:p>
          <a:p>
            <a:pPr marL="0" indent="0">
              <a:buNone/>
            </a:pPr>
            <a:endParaRPr lang="en-US" altLang="zh-CN" sz="1800">
              <a:ea typeface="宋体" panose="02010600030101010101" pitchFamily="2" charset="-122"/>
            </a:endParaRPr>
          </a:p>
          <a:p>
            <a:pPr marL="0" indent="0">
              <a:buNone/>
            </a:pPr>
            <a:endParaRPr lang="en-US" altLang="zh-CN" sz="1800">
              <a:ea typeface="宋体" panose="02010600030101010101" pitchFamily="2" charset="-122"/>
            </a:endParaRPr>
          </a:p>
          <a:p>
            <a:pPr marL="0" indent="0">
              <a:buNone/>
            </a:pPr>
            <a:endParaRPr lang="en-US" altLang="zh-CN" sz="1800">
              <a:ea typeface="宋体" panose="02010600030101010101" pitchFamily="2" charset="-122"/>
            </a:endParaRPr>
          </a:p>
          <a:p>
            <a:pPr marL="0" indent="0">
              <a:buNone/>
            </a:pPr>
            <a:r>
              <a:rPr lang="zh-CN" altLang="en-US" sz="2800">
                <a:ea typeface="宋体" panose="02010600030101010101" pitchFamily="2" charset="-122"/>
              </a:rPr>
              <a:t>观察</a:t>
            </a:r>
            <a:r>
              <a:rPr lang="en-US" altLang="zh-CN" sz="2800">
                <a:ea typeface="宋体" panose="02010600030101010101" pitchFamily="2" charset="-122"/>
              </a:rPr>
              <a:t>.  </a:t>
            </a:r>
            <a:r>
              <a:rPr lang="zh-CN" altLang="en-US" sz="2800">
                <a:ea typeface="宋体" panose="02010600030101010101" pitchFamily="2" charset="-122"/>
              </a:rPr>
              <a:t>如果 </a:t>
            </a:r>
            <a:r>
              <a:rPr lang="en-US" altLang="zh-CN" sz="2800">
                <a:ea typeface="宋体" panose="02010600030101010101" pitchFamily="2" charset="-122"/>
              </a:rPr>
              <a:t>s </a:t>
            </a:r>
            <a:r>
              <a:rPr lang="zh-CN" altLang="en-US" sz="2800">
                <a:ea typeface="宋体" panose="02010600030101010101" pitchFamily="2" charset="-122"/>
              </a:rPr>
              <a:t>到 </a:t>
            </a:r>
            <a:r>
              <a:rPr lang="en-US" altLang="zh-CN" sz="2800">
                <a:ea typeface="宋体" panose="02010600030101010101" pitchFamily="2" charset="-122"/>
              </a:rPr>
              <a:t>t </a:t>
            </a:r>
            <a:r>
              <a:rPr lang="zh-CN" altLang="en-US" sz="2800">
                <a:ea typeface="宋体" panose="02010600030101010101" pitchFamily="2" charset="-122"/>
              </a:rPr>
              <a:t>包含一个负权重圈</a:t>
            </a:r>
            <a:r>
              <a:rPr lang="en-US" altLang="zh-CN" sz="2800">
                <a:ea typeface="宋体" panose="02010600030101010101" pitchFamily="2" charset="-122"/>
              </a:rPr>
              <a:t>, </a:t>
            </a:r>
            <a:r>
              <a:rPr lang="zh-CN" altLang="en-US" sz="2800">
                <a:ea typeface="宋体" panose="02010600030101010101" pitchFamily="2" charset="-122"/>
              </a:rPr>
              <a:t>将不存在</a:t>
            </a:r>
            <a:r>
              <a:rPr lang="en-US" altLang="zh-CN" sz="2800">
                <a:ea typeface="宋体" panose="02010600030101010101" pitchFamily="2" charset="-122"/>
              </a:rPr>
              <a:t>s-t </a:t>
            </a:r>
            <a:r>
              <a:rPr lang="zh-CN" altLang="en-US" sz="2800">
                <a:ea typeface="宋体" panose="02010600030101010101" pitchFamily="2" charset="-122"/>
              </a:rPr>
              <a:t>的最短路径</a:t>
            </a:r>
            <a:r>
              <a:rPr lang="en-US" altLang="zh-CN" sz="2800">
                <a:ea typeface="宋体" panose="02010600030101010101" pitchFamily="2" charset="-122"/>
              </a:rPr>
              <a:t>; </a:t>
            </a:r>
            <a:r>
              <a:rPr lang="zh-CN" altLang="en-US" sz="2800">
                <a:ea typeface="宋体" panose="02010600030101010101" pitchFamily="2" charset="-122"/>
              </a:rPr>
              <a:t>否则存在一条不含有圈的简单路径</a:t>
            </a:r>
            <a:r>
              <a:rPr lang="en-US" altLang="zh-CN" sz="2800">
                <a:ea typeface="宋体" panose="02010600030101010101" pitchFamily="2" charset="-122"/>
              </a:rPr>
              <a:t>.</a:t>
            </a:r>
            <a:endParaRPr lang="en-US" altLang="zh-CN" sz="2800">
              <a:ea typeface="宋体" panose="02010600030101010101" pitchFamily="2" charset="-122"/>
              <a:sym typeface="Symbol" panose="05050102010706020507" pitchFamily="18" charset="2"/>
            </a:endParaRPr>
          </a:p>
        </p:txBody>
      </p:sp>
      <p:sp>
        <p:nvSpPr>
          <p:cNvPr id="7173" name="Oval 4"/>
          <p:cNvSpPr>
            <a:spLocks noChangeAspect="1" noChangeArrowheads="1"/>
          </p:cNvSpPr>
          <p:nvPr/>
        </p:nvSpPr>
        <p:spPr bwMode="auto">
          <a:xfrm>
            <a:off x="4652964" y="5021264"/>
            <a:ext cx="320675" cy="325437"/>
          </a:xfrm>
          <a:prstGeom prst="ellipse">
            <a:avLst/>
          </a:prstGeom>
          <a:solidFill>
            <a:srgbClr val="006600"/>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600">
                <a:solidFill>
                  <a:schemeClr val="bg1"/>
                </a:solidFill>
              </a:rPr>
              <a:t>s</a:t>
            </a:r>
          </a:p>
        </p:txBody>
      </p:sp>
      <p:sp>
        <p:nvSpPr>
          <p:cNvPr id="7174" name="Oval 5"/>
          <p:cNvSpPr>
            <a:spLocks noChangeAspect="1" noChangeArrowheads="1"/>
          </p:cNvSpPr>
          <p:nvPr/>
        </p:nvSpPr>
        <p:spPr bwMode="auto">
          <a:xfrm>
            <a:off x="7853364" y="5021264"/>
            <a:ext cx="320675" cy="325437"/>
          </a:xfrm>
          <a:prstGeom prst="ellipse">
            <a:avLst/>
          </a:prstGeom>
          <a:solidFill>
            <a:srgbClr val="006600"/>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600">
                <a:solidFill>
                  <a:schemeClr val="bg1"/>
                </a:solidFill>
              </a:rPr>
              <a:t>t</a:t>
            </a:r>
          </a:p>
        </p:txBody>
      </p:sp>
      <p:sp>
        <p:nvSpPr>
          <p:cNvPr id="7175" name="Freeform 6"/>
          <p:cNvSpPr>
            <a:spLocks/>
          </p:cNvSpPr>
          <p:nvPr/>
        </p:nvSpPr>
        <p:spPr bwMode="auto">
          <a:xfrm>
            <a:off x="4881563" y="4856164"/>
            <a:ext cx="3003550" cy="250825"/>
          </a:xfrm>
          <a:custGeom>
            <a:avLst/>
            <a:gdLst>
              <a:gd name="T0" fmla="*/ 0 w 1892"/>
              <a:gd name="T1" fmla="*/ 165100 h 158"/>
              <a:gd name="T2" fmla="*/ 228600 w 1892"/>
              <a:gd name="T3" fmla="*/ 12700 h 158"/>
              <a:gd name="T4" fmla="*/ 304800 w 1892"/>
              <a:gd name="T5" fmla="*/ 88900 h 158"/>
              <a:gd name="T6" fmla="*/ 533400 w 1892"/>
              <a:gd name="T7" fmla="*/ 88900 h 158"/>
              <a:gd name="T8" fmla="*/ 762000 w 1892"/>
              <a:gd name="T9" fmla="*/ 12700 h 158"/>
              <a:gd name="T10" fmla="*/ 914400 w 1892"/>
              <a:gd name="T11" fmla="*/ 88900 h 158"/>
              <a:gd name="T12" fmla="*/ 1295400 w 1892"/>
              <a:gd name="T13" fmla="*/ 12700 h 158"/>
              <a:gd name="T14" fmla="*/ 1487488 w 1892"/>
              <a:gd name="T15" fmla="*/ 138112 h 158"/>
              <a:gd name="T16" fmla="*/ 1752600 w 1892"/>
              <a:gd name="T17" fmla="*/ 165100 h 158"/>
              <a:gd name="T18" fmla="*/ 1981200 w 1892"/>
              <a:gd name="T19" fmla="*/ 241300 h 158"/>
              <a:gd name="T20" fmla="*/ 2540000 w 1892"/>
              <a:gd name="T21" fmla="*/ 125413 h 158"/>
              <a:gd name="T22" fmla="*/ 3003550 w 1892"/>
              <a:gd name="T23" fmla="*/ 250825 h 1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2"/>
              <a:gd name="T37" fmla="*/ 0 h 158"/>
              <a:gd name="T38" fmla="*/ 1892 w 1892"/>
              <a:gd name="T39" fmla="*/ 158 h 1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2" h="158">
                <a:moveTo>
                  <a:pt x="0" y="104"/>
                </a:moveTo>
                <a:cubicBezTo>
                  <a:pt x="56" y="60"/>
                  <a:pt x="112" y="16"/>
                  <a:pt x="144" y="8"/>
                </a:cubicBezTo>
                <a:cubicBezTo>
                  <a:pt x="176" y="0"/>
                  <a:pt x="160" y="48"/>
                  <a:pt x="192" y="56"/>
                </a:cubicBezTo>
                <a:cubicBezTo>
                  <a:pt x="224" y="64"/>
                  <a:pt x="288" y="64"/>
                  <a:pt x="336" y="56"/>
                </a:cubicBezTo>
                <a:cubicBezTo>
                  <a:pt x="384" y="48"/>
                  <a:pt x="440" y="8"/>
                  <a:pt x="480" y="8"/>
                </a:cubicBezTo>
                <a:cubicBezTo>
                  <a:pt x="520" y="8"/>
                  <a:pt x="520" y="56"/>
                  <a:pt x="576" y="56"/>
                </a:cubicBezTo>
                <a:cubicBezTo>
                  <a:pt x="632" y="56"/>
                  <a:pt x="756" y="3"/>
                  <a:pt x="816" y="8"/>
                </a:cubicBezTo>
                <a:cubicBezTo>
                  <a:pt x="876" y="13"/>
                  <a:pt x="889" y="71"/>
                  <a:pt x="937" y="87"/>
                </a:cubicBezTo>
                <a:cubicBezTo>
                  <a:pt x="985" y="103"/>
                  <a:pt x="1052" y="93"/>
                  <a:pt x="1104" y="104"/>
                </a:cubicBezTo>
                <a:cubicBezTo>
                  <a:pt x="1156" y="115"/>
                  <a:pt x="1165" y="156"/>
                  <a:pt x="1248" y="152"/>
                </a:cubicBezTo>
                <a:cubicBezTo>
                  <a:pt x="1331" y="148"/>
                  <a:pt x="1493" y="78"/>
                  <a:pt x="1600" y="79"/>
                </a:cubicBezTo>
                <a:cubicBezTo>
                  <a:pt x="1707" y="80"/>
                  <a:pt x="1831" y="142"/>
                  <a:pt x="1892" y="15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7176" name="Freeform 7"/>
          <p:cNvSpPr>
            <a:spLocks/>
          </p:cNvSpPr>
          <p:nvPr/>
        </p:nvSpPr>
        <p:spPr bwMode="auto">
          <a:xfrm>
            <a:off x="5448300" y="4892675"/>
            <a:ext cx="1130300" cy="973138"/>
          </a:xfrm>
          <a:custGeom>
            <a:avLst/>
            <a:gdLst>
              <a:gd name="T0" fmla="*/ 542925 w 712"/>
              <a:gd name="T1" fmla="*/ 0 h 613"/>
              <a:gd name="T2" fmla="*/ 79375 w 712"/>
              <a:gd name="T3" fmla="*/ 450850 h 613"/>
              <a:gd name="T4" fmla="*/ 66675 w 712"/>
              <a:gd name="T5" fmla="*/ 836613 h 613"/>
              <a:gd name="T6" fmla="*/ 195262 w 712"/>
              <a:gd name="T7" fmla="*/ 965200 h 613"/>
              <a:gd name="T8" fmla="*/ 581025 w 712"/>
              <a:gd name="T9" fmla="*/ 887413 h 613"/>
              <a:gd name="T10" fmla="*/ 1047750 w 712"/>
              <a:gd name="T11" fmla="*/ 627063 h 613"/>
              <a:gd name="T12" fmla="*/ 1047750 w 712"/>
              <a:gd name="T13" fmla="*/ 352425 h 613"/>
              <a:gd name="T14" fmla="*/ 547688 w 712"/>
              <a:gd name="T15" fmla="*/ 1588 h 613"/>
              <a:gd name="T16" fmla="*/ 0 60000 65536"/>
              <a:gd name="T17" fmla="*/ 0 60000 65536"/>
              <a:gd name="T18" fmla="*/ 0 60000 65536"/>
              <a:gd name="T19" fmla="*/ 0 60000 65536"/>
              <a:gd name="T20" fmla="*/ 0 60000 65536"/>
              <a:gd name="T21" fmla="*/ 0 60000 65536"/>
              <a:gd name="T22" fmla="*/ 0 60000 65536"/>
              <a:gd name="T23" fmla="*/ 0 60000 65536"/>
              <a:gd name="T24" fmla="*/ 0 w 712"/>
              <a:gd name="T25" fmla="*/ 0 h 613"/>
              <a:gd name="T26" fmla="*/ 712 w 712"/>
              <a:gd name="T27" fmla="*/ 613 h 6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2" h="613">
                <a:moveTo>
                  <a:pt x="342" y="0"/>
                </a:moveTo>
                <a:cubicBezTo>
                  <a:pt x="293" y="47"/>
                  <a:pt x="100" y="196"/>
                  <a:pt x="50" y="284"/>
                </a:cubicBezTo>
                <a:cubicBezTo>
                  <a:pt x="0" y="372"/>
                  <a:pt x="30" y="473"/>
                  <a:pt x="42" y="527"/>
                </a:cubicBezTo>
                <a:cubicBezTo>
                  <a:pt x="54" y="581"/>
                  <a:pt x="69" y="603"/>
                  <a:pt x="123" y="608"/>
                </a:cubicBezTo>
                <a:cubicBezTo>
                  <a:pt x="177" y="613"/>
                  <a:pt x="277" y="594"/>
                  <a:pt x="366" y="559"/>
                </a:cubicBezTo>
                <a:cubicBezTo>
                  <a:pt x="455" y="524"/>
                  <a:pt x="611" y="451"/>
                  <a:pt x="660" y="395"/>
                </a:cubicBezTo>
                <a:cubicBezTo>
                  <a:pt x="709" y="339"/>
                  <a:pt x="712" y="288"/>
                  <a:pt x="660" y="222"/>
                </a:cubicBezTo>
                <a:cubicBezTo>
                  <a:pt x="608" y="156"/>
                  <a:pt x="411" y="47"/>
                  <a:pt x="345" y="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7177" name="Text Box 8"/>
          <p:cNvSpPr txBox="1">
            <a:spLocks noChangeArrowheads="1"/>
          </p:cNvSpPr>
          <p:nvPr/>
        </p:nvSpPr>
        <p:spPr bwMode="auto">
          <a:xfrm>
            <a:off x="5746750" y="5283200"/>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600"/>
              <a:t>W</a:t>
            </a:r>
          </a:p>
        </p:txBody>
      </p:sp>
      <p:sp>
        <p:nvSpPr>
          <p:cNvPr id="7178" name="Text Box 9"/>
          <p:cNvSpPr txBox="1">
            <a:spLocks noChangeArrowheads="1"/>
          </p:cNvSpPr>
          <p:nvPr/>
        </p:nvSpPr>
        <p:spPr bwMode="auto">
          <a:xfrm>
            <a:off x="5486401" y="5949950"/>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600"/>
              <a:t>c(W) &lt; 0</a:t>
            </a:r>
          </a:p>
        </p:txBody>
      </p:sp>
      <p:sp>
        <p:nvSpPr>
          <p:cNvPr id="7179" name="Oval 11"/>
          <p:cNvSpPr>
            <a:spLocks noChangeAspect="1" noChangeArrowheads="1"/>
          </p:cNvSpPr>
          <p:nvPr/>
        </p:nvSpPr>
        <p:spPr bwMode="auto">
          <a:xfrm>
            <a:off x="6808789" y="1330326"/>
            <a:ext cx="269875" cy="269875"/>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kumimoji="0" lang="zh-CN" altLang="en-US" sz="1400"/>
          </a:p>
        </p:txBody>
      </p:sp>
      <p:sp>
        <p:nvSpPr>
          <p:cNvPr id="7180" name="Oval 12"/>
          <p:cNvSpPr>
            <a:spLocks noChangeAspect="1" noChangeArrowheads="1"/>
          </p:cNvSpPr>
          <p:nvPr/>
        </p:nvSpPr>
        <p:spPr bwMode="auto">
          <a:xfrm>
            <a:off x="6815139" y="2462213"/>
            <a:ext cx="269875" cy="273050"/>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kumimoji="0" lang="zh-CN" altLang="en-US" sz="1400"/>
          </a:p>
        </p:txBody>
      </p:sp>
      <p:sp>
        <p:nvSpPr>
          <p:cNvPr id="7181" name="Oval 13"/>
          <p:cNvSpPr>
            <a:spLocks noChangeAspect="1" noChangeArrowheads="1"/>
          </p:cNvSpPr>
          <p:nvPr/>
        </p:nvSpPr>
        <p:spPr bwMode="auto">
          <a:xfrm>
            <a:off x="4806951" y="2473326"/>
            <a:ext cx="269875" cy="269875"/>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kumimoji="0" lang="zh-CN" altLang="en-US" sz="1400"/>
          </a:p>
        </p:txBody>
      </p:sp>
      <p:cxnSp>
        <p:nvCxnSpPr>
          <p:cNvPr id="7182" name="AutoShape 14"/>
          <p:cNvCxnSpPr>
            <a:cxnSpLocks noChangeShapeType="1"/>
            <a:stCxn id="7180" idx="0"/>
            <a:endCxn id="7179" idx="4"/>
          </p:cNvCxnSpPr>
          <p:nvPr/>
        </p:nvCxnSpPr>
        <p:spPr bwMode="auto">
          <a:xfrm flipH="1" flipV="1">
            <a:off x="6943725" y="1600201"/>
            <a:ext cx="6350" cy="8620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83" name="AutoShape 15"/>
          <p:cNvCxnSpPr>
            <a:cxnSpLocks noChangeShapeType="1"/>
            <a:stCxn id="7181" idx="6"/>
            <a:endCxn id="7180" idx="2"/>
          </p:cNvCxnSpPr>
          <p:nvPr/>
        </p:nvCxnSpPr>
        <p:spPr bwMode="auto">
          <a:xfrm flipV="1">
            <a:off x="5084764" y="2598739"/>
            <a:ext cx="1722437"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84" name="AutoShape 16"/>
          <p:cNvCxnSpPr>
            <a:cxnSpLocks noChangeShapeType="1"/>
            <a:stCxn id="7179" idx="2"/>
            <a:endCxn id="7181" idx="7"/>
          </p:cNvCxnSpPr>
          <p:nvPr/>
        </p:nvCxnSpPr>
        <p:spPr bwMode="auto">
          <a:xfrm flipH="1">
            <a:off x="5037138" y="1465263"/>
            <a:ext cx="1771650" cy="1047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85" name="Text Box 17"/>
          <p:cNvSpPr txBox="1">
            <a:spLocks noChangeArrowheads="1"/>
          </p:cNvSpPr>
          <p:nvPr/>
        </p:nvSpPr>
        <p:spPr bwMode="auto">
          <a:xfrm>
            <a:off x="5900739" y="1733550"/>
            <a:ext cx="333375"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400"/>
              <a:t> </a:t>
            </a:r>
            <a:r>
              <a:rPr lang="en-US" altLang="zh-CN" sz="1400"/>
              <a:t>-6</a:t>
            </a:r>
          </a:p>
        </p:txBody>
      </p:sp>
      <p:sp>
        <p:nvSpPr>
          <p:cNvPr id="7186" name="Text Box 18"/>
          <p:cNvSpPr txBox="1">
            <a:spLocks noChangeArrowheads="1"/>
          </p:cNvSpPr>
          <p:nvPr/>
        </p:nvSpPr>
        <p:spPr bwMode="auto">
          <a:xfrm>
            <a:off x="5913439" y="2470150"/>
            <a:ext cx="217487"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400"/>
              <a:t> </a:t>
            </a:r>
            <a:r>
              <a:rPr lang="en-US" altLang="zh-CN" sz="1400"/>
              <a:t>7</a:t>
            </a:r>
          </a:p>
        </p:txBody>
      </p:sp>
      <p:sp>
        <p:nvSpPr>
          <p:cNvPr id="7187" name="Text Box 19"/>
          <p:cNvSpPr txBox="1">
            <a:spLocks noChangeArrowheads="1"/>
          </p:cNvSpPr>
          <p:nvPr/>
        </p:nvSpPr>
        <p:spPr bwMode="auto">
          <a:xfrm>
            <a:off x="6700839" y="1893888"/>
            <a:ext cx="346075"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400"/>
              <a:t> </a:t>
            </a:r>
            <a:r>
              <a:rPr lang="en-US" altLang="zh-CN" sz="1400"/>
              <a:t>-4</a:t>
            </a:r>
          </a:p>
        </p:txBody>
      </p:sp>
    </p:spTree>
    <p:extLst>
      <p:ext uri="{BB962C8B-B14F-4D97-AF65-F5344CB8AC3E}">
        <p14:creationId xmlns:p14="http://schemas.microsoft.com/office/powerpoint/2010/main" val="41107174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FF38B9DF-522D-4CE4-904F-C73F2CDEF31B}" type="slidenum">
              <a:rPr lang="zh-CN" altLang="en-US"/>
              <a:pPr/>
              <a:t>79</a:t>
            </a:fld>
            <a:endParaRPr lang="en-US" altLang="zh-CN" sz="1400"/>
          </a:p>
        </p:txBody>
      </p:sp>
      <p:sp>
        <p:nvSpPr>
          <p:cNvPr id="8195" name="Rectangle 2"/>
          <p:cNvSpPr>
            <a:spLocks noGrp="1" noChangeArrowheads="1"/>
          </p:cNvSpPr>
          <p:nvPr>
            <p:ph type="title"/>
          </p:nvPr>
        </p:nvSpPr>
        <p:spPr>
          <a:xfrm>
            <a:off x="1309688" y="428625"/>
            <a:ext cx="9144001" cy="457200"/>
          </a:xfrm>
        </p:spPr>
        <p:txBody>
          <a:bodyPr/>
          <a:lstStyle/>
          <a:p>
            <a:r>
              <a:rPr lang="zh-CN" altLang="en-US" sz="2800">
                <a:ea typeface="宋体" panose="02010600030101010101" pitchFamily="2" charset="-122"/>
              </a:rPr>
              <a:t>动态规划算法设计思路</a:t>
            </a:r>
            <a:endParaRPr lang="en-US" altLang="zh-CN" sz="2800">
              <a:ea typeface="宋体" panose="02010600030101010101" pitchFamily="2" charset="-122"/>
            </a:endParaRPr>
          </a:p>
        </p:txBody>
      </p:sp>
      <p:sp>
        <p:nvSpPr>
          <p:cNvPr id="21" name="TextBox 20"/>
          <p:cNvSpPr txBox="1">
            <a:spLocks noChangeArrowheads="1"/>
          </p:cNvSpPr>
          <p:nvPr/>
        </p:nvSpPr>
        <p:spPr bwMode="auto">
          <a:xfrm>
            <a:off x="1952626" y="1285876"/>
            <a:ext cx="7929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zh-CN" altLang="en-US" sz="2800"/>
              <a:t>最优子结构的寻找：从最优解分析</a:t>
            </a:r>
            <a:endParaRPr lang="en-US" altLang="zh-CN" sz="2800"/>
          </a:p>
          <a:p>
            <a:endParaRPr lang="en-US" altLang="zh-CN" sz="2800"/>
          </a:p>
          <a:p>
            <a:r>
              <a:rPr lang="zh-CN" altLang="en-US" sz="2800"/>
              <a:t>最优解是一条</a:t>
            </a:r>
            <a:r>
              <a:rPr lang="en-US" altLang="zh-CN" sz="2800"/>
              <a:t>s</a:t>
            </a:r>
            <a:r>
              <a:rPr lang="zh-CN" altLang="en-US" sz="2800"/>
              <a:t>到</a:t>
            </a:r>
            <a:r>
              <a:rPr lang="en-US" altLang="zh-CN" sz="2800"/>
              <a:t>t</a:t>
            </a:r>
            <a:r>
              <a:rPr lang="zh-CN" altLang="en-US" sz="2800"/>
              <a:t>的通路，最多包含</a:t>
            </a:r>
            <a:r>
              <a:rPr lang="en-US" altLang="zh-CN" sz="2800"/>
              <a:t>n-1</a:t>
            </a:r>
            <a:r>
              <a:rPr lang="zh-CN" altLang="en-US" sz="2800"/>
              <a:t>条边（假设图中共</a:t>
            </a:r>
            <a:r>
              <a:rPr lang="en-US" altLang="zh-CN" sz="2800"/>
              <a:t>n</a:t>
            </a:r>
            <a:r>
              <a:rPr lang="zh-CN" altLang="en-US" sz="2800"/>
              <a:t>个顶点）</a:t>
            </a:r>
            <a:endParaRPr lang="en-US" altLang="zh-CN" sz="2800"/>
          </a:p>
          <a:p>
            <a:endParaRPr lang="en-US" altLang="zh-CN" sz="2800"/>
          </a:p>
          <a:p>
            <a:r>
              <a:rPr lang="zh-CN" altLang="en-US" sz="2800"/>
              <a:t>什么是子问题？</a:t>
            </a:r>
            <a:endParaRPr lang="en-US" altLang="zh-CN" sz="2800"/>
          </a:p>
          <a:p>
            <a:endParaRPr lang="en-US" altLang="zh-CN" sz="2800"/>
          </a:p>
          <a:p>
            <a:r>
              <a:rPr lang="zh-CN" altLang="en-US" sz="2800"/>
              <a:t>求每个顶点到</a:t>
            </a:r>
            <a:r>
              <a:rPr lang="en-US" altLang="zh-CN" sz="2800"/>
              <a:t>t</a:t>
            </a:r>
            <a:r>
              <a:rPr lang="zh-CN" altLang="en-US" sz="2800"/>
              <a:t>的最短路径</a:t>
            </a:r>
            <a:r>
              <a:rPr lang="en-US" altLang="zh-CN" sz="2800"/>
              <a:t>=&gt;</a:t>
            </a:r>
          </a:p>
          <a:p>
            <a:r>
              <a:rPr lang="zh-CN" altLang="en-US" sz="2800"/>
              <a:t>一定包括</a:t>
            </a:r>
            <a:r>
              <a:rPr lang="en-US" altLang="zh-CN" sz="2800"/>
              <a:t>s</a:t>
            </a:r>
            <a:r>
              <a:rPr lang="zh-CN" altLang="en-US" sz="2800"/>
              <a:t>到</a:t>
            </a:r>
            <a:r>
              <a:rPr lang="en-US" altLang="zh-CN" sz="2800"/>
              <a:t>t</a:t>
            </a:r>
            <a:r>
              <a:rPr lang="zh-CN" altLang="en-US" sz="2800"/>
              <a:t>的最短路径</a:t>
            </a:r>
            <a:r>
              <a:rPr lang="en-US" altLang="zh-CN" sz="2800"/>
              <a:t>=&gt;</a:t>
            </a:r>
          </a:p>
          <a:p>
            <a:r>
              <a:rPr lang="zh-CN" altLang="en-US" sz="2800"/>
              <a:t>最短路径</a:t>
            </a:r>
            <a:r>
              <a:rPr lang="zh-CN" altLang="en-US" sz="2800">
                <a:solidFill>
                  <a:srgbClr val="FF0000"/>
                </a:solidFill>
              </a:rPr>
              <a:t>最多</a:t>
            </a:r>
            <a:r>
              <a:rPr lang="zh-CN" altLang="en-US" sz="2800"/>
              <a:t>包含</a:t>
            </a:r>
            <a:r>
              <a:rPr lang="en-US" altLang="zh-CN" sz="2800"/>
              <a:t>n-1=&gt;</a:t>
            </a:r>
          </a:p>
          <a:p>
            <a:r>
              <a:rPr lang="zh-CN" altLang="en-US" sz="2800"/>
              <a:t>包含</a:t>
            </a:r>
            <a:r>
              <a:rPr lang="en-US" altLang="zh-CN" sz="2800"/>
              <a:t>n-2</a:t>
            </a:r>
            <a:r>
              <a:rPr lang="zh-CN" altLang="en-US" sz="2800"/>
              <a:t>，或</a:t>
            </a:r>
            <a:r>
              <a:rPr lang="en-US" altLang="zh-CN" sz="2800"/>
              <a:t>n-1</a:t>
            </a:r>
            <a:r>
              <a:rPr lang="zh-CN" altLang="en-US" sz="2800"/>
              <a:t>条边最短路径的子问题。</a:t>
            </a:r>
            <a:endParaRPr lang="en-US" altLang="zh-CN" sz="2800"/>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extLst>
      <p:ext uri="{BB962C8B-B14F-4D97-AF65-F5344CB8AC3E}">
        <p14:creationId xmlns:p14="http://schemas.microsoft.com/office/powerpoint/2010/main" val="1263891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blinds(horizontal)">
                                      <p:cBhvr>
                                        <p:cTn id="12" dur="500"/>
                                        <p:tgtEl>
                                          <p:spTgt spid="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animEffect transition="in" filter="blinds(horizontal)">
                                      <p:cBhvr>
                                        <p:cTn id="17" dur="500"/>
                                        <p:tgtEl>
                                          <p:spTgt spid="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xEl>
                                              <p:pRg st="6" end="6"/>
                                            </p:txEl>
                                          </p:spTgt>
                                        </p:tgtEl>
                                        <p:attrNameLst>
                                          <p:attrName>style.visibility</p:attrName>
                                        </p:attrNameLst>
                                      </p:cBhvr>
                                      <p:to>
                                        <p:strVal val="visible"/>
                                      </p:to>
                                    </p:set>
                                    <p:animEffect transition="in" filter="blinds(horizontal)">
                                      <p:cBhvr>
                                        <p:cTn id="22" dur="500"/>
                                        <p:tgtEl>
                                          <p:spTgt spid="2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
                                            <p:txEl>
                                              <p:pRg st="7" end="7"/>
                                            </p:txEl>
                                          </p:spTgt>
                                        </p:tgtEl>
                                        <p:attrNameLst>
                                          <p:attrName>style.visibility</p:attrName>
                                        </p:attrNameLst>
                                      </p:cBhvr>
                                      <p:to>
                                        <p:strVal val="visible"/>
                                      </p:to>
                                    </p:set>
                                    <p:animEffect transition="in" filter="blinds(horizontal)">
                                      <p:cBhvr>
                                        <p:cTn id="27" dur="500"/>
                                        <p:tgtEl>
                                          <p:spTgt spid="2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
                                            <p:txEl>
                                              <p:pRg st="8" end="8"/>
                                            </p:txEl>
                                          </p:spTgt>
                                        </p:tgtEl>
                                        <p:attrNameLst>
                                          <p:attrName>style.visibility</p:attrName>
                                        </p:attrNameLst>
                                      </p:cBhvr>
                                      <p:to>
                                        <p:strVal val="visible"/>
                                      </p:to>
                                    </p:set>
                                    <p:animEffect transition="in" filter="blinds(horizontal)">
                                      <p:cBhvr>
                                        <p:cTn id="32" dur="500"/>
                                        <p:tgtEl>
                                          <p:spTgt spid="2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xEl>
                                              <p:pRg st="9" end="9"/>
                                            </p:txEl>
                                          </p:spTgt>
                                        </p:tgtEl>
                                        <p:attrNameLst>
                                          <p:attrName>style.visibility</p:attrName>
                                        </p:attrNameLst>
                                      </p:cBhvr>
                                      <p:to>
                                        <p:strVal val="visible"/>
                                      </p:to>
                                    </p:set>
                                    <p:animEffect transition="in" filter="blinds(horizontal)">
                                      <p:cBhvr>
                                        <p:cTn id="37"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5300" y="762000"/>
            <a:ext cx="5257800" cy="646331"/>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Bef>
                <a:spcPct val="50000"/>
              </a:spcBef>
            </a:pPr>
            <a:r>
              <a:rPr lang="zh-CN" altLang="en-US" sz="3600" kern="1200" dirty="0">
                <a:solidFill>
                  <a:srgbClr val="0070C0"/>
                </a:solidFill>
                <a:latin typeface="微软雅黑" panose="020B0503020204020204" pitchFamily="34" charset="-122"/>
                <a:ea typeface="微软雅黑" panose="020B0503020204020204" pitchFamily="34" charset="-122"/>
                <a:cs typeface="+mn-cs"/>
              </a:rPr>
              <a:t>动态规划的应用领域</a:t>
            </a:r>
          </a:p>
        </p:txBody>
      </p:sp>
      <p:sp>
        <p:nvSpPr>
          <p:cNvPr id="8195" name="Rectangle 3"/>
          <p:cNvSpPr>
            <a:spLocks noGrp="1" noChangeArrowheads="1"/>
          </p:cNvSpPr>
          <p:nvPr>
            <p:ph type="body" idx="1"/>
          </p:nvPr>
        </p:nvSpPr>
        <p:spPr>
          <a:xfrm>
            <a:off x="2743200" y="1500564"/>
            <a:ext cx="6019800" cy="3886200"/>
          </a:xfrm>
        </p:spPr>
        <p:txBody>
          <a:bodyPr/>
          <a:lstStyle/>
          <a:p>
            <a:pPr eaLnBrk="1" hangingPunct="1">
              <a:lnSpc>
                <a:spcPct val="120000"/>
              </a:lnSpc>
            </a:pPr>
            <a:r>
              <a:rPr lang="zh-CN" altLang="en-US" sz="2000" b="1" dirty="0">
                <a:latin typeface="微软雅黑" panose="020B0503020204020204" pitchFamily="34" charset="-122"/>
                <a:ea typeface="微软雅黑" panose="020B0503020204020204" pitchFamily="34" charset="-122"/>
              </a:rPr>
              <a:t>领域</a:t>
            </a:r>
            <a:r>
              <a:rPr lang="zh-TW" altLang="en-US" sz="2000" dirty="0">
                <a:latin typeface="微软雅黑" panose="020B0503020204020204" pitchFamily="34" charset="-122"/>
                <a:ea typeface="微软雅黑" panose="020B0503020204020204" pitchFamily="34" charset="-122"/>
              </a:rPr>
              <a:t> </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生物信息学</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Bioinformatics</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控制论</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Control theory</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信息论</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Information theory</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运筹学</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Operations research</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计算机科学</a:t>
            </a:r>
            <a:r>
              <a:rPr lang="en-US" altLang="zh-TW"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图形处理</a:t>
            </a:r>
            <a:r>
              <a:rPr lang="en-US" altLang="zh-TW"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语音处理</a:t>
            </a:r>
            <a:r>
              <a:rPr lang="zh-TW"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AI, ….</a:t>
            </a:r>
          </a:p>
          <a:p>
            <a:pPr eaLnBrk="1" hangingPunct="1">
              <a:lnSpc>
                <a:spcPct val="120000"/>
              </a:lnSpc>
            </a:pPr>
            <a:r>
              <a:rPr lang="zh-CN" altLang="en-US" sz="2000" b="1" dirty="0">
                <a:latin typeface="微软雅黑" panose="020B0503020204020204" pitchFamily="34" charset="-122"/>
                <a:ea typeface="微软雅黑" panose="020B0503020204020204" pitchFamily="34" charset="-122"/>
              </a:rPr>
              <a:t>一些常见的动态规划算法</a:t>
            </a:r>
            <a:r>
              <a:rPr lang="en-US" altLang="zh-TW" sz="2000" b="1" dirty="0">
                <a:latin typeface="微软雅黑" panose="020B0503020204020204" pitchFamily="34" charset="-122"/>
                <a:ea typeface="微软雅黑" panose="020B0503020204020204" pitchFamily="34" charset="-122"/>
              </a:rPr>
              <a:t>.</a:t>
            </a:r>
            <a:r>
              <a:rPr lang="en-US" altLang="zh-TW" sz="2000" dirty="0">
                <a:latin typeface="微软雅黑" panose="020B0503020204020204" pitchFamily="34" charset="-122"/>
                <a:ea typeface="微软雅黑" panose="020B0503020204020204" pitchFamily="34" charset="-122"/>
              </a:rPr>
              <a:t> </a:t>
            </a:r>
          </a:p>
          <a:p>
            <a:pPr lvl="1" eaLnBrk="1" hangingPunct="1">
              <a:lnSpc>
                <a:spcPct val="120000"/>
              </a:lnSpc>
            </a:pPr>
            <a:r>
              <a:rPr lang="en-US" altLang="zh-TW" sz="2000" dirty="0">
                <a:latin typeface="微软雅黑" panose="020B0503020204020204" pitchFamily="34" charset="-122"/>
                <a:ea typeface="微软雅黑" panose="020B0503020204020204" pitchFamily="34" charset="-122"/>
              </a:rPr>
              <a:t>Viterbi </a:t>
            </a:r>
            <a:r>
              <a:rPr lang="zh-CN" altLang="en-US" sz="2000" dirty="0">
                <a:latin typeface="微软雅黑" panose="020B0503020204020204" pitchFamily="34" charset="-122"/>
                <a:ea typeface="微软雅黑" panose="020B0503020204020204" pitchFamily="34" charset="-122"/>
              </a:rPr>
              <a:t>隐马尔科夫模型</a:t>
            </a:r>
            <a:r>
              <a:rPr lang="en-US" altLang="zh-TW" sz="2000" dirty="0">
                <a:latin typeface="微软雅黑" panose="020B0503020204020204" pitchFamily="34" charset="-122"/>
                <a:ea typeface="微软雅黑" panose="020B0503020204020204" pitchFamily="34" charset="-122"/>
              </a:rPr>
              <a:t>.</a:t>
            </a:r>
          </a:p>
          <a:p>
            <a:pPr lvl="1" eaLnBrk="1" hangingPunct="1">
              <a:lnSpc>
                <a:spcPct val="120000"/>
              </a:lnSpc>
            </a:pPr>
            <a:r>
              <a:rPr lang="en-US" altLang="zh-TW" sz="2000" dirty="0">
                <a:latin typeface="微软雅黑" panose="020B0503020204020204" pitchFamily="34" charset="-122"/>
                <a:ea typeface="微软雅黑" panose="020B0503020204020204" pitchFamily="34" charset="-122"/>
              </a:rPr>
              <a:t>Unix </a:t>
            </a:r>
            <a:r>
              <a:rPr lang="zh-CN" altLang="en-US" sz="2000" dirty="0">
                <a:latin typeface="微软雅黑" panose="020B0503020204020204" pitchFamily="34" charset="-122"/>
                <a:ea typeface="微软雅黑" panose="020B0503020204020204" pitchFamily="34" charset="-122"/>
              </a:rPr>
              <a:t>中</a:t>
            </a:r>
            <a:r>
              <a:rPr lang="en-US" altLang="zh-TW" sz="2000" dirty="0">
                <a:latin typeface="微软雅黑" panose="020B0503020204020204" pitchFamily="34" charset="-122"/>
                <a:ea typeface="微软雅黑" panose="020B0503020204020204" pitchFamily="34" charset="-122"/>
              </a:rPr>
              <a:t>diff </a:t>
            </a:r>
            <a:r>
              <a:rPr lang="zh-CN" altLang="en-US" sz="2000" dirty="0">
                <a:latin typeface="微软雅黑" panose="020B0503020204020204" pitchFamily="34" charset="-122"/>
                <a:ea typeface="微软雅黑" panose="020B0503020204020204" pitchFamily="34" charset="-122"/>
              </a:rPr>
              <a:t>用于比较两个文件的不同</a:t>
            </a:r>
            <a:r>
              <a:rPr lang="en-US" altLang="zh-TW" sz="2000" dirty="0">
                <a:latin typeface="微软雅黑" panose="020B0503020204020204" pitchFamily="34" charset="-122"/>
                <a:ea typeface="微软雅黑" panose="020B0503020204020204" pitchFamily="34" charset="-122"/>
              </a:rPr>
              <a:t>.</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序列对比中</a:t>
            </a:r>
            <a:r>
              <a:rPr lang="en-US" altLang="zh-TW" sz="2000" dirty="0">
                <a:latin typeface="微软雅黑" panose="020B0503020204020204" pitchFamily="34" charset="-122"/>
                <a:ea typeface="微软雅黑" panose="020B0503020204020204" pitchFamily="34" charset="-122"/>
              </a:rPr>
              <a:t>Smith-Waterman </a:t>
            </a:r>
            <a:r>
              <a:rPr lang="zh-CN" altLang="en-US" sz="2000" dirty="0">
                <a:latin typeface="微软雅黑" panose="020B0503020204020204" pitchFamily="34" charset="-122"/>
                <a:ea typeface="微软雅黑" panose="020B0503020204020204" pitchFamily="34" charset="-122"/>
              </a:rPr>
              <a:t>算法</a:t>
            </a:r>
            <a:r>
              <a:rPr lang="en-US" altLang="zh-TW" sz="2000" dirty="0">
                <a:latin typeface="微软雅黑" panose="020B0503020204020204" pitchFamily="34" charset="-122"/>
                <a:ea typeface="微软雅黑" panose="020B0503020204020204" pitchFamily="34" charset="-122"/>
              </a:rPr>
              <a:t>.</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网络中最短路径算法</a:t>
            </a:r>
            <a:r>
              <a:rPr lang="en-US" altLang="zh-TW" sz="2000" dirty="0">
                <a:latin typeface="微软雅黑" panose="020B0503020204020204" pitchFamily="34" charset="-122"/>
                <a:ea typeface="微软雅黑" panose="020B0503020204020204" pitchFamily="34" charset="-122"/>
              </a:rPr>
              <a:t>Bellman-Ford </a:t>
            </a:r>
            <a:endParaRPr lang="en-US" altLang="zh-CN" sz="2000" dirty="0">
              <a:latin typeface="微软雅黑" panose="020B0503020204020204" pitchFamily="34" charset="-122"/>
              <a:ea typeface="微软雅黑" panose="020B0503020204020204" pitchFamily="34" charset="-122"/>
            </a:endParaRPr>
          </a:p>
          <a:p>
            <a:pPr lvl="1" eaLnBrk="1" hangingPunct="1">
              <a:lnSpc>
                <a:spcPct val="120000"/>
              </a:lnSpc>
            </a:pPr>
            <a:r>
              <a:rPr lang="en-US" altLang="zh-CN" sz="20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anim calcmode="lin" valueType="num">
                                      <p:cBhvr>
                                        <p:cTn id="8" dur="500" fill="hold"/>
                                        <p:tgtEl>
                                          <p:spTgt spid="8194"/>
                                        </p:tgtEl>
                                        <p:attrNameLst>
                                          <p:attrName>ppt_x</p:attrName>
                                        </p:attrNameLst>
                                      </p:cBhvr>
                                      <p:tavLst>
                                        <p:tav tm="0">
                                          <p:val>
                                            <p:strVal val="#ppt_x"/>
                                          </p:val>
                                        </p:tav>
                                        <p:tav tm="100000">
                                          <p:val>
                                            <p:strVal val="#ppt_x"/>
                                          </p:val>
                                        </p:tav>
                                      </p:tavLst>
                                    </p:anim>
                                    <p:anim calcmode="lin" valueType="num">
                                      <p:cBhvr>
                                        <p:cTn id="9" dur="500" fill="hold"/>
                                        <p:tgtEl>
                                          <p:spTgt spid="819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500"/>
                                        <p:tgtEl>
                                          <p:spTgt spid="8195">
                                            <p:txEl>
                                              <p:pRg st="0" end="0"/>
                                            </p:txEl>
                                          </p:spTgt>
                                        </p:tgtEl>
                                      </p:cBhvr>
                                    </p:animEffect>
                                    <p:anim calcmode="lin" valueType="num">
                                      <p:cBhvr>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819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fade">
                                      <p:cBhvr>
                                        <p:cTn id="17" dur="500"/>
                                        <p:tgtEl>
                                          <p:spTgt spid="8195">
                                            <p:txEl>
                                              <p:pRg st="1" end="1"/>
                                            </p:txEl>
                                          </p:spTgt>
                                        </p:tgtEl>
                                      </p:cBhvr>
                                    </p:animEffect>
                                    <p:anim calcmode="lin" valueType="num">
                                      <p:cBhvr>
                                        <p:cTn id="18"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819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fade">
                                      <p:cBhvr>
                                        <p:cTn id="22" dur="500"/>
                                        <p:tgtEl>
                                          <p:spTgt spid="8195">
                                            <p:txEl>
                                              <p:pRg st="2" end="2"/>
                                            </p:txEl>
                                          </p:spTgt>
                                        </p:tgtEl>
                                      </p:cBhvr>
                                    </p:animEffect>
                                    <p:anim calcmode="lin" valueType="num">
                                      <p:cBhvr>
                                        <p:cTn id="2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8195">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fade">
                                      <p:cBhvr>
                                        <p:cTn id="27" dur="500"/>
                                        <p:tgtEl>
                                          <p:spTgt spid="8195">
                                            <p:txEl>
                                              <p:pRg st="3" end="3"/>
                                            </p:txEl>
                                          </p:spTgt>
                                        </p:tgtEl>
                                      </p:cBhvr>
                                    </p:animEffect>
                                    <p:anim calcmode="lin" valueType="num">
                                      <p:cBhvr>
                                        <p:cTn id="28"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8195">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195">
                                            <p:txEl>
                                              <p:pRg st="4" end="4"/>
                                            </p:txEl>
                                          </p:spTgt>
                                        </p:tgtEl>
                                        <p:attrNameLst>
                                          <p:attrName>style.visibility</p:attrName>
                                        </p:attrNameLst>
                                      </p:cBhvr>
                                      <p:to>
                                        <p:strVal val="visible"/>
                                      </p:to>
                                    </p:set>
                                    <p:animEffect transition="in" filter="fade">
                                      <p:cBhvr>
                                        <p:cTn id="32" dur="500"/>
                                        <p:tgtEl>
                                          <p:spTgt spid="8195">
                                            <p:txEl>
                                              <p:pRg st="4" end="4"/>
                                            </p:txEl>
                                          </p:spTgt>
                                        </p:tgtEl>
                                      </p:cBhvr>
                                    </p:animEffect>
                                    <p:anim calcmode="lin" valueType="num">
                                      <p:cBhvr>
                                        <p:cTn id="3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8195">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Effect transition="in" filter="fade">
                                      <p:cBhvr>
                                        <p:cTn id="37" dur="500"/>
                                        <p:tgtEl>
                                          <p:spTgt spid="8195">
                                            <p:txEl>
                                              <p:pRg st="5" end="5"/>
                                            </p:txEl>
                                          </p:spTgt>
                                        </p:tgtEl>
                                      </p:cBhvr>
                                    </p:animEffect>
                                    <p:anim calcmode="lin" valueType="num">
                                      <p:cBhvr>
                                        <p:cTn id="38"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195">
                                            <p:txEl>
                                              <p:pRg st="6" end="6"/>
                                            </p:txEl>
                                          </p:spTgt>
                                        </p:tgtEl>
                                        <p:attrNameLst>
                                          <p:attrName>style.visibility</p:attrName>
                                        </p:attrNameLst>
                                      </p:cBhvr>
                                      <p:to>
                                        <p:strVal val="visible"/>
                                      </p:to>
                                    </p:set>
                                    <p:animEffect transition="in" filter="fade">
                                      <p:cBhvr>
                                        <p:cTn id="44" dur="500"/>
                                        <p:tgtEl>
                                          <p:spTgt spid="8195">
                                            <p:txEl>
                                              <p:pRg st="6" end="6"/>
                                            </p:txEl>
                                          </p:spTgt>
                                        </p:tgtEl>
                                      </p:cBhvr>
                                    </p:animEffect>
                                    <p:anim calcmode="lin" valueType="num">
                                      <p:cBhvr>
                                        <p:cTn id="45"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46" dur="500" fill="hold"/>
                                        <p:tgtEl>
                                          <p:spTgt spid="8195">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195">
                                            <p:txEl>
                                              <p:pRg st="7" end="7"/>
                                            </p:txEl>
                                          </p:spTgt>
                                        </p:tgtEl>
                                        <p:attrNameLst>
                                          <p:attrName>style.visibility</p:attrName>
                                        </p:attrNameLst>
                                      </p:cBhvr>
                                      <p:to>
                                        <p:strVal val="visible"/>
                                      </p:to>
                                    </p:set>
                                    <p:animEffect transition="in" filter="fade">
                                      <p:cBhvr>
                                        <p:cTn id="49" dur="500"/>
                                        <p:tgtEl>
                                          <p:spTgt spid="8195">
                                            <p:txEl>
                                              <p:pRg st="7" end="7"/>
                                            </p:txEl>
                                          </p:spTgt>
                                        </p:tgtEl>
                                      </p:cBhvr>
                                    </p:animEffect>
                                    <p:anim calcmode="lin" valueType="num">
                                      <p:cBhvr>
                                        <p:cTn id="50"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8195">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195">
                                            <p:txEl>
                                              <p:pRg st="8" end="8"/>
                                            </p:txEl>
                                          </p:spTgt>
                                        </p:tgtEl>
                                        <p:attrNameLst>
                                          <p:attrName>style.visibility</p:attrName>
                                        </p:attrNameLst>
                                      </p:cBhvr>
                                      <p:to>
                                        <p:strVal val="visible"/>
                                      </p:to>
                                    </p:set>
                                    <p:animEffect transition="in" filter="fade">
                                      <p:cBhvr>
                                        <p:cTn id="54" dur="500"/>
                                        <p:tgtEl>
                                          <p:spTgt spid="8195">
                                            <p:txEl>
                                              <p:pRg st="8" end="8"/>
                                            </p:txEl>
                                          </p:spTgt>
                                        </p:tgtEl>
                                      </p:cBhvr>
                                    </p:animEffect>
                                    <p:anim calcmode="lin" valueType="num">
                                      <p:cBhvr>
                                        <p:cTn id="55"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56" dur="500" fill="hold"/>
                                        <p:tgtEl>
                                          <p:spTgt spid="8195">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8195">
                                            <p:txEl>
                                              <p:pRg st="9" end="9"/>
                                            </p:txEl>
                                          </p:spTgt>
                                        </p:tgtEl>
                                        <p:attrNameLst>
                                          <p:attrName>style.visibility</p:attrName>
                                        </p:attrNameLst>
                                      </p:cBhvr>
                                      <p:to>
                                        <p:strVal val="visible"/>
                                      </p:to>
                                    </p:set>
                                    <p:animEffect transition="in" filter="fade">
                                      <p:cBhvr>
                                        <p:cTn id="59" dur="500"/>
                                        <p:tgtEl>
                                          <p:spTgt spid="8195">
                                            <p:txEl>
                                              <p:pRg st="9" end="9"/>
                                            </p:txEl>
                                          </p:spTgt>
                                        </p:tgtEl>
                                      </p:cBhvr>
                                    </p:animEffect>
                                    <p:anim calcmode="lin" valueType="num">
                                      <p:cBhvr>
                                        <p:cTn id="60"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p:cTn id="61" dur="500" fill="hold"/>
                                        <p:tgtEl>
                                          <p:spTgt spid="8195">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195">
                                            <p:txEl>
                                              <p:pRg st="10" end="10"/>
                                            </p:txEl>
                                          </p:spTgt>
                                        </p:tgtEl>
                                        <p:attrNameLst>
                                          <p:attrName>style.visibility</p:attrName>
                                        </p:attrNameLst>
                                      </p:cBhvr>
                                      <p:to>
                                        <p:strVal val="visible"/>
                                      </p:to>
                                    </p:set>
                                    <p:animEffect transition="in" filter="fade">
                                      <p:cBhvr>
                                        <p:cTn id="64" dur="500"/>
                                        <p:tgtEl>
                                          <p:spTgt spid="8195">
                                            <p:txEl>
                                              <p:pRg st="10" end="10"/>
                                            </p:txEl>
                                          </p:spTgt>
                                        </p:tgtEl>
                                      </p:cBhvr>
                                    </p:animEffect>
                                    <p:anim calcmode="lin" valueType="num">
                                      <p:cBhvr>
                                        <p:cTn id="65" dur="5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p:cTn id="66" dur="500" fill="hold"/>
                                        <p:tgtEl>
                                          <p:spTgt spid="8195">
                                            <p:txEl>
                                              <p:pRg st="10" end="10"/>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8195">
                                            <p:txEl>
                                              <p:pRg st="11" end="11"/>
                                            </p:txEl>
                                          </p:spTgt>
                                        </p:tgtEl>
                                        <p:attrNameLst>
                                          <p:attrName>style.visibility</p:attrName>
                                        </p:attrNameLst>
                                      </p:cBhvr>
                                      <p:to>
                                        <p:strVal val="visible"/>
                                      </p:to>
                                    </p:set>
                                    <p:animEffect transition="in" filter="fade">
                                      <p:cBhvr>
                                        <p:cTn id="69" dur="500"/>
                                        <p:tgtEl>
                                          <p:spTgt spid="8195">
                                            <p:txEl>
                                              <p:pRg st="11" end="11"/>
                                            </p:txEl>
                                          </p:spTgt>
                                        </p:tgtEl>
                                      </p:cBhvr>
                                    </p:animEffect>
                                    <p:anim calcmode="lin" valueType="num">
                                      <p:cBhvr>
                                        <p:cTn id="70" dur="500" fill="hold"/>
                                        <p:tgtEl>
                                          <p:spTgt spid="8195">
                                            <p:txEl>
                                              <p:pRg st="11" end="11"/>
                                            </p:txEl>
                                          </p:spTgt>
                                        </p:tgtEl>
                                        <p:attrNameLst>
                                          <p:attrName>ppt_x</p:attrName>
                                        </p:attrNameLst>
                                      </p:cBhvr>
                                      <p:tavLst>
                                        <p:tav tm="0">
                                          <p:val>
                                            <p:strVal val="#ppt_x"/>
                                          </p:val>
                                        </p:tav>
                                        <p:tav tm="100000">
                                          <p:val>
                                            <p:strVal val="#ppt_x"/>
                                          </p:val>
                                        </p:tav>
                                      </p:tavLst>
                                    </p:anim>
                                    <p:anim calcmode="lin" valueType="num">
                                      <p:cBhvr>
                                        <p:cTn id="71" dur="500" fill="hold"/>
                                        <p:tgtEl>
                                          <p:spTgt spid="819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en-US" altLang="zh-CN" sz="1400"/>
          </a:p>
        </p:txBody>
      </p:sp>
      <p:sp>
        <p:nvSpPr>
          <p:cNvPr id="1028" name="Rectangle 2"/>
          <p:cNvSpPr>
            <a:spLocks noGrp="1" noChangeArrowheads="1"/>
          </p:cNvSpPr>
          <p:nvPr>
            <p:ph type="title"/>
          </p:nvPr>
        </p:nvSpPr>
        <p:spPr>
          <a:xfrm>
            <a:off x="1524000" y="428625"/>
            <a:ext cx="9144000" cy="457200"/>
          </a:xfrm>
        </p:spPr>
        <p:txBody>
          <a:bodyPr/>
          <a:lstStyle/>
          <a:p>
            <a:r>
              <a:rPr lang="zh-CN" altLang="en-US" sz="2800">
                <a:ea typeface="宋体" panose="02010600030101010101" pitchFamily="2" charset="-122"/>
              </a:rPr>
              <a:t>动态规划算法</a:t>
            </a:r>
            <a:endParaRPr lang="en-US" altLang="zh-CN" sz="2800">
              <a:ea typeface="宋体" panose="02010600030101010101" pitchFamily="2" charset="-122"/>
            </a:endParaRPr>
          </a:p>
        </p:txBody>
      </p:sp>
      <p:sp>
        <p:nvSpPr>
          <p:cNvPr id="1029" name="Rectangle 3"/>
          <p:cNvSpPr>
            <a:spLocks noGrp="1" noChangeArrowheads="1"/>
          </p:cNvSpPr>
          <p:nvPr>
            <p:ph type="body" idx="1"/>
          </p:nvPr>
        </p:nvSpPr>
        <p:spPr>
          <a:xfrm>
            <a:off x="1774826" y="914400"/>
            <a:ext cx="8569325" cy="5410200"/>
          </a:xfrm>
        </p:spPr>
        <p:txBody>
          <a:bodyPr/>
          <a:lstStyle/>
          <a:p>
            <a:pPr marL="0" indent="0">
              <a:buNone/>
            </a:pPr>
            <a:r>
              <a:rPr lang="zh-CN" altLang="en-US" sz="2800">
                <a:ea typeface="宋体" panose="02010600030101010101" pitchFamily="2" charset="-122"/>
              </a:rPr>
              <a:t>定义</a:t>
            </a:r>
            <a:r>
              <a:rPr lang="en-US" altLang="zh-CN" sz="2800">
                <a:ea typeface="宋体" panose="02010600030101010101" pitchFamily="2" charset="-122"/>
              </a:rPr>
              <a:t>.  OPT(i, v) = </a:t>
            </a:r>
            <a:r>
              <a:rPr lang="zh-CN" altLang="en-US" sz="2800">
                <a:ea typeface="宋体" panose="02010600030101010101" pitchFamily="2" charset="-122"/>
              </a:rPr>
              <a:t>经过最多</a:t>
            </a:r>
            <a:r>
              <a:rPr lang="en-US" altLang="zh-CN" sz="2800">
                <a:ea typeface="宋体" panose="02010600030101010101" pitchFamily="2" charset="-122"/>
              </a:rPr>
              <a:t>i</a:t>
            </a:r>
            <a:r>
              <a:rPr lang="zh-CN" altLang="en-US" sz="2800">
                <a:ea typeface="宋体" panose="02010600030101010101" pitchFamily="2" charset="-122"/>
              </a:rPr>
              <a:t>条边的</a:t>
            </a:r>
            <a:r>
              <a:rPr lang="en-US" altLang="zh-CN" sz="2800">
                <a:ea typeface="宋体" panose="02010600030101010101" pitchFamily="2" charset="-122"/>
              </a:rPr>
              <a:t>v-t</a:t>
            </a:r>
            <a:r>
              <a:rPr lang="zh-CN" altLang="en-US" sz="2800">
                <a:ea typeface="宋体" panose="02010600030101010101" pitchFamily="2" charset="-122"/>
              </a:rPr>
              <a:t>的最短路径  </a:t>
            </a:r>
            <a:r>
              <a:rPr lang="en-US" altLang="zh-CN" sz="2800">
                <a:ea typeface="宋体" panose="02010600030101010101" pitchFamily="2" charset="-122"/>
              </a:rPr>
              <a:t>P</a:t>
            </a:r>
            <a:r>
              <a:rPr lang="zh-CN" altLang="en-US" sz="2800">
                <a:ea typeface="宋体" panose="02010600030101010101" pitchFamily="2" charset="-122"/>
              </a:rPr>
              <a:t>的长度</a:t>
            </a:r>
            <a:endParaRPr lang="en-US" altLang="zh-CN" sz="2800">
              <a:ea typeface="宋体" panose="02010600030101010101" pitchFamily="2" charset="-122"/>
            </a:endParaRPr>
          </a:p>
          <a:p>
            <a:pPr lvl="1"/>
            <a:r>
              <a:rPr lang="en-US" altLang="zh-CN" smtClean="0">
                <a:ea typeface="宋体" panose="02010600030101010101" pitchFamily="2" charset="-122"/>
              </a:rPr>
              <a:t>Case 1:  P </a:t>
            </a:r>
            <a:r>
              <a:rPr lang="zh-CN" altLang="en-US" smtClean="0">
                <a:ea typeface="宋体" panose="02010600030101010101" pitchFamily="2" charset="-122"/>
              </a:rPr>
              <a:t>经过至多 </a:t>
            </a:r>
            <a:r>
              <a:rPr lang="en-US" altLang="zh-CN" smtClean="0">
                <a:ea typeface="宋体" panose="02010600030101010101" pitchFamily="2" charset="-122"/>
              </a:rPr>
              <a:t>i-1 </a:t>
            </a:r>
            <a:r>
              <a:rPr lang="zh-CN" altLang="en-US" smtClean="0">
                <a:ea typeface="宋体" panose="02010600030101010101" pitchFamily="2" charset="-122"/>
              </a:rPr>
              <a:t>条边</a:t>
            </a:r>
            <a:r>
              <a:rPr lang="en-US" altLang="zh-CN" smtClean="0">
                <a:ea typeface="宋体" panose="02010600030101010101" pitchFamily="2" charset="-122"/>
              </a:rPr>
              <a:t>.</a:t>
            </a:r>
          </a:p>
          <a:p>
            <a:pPr lvl="2"/>
            <a:r>
              <a:rPr lang="en-US" altLang="zh-CN" sz="2800">
                <a:ea typeface="宋体" panose="02010600030101010101" pitchFamily="2" charset="-122"/>
              </a:rPr>
              <a:t>OPT(i, v) = OPT(i-1, v)</a:t>
            </a:r>
          </a:p>
          <a:p>
            <a:pPr lvl="2"/>
            <a:endParaRPr lang="en-US" altLang="zh-CN" sz="2800">
              <a:ea typeface="宋体" panose="02010600030101010101" pitchFamily="2" charset="-122"/>
            </a:endParaRPr>
          </a:p>
          <a:p>
            <a:pPr lvl="1"/>
            <a:r>
              <a:rPr lang="en-US" altLang="zh-CN" smtClean="0">
                <a:ea typeface="宋体" panose="02010600030101010101" pitchFamily="2" charset="-122"/>
              </a:rPr>
              <a:t>Case 2:  P </a:t>
            </a:r>
            <a:r>
              <a:rPr lang="zh-CN" altLang="en-US" smtClean="0">
                <a:ea typeface="宋体" panose="02010600030101010101" pitchFamily="2" charset="-122"/>
              </a:rPr>
              <a:t>刚好经过 </a:t>
            </a:r>
            <a:r>
              <a:rPr lang="en-US" altLang="zh-CN" smtClean="0">
                <a:ea typeface="宋体" panose="02010600030101010101" pitchFamily="2" charset="-122"/>
              </a:rPr>
              <a:t>i </a:t>
            </a:r>
            <a:r>
              <a:rPr lang="zh-CN" altLang="en-US" smtClean="0">
                <a:ea typeface="宋体" panose="02010600030101010101" pitchFamily="2" charset="-122"/>
              </a:rPr>
              <a:t>条边</a:t>
            </a:r>
            <a:r>
              <a:rPr lang="en-US" altLang="zh-CN" smtClean="0">
                <a:ea typeface="宋体" panose="02010600030101010101" pitchFamily="2" charset="-122"/>
              </a:rPr>
              <a:t>.</a:t>
            </a:r>
          </a:p>
          <a:p>
            <a:pPr lvl="2"/>
            <a:r>
              <a:rPr lang="zh-CN" altLang="en-US" sz="2800">
                <a:ea typeface="宋体" panose="02010600030101010101" pitchFamily="2" charset="-122"/>
              </a:rPr>
              <a:t>假设 </a:t>
            </a:r>
            <a:r>
              <a:rPr lang="en-US" altLang="zh-CN" sz="2800">
                <a:ea typeface="宋体" panose="02010600030101010101" pitchFamily="2" charset="-122"/>
              </a:rPr>
              <a:t>(v, w) </a:t>
            </a:r>
            <a:r>
              <a:rPr lang="zh-CN" altLang="en-US" sz="2800">
                <a:ea typeface="宋体" panose="02010600030101010101" pitchFamily="2" charset="-122"/>
              </a:rPr>
              <a:t>是一条边</a:t>
            </a:r>
            <a:r>
              <a:rPr lang="en-US" altLang="zh-CN" sz="2800">
                <a:ea typeface="宋体" panose="02010600030101010101" pitchFamily="2" charset="-122"/>
              </a:rPr>
              <a:t>, OPT </a:t>
            </a:r>
            <a:r>
              <a:rPr lang="zh-CN" altLang="en-US" sz="2800">
                <a:ea typeface="宋体" panose="02010600030101010101" pitchFamily="2" charset="-122"/>
              </a:rPr>
              <a:t>经过边 </a:t>
            </a:r>
            <a:r>
              <a:rPr lang="en-US" altLang="zh-CN" sz="2800">
                <a:ea typeface="宋体" panose="02010600030101010101" pitchFamily="2" charset="-122"/>
              </a:rPr>
              <a:t>(v, w), </a:t>
            </a:r>
            <a:r>
              <a:rPr lang="zh-CN" altLang="en-US" sz="2800">
                <a:ea typeface="宋体" panose="02010600030101010101" pitchFamily="2" charset="-122"/>
              </a:rPr>
              <a:t>然后经过最多经过 </a:t>
            </a:r>
            <a:r>
              <a:rPr lang="en-US" altLang="zh-CN" sz="2800">
                <a:ea typeface="宋体" panose="02010600030101010101" pitchFamily="2" charset="-122"/>
              </a:rPr>
              <a:t>i-1 </a:t>
            </a:r>
            <a:r>
              <a:rPr lang="zh-CN" altLang="en-US" sz="2800">
                <a:ea typeface="宋体" panose="02010600030101010101" pitchFamily="2" charset="-122"/>
              </a:rPr>
              <a:t>条边的</a:t>
            </a:r>
            <a:r>
              <a:rPr lang="en-US" altLang="zh-CN" sz="2800">
                <a:ea typeface="宋体" panose="02010600030101010101" pitchFamily="2" charset="-122"/>
              </a:rPr>
              <a:t>w-t</a:t>
            </a:r>
            <a:r>
              <a:rPr lang="zh-CN" altLang="en-US" sz="2800">
                <a:ea typeface="宋体" panose="02010600030101010101" pitchFamily="2" charset="-122"/>
              </a:rPr>
              <a:t>的路径</a:t>
            </a:r>
          </a:p>
          <a:p>
            <a:pPr lvl="1"/>
            <a:endParaRPr lang="en-US" altLang="zh-CN" smtClean="0">
              <a:ea typeface="宋体" panose="02010600030101010101" pitchFamily="2" charset="-122"/>
            </a:endParaRPr>
          </a:p>
          <a:p>
            <a:pPr lvl="1"/>
            <a:endParaRPr lang="en-US" altLang="zh-CN" sz="1800">
              <a:ea typeface="宋体" panose="02010600030101010101" pitchFamily="2" charset="-122"/>
            </a:endParaRPr>
          </a:p>
          <a:p>
            <a:pPr lvl="1"/>
            <a:endParaRPr lang="en-US" altLang="zh-CN" sz="1800">
              <a:ea typeface="宋体" panose="02010600030101010101" pitchFamily="2" charset="-122"/>
            </a:endParaRPr>
          </a:p>
          <a:p>
            <a:pPr lvl="1"/>
            <a:endParaRPr lang="en-US" altLang="zh-CN" sz="1800">
              <a:ea typeface="宋体" panose="02010600030101010101" pitchFamily="2" charset="-122"/>
            </a:endParaRPr>
          </a:p>
          <a:p>
            <a:pPr lvl="1"/>
            <a:endParaRPr lang="en-US" altLang="zh-CN" sz="1800">
              <a:ea typeface="宋体" panose="02010600030101010101" pitchFamily="2" charset="-122"/>
            </a:endParaRPr>
          </a:p>
          <a:p>
            <a:pPr marL="0" indent="0">
              <a:buNone/>
            </a:pPr>
            <a:endParaRPr lang="en-US" altLang="zh-CN" sz="2800">
              <a:ea typeface="宋体" panose="02010600030101010101" pitchFamily="2" charset="-122"/>
            </a:endParaRPr>
          </a:p>
          <a:p>
            <a:pPr marL="0" indent="0">
              <a:buNone/>
            </a:pPr>
            <a:endParaRPr lang="en-US" altLang="zh-CN" sz="2800">
              <a:ea typeface="宋体" panose="02010600030101010101" pitchFamily="2" charset="-122"/>
            </a:endParaRPr>
          </a:p>
          <a:p>
            <a:pPr marL="0" indent="0">
              <a:buNone/>
            </a:pPr>
            <a:r>
              <a:rPr lang="en-US" altLang="zh-CN" sz="2800">
                <a:ea typeface="宋体" panose="02010600030101010101" pitchFamily="2" charset="-122"/>
              </a:rPr>
              <a:t>Remark.</a:t>
            </a:r>
            <a:r>
              <a:rPr lang="zh-CN" altLang="en-US" sz="2800">
                <a:ea typeface="宋体" panose="02010600030101010101" pitchFamily="2" charset="-122"/>
              </a:rPr>
              <a:t>如果没有负圈</a:t>
            </a:r>
            <a:r>
              <a:rPr lang="en-US" altLang="zh-CN" sz="2800">
                <a:ea typeface="宋体" panose="02010600030101010101" pitchFamily="2" charset="-122"/>
              </a:rPr>
              <a:t>,</a:t>
            </a:r>
            <a:r>
              <a:rPr lang="zh-CN" altLang="en-US" sz="2800">
                <a:ea typeface="宋体" panose="02010600030101010101" pitchFamily="2" charset="-122"/>
              </a:rPr>
              <a:t>，假设图共</a:t>
            </a:r>
            <a:r>
              <a:rPr lang="en-US" altLang="zh-CN" sz="2800">
                <a:ea typeface="宋体" panose="02010600030101010101" pitchFamily="2" charset="-122"/>
              </a:rPr>
              <a:t>n</a:t>
            </a:r>
            <a:r>
              <a:rPr lang="zh-CN" altLang="en-US" sz="2800">
                <a:ea typeface="宋体" panose="02010600030101010101" pitchFamily="2" charset="-122"/>
              </a:rPr>
              <a:t>个顶点，则</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OPT(n-1, v) =  v-t</a:t>
            </a:r>
            <a:r>
              <a:rPr lang="zh-CN" altLang="en-US" sz="2800">
                <a:ea typeface="宋体" panose="02010600030101010101" pitchFamily="2" charset="-122"/>
              </a:rPr>
              <a:t>最短路径长度</a:t>
            </a:r>
            <a:r>
              <a:rPr lang="en-US" altLang="zh-CN" sz="2800">
                <a:ea typeface="宋体" panose="02010600030101010101" pitchFamily="2" charset="-122"/>
              </a:rPr>
              <a:t>.</a:t>
            </a:r>
          </a:p>
        </p:txBody>
      </p:sp>
      <p:graphicFrame>
        <p:nvGraphicFramePr>
          <p:cNvPr id="1026" name="Object 4"/>
          <p:cNvGraphicFramePr>
            <a:graphicFrameLocks noChangeAspect="1"/>
          </p:cNvGraphicFramePr>
          <p:nvPr/>
        </p:nvGraphicFramePr>
        <p:xfrm>
          <a:off x="1524001" y="4000501"/>
          <a:ext cx="8856663" cy="1317625"/>
        </p:xfrm>
        <a:graphic>
          <a:graphicData uri="http://schemas.openxmlformats.org/presentationml/2006/ole">
            <mc:AlternateContent xmlns:mc="http://schemas.openxmlformats.org/markup-compatibility/2006">
              <mc:Choice xmlns:v="urn:schemas-microsoft-com:vml" Requires="v">
                <p:oleObj spid="_x0000_s28679" name="Equation" r:id="rId4" imgW="7518400" imgH="914400" progId="Equation.3">
                  <p:embed/>
                </p:oleObj>
              </mc:Choice>
              <mc:Fallback>
                <p:oleObj name="Equation" r:id="rId4" imgW="7518400" imgH="914400" progId="Equation.3">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l="-1843" t="-13499" r="-1843" b="-13499"/>
                      <a:stretch>
                        <a:fillRect/>
                      </a:stretch>
                    </p:blipFill>
                    <p:spPr bwMode="auto">
                      <a:xfrm>
                        <a:off x="1524001" y="4000501"/>
                        <a:ext cx="8856663" cy="13176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523635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48E4CA80-A604-4F9F-BE51-2AC9C1E915FB}" type="slidenum">
              <a:rPr lang="zh-CN" altLang="en-US"/>
              <a:pPr/>
              <a:t>81</a:t>
            </a:fld>
            <a:endParaRPr lang="en-US" altLang="zh-CN" sz="1400"/>
          </a:p>
        </p:txBody>
      </p:sp>
      <p:sp>
        <p:nvSpPr>
          <p:cNvPr id="9219" name="Rectangle 5"/>
          <p:cNvSpPr>
            <a:spLocks noGrp="1" noChangeArrowheads="1"/>
          </p:cNvSpPr>
          <p:nvPr>
            <p:ph type="title"/>
          </p:nvPr>
        </p:nvSpPr>
        <p:spPr/>
        <p:txBody>
          <a:bodyPr/>
          <a:lstStyle/>
          <a:p>
            <a:r>
              <a:rPr lang="zh-CN" altLang="en-US" sz="2800">
                <a:ea typeface="宋体" panose="02010600030101010101" pitchFamily="2" charset="-122"/>
              </a:rPr>
              <a:t>算法实现</a:t>
            </a:r>
            <a:endParaRPr lang="en-US" altLang="zh-CN" sz="2800">
              <a:ea typeface="宋体" panose="02010600030101010101" pitchFamily="2" charset="-122"/>
            </a:endParaRPr>
          </a:p>
        </p:txBody>
      </p:sp>
      <p:sp>
        <p:nvSpPr>
          <p:cNvPr id="9220" name="Rectangle 6"/>
          <p:cNvSpPr>
            <a:spLocks noGrp="1" noChangeArrowheads="1"/>
          </p:cNvSpPr>
          <p:nvPr>
            <p:ph type="body" idx="1"/>
          </p:nvPr>
        </p:nvSpPr>
        <p:spPr/>
        <p:txBody>
          <a:bodyPr/>
          <a:lstStyle/>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a:p>
            <a:pPr marL="0" indent="0">
              <a:buNone/>
            </a:pPr>
            <a:r>
              <a:rPr lang="zh-CN" altLang="en-US" sz="2800" dirty="0">
                <a:ea typeface="宋体" panose="02010600030101010101" pitchFamily="2" charset="-122"/>
              </a:rPr>
              <a:t>分析：</a:t>
            </a:r>
            <a:r>
              <a:rPr lang="en-US" altLang="zh-CN" sz="2800" dirty="0">
                <a:ea typeface="宋体" panose="02010600030101010101" pitchFamily="2" charset="-122"/>
              </a:rPr>
              <a:t>  </a:t>
            </a:r>
            <a:r>
              <a:rPr lang="zh-CN" altLang="en-US" sz="2800" dirty="0">
                <a:ea typeface="宋体" panose="02010600030101010101" pitchFamily="2" charset="-122"/>
              </a:rPr>
              <a:t>运行时间</a:t>
            </a:r>
            <a:r>
              <a:rPr lang="en-US" altLang="zh-CN" sz="2800" dirty="0">
                <a:ea typeface="宋体" panose="02010600030101010101" pitchFamily="2" charset="-122"/>
                <a:sym typeface="Symbol" panose="05050102010706020507" pitchFamily="18" charset="2"/>
              </a:rPr>
              <a:t></a:t>
            </a:r>
            <a:r>
              <a:rPr lang="en-US" altLang="zh-CN" sz="2800" dirty="0">
                <a:ea typeface="宋体" panose="02010600030101010101" pitchFamily="2" charset="-122"/>
              </a:rPr>
              <a:t>(</a:t>
            </a:r>
            <a:r>
              <a:rPr lang="en-US" altLang="zh-CN" sz="2800" dirty="0" err="1">
                <a:ea typeface="宋体" panose="02010600030101010101" pitchFamily="2" charset="-122"/>
              </a:rPr>
              <a:t>mn</a:t>
            </a:r>
            <a:r>
              <a:rPr lang="en-US" altLang="zh-CN" sz="2800" dirty="0">
                <a:ea typeface="宋体" panose="02010600030101010101" pitchFamily="2" charset="-122"/>
              </a:rPr>
              <a:t>) ,</a:t>
            </a:r>
            <a:r>
              <a:rPr lang="zh-CN" altLang="en-US" sz="2800" dirty="0">
                <a:ea typeface="宋体" panose="02010600030101010101" pitchFamily="2" charset="-122"/>
              </a:rPr>
              <a:t>空间：</a:t>
            </a:r>
            <a:r>
              <a:rPr lang="en-US" altLang="zh-CN" sz="2800" dirty="0">
                <a:ea typeface="宋体" panose="02010600030101010101" pitchFamily="2" charset="-122"/>
              </a:rPr>
              <a:t> </a:t>
            </a:r>
            <a:r>
              <a:rPr lang="en-US" altLang="zh-CN" sz="2800" dirty="0">
                <a:ea typeface="宋体" panose="02010600030101010101" pitchFamily="2" charset="-122"/>
                <a:sym typeface="Symbol" panose="05050102010706020507" pitchFamily="18" charset="2"/>
              </a:rPr>
              <a:t></a:t>
            </a:r>
            <a:r>
              <a:rPr lang="en-US" altLang="zh-CN" sz="2800" dirty="0">
                <a:ea typeface="宋体" panose="02010600030101010101" pitchFamily="2" charset="-122"/>
              </a:rPr>
              <a:t>(n</a:t>
            </a:r>
            <a:r>
              <a:rPr lang="en-US" altLang="zh-CN" sz="2800" baseline="30000" dirty="0">
                <a:ea typeface="宋体" panose="02010600030101010101" pitchFamily="2" charset="-122"/>
              </a:rPr>
              <a:t>2</a:t>
            </a:r>
            <a:r>
              <a:rPr lang="en-US" altLang="zh-CN" sz="2800" dirty="0">
                <a:ea typeface="宋体" panose="02010600030101010101" pitchFamily="2" charset="-122"/>
              </a:rPr>
              <a:t>).</a:t>
            </a:r>
          </a:p>
          <a:p>
            <a:pPr marL="0" indent="0">
              <a:buNone/>
            </a:pPr>
            <a:endParaRPr lang="en-US" altLang="zh-CN" sz="2800" dirty="0">
              <a:ea typeface="宋体" panose="02010600030101010101" pitchFamily="2" charset="-122"/>
            </a:endParaRPr>
          </a:p>
        </p:txBody>
      </p:sp>
      <p:sp>
        <p:nvSpPr>
          <p:cNvPr id="9221" name="Text Box 4"/>
          <p:cNvSpPr txBox="1">
            <a:spLocks noChangeArrowheads="1"/>
          </p:cNvSpPr>
          <p:nvPr/>
        </p:nvSpPr>
        <p:spPr bwMode="auto">
          <a:xfrm>
            <a:off x="2743200" y="836613"/>
            <a:ext cx="6858000" cy="38417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zh-CN" sz="2000" b="1" dirty="0">
                <a:latin typeface="Courier New" panose="02070309020205020404" pitchFamily="49" charset="0"/>
              </a:rPr>
              <a:t>Shortest-Path(G, t) {</a:t>
            </a:r>
          </a:p>
          <a:p>
            <a:r>
              <a:rPr lang="en-US" altLang="zh-CN" sz="2000" b="1" dirty="0">
                <a:solidFill>
                  <a:srgbClr val="003399"/>
                </a:solidFill>
                <a:latin typeface="Courier New" panose="02070309020205020404" pitchFamily="49" charset="0"/>
              </a:rPr>
              <a:t>   </a:t>
            </a:r>
            <a:r>
              <a:rPr lang="en-US" altLang="zh-CN" sz="2000" b="1" dirty="0" err="1">
                <a:solidFill>
                  <a:schemeClr val="bg1"/>
                </a:solidFill>
                <a:latin typeface="Courier New" panose="02070309020205020404" pitchFamily="49" charset="0"/>
              </a:rPr>
              <a:t>foreach</a:t>
            </a:r>
            <a:r>
              <a:rPr lang="en-US" altLang="zh-CN" sz="2000" b="1" dirty="0">
                <a:solidFill>
                  <a:schemeClr val="bg1"/>
                </a:solidFill>
                <a:latin typeface="Courier New" panose="02070309020205020404" pitchFamily="49" charset="0"/>
              </a:rPr>
              <a:t> node v </a:t>
            </a:r>
            <a:r>
              <a:rPr lang="en-US" altLang="zh-CN" sz="2000" b="1" dirty="0">
                <a:solidFill>
                  <a:schemeClr val="bg1"/>
                </a:solidFill>
                <a:latin typeface="Courier New" panose="02070309020205020404" pitchFamily="49" charset="0"/>
                <a:sym typeface="Symbol" panose="05050102010706020507" pitchFamily="18" charset="2"/>
              </a:rPr>
              <a:t></a:t>
            </a:r>
            <a:r>
              <a:rPr lang="en-US" altLang="zh-CN" sz="2000" b="1" dirty="0">
                <a:solidFill>
                  <a:schemeClr val="bg1"/>
                </a:solidFill>
                <a:latin typeface="Courier New" panose="02070309020205020404" pitchFamily="49" charset="0"/>
              </a:rPr>
              <a:t> V</a:t>
            </a:r>
          </a:p>
          <a:p>
            <a:r>
              <a:rPr lang="en-US" altLang="zh-CN" sz="2000" b="1" dirty="0">
                <a:solidFill>
                  <a:schemeClr val="bg1"/>
                </a:solidFill>
                <a:latin typeface="Courier New" panose="02070309020205020404" pitchFamily="49" charset="0"/>
              </a:rPr>
              <a:t>      M[0, v] </a:t>
            </a:r>
            <a:r>
              <a:rPr lang="en-US" altLang="zh-CN" sz="2000" b="1" dirty="0">
                <a:solidFill>
                  <a:schemeClr val="bg1"/>
                </a:solidFill>
                <a:latin typeface="Courier New" panose="02070309020205020404" pitchFamily="49" charset="0"/>
                <a:sym typeface="Symbol" panose="05050102010706020507" pitchFamily="18" charset="2"/>
              </a:rPr>
              <a:t></a:t>
            </a:r>
            <a:r>
              <a:rPr lang="en-US" altLang="zh-CN" sz="2000" b="1" dirty="0">
                <a:solidFill>
                  <a:schemeClr val="bg1"/>
                </a:solidFill>
                <a:latin typeface="Courier New" panose="02070309020205020404" pitchFamily="49" charset="0"/>
              </a:rPr>
              <a:t> </a:t>
            </a:r>
            <a:r>
              <a:rPr lang="en-US" altLang="zh-CN" sz="2000" b="1" dirty="0">
                <a:solidFill>
                  <a:schemeClr val="bg1"/>
                </a:solidFill>
                <a:latin typeface="Courier New" panose="02070309020205020404" pitchFamily="49" charset="0"/>
                <a:sym typeface="Symbol" panose="05050102010706020507" pitchFamily="18" charset="2"/>
              </a:rPr>
              <a:t></a:t>
            </a:r>
            <a:endParaRPr lang="en-US" altLang="zh-CN" sz="2000" b="1" dirty="0">
              <a:solidFill>
                <a:schemeClr val="bg1"/>
              </a:solidFill>
              <a:latin typeface="Courier New" panose="02070309020205020404" pitchFamily="49" charset="0"/>
            </a:endParaRPr>
          </a:p>
          <a:p>
            <a:r>
              <a:rPr lang="en-US" altLang="zh-CN" sz="2000" b="1" dirty="0">
                <a:solidFill>
                  <a:schemeClr val="bg1"/>
                </a:solidFill>
                <a:latin typeface="Courier New" panose="02070309020205020404" pitchFamily="49" charset="0"/>
              </a:rPr>
              <a:t>   M[0, t] </a:t>
            </a:r>
            <a:r>
              <a:rPr lang="en-US" altLang="zh-CN" sz="2000" b="1" dirty="0">
                <a:solidFill>
                  <a:schemeClr val="bg1"/>
                </a:solidFill>
                <a:latin typeface="Courier New" panose="02070309020205020404" pitchFamily="49" charset="0"/>
                <a:sym typeface="Symbol" panose="05050102010706020507" pitchFamily="18" charset="2"/>
              </a:rPr>
              <a:t></a:t>
            </a:r>
            <a:r>
              <a:rPr lang="en-US" altLang="zh-CN" sz="2000" b="1" dirty="0">
                <a:solidFill>
                  <a:schemeClr val="bg1"/>
                </a:solidFill>
                <a:latin typeface="Courier New" panose="02070309020205020404" pitchFamily="49" charset="0"/>
              </a:rPr>
              <a:t> 0</a:t>
            </a:r>
          </a:p>
          <a:p>
            <a:endParaRPr lang="en-US" altLang="zh-CN" sz="2000" b="1" dirty="0">
              <a:solidFill>
                <a:schemeClr val="bg1"/>
              </a:solidFill>
              <a:latin typeface="Courier New" panose="02070309020205020404" pitchFamily="49" charset="0"/>
            </a:endParaRPr>
          </a:p>
          <a:p>
            <a:r>
              <a:rPr lang="en-US" altLang="zh-CN" sz="2000" b="1" dirty="0">
                <a:solidFill>
                  <a:schemeClr val="bg1"/>
                </a:solidFill>
                <a:latin typeface="Courier New" panose="02070309020205020404" pitchFamily="49" charset="0"/>
              </a:rPr>
              <a:t>   for </a:t>
            </a:r>
            <a:r>
              <a:rPr lang="en-US" altLang="zh-CN" sz="2000" b="1" dirty="0" err="1">
                <a:solidFill>
                  <a:schemeClr val="bg1"/>
                </a:solidFill>
                <a:latin typeface="Courier New" panose="02070309020205020404" pitchFamily="49" charset="0"/>
              </a:rPr>
              <a:t>i</a:t>
            </a:r>
            <a:r>
              <a:rPr lang="en-US" altLang="zh-CN" sz="2000" b="1" dirty="0">
                <a:solidFill>
                  <a:schemeClr val="bg1"/>
                </a:solidFill>
                <a:latin typeface="Courier New" panose="02070309020205020404" pitchFamily="49" charset="0"/>
              </a:rPr>
              <a:t> = 1 to n-1</a:t>
            </a:r>
          </a:p>
          <a:p>
            <a:r>
              <a:rPr lang="en-US" altLang="zh-CN" sz="2000" b="1" dirty="0">
                <a:solidFill>
                  <a:schemeClr val="bg1"/>
                </a:solidFill>
                <a:latin typeface="Courier New" panose="02070309020205020404" pitchFamily="49" charset="0"/>
              </a:rPr>
              <a:t>      </a:t>
            </a:r>
            <a:r>
              <a:rPr lang="en-US" altLang="zh-CN" sz="2000" b="1" dirty="0" err="1">
                <a:solidFill>
                  <a:schemeClr val="bg1"/>
                </a:solidFill>
                <a:latin typeface="Courier New" panose="02070309020205020404" pitchFamily="49" charset="0"/>
              </a:rPr>
              <a:t>foreach</a:t>
            </a:r>
            <a:r>
              <a:rPr lang="en-US" altLang="zh-CN" sz="2000" b="1" dirty="0">
                <a:solidFill>
                  <a:schemeClr val="bg1"/>
                </a:solidFill>
                <a:latin typeface="Courier New" panose="02070309020205020404" pitchFamily="49" charset="0"/>
              </a:rPr>
              <a:t> node v </a:t>
            </a:r>
            <a:r>
              <a:rPr lang="en-US" altLang="zh-CN" sz="2000" b="1" dirty="0">
                <a:solidFill>
                  <a:schemeClr val="bg1"/>
                </a:solidFill>
                <a:latin typeface="Courier New" panose="02070309020205020404" pitchFamily="49" charset="0"/>
                <a:sym typeface="Symbol" panose="05050102010706020507" pitchFamily="18" charset="2"/>
              </a:rPr>
              <a:t> </a:t>
            </a:r>
            <a:r>
              <a:rPr lang="en-US" altLang="zh-CN" sz="2000" b="1" dirty="0">
                <a:solidFill>
                  <a:schemeClr val="bg1"/>
                </a:solidFill>
                <a:latin typeface="Courier New" panose="02070309020205020404" pitchFamily="49" charset="0"/>
              </a:rPr>
              <a:t>V</a:t>
            </a:r>
          </a:p>
          <a:p>
            <a:r>
              <a:rPr lang="en-US" altLang="zh-CN" sz="2000" b="1" dirty="0">
                <a:solidFill>
                  <a:schemeClr val="bg1"/>
                </a:solidFill>
                <a:latin typeface="Courier New" panose="02070309020205020404" pitchFamily="49" charset="0"/>
              </a:rPr>
              <a:t>         M[</a:t>
            </a:r>
            <a:r>
              <a:rPr lang="en-US" altLang="zh-CN" sz="2000" b="1" dirty="0" err="1">
                <a:solidFill>
                  <a:schemeClr val="bg1"/>
                </a:solidFill>
                <a:latin typeface="Courier New" panose="02070309020205020404" pitchFamily="49" charset="0"/>
              </a:rPr>
              <a:t>i</a:t>
            </a:r>
            <a:r>
              <a:rPr lang="en-US" altLang="zh-CN" sz="2000" b="1" dirty="0">
                <a:solidFill>
                  <a:schemeClr val="bg1"/>
                </a:solidFill>
                <a:latin typeface="Courier New" panose="02070309020205020404" pitchFamily="49" charset="0"/>
              </a:rPr>
              <a:t>, v] </a:t>
            </a:r>
            <a:r>
              <a:rPr lang="en-US" altLang="zh-CN" sz="2000" b="1" dirty="0">
                <a:solidFill>
                  <a:schemeClr val="bg1"/>
                </a:solidFill>
                <a:latin typeface="Courier New" panose="02070309020205020404" pitchFamily="49" charset="0"/>
                <a:sym typeface="Symbol" panose="05050102010706020507" pitchFamily="18" charset="2"/>
              </a:rPr>
              <a:t> M[i-1, v]</a:t>
            </a:r>
            <a:endParaRPr lang="en-US" altLang="zh-CN" sz="2000" b="1" dirty="0">
              <a:solidFill>
                <a:schemeClr val="bg1"/>
              </a:solidFill>
              <a:latin typeface="Courier New" panose="02070309020205020404" pitchFamily="49" charset="0"/>
            </a:endParaRPr>
          </a:p>
          <a:p>
            <a:r>
              <a:rPr lang="en-US" altLang="zh-CN" sz="2000" b="1" dirty="0">
                <a:solidFill>
                  <a:schemeClr val="bg1"/>
                </a:solidFill>
                <a:latin typeface="Courier New" panose="02070309020205020404" pitchFamily="49" charset="0"/>
              </a:rPr>
              <a:t>      </a:t>
            </a:r>
            <a:r>
              <a:rPr lang="en-US" altLang="zh-CN" sz="2000" b="1" dirty="0" err="1">
                <a:solidFill>
                  <a:schemeClr val="bg1"/>
                </a:solidFill>
                <a:latin typeface="Courier New" panose="02070309020205020404" pitchFamily="49" charset="0"/>
              </a:rPr>
              <a:t>foreach</a:t>
            </a:r>
            <a:r>
              <a:rPr lang="en-US" altLang="zh-CN" sz="2000" b="1" dirty="0">
                <a:solidFill>
                  <a:schemeClr val="bg1"/>
                </a:solidFill>
                <a:latin typeface="Courier New" panose="02070309020205020404" pitchFamily="49" charset="0"/>
              </a:rPr>
              <a:t> edge (v, w) </a:t>
            </a:r>
            <a:r>
              <a:rPr lang="en-US" altLang="zh-CN" sz="2000" b="1" dirty="0">
                <a:solidFill>
                  <a:schemeClr val="bg1"/>
                </a:solidFill>
                <a:latin typeface="Courier New" panose="02070309020205020404" pitchFamily="49" charset="0"/>
                <a:sym typeface="Symbol" panose="05050102010706020507" pitchFamily="18" charset="2"/>
              </a:rPr>
              <a:t> </a:t>
            </a:r>
            <a:r>
              <a:rPr lang="en-US" altLang="zh-CN" sz="2000" b="1" dirty="0">
                <a:solidFill>
                  <a:schemeClr val="bg1"/>
                </a:solidFill>
                <a:latin typeface="Courier New" panose="02070309020205020404" pitchFamily="49" charset="0"/>
              </a:rPr>
              <a:t>E</a:t>
            </a:r>
          </a:p>
          <a:p>
            <a:r>
              <a:rPr lang="en-US" altLang="zh-CN" sz="2000" b="1" dirty="0">
                <a:solidFill>
                  <a:schemeClr val="bg1"/>
                </a:solidFill>
                <a:latin typeface="Courier New" panose="02070309020205020404" pitchFamily="49" charset="0"/>
              </a:rPr>
              <a:t>         M[</a:t>
            </a:r>
            <a:r>
              <a:rPr lang="en-US" altLang="zh-CN" sz="2000" b="1" dirty="0" err="1">
                <a:solidFill>
                  <a:schemeClr val="bg1"/>
                </a:solidFill>
                <a:latin typeface="Courier New" panose="02070309020205020404" pitchFamily="49" charset="0"/>
              </a:rPr>
              <a:t>i</a:t>
            </a:r>
            <a:r>
              <a:rPr lang="en-US" altLang="zh-CN" sz="2000" b="1" dirty="0">
                <a:solidFill>
                  <a:schemeClr val="bg1"/>
                </a:solidFill>
                <a:latin typeface="Courier New" panose="02070309020205020404" pitchFamily="49" charset="0"/>
              </a:rPr>
              <a:t>, v] </a:t>
            </a:r>
            <a:r>
              <a:rPr lang="en-US" altLang="zh-CN" sz="2000" b="1" dirty="0">
                <a:solidFill>
                  <a:schemeClr val="bg1"/>
                </a:solidFill>
                <a:latin typeface="Courier New" panose="02070309020205020404" pitchFamily="49" charset="0"/>
                <a:sym typeface="Symbol" panose="05050102010706020507" pitchFamily="18" charset="2"/>
              </a:rPr>
              <a:t> min { M[</a:t>
            </a:r>
            <a:r>
              <a:rPr lang="en-US" altLang="zh-CN" sz="2000" b="1" dirty="0" err="1">
                <a:solidFill>
                  <a:schemeClr val="bg1"/>
                </a:solidFill>
                <a:latin typeface="Courier New" panose="02070309020205020404" pitchFamily="49" charset="0"/>
                <a:sym typeface="Symbol" panose="05050102010706020507" pitchFamily="18" charset="2"/>
              </a:rPr>
              <a:t>i</a:t>
            </a:r>
            <a:r>
              <a:rPr lang="en-US" altLang="zh-CN" sz="2000" b="1" dirty="0">
                <a:solidFill>
                  <a:schemeClr val="bg1"/>
                </a:solidFill>
                <a:latin typeface="Courier New" panose="02070309020205020404" pitchFamily="49" charset="0"/>
                <a:sym typeface="Symbol" panose="05050102010706020507" pitchFamily="18" charset="2"/>
              </a:rPr>
              <a:t>, v], M[i-1, w] + </a:t>
            </a:r>
            <a:r>
              <a:rPr lang="en-US" altLang="zh-CN" sz="2000" b="1" dirty="0" err="1">
                <a:solidFill>
                  <a:schemeClr val="bg1"/>
                </a:solidFill>
                <a:latin typeface="Courier New" panose="02070309020205020404" pitchFamily="49" charset="0"/>
              </a:rPr>
              <a:t>c</a:t>
            </a:r>
            <a:r>
              <a:rPr lang="en-US" altLang="zh-CN" sz="2000" b="1" baseline="-25000" dirty="0" err="1">
                <a:solidFill>
                  <a:schemeClr val="bg1"/>
                </a:solidFill>
                <a:latin typeface="Courier New" panose="02070309020205020404" pitchFamily="49" charset="0"/>
              </a:rPr>
              <a:t>vw</a:t>
            </a:r>
            <a:r>
              <a:rPr lang="en-US" altLang="zh-CN" sz="2000" b="1" baseline="-25000" dirty="0">
                <a:solidFill>
                  <a:schemeClr val="bg1"/>
                </a:solidFill>
                <a:latin typeface="Courier New" panose="02070309020205020404" pitchFamily="49" charset="0"/>
              </a:rPr>
              <a:t> </a:t>
            </a:r>
            <a:r>
              <a:rPr lang="en-US" altLang="zh-CN" sz="2000" b="1" dirty="0">
                <a:solidFill>
                  <a:schemeClr val="bg1"/>
                </a:solidFill>
                <a:latin typeface="Courier New" panose="02070309020205020404" pitchFamily="49" charset="0"/>
              </a:rPr>
              <a:t>}</a:t>
            </a:r>
          </a:p>
          <a:p>
            <a:r>
              <a:rPr lang="en-US" altLang="zh-CN" sz="2000" b="1" dirty="0">
                <a:solidFill>
                  <a:schemeClr val="bg1"/>
                </a:solidFill>
                <a:latin typeface="Courier New" panose="02070309020205020404" pitchFamily="49" charset="0"/>
              </a:rPr>
              <a:t>}</a:t>
            </a:r>
          </a:p>
        </p:txBody>
      </p:sp>
      <p:sp>
        <p:nvSpPr>
          <p:cNvPr id="6" name="爆炸形 2 5"/>
          <p:cNvSpPr>
            <a:spLocks noChangeArrowheads="1"/>
          </p:cNvSpPr>
          <p:nvPr/>
        </p:nvSpPr>
        <p:spPr bwMode="auto">
          <a:xfrm>
            <a:off x="1952625" y="4143376"/>
            <a:ext cx="4071938" cy="2714625"/>
          </a:xfrm>
          <a:prstGeom prst="irregularSeal2">
            <a:avLst/>
          </a:prstGeom>
          <a:solidFill>
            <a:schemeClr val="accent1"/>
          </a:solidFill>
          <a:ln w="9525" algn="ctr">
            <a:solidFill>
              <a:schemeClr val="tx1"/>
            </a:solidFill>
            <a:round/>
            <a:headEnd/>
            <a:tailEnd type="triangle" w="sm" len="sm"/>
          </a:ln>
        </p:spPr>
        <p:txBody>
          <a:bodyPr lIns="92075" tIns="46038" rIns="92075" bIns="46038"/>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zh-CN" altLang="en-US" b="1">
                <a:solidFill>
                  <a:schemeClr val="bg1"/>
                </a:solidFill>
                <a:ea typeface="宋体" panose="02010600030101010101" pitchFamily="2" charset="-122"/>
              </a:rPr>
              <a:t>不是所有点到</a:t>
            </a:r>
            <a:r>
              <a:rPr lang="en-US" altLang="zh-CN" b="1">
                <a:solidFill>
                  <a:schemeClr val="bg1"/>
                </a:solidFill>
                <a:ea typeface="宋体" panose="02010600030101010101" pitchFamily="2" charset="-122"/>
              </a:rPr>
              <a:t>t</a:t>
            </a:r>
            <a:r>
              <a:rPr lang="zh-CN" altLang="en-US" b="1">
                <a:solidFill>
                  <a:schemeClr val="bg1"/>
                </a:solidFill>
                <a:ea typeface="宋体" panose="02010600030101010101" pitchFamily="2" charset="-122"/>
              </a:rPr>
              <a:t>的路径都包含</a:t>
            </a:r>
            <a:r>
              <a:rPr lang="en-US" altLang="zh-CN" b="1">
                <a:solidFill>
                  <a:schemeClr val="bg1"/>
                </a:solidFill>
                <a:ea typeface="宋体" panose="02010600030101010101" pitchFamily="2" charset="-122"/>
              </a:rPr>
              <a:t>n</a:t>
            </a:r>
            <a:r>
              <a:rPr lang="zh-CN" altLang="en-US" b="1">
                <a:solidFill>
                  <a:schemeClr val="bg1"/>
                </a:solidFill>
                <a:ea typeface="宋体" panose="02010600030101010101" pitchFamily="2" charset="-122"/>
              </a:rPr>
              <a:t>条边，大量是少于</a:t>
            </a:r>
            <a:r>
              <a:rPr lang="en-US" altLang="zh-CN" b="1">
                <a:solidFill>
                  <a:schemeClr val="bg1"/>
                </a:solidFill>
                <a:ea typeface="宋体" panose="02010600030101010101" pitchFamily="2" charset="-122"/>
              </a:rPr>
              <a:t>n</a:t>
            </a:r>
            <a:r>
              <a:rPr lang="zh-CN" altLang="en-US" b="1">
                <a:solidFill>
                  <a:schemeClr val="bg1"/>
                </a:solidFill>
                <a:ea typeface="宋体" panose="02010600030101010101" pitchFamily="2" charset="-122"/>
              </a:rPr>
              <a:t>条边</a:t>
            </a:r>
          </a:p>
        </p:txBody>
      </p:sp>
      <p:sp>
        <p:nvSpPr>
          <p:cNvPr id="7" name="爆炸形 2 6"/>
          <p:cNvSpPr>
            <a:spLocks noChangeArrowheads="1"/>
          </p:cNvSpPr>
          <p:nvPr/>
        </p:nvSpPr>
        <p:spPr bwMode="auto">
          <a:xfrm>
            <a:off x="5881689" y="4143376"/>
            <a:ext cx="4071937" cy="2714625"/>
          </a:xfrm>
          <a:prstGeom prst="irregularSeal2">
            <a:avLst/>
          </a:prstGeom>
          <a:solidFill>
            <a:schemeClr val="accent1"/>
          </a:solidFill>
          <a:ln w="9525" algn="ctr">
            <a:solidFill>
              <a:schemeClr val="tx1"/>
            </a:solidFill>
            <a:round/>
            <a:headEnd/>
            <a:tailEnd type="triangle" w="sm" len="sm"/>
          </a:ln>
        </p:spPr>
        <p:txBody>
          <a:bodyPr lIns="92075" tIns="46038" rIns="92075" bIns="46038"/>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zh-CN" altLang="en-US" b="1">
                <a:solidFill>
                  <a:schemeClr val="bg1"/>
                </a:solidFill>
                <a:ea typeface="宋体" panose="02010600030101010101" pitchFamily="2" charset="-122"/>
              </a:rPr>
              <a:t>边数不大于某数时，某些点不可达，则最短路径长度不会变化</a:t>
            </a:r>
          </a:p>
        </p:txBody>
      </p:sp>
    </p:spTree>
    <p:extLst>
      <p:ext uri="{BB962C8B-B14F-4D97-AF65-F5344CB8AC3E}">
        <p14:creationId xmlns:p14="http://schemas.microsoft.com/office/powerpoint/2010/main" val="1443491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A9898262-26BE-4B9E-8831-A401068B6A2F}" type="slidenum">
              <a:rPr lang="zh-CN" altLang="en-US"/>
              <a:pPr/>
              <a:t>82</a:t>
            </a:fld>
            <a:endParaRPr lang="en-US" altLang="zh-CN" sz="1400"/>
          </a:p>
        </p:txBody>
      </p:sp>
      <p:sp>
        <p:nvSpPr>
          <p:cNvPr id="10243" name="Rectangle 2"/>
          <p:cNvSpPr>
            <a:spLocks noGrp="1" noChangeArrowheads="1"/>
          </p:cNvSpPr>
          <p:nvPr>
            <p:ph type="title"/>
          </p:nvPr>
        </p:nvSpPr>
        <p:spPr/>
        <p:txBody>
          <a:bodyPr/>
          <a:lstStyle/>
          <a:p>
            <a:r>
              <a:rPr lang="en-US" altLang="zh-CN" sz="3200">
                <a:ea typeface="宋体" panose="02010600030101010101" pitchFamily="2" charset="-122"/>
              </a:rPr>
              <a:t>bellman-ford</a:t>
            </a:r>
            <a:r>
              <a:rPr lang="zh-CN" altLang="en-US" sz="3200">
                <a:ea typeface="宋体" panose="02010600030101010101" pitchFamily="2" charset="-122"/>
              </a:rPr>
              <a:t>实现</a:t>
            </a:r>
            <a:endParaRPr lang="en-US" altLang="zh-CN" sz="3200">
              <a:ea typeface="宋体" panose="02010600030101010101" pitchFamily="2" charset="-122"/>
            </a:endParaRPr>
          </a:p>
        </p:txBody>
      </p:sp>
      <p:sp>
        <p:nvSpPr>
          <p:cNvPr id="570371" name="Rectangle 3"/>
          <p:cNvSpPr>
            <a:spLocks noGrp="1" noChangeArrowheads="1"/>
          </p:cNvSpPr>
          <p:nvPr>
            <p:ph type="body" idx="1"/>
          </p:nvPr>
        </p:nvSpPr>
        <p:spPr>
          <a:xfrm>
            <a:off x="1992313" y="836614"/>
            <a:ext cx="8280400" cy="5761037"/>
          </a:xfrm>
        </p:spPr>
        <p:txBody>
          <a:bodyPr/>
          <a:lstStyle/>
          <a:p>
            <a:pPr marL="0" indent="0">
              <a:buNone/>
            </a:pPr>
            <a:r>
              <a:rPr lang="zh-CN" altLang="en-US" sz="2800">
                <a:ea typeface="宋体" panose="02010600030101010101" pitchFamily="2" charset="-122"/>
              </a:rPr>
              <a:t>实际的实现</a:t>
            </a:r>
            <a:r>
              <a:rPr lang="en-US" altLang="zh-CN" sz="2800">
                <a:ea typeface="宋体" panose="02010600030101010101" pitchFamily="2" charset="-122"/>
              </a:rPr>
              <a:t>.</a:t>
            </a:r>
          </a:p>
          <a:p>
            <a:pPr lvl="1"/>
            <a:r>
              <a:rPr lang="zh-CN" altLang="en-US" smtClean="0">
                <a:ea typeface="宋体" panose="02010600030101010101" pitchFamily="2" charset="-122"/>
              </a:rPr>
              <a:t>维护一个队列</a:t>
            </a:r>
            <a:r>
              <a:rPr lang="en-US" altLang="zh-CN" smtClean="0">
                <a:ea typeface="宋体" panose="02010600030101010101" pitchFamily="2" charset="-122"/>
              </a:rPr>
              <a:t>M[v] = </a:t>
            </a:r>
            <a:r>
              <a:rPr lang="zh-CN" altLang="en-US" smtClean="0">
                <a:ea typeface="宋体" panose="02010600030101010101" pitchFamily="2" charset="-122"/>
              </a:rPr>
              <a:t>到目前为止所找到的</a:t>
            </a:r>
            <a:r>
              <a:rPr lang="en-US" altLang="zh-CN" smtClean="0">
                <a:ea typeface="宋体" panose="02010600030101010101" pitchFamily="2" charset="-122"/>
              </a:rPr>
              <a:t>v-t</a:t>
            </a:r>
            <a:r>
              <a:rPr lang="zh-CN" altLang="en-US" smtClean="0">
                <a:ea typeface="宋体" panose="02010600030101010101" pitchFamily="2" charset="-122"/>
              </a:rPr>
              <a:t>最短路径长度</a:t>
            </a: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lvl="1"/>
            <a:r>
              <a:rPr lang="zh-CN" altLang="en-US" smtClean="0">
                <a:ea typeface="宋体" panose="02010600030101010101" pitchFamily="2" charset="-122"/>
              </a:rPr>
              <a:t>不需要检测边</a:t>
            </a:r>
            <a:r>
              <a:rPr lang="en-US" altLang="zh-CN" smtClean="0">
                <a:ea typeface="宋体" panose="02010600030101010101" pitchFamily="2" charset="-122"/>
              </a:rPr>
              <a:t>(v, w)</a:t>
            </a:r>
            <a:r>
              <a:rPr lang="zh-CN" altLang="en-US" smtClean="0">
                <a:ea typeface="宋体" panose="02010600030101010101" pitchFamily="2" charset="-122"/>
              </a:rPr>
              <a:t>，除非在先前的循环中改变了</a:t>
            </a:r>
            <a:r>
              <a:rPr lang="en-US" altLang="zh-CN" smtClean="0">
                <a:ea typeface="宋体" panose="02010600030101010101" pitchFamily="2" charset="-122"/>
              </a:rPr>
              <a:t> M[w].</a:t>
            </a:r>
          </a:p>
          <a:p>
            <a:pPr lvl="1"/>
            <a:r>
              <a:rPr lang="zh-CN" altLang="en-US" smtClean="0">
                <a:solidFill>
                  <a:srgbClr val="FF0000"/>
                </a:solidFill>
                <a:ea typeface="宋体" panose="02010600030101010101" pitchFamily="2" charset="-122"/>
              </a:rPr>
              <a:t>没有更新，说明最短路径已经检查完毕，或部分点不可达</a:t>
            </a:r>
            <a:endParaRPr lang="en-US" altLang="zh-CN" smtClean="0">
              <a:solidFill>
                <a:srgbClr val="FF0000"/>
              </a:solidFill>
              <a:ea typeface="宋体" panose="02010600030101010101" pitchFamily="2" charset="-122"/>
            </a:endParaRPr>
          </a:p>
          <a:p>
            <a:pPr marL="0" indent="0">
              <a:buNone/>
            </a:pPr>
            <a:endParaRPr lang="en-US" altLang="zh-CN" sz="2800">
              <a:ea typeface="宋体" panose="02010600030101010101" pitchFamily="2" charset="-122"/>
            </a:endParaRPr>
          </a:p>
          <a:p>
            <a:pPr marL="0" indent="0">
              <a:buNone/>
            </a:pPr>
            <a:endParaRPr lang="en-US" altLang="zh-CN" sz="2800">
              <a:ea typeface="宋体" panose="02010600030101010101" pitchFamily="2" charset="-122"/>
            </a:endParaRPr>
          </a:p>
          <a:p>
            <a:pPr marL="0" indent="0">
              <a:buNone/>
            </a:pPr>
            <a:r>
              <a:rPr lang="en-US" altLang="zh-CN" sz="2800">
                <a:ea typeface="宋体" panose="02010600030101010101" pitchFamily="2" charset="-122"/>
              </a:rPr>
              <a:t>Theorem.  </a:t>
            </a:r>
            <a:r>
              <a:rPr lang="zh-CN" altLang="en-US" sz="2800">
                <a:ea typeface="宋体" panose="02010600030101010101" pitchFamily="2" charset="-122"/>
              </a:rPr>
              <a:t>通过这个算法</a:t>
            </a:r>
            <a:r>
              <a:rPr lang="en-US" altLang="zh-CN" sz="2800">
                <a:ea typeface="宋体" panose="02010600030101010101" pitchFamily="2" charset="-122"/>
              </a:rPr>
              <a:t>, M[v] </a:t>
            </a:r>
            <a:r>
              <a:rPr lang="zh-CN" altLang="en-US" sz="2800">
                <a:ea typeface="宋体" panose="02010600030101010101" pitchFamily="2" charset="-122"/>
              </a:rPr>
              <a:t>是</a:t>
            </a:r>
            <a:r>
              <a:rPr lang="en-US" altLang="zh-CN" sz="2800">
                <a:ea typeface="宋体" panose="02010600030101010101" pitchFamily="2" charset="-122"/>
              </a:rPr>
              <a:t>v-t </a:t>
            </a:r>
            <a:r>
              <a:rPr lang="zh-CN" altLang="en-US" sz="2800">
                <a:ea typeface="宋体" panose="02010600030101010101" pitchFamily="2" charset="-122"/>
              </a:rPr>
              <a:t>路径的长度</a:t>
            </a:r>
            <a:r>
              <a:rPr lang="en-US" altLang="zh-CN" sz="2800">
                <a:ea typeface="宋体" panose="02010600030101010101" pitchFamily="2" charset="-122"/>
              </a:rPr>
              <a:t>, </a:t>
            </a:r>
            <a:r>
              <a:rPr lang="zh-CN" altLang="en-US" sz="2800">
                <a:ea typeface="宋体" panose="02010600030101010101" pitchFamily="2" charset="-122"/>
              </a:rPr>
              <a:t>经过</a:t>
            </a:r>
            <a:r>
              <a:rPr lang="en-US" altLang="zh-CN" sz="2800">
                <a:ea typeface="宋体" panose="02010600030101010101" pitchFamily="2" charset="-122"/>
              </a:rPr>
              <a:t> i </a:t>
            </a:r>
            <a:r>
              <a:rPr lang="zh-CN" altLang="en-US" sz="2800">
                <a:ea typeface="宋体" panose="02010600030101010101" pitchFamily="2" charset="-122"/>
              </a:rPr>
              <a:t>次循环更新</a:t>
            </a:r>
            <a:r>
              <a:rPr lang="en-US" altLang="zh-CN" sz="2800">
                <a:ea typeface="宋体" panose="02010600030101010101" pitchFamily="2" charset="-122"/>
              </a:rPr>
              <a:t>,  M[v] </a:t>
            </a:r>
            <a:r>
              <a:rPr lang="zh-CN" altLang="en-US" sz="2800">
                <a:ea typeface="宋体" panose="02010600030101010101" pitchFamily="2" charset="-122"/>
              </a:rPr>
              <a:t>的值不大于</a:t>
            </a:r>
            <a:r>
              <a:rPr lang="en-US" altLang="zh-CN" sz="2800">
                <a:ea typeface="宋体" panose="02010600030101010101" pitchFamily="2" charset="-122"/>
                <a:sym typeface="Symbol" panose="05050102010706020507" pitchFamily="18" charset="2"/>
              </a:rPr>
              <a:t> v-t </a:t>
            </a:r>
            <a:r>
              <a:rPr lang="zh-CN" altLang="en-US" sz="2800">
                <a:ea typeface="宋体" panose="02010600030101010101" pitchFamily="2" charset="-122"/>
                <a:sym typeface="Symbol" panose="05050102010706020507" pitchFamily="18" charset="2"/>
              </a:rPr>
              <a:t>的</a:t>
            </a:r>
            <a:r>
              <a:rPr lang="en-US" altLang="zh-CN" sz="2800">
                <a:ea typeface="宋体" panose="02010600030101010101" pitchFamily="2" charset="-122"/>
                <a:sym typeface="Symbol" panose="05050102010706020507" pitchFamily="18" charset="2"/>
              </a:rPr>
              <a:t>  i</a:t>
            </a:r>
            <a:r>
              <a:rPr lang="zh-CN" altLang="en-US" sz="2800">
                <a:ea typeface="宋体" panose="02010600030101010101" pitchFamily="2" charset="-122"/>
                <a:sym typeface="Symbol" panose="05050102010706020507" pitchFamily="18" charset="2"/>
              </a:rPr>
              <a:t>条边的最短路径长度</a:t>
            </a:r>
            <a:r>
              <a:rPr lang="en-US" altLang="zh-CN" sz="2800">
                <a:ea typeface="宋体" panose="02010600030101010101" pitchFamily="2" charset="-122"/>
                <a:sym typeface="Symbol" panose="05050102010706020507" pitchFamily="18" charset="2"/>
              </a:rPr>
              <a:t>.</a:t>
            </a:r>
            <a:endParaRPr lang="en-US" altLang="zh-CN" sz="2800">
              <a:ea typeface="宋体" panose="02010600030101010101" pitchFamily="2" charset="-122"/>
            </a:endParaRPr>
          </a:p>
          <a:p>
            <a:pPr lvl="1"/>
            <a:endParaRPr lang="en-US" altLang="zh-CN" smtClean="0">
              <a:ea typeface="宋体" panose="02010600030101010101" pitchFamily="2" charset="-122"/>
            </a:endParaRPr>
          </a:p>
          <a:p>
            <a:pPr lvl="1"/>
            <a:r>
              <a:rPr lang="zh-CN" altLang="en-US" smtClean="0">
                <a:ea typeface="宋体" panose="02010600030101010101" pitchFamily="2" charset="-122"/>
              </a:rPr>
              <a:t>算法复杂度：</a:t>
            </a:r>
            <a:endParaRPr lang="en-US" altLang="zh-CN" smtClean="0">
              <a:ea typeface="宋体" panose="02010600030101010101" pitchFamily="2" charset="-122"/>
            </a:endParaRPr>
          </a:p>
          <a:p>
            <a:pPr lvl="1"/>
            <a:r>
              <a:rPr lang="en-US" altLang="zh-CN" smtClean="0">
                <a:ea typeface="宋体" panose="02010600030101010101" pitchFamily="2" charset="-122"/>
              </a:rPr>
              <a:t>Memory:  O(m + n).</a:t>
            </a:r>
          </a:p>
          <a:p>
            <a:pPr lvl="1"/>
            <a:r>
              <a:rPr lang="zh-CN" altLang="en-US" smtClean="0">
                <a:ea typeface="宋体" panose="02010600030101010101" pitchFamily="2" charset="-122"/>
              </a:rPr>
              <a:t>时间</a:t>
            </a:r>
            <a:r>
              <a:rPr lang="en-US" altLang="zh-CN" smtClean="0">
                <a:ea typeface="宋体" panose="02010600030101010101" pitchFamily="2" charset="-122"/>
              </a:rPr>
              <a:t>: </a:t>
            </a:r>
            <a:r>
              <a:rPr lang="zh-CN" altLang="en-US" smtClean="0">
                <a:ea typeface="宋体" panose="02010600030101010101" pitchFamily="2" charset="-122"/>
              </a:rPr>
              <a:t>最差</a:t>
            </a:r>
            <a:r>
              <a:rPr lang="en-US" altLang="zh-CN" smtClean="0">
                <a:ea typeface="宋体" panose="02010600030101010101" pitchFamily="2" charset="-122"/>
              </a:rPr>
              <a:t> O(mn) </a:t>
            </a:r>
            <a:r>
              <a:rPr lang="zh-CN" altLang="en-US" smtClean="0">
                <a:ea typeface="宋体" panose="02010600030101010101" pitchFamily="2" charset="-122"/>
              </a:rPr>
              <a:t>，但实际上一般低于这个时间</a:t>
            </a:r>
            <a:r>
              <a:rPr lang="en-US" altLang="zh-CN" smtClean="0">
                <a:ea typeface="宋体" panose="02010600030101010101" pitchFamily="2" charset="-122"/>
              </a:rPr>
              <a:t>.</a:t>
            </a:r>
          </a:p>
        </p:txBody>
      </p:sp>
    </p:spTree>
    <p:extLst>
      <p:ext uri="{BB962C8B-B14F-4D97-AF65-F5344CB8AC3E}">
        <p14:creationId xmlns:p14="http://schemas.microsoft.com/office/powerpoint/2010/main" val="2684015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371">
                                            <p:txEl>
                                              <p:pRg st="3" end="3"/>
                                            </p:txEl>
                                          </p:spTgt>
                                        </p:tgtEl>
                                        <p:attrNameLst>
                                          <p:attrName>style.visibility</p:attrName>
                                        </p:attrNameLst>
                                      </p:cBhvr>
                                      <p:to>
                                        <p:strVal val="visible"/>
                                      </p:to>
                                    </p:set>
                                    <p:animEffect transition="in" filter="blinds(horizontal)">
                                      <p:cBhvr>
                                        <p:cTn id="7" dur="500"/>
                                        <p:tgtEl>
                                          <p:spTgt spid="570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7CE701C1-9496-4360-AA66-522BD151E4E0}" type="slidenum">
              <a:rPr lang="zh-CN" altLang="en-US"/>
              <a:pPr/>
              <a:t>83</a:t>
            </a:fld>
            <a:endParaRPr lang="en-US" altLang="zh-CN" sz="1400"/>
          </a:p>
        </p:txBody>
      </p:sp>
      <p:sp>
        <p:nvSpPr>
          <p:cNvPr id="11267" name="Rectangle 2"/>
          <p:cNvSpPr>
            <a:spLocks noGrp="1" noChangeArrowheads="1"/>
          </p:cNvSpPr>
          <p:nvPr>
            <p:ph type="title"/>
          </p:nvPr>
        </p:nvSpPr>
        <p:spPr/>
        <p:txBody>
          <a:bodyPr/>
          <a:lstStyle/>
          <a:p>
            <a:r>
              <a:rPr lang="en-US" altLang="zh-CN" sz="3200">
                <a:ea typeface="宋体" panose="02010600030101010101" pitchFamily="2" charset="-122"/>
              </a:rPr>
              <a:t>Bellman-Ford </a:t>
            </a:r>
            <a:r>
              <a:rPr lang="zh-CN" altLang="en-US" sz="3200">
                <a:ea typeface="宋体" panose="02010600030101010101" pitchFamily="2" charset="-122"/>
              </a:rPr>
              <a:t>的实现</a:t>
            </a:r>
            <a:endParaRPr lang="en-US" altLang="zh-CN" sz="3200">
              <a:ea typeface="宋体" panose="02010600030101010101" pitchFamily="2" charset="-122"/>
            </a:endParaRPr>
          </a:p>
        </p:txBody>
      </p:sp>
      <p:sp>
        <p:nvSpPr>
          <p:cNvPr id="11268" name="Text Box 7"/>
          <p:cNvSpPr txBox="1">
            <a:spLocks noChangeArrowheads="1"/>
          </p:cNvSpPr>
          <p:nvPr/>
        </p:nvSpPr>
        <p:spPr bwMode="auto">
          <a:xfrm>
            <a:off x="2424113" y="765175"/>
            <a:ext cx="7467600" cy="59515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zh-CN" b="1" dirty="0">
                <a:latin typeface="Courier New" panose="02070309020205020404" pitchFamily="49" charset="0"/>
                <a:ea typeface="宋体" panose="02010600030101010101" pitchFamily="2" charset="-122"/>
              </a:rPr>
              <a:t>Push-Based-Shortest-Path(G, s, t) {</a:t>
            </a:r>
          </a:p>
          <a:p>
            <a:r>
              <a:rPr lang="en-US" altLang="zh-CN" b="1" dirty="0">
                <a:solidFill>
                  <a:schemeClr val="bg1"/>
                </a:solidFill>
                <a:latin typeface="Courier New" panose="02070309020205020404" pitchFamily="49" charset="0"/>
                <a:ea typeface="宋体" panose="02010600030101010101" pitchFamily="2" charset="-122"/>
              </a:rPr>
              <a:t>   </a:t>
            </a:r>
            <a:r>
              <a:rPr lang="en-US" altLang="zh-CN" b="1" dirty="0" err="1">
                <a:solidFill>
                  <a:schemeClr val="bg1"/>
                </a:solidFill>
                <a:latin typeface="Courier New" panose="02070309020205020404" pitchFamily="49" charset="0"/>
                <a:ea typeface="宋体" panose="02010600030101010101" pitchFamily="2" charset="-122"/>
              </a:rPr>
              <a:t>foreach</a:t>
            </a:r>
            <a:r>
              <a:rPr lang="en-US" altLang="zh-CN" b="1" dirty="0">
                <a:solidFill>
                  <a:schemeClr val="bg1"/>
                </a:solidFill>
                <a:latin typeface="Courier New" panose="02070309020205020404" pitchFamily="49" charset="0"/>
                <a:ea typeface="宋体" panose="02010600030101010101" pitchFamily="2" charset="-122"/>
              </a:rPr>
              <a:t> node v </a:t>
            </a:r>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a:t>
            </a:r>
            <a:r>
              <a:rPr lang="en-US" altLang="zh-CN" b="1" dirty="0">
                <a:solidFill>
                  <a:schemeClr val="bg1"/>
                </a:solidFill>
                <a:latin typeface="Courier New" panose="02070309020205020404" pitchFamily="49" charset="0"/>
                <a:ea typeface="宋体" panose="02010600030101010101" pitchFamily="2" charset="-122"/>
              </a:rPr>
              <a:t> V {</a:t>
            </a:r>
          </a:p>
          <a:p>
            <a:r>
              <a:rPr lang="en-US" altLang="zh-CN" b="1" dirty="0">
                <a:solidFill>
                  <a:schemeClr val="bg1"/>
                </a:solidFill>
                <a:latin typeface="Courier New" panose="02070309020205020404" pitchFamily="49" charset="0"/>
                <a:ea typeface="宋体" panose="02010600030101010101" pitchFamily="2" charset="-122"/>
              </a:rPr>
              <a:t>      M[v] </a:t>
            </a:r>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a:t>
            </a:r>
            <a:r>
              <a:rPr lang="en-US" altLang="zh-CN" b="1" dirty="0">
                <a:solidFill>
                  <a:schemeClr val="bg1"/>
                </a:solidFill>
                <a:latin typeface="Courier New" panose="02070309020205020404" pitchFamily="49" charset="0"/>
                <a:ea typeface="宋体" panose="02010600030101010101" pitchFamily="2" charset="-122"/>
              </a:rPr>
              <a:t> </a:t>
            </a:r>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a:t>
            </a:r>
          </a:p>
          <a:p>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      successor[v]   </a:t>
            </a:r>
          </a:p>
          <a:p>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   }</a:t>
            </a:r>
            <a:endParaRPr lang="en-US" altLang="zh-CN" b="1" dirty="0">
              <a:solidFill>
                <a:schemeClr val="bg1"/>
              </a:solidFill>
              <a:latin typeface="Courier New" panose="02070309020205020404" pitchFamily="49" charset="0"/>
              <a:ea typeface="宋体" panose="02010600030101010101" pitchFamily="2" charset="-122"/>
            </a:endParaRPr>
          </a:p>
          <a:p>
            <a:endParaRPr lang="en-US" altLang="zh-CN" b="1" dirty="0">
              <a:solidFill>
                <a:schemeClr val="bg1"/>
              </a:solidFill>
              <a:latin typeface="Courier New" panose="02070309020205020404" pitchFamily="49" charset="0"/>
              <a:ea typeface="宋体" panose="02010600030101010101" pitchFamily="2" charset="-122"/>
            </a:endParaRPr>
          </a:p>
          <a:p>
            <a:r>
              <a:rPr lang="en-US" altLang="zh-CN" b="1" dirty="0">
                <a:solidFill>
                  <a:schemeClr val="bg1"/>
                </a:solidFill>
                <a:latin typeface="Courier New" panose="02070309020205020404" pitchFamily="49" charset="0"/>
                <a:ea typeface="宋体" panose="02010600030101010101" pitchFamily="2" charset="-122"/>
              </a:rPr>
              <a:t>   M[t] = 0</a:t>
            </a:r>
          </a:p>
          <a:p>
            <a:r>
              <a:rPr lang="en-US" altLang="zh-CN" b="1" dirty="0">
                <a:solidFill>
                  <a:schemeClr val="bg1"/>
                </a:solidFill>
                <a:latin typeface="Courier New" panose="02070309020205020404" pitchFamily="49" charset="0"/>
                <a:ea typeface="宋体" panose="02010600030101010101" pitchFamily="2" charset="-122"/>
              </a:rPr>
              <a:t>   for </a:t>
            </a:r>
            <a:r>
              <a:rPr lang="en-US" altLang="zh-CN" b="1" dirty="0" err="1">
                <a:solidFill>
                  <a:schemeClr val="bg1"/>
                </a:solidFill>
                <a:latin typeface="Courier New" panose="02070309020205020404" pitchFamily="49" charset="0"/>
                <a:ea typeface="宋体" panose="02010600030101010101" pitchFamily="2" charset="-122"/>
              </a:rPr>
              <a:t>i</a:t>
            </a:r>
            <a:r>
              <a:rPr lang="en-US" altLang="zh-CN" b="1" dirty="0">
                <a:solidFill>
                  <a:schemeClr val="bg1"/>
                </a:solidFill>
                <a:latin typeface="Courier New" panose="02070309020205020404" pitchFamily="49" charset="0"/>
                <a:ea typeface="宋体" panose="02010600030101010101" pitchFamily="2" charset="-122"/>
              </a:rPr>
              <a:t> = 1 to n-1 {</a:t>
            </a:r>
          </a:p>
          <a:p>
            <a:r>
              <a:rPr lang="en-US" altLang="zh-CN" b="1" dirty="0">
                <a:solidFill>
                  <a:schemeClr val="bg1"/>
                </a:solidFill>
                <a:latin typeface="Courier New" panose="02070309020205020404" pitchFamily="49" charset="0"/>
                <a:ea typeface="宋体" panose="02010600030101010101" pitchFamily="2" charset="-122"/>
              </a:rPr>
              <a:t>      </a:t>
            </a:r>
            <a:r>
              <a:rPr lang="en-US" altLang="zh-CN" b="1" dirty="0" err="1">
                <a:solidFill>
                  <a:schemeClr val="bg1"/>
                </a:solidFill>
                <a:latin typeface="Courier New" panose="02070309020205020404" pitchFamily="49" charset="0"/>
                <a:ea typeface="宋体" panose="02010600030101010101" pitchFamily="2" charset="-122"/>
              </a:rPr>
              <a:t>foreach</a:t>
            </a:r>
            <a:r>
              <a:rPr lang="en-US" altLang="zh-CN" b="1" dirty="0">
                <a:solidFill>
                  <a:schemeClr val="bg1"/>
                </a:solidFill>
                <a:latin typeface="Courier New" panose="02070309020205020404" pitchFamily="49" charset="0"/>
                <a:ea typeface="宋体" panose="02010600030101010101" pitchFamily="2" charset="-122"/>
              </a:rPr>
              <a:t> node w </a:t>
            </a:r>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 </a:t>
            </a:r>
            <a:r>
              <a:rPr lang="en-US" altLang="zh-CN" b="1" dirty="0">
                <a:solidFill>
                  <a:schemeClr val="bg1"/>
                </a:solidFill>
                <a:latin typeface="Courier New" panose="02070309020205020404" pitchFamily="49" charset="0"/>
                <a:ea typeface="宋体" panose="02010600030101010101" pitchFamily="2" charset="-122"/>
              </a:rPr>
              <a:t>V {</a:t>
            </a:r>
          </a:p>
          <a:p>
            <a:r>
              <a:rPr lang="en-US" altLang="zh-CN" b="1" dirty="0">
                <a:solidFill>
                  <a:schemeClr val="bg1"/>
                </a:solidFill>
                <a:latin typeface="Courier New" panose="02070309020205020404" pitchFamily="49" charset="0"/>
                <a:ea typeface="宋体" panose="02010600030101010101" pitchFamily="2" charset="-122"/>
              </a:rPr>
              <a:t>      if (M[w] has been updated in previous iteration) {</a:t>
            </a:r>
          </a:p>
          <a:p>
            <a:r>
              <a:rPr lang="en-US" altLang="zh-CN" b="1" dirty="0">
                <a:solidFill>
                  <a:schemeClr val="bg1"/>
                </a:solidFill>
                <a:latin typeface="Courier New" panose="02070309020205020404" pitchFamily="49" charset="0"/>
                <a:ea typeface="宋体" panose="02010600030101010101" pitchFamily="2" charset="-122"/>
              </a:rPr>
              <a:t>         </a:t>
            </a:r>
            <a:r>
              <a:rPr lang="en-US" altLang="zh-CN" b="1" dirty="0" err="1">
                <a:solidFill>
                  <a:schemeClr val="bg1"/>
                </a:solidFill>
                <a:latin typeface="Courier New" panose="02070309020205020404" pitchFamily="49" charset="0"/>
                <a:ea typeface="宋体" panose="02010600030101010101" pitchFamily="2" charset="-122"/>
              </a:rPr>
              <a:t>foreach</a:t>
            </a:r>
            <a:r>
              <a:rPr lang="en-US" altLang="zh-CN" b="1" dirty="0">
                <a:solidFill>
                  <a:schemeClr val="bg1"/>
                </a:solidFill>
                <a:latin typeface="Courier New" panose="02070309020205020404" pitchFamily="49" charset="0"/>
                <a:ea typeface="宋体" panose="02010600030101010101" pitchFamily="2" charset="-122"/>
              </a:rPr>
              <a:t> node v such that (v, w) </a:t>
            </a:r>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 E</a:t>
            </a:r>
            <a:r>
              <a:rPr lang="en-US" altLang="zh-CN" b="1" dirty="0">
                <a:solidFill>
                  <a:schemeClr val="bg1"/>
                </a:solidFill>
                <a:latin typeface="Courier New" panose="02070309020205020404" pitchFamily="49" charset="0"/>
                <a:ea typeface="宋体" panose="02010600030101010101" pitchFamily="2" charset="-122"/>
              </a:rPr>
              <a:t> {</a:t>
            </a:r>
          </a:p>
          <a:p>
            <a:r>
              <a:rPr lang="en-US" altLang="zh-CN" b="1" dirty="0">
                <a:solidFill>
                  <a:schemeClr val="bg1"/>
                </a:solidFill>
                <a:latin typeface="Courier New" panose="02070309020205020404" pitchFamily="49" charset="0"/>
                <a:ea typeface="宋体" panose="02010600030101010101" pitchFamily="2" charset="-122"/>
              </a:rPr>
              <a:t>            if (M[v] &gt; M[w] + </a:t>
            </a:r>
            <a:r>
              <a:rPr lang="en-US" altLang="zh-CN" b="1" dirty="0" err="1">
                <a:solidFill>
                  <a:schemeClr val="bg1"/>
                </a:solidFill>
                <a:latin typeface="Courier New" panose="02070309020205020404" pitchFamily="49" charset="0"/>
                <a:ea typeface="宋体" panose="02010600030101010101" pitchFamily="2" charset="-122"/>
              </a:rPr>
              <a:t>c</a:t>
            </a:r>
            <a:r>
              <a:rPr lang="en-US" altLang="zh-CN" b="1" baseline="-25000" dirty="0" err="1">
                <a:solidFill>
                  <a:schemeClr val="bg1"/>
                </a:solidFill>
                <a:latin typeface="Courier New" panose="02070309020205020404" pitchFamily="49" charset="0"/>
                <a:ea typeface="宋体" panose="02010600030101010101" pitchFamily="2" charset="-122"/>
              </a:rPr>
              <a:t>vw</a:t>
            </a:r>
            <a:r>
              <a:rPr lang="en-US" altLang="zh-CN" b="1" dirty="0">
                <a:solidFill>
                  <a:schemeClr val="bg1"/>
                </a:solidFill>
                <a:latin typeface="Courier New" panose="02070309020205020404" pitchFamily="49" charset="0"/>
                <a:ea typeface="宋体" panose="02010600030101010101" pitchFamily="2" charset="-122"/>
              </a:rPr>
              <a:t>) {</a:t>
            </a:r>
          </a:p>
          <a:p>
            <a:r>
              <a:rPr lang="en-US" altLang="zh-CN" b="1" dirty="0">
                <a:solidFill>
                  <a:schemeClr val="bg1"/>
                </a:solidFill>
                <a:latin typeface="Courier New" panose="02070309020205020404" pitchFamily="49" charset="0"/>
                <a:ea typeface="宋体" panose="02010600030101010101" pitchFamily="2" charset="-122"/>
              </a:rPr>
              <a:t>               M[v] </a:t>
            </a:r>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a:t>
            </a:r>
            <a:r>
              <a:rPr lang="en-US" altLang="zh-CN" b="1" dirty="0">
                <a:solidFill>
                  <a:schemeClr val="bg1"/>
                </a:solidFill>
                <a:latin typeface="Courier New" panose="02070309020205020404" pitchFamily="49" charset="0"/>
                <a:ea typeface="宋体" panose="02010600030101010101" pitchFamily="2" charset="-122"/>
              </a:rPr>
              <a:t> M[w] + </a:t>
            </a:r>
            <a:r>
              <a:rPr lang="en-US" altLang="zh-CN" b="1" dirty="0" err="1">
                <a:solidFill>
                  <a:schemeClr val="bg1"/>
                </a:solidFill>
                <a:latin typeface="Courier New" panose="02070309020205020404" pitchFamily="49" charset="0"/>
                <a:ea typeface="宋体" panose="02010600030101010101" pitchFamily="2" charset="-122"/>
              </a:rPr>
              <a:t>c</a:t>
            </a:r>
            <a:r>
              <a:rPr lang="en-US" altLang="zh-CN" b="1" baseline="-25000" dirty="0" err="1">
                <a:solidFill>
                  <a:schemeClr val="bg1"/>
                </a:solidFill>
                <a:latin typeface="Courier New" panose="02070309020205020404" pitchFamily="49" charset="0"/>
                <a:ea typeface="宋体" panose="02010600030101010101" pitchFamily="2" charset="-122"/>
              </a:rPr>
              <a:t>vw</a:t>
            </a:r>
            <a:r>
              <a:rPr lang="en-US" altLang="zh-CN" b="1" dirty="0">
                <a:solidFill>
                  <a:schemeClr val="bg1"/>
                </a:solidFill>
                <a:latin typeface="Courier New" panose="02070309020205020404" pitchFamily="49" charset="0"/>
                <a:ea typeface="宋体" panose="02010600030101010101" pitchFamily="2" charset="-122"/>
              </a:rPr>
              <a:t> </a:t>
            </a:r>
          </a:p>
          <a:p>
            <a:r>
              <a:rPr lang="en-US" altLang="zh-CN" b="1" dirty="0">
                <a:solidFill>
                  <a:schemeClr val="bg1"/>
                </a:solidFill>
                <a:latin typeface="Courier New" panose="02070309020205020404" pitchFamily="49" charset="0"/>
                <a:ea typeface="宋体" panose="02010600030101010101" pitchFamily="2" charset="-122"/>
              </a:rPr>
              <a:t>               successor[v] </a:t>
            </a:r>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a:t>
            </a:r>
            <a:r>
              <a:rPr lang="en-US" altLang="zh-CN" b="1" dirty="0">
                <a:solidFill>
                  <a:schemeClr val="bg1"/>
                </a:solidFill>
                <a:latin typeface="Courier New" panose="02070309020205020404" pitchFamily="49" charset="0"/>
                <a:ea typeface="宋体" panose="02010600030101010101" pitchFamily="2" charset="-122"/>
              </a:rPr>
              <a:t> w</a:t>
            </a:r>
          </a:p>
          <a:p>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            }</a:t>
            </a:r>
          </a:p>
          <a:p>
            <a:r>
              <a:rPr lang="en-US" altLang="zh-CN" b="1" dirty="0">
                <a:solidFill>
                  <a:schemeClr val="bg1"/>
                </a:solidFill>
                <a:latin typeface="Courier New" panose="02070309020205020404" pitchFamily="49" charset="0"/>
                <a:ea typeface="宋体" panose="02010600030101010101" pitchFamily="2" charset="-122"/>
                <a:sym typeface="Symbol" panose="05050102010706020507" pitchFamily="18" charset="2"/>
              </a:rPr>
              <a:t>         }</a:t>
            </a:r>
            <a:endParaRPr lang="en-US" altLang="zh-CN" b="1" dirty="0">
              <a:solidFill>
                <a:schemeClr val="bg1"/>
              </a:solidFill>
              <a:latin typeface="Courier New" panose="02070309020205020404" pitchFamily="49" charset="0"/>
              <a:ea typeface="宋体" panose="02010600030101010101" pitchFamily="2" charset="-122"/>
            </a:endParaRPr>
          </a:p>
          <a:p>
            <a:r>
              <a:rPr lang="en-US" altLang="zh-CN" b="1" dirty="0">
                <a:solidFill>
                  <a:schemeClr val="bg1"/>
                </a:solidFill>
                <a:latin typeface="Courier New" panose="02070309020205020404" pitchFamily="49" charset="0"/>
                <a:ea typeface="宋体" panose="02010600030101010101" pitchFamily="2" charset="-122"/>
              </a:rPr>
              <a:t>      }</a:t>
            </a:r>
          </a:p>
          <a:p>
            <a:r>
              <a:rPr lang="en-US" altLang="zh-CN" b="1" dirty="0">
                <a:solidFill>
                  <a:schemeClr val="bg1"/>
                </a:solidFill>
                <a:latin typeface="Courier New" panose="02070309020205020404" pitchFamily="49" charset="0"/>
                <a:ea typeface="宋体" panose="02010600030101010101" pitchFamily="2" charset="-122"/>
              </a:rPr>
              <a:t>      If no M[w] value changed in iteration </a:t>
            </a:r>
            <a:r>
              <a:rPr lang="en-US" altLang="zh-CN" b="1" dirty="0" err="1">
                <a:solidFill>
                  <a:schemeClr val="bg1"/>
                </a:solidFill>
                <a:latin typeface="Courier New" panose="02070309020205020404" pitchFamily="49" charset="0"/>
                <a:ea typeface="宋体" panose="02010600030101010101" pitchFamily="2" charset="-122"/>
              </a:rPr>
              <a:t>i</a:t>
            </a:r>
            <a:r>
              <a:rPr lang="en-US" altLang="zh-CN" b="1" dirty="0">
                <a:solidFill>
                  <a:schemeClr val="bg1"/>
                </a:solidFill>
                <a:latin typeface="Courier New" panose="02070309020205020404" pitchFamily="49" charset="0"/>
                <a:ea typeface="宋体" panose="02010600030101010101" pitchFamily="2" charset="-122"/>
              </a:rPr>
              <a:t>, stop.</a:t>
            </a:r>
          </a:p>
          <a:p>
            <a:r>
              <a:rPr lang="en-US" altLang="zh-CN" b="1" dirty="0">
                <a:solidFill>
                  <a:schemeClr val="bg1"/>
                </a:solidFill>
                <a:latin typeface="Courier New" panose="02070309020205020404" pitchFamily="49" charset="0"/>
                <a:ea typeface="宋体" panose="02010600030101010101" pitchFamily="2" charset="-122"/>
              </a:rPr>
              <a:t>   }</a:t>
            </a:r>
          </a:p>
          <a:p>
            <a:r>
              <a:rPr lang="en-US" altLang="zh-CN" b="1" dirty="0">
                <a:solidFill>
                  <a:schemeClr val="bg1"/>
                </a:solidFill>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6725975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3B8C251B-D8B1-44EF-A751-BEB4A3971F3B}" type="slidenum">
              <a:rPr lang="zh-CN" altLang="en-US"/>
              <a:pPr/>
              <a:t>84</a:t>
            </a:fld>
            <a:endParaRPr lang="en-US" altLang="zh-CN" sz="1400"/>
          </a:p>
        </p:txBody>
      </p:sp>
      <p:sp>
        <p:nvSpPr>
          <p:cNvPr id="13315" name="Rectangle 2"/>
          <p:cNvSpPr>
            <a:spLocks noGrp="1" noChangeArrowheads="1"/>
          </p:cNvSpPr>
          <p:nvPr>
            <p:ph type="title"/>
          </p:nvPr>
        </p:nvSpPr>
        <p:spPr>
          <a:xfrm>
            <a:off x="263525" y="304800"/>
            <a:ext cx="10972800" cy="1371600"/>
          </a:xfrm>
        </p:spPr>
        <p:txBody>
          <a:bodyPr/>
          <a:lstStyle/>
          <a:p>
            <a:r>
              <a:rPr lang="zh-CN" altLang="en-US" sz="2800" dirty="0">
                <a:ea typeface="宋体" panose="02010600030101010101" pitchFamily="2" charset="-122"/>
              </a:rPr>
              <a:t>检测负圈</a:t>
            </a:r>
            <a:endParaRPr lang="en-US" altLang="zh-CN" sz="2800" dirty="0">
              <a:ea typeface="宋体" panose="02010600030101010101" pitchFamily="2" charset="-122"/>
            </a:endParaRPr>
          </a:p>
        </p:txBody>
      </p:sp>
      <p:sp>
        <p:nvSpPr>
          <p:cNvPr id="13316" name="Rectangle 3"/>
          <p:cNvSpPr>
            <a:spLocks noGrp="1" noChangeArrowheads="1"/>
          </p:cNvSpPr>
          <p:nvPr>
            <p:ph type="body" idx="1"/>
          </p:nvPr>
        </p:nvSpPr>
        <p:spPr>
          <a:xfrm>
            <a:off x="1524000" y="1371600"/>
            <a:ext cx="9144000" cy="5410200"/>
          </a:xfrm>
        </p:spPr>
        <p:txBody>
          <a:bodyPr/>
          <a:lstStyle/>
          <a:p>
            <a:pPr marL="0" indent="0">
              <a:buNone/>
            </a:pPr>
            <a:r>
              <a:rPr lang="en-US" altLang="zh-CN" sz="1800" dirty="0">
                <a:ea typeface="宋体" panose="02010600030101010101" pitchFamily="2" charset="-122"/>
              </a:rPr>
              <a:t>Lemma.  </a:t>
            </a:r>
            <a:r>
              <a:rPr lang="zh-CN" altLang="en-US" sz="1800" dirty="0">
                <a:ea typeface="宋体" panose="02010600030101010101" pitchFamily="2" charset="-122"/>
              </a:rPr>
              <a:t>如果对于所有的</a:t>
            </a:r>
            <a:r>
              <a:rPr lang="en-US" altLang="zh-CN" sz="1800" dirty="0">
                <a:ea typeface="宋体" panose="02010600030101010101" pitchFamily="2" charset="-122"/>
              </a:rPr>
              <a:t>v</a:t>
            </a:r>
            <a:r>
              <a:rPr lang="zh-CN" altLang="en-US" sz="1800" dirty="0">
                <a:ea typeface="宋体" panose="02010600030101010101" pitchFamily="2" charset="-122"/>
              </a:rPr>
              <a:t>，有</a:t>
            </a:r>
            <a:r>
              <a:rPr lang="en-US" altLang="zh-CN" sz="1800" dirty="0">
                <a:ea typeface="宋体" panose="02010600030101010101" pitchFamily="2" charset="-122"/>
              </a:rPr>
              <a:t>OPT(</a:t>
            </a:r>
            <a:r>
              <a:rPr lang="en-US" altLang="zh-CN" sz="1800" dirty="0" err="1">
                <a:ea typeface="宋体" panose="02010600030101010101" pitchFamily="2" charset="-122"/>
              </a:rPr>
              <a:t>n,v</a:t>
            </a:r>
            <a:r>
              <a:rPr lang="en-US" altLang="zh-CN" sz="1800" dirty="0">
                <a:ea typeface="宋体" panose="02010600030101010101" pitchFamily="2" charset="-122"/>
              </a:rPr>
              <a:t>) = OPT(n-1,v) , </a:t>
            </a:r>
            <a:r>
              <a:rPr lang="zh-CN" altLang="en-US" sz="1800" dirty="0">
                <a:ea typeface="宋体" panose="02010600030101010101" pitchFamily="2" charset="-122"/>
              </a:rPr>
              <a:t>则无负圈存在</a:t>
            </a:r>
            <a:r>
              <a:rPr lang="en-US" altLang="zh-CN" sz="1800" dirty="0">
                <a:ea typeface="宋体" panose="02010600030101010101" pitchFamily="2" charset="-122"/>
              </a:rPr>
              <a:t>.</a:t>
            </a:r>
          </a:p>
          <a:p>
            <a:pPr marL="0" indent="0">
              <a:buNone/>
            </a:pPr>
            <a:r>
              <a:rPr lang="en-US" altLang="zh-CN" sz="1800" dirty="0">
                <a:ea typeface="宋体" panose="02010600030101010101" pitchFamily="2" charset="-122"/>
              </a:rPr>
              <a:t>Pf.  Bellman-Ford </a:t>
            </a:r>
            <a:r>
              <a:rPr lang="zh-CN" altLang="en-US" sz="1800" dirty="0">
                <a:ea typeface="宋体" panose="02010600030101010101" pitchFamily="2" charset="-122"/>
              </a:rPr>
              <a:t>算法</a:t>
            </a:r>
            <a:r>
              <a:rPr lang="en-US" altLang="zh-CN" sz="1800" dirty="0">
                <a:ea typeface="宋体" panose="02010600030101010101" pitchFamily="2" charset="-122"/>
              </a:rPr>
              <a:t>.</a:t>
            </a:r>
          </a:p>
          <a:p>
            <a:pPr marL="0" indent="0">
              <a:buNone/>
            </a:pPr>
            <a:endParaRPr lang="en-US" altLang="zh-CN" sz="1800" dirty="0">
              <a:ea typeface="宋体" panose="02010600030101010101" pitchFamily="2" charset="-122"/>
            </a:endParaRPr>
          </a:p>
          <a:p>
            <a:pPr marL="0" indent="0">
              <a:buNone/>
            </a:pPr>
            <a:r>
              <a:rPr lang="en-US" altLang="zh-CN" sz="1800" dirty="0">
                <a:ea typeface="宋体" panose="02010600030101010101" pitchFamily="2" charset="-122"/>
              </a:rPr>
              <a:t>Lemma.  </a:t>
            </a:r>
            <a:r>
              <a:rPr lang="zh-CN" altLang="en-US" sz="1800" dirty="0">
                <a:ea typeface="宋体" panose="02010600030101010101" pitchFamily="2" charset="-122"/>
              </a:rPr>
              <a:t>如果存在一些</a:t>
            </a:r>
            <a:r>
              <a:rPr lang="en-US" altLang="zh-CN" sz="1800" dirty="0">
                <a:ea typeface="宋体" panose="02010600030101010101" pitchFamily="2" charset="-122"/>
              </a:rPr>
              <a:t>v</a:t>
            </a:r>
            <a:r>
              <a:rPr lang="zh-CN" altLang="en-US" sz="1800" dirty="0">
                <a:ea typeface="宋体" panose="02010600030101010101" pitchFamily="2" charset="-122"/>
              </a:rPr>
              <a:t>点，有</a:t>
            </a:r>
            <a:r>
              <a:rPr lang="en-US" altLang="zh-CN" sz="1800" dirty="0">
                <a:ea typeface="宋体" panose="02010600030101010101" pitchFamily="2" charset="-122"/>
              </a:rPr>
              <a:t> OPT(</a:t>
            </a:r>
            <a:r>
              <a:rPr lang="en-US" altLang="zh-CN" sz="1800" dirty="0" err="1">
                <a:ea typeface="宋体" panose="02010600030101010101" pitchFamily="2" charset="-122"/>
              </a:rPr>
              <a:t>n,v</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&lt;</a:t>
            </a:r>
            <a:r>
              <a:rPr lang="en-US" altLang="zh-CN" sz="1800" dirty="0">
                <a:ea typeface="宋体" panose="02010600030101010101" pitchFamily="2" charset="-122"/>
              </a:rPr>
              <a:t> OPT(n-1,v) , </a:t>
            </a:r>
            <a:r>
              <a:rPr lang="zh-CN" altLang="en-US" sz="1800" dirty="0">
                <a:ea typeface="宋体" panose="02010600030101010101" pitchFamily="2" charset="-122"/>
              </a:rPr>
              <a:t>则任意</a:t>
            </a:r>
            <a:r>
              <a:rPr lang="en-US" altLang="zh-CN" sz="1800" dirty="0">
                <a:ea typeface="宋体" panose="02010600030101010101" pitchFamily="2" charset="-122"/>
              </a:rPr>
              <a:t>v</a:t>
            </a:r>
            <a:r>
              <a:rPr lang="zh-CN" altLang="en-US" sz="1800" dirty="0">
                <a:ea typeface="宋体" panose="02010600030101010101" pitchFamily="2" charset="-122"/>
              </a:rPr>
              <a:t>到</a:t>
            </a:r>
            <a:r>
              <a:rPr lang="en-US" altLang="zh-CN" sz="1800" dirty="0">
                <a:ea typeface="宋体" panose="02010600030101010101" pitchFamily="2" charset="-122"/>
              </a:rPr>
              <a:t>t</a:t>
            </a:r>
            <a:r>
              <a:rPr lang="zh-CN" altLang="en-US" sz="1800" dirty="0">
                <a:ea typeface="宋体" panose="02010600030101010101" pitchFamily="2" charset="-122"/>
              </a:rPr>
              <a:t>的最短路径都包含 一个圈</a:t>
            </a:r>
            <a:r>
              <a:rPr lang="en-US" altLang="zh-CN" sz="1800" dirty="0">
                <a:ea typeface="宋体" panose="02010600030101010101" pitchFamily="2" charset="-122"/>
              </a:rPr>
              <a:t>W</a:t>
            </a:r>
            <a:r>
              <a:rPr lang="zh-CN" altLang="en-US" sz="1800" dirty="0">
                <a:ea typeface="宋体" panose="02010600030101010101" pitchFamily="2" charset="-122"/>
              </a:rPr>
              <a:t>，且</a:t>
            </a:r>
            <a:r>
              <a:rPr lang="en-US" altLang="zh-CN" sz="1800" dirty="0">
                <a:ea typeface="宋体" panose="02010600030101010101" pitchFamily="2" charset="-122"/>
              </a:rPr>
              <a:t>W </a:t>
            </a:r>
            <a:r>
              <a:rPr lang="zh-CN" altLang="en-US" sz="1800" dirty="0">
                <a:ea typeface="宋体" panose="02010600030101010101" pitchFamily="2" charset="-122"/>
              </a:rPr>
              <a:t>中包含一个负权重</a:t>
            </a:r>
            <a:r>
              <a:rPr lang="en-US" altLang="zh-CN" sz="1800" dirty="0">
                <a:ea typeface="宋体" panose="02010600030101010101" pitchFamily="2" charset="-122"/>
              </a:rPr>
              <a:t>.</a:t>
            </a:r>
          </a:p>
          <a:p>
            <a:pPr marL="0" indent="0">
              <a:buNone/>
            </a:pPr>
            <a:endParaRPr lang="en-US" altLang="zh-CN" sz="1800" dirty="0">
              <a:ea typeface="宋体" panose="02010600030101010101" pitchFamily="2" charset="-122"/>
            </a:endParaRPr>
          </a:p>
          <a:p>
            <a:pPr marL="0" indent="0">
              <a:buNone/>
            </a:pPr>
            <a:r>
              <a:rPr lang="en-US" altLang="zh-CN" sz="1800" dirty="0">
                <a:ea typeface="宋体" panose="02010600030101010101" pitchFamily="2" charset="-122"/>
              </a:rPr>
              <a:t>Pf.  </a:t>
            </a:r>
            <a:r>
              <a:rPr lang="en-US" altLang="zh-CN" sz="1800" dirty="0">
                <a:solidFill>
                  <a:schemeClr val="hlink"/>
                </a:solidFill>
                <a:ea typeface="宋体" panose="02010600030101010101" pitchFamily="2" charset="-122"/>
              </a:rPr>
              <a:t>(</a:t>
            </a:r>
            <a:r>
              <a:rPr lang="zh-CN" altLang="en-US" sz="1800" dirty="0">
                <a:solidFill>
                  <a:schemeClr val="hlink"/>
                </a:solidFill>
                <a:ea typeface="宋体" panose="02010600030101010101" pitchFamily="2" charset="-122"/>
              </a:rPr>
              <a:t>反证法</a:t>
            </a:r>
            <a:r>
              <a:rPr lang="en-US" altLang="zh-CN" sz="1800" dirty="0">
                <a:solidFill>
                  <a:schemeClr val="hlink"/>
                </a:solidFill>
                <a:ea typeface="宋体" panose="02010600030101010101" pitchFamily="2" charset="-122"/>
              </a:rPr>
              <a:t>)</a:t>
            </a:r>
          </a:p>
          <a:p>
            <a:pPr lvl="1"/>
            <a:r>
              <a:rPr lang="zh-CN" altLang="en-US" sz="1800" dirty="0">
                <a:ea typeface="宋体" panose="02010600030101010101" pitchFamily="2" charset="-122"/>
              </a:rPr>
              <a:t>因为</a:t>
            </a:r>
            <a:r>
              <a:rPr lang="en-US" altLang="zh-CN" sz="1800" dirty="0">
                <a:ea typeface="宋体" panose="02010600030101010101" pitchFamily="2" charset="-122"/>
              </a:rPr>
              <a:t> OPT(</a:t>
            </a:r>
            <a:r>
              <a:rPr lang="en-US" altLang="zh-CN" sz="1800" dirty="0" err="1">
                <a:ea typeface="宋体" panose="02010600030101010101" pitchFamily="2" charset="-122"/>
              </a:rPr>
              <a:t>n,v</a:t>
            </a:r>
            <a:r>
              <a:rPr lang="en-US" altLang="zh-CN" sz="1800" dirty="0">
                <a:ea typeface="宋体" panose="02010600030101010101" pitchFamily="2" charset="-122"/>
              </a:rPr>
              <a:t>) &lt; OPT(n-1,v), </a:t>
            </a:r>
            <a:r>
              <a:rPr lang="zh-CN" altLang="en-US" sz="1800" dirty="0">
                <a:ea typeface="宋体" panose="02010600030101010101" pitchFamily="2" charset="-122"/>
              </a:rPr>
              <a:t>又我们知道 </a:t>
            </a:r>
            <a:r>
              <a:rPr lang="en-US" altLang="zh-CN" sz="1800" dirty="0">
                <a:ea typeface="宋体" panose="02010600030101010101" pitchFamily="2" charset="-122"/>
              </a:rPr>
              <a:t>P </a:t>
            </a:r>
            <a:r>
              <a:rPr lang="zh-CN" altLang="en-US" sz="1800" dirty="0">
                <a:ea typeface="宋体" panose="02010600030101010101" pitchFamily="2" charset="-122"/>
              </a:rPr>
              <a:t>最多包含刚好</a:t>
            </a:r>
            <a:r>
              <a:rPr lang="en-US" altLang="zh-CN" sz="1800" dirty="0">
                <a:ea typeface="宋体" panose="02010600030101010101" pitchFamily="2" charset="-122"/>
              </a:rPr>
              <a:t>n </a:t>
            </a:r>
            <a:r>
              <a:rPr lang="zh-CN" altLang="en-US" sz="1800" dirty="0">
                <a:ea typeface="宋体" panose="02010600030101010101" pitchFamily="2" charset="-122"/>
              </a:rPr>
              <a:t>条边</a:t>
            </a:r>
            <a:r>
              <a:rPr lang="en-US" altLang="zh-CN" sz="1800" dirty="0">
                <a:ea typeface="宋体" panose="02010600030101010101" pitchFamily="2" charset="-122"/>
              </a:rPr>
              <a:t>.</a:t>
            </a:r>
          </a:p>
          <a:p>
            <a:pPr lvl="1"/>
            <a:r>
              <a:rPr lang="zh-CN" altLang="en-US" sz="1800" dirty="0">
                <a:ea typeface="宋体" panose="02010600030101010101" pitchFamily="2" charset="-122"/>
              </a:rPr>
              <a:t>根据</a:t>
            </a:r>
            <a:r>
              <a:rPr lang="zh-CN" altLang="en-US" sz="1800" dirty="0">
                <a:solidFill>
                  <a:srgbClr val="FF0000"/>
                </a:solidFill>
                <a:ea typeface="宋体" panose="02010600030101010101" pitchFamily="2" charset="-122"/>
              </a:rPr>
              <a:t>鸽笼原理</a:t>
            </a:r>
            <a:r>
              <a:rPr lang="en-US" altLang="zh-CN" sz="1800" dirty="0">
                <a:ea typeface="宋体" panose="02010600030101010101" pitchFamily="2" charset="-122"/>
              </a:rPr>
              <a:t>, P </a:t>
            </a:r>
            <a:r>
              <a:rPr lang="zh-CN" altLang="en-US" sz="1800" dirty="0">
                <a:ea typeface="宋体" panose="02010600030101010101" pitchFamily="2" charset="-122"/>
              </a:rPr>
              <a:t>肯定包含一个有向圈</a:t>
            </a:r>
            <a:r>
              <a:rPr lang="en-US" altLang="zh-CN" sz="1800" dirty="0">
                <a:ea typeface="宋体" panose="02010600030101010101" pitchFamily="2" charset="-122"/>
              </a:rPr>
              <a:t>W.</a:t>
            </a:r>
          </a:p>
          <a:p>
            <a:pPr lvl="1"/>
            <a:r>
              <a:rPr lang="zh-CN" altLang="en-US" sz="1800" dirty="0">
                <a:ea typeface="宋体" panose="02010600030101010101" pitchFamily="2" charset="-122"/>
              </a:rPr>
              <a:t>删掉</a:t>
            </a:r>
            <a:r>
              <a:rPr lang="en-US" altLang="zh-CN" sz="1800" dirty="0">
                <a:ea typeface="宋体" panose="02010600030101010101" pitchFamily="2" charset="-122"/>
              </a:rPr>
              <a:t> W </a:t>
            </a:r>
            <a:r>
              <a:rPr lang="zh-CN" altLang="en-US" sz="1800" dirty="0">
                <a:ea typeface="宋体" panose="02010600030101010101" pitchFamily="2" charset="-122"/>
              </a:rPr>
              <a:t>产生一个</a:t>
            </a:r>
            <a:r>
              <a:rPr lang="en-US" altLang="zh-CN" sz="1800" dirty="0">
                <a:ea typeface="宋体" panose="02010600030101010101" pitchFamily="2" charset="-122"/>
              </a:rPr>
              <a:t> v-t </a:t>
            </a:r>
            <a:r>
              <a:rPr lang="zh-CN" altLang="en-US" sz="1800" dirty="0">
                <a:ea typeface="宋体" panose="02010600030101010101" pitchFamily="2" charset="-122"/>
              </a:rPr>
              <a:t>的小于</a:t>
            </a:r>
            <a:r>
              <a:rPr lang="en-US" altLang="zh-CN" sz="1800" dirty="0">
                <a:ea typeface="宋体" panose="02010600030101010101" pitchFamily="2" charset="-122"/>
              </a:rPr>
              <a:t>n</a:t>
            </a:r>
            <a:r>
              <a:rPr lang="zh-CN" altLang="en-US" sz="1800" dirty="0">
                <a:ea typeface="宋体" panose="02010600030101010101" pitchFamily="2" charset="-122"/>
              </a:rPr>
              <a:t>条边的路径</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W</a:t>
            </a:r>
            <a:r>
              <a:rPr lang="en-US" altLang="zh-CN" sz="1800" dirty="0">
                <a:ea typeface="宋体" panose="02010600030101010101" pitchFamily="2" charset="-122"/>
              </a:rPr>
              <a:t> </a:t>
            </a:r>
            <a:r>
              <a:rPr lang="zh-CN" altLang="en-US" sz="1800" dirty="0">
                <a:ea typeface="宋体" panose="02010600030101010101" pitchFamily="2" charset="-122"/>
              </a:rPr>
              <a:t>中有一个负权重</a:t>
            </a:r>
            <a:endParaRPr lang="en-US" altLang="zh-CN" sz="1800" dirty="0">
              <a:ea typeface="宋体" panose="02010600030101010101" pitchFamily="2" charset="-122"/>
            </a:endParaRPr>
          </a:p>
          <a:p>
            <a:pPr lvl="1"/>
            <a:endParaRPr lang="zh-CN" altLang="en-US" sz="2400" dirty="0">
              <a:ea typeface="宋体" panose="02010600030101010101" pitchFamily="2" charset="-122"/>
            </a:endParaRPr>
          </a:p>
        </p:txBody>
      </p:sp>
      <p:sp>
        <p:nvSpPr>
          <p:cNvPr id="13317" name="Oval 4"/>
          <p:cNvSpPr>
            <a:spLocks noChangeAspect="1" noChangeArrowheads="1"/>
          </p:cNvSpPr>
          <p:nvPr/>
        </p:nvSpPr>
        <p:spPr bwMode="auto">
          <a:xfrm>
            <a:off x="4411664" y="5337175"/>
            <a:ext cx="274637" cy="279400"/>
          </a:xfrm>
          <a:prstGeom prst="ellipse">
            <a:avLst/>
          </a:prstGeom>
          <a:solidFill>
            <a:srgbClr val="006600"/>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600">
                <a:solidFill>
                  <a:schemeClr val="bg1"/>
                </a:solidFill>
              </a:rPr>
              <a:t>v</a:t>
            </a:r>
          </a:p>
        </p:txBody>
      </p:sp>
      <p:sp>
        <p:nvSpPr>
          <p:cNvPr id="13318" name="Oval 5"/>
          <p:cNvSpPr>
            <a:spLocks noChangeAspect="1" noChangeArrowheads="1"/>
          </p:cNvSpPr>
          <p:nvPr/>
        </p:nvSpPr>
        <p:spPr bwMode="auto">
          <a:xfrm>
            <a:off x="7612064" y="5353050"/>
            <a:ext cx="274637" cy="279400"/>
          </a:xfrm>
          <a:prstGeom prst="ellipse">
            <a:avLst/>
          </a:prstGeom>
          <a:solidFill>
            <a:srgbClr val="006600"/>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600">
                <a:solidFill>
                  <a:schemeClr val="bg1"/>
                </a:solidFill>
              </a:rPr>
              <a:t>t</a:t>
            </a:r>
          </a:p>
        </p:txBody>
      </p:sp>
      <p:sp>
        <p:nvSpPr>
          <p:cNvPr id="13319" name="Freeform 6"/>
          <p:cNvSpPr>
            <a:spLocks/>
          </p:cNvSpPr>
          <p:nvPr/>
        </p:nvSpPr>
        <p:spPr bwMode="auto">
          <a:xfrm>
            <a:off x="4632325" y="5180014"/>
            <a:ext cx="3003550" cy="250825"/>
          </a:xfrm>
          <a:custGeom>
            <a:avLst/>
            <a:gdLst>
              <a:gd name="T0" fmla="*/ 0 w 1892"/>
              <a:gd name="T1" fmla="*/ 165100 h 158"/>
              <a:gd name="T2" fmla="*/ 228600 w 1892"/>
              <a:gd name="T3" fmla="*/ 12700 h 158"/>
              <a:gd name="T4" fmla="*/ 304800 w 1892"/>
              <a:gd name="T5" fmla="*/ 88900 h 158"/>
              <a:gd name="T6" fmla="*/ 533400 w 1892"/>
              <a:gd name="T7" fmla="*/ 88900 h 158"/>
              <a:gd name="T8" fmla="*/ 762000 w 1892"/>
              <a:gd name="T9" fmla="*/ 12700 h 158"/>
              <a:gd name="T10" fmla="*/ 914400 w 1892"/>
              <a:gd name="T11" fmla="*/ 88900 h 158"/>
              <a:gd name="T12" fmla="*/ 1295400 w 1892"/>
              <a:gd name="T13" fmla="*/ 12700 h 158"/>
              <a:gd name="T14" fmla="*/ 1487488 w 1892"/>
              <a:gd name="T15" fmla="*/ 138112 h 158"/>
              <a:gd name="T16" fmla="*/ 1752600 w 1892"/>
              <a:gd name="T17" fmla="*/ 165100 h 158"/>
              <a:gd name="T18" fmla="*/ 1981200 w 1892"/>
              <a:gd name="T19" fmla="*/ 241300 h 158"/>
              <a:gd name="T20" fmla="*/ 2540000 w 1892"/>
              <a:gd name="T21" fmla="*/ 125413 h 158"/>
              <a:gd name="T22" fmla="*/ 3003550 w 1892"/>
              <a:gd name="T23" fmla="*/ 250825 h 1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2"/>
              <a:gd name="T37" fmla="*/ 0 h 158"/>
              <a:gd name="T38" fmla="*/ 1892 w 1892"/>
              <a:gd name="T39" fmla="*/ 158 h 1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2" h="158">
                <a:moveTo>
                  <a:pt x="0" y="104"/>
                </a:moveTo>
                <a:cubicBezTo>
                  <a:pt x="56" y="60"/>
                  <a:pt x="112" y="16"/>
                  <a:pt x="144" y="8"/>
                </a:cubicBezTo>
                <a:cubicBezTo>
                  <a:pt x="176" y="0"/>
                  <a:pt x="160" y="48"/>
                  <a:pt x="192" y="56"/>
                </a:cubicBezTo>
                <a:cubicBezTo>
                  <a:pt x="224" y="64"/>
                  <a:pt x="288" y="64"/>
                  <a:pt x="336" y="56"/>
                </a:cubicBezTo>
                <a:cubicBezTo>
                  <a:pt x="384" y="48"/>
                  <a:pt x="440" y="8"/>
                  <a:pt x="480" y="8"/>
                </a:cubicBezTo>
                <a:cubicBezTo>
                  <a:pt x="520" y="8"/>
                  <a:pt x="520" y="56"/>
                  <a:pt x="576" y="56"/>
                </a:cubicBezTo>
                <a:cubicBezTo>
                  <a:pt x="632" y="56"/>
                  <a:pt x="756" y="3"/>
                  <a:pt x="816" y="8"/>
                </a:cubicBezTo>
                <a:cubicBezTo>
                  <a:pt x="876" y="13"/>
                  <a:pt x="889" y="71"/>
                  <a:pt x="937" y="87"/>
                </a:cubicBezTo>
                <a:cubicBezTo>
                  <a:pt x="985" y="103"/>
                  <a:pt x="1052" y="93"/>
                  <a:pt x="1104" y="104"/>
                </a:cubicBezTo>
                <a:cubicBezTo>
                  <a:pt x="1156" y="115"/>
                  <a:pt x="1165" y="156"/>
                  <a:pt x="1248" y="152"/>
                </a:cubicBezTo>
                <a:cubicBezTo>
                  <a:pt x="1331" y="148"/>
                  <a:pt x="1493" y="78"/>
                  <a:pt x="1600" y="79"/>
                </a:cubicBezTo>
                <a:cubicBezTo>
                  <a:pt x="1707" y="80"/>
                  <a:pt x="1831" y="142"/>
                  <a:pt x="1892" y="15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13320" name="Freeform 7"/>
          <p:cNvSpPr>
            <a:spLocks/>
          </p:cNvSpPr>
          <p:nvPr/>
        </p:nvSpPr>
        <p:spPr bwMode="auto">
          <a:xfrm>
            <a:off x="5187950" y="5245100"/>
            <a:ext cx="1123950" cy="973138"/>
          </a:xfrm>
          <a:custGeom>
            <a:avLst/>
            <a:gdLst>
              <a:gd name="T0" fmla="*/ 500063 w 708"/>
              <a:gd name="T1" fmla="*/ 0 h 613"/>
              <a:gd name="T2" fmla="*/ 73025 w 708"/>
              <a:gd name="T3" fmla="*/ 450850 h 613"/>
              <a:gd name="T4" fmla="*/ 60325 w 708"/>
              <a:gd name="T5" fmla="*/ 836613 h 613"/>
              <a:gd name="T6" fmla="*/ 188912 w 708"/>
              <a:gd name="T7" fmla="*/ 965200 h 613"/>
              <a:gd name="T8" fmla="*/ 574675 w 708"/>
              <a:gd name="T9" fmla="*/ 887413 h 613"/>
              <a:gd name="T10" fmla="*/ 1041400 w 708"/>
              <a:gd name="T11" fmla="*/ 627063 h 613"/>
              <a:gd name="T12" fmla="*/ 1041400 w 708"/>
              <a:gd name="T13" fmla="*/ 352425 h 613"/>
              <a:gd name="T14" fmla="*/ 541338 w 708"/>
              <a:gd name="T15" fmla="*/ 1588 h 613"/>
              <a:gd name="T16" fmla="*/ 0 60000 65536"/>
              <a:gd name="T17" fmla="*/ 0 60000 65536"/>
              <a:gd name="T18" fmla="*/ 0 60000 65536"/>
              <a:gd name="T19" fmla="*/ 0 60000 65536"/>
              <a:gd name="T20" fmla="*/ 0 60000 65536"/>
              <a:gd name="T21" fmla="*/ 0 60000 65536"/>
              <a:gd name="T22" fmla="*/ 0 60000 65536"/>
              <a:gd name="T23" fmla="*/ 0 60000 65536"/>
              <a:gd name="T24" fmla="*/ 0 w 708"/>
              <a:gd name="T25" fmla="*/ 0 h 613"/>
              <a:gd name="T26" fmla="*/ 708 w 708"/>
              <a:gd name="T27" fmla="*/ 613 h 6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8" h="613">
                <a:moveTo>
                  <a:pt x="315" y="0"/>
                </a:moveTo>
                <a:cubicBezTo>
                  <a:pt x="269" y="47"/>
                  <a:pt x="92" y="196"/>
                  <a:pt x="46" y="284"/>
                </a:cubicBezTo>
                <a:cubicBezTo>
                  <a:pt x="0" y="372"/>
                  <a:pt x="26" y="473"/>
                  <a:pt x="38" y="527"/>
                </a:cubicBezTo>
                <a:cubicBezTo>
                  <a:pt x="50" y="581"/>
                  <a:pt x="65" y="603"/>
                  <a:pt x="119" y="608"/>
                </a:cubicBezTo>
                <a:cubicBezTo>
                  <a:pt x="173" y="613"/>
                  <a:pt x="273" y="594"/>
                  <a:pt x="362" y="559"/>
                </a:cubicBezTo>
                <a:cubicBezTo>
                  <a:pt x="451" y="524"/>
                  <a:pt x="607" y="451"/>
                  <a:pt x="656" y="395"/>
                </a:cubicBezTo>
                <a:cubicBezTo>
                  <a:pt x="705" y="339"/>
                  <a:pt x="708" y="288"/>
                  <a:pt x="656" y="222"/>
                </a:cubicBezTo>
                <a:cubicBezTo>
                  <a:pt x="604" y="156"/>
                  <a:pt x="407" y="47"/>
                  <a:pt x="341" y="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13321" name="Text Box 8"/>
          <p:cNvSpPr txBox="1">
            <a:spLocks noChangeArrowheads="1"/>
          </p:cNvSpPr>
          <p:nvPr/>
        </p:nvSpPr>
        <p:spPr bwMode="auto">
          <a:xfrm>
            <a:off x="5495583" y="5605727"/>
            <a:ext cx="39914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600"/>
              <a:t>W</a:t>
            </a:r>
          </a:p>
        </p:txBody>
      </p:sp>
      <p:sp>
        <p:nvSpPr>
          <p:cNvPr id="13322" name="Text Box 9"/>
          <p:cNvSpPr txBox="1">
            <a:spLocks noChangeArrowheads="1"/>
          </p:cNvSpPr>
          <p:nvPr/>
        </p:nvSpPr>
        <p:spPr bwMode="auto">
          <a:xfrm>
            <a:off x="5416550" y="6273800"/>
            <a:ext cx="1054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en-US" altLang="zh-CN" sz="1600"/>
              <a:t>c(W) &lt; 0</a:t>
            </a:r>
          </a:p>
        </p:txBody>
      </p:sp>
    </p:spTree>
    <p:extLst>
      <p:ext uri="{BB962C8B-B14F-4D97-AF65-F5344CB8AC3E}">
        <p14:creationId xmlns:p14="http://schemas.microsoft.com/office/powerpoint/2010/main" val="17186507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xfrm>
            <a:off x="6756399" y="6192837"/>
            <a:ext cx="3860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9983B187-30CE-4A54-A7FB-48275F4E711F}" type="slidenum">
              <a:rPr lang="zh-CN" altLang="en-US"/>
              <a:pPr/>
              <a:t>85</a:t>
            </a:fld>
            <a:endParaRPr lang="en-US" altLang="zh-CN" sz="1400"/>
          </a:p>
        </p:txBody>
      </p:sp>
      <p:sp>
        <p:nvSpPr>
          <p:cNvPr id="14339" name="Rectangle 2"/>
          <p:cNvSpPr>
            <a:spLocks noGrp="1" noChangeArrowheads="1"/>
          </p:cNvSpPr>
          <p:nvPr>
            <p:ph type="title"/>
          </p:nvPr>
        </p:nvSpPr>
        <p:spPr>
          <a:xfrm>
            <a:off x="581818" y="568643"/>
            <a:ext cx="9144000" cy="457200"/>
          </a:xfrm>
        </p:spPr>
        <p:txBody>
          <a:bodyPr/>
          <a:lstStyle/>
          <a:p>
            <a:r>
              <a:rPr lang="en-US" altLang="zh-CN" sz="2800" dirty="0">
                <a:ea typeface="宋体" panose="02010600030101010101" pitchFamily="2" charset="-122"/>
              </a:rPr>
              <a:t>Bellman-ford</a:t>
            </a:r>
            <a:r>
              <a:rPr lang="zh-CN" altLang="en-US" sz="2800" dirty="0">
                <a:ea typeface="宋体" panose="02010600030101010101" pitchFamily="2" charset="-122"/>
              </a:rPr>
              <a:t>算法检测图中有无负圈</a:t>
            </a:r>
            <a:endParaRPr lang="en-US" altLang="zh-CN" sz="2800" dirty="0">
              <a:ea typeface="宋体" panose="02010600030101010101" pitchFamily="2" charset="-122"/>
            </a:endParaRPr>
          </a:p>
        </p:txBody>
      </p:sp>
      <p:sp>
        <p:nvSpPr>
          <p:cNvPr id="14340" name="Rectangle 3"/>
          <p:cNvSpPr>
            <a:spLocks noGrp="1" noChangeArrowheads="1"/>
          </p:cNvSpPr>
          <p:nvPr>
            <p:ph type="body" idx="1"/>
          </p:nvPr>
        </p:nvSpPr>
        <p:spPr>
          <a:xfrm>
            <a:off x="394494" y="904876"/>
            <a:ext cx="8964612" cy="5410200"/>
          </a:xfrm>
        </p:spPr>
        <p:txBody>
          <a:bodyPr/>
          <a:lstStyle/>
          <a:p>
            <a:pPr marL="0" indent="0">
              <a:buNone/>
            </a:pPr>
            <a:r>
              <a:rPr lang="zh-CN" altLang="en-US" sz="2800" dirty="0">
                <a:ea typeface="宋体" panose="02010600030101010101" pitchFamily="2" charset="-122"/>
              </a:rPr>
              <a:t>   可以在</a:t>
            </a:r>
            <a:r>
              <a:rPr lang="en-US" altLang="zh-CN" sz="2800" dirty="0">
                <a:ea typeface="宋体" panose="02010600030101010101" pitchFamily="2" charset="-122"/>
              </a:rPr>
              <a:t>O(</a:t>
            </a:r>
            <a:r>
              <a:rPr lang="en-US" altLang="zh-CN" sz="2800" dirty="0" err="1">
                <a:ea typeface="宋体" panose="02010600030101010101" pitchFamily="2" charset="-122"/>
              </a:rPr>
              <a:t>mn</a:t>
            </a:r>
            <a:r>
              <a:rPr lang="en-US" altLang="zh-CN" sz="2800" dirty="0">
                <a:ea typeface="宋体" panose="02010600030101010101" pitchFamily="2" charset="-122"/>
              </a:rPr>
              <a:t>) </a:t>
            </a:r>
            <a:r>
              <a:rPr lang="zh-CN" altLang="en-US" sz="2800" dirty="0">
                <a:ea typeface="宋体" panose="02010600030101010101" pitchFamily="2" charset="-122"/>
              </a:rPr>
              <a:t>计算复杂度内检测图中有无负圈</a:t>
            </a:r>
            <a:r>
              <a:rPr lang="en-US" altLang="zh-CN" sz="2800" dirty="0">
                <a:ea typeface="宋体" panose="02010600030101010101" pitchFamily="2" charset="-122"/>
              </a:rPr>
              <a:t>.</a:t>
            </a:r>
          </a:p>
          <a:p>
            <a:pPr lvl="1"/>
            <a:r>
              <a:rPr lang="zh-CN" altLang="en-US" dirty="0" smtClean="0">
                <a:ea typeface="宋体" panose="02010600030101010101" pitchFamily="2" charset="-122"/>
              </a:rPr>
              <a:t>添加一个新顶点</a:t>
            </a:r>
            <a:r>
              <a:rPr lang="en-US" altLang="zh-CN" dirty="0" smtClean="0">
                <a:ea typeface="宋体" panose="02010600030101010101" pitchFamily="2" charset="-122"/>
              </a:rPr>
              <a:t> t </a:t>
            </a:r>
            <a:r>
              <a:rPr lang="zh-CN" altLang="en-US" dirty="0" smtClean="0">
                <a:ea typeface="宋体" panose="02010600030101010101" pitchFamily="2" charset="-122"/>
              </a:rPr>
              <a:t>且用</a:t>
            </a:r>
            <a:r>
              <a:rPr lang="en-US" altLang="zh-CN" dirty="0" smtClean="0">
                <a:ea typeface="宋体" panose="02010600030101010101" pitchFamily="2" charset="-122"/>
              </a:rPr>
              <a:t>0</a:t>
            </a:r>
            <a:r>
              <a:rPr lang="zh-CN" altLang="en-US" dirty="0" smtClean="0">
                <a:ea typeface="宋体" panose="02010600030101010101" pitchFamily="2" charset="-122"/>
              </a:rPr>
              <a:t>权重边将</a:t>
            </a:r>
            <a:r>
              <a:rPr lang="en-US" altLang="zh-CN" dirty="0" smtClean="0">
                <a:ea typeface="宋体" panose="02010600030101010101" pitchFamily="2" charset="-122"/>
              </a:rPr>
              <a:t>t</a:t>
            </a:r>
            <a:r>
              <a:rPr lang="zh-CN" altLang="en-US" dirty="0" smtClean="0">
                <a:ea typeface="宋体" panose="02010600030101010101" pitchFamily="2" charset="-122"/>
              </a:rPr>
              <a:t>与其它所有顶点相连。</a:t>
            </a:r>
            <a:endParaRPr lang="en-US" altLang="zh-CN" dirty="0" smtClean="0">
              <a:ea typeface="宋体" panose="02010600030101010101" pitchFamily="2" charset="-122"/>
            </a:endParaRPr>
          </a:p>
          <a:p>
            <a:pPr lvl="1"/>
            <a:r>
              <a:rPr lang="zh-CN" altLang="en-US" dirty="0" smtClean="0">
                <a:ea typeface="宋体" panose="02010600030101010101" pitchFamily="2" charset="-122"/>
              </a:rPr>
              <a:t>检测，如果对于所有点</a:t>
            </a:r>
            <a:r>
              <a:rPr lang="en-US" altLang="zh-CN" dirty="0" smtClean="0">
                <a:ea typeface="宋体" panose="02010600030101010101" pitchFamily="2" charset="-122"/>
              </a:rPr>
              <a:t>v</a:t>
            </a:r>
            <a:r>
              <a:rPr lang="zh-CN" altLang="en-US" dirty="0" smtClean="0">
                <a:ea typeface="宋体" panose="02010600030101010101" pitchFamily="2" charset="-122"/>
              </a:rPr>
              <a:t>，有</a:t>
            </a:r>
            <a:r>
              <a:rPr lang="en-US" altLang="zh-CN" dirty="0" smtClean="0">
                <a:ea typeface="宋体" panose="02010600030101010101" pitchFamily="2" charset="-122"/>
              </a:rPr>
              <a:t> OPT(n, v) = OPT(n-1, v)</a:t>
            </a:r>
          </a:p>
          <a:p>
            <a:pPr lvl="2"/>
            <a:r>
              <a:rPr lang="zh-CN" altLang="en-US" sz="2800" dirty="0">
                <a:ea typeface="宋体" panose="02010600030101010101" pitchFamily="2" charset="-122"/>
              </a:rPr>
              <a:t>如果是</a:t>
            </a:r>
            <a:r>
              <a:rPr lang="en-US" altLang="zh-CN" sz="2800" dirty="0">
                <a:ea typeface="宋体" panose="02010600030101010101" pitchFamily="2" charset="-122"/>
              </a:rPr>
              <a:t>,</a:t>
            </a:r>
            <a:r>
              <a:rPr lang="zh-CN" altLang="en-US" sz="2800" dirty="0">
                <a:ea typeface="宋体" panose="02010600030101010101" pitchFamily="2" charset="-122"/>
              </a:rPr>
              <a:t>无负圈</a:t>
            </a:r>
            <a:endParaRPr lang="en-US" altLang="zh-CN" sz="2800" dirty="0">
              <a:ea typeface="宋体" panose="02010600030101010101" pitchFamily="2" charset="-122"/>
            </a:endParaRPr>
          </a:p>
          <a:p>
            <a:pPr lvl="2"/>
            <a:r>
              <a:rPr lang="zh-CN" altLang="en-US" sz="2800" dirty="0">
                <a:ea typeface="宋体" panose="02010600030101010101" pitchFamily="2" charset="-122"/>
              </a:rPr>
              <a:t>如果否</a:t>
            </a:r>
            <a:r>
              <a:rPr lang="en-US" altLang="zh-CN" sz="2800" dirty="0">
                <a:ea typeface="宋体" panose="02010600030101010101" pitchFamily="2" charset="-122"/>
              </a:rPr>
              <a:t>, </a:t>
            </a:r>
            <a:r>
              <a:rPr lang="zh-CN" altLang="en-US" sz="2800" dirty="0">
                <a:ea typeface="宋体" panose="02010600030101010101" pitchFamily="2" charset="-122"/>
              </a:rPr>
              <a:t>则从某点</a:t>
            </a:r>
            <a:r>
              <a:rPr lang="en-US" altLang="zh-CN" sz="2800" dirty="0">
                <a:ea typeface="宋体" panose="02010600030101010101" pitchFamily="2" charset="-122"/>
              </a:rPr>
              <a:t>v</a:t>
            </a:r>
            <a:r>
              <a:rPr lang="zh-CN" altLang="en-US" sz="2800" dirty="0">
                <a:ea typeface="宋体" panose="02010600030101010101" pitchFamily="2" charset="-122"/>
              </a:rPr>
              <a:t>到</a:t>
            </a:r>
            <a:r>
              <a:rPr lang="en-US" altLang="zh-CN" sz="2800" dirty="0">
                <a:ea typeface="宋体" panose="02010600030101010101" pitchFamily="2" charset="-122"/>
              </a:rPr>
              <a:t>t</a:t>
            </a:r>
            <a:r>
              <a:rPr lang="zh-CN" altLang="en-US" sz="2800" dirty="0">
                <a:ea typeface="宋体" panose="02010600030101010101" pitchFamily="2" charset="-122"/>
              </a:rPr>
              <a:t>存在负圈</a:t>
            </a:r>
            <a:endParaRPr lang="en-US" altLang="zh-CN" sz="2800" dirty="0">
              <a:ea typeface="宋体" panose="02010600030101010101" pitchFamily="2" charset="-122"/>
            </a:endParaRPr>
          </a:p>
        </p:txBody>
      </p:sp>
      <p:sp>
        <p:nvSpPr>
          <p:cNvPr id="14341" name="Oval 4"/>
          <p:cNvSpPr>
            <a:spLocks noChangeAspect="1" noChangeArrowheads="1"/>
          </p:cNvSpPr>
          <p:nvPr/>
        </p:nvSpPr>
        <p:spPr bwMode="auto">
          <a:xfrm>
            <a:off x="10571163" y="4191001"/>
            <a:ext cx="269875" cy="269875"/>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kumimoji="0" lang="zh-CN" altLang="en-US" sz="1400"/>
          </a:p>
        </p:txBody>
      </p:sp>
      <p:sp>
        <p:nvSpPr>
          <p:cNvPr id="14342" name="Oval 5"/>
          <p:cNvSpPr>
            <a:spLocks noChangeAspect="1" noChangeArrowheads="1"/>
          </p:cNvSpPr>
          <p:nvPr/>
        </p:nvSpPr>
        <p:spPr bwMode="auto">
          <a:xfrm>
            <a:off x="7162800" y="5105401"/>
            <a:ext cx="269875" cy="269875"/>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kumimoji="0" lang="zh-CN" altLang="en-US" sz="1400">
              <a:solidFill>
                <a:schemeClr val="bg1"/>
              </a:solidFill>
            </a:endParaRPr>
          </a:p>
        </p:txBody>
      </p:sp>
      <p:sp>
        <p:nvSpPr>
          <p:cNvPr id="14343" name="Oval 6"/>
          <p:cNvSpPr>
            <a:spLocks noChangeAspect="1" noChangeArrowheads="1"/>
          </p:cNvSpPr>
          <p:nvPr/>
        </p:nvSpPr>
        <p:spPr bwMode="auto">
          <a:xfrm>
            <a:off x="6673850" y="6272213"/>
            <a:ext cx="269875" cy="269875"/>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kumimoji="0" lang="zh-CN" altLang="en-US" sz="1400"/>
          </a:p>
        </p:txBody>
      </p:sp>
      <p:sp>
        <p:nvSpPr>
          <p:cNvPr id="14344" name="Oval 7"/>
          <p:cNvSpPr>
            <a:spLocks noChangeAspect="1" noChangeArrowheads="1"/>
          </p:cNvSpPr>
          <p:nvPr/>
        </p:nvSpPr>
        <p:spPr bwMode="auto">
          <a:xfrm>
            <a:off x="10668000" y="5943600"/>
            <a:ext cx="269875" cy="273050"/>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kumimoji="0" lang="zh-CN" altLang="en-US" sz="1400"/>
          </a:p>
        </p:txBody>
      </p:sp>
      <p:sp>
        <p:nvSpPr>
          <p:cNvPr id="14345" name="Oval 8"/>
          <p:cNvSpPr>
            <a:spLocks noChangeAspect="1" noChangeArrowheads="1"/>
          </p:cNvSpPr>
          <p:nvPr/>
        </p:nvSpPr>
        <p:spPr bwMode="auto">
          <a:xfrm>
            <a:off x="8610600" y="6096001"/>
            <a:ext cx="269875" cy="269875"/>
          </a:xfrm>
          <a:prstGeom prst="ellipse">
            <a:avLst/>
          </a:prstGeom>
          <a:solidFill>
            <a:schemeClr val="tx2"/>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400"/>
              <a:t>v</a:t>
            </a:r>
          </a:p>
        </p:txBody>
      </p:sp>
      <p:cxnSp>
        <p:nvCxnSpPr>
          <p:cNvPr id="14346" name="AutoShape 9"/>
          <p:cNvCxnSpPr>
            <a:cxnSpLocks noChangeShapeType="1"/>
            <a:stCxn id="14342" idx="7"/>
            <a:endCxn id="14341" idx="2"/>
          </p:cNvCxnSpPr>
          <p:nvPr/>
        </p:nvCxnSpPr>
        <p:spPr bwMode="auto">
          <a:xfrm flipV="1">
            <a:off x="7392988" y="4325937"/>
            <a:ext cx="3178175" cy="81915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4347" name="AutoShape 10"/>
          <p:cNvCxnSpPr>
            <a:cxnSpLocks noChangeShapeType="1"/>
            <a:stCxn id="14344" idx="0"/>
            <a:endCxn id="14341" idx="4"/>
          </p:cNvCxnSpPr>
          <p:nvPr/>
        </p:nvCxnSpPr>
        <p:spPr bwMode="auto">
          <a:xfrm flipH="1" flipV="1">
            <a:off x="10706099" y="4460876"/>
            <a:ext cx="96838" cy="1482725"/>
          </a:xfrm>
          <a:prstGeom prst="straightConnector1">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14348" name="AutoShape 11"/>
          <p:cNvCxnSpPr>
            <a:cxnSpLocks noChangeShapeType="1"/>
            <a:stCxn id="14342" idx="5"/>
            <a:endCxn id="14345" idx="1"/>
          </p:cNvCxnSpPr>
          <p:nvPr/>
        </p:nvCxnSpPr>
        <p:spPr bwMode="auto">
          <a:xfrm>
            <a:off x="7392987" y="5335587"/>
            <a:ext cx="1257300" cy="80010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4349" name="AutoShape 12"/>
          <p:cNvCxnSpPr>
            <a:cxnSpLocks noChangeShapeType="1"/>
            <a:stCxn id="14345" idx="6"/>
            <a:endCxn id="14344" idx="2"/>
          </p:cNvCxnSpPr>
          <p:nvPr/>
        </p:nvCxnSpPr>
        <p:spPr bwMode="auto">
          <a:xfrm flipV="1">
            <a:off x="8880475" y="6080125"/>
            <a:ext cx="1787525" cy="150812"/>
          </a:xfrm>
          <a:prstGeom prst="straightConnector1">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14350" name="AutoShape 13"/>
          <p:cNvCxnSpPr>
            <a:cxnSpLocks noChangeShapeType="1"/>
            <a:stCxn id="14341" idx="3"/>
            <a:endCxn id="14345" idx="7"/>
          </p:cNvCxnSpPr>
          <p:nvPr/>
        </p:nvCxnSpPr>
        <p:spPr bwMode="auto">
          <a:xfrm flipH="1">
            <a:off x="8840787" y="4421187"/>
            <a:ext cx="1770062" cy="1714500"/>
          </a:xfrm>
          <a:prstGeom prst="straightConnector1">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cxnSp>
      <p:cxnSp>
        <p:nvCxnSpPr>
          <p:cNvPr id="14351" name="AutoShape 14"/>
          <p:cNvCxnSpPr>
            <a:cxnSpLocks noChangeShapeType="1"/>
            <a:stCxn id="14342" idx="4"/>
            <a:endCxn id="14343" idx="7"/>
          </p:cNvCxnSpPr>
          <p:nvPr/>
        </p:nvCxnSpPr>
        <p:spPr bwMode="auto">
          <a:xfrm flipH="1">
            <a:off x="6904037" y="5375276"/>
            <a:ext cx="393700" cy="9366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4352" name="AutoShape 15"/>
          <p:cNvCxnSpPr>
            <a:cxnSpLocks noChangeShapeType="1"/>
            <a:stCxn id="14343" idx="6"/>
            <a:endCxn id="14345" idx="2"/>
          </p:cNvCxnSpPr>
          <p:nvPr/>
        </p:nvCxnSpPr>
        <p:spPr bwMode="auto">
          <a:xfrm flipV="1">
            <a:off x="6943725" y="6230938"/>
            <a:ext cx="1666875" cy="176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3" name="Text Box 16"/>
          <p:cNvSpPr txBox="1">
            <a:spLocks noChangeArrowheads="1"/>
          </p:cNvSpPr>
          <p:nvPr/>
        </p:nvSpPr>
        <p:spPr bwMode="auto">
          <a:xfrm>
            <a:off x="8991599" y="4572000"/>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18</a:t>
            </a:r>
          </a:p>
        </p:txBody>
      </p:sp>
      <p:sp>
        <p:nvSpPr>
          <p:cNvPr id="14354" name="Text Box 17"/>
          <p:cNvSpPr txBox="1">
            <a:spLocks noChangeArrowheads="1"/>
          </p:cNvSpPr>
          <p:nvPr/>
        </p:nvSpPr>
        <p:spPr bwMode="auto">
          <a:xfrm>
            <a:off x="9829799" y="4953000"/>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2</a:t>
            </a:r>
          </a:p>
        </p:txBody>
      </p:sp>
      <p:sp>
        <p:nvSpPr>
          <p:cNvPr id="14355" name="Text Box 18"/>
          <p:cNvSpPr txBox="1">
            <a:spLocks noChangeArrowheads="1"/>
          </p:cNvSpPr>
          <p:nvPr/>
        </p:nvSpPr>
        <p:spPr bwMode="auto">
          <a:xfrm>
            <a:off x="7010399" y="5761037"/>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5</a:t>
            </a:r>
          </a:p>
        </p:txBody>
      </p:sp>
      <p:sp>
        <p:nvSpPr>
          <p:cNvPr id="14356" name="Text Box 19"/>
          <p:cNvSpPr txBox="1">
            <a:spLocks noChangeArrowheads="1"/>
          </p:cNvSpPr>
          <p:nvPr/>
        </p:nvSpPr>
        <p:spPr bwMode="auto">
          <a:xfrm>
            <a:off x="7696199" y="5562600"/>
            <a:ext cx="381000"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-23</a:t>
            </a:r>
          </a:p>
        </p:txBody>
      </p:sp>
      <p:sp>
        <p:nvSpPr>
          <p:cNvPr id="14357" name="Text Box 20"/>
          <p:cNvSpPr txBox="1">
            <a:spLocks noChangeArrowheads="1"/>
          </p:cNvSpPr>
          <p:nvPr/>
        </p:nvSpPr>
        <p:spPr bwMode="auto">
          <a:xfrm>
            <a:off x="7467599" y="6218237"/>
            <a:ext cx="381000"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-15</a:t>
            </a:r>
          </a:p>
        </p:txBody>
      </p:sp>
      <p:sp>
        <p:nvSpPr>
          <p:cNvPr id="14358" name="Text Box 21"/>
          <p:cNvSpPr txBox="1">
            <a:spLocks noChangeArrowheads="1"/>
          </p:cNvSpPr>
          <p:nvPr/>
        </p:nvSpPr>
        <p:spPr bwMode="auto">
          <a:xfrm>
            <a:off x="9448799" y="6065837"/>
            <a:ext cx="381000"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spcBef>
                <a:spcPct val="50000"/>
              </a:spcBef>
            </a:pPr>
            <a:r>
              <a:rPr lang="zh-CN" altLang="en-US" sz="1200"/>
              <a:t>  </a:t>
            </a:r>
            <a:r>
              <a:rPr lang="en-US" altLang="zh-CN" sz="1200"/>
              <a:t>-11 </a:t>
            </a:r>
          </a:p>
        </p:txBody>
      </p:sp>
      <p:sp>
        <p:nvSpPr>
          <p:cNvPr id="14359" name="Text Box 22"/>
          <p:cNvSpPr txBox="1">
            <a:spLocks noChangeArrowheads="1"/>
          </p:cNvSpPr>
          <p:nvPr/>
        </p:nvSpPr>
        <p:spPr bwMode="auto">
          <a:xfrm>
            <a:off x="10667999" y="5029200"/>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6</a:t>
            </a:r>
          </a:p>
        </p:txBody>
      </p:sp>
      <p:sp>
        <p:nvSpPr>
          <p:cNvPr id="14360" name="Oval 24"/>
          <p:cNvSpPr>
            <a:spLocks noChangeAspect="1" noChangeArrowheads="1"/>
          </p:cNvSpPr>
          <p:nvPr/>
        </p:nvSpPr>
        <p:spPr bwMode="auto">
          <a:xfrm>
            <a:off x="6553200" y="3657601"/>
            <a:ext cx="269875" cy="269875"/>
          </a:xfrm>
          <a:prstGeom prst="ellipse">
            <a:avLst/>
          </a:prstGeom>
          <a:solidFill>
            <a:schemeClr val="accent1"/>
          </a:solidFill>
          <a:ln w="9525">
            <a:solidFill>
              <a:schemeClr val="tx1"/>
            </a:solidFill>
            <a:round/>
            <a:headEnd/>
            <a:tailEnd/>
          </a:ln>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zh-CN" sz="1400">
                <a:solidFill>
                  <a:schemeClr val="bg1"/>
                </a:solidFill>
              </a:rPr>
              <a:t>t</a:t>
            </a:r>
            <a:endParaRPr kumimoji="0" lang="en-US" altLang="zh-CN" sz="1400"/>
          </a:p>
        </p:txBody>
      </p:sp>
      <p:cxnSp>
        <p:nvCxnSpPr>
          <p:cNvPr id="14361" name="AutoShape 25"/>
          <p:cNvCxnSpPr>
            <a:cxnSpLocks noChangeShapeType="1"/>
            <a:stCxn id="14360" idx="7"/>
            <a:endCxn id="14341" idx="1"/>
          </p:cNvCxnSpPr>
          <p:nvPr/>
        </p:nvCxnSpPr>
        <p:spPr bwMode="auto">
          <a:xfrm>
            <a:off x="6783387" y="3697287"/>
            <a:ext cx="3827462" cy="533400"/>
          </a:xfrm>
          <a:prstGeom prst="straightConnector1">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4362" name="AutoShape 26"/>
          <p:cNvCxnSpPr>
            <a:cxnSpLocks noChangeShapeType="1"/>
            <a:stCxn id="14360" idx="4"/>
            <a:endCxn id="14342" idx="1"/>
          </p:cNvCxnSpPr>
          <p:nvPr/>
        </p:nvCxnSpPr>
        <p:spPr bwMode="auto">
          <a:xfrm>
            <a:off x="6688137" y="3927475"/>
            <a:ext cx="514350" cy="1217612"/>
          </a:xfrm>
          <a:prstGeom prst="straightConnector1">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4363" name="AutoShape 27"/>
          <p:cNvCxnSpPr>
            <a:cxnSpLocks noChangeShapeType="1"/>
            <a:stCxn id="14360" idx="3"/>
            <a:endCxn id="14343" idx="0"/>
          </p:cNvCxnSpPr>
          <p:nvPr/>
        </p:nvCxnSpPr>
        <p:spPr bwMode="auto">
          <a:xfrm>
            <a:off x="6592887" y="3887788"/>
            <a:ext cx="215900" cy="2384425"/>
          </a:xfrm>
          <a:prstGeom prst="straightConnector1">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4364" name="AutoShape 31"/>
          <p:cNvCxnSpPr>
            <a:cxnSpLocks noChangeShapeType="1"/>
            <a:stCxn id="14360" idx="6"/>
            <a:endCxn id="14344" idx="1"/>
          </p:cNvCxnSpPr>
          <p:nvPr/>
        </p:nvCxnSpPr>
        <p:spPr bwMode="auto">
          <a:xfrm>
            <a:off x="6823075" y="3792537"/>
            <a:ext cx="3884613" cy="2190750"/>
          </a:xfrm>
          <a:prstGeom prst="straightConnector1">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14365" name="AutoShape 32"/>
          <p:cNvCxnSpPr>
            <a:cxnSpLocks noChangeShapeType="1"/>
            <a:stCxn id="14360" idx="5"/>
            <a:endCxn id="14345" idx="0"/>
          </p:cNvCxnSpPr>
          <p:nvPr/>
        </p:nvCxnSpPr>
        <p:spPr bwMode="auto">
          <a:xfrm>
            <a:off x="6783387" y="3887788"/>
            <a:ext cx="1962150" cy="2208213"/>
          </a:xfrm>
          <a:prstGeom prst="straightConnector1">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14366" name="Text Box 28"/>
          <p:cNvSpPr txBox="1">
            <a:spLocks noChangeArrowheads="1"/>
          </p:cNvSpPr>
          <p:nvPr/>
        </p:nvSpPr>
        <p:spPr bwMode="auto">
          <a:xfrm>
            <a:off x="6640513" y="4495800"/>
            <a:ext cx="217487"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0</a:t>
            </a:r>
          </a:p>
        </p:txBody>
      </p:sp>
      <p:sp>
        <p:nvSpPr>
          <p:cNvPr id="14367" name="Text Box 29"/>
          <p:cNvSpPr txBox="1">
            <a:spLocks noChangeArrowheads="1"/>
          </p:cNvSpPr>
          <p:nvPr/>
        </p:nvSpPr>
        <p:spPr bwMode="auto">
          <a:xfrm>
            <a:off x="7619999" y="3886200"/>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0</a:t>
            </a:r>
          </a:p>
        </p:txBody>
      </p:sp>
      <p:sp>
        <p:nvSpPr>
          <p:cNvPr id="14368" name="Text Box 30"/>
          <p:cNvSpPr txBox="1">
            <a:spLocks noChangeArrowheads="1"/>
          </p:cNvSpPr>
          <p:nvPr/>
        </p:nvSpPr>
        <p:spPr bwMode="auto">
          <a:xfrm>
            <a:off x="6934199" y="4495800"/>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0</a:t>
            </a:r>
          </a:p>
        </p:txBody>
      </p:sp>
      <p:sp>
        <p:nvSpPr>
          <p:cNvPr id="14369" name="Text Box 33"/>
          <p:cNvSpPr txBox="1">
            <a:spLocks noChangeArrowheads="1"/>
          </p:cNvSpPr>
          <p:nvPr/>
        </p:nvSpPr>
        <p:spPr bwMode="auto">
          <a:xfrm>
            <a:off x="7238999" y="4419600"/>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0</a:t>
            </a:r>
          </a:p>
        </p:txBody>
      </p:sp>
      <p:sp>
        <p:nvSpPr>
          <p:cNvPr id="14370" name="Text Box 34"/>
          <p:cNvSpPr txBox="1">
            <a:spLocks noChangeArrowheads="1"/>
          </p:cNvSpPr>
          <p:nvPr/>
        </p:nvSpPr>
        <p:spPr bwMode="auto">
          <a:xfrm>
            <a:off x="7467599" y="4191000"/>
            <a:ext cx="21748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spcBef>
                <a:spcPct val="50000"/>
              </a:spcBef>
            </a:pPr>
            <a:r>
              <a:rPr lang="zh-CN" altLang="en-US" sz="1200"/>
              <a:t> </a:t>
            </a:r>
            <a:r>
              <a:rPr lang="en-US" altLang="zh-CN" sz="1200"/>
              <a:t>0</a:t>
            </a:r>
          </a:p>
        </p:txBody>
      </p:sp>
    </p:spTree>
    <p:extLst>
      <p:ext uri="{BB962C8B-B14F-4D97-AF65-F5344CB8AC3E}">
        <p14:creationId xmlns:p14="http://schemas.microsoft.com/office/powerpoint/2010/main" val="39288864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2743200"/>
            <a:ext cx="3114955" cy="707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4000" dirty="0" smtClean="0">
                <a:solidFill>
                  <a:prstClr val="black"/>
                </a:solidFill>
                <a:latin typeface="微软雅黑" panose="020B0503020204020204" pitchFamily="34" charset="-122"/>
                <a:ea typeface="微软雅黑" panose="020B0503020204020204" pitchFamily="34" charset="-122"/>
              </a:rPr>
              <a:t>6</a:t>
            </a:r>
            <a:r>
              <a:rPr kumimoji="0" lang="en-US" altLang="zh-CN"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.4 </a:t>
            </a:r>
            <a:r>
              <a:rPr kumimoji="0" lang="zh-CN" altLang="en-US" sz="4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更多案例</a:t>
            </a:r>
            <a:endParaRPr kumimoji="0" lang="zh-CN" altLang="en-US" sz="4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3656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133600" y="2819400"/>
            <a:ext cx="7772400" cy="1143000"/>
          </a:xfrm>
        </p:spPr>
        <p:txBody>
          <a:bodyPr/>
          <a:lstStyle/>
          <a:p>
            <a:pPr algn="ctr" eaLnBrk="1" hangingPunct="1">
              <a:defRPr/>
            </a:pPr>
            <a:r>
              <a:rPr lang="en-US" altLang="zh-CN" sz="4000">
                <a:effectLst>
                  <a:outerShdw blurRad="38100" dist="38100" dir="2700000" algn="tl">
                    <a:srgbClr val="C0C0C0"/>
                  </a:outerShdw>
                </a:effectLst>
                <a:ea typeface="黑体" pitchFamily="49" charset="-122"/>
              </a:rPr>
              <a:t>0-1</a:t>
            </a:r>
            <a:r>
              <a:rPr lang="zh-CN" altLang="en-US" sz="4000">
                <a:effectLst>
                  <a:outerShdw blurRad="38100" dist="38100" dir="2700000" algn="tl">
                    <a:srgbClr val="C0C0C0"/>
                  </a:outerShdw>
                </a:effectLst>
                <a:ea typeface="黑体" pitchFamily="49" charset="-122"/>
              </a:rPr>
              <a:t>背包问题</a:t>
            </a:r>
          </a:p>
        </p:txBody>
      </p:sp>
    </p:spTree>
    <p:extLst>
      <p:ext uri="{BB962C8B-B14F-4D97-AF65-F5344CB8AC3E}">
        <p14:creationId xmlns:p14="http://schemas.microsoft.com/office/powerpoint/2010/main" val="4230038309"/>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3" name="Rectangle 5"/>
          <p:cNvSpPr>
            <a:spLocks noChangeArrowheads="1"/>
          </p:cNvSpPr>
          <p:nvPr/>
        </p:nvSpPr>
        <p:spPr bwMode="auto">
          <a:xfrm>
            <a:off x="1905000" y="990601"/>
            <a:ext cx="80772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黑体" panose="02010609060101010101" pitchFamily="49" charset="-122"/>
                <a:ea typeface="黑体" panose="02010609060101010101" pitchFamily="49" charset="-122"/>
              </a:rPr>
              <a:t>给定</a:t>
            </a:r>
            <a:r>
              <a:rPr lang="en-US" altLang="zh-CN" sz="2000">
                <a:latin typeface="黑体" panose="02010609060101010101" pitchFamily="49" charset="-122"/>
                <a:ea typeface="黑体" panose="02010609060101010101" pitchFamily="49" charset="-122"/>
              </a:rPr>
              <a:t>n</a:t>
            </a:r>
            <a:r>
              <a:rPr lang="zh-CN" altLang="en-US" sz="2000">
                <a:latin typeface="黑体" panose="02010609060101010101" pitchFamily="49" charset="-122"/>
                <a:ea typeface="黑体" panose="02010609060101010101" pitchFamily="49" charset="-122"/>
              </a:rPr>
              <a:t>种物品和一背包</a:t>
            </a:r>
          </a:p>
          <a:p>
            <a:pPr eaLnBrk="1" hangingPunct="1">
              <a:spcBef>
                <a:spcPct val="50000"/>
              </a:spcBef>
              <a:buClrTx/>
              <a:buSzTx/>
              <a:buFontTx/>
              <a:buNone/>
            </a:pPr>
            <a:r>
              <a:rPr lang="zh-CN" altLang="en-US" sz="2000">
                <a:latin typeface="黑体" panose="02010609060101010101" pitchFamily="49" charset="-122"/>
                <a:ea typeface="黑体" panose="02010609060101010101" pitchFamily="49" charset="-122"/>
              </a:rPr>
              <a:t>物品</a:t>
            </a:r>
            <a:r>
              <a:rPr lang="en-US" altLang="zh-CN" sz="2000">
                <a:latin typeface="黑体" panose="02010609060101010101" pitchFamily="49" charset="-122"/>
                <a:ea typeface="黑体" panose="02010609060101010101" pitchFamily="49" charset="-122"/>
              </a:rPr>
              <a:t>i</a:t>
            </a:r>
            <a:r>
              <a:rPr lang="zh-CN" altLang="en-US" sz="2000">
                <a:latin typeface="黑体" panose="02010609060101010101" pitchFamily="49" charset="-122"/>
                <a:ea typeface="黑体" panose="02010609060101010101" pitchFamily="49" charset="-122"/>
              </a:rPr>
              <a:t>的重量是</a:t>
            </a:r>
            <a:r>
              <a:rPr lang="en-US" altLang="zh-CN" sz="2000">
                <a:latin typeface="黑体" panose="02010609060101010101" pitchFamily="49" charset="-122"/>
                <a:ea typeface="黑体" panose="02010609060101010101" pitchFamily="49" charset="-122"/>
              </a:rPr>
              <a:t>w</a:t>
            </a:r>
            <a:r>
              <a:rPr lang="en-US" altLang="zh-CN" sz="2000" baseline="-25000">
                <a:latin typeface="黑体" panose="02010609060101010101" pitchFamily="49" charset="-122"/>
                <a:ea typeface="黑体" panose="02010609060101010101" pitchFamily="49" charset="-122"/>
              </a:rPr>
              <a:t>i</a:t>
            </a:r>
            <a:r>
              <a:rPr lang="en-US" altLang="zh-CN" sz="2000">
                <a:latin typeface="黑体" panose="02010609060101010101" pitchFamily="49" charset="-122"/>
                <a:ea typeface="黑体" panose="02010609060101010101" pitchFamily="49" charset="-122"/>
              </a:rPr>
              <a:t>&gt;0</a:t>
            </a:r>
            <a:r>
              <a:rPr lang="zh-CN" altLang="en-US" sz="2000">
                <a:latin typeface="黑体" panose="02010609060101010101" pitchFamily="49" charset="-122"/>
                <a:ea typeface="黑体" panose="02010609060101010101" pitchFamily="49" charset="-122"/>
              </a:rPr>
              <a:t>，其价值为</a:t>
            </a:r>
            <a:r>
              <a:rPr lang="en-US" altLang="zh-CN" sz="2000">
                <a:latin typeface="黑体" panose="02010609060101010101" pitchFamily="49" charset="-122"/>
                <a:ea typeface="黑体" panose="02010609060101010101" pitchFamily="49" charset="-122"/>
              </a:rPr>
              <a:t>v</a:t>
            </a:r>
            <a:r>
              <a:rPr lang="en-US" altLang="zh-CN" sz="2000" baseline="-25000">
                <a:latin typeface="黑体" panose="02010609060101010101" pitchFamily="49" charset="-122"/>
                <a:ea typeface="黑体" panose="02010609060101010101" pitchFamily="49" charset="-122"/>
              </a:rPr>
              <a:t>i</a:t>
            </a:r>
            <a:r>
              <a:rPr lang="en-US" altLang="zh-CN" sz="2000">
                <a:latin typeface="黑体" panose="02010609060101010101" pitchFamily="49" charset="-122"/>
                <a:ea typeface="黑体" panose="02010609060101010101" pitchFamily="49" charset="-122"/>
              </a:rPr>
              <a:t>&gt;0</a:t>
            </a:r>
          </a:p>
          <a:p>
            <a:pPr eaLnBrk="1" hangingPunct="1">
              <a:spcBef>
                <a:spcPct val="50000"/>
              </a:spcBef>
              <a:buClrTx/>
              <a:buSzTx/>
              <a:buFontTx/>
              <a:buNone/>
            </a:pPr>
            <a:r>
              <a:rPr lang="zh-CN" altLang="en-US" sz="2000">
                <a:latin typeface="黑体" panose="02010609060101010101" pitchFamily="49" charset="-122"/>
                <a:ea typeface="黑体" panose="02010609060101010101" pitchFamily="49" charset="-122"/>
              </a:rPr>
              <a:t>背包的容量为</a:t>
            </a:r>
            <a:r>
              <a:rPr lang="en-US" altLang="zh-CN" sz="2000">
                <a:latin typeface="黑体" panose="02010609060101010101" pitchFamily="49" charset="-122"/>
                <a:ea typeface="黑体" panose="02010609060101010101" pitchFamily="49" charset="-122"/>
              </a:rPr>
              <a:t>C</a:t>
            </a:r>
            <a:r>
              <a:rPr lang="zh-CN" altLang="en-US" sz="2000">
                <a:latin typeface="黑体" panose="02010609060101010101" pitchFamily="49" charset="-122"/>
                <a:ea typeface="黑体" panose="02010609060101010101" pitchFamily="49" charset="-122"/>
              </a:rPr>
              <a:t>。</a:t>
            </a:r>
          </a:p>
          <a:p>
            <a:pPr eaLnBrk="1" hangingPunct="1">
              <a:spcBef>
                <a:spcPct val="50000"/>
              </a:spcBef>
              <a:buClrTx/>
              <a:buSzTx/>
              <a:buFontTx/>
              <a:buNone/>
            </a:pPr>
            <a:r>
              <a:rPr lang="zh-CN" altLang="en-US" sz="2000">
                <a:latin typeface="黑体" panose="02010609060101010101" pitchFamily="49" charset="-122"/>
                <a:ea typeface="黑体" panose="02010609060101010101" pitchFamily="49" charset="-122"/>
              </a:rPr>
              <a:t>问应如何选择装入背包的物品，使得装入背包中物品的总价值最大且总重量小于</a:t>
            </a:r>
            <a:r>
              <a:rPr lang="en-US" altLang="zh-CN" sz="2000">
                <a:latin typeface="黑体" panose="02010609060101010101" pitchFamily="49" charset="-122"/>
                <a:ea typeface="黑体" panose="02010609060101010101" pitchFamily="49" charset="-122"/>
              </a:rPr>
              <a:t>C?</a:t>
            </a:r>
          </a:p>
          <a:p>
            <a:pPr eaLnBrk="1" hangingPunct="1">
              <a:spcBef>
                <a:spcPct val="50000"/>
              </a:spcBef>
              <a:buClrTx/>
              <a:buSzTx/>
              <a:buFontTx/>
              <a:buNone/>
            </a:pPr>
            <a:r>
              <a:rPr lang="zh-CN" altLang="en-US" sz="2000">
                <a:latin typeface="黑体" panose="02010609060101010101" pitchFamily="49" charset="-122"/>
                <a:ea typeface="黑体" panose="02010609060101010101" pitchFamily="49" charset="-122"/>
              </a:rPr>
              <a:t>装入方法：每种物品只有两种选择，即装入背包或不装入。不能将物品多次装入也不能只装入一部分</a:t>
            </a:r>
            <a:endParaRPr lang="zh-CN" altLang="en-US" sz="2000">
              <a:ea typeface="楷体_GB2312" pitchFamily="49" charset="-122"/>
            </a:endParaRPr>
          </a:p>
        </p:txBody>
      </p:sp>
      <p:sp>
        <p:nvSpPr>
          <p:cNvPr id="155654" name="Rectangle 6"/>
          <p:cNvSpPr>
            <a:spLocks noChangeArrowheads="1"/>
          </p:cNvSpPr>
          <p:nvPr/>
        </p:nvSpPr>
        <p:spPr bwMode="auto">
          <a:xfrm>
            <a:off x="8077200" y="46863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55" name="Rectangle 7"/>
          <p:cNvSpPr>
            <a:spLocks noChangeArrowheads="1"/>
          </p:cNvSpPr>
          <p:nvPr/>
        </p:nvSpPr>
        <p:spPr bwMode="auto">
          <a:xfrm>
            <a:off x="8077200" y="4267200"/>
            <a:ext cx="844550" cy="419100"/>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600">
                <a:solidFill>
                  <a:schemeClr val="bg1"/>
                </a:solidFill>
                <a:latin typeface="Comic Sans MS" panose="030F0702030302020204" pitchFamily="66" charset="0"/>
                <a:ea typeface="PMingLiU" pitchFamily="18" charset="-120"/>
              </a:rPr>
              <a:t>价值</a:t>
            </a:r>
            <a:endParaRPr kumimoji="1" lang="zh-CN" altLang="en-US" sz="1600" baseline="-25000">
              <a:solidFill>
                <a:schemeClr val="bg1"/>
              </a:solidFill>
              <a:latin typeface="Comic Sans MS" panose="030F0702030302020204" pitchFamily="66" charset="0"/>
              <a:ea typeface="PMingLiU" pitchFamily="18" charset="-120"/>
            </a:endParaRPr>
          </a:p>
        </p:txBody>
      </p:sp>
      <p:sp>
        <p:nvSpPr>
          <p:cNvPr id="155656" name="Rectangle 8"/>
          <p:cNvSpPr>
            <a:spLocks noChangeArrowheads="1"/>
          </p:cNvSpPr>
          <p:nvPr/>
        </p:nvSpPr>
        <p:spPr bwMode="auto">
          <a:xfrm>
            <a:off x="8077200" y="53848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657" name="Rectangle 9"/>
          <p:cNvSpPr>
            <a:spLocks noChangeArrowheads="1"/>
          </p:cNvSpPr>
          <p:nvPr/>
        </p:nvSpPr>
        <p:spPr bwMode="auto">
          <a:xfrm>
            <a:off x="8077200" y="57340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155658" name="Rectangle 10"/>
          <p:cNvSpPr>
            <a:spLocks noChangeArrowheads="1"/>
          </p:cNvSpPr>
          <p:nvPr/>
        </p:nvSpPr>
        <p:spPr bwMode="auto">
          <a:xfrm>
            <a:off x="8077200" y="60833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155659" name="Rectangle 11"/>
          <p:cNvSpPr>
            <a:spLocks noChangeArrowheads="1"/>
          </p:cNvSpPr>
          <p:nvPr/>
        </p:nvSpPr>
        <p:spPr bwMode="auto">
          <a:xfrm>
            <a:off x="8921750" y="46863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1</a:t>
            </a:r>
            <a:endParaRPr lang="en-US" altLang="zh-TW" sz="1600">
              <a:latin typeface="Comic Sans MS" panose="030F0702030302020204" pitchFamily="66" charset="0"/>
              <a:ea typeface="PMingLiU" pitchFamily="18" charset="-120"/>
            </a:endParaRPr>
          </a:p>
        </p:txBody>
      </p:sp>
      <p:sp>
        <p:nvSpPr>
          <p:cNvPr id="155660" name="Rectangle 12"/>
          <p:cNvSpPr>
            <a:spLocks noChangeArrowheads="1"/>
          </p:cNvSpPr>
          <p:nvPr/>
        </p:nvSpPr>
        <p:spPr bwMode="auto">
          <a:xfrm>
            <a:off x="8921750" y="4267200"/>
            <a:ext cx="908050" cy="419100"/>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chemeClr val="bg1"/>
                </a:solidFill>
                <a:latin typeface="Comic Sans MS" panose="030F0702030302020204" pitchFamily="66" charset="0"/>
                <a:ea typeface="PMingLiU" pitchFamily="18" charset="-120"/>
              </a:rPr>
              <a:t>重量</a:t>
            </a:r>
          </a:p>
        </p:txBody>
      </p:sp>
      <p:sp>
        <p:nvSpPr>
          <p:cNvPr id="155661" name="Rectangle 13"/>
          <p:cNvSpPr>
            <a:spLocks noChangeArrowheads="1"/>
          </p:cNvSpPr>
          <p:nvPr/>
        </p:nvSpPr>
        <p:spPr bwMode="auto">
          <a:xfrm>
            <a:off x="8921750" y="53848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662" name="Rectangle 14"/>
          <p:cNvSpPr>
            <a:spLocks noChangeArrowheads="1"/>
          </p:cNvSpPr>
          <p:nvPr/>
        </p:nvSpPr>
        <p:spPr bwMode="auto">
          <a:xfrm>
            <a:off x="8921750" y="57340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155663" name="Rectangle 15"/>
          <p:cNvSpPr>
            <a:spLocks noChangeArrowheads="1"/>
          </p:cNvSpPr>
          <p:nvPr/>
        </p:nvSpPr>
        <p:spPr bwMode="auto">
          <a:xfrm>
            <a:off x="8077200" y="50292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155664" name="Rectangle 16"/>
          <p:cNvSpPr>
            <a:spLocks noChangeArrowheads="1"/>
          </p:cNvSpPr>
          <p:nvPr/>
        </p:nvSpPr>
        <p:spPr bwMode="auto">
          <a:xfrm>
            <a:off x="8921750" y="50355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155665" name="Rectangle 17"/>
          <p:cNvSpPr>
            <a:spLocks noChangeArrowheads="1"/>
          </p:cNvSpPr>
          <p:nvPr/>
        </p:nvSpPr>
        <p:spPr bwMode="auto">
          <a:xfrm>
            <a:off x="8921750" y="60833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155666" name="Rectangle 18"/>
          <p:cNvSpPr>
            <a:spLocks noChangeArrowheads="1"/>
          </p:cNvSpPr>
          <p:nvPr/>
        </p:nvSpPr>
        <p:spPr bwMode="auto">
          <a:xfrm>
            <a:off x="7315200" y="4267200"/>
            <a:ext cx="762000" cy="419100"/>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chemeClr val="bg1"/>
                </a:solidFill>
                <a:latin typeface="Comic Sans MS" panose="030F0702030302020204" pitchFamily="66" charset="0"/>
                <a:ea typeface="PMingLiU" pitchFamily="18" charset="-120"/>
              </a:rPr>
              <a:t>物品</a:t>
            </a:r>
          </a:p>
        </p:txBody>
      </p:sp>
      <p:sp>
        <p:nvSpPr>
          <p:cNvPr id="155667" name="Rectangle 19"/>
          <p:cNvSpPr>
            <a:spLocks noChangeArrowheads="1"/>
          </p:cNvSpPr>
          <p:nvPr/>
        </p:nvSpPr>
        <p:spPr bwMode="auto">
          <a:xfrm>
            <a:off x="7315200" y="46863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68" name="Rectangle 20"/>
          <p:cNvSpPr>
            <a:spLocks noChangeArrowheads="1"/>
          </p:cNvSpPr>
          <p:nvPr/>
        </p:nvSpPr>
        <p:spPr bwMode="auto">
          <a:xfrm>
            <a:off x="7315200" y="53848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3</a:t>
            </a:r>
            <a:endParaRPr lang="en-US" altLang="zh-TW" sz="1600" baseline="30000">
              <a:latin typeface="Comic Sans MS" panose="030F0702030302020204" pitchFamily="66" charset="0"/>
              <a:ea typeface="PMingLiU" pitchFamily="18" charset="-120"/>
            </a:endParaRPr>
          </a:p>
        </p:txBody>
      </p:sp>
      <p:sp>
        <p:nvSpPr>
          <p:cNvPr id="155669" name="Rectangle 21"/>
          <p:cNvSpPr>
            <a:spLocks noChangeArrowheads="1"/>
          </p:cNvSpPr>
          <p:nvPr/>
        </p:nvSpPr>
        <p:spPr bwMode="auto">
          <a:xfrm>
            <a:off x="7315200" y="57340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a:t>
            </a:r>
            <a:endParaRPr lang="en-US" altLang="zh-TW" sz="1600" baseline="30000">
              <a:latin typeface="Comic Sans MS" panose="030F0702030302020204" pitchFamily="66" charset="0"/>
              <a:ea typeface="PMingLiU" pitchFamily="18" charset="-120"/>
            </a:endParaRPr>
          </a:p>
        </p:txBody>
      </p:sp>
      <p:sp>
        <p:nvSpPr>
          <p:cNvPr id="155670" name="Rectangle 22"/>
          <p:cNvSpPr>
            <a:spLocks noChangeArrowheads="1"/>
          </p:cNvSpPr>
          <p:nvPr/>
        </p:nvSpPr>
        <p:spPr bwMode="auto">
          <a:xfrm>
            <a:off x="7315200" y="60833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671" name="Rectangle 23"/>
          <p:cNvSpPr>
            <a:spLocks noChangeArrowheads="1"/>
          </p:cNvSpPr>
          <p:nvPr/>
        </p:nvSpPr>
        <p:spPr bwMode="auto">
          <a:xfrm>
            <a:off x="7315200" y="50355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155672" name="Rectangle 24"/>
          <p:cNvSpPr>
            <a:spLocks noChangeArrowheads="1"/>
          </p:cNvSpPr>
          <p:nvPr/>
        </p:nvSpPr>
        <p:spPr bwMode="auto">
          <a:xfrm>
            <a:off x="5908676" y="5173664"/>
            <a:ext cx="873125" cy="346075"/>
          </a:xfrm>
          <a:prstGeom prst="rect">
            <a:avLst/>
          </a:prstGeom>
          <a:solidFill>
            <a:schemeClr val="accent1"/>
          </a:solidFill>
          <a:ln w="9525">
            <a:solidFill>
              <a:schemeClr val="bg1"/>
            </a:solidFill>
            <a:miter lim="800000"/>
            <a:headEnd/>
            <a:tailEnd/>
          </a:ln>
        </p:spPr>
        <p:txBody>
          <a:bodyPr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omic Sans MS" panose="030F0702030302020204" pitchFamily="66" charset="0"/>
                <a:ea typeface="PMingLiU" pitchFamily="18" charset="-120"/>
              </a:rPr>
              <a:t>C</a:t>
            </a:r>
            <a:r>
              <a:rPr lang="en-US" altLang="zh-TW" sz="1600">
                <a:latin typeface="Comic Sans MS" panose="030F0702030302020204" pitchFamily="66" charset="0"/>
                <a:ea typeface="PMingLiU" pitchFamily="18" charset="-120"/>
              </a:rPr>
              <a:t> = 11</a:t>
            </a:r>
            <a:endParaRPr lang="en-US" altLang="zh-TW" sz="1600" baseline="30000">
              <a:latin typeface="Comic Sans MS" panose="030F0702030302020204" pitchFamily="66" charset="0"/>
              <a:ea typeface="PMingLiU" pitchFamily="18" charset="-120"/>
            </a:endParaRPr>
          </a:p>
        </p:txBody>
      </p:sp>
      <p:sp>
        <p:nvSpPr>
          <p:cNvPr id="155673" name="Rectangle 25"/>
          <p:cNvSpPr>
            <a:spLocks noChangeArrowheads="1"/>
          </p:cNvSpPr>
          <p:nvPr/>
        </p:nvSpPr>
        <p:spPr bwMode="auto">
          <a:xfrm>
            <a:off x="7315200" y="46990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74" name="Rectangle 26"/>
          <p:cNvSpPr>
            <a:spLocks noChangeArrowheads="1"/>
          </p:cNvSpPr>
          <p:nvPr/>
        </p:nvSpPr>
        <p:spPr bwMode="auto">
          <a:xfrm>
            <a:off x="7315200" y="60960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675" name="Rectangle 27"/>
          <p:cNvSpPr>
            <a:spLocks noChangeArrowheads="1"/>
          </p:cNvSpPr>
          <p:nvPr/>
        </p:nvSpPr>
        <p:spPr bwMode="auto">
          <a:xfrm>
            <a:off x="7315200" y="57150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a:t>
            </a:r>
            <a:endParaRPr lang="en-US" altLang="zh-TW" sz="1600" baseline="30000">
              <a:latin typeface="Comic Sans MS" panose="030F0702030302020204" pitchFamily="66" charset="0"/>
              <a:ea typeface="PMingLiU" pitchFamily="18" charset="-120"/>
            </a:endParaRPr>
          </a:p>
        </p:txBody>
      </p:sp>
      <p:sp>
        <p:nvSpPr>
          <p:cNvPr id="155676" name="Rectangle 28"/>
          <p:cNvSpPr>
            <a:spLocks noChangeArrowheads="1"/>
          </p:cNvSpPr>
          <p:nvPr/>
        </p:nvSpPr>
        <p:spPr bwMode="auto">
          <a:xfrm>
            <a:off x="7315200" y="46799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77" name="Rectangle 29"/>
          <p:cNvSpPr>
            <a:spLocks noChangeArrowheads="1"/>
          </p:cNvSpPr>
          <p:nvPr/>
        </p:nvSpPr>
        <p:spPr bwMode="auto">
          <a:xfrm>
            <a:off x="7315200" y="60769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678" name="Rectangle 30"/>
          <p:cNvSpPr>
            <a:spLocks noChangeArrowheads="1"/>
          </p:cNvSpPr>
          <p:nvPr/>
        </p:nvSpPr>
        <p:spPr bwMode="auto">
          <a:xfrm>
            <a:off x="7315200" y="54102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3</a:t>
            </a:r>
            <a:endParaRPr lang="en-US" altLang="zh-TW" sz="1600" baseline="30000">
              <a:latin typeface="Comic Sans MS" panose="030F0702030302020204" pitchFamily="66" charset="0"/>
              <a:ea typeface="PMingLiU" pitchFamily="18" charset="-120"/>
            </a:endParaRPr>
          </a:p>
        </p:txBody>
      </p:sp>
      <p:sp>
        <p:nvSpPr>
          <p:cNvPr id="155679" name="Rectangle 31"/>
          <p:cNvSpPr>
            <a:spLocks noChangeArrowheads="1"/>
          </p:cNvSpPr>
          <p:nvPr/>
        </p:nvSpPr>
        <p:spPr bwMode="auto">
          <a:xfrm>
            <a:off x="7315200" y="57404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a:t>
            </a:r>
            <a:endParaRPr lang="en-US" altLang="zh-TW" sz="1600" baseline="30000">
              <a:latin typeface="Comic Sans MS" panose="030F0702030302020204" pitchFamily="66" charset="0"/>
              <a:ea typeface="PMingLiU" pitchFamily="18" charset="-120"/>
            </a:endParaRPr>
          </a:p>
        </p:txBody>
      </p:sp>
      <p:sp>
        <p:nvSpPr>
          <p:cNvPr id="155680" name="Rectangle 32"/>
          <p:cNvSpPr>
            <a:spLocks noChangeArrowheads="1"/>
          </p:cNvSpPr>
          <p:nvPr/>
        </p:nvSpPr>
        <p:spPr bwMode="auto">
          <a:xfrm>
            <a:off x="7315200" y="47053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81" name="Rectangle 33"/>
          <p:cNvSpPr>
            <a:spLocks noChangeArrowheads="1"/>
          </p:cNvSpPr>
          <p:nvPr/>
        </p:nvSpPr>
        <p:spPr bwMode="auto">
          <a:xfrm>
            <a:off x="7315200" y="61023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682" name="Rectangle 34"/>
          <p:cNvSpPr>
            <a:spLocks noChangeArrowheads="1"/>
          </p:cNvSpPr>
          <p:nvPr/>
        </p:nvSpPr>
        <p:spPr bwMode="auto">
          <a:xfrm>
            <a:off x="7315200" y="502920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155683" name="Rectangle 35"/>
          <p:cNvSpPr>
            <a:spLocks noChangeArrowheads="1"/>
          </p:cNvSpPr>
          <p:nvPr/>
        </p:nvSpPr>
        <p:spPr bwMode="auto">
          <a:xfrm>
            <a:off x="7315200" y="540385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3</a:t>
            </a:r>
            <a:endParaRPr lang="en-US" altLang="zh-TW" sz="1600" baseline="30000">
              <a:latin typeface="Comic Sans MS" panose="030F0702030302020204" pitchFamily="66" charset="0"/>
              <a:ea typeface="PMingLiU" pitchFamily="18" charset="-120"/>
            </a:endParaRPr>
          </a:p>
        </p:txBody>
      </p:sp>
      <p:sp>
        <p:nvSpPr>
          <p:cNvPr id="155684" name="Rectangle 36"/>
          <p:cNvSpPr>
            <a:spLocks noChangeArrowheads="1"/>
          </p:cNvSpPr>
          <p:nvPr/>
        </p:nvSpPr>
        <p:spPr bwMode="auto">
          <a:xfrm>
            <a:off x="7315200" y="573405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a:t>
            </a:r>
            <a:endParaRPr lang="en-US" altLang="zh-TW" sz="1600" baseline="30000">
              <a:latin typeface="Comic Sans MS" panose="030F0702030302020204" pitchFamily="66" charset="0"/>
              <a:ea typeface="PMingLiU" pitchFamily="18" charset="-120"/>
            </a:endParaRPr>
          </a:p>
        </p:txBody>
      </p:sp>
      <p:sp>
        <p:nvSpPr>
          <p:cNvPr id="155685" name="Rectangle 37"/>
          <p:cNvSpPr>
            <a:spLocks noChangeArrowheads="1"/>
          </p:cNvSpPr>
          <p:nvPr/>
        </p:nvSpPr>
        <p:spPr bwMode="auto">
          <a:xfrm>
            <a:off x="7315200" y="469900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86" name="Rectangle 38"/>
          <p:cNvSpPr>
            <a:spLocks noChangeArrowheads="1"/>
          </p:cNvSpPr>
          <p:nvPr/>
        </p:nvSpPr>
        <p:spPr bwMode="auto">
          <a:xfrm>
            <a:off x="7315200" y="609600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687" name="Rectangle 39"/>
          <p:cNvSpPr>
            <a:spLocks noChangeArrowheads="1"/>
          </p:cNvSpPr>
          <p:nvPr/>
        </p:nvSpPr>
        <p:spPr bwMode="auto">
          <a:xfrm>
            <a:off x="8077200" y="47117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88" name="Rectangle 40"/>
          <p:cNvSpPr>
            <a:spLocks noChangeArrowheads="1"/>
          </p:cNvSpPr>
          <p:nvPr/>
        </p:nvSpPr>
        <p:spPr bwMode="auto">
          <a:xfrm>
            <a:off x="8077200" y="54102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689" name="Rectangle 41"/>
          <p:cNvSpPr>
            <a:spLocks noChangeArrowheads="1"/>
          </p:cNvSpPr>
          <p:nvPr/>
        </p:nvSpPr>
        <p:spPr bwMode="auto">
          <a:xfrm>
            <a:off x="8077200" y="50546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155690" name="Rectangle 42"/>
          <p:cNvSpPr>
            <a:spLocks noChangeArrowheads="1"/>
          </p:cNvSpPr>
          <p:nvPr/>
        </p:nvSpPr>
        <p:spPr bwMode="auto">
          <a:xfrm>
            <a:off x="8077200" y="57150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155691" name="Rectangle 43"/>
          <p:cNvSpPr>
            <a:spLocks noChangeArrowheads="1"/>
          </p:cNvSpPr>
          <p:nvPr/>
        </p:nvSpPr>
        <p:spPr bwMode="auto">
          <a:xfrm>
            <a:off x="8077200" y="46926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92" name="Rectangle 44"/>
          <p:cNvSpPr>
            <a:spLocks noChangeArrowheads="1"/>
          </p:cNvSpPr>
          <p:nvPr/>
        </p:nvSpPr>
        <p:spPr bwMode="auto">
          <a:xfrm>
            <a:off x="8077200" y="53911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693" name="Rectangle 45"/>
          <p:cNvSpPr>
            <a:spLocks noChangeArrowheads="1"/>
          </p:cNvSpPr>
          <p:nvPr/>
        </p:nvSpPr>
        <p:spPr bwMode="auto">
          <a:xfrm>
            <a:off x="8077200" y="50355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155694" name="Rectangle 46"/>
          <p:cNvSpPr>
            <a:spLocks noChangeArrowheads="1"/>
          </p:cNvSpPr>
          <p:nvPr/>
        </p:nvSpPr>
        <p:spPr bwMode="auto">
          <a:xfrm>
            <a:off x="8077200" y="60960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155695" name="Rectangle 47"/>
          <p:cNvSpPr>
            <a:spLocks noChangeArrowheads="1"/>
          </p:cNvSpPr>
          <p:nvPr/>
        </p:nvSpPr>
        <p:spPr bwMode="auto">
          <a:xfrm>
            <a:off x="8077200" y="57277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155696" name="Rectangle 48"/>
          <p:cNvSpPr>
            <a:spLocks noChangeArrowheads="1"/>
          </p:cNvSpPr>
          <p:nvPr/>
        </p:nvSpPr>
        <p:spPr bwMode="auto">
          <a:xfrm>
            <a:off x="8077200" y="47053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697" name="Rectangle 49"/>
          <p:cNvSpPr>
            <a:spLocks noChangeArrowheads="1"/>
          </p:cNvSpPr>
          <p:nvPr/>
        </p:nvSpPr>
        <p:spPr bwMode="auto">
          <a:xfrm>
            <a:off x="8077200" y="54038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698" name="Rectangle 50"/>
          <p:cNvSpPr>
            <a:spLocks noChangeArrowheads="1"/>
          </p:cNvSpPr>
          <p:nvPr/>
        </p:nvSpPr>
        <p:spPr bwMode="auto">
          <a:xfrm>
            <a:off x="8077200" y="50482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155699" name="Rectangle 51"/>
          <p:cNvSpPr>
            <a:spLocks noChangeArrowheads="1"/>
          </p:cNvSpPr>
          <p:nvPr/>
        </p:nvSpPr>
        <p:spPr bwMode="auto">
          <a:xfrm>
            <a:off x="8915400" y="60960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155700" name="Rectangle 52"/>
          <p:cNvSpPr>
            <a:spLocks noChangeArrowheads="1"/>
          </p:cNvSpPr>
          <p:nvPr/>
        </p:nvSpPr>
        <p:spPr bwMode="auto">
          <a:xfrm>
            <a:off x="8070850" y="61087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155701" name="Rectangle 53"/>
          <p:cNvSpPr>
            <a:spLocks noChangeArrowheads="1"/>
          </p:cNvSpPr>
          <p:nvPr/>
        </p:nvSpPr>
        <p:spPr bwMode="auto">
          <a:xfrm>
            <a:off x="8070850" y="57404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155702" name="Rectangle 54"/>
          <p:cNvSpPr>
            <a:spLocks noChangeArrowheads="1"/>
          </p:cNvSpPr>
          <p:nvPr/>
        </p:nvSpPr>
        <p:spPr bwMode="auto">
          <a:xfrm>
            <a:off x="8070850" y="47180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703" name="Rectangle 55"/>
          <p:cNvSpPr>
            <a:spLocks noChangeArrowheads="1"/>
          </p:cNvSpPr>
          <p:nvPr/>
        </p:nvSpPr>
        <p:spPr bwMode="auto">
          <a:xfrm>
            <a:off x="8070850" y="54165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704" name="Rectangle 56"/>
          <p:cNvSpPr>
            <a:spLocks noChangeArrowheads="1"/>
          </p:cNvSpPr>
          <p:nvPr/>
        </p:nvSpPr>
        <p:spPr bwMode="auto">
          <a:xfrm>
            <a:off x="8070850" y="50609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155705" name="Rectangle 57"/>
          <p:cNvSpPr>
            <a:spLocks noChangeArrowheads="1"/>
          </p:cNvSpPr>
          <p:nvPr/>
        </p:nvSpPr>
        <p:spPr bwMode="auto">
          <a:xfrm>
            <a:off x="8915400" y="57150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155706" name="Rectangle 58"/>
          <p:cNvSpPr>
            <a:spLocks noChangeArrowheads="1"/>
          </p:cNvSpPr>
          <p:nvPr/>
        </p:nvSpPr>
        <p:spPr bwMode="auto">
          <a:xfrm>
            <a:off x="8909050" y="60769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155707" name="Rectangle 59"/>
          <p:cNvSpPr>
            <a:spLocks noChangeArrowheads="1"/>
          </p:cNvSpPr>
          <p:nvPr/>
        </p:nvSpPr>
        <p:spPr bwMode="auto">
          <a:xfrm>
            <a:off x="8064500" y="60896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155708" name="Rectangle 60"/>
          <p:cNvSpPr>
            <a:spLocks noChangeArrowheads="1"/>
          </p:cNvSpPr>
          <p:nvPr/>
        </p:nvSpPr>
        <p:spPr bwMode="auto">
          <a:xfrm>
            <a:off x="8064500" y="57213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155709" name="Rectangle 61"/>
          <p:cNvSpPr>
            <a:spLocks noChangeArrowheads="1"/>
          </p:cNvSpPr>
          <p:nvPr/>
        </p:nvSpPr>
        <p:spPr bwMode="auto">
          <a:xfrm>
            <a:off x="8064500" y="46990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710" name="Rectangle 62"/>
          <p:cNvSpPr>
            <a:spLocks noChangeArrowheads="1"/>
          </p:cNvSpPr>
          <p:nvPr/>
        </p:nvSpPr>
        <p:spPr bwMode="auto">
          <a:xfrm>
            <a:off x="8064500" y="53975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711" name="Rectangle 63"/>
          <p:cNvSpPr>
            <a:spLocks noChangeArrowheads="1"/>
          </p:cNvSpPr>
          <p:nvPr/>
        </p:nvSpPr>
        <p:spPr bwMode="auto">
          <a:xfrm>
            <a:off x="8064500" y="50419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155712" name="Rectangle 64"/>
          <p:cNvSpPr>
            <a:spLocks noChangeArrowheads="1"/>
          </p:cNvSpPr>
          <p:nvPr/>
        </p:nvSpPr>
        <p:spPr bwMode="auto">
          <a:xfrm>
            <a:off x="8915400" y="54102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713" name="Rectangle 65"/>
          <p:cNvSpPr>
            <a:spLocks noChangeArrowheads="1"/>
          </p:cNvSpPr>
          <p:nvPr/>
        </p:nvSpPr>
        <p:spPr bwMode="auto">
          <a:xfrm>
            <a:off x="8909050" y="57404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155714" name="Rectangle 66"/>
          <p:cNvSpPr>
            <a:spLocks noChangeArrowheads="1"/>
          </p:cNvSpPr>
          <p:nvPr/>
        </p:nvSpPr>
        <p:spPr bwMode="auto">
          <a:xfrm>
            <a:off x="8902700" y="61023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155715" name="Rectangle 67"/>
          <p:cNvSpPr>
            <a:spLocks noChangeArrowheads="1"/>
          </p:cNvSpPr>
          <p:nvPr/>
        </p:nvSpPr>
        <p:spPr bwMode="auto">
          <a:xfrm>
            <a:off x="8058150" y="61150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155716" name="Rectangle 68"/>
          <p:cNvSpPr>
            <a:spLocks noChangeArrowheads="1"/>
          </p:cNvSpPr>
          <p:nvPr/>
        </p:nvSpPr>
        <p:spPr bwMode="auto">
          <a:xfrm>
            <a:off x="8058150" y="57467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155717" name="Rectangle 69"/>
          <p:cNvSpPr>
            <a:spLocks noChangeArrowheads="1"/>
          </p:cNvSpPr>
          <p:nvPr/>
        </p:nvSpPr>
        <p:spPr bwMode="auto">
          <a:xfrm>
            <a:off x="8058150" y="47244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718" name="Rectangle 70"/>
          <p:cNvSpPr>
            <a:spLocks noChangeArrowheads="1"/>
          </p:cNvSpPr>
          <p:nvPr/>
        </p:nvSpPr>
        <p:spPr bwMode="auto">
          <a:xfrm>
            <a:off x="8058150" y="54229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719" name="Rectangle 71"/>
          <p:cNvSpPr>
            <a:spLocks noChangeArrowheads="1"/>
          </p:cNvSpPr>
          <p:nvPr/>
        </p:nvSpPr>
        <p:spPr bwMode="auto">
          <a:xfrm>
            <a:off x="8058150" y="50673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155720" name="Rectangle 72"/>
          <p:cNvSpPr>
            <a:spLocks noChangeArrowheads="1"/>
          </p:cNvSpPr>
          <p:nvPr/>
        </p:nvSpPr>
        <p:spPr bwMode="auto">
          <a:xfrm>
            <a:off x="8915400" y="50292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155721" name="Rectangle 73"/>
          <p:cNvSpPr>
            <a:spLocks noChangeArrowheads="1"/>
          </p:cNvSpPr>
          <p:nvPr/>
        </p:nvSpPr>
        <p:spPr bwMode="auto">
          <a:xfrm>
            <a:off x="8909050" y="54038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722" name="Rectangle 74"/>
          <p:cNvSpPr>
            <a:spLocks noChangeArrowheads="1"/>
          </p:cNvSpPr>
          <p:nvPr/>
        </p:nvSpPr>
        <p:spPr bwMode="auto">
          <a:xfrm>
            <a:off x="8902700" y="57340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155723" name="Rectangle 75"/>
          <p:cNvSpPr>
            <a:spLocks noChangeArrowheads="1"/>
          </p:cNvSpPr>
          <p:nvPr/>
        </p:nvSpPr>
        <p:spPr bwMode="auto">
          <a:xfrm>
            <a:off x="8896350" y="60960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155724" name="Rectangle 76"/>
          <p:cNvSpPr>
            <a:spLocks noChangeArrowheads="1"/>
          </p:cNvSpPr>
          <p:nvPr/>
        </p:nvSpPr>
        <p:spPr bwMode="auto">
          <a:xfrm>
            <a:off x="8051800" y="61087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155725" name="Rectangle 77"/>
          <p:cNvSpPr>
            <a:spLocks noChangeArrowheads="1"/>
          </p:cNvSpPr>
          <p:nvPr/>
        </p:nvSpPr>
        <p:spPr bwMode="auto">
          <a:xfrm>
            <a:off x="8051800" y="57404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155726" name="Rectangle 78"/>
          <p:cNvSpPr>
            <a:spLocks noChangeArrowheads="1"/>
          </p:cNvSpPr>
          <p:nvPr/>
        </p:nvSpPr>
        <p:spPr bwMode="auto">
          <a:xfrm>
            <a:off x="8051800" y="47180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727" name="Rectangle 79"/>
          <p:cNvSpPr>
            <a:spLocks noChangeArrowheads="1"/>
          </p:cNvSpPr>
          <p:nvPr/>
        </p:nvSpPr>
        <p:spPr bwMode="auto">
          <a:xfrm>
            <a:off x="8051800" y="54165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728" name="Rectangle 80"/>
          <p:cNvSpPr>
            <a:spLocks noChangeArrowheads="1"/>
          </p:cNvSpPr>
          <p:nvPr/>
        </p:nvSpPr>
        <p:spPr bwMode="auto">
          <a:xfrm>
            <a:off x="8051800" y="50609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155729" name="Rectangle 81"/>
          <p:cNvSpPr>
            <a:spLocks noChangeArrowheads="1"/>
          </p:cNvSpPr>
          <p:nvPr/>
        </p:nvSpPr>
        <p:spPr bwMode="auto">
          <a:xfrm>
            <a:off x="8915400" y="464820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1</a:t>
            </a:r>
            <a:endParaRPr lang="en-US" altLang="zh-TW" sz="1600">
              <a:latin typeface="Comic Sans MS" panose="030F0702030302020204" pitchFamily="66" charset="0"/>
              <a:ea typeface="PMingLiU" pitchFamily="18" charset="-120"/>
            </a:endParaRPr>
          </a:p>
        </p:txBody>
      </p:sp>
      <p:sp>
        <p:nvSpPr>
          <p:cNvPr id="155730" name="Rectangle 82"/>
          <p:cNvSpPr>
            <a:spLocks noChangeArrowheads="1"/>
          </p:cNvSpPr>
          <p:nvPr/>
        </p:nvSpPr>
        <p:spPr bwMode="auto">
          <a:xfrm>
            <a:off x="8909050" y="499110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155731" name="Rectangle 83"/>
          <p:cNvSpPr>
            <a:spLocks noChangeArrowheads="1"/>
          </p:cNvSpPr>
          <p:nvPr/>
        </p:nvSpPr>
        <p:spPr bwMode="auto">
          <a:xfrm>
            <a:off x="8902700" y="536575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155732" name="Rectangle 84"/>
          <p:cNvSpPr>
            <a:spLocks noChangeArrowheads="1"/>
          </p:cNvSpPr>
          <p:nvPr/>
        </p:nvSpPr>
        <p:spPr bwMode="auto">
          <a:xfrm>
            <a:off x="8896350" y="569595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155733" name="Rectangle 85"/>
          <p:cNvSpPr>
            <a:spLocks noChangeArrowheads="1"/>
          </p:cNvSpPr>
          <p:nvPr/>
        </p:nvSpPr>
        <p:spPr bwMode="auto">
          <a:xfrm>
            <a:off x="8890000" y="605790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155734" name="Rectangle 86"/>
          <p:cNvSpPr>
            <a:spLocks noChangeArrowheads="1"/>
          </p:cNvSpPr>
          <p:nvPr/>
        </p:nvSpPr>
        <p:spPr bwMode="auto">
          <a:xfrm>
            <a:off x="8045450" y="607060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155735" name="Rectangle 87"/>
          <p:cNvSpPr>
            <a:spLocks noChangeArrowheads="1"/>
          </p:cNvSpPr>
          <p:nvPr/>
        </p:nvSpPr>
        <p:spPr bwMode="auto">
          <a:xfrm>
            <a:off x="8045450" y="570230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155736" name="Rectangle 88"/>
          <p:cNvSpPr>
            <a:spLocks noChangeArrowheads="1"/>
          </p:cNvSpPr>
          <p:nvPr/>
        </p:nvSpPr>
        <p:spPr bwMode="auto">
          <a:xfrm>
            <a:off x="8045450" y="467995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155737" name="Rectangle 89"/>
          <p:cNvSpPr>
            <a:spLocks noChangeArrowheads="1"/>
          </p:cNvSpPr>
          <p:nvPr/>
        </p:nvSpPr>
        <p:spPr bwMode="auto">
          <a:xfrm>
            <a:off x="8045450" y="537845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155738" name="Rectangle 90"/>
          <p:cNvSpPr>
            <a:spLocks noChangeArrowheads="1"/>
          </p:cNvSpPr>
          <p:nvPr/>
        </p:nvSpPr>
        <p:spPr bwMode="auto">
          <a:xfrm>
            <a:off x="8045450" y="502285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graphicFrame>
        <p:nvGraphicFramePr>
          <p:cNvPr id="155739" name="Object 91"/>
          <p:cNvGraphicFramePr>
            <a:graphicFrameLocks noChangeAspect="1"/>
          </p:cNvGraphicFramePr>
          <p:nvPr/>
        </p:nvGraphicFramePr>
        <p:xfrm>
          <a:off x="2743200" y="4038600"/>
          <a:ext cx="1295400" cy="738188"/>
        </p:xfrm>
        <a:graphic>
          <a:graphicData uri="http://schemas.openxmlformats.org/presentationml/2006/ole">
            <mc:AlternateContent xmlns:mc="http://schemas.openxmlformats.org/markup-compatibility/2006">
              <mc:Choice xmlns:v="urn:schemas-microsoft-com:vml" Requires="v">
                <p:oleObj spid="_x0000_s29704" name="公式" r:id="rId3" imgW="748975" imgH="431613" progId="Equation.3">
                  <p:embed/>
                </p:oleObj>
              </mc:Choice>
              <mc:Fallback>
                <p:oleObj name="公式" r:id="rId3" imgW="748975" imgH="431613" progId="Equation.3">
                  <p:embed/>
                  <p:pic>
                    <p:nvPicPr>
                      <p:cNvPr id="155739" name="Object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038600"/>
                        <a:ext cx="1295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740" name="Object 92"/>
          <p:cNvGraphicFramePr>
            <a:graphicFrameLocks noChangeAspect="1"/>
          </p:cNvGraphicFramePr>
          <p:nvPr/>
        </p:nvGraphicFramePr>
        <p:xfrm>
          <a:off x="2667000" y="4800601"/>
          <a:ext cx="2057400" cy="1076325"/>
        </p:xfrm>
        <a:graphic>
          <a:graphicData uri="http://schemas.openxmlformats.org/presentationml/2006/ole">
            <mc:AlternateContent xmlns:mc="http://schemas.openxmlformats.org/markup-compatibility/2006">
              <mc:Choice xmlns:v="urn:schemas-microsoft-com:vml" Requires="v">
                <p:oleObj spid="_x0000_s29705" name="公式" r:id="rId5" imgW="1218671" imgH="634725" progId="Equation.3">
                  <p:embed/>
                </p:oleObj>
              </mc:Choice>
              <mc:Fallback>
                <p:oleObj name="公式" r:id="rId5" imgW="1218671" imgH="634725" progId="Equation.3">
                  <p:embed/>
                  <p:pic>
                    <p:nvPicPr>
                      <p:cNvPr id="155740" name="Object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800601"/>
                        <a:ext cx="20574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741" name="Rectangle 93"/>
          <p:cNvSpPr>
            <a:spLocks noChangeArrowheads="1"/>
          </p:cNvSpPr>
          <p:nvPr/>
        </p:nvSpPr>
        <p:spPr bwMode="auto">
          <a:xfrm>
            <a:off x="7010400" y="3733801"/>
            <a:ext cx="2914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ts val="2600"/>
              </a:lnSpc>
              <a:spcBef>
                <a:spcPct val="0"/>
              </a:spcBef>
              <a:buClr>
                <a:srgbClr val="003399"/>
              </a:buClr>
              <a:buSzPct val="50000"/>
              <a:buNone/>
            </a:pPr>
            <a:r>
              <a:rPr kumimoji="1" lang="zh-CN" altLang="en-US" sz="1800">
                <a:solidFill>
                  <a:srgbClr val="003399"/>
                </a:solidFill>
              </a:rPr>
              <a:t>例如</a:t>
            </a:r>
            <a:r>
              <a:rPr kumimoji="1" lang="en-US" altLang="zh-TW" sz="1800">
                <a:solidFill>
                  <a:srgbClr val="003399"/>
                </a:solidFill>
              </a:rPr>
              <a:t>:  </a:t>
            </a:r>
            <a:r>
              <a:rPr kumimoji="1" lang="en-US" altLang="zh-TW" sz="1800"/>
              <a:t>{ 3, 4 } has value 40.</a:t>
            </a:r>
          </a:p>
        </p:txBody>
      </p:sp>
      <p:sp>
        <p:nvSpPr>
          <p:cNvPr id="155742" name="Rectangle 94"/>
          <p:cNvSpPr>
            <a:spLocks noChangeArrowheads="1"/>
          </p:cNvSpPr>
          <p:nvPr/>
        </p:nvSpPr>
        <p:spPr bwMode="auto">
          <a:xfrm>
            <a:off x="3657600" y="1905000"/>
            <a:ext cx="3657600" cy="1828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问题可以进一步抽象为找出</a:t>
            </a:r>
            <a:r>
              <a:rPr lang="en-US" altLang="zh-CN" sz="1800" b="1"/>
              <a:t>n</a:t>
            </a:r>
            <a:r>
              <a:rPr lang="zh-CN" altLang="en-US" sz="1800" b="1"/>
              <a:t>元</a:t>
            </a:r>
          </a:p>
          <a:p>
            <a:pPr algn="ctr" eaLnBrk="1" hangingPunct="1">
              <a:spcBef>
                <a:spcPct val="0"/>
              </a:spcBef>
              <a:buClrTx/>
              <a:buSzTx/>
              <a:buFontTx/>
              <a:buNone/>
            </a:pPr>
            <a:r>
              <a:rPr lang="zh-CN" altLang="en-US" sz="1800" b="1"/>
              <a:t>向量</a:t>
            </a:r>
            <a:r>
              <a:rPr lang="en-US" altLang="zh-CN" sz="1800" b="1"/>
              <a:t>x</a:t>
            </a:r>
            <a:r>
              <a:rPr lang="en-US" altLang="zh-CN" sz="1800" b="1" baseline="-25000"/>
              <a:t>1</a:t>
            </a:r>
            <a:r>
              <a:rPr lang="en-US" altLang="zh-CN" sz="1800" b="1"/>
              <a:t>,x</a:t>
            </a:r>
            <a:r>
              <a:rPr lang="en-US" altLang="zh-CN" sz="1800" b="1" baseline="-25000"/>
              <a:t>2</a:t>
            </a:r>
            <a:r>
              <a:rPr lang="en-US" altLang="zh-CN" sz="1800" b="1"/>
              <a:t>,…,x</a:t>
            </a:r>
            <a:r>
              <a:rPr lang="en-US" altLang="zh-CN" sz="1800" b="1" baseline="-25000"/>
              <a:t>n</a:t>
            </a:r>
            <a:r>
              <a:rPr lang="zh-CN" altLang="en-US" sz="1800" b="1"/>
              <a:t>。满足约束条件下的</a:t>
            </a:r>
          </a:p>
          <a:p>
            <a:pPr algn="ctr" eaLnBrk="1" hangingPunct="1">
              <a:spcBef>
                <a:spcPct val="0"/>
              </a:spcBef>
              <a:buClrTx/>
              <a:buSzTx/>
              <a:buFontTx/>
              <a:buNone/>
            </a:pPr>
            <a:r>
              <a:rPr lang="zh-CN" altLang="en-US" sz="1800" b="1"/>
              <a:t>最优化问题</a:t>
            </a:r>
          </a:p>
        </p:txBody>
      </p:sp>
    </p:spTree>
    <p:extLst>
      <p:ext uri="{BB962C8B-B14F-4D97-AF65-F5344CB8AC3E}">
        <p14:creationId xmlns:p14="http://schemas.microsoft.com/office/powerpoint/2010/main" val="23903727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653">
                                            <p:txEl>
                                              <p:pRg st="0" end="0"/>
                                            </p:txEl>
                                          </p:spTgt>
                                        </p:tgtEl>
                                        <p:attrNameLst>
                                          <p:attrName>style.visibility</p:attrName>
                                        </p:attrNameLst>
                                      </p:cBhvr>
                                      <p:to>
                                        <p:strVal val="visible"/>
                                      </p:to>
                                    </p:set>
                                    <p:animEffect transition="in" filter="blinds(horizontal)">
                                      <p:cBhvr>
                                        <p:cTn id="7" dur="500"/>
                                        <p:tgtEl>
                                          <p:spTgt spid="1556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5653">
                                            <p:txEl>
                                              <p:pRg st="1" end="1"/>
                                            </p:txEl>
                                          </p:spTgt>
                                        </p:tgtEl>
                                        <p:attrNameLst>
                                          <p:attrName>style.visibility</p:attrName>
                                        </p:attrNameLst>
                                      </p:cBhvr>
                                      <p:to>
                                        <p:strVal val="visible"/>
                                      </p:to>
                                    </p:set>
                                    <p:animEffect transition="in" filter="blinds(horizontal)">
                                      <p:cBhvr>
                                        <p:cTn id="10" dur="500"/>
                                        <p:tgtEl>
                                          <p:spTgt spid="15565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5653">
                                            <p:txEl>
                                              <p:pRg st="2" end="2"/>
                                            </p:txEl>
                                          </p:spTgt>
                                        </p:tgtEl>
                                        <p:attrNameLst>
                                          <p:attrName>style.visibility</p:attrName>
                                        </p:attrNameLst>
                                      </p:cBhvr>
                                      <p:to>
                                        <p:strVal val="visible"/>
                                      </p:to>
                                    </p:set>
                                    <p:animEffect transition="in" filter="blinds(horizontal)">
                                      <p:cBhvr>
                                        <p:cTn id="13" dur="500"/>
                                        <p:tgtEl>
                                          <p:spTgt spid="15565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5653">
                                            <p:txEl>
                                              <p:pRg st="3" end="3"/>
                                            </p:txEl>
                                          </p:spTgt>
                                        </p:tgtEl>
                                        <p:attrNameLst>
                                          <p:attrName>style.visibility</p:attrName>
                                        </p:attrNameLst>
                                      </p:cBhvr>
                                      <p:to>
                                        <p:strVal val="visible"/>
                                      </p:to>
                                    </p:set>
                                    <p:animEffect transition="in" filter="blinds(horizontal)">
                                      <p:cBhvr>
                                        <p:cTn id="16" dur="500"/>
                                        <p:tgtEl>
                                          <p:spTgt spid="15565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5653">
                                            <p:txEl>
                                              <p:pRg st="4" end="4"/>
                                            </p:txEl>
                                          </p:spTgt>
                                        </p:tgtEl>
                                        <p:attrNameLst>
                                          <p:attrName>style.visibility</p:attrName>
                                        </p:attrNameLst>
                                      </p:cBhvr>
                                      <p:to>
                                        <p:strVal val="visible"/>
                                      </p:to>
                                    </p:set>
                                    <p:animEffect transition="in" filter="blinds(horizontal)">
                                      <p:cBhvr>
                                        <p:cTn id="19" dur="500"/>
                                        <p:tgtEl>
                                          <p:spTgt spid="15565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55654"/>
                                        </p:tgtEl>
                                        <p:attrNameLst>
                                          <p:attrName>style.visibility</p:attrName>
                                        </p:attrNameLst>
                                      </p:cBhvr>
                                      <p:to>
                                        <p:strVal val="visible"/>
                                      </p:to>
                                    </p:set>
                                    <p:animEffect transition="in" filter="blinds(horizontal)">
                                      <p:cBhvr>
                                        <p:cTn id="24" dur="500"/>
                                        <p:tgtEl>
                                          <p:spTgt spid="15565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5655"/>
                                        </p:tgtEl>
                                        <p:attrNameLst>
                                          <p:attrName>style.visibility</p:attrName>
                                        </p:attrNameLst>
                                      </p:cBhvr>
                                      <p:to>
                                        <p:strVal val="visible"/>
                                      </p:to>
                                    </p:set>
                                    <p:animEffect transition="in" filter="blinds(horizontal)">
                                      <p:cBhvr>
                                        <p:cTn id="27" dur="500"/>
                                        <p:tgtEl>
                                          <p:spTgt spid="15565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5656"/>
                                        </p:tgtEl>
                                        <p:attrNameLst>
                                          <p:attrName>style.visibility</p:attrName>
                                        </p:attrNameLst>
                                      </p:cBhvr>
                                      <p:to>
                                        <p:strVal val="visible"/>
                                      </p:to>
                                    </p:set>
                                    <p:animEffect transition="in" filter="blinds(horizontal)">
                                      <p:cBhvr>
                                        <p:cTn id="30" dur="500"/>
                                        <p:tgtEl>
                                          <p:spTgt spid="15565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5657"/>
                                        </p:tgtEl>
                                        <p:attrNameLst>
                                          <p:attrName>style.visibility</p:attrName>
                                        </p:attrNameLst>
                                      </p:cBhvr>
                                      <p:to>
                                        <p:strVal val="visible"/>
                                      </p:to>
                                    </p:set>
                                    <p:animEffect transition="in" filter="blinds(horizontal)">
                                      <p:cBhvr>
                                        <p:cTn id="33" dur="500"/>
                                        <p:tgtEl>
                                          <p:spTgt spid="15565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5658"/>
                                        </p:tgtEl>
                                        <p:attrNameLst>
                                          <p:attrName>style.visibility</p:attrName>
                                        </p:attrNameLst>
                                      </p:cBhvr>
                                      <p:to>
                                        <p:strVal val="visible"/>
                                      </p:to>
                                    </p:set>
                                    <p:animEffect transition="in" filter="blinds(horizontal)">
                                      <p:cBhvr>
                                        <p:cTn id="36" dur="500"/>
                                        <p:tgtEl>
                                          <p:spTgt spid="15565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5659"/>
                                        </p:tgtEl>
                                        <p:attrNameLst>
                                          <p:attrName>style.visibility</p:attrName>
                                        </p:attrNameLst>
                                      </p:cBhvr>
                                      <p:to>
                                        <p:strVal val="visible"/>
                                      </p:to>
                                    </p:set>
                                    <p:animEffect transition="in" filter="blinds(horizontal)">
                                      <p:cBhvr>
                                        <p:cTn id="39" dur="500"/>
                                        <p:tgtEl>
                                          <p:spTgt spid="15565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5660"/>
                                        </p:tgtEl>
                                        <p:attrNameLst>
                                          <p:attrName>style.visibility</p:attrName>
                                        </p:attrNameLst>
                                      </p:cBhvr>
                                      <p:to>
                                        <p:strVal val="visible"/>
                                      </p:to>
                                    </p:set>
                                    <p:animEffect transition="in" filter="blinds(horizontal)">
                                      <p:cBhvr>
                                        <p:cTn id="42" dur="500"/>
                                        <p:tgtEl>
                                          <p:spTgt spid="15566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55661"/>
                                        </p:tgtEl>
                                        <p:attrNameLst>
                                          <p:attrName>style.visibility</p:attrName>
                                        </p:attrNameLst>
                                      </p:cBhvr>
                                      <p:to>
                                        <p:strVal val="visible"/>
                                      </p:to>
                                    </p:set>
                                    <p:animEffect transition="in" filter="blinds(horizontal)">
                                      <p:cBhvr>
                                        <p:cTn id="45" dur="500"/>
                                        <p:tgtEl>
                                          <p:spTgt spid="15566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5662"/>
                                        </p:tgtEl>
                                        <p:attrNameLst>
                                          <p:attrName>style.visibility</p:attrName>
                                        </p:attrNameLst>
                                      </p:cBhvr>
                                      <p:to>
                                        <p:strVal val="visible"/>
                                      </p:to>
                                    </p:set>
                                    <p:animEffect transition="in" filter="blinds(horizontal)">
                                      <p:cBhvr>
                                        <p:cTn id="48" dur="500"/>
                                        <p:tgtEl>
                                          <p:spTgt spid="15566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55663"/>
                                        </p:tgtEl>
                                        <p:attrNameLst>
                                          <p:attrName>style.visibility</p:attrName>
                                        </p:attrNameLst>
                                      </p:cBhvr>
                                      <p:to>
                                        <p:strVal val="visible"/>
                                      </p:to>
                                    </p:set>
                                    <p:animEffect transition="in" filter="blinds(horizontal)">
                                      <p:cBhvr>
                                        <p:cTn id="51" dur="500"/>
                                        <p:tgtEl>
                                          <p:spTgt spid="15566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55664"/>
                                        </p:tgtEl>
                                        <p:attrNameLst>
                                          <p:attrName>style.visibility</p:attrName>
                                        </p:attrNameLst>
                                      </p:cBhvr>
                                      <p:to>
                                        <p:strVal val="visible"/>
                                      </p:to>
                                    </p:set>
                                    <p:animEffect transition="in" filter="blinds(horizontal)">
                                      <p:cBhvr>
                                        <p:cTn id="54" dur="500"/>
                                        <p:tgtEl>
                                          <p:spTgt spid="15566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55665"/>
                                        </p:tgtEl>
                                        <p:attrNameLst>
                                          <p:attrName>style.visibility</p:attrName>
                                        </p:attrNameLst>
                                      </p:cBhvr>
                                      <p:to>
                                        <p:strVal val="visible"/>
                                      </p:to>
                                    </p:set>
                                    <p:animEffect transition="in" filter="blinds(horizontal)">
                                      <p:cBhvr>
                                        <p:cTn id="57" dur="500"/>
                                        <p:tgtEl>
                                          <p:spTgt spid="15566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55666"/>
                                        </p:tgtEl>
                                        <p:attrNameLst>
                                          <p:attrName>style.visibility</p:attrName>
                                        </p:attrNameLst>
                                      </p:cBhvr>
                                      <p:to>
                                        <p:strVal val="visible"/>
                                      </p:to>
                                    </p:set>
                                    <p:animEffect transition="in" filter="blinds(horizontal)">
                                      <p:cBhvr>
                                        <p:cTn id="60" dur="500"/>
                                        <p:tgtEl>
                                          <p:spTgt spid="15566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55667"/>
                                        </p:tgtEl>
                                        <p:attrNameLst>
                                          <p:attrName>style.visibility</p:attrName>
                                        </p:attrNameLst>
                                      </p:cBhvr>
                                      <p:to>
                                        <p:strVal val="visible"/>
                                      </p:to>
                                    </p:set>
                                    <p:animEffect transition="in" filter="blinds(horizontal)">
                                      <p:cBhvr>
                                        <p:cTn id="63" dur="500"/>
                                        <p:tgtEl>
                                          <p:spTgt spid="15566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55668"/>
                                        </p:tgtEl>
                                        <p:attrNameLst>
                                          <p:attrName>style.visibility</p:attrName>
                                        </p:attrNameLst>
                                      </p:cBhvr>
                                      <p:to>
                                        <p:strVal val="visible"/>
                                      </p:to>
                                    </p:set>
                                    <p:animEffect transition="in" filter="blinds(horizontal)">
                                      <p:cBhvr>
                                        <p:cTn id="66" dur="500"/>
                                        <p:tgtEl>
                                          <p:spTgt spid="155668"/>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55669"/>
                                        </p:tgtEl>
                                        <p:attrNameLst>
                                          <p:attrName>style.visibility</p:attrName>
                                        </p:attrNameLst>
                                      </p:cBhvr>
                                      <p:to>
                                        <p:strVal val="visible"/>
                                      </p:to>
                                    </p:set>
                                    <p:animEffect transition="in" filter="blinds(horizontal)">
                                      <p:cBhvr>
                                        <p:cTn id="69" dur="500"/>
                                        <p:tgtEl>
                                          <p:spTgt spid="15566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55670"/>
                                        </p:tgtEl>
                                        <p:attrNameLst>
                                          <p:attrName>style.visibility</p:attrName>
                                        </p:attrNameLst>
                                      </p:cBhvr>
                                      <p:to>
                                        <p:strVal val="visible"/>
                                      </p:to>
                                    </p:set>
                                    <p:animEffect transition="in" filter="blinds(horizontal)">
                                      <p:cBhvr>
                                        <p:cTn id="72" dur="500"/>
                                        <p:tgtEl>
                                          <p:spTgt spid="15567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55671"/>
                                        </p:tgtEl>
                                        <p:attrNameLst>
                                          <p:attrName>style.visibility</p:attrName>
                                        </p:attrNameLst>
                                      </p:cBhvr>
                                      <p:to>
                                        <p:strVal val="visible"/>
                                      </p:to>
                                    </p:set>
                                    <p:animEffect transition="in" filter="blinds(horizontal)">
                                      <p:cBhvr>
                                        <p:cTn id="75" dur="500"/>
                                        <p:tgtEl>
                                          <p:spTgt spid="155671"/>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55672"/>
                                        </p:tgtEl>
                                        <p:attrNameLst>
                                          <p:attrName>style.visibility</p:attrName>
                                        </p:attrNameLst>
                                      </p:cBhvr>
                                      <p:to>
                                        <p:strVal val="visible"/>
                                      </p:to>
                                    </p:set>
                                    <p:animEffect transition="in" filter="blinds(horizontal)">
                                      <p:cBhvr>
                                        <p:cTn id="78" dur="500"/>
                                        <p:tgtEl>
                                          <p:spTgt spid="155672"/>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55673"/>
                                        </p:tgtEl>
                                        <p:attrNameLst>
                                          <p:attrName>style.visibility</p:attrName>
                                        </p:attrNameLst>
                                      </p:cBhvr>
                                      <p:to>
                                        <p:strVal val="visible"/>
                                      </p:to>
                                    </p:set>
                                    <p:animEffect transition="in" filter="blinds(horizontal)">
                                      <p:cBhvr>
                                        <p:cTn id="81" dur="500"/>
                                        <p:tgtEl>
                                          <p:spTgt spid="155673"/>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55674"/>
                                        </p:tgtEl>
                                        <p:attrNameLst>
                                          <p:attrName>style.visibility</p:attrName>
                                        </p:attrNameLst>
                                      </p:cBhvr>
                                      <p:to>
                                        <p:strVal val="visible"/>
                                      </p:to>
                                    </p:set>
                                    <p:animEffect transition="in" filter="blinds(horizontal)">
                                      <p:cBhvr>
                                        <p:cTn id="84" dur="500"/>
                                        <p:tgtEl>
                                          <p:spTgt spid="155674"/>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55675"/>
                                        </p:tgtEl>
                                        <p:attrNameLst>
                                          <p:attrName>style.visibility</p:attrName>
                                        </p:attrNameLst>
                                      </p:cBhvr>
                                      <p:to>
                                        <p:strVal val="visible"/>
                                      </p:to>
                                    </p:set>
                                    <p:animEffect transition="in" filter="blinds(horizontal)">
                                      <p:cBhvr>
                                        <p:cTn id="87" dur="500"/>
                                        <p:tgtEl>
                                          <p:spTgt spid="155675"/>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55676"/>
                                        </p:tgtEl>
                                        <p:attrNameLst>
                                          <p:attrName>style.visibility</p:attrName>
                                        </p:attrNameLst>
                                      </p:cBhvr>
                                      <p:to>
                                        <p:strVal val="visible"/>
                                      </p:to>
                                    </p:set>
                                    <p:animEffect transition="in" filter="blinds(horizontal)">
                                      <p:cBhvr>
                                        <p:cTn id="90" dur="500"/>
                                        <p:tgtEl>
                                          <p:spTgt spid="155676"/>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55677"/>
                                        </p:tgtEl>
                                        <p:attrNameLst>
                                          <p:attrName>style.visibility</p:attrName>
                                        </p:attrNameLst>
                                      </p:cBhvr>
                                      <p:to>
                                        <p:strVal val="visible"/>
                                      </p:to>
                                    </p:set>
                                    <p:animEffect transition="in" filter="blinds(horizontal)">
                                      <p:cBhvr>
                                        <p:cTn id="93" dur="500"/>
                                        <p:tgtEl>
                                          <p:spTgt spid="15567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55678"/>
                                        </p:tgtEl>
                                        <p:attrNameLst>
                                          <p:attrName>style.visibility</p:attrName>
                                        </p:attrNameLst>
                                      </p:cBhvr>
                                      <p:to>
                                        <p:strVal val="visible"/>
                                      </p:to>
                                    </p:set>
                                    <p:animEffect transition="in" filter="blinds(horizontal)">
                                      <p:cBhvr>
                                        <p:cTn id="96" dur="500"/>
                                        <p:tgtEl>
                                          <p:spTgt spid="155678"/>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55679"/>
                                        </p:tgtEl>
                                        <p:attrNameLst>
                                          <p:attrName>style.visibility</p:attrName>
                                        </p:attrNameLst>
                                      </p:cBhvr>
                                      <p:to>
                                        <p:strVal val="visible"/>
                                      </p:to>
                                    </p:set>
                                    <p:animEffect transition="in" filter="blinds(horizontal)">
                                      <p:cBhvr>
                                        <p:cTn id="99" dur="500"/>
                                        <p:tgtEl>
                                          <p:spTgt spid="155679"/>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55680"/>
                                        </p:tgtEl>
                                        <p:attrNameLst>
                                          <p:attrName>style.visibility</p:attrName>
                                        </p:attrNameLst>
                                      </p:cBhvr>
                                      <p:to>
                                        <p:strVal val="visible"/>
                                      </p:to>
                                    </p:set>
                                    <p:animEffect transition="in" filter="blinds(horizontal)">
                                      <p:cBhvr>
                                        <p:cTn id="102" dur="500"/>
                                        <p:tgtEl>
                                          <p:spTgt spid="155680"/>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55681"/>
                                        </p:tgtEl>
                                        <p:attrNameLst>
                                          <p:attrName>style.visibility</p:attrName>
                                        </p:attrNameLst>
                                      </p:cBhvr>
                                      <p:to>
                                        <p:strVal val="visible"/>
                                      </p:to>
                                    </p:set>
                                    <p:animEffect transition="in" filter="blinds(horizontal)">
                                      <p:cBhvr>
                                        <p:cTn id="105" dur="500"/>
                                        <p:tgtEl>
                                          <p:spTgt spid="155681"/>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55682"/>
                                        </p:tgtEl>
                                        <p:attrNameLst>
                                          <p:attrName>style.visibility</p:attrName>
                                        </p:attrNameLst>
                                      </p:cBhvr>
                                      <p:to>
                                        <p:strVal val="visible"/>
                                      </p:to>
                                    </p:set>
                                    <p:animEffect transition="in" filter="blinds(horizontal)">
                                      <p:cBhvr>
                                        <p:cTn id="108" dur="500"/>
                                        <p:tgtEl>
                                          <p:spTgt spid="155682"/>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55683"/>
                                        </p:tgtEl>
                                        <p:attrNameLst>
                                          <p:attrName>style.visibility</p:attrName>
                                        </p:attrNameLst>
                                      </p:cBhvr>
                                      <p:to>
                                        <p:strVal val="visible"/>
                                      </p:to>
                                    </p:set>
                                    <p:animEffect transition="in" filter="blinds(horizontal)">
                                      <p:cBhvr>
                                        <p:cTn id="111" dur="500"/>
                                        <p:tgtEl>
                                          <p:spTgt spid="155683"/>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55684"/>
                                        </p:tgtEl>
                                        <p:attrNameLst>
                                          <p:attrName>style.visibility</p:attrName>
                                        </p:attrNameLst>
                                      </p:cBhvr>
                                      <p:to>
                                        <p:strVal val="visible"/>
                                      </p:to>
                                    </p:set>
                                    <p:animEffect transition="in" filter="blinds(horizontal)">
                                      <p:cBhvr>
                                        <p:cTn id="114" dur="500"/>
                                        <p:tgtEl>
                                          <p:spTgt spid="155684"/>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55685"/>
                                        </p:tgtEl>
                                        <p:attrNameLst>
                                          <p:attrName>style.visibility</p:attrName>
                                        </p:attrNameLst>
                                      </p:cBhvr>
                                      <p:to>
                                        <p:strVal val="visible"/>
                                      </p:to>
                                    </p:set>
                                    <p:animEffect transition="in" filter="blinds(horizontal)">
                                      <p:cBhvr>
                                        <p:cTn id="117" dur="500"/>
                                        <p:tgtEl>
                                          <p:spTgt spid="155685"/>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55686"/>
                                        </p:tgtEl>
                                        <p:attrNameLst>
                                          <p:attrName>style.visibility</p:attrName>
                                        </p:attrNameLst>
                                      </p:cBhvr>
                                      <p:to>
                                        <p:strVal val="visible"/>
                                      </p:to>
                                    </p:set>
                                    <p:animEffect transition="in" filter="blinds(horizontal)">
                                      <p:cBhvr>
                                        <p:cTn id="120" dur="500"/>
                                        <p:tgtEl>
                                          <p:spTgt spid="155686"/>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155687"/>
                                        </p:tgtEl>
                                        <p:attrNameLst>
                                          <p:attrName>style.visibility</p:attrName>
                                        </p:attrNameLst>
                                      </p:cBhvr>
                                      <p:to>
                                        <p:strVal val="visible"/>
                                      </p:to>
                                    </p:set>
                                    <p:animEffect transition="in" filter="blinds(horizontal)">
                                      <p:cBhvr>
                                        <p:cTn id="123" dur="500"/>
                                        <p:tgtEl>
                                          <p:spTgt spid="155687"/>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55688"/>
                                        </p:tgtEl>
                                        <p:attrNameLst>
                                          <p:attrName>style.visibility</p:attrName>
                                        </p:attrNameLst>
                                      </p:cBhvr>
                                      <p:to>
                                        <p:strVal val="visible"/>
                                      </p:to>
                                    </p:set>
                                    <p:animEffect transition="in" filter="blinds(horizontal)">
                                      <p:cBhvr>
                                        <p:cTn id="126" dur="500"/>
                                        <p:tgtEl>
                                          <p:spTgt spid="155688"/>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55689"/>
                                        </p:tgtEl>
                                        <p:attrNameLst>
                                          <p:attrName>style.visibility</p:attrName>
                                        </p:attrNameLst>
                                      </p:cBhvr>
                                      <p:to>
                                        <p:strVal val="visible"/>
                                      </p:to>
                                    </p:set>
                                    <p:animEffect transition="in" filter="blinds(horizontal)">
                                      <p:cBhvr>
                                        <p:cTn id="129" dur="500"/>
                                        <p:tgtEl>
                                          <p:spTgt spid="155689"/>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55690"/>
                                        </p:tgtEl>
                                        <p:attrNameLst>
                                          <p:attrName>style.visibility</p:attrName>
                                        </p:attrNameLst>
                                      </p:cBhvr>
                                      <p:to>
                                        <p:strVal val="visible"/>
                                      </p:to>
                                    </p:set>
                                    <p:animEffect transition="in" filter="blinds(horizontal)">
                                      <p:cBhvr>
                                        <p:cTn id="132" dur="500"/>
                                        <p:tgtEl>
                                          <p:spTgt spid="155690"/>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155691"/>
                                        </p:tgtEl>
                                        <p:attrNameLst>
                                          <p:attrName>style.visibility</p:attrName>
                                        </p:attrNameLst>
                                      </p:cBhvr>
                                      <p:to>
                                        <p:strVal val="visible"/>
                                      </p:to>
                                    </p:set>
                                    <p:animEffect transition="in" filter="blinds(horizontal)">
                                      <p:cBhvr>
                                        <p:cTn id="135" dur="500"/>
                                        <p:tgtEl>
                                          <p:spTgt spid="155691"/>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55692"/>
                                        </p:tgtEl>
                                        <p:attrNameLst>
                                          <p:attrName>style.visibility</p:attrName>
                                        </p:attrNameLst>
                                      </p:cBhvr>
                                      <p:to>
                                        <p:strVal val="visible"/>
                                      </p:to>
                                    </p:set>
                                    <p:animEffect transition="in" filter="blinds(horizontal)">
                                      <p:cBhvr>
                                        <p:cTn id="138" dur="500"/>
                                        <p:tgtEl>
                                          <p:spTgt spid="155692"/>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55693"/>
                                        </p:tgtEl>
                                        <p:attrNameLst>
                                          <p:attrName>style.visibility</p:attrName>
                                        </p:attrNameLst>
                                      </p:cBhvr>
                                      <p:to>
                                        <p:strVal val="visible"/>
                                      </p:to>
                                    </p:set>
                                    <p:animEffect transition="in" filter="blinds(horizontal)">
                                      <p:cBhvr>
                                        <p:cTn id="141" dur="500"/>
                                        <p:tgtEl>
                                          <p:spTgt spid="155693"/>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55694"/>
                                        </p:tgtEl>
                                        <p:attrNameLst>
                                          <p:attrName>style.visibility</p:attrName>
                                        </p:attrNameLst>
                                      </p:cBhvr>
                                      <p:to>
                                        <p:strVal val="visible"/>
                                      </p:to>
                                    </p:set>
                                    <p:animEffect transition="in" filter="blinds(horizontal)">
                                      <p:cBhvr>
                                        <p:cTn id="144" dur="500"/>
                                        <p:tgtEl>
                                          <p:spTgt spid="155694"/>
                                        </p:tgtEl>
                                      </p:cBhvr>
                                    </p:animEffect>
                                  </p:childTnLst>
                                </p:cTn>
                              </p:par>
                              <p:par>
                                <p:cTn id="145" presetID="3" presetClass="entr" presetSubtype="10" fill="hold" grpId="0" nodeType="withEffect">
                                  <p:stCondLst>
                                    <p:cond delay="0"/>
                                  </p:stCondLst>
                                  <p:childTnLst>
                                    <p:set>
                                      <p:cBhvr>
                                        <p:cTn id="146" dur="1" fill="hold">
                                          <p:stCondLst>
                                            <p:cond delay="0"/>
                                          </p:stCondLst>
                                        </p:cTn>
                                        <p:tgtEl>
                                          <p:spTgt spid="155695"/>
                                        </p:tgtEl>
                                        <p:attrNameLst>
                                          <p:attrName>style.visibility</p:attrName>
                                        </p:attrNameLst>
                                      </p:cBhvr>
                                      <p:to>
                                        <p:strVal val="visible"/>
                                      </p:to>
                                    </p:set>
                                    <p:animEffect transition="in" filter="blinds(horizontal)">
                                      <p:cBhvr>
                                        <p:cTn id="147" dur="500"/>
                                        <p:tgtEl>
                                          <p:spTgt spid="155695"/>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55696"/>
                                        </p:tgtEl>
                                        <p:attrNameLst>
                                          <p:attrName>style.visibility</p:attrName>
                                        </p:attrNameLst>
                                      </p:cBhvr>
                                      <p:to>
                                        <p:strVal val="visible"/>
                                      </p:to>
                                    </p:set>
                                    <p:animEffect transition="in" filter="blinds(horizontal)">
                                      <p:cBhvr>
                                        <p:cTn id="150" dur="500"/>
                                        <p:tgtEl>
                                          <p:spTgt spid="155696"/>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155697"/>
                                        </p:tgtEl>
                                        <p:attrNameLst>
                                          <p:attrName>style.visibility</p:attrName>
                                        </p:attrNameLst>
                                      </p:cBhvr>
                                      <p:to>
                                        <p:strVal val="visible"/>
                                      </p:to>
                                    </p:set>
                                    <p:animEffect transition="in" filter="blinds(horizontal)">
                                      <p:cBhvr>
                                        <p:cTn id="153" dur="500"/>
                                        <p:tgtEl>
                                          <p:spTgt spid="155697"/>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55698"/>
                                        </p:tgtEl>
                                        <p:attrNameLst>
                                          <p:attrName>style.visibility</p:attrName>
                                        </p:attrNameLst>
                                      </p:cBhvr>
                                      <p:to>
                                        <p:strVal val="visible"/>
                                      </p:to>
                                    </p:set>
                                    <p:animEffect transition="in" filter="blinds(horizontal)">
                                      <p:cBhvr>
                                        <p:cTn id="156" dur="500"/>
                                        <p:tgtEl>
                                          <p:spTgt spid="155698"/>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155699"/>
                                        </p:tgtEl>
                                        <p:attrNameLst>
                                          <p:attrName>style.visibility</p:attrName>
                                        </p:attrNameLst>
                                      </p:cBhvr>
                                      <p:to>
                                        <p:strVal val="visible"/>
                                      </p:to>
                                    </p:set>
                                    <p:animEffect transition="in" filter="blinds(horizontal)">
                                      <p:cBhvr>
                                        <p:cTn id="159" dur="500"/>
                                        <p:tgtEl>
                                          <p:spTgt spid="155699"/>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155700"/>
                                        </p:tgtEl>
                                        <p:attrNameLst>
                                          <p:attrName>style.visibility</p:attrName>
                                        </p:attrNameLst>
                                      </p:cBhvr>
                                      <p:to>
                                        <p:strVal val="visible"/>
                                      </p:to>
                                    </p:set>
                                    <p:animEffect transition="in" filter="blinds(horizontal)">
                                      <p:cBhvr>
                                        <p:cTn id="162" dur="500"/>
                                        <p:tgtEl>
                                          <p:spTgt spid="15570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155701"/>
                                        </p:tgtEl>
                                        <p:attrNameLst>
                                          <p:attrName>style.visibility</p:attrName>
                                        </p:attrNameLst>
                                      </p:cBhvr>
                                      <p:to>
                                        <p:strVal val="visible"/>
                                      </p:to>
                                    </p:set>
                                    <p:animEffect transition="in" filter="blinds(horizontal)">
                                      <p:cBhvr>
                                        <p:cTn id="165" dur="500"/>
                                        <p:tgtEl>
                                          <p:spTgt spid="155701"/>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155702"/>
                                        </p:tgtEl>
                                        <p:attrNameLst>
                                          <p:attrName>style.visibility</p:attrName>
                                        </p:attrNameLst>
                                      </p:cBhvr>
                                      <p:to>
                                        <p:strVal val="visible"/>
                                      </p:to>
                                    </p:set>
                                    <p:animEffect transition="in" filter="blinds(horizontal)">
                                      <p:cBhvr>
                                        <p:cTn id="168" dur="500"/>
                                        <p:tgtEl>
                                          <p:spTgt spid="155702"/>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155703"/>
                                        </p:tgtEl>
                                        <p:attrNameLst>
                                          <p:attrName>style.visibility</p:attrName>
                                        </p:attrNameLst>
                                      </p:cBhvr>
                                      <p:to>
                                        <p:strVal val="visible"/>
                                      </p:to>
                                    </p:set>
                                    <p:animEffect transition="in" filter="blinds(horizontal)">
                                      <p:cBhvr>
                                        <p:cTn id="171" dur="500"/>
                                        <p:tgtEl>
                                          <p:spTgt spid="155703"/>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155704"/>
                                        </p:tgtEl>
                                        <p:attrNameLst>
                                          <p:attrName>style.visibility</p:attrName>
                                        </p:attrNameLst>
                                      </p:cBhvr>
                                      <p:to>
                                        <p:strVal val="visible"/>
                                      </p:to>
                                    </p:set>
                                    <p:animEffect transition="in" filter="blinds(horizontal)">
                                      <p:cBhvr>
                                        <p:cTn id="174" dur="500"/>
                                        <p:tgtEl>
                                          <p:spTgt spid="155704"/>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155705"/>
                                        </p:tgtEl>
                                        <p:attrNameLst>
                                          <p:attrName>style.visibility</p:attrName>
                                        </p:attrNameLst>
                                      </p:cBhvr>
                                      <p:to>
                                        <p:strVal val="visible"/>
                                      </p:to>
                                    </p:set>
                                    <p:animEffect transition="in" filter="blinds(horizontal)">
                                      <p:cBhvr>
                                        <p:cTn id="177" dur="500"/>
                                        <p:tgtEl>
                                          <p:spTgt spid="155705"/>
                                        </p:tgtEl>
                                      </p:cBhvr>
                                    </p:animEffect>
                                  </p:childTnLst>
                                </p:cTn>
                              </p:par>
                              <p:par>
                                <p:cTn id="178" presetID="3" presetClass="entr" presetSubtype="10" fill="hold" grpId="0" nodeType="withEffect">
                                  <p:stCondLst>
                                    <p:cond delay="0"/>
                                  </p:stCondLst>
                                  <p:childTnLst>
                                    <p:set>
                                      <p:cBhvr>
                                        <p:cTn id="179" dur="1" fill="hold">
                                          <p:stCondLst>
                                            <p:cond delay="0"/>
                                          </p:stCondLst>
                                        </p:cTn>
                                        <p:tgtEl>
                                          <p:spTgt spid="155706"/>
                                        </p:tgtEl>
                                        <p:attrNameLst>
                                          <p:attrName>style.visibility</p:attrName>
                                        </p:attrNameLst>
                                      </p:cBhvr>
                                      <p:to>
                                        <p:strVal val="visible"/>
                                      </p:to>
                                    </p:set>
                                    <p:animEffect transition="in" filter="blinds(horizontal)">
                                      <p:cBhvr>
                                        <p:cTn id="180" dur="500"/>
                                        <p:tgtEl>
                                          <p:spTgt spid="155706"/>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155707"/>
                                        </p:tgtEl>
                                        <p:attrNameLst>
                                          <p:attrName>style.visibility</p:attrName>
                                        </p:attrNameLst>
                                      </p:cBhvr>
                                      <p:to>
                                        <p:strVal val="visible"/>
                                      </p:to>
                                    </p:set>
                                    <p:animEffect transition="in" filter="blinds(horizontal)">
                                      <p:cBhvr>
                                        <p:cTn id="183" dur="500"/>
                                        <p:tgtEl>
                                          <p:spTgt spid="155707"/>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155708"/>
                                        </p:tgtEl>
                                        <p:attrNameLst>
                                          <p:attrName>style.visibility</p:attrName>
                                        </p:attrNameLst>
                                      </p:cBhvr>
                                      <p:to>
                                        <p:strVal val="visible"/>
                                      </p:to>
                                    </p:set>
                                    <p:animEffect transition="in" filter="blinds(horizontal)">
                                      <p:cBhvr>
                                        <p:cTn id="186" dur="500"/>
                                        <p:tgtEl>
                                          <p:spTgt spid="155708"/>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155709"/>
                                        </p:tgtEl>
                                        <p:attrNameLst>
                                          <p:attrName>style.visibility</p:attrName>
                                        </p:attrNameLst>
                                      </p:cBhvr>
                                      <p:to>
                                        <p:strVal val="visible"/>
                                      </p:to>
                                    </p:set>
                                    <p:animEffect transition="in" filter="blinds(horizontal)">
                                      <p:cBhvr>
                                        <p:cTn id="189" dur="500"/>
                                        <p:tgtEl>
                                          <p:spTgt spid="155709"/>
                                        </p:tgtEl>
                                      </p:cBhvr>
                                    </p:animEffect>
                                  </p:childTnLst>
                                </p:cTn>
                              </p:par>
                              <p:par>
                                <p:cTn id="190" presetID="3" presetClass="entr" presetSubtype="10" fill="hold" grpId="0" nodeType="withEffect">
                                  <p:stCondLst>
                                    <p:cond delay="0"/>
                                  </p:stCondLst>
                                  <p:childTnLst>
                                    <p:set>
                                      <p:cBhvr>
                                        <p:cTn id="191" dur="1" fill="hold">
                                          <p:stCondLst>
                                            <p:cond delay="0"/>
                                          </p:stCondLst>
                                        </p:cTn>
                                        <p:tgtEl>
                                          <p:spTgt spid="155710"/>
                                        </p:tgtEl>
                                        <p:attrNameLst>
                                          <p:attrName>style.visibility</p:attrName>
                                        </p:attrNameLst>
                                      </p:cBhvr>
                                      <p:to>
                                        <p:strVal val="visible"/>
                                      </p:to>
                                    </p:set>
                                    <p:animEffect transition="in" filter="blinds(horizontal)">
                                      <p:cBhvr>
                                        <p:cTn id="192" dur="500"/>
                                        <p:tgtEl>
                                          <p:spTgt spid="155710"/>
                                        </p:tgtEl>
                                      </p:cBhvr>
                                    </p:animEffect>
                                  </p:childTnLst>
                                </p:cTn>
                              </p:par>
                              <p:par>
                                <p:cTn id="193" presetID="3" presetClass="entr" presetSubtype="10" fill="hold" grpId="0" nodeType="withEffect">
                                  <p:stCondLst>
                                    <p:cond delay="0"/>
                                  </p:stCondLst>
                                  <p:childTnLst>
                                    <p:set>
                                      <p:cBhvr>
                                        <p:cTn id="194" dur="1" fill="hold">
                                          <p:stCondLst>
                                            <p:cond delay="0"/>
                                          </p:stCondLst>
                                        </p:cTn>
                                        <p:tgtEl>
                                          <p:spTgt spid="155711"/>
                                        </p:tgtEl>
                                        <p:attrNameLst>
                                          <p:attrName>style.visibility</p:attrName>
                                        </p:attrNameLst>
                                      </p:cBhvr>
                                      <p:to>
                                        <p:strVal val="visible"/>
                                      </p:to>
                                    </p:set>
                                    <p:animEffect transition="in" filter="blinds(horizontal)">
                                      <p:cBhvr>
                                        <p:cTn id="195" dur="500"/>
                                        <p:tgtEl>
                                          <p:spTgt spid="155711"/>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155712"/>
                                        </p:tgtEl>
                                        <p:attrNameLst>
                                          <p:attrName>style.visibility</p:attrName>
                                        </p:attrNameLst>
                                      </p:cBhvr>
                                      <p:to>
                                        <p:strVal val="visible"/>
                                      </p:to>
                                    </p:set>
                                    <p:animEffect transition="in" filter="blinds(horizontal)">
                                      <p:cBhvr>
                                        <p:cTn id="198" dur="500"/>
                                        <p:tgtEl>
                                          <p:spTgt spid="155712"/>
                                        </p:tgtEl>
                                      </p:cBhvr>
                                    </p:animEffect>
                                  </p:childTnLst>
                                </p:cTn>
                              </p:par>
                              <p:par>
                                <p:cTn id="199" presetID="3" presetClass="entr" presetSubtype="10" fill="hold" grpId="0" nodeType="withEffect">
                                  <p:stCondLst>
                                    <p:cond delay="0"/>
                                  </p:stCondLst>
                                  <p:childTnLst>
                                    <p:set>
                                      <p:cBhvr>
                                        <p:cTn id="200" dur="1" fill="hold">
                                          <p:stCondLst>
                                            <p:cond delay="0"/>
                                          </p:stCondLst>
                                        </p:cTn>
                                        <p:tgtEl>
                                          <p:spTgt spid="155713"/>
                                        </p:tgtEl>
                                        <p:attrNameLst>
                                          <p:attrName>style.visibility</p:attrName>
                                        </p:attrNameLst>
                                      </p:cBhvr>
                                      <p:to>
                                        <p:strVal val="visible"/>
                                      </p:to>
                                    </p:set>
                                    <p:animEffect transition="in" filter="blinds(horizontal)">
                                      <p:cBhvr>
                                        <p:cTn id="201" dur="500"/>
                                        <p:tgtEl>
                                          <p:spTgt spid="155713"/>
                                        </p:tgtEl>
                                      </p:cBhvr>
                                    </p:animEffect>
                                  </p:childTnLst>
                                </p:cTn>
                              </p:par>
                              <p:par>
                                <p:cTn id="202" presetID="3" presetClass="entr" presetSubtype="10" fill="hold" grpId="0" nodeType="withEffect">
                                  <p:stCondLst>
                                    <p:cond delay="0"/>
                                  </p:stCondLst>
                                  <p:childTnLst>
                                    <p:set>
                                      <p:cBhvr>
                                        <p:cTn id="203" dur="1" fill="hold">
                                          <p:stCondLst>
                                            <p:cond delay="0"/>
                                          </p:stCondLst>
                                        </p:cTn>
                                        <p:tgtEl>
                                          <p:spTgt spid="155714"/>
                                        </p:tgtEl>
                                        <p:attrNameLst>
                                          <p:attrName>style.visibility</p:attrName>
                                        </p:attrNameLst>
                                      </p:cBhvr>
                                      <p:to>
                                        <p:strVal val="visible"/>
                                      </p:to>
                                    </p:set>
                                    <p:animEffect transition="in" filter="blinds(horizontal)">
                                      <p:cBhvr>
                                        <p:cTn id="204" dur="500"/>
                                        <p:tgtEl>
                                          <p:spTgt spid="155714"/>
                                        </p:tgtEl>
                                      </p:cBhvr>
                                    </p:animEffect>
                                  </p:childTnLst>
                                </p:cTn>
                              </p:par>
                              <p:par>
                                <p:cTn id="205" presetID="3" presetClass="entr" presetSubtype="10" fill="hold" grpId="0" nodeType="withEffect">
                                  <p:stCondLst>
                                    <p:cond delay="0"/>
                                  </p:stCondLst>
                                  <p:childTnLst>
                                    <p:set>
                                      <p:cBhvr>
                                        <p:cTn id="206" dur="1" fill="hold">
                                          <p:stCondLst>
                                            <p:cond delay="0"/>
                                          </p:stCondLst>
                                        </p:cTn>
                                        <p:tgtEl>
                                          <p:spTgt spid="155715"/>
                                        </p:tgtEl>
                                        <p:attrNameLst>
                                          <p:attrName>style.visibility</p:attrName>
                                        </p:attrNameLst>
                                      </p:cBhvr>
                                      <p:to>
                                        <p:strVal val="visible"/>
                                      </p:to>
                                    </p:set>
                                    <p:animEffect transition="in" filter="blinds(horizontal)">
                                      <p:cBhvr>
                                        <p:cTn id="207" dur="500"/>
                                        <p:tgtEl>
                                          <p:spTgt spid="155715"/>
                                        </p:tgtEl>
                                      </p:cBhvr>
                                    </p:animEffect>
                                  </p:childTnLst>
                                </p:cTn>
                              </p:par>
                              <p:par>
                                <p:cTn id="208" presetID="3" presetClass="entr" presetSubtype="10" fill="hold" grpId="0" nodeType="withEffect">
                                  <p:stCondLst>
                                    <p:cond delay="0"/>
                                  </p:stCondLst>
                                  <p:childTnLst>
                                    <p:set>
                                      <p:cBhvr>
                                        <p:cTn id="209" dur="1" fill="hold">
                                          <p:stCondLst>
                                            <p:cond delay="0"/>
                                          </p:stCondLst>
                                        </p:cTn>
                                        <p:tgtEl>
                                          <p:spTgt spid="155716"/>
                                        </p:tgtEl>
                                        <p:attrNameLst>
                                          <p:attrName>style.visibility</p:attrName>
                                        </p:attrNameLst>
                                      </p:cBhvr>
                                      <p:to>
                                        <p:strVal val="visible"/>
                                      </p:to>
                                    </p:set>
                                    <p:animEffect transition="in" filter="blinds(horizontal)">
                                      <p:cBhvr>
                                        <p:cTn id="210" dur="500"/>
                                        <p:tgtEl>
                                          <p:spTgt spid="155716"/>
                                        </p:tgtEl>
                                      </p:cBhvr>
                                    </p:animEffect>
                                  </p:childTnLst>
                                </p:cTn>
                              </p:par>
                              <p:par>
                                <p:cTn id="211" presetID="3" presetClass="entr" presetSubtype="10" fill="hold" grpId="0" nodeType="withEffect">
                                  <p:stCondLst>
                                    <p:cond delay="0"/>
                                  </p:stCondLst>
                                  <p:childTnLst>
                                    <p:set>
                                      <p:cBhvr>
                                        <p:cTn id="212" dur="1" fill="hold">
                                          <p:stCondLst>
                                            <p:cond delay="0"/>
                                          </p:stCondLst>
                                        </p:cTn>
                                        <p:tgtEl>
                                          <p:spTgt spid="155717"/>
                                        </p:tgtEl>
                                        <p:attrNameLst>
                                          <p:attrName>style.visibility</p:attrName>
                                        </p:attrNameLst>
                                      </p:cBhvr>
                                      <p:to>
                                        <p:strVal val="visible"/>
                                      </p:to>
                                    </p:set>
                                    <p:animEffect transition="in" filter="blinds(horizontal)">
                                      <p:cBhvr>
                                        <p:cTn id="213" dur="500"/>
                                        <p:tgtEl>
                                          <p:spTgt spid="155717"/>
                                        </p:tgtEl>
                                      </p:cBhvr>
                                    </p:animEffect>
                                  </p:childTnLst>
                                </p:cTn>
                              </p:par>
                              <p:par>
                                <p:cTn id="214" presetID="3" presetClass="entr" presetSubtype="10" fill="hold" grpId="0" nodeType="withEffect">
                                  <p:stCondLst>
                                    <p:cond delay="0"/>
                                  </p:stCondLst>
                                  <p:childTnLst>
                                    <p:set>
                                      <p:cBhvr>
                                        <p:cTn id="215" dur="1" fill="hold">
                                          <p:stCondLst>
                                            <p:cond delay="0"/>
                                          </p:stCondLst>
                                        </p:cTn>
                                        <p:tgtEl>
                                          <p:spTgt spid="155718"/>
                                        </p:tgtEl>
                                        <p:attrNameLst>
                                          <p:attrName>style.visibility</p:attrName>
                                        </p:attrNameLst>
                                      </p:cBhvr>
                                      <p:to>
                                        <p:strVal val="visible"/>
                                      </p:to>
                                    </p:set>
                                    <p:animEffect transition="in" filter="blinds(horizontal)">
                                      <p:cBhvr>
                                        <p:cTn id="216" dur="500"/>
                                        <p:tgtEl>
                                          <p:spTgt spid="155718"/>
                                        </p:tgtEl>
                                      </p:cBhvr>
                                    </p:animEffect>
                                  </p:childTnLst>
                                </p:cTn>
                              </p:par>
                              <p:par>
                                <p:cTn id="217" presetID="3" presetClass="entr" presetSubtype="10" fill="hold" grpId="0" nodeType="withEffect">
                                  <p:stCondLst>
                                    <p:cond delay="0"/>
                                  </p:stCondLst>
                                  <p:childTnLst>
                                    <p:set>
                                      <p:cBhvr>
                                        <p:cTn id="218" dur="1" fill="hold">
                                          <p:stCondLst>
                                            <p:cond delay="0"/>
                                          </p:stCondLst>
                                        </p:cTn>
                                        <p:tgtEl>
                                          <p:spTgt spid="155719"/>
                                        </p:tgtEl>
                                        <p:attrNameLst>
                                          <p:attrName>style.visibility</p:attrName>
                                        </p:attrNameLst>
                                      </p:cBhvr>
                                      <p:to>
                                        <p:strVal val="visible"/>
                                      </p:to>
                                    </p:set>
                                    <p:animEffect transition="in" filter="blinds(horizontal)">
                                      <p:cBhvr>
                                        <p:cTn id="219" dur="500"/>
                                        <p:tgtEl>
                                          <p:spTgt spid="155719"/>
                                        </p:tgtEl>
                                      </p:cBhvr>
                                    </p:animEffect>
                                  </p:childTnLst>
                                </p:cTn>
                              </p:par>
                              <p:par>
                                <p:cTn id="220" presetID="3" presetClass="entr" presetSubtype="10" fill="hold" grpId="0" nodeType="withEffect">
                                  <p:stCondLst>
                                    <p:cond delay="0"/>
                                  </p:stCondLst>
                                  <p:childTnLst>
                                    <p:set>
                                      <p:cBhvr>
                                        <p:cTn id="221" dur="1" fill="hold">
                                          <p:stCondLst>
                                            <p:cond delay="0"/>
                                          </p:stCondLst>
                                        </p:cTn>
                                        <p:tgtEl>
                                          <p:spTgt spid="155720"/>
                                        </p:tgtEl>
                                        <p:attrNameLst>
                                          <p:attrName>style.visibility</p:attrName>
                                        </p:attrNameLst>
                                      </p:cBhvr>
                                      <p:to>
                                        <p:strVal val="visible"/>
                                      </p:to>
                                    </p:set>
                                    <p:animEffect transition="in" filter="blinds(horizontal)">
                                      <p:cBhvr>
                                        <p:cTn id="222" dur="500"/>
                                        <p:tgtEl>
                                          <p:spTgt spid="155720"/>
                                        </p:tgtEl>
                                      </p:cBhvr>
                                    </p:animEffect>
                                  </p:childTnLst>
                                </p:cTn>
                              </p:par>
                              <p:par>
                                <p:cTn id="223" presetID="3" presetClass="entr" presetSubtype="10" fill="hold" grpId="0" nodeType="withEffect">
                                  <p:stCondLst>
                                    <p:cond delay="0"/>
                                  </p:stCondLst>
                                  <p:childTnLst>
                                    <p:set>
                                      <p:cBhvr>
                                        <p:cTn id="224" dur="1" fill="hold">
                                          <p:stCondLst>
                                            <p:cond delay="0"/>
                                          </p:stCondLst>
                                        </p:cTn>
                                        <p:tgtEl>
                                          <p:spTgt spid="155721"/>
                                        </p:tgtEl>
                                        <p:attrNameLst>
                                          <p:attrName>style.visibility</p:attrName>
                                        </p:attrNameLst>
                                      </p:cBhvr>
                                      <p:to>
                                        <p:strVal val="visible"/>
                                      </p:to>
                                    </p:set>
                                    <p:animEffect transition="in" filter="blinds(horizontal)">
                                      <p:cBhvr>
                                        <p:cTn id="225" dur="500"/>
                                        <p:tgtEl>
                                          <p:spTgt spid="155721"/>
                                        </p:tgtEl>
                                      </p:cBhvr>
                                    </p:animEffect>
                                  </p:childTnLst>
                                </p:cTn>
                              </p:par>
                              <p:par>
                                <p:cTn id="226" presetID="3" presetClass="entr" presetSubtype="10" fill="hold" grpId="0" nodeType="withEffect">
                                  <p:stCondLst>
                                    <p:cond delay="0"/>
                                  </p:stCondLst>
                                  <p:childTnLst>
                                    <p:set>
                                      <p:cBhvr>
                                        <p:cTn id="227" dur="1" fill="hold">
                                          <p:stCondLst>
                                            <p:cond delay="0"/>
                                          </p:stCondLst>
                                        </p:cTn>
                                        <p:tgtEl>
                                          <p:spTgt spid="155722"/>
                                        </p:tgtEl>
                                        <p:attrNameLst>
                                          <p:attrName>style.visibility</p:attrName>
                                        </p:attrNameLst>
                                      </p:cBhvr>
                                      <p:to>
                                        <p:strVal val="visible"/>
                                      </p:to>
                                    </p:set>
                                    <p:animEffect transition="in" filter="blinds(horizontal)">
                                      <p:cBhvr>
                                        <p:cTn id="228" dur="500"/>
                                        <p:tgtEl>
                                          <p:spTgt spid="155722"/>
                                        </p:tgtEl>
                                      </p:cBhvr>
                                    </p:animEffect>
                                  </p:childTnLst>
                                </p:cTn>
                              </p:par>
                              <p:par>
                                <p:cTn id="229" presetID="3" presetClass="entr" presetSubtype="10" fill="hold" grpId="0" nodeType="withEffect">
                                  <p:stCondLst>
                                    <p:cond delay="0"/>
                                  </p:stCondLst>
                                  <p:childTnLst>
                                    <p:set>
                                      <p:cBhvr>
                                        <p:cTn id="230" dur="1" fill="hold">
                                          <p:stCondLst>
                                            <p:cond delay="0"/>
                                          </p:stCondLst>
                                        </p:cTn>
                                        <p:tgtEl>
                                          <p:spTgt spid="155723"/>
                                        </p:tgtEl>
                                        <p:attrNameLst>
                                          <p:attrName>style.visibility</p:attrName>
                                        </p:attrNameLst>
                                      </p:cBhvr>
                                      <p:to>
                                        <p:strVal val="visible"/>
                                      </p:to>
                                    </p:set>
                                    <p:animEffect transition="in" filter="blinds(horizontal)">
                                      <p:cBhvr>
                                        <p:cTn id="231" dur="500"/>
                                        <p:tgtEl>
                                          <p:spTgt spid="155723"/>
                                        </p:tgtEl>
                                      </p:cBhvr>
                                    </p:animEffect>
                                  </p:childTnLst>
                                </p:cTn>
                              </p:par>
                              <p:par>
                                <p:cTn id="232" presetID="3" presetClass="entr" presetSubtype="10" fill="hold" grpId="0" nodeType="withEffect">
                                  <p:stCondLst>
                                    <p:cond delay="0"/>
                                  </p:stCondLst>
                                  <p:childTnLst>
                                    <p:set>
                                      <p:cBhvr>
                                        <p:cTn id="233" dur="1" fill="hold">
                                          <p:stCondLst>
                                            <p:cond delay="0"/>
                                          </p:stCondLst>
                                        </p:cTn>
                                        <p:tgtEl>
                                          <p:spTgt spid="155724"/>
                                        </p:tgtEl>
                                        <p:attrNameLst>
                                          <p:attrName>style.visibility</p:attrName>
                                        </p:attrNameLst>
                                      </p:cBhvr>
                                      <p:to>
                                        <p:strVal val="visible"/>
                                      </p:to>
                                    </p:set>
                                    <p:animEffect transition="in" filter="blinds(horizontal)">
                                      <p:cBhvr>
                                        <p:cTn id="234" dur="500"/>
                                        <p:tgtEl>
                                          <p:spTgt spid="155724"/>
                                        </p:tgtEl>
                                      </p:cBhvr>
                                    </p:animEffect>
                                  </p:childTnLst>
                                </p:cTn>
                              </p:par>
                              <p:par>
                                <p:cTn id="235" presetID="3" presetClass="entr" presetSubtype="10" fill="hold" grpId="0" nodeType="withEffect">
                                  <p:stCondLst>
                                    <p:cond delay="0"/>
                                  </p:stCondLst>
                                  <p:childTnLst>
                                    <p:set>
                                      <p:cBhvr>
                                        <p:cTn id="236" dur="1" fill="hold">
                                          <p:stCondLst>
                                            <p:cond delay="0"/>
                                          </p:stCondLst>
                                        </p:cTn>
                                        <p:tgtEl>
                                          <p:spTgt spid="155725"/>
                                        </p:tgtEl>
                                        <p:attrNameLst>
                                          <p:attrName>style.visibility</p:attrName>
                                        </p:attrNameLst>
                                      </p:cBhvr>
                                      <p:to>
                                        <p:strVal val="visible"/>
                                      </p:to>
                                    </p:set>
                                    <p:animEffect transition="in" filter="blinds(horizontal)">
                                      <p:cBhvr>
                                        <p:cTn id="237" dur="500"/>
                                        <p:tgtEl>
                                          <p:spTgt spid="155725"/>
                                        </p:tgtEl>
                                      </p:cBhvr>
                                    </p:animEffect>
                                  </p:childTnLst>
                                </p:cTn>
                              </p:par>
                              <p:par>
                                <p:cTn id="238" presetID="3" presetClass="entr" presetSubtype="10" fill="hold" grpId="0" nodeType="withEffect">
                                  <p:stCondLst>
                                    <p:cond delay="0"/>
                                  </p:stCondLst>
                                  <p:childTnLst>
                                    <p:set>
                                      <p:cBhvr>
                                        <p:cTn id="239" dur="1" fill="hold">
                                          <p:stCondLst>
                                            <p:cond delay="0"/>
                                          </p:stCondLst>
                                        </p:cTn>
                                        <p:tgtEl>
                                          <p:spTgt spid="155726"/>
                                        </p:tgtEl>
                                        <p:attrNameLst>
                                          <p:attrName>style.visibility</p:attrName>
                                        </p:attrNameLst>
                                      </p:cBhvr>
                                      <p:to>
                                        <p:strVal val="visible"/>
                                      </p:to>
                                    </p:set>
                                    <p:animEffect transition="in" filter="blinds(horizontal)">
                                      <p:cBhvr>
                                        <p:cTn id="240" dur="500"/>
                                        <p:tgtEl>
                                          <p:spTgt spid="155726"/>
                                        </p:tgtEl>
                                      </p:cBhvr>
                                    </p:animEffect>
                                  </p:childTnLst>
                                </p:cTn>
                              </p:par>
                              <p:par>
                                <p:cTn id="241" presetID="3" presetClass="entr" presetSubtype="10" fill="hold" grpId="0" nodeType="withEffect">
                                  <p:stCondLst>
                                    <p:cond delay="0"/>
                                  </p:stCondLst>
                                  <p:childTnLst>
                                    <p:set>
                                      <p:cBhvr>
                                        <p:cTn id="242" dur="1" fill="hold">
                                          <p:stCondLst>
                                            <p:cond delay="0"/>
                                          </p:stCondLst>
                                        </p:cTn>
                                        <p:tgtEl>
                                          <p:spTgt spid="155727"/>
                                        </p:tgtEl>
                                        <p:attrNameLst>
                                          <p:attrName>style.visibility</p:attrName>
                                        </p:attrNameLst>
                                      </p:cBhvr>
                                      <p:to>
                                        <p:strVal val="visible"/>
                                      </p:to>
                                    </p:set>
                                    <p:animEffect transition="in" filter="blinds(horizontal)">
                                      <p:cBhvr>
                                        <p:cTn id="243" dur="500"/>
                                        <p:tgtEl>
                                          <p:spTgt spid="155727"/>
                                        </p:tgtEl>
                                      </p:cBhvr>
                                    </p:animEffect>
                                  </p:childTnLst>
                                </p:cTn>
                              </p:par>
                              <p:par>
                                <p:cTn id="244" presetID="3" presetClass="entr" presetSubtype="10" fill="hold" grpId="0" nodeType="withEffect">
                                  <p:stCondLst>
                                    <p:cond delay="0"/>
                                  </p:stCondLst>
                                  <p:childTnLst>
                                    <p:set>
                                      <p:cBhvr>
                                        <p:cTn id="245" dur="1" fill="hold">
                                          <p:stCondLst>
                                            <p:cond delay="0"/>
                                          </p:stCondLst>
                                        </p:cTn>
                                        <p:tgtEl>
                                          <p:spTgt spid="155728"/>
                                        </p:tgtEl>
                                        <p:attrNameLst>
                                          <p:attrName>style.visibility</p:attrName>
                                        </p:attrNameLst>
                                      </p:cBhvr>
                                      <p:to>
                                        <p:strVal val="visible"/>
                                      </p:to>
                                    </p:set>
                                    <p:animEffect transition="in" filter="blinds(horizontal)">
                                      <p:cBhvr>
                                        <p:cTn id="246" dur="500"/>
                                        <p:tgtEl>
                                          <p:spTgt spid="155728"/>
                                        </p:tgtEl>
                                      </p:cBhvr>
                                    </p:animEffect>
                                  </p:childTnLst>
                                </p:cTn>
                              </p:par>
                              <p:par>
                                <p:cTn id="247" presetID="3" presetClass="entr" presetSubtype="10" fill="hold" grpId="0" nodeType="withEffect">
                                  <p:stCondLst>
                                    <p:cond delay="0"/>
                                  </p:stCondLst>
                                  <p:childTnLst>
                                    <p:set>
                                      <p:cBhvr>
                                        <p:cTn id="248" dur="1" fill="hold">
                                          <p:stCondLst>
                                            <p:cond delay="0"/>
                                          </p:stCondLst>
                                        </p:cTn>
                                        <p:tgtEl>
                                          <p:spTgt spid="155729"/>
                                        </p:tgtEl>
                                        <p:attrNameLst>
                                          <p:attrName>style.visibility</p:attrName>
                                        </p:attrNameLst>
                                      </p:cBhvr>
                                      <p:to>
                                        <p:strVal val="visible"/>
                                      </p:to>
                                    </p:set>
                                    <p:animEffect transition="in" filter="blinds(horizontal)">
                                      <p:cBhvr>
                                        <p:cTn id="249" dur="500"/>
                                        <p:tgtEl>
                                          <p:spTgt spid="155729"/>
                                        </p:tgtEl>
                                      </p:cBhvr>
                                    </p:animEffect>
                                  </p:childTnLst>
                                </p:cTn>
                              </p:par>
                              <p:par>
                                <p:cTn id="250" presetID="3" presetClass="entr" presetSubtype="10" fill="hold" grpId="0" nodeType="withEffect">
                                  <p:stCondLst>
                                    <p:cond delay="0"/>
                                  </p:stCondLst>
                                  <p:childTnLst>
                                    <p:set>
                                      <p:cBhvr>
                                        <p:cTn id="251" dur="1" fill="hold">
                                          <p:stCondLst>
                                            <p:cond delay="0"/>
                                          </p:stCondLst>
                                        </p:cTn>
                                        <p:tgtEl>
                                          <p:spTgt spid="155730"/>
                                        </p:tgtEl>
                                        <p:attrNameLst>
                                          <p:attrName>style.visibility</p:attrName>
                                        </p:attrNameLst>
                                      </p:cBhvr>
                                      <p:to>
                                        <p:strVal val="visible"/>
                                      </p:to>
                                    </p:set>
                                    <p:animEffect transition="in" filter="blinds(horizontal)">
                                      <p:cBhvr>
                                        <p:cTn id="252" dur="500"/>
                                        <p:tgtEl>
                                          <p:spTgt spid="155730"/>
                                        </p:tgtEl>
                                      </p:cBhvr>
                                    </p:animEffect>
                                  </p:childTnLst>
                                </p:cTn>
                              </p:par>
                              <p:par>
                                <p:cTn id="253" presetID="3" presetClass="entr" presetSubtype="10" fill="hold" grpId="0" nodeType="withEffect">
                                  <p:stCondLst>
                                    <p:cond delay="0"/>
                                  </p:stCondLst>
                                  <p:childTnLst>
                                    <p:set>
                                      <p:cBhvr>
                                        <p:cTn id="254" dur="1" fill="hold">
                                          <p:stCondLst>
                                            <p:cond delay="0"/>
                                          </p:stCondLst>
                                        </p:cTn>
                                        <p:tgtEl>
                                          <p:spTgt spid="155731"/>
                                        </p:tgtEl>
                                        <p:attrNameLst>
                                          <p:attrName>style.visibility</p:attrName>
                                        </p:attrNameLst>
                                      </p:cBhvr>
                                      <p:to>
                                        <p:strVal val="visible"/>
                                      </p:to>
                                    </p:set>
                                    <p:animEffect transition="in" filter="blinds(horizontal)">
                                      <p:cBhvr>
                                        <p:cTn id="255" dur="500"/>
                                        <p:tgtEl>
                                          <p:spTgt spid="155731"/>
                                        </p:tgtEl>
                                      </p:cBhvr>
                                    </p:animEffect>
                                  </p:childTnLst>
                                </p:cTn>
                              </p:par>
                              <p:par>
                                <p:cTn id="256" presetID="3" presetClass="entr" presetSubtype="10" fill="hold" grpId="0" nodeType="withEffect">
                                  <p:stCondLst>
                                    <p:cond delay="0"/>
                                  </p:stCondLst>
                                  <p:childTnLst>
                                    <p:set>
                                      <p:cBhvr>
                                        <p:cTn id="257" dur="1" fill="hold">
                                          <p:stCondLst>
                                            <p:cond delay="0"/>
                                          </p:stCondLst>
                                        </p:cTn>
                                        <p:tgtEl>
                                          <p:spTgt spid="155732"/>
                                        </p:tgtEl>
                                        <p:attrNameLst>
                                          <p:attrName>style.visibility</p:attrName>
                                        </p:attrNameLst>
                                      </p:cBhvr>
                                      <p:to>
                                        <p:strVal val="visible"/>
                                      </p:to>
                                    </p:set>
                                    <p:animEffect transition="in" filter="blinds(horizontal)">
                                      <p:cBhvr>
                                        <p:cTn id="258" dur="500"/>
                                        <p:tgtEl>
                                          <p:spTgt spid="155732"/>
                                        </p:tgtEl>
                                      </p:cBhvr>
                                    </p:animEffect>
                                  </p:childTnLst>
                                </p:cTn>
                              </p:par>
                              <p:par>
                                <p:cTn id="259" presetID="3" presetClass="entr" presetSubtype="10" fill="hold" grpId="0" nodeType="withEffect">
                                  <p:stCondLst>
                                    <p:cond delay="0"/>
                                  </p:stCondLst>
                                  <p:childTnLst>
                                    <p:set>
                                      <p:cBhvr>
                                        <p:cTn id="260" dur="1" fill="hold">
                                          <p:stCondLst>
                                            <p:cond delay="0"/>
                                          </p:stCondLst>
                                        </p:cTn>
                                        <p:tgtEl>
                                          <p:spTgt spid="155733"/>
                                        </p:tgtEl>
                                        <p:attrNameLst>
                                          <p:attrName>style.visibility</p:attrName>
                                        </p:attrNameLst>
                                      </p:cBhvr>
                                      <p:to>
                                        <p:strVal val="visible"/>
                                      </p:to>
                                    </p:set>
                                    <p:animEffect transition="in" filter="blinds(horizontal)">
                                      <p:cBhvr>
                                        <p:cTn id="261" dur="500"/>
                                        <p:tgtEl>
                                          <p:spTgt spid="155733"/>
                                        </p:tgtEl>
                                      </p:cBhvr>
                                    </p:animEffect>
                                  </p:childTnLst>
                                </p:cTn>
                              </p:par>
                              <p:par>
                                <p:cTn id="262" presetID="3" presetClass="entr" presetSubtype="10" fill="hold" grpId="0" nodeType="withEffect">
                                  <p:stCondLst>
                                    <p:cond delay="0"/>
                                  </p:stCondLst>
                                  <p:childTnLst>
                                    <p:set>
                                      <p:cBhvr>
                                        <p:cTn id="263" dur="1" fill="hold">
                                          <p:stCondLst>
                                            <p:cond delay="0"/>
                                          </p:stCondLst>
                                        </p:cTn>
                                        <p:tgtEl>
                                          <p:spTgt spid="155734"/>
                                        </p:tgtEl>
                                        <p:attrNameLst>
                                          <p:attrName>style.visibility</p:attrName>
                                        </p:attrNameLst>
                                      </p:cBhvr>
                                      <p:to>
                                        <p:strVal val="visible"/>
                                      </p:to>
                                    </p:set>
                                    <p:animEffect transition="in" filter="blinds(horizontal)">
                                      <p:cBhvr>
                                        <p:cTn id="264" dur="500"/>
                                        <p:tgtEl>
                                          <p:spTgt spid="155734"/>
                                        </p:tgtEl>
                                      </p:cBhvr>
                                    </p:animEffect>
                                  </p:childTnLst>
                                </p:cTn>
                              </p:par>
                              <p:par>
                                <p:cTn id="265" presetID="3" presetClass="entr" presetSubtype="10" fill="hold" grpId="0" nodeType="withEffect">
                                  <p:stCondLst>
                                    <p:cond delay="0"/>
                                  </p:stCondLst>
                                  <p:childTnLst>
                                    <p:set>
                                      <p:cBhvr>
                                        <p:cTn id="266" dur="1" fill="hold">
                                          <p:stCondLst>
                                            <p:cond delay="0"/>
                                          </p:stCondLst>
                                        </p:cTn>
                                        <p:tgtEl>
                                          <p:spTgt spid="155735"/>
                                        </p:tgtEl>
                                        <p:attrNameLst>
                                          <p:attrName>style.visibility</p:attrName>
                                        </p:attrNameLst>
                                      </p:cBhvr>
                                      <p:to>
                                        <p:strVal val="visible"/>
                                      </p:to>
                                    </p:set>
                                    <p:animEffect transition="in" filter="blinds(horizontal)">
                                      <p:cBhvr>
                                        <p:cTn id="267" dur="500"/>
                                        <p:tgtEl>
                                          <p:spTgt spid="155735"/>
                                        </p:tgtEl>
                                      </p:cBhvr>
                                    </p:animEffect>
                                  </p:childTnLst>
                                </p:cTn>
                              </p:par>
                              <p:par>
                                <p:cTn id="268" presetID="3" presetClass="entr" presetSubtype="10" fill="hold" grpId="0" nodeType="withEffect">
                                  <p:stCondLst>
                                    <p:cond delay="0"/>
                                  </p:stCondLst>
                                  <p:childTnLst>
                                    <p:set>
                                      <p:cBhvr>
                                        <p:cTn id="269" dur="1" fill="hold">
                                          <p:stCondLst>
                                            <p:cond delay="0"/>
                                          </p:stCondLst>
                                        </p:cTn>
                                        <p:tgtEl>
                                          <p:spTgt spid="155736"/>
                                        </p:tgtEl>
                                        <p:attrNameLst>
                                          <p:attrName>style.visibility</p:attrName>
                                        </p:attrNameLst>
                                      </p:cBhvr>
                                      <p:to>
                                        <p:strVal val="visible"/>
                                      </p:to>
                                    </p:set>
                                    <p:animEffect transition="in" filter="blinds(horizontal)">
                                      <p:cBhvr>
                                        <p:cTn id="270" dur="500"/>
                                        <p:tgtEl>
                                          <p:spTgt spid="155736"/>
                                        </p:tgtEl>
                                      </p:cBhvr>
                                    </p:animEffect>
                                  </p:childTnLst>
                                </p:cTn>
                              </p:par>
                              <p:par>
                                <p:cTn id="271" presetID="3" presetClass="entr" presetSubtype="10" fill="hold" grpId="0" nodeType="withEffect">
                                  <p:stCondLst>
                                    <p:cond delay="0"/>
                                  </p:stCondLst>
                                  <p:childTnLst>
                                    <p:set>
                                      <p:cBhvr>
                                        <p:cTn id="272" dur="1" fill="hold">
                                          <p:stCondLst>
                                            <p:cond delay="0"/>
                                          </p:stCondLst>
                                        </p:cTn>
                                        <p:tgtEl>
                                          <p:spTgt spid="155737"/>
                                        </p:tgtEl>
                                        <p:attrNameLst>
                                          <p:attrName>style.visibility</p:attrName>
                                        </p:attrNameLst>
                                      </p:cBhvr>
                                      <p:to>
                                        <p:strVal val="visible"/>
                                      </p:to>
                                    </p:set>
                                    <p:animEffect transition="in" filter="blinds(horizontal)">
                                      <p:cBhvr>
                                        <p:cTn id="273" dur="500"/>
                                        <p:tgtEl>
                                          <p:spTgt spid="155737"/>
                                        </p:tgtEl>
                                      </p:cBhvr>
                                    </p:animEffect>
                                  </p:childTnLst>
                                </p:cTn>
                              </p:par>
                              <p:par>
                                <p:cTn id="274" presetID="3" presetClass="entr" presetSubtype="10" fill="hold" grpId="0" nodeType="withEffect">
                                  <p:stCondLst>
                                    <p:cond delay="0"/>
                                  </p:stCondLst>
                                  <p:childTnLst>
                                    <p:set>
                                      <p:cBhvr>
                                        <p:cTn id="275" dur="1" fill="hold">
                                          <p:stCondLst>
                                            <p:cond delay="0"/>
                                          </p:stCondLst>
                                        </p:cTn>
                                        <p:tgtEl>
                                          <p:spTgt spid="155738"/>
                                        </p:tgtEl>
                                        <p:attrNameLst>
                                          <p:attrName>style.visibility</p:attrName>
                                        </p:attrNameLst>
                                      </p:cBhvr>
                                      <p:to>
                                        <p:strVal val="visible"/>
                                      </p:to>
                                    </p:set>
                                    <p:animEffect transition="in" filter="blinds(horizontal)">
                                      <p:cBhvr>
                                        <p:cTn id="276" dur="500"/>
                                        <p:tgtEl>
                                          <p:spTgt spid="155738"/>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3" presetClass="entr" presetSubtype="10" fill="hold" grpId="0" nodeType="clickEffect">
                                  <p:stCondLst>
                                    <p:cond delay="0"/>
                                  </p:stCondLst>
                                  <p:childTnLst>
                                    <p:set>
                                      <p:cBhvr>
                                        <p:cTn id="280" dur="1" fill="hold">
                                          <p:stCondLst>
                                            <p:cond delay="0"/>
                                          </p:stCondLst>
                                        </p:cTn>
                                        <p:tgtEl>
                                          <p:spTgt spid="155741"/>
                                        </p:tgtEl>
                                        <p:attrNameLst>
                                          <p:attrName>style.visibility</p:attrName>
                                        </p:attrNameLst>
                                      </p:cBhvr>
                                      <p:to>
                                        <p:strVal val="visible"/>
                                      </p:to>
                                    </p:set>
                                    <p:animEffect transition="in" filter="blinds(horizontal)">
                                      <p:cBhvr>
                                        <p:cTn id="281" dur="500"/>
                                        <p:tgtEl>
                                          <p:spTgt spid="155741"/>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3" presetClass="entr" presetSubtype="10" fill="hold" grpId="0" nodeType="clickEffect">
                                  <p:stCondLst>
                                    <p:cond delay="0"/>
                                  </p:stCondLst>
                                  <p:childTnLst>
                                    <p:set>
                                      <p:cBhvr>
                                        <p:cTn id="285" dur="1" fill="hold">
                                          <p:stCondLst>
                                            <p:cond delay="0"/>
                                          </p:stCondLst>
                                        </p:cTn>
                                        <p:tgtEl>
                                          <p:spTgt spid="155742"/>
                                        </p:tgtEl>
                                        <p:attrNameLst>
                                          <p:attrName>style.visibility</p:attrName>
                                        </p:attrNameLst>
                                      </p:cBhvr>
                                      <p:to>
                                        <p:strVal val="visible"/>
                                      </p:to>
                                    </p:set>
                                    <p:animEffect transition="in" filter="blinds(horizontal)">
                                      <p:cBhvr>
                                        <p:cTn id="286" dur="500"/>
                                        <p:tgtEl>
                                          <p:spTgt spid="155742"/>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3" presetClass="entr" presetSubtype="10" fill="hold" nodeType="clickEffect">
                                  <p:stCondLst>
                                    <p:cond delay="0"/>
                                  </p:stCondLst>
                                  <p:childTnLst>
                                    <p:set>
                                      <p:cBhvr>
                                        <p:cTn id="290" dur="1" fill="hold">
                                          <p:stCondLst>
                                            <p:cond delay="0"/>
                                          </p:stCondLst>
                                        </p:cTn>
                                        <p:tgtEl>
                                          <p:spTgt spid="155739"/>
                                        </p:tgtEl>
                                        <p:attrNameLst>
                                          <p:attrName>style.visibility</p:attrName>
                                        </p:attrNameLst>
                                      </p:cBhvr>
                                      <p:to>
                                        <p:strVal val="visible"/>
                                      </p:to>
                                    </p:set>
                                    <p:animEffect transition="in" filter="blinds(horizontal)">
                                      <p:cBhvr>
                                        <p:cTn id="291" dur="500"/>
                                        <p:tgtEl>
                                          <p:spTgt spid="155739"/>
                                        </p:tgtEl>
                                      </p:cBhvr>
                                    </p:animEffect>
                                  </p:childTnLst>
                                </p:cTn>
                              </p:par>
                              <p:par>
                                <p:cTn id="292" presetID="3" presetClass="entr" presetSubtype="10" fill="hold" nodeType="withEffect">
                                  <p:stCondLst>
                                    <p:cond delay="0"/>
                                  </p:stCondLst>
                                  <p:childTnLst>
                                    <p:set>
                                      <p:cBhvr>
                                        <p:cTn id="293" dur="1" fill="hold">
                                          <p:stCondLst>
                                            <p:cond delay="0"/>
                                          </p:stCondLst>
                                        </p:cTn>
                                        <p:tgtEl>
                                          <p:spTgt spid="155740"/>
                                        </p:tgtEl>
                                        <p:attrNameLst>
                                          <p:attrName>style.visibility</p:attrName>
                                        </p:attrNameLst>
                                      </p:cBhvr>
                                      <p:to>
                                        <p:strVal val="visible"/>
                                      </p:to>
                                    </p:set>
                                    <p:animEffect transition="in" filter="blinds(horizontal)">
                                      <p:cBhvr>
                                        <p:cTn id="294" dur="500"/>
                                        <p:tgtEl>
                                          <p:spTgt spid="155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4" grpId="0" animBg="1"/>
      <p:bldP spid="155655" grpId="0" animBg="1"/>
      <p:bldP spid="155656" grpId="0" animBg="1"/>
      <p:bldP spid="155657" grpId="0" animBg="1"/>
      <p:bldP spid="155658" grpId="0" animBg="1"/>
      <p:bldP spid="155659" grpId="0" animBg="1"/>
      <p:bldP spid="155660" grpId="0" animBg="1"/>
      <p:bldP spid="155661" grpId="0" animBg="1"/>
      <p:bldP spid="155662" grpId="0" animBg="1"/>
      <p:bldP spid="155663" grpId="0" animBg="1"/>
      <p:bldP spid="155664" grpId="0" animBg="1"/>
      <p:bldP spid="155665" grpId="0" animBg="1"/>
      <p:bldP spid="155666" grpId="0" animBg="1"/>
      <p:bldP spid="155667" grpId="0" animBg="1"/>
      <p:bldP spid="155668" grpId="0" animBg="1"/>
      <p:bldP spid="155669" grpId="0" animBg="1"/>
      <p:bldP spid="155670" grpId="0" animBg="1"/>
      <p:bldP spid="155671" grpId="0" animBg="1"/>
      <p:bldP spid="155672" grpId="0" animBg="1"/>
      <p:bldP spid="155673" grpId="0" animBg="1"/>
      <p:bldP spid="155674" grpId="0" animBg="1"/>
      <p:bldP spid="155675" grpId="0" animBg="1"/>
      <p:bldP spid="155676" grpId="0" animBg="1"/>
      <p:bldP spid="155677" grpId="0" animBg="1"/>
      <p:bldP spid="155678" grpId="0" animBg="1"/>
      <p:bldP spid="155679" grpId="0" animBg="1"/>
      <p:bldP spid="155680" grpId="0" animBg="1"/>
      <p:bldP spid="155681" grpId="0" animBg="1"/>
      <p:bldP spid="155682" grpId="0" animBg="1"/>
      <p:bldP spid="155683" grpId="0" animBg="1"/>
      <p:bldP spid="155684" grpId="0" animBg="1"/>
      <p:bldP spid="155685" grpId="0" animBg="1"/>
      <p:bldP spid="155686" grpId="0" animBg="1"/>
      <p:bldP spid="155687" grpId="0" animBg="1"/>
      <p:bldP spid="155688" grpId="0" animBg="1"/>
      <p:bldP spid="155689" grpId="0" animBg="1"/>
      <p:bldP spid="155690" grpId="0" animBg="1"/>
      <p:bldP spid="155691" grpId="0" animBg="1"/>
      <p:bldP spid="155692" grpId="0" animBg="1"/>
      <p:bldP spid="155693" grpId="0" animBg="1"/>
      <p:bldP spid="155694" grpId="0" animBg="1"/>
      <p:bldP spid="155695" grpId="0" animBg="1"/>
      <p:bldP spid="155696" grpId="0" animBg="1"/>
      <p:bldP spid="155697" grpId="0" animBg="1"/>
      <p:bldP spid="155698" grpId="0" animBg="1"/>
      <p:bldP spid="155699" grpId="0" animBg="1"/>
      <p:bldP spid="155700" grpId="0" animBg="1"/>
      <p:bldP spid="155701" grpId="0" animBg="1"/>
      <p:bldP spid="155702" grpId="0" animBg="1"/>
      <p:bldP spid="155703" grpId="0" animBg="1"/>
      <p:bldP spid="155704" grpId="0" animBg="1"/>
      <p:bldP spid="155705" grpId="0" animBg="1"/>
      <p:bldP spid="155706" grpId="0" animBg="1"/>
      <p:bldP spid="155707" grpId="0" animBg="1"/>
      <p:bldP spid="155708" grpId="0" animBg="1"/>
      <p:bldP spid="155709" grpId="0" animBg="1"/>
      <p:bldP spid="155710" grpId="0" animBg="1"/>
      <p:bldP spid="155711" grpId="0" animBg="1"/>
      <p:bldP spid="155712" grpId="0" animBg="1"/>
      <p:bldP spid="155713" grpId="0" animBg="1"/>
      <p:bldP spid="155714" grpId="0" animBg="1"/>
      <p:bldP spid="155715" grpId="0" animBg="1"/>
      <p:bldP spid="155716" grpId="0" animBg="1"/>
      <p:bldP spid="155717" grpId="0" animBg="1"/>
      <p:bldP spid="155718" grpId="0" animBg="1"/>
      <p:bldP spid="155719" grpId="0" animBg="1"/>
      <p:bldP spid="155720" grpId="0" animBg="1"/>
      <p:bldP spid="155721" grpId="0" animBg="1"/>
      <p:bldP spid="155722" grpId="0" animBg="1"/>
      <p:bldP spid="155723" grpId="0" animBg="1"/>
      <p:bldP spid="155724" grpId="0" animBg="1"/>
      <p:bldP spid="155725" grpId="0" animBg="1"/>
      <p:bldP spid="155726" grpId="0" animBg="1"/>
      <p:bldP spid="155727" grpId="0" animBg="1"/>
      <p:bldP spid="155728" grpId="0" animBg="1"/>
      <p:bldP spid="155729" grpId="0" animBg="1"/>
      <p:bldP spid="155730" grpId="0" animBg="1"/>
      <p:bldP spid="155731" grpId="0" animBg="1"/>
      <p:bldP spid="155732" grpId="0" animBg="1"/>
      <p:bldP spid="155733" grpId="0" animBg="1"/>
      <p:bldP spid="155734" grpId="0" animBg="1"/>
      <p:bldP spid="155735" grpId="0" animBg="1"/>
      <p:bldP spid="155736" grpId="0" animBg="1"/>
      <p:bldP spid="155737" grpId="0" animBg="1"/>
      <p:bldP spid="155738" grpId="0" animBg="1"/>
      <p:bldP spid="155741" grpId="0"/>
      <p:bldP spid="15574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1143000" y="551243"/>
            <a:ext cx="7345362" cy="795338"/>
          </a:xfrm>
          <a:prstGeom prst="rect">
            <a:avLst/>
          </a:prstGeom>
          <a:noFill/>
          <a:ln w="9525">
            <a:noFill/>
            <a:miter lim="800000"/>
            <a:headEnd/>
            <a:tailEnd/>
          </a:ln>
          <a:effectLst/>
        </p:spPr>
        <p:txBody>
          <a:bodyPr anchor="b"/>
          <a:lstStyle/>
          <a:p>
            <a:pPr eaLnBrk="1" hangingPunct="1">
              <a:defRPr/>
            </a:pPr>
            <a:r>
              <a:rPr lang="zh-CN" altLang="en-US" sz="4000" dirty="0">
                <a:effectLst>
                  <a:outerShdw blurRad="38100" dist="38100" dir="2700000" algn="tl">
                    <a:srgbClr val="C0C0C0"/>
                  </a:outerShdw>
                </a:effectLst>
                <a:latin typeface="Arial" charset="0"/>
                <a:ea typeface="黑体" pitchFamily="49" charset="-122"/>
              </a:rPr>
              <a:t>背包问题变形</a:t>
            </a:r>
            <a:endParaRPr lang="ja-JP" altLang="en-US" sz="4000" dirty="0">
              <a:effectLst>
                <a:outerShdw blurRad="38100" dist="38100" dir="2700000" algn="tl">
                  <a:srgbClr val="C0C0C0"/>
                </a:outerShdw>
              </a:effectLst>
              <a:latin typeface="Arial" charset="0"/>
              <a:ea typeface="黑体" pitchFamily="49" charset="-122"/>
            </a:endParaRPr>
          </a:p>
        </p:txBody>
      </p:sp>
      <p:sp>
        <p:nvSpPr>
          <p:cNvPr id="18435"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36" name="Rectangle 6"/>
          <p:cNvSpPr>
            <a:spLocks noChangeArrowheads="1"/>
          </p:cNvSpPr>
          <p:nvPr/>
        </p:nvSpPr>
        <p:spPr bwMode="auto">
          <a:xfrm>
            <a:off x="1524001" y="29252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288" name="Text Box 8"/>
          <p:cNvSpPr txBox="1">
            <a:spLocks noChangeArrowheads="1"/>
          </p:cNvSpPr>
          <p:nvPr/>
        </p:nvSpPr>
        <p:spPr bwMode="auto">
          <a:xfrm>
            <a:off x="1828800" y="1447800"/>
            <a:ext cx="8661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一个果农想将自己种植的</a:t>
            </a:r>
            <a:r>
              <a:rPr lang="en-US" altLang="zh-CN" sz="2400"/>
              <a:t>N</a:t>
            </a:r>
            <a:r>
              <a:rPr lang="zh-CN" altLang="en-US" sz="2400"/>
              <a:t>种水果运到市场上出售，现该果农只有一辆存储容量为</a:t>
            </a:r>
            <a:r>
              <a:rPr lang="en-US" altLang="zh-CN" sz="2400"/>
              <a:t>C</a:t>
            </a:r>
            <a:r>
              <a:rPr lang="zh-CN" altLang="en-US" sz="2400"/>
              <a:t>吨的卡车。每种水果单箱的重量分别为</a:t>
            </a:r>
            <a:r>
              <a:rPr lang="en-US" altLang="zh-CN" sz="2400"/>
              <a:t>wi</a:t>
            </a:r>
            <a:r>
              <a:rPr lang="zh-CN" altLang="en-US" sz="2400"/>
              <a:t>（吨），每种水果单箱的价值分别为</a:t>
            </a:r>
            <a:r>
              <a:rPr lang="en-US" altLang="zh-CN" sz="2400"/>
              <a:t>vi</a:t>
            </a:r>
            <a:r>
              <a:rPr lang="zh-CN" altLang="en-US" sz="2400"/>
              <a:t>，每种水果该卡车最多能存储</a:t>
            </a:r>
            <a:r>
              <a:rPr lang="en-US" altLang="zh-CN" sz="2400"/>
              <a:t>1</a:t>
            </a:r>
            <a:r>
              <a:rPr lang="zh-CN" altLang="en-US" sz="2400"/>
              <a:t>箱。 该果农应该如何装箱才能获得最多收益？</a:t>
            </a:r>
          </a:p>
          <a:p>
            <a:pPr eaLnBrk="1" hangingPunct="1">
              <a:spcBef>
                <a:spcPct val="0"/>
              </a:spcBef>
              <a:buClrTx/>
              <a:buSzTx/>
              <a:buFontTx/>
              <a:buNone/>
            </a:pPr>
            <a:endParaRPr lang="zh-CN" altLang="en-US" sz="2400"/>
          </a:p>
          <a:p>
            <a:pPr eaLnBrk="1" hangingPunct="1">
              <a:spcBef>
                <a:spcPct val="0"/>
              </a:spcBef>
              <a:buClrTx/>
              <a:buSzTx/>
              <a:buFontTx/>
              <a:buNone/>
            </a:pPr>
            <a:r>
              <a:rPr lang="zh-CN" altLang="en-US" sz="2400"/>
              <a:t>一货船载重量为</a:t>
            </a:r>
            <a:r>
              <a:rPr lang="en-US" altLang="zh-CN" sz="2400"/>
              <a:t>C</a:t>
            </a:r>
            <a:r>
              <a:rPr lang="zh-CN" altLang="en-US" sz="2400"/>
              <a:t>吨，现有</a:t>
            </a:r>
            <a:r>
              <a:rPr lang="en-US" altLang="zh-CN" sz="2400"/>
              <a:t>N</a:t>
            </a:r>
            <a:r>
              <a:rPr lang="zh-CN" altLang="en-US" sz="2400"/>
              <a:t>种货物要装船运输，每种货物的重量分别为</a:t>
            </a:r>
            <a:r>
              <a:rPr lang="en-US" altLang="zh-CN" sz="2400"/>
              <a:t>wi </a:t>
            </a:r>
            <a:r>
              <a:rPr lang="zh-CN" altLang="en-US" sz="2400"/>
              <a:t>（吨），每种货物的价值分别为</a:t>
            </a:r>
            <a:r>
              <a:rPr lang="en-US" altLang="zh-CN" sz="2400"/>
              <a:t>vi </a:t>
            </a:r>
            <a:r>
              <a:rPr lang="zh-CN" altLang="en-US" sz="2400"/>
              <a:t>，每种货物该船最多能装载</a:t>
            </a:r>
            <a:r>
              <a:rPr lang="en-US" altLang="zh-CN" sz="2400"/>
              <a:t>1</a:t>
            </a:r>
            <a:r>
              <a:rPr lang="zh-CN" altLang="en-US" sz="2400"/>
              <a:t>件。 如何装载货物获得最大价值？</a:t>
            </a:r>
          </a:p>
        </p:txBody>
      </p:sp>
      <p:sp>
        <p:nvSpPr>
          <p:cNvPr id="18438" name="Rectangle 9"/>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439" name="Rectangle 10"/>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873933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288">
                                            <p:txEl>
                                              <p:pRg st="0" end="0"/>
                                            </p:txEl>
                                          </p:spTgt>
                                        </p:tgtEl>
                                        <p:attrNameLst>
                                          <p:attrName>style.visibility</p:attrName>
                                        </p:attrNameLst>
                                      </p:cBhvr>
                                      <p:to>
                                        <p:strVal val="visible"/>
                                      </p:to>
                                    </p:set>
                                    <p:animEffect transition="in" filter="blinds(horizontal)">
                                      <p:cBhvr>
                                        <p:cTn id="7" dur="500"/>
                                        <p:tgtEl>
                                          <p:spTgt spid="2252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8">
                                            <p:txEl>
                                              <p:pRg st="2" end="2"/>
                                            </p:txEl>
                                          </p:spTgt>
                                        </p:tgtEl>
                                        <p:attrNameLst>
                                          <p:attrName>style.visibility</p:attrName>
                                        </p:attrNameLst>
                                      </p:cBhvr>
                                      <p:to>
                                        <p:strVal val="visible"/>
                                      </p:to>
                                    </p:set>
                                    <p:animEffect transition="in" filter="blinds(horizontal)">
                                      <p:cBhvr>
                                        <p:cTn id="12" dur="500"/>
                                        <p:tgtEl>
                                          <p:spTgt spid="2252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占位符 2"/>
          <p:cNvSpPr>
            <a:spLocks noGrp="1"/>
          </p:cNvSpPr>
          <p:nvPr>
            <p:ph type="body" idx="1"/>
          </p:nvPr>
        </p:nvSpPr>
        <p:spPr>
          <a:xfrm>
            <a:off x="3200400" y="3048000"/>
            <a:ext cx="6633547" cy="83099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spcBef>
                <a:spcPct val="0"/>
              </a:spcBef>
            </a:pPr>
            <a:r>
              <a:rPr lang="en-US" altLang="zh-CN" sz="4800" dirty="0" smtClean="0">
                <a:solidFill>
                  <a:srgbClr val="0070C0"/>
                </a:solidFill>
                <a:latin typeface="微软雅黑" panose="020B0503020204020204" pitchFamily="34" charset="-122"/>
                <a:ea typeface="微软雅黑" panose="020B0503020204020204" pitchFamily="34" charset="-122"/>
                <a:cs typeface="+mj-cs"/>
              </a:rPr>
              <a:t>6.2.2 </a:t>
            </a:r>
            <a:r>
              <a:rPr lang="zh-CN" altLang="en-US" sz="4800" dirty="0" smtClean="0">
                <a:solidFill>
                  <a:srgbClr val="0070C0"/>
                </a:solidFill>
                <a:latin typeface="微软雅黑" panose="020B0503020204020204" pitchFamily="34" charset="-122"/>
                <a:ea typeface="微软雅黑" panose="020B0503020204020204" pitchFamily="34" charset="-122"/>
                <a:cs typeface="+mj-cs"/>
              </a:rPr>
              <a:t>动态规划</a:t>
            </a:r>
            <a:r>
              <a:rPr lang="zh-CN" altLang="en-US" sz="4800" dirty="0">
                <a:solidFill>
                  <a:srgbClr val="0070C0"/>
                </a:solidFill>
                <a:latin typeface="微软雅黑" panose="020B0503020204020204" pitchFamily="34" charset="-122"/>
                <a:ea typeface="微软雅黑" panose="020B0503020204020204" pitchFamily="34" charset="-122"/>
                <a:cs typeface="+mj-cs"/>
              </a:rPr>
              <a:t>基本思想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1774825" y="88900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ea typeface="楷体_GB2312" pitchFamily="49" charset="-122"/>
              </a:rPr>
              <a:t>如何分析子问题结构？</a:t>
            </a:r>
          </a:p>
        </p:txBody>
      </p:sp>
      <p:sp>
        <p:nvSpPr>
          <p:cNvPr id="20484"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60773" name="Object 5"/>
          <p:cNvGraphicFramePr>
            <a:graphicFrameLocks noChangeAspect="1"/>
          </p:cNvGraphicFramePr>
          <p:nvPr/>
        </p:nvGraphicFramePr>
        <p:xfrm>
          <a:off x="5257801" y="4114800"/>
          <a:ext cx="1325563" cy="769938"/>
        </p:xfrm>
        <a:graphic>
          <a:graphicData uri="http://schemas.openxmlformats.org/presentationml/2006/ole">
            <mc:AlternateContent xmlns:mc="http://schemas.openxmlformats.org/markup-compatibility/2006">
              <mc:Choice xmlns:v="urn:schemas-microsoft-com:vml" Requires="v">
                <p:oleObj spid="_x0000_s30728" name="公式" r:id="rId3" imgW="736600" imgH="431800" progId="Equation.3">
                  <p:embed/>
                </p:oleObj>
              </mc:Choice>
              <mc:Fallback>
                <p:oleObj name="公式" r:id="rId3" imgW="736600" imgH="431800" progId="Equation.3">
                  <p:embed/>
                  <p:pic>
                    <p:nvPicPr>
                      <p:cNvPr id="1607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1" y="4114800"/>
                        <a:ext cx="13255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p:cNvSpPr>
            <a:spLocks noChangeArrowheads="1"/>
          </p:cNvSpPr>
          <p:nvPr/>
        </p:nvSpPr>
        <p:spPr bwMode="auto">
          <a:xfrm>
            <a:off x="1524001" y="29252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60775" name="Object 7"/>
          <p:cNvGraphicFramePr>
            <a:graphicFrameLocks noChangeAspect="1"/>
          </p:cNvGraphicFramePr>
          <p:nvPr/>
        </p:nvGraphicFramePr>
        <p:xfrm>
          <a:off x="5029201" y="4953000"/>
          <a:ext cx="1965325" cy="1036638"/>
        </p:xfrm>
        <a:graphic>
          <a:graphicData uri="http://schemas.openxmlformats.org/presentationml/2006/ole">
            <mc:AlternateContent xmlns:mc="http://schemas.openxmlformats.org/markup-compatibility/2006">
              <mc:Choice xmlns:v="urn:schemas-microsoft-com:vml" Requires="v">
                <p:oleObj spid="_x0000_s30729" name="公式" r:id="rId5" imgW="1205977" imgH="634725" progId="Equation.3">
                  <p:embed/>
                </p:oleObj>
              </mc:Choice>
              <mc:Fallback>
                <p:oleObj name="公式" r:id="rId5" imgW="1205977" imgH="634725" progId="Equation.3">
                  <p:embed/>
                  <p:pic>
                    <p:nvPicPr>
                      <p:cNvPr id="1607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1" y="4953000"/>
                        <a:ext cx="196532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6" name="Text Box 8"/>
          <p:cNvSpPr txBox="1">
            <a:spLocks noChangeArrowheads="1"/>
          </p:cNvSpPr>
          <p:nvPr/>
        </p:nvSpPr>
        <p:spPr bwMode="auto">
          <a:xfrm>
            <a:off x="1828800" y="1447800"/>
            <a:ext cx="8661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ea typeface="楷体_GB2312" pitchFamily="49" charset="-122"/>
              </a:rPr>
              <a:t>能否将</a:t>
            </a:r>
            <a:r>
              <a:rPr lang="en-US" altLang="zh-CN" sz="2400">
                <a:ea typeface="楷体_GB2312" pitchFamily="49" charset="-122"/>
              </a:rPr>
              <a:t>n</a:t>
            </a:r>
            <a:r>
              <a:rPr lang="zh-CN" altLang="en-US" sz="2400">
                <a:ea typeface="楷体_GB2312" pitchFamily="49" charset="-122"/>
              </a:rPr>
              <a:t>分为 ｛</a:t>
            </a:r>
            <a:r>
              <a:rPr lang="en-US" altLang="zh-CN" sz="2400">
                <a:ea typeface="楷体_GB2312" pitchFamily="49" charset="-122"/>
              </a:rPr>
              <a:t>1,2,…k</a:t>
            </a:r>
            <a:r>
              <a:rPr lang="zh-CN" altLang="en-US" sz="2400">
                <a:ea typeface="楷体_GB2312" pitchFamily="49" charset="-122"/>
              </a:rPr>
              <a:t>｝</a:t>
            </a:r>
            <a:r>
              <a:rPr lang="en-US" altLang="zh-CN" sz="2400">
                <a:ea typeface="楷体_GB2312" pitchFamily="49" charset="-122"/>
              </a:rPr>
              <a:t>{k+1,…,n}?  </a:t>
            </a:r>
          </a:p>
          <a:p>
            <a:pPr eaLnBrk="1" hangingPunct="1">
              <a:spcBef>
                <a:spcPct val="0"/>
              </a:spcBef>
              <a:buClrTx/>
              <a:buSzTx/>
              <a:buFontTx/>
              <a:buNone/>
            </a:pPr>
            <a:endParaRPr lang="en-US" altLang="zh-CN" sz="2400">
              <a:ea typeface="楷体_GB2312" pitchFamily="49" charset="-122"/>
            </a:endParaRPr>
          </a:p>
          <a:p>
            <a:pPr eaLnBrk="1" hangingPunct="1">
              <a:spcBef>
                <a:spcPct val="0"/>
              </a:spcBef>
              <a:buClrTx/>
              <a:buSzTx/>
              <a:buFontTx/>
              <a:buNone/>
            </a:pPr>
            <a:r>
              <a:rPr lang="zh-CN" altLang="en-US" sz="2400">
                <a:ea typeface="楷体_GB2312" pitchFamily="49" charset="-122"/>
              </a:rPr>
              <a:t>同前面分析过程一样，将规模为</a:t>
            </a:r>
            <a:r>
              <a:rPr lang="en-US" altLang="zh-CN" sz="2400">
                <a:ea typeface="楷体_GB2312" pitchFamily="49" charset="-122"/>
              </a:rPr>
              <a:t>n</a:t>
            </a:r>
            <a:r>
              <a:rPr lang="zh-CN" altLang="en-US" sz="2400">
                <a:ea typeface="楷体_GB2312" pitchFamily="49" charset="-122"/>
              </a:rPr>
              <a:t>的问题分解为规模为</a:t>
            </a:r>
            <a:r>
              <a:rPr lang="en-US" altLang="zh-CN" sz="2400">
                <a:ea typeface="楷体_GB2312" pitchFamily="49" charset="-122"/>
              </a:rPr>
              <a:t>n-1</a:t>
            </a:r>
            <a:r>
              <a:rPr lang="zh-CN" altLang="en-US" sz="2400">
                <a:ea typeface="楷体_GB2312" pitchFamily="49" charset="-122"/>
              </a:rPr>
              <a:t>和</a:t>
            </a:r>
            <a:r>
              <a:rPr lang="en-US" altLang="zh-CN" sz="2400">
                <a:ea typeface="楷体_GB2312" pitchFamily="49" charset="-122"/>
              </a:rPr>
              <a:t>1</a:t>
            </a:r>
            <a:r>
              <a:rPr lang="zh-CN" altLang="en-US" sz="2400">
                <a:ea typeface="楷体_GB2312" pitchFamily="49" charset="-122"/>
              </a:rPr>
              <a:t>两个子问题的解。</a:t>
            </a:r>
          </a:p>
          <a:p>
            <a:pPr eaLnBrk="1" hangingPunct="1">
              <a:spcBef>
                <a:spcPct val="0"/>
              </a:spcBef>
              <a:buClrTx/>
              <a:buSzTx/>
              <a:buFontTx/>
              <a:buNone/>
            </a:pPr>
            <a:r>
              <a:rPr lang="zh-CN" altLang="en-US" sz="2400">
                <a:ea typeface="楷体_GB2312" pitchFamily="49" charset="-122"/>
              </a:rPr>
              <a:t>   </a:t>
            </a:r>
          </a:p>
          <a:p>
            <a:pPr eaLnBrk="1" hangingPunct="1">
              <a:spcBef>
                <a:spcPct val="0"/>
              </a:spcBef>
              <a:buClrTx/>
              <a:buSzTx/>
              <a:buFontTx/>
              <a:buNone/>
            </a:pPr>
            <a:r>
              <a:rPr lang="zh-CN" altLang="en-US" sz="2400">
                <a:ea typeface="楷体_GB2312" pitchFamily="49" charset="-122"/>
              </a:rPr>
              <a:t>假设（</a:t>
            </a:r>
            <a:r>
              <a:rPr lang="en-US" altLang="zh-CN" sz="2400">
                <a:ea typeface="楷体_GB2312" pitchFamily="49" charset="-122"/>
              </a:rPr>
              <a:t>y</a:t>
            </a:r>
            <a:r>
              <a:rPr lang="en-US" altLang="zh-CN" sz="2400" baseline="-25000">
                <a:ea typeface="楷体_GB2312" pitchFamily="49" charset="-122"/>
              </a:rPr>
              <a:t>1</a:t>
            </a:r>
            <a:r>
              <a:rPr lang="en-US" altLang="zh-CN" sz="2400">
                <a:ea typeface="楷体_GB2312" pitchFamily="49" charset="-122"/>
              </a:rPr>
              <a:t>,y</a:t>
            </a:r>
            <a:r>
              <a:rPr lang="en-US" altLang="zh-CN" sz="2400" baseline="-25000">
                <a:ea typeface="楷体_GB2312" pitchFamily="49" charset="-122"/>
              </a:rPr>
              <a:t>2</a:t>
            </a:r>
            <a:r>
              <a:rPr lang="en-US" altLang="zh-CN" sz="2400">
                <a:ea typeface="楷体_GB2312" pitchFamily="49" charset="-122"/>
              </a:rPr>
              <a:t>,…y</a:t>
            </a:r>
            <a:r>
              <a:rPr lang="en-US" altLang="zh-CN" sz="2400" baseline="-25000">
                <a:ea typeface="楷体_GB2312" pitchFamily="49" charset="-122"/>
              </a:rPr>
              <a:t>n</a:t>
            </a:r>
            <a:r>
              <a:rPr lang="zh-CN" altLang="en-US" sz="2400">
                <a:ea typeface="楷体_GB2312" pitchFamily="49" charset="-122"/>
              </a:rPr>
              <a:t>）是一个最优解，则（</a:t>
            </a:r>
            <a:r>
              <a:rPr lang="en-US" altLang="zh-CN" sz="2400">
                <a:ea typeface="楷体_GB2312" pitchFamily="49" charset="-122"/>
              </a:rPr>
              <a:t>y</a:t>
            </a:r>
            <a:r>
              <a:rPr lang="en-US" altLang="zh-CN" sz="2400" baseline="-25000">
                <a:ea typeface="楷体_GB2312" pitchFamily="49" charset="-122"/>
              </a:rPr>
              <a:t>2</a:t>
            </a:r>
            <a:r>
              <a:rPr lang="en-US" altLang="zh-CN" sz="2400">
                <a:ea typeface="楷体_GB2312" pitchFamily="49" charset="-122"/>
              </a:rPr>
              <a:t>,…y</a:t>
            </a:r>
            <a:r>
              <a:rPr lang="en-US" altLang="zh-CN" sz="2400" baseline="-25000">
                <a:ea typeface="楷体_GB2312" pitchFamily="49" charset="-122"/>
              </a:rPr>
              <a:t>n</a:t>
            </a:r>
            <a:r>
              <a:rPr lang="zh-CN" altLang="en-US" sz="2400">
                <a:ea typeface="楷体_GB2312" pitchFamily="49" charset="-122"/>
              </a:rPr>
              <a:t>）是下面相应子问题的一个最优解</a:t>
            </a:r>
          </a:p>
        </p:txBody>
      </p:sp>
      <p:sp>
        <p:nvSpPr>
          <p:cNvPr id="20489" name="Rectangle 9"/>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90" name="Rectangle 11"/>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8826465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0776">
                                            <p:txEl>
                                              <p:pRg st="0" end="0"/>
                                            </p:txEl>
                                          </p:spTgt>
                                        </p:tgtEl>
                                        <p:attrNameLst>
                                          <p:attrName>style.visibility</p:attrName>
                                        </p:attrNameLst>
                                      </p:cBhvr>
                                      <p:to>
                                        <p:strVal val="visible"/>
                                      </p:to>
                                    </p:set>
                                    <p:animEffect transition="in" filter="blinds(horizontal)">
                                      <p:cBhvr>
                                        <p:cTn id="7" dur="500"/>
                                        <p:tgtEl>
                                          <p:spTgt spid="1607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6">
                                            <p:txEl>
                                              <p:pRg st="2" end="2"/>
                                            </p:txEl>
                                          </p:spTgt>
                                        </p:tgtEl>
                                        <p:attrNameLst>
                                          <p:attrName>style.visibility</p:attrName>
                                        </p:attrNameLst>
                                      </p:cBhvr>
                                      <p:to>
                                        <p:strVal val="visible"/>
                                      </p:to>
                                    </p:set>
                                    <p:animEffect transition="in" filter="blinds(horizontal)">
                                      <p:cBhvr>
                                        <p:cTn id="12" dur="500"/>
                                        <p:tgtEl>
                                          <p:spTgt spid="16077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0776">
                                            <p:txEl>
                                              <p:pRg st="4" end="4"/>
                                            </p:txEl>
                                          </p:spTgt>
                                        </p:tgtEl>
                                        <p:attrNameLst>
                                          <p:attrName>style.visibility</p:attrName>
                                        </p:attrNameLst>
                                      </p:cBhvr>
                                      <p:to>
                                        <p:strVal val="visible"/>
                                      </p:to>
                                    </p:set>
                                    <p:animEffect transition="in" filter="blinds(horizontal)">
                                      <p:cBhvr>
                                        <p:cTn id="17" dur="500"/>
                                        <p:tgtEl>
                                          <p:spTgt spid="160776">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0773"/>
                                        </p:tgtEl>
                                        <p:attrNameLst>
                                          <p:attrName>style.visibility</p:attrName>
                                        </p:attrNameLst>
                                      </p:cBhvr>
                                      <p:to>
                                        <p:strVal val="visible"/>
                                      </p:to>
                                    </p:set>
                                    <p:animEffect transition="in" filter="blinds(horizontal)">
                                      <p:cBhvr>
                                        <p:cTn id="22" dur="500"/>
                                        <p:tgtEl>
                                          <p:spTgt spid="160773"/>
                                        </p:tgtEl>
                                      </p:cBhvr>
                                    </p:animEffect>
                                  </p:childTnLst>
                                </p:cTn>
                              </p:par>
                              <p:par>
                                <p:cTn id="23" presetID="3" presetClass="entr" presetSubtype="10" fill="hold" nodeType="withEffect">
                                  <p:stCondLst>
                                    <p:cond delay="0"/>
                                  </p:stCondLst>
                                  <p:childTnLst>
                                    <p:set>
                                      <p:cBhvr>
                                        <p:cTn id="24" dur="1" fill="hold">
                                          <p:stCondLst>
                                            <p:cond delay="0"/>
                                          </p:stCondLst>
                                        </p:cTn>
                                        <p:tgtEl>
                                          <p:spTgt spid="160775"/>
                                        </p:tgtEl>
                                        <p:attrNameLst>
                                          <p:attrName>style.visibility</p:attrName>
                                        </p:attrNameLst>
                                      </p:cBhvr>
                                      <p:to>
                                        <p:strVal val="visible"/>
                                      </p:to>
                                    </p:set>
                                    <p:animEffect transition="in" filter="blinds(horizontal)">
                                      <p:cBhvr>
                                        <p:cTn id="25" dur="500"/>
                                        <p:tgtEl>
                                          <p:spTgt spid="16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1774825" y="889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ea typeface="楷体_GB2312" pitchFamily="49" charset="-122"/>
              </a:rPr>
              <a:t>证明：</a:t>
            </a:r>
          </a:p>
        </p:txBody>
      </p:sp>
      <p:sp>
        <p:nvSpPr>
          <p:cNvPr id="21508"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1509" name="Object 5"/>
          <p:cNvGraphicFramePr>
            <a:graphicFrameLocks noChangeAspect="1"/>
          </p:cNvGraphicFramePr>
          <p:nvPr/>
        </p:nvGraphicFramePr>
        <p:xfrm>
          <a:off x="3048000" y="2819400"/>
          <a:ext cx="1760538" cy="769938"/>
        </p:xfrm>
        <a:graphic>
          <a:graphicData uri="http://schemas.openxmlformats.org/presentationml/2006/ole">
            <mc:AlternateContent xmlns:mc="http://schemas.openxmlformats.org/markup-compatibility/2006">
              <mc:Choice xmlns:v="urn:schemas-microsoft-com:vml" Requires="v">
                <p:oleObj spid="_x0000_s31755" name="公式" r:id="rId3" imgW="977900" imgH="431800" progId="Equation.3">
                  <p:embed/>
                </p:oleObj>
              </mc:Choice>
              <mc:Fallback>
                <p:oleObj name="公式" r:id="rId3" imgW="977900" imgH="431800" progId="Equation.3">
                  <p:embed/>
                  <p:pic>
                    <p:nvPicPr>
                      <p:cNvPr id="215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819400"/>
                        <a:ext cx="17605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6"/>
          <p:cNvSpPr>
            <a:spLocks noChangeArrowheads="1"/>
          </p:cNvSpPr>
          <p:nvPr/>
        </p:nvSpPr>
        <p:spPr bwMode="auto">
          <a:xfrm>
            <a:off x="1524001" y="29252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1800" name="Text Box 8"/>
          <p:cNvSpPr txBox="1">
            <a:spLocks noChangeArrowheads="1"/>
          </p:cNvSpPr>
          <p:nvPr/>
        </p:nvSpPr>
        <p:spPr bwMode="auto">
          <a:xfrm>
            <a:off x="1828800" y="1447801"/>
            <a:ext cx="8661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ea typeface="楷体_GB2312" pitchFamily="49" charset="-122"/>
              </a:rPr>
              <a:t>用反证法证明。</a:t>
            </a:r>
          </a:p>
          <a:p>
            <a:pPr eaLnBrk="1" hangingPunct="1">
              <a:spcBef>
                <a:spcPct val="0"/>
              </a:spcBef>
              <a:buClrTx/>
              <a:buSzTx/>
              <a:buFontTx/>
              <a:buNone/>
            </a:pPr>
            <a:r>
              <a:rPr lang="zh-CN" altLang="en-US" sz="2400">
                <a:ea typeface="楷体_GB2312" pitchFamily="49" charset="-122"/>
              </a:rPr>
              <a:t>若不然，设</a:t>
            </a:r>
            <a:r>
              <a:rPr lang="en-US" altLang="zh-CN" sz="2400">
                <a:ea typeface="楷体_GB2312" pitchFamily="49" charset="-122"/>
              </a:rPr>
              <a:t>(z</a:t>
            </a:r>
            <a:r>
              <a:rPr lang="en-US" altLang="zh-CN" sz="2400" baseline="-25000">
                <a:ea typeface="楷体_GB2312" pitchFamily="49" charset="-122"/>
              </a:rPr>
              <a:t>2</a:t>
            </a:r>
            <a:r>
              <a:rPr lang="en-US" altLang="zh-CN" sz="2400">
                <a:ea typeface="楷体_GB2312" pitchFamily="49" charset="-122"/>
              </a:rPr>
              <a:t>,..,z</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是子问题的一个最优解，而</a:t>
            </a:r>
            <a:r>
              <a:rPr lang="en-US" altLang="zh-CN" sz="2400">
                <a:ea typeface="楷体_GB2312" pitchFamily="49" charset="-122"/>
              </a:rPr>
              <a:t>(y</a:t>
            </a:r>
            <a:r>
              <a:rPr lang="en-US" altLang="zh-CN" sz="2400" baseline="-25000">
                <a:ea typeface="楷体_GB2312" pitchFamily="49" charset="-122"/>
              </a:rPr>
              <a:t>2</a:t>
            </a:r>
            <a:r>
              <a:rPr lang="en-US" altLang="zh-CN" sz="2400">
                <a:ea typeface="楷体_GB2312" pitchFamily="49" charset="-122"/>
              </a:rPr>
              <a:t>,..,y</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不是最优解，由此可知</a:t>
            </a:r>
          </a:p>
          <a:p>
            <a:pPr eaLnBrk="1" hangingPunct="1">
              <a:spcBef>
                <a:spcPct val="0"/>
              </a:spcBef>
              <a:buClrTx/>
              <a:buSzTx/>
              <a:buFontTx/>
              <a:buNone/>
            </a:pPr>
            <a:endParaRPr lang="zh-CN" altLang="en-US" sz="2400">
              <a:ea typeface="楷体_GB2312" pitchFamily="49" charset="-122"/>
            </a:endParaRPr>
          </a:p>
          <a:p>
            <a:pPr eaLnBrk="1" hangingPunct="1">
              <a:spcBef>
                <a:spcPct val="0"/>
              </a:spcBef>
              <a:buClrTx/>
              <a:buSzTx/>
              <a:buFontTx/>
              <a:buNone/>
            </a:pPr>
            <a:endParaRPr lang="zh-CN" altLang="en-US" sz="2400">
              <a:ea typeface="楷体_GB2312" pitchFamily="49" charset="-122"/>
            </a:endParaRPr>
          </a:p>
          <a:p>
            <a:pPr eaLnBrk="1" hangingPunct="1">
              <a:spcBef>
                <a:spcPct val="0"/>
              </a:spcBef>
              <a:buClrTx/>
              <a:buSzTx/>
              <a:buFontTx/>
              <a:buNone/>
            </a:pPr>
            <a:endParaRPr lang="zh-CN" altLang="en-US" sz="2400">
              <a:ea typeface="楷体_GB2312" pitchFamily="49" charset="-122"/>
            </a:endParaRPr>
          </a:p>
          <a:p>
            <a:pPr eaLnBrk="1" hangingPunct="1">
              <a:spcBef>
                <a:spcPct val="0"/>
              </a:spcBef>
              <a:buClrTx/>
              <a:buSzTx/>
              <a:buFontTx/>
              <a:buNone/>
            </a:pPr>
            <a:endParaRPr lang="zh-CN" altLang="en-US" sz="2400">
              <a:ea typeface="楷体_GB2312" pitchFamily="49" charset="-122"/>
            </a:endParaRPr>
          </a:p>
          <a:p>
            <a:pPr eaLnBrk="1" hangingPunct="1">
              <a:spcBef>
                <a:spcPct val="0"/>
              </a:spcBef>
              <a:buClrTx/>
              <a:buSzTx/>
              <a:buFontTx/>
              <a:buNone/>
            </a:pPr>
            <a:r>
              <a:rPr lang="zh-CN" altLang="en-US" sz="2400">
                <a:ea typeface="楷体_GB2312" pitchFamily="49" charset="-122"/>
              </a:rPr>
              <a:t>且</a:t>
            </a:r>
          </a:p>
          <a:p>
            <a:pPr eaLnBrk="1" hangingPunct="1">
              <a:spcBef>
                <a:spcPct val="0"/>
              </a:spcBef>
              <a:buClrTx/>
              <a:buSzTx/>
              <a:buFontTx/>
              <a:buNone/>
            </a:pPr>
            <a:endParaRPr lang="zh-CN" altLang="en-US" sz="2400">
              <a:ea typeface="楷体_GB2312" pitchFamily="49" charset="-122"/>
            </a:endParaRPr>
          </a:p>
          <a:p>
            <a:pPr eaLnBrk="1" hangingPunct="1">
              <a:spcBef>
                <a:spcPct val="0"/>
              </a:spcBef>
              <a:buClrTx/>
              <a:buSzTx/>
              <a:buFontTx/>
              <a:buNone/>
            </a:pPr>
            <a:r>
              <a:rPr lang="zh-CN" altLang="en-US" sz="2400">
                <a:ea typeface="楷体_GB2312" pitchFamily="49" charset="-122"/>
              </a:rPr>
              <a:t>因此</a:t>
            </a:r>
          </a:p>
          <a:p>
            <a:pPr eaLnBrk="1" hangingPunct="1">
              <a:spcBef>
                <a:spcPct val="0"/>
              </a:spcBef>
              <a:buClrTx/>
              <a:buSzTx/>
              <a:buFontTx/>
              <a:buNone/>
            </a:pPr>
            <a:endParaRPr lang="zh-CN" altLang="en-US" sz="2400">
              <a:ea typeface="楷体_GB2312" pitchFamily="49" charset="-122"/>
            </a:endParaRPr>
          </a:p>
          <a:p>
            <a:pPr eaLnBrk="1" hangingPunct="1">
              <a:spcBef>
                <a:spcPct val="0"/>
              </a:spcBef>
              <a:buClrTx/>
              <a:buSzTx/>
              <a:buFontTx/>
              <a:buNone/>
            </a:pPr>
            <a:r>
              <a:rPr lang="zh-CN" altLang="en-US" sz="2400">
                <a:ea typeface="楷体_GB2312" pitchFamily="49" charset="-122"/>
              </a:rPr>
              <a:t>这说明</a:t>
            </a:r>
            <a:r>
              <a:rPr lang="en-US" altLang="zh-CN" sz="2400">
                <a:ea typeface="楷体_GB2312" pitchFamily="49" charset="-122"/>
              </a:rPr>
              <a:t>(y</a:t>
            </a:r>
            <a:r>
              <a:rPr lang="en-US" altLang="zh-CN" sz="2400" baseline="-25000">
                <a:ea typeface="楷体_GB2312" pitchFamily="49" charset="-122"/>
              </a:rPr>
              <a:t>1</a:t>
            </a:r>
            <a:r>
              <a:rPr lang="en-US" altLang="zh-CN" sz="2400">
                <a:ea typeface="楷体_GB2312" pitchFamily="49" charset="-122"/>
              </a:rPr>
              <a:t>,z</a:t>
            </a:r>
            <a:r>
              <a:rPr lang="en-US" altLang="zh-CN" sz="2400" baseline="-25000">
                <a:ea typeface="楷体_GB2312" pitchFamily="49" charset="-122"/>
              </a:rPr>
              <a:t>2</a:t>
            </a:r>
            <a:r>
              <a:rPr lang="en-US" altLang="zh-CN" sz="2400">
                <a:ea typeface="楷体_GB2312" pitchFamily="49" charset="-122"/>
              </a:rPr>
              <a:t>,…,z</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是所给</a:t>
            </a:r>
            <a:r>
              <a:rPr lang="en-US" altLang="zh-CN" sz="2400">
                <a:ea typeface="楷体_GB2312" pitchFamily="49" charset="-122"/>
              </a:rPr>
              <a:t>0-1</a:t>
            </a:r>
            <a:r>
              <a:rPr lang="zh-CN" altLang="en-US" sz="2400">
                <a:ea typeface="楷体_GB2312" pitchFamily="49" charset="-122"/>
              </a:rPr>
              <a:t>背包问题的更优解，从而</a:t>
            </a:r>
            <a:r>
              <a:rPr lang="en-US" altLang="zh-CN" sz="2400">
                <a:ea typeface="楷体_GB2312" pitchFamily="49" charset="-122"/>
              </a:rPr>
              <a:t>(y</a:t>
            </a:r>
            <a:r>
              <a:rPr lang="en-US" altLang="zh-CN" sz="2400" baseline="-25000">
                <a:ea typeface="楷体_GB2312" pitchFamily="49" charset="-122"/>
              </a:rPr>
              <a:t>1</a:t>
            </a:r>
            <a:r>
              <a:rPr lang="en-US" altLang="zh-CN" sz="2400">
                <a:ea typeface="楷体_GB2312" pitchFamily="49" charset="-122"/>
              </a:rPr>
              <a:t>,y</a:t>
            </a:r>
            <a:r>
              <a:rPr lang="en-US" altLang="zh-CN" sz="2400" baseline="-25000">
                <a:ea typeface="楷体_GB2312" pitchFamily="49" charset="-122"/>
              </a:rPr>
              <a:t>2</a:t>
            </a:r>
            <a:r>
              <a:rPr lang="en-US" altLang="zh-CN" sz="2400">
                <a:ea typeface="楷体_GB2312" pitchFamily="49" charset="-122"/>
              </a:rPr>
              <a:t>,…,y</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不是</a:t>
            </a:r>
            <a:r>
              <a:rPr lang="en-US" altLang="zh-CN" sz="2400">
                <a:ea typeface="楷体_GB2312" pitchFamily="49" charset="-122"/>
              </a:rPr>
              <a:t>0-1</a:t>
            </a:r>
            <a:r>
              <a:rPr lang="zh-CN" altLang="en-US" sz="2400">
                <a:ea typeface="楷体_GB2312" pitchFamily="49" charset="-122"/>
              </a:rPr>
              <a:t>背包问题的最优解，此为矛盾</a:t>
            </a:r>
          </a:p>
        </p:txBody>
      </p:sp>
      <p:sp>
        <p:nvSpPr>
          <p:cNvPr id="21512" name="Rectangle 9"/>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1513" name="Object 11"/>
          <p:cNvGraphicFramePr>
            <a:graphicFrameLocks noChangeAspect="1"/>
          </p:cNvGraphicFramePr>
          <p:nvPr/>
        </p:nvGraphicFramePr>
        <p:xfrm>
          <a:off x="2971800" y="3886201"/>
          <a:ext cx="1936750" cy="739775"/>
        </p:xfrm>
        <a:graphic>
          <a:graphicData uri="http://schemas.openxmlformats.org/presentationml/2006/ole">
            <mc:AlternateContent xmlns:mc="http://schemas.openxmlformats.org/markup-compatibility/2006">
              <mc:Choice xmlns:v="urn:schemas-microsoft-com:vml" Requires="v">
                <p:oleObj spid="_x0000_s31756" name="公式" r:id="rId5" imgW="1129810" imgH="431613" progId="Equation.3">
                  <p:embed/>
                </p:oleObj>
              </mc:Choice>
              <mc:Fallback>
                <p:oleObj name="公式" r:id="rId5" imgW="1129810" imgH="431613" progId="Equation.3">
                  <p:embed/>
                  <p:pic>
                    <p:nvPicPr>
                      <p:cNvPr id="21513"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886201"/>
                        <a:ext cx="193675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04" name="Object 12"/>
          <p:cNvGraphicFramePr>
            <a:graphicFrameLocks noChangeAspect="1"/>
          </p:cNvGraphicFramePr>
          <p:nvPr/>
        </p:nvGraphicFramePr>
        <p:xfrm>
          <a:off x="2743200" y="4572001"/>
          <a:ext cx="2349500" cy="739775"/>
        </p:xfrm>
        <a:graphic>
          <a:graphicData uri="http://schemas.openxmlformats.org/presentationml/2006/ole">
            <mc:AlternateContent xmlns:mc="http://schemas.openxmlformats.org/markup-compatibility/2006">
              <mc:Choice xmlns:v="urn:schemas-microsoft-com:vml" Requires="v">
                <p:oleObj spid="_x0000_s31757" name="公式" r:id="rId7" imgW="1371600" imgH="431800" progId="Equation.3">
                  <p:embed/>
                </p:oleObj>
              </mc:Choice>
              <mc:Fallback>
                <p:oleObj name="公式" r:id="rId7" imgW="1371600" imgH="431800" progId="Equation.3">
                  <p:embed/>
                  <p:pic>
                    <p:nvPicPr>
                      <p:cNvPr id="16180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572001"/>
                        <a:ext cx="23495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2746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1804"/>
                                        </p:tgtEl>
                                        <p:attrNameLst>
                                          <p:attrName>style.visibility</p:attrName>
                                        </p:attrNameLst>
                                      </p:cBhvr>
                                      <p:to>
                                        <p:strVal val="visible"/>
                                      </p:to>
                                    </p:set>
                                    <p:animEffect transition="in" filter="blinds(horizontal)">
                                      <p:cBhvr>
                                        <p:cTn id="7" dur="500"/>
                                        <p:tgtEl>
                                          <p:spTgt spid="161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1800">
                                            <p:txEl>
                                              <p:pRg st="10" end="10"/>
                                            </p:txEl>
                                          </p:spTgt>
                                        </p:tgtEl>
                                        <p:attrNameLst>
                                          <p:attrName>style.visibility</p:attrName>
                                        </p:attrNameLst>
                                      </p:cBhvr>
                                      <p:to>
                                        <p:strVal val="visible"/>
                                      </p:to>
                                    </p:set>
                                    <p:animEffect transition="in" filter="blinds(horizontal)">
                                      <p:cBhvr>
                                        <p:cTn id="12" dur="500"/>
                                        <p:tgtEl>
                                          <p:spTgt spid="16180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691166"/>
            <a:ext cx="8229600" cy="533400"/>
          </a:xfrm>
        </p:spPr>
        <p:txBody>
          <a:bodyPr/>
          <a:lstStyle/>
          <a:p>
            <a:pPr eaLnBrk="1" hangingPunct="1"/>
            <a:r>
              <a:rPr lang="zh-CN" altLang="en-US" sz="3200">
                <a:ea typeface="PMingLiU" pitchFamily="18" charset="-120"/>
              </a:rPr>
              <a:t>分析过程</a:t>
            </a:r>
            <a:r>
              <a:rPr lang="en-US" altLang="zh-CN" sz="3200">
                <a:ea typeface="PMingLiU" pitchFamily="18" charset="-120"/>
              </a:rPr>
              <a:t>1</a:t>
            </a:r>
          </a:p>
        </p:txBody>
      </p:sp>
      <p:sp>
        <p:nvSpPr>
          <p:cNvPr id="156675" name="Rectangle 3"/>
          <p:cNvSpPr>
            <a:spLocks noGrp="1" noChangeArrowheads="1"/>
          </p:cNvSpPr>
          <p:nvPr>
            <p:ph type="body" idx="1"/>
          </p:nvPr>
        </p:nvSpPr>
        <p:spPr>
          <a:xfrm>
            <a:off x="2057400" y="1219200"/>
            <a:ext cx="8001000" cy="3962400"/>
          </a:xfrm>
        </p:spPr>
        <p:txBody>
          <a:bodyPr/>
          <a:lstStyle/>
          <a:p>
            <a:pPr eaLnBrk="1" hangingPunct="1">
              <a:buFont typeface="Wingdings" panose="05000000000000000000" pitchFamily="2" charset="2"/>
              <a:buNone/>
            </a:pPr>
            <a:r>
              <a:rPr lang="zh-CN" altLang="en-US" sz="2400">
                <a:ea typeface="PMingLiU" pitchFamily="18" charset="-120"/>
              </a:rPr>
              <a:t>定义</a:t>
            </a:r>
            <a:r>
              <a:rPr lang="en-US" altLang="zh-TW" sz="2400">
                <a:ea typeface="PMingLiU" pitchFamily="18" charset="-120"/>
              </a:rPr>
              <a:t> OPT</a:t>
            </a:r>
            <a:r>
              <a:rPr lang="en-US" altLang="zh-CN" sz="2400">
                <a:ea typeface="PMingLiU" pitchFamily="18" charset="-120"/>
              </a:rPr>
              <a:t>(n)</a:t>
            </a:r>
            <a:r>
              <a:rPr lang="en-US" altLang="zh-TW" sz="2400">
                <a:ea typeface="PMingLiU" pitchFamily="18" charset="-120"/>
              </a:rPr>
              <a:t> = </a:t>
            </a:r>
            <a:r>
              <a:rPr lang="zh-CN" altLang="en-US" sz="2400">
                <a:ea typeface="PMingLiU" pitchFamily="18" charset="-120"/>
              </a:rPr>
              <a:t>由</a:t>
            </a:r>
            <a:r>
              <a:rPr lang="en-US" altLang="zh-TW" sz="2400">
                <a:ea typeface="PMingLiU" pitchFamily="18" charset="-120"/>
              </a:rPr>
              <a:t>1, </a:t>
            </a:r>
            <a:r>
              <a:rPr lang="en-US" altLang="zh-TW" sz="2400">
                <a:latin typeface="Comic Sans MS" panose="030F0702030302020204" pitchFamily="66" charset="0"/>
                <a:ea typeface="PMingLiU" pitchFamily="18" charset="-120"/>
              </a:rPr>
              <a:t>…</a:t>
            </a:r>
            <a:r>
              <a:rPr lang="en-US" altLang="zh-TW" sz="2400">
                <a:ea typeface="PMingLiU" pitchFamily="18" charset="-120"/>
              </a:rPr>
              <a:t>, </a:t>
            </a:r>
            <a:r>
              <a:rPr lang="en-US" altLang="zh-CN" sz="2400">
                <a:ea typeface="PMingLiU" pitchFamily="18" charset="-120"/>
              </a:rPr>
              <a:t>n</a:t>
            </a:r>
            <a:r>
              <a:rPr lang="zh-CN" altLang="en-US" sz="2400">
                <a:ea typeface="PMingLiU" pitchFamily="18" charset="-120"/>
              </a:rPr>
              <a:t>个物体装填背包所产生的最大价值</a:t>
            </a:r>
            <a:r>
              <a:rPr lang="en-US" altLang="zh-TW" sz="2400">
                <a:ea typeface="PMingLiU" pitchFamily="18" charset="-120"/>
              </a:rPr>
              <a:t>.</a:t>
            </a:r>
          </a:p>
          <a:p>
            <a:pPr lvl="1" eaLnBrk="1" hangingPunct="1">
              <a:buClr>
                <a:schemeClr val="bg2"/>
              </a:buClr>
              <a:buSzTx/>
              <a:buFont typeface="Wingdings" panose="05000000000000000000" pitchFamily="2" charset="2"/>
              <a:buChar char="n"/>
            </a:pPr>
            <a:r>
              <a:rPr lang="en-US" altLang="zh-CN" sz="2400">
                <a:ea typeface="PMingLiU" pitchFamily="18" charset="-120"/>
              </a:rPr>
              <a:t>    </a:t>
            </a:r>
            <a:r>
              <a:rPr lang="en-US" altLang="zh-TW" sz="2400">
                <a:ea typeface="PMingLiU" pitchFamily="18" charset="-120"/>
              </a:rPr>
              <a:t>Case 1:  </a:t>
            </a:r>
            <a:r>
              <a:rPr lang="en-US" altLang="zh-TW" sz="2400">
                <a:ea typeface="PMingLiU" pitchFamily="18" charset="-120"/>
                <a:sym typeface="Symbol" panose="05050102010706020507" pitchFamily="18" charset="2"/>
              </a:rPr>
              <a:t>OPT </a:t>
            </a:r>
            <a:r>
              <a:rPr lang="zh-CN" altLang="en-US" sz="2400">
                <a:ea typeface="PMingLiU" pitchFamily="18" charset="-120"/>
              </a:rPr>
              <a:t>不选择第</a:t>
            </a:r>
            <a:r>
              <a:rPr lang="zh-TW" altLang="en-US" sz="2400">
                <a:ea typeface="PMingLiU" pitchFamily="18" charset="-120"/>
              </a:rPr>
              <a:t> </a:t>
            </a:r>
            <a:r>
              <a:rPr lang="en-US" altLang="zh-CN" sz="2400">
                <a:ea typeface="PMingLiU" pitchFamily="18" charset="-120"/>
              </a:rPr>
              <a:t>n</a:t>
            </a:r>
            <a:r>
              <a:rPr lang="zh-CN" altLang="en-US" sz="2400">
                <a:ea typeface="PMingLiU" pitchFamily="18" charset="-120"/>
              </a:rPr>
              <a:t>个物体</a:t>
            </a:r>
            <a:r>
              <a:rPr lang="en-US" altLang="zh-TW" sz="2400">
                <a:ea typeface="PMingLiU" pitchFamily="18" charset="-120"/>
              </a:rPr>
              <a:t>.</a:t>
            </a:r>
          </a:p>
          <a:p>
            <a:pPr lvl="2" eaLnBrk="1" hangingPunct="1">
              <a:buSzTx/>
              <a:buFont typeface="Wingdings" panose="05000000000000000000" pitchFamily="2" charset="2"/>
              <a:buNone/>
            </a:pPr>
            <a:r>
              <a:rPr lang="en-US" altLang="zh-CN" smtClean="0">
                <a:ea typeface="PMingLiU" pitchFamily="18" charset="-120"/>
              </a:rPr>
              <a:t>  </a:t>
            </a:r>
            <a:r>
              <a:rPr lang="en-US" altLang="zh-TW" smtClean="0">
                <a:ea typeface="PMingLiU" pitchFamily="18" charset="-120"/>
              </a:rPr>
              <a:t>OPT </a:t>
            </a:r>
            <a:r>
              <a:rPr lang="zh-CN" altLang="en-US" smtClean="0">
                <a:ea typeface="PMingLiU" pitchFamily="18" charset="-120"/>
              </a:rPr>
              <a:t>为</a:t>
            </a:r>
            <a:r>
              <a:rPr lang="en-US" altLang="zh-TW" smtClean="0">
                <a:ea typeface="PMingLiU" pitchFamily="18" charset="-120"/>
              </a:rPr>
              <a:t>{ 1, 2, </a:t>
            </a:r>
            <a:r>
              <a:rPr lang="en-US" altLang="zh-TW" smtClean="0">
                <a:latin typeface="Comic Sans MS" panose="030F0702030302020204" pitchFamily="66" charset="0"/>
                <a:ea typeface="PMingLiU" pitchFamily="18" charset="-120"/>
              </a:rPr>
              <a:t>…</a:t>
            </a:r>
            <a:r>
              <a:rPr lang="en-US" altLang="zh-TW" smtClean="0">
                <a:ea typeface="PMingLiU" pitchFamily="18" charset="-120"/>
              </a:rPr>
              <a:t>,</a:t>
            </a:r>
            <a:r>
              <a:rPr lang="en-US" altLang="zh-CN" smtClean="0">
                <a:ea typeface="PMingLiU" pitchFamily="18" charset="-120"/>
              </a:rPr>
              <a:t>n</a:t>
            </a:r>
            <a:r>
              <a:rPr lang="en-US" altLang="zh-TW" smtClean="0">
                <a:ea typeface="PMingLiU" pitchFamily="18" charset="-120"/>
              </a:rPr>
              <a:t>-1 }</a:t>
            </a:r>
            <a:r>
              <a:rPr lang="zh-CN" altLang="en-US" smtClean="0">
                <a:ea typeface="PMingLiU" pitchFamily="18" charset="-120"/>
              </a:rPr>
              <a:t>个物体装填背包所产生的最大价值</a:t>
            </a:r>
            <a:endParaRPr lang="zh-TW" altLang="en-US" smtClean="0">
              <a:ea typeface="PMingLiU" pitchFamily="18" charset="-120"/>
            </a:endParaRPr>
          </a:p>
          <a:p>
            <a:pPr lvl="1" eaLnBrk="1" hangingPunct="1">
              <a:buClr>
                <a:schemeClr val="bg2"/>
              </a:buClr>
              <a:buSzTx/>
              <a:buFont typeface="Wingdings" panose="05000000000000000000" pitchFamily="2" charset="2"/>
              <a:buChar char="n"/>
            </a:pPr>
            <a:r>
              <a:rPr lang="en-US" altLang="zh-TW" sz="2400">
                <a:ea typeface="PMingLiU" pitchFamily="18" charset="-120"/>
              </a:rPr>
              <a:t>Case 2:  </a:t>
            </a:r>
            <a:r>
              <a:rPr lang="en-US" altLang="zh-TW" sz="2400">
                <a:ea typeface="PMingLiU" pitchFamily="18" charset="-120"/>
                <a:sym typeface="Symbol" panose="05050102010706020507" pitchFamily="18" charset="2"/>
              </a:rPr>
              <a:t>OPT</a:t>
            </a:r>
            <a:r>
              <a:rPr lang="en-US" altLang="zh-TW" sz="2400">
                <a:ea typeface="PMingLiU" pitchFamily="18" charset="-120"/>
              </a:rPr>
              <a:t> </a:t>
            </a:r>
            <a:r>
              <a:rPr lang="zh-CN" altLang="en-US" sz="2400">
                <a:ea typeface="PMingLiU" pitchFamily="18" charset="-120"/>
              </a:rPr>
              <a:t>选择第</a:t>
            </a:r>
            <a:r>
              <a:rPr lang="zh-TW" altLang="en-US" sz="2400">
                <a:ea typeface="PMingLiU" pitchFamily="18" charset="-120"/>
              </a:rPr>
              <a:t> </a:t>
            </a:r>
            <a:r>
              <a:rPr lang="en-US" altLang="zh-CN" sz="2400">
                <a:ea typeface="PMingLiU" pitchFamily="18" charset="-120"/>
              </a:rPr>
              <a:t>n</a:t>
            </a:r>
            <a:r>
              <a:rPr lang="zh-CN" altLang="en-US" sz="2400">
                <a:ea typeface="PMingLiU" pitchFamily="18" charset="-120"/>
              </a:rPr>
              <a:t>个物体进行装填</a:t>
            </a:r>
            <a:r>
              <a:rPr lang="en-US" altLang="zh-TW" sz="2400">
                <a:ea typeface="PMingLiU" pitchFamily="18" charset="-120"/>
              </a:rPr>
              <a:t>.</a:t>
            </a:r>
          </a:p>
          <a:p>
            <a:pPr lvl="2" eaLnBrk="1" hangingPunct="1">
              <a:buSzTx/>
              <a:buFont typeface="Wingdings" panose="05000000000000000000" pitchFamily="2" charset="2"/>
              <a:buChar char="Ø"/>
            </a:pPr>
            <a:r>
              <a:rPr lang="zh-CN" altLang="en-US" smtClean="0">
                <a:ea typeface="PMingLiU" pitchFamily="18" charset="-120"/>
              </a:rPr>
              <a:t>接收物体</a:t>
            </a:r>
            <a:r>
              <a:rPr lang="en-US" altLang="zh-CN" smtClean="0">
                <a:ea typeface="PMingLiU" pitchFamily="18" charset="-120"/>
              </a:rPr>
              <a:t>n</a:t>
            </a:r>
            <a:r>
              <a:rPr lang="zh-CN" altLang="en-US" smtClean="0">
                <a:ea typeface="PMingLiU" pitchFamily="18" charset="-120"/>
              </a:rPr>
              <a:t>并不意味我们必须拒绝其他物体？</a:t>
            </a:r>
          </a:p>
          <a:p>
            <a:pPr lvl="2" eaLnBrk="1" hangingPunct="1">
              <a:buSzTx/>
              <a:buFont typeface="Wingdings" panose="05000000000000000000" pitchFamily="2" charset="2"/>
              <a:buChar char="Ø"/>
            </a:pPr>
            <a:r>
              <a:rPr lang="zh-CN" altLang="en-US" smtClean="0">
                <a:ea typeface="PMingLiU" pitchFamily="18" charset="-120"/>
              </a:rPr>
              <a:t>在不知道其它哪些物体已经在</a:t>
            </a:r>
            <a:r>
              <a:rPr lang="en-US" altLang="zh-CN" smtClean="0">
                <a:ea typeface="PMingLiU" pitchFamily="18" charset="-120"/>
              </a:rPr>
              <a:t>n</a:t>
            </a:r>
            <a:r>
              <a:rPr lang="zh-CN" altLang="en-US" smtClean="0">
                <a:ea typeface="PMingLiU" pitchFamily="18" charset="-120"/>
              </a:rPr>
              <a:t>前被选择的情况下我们也并不能知道是否有足够的空间能容纳物体</a:t>
            </a:r>
            <a:r>
              <a:rPr lang="en-US" altLang="zh-CN" smtClean="0">
                <a:ea typeface="PMingLiU" pitchFamily="18" charset="-120"/>
              </a:rPr>
              <a:t>n</a:t>
            </a:r>
            <a:r>
              <a:rPr lang="zh-CN" altLang="en-US" smtClean="0">
                <a:ea typeface="PMingLiU" pitchFamily="18" charset="-120"/>
              </a:rPr>
              <a:t>？</a:t>
            </a:r>
            <a:endParaRPr lang="zh-TW" altLang="en-US" baseline="-25000" smtClean="0">
              <a:ea typeface="PMingLiU" pitchFamily="18" charset="-120"/>
            </a:endParaRPr>
          </a:p>
          <a:p>
            <a:pPr lvl="1" eaLnBrk="1" hangingPunct="1"/>
            <a:endParaRPr lang="en-US" altLang="zh-TW" sz="2400">
              <a:ea typeface="PMingLiU" pitchFamily="18" charset="-120"/>
            </a:endParaRPr>
          </a:p>
          <a:p>
            <a:pPr eaLnBrk="1" hangingPunct="1"/>
            <a:endParaRPr lang="en-US" altLang="zh-TW" sz="2400">
              <a:ea typeface="PMingLiU" pitchFamily="18" charset="-120"/>
            </a:endParaRPr>
          </a:p>
        </p:txBody>
      </p:sp>
      <p:sp>
        <p:nvSpPr>
          <p:cNvPr id="156676" name="Rectangle 4"/>
          <p:cNvSpPr>
            <a:spLocks noChangeArrowheads="1"/>
          </p:cNvSpPr>
          <p:nvPr/>
        </p:nvSpPr>
        <p:spPr bwMode="auto">
          <a:xfrm>
            <a:off x="2971800" y="5029200"/>
            <a:ext cx="56388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这样分析问题会带来更多的子问题！</a:t>
            </a:r>
          </a:p>
        </p:txBody>
      </p:sp>
    </p:spTree>
    <p:extLst>
      <p:ext uri="{BB962C8B-B14F-4D97-AF65-F5344CB8AC3E}">
        <p14:creationId xmlns:p14="http://schemas.microsoft.com/office/powerpoint/2010/main" val="3186029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7" dur="500"/>
                                        <p:tgtEl>
                                          <p:spTgt spid="15667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10" dur="500"/>
                                        <p:tgtEl>
                                          <p:spTgt spid="15667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6675">
                                            <p:txEl>
                                              <p:pRg st="3" end="3"/>
                                            </p:txEl>
                                          </p:spTgt>
                                        </p:tgtEl>
                                        <p:attrNameLst>
                                          <p:attrName>style.visibility</p:attrName>
                                        </p:attrNameLst>
                                      </p:cBhvr>
                                      <p:to>
                                        <p:strVal val="visible"/>
                                      </p:to>
                                    </p:set>
                                    <p:animEffect transition="in" filter="blinds(horizontal)">
                                      <p:cBhvr>
                                        <p:cTn id="15" dur="500"/>
                                        <p:tgtEl>
                                          <p:spTgt spid="15667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6675">
                                            <p:txEl>
                                              <p:pRg st="4" end="4"/>
                                            </p:txEl>
                                          </p:spTgt>
                                        </p:tgtEl>
                                        <p:attrNameLst>
                                          <p:attrName>style.visibility</p:attrName>
                                        </p:attrNameLst>
                                      </p:cBhvr>
                                      <p:to>
                                        <p:strVal val="visible"/>
                                      </p:to>
                                    </p:set>
                                    <p:animEffect transition="in" filter="blinds(horizontal)">
                                      <p:cBhvr>
                                        <p:cTn id="20" dur="500"/>
                                        <p:tgtEl>
                                          <p:spTgt spid="15667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6675">
                                            <p:txEl>
                                              <p:pRg st="5" end="5"/>
                                            </p:txEl>
                                          </p:spTgt>
                                        </p:tgtEl>
                                        <p:attrNameLst>
                                          <p:attrName>style.visibility</p:attrName>
                                        </p:attrNameLst>
                                      </p:cBhvr>
                                      <p:to>
                                        <p:strVal val="visible"/>
                                      </p:to>
                                    </p:set>
                                    <p:animEffect transition="in" filter="blinds(horizontal)">
                                      <p:cBhvr>
                                        <p:cTn id="23" dur="500"/>
                                        <p:tgtEl>
                                          <p:spTgt spid="15667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56676"/>
                                        </p:tgtEl>
                                        <p:attrNameLst>
                                          <p:attrName>style.visibility</p:attrName>
                                        </p:attrNameLst>
                                      </p:cBhvr>
                                      <p:to>
                                        <p:strVal val="visible"/>
                                      </p:to>
                                    </p:set>
                                    <p:animEffect transition="in" filter="diamond(in)">
                                      <p:cBhvr>
                                        <p:cTn id="28" dur="20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663577"/>
            <a:ext cx="8229600" cy="685800"/>
          </a:xfrm>
        </p:spPr>
        <p:txBody>
          <a:bodyPr/>
          <a:lstStyle/>
          <a:p>
            <a:pPr eaLnBrk="1" hangingPunct="1"/>
            <a:r>
              <a:rPr lang="zh-CN" altLang="en-US" sz="3200" dirty="0">
                <a:ea typeface="PMingLiU" pitchFamily="18" charset="-120"/>
              </a:rPr>
              <a:t>分析过程</a:t>
            </a:r>
            <a:r>
              <a:rPr lang="en-US" altLang="zh-CN" sz="3200" dirty="0">
                <a:ea typeface="PMingLiU" pitchFamily="18" charset="-120"/>
              </a:rPr>
              <a:t>2 </a:t>
            </a:r>
            <a:r>
              <a:rPr lang="en-US" altLang="zh-CN" sz="3200" dirty="0">
                <a:latin typeface="Comic Sans MS" panose="030F0702030302020204" pitchFamily="66" charset="0"/>
                <a:ea typeface="PMingLiU" pitchFamily="18" charset="-120"/>
              </a:rPr>
              <a:t>–</a:t>
            </a:r>
            <a:r>
              <a:rPr lang="zh-CN" altLang="en-US" sz="3200" dirty="0">
                <a:ea typeface="PMingLiU" pitchFamily="18" charset="-120"/>
              </a:rPr>
              <a:t>添加一个变量</a:t>
            </a:r>
            <a:r>
              <a:rPr lang="en-US" altLang="zh-CN" sz="3200" dirty="0">
                <a:ea typeface="PMingLiU" pitchFamily="18" charset="-120"/>
              </a:rPr>
              <a:t>j</a:t>
            </a:r>
          </a:p>
        </p:txBody>
      </p:sp>
      <p:sp>
        <p:nvSpPr>
          <p:cNvPr id="24579" name="Rectangle 3"/>
          <p:cNvSpPr>
            <a:spLocks noGrp="1" noChangeArrowheads="1"/>
          </p:cNvSpPr>
          <p:nvPr>
            <p:ph type="body" sz="half" idx="1"/>
          </p:nvPr>
        </p:nvSpPr>
        <p:spPr/>
        <p:txBody>
          <a:bodyPr/>
          <a:lstStyle/>
          <a:p>
            <a:pPr lvl="1" eaLnBrk="1" hangingPunct="1">
              <a:buFont typeface="Wingdings" panose="05000000000000000000" pitchFamily="2" charset="2"/>
              <a:buNone/>
            </a:pPr>
            <a:endParaRPr lang="en-US" altLang="zh-TW" sz="2000">
              <a:ea typeface="PMingLiU" pitchFamily="18" charset="-120"/>
            </a:endParaRPr>
          </a:p>
          <a:p>
            <a:pPr eaLnBrk="1" hangingPunct="1"/>
            <a:endParaRPr lang="en-US" altLang="zh-TW" sz="2000">
              <a:ea typeface="PMingLiU" pitchFamily="18" charset="-120"/>
            </a:endParaRPr>
          </a:p>
        </p:txBody>
      </p:sp>
      <p:sp>
        <p:nvSpPr>
          <p:cNvPr id="171012" name="Rectangle 4"/>
          <p:cNvSpPr>
            <a:spLocks noChangeArrowheads="1"/>
          </p:cNvSpPr>
          <p:nvPr/>
        </p:nvSpPr>
        <p:spPr bwMode="auto">
          <a:xfrm>
            <a:off x="2209800" y="1219201"/>
            <a:ext cx="77724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a:t>添加一变量</a:t>
            </a:r>
            <a:r>
              <a:rPr kumimoji="1" lang="en-US" altLang="zh-CN" sz="2000"/>
              <a:t>j</a:t>
            </a:r>
          </a:p>
          <a:p>
            <a:pPr eaLnBrk="1" hangingPunct="1">
              <a:spcBef>
                <a:spcPct val="0"/>
              </a:spcBef>
              <a:buClrTx/>
              <a:buSzTx/>
              <a:buFontTx/>
              <a:buNone/>
            </a:pPr>
            <a:r>
              <a:rPr kumimoji="1" lang="zh-CN" altLang="en-US" sz="2000"/>
              <a:t>定义</a:t>
            </a:r>
            <a:r>
              <a:rPr kumimoji="1" lang="zh-TW" altLang="en-US" sz="2000">
                <a:solidFill>
                  <a:srgbClr val="003399"/>
                </a:solidFill>
              </a:rPr>
              <a:t>  </a:t>
            </a:r>
            <a:r>
              <a:rPr kumimoji="1" lang="en-US" altLang="zh-CN" sz="2000"/>
              <a:t>m</a:t>
            </a:r>
            <a:r>
              <a:rPr kumimoji="1" lang="en-US" altLang="zh-TW" sz="2000"/>
              <a:t>(i, </a:t>
            </a:r>
            <a:r>
              <a:rPr kumimoji="1" lang="en-US" altLang="zh-CN" sz="2000"/>
              <a:t>j</a:t>
            </a:r>
            <a:r>
              <a:rPr kumimoji="1" lang="en-US" altLang="zh-TW" sz="2000"/>
              <a:t>) </a:t>
            </a:r>
            <a:r>
              <a:rPr kumimoji="1" lang="en-US" altLang="zh-CN" sz="2000"/>
              <a:t>=</a:t>
            </a:r>
            <a:r>
              <a:rPr kumimoji="1" lang="zh-CN" altLang="en-US" sz="2000"/>
              <a:t>背包容量为</a:t>
            </a:r>
            <a:r>
              <a:rPr kumimoji="1" lang="en-US" altLang="zh-CN" sz="2000"/>
              <a:t>j</a:t>
            </a:r>
            <a:r>
              <a:rPr kumimoji="1" lang="zh-CN" altLang="en-US" sz="2000"/>
              <a:t>，</a:t>
            </a:r>
            <a:r>
              <a:rPr lang="zh-CN" altLang="en-US" sz="2000"/>
              <a:t>由</a:t>
            </a:r>
            <a:r>
              <a:rPr lang="en-US" altLang="zh-CN" sz="2000"/>
              <a:t>1</a:t>
            </a:r>
            <a:r>
              <a:rPr lang="en-US" altLang="zh-TW" sz="2000"/>
              <a:t>, …, </a:t>
            </a:r>
            <a:r>
              <a:rPr lang="en-US" altLang="zh-CN" sz="2000"/>
              <a:t>i</a:t>
            </a:r>
            <a:r>
              <a:rPr lang="zh-CN" altLang="en-US" sz="2000"/>
              <a:t>个物体装填背包问题的最优值</a:t>
            </a:r>
          </a:p>
          <a:p>
            <a:pPr eaLnBrk="1" hangingPunct="1">
              <a:spcBef>
                <a:spcPct val="0"/>
              </a:spcBef>
              <a:buClrTx/>
              <a:buSzTx/>
              <a:buFontTx/>
              <a:buNone/>
            </a:pPr>
            <a:r>
              <a:rPr kumimoji="1" lang="en-US" altLang="zh-CN" sz="2000"/>
              <a:t>Case 1</a:t>
            </a:r>
            <a:r>
              <a:rPr kumimoji="1" lang="en-US" altLang="zh-TW" sz="2000"/>
              <a:t>:  </a:t>
            </a:r>
            <a:r>
              <a:rPr kumimoji="1" lang="en-US" altLang="zh-CN" sz="2000">
                <a:sym typeface="Symbol" panose="05050102010706020507" pitchFamily="18" charset="2"/>
              </a:rPr>
              <a:t>m(i,j)</a:t>
            </a:r>
            <a:r>
              <a:rPr kumimoji="1" lang="en-US" altLang="zh-TW" sz="2000">
                <a:sym typeface="Symbol" panose="05050102010706020507" pitchFamily="18" charset="2"/>
              </a:rPr>
              <a:t> </a:t>
            </a:r>
            <a:r>
              <a:rPr kumimoji="1" lang="zh-CN" altLang="en-US" sz="2000">
                <a:sym typeface="Symbol" panose="05050102010706020507" pitchFamily="18" charset="2"/>
              </a:rPr>
              <a:t>不选择第</a:t>
            </a:r>
            <a:r>
              <a:rPr kumimoji="1" lang="zh-TW" altLang="en-US" sz="2000"/>
              <a:t> </a:t>
            </a:r>
            <a:r>
              <a:rPr kumimoji="1" lang="en-US" altLang="zh-CN" sz="2000"/>
              <a:t>i</a:t>
            </a:r>
            <a:r>
              <a:rPr kumimoji="1" lang="zh-CN" altLang="en-US" sz="2000"/>
              <a:t>个物体</a:t>
            </a:r>
            <a:r>
              <a:rPr kumimoji="1" lang="en-US" altLang="zh-TW" sz="2000"/>
              <a:t>.</a:t>
            </a:r>
            <a:endParaRPr kumimoji="1" lang="en-US" altLang="zh-CN" sz="2000"/>
          </a:p>
          <a:p>
            <a:pPr eaLnBrk="1" hangingPunct="1">
              <a:spcBef>
                <a:spcPct val="0"/>
              </a:spcBef>
              <a:buClrTx/>
              <a:buSzTx/>
              <a:buFontTx/>
              <a:buNone/>
            </a:pPr>
            <a:r>
              <a:rPr kumimoji="1" lang="en-US" altLang="zh-CN" sz="2000">
                <a:sym typeface="Symbol" panose="05050102010706020507" pitchFamily="18" charset="2"/>
              </a:rPr>
              <a:t>m(i,j)</a:t>
            </a:r>
            <a:r>
              <a:rPr lang="zh-CN" altLang="en-US" sz="2000"/>
              <a:t>为</a:t>
            </a:r>
            <a:r>
              <a:rPr lang="en-US" altLang="zh-TW" sz="2000"/>
              <a:t>{</a:t>
            </a:r>
            <a:r>
              <a:rPr lang="en-US" altLang="zh-CN" sz="2000"/>
              <a:t>1</a:t>
            </a:r>
            <a:r>
              <a:rPr lang="en-US" altLang="zh-TW" sz="2000"/>
              <a:t>, …,</a:t>
            </a:r>
            <a:r>
              <a:rPr lang="en-US" altLang="zh-CN" sz="2000"/>
              <a:t>i</a:t>
            </a:r>
            <a:r>
              <a:rPr lang="en-US" altLang="zh-TW" sz="2000"/>
              <a:t>-1 }</a:t>
            </a:r>
            <a:r>
              <a:rPr lang="zh-CN" altLang="en-US" sz="2000"/>
              <a:t>个物体装填背包所产生的最大价值，当重量限制为</a:t>
            </a:r>
            <a:r>
              <a:rPr lang="en-US" altLang="zh-CN" sz="2000"/>
              <a:t>j</a:t>
            </a:r>
          </a:p>
          <a:p>
            <a:pPr eaLnBrk="1" hangingPunct="1">
              <a:spcBef>
                <a:spcPct val="0"/>
              </a:spcBef>
              <a:buClrTx/>
              <a:buSzTx/>
              <a:buFontTx/>
              <a:buNone/>
            </a:pPr>
            <a:endParaRPr lang="en-US" altLang="zh-CN" sz="2000"/>
          </a:p>
          <a:p>
            <a:pPr eaLnBrk="1" hangingPunct="1">
              <a:spcBef>
                <a:spcPct val="0"/>
              </a:spcBef>
              <a:buClrTx/>
              <a:buSzTx/>
              <a:buFontTx/>
              <a:buNone/>
            </a:pPr>
            <a:r>
              <a:rPr kumimoji="1" lang="en-US" altLang="zh-TW" sz="2000"/>
              <a:t>Case 2: </a:t>
            </a:r>
            <a:r>
              <a:rPr kumimoji="1" lang="en-US" altLang="zh-CN" sz="2000">
                <a:sym typeface="Symbol" panose="05050102010706020507" pitchFamily="18" charset="2"/>
              </a:rPr>
              <a:t>m(i,j)</a:t>
            </a:r>
            <a:r>
              <a:rPr kumimoji="1" lang="en-US" altLang="zh-TW" sz="2000"/>
              <a:t> </a:t>
            </a:r>
            <a:r>
              <a:rPr kumimoji="1" lang="zh-CN" altLang="en-US" sz="2000"/>
              <a:t>选择第</a:t>
            </a:r>
            <a:r>
              <a:rPr kumimoji="1" lang="zh-TW" altLang="en-US" sz="2000"/>
              <a:t> </a:t>
            </a:r>
            <a:r>
              <a:rPr kumimoji="1" lang="en-US" altLang="zh-TW" sz="2000"/>
              <a:t>i</a:t>
            </a:r>
            <a:r>
              <a:rPr kumimoji="1" lang="zh-CN" altLang="en-US" sz="2000"/>
              <a:t>个物品</a:t>
            </a:r>
            <a:r>
              <a:rPr kumimoji="1" lang="en-US" altLang="zh-TW" sz="2000"/>
              <a:t>.</a:t>
            </a:r>
            <a:endParaRPr kumimoji="1" lang="en-US" altLang="zh-CN" sz="2000"/>
          </a:p>
          <a:p>
            <a:pPr eaLnBrk="1" hangingPunct="1">
              <a:spcBef>
                <a:spcPct val="0"/>
              </a:spcBef>
              <a:buClrTx/>
              <a:buSzTx/>
              <a:buFontTx/>
              <a:buNone/>
            </a:pPr>
            <a:r>
              <a:rPr kumimoji="1" lang="zh-TW" altLang="zh-CN" sz="2000"/>
              <a:t> </a:t>
            </a:r>
            <a:r>
              <a:rPr kumimoji="1" lang="zh-TW" altLang="en-US" sz="2000"/>
              <a:t>   </a:t>
            </a:r>
            <a:r>
              <a:rPr kumimoji="1" lang="zh-TW" altLang="zh-CN" sz="2000"/>
              <a:t>   </a:t>
            </a:r>
            <a:r>
              <a:rPr kumimoji="1" lang="zh-CN" altLang="en-US" sz="2000"/>
              <a:t>新的重量限制为</a:t>
            </a:r>
            <a:r>
              <a:rPr kumimoji="1" lang="zh-TW" altLang="en-US" sz="2000"/>
              <a:t> </a:t>
            </a:r>
            <a:r>
              <a:rPr kumimoji="1" lang="en-US" altLang="zh-TW" sz="2000"/>
              <a:t>= </a:t>
            </a:r>
            <a:r>
              <a:rPr kumimoji="1" lang="en-US" altLang="zh-CN" sz="2000"/>
              <a:t>j</a:t>
            </a:r>
            <a:r>
              <a:rPr kumimoji="1" lang="en-US" altLang="zh-TW" sz="2000"/>
              <a:t> – wi</a:t>
            </a:r>
            <a:endParaRPr kumimoji="1" lang="en-US" altLang="zh-CN" sz="2000"/>
          </a:p>
          <a:p>
            <a:pPr eaLnBrk="1" hangingPunct="1">
              <a:spcBef>
                <a:spcPct val="0"/>
              </a:spcBef>
              <a:buClrTx/>
              <a:buSzTx/>
              <a:buFontTx/>
              <a:buNone/>
            </a:pPr>
            <a:r>
              <a:rPr kumimoji="1" lang="en-US" altLang="zh-CN" sz="2000"/>
              <a:t>       </a:t>
            </a:r>
            <a:r>
              <a:rPr kumimoji="1" lang="en-US" altLang="zh-CN" sz="2000">
                <a:sym typeface="Symbol" panose="05050102010706020507" pitchFamily="18" charset="2"/>
              </a:rPr>
              <a:t>m(i,j)</a:t>
            </a:r>
            <a:r>
              <a:rPr kumimoji="1" lang="en-US" altLang="zh-TW" sz="2000"/>
              <a:t> </a:t>
            </a:r>
            <a:r>
              <a:rPr kumimoji="1" lang="zh-CN" altLang="en-US" sz="2000"/>
              <a:t>为新重量限制下，</a:t>
            </a:r>
            <a:r>
              <a:rPr lang="en-US" altLang="zh-TW" sz="2000"/>
              <a:t>{</a:t>
            </a:r>
            <a:r>
              <a:rPr lang="en-US" altLang="zh-CN" sz="2000"/>
              <a:t>1</a:t>
            </a:r>
            <a:r>
              <a:rPr lang="en-US" altLang="zh-TW" sz="2000"/>
              <a:t>, …,</a:t>
            </a:r>
            <a:r>
              <a:rPr lang="en-US" altLang="zh-CN" sz="2000"/>
              <a:t>i</a:t>
            </a:r>
            <a:r>
              <a:rPr lang="en-US" altLang="zh-TW" sz="2000"/>
              <a:t>-1 }</a:t>
            </a:r>
            <a:r>
              <a:rPr lang="zh-CN" altLang="en-US" sz="2000"/>
              <a:t>个物体装填背包所产生的最大价值</a:t>
            </a:r>
            <a:endParaRPr lang="en-US" altLang="zh-TW" sz="2000"/>
          </a:p>
        </p:txBody>
      </p:sp>
      <p:graphicFrame>
        <p:nvGraphicFramePr>
          <p:cNvPr id="171013" name="Object 5"/>
          <p:cNvGraphicFramePr>
            <a:graphicFrameLocks noGrp="1" noChangeAspect="1"/>
          </p:cNvGraphicFramePr>
          <p:nvPr>
            <p:ph sz="half" idx="2"/>
          </p:nvPr>
        </p:nvGraphicFramePr>
        <p:xfrm>
          <a:off x="2209801" y="4267200"/>
          <a:ext cx="6888163" cy="1455738"/>
        </p:xfrm>
        <a:graphic>
          <a:graphicData uri="http://schemas.openxmlformats.org/presentationml/2006/ole">
            <mc:AlternateContent xmlns:mc="http://schemas.openxmlformats.org/markup-compatibility/2006">
              <mc:Choice xmlns:v="urn:schemas-microsoft-com:vml" Requires="v">
                <p:oleObj spid="_x0000_s32773" name="公式" r:id="rId4" imgW="3365500" imgH="711200" progId="Equation.3">
                  <p:embed/>
                </p:oleObj>
              </mc:Choice>
              <mc:Fallback>
                <p:oleObj name="公式" r:id="rId4" imgW="3365500" imgH="711200" progId="Equation.3">
                  <p:embed/>
                  <p:pic>
                    <p:nvPicPr>
                      <p:cNvPr id="171013" name="Object 5"/>
                      <p:cNvPicPr>
                        <a:picLocks noChangeAspect="1" noChangeArrowheads="1"/>
                      </p:cNvPicPr>
                      <p:nvPr/>
                    </p:nvPicPr>
                    <p:blipFill>
                      <a:blip r:embed="rId5">
                        <a:extLst>
                          <a:ext uri="{28A0092B-C50C-407E-A947-70E740481C1C}">
                            <a14:useLocalDpi xmlns:a14="http://schemas.microsoft.com/office/drawing/2010/main" val="0"/>
                          </a:ext>
                        </a:extLst>
                      </a:blip>
                      <a:srcRect l="-2061" t="-14999" r="-2061" b="-14999"/>
                      <a:stretch>
                        <a:fillRect/>
                      </a:stretch>
                    </p:blipFill>
                    <p:spPr bwMode="auto">
                      <a:xfrm>
                        <a:off x="2209801" y="4267200"/>
                        <a:ext cx="6888163" cy="145573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7216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1012">
                                            <p:txEl>
                                              <p:pRg st="1" end="1"/>
                                            </p:txEl>
                                          </p:spTgt>
                                        </p:tgtEl>
                                        <p:attrNameLst>
                                          <p:attrName>style.visibility</p:attrName>
                                        </p:attrNameLst>
                                      </p:cBhvr>
                                      <p:to>
                                        <p:strVal val="visible"/>
                                      </p:to>
                                    </p:set>
                                    <p:animEffect transition="in" filter="blinds(horizontal)">
                                      <p:cBhvr>
                                        <p:cTn id="7" dur="500"/>
                                        <p:tgtEl>
                                          <p:spTgt spid="17101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1012">
                                            <p:txEl>
                                              <p:pRg st="2" end="2"/>
                                            </p:txEl>
                                          </p:spTgt>
                                        </p:tgtEl>
                                        <p:attrNameLst>
                                          <p:attrName>style.visibility</p:attrName>
                                        </p:attrNameLst>
                                      </p:cBhvr>
                                      <p:to>
                                        <p:strVal val="visible"/>
                                      </p:to>
                                    </p:set>
                                    <p:animEffect transition="in" filter="blinds(horizontal)">
                                      <p:cBhvr>
                                        <p:cTn id="12" dur="500"/>
                                        <p:tgtEl>
                                          <p:spTgt spid="17101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1012">
                                            <p:txEl>
                                              <p:pRg st="3" end="3"/>
                                            </p:txEl>
                                          </p:spTgt>
                                        </p:tgtEl>
                                        <p:attrNameLst>
                                          <p:attrName>style.visibility</p:attrName>
                                        </p:attrNameLst>
                                      </p:cBhvr>
                                      <p:to>
                                        <p:strVal val="visible"/>
                                      </p:to>
                                    </p:set>
                                    <p:animEffect transition="in" filter="blinds(horizontal)">
                                      <p:cBhvr>
                                        <p:cTn id="15" dur="500"/>
                                        <p:tgtEl>
                                          <p:spTgt spid="171012">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71012">
                                            <p:txEl>
                                              <p:pRg st="5" end="5"/>
                                            </p:txEl>
                                          </p:spTgt>
                                        </p:tgtEl>
                                        <p:attrNameLst>
                                          <p:attrName>style.visibility</p:attrName>
                                        </p:attrNameLst>
                                      </p:cBhvr>
                                      <p:to>
                                        <p:strVal val="visible"/>
                                      </p:to>
                                    </p:set>
                                    <p:animEffect transition="in" filter="blinds(horizontal)">
                                      <p:cBhvr>
                                        <p:cTn id="20" dur="500"/>
                                        <p:tgtEl>
                                          <p:spTgt spid="171012">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1012">
                                            <p:txEl>
                                              <p:pRg st="6" end="6"/>
                                            </p:txEl>
                                          </p:spTgt>
                                        </p:tgtEl>
                                        <p:attrNameLst>
                                          <p:attrName>style.visibility</p:attrName>
                                        </p:attrNameLst>
                                      </p:cBhvr>
                                      <p:to>
                                        <p:strVal val="visible"/>
                                      </p:to>
                                    </p:set>
                                    <p:animEffect transition="in" filter="blinds(horizontal)">
                                      <p:cBhvr>
                                        <p:cTn id="23" dur="500"/>
                                        <p:tgtEl>
                                          <p:spTgt spid="171012">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1012">
                                            <p:txEl>
                                              <p:pRg st="7" end="7"/>
                                            </p:txEl>
                                          </p:spTgt>
                                        </p:tgtEl>
                                        <p:attrNameLst>
                                          <p:attrName>style.visibility</p:attrName>
                                        </p:attrNameLst>
                                      </p:cBhvr>
                                      <p:to>
                                        <p:strVal val="visible"/>
                                      </p:to>
                                    </p:set>
                                    <p:animEffect transition="in" filter="blinds(horizontal)">
                                      <p:cBhvr>
                                        <p:cTn id="26" dur="500"/>
                                        <p:tgtEl>
                                          <p:spTgt spid="171012">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nodeType="clickEffect">
                                  <p:stCondLst>
                                    <p:cond delay="0"/>
                                  </p:stCondLst>
                                  <p:childTnLst>
                                    <p:set>
                                      <p:cBhvr>
                                        <p:cTn id="30" dur="1" fill="hold">
                                          <p:stCondLst>
                                            <p:cond delay="0"/>
                                          </p:stCondLst>
                                        </p:cTn>
                                        <p:tgtEl>
                                          <p:spTgt spid="171013"/>
                                        </p:tgtEl>
                                        <p:attrNameLst>
                                          <p:attrName>style.visibility</p:attrName>
                                        </p:attrNameLst>
                                      </p:cBhvr>
                                      <p:to>
                                        <p:strVal val="visible"/>
                                      </p:to>
                                    </p:set>
                                    <p:animEffect transition="in" filter="diamond(in)">
                                      <p:cBhvr>
                                        <p:cTn id="31" dur="2000"/>
                                        <p:tgtEl>
                                          <p:spTgt spid="17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514601" y="1676400"/>
            <a:ext cx="6918325" cy="34607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40000"/>
              </a:lnSpc>
              <a:spcBef>
                <a:spcPct val="50000"/>
              </a:spcBef>
              <a:buClrTx/>
              <a:buSzTx/>
              <a:buFontTx/>
              <a:buNone/>
            </a:pPr>
            <a:endParaRPr lang="zh-TW" altLang="en-US" sz="1600" b="1">
              <a:solidFill>
                <a:schemeClr val="bg2"/>
              </a:solidFill>
              <a:latin typeface="Courier New" panose="02070309020205020404" pitchFamily="49" charset="0"/>
              <a:ea typeface="PMingLiU" pitchFamily="18" charset="-120"/>
            </a:endParaRPr>
          </a:p>
          <a:p>
            <a:pPr>
              <a:spcBef>
                <a:spcPct val="0"/>
              </a:spcBef>
              <a:buClrTx/>
              <a:buSzTx/>
              <a:buFontTx/>
              <a:buNone/>
            </a:pPr>
            <a:r>
              <a:rPr kumimoji="1" lang="en-US" altLang="zh-CN" sz="1600" b="1">
                <a:solidFill>
                  <a:srgbClr val="003399"/>
                </a:solidFill>
                <a:latin typeface="Courier New" panose="02070309020205020404" pitchFamily="49" charset="0"/>
                <a:ea typeface="PMingLiU" pitchFamily="18" charset="-120"/>
              </a:rPr>
              <a:t>Void knapsack(int []v, int []w,int c, int [][]m)</a:t>
            </a:r>
          </a:p>
          <a:p>
            <a:pPr>
              <a:spcBef>
                <a:spcPct val="0"/>
              </a:spcBef>
              <a:buClrTx/>
              <a:buSzTx/>
              <a:buFontTx/>
              <a:buNone/>
            </a:pPr>
            <a:r>
              <a:rPr kumimoji="1" lang="en-US" altLang="zh-CN" sz="1600" b="1">
                <a:solidFill>
                  <a:srgbClr val="003399"/>
                </a:solidFill>
                <a:latin typeface="Courier New" panose="02070309020205020404" pitchFamily="49" charset="0"/>
                <a:ea typeface="PMingLiU" pitchFamily="18" charset="-120"/>
              </a:rPr>
              <a:t>{</a:t>
            </a: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for</a:t>
            </a:r>
            <a:r>
              <a:rPr kumimoji="1" lang="en-US" altLang="zh-TW" sz="1600" b="1">
                <a:latin typeface="Courier New" panose="02070309020205020404" pitchFamily="49" charset="0"/>
                <a:ea typeface="PMingLiU" pitchFamily="18" charset="-120"/>
              </a:rPr>
              <a:t> </a:t>
            </a:r>
            <a:r>
              <a:rPr kumimoji="1" lang="en-US" altLang="zh-CN" sz="1600" b="1">
                <a:latin typeface="Courier New" panose="02070309020205020404" pitchFamily="49" charset="0"/>
                <a:ea typeface="PMingLiU" pitchFamily="18" charset="-120"/>
              </a:rPr>
              <a:t>j</a:t>
            </a:r>
            <a:r>
              <a:rPr kumimoji="1" lang="en-US" altLang="zh-TW" sz="1600" b="1">
                <a:latin typeface="Courier New" panose="02070309020205020404" pitchFamily="49" charset="0"/>
                <a:ea typeface="PMingLiU" pitchFamily="18" charset="-120"/>
              </a:rPr>
              <a:t> = 0 to </a:t>
            </a:r>
            <a:r>
              <a:rPr kumimoji="1" lang="en-US" altLang="zh-CN" sz="1600" b="1">
                <a:latin typeface="Courier New" panose="02070309020205020404" pitchFamily="49" charset="0"/>
                <a:ea typeface="PMingLiU" pitchFamily="18" charset="-120"/>
              </a:rPr>
              <a:t>C</a:t>
            </a: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latin typeface="Courier New" panose="02070309020205020404" pitchFamily="49" charset="0"/>
                <a:ea typeface="PMingLiU" pitchFamily="18" charset="-120"/>
              </a:rPr>
              <a:t>   M</a:t>
            </a:r>
            <a:r>
              <a:rPr kumimoji="1" lang="en-US" altLang="zh-CN" sz="1600" b="1">
                <a:latin typeface="Courier New" panose="02070309020205020404" pitchFamily="49" charset="0"/>
                <a:ea typeface="PMingLiU" pitchFamily="18" charset="-120"/>
              </a:rPr>
              <a:t>[0]</a:t>
            </a:r>
            <a:r>
              <a:rPr kumimoji="1" lang="en-US" altLang="zh-TW" sz="1600" b="1">
                <a:latin typeface="Courier New" panose="02070309020205020404" pitchFamily="49" charset="0"/>
                <a:ea typeface="PMingLiU" pitchFamily="18" charset="-120"/>
              </a:rPr>
              <a:t>[</a:t>
            </a:r>
            <a:r>
              <a:rPr kumimoji="1" lang="en-US" altLang="zh-CN" sz="1600" b="1">
                <a:latin typeface="Courier New" panose="02070309020205020404" pitchFamily="49" charset="0"/>
                <a:ea typeface="PMingLiU" pitchFamily="18" charset="-120"/>
              </a:rPr>
              <a:t>j]</a:t>
            </a:r>
            <a:r>
              <a:rPr kumimoji="1" lang="en-US" altLang="zh-TW" sz="1600" b="1">
                <a:latin typeface="Courier New" panose="02070309020205020404" pitchFamily="49" charset="0"/>
                <a:ea typeface="PMingLiU" pitchFamily="18" charset="-120"/>
              </a:rPr>
              <a:t> = 0</a:t>
            </a:r>
          </a:p>
          <a:p>
            <a:pPr>
              <a:spcBef>
                <a:spcPct val="0"/>
              </a:spcBef>
              <a:buClrTx/>
              <a:buSzTx/>
              <a:buFontTx/>
              <a:buNone/>
            </a:pP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for</a:t>
            </a:r>
            <a:r>
              <a:rPr kumimoji="1" lang="en-US" altLang="zh-TW" sz="1600" b="1">
                <a:latin typeface="Courier New" panose="02070309020205020404" pitchFamily="49" charset="0"/>
                <a:ea typeface="PMingLiU" pitchFamily="18" charset="-120"/>
              </a:rPr>
              <a:t> i = 1 to n</a:t>
            </a: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   for</a:t>
            </a:r>
            <a:r>
              <a:rPr kumimoji="1" lang="en-US" altLang="zh-TW" sz="1600" b="1">
                <a:latin typeface="Courier New" panose="02070309020205020404" pitchFamily="49" charset="0"/>
                <a:ea typeface="PMingLiU" pitchFamily="18" charset="-120"/>
              </a:rPr>
              <a:t> </a:t>
            </a:r>
            <a:r>
              <a:rPr kumimoji="1" lang="en-US" altLang="zh-CN" sz="1600" b="1">
                <a:latin typeface="Courier New" panose="02070309020205020404" pitchFamily="49" charset="0"/>
                <a:ea typeface="PMingLiU" pitchFamily="18" charset="-120"/>
              </a:rPr>
              <a:t>j</a:t>
            </a:r>
            <a:r>
              <a:rPr kumimoji="1" lang="en-US" altLang="zh-TW" sz="1600" b="1">
                <a:latin typeface="Courier New" panose="02070309020205020404" pitchFamily="49" charset="0"/>
                <a:ea typeface="PMingLiU" pitchFamily="18" charset="-120"/>
              </a:rPr>
              <a:t> = 1 to </a:t>
            </a:r>
            <a:r>
              <a:rPr kumimoji="1" lang="en-US" altLang="zh-CN" sz="1600" b="1">
                <a:latin typeface="Courier New" panose="02070309020205020404" pitchFamily="49" charset="0"/>
                <a:ea typeface="PMingLiU" pitchFamily="18" charset="-120"/>
              </a:rPr>
              <a:t>C</a:t>
            </a: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      if</a:t>
            </a:r>
            <a:r>
              <a:rPr kumimoji="1" lang="en-US" altLang="zh-TW" sz="1600" b="1">
                <a:latin typeface="Courier New" panose="02070309020205020404" pitchFamily="49" charset="0"/>
                <a:ea typeface="PMingLiU" pitchFamily="18" charset="-120"/>
              </a:rPr>
              <a:t> (w</a:t>
            </a:r>
            <a:r>
              <a:rPr kumimoji="1" lang="en-US" altLang="zh-TW" sz="1600" b="1" baseline="-25000">
                <a:latin typeface="Courier New" panose="02070309020205020404" pitchFamily="49" charset="0"/>
                <a:ea typeface="PMingLiU" pitchFamily="18" charset="-120"/>
              </a:rPr>
              <a:t>i</a:t>
            </a:r>
            <a:r>
              <a:rPr kumimoji="1" lang="en-US" altLang="zh-TW" sz="1600" b="1">
                <a:latin typeface="Courier New" panose="02070309020205020404" pitchFamily="49" charset="0"/>
                <a:ea typeface="PMingLiU" pitchFamily="18" charset="-120"/>
              </a:rPr>
              <a:t> &gt; </a:t>
            </a:r>
            <a:r>
              <a:rPr kumimoji="1" lang="en-US" altLang="zh-CN" sz="1600" b="1">
                <a:latin typeface="Courier New" panose="02070309020205020404" pitchFamily="49" charset="0"/>
                <a:ea typeface="PMingLiU" pitchFamily="18" charset="-120"/>
              </a:rPr>
              <a:t>j</a:t>
            </a:r>
            <a:r>
              <a:rPr kumimoji="1" lang="en-US" altLang="zh-TW" sz="1600" b="1">
                <a:latin typeface="Courier New" panose="02070309020205020404" pitchFamily="49" charset="0"/>
                <a:ea typeface="PMingLiU" pitchFamily="18" charset="-120"/>
              </a:rPr>
              <a:t>)</a:t>
            </a:r>
          </a:p>
          <a:p>
            <a:pPr>
              <a:spcBef>
                <a:spcPct val="0"/>
              </a:spcBef>
              <a:buClrTx/>
              <a:buSzTx/>
              <a:buFontTx/>
              <a:buNone/>
            </a:pPr>
            <a:r>
              <a:rPr kumimoji="1" lang="en-US" altLang="zh-TW" sz="1600" b="1">
                <a:latin typeface="Courier New" panose="02070309020205020404" pitchFamily="49" charset="0"/>
                <a:ea typeface="PMingLiU" pitchFamily="18" charset="-120"/>
              </a:rPr>
              <a:t>         M[</a:t>
            </a:r>
            <a:r>
              <a:rPr kumimoji="1" lang="en-US" altLang="zh-CN" sz="1600" b="1">
                <a:latin typeface="Courier New" panose="02070309020205020404" pitchFamily="49" charset="0"/>
                <a:ea typeface="PMingLiU" pitchFamily="18" charset="-120"/>
              </a:rPr>
              <a:t>i][j]</a:t>
            </a:r>
            <a:r>
              <a:rPr kumimoji="1" lang="en-US" altLang="zh-TW" sz="1600" b="1">
                <a:latin typeface="Courier New" panose="02070309020205020404" pitchFamily="49" charset="0"/>
                <a:ea typeface="PMingLiU" pitchFamily="18" charset="-120"/>
              </a:rPr>
              <a:t> = M</a:t>
            </a:r>
            <a:r>
              <a:rPr kumimoji="1" lang="en-US" altLang="zh-CN" sz="1600" b="1">
                <a:latin typeface="Courier New" panose="02070309020205020404" pitchFamily="49" charset="0"/>
                <a:ea typeface="PMingLiU" pitchFamily="18" charset="-120"/>
              </a:rPr>
              <a:t>[i-1]</a:t>
            </a:r>
            <a:r>
              <a:rPr kumimoji="1" lang="en-US" altLang="zh-TW" sz="1600" b="1">
                <a:latin typeface="Courier New" panose="02070309020205020404" pitchFamily="49" charset="0"/>
                <a:ea typeface="PMingLiU" pitchFamily="18" charset="-120"/>
              </a:rPr>
              <a:t>[</a:t>
            </a:r>
            <a:r>
              <a:rPr kumimoji="1" lang="en-US" altLang="zh-CN" sz="1600" b="1">
                <a:latin typeface="Courier New" panose="02070309020205020404" pitchFamily="49" charset="0"/>
                <a:ea typeface="PMingLiU" pitchFamily="18" charset="-120"/>
              </a:rPr>
              <a:t>j]</a:t>
            </a: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latin typeface="Courier New" panose="02070309020205020404" pitchFamily="49" charset="0"/>
                <a:ea typeface="PMingLiU" pitchFamily="18" charset="-120"/>
              </a:rPr>
              <a:t>      </a:t>
            </a:r>
            <a:r>
              <a:rPr kumimoji="1" lang="en-US" altLang="zh-TW" sz="1600" b="1">
                <a:solidFill>
                  <a:srgbClr val="003399"/>
                </a:solidFill>
                <a:latin typeface="Courier New" panose="02070309020205020404" pitchFamily="49" charset="0"/>
                <a:ea typeface="PMingLiU" pitchFamily="18" charset="-120"/>
              </a:rPr>
              <a:t>else</a:t>
            </a:r>
          </a:p>
          <a:p>
            <a:pPr>
              <a:spcBef>
                <a:spcPct val="0"/>
              </a:spcBef>
              <a:buClrTx/>
              <a:buSzTx/>
              <a:buFontTx/>
              <a:buNone/>
            </a:pPr>
            <a:r>
              <a:rPr kumimoji="1" lang="en-US" altLang="zh-TW" sz="1600" b="1">
                <a:latin typeface="Courier New" panose="02070309020205020404" pitchFamily="49" charset="0"/>
                <a:ea typeface="PMingLiU" pitchFamily="18" charset="-120"/>
              </a:rPr>
              <a:t>         M[i</a:t>
            </a:r>
            <a:r>
              <a:rPr kumimoji="1" lang="en-US" altLang="zh-CN" sz="1600" b="1">
                <a:latin typeface="Courier New" panose="02070309020205020404" pitchFamily="49" charset="0"/>
                <a:ea typeface="PMingLiU" pitchFamily="18" charset="-120"/>
              </a:rPr>
              <a:t>][j</a:t>
            </a:r>
            <a:r>
              <a:rPr kumimoji="1" lang="en-US" altLang="zh-TW" sz="1600" b="1">
                <a:latin typeface="Courier New" panose="02070309020205020404" pitchFamily="49" charset="0"/>
                <a:ea typeface="PMingLiU" pitchFamily="18" charset="-120"/>
              </a:rPr>
              <a:t>] = max {M[i-1</a:t>
            </a:r>
            <a:r>
              <a:rPr kumimoji="1" lang="en-US" altLang="zh-CN" sz="1600" b="1">
                <a:latin typeface="Courier New" panose="02070309020205020404" pitchFamily="49" charset="0"/>
                <a:ea typeface="PMingLiU" pitchFamily="18" charset="-120"/>
              </a:rPr>
              <a:t>][j</a:t>
            </a:r>
            <a:r>
              <a:rPr kumimoji="1" lang="en-US" altLang="zh-TW" sz="1600" b="1">
                <a:latin typeface="Courier New" panose="02070309020205020404" pitchFamily="49" charset="0"/>
                <a:ea typeface="PMingLiU" pitchFamily="18" charset="-120"/>
              </a:rPr>
              <a:t>], v</a:t>
            </a:r>
            <a:r>
              <a:rPr kumimoji="1" lang="en-US" altLang="zh-TW" sz="1600" b="1" baseline="-25000">
                <a:latin typeface="Courier New" panose="02070309020205020404" pitchFamily="49" charset="0"/>
                <a:ea typeface="PMingLiU" pitchFamily="18" charset="-120"/>
              </a:rPr>
              <a:t>i </a:t>
            </a:r>
            <a:r>
              <a:rPr kumimoji="1" lang="en-US" altLang="zh-TW" sz="1600" b="1">
                <a:latin typeface="Courier New" panose="02070309020205020404" pitchFamily="49" charset="0"/>
                <a:ea typeface="PMingLiU" pitchFamily="18" charset="-120"/>
              </a:rPr>
              <a:t>+ M[i-1</a:t>
            </a:r>
            <a:r>
              <a:rPr kumimoji="1" lang="en-US" altLang="zh-CN" sz="1600" b="1">
                <a:latin typeface="Courier New" panose="02070309020205020404" pitchFamily="49" charset="0"/>
                <a:ea typeface="PMingLiU" pitchFamily="18" charset="-120"/>
              </a:rPr>
              <a:t>][j</a:t>
            </a:r>
            <a:r>
              <a:rPr kumimoji="1" lang="en-US" altLang="zh-TW" sz="1600" b="1">
                <a:latin typeface="Courier New" panose="02070309020205020404" pitchFamily="49" charset="0"/>
                <a:ea typeface="PMingLiU" pitchFamily="18" charset="-120"/>
              </a:rPr>
              <a:t>-w</a:t>
            </a:r>
            <a:r>
              <a:rPr kumimoji="1" lang="en-US" altLang="zh-TW" sz="1600" b="1" baseline="-25000">
                <a:latin typeface="Courier New" panose="02070309020205020404" pitchFamily="49" charset="0"/>
                <a:ea typeface="PMingLiU" pitchFamily="18" charset="-120"/>
              </a:rPr>
              <a:t>i </a:t>
            </a:r>
            <a:r>
              <a:rPr kumimoji="1" lang="en-US" altLang="zh-TW" sz="1600" b="1">
                <a:latin typeface="Courier New" panose="02070309020205020404" pitchFamily="49" charset="0"/>
                <a:ea typeface="PMingLiU" pitchFamily="18" charset="-120"/>
              </a:rPr>
              <a:t>]}</a:t>
            </a:r>
          </a:p>
          <a:p>
            <a:pPr>
              <a:spcBef>
                <a:spcPct val="0"/>
              </a:spcBef>
              <a:buClrTx/>
              <a:buSzTx/>
              <a:buFontTx/>
              <a:buNone/>
            </a:pPr>
            <a:endParaRPr kumimoji="1" lang="en-US" altLang="zh-TW" sz="1600" b="1">
              <a:latin typeface="Courier New" panose="02070309020205020404" pitchFamily="49" charset="0"/>
              <a:ea typeface="PMingLiU" pitchFamily="18" charset="-120"/>
            </a:endParaRPr>
          </a:p>
          <a:p>
            <a:pPr>
              <a:spcBef>
                <a:spcPct val="0"/>
              </a:spcBef>
              <a:buClrTx/>
              <a:buSzTx/>
              <a:buFontTx/>
              <a:buNone/>
            </a:pPr>
            <a:r>
              <a:rPr kumimoji="1" lang="en-US" altLang="zh-TW" sz="1600" b="1">
                <a:solidFill>
                  <a:srgbClr val="003399"/>
                </a:solidFill>
                <a:latin typeface="Courier New" panose="02070309020205020404" pitchFamily="49" charset="0"/>
                <a:ea typeface="PMingLiU" pitchFamily="18" charset="-120"/>
              </a:rPr>
              <a:t>return</a:t>
            </a:r>
            <a:r>
              <a:rPr kumimoji="1" lang="en-US" altLang="zh-TW" sz="1600" b="1">
                <a:latin typeface="Courier New" panose="02070309020205020404" pitchFamily="49" charset="0"/>
                <a:ea typeface="PMingLiU" pitchFamily="18" charset="-120"/>
              </a:rPr>
              <a:t> M[n</a:t>
            </a:r>
            <a:r>
              <a:rPr kumimoji="1" lang="en-US" altLang="zh-CN" sz="1600" b="1">
                <a:latin typeface="Courier New" panose="02070309020205020404" pitchFamily="49" charset="0"/>
                <a:ea typeface="PMingLiU" pitchFamily="18" charset="-120"/>
              </a:rPr>
              <a:t>][C</a:t>
            </a:r>
            <a:r>
              <a:rPr kumimoji="1" lang="en-US" altLang="zh-TW" sz="1600" b="1">
                <a:latin typeface="Courier New" panose="02070309020205020404" pitchFamily="49" charset="0"/>
                <a:ea typeface="PMingLiU" pitchFamily="18" charset="-120"/>
              </a:rPr>
              <a:t>]</a:t>
            </a:r>
          </a:p>
        </p:txBody>
      </p:sp>
      <p:sp>
        <p:nvSpPr>
          <p:cNvPr id="168965" name="Rectangle 5"/>
          <p:cNvSpPr>
            <a:spLocks noChangeArrowheads="1"/>
          </p:cNvSpPr>
          <p:nvPr/>
        </p:nvSpPr>
        <p:spPr bwMode="auto">
          <a:xfrm>
            <a:off x="1981201" y="609600"/>
            <a:ext cx="7345363" cy="795338"/>
          </a:xfrm>
          <a:prstGeom prst="rect">
            <a:avLst/>
          </a:prstGeom>
          <a:noFill/>
          <a:ln w="9525">
            <a:noFill/>
            <a:miter lim="800000"/>
            <a:headEnd/>
            <a:tailEnd/>
          </a:ln>
          <a:effectLst/>
        </p:spPr>
        <p:txBody>
          <a:bodyPr anchor="b"/>
          <a:lstStyle/>
          <a:p>
            <a:pPr eaLnBrk="1" hangingPunct="1">
              <a:defRPr/>
            </a:pPr>
            <a:r>
              <a:rPr lang="en-US" altLang="zh-CN" sz="4000">
                <a:effectLst>
                  <a:outerShdw blurRad="38100" dist="38100" dir="2700000" algn="tl">
                    <a:srgbClr val="C0C0C0"/>
                  </a:outerShdw>
                </a:effectLst>
                <a:latin typeface="Arial" charset="0"/>
                <a:ea typeface="黑体" pitchFamily="49" charset="-122"/>
              </a:rPr>
              <a:t>0-1</a:t>
            </a:r>
            <a:r>
              <a:rPr lang="zh-CN" altLang="en-US" sz="4000">
                <a:effectLst>
                  <a:outerShdw blurRad="38100" dist="38100" dir="2700000" algn="tl">
                    <a:srgbClr val="C0C0C0"/>
                  </a:outerShdw>
                </a:effectLst>
                <a:latin typeface="Arial" charset="0"/>
                <a:ea typeface="黑体" pitchFamily="49" charset="-122"/>
              </a:rPr>
              <a:t>背包问题算法</a:t>
            </a:r>
            <a:endParaRPr lang="en-US" altLang="ja-JP" sz="4000">
              <a:effectLst>
                <a:outerShdw blurRad="38100" dist="38100" dir="2700000" algn="tl">
                  <a:srgbClr val="C0C0C0"/>
                </a:outerShdw>
              </a:effectLst>
              <a:latin typeface="Arial" charset="0"/>
              <a:ea typeface="黑体" pitchFamily="49" charset="-122"/>
            </a:endParaRPr>
          </a:p>
        </p:txBody>
      </p:sp>
      <p:sp>
        <p:nvSpPr>
          <p:cNvPr id="168967" name="Oval 7"/>
          <p:cNvSpPr>
            <a:spLocks noChangeArrowheads="1"/>
          </p:cNvSpPr>
          <p:nvPr/>
        </p:nvSpPr>
        <p:spPr bwMode="auto">
          <a:xfrm>
            <a:off x="2514600" y="2286000"/>
            <a:ext cx="3733800" cy="609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8968" name="AutoShape 8"/>
          <p:cNvSpPr>
            <a:spLocks/>
          </p:cNvSpPr>
          <p:nvPr/>
        </p:nvSpPr>
        <p:spPr bwMode="auto">
          <a:xfrm>
            <a:off x="7162800" y="2019300"/>
            <a:ext cx="914400" cy="609600"/>
          </a:xfrm>
          <a:prstGeom prst="borderCallout2">
            <a:avLst>
              <a:gd name="adj1" fmla="val 18750"/>
              <a:gd name="adj2" fmla="val -8333"/>
              <a:gd name="adj3" fmla="val 18750"/>
              <a:gd name="adj4" fmla="val -81944"/>
              <a:gd name="adj5" fmla="val 56250"/>
              <a:gd name="adj6" fmla="val -158333"/>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0</a:t>
            </a:r>
            <a:r>
              <a:rPr lang="zh-CN" altLang="en-US" sz="1800"/>
              <a:t>个物体</a:t>
            </a:r>
          </a:p>
        </p:txBody>
      </p:sp>
      <p:sp>
        <p:nvSpPr>
          <p:cNvPr id="168969" name="Oval 9"/>
          <p:cNvSpPr>
            <a:spLocks noChangeArrowheads="1"/>
          </p:cNvSpPr>
          <p:nvPr/>
        </p:nvSpPr>
        <p:spPr bwMode="auto">
          <a:xfrm>
            <a:off x="2133600" y="2971800"/>
            <a:ext cx="6781800" cy="1600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8970" name="AutoShape 10"/>
          <p:cNvSpPr>
            <a:spLocks/>
          </p:cNvSpPr>
          <p:nvPr/>
        </p:nvSpPr>
        <p:spPr bwMode="auto">
          <a:xfrm>
            <a:off x="8839200" y="2781300"/>
            <a:ext cx="914400" cy="609600"/>
          </a:xfrm>
          <a:prstGeom prst="borderCallout1">
            <a:avLst>
              <a:gd name="adj1" fmla="val 18750"/>
              <a:gd name="adj2" fmla="val -8333"/>
              <a:gd name="adj3" fmla="val 68750"/>
              <a:gd name="adj4" fmla="val -108333"/>
            </a:avLst>
          </a:prstGeom>
          <a:solidFill>
            <a:schemeClr val="accent1"/>
          </a:solidFill>
          <a:ln w="9525">
            <a:solidFill>
              <a:schemeClr val="tx1"/>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i</a:t>
            </a:r>
            <a:r>
              <a:rPr lang="zh-CN" altLang="en-US" sz="1800"/>
              <a:t>从</a:t>
            </a:r>
            <a:r>
              <a:rPr lang="en-US" altLang="zh-CN" sz="1800"/>
              <a:t>1</a:t>
            </a:r>
            <a:r>
              <a:rPr lang="zh-CN" altLang="en-US" sz="1800"/>
              <a:t>到</a:t>
            </a:r>
          </a:p>
          <a:p>
            <a:pPr algn="ctr" eaLnBrk="1" hangingPunct="1">
              <a:spcBef>
                <a:spcPct val="0"/>
              </a:spcBef>
              <a:buClrTx/>
              <a:buSzTx/>
              <a:buFontTx/>
              <a:buNone/>
            </a:pPr>
            <a:r>
              <a:rPr lang="en-US" altLang="zh-CN" sz="1800"/>
              <a:t>n</a:t>
            </a:r>
          </a:p>
        </p:txBody>
      </p:sp>
      <p:sp>
        <p:nvSpPr>
          <p:cNvPr id="168966" name="Text Box 6"/>
          <p:cNvSpPr txBox="1">
            <a:spLocks noChangeArrowheads="1"/>
          </p:cNvSpPr>
          <p:nvPr/>
        </p:nvSpPr>
        <p:spPr bwMode="auto">
          <a:xfrm>
            <a:off x="2514601" y="5102226"/>
            <a:ext cx="7127875" cy="1603375"/>
          </a:xfrm>
          <a:prstGeom prst="rect">
            <a:avLst/>
          </a:prstGeom>
          <a:solidFill>
            <a:schemeClr val="hlink"/>
          </a:solidFill>
          <a:ln w="50800">
            <a:solidFill>
              <a:srgbClr val="FF6600"/>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Verdana" panose="020B0604030504040204" pitchFamily="34" charset="0"/>
                <a:ea typeface="黑体" panose="02010609060101010101" pitchFamily="49" charset="-122"/>
              </a:rPr>
              <a:t>算法复杂度分析：</a:t>
            </a:r>
          </a:p>
          <a:p>
            <a:pPr eaLnBrk="1" hangingPunct="1">
              <a:spcBef>
                <a:spcPct val="0"/>
              </a:spcBef>
              <a:buClrTx/>
              <a:buSzTx/>
              <a:buFontTx/>
              <a:buNone/>
            </a:pPr>
            <a:r>
              <a:rPr lang="zh-CN" altLang="en-US" sz="2400">
                <a:ea typeface="楷体_GB2312" pitchFamily="49" charset="-122"/>
              </a:rPr>
              <a:t>从</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的递归式容易看出，算法需要</a:t>
            </a:r>
            <a:r>
              <a:rPr lang="en-US" altLang="zh-CN" sz="2400">
                <a:ea typeface="楷体_GB2312" pitchFamily="49" charset="-122"/>
              </a:rPr>
              <a:t>O(nc)</a:t>
            </a:r>
            <a:r>
              <a:rPr lang="zh-CN" altLang="en-US" sz="2400">
                <a:ea typeface="楷体_GB2312" pitchFamily="49" charset="-122"/>
              </a:rPr>
              <a:t>计算时间。当背包容量</a:t>
            </a:r>
            <a:r>
              <a:rPr lang="en-US" altLang="zh-CN" sz="2400">
                <a:ea typeface="楷体_GB2312" pitchFamily="49" charset="-122"/>
              </a:rPr>
              <a:t>c</a:t>
            </a:r>
            <a:r>
              <a:rPr lang="zh-CN" altLang="en-US" sz="2400">
                <a:ea typeface="楷体_GB2312" pitchFamily="49" charset="-122"/>
              </a:rPr>
              <a:t>很大时，算法需要的计算时间较多。例如，当</a:t>
            </a:r>
            <a:r>
              <a:rPr lang="en-US" altLang="zh-CN" sz="2400">
                <a:ea typeface="楷体_GB2312" pitchFamily="49" charset="-122"/>
              </a:rPr>
              <a:t>c&gt;2</a:t>
            </a:r>
            <a:r>
              <a:rPr lang="en-US" altLang="zh-CN" sz="2400" baseline="30000">
                <a:ea typeface="楷体_GB2312" pitchFamily="49" charset="-122"/>
              </a:rPr>
              <a:t>n</a:t>
            </a:r>
            <a:r>
              <a:rPr lang="zh-CN" altLang="en-US" sz="2400">
                <a:ea typeface="楷体_GB2312" pitchFamily="49" charset="-122"/>
              </a:rPr>
              <a:t>时，算法需要</a:t>
            </a:r>
            <a:r>
              <a:rPr lang="zh-CN" altLang="zh-CN" sz="2400">
                <a:ea typeface="楷体_GB2312" pitchFamily="49" charset="-122"/>
              </a:rPr>
              <a:t>Ω</a:t>
            </a:r>
            <a:r>
              <a:rPr lang="en-US" altLang="zh-CN" sz="2400">
                <a:ea typeface="楷体_GB2312" pitchFamily="49" charset="-122"/>
              </a:rPr>
              <a:t>(n2</a:t>
            </a:r>
            <a:r>
              <a:rPr lang="en-US" altLang="zh-CN" sz="2400" baseline="30000">
                <a:ea typeface="楷体_GB2312" pitchFamily="49" charset="-122"/>
              </a:rPr>
              <a:t>n</a:t>
            </a:r>
            <a:r>
              <a:rPr lang="en-US" altLang="zh-CN" sz="2400">
                <a:ea typeface="楷体_GB2312" pitchFamily="49" charset="-122"/>
              </a:rPr>
              <a:t>)</a:t>
            </a:r>
            <a:r>
              <a:rPr lang="zh-CN" altLang="en-US" sz="2400">
                <a:ea typeface="楷体_GB2312" pitchFamily="49" charset="-122"/>
              </a:rPr>
              <a:t>计算时间。 </a:t>
            </a:r>
          </a:p>
        </p:txBody>
      </p:sp>
    </p:spTree>
    <p:extLst>
      <p:ext uri="{BB962C8B-B14F-4D97-AF65-F5344CB8AC3E}">
        <p14:creationId xmlns:p14="http://schemas.microsoft.com/office/powerpoint/2010/main" val="405480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7"/>
                                        </p:tgtEl>
                                        <p:attrNameLst>
                                          <p:attrName>style.visibility</p:attrName>
                                        </p:attrNameLst>
                                      </p:cBhvr>
                                      <p:to>
                                        <p:strVal val="visible"/>
                                      </p:to>
                                    </p:set>
                                    <p:animEffect transition="in" filter="blinds(horizontal)">
                                      <p:cBhvr>
                                        <p:cTn id="7" dur="500"/>
                                        <p:tgtEl>
                                          <p:spTgt spid="1689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8968"/>
                                        </p:tgtEl>
                                        <p:attrNameLst>
                                          <p:attrName>style.visibility</p:attrName>
                                        </p:attrNameLst>
                                      </p:cBhvr>
                                      <p:to>
                                        <p:strVal val="visible"/>
                                      </p:to>
                                    </p:set>
                                    <p:animEffect transition="in" filter="blinds(horizontal)">
                                      <p:cBhvr>
                                        <p:cTn id="10" dur="500"/>
                                        <p:tgtEl>
                                          <p:spTgt spid="1689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8969"/>
                                        </p:tgtEl>
                                        <p:attrNameLst>
                                          <p:attrName>style.visibility</p:attrName>
                                        </p:attrNameLst>
                                      </p:cBhvr>
                                      <p:to>
                                        <p:strVal val="visible"/>
                                      </p:to>
                                    </p:set>
                                    <p:animEffect transition="in" filter="blinds(horizontal)">
                                      <p:cBhvr>
                                        <p:cTn id="15" dur="500"/>
                                        <p:tgtEl>
                                          <p:spTgt spid="1689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8970"/>
                                        </p:tgtEl>
                                        <p:attrNameLst>
                                          <p:attrName>style.visibility</p:attrName>
                                        </p:attrNameLst>
                                      </p:cBhvr>
                                      <p:to>
                                        <p:strVal val="visible"/>
                                      </p:to>
                                    </p:set>
                                    <p:animEffect transition="in" filter="blinds(horizontal)">
                                      <p:cBhvr>
                                        <p:cTn id="18" dur="500"/>
                                        <p:tgtEl>
                                          <p:spTgt spid="1689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8966"/>
                                        </p:tgtEl>
                                        <p:attrNameLst>
                                          <p:attrName>style.visibility</p:attrName>
                                        </p:attrNameLst>
                                      </p:cBhvr>
                                      <p:to>
                                        <p:strVal val="visible"/>
                                      </p:to>
                                    </p:set>
                                    <p:animEffect transition="in" filter="blinds(horizontal)">
                                      <p:cBhvr>
                                        <p:cTn id="23" dur="500"/>
                                        <p:tgtEl>
                                          <p:spTgt spid="168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6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95400" y="596901"/>
            <a:ext cx="8229600" cy="533400"/>
          </a:xfrm>
        </p:spPr>
        <p:txBody>
          <a:bodyPr/>
          <a:lstStyle/>
          <a:p>
            <a:pPr eaLnBrk="1" hangingPunct="1"/>
            <a:r>
              <a:rPr lang="zh-CN" altLang="en-US" sz="2800" dirty="0">
                <a:ea typeface="PMingLiU" pitchFamily="18" charset="-120"/>
              </a:rPr>
              <a:t>例子</a:t>
            </a:r>
          </a:p>
        </p:txBody>
      </p:sp>
      <p:sp>
        <p:nvSpPr>
          <p:cNvPr id="28675" name="Line 3"/>
          <p:cNvSpPr>
            <a:spLocks noChangeShapeType="1"/>
          </p:cNvSpPr>
          <p:nvPr/>
        </p:nvSpPr>
        <p:spPr bwMode="auto">
          <a:xfrm flipH="1">
            <a:off x="2068513" y="1970088"/>
            <a:ext cx="0" cy="2220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28676" name="Text Box 4"/>
          <p:cNvSpPr txBox="1">
            <a:spLocks noChangeArrowheads="1"/>
          </p:cNvSpPr>
          <p:nvPr/>
        </p:nvSpPr>
        <p:spPr bwMode="auto">
          <a:xfrm>
            <a:off x="1649414" y="2819401"/>
            <a:ext cx="788987" cy="308419"/>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en-US" altLang="zh-TW" sz="1400">
                <a:latin typeface="Comic Sans MS" panose="030F0702030302020204" pitchFamily="66" charset="0"/>
                <a:ea typeface="PMingLiU" pitchFamily="18" charset="-120"/>
              </a:rPr>
              <a:t>n + 1</a:t>
            </a:r>
            <a:endParaRPr kumimoji="1" lang="en-US" altLang="zh-TW" sz="1400" baseline="-25000">
              <a:latin typeface="Comic Sans MS" panose="030F0702030302020204" pitchFamily="66" charset="0"/>
              <a:ea typeface="PMingLiU" pitchFamily="18" charset="-120"/>
            </a:endParaRPr>
          </a:p>
        </p:txBody>
      </p:sp>
      <p:grpSp>
        <p:nvGrpSpPr>
          <p:cNvPr id="28677" name="Group 24"/>
          <p:cNvGrpSpPr>
            <a:grpSpLocks/>
          </p:cNvGrpSpPr>
          <p:nvPr/>
        </p:nvGrpSpPr>
        <p:grpSpPr bwMode="auto">
          <a:xfrm>
            <a:off x="2514601" y="1524001"/>
            <a:ext cx="7707313" cy="2665413"/>
            <a:chOff x="471" y="673"/>
            <a:chExt cx="5088" cy="1584"/>
          </a:xfrm>
        </p:grpSpPr>
        <p:sp>
          <p:nvSpPr>
            <p:cNvPr id="28766" name="Rectangle 25"/>
            <p:cNvSpPr>
              <a:spLocks noChangeArrowheads="1"/>
            </p:cNvSpPr>
            <p:nvPr/>
          </p:nvSpPr>
          <p:spPr bwMode="auto">
            <a:xfrm>
              <a:off x="471" y="937"/>
              <a:ext cx="1056" cy="22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TW" altLang="en-US" sz="1600">
                  <a:latin typeface="Comic Sans MS" panose="030F0702030302020204" pitchFamily="66" charset="0"/>
                  <a:ea typeface="PMingLiU" pitchFamily="18" charset="-120"/>
                  <a:sym typeface="Symbol" panose="05050102010706020507" pitchFamily="18" charset="2"/>
                </a:rPr>
                <a:t></a:t>
              </a:r>
            </a:p>
          </p:txBody>
        </p:sp>
        <p:sp>
          <p:nvSpPr>
            <p:cNvPr id="28767" name="Rectangle 26"/>
            <p:cNvSpPr>
              <a:spLocks noChangeArrowheads="1"/>
            </p:cNvSpPr>
            <p:nvPr/>
          </p:nvSpPr>
          <p:spPr bwMode="auto">
            <a:xfrm>
              <a:off x="471" y="1377"/>
              <a:ext cx="105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en-US" altLang="zh-TW" sz="1600">
                  <a:latin typeface="Comic Sans MS" panose="030F0702030302020204" pitchFamily="66" charset="0"/>
                  <a:ea typeface="PMingLiU" pitchFamily="18" charset="-120"/>
                </a:rPr>
                <a:t>{ 1, 2 }</a:t>
              </a:r>
            </a:p>
          </p:txBody>
        </p:sp>
        <p:sp>
          <p:nvSpPr>
            <p:cNvPr id="28768" name="Rectangle 27"/>
            <p:cNvSpPr>
              <a:spLocks noChangeArrowheads="1"/>
            </p:cNvSpPr>
            <p:nvPr/>
          </p:nvSpPr>
          <p:spPr bwMode="auto">
            <a:xfrm>
              <a:off x="471" y="1597"/>
              <a:ext cx="105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en-US" altLang="zh-TW" sz="1600">
                  <a:latin typeface="Comic Sans MS" panose="030F0702030302020204" pitchFamily="66" charset="0"/>
                  <a:ea typeface="PMingLiU" pitchFamily="18" charset="-120"/>
                </a:rPr>
                <a:t>{ 1, 2, 3 }</a:t>
              </a:r>
              <a:endParaRPr lang="en-US" altLang="zh-TW" sz="1600" baseline="30000">
                <a:latin typeface="Comic Sans MS" panose="030F0702030302020204" pitchFamily="66" charset="0"/>
                <a:ea typeface="PMingLiU" pitchFamily="18" charset="-120"/>
              </a:endParaRPr>
            </a:p>
          </p:txBody>
        </p:sp>
        <p:sp>
          <p:nvSpPr>
            <p:cNvPr id="28769" name="Rectangle 28"/>
            <p:cNvSpPr>
              <a:spLocks noChangeArrowheads="1"/>
            </p:cNvSpPr>
            <p:nvPr/>
          </p:nvSpPr>
          <p:spPr bwMode="auto">
            <a:xfrm>
              <a:off x="471" y="1817"/>
              <a:ext cx="105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en-US" altLang="zh-TW" sz="1600">
                  <a:latin typeface="Comic Sans MS" panose="030F0702030302020204" pitchFamily="66" charset="0"/>
                  <a:ea typeface="PMingLiU" pitchFamily="18" charset="-120"/>
                </a:rPr>
                <a:t>{ 1, 2, 3, 4 }</a:t>
              </a:r>
              <a:endParaRPr lang="en-US" altLang="zh-TW" sz="1600" baseline="30000">
                <a:latin typeface="Comic Sans MS" panose="030F0702030302020204" pitchFamily="66" charset="0"/>
                <a:ea typeface="PMingLiU" pitchFamily="18" charset="-120"/>
              </a:endParaRPr>
            </a:p>
          </p:txBody>
        </p:sp>
        <p:sp>
          <p:nvSpPr>
            <p:cNvPr id="28770" name="Rectangle 29"/>
            <p:cNvSpPr>
              <a:spLocks noChangeArrowheads="1"/>
            </p:cNvSpPr>
            <p:nvPr/>
          </p:nvSpPr>
          <p:spPr bwMode="auto">
            <a:xfrm>
              <a:off x="471" y="1157"/>
              <a:ext cx="1056" cy="22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en-US" altLang="zh-TW" sz="1600">
                  <a:latin typeface="Comic Sans MS" panose="030F0702030302020204" pitchFamily="66" charset="0"/>
                  <a:ea typeface="PMingLiU" pitchFamily="18" charset="-120"/>
                </a:rPr>
                <a:t>{ 1 }</a:t>
              </a:r>
              <a:endParaRPr lang="en-US" altLang="zh-TW" sz="1600" baseline="30000">
                <a:latin typeface="Comic Sans MS" panose="030F0702030302020204" pitchFamily="66" charset="0"/>
                <a:ea typeface="PMingLiU" pitchFamily="18" charset="-120"/>
              </a:endParaRPr>
            </a:p>
          </p:txBody>
        </p:sp>
        <p:sp>
          <p:nvSpPr>
            <p:cNvPr id="28771" name="Rectangle 30"/>
            <p:cNvSpPr>
              <a:spLocks noChangeArrowheads="1"/>
            </p:cNvSpPr>
            <p:nvPr/>
          </p:nvSpPr>
          <p:spPr bwMode="auto">
            <a:xfrm>
              <a:off x="471" y="2037"/>
              <a:ext cx="105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en-US" altLang="zh-TW" sz="1600">
                  <a:latin typeface="Comic Sans MS" panose="030F0702030302020204" pitchFamily="66" charset="0"/>
                  <a:ea typeface="PMingLiU" pitchFamily="18" charset="-120"/>
                </a:rPr>
                <a:t>{ 1, 2, 3, 4, 5 }</a:t>
              </a:r>
              <a:endParaRPr lang="en-US" altLang="zh-TW" sz="1600" baseline="30000">
                <a:latin typeface="Comic Sans MS" panose="030F0702030302020204" pitchFamily="66" charset="0"/>
                <a:ea typeface="PMingLiU" pitchFamily="18" charset="-120"/>
              </a:endParaRPr>
            </a:p>
          </p:txBody>
        </p:sp>
        <p:sp>
          <p:nvSpPr>
            <p:cNvPr id="28772" name="Rectangle 31"/>
            <p:cNvSpPr>
              <a:spLocks noChangeArrowheads="1"/>
            </p:cNvSpPr>
            <p:nvPr/>
          </p:nvSpPr>
          <p:spPr bwMode="auto">
            <a:xfrm>
              <a:off x="1527"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0</a:t>
              </a:r>
            </a:p>
          </p:txBody>
        </p:sp>
        <p:sp>
          <p:nvSpPr>
            <p:cNvPr id="28773" name="Rectangle 32"/>
            <p:cNvSpPr>
              <a:spLocks noChangeArrowheads="1"/>
            </p:cNvSpPr>
            <p:nvPr/>
          </p:nvSpPr>
          <p:spPr bwMode="auto">
            <a:xfrm>
              <a:off x="1527" y="93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74" name="Rectangle 33"/>
            <p:cNvSpPr>
              <a:spLocks noChangeArrowheads="1"/>
            </p:cNvSpPr>
            <p:nvPr/>
          </p:nvSpPr>
          <p:spPr bwMode="auto">
            <a:xfrm>
              <a:off x="1527" y="137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75" name="Rectangle 34"/>
            <p:cNvSpPr>
              <a:spLocks noChangeArrowheads="1"/>
            </p:cNvSpPr>
            <p:nvPr/>
          </p:nvSpPr>
          <p:spPr bwMode="auto">
            <a:xfrm>
              <a:off x="1527"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76" name="Rectangle 35"/>
            <p:cNvSpPr>
              <a:spLocks noChangeArrowheads="1"/>
            </p:cNvSpPr>
            <p:nvPr/>
          </p:nvSpPr>
          <p:spPr bwMode="auto">
            <a:xfrm>
              <a:off x="1527"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77" name="Rectangle 36"/>
            <p:cNvSpPr>
              <a:spLocks noChangeArrowheads="1"/>
            </p:cNvSpPr>
            <p:nvPr/>
          </p:nvSpPr>
          <p:spPr bwMode="auto">
            <a:xfrm>
              <a:off x="1527" y="115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78" name="Rectangle 37"/>
            <p:cNvSpPr>
              <a:spLocks noChangeArrowheads="1"/>
            </p:cNvSpPr>
            <p:nvPr/>
          </p:nvSpPr>
          <p:spPr bwMode="auto">
            <a:xfrm>
              <a:off x="1527"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79" name="Rectangle 38"/>
            <p:cNvSpPr>
              <a:spLocks noChangeArrowheads="1"/>
            </p:cNvSpPr>
            <p:nvPr/>
          </p:nvSpPr>
          <p:spPr bwMode="auto">
            <a:xfrm>
              <a:off x="1863"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1</a:t>
              </a:r>
            </a:p>
          </p:txBody>
        </p:sp>
        <p:sp>
          <p:nvSpPr>
            <p:cNvPr id="28780" name="Rectangle 39"/>
            <p:cNvSpPr>
              <a:spLocks noChangeArrowheads="1"/>
            </p:cNvSpPr>
            <p:nvPr/>
          </p:nvSpPr>
          <p:spPr bwMode="auto">
            <a:xfrm>
              <a:off x="1863"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81" name="Rectangle 40"/>
            <p:cNvSpPr>
              <a:spLocks noChangeArrowheads="1"/>
            </p:cNvSpPr>
            <p:nvPr/>
          </p:nvSpPr>
          <p:spPr bwMode="auto">
            <a:xfrm>
              <a:off x="1863"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82" name="Rectangle 41"/>
            <p:cNvSpPr>
              <a:spLocks noChangeArrowheads="1"/>
            </p:cNvSpPr>
            <p:nvPr/>
          </p:nvSpPr>
          <p:spPr bwMode="auto">
            <a:xfrm>
              <a:off x="1863"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83" name="Rectangle 42"/>
            <p:cNvSpPr>
              <a:spLocks noChangeArrowheads="1"/>
            </p:cNvSpPr>
            <p:nvPr/>
          </p:nvSpPr>
          <p:spPr bwMode="auto">
            <a:xfrm>
              <a:off x="1863"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84" name="Rectangle 43"/>
            <p:cNvSpPr>
              <a:spLocks noChangeArrowheads="1"/>
            </p:cNvSpPr>
            <p:nvPr/>
          </p:nvSpPr>
          <p:spPr bwMode="auto">
            <a:xfrm>
              <a:off x="1863"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85" name="Rectangle 44"/>
            <p:cNvSpPr>
              <a:spLocks noChangeArrowheads="1"/>
            </p:cNvSpPr>
            <p:nvPr/>
          </p:nvSpPr>
          <p:spPr bwMode="auto">
            <a:xfrm>
              <a:off x="1863"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86" name="Rectangle 45"/>
            <p:cNvSpPr>
              <a:spLocks noChangeArrowheads="1"/>
            </p:cNvSpPr>
            <p:nvPr/>
          </p:nvSpPr>
          <p:spPr bwMode="auto">
            <a:xfrm>
              <a:off x="2199"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2</a:t>
              </a:r>
            </a:p>
          </p:txBody>
        </p:sp>
        <p:sp>
          <p:nvSpPr>
            <p:cNvPr id="28787" name="Rectangle 46"/>
            <p:cNvSpPr>
              <a:spLocks noChangeArrowheads="1"/>
            </p:cNvSpPr>
            <p:nvPr/>
          </p:nvSpPr>
          <p:spPr bwMode="auto">
            <a:xfrm>
              <a:off x="2199"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88" name="Rectangle 47"/>
            <p:cNvSpPr>
              <a:spLocks noChangeArrowheads="1"/>
            </p:cNvSpPr>
            <p:nvPr/>
          </p:nvSpPr>
          <p:spPr bwMode="auto">
            <a:xfrm>
              <a:off x="2199"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89" name="Rectangle 48"/>
            <p:cNvSpPr>
              <a:spLocks noChangeArrowheads="1"/>
            </p:cNvSpPr>
            <p:nvPr/>
          </p:nvSpPr>
          <p:spPr bwMode="auto">
            <a:xfrm>
              <a:off x="2199"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90" name="Rectangle 49"/>
            <p:cNvSpPr>
              <a:spLocks noChangeArrowheads="1"/>
            </p:cNvSpPr>
            <p:nvPr/>
          </p:nvSpPr>
          <p:spPr bwMode="auto">
            <a:xfrm>
              <a:off x="2199"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91" name="Rectangle 50"/>
            <p:cNvSpPr>
              <a:spLocks noChangeArrowheads="1"/>
            </p:cNvSpPr>
            <p:nvPr/>
          </p:nvSpPr>
          <p:spPr bwMode="auto">
            <a:xfrm>
              <a:off x="2199"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92" name="Rectangle 51"/>
            <p:cNvSpPr>
              <a:spLocks noChangeArrowheads="1"/>
            </p:cNvSpPr>
            <p:nvPr/>
          </p:nvSpPr>
          <p:spPr bwMode="auto">
            <a:xfrm>
              <a:off x="2199"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93" name="Rectangle 52"/>
            <p:cNvSpPr>
              <a:spLocks noChangeArrowheads="1"/>
            </p:cNvSpPr>
            <p:nvPr/>
          </p:nvSpPr>
          <p:spPr bwMode="auto">
            <a:xfrm>
              <a:off x="2535"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3</a:t>
              </a:r>
            </a:p>
          </p:txBody>
        </p:sp>
        <p:sp>
          <p:nvSpPr>
            <p:cNvPr id="28794" name="Rectangle 53"/>
            <p:cNvSpPr>
              <a:spLocks noChangeArrowheads="1"/>
            </p:cNvSpPr>
            <p:nvPr/>
          </p:nvSpPr>
          <p:spPr bwMode="auto">
            <a:xfrm>
              <a:off x="2535"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795" name="Rectangle 54"/>
            <p:cNvSpPr>
              <a:spLocks noChangeArrowheads="1"/>
            </p:cNvSpPr>
            <p:nvPr/>
          </p:nvSpPr>
          <p:spPr bwMode="auto">
            <a:xfrm>
              <a:off x="2535"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796" name="Rectangle 55"/>
            <p:cNvSpPr>
              <a:spLocks noChangeArrowheads="1"/>
            </p:cNvSpPr>
            <p:nvPr/>
          </p:nvSpPr>
          <p:spPr bwMode="auto">
            <a:xfrm>
              <a:off x="2535"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797" name="Rectangle 56"/>
            <p:cNvSpPr>
              <a:spLocks noChangeArrowheads="1"/>
            </p:cNvSpPr>
            <p:nvPr/>
          </p:nvSpPr>
          <p:spPr bwMode="auto">
            <a:xfrm>
              <a:off x="2535"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798" name="Rectangle 57"/>
            <p:cNvSpPr>
              <a:spLocks noChangeArrowheads="1"/>
            </p:cNvSpPr>
            <p:nvPr/>
          </p:nvSpPr>
          <p:spPr bwMode="auto">
            <a:xfrm>
              <a:off x="2535"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99" name="Rectangle 58"/>
            <p:cNvSpPr>
              <a:spLocks noChangeArrowheads="1"/>
            </p:cNvSpPr>
            <p:nvPr/>
          </p:nvSpPr>
          <p:spPr bwMode="auto">
            <a:xfrm>
              <a:off x="2535"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00" name="Rectangle 59"/>
            <p:cNvSpPr>
              <a:spLocks noChangeArrowheads="1"/>
            </p:cNvSpPr>
            <p:nvPr/>
          </p:nvSpPr>
          <p:spPr bwMode="auto">
            <a:xfrm>
              <a:off x="2871"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4</a:t>
              </a:r>
            </a:p>
          </p:txBody>
        </p:sp>
        <p:sp>
          <p:nvSpPr>
            <p:cNvPr id="28801" name="Rectangle 60"/>
            <p:cNvSpPr>
              <a:spLocks noChangeArrowheads="1"/>
            </p:cNvSpPr>
            <p:nvPr/>
          </p:nvSpPr>
          <p:spPr bwMode="auto">
            <a:xfrm>
              <a:off x="2871"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802" name="Rectangle 61"/>
            <p:cNvSpPr>
              <a:spLocks noChangeArrowheads="1"/>
            </p:cNvSpPr>
            <p:nvPr/>
          </p:nvSpPr>
          <p:spPr bwMode="auto">
            <a:xfrm>
              <a:off x="2871"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03" name="Rectangle 62"/>
            <p:cNvSpPr>
              <a:spLocks noChangeArrowheads="1"/>
            </p:cNvSpPr>
            <p:nvPr/>
          </p:nvSpPr>
          <p:spPr bwMode="auto">
            <a:xfrm>
              <a:off x="2871"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04" name="Rectangle 63"/>
            <p:cNvSpPr>
              <a:spLocks noChangeArrowheads="1"/>
            </p:cNvSpPr>
            <p:nvPr/>
          </p:nvSpPr>
          <p:spPr bwMode="auto">
            <a:xfrm>
              <a:off x="2871"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05" name="Rectangle 64"/>
            <p:cNvSpPr>
              <a:spLocks noChangeArrowheads="1"/>
            </p:cNvSpPr>
            <p:nvPr/>
          </p:nvSpPr>
          <p:spPr bwMode="auto">
            <a:xfrm>
              <a:off x="2871"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806" name="Rectangle 65"/>
            <p:cNvSpPr>
              <a:spLocks noChangeArrowheads="1"/>
            </p:cNvSpPr>
            <p:nvPr/>
          </p:nvSpPr>
          <p:spPr bwMode="auto">
            <a:xfrm>
              <a:off x="2871"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07" name="Rectangle 66"/>
            <p:cNvSpPr>
              <a:spLocks noChangeArrowheads="1"/>
            </p:cNvSpPr>
            <p:nvPr/>
          </p:nvSpPr>
          <p:spPr bwMode="auto">
            <a:xfrm>
              <a:off x="3207"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5</a:t>
              </a:r>
            </a:p>
          </p:txBody>
        </p:sp>
        <p:sp>
          <p:nvSpPr>
            <p:cNvPr id="28808" name="Rectangle 67"/>
            <p:cNvSpPr>
              <a:spLocks noChangeArrowheads="1"/>
            </p:cNvSpPr>
            <p:nvPr/>
          </p:nvSpPr>
          <p:spPr bwMode="auto">
            <a:xfrm>
              <a:off x="3207"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809" name="Rectangle 68"/>
            <p:cNvSpPr>
              <a:spLocks noChangeArrowheads="1"/>
            </p:cNvSpPr>
            <p:nvPr/>
          </p:nvSpPr>
          <p:spPr bwMode="auto">
            <a:xfrm>
              <a:off x="3207"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10" name="Rectangle 69"/>
            <p:cNvSpPr>
              <a:spLocks noChangeArrowheads="1"/>
            </p:cNvSpPr>
            <p:nvPr/>
          </p:nvSpPr>
          <p:spPr bwMode="auto">
            <a:xfrm>
              <a:off x="3207" y="159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811" name="Rectangle 70"/>
            <p:cNvSpPr>
              <a:spLocks noChangeArrowheads="1"/>
            </p:cNvSpPr>
            <p:nvPr/>
          </p:nvSpPr>
          <p:spPr bwMode="auto">
            <a:xfrm>
              <a:off x="3207"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812" name="Rectangle 71"/>
            <p:cNvSpPr>
              <a:spLocks noChangeArrowheads="1"/>
            </p:cNvSpPr>
            <p:nvPr/>
          </p:nvSpPr>
          <p:spPr bwMode="auto">
            <a:xfrm>
              <a:off x="3207"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813" name="Rectangle 72"/>
            <p:cNvSpPr>
              <a:spLocks noChangeArrowheads="1"/>
            </p:cNvSpPr>
            <p:nvPr/>
          </p:nvSpPr>
          <p:spPr bwMode="auto">
            <a:xfrm>
              <a:off x="3207"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814" name="Rectangle 73"/>
            <p:cNvSpPr>
              <a:spLocks noChangeArrowheads="1"/>
            </p:cNvSpPr>
            <p:nvPr/>
          </p:nvSpPr>
          <p:spPr bwMode="auto">
            <a:xfrm>
              <a:off x="3543"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6</a:t>
              </a:r>
            </a:p>
          </p:txBody>
        </p:sp>
        <p:sp>
          <p:nvSpPr>
            <p:cNvPr id="28815" name="Rectangle 74"/>
            <p:cNvSpPr>
              <a:spLocks noChangeArrowheads="1"/>
            </p:cNvSpPr>
            <p:nvPr/>
          </p:nvSpPr>
          <p:spPr bwMode="auto">
            <a:xfrm>
              <a:off x="3543"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816" name="Rectangle 75"/>
            <p:cNvSpPr>
              <a:spLocks noChangeArrowheads="1"/>
            </p:cNvSpPr>
            <p:nvPr/>
          </p:nvSpPr>
          <p:spPr bwMode="auto">
            <a:xfrm>
              <a:off x="3543"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17" name="Rectangle 76"/>
            <p:cNvSpPr>
              <a:spLocks noChangeArrowheads="1"/>
            </p:cNvSpPr>
            <p:nvPr/>
          </p:nvSpPr>
          <p:spPr bwMode="auto">
            <a:xfrm>
              <a:off x="3543"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19</a:t>
              </a:r>
              <a:endParaRPr lang="en-US" altLang="zh-TW" sz="1600" baseline="30000">
                <a:latin typeface="Comic Sans MS" panose="030F0702030302020204" pitchFamily="66" charset="0"/>
                <a:ea typeface="PMingLiU" pitchFamily="18" charset="-120"/>
              </a:endParaRPr>
            </a:p>
          </p:txBody>
        </p:sp>
        <p:sp>
          <p:nvSpPr>
            <p:cNvPr id="28818" name="Rectangle 77"/>
            <p:cNvSpPr>
              <a:spLocks noChangeArrowheads="1"/>
            </p:cNvSpPr>
            <p:nvPr/>
          </p:nvSpPr>
          <p:spPr bwMode="auto">
            <a:xfrm>
              <a:off x="3543"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819" name="Rectangle 78"/>
            <p:cNvSpPr>
              <a:spLocks noChangeArrowheads="1"/>
            </p:cNvSpPr>
            <p:nvPr/>
          </p:nvSpPr>
          <p:spPr bwMode="auto">
            <a:xfrm>
              <a:off x="3543"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820" name="Rectangle 79"/>
            <p:cNvSpPr>
              <a:spLocks noChangeArrowheads="1"/>
            </p:cNvSpPr>
            <p:nvPr/>
          </p:nvSpPr>
          <p:spPr bwMode="auto">
            <a:xfrm>
              <a:off x="3543"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821" name="Rectangle 80"/>
            <p:cNvSpPr>
              <a:spLocks noChangeArrowheads="1"/>
            </p:cNvSpPr>
            <p:nvPr/>
          </p:nvSpPr>
          <p:spPr bwMode="auto">
            <a:xfrm>
              <a:off x="3879"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7</a:t>
              </a:r>
            </a:p>
          </p:txBody>
        </p:sp>
        <p:sp>
          <p:nvSpPr>
            <p:cNvPr id="28822" name="Rectangle 81"/>
            <p:cNvSpPr>
              <a:spLocks noChangeArrowheads="1"/>
            </p:cNvSpPr>
            <p:nvPr/>
          </p:nvSpPr>
          <p:spPr bwMode="auto">
            <a:xfrm>
              <a:off x="3879"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823" name="Rectangle 82"/>
            <p:cNvSpPr>
              <a:spLocks noChangeArrowheads="1"/>
            </p:cNvSpPr>
            <p:nvPr/>
          </p:nvSpPr>
          <p:spPr bwMode="auto">
            <a:xfrm>
              <a:off x="3879"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24" name="Rectangle 83"/>
            <p:cNvSpPr>
              <a:spLocks noChangeArrowheads="1"/>
            </p:cNvSpPr>
            <p:nvPr/>
          </p:nvSpPr>
          <p:spPr bwMode="auto">
            <a:xfrm>
              <a:off x="3879"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24</a:t>
              </a:r>
              <a:endParaRPr lang="en-US" altLang="zh-TW" sz="1600" baseline="30000">
                <a:latin typeface="Comic Sans MS" panose="030F0702030302020204" pitchFamily="66" charset="0"/>
                <a:ea typeface="PMingLiU" pitchFamily="18" charset="-120"/>
              </a:endParaRPr>
            </a:p>
          </p:txBody>
        </p:sp>
        <p:sp>
          <p:nvSpPr>
            <p:cNvPr id="28825" name="Rectangle 84"/>
            <p:cNvSpPr>
              <a:spLocks noChangeArrowheads="1"/>
            </p:cNvSpPr>
            <p:nvPr/>
          </p:nvSpPr>
          <p:spPr bwMode="auto">
            <a:xfrm>
              <a:off x="3879"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24</a:t>
              </a:r>
              <a:endParaRPr lang="en-US" altLang="zh-TW" sz="1600" baseline="30000">
                <a:latin typeface="Comic Sans MS" panose="030F0702030302020204" pitchFamily="66" charset="0"/>
                <a:ea typeface="PMingLiU" pitchFamily="18" charset="-120"/>
              </a:endParaRPr>
            </a:p>
          </p:txBody>
        </p:sp>
        <p:sp>
          <p:nvSpPr>
            <p:cNvPr id="28826" name="Rectangle 85"/>
            <p:cNvSpPr>
              <a:spLocks noChangeArrowheads="1"/>
            </p:cNvSpPr>
            <p:nvPr/>
          </p:nvSpPr>
          <p:spPr bwMode="auto">
            <a:xfrm>
              <a:off x="3879"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827" name="Rectangle 86"/>
            <p:cNvSpPr>
              <a:spLocks noChangeArrowheads="1"/>
            </p:cNvSpPr>
            <p:nvPr/>
          </p:nvSpPr>
          <p:spPr bwMode="auto">
            <a:xfrm>
              <a:off x="3879"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828" name="Rectangle 87"/>
            <p:cNvSpPr>
              <a:spLocks noChangeArrowheads="1"/>
            </p:cNvSpPr>
            <p:nvPr/>
          </p:nvSpPr>
          <p:spPr bwMode="auto">
            <a:xfrm>
              <a:off x="4215"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8</a:t>
              </a:r>
            </a:p>
          </p:txBody>
        </p:sp>
        <p:sp>
          <p:nvSpPr>
            <p:cNvPr id="28829" name="Rectangle 88"/>
            <p:cNvSpPr>
              <a:spLocks noChangeArrowheads="1"/>
            </p:cNvSpPr>
            <p:nvPr/>
          </p:nvSpPr>
          <p:spPr bwMode="auto">
            <a:xfrm>
              <a:off x="4215"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830" name="Rectangle 89"/>
            <p:cNvSpPr>
              <a:spLocks noChangeArrowheads="1"/>
            </p:cNvSpPr>
            <p:nvPr/>
          </p:nvSpPr>
          <p:spPr bwMode="auto">
            <a:xfrm>
              <a:off x="4215"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31" name="Rectangle 90"/>
            <p:cNvSpPr>
              <a:spLocks noChangeArrowheads="1"/>
            </p:cNvSpPr>
            <p:nvPr/>
          </p:nvSpPr>
          <p:spPr bwMode="auto">
            <a:xfrm>
              <a:off x="4215"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25</a:t>
              </a:r>
              <a:endParaRPr lang="en-US" altLang="zh-TW" sz="1600" baseline="30000">
                <a:latin typeface="Comic Sans MS" panose="030F0702030302020204" pitchFamily="66" charset="0"/>
                <a:ea typeface="PMingLiU" pitchFamily="18" charset="-120"/>
              </a:endParaRPr>
            </a:p>
          </p:txBody>
        </p:sp>
        <p:sp>
          <p:nvSpPr>
            <p:cNvPr id="28832" name="Rectangle 91"/>
            <p:cNvSpPr>
              <a:spLocks noChangeArrowheads="1"/>
            </p:cNvSpPr>
            <p:nvPr/>
          </p:nvSpPr>
          <p:spPr bwMode="auto">
            <a:xfrm>
              <a:off x="4215"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833" name="Rectangle 92"/>
            <p:cNvSpPr>
              <a:spLocks noChangeArrowheads="1"/>
            </p:cNvSpPr>
            <p:nvPr/>
          </p:nvSpPr>
          <p:spPr bwMode="auto">
            <a:xfrm>
              <a:off x="4215"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834" name="Rectangle 93"/>
            <p:cNvSpPr>
              <a:spLocks noChangeArrowheads="1"/>
            </p:cNvSpPr>
            <p:nvPr/>
          </p:nvSpPr>
          <p:spPr bwMode="auto">
            <a:xfrm>
              <a:off x="4215"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29</a:t>
              </a:r>
              <a:endParaRPr lang="en-US" altLang="zh-TW" sz="1600" baseline="30000">
                <a:latin typeface="Comic Sans MS" panose="030F0702030302020204" pitchFamily="66" charset="0"/>
                <a:ea typeface="PMingLiU" pitchFamily="18" charset="-120"/>
              </a:endParaRPr>
            </a:p>
          </p:txBody>
        </p:sp>
        <p:sp>
          <p:nvSpPr>
            <p:cNvPr id="28835" name="Rectangle 94"/>
            <p:cNvSpPr>
              <a:spLocks noChangeArrowheads="1"/>
            </p:cNvSpPr>
            <p:nvPr/>
          </p:nvSpPr>
          <p:spPr bwMode="auto">
            <a:xfrm>
              <a:off x="4551"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9</a:t>
              </a:r>
            </a:p>
          </p:txBody>
        </p:sp>
        <p:sp>
          <p:nvSpPr>
            <p:cNvPr id="28836" name="Rectangle 95"/>
            <p:cNvSpPr>
              <a:spLocks noChangeArrowheads="1"/>
            </p:cNvSpPr>
            <p:nvPr/>
          </p:nvSpPr>
          <p:spPr bwMode="auto">
            <a:xfrm>
              <a:off x="4551"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837" name="Rectangle 96"/>
            <p:cNvSpPr>
              <a:spLocks noChangeArrowheads="1"/>
            </p:cNvSpPr>
            <p:nvPr/>
          </p:nvSpPr>
          <p:spPr bwMode="auto">
            <a:xfrm>
              <a:off x="4551"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38" name="Rectangle 97"/>
            <p:cNvSpPr>
              <a:spLocks noChangeArrowheads="1"/>
            </p:cNvSpPr>
            <p:nvPr/>
          </p:nvSpPr>
          <p:spPr bwMode="auto">
            <a:xfrm>
              <a:off x="4551"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25</a:t>
              </a:r>
              <a:endParaRPr lang="en-US" altLang="zh-TW" sz="1600" baseline="30000">
                <a:latin typeface="Comic Sans MS" panose="030F0702030302020204" pitchFamily="66" charset="0"/>
                <a:ea typeface="PMingLiU" pitchFamily="18" charset="-120"/>
              </a:endParaRPr>
            </a:p>
          </p:txBody>
        </p:sp>
        <p:sp>
          <p:nvSpPr>
            <p:cNvPr id="28839" name="Rectangle 98"/>
            <p:cNvSpPr>
              <a:spLocks noChangeArrowheads="1"/>
            </p:cNvSpPr>
            <p:nvPr/>
          </p:nvSpPr>
          <p:spPr bwMode="auto">
            <a:xfrm>
              <a:off x="4551"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29</a:t>
              </a:r>
              <a:endParaRPr lang="en-US" altLang="zh-TW" sz="1600" baseline="30000">
                <a:latin typeface="Comic Sans MS" panose="030F0702030302020204" pitchFamily="66" charset="0"/>
                <a:ea typeface="PMingLiU" pitchFamily="18" charset="-120"/>
              </a:endParaRPr>
            </a:p>
          </p:txBody>
        </p:sp>
        <p:sp>
          <p:nvSpPr>
            <p:cNvPr id="28840" name="Rectangle 99"/>
            <p:cNvSpPr>
              <a:spLocks noChangeArrowheads="1"/>
            </p:cNvSpPr>
            <p:nvPr/>
          </p:nvSpPr>
          <p:spPr bwMode="auto">
            <a:xfrm>
              <a:off x="4551"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841" name="Rectangle 100"/>
            <p:cNvSpPr>
              <a:spLocks noChangeArrowheads="1"/>
            </p:cNvSpPr>
            <p:nvPr/>
          </p:nvSpPr>
          <p:spPr bwMode="auto">
            <a:xfrm>
              <a:off x="4551"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34</a:t>
              </a:r>
              <a:endParaRPr lang="en-US" altLang="zh-TW" sz="1600" baseline="30000">
                <a:latin typeface="Comic Sans MS" panose="030F0702030302020204" pitchFamily="66" charset="0"/>
                <a:ea typeface="PMingLiU" pitchFamily="18" charset="-120"/>
              </a:endParaRPr>
            </a:p>
          </p:txBody>
        </p:sp>
        <p:sp>
          <p:nvSpPr>
            <p:cNvPr id="28842" name="Rectangle 101"/>
            <p:cNvSpPr>
              <a:spLocks noChangeArrowheads="1"/>
            </p:cNvSpPr>
            <p:nvPr/>
          </p:nvSpPr>
          <p:spPr bwMode="auto">
            <a:xfrm>
              <a:off x="4887"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10</a:t>
              </a:r>
            </a:p>
          </p:txBody>
        </p:sp>
        <p:sp>
          <p:nvSpPr>
            <p:cNvPr id="28843" name="Rectangle 102"/>
            <p:cNvSpPr>
              <a:spLocks noChangeArrowheads="1"/>
            </p:cNvSpPr>
            <p:nvPr/>
          </p:nvSpPr>
          <p:spPr bwMode="auto">
            <a:xfrm>
              <a:off x="4887"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844" name="Rectangle 103"/>
            <p:cNvSpPr>
              <a:spLocks noChangeArrowheads="1"/>
            </p:cNvSpPr>
            <p:nvPr/>
          </p:nvSpPr>
          <p:spPr bwMode="auto">
            <a:xfrm>
              <a:off x="4887"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45" name="Rectangle 104"/>
            <p:cNvSpPr>
              <a:spLocks noChangeArrowheads="1"/>
            </p:cNvSpPr>
            <p:nvPr/>
          </p:nvSpPr>
          <p:spPr bwMode="auto">
            <a:xfrm>
              <a:off x="4887"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25</a:t>
              </a:r>
              <a:endParaRPr lang="en-US" altLang="zh-TW" sz="1600" baseline="30000">
                <a:latin typeface="Comic Sans MS" panose="030F0702030302020204" pitchFamily="66" charset="0"/>
                <a:ea typeface="PMingLiU" pitchFamily="18" charset="-120"/>
              </a:endParaRPr>
            </a:p>
          </p:txBody>
        </p:sp>
        <p:sp>
          <p:nvSpPr>
            <p:cNvPr id="28846" name="Rectangle 105"/>
            <p:cNvSpPr>
              <a:spLocks noChangeArrowheads="1"/>
            </p:cNvSpPr>
            <p:nvPr/>
          </p:nvSpPr>
          <p:spPr bwMode="auto">
            <a:xfrm>
              <a:off x="4887" y="181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29</a:t>
              </a:r>
              <a:endParaRPr lang="en-US" altLang="zh-TW" sz="1600" baseline="30000">
                <a:latin typeface="Comic Sans MS" panose="030F0702030302020204" pitchFamily="66" charset="0"/>
                <a:ea typeface="PMingLiU" pitchFamily="18" charset="-120"/>
              </a:endParaRPr>
            </a:p>
          </p:txBody>
        </p:sp>
        <p:sp>
          <p:nvSpPr>
            <p:cNvPr id="28847" name="Rectangle 106"/>
            <p:cNvSpPr>
              <a:spLocks noChangeArrowheads="1"/>
            </p:cNvSpPr>
            <p:nvPr/>
          </p:nvSpPr>
          <p:spPr bwMode="auto">
            <a:xfrm>
              <a:off x="4887"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848" name="Rectangle 107"/>
            <p:cNvSpPr>
              <a:spLocks noChangeArrowheads="1"/>
            </p:cNvSpPr>
            <p:nvPr/>
          </p:nvSpPr>
          <p:spPr bwMode="auto">
            <a:xfrm>
              <a:off x="4887" y="20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34</a:t>
              </a:r>
              <a:endParaRPr lang="en-US" altLang="zh-TW" sz="1600" baseline="30000">
                <a:latin typeface="Comic Sans MS" panose="030F0702030302020204" pitchFamily="66" charset="0"/>
                <a:ea typeface="PMingLiU" pitchFamily="18" charset="-120"/>
              </a:endParaRPr>
            </a:p>
          </p:txBody>
        </p:sp>
        <p:sp>
          <p:nvSpPr>
            <p:cNvPr id="28849" name="Rectangle 108"/>
            <p:cNvSpPr>
              <a:spLocks noChangeArrowheads="1"/>
            </p:cNvSpPr>
            <p:nvPr/>
          </p:nvSpPr>
          <p:spPr bwMode="auto">
            <a:xfrm>
              <a:off x="5223"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solidFill>
                    <a:schemeClr val="bg1"/>
                  </a:solidFill>
                  <a:latin typeface="Comic Sans MS" panose="030F0702030302020204" pitchFamily="66" charset="0"/>
                  <a:ea typeface="PMingLiU" pitchFamily="18" charset="-120"/>
                </a:rPr>
                <a:t>11</a:t>
              </a:r>
            </a:p>
          </p:txBody>
        </p:sp>
        <p:sp>
          <p:nvSpPr>
            <p:cNvPr id="28850" name="Rectangle 109"/>
            <p:cNvSpPr>
              <a:spLocks noChangeArrowheads="1"/>
            </p:cNvSpPr>
            <p:nvPr/>
          </p:nvSpPr>
          <p:spPr bwMode="auto">
            <a:xfrm>
              <a:off x="5223" y="93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0</a:t>
              </a:r>
              <a:endParaRPr lang="en-US" altLang="zh-TW" sz="1600" baseline="30000">
                <a:latin typeface="Comic Sans MS" panose="030F0702030302020204" pitchFamily="66" charset="0"/>
                <a:ea typeface="PMingLiU" pitchFamily="18" charset="-120"/>
              </a:endParaRPr>
            </a:p>
          </p:txBody>
        </p:sp>
        <p:sp>
          <p:nvSpPr>
            <p:cNvPr id="28851" name="Rectangle 110"/>
            <p:cNvSpPr>
              <a:spLocks noChangeArrowheads="1"/>
            </p:cNvSpPr>
            <p:nvPr/>
          </p:nvSpPr>
          <p:spPr bwMode="auto">
            <a:xfrm>
              <a:off x="5223" y="137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852" name="Rectangle 111"/>
            <p:cNvSpPr>
              <a:spLocks noChangeArrowheads="1"/>
            </p:cNvSpPr>
            <p:nvPr/>
          </p:nvSpPr>
          <p:spPr bwMode="auto">
            <a:xfrm>
              <a:off x="5223" y="159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25</a:t>
              </a:r>
              <a:endParaRPr lang="en-US" altLang="zh-TW" sz="1600" baseline="30000">
                <a:latin typeface="Comic Sans MS" panose="030F0702030302020204" pitchFamily="66" charset="0"/>
                <a:ea typeface="PMingLiU" pitchFamily="18" charset="-120"/>
              </a:endParaRPr>
            </a:p>
          </p:txBody>
        </p:sp>
        <p:sp>
          <p:nvSpPr>
            <p:cNvPr id="28853" name="Rectangle 112"/>
            <p:cNvSpPr>
              <a:spLocks noChangeArrowheads="1"/>
            </p:cNvSpPr>
            <p:nvPr/>
          </p:nvSpPr>
          <p:spPr bwMode="auto">
            <a:xfrm>
              <a:off x="5223" y="181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40</a:t>
              </a:r>
              <a:endParaRPr lang="en-US" altLang="zh-TW" sz="1600" baseline="30000">
                <a:latin typeface="Comic Sans MS" panose="030F0702030302020204" pitchFamily="66" charset="0"/>
                <a:ea typeface="PMingLiU" pitchFamily="18" charset="-120"/>
              </a:endParaRPr>
            </a:p>
          </p:txBody>
        </p:sp>
        <p:sp>
          <p:nvSpPr>
            <p:cNvPr id="28854" name="Rectangle 113"/>
            <p:cNvSpPr>
              <a:spLocks noChangeArrowheads="1"/>
            </p:cNvSpPr>
            <p:nvPr/>
          </p:nvSpPr>
          <p:spPr bwMode="auto">
            <a:xfrm>
              <a:off x="5223" y="1157"/>
              <a:ext cx="336" cy="220"/>
            </a:xfrm>
            <a:prstGeom prst="rect">
              <a:avLst/>
            </a:prstGeom>
            <a:solidFill>
              <a:schemeClr val="fo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855" name="Rectangle 114"/>
            <p:cNvSpPr>
              <a:spLocks noChangeArrowheads="1"/>
            </p:cNvSpPr>
            <p:nvPr/>
          </p:nvSpPr>
          <p:spPr bwMode="auto">
            <a:xfrm>
              <a:off x="5223" y="203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40</a:t>
              </a:r>
              <a:endParaRPr lang="en-US" altLang="zh-TW" sz="1600" baseline="30000">
                <a:latin typeface="Comic Sans MS" panose="030F0702030302020204" pitchFamily="66" charset="0"/>
                <a:ea typeface="PMingLiU" pitchFamily="18" charset="-120"/>
              </a:endParaRPr>
            </a:p>
          </p:txBody>
        </p:sp>
      </p:grpSp>
      <p:sp>
        <p:nvSpPr>
          <p:cNvPr id="28678" name="Line 115"/>
          <p:cNvSpPr>
            <a:spLocks noChangeShapeType="1"/>
          </p:cNvSpPr>
          <p:nvPr/>
        </p:nvSpPr>
        <p:spPr bwMode="auto">
          <a:xfrm rot="16200000">
            <a:off x="7168357" y="-1986757"/>
            <a:ext cx="0" cy="6107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28679" name="Text Box 116"/>
          <p:cNvSpPr txBox="1">
            <a:spLocks noChangeArrowheads="1"/>
          </p:cNvSpPr>
          <p:nvPr/>
        </p:nvSpPr>
        <p:spPr bwMode="auto">
          <a:xfrm>
            <a:off x="6553200" y="914401"/>
            <a:ext cx="990600" cy="308419"/>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en-US" altLang="zh-CN" sz="1400">
                <a:latin typeface="Comic Sans MS" panose="030F0702030302020204" pitchFamily="66" charset="0"/>
                <a:ea typeface="PMingLiU" pitchFamily="18" charset="-120"/>
              </a:rPr>
              <a:t>j</a:t>
            </a:r>
            <a:r>
              <a:rPr kumimoji="1" lang="en-US" altLang="zh-TW" sz="1400">
                <a:latin typeface="Comic Sans MS" panose="030F0702030302020204" pitchFamily="66" charset="0"/>
                <a:ea typeface="PMingLiU" pitchFamily="18" charset="-120"/>
              </a:rPr>
              <a:t> + 1</a:t>
            </a:r>
            <a:endParaRPr kumimoji="1" lang="en-US" altLang="zh-TW" sz="1400" baseline="-25000">
              <a:latin typeface="Comic Sans MS" panose="030F0702030302020204" pitchFamily="66" charset="0"/>
              <a:ea typeface="PMingLiU" pitchFamily="18" charset="-120"/>
            </a:endParaRPr>
          </a:p>
        </p:txBody>
      </p:sp>
      <p:sp>
        <p:nvSpPr>
          <p:cNvPr id="28680" name="Rectangle 117"/>
          <p:cNvSpPr>
            <a:spLocks noChangeArrowheads="1"/>
          </p:cNvSpPr>
          <p:nvPr/>
        </p:nvSpPr>
        <p:spPr bwMode="auto">
          <a:xfrm>
            <a:off x="6823076" y="5556251"/>
            <a:ext cx="873125" cy="346075"/>
          </a:xfrm>
          <a:prstGeom prst="rect">
            <a:avLst/>
          </a:prstGeom>
          <a:solidFill>
            <a:schemeClr val="folHlink"/>
          </a:solidFill>
          <a:ln w="9525">
            <a:solidFill>
              <a:schemeClr val="bg1"/>
            </a:solidFill>
            <a:miter lim="800000"/>
            <a:headEnd/>
            <a:tailEnd/>
          </a:ln>
        </p:spPr>
        <p:txBody>
          <a:bodyPr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omic Sans MS" panose="030F0702030302020204" pitchFamily="66" charset="0"/>
                <a:ea typeface="PMingLiU" pitchFamily="18" charset="-120"/>
              </a:rPr>
              <a:t>C</a:t>
            </a:r>
            <a:r>
              <a:rPr lang="en-US" altLang="zh-TW" sz="1600">
                <a:latin typeface="Comic Sans MS" panose="030F0702030302020204" pitchFamily="66" charset="0"/>
                <a:ea typeface="PMingLiU" pitchFamily="18" charset="-120"/>
              </a:rPr>
              <a:t> = 11</a:t>
            </a:r>
            <a:endParaRPr lang="en-US" altLang="zh-TW" sz="1600" baseline="30000">
              <a:latin typeface="Comic Sans MS" panose="030F0702030302020204" pitchFamily="66" charset="0"/>
              <a:ea typeface="PMingLiU" pitchFamily="18" charset="-120"/>
            </a:endParaRPr>
          </a:p>
        </p:txBody>
      </p:sp>
      <p:sp>
        <p:nvSpPr>
          <p:cNvPr id="28681" name="Rectangle 118"/>
          <p:cNvSpPr>
            <a:spLocks noChangeArrowheads="1"/>
          </p:cNvSpPr>
          <p:nvPr/>
        </p:nvSpPr>
        <p:spPr bwMode="auto">
          <a:xfrm>
            <a:off x="3937000" y="5146676"/>
            <a:ext cx="2171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600">
                <a:latin typeface="Comic Sans MS" panose="030F0702030302020204" pitchFamily="66" charset="0"/>
                <a:ea typeface="PMingLiU" pitchFamily="18" charset="-120"/>
              </a:rPr>
              <a:t>最优解</a:t>
            </a:r>
            <a:r>
              <a:rPr kumimoji="1" lang="en-US" altLang="zh-TW" sz="1600">
                <a:latin typeface="Comic Sans MS" panose="030F0702030302020204" pitchFamily="66" charset="0"/>
                <a:ea typeface="PMingLiU" pitchFamily="18" charset="-120"/>
              </a:rPr>
              <a:t>:  { 4, 3 }</a:t>
            </a:r>
          </a:p>
          <a:p>
            <a:pPr>
              <a:spcBef>
                <a:spcPct val="0"/>
              </a:spcBef>
              <a:buClrTx/>
              <a:buSzTx/>
              <a:buFontTx/>
              <a:buNone/>
            </a:pPr>
            <a:r>
              <a:rPr kumimoji="1" lang="zh-CN" altLang="en-US" sz="1600">
                <a:latin typeface="Comic Sans MS" panose="030F0702030302020204" pitchFamily="66" charset="0"/>
                <a:ea typeface="PMingLiU" pitchFamily="18" charset="-120"/>
              </a:rPr>
              <a:t>最优值</a:t>
            </a:r>
            <a:r>
              <a:rPr kumimoji="1" lang="zh-TW" altLang="en-US" sz="1600">
                <a:latin typeface="Comic Sans MS" panose="030F0702030302020204" pitchFamily="66" charset="0"/>
                <a:ea typeface="PMingLiU" pitchFamily="18" charset="-120"/>
              </a:rPr>
              <a:t> </a:t>
            </a:r>
            <a:r>
              <a:rPr kumimoji="1" lang="en-US" altLang="zh-TW" sz="1600">
                <a:latin typeface="Comic Sans MS" panose="030F0702030302020204" pitchFamily="66" charset="0"/>
                <a:ea typeface="PMingLiU" pitchFamily="18" charset="-120"/>
              </a:rPr>
              <a:t>= 22 + 18 = 40</a:t>
            </a:r>
          </a:p>
        </p:txBody>
      </p:sp>
      <p:sp>
        <p:nvSpPr>
          <p:cNvPr id="28682" name="Rectangle 119"/>
          <p:cNvSpPr>
            <a:spLocks noChangeArrowheads="1"/>
          </p:cNvSpPr>
          <p:nvPr/>
        </p:nvSpPr>
        <p:spPr bwMode="auto">
          <a:xfrm>
            <a:off x="8382000" y="46863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683" name="Rectangle 120"/>
          <p:cNvSpPr>
            <a:spLocks noChangeArrowheads="1"/>
          </p:cNvSpPr>
          <p:nvPr/>
        </p:nvSpPr>
        <p:spPr bwMode="auto">
          <a:xfrm>
            <a:off x="8382000" y="4267200"/>
            <a:ext cx="844550" cy="419100"/>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600">
                <a:solidFill>
                  <a:schemeClr val="bg1"/>
                </a:solidFill>
                <a:latin typeface="Comic Sans MS" panose="030F0702030302020204" pitchFamily="66" charset="0"/>
                <a:ea typeface="PMingLiU" pitchFamily="18" charset="-120"/>
              </a:rPr>
              <a:t>价值</a:t>
            </a:r>
            <a:endParaRPr kumimoji="1" lang="zh-CN" altLang="en-US" sz="1600" baseline="-25000">
              <a:solidFill>
                <a:schemeClr val="bg1"/>
              </a:solidFill>
              <a:latin typeface="Comic Sans MS" panose="030F0702030302020204" pitchFamily="66" charset="0"/>
              <a:ea typeface="PMingLiU" pitchFamily="18" charset="-120"/>
            </a:endParaRPr>
          </a:p>
        </p:txBody>
      </p:sp>
      <p:sp>
        <p:nvSpPr>
          <p:cNvPr id="28684" name="Rectangle 121"/>
          <p:cNvSpPr>
            <a:spLocks noChangeArrowheads="1"/>
          </p:cNvSpPr>
          <p:nvPr/>
        </p:nvSpPr>
        <p:spPr bwMode="auto">
          <a:xfrm>
            <a:off x="8382000" y="53848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685" name="Rectangle 122"/>
          <p:cNvSpPr>
            <a:spLocks noChangeArrowheads="1"/>
          </p:cNvSpPr>
          <p:nvPr/>
        </p:nvSpPr>
        <p:spPr bwMode="auto">
          <a:xfrm>
            <a:off x="8382000" y="57340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686" name="Rectangle 123"/>
          <p:cNvSpPr>
            <a:spLocks noChangeArrowheads="1"/>
          </p:cNvSpPr>
          <p:nvPr/>
        </p:nvSpPr>
        <p:spPr bwMode="auto">
          <a:xfrm>
            <a:off x="8382000" y="60833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687" name="Rectangle 124"/>
          <p:cNvSpPr>
            <a:spLocks noChangeArrowheads="1"/>
          </p:cNvSpPr>
          <p:nvPr/>
        </p:nvSpPr>
        <p:spPr bwMode="auto">
          <a:xfrm>
            <a:off x="9226550" y="46863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1</a:t>
            </a:r>
            <a:endParaRPr lang="en-US" altLang="zh-TW" sz="1600">
              <a:latin typeface="Comic Sans MS" panose="030F0702030302020204" pitchFamily="66" charset="0"/>
              <a:ea typeface="PMingLiU" pitchFamily="18" charset="-120"/>
            </a:endParaRPr>
          </a:p>
        </p:txBody>
      </p:sp>
      <p:sp>
        <p:nvSpPr>
          <p:cNvPr id="28688" name="Rectangle 125"/>
          <p:cNvSpPr>
            <a:spLocks noChangeArrowheads="1"/>
          </p:cNvSpPr>
          <p:nvPr/>
        </p:nvSpPr>
        <p:spPr bwMode="auto">
          <a:xfrm>
            <a:off x="9226550" y="4267200"/>
            <a:ext cx="908050" cy="419100"/>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chemeClr val="bg1"/>
                </a:solidFill>
                <a:latin typeface="Comic Sans MS" panose="030F0702030302020204" pitchFamily="66" charset="0"/>
                <a:ea typeface="PMingLiU" pitchFamily="18" charset="-120"/>
              </a:rPr>
              <a:t>重量</a:t>
            </a:r>
          </a:p>
        </p:txBody>
      </p:sp>
      <p:sp>
        <p:nvSpPr>
          <p:cNvPr id="28689" name="Rectangle 126"/>
          <p:cNvSpPr>
            <a:spLocks noChangeArrowheads="1"/>
          </p:cNvSpPr>
          <p:nvPr/>
        </p:nvSpPr>
        <p:spPr bwMode="auto">
          <a:xfrm>
            <a:off x="9226550" y="53848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690" name="Rectangle 127"/>
          <p:cNvSpPr>
            <a:spLocks noChangeArrowheads="1"/>
          </p:cNvSpPr>
          <p:nvPr/>
        </p:nvSpPr>
        <p:spPr bwMode="auto">
          <a:xfrm>
            <a:off x="9226550" y="57340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28691" name="Rectangle 128"/>
          <p:cNvSpPr>
            <a:spLocks noChangeArrowheads="1"/>
          </p:cNvSpPr>
          <p:nvPr/>
        </p:nvSpPr>
        <p:spPr bwMode="auto">
          <a:xfrm>
            <a:off x="8382000" y="50292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692" name="Rectangle 129"/>
          <p:cNvSpPr>
            <a:spLocks noChangeArrowheads="1"/>
          </p:cNvSpPr>
          <p:nvPr/>
        </p:nvSpPr>
        <p:spPr bwMode="auto">
          <a:xfrm>
            <a:off x="9226550" y="50355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28693" name="Rectangle 130"/>
          <p:cNvSpPr>
            <a:spLocks noChangeArrowheads="1"/>
          </p:cNvSpPr>
          <p:nvPr/>
        </p:nvSpPr>
        <p:spPr bwMode="auto">
          <a:xfrm>
            <a:off x="9226550" y="60833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694" name="Rectangle 131"/>
          <p:cNvSpPr>
            <a:spLocks noChangeArrowheads="1"/>
          </p:cNvSpPr>
          <p:nvPr/>
        </p:nvSpPr>
        <p:spPr bwMode="auto">
          <a:xfrm>
            <a:off x="7620000" y="4267200"/>
            <a:ext cx="762000" cy="419100"/>
          </a:xfrm>
          <a:prstGeom prst="rect">
            <a:avLst/>
          </a:prstGeom>
          <a:solidFill>
            <a:schemeClr val="hlink"/>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chemeClr val="bg1"/>
                </a:solidFill>
                <a:latin typeface="Comic Sans MS" panose="030F0702030302020204" pitchFamily="66" charset="0"/>
                <a:ea typeface="PMingLiU" pitchFamily="18" charset="-120"/>
              </a:rPr>
              <a:t>物品</a:t>
            </a:r>
          </a:p>
        </p:txBody>
      </p:sp>
      <p:sp>
        <p:nvSpPr>
          <p:cNvPr id="28695" name="Rectangle 132"/>
          <p:cNvSpPr>
            <a:spLocks noChangeArrowheads="1"/>
          </p:cNvSpPr>
          <p:nvPr/>
        </p:nvSpPr>
        <p:spPr bwMode="auto">
          <a:xfrm>
            <a:off x="7620000" y="46863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696" name="Rectangle 133"/>
          <p:cNvSpPr>
            <a:spLocks noChangeArrowheads="1"/>
          </p:cNvSpPr>
          <p:nvPr/>
        </p:nvSpPr>
        <p:spPr bwMode="auto">
          <a:xfrm>
            <a:off x="7620000" y="53848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3</a:t>
            </a:r>
            <a:endParaRPr lang="en-US" altLang="zh-TW" sz="1600" baseline="30000">
              <a:latin typeface="Comic Sans MS" panose="030F0702030302020204" pitchFamily="66" charset="0"/>
              <a:ea typeface="PMingLiU" pitchFamily="18" charset="-120"/>
            </a:endParaRPr>
          </a:p>
        </p:txBody>
      </p:sp>
      <p:sp>
        <p:nvSpPr>
          <p:cNvPr id="28697" name="Rectangle 134"/>
          <p:cNvSpPr>
            <a:spLocks noChangeArrowheads="1"/>
          </p:cNvSpPr>
          <p:nvPr/>
        </p:nvSpPr>
        <p:spPr bwMode="auto">
          <a:xfrm>
            <a:off x="7620000" y="57340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a:t>
            </a:r>
            <a:endParaRPr lang="en-US" altLang="zh-TW" sz="1600" baseline="30000">
              <a:latin typeface="Comic Sans MS" panose="030F0702030302020204" pitchFamily="66" charset="0"/>
              <a:ea typeface="PMingLiU" pitchFamily="18" charset="-120"/>
            </a:endParaRPr>
          </a:p>
        </p:txBody>
      </p:sp>
      <p:sp>
        <p:nvSpPr>
          <p:cNvPr id="28698" name="Rectangle 135"/>
          <p:cNvSpPr>
            <a:spLocks noChangeArrowheads="1"/>
          </p:cNvSpPr>
          <p:nvPr/>
        </p:nvSpPr>
        <p:spPr bwMode="auto">
          <a:xfrm>
            <a:off x="7620000" y="60833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699" name="Rectangle 136"/>
          <p:cNvSpPr>
            <a:spLocks noChangeArrowheads="1"/>
          </p:cNvSpPr>
          <p:nvPr/>
        </p:nvSpPr>
        <p:spPr bwMode="auto">
          <a:xfrm>
            <a:off x="7620000" y="50355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28700" name="Rectangle 137"/>
          <p:cNvSpPr>
            <a:spLocks noChangeArrowheads="1"/>
          </p:cNvSpPr>
          <p:nvPr/>
        </p:nvSpPr>
        <p:spPr bwMode="auto">
          <a:xfrm>
            <a:off x="7620000" y="46990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01" name="Rectangle 138"/>
          <p:cNvSpPr>
            <a:spLocks noChangeArrowheads="1"/>
          </p:cNvSpPr>
          <p:nvPr/>
        </p:nvSpPr>
        <p:spPr bwMode="auto">
          <a:xfrm>
            <a:off x="7620000" y="60960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702" name="Rectangle 139"/>
          <p:cNvSpPr>
            <a:spLocks noChangeArrowheads="1"/>
          </p:cNvSpPr>
          <p:nvPr/>
        </p:nvSpPr>
        <p:spPr bwMode="auto">
          <a:xfrm>
            <a:off x="7620000" y="57150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a:t>
            </a:r>
            <a:endParaRPr lang="en-US" altLang="zh-TW" sz="1600" baseline="30000">
              <a:latin typeface="Comic Sans MS" panose="030F0702030302020204" pitchFamily="66" charset="0"/>
              <a:ea typeface="PMingLiU" pitchFamily="18" charset="-120"/>
            </a:endParaRPr>
          </a:p>
        </p:txBody>
      </p:sp>
      <p:sp>
        <p:nvSpPr>
          <p:cNvPr id="28703" name="Rectangle 140"/>
          <p:cNvSpPr>
            <a:spLocks noChangeArrowheads="1"/>
          </p:cNvSpPr>
          <p:nvPr/>
        </p:nvSpPr>
        <p:spPr bwMode="auto">
          <a:xfrm>
            <a:off x="7620000" y="46799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04" name="Rectangle 141"/>
          <p:cNvSpPr>
            <a:spLocks noChangeArrowheads="1"/>
          </p:cNvSpPr>
          <p:nvPr/>
        </p:nvSpPr>
        <p:spPr bwMode="auto">
          <a:xfrm>
            <a:off x="7620000" y="60769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705" name="Rectangle 142"/>
          <p:cNvSpPr>
            <a:spLocks noChangeArrowheads="1"/>
          </p:cNvSpPr>
          <p:nvPr/>
        </p:nvSpPr>
        <p:spPr bwMode="auto">
          <a:xfrm>
            <a:off x="7620000" y="54102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3</a:t>
            </a:r>
            <a:endParaRPr lang="en-US" altLang="zh-TW" sz="1600" baseline="30000">
              <a:latin typeface="Comic Sans MS" panose="030F0702030302020204" pitchFamily="66" charset="0"/>
              <a:ea typeface="PMingLiU" pitchFamily="18" charset="-120"/>
            </a:endParaRPr>
          </a:p>
        </p:txBody>
      </p:sp>
      <p:sp>
        <p:nvSpPr>
          <p:cNvPr id="28706" name="Rectangle 143"/>
          <p:cNvSpPr>
            <a:spLocks noChangeArrowheads="1"/>
          </p:cNvSpPr>
          <p:nvPr/>
        </p:nvSpPr>
        <p:spPr bwMode="auto">
          <a:xfrm>
            <a:off x="7620000" y="57404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a:t>
            </a:r>
            <a:endParaRPr lang="en-US" altLang="zh-TW" sz="1600" baseline="30000">
              <a:latin typeface="Comic Sans MS" panose="030F0702030302020204" pitchFamily="66" charset="0"/>
              <a:ea typeface="PMingLiU" pitchFamily="18" charset="-120"/>
            </a:endParaRPr>
          </a:p>
        </p:txBody>
      </p:sp>
      <p:sp>
        <p:nvSpPr>
          <p:cNvPr id="28707" name="Rectangle 144"/>
          <p:cNvSpPr>
            <a:spLocks noChangeArrowheads="1"/>
          </p:cNvSpPr>
          <p:nvPr/>
        </p:nvSpPr>
        <p:spPr bwMode="auto">
          <a:xfrm>
            <a:off x="7620000" y="47053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08" name="Rectangle 145"/>
          <p:cNvSpPr>
            <a:spLocks noChangeArrowheads="1"/>
          </p:cNvSpPr>
          <p:nvPr/>
        </p:nvSpPr>
        <p:spPr bwMode="auto">
          <a:xfrm>
            <a:off x="7620000" y="61023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709" name="Rectangle 146"/>
          <p:cNvSpPr>
            <a:spLocks noChangeArrowheads="1"/>
          </p:cNvSpPr>
          <p:nvPr/>
        </p:nvSpPr>
        <p:spPr bwMode="auto">
          <a:xfrm>
            <a:off x="7620000" y="502920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28710" name="Rectangle 147"/>
          <p:cNvSpPr>
            <a:spLocks noChangeArrowheads="1"/>
          </p:cNvSpPr>
          <p:nvPr/>
        </p:nvSpPr>
        <p:spPr bwMode="auto">
          <a:xfrm>
            <a:off x="7620000" y="540385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3</a:t>
            </a:r>
            <a:endParaRPr lang="en-US" altLang="zh-TW" sz="1600" baseline="30000">
              <a:latin typeface="Comic Sans MS" panose="030F0702030302020204" pitchFamily="66" charset="0"/>
              <a:ea typeface="PMingLiU" pitchFamily="18" charset="-120"/>
            </a:endParaRPr>
          </a:p>
        </p:txBody>
      </p:sp>
      <p:sp>
        <p:nvSpPr>
          <p:cNvPr id="28711" name="Rectangle 148"/>
          <p:cNvSpPr>
            <a:spLocks noChangeArrowheads="1"/>
          </p:cNvSpPr>
          <p:nvPr/>
        </p:nvSpPr>
        <p:spPr bwMode="auto">
          <a:xfrm>
            <a:off x="7620000" y="573405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4</a:t>
            </a:r>
            <a:endParaRPr lang="en-US" altLang="zh-TW" sz="1600" baseline="30000">
              <a:latin typeface="Comic Sans MS" panose="030F0702030302020204" pitchFamily="66" charset="0"/>
              <a:ea typeface="PMingLiU" pitchFamily="18" charset="-120"/>
            </a:endParaRPr>
          </a:p>
        </p:txBody>
      </p:sp>
      <p:sp>
        <p:nvSpPr>
          <p:cNvPr id="28712" name="Rectangle 149"/>
          <p:cNvSpPr>
            <a:spLocks noChangeArrowheads="1"/>
          </p:cNvSpPr>
          <p:nvPr/>
        </p:nvSpPr>
        <p:spPr bwMode="auto">
          <a:xfrm>
            <a:off x="7620000" y="469900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13" name="Rectangle 150"/>
          <p:cNvSpPr>
            <a:spLocks noChangeArrowheads="1"/>
          </p:cNvSpPr>
          <p:nvPr/>
        </p:nvSpPr>
        <p:spPr bwMode="auto">
          <a:xfrm>
            <a:off x="7620000" y="6096000"/>
            <a:ext cx="76200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714" name="Rectangle 151"/>
          <p:cNvSpPr>
            <a:spLocks noChangeArrowheads="1"/>
          </p:cNvSpPr>
          <p:nvPr/>
        </p:nvSpPr>
        <p:spPr bwMode="auto">
          <a:xfrm>
            <a:off x="8382000" y="47117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15" name="Rectangle 152"/>
          <p:cNvSpPr>
            <a:spLocks noChangeArrowheads="1"/>
          </p:cNvSpPr>
          <p:nvPr/>
        </p:nvSpPr>
        <p:spPr bwMode="auto">
          <a:xfrm>
            <a:off x="8382000" y="54102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716" name="Rectangle 153"/>
          <p:cNvSpPr>
            <a:spLocks noChangeArrowheads="1"/>
          </p:cNvSpPr>
          <p:nvPr/>
        </p:nvSpPr>
        <p:spPr bwMode="auto">
          <a:xfrm>
            <a:off x="8382000" y="50546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17" name="Rectangle 154"/>
          <p:cNvSpPr>
            <a:spLocks noChangeArrowheads="1"/>
          </p:cNvSpPr>
          <p:nvPr/>
        </p:nvSpPr>
        <p:spPr bwMode="auto">
          <a:xfrm>
            <a:off x="8382000" y="57150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718" name="Rectangle 155"/>
          <p:cNvSpPr>
            <a:spLocks noChangeArrowheads="1"/>
          </p:cNvSpPr>
          <p:nvPr/>
        </p:nvSpPr>
        <p:spPr bwMode="auto">
          <a:xfrm>
            <a:off x="8382000" y="46926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19" name="Rectangle 156"/>
          <p:cNvSpPr>
            <a:spLocks noChangeArrowheads="1"/>
          </p:cNvSpPr>
          <p:nvPr/>
        </p:nvSpPr>
        <p:spPr bwMode="auto">
          <a:xfrm>
            <a:off x="8382000" y="53911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720" name="Rectangle 157"/>
          <p:cNvSpPr>
            <a:spLocks noChangeArrowheads="1"/>
          </p:cNvSpPr>
          <p:nvPr/>
        </p:nvSpPr>
        <p:spPr bwMode="auto">
          <a:xfrm>
            <a:off x="8382000" y="50355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21" name="Rectangle 158"/>
          <p:cNvSpPr>
            <a:spLocks noChangeArrowheads="1"/>
          </p:cNvSpPr>
          <p:nvPr/>
        </p:nvSpPr>
        <p:spPr bwMode="auto">
          <a:xfrm>
            <a:off x="8382000" y="60960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722" name="Rectangle 159"/>
          <p:cNvSpPr>
            <a:spLocks noChangeArrowheads="1"/>
          </p:cNvSpPr>
          <p:nvPr/>
        </p:nvSpPr>
        <p:spPr bwMode="auto">
          <a:xfrm>
            <a:off x="8382000" y="57277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723" name="Rectangle 160"/>
          <p:cNvSpPr>
            <a:spLocks noChangeArrowheads="1"/>
          </p:cNvSpPr>
          <p:nvPr/>
        </p:nvSpPr>
        <p:spPr bwMode="auto">
          <a:xfrm>
            <a:off x="8382000" y="47053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24" name="Rectangle 161"/>
          <p:cNvSpPr>
            <a:spLocks noChangeArrowheads="1"/>
          </p:cNvSpPr>
          <p:nvPr/>
        </p:nvSpPr>
        <p:spPr bwMode="auto">
          <a:xfrm>
            <a:off x="8382000" y="54038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725" name="Rectangle 162"/>
          <p:cNvSpPr>
            <a:spLocks noChangeArrowheads="1"/>
          </p:cNvSpPr>
          <p:nvPr/>
        </p:nvSpPr>
        <p:spPr bwMode="auto">
          <a:xfrm>
            <a:off x="8382000" y="50482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26" name="Rectangle 163"/>
          <p:cNvSpPr>
            <a:spLocks noChangeArrowheads="1"/>
          </p:cNvSpPr>
          <p:nvPr/>
        </p:nvSpPr>
        <p:spPr bwMode="auto">
          <a:xfrm>
            <a:off x="9220200" y="60960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727" name="Rectangle 164"/>
          <p:cNvSpPr>
            <a:spLocks noChangeArrowheads="1"/>
          </p:cNvSpPr>
          <p:nvPr/>
        </p:nvSpPr>
        <p:spPr bwMode="auto">
          <a:xfrm>
            <a:off x="8375650" y="61087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728" name="Rectangle 165"/>
          <p:cNvSpPr>
            <a:spLocks noChangeArrowheads="1"/>
          </p:cNvSpPr>
          <p:nvPr/>
        </p:nvSpPr>
        <p:spPr bwMode="auto">
          <a:xfrm>
            <a:off x="8375650" y="57404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729" name="Rectangle 166"/>
          <p:cNvSpPr>
            <a:spLocks noChangeArrowheads="1"/>
          </p:cNvSpPr>
          <p:nvPr/>
        </p:nvSpPr>
        <p:spPr bwMode="auto">
          <a:xfrm>
            <a:off x="8375650" y="47180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30" name="Rectangle 167"/>
          <p:cNvSpPr>
            <a:spLocks noChangeArrowheads="1"/>
          </p:cNvSpPr>
          <p:nvPr/>
        </p:nvSpPr>
        <p:spPr bwMode="auto">
          <a:xfrm>
            <a:off x="8375650" y="54165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731" name="Rectangle 168"/>
          <p:cNvSpPr>
            <a:spLocks noChangeArrowheads="1"/>
          </p:cNvSpPr>
          <p:nvPr/>
        </p:nvSpPr>
        <p:spPr bwMode="auto">
          <a:xfrm>
            <a:off x="8375650" y="50609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32" name="Rectangle 169"/>
          <p:cNvSpPr>
            <a:spLocks noChangeArrowheads="1"/>
          </p:cNvSpPr>
          <p:nvPr/>
        </p:nvSpPr>
        <p:spPr bwMode="auto">
          <a:xfrm>
            <a:off x="9220200" y="57150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28733" name="Rectangle 170"/>
          <p:cNvSpPr>
            <a:spLocks noChangeArrowheads="1"/>
          </p:cNvSpPr>
          <p:nvPr/>
        </p:nvSpPr>
        <p:spPr bwMode="auto">
          <a:xfrm>
            <a:off x="9213850" y="60769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734" name="Rectangle 171"/>
          <p:cNvSpPr>
            <a:spLocks noChangeArrowheads="1"/>
          </p:cNvSpPr>
          <p:nvPr/>
        </p:nvSpPr>
        <p:spPr bwMode="auto">
          <a:xfrm>
            <a:off x="8369300" y="60896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735" name="Rectangle 172"/>
          <p:cNvSpPr>
            <a:spLocks noChangeArrowheads="1"/>
          </p:cNvSpPr>
          <p:nvPr/>
        </p:nvSpPr>
        <p:spPr bwMode="auto">
          <a:xfrm>
            <a:off x="8369300" y="57213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736" name="Rectangle 173"/>
          <p:cNvSpPr>
            <a:spLocks noChangeArrowheads="1"/>
          </p:cNvSpPr>
          <p:nvPr/>
        </p:nvSpPr>
        <p:spPr bwMode="auto">
          <a:xfrm>
            <a:off x="8369300" y="46990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37" name="Rectangle 174"/>
          <p:cNvSpPr>
            <a:spLocks noChangeArrowheads="1"/>
          </p:cNvSpPr>
          <p:nvPr/>
        </p:nvSpPr>
        <p:spPr bwMode="auto">
          <a:xfrm>
            <a:off x="8369300" y="53975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738" name="Rectangle 175"/>
          <p:cNvSpPr>
            <a:spLocks noChangeArrowheads="1"/>
          </p:cNvSpPr>
          <p:nvPr/>
        </p:nvSpPr>
        <p:spPr bwMode="auto">
          <a:xfrm>
            <a:off x="8369300" y="50419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39" name="Rectangle 176"/>
          <p:cNvSpPr>
            <a:spLocks noChangeArrowheads="1"/>
          </p:cNvSpPr>
          <p:nvPr/>
        </p:nvSpPr>
        <p:spPr bwMode="auto">
          <a:xfrm>
            <a:off x="9220200" y="54102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740" name="Rectangle 177"/>
          <p:cNvSpPr>
            <a:spLocks noChangeArrowheads="1"/>
          </p:cNvSpPr>
          <p:nvPr/>
        </p:nvSpPr>
        <p:spPr bwMode="auto">
          <a:xfrm>
            <a:off x="9213850" y="57404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28741" name="Rectangle 178"/>
          <p:cNvSpPr>
            <a:spLocks noChangeArrowheads="1"/>
          </p:cNvSpPr>
          <p:nvPr/>
        </p:nvSpPr>
        <p:spPr bwMode="auto">
          <a:xfrm>
            <a:off x="9207500" y="61023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742" name="Rectangle 179"/>
          <p:cNvSpPr>
            <a:spLocks noChangeArrowheads="1"/>
          </p:cNvSpPr>
          <p:nvPr/>
        </p:nvSpPr>
        <p:spPr bwMode="auto">
          <a:xfrm>
            <a:off x="8362950" y="61150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743" name="Rectangle 180"/>
          <p:cNvSpPr>
            <a:spLocks noChangeArrowheads="1"/>
          </p:cNvSpPr>
          <p:nvPr/>
        </p:nvSpPr>
        <p:spPr bwMode="auto">
          <a:xfrm>
            <a:off x="8362950" y="57467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744" name="Rectangle 181"/>
          <p:cNvSpPr>
            <a:spLocks noChangeArrowheads="1"/>
          </p:cNvSpPr>
          <p:nvPr/>
        </p:nvSpPr>
        <p:spPr bwMode="auto">
          <a:xfrm>
            <a:off x="8362950" y="47244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45" name="Rectangle 182"/>
          <p:cNvSpPr>
            <a:spLocks noChangeArrowheads="1"/>
          </p:cNvSpPr>
          <p:nvPr/>
        </p:nvSpPr>
        <p:spPr bwMode="auto">
          <a:xfrm>
            <a:off x="8362950" y="54229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746" name="Rectangle 183"/>
          <p:cNvSpPr>
            <a:spLocks noChangeArrowheads="1"/>
          </p:cNvSpPr>
          <p:nvPr/>
        </p:nvSpPr>
        <p:spPr bwMode="auto">
          <a:xfrm>
            <a:off x="8362950" y="50673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47" name="Rectangle 184"/>
          <p:cNvSpPr>
            <a:spLocks noChangeArrowheads="1"/>
          </p:cNvSpPr>
          <p:nvPr/>
        </p:nvSpPr>
        <p:spPr bwMode="auto">
          <a:xfrm>
            <a:off x="9220200" y="50292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28748" name="Rectangle 185"/>
          <p:cNvSpPr>
            <a:spLocks noChangeArrowheads="1"/>
          </p:cNvSpPr>
          <p:nvPr/>
        </p:nvSpPr>
        <p:spPr bwMode="auto">
          <a:xfrm>
            <a:off x="9213850" y="54038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749" name="Rectangle 186"/>
          <p:cNvSpPr>
            <a:spLocks noChangeArrowheads="1"/>
          </p:cNvSpPr>
          <p:nvPr/>
        </p:nvSpPr>
        <p:spPr bwMode="auto">
          <a:xfrm>
            <a:off x="9207500" y="57340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28750" name="Rectangle 187"/>
          <p:cNvSpPr>
            <a:spLocks noChangeArrowheads="1"/>
          </p:cNvSpPr>
          <p:nvPr/>
        </p:nvSpPr>
        <p:spPr bwMode="auto">
          <a:xfrm>
            <a:off x="9201150" y="60960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751" name="Rectangle 188"/>
          <p:cNvSpPr>
            <a:spLocks noChangeArrowheads="1"/>
          </p:cNvSpPr>
          <p:nvPr/>
        </p:nvSpPr>
        <p:spPr bwMode="auto">
          <a:xfrm>
            <a:off x="8356600" y="61087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752" name="Rectangle 189"/>
          <p:cNvSpPr>
            <a:spLocks noChangeArrowheads="1"/>
          </p:cNvSpPr>
          <p:nvPr/>
        </p:nvSpPr>
        <p:spPr bwMode="auto">
          <a:xfrm>
            <a:off x="8356600" y="57404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753" name="Rectangle 190"/>
          <p:cNvSpPr>
            <a:spLocks noChangeArrowheads="1"/>
          </p:cNvSpPr>
          <p:nvPr/>
        </p:nvSpPr>
        <p:spPr bwMode="auto">
          <a:xfrm>
            <a:off x="8356600" y="47180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54" name="Rectangle 191"/>
          <p:cNvSpPr>
            <a:spLocks noChangeArrowheads="1"/>
          </p:cNvSpPr>
          <p:nvPr/>
        </p:nvSpPr>
        <p:spPr bwMode="auto">
          <a:xfrm>
            <a:off x="8356600" y="54165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755" name="Rectangle 192"/>
          <p:cNvSpPr>
            <a:spLocks noChangeArrowheads="1"/>
          </p:cNvSpPr>
          <p:nvPr/>
        </p:nvSpPr>
        <p:spPr bwMode="auto">
          <a:xfrm>
            <a:off x="8356600" y="50609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
        <p:nvSpPr>
          <p:cNvPr id="28756" name="Rectangle 193"/>
          <p:cNvSpPr>
            <a:spLocks noChangeArrowheads="1"/>
          </p:cNvSpPr>
          <p:nvPr/>
        </p:nvSpPr>
        <p:spPr bwMode="auto">
          <a:xfrm>
            <a:off x="9220200" y="464820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1</a:t>
            </a:r>
            <a:endParaRPr lang="en-US" altLang="zh-TW" sz="1600">
              <a:latin typeface="Comic Sans MS" panose="030F0702030302020204" pitchFamily="66" charset="0"/>
              <a:ea typeface="PMingLiU" pitchFamily="18" charset="-120"/>
            </a:endParaRPr>
          </a:p>
        </p:txBody>
      </p:sp>
      <p:sp>
        <p:nvSpPr>
          <p:cNvPr id="28757" name="Rectangle 194"/>
          <p:cNvSpPr>
            <a:spLocks noChangeArrowheads="1"/>
          </p:cNvSpPr>
          <p:nvPr/>
        </p:nvSpPr>
        <p:spPr bwMode="auto">
          <a:xfrm>
            <a:off x="9213850" y="499110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2</a:t>
            </a:r>
            <a:endParaRPr lang="en-US" altLang="zh-TW" sz="1600" baseline="30000">
              <a:latin typeface="Comic Sans MS" panose="030F0702030302020204" pitchFamily="66" charset="0"/>
              <a:ea typeface="PMingLiU" pitchFamily="18" charset="-120"/>
            </a:endParaRPr>
          </a:p>
        </p:txBody>
      </p:sp>
      <p:sp>
        <p:nvSpPr>
          <p:cNvPr id="28758" name="Rectangle 195"/>
          <p:cNvSpPr>
            <a:spLocks noChangeArrowheads="1"/>
          </p:cNvSpPr>
          <p:nvPr/>
        </p:nvSpPr>
        <p:spPr bwMode="auto">
          <a:xfrm>
            <a:off x="9207500" y="536575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5</a:t>
            </a:r>
            <a:endParaRPr lang="en-US" altLang="zh-TW" sz="1600" baseline="30000">
              <a:latin typeface="Comic Sans MS" panose="030F0702030302020204" pitchFamily="66" charset="0"/>
              <a:ea typeface="PMingLiU" pitchFamily="18" charset="-120"/>
            </a:endParaRPr>
          </a:p>
        </p:txBody>
      </p:sp>
      <p:sp>
        <p:nvSpPr>
          <p:cNvPr id="28759" name="Rectangle 196"/>
          <p:cNvSpPr>
            <a:spLocks noChangeArrowheads="1"/>
          </p:cNvSpPr>
          <p:nvPr/>
        </p:nvSpPr>
        <p:spPr bwMode="auto">
          <a:xfrm>
            <a:off x="9201150" y="569595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1600">
                <a:latin typeface="Comic Sans MS" panose="030F0702030302020204" pitchFamily="66" charset="0"/>
                <a:ea typeface="PMingLiU" pitchFamily="18" charset="-120"/>
              </a:rPr>
              <a:t>6</a:t>
            </a:r>
            <a:endParaRPr lang="en-US" altLang="zh-TW" sz="1600">
              <a:latin typeface="Comic Sans MS" panose="030F0702030302020204" pitchFamily="66" charset="0"/>
              <a:ea typeface="PMingLiU" pitchFamily="18" charset="-120"/>
            </a:endParaRPr>
          </a:p>
        </p:txBody>
      </p:sp>
      <p:sp>
        <p:nvSpPr>
          <p:cNvPr id="28760" name="Rectangle 197"/>
          <p:cNvSpPr>
            <a:spLocks noChangeArrowheads="1"/>
          </p:cNvSpPr>
          <p:nvPr/>
        </p:nvSpPr>
        <p:spPr bwMode="auto">
          <a:xfrm>
            <a:off x="9194800" y="6057900"/>
            <a:ext cx="9080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7</a:t>
            </a:r>
            <a:endParaRPr lang="en-US" altLang="zh-TW" sz="1600" baseline="30000">
              <a:latin typeface="Comic Sans MS" panose="030F0702030302020204" pitchFamily="66" charset="0"/>
              <a:ea typeface="PMingLiU" pitchFamily="18" charset="-120"/>
            </a:endParaRPr>
          </a:p>
        </p:txBody>
      </p:sp>
      <p:sp>
        <p:nvSpPr>
          <p:cNvPr id="28761" name="Rectangle 198"/>
          <p:cNvSpPr>
            <a:spLocks noChangeArrowheads="1"/>
          </p:cNvSpPr>
          <p:nvPr/>
        </p:nvSpPr>
        <p:spPr bwMode="auto">
          <a:xfrm>
            <a:off x="8350250" y="607060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28</a:t>
            </a:r>
            <a:endParaRPr lang="en-US" altLang="zh-TW" sz="1600" baseline="30000">
              <a:latin typeface="Comic Sans MS" panose="030F0702030302020204" pitchFamily="66" charset="0"/>
              <a:ea typeface="PMingLiU" pitchFamily="18" charset="-120"/>
            </a:endParaRPr>
          </a:p>
        </p:txBody>
      </p:sp>
      <p:sp>
        <p:nvSpPr>
          <p:cNvPr id="28762" name="Rectangle 199"/>
          <p:cNvSpPr>
            <a:spLocks noChangeArrowheads="1"/>
          </p:cNvSpPr>
          <p:nvPr/>
        </p:nvSpPr>
        <p:spPr bwMode="auto">
          <a:xfrm>
            <a:off x="8350250" y="570230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22</a:t>
            </a:r>
            <a:endParaRPr lang="en-US" altLang="zh-TW" sz="1600" baseline="30000">
              <a:latin typeface="Comic Sans MS" panose="030F0702030302020204" pitchFamily="66" charset="0"/>
              <a:ea typeface="PMingLiU" pitchFamily="18" charset="-120"/>
            </a:endParaRPr>
          </a:p>
        </p:txBody>
      </p:sp>
      <p:sp>
        <p:nvSpPr>
          <p:cNvPr id="28763" name="Rectangle 200"/>
          <p:cNvSpPr>
            <a:spLocks noChangeArrowheads="1"/>
          </p:cNvSpPr>
          <p:nvPr/>
        </p:nvSpPr>
        <p:spPr bwMode="auto">
          <a:xfrm>
            <a:off x="8350250" y="467995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a:t>
            </a:r>
            <a:endParaRPr lang="en-US" altLang="zh-TW" sz="1600" baseline="30000">
              <a:latin typeface="Comic Sans MS" panose="030F0702030302020204" pitchFamily="66" charset="0"/>
              <a:ea typeface="PMingLiU" pitchFamily="18" charset="-120"/>
            </a:endParaRPr>
          </a:p>
        </p:txBody>
      </p:sp>
      <p:sp>
        <p:nvSpPr>
          <p:cNvPr id="28764" name="Rectangle 201"/>
          <p:cNvSpPr>
            <a:spLocks noChangeArrowheads="1"/>
          </p:cNvSpPr>
          <p:nvPr/>
        </p:nvSpPr>
        <p:spPr bwMode="auto">
          <a:xfrm>
            <a:off x="8350250" y="537845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18</a:t>
            </a:r>
            <a:endParaRPr lang="en-US" altLang="zh-TW" sz="1600" baseline="30000">
              <a:latin typeface="Comic Sans MS" panose="030F0702030302020204" pitchFamily="66" charset="0"/>
              <a:ea typeface="PMingLiU" pitchFamily="18" charset="-120"/>
            </a:endParaRPr>
          </a:p>
        </p:txBody>
      </p:sp>
      <p:sp>
        <p:nvSpPr>
          <p:cNvPr id="28765" name="Rectangle 202"/>
          <p:cNvSpPr>
            <a:spLocks noChangeArrowheads="1"/>
          </p:cNvSpPr>
          <p:nvPr/>
        </p:nvSpPr>
        <p:spPr bwMode="auto">
          <a:xfrm>
            <a:off x="8350250" y="5022850"/>
            <a:ext cx="844550" cy="349250"/>
          </a:xfrm>
          <a:prstGeom prst="rect">
            <a:avLst/>
          </a:prstGeom>
          <a:solidFill>
            <a:schemeClr val="accent1"/>
          </a:solidFill>
          <a:ln w="9525">
            <a:solidFill>
              <a:schemeClr val="bg1"/>
            </a:solidFill>
            <a:miter lim="800000"/>
            <a:headEnd/>
            <a:tailEnd/>
          </a:ln>
        </p:spPr>
        <p:txBody>
          <a:bodyPr wrap="none"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TW" sz="1600">
                <a:latin typeface="Comic Sans MS" panose="030F0702030302020204" pitchFamily="66" charset="0"/>
                <a:ea typeface="PMingLiU" pitchFamily="18" charset="-120"/>
              </a:rPr>
              <a:t>6</a:t>
            </a:r>
            <a:endParaRPr lang="en-US" altLang="zh-TW" sz="1600" baseline="30000">
              <a:latin typeface="Comic Sans MS" panose="030F0702030302020204" pitchFamily="66" charset="0"/>
              <a:ea typeface="PMingLiU" pitchFamily="18" charset="-120"/>
            </a:endParaRPr>
          </a:p>
        </p:txBody>
      </p:sp>
    </p:spTree>
    <p:extLst>
      <p:ext uri="{BB962C8B-B14F-4D97-AF65-F5344CB8AC3E}">
        <p14:creationId xmlns:p14="http://schemas.microsoft.com/office/powerpoint/2010/main" val="478705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76400" y="1219200"/>
            <a:ext cx="8229600" cy="685800"/>
          </a:xfrm>
        </p:spPr>
        <p:txBody>
          <a:bodyPr/>
          <a:lstStyle/>
          <a:p>
            <a:pPr eaLnBrk="1" hangingPunct="1"/>
            <a:r>
              <a:rPr lang="zh-CN" altLang="en-US" sz="3200" dirty="0">
                <a:ea typeface="PMingLiU" pitchFamily="18" charset="-120"/>
              </a:rPr>
              <a:t>思考</a:t>
            </a:r>
            <a:endParaRPr lang="en-US" altLang="zh-CN" sz="3200" dirty="0">
              <a:ea typeface="PMingLiU" pitchFamily="18" charset="-120"/>
            </a:endParaRPr>
          </a:p>
        </p:txBody>
      </p:sp>
      <p:sp>
        <p:nvSpPr>
          <p:cNvPr id="30723" name="Rectangle 3"/>
          <p:cNvSpPr>
            <a:spLocks noGrp="1" noChangeArrowheads="1"/>
          </p:cNvSpPr>
          <p:nvPr>
            <p:ph type="body" sz="half" idx="1"/>
          </p:nvPr>
        </p:nvSpPr>
        <p:spPr/>
        <p:txBody>
          <a:bodyPr/>
          <a:lstStyle/>
          <a:p>
            <a:pPr lvl="1" eaLnBrk="1" hangingPunct="1">
              <a:buFont typeface="Wingdings" panose="05000000000000000000" pitchFamily="2" charset="2"/>
              <a:buNone/>
            </a:pPr>
            <a:endParaRPr lang="en-US" altLang="zh-TW" sz="2000">
              <a:ea typeface="PMingLiU" pitchFamily="18" charset="-120"/>
            </a:endParaRPr>
          </a:p>
          <a:p>
            <a:pPr eaLnBrk="1" hangingPunct="1"/>
            <a:endParaRPr lang="en-US" altLang="zh-TW" sz="2000">
              <a:ea typeface="PMingLiU" pitchFamily="18" charset="-120"/>
            </a:endParaRPr>
          </a:p>
        </p:txBody>
      </p:sp>
      <p:sp>
        <p:nvSpPr>
          <p:cNvPr id="171012" name="Rectangle 4"/>
          <p:cNvSpPr>
            <a:spLocks noChangeArrowheads="1"/>
          </p:cNvSpPr>
          <p:nvPr/>
        </p:nvSpPr>
        <p:spPr bwMode="auto">
          <a:xfrm>
            <a:off x="1676400" y="1981200"/>
            <a:ext cx="7772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zh-CN" altLang="en-US" sz="2400" dirty="0"/>
              <a:t>如果每次可以装载最多</a:t>
            </a:r>
            <a:r>
              <a:rPr lang="en-US" altLang="zh-CN" sz="2400" dirty="0"/>
              <a:t>k</a:t>
            </a:r>
            <a:r>
              <a:rPr lang="zh-CN" altLang="en-US" sz="2400" dirty="0"/>
              <a:t>个货物，应该怎样设计算法？</a:t>
            </a:r>
            <a:endParaRPr lang="en-US" altLang="zh-CN" sz="2400" dirty="0"/>
          </a:p>
          <a:p>
            <a:pPr eaLnBrk="1" hangingPunct="1">
              <a:spcBef>
                <a:spcPct val="0"/>
              </a:spcBef>
              <a:buClrTx/>
              <a:buSzTx/>
              <a:buFont typeface="Arial" panose="020B0604020202020204" pitchFamily="34" charset="0"/>
              <a:buChar char="•"/>
            </a:pPr>
            <a:endParaRPr lang="en-US" altLang="zh-CN" sz="2400" dirty="0"/>
          </a:p>
          <a:p>
            <a:pPr eaLnBrk="1" hangingPunct="1">
              <a:spcBef>
                <a:spcPct val="0"/>
              </a:spcBef>
              <a:buClrTx/>
              <a:buSzTx/>
              <a:buFont typeface="Arial" panose="020B0604020202020204" pitchFamily="34" charset="0"/>
              <a:buChar char="•"/>
            </a:pPr>
            <a:r>
              <a:rPr lang="zh-CN" altLang="en-US" sz="2400" dirty="0"/>
              <a:t>如果每样物品有两样时，每次最多可以装载</a:t>
            </a:r>
            <a:r>
              <a:rPr lang="en-US" altLang="zh-CN" sz="2400" dirty="0"/>
              <a:t>0</a:t>
            </a:r>
            <a:r>
              <a:rPr lang="zh-CN" altLang="en-US" sz="2400" dirty="0"/>
              <a:t>或</a:t>
            </a:r>
            <a:r>
              <a:rPr lang="en-US" altLang="zh-CN" sz="2400" dirty="0"/>
              <a:t>1</a:t>
            </a:r>
            <a:r>
              <a:rPr lang="zh-CN" altLang="en-US" sz="2400" dirty="0"/>
              <a:t>个，应该怎样设计算法？</a:t>
            </a:r>
            <a:endParaRPr lang="en-US" altLang="zh-CN" sz="2400" dirty="0"/>
          </a:p>
          <a:p>
            <a:pPr eaLnBrk="1" hangingPunct="1">
              <a:spcBef>
                <a:spcPct val="0"/>
              </a:spcBef>
              <a:buClrTx/>
              <a:buSzTx/>
              <a:buFont typeface="Arial" panose="020B0604020202020204" pitchFamily="34" charset="0"/>
              <a:buChar char="•"/>
            </a:pPr>
            <a:endParaRPr lang="en-US" altLang="zh-CN" sz="2400" dirty="0"/>
          </a:p>
          <a:p>
            <a:pPr eaLnBrk="1" hangingPunct="1">
              <a:spcBef>
                <a:spcPct val="0"/>
              </a:spcBef>
              <a:buClrTx/>
              <a:buSzTx/>
              <a:buFont typeface="Arial" panose="020B0604020202020204" pitchFamily="34" charset="0"/>
              <a:buChar char="•"/>
            </a:pPr>
            <a:r>
              <a:rPr lang="zh-CN" altLang="en-US" sz="2400" dirty="0"/>
              <a:t>如果允许装入部分物品时，应该怎样设计算法</a:t>
            </a:r>
            <a:endParaRPr lang="en-US" altLang="zh-TW" sz="2400" dirty="0"/>
          </a:p>
        </p:txBody>
      </p:sp>
    </p:spTree>
    <p:extLst>
      <p:ext uri="{BB962C8B-B14F-4D97-AF65-F5344CB8AC3E}">
        <p14:creationId xmlns:p14="http://schemas.microsoft.com/office/powerpoint/2010/main" val="29311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animEffect transition="in" filter="blinds(horizontal)">
                                      <p:cBhvr>
                                        <p:cTn id="7" dur="500"/>
                                        <p:tgtEl>
                                          <p:spTgt spid="1710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1012">
                                            <p:txEl>
                                              <p:pRg st="2" end="2"/>
                                            </p:txEl>
                                          </p:spTgt>
                                        </p:tgtEl>
                                        <p:attrNameLst>
                                          <p:attrName>style.visibility</p:attrName>
                                        </p:attrNameLst>
                                      </p:cBhvr>
                                      <p:to>
                                        <p:strVal val="visible"/>
                                      </p:to>
                                    </p:set>
                                    <p:animEffect transition="in" filter="blinds(horizontal)">
                                      <p:cBhvr>
                                        <p:cTn id="12" dur="500"/>
                                        <p:tgtEl>
                                          <p:spTgt spid="17101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1012">
                                            <p:txEl>
                                              <p:pRg st="4" end="4"/>
                                            </p:txEl>
                                          </p:spTgt>
                                        </p:tgtEl>
                                        <p:attrNameLst>
                                          <p:attrName>style.visibility</p:attrName>
                                        </p:attrNameLst>
                                      </p:cBhvr>
                                      <p:to>
                                        <p:strVal val="visible"/>
                                      </p:to>
                                    </p:set>
                                    <p:animEffect transition="in" filter="blinds(horizontal)">
                                      <p:cBhvr>
                                        <p:cTn id="17" dur="500"/>
                                        <p:tgtEl>
                                          <p:spTgt spid="1710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905000" y="2590800"/>
            <a:ext cx="8229600" cy="1371600"/>
          </a:xfrm>
        </p:spPr>
        <p:txBody>
          <a:bodyPr/>
          <a:lstStyle/>
          <a:p>
            <a:pPr algn="ctr" eaLnBrk="1" hangingPunct="1">
              <a:defRPr/>
            </a:pPr>
            <a:r>
              <a:rPr lang="zh-CN" altLang="en-US" sz="4800">
                <a:effectLst>
                  <a:outerShdw blurRad="38100" dist="38100" dir="2700000" algn="tl">
                    <a:srgbClr val="C0C0C0"/>
                  </a:outerShdw>
                </a:effectLst>
                <a:ea typeface="黑体" pitchFamily="49" charset="-122"/>
              </a:rPr>
              <a:t>装配线调度问题</a:t>
            </a:r>
          </a:p>
        </p:txBody>
      </p:sp>
    </p:spTree>
    <p:extLst>
      <p:ext uri="{BB962C8B-B14F-4D97-AF65-F5344CB8AC3E}">
        <p14:creationId xmlns:p14="http://schemas.microsoft.com/office/powerpoint/2010/main" val="2930302343"/>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2209800" y="228600"/>
            <a:ext cx="7772400" cy="1143000"/>
          </a:xfrm>
        </p:spPr>
        <p:txBody>
          <a:bodyPr/>
          <a:lstStyle/>
          <a:p>
            <a:pPr eaLnBrk="1" hangingPunct="1">
              <a:defRPr/>
            </a:pPr>
            <a:r>
              <a:rPr lang="zh-CN" altLang="en-US" sz="3600">
                <a:effectLst>
                  <a:outerShdw blurRad="38100" dist="38100" dir="2700000" algn="tl">
                    <a:srgbClr val="C0C0C0"/>
                  </a:outerShdw>
                </a:effectLst>
                <a:latin typeface="Verdana" pitchFamily="34" charset="0"/>
                <a:ea typeface="黑体" pitchFamily="49" charset="-122"/>
              </a:rPr>
              <a:t>装配线调度问题</a:t>
            </a:r>
          </a:p>
        </p:txBody>
      </p:sp>
      <p:sp>
        <p:nvSpPr>
          <p:cNvPr id="7171" name="Rectangle 3"/>
          <p:cNvSpPr>
            <a:spLocks noChangeArrowheads="1"/>
          </p:cNvSpPr>
          <p:nvPr/>
        </p:nvSpPr>
        <p:spPr bwMode="auto">
          <a:xfrm>
            <a:off x="1828800" y="1295401"/>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pPr>
            <a:r>
              <a:rPr lang="zh-CN" altLang="en-US" sz="2400">
                <a:latin typeface="Verdana" panose="020B0604030504040204" pitchFamily="34" charset="0"/>
                <a:ea typeface="楷体_GB2312" pitchFamily="49" charset="-122"/>
              </a:rPr>
              <a:t>大众汽车公司在两条装配线的工厂内生产汽车。下图所示：</a:t>
            </a:r>
          </a:p>
          <a:p>
            <a:pPr eaLnBrk="1" hangingPunct="1">
              <a:buClr>
                <a:schemeClr val="accent2"/>
              </a:buClr>
              <a:buSzPct val="50000"/>
            </a:pPr>
            <a:endParaRPr lang="en-US" altLang="zh-CN" sz="2400">
              <a:latin typeface="Verdana" panose="020B0604030504040204" pitchFamily="34" charset="0"/>
              <a:ea typeface="楷体_GB2312" pitchFamily="49" charset="-122"/>
            </a:endParaRPr>
          </a:p>
        </p:txBody>
      </p:sp>
      <p:pic>
        <p:nvPicPr>
          <p:cNvPr id="7172" name="Picture 4" descr="绘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2170114"/>
            <a:ext cx="7534275"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847586"/>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524000" y="381000"/>
            <a:ext cx="7772400" cy="1143000"/>
          </a:xfrm>
        </p:spPr>
        <p:txBody>
          <a:bodyPr/>
          <a:lstStyle/>
          <a:p>
            <a:pPr eaLnBrk="1" hangingPunct="1">
              <a:defRPr/>
            </a:pPr>
            <a:r>
              <a:rPr lang="zh-CN" altLang="en-US" sz="3600" dirty="0">
                <a:effectLst>
                  <a:outerShdw blurRad="38100" dist="38100" dir="2700000" algn="tl">
                    <a:srgbClr val="C0C0C0"/>
                  </a:outerShdw>
                </a:effectLst>
                <a:latin typeface="Verdana" pitchFamily="34" charset="0"/>
                <a:ea typeface="黑体" pitchFamily="49" charset="-122"/>
              </a:rPr>
              <a:t>装配线调度问题</a:t>
            </a:r>
          </a:p>
        </p:txBody>
      </p:sp>
      <p:sp>
        <p:nvSpPr>
          <p:cNvPr id="199683" name="Rectangle 3"/>
          <p:cNvSpPr>
            <a:spLocks noChangeArrowheads="1"/>
          </p:cNvSpPr>
          <p:nvPr/>
        </p:nvSpPr>
        <p:spPr bwMode="auto">
          <a:xfrm>
            <a:off x="1828800" y="1295401"/>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pPr>
            <a:r>
              <a:rPr lang="zh-CN" altLang="en-US" sz="2400">
                <a:latin typeface="Verdana" panose="020B0604030504040204" pitchFamily="34" charset="0"/>
                <a:ea typeface="楷体_GB2312" pitchFamily="49" charset="-122"/>
              </a:rPr>
              <a:t>每条装配线上有</a:t>
            </a:r>
            <a:r>
              <a:rPr lang="en-US" altLang="zh-CN" sz="2400">
                <a:latin typeface="Verdana" panose="020B0604030504040204" pitchFamily="34" charset="0"/>
                <a:ea typeface="楷体_GB2312" pitchFamily="49" charset="-122"/>
              </a:rPr>
              <a:t>m</a:t>
            </a:r>
            <a:r>
              <a:rPr lang="zh-CN" altLang="en-US" sz="2400">
                <a:latin typeface="Verdana" panose="020B0604030504040204" pitchFamily="34" charset="0"/>
                <a:ea typeface="楷体_GB2312" pitchFamily="49" charset="-122"/>
              </a:rPr>
              <a:t>个装配站编号为</a:t>
            </a:r>
            <a:r>
              <a:rPr lang="en-US" altLang="zh-CN" sz="2400">
                <a:latin typeface="Verdana" panose="020B0604030504040204" pitchFamily="34" charset="0"/>
                <a:ea typeface="楷体_GB2312" pitchFamily="49" charset="-122"/>
              </a:rPr>
              <a:t>j=1,2,..,m</a:t>
            </a:r>
          </a:p>
          <a:p>
            <a:pPr eaLnBrk="1" hangingPunct="1">
              <a:buClr>
                <a:schemeClr val="accent2"/>
              </a:buClr>
              <a:buSzPct val="50000"/>
            </a:pPr>
            <a:r>
              <a:rPr lang="zh-CN" altLang="en-US" sz="2400">
                <a:latin typeface="Verdana" panose="020B0604030504040204" pitchFamily="34" charset="0"/>
                <a:ea typeface="楷体_GB2312" pitchFamily="49" charset="-122"/>
              </a:rPr>
              <a:t>将装配线</a:t>
            </a:r>
            <a:r>
              <a:rPr lang="en-US" altLang="zh-CN" sz="2400">
                <a:latin typeface="Verdana" panose="020B0604030504040204" pitchFamily="34" charset="0"/>
                <a:ea typeface="楷体_GB2312" pitchFamily="49" charset="-122"/>
              </a:rPr>
              <a:t>i(i</a:t>
            </a:r>
            <a:r>
              <a:rPr lang="zh-CN" altLang="en-US" sz="2400">
                <a:latin typeface="Verdana" panose="020B0604030504040204" pitchFamily="34" charset="0"/>
                <a:ea typeface="楷体_GB2312" pitchFamily="49" charset="-122"/>
              </a:rPr>
              <a:t>为</a:t>
            </a:r>
            <a:r>
              <a:rPr lang="en-US" altLang="zh-CN" sz="2400">
                <a:latin typeface="Verdana" panose="020B0604030504040204" pitchFamily="34" charset="0"/>
                <a:ea typeface="楷体_GB2312" pitchFamily="49" charset="-122"/>
              </a:rPr>
              <a:t>1</a:t>
            </a:r>
            <a:r>
              <a:rPr lang="zh-CN" altLang="en-US" sz="2400">
                <a:latin typeface="Verdana" panose="020B0604030504040204" pitchFamily="34" charset="0"/>
                <a:ea typeface="楷体_GB2312" pitchFamily="49" charset="-122"/>
              </a:rPr>
              <a:t>或</a:t>
            </a:r>
            <a:r>
              <a:rPr lang="en-US" altLang="zh-CN" sz="2400">
                <a:latin typeface="Verdana" panose="020B0604030504040204" pitchFamily="34" charset="0"/>
                <a:ea typeface="楷体_GB2312" pitchFamily="49" charset="-122"/>
              </a:rPr>
              <a:t>2)</a:t>
            </a:r>
            <a:r>
              <a:rPr lang="zh-CN" altLang="en-US" sz="2400">
                <a:latin typeface="Verdana" panose="020B0604030504040204" pitchFamily="34" charset="0"/>
                <a:ea typeface="楷体_GB2312" pitchFamily="49" charset="-122"/>
              </a:rPr>
              <a:t>的第</a:t>
            </a:r>
            <a:r>
              <a:rPr lang="en-US" altLang="zh-CN" sz="2400">
                <a:latin typeface="Verdana" panose="020B0604030504040204" pitchFamily="34" charset="0"/>
                <a:ea typeface="楷体_GB2312" pitchFamily="49" charset="-122"/>
              </a:rPr>
              <a:t>j</a:t>
            </a:r>
            <a:r>
              <a:rPr lang="zh-CN" altLang="en-US" sz="2400">
                <a:latin typeface="Verdana" panose="020B0604030504040204" pitchFamily="34" charset="0"/>
                <a:ea typeface="楷体_GB2312" pitchFamily="49" charset="-122"/>
              </a:rPr>
              <a:t>个装配站表示为</a:t>
            </a:r>
            <a:r>
              <a:rPr lang="en-US" altLang="zh-CN" sz="2400">
                <a:latin typeface="Verdana" panose="020B0604030504040204" pitchFamily="34" charset="0"/>
                <a:ea typeface="楷体_GB2312" pitchFamily="49" charset="-122"/>
              </a:rPr>
              <a:t>si,j</a:t>
            </a:r>
            <a:r>
              <a:rPr lang="zh-CN" altLang="en-US" sz="2400">
                <a:latin typeface="Verdana" panose="020B0604030504040204" pitchFamily="34" charset="0"/>
                <a:ea typeface="楷体_GB2312" pitchFamily="49" charset="-122"/>
              </a:rPr>
              <a:t>。</a:t>
            </a:r>
          </a:p>
          <a:p>
            <a:pPr eaLnBrk="1" hangingPunct="1">
              <a:buClr>
                <a:schemeClr val="accent2"/>
              </a:buClr>
              <a:buSzPct val="50000"/>
            </a:pPr>
            <a:r>
              <a:rPr lang="zh-CN" altLang="en-US" sz="2400">
                <a:latin typeface="Verdana" panose="020B0604030504040204" pitchFamily="34" charset="0"/>
                <a:ea typeface="楷体_GB2312" pitchFamily="49" charset="-122"/>
              </a:rPr>
              <a:t>每个装配站完成功能一样，但是完成时间不一样，记</a:t>
            </a:r>
            <a:r>
              <a:rPr lang="en-US" altLang="zh-CN" sz="2400">
                <a:latin typeface="Verdana" panose="020B0604030504040204" pitchFamily="34" charset="0"/>
                <a:ea typeface="楷体_GB2312" pitchFamily="49" charset="-122"/>
              </a:rPr>
              <a:t>si,j</a:t>
            </a:r>
            <a:r>
              <a:rPr lang="zh-CN" altLang="en-US" sz="2400">
                <a:latin typeface="Verdana" panose="020B0604030504040204" pitchFamily="34" charset="0"/>
                <a:ea typeface="楷体_GB2312" pitchFamily="49" charset="-122"/>
              </a:rPr>
              <a:t>装配站上完成装配时间为</a:t>
            </a:r>
            <a:r>
              <a:rPr lang="en-US" altLang="zh-CN" sz="2400">
                <a:latin typeface="Verdana" panose="020B0604030504040204" pitchFamily="34" charset="0"/>
                <a:ea typeface="楷体_GB2312" pitchFamily="49" charset="-122"/>
              </a:rPr>
              <a:t>ai,j</a:t>
            </a:r>
          </a:p>
          <a:p>
            <a:pPr eaLnBrk="1" hangingPunct="1">
              <a:buClr>
                <a:schemeClr val="accent2"/>
              </a:buClr>
              <a:buSzPct val="50000"/>
            </a:pPr>
            <a:r>
              <a:rPr lang="zh-CN" altLang="en-US" sz="2400">
                <a:latin typeface="Verdana" panose="020B0604030504040204" pitchFamily="34" charset="0"/>
                <a:ea typeface="楷体_GB2312" pitchFamily="49" charset="-122"/>
              </a:rPr>
              <a:t>在同一条装配线中从一个装配站到下一个装配站所花时间可以忽略</a:t>
            </a:r>
          </a:p>
          <a:p>
            <a:pPr eaLnBrk="1" hangingPunct="1">
              <a:buClr>
                <a:schemeClr val="accent2"/>
              </a:buClr>
              <a:buSzPct val="50000"/>
            </a:pPr>
            <a:r>
              <a:rPr lang="zh-CN" altLang="en-US" sz="2400">
                <a:latin typeface="Verdana" panose="020B0604030504040204" pitchFamily="34" charset="0"/>
                <a:ea typeface="楷体_GB2312" pitchFamily="49" charset="-122"/>
              </a:rPr>
              <a:t>汽车从一个装配站移动到另一个装配站所花时间为</a:t>
            </a:r>
            <a:r>
              <a:rPr lang="en-US" altLang="zh-CN" sz="2400">
                <a:latin typeface="Verdana" panose="020B0604030504040204" pitchFamily="34" charset="0"/>
                <a:ea typeface="楷体_GB2312" pitchFamily="49" charset="-122"/>
              </a:rPr>
              <a:t>ti,j</a:t>
            </a:r>
          </a:p>
          <a:p>
            <a:pPr eaLnBrk="1" hangingPunct="1">
              <a:buClr>
                <a:schemeClr val="accent2"/>
              </a:buClr>
              <a:buSzPct val="50000"/>
            </a:pPr>
            <a:endParaRPr lang="en-US" altLang="zh-CN" sz="2400">
              <a:latin typeface="Verdana" panose="020B0604030504040204" pitchFamily="34" charset="0"/>
              <a:ea typeface="楷体_GB2312" pitchFamily="49" charset="-122"/>
            </a:endParaRPr>
          </a:p>
          <a:p>
            <a:pPr eaLnBrk="1" hangingPunct="1">
              <a:buClr>
                <a:schemeClr val="accent2"/>
              </a:buClr>
              <a:buSzPct val="50000"/>
              <a:buFont typeface="Wingdings" panose="05000000000000000000" pitchFamily="2" charset="2"/>
              <a:buNone/>
            </a:pPr>
            <a:r>
              <a:rPr lang="en-US" altLang="zh-CN" b="1">
                <a:latin typeface="Verdana" panose="020B0604030504040204" pitchFamily="34" charset="0"/>
                <a:ea typeface="楷体_GB2312" pitchFamily="49" charset="-122"/>
              </a:rPr>
              <a:t>   </a:t>
            </a:r>
            <a:r>
              <a:rPr lang="zh-CN" altLang="en-US" b="1">
                <a:latin typeface="Verdana" panose="020B0604030504040204" pitchFamily="34" charset="0"/>
                <a:ea typeface="楷体_GB2312" pitchFamily="49" charset="-122"/>
              </a:rPr>
              <a:t>问题：要确定在装配线</a:t>
            </a:r>
            <a:r>
              <a:rPr lang="en-US" altLang="zh-CN" b="1">
                <a:latin typeface="Verdana" panose="020B0604030504040204" pitchFamily="34" charset="0"/>
                <a:ea typeface="楷体_GB2312" pitchFamily="49" charset="-122"/>
              </a:rPr>
              <a:t>1</a:t>
            </a:r>
            <a:r>
              <a:rPr lang="zh-CN" altLang="en-US" b="1">
                <a:latin typeface="Verdana" panose="020B0604030504040204" pitchFamily="34" charset="0"/>
                <a:ea typeface="楷体_GB2312" pitchFamily="49" charset="-122"/>
              </a:rPr>
              <a:t>内选择哪些站以及在装配线</a:t>
            </a:r>
            <a:r>
              <a:rPr lang="en-US" altLang="zh-CN" b="1">
                <a:latin typeface="Verdana" panose="020B0604030504040204" pitchFamily="34" charset="0"/>
                <a:ea typeface="楷体_GB2312" pitchFamily="49" charset="-122"/>
              </a:rPr>
              <a:t>2</a:t>
            </a:r>
            <a:r>
              <a:rPr lang="zh-CN" altLang="en-US" b="1">
                <a:latin typeface="Verdana" panose="020B0604030504040204" pitchFamily="34" charset="0"/>
                <a:ea typeface="楷体_GB2312" pitchFamily="49" charset="-122"/>
              </a:rPr>
              <a:t>内选择哪些站，以使汽车通过工厂的总时间最小？</a:t>
            </a:r>
          </a:p>
          <a:p>
            <a:pPr eaLnBrk="1" hangingPunct="1">
              <a:buClr>
                <a:schemeClr val="accent2"/>
              </a:buClr>
              <a:buSzPct val="50000"/>
            </a:pPr>
            <a:endParaRPr lang="en-US" altLang="zh-CN" b="1">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3944304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9683">
                                            <p:txEl>
                                              <p:pRg st="6" end="6"/>
                                            </p:txEl>
                                          </p:spTgt>
                                        </p:tgtEl>
                                        <p:attrNameLst>
                                          <p:attrName>style.visibility</p:attrName>
                                        </p:attrNameLst>
                                      </p:cBhvr>
                                      <p:to>
                                        <p:strVal val="visible"/>
                                      </p:to>
                                    </p:set>
                                    <p:animEffect transition="in" filter="blinds(horizontal)">
                                      <p:cBhvr>
                                        <p:cTn id="7" dur="500"/>
                                        <p:tgtEl>
                                          <p:spTgt spid="199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诗情画意">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2781</TotalTime>
  <Words>9857</Words>
  <Application>Microsoft Office PowerPoint</Application>
  <PresentationFormat>宽屏</PresentationFormat>
  <Paragraphs>1470</Paragraphs>
  <Slides>123</Slides>
  <Notes>29</Notes>
  <HiddenSlides>0</HiddenSlides>
  <MMClips>0</MMClips>
  <ScaleCrop>false</ScaleCrop>
  <HeadingPairs>
    <vt:vector size="8" baseType="variant">
      <vt:variant>
        <vt:lpstr>已用的字体</vt:lpstr>
      </vt:variant>
      <vt:variant>
        <vt:i4>23</vt:i4>
      </vt:variant>
      <vt:variant>
        <vt:lpstr>主题</vt:lpstr>
      </vt:variant>
      <vt:variant>
        <vt:i4>4</vt:i4>
      </vt:variant>
      <vt:variant>
        <vt:lpstr>嵌入 OLE 服务器</vt:lpstr>
      </vt:variant>
      <vt:variant>
        <vt:i4>4</vt:i4>
      </vt:variant>
      <vt:variant>
        <vt:lpstr>幻灯片标题</vt:lpstr>
      </vt:variant>
      <vt:variant>
        <vt:i4>123</vt:i4>
      </vt:variant>
    </vt:vector>
  </HeadingPairs>
  <TitlesOfParts>
    <vt:vector size="154" baseType="lpstr">
      <vt:lpstr>新細明體</vt:lpstr>
      <vt:lpstr>新細明體</vt:lpstr>
      <vt:lpstr>黑体</vt:lpstr>
      <vt:lpstr>华文行楷</vt:lpstr>
      <vt:lpstr>华文楷体</vt:lpstr>
      <vt:lpstr>楷体_GB2312</vt:lpstr>
      <vt:lpstr>宋体</vt:lpstr>
      <vt:lpstr>微软雅黑</vt:lpstr>
      <vt:lpstr>微软雅黑 Light</vt:lpstr>
      <vt:lpstr>Arial</vt:lpstr>
      <vt:lpstr>Arial Black</vt:lpstr>
      <vt:lpstr>Arial Rounded MT Bold</vt:lpstr>
      <vt:lpstr>Calibri Light</vt:lpstr>
      <vt:lpstr>Comic Sans MS</vt:lpstr>
      <vt:lpstr>Consolas</vt:lpstr>
      <vt:lpstr>Corbel</vt:lpstr>
      <vt:lpstr>Courier New</vt:lpstr>
      <vt:lpstr>Symbol</vt:lpstr>
      <vt:lpstr>Times New Roman</vt:lpstr>
      <vt:lpstr>Verdana</vt:lpstr>
      <vt:lpstr>Wingdings</vt:lpstr>
      <vt:lpstr>Wingdings 2</vt:lpstr>
      <vt:lpstr>Wingdings 3</vt:lpstr>
      <vt:lpstr>Pixel</vt:lpstr>
      <vt:lpstr>穿越</vt:lpstr>
      <vt:lpstr>诗情画意</vt:lpstr>
      <vt:lpstr>1_Pixel</vt:lpstr>
      <vt:lpstr>公式</vt:lpstr>
      <vt:lpstr>Equation</vt:lpstr>
      <vt:lpstr>数式</vt:lpstr>
      <vt:lpstr>位图图像</vt:lpstr>
      <vt:lpstr>第六章  动态规划</vt:lpstr>
      <vt:lpstr>PowerPoint 演示文稿</vt:lpstr>
      <vt:lpstr>设计实验报告防抄袭系统</vt:lpstr>
      <vt:lpstr>设计实验报告防抄袭系统</vt:lpstr>
      <vt:lpstr>PowerPoint 演示文稿</vt:lpstr>
      <vt:lpstr>PowerPoint 演示文稿</vt:lpstr>
      <vt:lpstr>PowerPoint 演示文稿</vt:lpstr>
      <vt:lpstr>动态规划的应用领域</vt:lpstr>
      <vt:lpstr>PowerPoint 演示文稿</vt:lpstr>
      <vt:lpstr>算法总体思想</vt:lpstr>
      <vt:lpstr>PowerPoint 演示文稿</vt:lpstr>
      <vt:lpstr>Fibonacci 数列</vt:lpstr>
      <vt:lpstr>public static int fibonacci(int n)    {        if (n &lt;= 1) return 1;        return fibonacci(n-1)+fibonacci(n-2);    } </vt:lpstr>
      <vt:lpstr>PowerPoint 演示文稿</vt:lpstr>
      <vt:lpstr>PowerPoint 演示文稿</vt:lpstr>
      <vt:lpstr>PowerPoint 演示文稿</vt:lpstr>
      <vt:lpstr>PowerPoint 演示文稿</vt:lpstr>
      <vt:lpstr>动态规划基本步骤</vt:lpstr>
      <vt:lpstr>多个矩阵连乘模块设计</vt:lpstr>
      <vt:lpstr>PowerPoint 演示文稿</vt:lpstr>
      <vt:lpstr>关键计算问题</vt:lpstr>
      <vt:lpstr>完全加括号的矩阵连乘积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分析最优解的子问题结构</vt:lpstr>
      <vt:lpstr>分析最优解的子问题结构</vt:lpstr>
      <vt:lpstr>建立递归关系</vt:lpstr>
      <vt:lpstr>建立递归算法</vt:lpstr>
      <vt:lpstr>实际子问题数目</vt:lpstr>
      <vt:lpstr>递  归</vt:lpstr>
      <vt:lpstr>PowerPoint 演示文稿</vt:lpstr>
      <vt:lpstr>用动态规划法求最优解</vt:lpstr>
      <vt:lpstr>用动态规划法求最优解</vt:lpstr>
      <vt:lpstr>用动态规划法求最优解</vt:lpstr>
      <vt:lpstr>PowerPoint 演示文稿</vt:lpstr>
      <vt:lpstr>动态规划算法的基本要素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用动态规划法</vt:lpstr>
      <vt:lpstr>用动态规划法</vt:lpstr>
      <vt:lpstr>PowerPoint 演示文稿</vt:lpstr>
      <vt:lpstr>备忘录方法</vt:lpstr>
      <vt:lpstr>PowerPoint 演示文稿</vt:lpstr>
      <vt:lpstr>PowerPoint 演示文稿</vt:lpstr>
      <vt:lpstr>PowerPoint 演示文稿</vt:lpstr>
      <vt:lpstr>PowerPoint 演示文稿</vt:lpstr>
      <vt:lpstr>用动态规划法</vt:lpstr>
      <vt:lpstr>PowerPoint 演示文稿</vt:lpstr>
      <vt:lpstr>PowerPoint 演示文稿</vt:lpstr>
      <vt:lpstr>设计实验报告防抄袭系统</vt:lpstr>
      <vt:lpstr>设计实验报告防抄袭系统</vt:lpstr>
      <vt:lpstr>设计实验报告防抄袭系统</vt:lpstr>
      <vt:lpstr>设计实验报告防抄袭系统</vt:lpstr>
      <vt:lpstr>最长公共子序列</vt:lpstr>
      <vt:lpstr>最长公共子序列的结构</vt:lpstr>
      <vt:lpstr>最长公共子序列的结构</vt:lpstr>
      <vt:lpstr>最长公共子序列的结构</vt:lpstr>
      <vt:lpstr>子问题的递归结构</vt:lpstr>
      <vt:lpstr>计算最优值</vt:lpstr>
      <vt:lpstr>思考?</vt:lpstr>
      <vt:lpstr>思考?</vt:lpstr>
      <vt:lpstr>PowerPoint 演示文稿</vt:lpstr>
      <vt:lpstr>最短路径问题</vt:lpstr>
      <vt:lpstr>最短路径算法:  条件</vt:lpstr>
      <vt:lpstr>负权重圈</vt:lpstr>
      <vt:lpstr>动态规划算法设计思路</vt:lpstr>
      <vt:lpstr>动态规划算法</vt:lpstr>
      <vt:lpstr>算法实现</vt:lpstr>
      <vt:lpstr>bellman-ford实现</vt:lpstr>
      <vt:lpstr>Bellman-Ford 的实现</vt:lpstr>
      <vt:lpstr>检测负圈</vt:lpstr>
      <vt:lpstr>Bellman-ford算法检测图中有无负圈</vt:lpstr>
      <vt:lpstr>PowerPoint 演示文稿</vt:lpstr>
      <vt:lpstr>0-1背包问题</vt:lpstr>
      <vt:lpstr>PowerPoint 演示文稿</vt:lpstr>
      <vt:lpstr>PowerPoint 演示文稿</vt:lpstr>
      <vt:lpstr>PowerPoint 演示文稿</vt:lpstr>
      <vt:lpstr>PowerPoint 演示文稿</vt:lpstr>
      <vt:lpstr>分析过程1</vt:lpstr>
      <vt:lpstr>分析过程2 –添加一个变量j</vt:lpstr>
      <vt:lpstr>PowerPoint 演示文稿</vt:lpstr>
      <vt:lpstr>例子</vt:lpstr>
      <vt:lpstr>思考</vt:lpstr>
      <vt:lpstr>装配线调度问题</vt:lpstr>
      <vt:lpstr>装配线调度问题</vt:lpstr>
      <vt:lpstr>装配线调度问题</vt:lpstr>
      <vt:lpstr>装配线调度问题</vt:lpstr>
      <vt:lpstr>装配线调度问题</vt:lpstr>
      <vt:lpstr>装配线调度问题</vt:lpstr>
      <vt:lpstr>装配线调度问题</vt:lpstr>
      <vt:lpstr>分析最优解的结构</vt:lpstr>
      <vt:lpstr>分析最优解的结构</vt:lpstr>
      <vt:lpstr>建立递归关系</vt:lpstr>
      <vt:lpstr>建立递归关系</vt:lpstr>
      <vt:lpstr>建立递归关系</vt:lpstr>
      <vt:lpstr>分析</vt:lpstr>
      <vt:lpstr>课堂练习，对比计算以下例子</vt:lpstr>
      <vt:lpstr>PowerPoint 演示文稿</vt:lpstr>
      <vt:lpstr>PowerPoint 演示文稿</vt:lpstr>
      <vt:lpstr>问题描述</vt:lpstr>
      <vt:lpstr>PowerPoint 演示文稿</vt:lpstr>
      <vt:lpstr>PowerPoint 演示文稿</vt:lpstr>
      <vt:lpstr>备忘录解</vt:lpstr>
      <vt:lpstr>动态规划解</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linjie</dc:creator>
  <cp:lastModifiedBy>林 劼</cp:lastModifiedBy>
  <cp:revision>182</cp:revision>
  <cp:lastPrinted>1601-01-01T00:00:00Z</cp:lastPrinted>
  <dcterms:created xsi:type="dcterms:W3CDTF">2011-02-07T02:50:33Z</dcterms:created>
  <dcterms:modified xsi:type="dcterms:W3CDTF">2018-10-31T08:04:24Z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