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8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1" r:id="rId14"/>
    <p:sldId id="322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CB6BBEF7-9717-4733-A929-535518E6EBF6}">
          <p14:sldIdLst>
            <p14:sldId id="258"/>
          </p14:sldIdLst>
        </p14:section>
        <p14:section name="编写演示文稿" id="{16378913-E5ED-4281-BAF5-F1F938CB0BED}">
          <p14:sldIdLst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1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2" autoAdjust="0"/>
    <p:restoredTop sz="89825" autoAdjust="0"/>
  </p:normalViewPr>
  <p:slideViewPr>
    <p:cSldViewPr>
      <p:cViewPr varScale="1">
        <p:scale>
          <a:sx n="58" d="100"/>
          <a:sy n="58" d="100"/>
        </p:scale>
        <p:origin x="1608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00F830A1-3891-4B82-A120-081866556DA0}" type="datetimeFigureOut">
              <a:pPr/>
              <a:t>2016/11/26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58CC9574-A819-4FE4-99A7-1E27AD09ADC2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05138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/>
              <a:pPr/>
              <a:t>1</a:t>
            </a:fld>
            <a:endParaRPr 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10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11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12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13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14</a:t>
            </a:fld>
            <a:endParaRPr 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895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2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3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4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5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6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7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8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9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CN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2016/11/26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zh-CN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zh-CN"/>
              <a:t>单击此处编辑母版副标题样式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 eaLnBrk="1" latinLnBrk="0" hangingPunct="1">
              <a:defRPr kumimoji="0" lang="zh-CN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媒体(带标题)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2016/11/26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CN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 eaLnBrk="1" latinLnBrk="0" hangingPunct="1">
              <a:buNone/>
              <a:defRPr kumimoji="0" lang="zh-CN"/>
            </a:lvl1pPr>
          </a:lstStyle>
          <a:p>
            <a:pPr eaLnBrk="1" latinLnBrk="0" hangingPunct="1"/>
            <a:r>
              <a:rPr lang="zh-CN" altLang="en-US"/>
              <a:t>单击图标添加媒体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zh-CN" sz="2400">
                <a:solidFill>
                  <a:schemeClr val="bg1"/>
                </a:solidFill>
              </a:defRPr>
            </a:lvl1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CN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zh-CN" sz="1800" b="0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zh-CN" sz="3200"/>
            </a:lvl1pPr>
            <a:lvl2pPr marL="457200" indent="0" eaLnBrk="1" latinLnBrk="0" hangingPunct="1">
              <a:buNone/>
              <a:defRPr kumimoji="0" lang="zh-CN" sz="2800"/>
            </a:lvl2pPr>
            <a:lvl3pPr marL="914400" indent="0" eaLnBrk="1" latinLnBrk="0" hangingPunct="1">
              <a:buNone/>
              <a:defRPr kumimoji="0" lang="zh-CN" sz="2400"/>
            </a:lvl3pPr>
            <a:lvl4pPr marL="1371600" indent="0" eaLnBrk="1" latinLnBrk="0" hangingPunct="1">
              <a:buNone/>
              <a:defRPr kumimoji="0" lang="zh-CN" sz="2000"/>
            </a:lvl4pPr>
            <a:lvl5pPr marL="1828800" indent="0" eaLnBrk="1" latinLnBrk="0" hangingPunct="1">
              <a:buNone/>
              <a:defRPr kumimoji="0" lang="zh-CN" sz="2000"/>
            </a:lvl5pPr>
            <a:lvl6pPr marL="2286000" indent="0" eaLnBrk="1" latinLnBrk="0" hangingPunct="1">
              <a:buNone/>
              <a:defRPr kumimoji="0" lang="zh-CN" sz="2000"/>
            </a:lvl6pPr>
            <a:lvl7pPr marL="2743200" indent="0" eaLnBrk="1" latinLnBrk="0" hangingPunct="1">
              <a:buNone/>
              <a:defRPr kumimoji="0" lang="zh-CN" sz="2000"/>
            </a:lvl7pPr>
            <a:lvl8pPr marL="3200400" indent="0" eaLnBrk="1" latinLnBrk="0" hangingPunct="1">
              <a:buNone/>
              <a:defRPr kumimoji="0" lang="zh-CN" sz="2000"/>
            </a:lvl8pPr>
            <a:lvl9pPr marL="3657600" indent="0" eaLnBrk="1" latinLnBrk="0" hangingPunct="1">
              <a:buNone/>
              <a:defRPr kumimoji="0" lang="zh-CN" sz="2000"/>
            </a:lvl9pPr>
          </a:lstStyle>
          <a:p>
            <a:pPr eaLnBrk="1" latinLnBrk="0" hangingPunct="1"/>
            <a:r>
              <a:rPr lang="zh-CN" altLang="en-US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2016/11/26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竖排文字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2016/11/26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 eaLnBrk="1" latinLnBrk="0" hangingPunct="1">
              <a:defRPr kumimoji="0" lang="zh-CN"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/>
              <a:t>    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2016/11/26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pPr/>
              <a:t>2016/11/26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pPr/>
              <a:t>‹#›</a:t>
            </a:fld>
            <a:endParaRPr kumimoji="0" lang="zh-CN"/>
          </a:p>
        </p:txBody>
      </p:sp>
      <p:sp>
        <p:nvSpPr>
          <p:cNvPr id="6" name="TextBox 5"/>
          <p:cNvSpPr txBox="1"/>
          <p:nvPr userDrawn="1"/>
        </p:nvSpPr>
        <p:spPr>
          <a:xfrm>
            <a:off x="750711" y="5960011"/>
            <a:ext cx="7973935" cy="40011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/>
            <a:r>
              <a:rPr lang="zh-CN" altLang="en-US" sz="2000" b="1" dirty="0">
                <a:solidFill>
                  <a:srgbClr val="00B0F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电子科技大学计算机科学与工程学院</a:t>
            </a:r>
            <a:endParaRPr lang="zh-CN" sz="2000" b="1" dirty="0">
              <a:solidFill>
                <a:srgbClr val="00B0F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Rectangle 11"/>
          <p:cNvSpPr/>
          <p:nvPr userDrawn="1"/>
        </p:nvSpPr>
        <p:spPr>
          <a:xfrm>
            <a:off x="8655660" y="6063394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rgbClr val="FF6600"/>
                </a:solidFill>
              </a:rPr>
              <a:t>         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 eaLnBrk="1" latinLnBrk="0" hangingPunct="1">
              <a:defRPr kumimoji="0" lang="zh-CN" sz="3000" b="1" cap="all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zh-CN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/>
              <a:t>           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/>
              <a:t>      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zh-CN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CN" dirty="0"/>
              <a:t>2014/7/1</a:t>
            </a:r>
            <a:endParaRPr kumimoji="0" 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50711" y="5863339"/>
            <a:ext cx="7973935" cy="40011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r"/>
            <a:r>
              <a:rPr lang="zh-CN" altLang="en-US" sz="2000" b="1" dirty="0">
                <a:solidFill>
                  <a:srgbClr val="00B0F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电子科技大学计算机科学与工程学院</a:t>
            </a:r>
            <a:endParaRPr lang="zh-CN" sz="2000" b="1" dirty="0">
              <a:solidFill>
                <a:srgbClr val="00B0F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9" name="Rectangle 11"/>
          <p:cNvSpPr/>
          <p:nvPr userDrawn="1"/>
        </p:nvSpPr>
        <p:spPr>
          <a:xfrm>
            <a:off x="8655660" y="5966722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rgbClr val="FF6600"/>
                </a:solidFill>
              </a:rPr>
              <a:t>          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: 强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2016/11/26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zh-CN" sz="2800">
                <a:solidFill>
                  <a:schemeClr val="bg1"/>
                </a:solidFill>
              </a:defRPr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2016/11/26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2016/11/26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 eaLnBrk="1" latinLnBrk="0" hangingPunct="1">
              <a:defRPr kumimoji="0" lang="zh-CN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: 强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2016/11/26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zh-CN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zh-CN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2016/11/26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zh-CN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zh-CN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zh-CN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zh-CN"/>
              <a:t>单击此处编辑母版副标题样式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 eaLnBrk="1" latinLnBrk="0" hangingPunct="1">
              <a:defRPr kumimoji="0" lang="zh-CN" sz="2000" b="1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 eaLnBrk="1" latinLnBrk="0" hangingPunct="1">
              <a:defRPr kumimoji="0" lang="zh-CN" sz="2800">
                <a:solidFill>
                  <a:schemeClr val="bg1"/>
                </a:solidFill>
              </a:defRPr>
            </a:lvl1pPr>
            <a:lvl2pPr eaLnBrk="1" latinLnBrk="0" hangingPunct="1">
              <a:defRPr kumimoji="0" lang="zh-CN" sz="2800">
                <a:solidFill>
                  <a:schemeClr val="bg1"/>
                </a:solidFill>
              </a:defRPr>
            </a:lvl2pPr>
            <a:lvl3pPr eaLnBrk="1" latinLnBrk="0" hangingPunct="1">
              <a:defRPr kumimoji="0" lang="zh-CN" sz="2400">
                <a:solidFill>
                  <a:schemeClr val="bg1"/>
                </a:solidFill>
              </a:defRPr>
            </a:lvl3pPr>
            <a:lvl4pPr eaLnBrk="1" latinLnBrk="0" hangingPunct="1">
              <a:defRPr kumimoji="0" lang="zh-CN" sz="2000">
                <a:solidFill>
                  <a:schemeClr val="bg1"/>
                </a:solidFill>
              </a:defRPr>
            </a:lvl4pPr>
            <a:lvl5pPr eaLnBrk="1" latinLnBrk="0" hangingPunct="1">
              <a:defRPr kumimoji="0" lang="zh-CN" sz="2000">
                <a:solidFill>
                  <a:schemeClr val="bg1"/>
                </a:solidFill>
              </a:defRPr>
            </a:lvl5pPr>
            <a:lvl6pPr eaLnBrk="1" latinLnBrk="0" hangingPunct="1">
              <a:defRPr kumimoji="0" lang="zh-CN" sz="2000"/>
            </a:lvl6pPr>
            <a:lvl7pPr eaLnBrk="1" latinLnBrk="0" hangingPunct="1">
              <a:defRPr kumimoji="0" lang="zh-CN" sz="2000"/>
            </a:lvl7pPr>
            <a:lvl8pPr eaLnBrk="1" latinLnBrk="0" hangingPunct="1">
              <a:defRPr kumimoji="0" lang="zh-CN" sz="2000"/>
            </a:lvl8pPr>
            <a:lvl9pPr eaLnBrk="1" latinLnBrk="0" hangingPunct="1">
              <a:defRPr kumimoji="0" lang="zh-CN" sz="20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 eaLnBrk="1" latinLnBrk="0" hangingPunct="1">
              <a:buNone/>
              <a:defRPr kumimoji="0" lang="zh-CN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2016/11/26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2016/11/26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59" r:id="rId13"/>
    <p:sldLayoutId id="2147483663" r:id="rId14"/>
  </p:sldLayoutIdLst>
  <p:txStyles>
    <p:titleStyle>
      <a:lvl1pPr algn="ctr" defTabSz="914400" rtl="0" eaLnBrk="1" latinLnBrk="0" hangingPunct="1">
        <a:spcBef>
          <a:spcPct val="0"/>
        </a:spcBef>
        <a:buNone/>
        <a:defRPr kumimoji="0" lang="zh-CN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Relationship Id="rId5" Type="http://schemas.openxmlformats.org/officeDocument/2006/relationships/image" Target="../media/image19.emf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454" y="779512"/>
            <a:ext cx="8281025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计算机组成原理综合实验课程</a:t>
            </a:r>
            <a:endParaRPr lang="zh-CN" sz="4800" b="1" dirty="0">
              <a:solidFill>
                <a:schemeClr val="tx1">
                  <a:lumMod val="50000"/>
                  <a:lumOff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427694" y="5010791"/>
            <a:ext cx="5257800" cy="1588"/>
          </a:xfrm>
          <a:prstGeom prst="line">
            <a:avLst/>
          </a:prstGeom>
          <a:ln w="47625">
            <a:solidFill>
              <a:srgbClr val="E4E4E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8377" y="2060848"/>
            <a:ext cx="7732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中宋" panose="02010600040101010101" pitchFamily="2" charset="-122"/>
              </a:rPr>
              <a:t>实验一：</a:t>
            </a:r>
            <a:r>
              <a:rPr lang="en-US" altLang="zh-CN" sz="5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中宋" panose="02010600040101010101" pitchFamily="2" charset="-122"/>
              </a:rPr>
              <a:t>Verilog</a:t>
            </a:r>
            <a:r>
              <a:rPr lang="zh-CN" altLang="en-US" sz="5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中宋" panose="02010600040101010101" pitchFamily="2" charset="-122"/>
              </a:rPr>
              <a:t>设计简介</a:t>
            </a:r>
            <a:endParaRPr lang="zh-CN" sz="5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中宋" panose="02010600040101010101" pitchFamily="2" charset="-122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3" y="4002679"/>
            <a:ext cx="2598691" cy="1351408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/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4146695"/>
            <a:ext cx="1933589" cy="109728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左箭头 12"/>
          <p:cNvSpPr/>
          <p:nvPr/>
        </p:nvSpPr>
        <p:spPr>
          <a:xfrm>
            <a:off x="4049667" y="4615850"/>
            <a:ext cx="1048374" cy="3949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zh-CN" altLang="en-US" sz="3200" b="1" dirty="0">
                <a:solidFill>
                  <a:srgbClr val="0000FF"/>
                </a:solidFill>
              </a:rPr>
              <a:t>数据流风格设计</a:t>
            </a:r>
            <a:r>
              <a:rPr lang="en-US" altLang="zh-CN" sz="3200" b="1" dirty="0">
                <a:solidFill>
                  <a:srgbClr val="0000FF"/>
                </a:solidFill>
              </a:rPr>
              <a:t>(</a:t>
            </a:r>
            <a:r>
              <a:rPr lang="en-US" altLang="zh-CN" sz="3200" b="1" dirty="0">
                <a:solidFill>
                  <a:srgbClr val="C00000"/>
                </a:solidFill>
              </a:rPr>
              <a:t>assign</a:t>
            </a:r>
            <a:r>
              <a:rPr lang="en-US" altLang="zh-CN" sz="3200" b="1" dirty="0">
                <a:solidFill>
                  <a:srgbClr val="0000FF"/>
                </a:solidFill>
              </a:rPr>
              <a:t>)</a:t>
            </a:r>
            <a:endParaRPr lang="zh-CN" altLang="zh-CN" sz="3200" b="1" dirty="0">
              <a:solidFill>
                <a:srgbClr val="0000FF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60011" y="1276643"/>
            <a:ext cx="7044860" cy="2187271"/>
            <a:chOff x="1160011" y="1276643"/>
            <a:chExt cx="7044860" cy="2187271"/>
          </a:xfrm>
        </p:grpSpPr>
        <p:grpSp>
          <p:nvGrpSpPr>
            <p:cNvPr id="4" name="组合 3"/>
            <p:cNvGrpSpPr/>
            <p:nvPr/>
          </p:nvGrpSpPr>
          <p:grpSpPr>
            <a:xfrm>
              <a:off x="1160011" y="1276643"/>
              <a:ext cx="7044860" cy="2187271"/>
              <a:chOff x="1091807" y="3113937"/>
              <a:chExt cx="7044860" cy="2187271"/>
            </a:xfrm>
          </p:grpSpPr>
          <p:sp>
            <p:nvSpPr>
              <p:cNvPr id="5" name="流程图: 延期 4"/>
              <p:cNvSpPr/>
              <p:nvPr/>
            </p:nvSpPr>
            <p:spPr>
              <a:xfrm>
                <a:off x="4327597" y="3395768"/>
                <a:ext cx="697366" cy="576064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" name="组合 5"/>
              <p:cNvGrpSpPr/>
              <p:nvPr/>
            </p:nvGrpSpPr>
            <p:grpSpPr>
              <a:xfrm>
                <a:off x="5024963" y="3899824"/>
                <a:ext cx="1503013" cy="576064"/>
                <a:chOff x="2555776" y="3429000"/>
                <a:chExt cx="1080120" cy="432048"/>
              </a:xfrm>
            </p:grpSpPr>
            <p:sp>
              <p:nvSpPr>
                <p:cNvPr id="35" name="弧形 34"/>
                <p:cNvSpPr/>
                <p:nvPr/>
              </p:nvSpPr>
              <p:spPr>
                <a:xfrm>
                  <a:off x="2555776" y="3429000"/>
                  <a:ext cx="1080120" cy="432048"/>
                </a:xfrm>
                <a:prstGeom prst="arc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弧形 35"/>
                <p:cNvSpPr/>
                <p:nvPr/>
              </p:nvSpPr>
              <p:spPr>
                <a:xfrm flipV="1">
                  <a:off x="2555776" y="3429000"/>
                  <a:ext cx="1080120" cy="432048"/>
                </a:xfrm>
                <a:prstGeom prst="arc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弧形 36"/>
                <p:cNvSpPr/>
                <p:nvPr/>
              </p:nvSpPr>
              <p:spPr>
                <a:xfrm rot="5400000">
                  <a:off x="2879812" y="3537012"/>
                  <a:ext cx="432048" cy="216024"/>
                </a:xfrm>
                <a:prstGeom prst="arc">
                  <a:avLst>
                    <a:gd name="adj1" fmla="val 10859783"/>
                    <a:gd name="adj2" fmla="val 0"/>
                  </a:avLst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7" name="直接连接符 6"/>
              <p:cNvCxnSpPr/>
              <p:nvPr/>
            </p:nvCxnSpPr>
            <p:spPr>
              <a:xfrm>
                <a:off x="1881357" y="4518587"/>
                <a:ext cx="3019217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1896955" y="4871932"/>
                <a:ext cx="2984482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2563029" y="4115849"/>
                <a:ext cx="0" cy="75608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tail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2563029" y="4115849"/>
                <a:ext cx="133252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1" name="组合 10"/>
              <p:cNvGrpSpPr/>
              <p:nvPr/>
            </p:nvGrpSpPr>
            <p:grpSpPr>
              <a:xfrm>
                <a:off x="3031453" y="3881823"/>
                <a:ext cx="517072" cy="468051"/>
                <a:chOff x="3266669" y="4257092"/>
                <a:chExt cx="517072" cy="468051"/>
              </a:xfrm>
            </p:grpSpPr>
            <p:sp>
              <p:nvSpPr>
                <p:cNvPr id="33" name="流程图: 摘录 32"/>
                <p:cNvSpPr/>
                <p:nvPr/>
              </p:nvSpPr>
              <p:spPr>
                <a:xfrm rot="5400000">
                  <a:off x="3230665" y="4293096"/>
                  <a:ext cx="468051" cy="396044"/>
                </a:xfrm>
                <a:prstGeom prst="flowChartExtra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>
                  <a:off x="3662713" y="4430604"/>
                  <a:ext cx="121028" cy="12102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2" name="直接连接符 11"/>
              <p:cNvCxnSpPr/>
              <p:nvPr/>
            </p:nvCxnSpPr>
            <p:spPr>
              <a:xfrm>
                <a:off x="3895549" y="3884574"/>
                <a:ext cx="0" cy="23127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3895549" y="3884574"/>
                <a:ext cx="432048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1881357" y="3539786"/>
                <a:ext cx="2435511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" name="流程图: 延期 14"/>
              <p:cNvSpPr/>
              <p:nvPr/>
            </p:nvSpPr>
            <p:spPr>
              <a:xfrm>
                <a:off x="4346734" y="4403880"/>
                <a:ext cx="697366" cy="576064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流程图: 离页连接符 15"/>
              <p:cNvSpPr/>
              <p:nvPr/>
            </p:nvSpPr>
            <p:spPr>
              <a:xfrm rot="16200000">
                <a:off x="1753311" y="4280531"/>
                <a:ext cx="72009" cy="468050"/>
              </a:xfrm>
              <a:prstGeom prst="flowChartOffpageConnector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流程图: 离页连接符 16"/>
              <p:cNvSpPr/>
              <p:nvPr/>
            </p:nvSpPr>
            <p:spPr>
              <a:xfrm rot="16200000">
                <a:off x="1753311" y="4637907"/>
                <a:ext cx="72009" cy="468050"/>
              </a:xfrm>
              <a:prstGeom prst="flowChartOffpageConnector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流程图: 离页连接符 17"/>
              <p:cNvSpPr/>
              <p:nvPr/>
            </p:nvSpPr>
            <p:spPr>
              <a:xfrm rot="16200000">
                <a:off x="1753311" y="3301730"/>
                <a:ext cx="72009" cy="468050"/>
              </a:xfrm>
              <a:prstGeom prst="flowChartOffpageConnector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5453703" y="4000212"/>
                <a:ext cx="432048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5453703" y="4403880"/>
                <a:ext cx="432048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5024963" y="3692733"/>
                <a:ext cx="432048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5044100" y="4700235"/>
                <a:ext cx="432048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5451049" y="3692733"/>
                <a:ext cx="0" cy="307479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5462044" y="4392756"/>
                <a:ext cx="0" cy="307479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6527976" y="4187855"/>
                <a:ext cx="731554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7" name="流程图: 离页连接符 26"/>
              <p:cNvSpPr/>
              <p:nvPr/>
            </p:nvSpPr>
            <p:spPr>
              <a:xfrm rot="16200000">
                <a:off x="7457551" y="3953830"/>
                <a:ext cx="72009" cy="468050"/>
              </a:xfrm>
              <a:prstGeom prst="flowChartOffpageConnector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1110938" y="3308953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1" smtClean="0"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0938" y="3308953"/>
                    <a:ext cx="444352" cy="46166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091807" y="4287754"/>
                    <a:ext cx="44114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1" smtClean="0">
                              <a:latin typeface="Cambria Math"/>
                            </a:rPr>
                            <m:t>𝒃</m:t>
                          </m:r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94" name="TextBox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807" y="4287754"/>
                    <a:ext cx="441146" cy="461665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1107861" y="4641099"/>
                    <a:ext cx="40748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1" smtClean="0"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95" name="TextBox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7861" y="4641099"/>
                    <a:ext cx="407484" cy="46166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7727581" y="3957023"/>
                    <a:ext cx="40908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1" smtClean="0">
                              <a:latin typeface="Cambria Math"/>
                            </a:rPr>
                            <m:t>𝒄</m:t>
                          </m:r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7581" y="3957023"/>
                    <a:ext cx="409086" cy="46166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矩形 31"/>
              <p:cNvSpPr/>
              <p:nvPr/>
            </p:nvSpPr>
            <p:spPr>
              <a:xfrm>
                <a:off x="2384471" y="3113937"/>
                <a:ext cx="4347769" cy="2187271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5172374" y="2247255"/>
                  <a:ext cx="5517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𝒍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2374" y="2247255"/>
                  <a:ext cx="55175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844047" y="2065171"/>
                  <a:ext cx="5517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𝒍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047" y="2065171"/>
                  <a:ext cx="551754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5240402" y="1471659"/>
                  <a:ext cx="4539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𝒍</m:t>
                      </m:r>
                    </m:oMath>
                  </a14:m>
                  <a:r>
                    <a:rPr lang="en-US" altLang="zh-CN" sz="2400" b="1" dirty="0">
                      <a:solidFill>
                        <a:srgbClr val="FF0000"/>
                      </a:solidFill>
                    </a:rPr>
                    <a:t>1</a:t>
                  </a:r>
                  <a:endParaRPr lang="zh-CN" alt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0402" y="1471659"/>
                  <a:ext cx="453970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5405" t="-10526" r="-18919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3003950" y="2103848"/>
                  <a:ext cx="4475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𝑈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3950" y="2103848"/>
                  <a:ext cx="447558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4444110" y="2654563"/>
                  <a:ext cx="56137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𝑈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4110" y="2654563"/>
                  <a:ext cx="561372" cy="40011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4407406" y="1655830"/>
                  <a:ext cx="56137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𝑈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7406" y="1655830"/>
                  <a:ext cx="561372" cy="40011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5953955" y="2143390"/>
                  <a:ext cx="56137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𝑈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3955" y="2143390"/>
                  <a:ext cx="561372" cy="40011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Rectangle 3"/>
          <p:cNvSpPr txBox="1">
            <a:spLocks noChangeArrowheads="1"/>
          </p:cNvSpPr>
          <p:nvPr/>
        </p:nvSpPr>
        <p:spPr>
          <a:xfrm>
            <a:off x="885421" y="3861048"/>
            <a:ext cx="6268428" cy="208672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zh-CN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2925" lvl="1" indent="-542925">
              <a:lnSpc>
                <a:spcPct val="90000"/>
              </a:lnSpc>
              <a:spcBef>
                <a:spcPct val="0"/>
              </a:spcBef>
              <a:buFont typeface="Webdings" pitchFamily="1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1" charset="0"/>
                <a:ea typeface="ＭＳ Ｐゴシック" pitchFamily="1" charset="-128"/>
              </a:rPr>
              <a:t>module</a:t>
            </a:r>
            <a:r>
              <a:rPr lang="en-US" altLang="zh-CN" sz="2400" b="1" dirty="0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 MUX2_1(a, b, s, c);</a:t>
            </a:r>
          </a:p>
          <a:p>
            <a:pPr marL="542925" lvl="1" indent="-542925">
              <a:lnSpc>
                <a:spcPct val="90000"/>
              </a:lnSpc>
              <a:spcBef>
                <a:spcPct val="0"/>
              </a:spcBef>
              <a:buFont typeface="Webdings" pitchFamily="1" charset="2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	input	</a:t>
            </a:r>
            <a:r>
              <a:rPr lang="en-US" altLang="zh-CN" sz="2400" b="1" dirty="0" err="1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a,b,s</a:t>
            </a:r>
            <a:r>
              <a:rPr lang="en-US" altLang="zh-CN" sz="2400" b="1" dirty="0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;</a:t>
            </a:r>
          </a:p>
          <a:p>
            <a:pPr marL="542925" lvl="1" indent="-542925">
              <a:lnSpc>
                <a:spcPct val="90000"/>
              </a:lnSpc>
              <a:spcBef>
                <a:spcPct val="0"/>
              </a:spcBef>
              <a:buFont typeface="Webdings" pitchFamily="1" charset="2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	output	c;</a:t>
            </a:r>
          </a:p>
          <a:p>
            <a:pPr marL="542925" lvl="1" indent="-542925">
              <a:lnSpc>
                <a:spcPct val="90000"/>
              </a:lnSpc>
              <a:spcBef>
                <a:spcPct val="0"/>
              </a:spcBef>
              <a:buFont typeface="Webdings" pitchFamily="1" charset="2"/>
              <a:buNone/>
            </a:pPr>
            <a:endParaRPr lang="en-US" altLang="zh-CN" sz="2400" b="1" dirty="0">
              <a:solidFill>
                <a:srgbClr val="000066"/>
              </a:solidFill>
              <a:latin typeface="Courier New" pitchFamily="1" charset="0"/>
              <a:ea typeface="ＭＳ Ｐゴシック" pitchFamily="1" charset="-128"/>
            </a:endParaRPr>
          </a:p>
          <a:p>
            <a:pPr marL="542925" lvl="1" indent="-542925">
              <a:lnSpc>
                <a:spcPct val="90000"/>
              </a:lnSpc>
              <a:spcBef>
                <a:spcPct val="0"/>
              </a:spcBef>
              <a:buFont typeface="Webdings" pitchFamily="1" charset="2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   </a:t>
            </a:r>
            <a:r>
              <a:rPr lang="en-US" altLang="zh-CN" sz="2400" b="1" dirty="0">
                <a:solidFill>
                  <a:srgbClr val="C00000"/>
                </a:solidFill>
                <a:latin typeface="Courier New" pitchFamily="1" charset="0"/>
                <a:ea typeface="ＭＳ Ｐゴシック" pitchFamily="1" charset="-128"/>
              </a:rPr>
              <a:t>assign</a:t>
            </a:r>
            <a:r>
              <a:rPr lang="en-US" altLang="zh-CN" sz="2400" b="1" dirty="0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 c = (~s &amp; a) | (s &amp; b);</a:t>
            </a:r>
          </a:p>
          <a:p>
            <a:pPr marL="542925" lvl="1" indent="-542925">
              <a:lnSpc>
                <a:spcPct val="90000"/>
              </a:lnSpc>
              <a:spcBef>
                <a:spcPct val="0"/>
              </a:spcBef>
              <a:buFont typeface="Webdings" pitchFamily="1" charset="2"/>
              <a:buNone/>
            </a:pPr>
            <a:r>
              <a:rPr lang="en-US" altLang="zh-CN" sz="2400" b="1" dirty="0" err="1">
                <a:solidFill>
                  <a:srgbClr val="0000FF"/>
                </a:solidFill>
                <a:latin typeface="Courier New" pitchFamily="1" charset="0"/>
                <a:ea typeface="ＭＳ Ｐゴシック" pitchFamily="1" charset="-128"/>
              </a:rPr>
              <a:t>endmodule</a:t>
            </a:r>
            <a:endParaRPr lang="en-US" altLang="zh-CN" sz="2400" b="1" dirty="0">
              <a:solidFill>
                <a:srgbClr val="0000FF"/>
              </a:solidFill>
              <a:latin typeface="Courier New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402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zh-CN" altLang="en-US" sz="3200" b="1" dirty="0">
                <a:solidFill>
                  <a:srgbClr val="0000FF"/>
                </a:solidFill>
              </a:rPr>
              <a:t>数据流风格设计</a:t>
            </a:r>
            <a:r>
              <a:rPr lang="en-US" altLang="zh-CN" sz="3200" b="1" dirty="0">
                <a:solidFill>
                  <a:srgbClr val="0000FF"/>
                </a:solidFill>
              </a:rPr>
              <a:t>(</a:t>
            </a:r>
            <a:r>
              <a:rPr lang="en-US" altLang="zh-CN" sz="3200" b="1" dirty="0">
                <a:solidFill>
                  <a:srgbClr val="C00000"/>
                </a:solidFill>
              </a:rPr>
              <a:t>assign</a:t>
            </a:r>
            <a:r>
              <a:rPr lang="en-US" altLang="zh-CN" sz="3200" b="1" dirty="0">
                <a:solidFill>
                  <a:srgbClr val="0000FF"/>
                </a:solidFill>
              </a:rPr>
              <a:t>)</a:t>
            </a:r>
            <a:endParaRPr lang="zh-CN" altLang="zh-CN" sz="3200" b="1" dirty="0">
              <a:solidFill>
                <a:srgbClr val="0000FF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3025"/>
            <a:ext cx="8113713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963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zh-CN" altLang="en-US" sz="3200" b="1" dirty="0">
                <a:solidFill>
                  <a:srgbClr val="0000FF"/>
                </a:solidFill>
              </a:rPr>
              <a:t>功能描述风格设计</a:t>
            </a:r>
            <a:endParaRPr lang="zh-CN" altLang="zh-CN" sz="3200" b="1" dirty="0">
              <a:solidFill>
                <a:srgbClr val="0000FF"/>
              </a:solidFill>
            </a:endParaRPr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>
          <a:xfrm>
            <a:off x="869732" y="1412776"/>
            <a:ext cx="6268428" cy="441351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zh-CN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2925" lvl="1" indent="-542925">
              <a:lnSpc>
                <a:spcPct val="90000"/>
              </a:lnSpc>
              <a:spcBef>
                <a:spcPct val="0"/>
              </a:spcBef>
              <a:buFont typeface="Webdings" pitchFamily="1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1" charset="0"/>
                <a:ea typeface="ＭＳ Ｐゴシック" pitchFamily="1" charset="-128"/>
              </a:rPr>
              <a:t>module</a:t>
            </a:r>
            <a:r>
              <a:rPr lang="en-US" altLang="zh-CN" sz="2400" b="1" dirty="0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 MUX2_1(a, b, s, c);</a:t>
            </a:r>
          </a:p>
          <a:p>
            <a:pPr marL="542925" lvl="1" indent="-542925">
              <a:lnSpc>
                <a:spcPct val="90000"/>
              </a:lnSpc>
              <a:spcBef>
                <a:spcPct val="0"/>
              </a:spcBef>
              <a:buFont typeface="Webdings" pitchFamily="1" charset="2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	input	</a:t>
            </a:r>
            <a:r>
              <a:rPr lang="en-US" altLang="zh-CN" sz="2400" b="1" dirty="0" err="1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a,b,s</a:t>
            </a:r>
            <a:r>
              <a:rPr lang="en-US" altLang="zh-CN" sz="2400" b="1" dirty="0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;</a:t>
            </a:r>
          </a:p>
          <a:p>
            <a:pPr marL="542925" lvl="1" indent="-542925">
              <a:lnSpc>
                <a:spcPct val="90000"/>
              </a:lnSpc>
              <a:spcBef>
                <a:spcPct val="0"/>
              </a:spcBef>
              <a:buFont typeface="Webdings" pitchFamily="1" charset="2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	output	c;</a:t>
            </a:r>
          </a:p>
          <a:p>
            <a:pPr marL="542925" lvl="1" indent="-542925">
              <a:lnSpc>
                <a:spcPct val="90000"/>
              </a:lnSpc>
              <a:spcBef>
                <a:spcPct val="0"/>
              </a:spcBef>
              <a:buFont typeface="Webdings" pitchFamily="1" charset="2"/>
              <a:buNone/>
            </a:pPr>
            <a:endParaRPr lang="en-US" altLang="zh-CN" sz="2400" b="1" dirty="0">
              <a:solidFill>
                <a:srgbClr val="000066"/>
              </a:solidFill>
              <a:latin typeface="Courier New" pitchFamily="1" charset="0"/>
              <a:ea typeface="ＭＳ Ｐゴシック" pitchFamily="1" charset="-128"/>
            </a:endParaRPr>
          </a:p>
          <a:p>
            <a:pPr marL="542925" lvl="1" indent="-542925">
              <a:lnSpc>
                <a:spcPct val="90000"/>
              </a:lnSpc>
              <a:spcBef>
                <a:spcPct val="0"/>
              </a:spcBef>
              <a:buFont typeface="Webdings" pitchFamily="1" charset="2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   </a:t>
            </a:r>
            <a:r>
              <a:rPr lang="en-US" altLang="zh-CN" sz="2400" b="1" dirty="0">
                <a:solidFill>
                  <a:srgbClr val="C00000"/>
                </a:solidFill>
                <a:latin typeface="Courier New" pitchFamily="1" charset="0"/>
                <a:ea typeface="ＭＳ Ｐゴシック" pitchFamily="1" charset="-128"/>
              </a:rPr>
              <a:t>always</a:t>
            </a:r>
            <a:r>
              <a:rPr lang="en-US" altLang="zh-CN" sz="2400" b="1" dirty="0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 @(a or b or s) begin</a:t>
            </a:r>
          </a:p>
          <a:p>
            <a:pPr marL="542925" lvl="1" indent="-542925">
              <a:lnSpc>
                <a:spcPct val="90000"/>
              </a:lnSpc>
              <a:spcBef>
                <a:spcPct val="0"/>
              </a:spcBef>
              <a:buFont typeface="Webdings" pitchFamily="1" charset="2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     if(s==0) begin</a:t>
            </a:r>
          </a:p>
          <a:p>
            <a:pPr marL="542925" lvl="1" indent="-542925">
              <a:lnSpc>
                <a:spcPct val="90000"/>
              </a:lnSpc>
              <a:spcBef>
                <a:spcPct val="0"/>
              </a:spcBef>
              <a:buFont typeface="Webdings" pitchFamily="1" charset="2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        c = a;</a:t>
            </a:r>
          </a:p>
          <a:p>
            <a:pPr marL="542925" lvl="1" indent="-542925">
              <a:lnSpc>
                <a:spcPct val="90000"/>
              </a:lnSpc>
              <a:spcBef>
                <a:spcPct val="0"/>
              </a:spcBef>
              <a:buFont typeface="Webdings" pitchFamily="1" charset="2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     end else begin</a:t>
            </a:r>
          </a:p>
          <a:p>
            <a:pPr marL="542925" lvl="1" indent="-542925">
              <a:lnSpc>
                <a:spcPct val="90000"/>
              </a:lnSpc>
              <a:spcBef>
                <a:spcPct val="0"/>
              </a:spcBef>
              <a:buFont typeface="Webdings" pitchFamily="1" charset="2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        c = b;</a:t>
            </a:r>
          </a:p>
          <a:p>
            <a:pPr marL="542925" lvl="1" indent="-542925">
              <a:lnSpc>
                <a:spcPct val="90000"/>
              </a:lnSpc>
              <a:spcBef>
                <a:spcPct val="0"/>
              </a:spcBef>
              <a:buFont typeface="Webdings" pitchFamily="1" charset="2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     end</a:t>
            </a:r>
          </a:p>
          <a:p>
            <a:pPr marL="542925" lvl="1" indent="-542925">
              <a:lnSpc>
                <a:spcPct val="90000"/>
              </a:lnSpc>
              <a:spcBef>
                <a:spcPct val="0"/>
              </a:spcBef>
              <a:buFont typeface="Webdings" pitchFamily="1" charset="2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   end </a:t>
            </a:r>
          </a:p>
          <a:p>
            <a:pPr marL="542925" lvl="1" indent="-542925">
              <a:lnSpc>
                <a:spcPct val="90000"/>
              </a:lnSpc>
              <a:spcBef>
                <a:spcPct val="0"/>
              </a:spcBef>
              <a:buFont typeface="Webdings" pitchFamily="1" charset="2"/>
              <a:buNone/>
            </a:pPr>
            <a:endParaRPr lang="en-US" altLang="zh-CN" sz="2400" b="1" dirty="0">
              <a:solidFill>
                <a:srgbClr val="000066"/>
              </a:solidFill>
              <a:latin typeface="Courier New" pitchFamily="1" charset="0"/>
              <a:ea typeface="ＭＳ Ｐゴシック" pitchFamily="1" charset="-128"/>
            </a:endParaRPr>
          </a:p>
          <a:p>
            <a:pPr marL="542925" lvl="1" indent="-542925">
              <a:lnSpc>
                <a:spcPct val="90000"/>
              </a:lnSpc>
              <a:spcBef>
                <a:spcPct val="0"/>
              </a:spcBef>
              <a:buFont typeface="Webdings" pitchFamily="1" charset="2"/>
              <a:buNone/>
            </a:pPr>
            <a:r>
              <a:rPr lang="en-US" altLang="zh-CN" sz="2400" b="1" dirty="0" err="1">
                <a:solidFill>
                  <a:srgbClr val="0000FF"/>
                </a:solidFill>
                <a:latin typeface="Courier New" pitchFamily="1" charset="0"/>
                <a:ea typeface="ＭＳ Ｐゴシック" pitchFamily="1" charset="-128"/>
              </a:rPr>
              <a:t>endmodule</a:t>
            </a:r>
            <a:endParaRPr lang="en-US" altLang="zh-CN" sz="2400" b="1" dirty="0">
              <a:solidFill>
                <a:srgbClr val="0000FF"/>
              </a:solidFill>
              <a:latin typeface="Courier New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362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zh-CN" altLang="en-US" sz="3200" b="1" dirty="0">
                <a:solidFill>
                  <a:srgbClr val="0000FF"/>
                </a:solidFill>
              </a:rPr>
              <a:t>功能描述风格设计</a:t>
            </a:r>
            <a:endParaRPr lang="zh-CN" altLang="zh-CN" sz="3200" b="1" dirty="0">
              <a:solidFill>
                <a:srgbClr val="0000FF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8074292" cy="2699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435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sz="3200" b="1" dirty="0">
                <a:solidFill>
                  <a:srgbClr val="0000FF"/>
                </a:solidFill>
              </a:rPr>
              <a:t>ALU</a:t>
            </a:r>
            <a:r>
              <a:rPr lang="zh-CN" altLang="en-US" sz="3200" b="1" dirty="0">
                <a:solidFill>
                  <a:srgbClr val="0000FF"/>
                </a:solidFill>
              </a:rPr>
              <a:t>的设计</a:t>
            </a:r>
            <a:endParaRPr lang="zh-CN" altLang="zh-CN" sz="3200" b="1" dirty="0">
              <a:solidFill>
                <a:srgbClr val="0000FF"/>
              </a:solidFill>
            </a:endParaRPr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>
          <a:xfrm>
            <a:off x="971600" y="1124744"/>
            <a:ext cx="6268428" cy="529991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zh-CN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2925" lvl="1" indent="-542925">
              <a:lnSpc>
                <a:spcPct val="90000"/>
              </a:lnSpc>
              <a:spcBef>
                <a:spcPct val="0"/>
              </a:spcBef>
              <a:buFont typeface="Webdings" pitchFamily="1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1" charset="0"/>
                <a:ea typeface="ＭＳ Ｐゴシック" pitchFamily="1" charset="-128"/>
              </a:rPr>
              <a:t>module</a:t>
            </a:r>
            <a:r>
              <a:rPr lang="en-US" altLang="zh-CN" sz="2400" b="1" dirty="0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 ALU(</a:t>
            </a:r>
          </a:p>
          <a:p>
            <a:pPr marL="542925" lvl="1" indent="-542925">
              <a:lnSpc>
                <a:spcPct val="90000"/>
              </a:lnSpc>
              <a:spcBef>
                <a:spcPct val="0"/>
              </a:spcBef>
              <a:buFont typeface="Webdings" pitchFamily="1" charset="2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	input [31:0]	 A,B,</a:t>
            </a:r>
          </a:p>
          <a:p>
            <a:pPr marL="542925" lvl="1" indent="-542925">
              <a:lnSpc>
                <a:spcPct val="90000"/>
              </a:lnSpc>
              <a:spcBef>
                <a:spcPct val="0"/>
              </a:spcBef>
              <a:buFont typeface="Webdings" pitchFamily="1" charset="2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	input [2:0] </a:t>
            </a:r>
            <a:r>
              <a:rPr lang="en-US" altLang="zh-CN" sz="2400" b="1" dirty="0" err="1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ALU_operation</a:t>
            </a:r>
            <a:r>
              <a:rPr lang="en-US" altLang="zh-CN" sz="2400" b="1" dirty="0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,</a:t>
            </a:r>
          </a:p>
          <a:p>
            <a:pPr marL="542925" lvl="1" indent="-542925">
              <a:lnSpc>
                <a:spcPct val="90000"/>
              </a:lnSpc>
              <a:spcBef>
                <a:spcPct val="0"/>
              </a:spcBef>
              <a:buFont typeface="Webdings" pitchFamily="1" charset="2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	output [31:0] Result,</a:t>
            </a:r>
          </a:p>
          <a:p>
            <a:pPr marL="542925" lvl="1" indent="-542925">
              <a:lnSpc>
                <a:spcPct val="90000"/>
              </a:lnSpc>
              <a:spcBef>
                <a:spcPct val="0"/>
              </a:spcBef>
              <a:buFont typeface="Webdings" pitchFamily="1" charset="2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	output	Zero</a:t>
            </a:r>
          </a:p>
          <a:p>
            <a:pPr marL="542925" lvl="1" indent="-542925">
              <a:lnSpc>
                <a:spcPct val="90000"/>
              </a:lnSpc>
              <a:spcBef>
                <a:spcPct val="0"/>
              </a:spcBef>
              <a:buFont typeface="Webdings" pitchFamily="1" charset="2"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）</a:t>
            </a:r>
            <a:r>
              <a:rPr lang="en-US" altLang="zh-CN" sz="2400" b="1" dirty="0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;</a:t>
            </a:r>
          </a:p>
          <a:p>
            <a:pPr marL="542925" lvl="1" indent="-542925">
              <a:lnSpc>
                <a:spcPct val="90000"/>
              </a:lnSpc>
              <a:spcBef>
                <a:spcPct val="0"/>
              </a:spcBef>
              <a:buFont typeface="Webdings" pitchFamily="1" charset="2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  </a:t>
            </a:r>
            <a:r>
              <a:rPr lang="en-US" altLang="zh-CN" sz="2400" b="1" dirty="0" err="1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reg</a:t>
            </a:r>
            <a:r>
              <a:rPr lang="en-US" altLang="zh-CN" sz="2400" b="1" dirty="0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 [31:0] result;</a:t>
            </a:r>
          </a:p>
          <a:p>
            <a:pPr marL="542925" lvl="1" indent="-542925">
              <a:lnSpc>
                <a:spcPct val="90000"/>
              </a:lnSpc>
              <a:spcBef>
                <a:spcPct val="0"/>
              </a:spcBef>
              <a:buFont typeface="Webdings" pitchFamily="1" charset="2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  assign Result = result;</a:t>
            </a:r>
          </a:p>
          <a:p>
            <a:pPr marL="542925" lvl="1" indent="-542925">
              <a:lnSpc>
                <a:spcPct val="90000"/>
              </a:lnSpc>
              <a:spcBef>
                <a:spcPct val="0"/>
              </a:spcBef>
              <a:buFont typeface="Webdings" pitchFamily="1" charset="2"/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   </a:t>
            </a:r>
            <a:r>
              <a:rPr lang="en-US" altLang="zh-CN" sz="2000" b="1" dirty="0">
                <a:solidFill>
                  <a:srgbClr val="C00000"/>
                </a:solidFill>
                <a:latin typeface="Courier New" pitchFamily="1" charset="0"/>
                <a:ea typeface="ＭＳ Ｐゴシック" pitchFamily="1" charset="-128"/>
              </a:rPr>
              <a:t>always</a:t>
            </a:r>
            <a:r>
              <a:rPr lang="en-US" altLang="zh-CN" sz="2000" b="1" dirty="0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 @(A </a:t>
            </a:r>
            <a:r>
              <a:rPr lang="en-US" altLang="zh-CN" sz="2000" b="1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or B) </a:t>
            </a:r>
            <a:r>
              <a:rPr lang="en-US" altLang="zh-CN" sz="2000" b="1" dirty="0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begin</a:t>
            </a:r>
          </a:p>
          <a:p>
            <a:pPr marL="542925" lvl="1" indent="-542925">
              <a:lnSpc>
                <a:spcPct val="90000"/>
              </a:lnSpc>
              <a:spcBef>
                <a:spcPct val="0"/>
              </a:spcBef>
              <a:buFont typeface="Webdings" pitchFamily="1" charset="2"/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		case(</a:t>
            </a:r>
            <a:r>
              <a:rPr lang="en-US" altLang="zh-CN" sz="2000" b="1" dirty="0" err="1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ALU_operation</a:t>
            </a:r>
            <a:r>
              <a:rPr lang="en-US" altLang="zh-CN" sz="2000" b="1" dirty="0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)</a:t>
            </a:r>
          </a:p>
          <a:p>
            <a:pPr marL="542925" lvl="1" indent="-542925">
              <a:lnSpc>
                <a:spcPct val="90000"/>
              </a:lnSpc>
              <a:spcBef>
                <a:spcPct val="0"/>
              </a:spcBef>
              <a:buFont typeface="Webdings" pitchFamily="1" charset="2"/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     	   3’b000:result = A + B;</a:t>
            </a:r>
          </a:p>
          <a:p>
            <a:pPr marL="542925" lvl="1" indent="-542925">
              <a:lnSpc>
                <a:spcPct val="90000"/>
              </a:lnSpc>
              <a:spcBef>
                <a:spcPct val="0"/>
              </a:spcBef>
              <a:buFont typeface="Webdings" pitchFamily="1" charset="2"/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         3’b100:result = A – B;</a:t>
            </a:r>
          </a:p>
          <a:p>
            <a:pPr marL="542925" lvl="1" indent="-542925">
              <a:lnSpc>
                <a:spcPct val="90000"/>
              </a:lnSpc>
              <a:spcBef>
                <a:spcPct val="0"/>
              </a:spcBef>
              <a:buFont typeface="Webdings" pitchFamily="1" charset="2"/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		    ……</a:t>
            </a:r>
          </a:p>
          <a:p>
            <a:pPr marL="542925" lvl="1" indent="-542925">
              <a:lnSpc>
                <a:spcPct val="90000"/>
              </a:lnSpc>
              <a:spcBef>
                <a:spcPct val="0"/>
              </a:spcBef>
              <a:buFont typeface="Webdings" pitchFamily="1" charset="2"/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         </a:t>
            </a:r>
            <a:r>
              <a:rPr lang="en-US" altLang="zh-CN" sz="2000" b="1" dirty="0" err="1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default:result</a:t>
            </a:r>
            <a:r>
              <a:rPr lang="en-US" altLang="zh-CN" sz="2000" b="1" dirty="0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=32’hxxxxxxxx; </a:t>
            </a:r>
          </a:p>
          <a:p>
            <a:pPr marL="542925" lvl="1" indent="-542925">
              <a:lnSpc>
                <a:spcPct val="90000"/>
              </a:lnSpc>
              <a:spcBef>
                <a:spcPct val="0"/>
              </a:spcBef>
              <a:buFont typeface="Webdings" pitchFamily="1" charset="2"/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     </a:t>
            </a:r>
            <a:r>
              <a:rPr lang="en-US" altLang="zh-CN" sz="2000" b="1" dirty="0" err="1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endcase</a:t>
            </a:r>
            <a:endParaRPr lang="en-US" altLang="zh-CN" sz="2000" b="1" dirty="0">
              <a:solidFill>
                <a:srgbClr val="000066"/>
              </a:solidFill>
              <a:latin typeface="Courier New" pitchFamily="1" charset="0"/>
              <a:ea typeface="ＭＳ Ｐゴシック" pitchFamily="1" charset="-128"/>
            </a:endParaRPr>
          </a:p>
          <a:p>
            <a:pPr marL="542925" lvl="1" indent="-542925">
              <a:lnSpc>
                <a:spcPct val="90000"/>
              </a:lnSpc>
              <a:spcBef>
                <a:spcPct val="0"/>
              </a:spcBef>
              <a:buFont typeface="Webdings" pitchFamily="1" charset="2"/>
              <a:buNone/>
            </a:pPr>
            <a:r>
              <a:rPr lang="en-US" altLang="zh-CN" sz="2000" b="1" dirty="0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   end </a:t>
            </a:r>
            <a:endParaRPr lang="en-US" altLang="zh-CN" sz="2400" b="1" dirty="0">
              <a:solidFill>
                <a:srgbClr val="000066"/>
              </a:solidFill>
              <a:latin typeface="Courier New" pitchFamily="1" charset="0"/>
              <a:ea typeface="ＭＳ Ｐゴシック" pitchFamily="1" charset="-128"/>
            </a:endParaRPr>
          </a:p>
          <a:p>
            <a:pPr marL="542925" lvl="1" indent="-542925">
              <a:lnSpc>
                <a:spcPct val="90000"/>
              </a:lnSpc>
              <a:spcBef>
                <a:spcPct val="0"/>
              </a:spcBef>
              <a:buFont typeface="Webdings" pitchFamily="1" charset="2"/>
              <a:buNone/>
            </a:pPr>
            <a:r>
              <a:rPr lang="en-US" altLang="zh-CN" sz="2400" b="1" dirty="0" err="1">
                <a:solidFill>
                  <a:srgbClr val="0000FF"/>
                </a:solidFill>
                <a:latin typeface="Courier New" pitchFamily="1" charset="0"/>
                <a:ea typeface="ＭＳ Ｐゴシック" pitchFamily="1" charset="-128"/>
              </a:rPr>
              <a:t>endmodule</a:t>
            </a:r>
            <a:endParaRPr lang="en-US" altLang="zh-CN" sz="2400" b="1" dirty="0">
              <a:solidFill>
                <a:srgbClr val="0000FF"/>
              </a:solidFill>
              <a:latin typeface="Courier New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578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zh-CN" altLang="en-US" sz="3200" b="1" dirty="0">
                <a:solidFill>
                  <a:srgbClr val="0000FF"/>
                </a:solidFill>
              </a:rPr>
              <a:t>组合电路的设计方法</a:t>
            </a:r>
            <a:endParaRPr lang="zh-CN" altLang="zh-CN" sz="3200" b="1" dirty="0">
              <a:solidFill>
                <a:srgbClr val="0000FF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25501" y="1196752"/>
            <a:ext cx="8424936" cy="4801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zh-CN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2925" lvl="1" indent="-542925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n"/>
            </a:pPr>
            <a:r>
              <a:rPr lang="zh-CN" altLang="en-US" b="1" dirty="0">
                <a:solidFill>
                  <a:srgbClr val="000066"/>
                </a:solidFill>
                <a:latin typeface="+mn-ea"/>
              </a:rPr>
              <a:t>一位二选一多路器的设计</a:t>
            </a:r>
            <a:endParaRPr lang="en-US" altLang="zh-CN" b="1" dirty="0">
              <a:solidFill>
                <a:srgbClr val="000066"/>
              </a:solidFill>
              <a:latin typeface="+mn-ea"/>
            </a:endParaRPr>
          </a:p>
        </p:txBody>
      </p:sp>
      <p:sp>
        <p:nvSpPr>
          <p:cNvPr id="6" name="Line 39"/>
          <p:cNvSpPr>
            <a:spLocks noChangeShapeType="1"/>
          </p:cNvSpPr>
          <p:nvPr/>
        </p:nvSpPr>
        <p:spPr bwMode="auto">
          <a:xfrm flipH="1">
            <a:off x="1198094" y="2321793"/>
            <a:ext cx="635000" cy="0"/>
          </a:xfrm>
          <a:prstGeom prst="line">
            <a:avLst/>
          </a:prstGeom>
          <a:noFill/>
          <a:ln w="381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/>
          </a:p>
        </p:txBody>
      </p:sp>
      <p:sp>
        <p:nvSpPr>
          <p:cNvPr id="9" name="Rectangle 43"/>
          <p:cNvSpPr>
            <a:spLocks noChangeArrowheads="1"/>
          </p:cNvSpPr>
          <p:nvPr/>
        </p:nvSpPr>
        <p:spPr bwMode="auto">
          <a:xfrm>
            <a:off x="781427" y="2129521"/>
            <a:ext cx="4320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宋体" pitchFamily="2" charset="-122"/>
                <a:cs typeface="宋体" pitchFamily="2" charset="-122"/>
              </a:rPr>
              <a:t>a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Rectangle 44"/>
          <p:cNvSpPr>
            <a:spLocks noChangeArrowheads="1"/>
          </p:cNvSpPr>
          <p:nvPr/>
        </p:nvSpPr>
        <p:spPr bwMode="auto">
          <a:xfrm>
            <a:off x="828379" y="2679084"/>
            <a:ext cx="3555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宋体" pitchFamily="2" charset="-122"/>
              </a:rPr>
              <a:t>b</a:t>
            </a:r>
          </a:p>
        </p:txBody>
      </p:sp>
      <p:sp>
        <p:nvSpPr>
          <p:cNvPr id="11" name="Rectangle 47"/>
          <p:cNvSpPr>
            <a:spLocks noChangeArrowheads="1"/>
          </p:cNvSpPr>
          <p:nvPr/>
        </p:nvSpPr>
        <p:spPr bwMode="auto">
          <a:xfrm>
            <a:off x="3702362" y="2421902"/>
            <a:ext cx="4178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宋体" pitchFamily="2" charset="-122"/>
              </a:rPr>
              <a:t>c</a:t>
            </a:r>
            <a:endParaRPr lang="zh-CN" altLang="zh-CN" sz="2400" b="1" dirty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Rectangle 56"/>
          <p:cNvSpPr>
            <a:spLocks noChangeArrowheads="1"/>
          </p:cNvSpPr>
          <p:nvPr/>
        </p:nvSpPr>
        <p:spPr bwMode="auto">
          <a:xfrm>
            <a:off x="1833094" y="2061355"/>
            <a:ext cx="1228971" cy="1090427"/>
          </a:xfrm>
          <a:prstGeom prst="rect">
            <a:avLst/>
          </a:prstGeom>
          <a:noFill/>
          <a:ln w="38100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</a:rPr>
              <a:t>MUX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6" name="Line 39"/>
          <p:cNvSpPr>
            <a:spLocks noChangeShapeType="1"/>
          </p:cNvSpPr>
          <p:nvPr/>
        </p:nvSpPr>
        <p:spPr bwMode="auto">
          <a:xfrm flipH="1">
            <a:off x="1198094" y="2863750"/>
            <a:ext cx="635000" cy="0"/>
          </a:xfrm>
          <a:prstGeom prst="line">
            <a:avLst/>
          </a:prstGeom>
          <a:noFill/>
          <a:ln w="381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/>
          </a:p>
        </p:txBody>
      </p:sp>
      <p:sp>
        <p:nvSpPr>
          <p:cNvPr id="17" name="Line 39"/>
          <p:cNvSpPr>
            <a:spLocks noChangeShapeType="1"/>
          </p:cNvSpPr>
          <p:nvPr/>
        </p:nvSpPr>
        <p:spPr bwMode="auto">
          <a:xfrm flipH="1">
            <a:off x="3062065" y="2606568"/>
            <a:ext cx="635000" cy="0"/>
          </a:xfrm>
          <a:prstGeom prst="line">
            <a:avLst/>
          </a:prstGeom>
          <a:noFill/>
          <a:ln w="381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4932040" y="2366502"/>
            <a:ext cx="3233396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zh-CN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0066"/>
                </a:solidFill>
                <a:latin typeface="+mn-ea"/>
              </a:rPr>
              <a:t>1. </a:t>
            </a:r>
            <a:r>
              <a:rPr lang="zh-CN" altLang="en-US" b="1" dirty="0">
                <a:solidFill>
                  <a:srgbClr val="000066"/>
                </a:solidFill>
                <a:latin typeface="+mn-ea"/>
              </a:rPr>
              <a:t>画出真值表；</a:t>
            </a:r>
            <a:endParaRPr lang="en-US" altLang="zh-CN" b="1" dirty="0">
              <a:solidFill>
                <a:srgbClr val="000066"/>
              </a:solidFill>
              <a:latin typeface="+mn-ea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000331" y="3694529"/>
            <a:ext cx="5319836" cy="1751658"/>
            <a:chOff x="1924243" y="3505632"/>
            <a:chExt cx="5319836" cy="1751658"/>
          </a:xfrm>
        </p:grpSpPr>
        <p:sp>
          <p:nvSpPr>
            <p:cNvPr id="64" name="矩形 63"/>
            <p:cNvSpPr/>
            <p:nvPr/>
          </p:nvSpPr>
          <p:spPr>
            <a:xfrm>
              <a:off x="1924243" y="3505632"/>
              <a:ext cx="1063967" cy="7437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2500"/>
                </a:lnSpc>
              </a:pPr>
              <a:endParaRPr lang="en-US" altLang="zh-CN" sz="2400" b="1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ts val="2500"/>
                </a:lnSpc>
              </a:pPr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924243" y="4249542"/>
              <a:ext cx="1063968" cy="5038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+mn-ea"/>
                </a:rPr>
                <a:t>0</a:t>
              </a:r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943683" y="3745304"/>
              <a:ext cx="526236" cy="3836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b="1" dirty="0">
                  <a:solidFill>
                    <a:schemeClr val="tx1"/>
                  </a:solidFill>
                  <a:latin typeface="+mn-ea"/>
                </a:rPr>
                <a:t>s</a:t>
              </a:r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>
              <a:off x="1936084" y="3505632"/>
              <a:ext cx="1052126" cy="743728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8" name="矩形 67"/>
            <p:cNvSpPr/>
            <p:nvPr/>
          </p:nvSpPr>
          <p:spPr>
            <a:xfrm>
              <a:off x="2423250" y="3505632"/>
              <a:ext cx="526236" cy="3836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b="1" dirty="0" err="1">
                  <a:solidFill>
                    <a:schemeClr val="tx1"/>
                  </a:solidFill>
                  <a:latin typeface="+mn-ea"/>
                </a:rPr>
                <a:t>ab</a:t>
              </a:r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1924243" y="4750469"/>
              <a:ext cx="1063967" cy="5038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+mn-ea"/>
                </a:rPr>
                <a:t>1</a:t>
              </a:r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2988211" y="3505632"/>
              <a:ext cx="1063967" cy="739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+mn-ea"/>
                </a:rPr>
                <a:t>00</a:t>
              </a:r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052178" y="3505632"/>
              <a:ext cx="1063967" cy="739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b="1" dirty="0">
                  <a:solidFill>
                    <a:schemeClr val="tx1"/>
                  </a:solidFill>
                  <a:latin typeface="+mn-ea"/>
                </a:rPr>
                <a:t>10</a:t>
              </a:r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5116145" y="3505632"/>
              <a:ext cx="1063967" cy="739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b="1" dirty="0">
                  <a:solidFill>
                    <a:schemeClr val="tx1"/>
                  </a:solidFill>
                  <a:latin typeface="+mn-ea"/>
                </a:rPr>
                <a:t>11</a:t>
              </a:r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6180112" y="3505632"/>
              <a:ext cx="1063967" cy="739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b="1" dirty="0">
                  <a:solidFill>
                    <a:schemeClr val="tx1"/>
                  </a:solidFill>
                  <a:latin typeface="+mn-ea"/>
                </a:rPr>
                <a:t>01</a:t>
              </a:r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2988211" y="4249542"/>
              <a:ext cx="1063968" cy="5038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+mn-ea"/>
                </a:rPr>
                <a:t>0</a:t>
              </a:r>
              <a:endParaRPr lang="zh-CN" altLang="en-US" sz="2400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988211" y="4750469"/>
              <a:ext cx="1063967" cy="5038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+mn-ea"/>
                </a:rPr>
                <a:t>0</a:t>
              </a:r>
              <a:endParaRPr lang="zh-CN" altLang="en-US" sz="2400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052180" y="4249542"/>
              <a:ext cx="1063968" cy="5038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+mn-ea"/>
                </a:rPr>
                <a:t>1</a:t>
              </a:r>
              <a:endParaRPr lang="zh-CN" altLang="en-US" sz="2400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052180" y="4750469"/>
              <a:ext cx="1063967" cy="5038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+mn-ea"/>
                </a:rPr>
                <a:t>0</a:t>
              </a:r>
              <a:endParaRPr lang="zh-CN" altLang="en-US" sz="2400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5116148" y="4252489"/>
              <a:ext cx="1063968" cy="5038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+mn-ea"/>
                </a:rPr>
                <a:t>1</a:t>
              </a:r>
              <a:endParaRPr lang="zh-CN" altLang="en-US" sz="2400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5116148" y="4753416"/>
              <a:ext cx="1063967" cy="5038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+mn-ea"/>
                </a:rPr>
                <a:t>1</a:t>
              </a:r>
              <a:endParaRPr lang="zh-CN" altLang="en-US" sz="2400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6180111" y="4249542"/>
              <a:ext cx="1063968" cy="5038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+mn-ea"/>
                </a:rPr>
                <a:t>0</a:t>
              </a:r>
              <a:endParaRPr lang="zh-CN" altLang="en-US" sz="2400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6180111" y="4750469"/>
              <a:ext cx="1063967" cy="5038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+mn-ea"/>
                </a:rPr>
                <a:t>1</a:t>
              </a:r>
              <a:endParaRPr lang="zh-CN" altLang="en-US" sz="2400" b="1" dirty="0">
                <a:solidFill>
                  <a:srgbClr val="C00000"/>
                </a:solidFill>
                <a:latin typeface="+mn-ea"/>
              </a:endParaRPr>
            </a:p>
          </p:txBody>
        </p:sp>
      </p:grpSp>
      <p:sp>
        <p:nvSpPr>
          <p:cNvPr id="32" name="Rectangle 44"/>
          <p:cNvSpPr>
            <a:spLocks noChangeArrowheads="1"/>
          </p:cNvSpPr>
          <p:nvPr/>
        </p:nvSpPr>
        <p:spPr bwMode="auto">
          <a:xfrm>
            <a:off x="828379" y="3204475"/>
            <a:ext cx="3555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Courier New" pitchFamily="49" charset="0"/>
                <a:ea typeface="宋体" pitchFamily="2" charset="-122"/>
                <a:cs typeface="宋体" pitchFamily="2" charset="-122"/>
              </a:rPr>
              <a:t>s</a:t>
            </a:r>
            <a:endParaRPr lang="zh-CN" altLang="zh-CN" sz="2400" b="1" dirty="0">
              <a:solidFill>
                <a:srgbClr val="000000"/>
              </a:solidFill>
              <a:latin typeface="Courier New" pitchFamily="49" charset="0"/>
              <a:ea typeface="宋体" pitchFamily="2" charset="-122"/>
              <a:cs typeface="宋体" pitchFamily="2" charset="-122"/>
            </a:endParaRPr>
          </a:p>
        </p:txBody>
      </p:sp>
      <p:cxnSp>
        <p:nvCxnSpPr>
          <p:cNvPr id="4" name="直接连接符 3"/>
          <p:cNvCxnSpPr>
            <a:stCxn id="32" idx="3"/>
            <a:endCxn id="12" idx="2"/>
          </p:cNvCxnSpPr>
          <p:nvPr/>
        </p:nvCxnSpPr>
        <p:spPr>
          <a:xfrm flipV="1">
            <a:off x="1183965" y="3151782"/>
            <a:ext cx="1263615" cy="237359"/>
          </a:xfrm>
          <a:prstGeom prst="bentConnector2">
            <a:avLst/>
          </a:prstGeom>
          <a:noFill/>
          <a:ln w="38100">
            <a:solidFill>
              <a:srgbClr val="000000"/>
            </a:solidFill>
            <a:prstDash val="solid"/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76827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zh-CN" altLang="en-US" sz="3200" b="1" dirty="0">
                <a:solidFill>
                  <a:srgbClr val="0000FF"/>
                </a:solidFill>
              </a:rPr>
              <a:t>组合电路的设计方法</a:t>
            </a:r>
            <a:endParaRPr lang="zh-CN" altLang="zh-CN" sz="3200" b="1" dirty="0">
              <a:solidFill>
                <a:srgbClr val="0000FF"/>
              </a:solidFill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590102" y="1124744"/>
            <a:ext cx="6934226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zh-CN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0066"/>
                </a:solidFill>
                <a:latin typeface="+mn-ea"/>
              </a:rPr>
              <a:t>2. </a:t>
            </a:r>
            <a:r>
              <a:rPr lang="zh-CN" altLang="en-US" b="1" dirty="0">
                <a:solidFill>
                  <a:srgbClr val="000066"/>
                </a:solidFill>
                <a:latin typeface="+mn-ea"/>
              </a:rPr>
              <a:t>化简，得到输出信号的逻辑表达式；</a:t>
            </a:r>
            <a:endParaRPr lang="en-US" altLang="zh-CN" b="1" dirty="0">
              <a:solidFill>
                <a:srgbClr val="000066"/>
              </a:solidFill>
              <a:latin typeface="+mn-ea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179738" y="1948765"/>
            <a:ext cx="5319836" cy="1751658"/>
            <a:chOff x="1924243" y="3505632"/>
            <a:chExt cx="5319836" cy="1751658"/>
          </a:xfrm>
        </p:grpSpPr>
        <p:sp>
          <p:nvSpPr>
            <p:cNvPr id="44" name="矩形 43"/>
            <p:cNvSpPr/>
            <p:nvPr/>
          </p:nvSpPr>
          <p:spPr>
            <a:xfrm>
              <a:off x="1924243" y="3505632"/>
              <a:ext cx="1063967" cy="7437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2500"/>
                </a:lnSpc>
              </a:pPr>
              <a:endParaRPr lang="en-US" altLang="zh-CN" sz="2400" b="1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ts val="2500"/>
                </a:lnSpc>
              </a:pPr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924243" y="4249542"/>
              <a:ext cx="1063968" cy="5038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+mn-ea"/>
                </a:rPr>
                <a:t>0</a:t>
              </a:r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943683" y="3745304"/>
              <a:ext cx="526236" cy="3836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b="1" dirty="0">
                  <a:solidFill>
                    <a:schemeClr val="tx1"/>
                  </a:solidFill>
                  <a:latin typeface="+mn-ea"/>
                </a:rPr>
                <a:t>s</a:t>
              </a:r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1936084" y="3505632"/>
              <a:ext cx="1052126" cy="743728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8" name="矩形 47"/>
            <p:cNvSpPr/>
            <p:nvPr/>
          </p:nvSpPr>
          <p:spPr>
            <a:xfrm>
              <a:off x="2423250" y="3505632"/>
              <a:ext cx="526236" cy="3836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b="1" dirty="0" err="1">
                  <a:solidFill>
                    <a:schemeClr val="tx1"/>
                  </a:solidFill>
                  <a:latin typeface="+mn-ea"/>
                </a:rPr>
                <a:t>ab</a:t>
              </a:r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924243" y="4750469"/>
              <a:ext cx="1063967" cy="5038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+mn-ea"/>
                </a:rPr>
                <a:t>1</a:t>
              </a:r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988211" y="3505632"/>
              <a:ext cx="1063967" cy="739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+mn-ea"/>
                </a:rPr>
                <a:t>00</a:t>
              </a:r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052178" y="3505632"/>
              <a:ext cx="1063967" cy="739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b="1" dirty="0">
                  <a:solidFill>
                    <a:schemeClr val="tx1"/>
                  </a:solidFill>
                  <a:latin typeface="+mn-ea"/>
                </a:rPr>
                <a:t>10</a:t>
              </a:r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116145" y="3505632"/>
              <a:ext cx="1063967" cy="739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b="1" dirty="0">
                  <a:solidFill>
                    <a:schemeClr val="tx1"/>
                  </a:solidFill>
                  <a:latin typeface="+mn-ea"/>
                </a:rPr>
                <a:t>11</a:t>
              </a:r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180112" y="3505632"/>
              <a:ext cx="1063967" cy="739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b="1" dirty="0">
                  <a:solidFill>
                    <a:schemeClr val="tx1"/>
                  </a:solidFill>
                  <a:latin typeface="+mn-ea"/>
                </a:rPr>
                <a:t>01</a:t>
              </a:r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988211" y="4249542"/>
              <a:ext cx="1063968" cy="5038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+mn-ea"/>
                </a:rPr>
                <a:t>0</a:t>
              </a:r>
              <a:endParaRPr lang="zh-CN" altLang="en-US" sz="2400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988211" y="4750469"/>
              <a:ext cx="1063967" cy="5038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+mn-ea"/>
                </a:rPr>
                <a:t>0</a:t>
              </a:r>
              <a:endParaRPr lang="zh-CN" altLang="en-US" sz="2400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052180" y="4249542"/>
              <a:ext cx="1063968" cy="5038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+mn-ea"/>
                </a:rPr>
                <a:t>1</a:t>
              </a:r>
              <a:endParaRPr lang="zh-CN" altLang="en-US" sz="2400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052180" y="4750469"/>
              <a:ext cx="1063967" cy="5038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+mn-ea"/>
                </a:rPr>
                <a:t>0</a:t>
              </a:r>
              <a:endParaRPr lang="zh-CN" altLang="en-US" sz="2400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116148" y="4252489"/>
              <a:ext cx="1063968" cy="5038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+mn-ea"/>
                </a:rPr>
                <a:t>1</a:t>
              </a:r>
              <a:endParaRPr lang="zh-CN" altLang="en-US" sz="2400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5116148" y="4753416"/>
              <a:ext cx="1063967" cy="5038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+mn-ea"/>
                </a:rPr>
                <a:t>1</a:t>
              </a:r>
              <a:endParaRPr lang="zh-CN" altLang="en-US" sz="2400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180111" y="4249542"/>
              <a:ext cx="1063968" cy="5038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+mn-ea"/>
                </a:rPr>
                <a:t>0</a:t>
              </a:r>
              <a:endParaRPr lang="zh-CN" altLang="en-US" sz="2400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6180111" y="4750469"/>
              <a:ext cx="1063967" cy="5038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  <a:latin typeface="+mn-ea"/>
                </a:rPr>
                <a:t>1</a:t>
              </a:r>
              <a:endParaRPr lang="zh-CN" altLang="en-US" sz="2400" b="1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3307675" y="1862413"/>
            <a:ext cx="4727673" cy="1331189"/>
            <a:chOff x="2904117" y="1859466"/>
            <a:chExt cx="4727673" cy="1331189"/>
          </a:xfrm>
        </p:grpSpPr>
        <p:sp>
          <p:nvSpPr>
            <p:cNvPr id="3" name="椭圆 2"/>
            <p:cNvSpPr/>
            <p:nvPr/>
          </p:nvSpPr>
          <p:spPr>
            <a:xfrm>
              <a:off x="2904117" y="2692675"/>
              <a:ext cx="2088232" cy="49798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6836170" y="1859466"/>
              <a:ext cx="795620" cy="480131"/>
              <a:chOff x="1646352" y="4509120"/>
              <a:chExt cx="795620" cy="480131"/>
            </a:xfrm>
          </p:grpSpPr>
          <p:sp>
            <p:nvSpPr>
              <p:cNvPr id="62" name="Rectangle 3"/>
              <p:cNvSpPr txBox="1">
                <a:spLocks noChangeArrowheads="1"/>
              </p:cNvSpPr>
              <p:nvPr/>
            </p:nvSpPr>
            <p:spPr>
              <a:xfrm>
                <a:off x="1646352" y="4509120"/>
                <a:ext cx="795620" cy="480131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0" lang="zh-CN"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0" lang="zh-CN" sz="2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0" lang="zh-CN"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0" lang="zh-CN" sz="20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kumimoji="0" lang="zh-CN" sz="20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0" lang="zh-CN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0" lang="zh-CN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0" lang="zh-CN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0" lang="zh-CN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lnSpc>
                    <a:spcPct val="90000"/>
                  </a:lnSpc>
                  <a:spcBef>
                    <a:spcPct val="0"/>
                  </a:spcBef>
                  <a:buNone/>
                </a:pPr>
                <a:r>
                  <a:rPr lang="en-US" altLang="zh-CN" b="1" dirty="0">
                    <a:solidFill>
                      <a:srgbClr val="000066"/>
                    </a:solidFill>
                    <a:latin typeface="+mn-ea"/>
                  </a:rPr>
                  <a:t>s a</a:t>
                </a: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>
                <a:off x="1763688" y="4662834"/>
                <a:ext cx="168380" cy="0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21" name="直接箭头连接符 20"/>
            <p:cNvCxnSpPr>
              <a:stCxn id="62" idx="1"/>
              <a:endCxn id="3" idx="7"/>
            </p:cNvCxnSpPr>
            <p:nvPr/>
          </p:nvCxnSpPr>
          <p:spPr>
            <a:xfrm flipH="1">
              <a:off x="4686535" y="2099532"/>
              <a:ext cx="2149635" cy="66607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4399494" y="2944612"/>
            <a:ext cx="3926202" cy="756576"/>
            <a:chOff x="3995936" y="2941665"/>
            <a:chExt cx="3926202" cy="756576"/>
          </a:xfrm>
        </p:grpSpPr>
        <p:sp>
          <p:nvSpPr>
            <p:cNvPr id="65" name="椭圆 64"/>
            <p:cNvSpPr/>
            <p:nvPr/>
          </p:nvSpPr>
          <p:spPr>
            <a:xfrm>
              <a:off x="3995936" y="3200261"/>
              <a:ext cx="2088232" cy="49798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Rectangle 3"/>
            <p:cNvSpPr txBox="1">
              <a:spLocks noChangeArrowheads="1"/>
            </p:cNvSpPr>
            <p:nvPr/>
          </p:nvSpPr>
          <p:spPr>
            <a:xfrm>
              <a:off x="7126518" y="2941665"/>
              <a:ext cx="795620" cy="480131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0" lang="zh-CN" sz="32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0" lang="zh-CN" sz="2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0" lang="zh-CN" sz="24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0" lang="zh-CN" sz="20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0" lang="zh-CN" sz="20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0" lang="zh-CN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0" lang="zh-CN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0" lang="zh-CN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0" lang="zh-CN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rgbClr val="000066"/>
                  </a:solidFill>
                  <a:latin typeface="+mn-ea"/>
                </a:rPr>
                <a:t>s b</a:t>
              </a:r>
            </a:p>
          </p:txBody>
        </p:sp>
        <p:cxnSp>
          <p:nvCxnSpPr>
            <p:cNvPr id="69" name="直接箭头连接符 68"/>
            <p:cNvCxnSpPr>
              <a:endCxn id="65" idx="7"/>
            </p:cNvCxnSpPr>
            <p:nvPr/>
          </p:nvCxnSpPr>
          <p:spPr>
            <a:xfrm flipH="1">
              <a:off x="5778354" y="3190656"/>
              <a:ext cx="1259342" cy="82532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408739" y="4704192"/>
                <a:ext cx="299075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/>
                        </a:rPr>
                        <m:t>𝒄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/>
                        </a:rPr>
                        <m:t>𝒔</m:t>
                      </m:r>
                      <m:r>
                        <a:rPr lang="en-US" altLang="zh-CN" sz="3200" b="1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zh-CN" sz="3200" b="1" i="1" smtClean="0">
                          <a:latin typeface="Cambria Math"/>
                          <a:ea typeface="Cambria Math"/>
                        </a:rPr>
                        <m:t>𝒂</m:t>
                      </m:r>
                      <m:r>
                        <a:rPr lang="en-US" altLang="zh-CN" sz="32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zh-CN" sz="3200" b="1" i="1" smtClean="0">
                          <a:latin typeface="Cambria Math"/>
                          <a:ea typeface="Cambria Math"/>
                        </a:rPr>
                        <m:t>𝒔</m:t>
                      </m:r>
                      <m:r>
                        <a:rPr lang="en-US" altLang="zh-CN" sz="3200" b="1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zh-CN" sz="3200" b="1" i="1" smtClean="0">
                          <a:latin typeface="Cambria Math"/>
                          <a:ea typeface="Cambria Math"/>
                        </a:rPr>
                        <m:t>𝒃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39" y="4704192"/>
                <a:ext cx="2990755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3"/>
          <p:cNvSpPr txBox="1">
            <a:spLocks noChangeArrowheads="1"/>
          </p:cNvSpPr>
          <p:nvPr/>
        </p:nvSpPr>
        <p:spPr>
          <a:xfrm>
            <a:off x="1086084" y="4077072"/>
            <a:ext cx="6934226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zh-CN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000066"/>
                </a:solidFill>
                <a:latin typeface="+mn-ea"/>
              </a:rPr>
              <a:t>二选一多路器的逻辑表达式；</a:t>
            </a:r>
            <a:endParaRPr lang="en-US" altLang="zh-CN" b="1" dirty="0">
              <a:solidFill>
                <a:srgbClr val="000066"/>
              </a:solidFill>
              <a:latin typeface="+mn-ea"/>
            </a:endParaRPr>
          </a:p>
        </p:txBody>
      </p:sp>
      <p:cxnSp>
        <p:nvCxnSpPr>
          <p:cNvPr id="77" name="直接连接符 76"/>
          <p:cNvCxnSpPr/>
          <p:nvPr/>
        </p:nvCxnSpPr>
        <p:spPr>
          <a:xfrm>
            <a:off x="2281990" y="4869160"/>
            <a:ext cx="201778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3388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zh-CN" altLang="en-US" sz="3200" b="1" dirty="0">
                <a:solidFill>
                  <a:srgbClr val="0000FF"/>
                </a:solidFill>
              </a:rPr>
              <a:t>组合电路的设计方法</a:t>
            </a:r>
            <a:endParaRPr lang="zh-CN" altLang="zh-CN" sz="3200" b="1" dirty="0">
              <a:solidFill>
                <a:srgbClr val="0000FF"/>
              </a:solidFill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590102" y="1124744"/>
            <a:ext cx="6934226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zh-CN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0066"/>
                </a:solidFill>
                <a:latin typeface="+mn-ea"/>
              </a:rPr>
              <a:t>3. </a:t>
            </a:r>
            <a:r>
              <a:rPr lang="zh-CN" altLang="en-US" b="1" dirty="0">
                <a:solidFill>
                  <a:srgbClr val="000066"/>
                </a:solidFill>
                <a:latin typeface="+mn-ea"/>
              </a:rPr>
              <a:t>根据逻辑表达式画出电路图；</a:t>
            </a:r>
            <a:endParaRPr lang="en-US" altLang="zh-CN" b="1" dirty="0">
              <a:solidFill>
                <a:srgbClr val="000066"/>
              </a:solidFill>
              <a:latin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15345" y="1828074"/>
            <a:ext cx="2990755" cy="584775"/>
            <a:chOff x="1408739" y="4704192"/>
            <a:chExt cx="2990755" cy="5847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1408739" y="4704192"/>
                  <a:ext cx="299075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1" i="1" smtClean="0">
                            <a:latin typeface="Cambria Math"/>
                          </a:rPr>
                          <m:t>𝒄</m:t>
                        </m:r>
                        <m:r>
                          <a:rPr lang="en-US" altLang="zh-CN" sz="3200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sz="3200" b="1" i="1" smtClean="0">
                            <a:latin typeface="Cambria Math"/>
                          </a:rPr>
                          <m:t>𝒔</m:t>
                        </m:r>
                        <m:r>
                          <a:rPr lang="en-US" altLang="zh-CN" sz="3200" b="1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altLang="zh-CN" sz="3200" b="1" i="1" smtClean="0">
                            <a:latin typeface="Cambria Math"/>
                            <a:ea typeface="Cambria Math"/>
                          </a:rPr>
                          <m:t>𝒂</m:t>
                        </m:r>
                        <m:r>
                          <a:rPr lang="en-US" altLang="zh-CN" sz="3200" b="1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altLang="zh-CN" sz="3200" b="1" i="1" smtClean="0">
                            <a:latin typeface="Cambria Math"/>
                            <a:ea typeface="Cambria Math"/>
                          </a:rPr>
                          <m:t>𝒔</m:t>
                        </m:r>
                        <m:r>
                          <a:rPr lang="en-US" altLang="zh-CN" sz="3200" b="1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altLang="zh-CN" sz="3200" b="1" i="1" smtClean="0">
                            <a:latin typeface="Cambria Math"/>
                            <a:ea typeface="Cambria Math"/>
                          </a:rPr>
                          <m:t>𝒃</m:t>
                        </m:r>
                      </m:oMath>
                    </m:oMathPara>
                  </a14:m>
                  <a:endParaRPr lang="zh-CN" altLang="en-US" sz="3200" b="1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8739" y="4704192"/>
                  <a:ext cx="2990755" cy="58477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接连接符 76"/>
            <p:cNvCxnSpPr/>
            <p:nvPr/>
          </p:nvCxnSpPr>
          <p:spPr>
            <a:xfrm>
              <a:off x="2281990" y="4869160"/>
              <a:ext cx="201778" cy="0"/>
            </a:xfrm>
            <a:prstGeom prst="lin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8" name="组合 97"/>
          <p:cNvGrpSpPr/>
          <p:nvPr/>
        </p:nvGrpSpPr>
        <p:grpSpPr>
          <a:xfrm>
            <a:off x="1153850" y="2961699"/>
            <a:ext cx="7044860" cy="2187271"/>
            <a:chOff x="1091807" y="3113937"/>
            <a:chExt cx="7044860" cy="2187271"/>
          </a:xfrm>
        </p:grpSpPr>
        <p:sp>
          <p:nvSpPr>
            <p:cNvPr id="6" name="流程图: 延期 5"/>
            <p:cNvSpPr/>
            <p:nvPr/>
          </p:nvSpPr>
          <p:spPr>
            <a:xfrm>
              <a:off x="4327597" y="3395768"/>
              <a:ext cx="697366" cy="57606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5024963" y="3899824"/>
              <a:ext cx="1503013" cy="576064"/>
              <a:chOff x="2555776" y="3429000"/>
              <a:chExt cx="1080120" cy="432048"/>
            </a:xfrm>
          </p:grpSpPr>
          <p:sp>
            <p:nvSpPr>
              <p:cNvPr id="9" name="弧形 8"/>
              <p:cNvSpPr/>
              <p:nvPr/>
            </p:nvSpPr>
            <p:spPr>
              <a:xfrm>
                <a:off x="2555776" y="3429000"/>
                <a:ext cx="1080120" cy="432048"/>
              </a:xfrm>
              <a:prstGeom prst="arc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弧形 41"/>
              <p:cNvSpPr/>
              <p:nvPr/>
            </p:nvSpPr>
            <p:spPr>
              <a:xfrm flipV="1">
                <a:off x="2555776" y="3429000"/>
                <a:ext cx="1080120" cy="432048"/>
              </a:xfrm>
              <a:prstGeom prst="arc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弧形 62"/>
              <p:cNvSpPr/>
              <p:nvPr/>
            </p:nvSpPr>
            <p:spPr>
              <a:xfrm rot="5400000">
                <a:off x="2879812" y="3537012"/>
                <a:ext cx="432048" cy="216024"/>
              </a:xfrm>
              <a:prstGeom prst="arc">
                <a:avLst>
                  <a:gd name="adj1" fmla="val 10859783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>
              <a:off x="1881357" y="4518587"/>
              <a:ext cx="3019217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1896955" y="4871932"/>
              <a:ext cx="2984482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563029" y="4115849"/>
              <a:ext cx="0" cy="756083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2563029" y="4115849"/>
              <a:ext cx="133252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5" name="组合 24"/>
            <p:cNvGrpSpPr/>
            <p:nvPr/>
          </p:nvGrpSpPr>
          <p:grpSpPr>
            <a:xfrm>
              <a:off x="3031453" y="3881823"/>
              <a:ext cx="517072" cy="468051"/>
              <a:chOff x="3266669" y="4257092"/>
              <a:chExt cx="517072" cy="468051"/>
            </a:xfrm>
          </p:grpSpPr>
          <p:sp>
            <p:nvSpPr>
              <p:cNvPr id="14" name="流程图: 摘录 13"/>
              <p:cNvSpPr/>
              <p:nvPr/>
            </p:nvSpPr>
            <p:spPr>
              <a:xfrm rot="5400000">
                <a:off x="3230665" y="4293096"/>
                <a:ext cx="468051" cy="396044"/>
              </a:xfrm>
              <a:prstGeom prst="flowChartExtra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662713" y="4430604"/>
                <a:ext cx="121028" cy="1210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1" name="直接连接符 70"/>
            <p:cNvCxnSpPr/>
            <p:nvPr/>
          </p:nvCxnSpPr>
          <p:spPr>
            <a:xfrm>
              <a:off x="3895549" y="3884574"/>
              <a:ext cx="0" cy="231276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3895549" y="3884574"/>
              <a:ext cx="432048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1881357" y="3539786"/>
              <a:ext cx="2435511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4" name="流程图: 延期 63"/>
            <p:cNvSpPr/>
            <p:nvPr/>
          </p:nvSpPr>
          <p:spPr>
            <a:xfrm>
              <a:off x="4346734" y="4403880"/>
              <a:ext cx="697366" cy="57606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流程图: 离页连接符 4"/>
            <p:cNvSpPr/>
            <p:nvPr/>
          </p:nvSpPr>
          <p:spPr>
            <a:xfrm rot="16200000">
              <a:off x="1753311" y="4280531"/>
              <a:ext cx="72009" cy="468050"/>
            </a:xfrm>
            <a:prstGeom prst="flowChartOffpage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流程图: 离页连接符 65"/>
            <p:cNvSpPr/>
            <p:nvPr/>
          </p:nvSpPr>
          <p:spPr>
            <a:xfrm rot="16200000">
              <a:off x="1753311" y="4637907"/>
              <a:ext cx="72009" cy="468050"/>
            </a:xfrm>
            <a:prstGeom prst="flowChartOffpage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流程图: 离页连接符 77"/>
            <p:cNvSpPr/>
            <p:nvPr/>
          </p:nvSpPr>
          <p:spPr>
            <a:xfrm rot="16200000">
              <a:off x="1753311" y="3301730"/>
              <a:ext cx="72009" cy="468050"/>
            </a:xfrm>
            <a:prstGeom prst="flowChartOffpage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3" name="直接连接符 82"/>
            <p:cNvCxnSpPr/>
            <p:nvPr/>
          </p:nvCxnSpPr>
          <p:spPr>
            <a:xfrm>
              <a:off x="5453703" y="4000212"/>
              <a:ext cx="432048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5453703" y="4403880"/>
              <a:ext cx="432048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5024963" y="3692733"/>
              <a:ext cx="432048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5044100" y="4700235"/>
              <a:ext cx="432048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5451049" y="3692733"/>
              <a:ext cx="0" cy="307479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5462044" y="4392756"/>
              <a:ext cx="0" cy="307479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6527976" y="4187855"/>
              <a:ext cx="731554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1" name="流程图: 离页连接符 90"/>
            <p:cNvSpPr/>
            <p:nvPr/>
          </p:nvSpPr>
          <p:spPr>
            <a:xfrm rot="16200000">
              <a:off x="7457551" y="3953830"/>
              <a:ext cx="72009" cy="468050"/>
            </a:xfrm>
            <a:prstGeom prst="flowChartOffpage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1110938" y="3308953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0938" y="3308953"/>
                  <a:ext cx="44435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1091807" y="4287754"/>
                  <a:ext cx="44114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807" y="4287754"/>
                  <a:ext cx="441146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1107861" y="4641099"/>
                  <a:ext cx="4074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861" y="4641099"/>
                  <a:ext cx="40748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7727581" y="3957023"/>
                  <a:ext cx="40908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7581" y="3957023"/>
                  <a:ext cx="409086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矩形 96"/>
            <p:cNvSpPr/>
            <p:nvPr/>
          </p:nvSpPr>
          <p:spPr>
            <a:xfrm>
              <a:off x="2384471" y="3113937"/>
              <a:ext cx="4347769" cy="2187271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111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sz="3200" b="1" dirty="0">
                <a:solidFill>
                  <a:srgbClr val="0000FF"/>
                </a:solidFill>
              </a:rPr>
              <a:t>Verilog</a:t>
            </a:r>
            <a:r>
              <a:rPr lang="zh-CN" altLang="en-US" sz="3200" b="1" dirty="0">
                <a:solidFill>
                  <a:srgbClr val="0000FF"/>
                </a:solidFill>
              </a:rPr>
              <a:t>不同层次的电路设计</a:t>
            </a:r>
            <a:endParaRPr lang="zh-CN" altLang="zh-CN" sz="3200" b="1" dirty="0">
              <a:solidFill>
                <a:srgbClr val="0000FF"/>
              </a:solidFill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03376" y="1273741"/>
            <a:ext cx="8073079" cy="332398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zh-CN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1" indent="-51435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zh-CN" altLang="en-US" b="1" dirty="0">
                <a:solidFill>
                  <a:srgbClr val="000066"/>
                </a:solidFill>
                <a:latin typeface="+mn-ea"/>
              </a:rPr>
              <a:t>晶体管开关级</a:t>
            </a:r>
            <a:r>
              <a:rPr lang="en-US" altLang="zh-CN" b="1" dirty="0">
                <a:solidFill>
                  <a:srgbClr val="000066"/>
                </a:solidFill>
                <a:latin typeface="+mn-ea"/>
              </a:rPr>
              <a:t>(</a:t>
            </a:r>
            <a:r>
              <a:rPr lang="en-US" altLang="zh-CN" dirty="0">
                <a:solidFill>
                  <a:srgbClr val="C00000"/>
                </a:solidFill>
              </a:rPr>
              <a:t>Switch Level</a:t>
            </a:r>
            <a:r>
              <a:rPr lang="en-US" altLang="zh-CN" b="1" dirty="0">
                <a:solidFill>
                  <a:srgbClr val="000066"/>
                </a:solidFill>
                <a:latin typeface="+mn-ea"/>
              </a:rPr>
              <a:t>)</a:t>
            </a:r>
            <a:r>
              <a:rPr lang="zh-CN" altLang="en-US" b="1" dirty="0">
                <a:solidFill>
                  <a:srgbClr val="000066"/>
                </a:solidFill>
                <a:latin typeface="+mn-ea"/>
              </a:rPr>
              <a:t> ；</a:t>
            </a:r>
            <a:endParaRPr lang="en-US" altLang="zh-CN" b="1" dirty="0">
              <a:solidFill>
                <a:srgbClr val="000066"/>
              </a:solidFill>
              <a:latin typeface="+mn-ea"/>
            </a:endParaRPr>
          </a:p>
          <a:p>
            <a:pPr marL="514350" lvl="1" indent="-51435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zh-CN" altLang="en-US" b="1" dirty="0">
                <a:solidFill>
                  <a:srgbClr val="000066"/>
                </a:solidFill>
                <a:latin typeface="+mn-ea"/>
              </a:rPr>
              <a:t>逻辑门级</a:t>
            </a:r>
            <a:r>
              <a:rPr lang="en-US" altLang="zh-CN" b="1" dirty="0">
                <a:solidFill>
                  <a:srgbClr val="000066"/>
                </a:solidFill>
                <a:latin typeface="+mn-ea"/>
              </a:rPr>
              <a:t>(</a:t>
            </a:r>
            <a:r>
              <a:rPr lang="en-US" altLang="zh-CN" dirty="0">
                <a:solidFill>
                  <a:srgbClr val="C00000"/>
                </a:solidFill>
              </a:rPr>
              <a:t>Gate Level</a:t>
            </a:r>
            <a:r>
              <a:rPr lang="en-US" altLang="zh-CN" b="1" dirty="0">
                <a:solidFill>
                  <a:srgbClr val="000066"/>
                </a:solidFill>
                <a:latin typeface="+mn-ea"/>
              </a:rPr>
              <a:t>)</a:t>
            </a:r>
            <a:r>
              <a:rPr lang="zh-CN" altLang="en-US" b="1" dirty="0">
                <a:solidFill>
                  <a:srgbClr val="000066"/>
                </a:solidFill>
                <a:latin typeface="+mn-ea"/>
              </a:rPr>
              <a:t>或结构风格</a:t>
            </a:r>
            <a:r>
              <a:rPr lang="en-US" altLang="zh-CN" b="1" dirty="0">
                <a:solidFill>
                  <a:srgbClr val="000066"/>
                </a:solidFill>
                <a:latin typeface="+mn-ea"/>
              </a:rPr>
              <a:t>(</a:t>
            </a:r>
            <a:r>
              <a:rPr lang="en-US" altLang="zh-CN" dirty="0">
                <a:solidFill>
                  <a:srgbClr val="C00000"/>
                </a:solidFill>
              </a:rPr>
              <a:t>Structural Style</a:t>
            </a:r>
            <a:r>
              <a:rPr lang="en-US" altLang="zh-CN" b="1" dirty="0">
                <a:solidFill>
                  <a:srgbClr val="000066"/>
                </a:solidFill>
                <a:latin typeface="+mn-ea"/>
              </a:rPr>
              <a:t>)</a:t>
            </a:r>
            <a:r>
              <a:rPr lang="zh-CN" altLang="en-US" b="1" dirty="0">
                <a:solidFill>
                  <a:srgbClr val="000066"/>
                </a:solidFill>
                <a:latin typeface="+mn-ea"/>
              </a:rPr>
              <a:t>；</a:t>
            </a:r>
            <a:endParaRPr lang="en-US" altLang="zh-CN" b="1" dirty="0">
              <a:solidFill>
                <a:srgbClr val="000066"/>
              </a:solidFill>
              <a:latin typeface="+mn-ea"/>
            </a:endParaRPr>
          </a:p>
          <a:p>
            <a:pPr marL="514350" lvl="1" indent="-51435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zh-CN" altLang="en-US" b="1" dirty="0">
                <a:solidFill>
                  <a:srgbClr val="000066"/>
                </a:solidFill>
                <a:latin typeface="+mn-ea"/>
              </a:rPr>
              <a:t>寄存器传输级</a:t>
            </a:r>
            <a:r>
              <a:rPr lang="en-US" altLang="zh-CN" dirty="0">
                <a:solidFill>
                  <a:srgbClr val="C00000"/>
                </a:solidFill>
              </a:rPr>
              <a:t>RTL</a:t>
            </a:r>
            <a:r>
              <a:rPr lang="zh-CN" altLang="en-US" b="1" dirty="0">
                <a:solidFill>
                  <a:srgbClr val="000066"/>
                </a:solidFill>
                <a:latin typeface="+mn-ea"/>
              </a:rPr>
              <a:t>或数据流风格</a:t>
            </a:r>
            <a:r>
              <a:rPr lang="en-US" altLang="zh-CN" b="1" dirty="0">
                <a:solidFill>
                  <a:srgbClr val="000066"/>
                </a:solidFill>
                <a:latin typeface="+mn-ea"/>
              </a:rPr>
              <a:t>(</a:t>
            </a:r>
            <a:r>
              <a:rPr lang="en-US" altLang="zh-CN" dirty="0">
                <a:solidFill>
                  <a:srgbClr val="C00000"/>
                </a:solidFill>
              </a:rPr>
              <a:t>Dataflow Style)</a:t>
            </a:r>
          </a:p>
          <a:p>
            <a:pPr marL="514350" lvl="1" indent="-514350">
              <a:lnSpc>
                <a:spcPct val="150000"/>
              </a:lnSpc>
              <a:spcBef>
                <a:spcPct val="0"/>
              </a:spcBef>
              <a:buAutoNum type="arabicPeriod"/>
            </a:pPr>
            <a:r>
              <a:rPr lang="zh-CN" altLang="en-US" b="1" dirty="0">
                <a:solidFill>
                  <a:srgbClr val="000066"/>
                </a:solidFill>
                <a:latin typeface="+mn-ea"/>
              </a:rPr>
              <a:t>功能</a:t>
            </a:r>
            <a:r>
              <a:rPr lang="en-US" altLang="zh-CN" b="1" dirty="0">
                <a:solidFill>
                  <a:srgbClr val="000066"/>
                </a:solidFill>
                <a:latin typeface="+mn-ea"/>
              </a:rPr>
              <a:t>(</a:t>
            </a:r>
            <a:r>
              <a:rPr lang="zh-CN" altLang="en-US" b="1" dirty="0">
                <a:solidFill>
                  <a:srgbClr val="000066"/>
                </a:solidFill>
                <a:latin typeface="+mn-ea"/>
              </a:rPr>
              <a:t>行为</a:t>
            </a:r>
            <a:r>
              <a:rPr lang="en-US" altLang="zh-CN" b="1" dirty="0">
                <a:solidFill>
                  <a:srgbClr val="000066"/>
                </a:solidFill>
                <a:latin typeface="+mn-ea"/>
              </a:rPr>
              <a:t>)</a:t>
            </a:r>
            <a:r>
              <a:rPr lang="zh-CN" altLang="en-US" b="1" dirty="0">
                <a:solidFill>
                  <a:srgbClr val="000066"/>
                </a:solidFill>
                <a:latin typeface="+mn-ea"/>
              </a:rPr>
              <a:t>描述风格</a:t>
            </a:r>
            <a:r>
              <a:rPr lang="en-US" altLang="zh-CN" b="1" dirty="0">
                <a:solidFill>
                  <a:srgbClr val="000066"/>
                </a:solidFill>
                <a:latin typeface="+mn-ea"/>
              </a:rPr>
              <a:t>(</a:t>
            </a:r>
            <a:r>
              <a:rPr lang="en-US" altLang="zh-CN" dirty="0">
                <a:solidFill>
                  <a:srgbClr val="C00000"/>
                </a:solidFill>
              </a:rPr>
              <a:t>Behavioral Style</a:t>
            </a:r>
            <a:r>
              <a:rPr lang="en-US" altLang="zh-CN" b="1" dirty="0">
                <a:solidFill>
                  <a:srgbClr val="000066"/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048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zh-CN" altLang="en-US" sz="3200" b="1" dirty="0">
                <a:solidFill>
                  <a:srgbClr val="0000FF"/>
                </a:solidFill>
              </a:rPr>
              <a:t>逻辑门级设计</a:t>
            </a:r>
            <a:endParaRPr lang="zh-CN" altLang="zh-CN" sz="3200" b="1" dirty="0">
              <a:solidFill>
                <a:srgbClr val="0000FF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15893" y="1368367"/>
            <a:ext cx="7044860" cy="2187271"/>
            <a:chOff x="1091807" y="3113937"/>
            <a:chExt cx="7044860" cy="2187271"/>
          </a:xfrm>
        </p:grpSpPr>
        <p:sp>
          <p:nvSpPr>
            <p:cNvPr id="5" name="流程图: 延期 4"/>
            <p:cNvSpPr/>
            <p:nvPr/>
          </p:nvSpPr>
          <p:spPr>
            <a:xfrm>
              <a:off x="4327597" y="3395768"/>
              <a:ext cx="697366" cy="57606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5024963" y="3899824"/>
              <a:ext cx="1503013" cy="576064"/>
              <a:chOff x="2555776" y="3429000"/>
              <a:chExt cx="1080120" cy="432048"/>
            </a:xfrm>
          </p:grpSpPr>
          <p:sp>
            <p:nvSpPr>
              <p:cNvPr id="35" name="弧形 34"/>
              <p:cNvSpPr/>
              <p:nvPr/>
            </p:nvSpPr>
            <p:spPr>
              <a:xfrm>
                <a:off x="2555776" y="3429000"/>
                <a:ext cx="1080120" cy="432048"/>
              </a:xfrm>
              <a:prstGeom prst="arc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弧形 35"/>
              <p:cNvSpPr/>
              <p:nvPr/>
            </p:nvSpPr>
            <p:spPr>
              <a:xfrm flipV="1">
                <a:off x="2555776" y="3429000"/>
                <a:ext cx="1080120" cy="432048"/>
              </a:xfrm>
              <a:prstGeom prst="arc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弧形 36"/>
              <p:cNvSpPr/>
              <p:nvPr/>
            </p:nvSpPr>
            <p:spPr>
              <a:xfrm rot="5400000">
                <a:off x="2879812" y="3537012"/>
                <a:ext cx="432048" cy="216024"/>
              </a:xfrm>
              <a:prstGeom prst="arc">
                <a:avLst>
                  <a:gd name="adj1" fmla="val 10859783"/>
                  <a:gd name="adj2" fmla="val 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881357" y="4518587"/>
              <a:ext cx="3019217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896955" y="4871932"/>
              <a:ext cx="2984482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2563029" y="4115849"/>
              <a:ext cx="0" cy="756083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2563029" y="4115849"/>
              <a:ext cx="133252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1" name="组合 10"/>
            <p:cNvGrpSpPr/>
            <p:nvPr/>
          </p:nvGrpSpPr>
          <p:grpSpPr>
            <a:xfrm>
              <a:off x="3031453" y="3881823"/>
              <a:ext cx="517072" cy="468051"/>
              <a:chOff x="3266669" y="4257092"/>
              <a:chExt cx="517072" cy="468051"/>
            </a:xfrm>
          </p:grpSpPr>
          <p:sp>
            <p:nvSpPr>
              <p:cNvPr id="33" name="流程图: 摘录 32"/>
              <p:cNvSpPr/>
              <p:nvPr/>
            </p:nvSpPr>
            <p:spPr>
              <a:xfrm rot="5400000">
                <a:off x="3230665" y="4293096"/>
                <a:ext cx="468051" cy="396044"/>
              </a:xfrm>
              <a:prstGeom prst="flowChartExtra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3662713" y="4430604"/>
                <a:ext cx="121028" cy="1210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>
              <a:off x="3895549" y="3884574"/>
              <a:ext cx="0" cy="231276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3895549" y="3884574"/>
              <a:ext cx="432048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881357" y="3539786"/>
              <a:ext cx="2435511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" name="流程图: 延期 14"/>
            <p:cNvSpPr/>
            <p:nvPr/>
          </p:nvSpPr>
          <p:spPr>
            <a:xfrm>
              <a:off x="4346734" y="4403880"/>
              <a:ext cx="697366" cy="57606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流程图: 离页连接符 15"/>
            <p:cNvSpPr/>
            <p:nvPr/>
          </p:nvSpPr>
          <p:spPr>
            <a:xfrm rot="16200000">
              <a:off x="1753311" y="4280531"/>
              <a:ext cx="72009" cy="468050"/>
            </a:xfrm>
            <a:prstGeom prst="flowChartOffpage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流程图: 离页连接符 16"/>
            <p:cNvSpPr/>
            <p:nvPr/>
          </p:nvSpPr>
          <p:spPr>
            <a:xfrm rot="16200000">
              <a:off x="1753311" y="4637907"/>
              <a:ext cx="72009" cy="468050"/>
            </a:xfrm>
            <a:prstGeom prst="flowChartOffpage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流程图: 离页连接符 17"/>
            <p:cNvSpPr/>
            <p:nvPr/>
          </p:nvSpPr>
          <p:spPr>
            <a:xfrm rot="16200000">
              <a:off x="1753311" y="3301730"/>
              <a:ext cx="72009" cy="468050"/>
            </a:xfrm>
            <a:prstGeom prst="flowChartOffpage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5453703" y="4000212"/>
              <a:ext cx="432048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5453703" y="4403880"/>
              <a:ext cx="432048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024963" y="3692733"/>
              <a:ext cx="432048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5044100" y="4700235"/>
              <a:ext cx="432048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5451049" y="3692733"/>
              <a:ext cx="0" cy="307479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5462044" y="4392756"/>
              <a:ext cx="0" cy="307479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6527976" y="4187855"/>
              <a:ext cx="731554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流程图: 离页连接符 26"/>
            <p:cNvSpPr/>
            <p:nvPr/>
          </p:nvSpPr>
          <p:spPr>
            <a:xfrm rot="16200000">
              <a:off x="7457551" y="3953830"/>
              <a:ext cx="72009" cy="468050"/>
            </a:xfrm>
            <a:prstGeom prst="flowChartOffpage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110938" y="3308953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0938" y="3308953"/>
                  <a:ext cx="444352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091807" y="4287754"/>
                  <a:ext cx="44114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807" y="4287754"/>
                  <a:ext cx="441146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1107861" y="4641099"/>
                  <a:ext cx="4074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861" y="4641099"/>
                  <a:ext cx="40748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727581" y="3957023"/>
                  <a:ext cx="40908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7581" y="3957023"/>
                  <a:ext cx="409086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矩形 31"/>
            <p:cNvSpPr/>
            <p:nvPr/>
          </p:nvSpPr>
          <p:spPr>
            <a:xfrm>
              <a:off x="2384471" y="3113937"/>
              <a:ext cx="4347769" cy="2187271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Rectangle 3"/>
          <p:cNvSpPr txBox="1">
            <a:spLocks noChangeArrowheads="1"/>
          </p:cNvSpPr>
          <p:nvPr/>
        </p:nvSpPr>
        <p:spPr>
          <a:xfrm>
            <a:off x="885421" y="3861048"/>
            <a:ext cx="6268428" cy="175432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zh-CN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2925" lvl="1" indent="-542925">
              <a:lnSpc>
                <a:spcPct val="90000"/>
              </a:lnSpc>
              <a:spcBef>
                <a:spcPct val="0"/>
              </a:spcBef>
              <a:buFont typeface="Webdings" pitchFamily="1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itchFamily="1" charset="0"/>
                <a:ea typeface="ＭＳ Ｐゴシック" pitchFamily="1" charset="-128"/>
              </a:rPr>
              <a:t>module</a:t>
            </a:r>
            <a:r>
              <a:rPr lang="en-US" altLang="zh-CN" sz="2400" b="1" dirty="0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 MUX2_1(a, b, s, c);</a:t>
            </a:r>
          </a:p>
          <a:p>
            <a:pPr marL="542925" lvl="1" indent="-542925">
              <a:lnSpc>
                <a:spcPct val="90000"/>
              </a:lnSpc>
              <a:spcBef>
                <a:spcPct val="0"/>
              </a:spcBef>
              <a:buFont typeface="Webdings" pitchFamily="1" charset="2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	input	a;</a:t>
            </a:r>
          </a:p>
          <a:p>
            <a:pPr marL="542925" lvl="1" indent="-542925">
              <a:lnSpc>
                <a:spcPct val="90000"/>
              </a:lnSpc>
              <a:spcBef>
                <a:spcPct val="0"/>
              </a:spcBef>
              <a:buFont typeface="Webdings" pitchFamily="1" charset="2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	input	b;</a:t>
            </a:r>
          </a:p>
          <a:p>
            <a:pPr marL="542925" lvl="1" indent="-542925">
              <a:lnSpc>
                <a:spcPct val="90000"/>
              </a:lnSpc>
              <a:spcBef>
                <a:spcPct val="0"/>
              </a:spcBef>
              <a:buFont typeface="Webdings" pitchFamily="1" charset="2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	input	s;</a:t>
            </a:r>
          </a:p>
          <a:p>
            <a:pPr marL="542925" lvl="1" indent="-542925">
              <a:lnSpc>
                <a:spcPct val="90000"/>
              </a:lnSpc>
              <a:spcBef>
                <a:spcPct val="0"/>
              </a:spcBef>
              <a:buFont typeface="Webdings" pitchFamily="1" charset="2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	output	c;</a:t>
            </a:r>
          </a:p>
        </p:txBody>
      </p:sp>
    </p:spTree>
    <p:extLst>
      <p:ext uri="{BB962C8B-B14F-4D97-AF65-F5344CB8AC3E}">
        <p14:creationId xmlns:p14="http://schemas.microsoft.com/office/powerpoint/2010/main" val="2288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zh-CN" altLang="en-US" sz="3200" b="1" dirty="0">
                <a:solidFill>
                  <a:srgbClr val="0000FF"/>
                </a:solidFill>
              </a:rPr>
              <a:t>逻辑门级设计</a:t>
            </a:r>
            <a:endParaRPr lang="zh-CN" altLang="zh-CN" sz="3200" b="1" dirty="0">
              <a:solidFill>
                <a:srgbClr val="0000FF"/>
              </a:solidFill>
            </a:endParaRP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>
          <a:xfrm>
            <a:off x="885421" y="3789040"/>
            <a:ext cx="6268428" cy="208672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zh-CN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zh-CN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2925" lvl="1" indent="-542925">
              <a:lnSpc>
                <a:spcPct val="90000"/>
              </a:lnSpc>
              <a:spcBef>
                <a:spcPct val="0"/>
              </a:spcBef>
              <a:buFont typeface="Webdings" pitchFamily="1" charset="2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	wire	l0,l1,l2;</a:t>
            </a:r>
          </a:p>
          <a:p>
            <a:pPr marL="542925" lvl="1" indent="-542925">
              <a:lnSpc>
                <a:spcPct val="90000"/>
              </a:lnSpc>
              <a:spcBef>
                <a:spcPct val="0"/>
              </a:spcBef>
              <a:buFont typeface="Webdings" pitchFamily="1" charset="2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	not </a:t>
            </a:r>
            <a:r>
              <a:rPr lang="en-US" altLang="zh-CN" sz="2400" b="1" dirty="0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rPr>
              <a:t>U0(l0,s);</a:t>
            </a:r>
          </a:p>
          <a:p>
            <a:pPr marL="542925" lvl="1" indent="-542925">
              <a:lnSpc>
                <a:spcPct val="90000"/>
              </a:lnSpc>
              <a:spcBef>
                <a:spcPct val="0"/>
              </a:spcBef>
              <a:buFont typeface="Webdings" pitchFamily="1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itchFamily="1" charset="0"/>
                <a:ea typeface="ＭＳ Ｐゴシック" pitchFamily="1" charset="-128"/>
              </a:rPr>
              <a:t>	and U1(l1,a,l0);</a:t>
            </a:r>
          </a:p>
          <a:p>
            <a:pPr marL="542925" lvl="1" indent="-542925">
              <a:lnSpc>
                <a:spcPct val="90000"/>
              </a:lnSpc>
              <a:spcBef>
                <a:spcPct val="0"/>
              </a:spcBef>
              <a:buFont typeface="Webdings" pitchFamily="1" charset="2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	and U2(l2,b,s);</a:t>
            </a:r>
          </a:p>
          <a:p>
            <a:pPr marL="542925" lvl="1" indent="-542925">
              <a:lnSpc>
                <a:spcPct val="90000"/>
              </a:lnSpc>
              <a:spcBef>
                <a:spcPct val="0"/>
              </a:spcBef>
              <a:buFont typeface="Webdings" pitchFamily="1" charset="2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   or  U3(c,l1,l2);</a:t>
            </a:r>
          </a:p>
          <a:p>
            <a:pPr marL="542925" lvl="1" indent="-542925">
              <a:lnSpc>
                <a:spcPct val="90000"/>
              </a:lnSpc>
              <a:spcBef>
                <a:spcPct val="0"/>
              </a:spcBef>
              <a:buFont typeface="Webdings" pitchFamily="1" charset="2"/>
              <a:buNone/>
            </a:pPr>
            <a:r>
              <a:rPr lang="en-US" altLang="zh-CN" sz="2400" b="1" dirty="0" err="1">
                <a:solidFill>
                  <a:srgbClr val="000066"/>
                </a:solidFill>
                <a:latin typeface="Courier New" pitchFamily="1" charset="0"/>
                <a:ea typeface="ＭＳ Ｐゴシック" pitchFamily="1" charset="-128"/>
              </a:rPr>
              <a:t>endmodule</a:t>
            </a:r>
            <a:endParaRPr lang="en-US" altLang="zh-CN" sz="2400" b="1" dirty="0">
              <a:solidFill>
                <a:srgbClr val="000066"/>
              </a:solidFill>
              <a:latin typeface="Courier New" pitchFamily="1" charset="0"/>
              <a:ea typeface="ＭＳ Ｐゴシック" pitchFamily="1" charset="-128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60011" y="1276643"/>
            <a:ext cx="7044860" cy="2187271"/>
            <a:chOff x="1160011" y="1276643"/>
            <a:chExt cx="7044860" cy="2187271"/>
          </a:xfrm>
        </p:grpSpPr>
        <p:grpSp>
          <p:nvGrpSpPr>
            <p:cNvPr id="4" name="组合 3"/>
            <p:cNvGrpSpPr/>
            <p:nvPr/>
          </p:nvGrpSpPr>
          <p:grpSpPr>
            <a:xfrm>
              <a:off x="1160011" y="1276643"/>
              <a:ext cx="7044860" cy="2187271"/>
              <a:chOff x="1091807" y="3113937"/>
              <a:chExt cx="7044860" cy="2187271"/>
            </a:xfrm>
          </p:grpSpPr>
          <p:sp>
            <p:nvSpPr>
              <p:cNvPr id="5" name="流程图: 延期 4"/>
              <p:cNvSpPr/>
              <p:nvPr/>
            </p:nvSpPr>
            <p:spPr>
              <a:xfrm>
                <a:off x="4327597" y="3395768"/>
                <a:ext cx="697366" cy="576064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" name="组合 5"/>
              <p:cNvGrpSpPr/>
              <p:nvPr/>
            </p:nvGrpSpPr>
            <p:grpSpPr>
              <a:xfrm>
                <a:off x="5024963" y="3899824"/>
                <a:ext cx="1503013" cy="576064"/>
                <a:chOff x="2555776" y="3429000"/>
                <a:chExt cx="1080120" cy="432048"/>
              </a:xfrm>
            </p:grpSpPr>
            <p:sp>
              <p:nvSpPr>
                <p:cNvPr id="35" name="弧形 34"/>
                <p:cNvSpPr/>
                <p:nvPr/>
              </p:nvSpPr>
              <p:spPr>
                <a:xfrm>
                  <a:off x="2555776" y="3429000"/>
                  <a:ext cx="1080120" cy="432048"/>
                </a:xfrm>
                <a:prstGeom prst="arc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弧形 35"/>
                <p:cNvSpPr/>
                <p:nvPr/>
              </p:nvSpPr>
              <p:spPr>
                <a:xfrm flipV="1">
                  <a:off x="2555776" y="3429000"/>
                  <a:ext cx="1080120" cy="432048"/>
                </a:xfrm>
                <a:prstGeom prst="arc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弧形 36"/>
                <p:cNvSpPr/>
                <p:nvPr/>
              </p:nvSpPr>
              <p:spPr>
                <a:xfrm rot="5400000">
                  <a:off x="2879812" y="3537012"/>
                  <a:ext cx="432048" cy="216024"/>
                </a:xfrm>
                <a:prstGeom prst="arc">
                  <a:avLst>
                    <a:gd name="adj1" fmla="val 10859783"/>
                    <a:gd name="adj2" fmla="val 0"/>
                  </a:avLst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7" name="直接连接符 6"/>
              <p:cNvCxnSpPr/>
              <p:nvPr/>
            </p:nvCxnSpPr>
            <p:spPr>
              <a:xfrm>
                <a:off x="1881357" y="4518587"/>
                <a:ext cx="3019217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1896955" y="4871932"/>
                <a:ext cx="2984482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2563029" y="4115849"/>
                <a:ext cx="0" cy="75608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tail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2563029" y="4115849"/>
                <a:ext cx="133252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1" name="组合 10"/>
              <p:cNvGrpSpPr/>
              <p:nvPr/>
            </p:nvGrpSpPr>
            <p:grpSpPr>
              <a:xfrm>
                <a:off x="3031453" y="3881823"/>
                <a:ext cx="517072" cy="468051"/>
                <a:chOff x="3266669" y="4257092"/>
                <a:chExt cx="517072" cy="468051"/>
              </a:xfrm>
            </p:grpSpPr>
            <p:sp>
              <p:nvSpPr>
                <p:cNvPr id="33" name="流程图: 摘录 32"/>
                <p:cNvSpPr/>
                <p:nvPr/>
              </p:nvSpPr>
              <p:spPr>
                <a:xfrm rot="5400000">
                  <a:off x="3230665" y="4293096"/>
                  <a:ext cx="468051" cy="396044"/>
                </a:xfrm>
                <a:prstGeom prst="flowChartExtra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>
                  <a:off x="3662713" y="4430604"/>
                  <a:ext cx="121028" cy="12102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2" name="直接连接符 11"/>
              <p:cNvCxnSpPr/>
              <p:nvPr/>
            </p:nvCxnSpPr>
            <p:spPr>
              <a:xfrm>
                <a:off x="3895549" y="3884574"/>
                <a:ext cx="0" cy="23127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3895549" y="3884574"/>
                <a:ext cx="432048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1881357" y="3539786"/>
                <a:ext cx="2435511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" name="流程图: 延期 14"/>
              <p:cNvSpPr/>
              <p:nvPr/>
            </p:nvSpPr>
            <p:spPr>
              <a:xfrm>
                <a:off x="4346734" y="4403880"/>
                <a:ext cx="697366" cy="576064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流程图: 离页连接符 15"/>
              <p:cNvSpPr/>
              <p:nvPr/>
            </p:nvSpPr>
            <p:spPr>
              <a:xfrm rot="16200000">
                <a:off x="1753311" y="4280531"/>
                <a:ext cx="72009" cy="468050"/>
              </a:xfrm>
              <a:prstGeom prst="flowChartOffpageConnector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流程图: 离页连接符 16"/>
              <p:cNvSpPr/>
              <p:nvPr/>
            </p:nvSpPr>
            <p:spPr>
              <a:xfrm rot="16200000">
                <a:off x="1753311" y="4637907"/>
                <a:ext cx="72009" cy="468050"/>
              </a:xfrm>
              <a:prstGeom prst="flowChartOffpageConnector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流程图: 离页连接符 17"/>
              <p:cNvSpPr/>
              <p:nvPr/>
            </p:nvSpPr>
            <p:spPr>
              <a:xfrm rot="16200000">
                <a:off x="1753311" y="3301730"/>
                <a:ext cx="72009" cy="468050"/>
              </a:xfrm>
              <a:prstGeom prst="flowChartOffpageConnector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5453703" y="4000212"/>
                <a:ext cx="432048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5453703" y="4403880"/>
                <a:ext cx="432048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5024963" y="3692733"/>
                <a:ext cx="432048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5044100" y="4700235"/>
                <a:ext cx="432048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5451049" y="3692733"/>
                <a:ext cx="0" cy="307479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5462044" y="4392756"/>
                <a:ext cx="0" cy="307479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6527976" y="4187855"/>
                <a:ext cx="731554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7" name="流程图: 离页连接符 26"/>
              <p:cNvSpPr/>
              <p:nvPr/>
            </p:nvSpPr>
            <p:spPr>
              <a:xfrm rot="16200000">
                <a:off x="7457551" y="3953830"/>
                <a:ext cx="72009" cy="468050"/>
              </a:xfrm>
              <a:prstGeom prst="flowChartOffpageConnector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1110938" y="3308953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1" smtClean="0"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0938" y="3308953"/>
                    <a:ext cx="444352" cy="46166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091807" y="4287754"/>
                    <a:ext cx="44114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1" smtClean="0">
                              <a:latin typeface="Cambria Math"/>
                            </a:rPr>
                            <m:t>𝒃</m:t>
                          </m:r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94" name="TextBox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807" y="4287754"/>
                    <a:ext cx="441146" cy="461665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1107861" y="4641099"/>
                    <a:ext cx="40748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1" smtClean="0"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95" name="TextBox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7861" y="4641099"/>
                    <a:ext cx="407484" cy="46166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7727581" y="3957023"/>
                    <a:ext cx="40908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1" smtClean="0">
                              <a:latin typeface="Cambria Math"/>
                            </a:rPr>
                            <m:t>𝒄</m:t>
                          </m:r>
                        </m:oMath>
                      </m:oMathPara>
                    </a14:m>
                    <a:endParaRPr lang="zh-CN" altLang="en-US" sz="2400" b="1" dirty="0"/>
                  </a:p>
                </p:txBody>
              </p:sp>
            </mc:Choice>
            <mc:Fallback xmlns=""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7581" y="3957023"/>
                    <a:ext cx="409086" cy="46166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矩形 31"/>
              <p:cNvSpPr/>
              <p:nvPr/>
            </p:nvSpPr>
            <p:spPr>
              <a:xfrm>
                <a:off x="2384471" y="3113937"/>
                <a:ext cx="4347769" cy="2187271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5172374" y="2247255"/>
                  <a:ext cx="5517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𝒍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2374" y="2247255"/>
                  <a:ext cx="551754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844047" y="2065171"/>
                  <a:ext cx="5517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𝒍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047" y="2065171"/>
                  <a:ext cx="551754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5240402" y="1471659"/>
                  <a:ext cx="4539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𝒍</m:t>
                      </m:r>
                    </m:oMath>
                  </a14:m>
                  <a:r>
                    <a:rPr lang="en-US" altLang="zh-CN" sz="2400" b="1" dirty="0">
                      <a:solidFill>
                        <a:srgbClr val="FF0000"/>
                      </a:solidFill>
                    </a:rPr>
                    <a:t>1</a:t>
                  </a:r>
                  <a:endParaRPr lang="zh-CN" alt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0402" y="1471659"/>
                  <a:ext cx="453970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5405" t="-10526" r="-18919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3003950" y="2103848"/>
                  <a:ext cx="4475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𝑈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3950" y="2103848"/>
                  <a:ext cx="447558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4444110" y="2654563"/>
                  <a:ext cx="56137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𝑈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4110" y="2654563"/>
                  <a:ext cx="561372" cy="40011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4407406" y="1655830"/>
                  <a:ext cx="56137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𝑈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7406" y="1655830"/>
                  <a:ext cx="561372" cy="40011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5953955" y="2143390"/>
                  <a:ext cx="56137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𝑈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3955" y="2143390"/>
                  <a:ext cx="561372" cy="40011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07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zh-CN" altLang="en-US" sz="3200" b="1" dirty="0">
                <a:solidFill>
                  <a:srgbClr val="0000FF"/>
                </a:solidFill>
              </a:rPr>
              <a:t>逻辑门级设计</a:t>
            </a:r>
            <a:endParaRPr lang="zh-CN" altLang="zh-CN" sz="3200" b="1" dirty="0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347788"/>
            <a:ext cx="8161355" cy="4313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758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zh-CN" altLang="en-US" sz="3200" b="1" dirty="0">
                <a:solidFill>
                  <a:srgbClr val="0000FF"/>
                </a:solidFill>
              </a:rPr>
              <a:t>逻辑门级设计</a:t>
            </a:r>
            <a:endParaRPr lang="zh-CN" altLang="zh-CN" sz="3200" b="1" dirty="0">
              <a:solidFill>
                <a:srgbClr val="0000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343025"/>
            <a:ext cx="7904163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814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heme/theme1.xml><?xml version="1.0" encoding="utf-8"?>
<a:theme xmlns:a="http://schemas.openxmlformats.org/drawingml/2006/main" name="PowerPoint 2010 简介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IntroducingPowerPoint2010</Template>
  <TotalTime>0</TotalTime>
  <Words>306</Words>
  <Application>Microsoft Office PowerPoint</Application>
  <PresentationFormat>全屏显示(4:3)</PresentationFormat>
  <Paragraphs>156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ＭＳ Ｐゴシック</vt:lpstr>
      <vt:lpstr>华文行楷</vt:lpstr>
      <vt:lpstr>华文中宋</vt:lpstr>
      <vt:lpstr>宋体</vt:lpstr>
      <vt:lpstr>Arial</vt:lpstr>
      <vt:lpstr>Calibri</vt:lpstr>
      <vt:lpstr>Cambria Math</vt:lpstr>
      <vt:lpstr>Courier New</vt:lpstr>
      <vt:lpstr>Georgia</vt:lpstr>
      <vt:lpstr>Webdings</vt:lpstr>
      <vt:lpstr>Wingdings</vt:lpstr>
      <vt:lpstr>PowerPoint 2010 简介</vt:lpstr>
      <vt:lpstr>PowerPoint 演示文稿</vt:lpstr>
      <vt:lpstr>组合电路的设计方法</vt:lpstr>
      <vt:lpstr>组合电路的设计方法</vt:lpstr>
      <vt:lpstr>组合电路的设计方法</vt:lpstr>
      <vt:lpstr>Verilog不同层次的电路设计</vt:lpstr>
      <vt:lpstr>逻辑门级设计</vt:lpstr>
      <vt:lpstr>逻辑门级设计</vt:lpstr>
      <vt:lpstr>逻辑门级设计</vt:lpstr>
      <vt:lpstr>逻辑门级设计</vt:lpstr>
      <vt:lpstr>数据流风格设计(assign)</vt:lpstr>
      <vt:lpstr>数据流风格设计(assign)</vt:lpstr>
      <vt:lpstr>功能描述风格设计</vt:lpstr>
      <vt:lpstr>功能描述风格设计</vt:lpstr>
      <vt:lpstr>ALU的设计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2013-12-20T03:00:12Z</dcterms:created>
  <dcterms:modified xsi:type="dcterms:W3CDTF">2016-11-26T03:29:45Z</dcterms:modified>
</cp:coreProperties>
</file>