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handoutMasterIdLst>
    <p:handoutMasterId r:id="rId87"/>
  </p:handoutMasterIdLst>
  <p:sldIdLst>
    <p:sldId id="498" r:id="rId2"/>
    <p:sldId id="645" r:id="rId3"/>
    <p:sldId id="646" r:id="rId4"/>
    <p:sldId id="647" r:id="rId5"/>
    <p:sldId id="648" r:id="rId6"/>
    <p:sldId id="649" r:id="rId7"/>
    <p:sldId id="650" r:id="rId8"/>
    <p:sldId id="651" r:id="rId9"/>
    <p:sldId id="652" r:id="rId10"/>
    <p:sldId id="513" r:id="rId11"/>
    <p:sldId id="654" r:id="rId12"/>
    <p:sldId id="655" r:id="rId13"/>
    <p:sldId id="657" r:id="rId14"/>
    <p:sldId id="660" r:id="rId15"/>
    <p:sldId id="661" r:id="rId16"/>
    <p:sldId id="663" r:id="rId17"/>
    <p:sldId id="664" r:id="rId18"/>
    <p:sldId id="779" r:id="rId19"/>
    <p:sldId id="794" r:id="rId20"/>
    <p:sldId id="780" r:id="rId21"/>
    <p:sldId id="781" r:id="rId22"/>
    <p:sldId id="783" r:id="rId23"/>
    <p:sldId id="784" r:id="rId24"/>
    <p:sldId id="785" r:id="rId25"/>
    <p:sldId id="786" r:id="rId26"/>
    <p:sldId id="787" r:id="rId27"/>
    <p:sldId id="795" r:id="rId28"/>
    <p:sldId id="796" r:id="rId29"/>
    <p:sldId id="797" r:id="rId30"/>
    <p:sldId id="798" r:id="rId31"/>
    <p:sldId id="799" r:id="rId32"/>
    <p:sldId id="801" r:id="rId33"/>
    <p:sldId id="800" r:id="rId34"/>
    <p:sldId id="747" r:id="rId35"/>
    <p:sldId id="749" r:id="rId36"/>
    <p:sldId id="751" r:id="rId37"/>
    <p:sldId id="752" r:id="rId38"/>
    <p:sldId id="527" r:id="rId39"/>
    <p:sldId id="534" r:id="rId40"/>
    <p:sldId id="535" r:id="rId41"/>
    <p:sldId id="536" r:id="rId42"/>
    <p:sldId id="537" r:id="rId43"/>
    <p:sldId id="538" r:id="rId44"/>
    <p:sldId id="539" r:id="rId45"/>
    <p:sldId id="540" r:id="rId46"/>
    <p:sldId id="543" r:id="rId47"/>
    <p:sldId id="544" r:id="rId48"/>
    <p:sldId id="545" r:id="rId49"/>
    <p:sldId id="546" r:id="rId50"/>
    <p:sldId id="548" r:id="rId51"/>
    <p:sldId id="549" r:id="rId52"/>
    <p:sldId id="550" r:id="rId53"/>
    <p:sldId id="564" r:id="rId54"/>
    <p:sldId id="565" r:id="rId55"/>
    <p:sldId id="566" r:id="rId56"/>
    <p:sldId id="567" r:id="rId57"/>
    <p:sldId id="568" r:id="rId58"/>
    <p:sldId id="569" r:id="rId59"/>
    <p:sldId id="563" r:id="rId60"/>
    <p:sldId id="574" r:id="rId61"/>
    <p:sldId id="575" r:id="rId62"/>
    <p:sldId id="802" r:id="rId63"/>
    <p:sldId id="803" r:id="rId64"/>
    <p:sldId id="804" r:id="rId65"/>
    <p:sldId id="805" r:id="rId66"/>
    <p:sldId id="806" r:id="rId67"/>
    <p:sldId id="807" r:id="rId68"/>
    <p:sldId id="808" r:id="rId69"/>
    <p:sldId id="809" r:id="rId70"/>
    <p:sldId id="810" r:id="rId71"/>
    <p:sldId id="811" r:id="rId72"/>
    <p:sldId id="812" r:id="rId73"/>
    <p:sldId id="813" r:id="rId74"/>
    <p:sldId id="814" r:id="rId75"/>
    <p:sldId id="815" r:id="rId76"/>
    <p:sldId id="816" r:id="rId77"/>
    <p:sldId id="817" r:id="rId78"/>
    <p:sldId id="818" r:id="rId79"/>
    <p:sldId id="819" r:id="rId80"/>
    <p:sldId id="820" r:id="rId81"/>
    <p:sldId id="821" r:id="rId82"/>
    <p:sldId id="822" r:id="rId83"/>
    <p:sldId id="823" r:id="rId84"/>
    <p:sldId id="824" r:id="rId85"/>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398"/>
    <a:srgbClr val="A50021"/>
    <a:srgbClr val="993300"/>
    <a:srgbClr val="6D6D6D"/>
    <a:srgbClr val="818181"/>
    <a:srgbClr val="469CDC"/>
    <a:srgbClr val="CC3300"/>
    <a:srgbClr val="2579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64921" autoAdjust="0"/>
  </p:normalViewPr>
  <p:slideViewPr>
    <p:cSldViewPr snapToGrid="0">
      <p:cViewPr varScale="1">
        <p:scale>
          <a:sx n="48" d="100"/>
          <a:sy n="48" d="100"/>
        </p:scale>
        <p:origin x="19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4" d="100"/>
          <a:sy n="44" d="100"/>
        </p:scale>
        <p:origin x="2811" y="33"/>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65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1212557213"/>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p:spPr>
        <p:txBody>
          <a:bodyPr/>
          <a:lstStyle/>
          <a:p>
            <a:endParaRPr lang="zh-CN" altLang="en-US"/>
          </a:p>
        </p:txBody>
      </p:sp>
    </p:spTree>
    <p:extLst>
      <p:ext uri="{BB962C8B-B14F-4D97-AF65-F5344CB8AC3E}">
        <p14:creationId xmlns:p14="http://schemas.microsoft.com/office/powerpoint/2010/main" val="426801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内存由半导体存储器芯片</a:t>
            </a:r>
            <a:r>
              <a:rPr lang="zh-CN" altLang="en-US" b="0" dirty="0"/>
              <a:t>组成，分为如下几类：</a:t>
            </a:r>
            <a:endParaRPr lang="en-US" altLang="zh-CN" b="0" dirty="0"/>
          </a:p>
          <a:p>
            <a:r>
              <a:rPr lang="en-US" altLang="zh-CN" b="0" dirty="0"/>
              <a:t>RAM: </a:t>
            </a:r>
            <a:r>
              <a:rPr lang="zh-CN" altLang="en-US" b="0" dirty="0"/>
              <a:t>可随意改写存储单元内容</a:t>
            </a:r>
            <a:endParaRPr lang="en-US" altLang="zh-CN" b="0" dirty="0"/>
          </a:p>
          <a:p>
            <a:pPr marL="0" marR="0" indent="0" algn="just" defTabSz="914400" rtl="0" eaLnBrk="0" fontAlgn="base" latinLnBrk="0" hangingPunct="0">
              <a:lnSpc>
                <a:spcPct val="90000"/>
              </a:lnSpc>
              <a:spcBef>
                <a:spcPct val="40000"/>
              </a:spcBef>
              <a:spcAft>
                <a:spcPct val="0"/>
              </a:spcAft>
              <a:buClrTx/>
              <a:buSzTx/>
              <a:buFontTx/>
              <a:buNone/>
              <a:tabLst/>
              <a:defRPr/>
            </a:pPr>
            <a:r>
              <a:rPr lang="en-US" altLang="zh-CN" b="0" dirty="0"/>
              <a:t>  SRAM</a:t>
            </a:r>
            <a:r>
              <a:rPr lang="zh-CN" altLang="en-US" b="0" dirty="0"/>
              <a:t>：</a:t>
            </a:r>
            <a:r>
              <a:rPr lang="zh-CN" altLang="en-US" sz="1100" b="0" dirty="0">
                <a:solidFill>
                  <a:srgbClr val="FFFF00"/>
                </a:solidFill>
                <a:latin typeface="黑体" pitchFamily="2" charset="-122"/>
                <a:ea typeface="黑体" pitchFamily="2" charset="-122"/>
              </a:rPr>
              <a:t>依靠双稳态电路内部交叉反馈的机制存储信息；</a:t>
            </a:r>
            <a:r>
              <a:rPr lang="zh-CN" altLang="en-US" sz="1100" b="0" dirty="0">
                <a:solidFill>
                  <a:schemeClr val="folHlink"/>
                </a:solidFill>
                <a:latin typeface="黑体" pitchFamily="2" charset="-122"/>
                <a:ea typeface="黑体" pitchFamily="2" charset="-122"/>
              </a:rPr>
              <a:t>功耗较大</a:t>
            </a:r>
            <a:r>
              <a:rPr lang="en-US" altLang="zh-CN" sz="1100" b="0" dirty="0">
                <a:solidFill>
                  <a:schemeClr val="folHlink"/>
                </a:solidFill>
                <a:latin typeface="黑体" pitchFamily="2" charset="-122"/>
                <a:ea typeface="黑体" pitchFamily="2" charset="-122"/>
              </a:rPr>
              <a:t>,</a:t>
            </a:r>
            <a:r>
              <a:rPr lang="zh-CN" altLang="en-US" sz="1100" b="0" dirty="0">
                <a:solidFill>
                  <a:schemeClr val="folHlink"/>
                </a:solidFill>
                <a:latin typeface="黑体" pitchFamily="2" charset="-122"/>
                <a:ea typeface="黑体" pitchFamily="2" charset="-122"/>
              </a:rPr>
              <a:t>速度快</a:t>
            </a:r>
            <a:r>
              <a:rPr lang="en-US" altLang="zh-CN" sz="1100" b="0" dirty="0">
                <a:solidFill>
                  <a:schemeClr val="folHlink"/>
                </a:solidFill>
                <a:latin typeface="黑体" pitchFamily="2" charset="-122"/>
                <a:ea typeface="黑体" pitchFamily="2" charset="-122"/>
              </a:rPr>
              <a:t>,</a:t>
            </a:r>
            <a:r>
              <a:rPr lang="zh-CN" altLang="en-US" sz="1100" b="0" dirty="0">
                <a:solidFill>
                  <a:schemeClr val="folHlink"/>
                </a:solidFill>
                <a:latin typeface="黑体" pitchFamily="2" charset="-122"/>
                <a:ea typeface="黑体" pitchFamily="2" charset="-122"/>
              </a:rPr>
              <a:t>作</a:t>
            </a:r>
            <a:r>
              <a:rPr lang="en-US" altLang="zh-CN" sz="1100" b="0" dirty="0">
                <a:solidFill>
                  <a:schemeClr val="folHlink"/>
                </a:solidFill>
                <a:ea typeface="黑体" pitchFamily="2" charset="-122"/>
              </a:rPr>
              <a:t>Cache</a:t>
            </a:r>
            <a:r>
              <a:rPr lang="zh-CN" altLang="en-US" sz="1100" b="0" dirty="0">
                <a:solidFill>
                  <a:schemeClr val="folHlink"/>
                </a:solidFill>
                <a:latin typeface="黑体" pitchFamily="2" charset="-122"/>
                <a:ea typeface="黑体" pitchFamily="2" charset="-122"/>
              </a:rPr>
              <a:t>。</a:t>
            </a:r>
            <a:endParaRPr lang="en-US" altLang="zh-CN" dirty="0"/>
          </a:p>
          <a:p>
            <a:r>
              <a:rPr lang="en-US" altLang="zh-CN" b="0" dirty="0"/>
              <a:t>  DRAM</a:t>
            </a:r>
            <a:r>
              <a:rPr lang="zh-CN" altLang="en-US" b="0" dirty="0"/>
              <a:t>：</a:t>
            </a:r>
            <a:r>
              <a:rPr lang="zh-CN" altLang="en-US" sz="1100" b="0" dirty="0">
                <a:solidFill>
                  <a:srgbClr val="FFFF00"/>
                </a:solidFill>
                <a:latin typeface="黑体" pitchFamily="2" charset="-122"/>
                <a:ea typeface="黑体" pitchFamily="2" charset="-122"/>
              </a:rPr>
              <a:t>依靠电容存储电荷的原理存储信息；</a:t>
            </a:r>
            <a:r>
              <a:rPr lang="zh-CN" altLang="en-US" sz="1100" b="0" dirty="0">
                <a:solidFill>
                  <a:schemeClr val="folHlink"/>
                </a:solidFill>
                <a:latin typeface="黑体" pitchFamily="2" charset="-122"/>
                <a:ea typeface="黑体" pitchFamily="2" charset="-122"/>
              </a:rPr>
              <a:t>功耗较小</a:t>
            </a:r>
            <a:r>
              <a:rPr lang="en-US" altLang="zh-CN" sz="1100" b="0" dirty="0">
                <a:solidFill>
                  <a:schemeClr val="folHlink"/>
                </a:solidFill>
                <a:latin typeface="黑体" pitchFamily="2" charset="-122"/>
                <a:ea typeface="黑体" pitchFamily="2" charset="-122"/>
              </a:rPr>
              <a:t>,</a:t>
            </a:r>
            <a:r>
              <a:rPr lang="zh-CN" altLang="en-US" sz="1100" b="0" dirty="0">
                <a:solidFill>
                  <a:schemeClr val="folHlink"/>
                </a:solidFill>
                <a:latin typeface="黑体" pitchFamily="2" charset="-122"/>
                <a:ea typeface="黑体" pitchFamily="2" charset="-122"/>
              </a:rPr>
              <a:t>容量大</a:t>
            </a:r>
            <a:r>
              <a:rPr lang="en-US" altLang="zh-CN" sz="1100" b="0" dirty="0">
                <a:solidFill>
                  <a:schemeClr val="folHlink"/>
                </a:solidFill>
                <a:latin typeface="黑体" pitchFamily="2" charset="-122"/>
                <a:ea typeface="黑体" pitchFamily="2" charset="-122"/>
              </a:rPr>
              <a:t>,</a:t>
            </a:r>
            <a:r>
              <a:rPr lang="zh-CN" altLang="en-US" sz="1100" b="0" dirty="0">
                <a:solidFill>
                  <a:schemeClr val="folHlink"/>
                </a:solidFill>
                <a:latin typeface="黑体" pitchFamily="2" charset="-122"/>
                <a:ea typeface="黑体" pitchFamily="2" charset="-122"/>
              </a:rPr>
              <a:t>速度较快</a:t>
            </a:r>
            <a:r>
              <a:rPr lang="en-US" altLang="zh-CN" sz="1100" b="0" dirty="0">
                <a:solidFill>
                  <a:schemeClr val="folHlink"/>
                </a:solidFill>
                <a:latin typeface="黑体" pitchFamily="2" charset="-122"/>
                <a:ea typeface="黑体" pitchFamily="2" charset="-122"/>
              </a:rPr>
              <a:t>,</a:t>
            </a:r>
            <a:r>
              <a:rPr lang="zh-CN" altLang="en-US" sz="1100" b="0" dirty="0">
                <a:solidFill>
                  <a:schemeClr val="folHlink"/>
                </a:solidFill>
                <a:latin typeface="黑体" pitchFamily="2" charset="-122"/>
                <a:ea typeface="黑体" pitchFamily="2" charset="-122"/>
              </a:rPr>
              <a:t>作主存。</a:t>
            </a:r>
            <a:endParaRPr lang="en-US" altLang="zh-CN" b="0" dirty="0"/>
          </a:p>
          <a:p>
            <a:r>
              <a:rPr lang="en-US" altLang="zh-CN" dirty="0"/>
              <a:t>ROM</a:t>
            </a:r>
            <a:r>
              <a:rPr lang="zh-CN" altLang="en-US" dirty="0"/>
              <a:t>：不可改写的</a:t>
            </a:r>
            <a:r>
              <a:rPr lang="en-US" altLang="zh-CN" dirty="0"/>
              <a:t>ROM</a:t>
            </a:r>
            <a:r>
              <a:rPr lang="zh-CN" altLang="en-US" dirty="0"/>
              <a:t>、一定条件下可改写（如</a:t>
            </a:r>
            <a:r>
              <a:rPr lang="en-US" altLang="zh-CN" dirty="0"/>
              <a:t>Flash</a:t>
            </a:r>
            <a:r>
              <a:rPr lang="en-US" altLang="zh-CN" baseline="0" dirty="0"/>
              <a:t> ROM</a:t>
            </a:r>
            <a:r>
              <a:rPr lang="zh-CN" altLang="en-US" dirty="0"/>
              <a:t>） </a:t>
            </a:r>
            <a:r>
              <a:rPr lang="en-US" altLang="zh-CN" dirty="0"/>
              <a:t>	</a:t>
            </a:r>
          </a:p>
          <a:p>
            <a:endParaRPr lang="en-US" altLang="zh-CN" dirty="0"/>
          </a:p>
        </p:txBody>
      </p:sp>
    </p:spTree>
    <p:extLst>
      <p:ext uri="{BB962C8B-B14F-4D97-AF65-F5344CB8AC3E}">
        <p14:creationId xmlns:p14="http://schemas.microsoft.com/office/powerpoint/2010/main" val="122291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SRAM</a:t>
                </a:r>
                <a:r>
                  <a:rPr lang="zh-CN" altLang="en-US" dirty="0"/>
                  <a:t>的六管静态</a:t>
                </a:r>
                <a:r>
                  <a:rPr lang="en-US" altLang="zh-CN" dirty="0"/>
                  <a:t>MOS</a:t>
                </a:r>
                <a:r>
                  <a:rPr lang="zh-CN" altLang="en-US" dirty="0"/>
                  <a:t>管电路。组成：</a:t>
                </a:r>
                <a:r>
                  <a:rPr lang="en-US" altLang="zh-CN" sz="1100" b="0" dirty="0">
                    <a:solidFill>
                      <a:srgbClr val="FFFF00"/>
                    </a:solidFill>
                    <a:latin typeface="黑体" panose="02010609060101010101" pitchFamily="49" charset="-122"/>
                    <a:ea typeface="黑体" panose="02010609060101010101" pitchFamily="49" charset="-122"/>
                  </a:rPr>
                  <a:t>V1V2V3V4</a:t>
                </a:r>
                <a:r>
                  <a:rPr lang="zh-CN" altLang="en-US" sz="1100" b="0" dirty="0">
                    <a:solidFill>
                      <a:srgbClr val="FFFF00"/>
                    </a:solidFill>
                    <a:latin typeface="黑体" panose="02010609060101010101" pitchFamily="49" charset="-122"/>
                    <a:ea typeface="黑体" panose="02010609060101010101" pitchFamily="49" charset="-122"/>
                  </a:rPr>
                  <a:t>：</a:t>
                </a:r>
                <a:r>
                  <a:rPr lang="en-US" altLang="zh-CN" sz="1100" b="0" dirty="0">
                    <a:solidFill>
                      <a:srgbClr val="FFFF00"/>
                    </a:solidFill>
                    <a:latin typeface="黑体" panose="02010609060101010101" pitchFamily="49" charset="-122"/>
                    <a:ea typeface="黑体" panose="02010609060101010101" pitchFamily="49" charset="-122"/>
                  </a:rPr>
                  <a:t>MOS</a:t>
                </a:r>
                <a:r>
                  <a:rPr lang="zh-CN" altLang="en-US" sz="1100" b="0" dirty="0">
                    <a:solidFill>
                      <a:srgbClr val="FFFF00"/>
                    </a:solidFill>
                    <a:latin typeface="黑体" panose="02010609060101010101" pitchFamily="49" charset="-122"/>
                    <a:ea typeface="黑体" panose="02010609060101010101" pitchFamily="49" charset="-122"/>
                  </a:rPr>
                  <a:t>反相器；</a:t>
                </a:r>
                <a:r>
                  <a:rPr lang="en-US" altLang="zh-CN" sz="1100" b="0" dirty="0">
                    <a:solidFill>
                      <a:srgbClr val="FFFF00"/>
                    </a:solidFill>
                    <a:latin typeface="黑体" panose="02010609060101010101" pitchFamily="49" charset="-122"/>
                    <a:ea typeface="黑体" panose="02010609060101010101" pitchFamily="49" charset="-122"/>
                  </a:rPr>
                  <a:t>V5V6</a:t>
                </a:r>
                <a:r>
                  <a:rPr lang="zh-CN" altLang="en-US" sz="1100" b="0" dirty="0">
                    <a:solidFill>
                      <a:srgbClr val="FFFF00"/>
                    </a:solidFill>
                    <a:latin typeface="黑体" panose="02010609060101010101" pitchFamily="49" charset="-122"/>
                    <a:ea typeface="黑体" panose="02010609060101010101" pitchFamily="49" charset="-122"/>
                  </a:rPr>
                  <a:t>：控制门管；</a:t>
                </a:r>
                <a:r>
                  <a:rPr lang="en-US" altLang="zh-CN" sz="1100" b="0" dirty="0">
                    <a:solidFill>
                      <a:srgbClr val="FFFF00"/>
                    </a:solidFill>
                    <a:latin typeface="黑体" panose="02010609060101010101" pitchFamily="49" charset="-122"/>
                    <a:ea typeface="黑体" panose="02010609060101010101" pitchFamily="49" charset="-122"/>
                  </a:rPr>
                  <a:t>Z</a:t>
                </a:r>
                <a:r>
                  <a:rPr lang="zh-CN" altLang="en-US" sz="1100" b="0" dirty="0">
                    <a:solidFill>
                      <a:srgbClr val="FFFF00"/>
                    </a:solidFill>
                    <a:latin typeface="黑体" panose="02010609060101010101" pitchFamily="49" charset="-122"/>
                    <a:ea typeface="黑体" panose="02010609060101010101" pitchFamily="49" charset="-122"/>
                  </a:rPr>
                  <a:t>：字线，选择存储单元；</a:t>
                </a:r>
                <a:r>
                  <a:rPr lang="en-US" altLang="zh-CN" sz="1100" b="0" dirty="0">
                    <a:solidFill>
                      <a:srgbClr val="FFFF00"/>
                    </a:solidFill>
                    <a:latin typeface="黑体" panose="02010609060101010101" pitchFamily="49" charset="-122"/>
                    <a:ea typeface="黑体" panose="02010609060101010101" pitchFamily="49" charset="-122"/>
                  </a:rPr>
                  <a:t>D</a:t>
                </a:r>
                <a14:m>
                  <m:oMath xmlns:m="http://schemas.openxmlformats.org/officeDocument/2006/math">
                    <m:r>
                      <a:rPr lang="en-US" altLang="zh-CN" sz="1100" b="0" i="0" dirty="0" smtClean="0">
                        <a:solidFill>
                          <a:srgbClr val="FFFF00"/>
                        </a:solidFill>
                        <a:latin typeface="Cambria Math" panose="02040503050406030204" pitchFamily="18" charset="0"/>
                        <a:ea typeface="黑体" panose="02010609060101010101" pitchFamily="49" charset="-122"/>
                      </a:rPr>
                      <m:t>,</m:t>
                    </m:r>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sz="1100" b="0" dirty="0">
                    <a:solidFill>
                      <a:srgbClr val="FFFF00"/>
                    </a:solidFill>
                    <a:latin typeface="黑体" panose="02010609060101010101" pitchFamily="49" charset="-122"/>
                    <a:ea typeface="黑体" panose="02010609060101010101" pitchFamily="49" charset="-122"/>
                  </a:rPr>
                  <a:t>：位线，完成读写操作。</a:t>
                </a:r>
                <a:endParaRPr lang="en-US" altLang="zh-CN" sz="1100" b="0" dirty="0">
                  <a:solidFill>
                    <a:srgbClr val="FFFF00"/>
                  </a:solidFill>
                  <a:latin typeface="黑体" panose="02010609060101010101" pitchFamily="49" charset="-122"/>
                  <a:ea typeface="黑体" panose="02010609060101010101" pitchFamily="49" charset="-122"/>
                </a:endParaRPr>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sz="1100" b="0" dirty="0">
                    <a:solidFill>
                      <a:srgbClr val="FFFF00"/>
                    </a:solidFill>
                    <a:latin typeface="黑体" panose="02010609060101010101" pitchFamily="49" charset="-122"/>
                    <a:ea typeface="黑体" panose="02010609060101010101" pitchFamily="49" charset="-122"/>
                  </a:rPr>
                  <a:t>定义：</a:t>
                </a:r>
                <a:r>
                  <a:rPr lang="en-US" altLang="zh-CN" sz="1100" b="1" dirty="0" smtClean="0">
                    <a:solidFill>
                      <a:srgbClr val="FFFF00"/>
                    </a:solidFill>
                    <a:ea typeface="黑体" panose="02010609060101010101" pitchFamily="49" charset="-122"/>
                  </a:rPr>
                  <a:t>“</a:t>
                </a:r>
                <a:r>
                  <a:rPr lang="en-US" altLang="zh-CN" sz="1100" b="1" dirty="0" smtClean="0">
                    <a:solidFill>
                      <a:srgbClr val="FFFF00"/>
                    </a:solidFill>
                    <a:latin typeface="黑体" panose="02010609060101010101" pitchFamily="49" charset="-122"/>
                    <a:ea typeface="黑体" panose="02010609060101010101" pitchFamily="49" charset="-122"/>
                  </a:rPr>
                  <a:t>0</a:t>
                </a:r>
                <a:r>
                  <a:rPr lang="en-US" altLang="zh-CN" sz="1100" b="1" dirty="0" smtClean="0">
                    <a:solidFill>
                      <a:srgbClr val="FFFF00"/>
                    </a:solidFill>
                    <a:ea typeface="黑体" panose="02010609060101010101" pitchFamily="49" charset="-122"/>
                  </a:rPr>
                  <a:t>”</a:t>
                </a:r>
                <a:r>
                  <a:rPr lang="zh-CN" altLang="en-US" sz="1100" b="1" dirty="0">
                    <a:solidFill>
                      <a:srgbClr val="FFFF00"/>
                    </a:solidFill>
                    <a:latin typeface="黑体" panose="02010609060101010101" pitchFamily="49" charset="-122"/>
                    <a:ea typeface="黑体" panose="02010609060101010101" pitchFamily="49" charset="-122"/>
                  </a:rPr>
                  <a:t>：</a:t>
                </a:r>
                <a:r>
                  <a:rPr lang="en-US" altLang="zh-CN" sz="1100" b="1" dirty="0">
                    <a:solidFill>
                      <a:schemeClr val="tx1"/>
                    </a:solidFill>
                    <a:latin typeface="黑体" panose="02010609060101010101" pitchFamily="49" charset="-122"/>
                    <a:ea typeface="黑体" panose="02010609060101010101" pitchFamily="49" charset="-122"/>
                  </a:rPr>
                  <a:t>V</a:t>
                </a:r>
                <a:r>
                  <a:rPr lang="en-US" altLang="zh-CN" sz="1100" b="1" dirty="0">
                    <a:latin typeface="黑体" panose="02010609060101010101" pitchFamily="49" charset="-122"/>
                    <a:ea typeface="黑体" panose="02010609060101010101" pitchFamily="49" charset="-122"/>
                  </a:rPr>
                  <a:t>1</a:t>
                </a:r>
                <a:r>
                  <a:rPr lang="zh-CN" altLang="en-US" sz="1100" b="1" dirty="0">
                    <a:latin typeface="黑体" panose="02010609060101010101" pitchFamily="49" charset="-122"/>
                    <a:ea typeface="黑体" panose="02010609060101010101" pitchFamily="49" charset="-122"/>
                  </a:rPr>
                  <a:t>导通，</a:t>
                </a:r>
                <a:r>
                  <a:rPr lang="en-US" altLang="zh-CN" sz="1100" b="1" dirty="0">
                    <a:latin typeface="黑体" panose="02010609060101010101" pitchFamily="49" charset="-122"/>
                    <a:ea typeface="黑体" panose="02010609060101010101" pitchFamily="49" charset="-122"/>
                  </a:rPr>
                  <a:t>V3</a:t>
                </a:r>
                <a:r>
                  <a:rPr lang="zh-CN" altLang="en-US" sz="1100" b="1" dirty="0">
                    <a:latin typeface="黑体" panose="02010609060101010101" pitchFamily="49" charset="-122"/>
                    <a:ea typeface="黑体" panose="02010609060101010101" pitchFamily="49" charset="-122"/>
                  </a:rPr>
                  <a:t>截止；</a:t>
                </a:r>
                <a:r>
                  <a:rPr lang="en-US" altLang="zh-CN" sz="1100" b="1" dirty="0" smtClean="0">
                    <a:solidFill>
                      <a:srgbClr val="FFFF00"/>
                    </a:solidFill>
                    <a:ea typeface="黑体" panose="02010609060101010101" pitchFamily="49" charset="-122"/>
                  </a:rPr>
                  <a:t>“</a:t>
                </a:r>
                <a:r>
                  <a:rPr lang="en-US" altLang="zh-CN" sz="1100" b="1" dirty="0" smtClean="0">
                    <a:solidFill>
                      <a:srgbClr val="FFFF00"/>
                    </a:solidFill>
                    <a:latin typeface="黑体" panose="02010609060101010101" pitchFamily="49" charset="-122"/>
                    <a:ea typeface="黑体" panose="02010609060101010101" pitchFamily="49" charset="-122"/>
                  </a:rPr>
                  <a:t>1</a:t>
                </a:r>
                <a:r>
                  <a:rPr lang="en-US" altLang="zh-CN" sz="1100" b="1" dirty="0" smtClean="0">
                    <a:solidFill>
                      <a:srgbClr val="FFFF00"/>
                    </a:solidFill>
                    <a:ea typeface="黑体" panose="02010609060101010101" pitchFamily="49" charset="-122"/>
                  </a:rPr>
                  <a:t>”</a:t>
                </a:r>
                <a:r>
                  <a:rPr lang="zh-CN" altLang="en-US" sz="1100" b="1" dirty="0">
                    <a:solidFill>
                      <a:srgbClr val="FFFF00"/>
                    </a:solidFill>
                    <a:latin typeface="黑体" panose="02010609060101010101" pitchFamily="49" charset="-122"/>
                    <a:ea typeface="黑体" panose="02010609060101010101" pitchFamily="49" charset="-122"/>
                  </a:rPr>
                  <a:t>：</a:t>
                </a:r>
                <a:r>
                  <a:rPr lang="en-US" altLang="zh-CN" sz="1100" b="1" dirty="0">
                    <a:solidFill>
                      <a:srgbClr val="FFFF00"/>
                    </a:solidFill>
                    <a:latin typeface="黑体" panose="02010609060101010101" pitchFamily="49" charset="-122"/>
                    <a:ea typeface="黑体" panose="02010609060101010101" pitchFamily="49" charset="-122"/>
                  </a:rPr>
                  <a:t>V</a:t>
                </a:r>
                <a:r>
                  <a:rPr lang="en-US" altLang="zh-CN" sz="1100" b="1" dirty="0">
                    <a:latin typeface="黑体" panose="02010609060101010101" pitchFamily="49" charset="-122"/>
                    <a:ea typeface="黑体" panose="02010609060101010101" pitchFamily="49" charset="-122"/>
                  </a:rPr>
                  <a:t>1</a:t>
                </a:r>
                <a:r>
                  <a:rPr lang="zh-CN" altLang="en-US" sz="1100" b="1" dirty="0">
                    <a:latin typeface="黑体" panose="02010609060101010101" pitchFamily="49" charset="-122"/>
                    <a:ea typeface="黑体" panose="02010609060101010101" pitchFamily="49" charset="-122"/>
                  </a:rPr>
                  <a:t>截止，</a:t>
                </a:r>
                <a:r>
                  <a:rPr lang="en-US" altLang="zh-CN" sz="1100" b="1" dirty="0">
                    <a:latin typeface="黑体" panose="02010609060101010101" pitchFamily="49" charset="-122"/>
                    <a:ea typeface="黑体" panose="02010609060101010101" pitchFamily="49" charset="-122"/>
                  </a:rPr>
                  <a:t>V3</a:t>
                </a:r>
                <a:r>
                  <a:rPr lang="zh-CN" altLang="en-US" sz="1100" b="1" dirty="0">
                    <a:latin typeface="黑体" panose="02010609060101010101" pitchFamily="49" charset="-122"/>
                    <a:ea typeface="黑体" panose="02010609060101010101" pitchFamily="49" charset="-122"/>
                  </a:rPr>
                  <a:t>导通。</a:t>
                </a:r>
                <a:endParaRPr lang="zh-CN" altLang="en-US" sz="1100" b="0" dirty="0">
                  <a:solidFill>
                    <a:srgbClr val="FFFF00"/>
                  </a:solidFill>
                  <a:latin typeface="黑体" panose="02010609060101010101" pitchFamily="49" charset="-122"/>
                  <a:ea typeface="黑体" panose="02010609060101010101" pitchFamily="49" charset="-122"/>
                </a:endParaRPr>
              </a:p>
              <a:p>
                <a:r>
                  <a:rPr lang="zh-CN" altLang="en-US" dirty="0"/>
                  <a:t>读写的前提都是字线</a:t>
                </a:r>
                <a:r>
                  <a:rPr lang="en-US" altLang="zh-CN" dirty="0"/>
                  <a:t>Z</a:t>
                </a:r>
                <a:r>
                  <a:rPr lang="zh-CN" altLang="en-US" dirty="0"/>
                  <a:t>加高电平，使得</a:t>
                </a:r>
                <a:r>
                  <a:rPr lang="en-US" altLang="zh-CN" dirty="0"/>
                  <a:t>V5</a:t>
                </a:r>
                <a:r>
                  <a:rPr lang="zh-CN" altLang="en-US" dirty="0"/>
                  <a:t>、</a:t>
                </a:r>
                <a:r>
                  <a:rPr lang="en-US" altLang="zh-CN" dirty="0"/>
                  <a:t>V6</a:t>
                </a:r>
                <a:r>
                  <a:rPr lang="zh-CN" altLang="en-US" dirty="0"/>
                  <a:t>控制门管导通。</a:t>
                </a:r>
                <a:endParaRPr lang="en-US" altLang="zh-CN" dirty="0"/>
              </a:p>
              <a:p>
                <a:r>
                  <a:rPr lang="zh-CN" altLang="en-US" dirty="0"/>
                  <a:t>写入“</a:t>
                </a:r>
                <a:r>
                  <a:rPr lang="en-US" altLang="zh-CN" dirty="0"/>
                  <a:t>0</a:t>
                </a:r>
                <a:r>
                  <a:rPr lang="zh-CN" altLang="en-US" dirty="0"/>
                  <a:t>”：</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t>加高电平，</a:t>
                </a:r>
                <a:r>
                  <a:rPr lang="en-US" altLang="zh-CN" dirty="0"/>
                  <a:t>D</a:t>
                </a:r>
                <a:r>
                  <a:rPr lang="zh-CN" altLang="en-US" dirty="0"/>
                  <a:t>加低电平</a:t>
                </a:r>
                <a:endParaRPr lang="en-US" altLang="zh-CN" dirty="0"/>
              </a:p>
              <a:p>
                <a:r>
                  <a:rPr lang="en-US" altLang="zh-CN" dirty="0"/>
                  <a:t>    D</a:t>
                </a:r>
                <a:r>
                  <a:rPr lang="zh-CN" altLang="en-US" dirty="0"/>
                  <a:t>（低电平）通过</a:t>
                </a:r>
                <a:r>
                  <a:rPr lang="en-US" altLang="zh-CN" dirty="0"/>
                  <a:t>V5</a:t>
                </a:r>
                <a:r>
                  <a:rPr lang="zh-CN" altLang="en-US" dirty="0"/>
                  <a:t>，</a:t>
                </a:r>
                <a:r>
                  <a:rPr lang="en-US" altLang="zh-CN" dirty="0"/>
                  <a:t>Q</a:t>
                </a:r>
                <a:r>
                  <a:rPr lang="zh-CN" altLang="en-US" dirty="0"/>
                  <a:t>结点放电至低电平，</a:t>
                </a:r>
                <a:r>
                  <a:rPr lang="en-US" altLang="zh-CN" dirty="0"/>
                  <a:t>Q</a:t>
                </a:r>
                <a:r>
                  <a:rPr lang="zh-CN" altLang="en-US" dirty="0"/>
                  <a:t>连接</a:t>
                </a:r>
                <a:r>
                  <a:rPr lang="en-US" altLang="zh-CN" dirty="0"/>
                  <a:t>V3</a:t>
                </a:r>
                <a:r>
                  <a:rPr lang="zh-CN" altLang="en-US" dirty="0"/>
                  <a:t>的栅极，类似三极管基极，低电压时使得</a:t>
                </a:r>
                <a:r>
                  <a:rPr lang="en-US" altLang="zh-CN" dirty="0"/>
                  <a:t>V3</a:t>
                </a:r>
                <a:r>
                  <a:rPr lang="zh-CN" altLang="en-US" dirty="0"/>
                  <a:t>截止。</a:t>
                </a:r>
                <a:endParaRPr lang="en-US" altLang="zh-CN" dirty="0"/>
              </a:p>
              <a:p>
                <a:r>
                  <a:rPr lang="en-US" altLang="zh-CN" dirty="0">
                    <a:latin typeface="Cambria Math" panose="02040503050406030204" pitchFamily="18" charset="0"/>
                  </a:rPr>
                  <a:t>   </a:t>
                </a:r>
                <a:r>
                  <a:rPr lang="zh-CN" altLang="en-US" dirty="0">
                    <a:latin typeface="Cambria Math" panose="02040503050406030204" pitchFamily="18" charset="0"/>
                  </a:rPr>
                  <a:t>而</a:t>
                </a:r>
                <a:r>
                  <a:rPr lang="en-US" altLang="zh-CN" dirty="0">
                    <a:latin typeface="Cambria Math" panose="02040503050406030204" pitchFamily="18" charset="0"/>
                  </a:rPr>
                  <a:t> </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t>（高电平）通过</a:t>
                </a:r>
                <a:r>
                  <a:rPr lang="en-US" altLang="zh-CN" dirty="0"/>
                  <a:t>V6</a:t>
                </a:r>
                <a:r>
                  <a:rPr lang="zh-CN" altLang="en-US" dirty="0"/>
                  <a:t>，</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𝑄</m:t>
                        </m:r>
                      </m:e>
                    </m:acc>
                  </m:oMath>
                </a14:m>
                <a:r>
                  <a:rPr lang="zh-CN" altLang="en-US" dirty="0"/>
                  <a:t>结点充电至高电平，</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𝑄</m:t>
                        </m:r>
                      </m:e>
                    </m:acc>
                  </m:oMath>
                </a14:m>
                <a:r>
                  <a:rPr lang="zh-CN" altLang="en-US" dirty="0"/>
                  <a:t>连接</a:t>
                </a:r>
                <a:r>
                  <a:rPr lang="en-US" altLang="zh-CN" dirty="0"/>
                  <a:t>V1</a:t>
                </a:r>
                <a:r>
                  <a:rPr lang="zh-CN" altLang="en-US" dirty="0"/>
                  <a:t>的栅极，高电压使得</a:t>
                </a:r>
                <a:r>
                  <a:rPr lang="en-US" altLang="zh-CN" dirty="0"/>
                  <a:t>V1</a:t>
                </a:r>
                <a:r>
                  <a:rPr lang="zh-CN" altLang="en-US" dirty="0"/>
                  <a:t>导通。</a:t>
                </a:r>
                <a:endParaRPr lang="en-US" altLang="zh-CN" dirty="0"/>
              </a:p>
              <a:p>
                <a:r>
                  <a:rPr lang="zh-CN" altLang="en-US" dirty="0"/>
                  <a:t>写入“</a:t>
                </a:r>
                <a:r>
                  <a:rPr lang="en-US" altLang="zh-CN" dirty="0"/>
                  <a:t>1</a:t>
                </a:r>
                <a:r>
                  <a:rPr lang="zh-CN" altLang="en-US" dirty="0"/>
                  <a:t>”：</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t>加低电平，</a:t>
                </a:r>
                <a:r>
                  <a:rPr lang="en-US" altLang="zh-CN" dirty="0"/>
                  <a:t>D</a:t>
                </a:r>
                <a:r>
                  <a:rPr lang="zh-CN" altLang="en-US" dirty="0"/>
                  <a:t>加高电平</a:t>
                </a:r>
                <a:endParaRPr lang="en-US" altLang="zh-CN" dirty="0"/>
              </a:p>
              <a:p>
                <a:r>
                  <a:rPr lang="en-US" altLang="zh-CN" dirty="0"/>
                  <a:t>    D</a:t>
                </a:r>
                <a:r>
                  <a:rPr lang="zh-CN" altLang="en-US" dirty="0"/>
                  <a:t>（高电平）通过</a:t>
                </a:r>
                <a:r>
                  <a:rPr lang="en-US" altLang="zh-CN" dirty="0"/>
                  <a:t>V5</a:t>
                </a:r>
                <a:r>
                  <a:rPr lang="zh-CN" altLang="en-US" dirty="0"/>
                  <a:t>，</a:t>
                </a:r>
                <a:r>
                  <a:rPr lang="en-US" altLang="zh-CN" dirty="0"/>
                  <a:t>Q</a:t>
                </a:r>
                <a:r>
                  <a:rPr lang="zh-CN" altLang="en-US" dirty="0"/>
                  <a:t>结点充电至高电平，</a:t>
                </a:r>
                <a:r>
                  <a:rPr lang="en-US" altLang="zh-CN" dirty="0"/>
                  <a:t>Q</a:t>
                </a:r>
                <a:r>
                  <a:rPr lang="zh-CN" altLang="en-US" dirty="0"/>
                  <a:t>连接</a:t>
                </a:r>
                <a:r>
                  <a:rPr lang="en-US" altLang="zh-CN" dirty="0"/>
                  <a:t>V3</a:t>
                </a:r>
                <a:r>
                  <a:rPr lang="zh-CN" altLang="en-US" dirty="0"/>
                  <a:t>的栅极，类似三极管基极，高电压时使得</a:t>
                </a:r>
                <a:r>
                  <a:rPr lang="en-US" altLang="zh-CN" dirty="0"/>
                  <a:t>V3</a:t>
                </a:r>
                <a:r>
                  <a:rPr lang="zh-CN" altLang="en-US" dirty="0"/>
                  <a:t>导通。</a:t>
                </a:r>
                <a:endParaRPr lang="en-US" altLang="zh-CN" dirty="0"/>
              </a:p>
              <a:p>
                <a:r>
                  <a:rPr lang="en-US" altLang="zh-CN" dirty="0">
                    <a:latin typeface="Cambria Math" panose="02040503050406030204" pitchFamily="18" charset="0"/>
                  </a:rPr>
                  <a:t>    </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t>（低电平）通过</a:t>
                </a:r>
                <a:r>
                  <a:rPr lang="en-US" altLang="zh-CN" dirty="0"/>
                  <a:t>V6</a:t>
                </a:r>
                <a:r>
                  <a:rPr lang="zh-CN" altLang="en-US" dirty="0"/>
                  <a:t>，</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𝑄</m:t>
                        </m:r>
                      </m:e>
                    </m:acc>
                  </m:oMath>
                </a14:m>
                <a:r>
                  <a:rPr lang="zh-CN" altLang="en-US" dirty="0"/>
                  <a:t>结点放电至低电平，</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𝑄</m:t>
                        </m:r>
                      </m:e>
                    </m:acc>
                  </m:oMath>
                </a14:m>
                <a:r>
                  <a:rPr lang="zh-CN" altLang="en-US" dirty="0"/>
                  <a:t>连通</a:t>
                </a:r>
                <a:r>
                  <a:rPr lang="en-US" altLang="zh-CN" dirty="0"/>
                  <a:t>V1</a:t>
                </a:r>
                <a:r>
                  <a:rPr lang="zh-CN" altLang="en-US" dirty="0"/>
                  <a:t>的栅极，低电压使得</a:t>
                </a:r>
                <a:r>
                  <a:rPr lang="en-US" altLang="zh-CN" dirty="0"/>
                  <a:t>V1</a:t>
                </a:r>
                <a:r>
                  <a:rPr lang="zh-CN" altLang="en-US" dirty="0"/>
                  <a:t>截止。</a:t>
                </a:r>
                <a:endParaRPr lang="en-US" altLang="zh-CN" dirty="0"/>
              </a:p>
              <a:p>
                <a:r>
                  <a:rPr lang="zh-CN" altLang="en-US" dirty="0"/>
                  <a:t>读出“</a:t>
                </a:r>
                <a:r>
                  <a:rPr lang="en-US" altLang="zh-CN" dirty="0"/>
                  <a:t>0</a:t>
                </a:r>
                <a:r>
                  <a:rPr lang="zh-CN" altLang="en-US" dirty="0"/>
                  <a:t>”：</a:t>
                </a:r>
                <a:r>
                  <a:rPr lang="en-US" altLang="zh-CN" dirty="0"/>
                  <a:t>Z</a:t>
                </a:r>
                <a:r>
                  <a:rPr lang="zh-CN" altLang="en-US" dirty="0"/>
                  <a:t>高电平且位线也为高电平，</a:t>
                </a:r>
                <a:r>
                  <a:rPr lang="en-US" altLang="zh-CN" dirty="0"/>
                  <a:t>V5,V6</a:t>
                </a:r>
                <a:r>
                  <a:rPr lang="zh-CN" altLang="en-US" dirty="0"/>
                  <a:t>导通，由于</a:t>
                </a:r>
                <a:r>
                  <a:rPr lang="en-US" altLang="zh-CN" dirty="0"/>
                  <a:t>V1</a:t>
                </a:r>
                <a:r>
                  <a:rPr lang="zh-CN" altLang="en-US" dirty="0"/>
                  <a:t>导通，位线</a:t>
                </a:r>
                <a:r>
                  <a:rPr lang="en-US" altLang="zh-CN" dirty="0"/>
                  <a:t>D</a:t>
                </a:r>
                <a:r>
                  <a:rPr lang="zh-CN" altLang="en-US" dirty="0">
                    <a:latin typeface="Cambria Math" panose="02040503050406030204" pitchFamily="18" charset="0"/>
                  </a:rPr>
                  <a:t>上有电流，经放大为“</a:t>
                </a:r>
                <a:r>
                  <a:rPr lang="en-US" altLang="zh-CN" dirty="0">
                    <a:latin typeface="Cambria Math" panose="02040503050406030204" pitchFamily="18" charset="0"/>
                  </a:rPr>
                  <a:t>0</a:t>
                </a:r>
                <a:r>
                  <a:rPr lang="zh-CN" altLang="en-US" dirty="0">
                    <a:latin typeface="Cambria Math" panose="02040503050406030204" pitchFamily="18" charset="0"/>
                  </a:rPr>
                  <a:t>”信号，而由于</a:t>
                </a:r>
                <a:r>
                  <a:rPr lang="en-US" altLang="zh-CN" dirty="0">
                    <a:latin typeface="Cambria Math" panose="02040503050406030204" pitchFamily="18" charset="0"/>
                  </a:rPr>
                  <a:t>V3</a:t>
                </a:r>
                <a:r>
                  <a:rPr lang="zh-CN" altLang="en-US" dirty="0">
                    <a:latin typeface="Cambria Math" panose="02040503050406030204" pitchFamily="18" charset="0"/>
                  </a:rPr>
                  <a:t>截止，</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latin typeface="Cambria Math" panose="02040503050406030204" pitchFamily="18" charset="0"/>
                  </a:rPr>
                  <a:t>线上无电流。</a:t>
                </a:r>
                <a:endParaRPr lang="en-US" altLang="zh-CN" dirty="0"/>
              </a:p>
              <a:p>
                <a:r>
                  <a:rPr lang="zh-CN" altLang="en-US" dirty="0"/>
                  <a:t>读出“</a:t>
                </a:r>
                <a:r>
                  <a:rPr lang="en-US" altLang="zh-CN" dirty="0"/>
                  <a:t>1</a:t>
                </a:r>
                <a:r>
                  <a:rPr lang="zh-CN" altLang="en-US" dirty="0"/>
                  <a:t>”：</a:t>
                </a:r>
                <a:r>
                  <a:rPr lang="en-US" altLang="zh-CN" dirty="0"/>
                  <a:t>Z</a:t>
                </a:r>
                <a:r>
                  <a:rPr lang="zh-CN" altLang="en-US" dirty="0"/>
                  <a:t>高电平且位线也为高电平，</a:t>
                </a:r>
                <a:r>
                  <a:rPr lang="en-US" altLang="zh-CN" dirty="0"/>
                  <a:t>V5,V6</a:t>
                </a:r>
                <a:r>
                  <a:rPr lang="zh-CN" altLang="en-US" dirty="0"/>
                  <a:t>导通，由于</a:t>
                </a:r>
                <a:r>
                  <a:rPr lang="en-US" altLang="zh-CN" dirty="0"/>
                  <a:t>V3</a:t>
                </a:r>
                <a:r>
                  <a:rPr lang="zh-CN" altLang="en-US" dirty="0"/>
                  <a:t>导通</a:t>
                </a:r>
                <a:r>
                  <a:rPr lang="en-US" altLang="zh-CN" dirty="0"/>
                  <a:t>,</a:t>
                </a:r>
                <a:r>
                  <a:rPr lang="en-US" altLang="zh-CN" baseline="0" dirty="0"/>
                  <a:t> </a:t>
                </a:r>
                <a14:m>
                  <m:oMath xmlns:m="http://schemas.openxmlformats.org/officeDocument/2006/math">
                    <m:acc>
                      <m:accPr>
                        <m:chr m:val="̅"/>
                        <m:ctrlPr>
                          <a:rPr lang="en-US" altLang="zh-CN" sz="1100" b="0" i="1" dirty="0" smtClean="0">
                            <a:solidFill>
                              <a:srgbClr val="FFFF00"/>
                            </a:solidFill>
                            <a:latin typeface="Cambria Math" panose="02040503050406030204" pitchFamily="18" charset="0"/>
                            <a:ea typeface="黑体" panose="02010609060101010101" pitchFamily="49" charset="-122"/>
                          </a:rPr>
                        </m:ctrlPr>
                      </m:accPr>
                      <m:e>
                        <m:r>
                          <a:rPr lang="en-US" altLang="zh-CN" sz="11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latin typeface="Cambria Math" panose="02040503050406030204" pitchFamily="18" charset="0"/>
                  </a:rPr>
                  <a:t>线上有电流，经放大为“</a:t>
                </a:r>
                <a:r>
                  <a:rPr lang="en-US" altLang="zh-CN" dirty="0">
                    <a:latin typeface="Cambria Math" panose="02040503050406030204" pitchFamily="18" charset="0"/>
                  </a:rPr>
                  <a:t>1</a:t>
                </a:r>
                <a:r>
                  <a:rPr lang="zh-CN" altLang="en-US" dirty="0">
                    <a:latin typeface="Cambria Math" panose="02040503050406030204" pitchFamily="18" charset="0"/>
                  </a:rPr>
                  <a:t>”信号，而由于</a:t>
                </a:r>
                <a:r>
                  <a:rPr lang="en-US" altLang="zh-CN" dirty="0">
                    <a:latin typeface="Cambria Math" panose="02040503050406030204" pitchFamily="18" charset="0"/>
                  </a:rPr>
                  <a:t>V1</a:t>
                </a:r>
                <a:r>
                  <a:rPr lang="zh-CN" altLang="en-US" dirty="0">
                    <a:latin typeface="Cambria Math" panose="02040503050406030204" pitchFamily="18" charset="0"/>
                  </a:rPr>
                  <a:t>截止，</a:t>
                </a:r>
                <a:r>
                  <a:rPr lang="en-US" altLang="zh-CN" dirty="0">
                    <a:latin typeface="Cambria Math" panose="02040503050406030204" pitchFamily="18" charset="0"/>
                  </a:rPr>
                  <a:t>D</a:t>
                </a:r>
                <a:r>
                  <a:rPr lang="zh-CN" altLang="en-US" dirty="0">
                    <a:latin typeface="Cambria Math" panose="02040503050406030204" pitchFamily="18" charset="0"/>
                  </a:rPr>
                  <a:t>线上无电流。</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SRAM</a:t>
                </a:r>
                <a:r>
                  <a:rPr lang="zh-CN" altLang="en-US" dirty="0" smtClean="0"/>
                  <a:t>的六管静态</a:t>
                </a:r>
                <a:r>
                  <a:rPr lang="en-US" altLang="zh-CN" dirty="0" smtClean="0"/>
                  <a:t>MOS</a:t>
                </a:r>
                <a:r>
                  <a:rPr lang="zh-CN" altLang="en-US" dirty="0" smtClean="0"/>
                  <a:t>管电路。组成：</a:t>
                </a:r>
                <a:r>
                  <a:rPr lang="en-US" altLang="zh-CN" sz="1100" b="0" dirty="0" smtClean="0">
                    <a:solidFill>
                      <a:srgbClr val="FFFF00"/>
                    </a:solidFill>
                    <a:latin typeface="黑体" panose="02010609060101010101" pitchFamily="49" charset="-122"/>
                    <a:ea typeface="黑体" panose="02010609060101010101" pitchFamily="49" charset="-122"/>
                  </a:rPr>
                  <a:t>V1V2V3V4</a:t>
                </a:r>
                <a:r>
                  <a:rPr lang="zh-CN" altLang="en-US" sz="1100" b="0" dirty="0" smtClean="0">
                    <a:solidFill>
                      <a:srgbClr val="FFFF00"/>
                    </a:solidFill>
                    <a:latin typeface="黑体" panose="02010609060101010101" pitchFamily="49" charset="-122"/>
                    <a:ea typeface="黑体" panose="02010609060101010101" pitchFamily="49" charset="-122"/>
                  </a:rPr>
                  <a:t>：</a:t>
                </a:r>
                <a:r>
                  <a:rPr lang="en-US" altLang="zh-CN" sz="1100" b="0" dirty="0" smtClean="0">
                    <a:solidFill>
                      <a:srgbClr val="FFFF00"/>
                    </a:solidFill>
                    <a:latin typeface="黑体" panose="02010609060101010101" pitchFamily="49" charset="-122"/>
                    <a:ea typeface="黑体" panose="02010609060101010101" pitchFamily="49" charset="-122"/>
                  </a:rPr>
                  <a:t>MOS</a:t>
                </a:r>
                <a:r>
                  <a:rPr lang="zh-CN" altLang="en-US" sz="1100" b="0" dirty="0" smtClean="0">
                    <a:solidFill>
                      <a:srgbClr val="FFFF00"/>
                    </a:solidFill>
                    <a:latin typeface="黑体" panose="02010609060101010101" pitchFamily="49" charset="-122"/>
                    <a:ea typeface="黑体" panose="02010609060101010101" pitchFamily="49" charset="-122"/>
                  </a:rPr>
                  <a:t>反相器；</a:t>
                </a:r>
                <a:r>
                  <a:rPr lang="en-US" altLang="zh-CN" sz="1100" b="0" dirty="0" smtClean="0">
                    <a:solidFill>
                      <a:srgbClr val="FFFF00"/>
                    </a:solidFill>
                    <a:latin typeface="黑体" panose="02010609060101010101" pitchFamily="49" charset="-122"/>
                    <a:ea typeface="黑体" panose="02010609060101010101" pitchFamily="49" charset="-122"/>
                  </a:rPr>
                  <a:t>V5V6</a:t>
                </a:r>
                <a:r>
                  <a:rPr lang="zh-CN" altLang="en-US" sz="1100" b="0" dirty="0" smtClean="0">
                    <a:solidFill>
                      <a:srgbClr val="FFFF00"/>
                    </a:solidFill>
                    <a:latin typeface="黑体" panose="02010609060101010101" pitchFamily="49" charset="-122"/>
                    <a:ea typeface="黑体" panose="02010609060101010101" pitchFamily="49" charset="-122"/>
                  </a:rPr>
                  <a:t>：控制门管；</a:t>
                </a:r>
                <a:r>
                  <a:rPr lang="en-US" altLang="zh-CN" sz="1100" b="0" dirty="0" smtClean="0">
                    <a:solidFill>
                      <a:srgbClr val="FFFF00"/>
                    </a:solidFill>
                    <a:latin typeface="黑体" panose="02010609060101010101" pitchFamily="49" charset="-122"/>
                    <a:ea typeface="黑体" panose="02010609060101010101" pitchFamily="49" charset="-122"/>
                  </a:rPr>
                  <a:t>Z</a:t>
                </a:r>
                <a:r>
                  <a:rPr lang="zh-CN" altLang="en-US" sz="1100" b="0" dirty="0" smtClean="0">
                    <a:solidFill>
                      <a:srgbClr val="FFFF00"/>
                    </a:solidFill>
                    <a:latin typeface="黑体" panose="02010609060101010101" pitchFamily="49" charset="-122"/>
                    <a:ea typeface="黑体" panose="02010609060101010101" pitchFamily="49" charset="-122"/>
                  </a:rPr>
                  <a:t>：字线，选择存储单元；</a:t>
                </a:r>
                <a:r>
                  <a:rPr lang="en-US" altLang="zh-CN" sz="1100" b="0" dirty="0" smtClean="0">
                    <a:solidFill>
                      <a:srgbClr val="FFFF00"/>
                    </a:solidFill>
                    <a:latin typeface="黑体" panose="02010609060101010101" pitchFamily="49" charset="-122"/>
                    <a:ea typeface="黑体" panose="02010609060101010101" pitchFamily="49" charset="-122"/>
                  </a:rPr>
                  <a:t>D</a:t>
                </a:r>
                <a:r>
                  <a:rPr lang="en-US" altLang="zh-CN" sz="1100" b="0" i="0" dirty="0" smtClean="0">
                    <a:solidFill>
                      <a:srgbClr val="FFFF00"/>
                    </a:solidFill>
                    <a:latin typeface="Cambria Math" panose="02040503050406030204" pitchFamily="18" charset="0"/>
                    <a:ea typeface="黑体" panose="02010609060101010101" pitchFamily="49" charset="-122"/>
                  </a:rPr>
                  <a:t>,𝐷 ̅</a:t>
                </a:r>
                <a:r>
                  <a:rPr lang="zh-CN" altLang="en-US" sz="1100" b="0" dirty="0" smtClean="0">
                    <a:solidFill>
                      <a:srgbClr val="FFFF00"/>
                    </a:solidFill>
                    <a:latin typeface="黑体" panose="02010609060101010101" pitchFamily="49" charset="-122"/>
                    <a:ea typeface="黑体" panose="02010609060101010101" pitchFamily="49" charset="-122"/>
                  </a:rPr>
                  <a:t>：位线，完成读写操作。</a:t>
                </a:r>
                <a:endParaRPr lang="en-US" altLang="zh-CN" sz="1100" b="0" dirty="0" smtClean="0">
                  <a:solidFill>
                    <a:srgbClr val="FFFF00"/>
                  </a:solidFill>
                  <a:latin typeface="黑体" panose="02010609060101010101" pitchFamily="49" charset="-122"/>
                  <a:ea typeface="黑体" panose="02010609060101010101" pitchFamily="49" charset="-122"/>
                </a:endParaRPr>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sz="1100" b="0" dirty="0" smtClean="0">
                    <a:solidFill>
                      <a:srgbClr val="FFFF00"/>
                    </a:solidFill>
                    <a:latin typeface="黑体" panose="02010609060101010101" pitchFamily="49" charset="-122"/>
                    <a:ea typeface="黑体" panose="02010609060101010101" pitchFamily="49" charset="-122"/>
                  </a:rPr>
                  <a:t>定义：</a:t>
                </a:r>
                <a:r>
                  <a:rPr lang="en-US" altLang="zh-CN" sz="1100" b="1" dirty="0" smtClean="0">
                    <a:solidFill>
                      <a:srgbClr val="FFFF00"/>
                    </a:solidFill>
                    <a:ea typeface="黑体" panose="02010609060101010101" pitchFamily="49" charset="-122"/>
                  </a:rPr>
                  <a:t>“</a:t>
                </a:r>
                <a:r>
                  <a:rPr lang="en-US" altLang="zh-CN" sz="1100" b="1" dirty="0" smtClean="0">
                    <a:solidFill>
                      <a:srgbClr val="FFFF00"/>
                    </a:solidFill>
                    <a:latin typeface="黑体" panose="02010609060101010101" pitchFamily="49" charset="-122"/>
                    <a:ea typeface="黑体" panose="02010609060101010101" pitchFamily="49" charset="-122"/>
                  </a:rPr>
                  <a:t>0</a:t>
                </a:r>
                <a:r>
                  <a:rPr lang="en-US" altLang="zh-CN" sz="1100" b="1" dirty="0" smtClean="0">
                    <a:solidFill>
                      <a:srgbClr val="FFFF00"/>
                    </a:solidFill>
                    <a:ea typeface="黑体" panose="02010609060101010101" pitchFamily="49" charset="-122"/>
                  </a:rPr>
                  <a:t>”</a:t>
                </a:r>
                <a:r>
                  <a:rPr lang="zh-CN" altLang="en-US" sz="1100" b="1" dirty="0" smtClean="0">
                    <a:solidFill>
                      <a:srgbClr val="FFFF00"/>
                    </a:solidFill>
                    <a:latin typeface="黑体" panose="02010609060101010101" pitchFamily="49" charset="-122"/>
                    <a:ea typeface="黑体" panose="02010609060101010101" pitchFamily="49" charset="-122"/>
                  </a:rPr>
                  <a:t>：</a:t>
                </a:r>
                <a:r>
                  <a:rPr lang="en-US" altLang="zh-CN" sz="1100" b="1" dirty="0" smtClean="0">
                    <a:solidFill>
                      <a:schemeClr val="tx1"/>
                    </a:solidFill>
                    <a:latin typeface="黑体" panose="02010609060101010101" pitchFamily="49" charset="-122"/>
                    <a:ea typeface="黑体" panose="02010609060101010101" pitchFamily="49" charset="-122"/>
                  </a:rPr>
                  <a:t>V</a:t>
                </a:r>
                <a:r>
                  <a:rPr lang="en-US" altLang="zh-CN" sz="1100" b="1" dirty="0" smtClean="0">
                    <a:latin typeface="黑体" panose="02010609060101010101" pitchFamily="49" charset="-122"/>
                    <a:ea typeface="黑体" panose="02010609060101010101" pitchFamily="49" charset="-122"/>
                  </a:rPr>
                  <a:t>1</a:t>
                </a:r>
                <a:r>
                  <a:rPr lang="zh-CN" altLang="en-US" sz="1100" b="1" dirty="0" smtClean="0">
                    <a:latin typeface="黑体" panose="02010609060101010101" pitchFamily="49" charset="-122"/>
                    <a:ea typeface="黑体" panose="02010609060101010101" pitchFamily="49" charset="-122"/>
                  </a:rPr>
                  <a:t>导通，</a:t>
                </a:r>
                <a:r>
                  <a:rPr lang="en-US" altLang="zh-CN" sz="1100" b="1" dirty="0" smtClean="0">
                    <a:latin typeface="黑体" panose="02010609060101010101" pitchFamily="49" charset="-122"/>
                    <a:ea typeface="黑体" panose="02010609060101010101" pitchFamily="49" charset="-122"/>
                  </a:rPr>
                  <a:t>V3</a:t>
                </a:r>
                <a:r>
                  <a:rPr lang="zh-CN" altLang="en-US" sz="1100" b="1" dirty="0" smtClean="0">
                    <a:latin typeface="黑体" panose="02010609060101010101" pitchFamily="49" charset="-122"/>
                    <a:ea typeface="黑体" panose="02010609060101010101" pitchFamily="49" charset="-122"/>
                  </a:rPr>
                  <a:t>截止；</a:t>
                </a:r>
                <a:r>
                  <a:rPr lang="en-US" altLang="zh-CN" sz="1100" b="1" dirty="0" smtClean="0">
                    <a:solidFill>
                      <a:srgbClr val="FFFF00"/>
                    </a:solidFill>
                    <a:ea typeface="黑体" panose="02010609060101010101" pitchFamily="49" charset="-122"/>
                  </a:rPr>
                  <a:t>“</a:t>
                </a:r>
                <a:r>
                  <a:rPr lang="en-US" altLang="zh-CN" sz="1100" b="1" dirty="0" smtClean="0">
                    <a:solidFill>
                      <a:srgbClr val="FFFF00"/>
                    </a:solidFill>
                    <a:latin typeface="黑体" panose="02010609060101010101" pitchFamily="49" charset="-122"/>
                    <a:ea typeface="黑体" panose="02010609060101010101" pitchFamily="49" charset="-122"/>
                  </a:rPr>
                  <a:t>1</a:t>
                </a:r>
                <a:r>
                  <a:rPr lang="en-US" altLang="zh-CN" sz="1100" b="1" dirty="0" smtClean="0">
                    <a:solidFill>
                      <a:srgbClr val="FFFF00"/>
                    </a:solidFill>
                    <a:ea typeface="黑体" panose="02010609060101010101" pitchFamily="49" charset="-122"/>
                  </a:rPr>
                  <a:t>”</a:t>
                </a:r>
                <a:r>
                  <a:rPr lang="zh-CN" altLang="en-US" sz="1100" b="1" dirty="0" smtClean="0">
                    <a:solidFill>
                      <a:srgbClr val="FFFF00"/>
                    </a:solidFill>
                    <a:latin typeface="黑体" panose="02010609060101010101" pitchFamily="49" charset="-122"/>
                    <a:ea typeface="黑体" panose="02010609060101010101" pitchFamily="49" charset="-122"/>
                  </a:rPr>
                  <a:t>：</a:t>
                </a:r>
                <a:r>
                  <a:rPr lang="en-US" altLang="zh-CN" sz="1100" b="1" dirty="0" smtClean="0">
                    <a:solidFill>
                      <a:srgbClr val="FFFF00"/>
                    </a:solidFill>
                    <a:latin typeface="黑体" panose="02010609060101010101" pitchFamily="49" charset="-122"/>
                    <a:ea typeface="黑体" panose="02010609060101010101" pitchFamily="49" charset="-122"/>
                  </a:rPr>
                  <a:t>V</a:t>
                </a:r>
                <a:r>
                  <a:rPr lang="en-US" altLang="zh-CN" sz="1100" b="1" dirty="0" smtClean="0">
                    <a:latin typeface="黑体" panose="02010609060101010101" pitchFamily="49" charset="-122"/>
                    <a:ea typeface="黑体" panose="02010609060101010101" pitchFamily="49" charset="-122"/>
                  </a:rPr>
                  <a:t>1</a:t>
                </a:r>
                <a:r>
                  <a:rPr lang="zh-CN" altLang="en-US" sz="1100" b="1" dirty="0" smtClean="0">
                    <a:latin typeface="黑体" panose="02010609060101010101" pitchFamily="49" charset="-122"/>
                    <a:ea typeface="黑体" panose="02010609060101010101" pitchFamily="49" charset="-122"/>
                  </a:rPr>
                  <a:t>截止，</a:t>
                </a:r>
                <a:r>
                  <a:rPr lang="en-US" altLang="zh-CN" sz="1100" b="1" dirty="0" smtClean="0">
                    <a:latin typeface="黑体" panose="02010609060101010101" pitchFamily="49" charset="-122"/>
                    <a:ea typeface="黑体" panose="02010609060101010101" pitchFamily="49" charset="-122"/>
                  </a:rPr>
                  <a:t>V3</a:t>
                </a:r>
                <a:r>
                  <a:rPr lang="zh-CN" altLang="en-US" sz="1100" b="1" dirty="0" smtClean="0">
                    <a:latin typeface="黑体" panose="02010609060101010101" pitchFamily="49" charset="-122"/>
                    <a:ea typeface="黑体" panose="02010609060101010101" pitchFamily="49" charset="-122"/>
                  </a:rPr>
                  <a:t>导通。</a:t>
                </a:r>
                <a:endParaRPr lang="zh-CN" altLang="en-US" sz="1100" b="0" dirty="0" smtClean="0">
                  <a:solidFill>
                    <a:srgbClr val="FFFF00"/>
                  </a:solidFill>
                  <a:latin typeface="黑体" panose="02010609060101010101" pitchFamily="49" charset="-122"/>
                  <a:ea typeface="黑体" panose="02010609060101010101" pitchFamily="49" charset="-122"/>
                </a:endParaRPr>
              </a:p>
              <a:p>
                <a:r>
                  <a:rPr lang="zh-CN" altLang="en-US" dirty="0" smtClean="0"/>
                  <a:t>读写的前提都是字线</a:t>
                </a:r>
                <a:r>
                  <a:rPr lang="en-US" altLang="zh-CN" dirty="0" smtClean="0"/>
                  <a:t>Z</a:t>
                </a:r>
                <a:r>
                  <a:rPr lang="zh-CN" altLang="en-US" dirty="0" smtClean="0"/>
                  <a:t>加高电平，使得</a:t>
                </a:r>
                <a:r>
                  <a:rPr lang="en-US" altLang="zh-CN" dirty="0" smtClean="0"/>
                  <a:t>V5</a:t>
                </a:r>
                <a:r>
                  <a:rPr lang="zh-CN" altLang="en-US" dirty="0" smtClean="0"/>
                  <a:t>、</a:t>
                </a:r>
                <a:r>
                  <a:rPr lang="en-US" altLang="zh-CN" dirty="0" smtClean="0"/>
                  <a:t>V6</a:t>
                </a:r>
                <a:r>
                  <a:rPr lang="zh-CN" altLang="en-US" dirty="0" smtClean="0"/>
                  <a:t>控制门管导通。</a:t>
                </a:r>
                <a:endParaRPr lang="en-US" altLang="zh-CN" dirty="0" smtClean="0"/>
              </a:p>
              <a:p>
                <a:r>
                  <a:rPr lang="zh-CN" altLang="en-US" dirty="0" smtClean="0"/>
                  <a:t>写入“</a:t>
                </a:r>
                <a:r>
                  <a:rPr lang="en-US" altLang="zh-CN" dirty="0" smtClean="0"/>
                  <a:t>0</a:t>
                </a:r>
                <a:r>
                  <a:rPr lang="zh-CN" altLang="en-US" dirty="0" smtClean="0"/>
                  <a:t>”：</a:t>
                </a:r>
                <a:r>
                  <a:rPr lang="en-US" altLang="zh-CN" sz="1100" b="0" i="0" dirty="0" smtClean="0">
                    <a:solidFill>
                      <a:srgbClr val="FFFF00"/>
                    </a:solidFill>
                    <a:latin typeface="Cambria Math" panose="02040503050406030204" pitchFamily="18" charset="0"/>
                    <a:ea typeface="黑体" panose="02010609060101010101" pitchFamily="49" charset="-122"/>
                  </a:rPr>
                  <a:t>𝐷</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加高电平，</a:t>
                </a:r>
                <a:r>
                  <a:rPr lang="en-US" altLang="zh-CN" dirty="0" smtClean="0"/>
                  <a:t>D</a:t>
                </a:r>
                <a:r>
                  <a:rPr lang="zh-CN" altLang="en-US" dirty="0" smtClean="0"/>
                  <a:t>加低电平</a:t>
                </a:r>
                <a:endParaRPr lang="en-US" altLang="zh-CN" dirty="0" smtClean="0"/>
              </a:p>
              <a:p>
                <a:r>
                  <a:rPr lang="en-US" altLang="zh-CN" dirty="0" smtClean="0"/>
                  <a:t>    D</a:t>
                </a:r>
                <a:r>
                  <a:rPr lang="zh-CN" altLang="en-US" dirty="0" smtClean="0"/>
                  <a:t>（低电平）通过</a:t>
                </a:r>
                <a:r>
                  <a:rPr lang="en-US" altLang="zh-CN" dirty="0" smtClean="0"/>
                  <a:t>V5</a:t>
                </a:r>
                <a:r>
                  <a:rPr lang="zh-CN" altLang="en-US" dirty="0" smtClean="0"/>
                  <a:t>，</a:t>
                </a:r>
                <a:r>
                  <a:rPr lang="en-US" altLang="zh-CN" dirty="0" smtClean="0"/>
                  <a:t>Q</a:t>
                </a:r>
                <a:r>
                  <a:rPr lang="zh-CN" altLang="en-US" dirty="0" smtClean="0"/>
                  <a:t>结点放电至低电平，</a:t>
                </a:r>
                <a:r>
                  <a:rPr lang="en-US" altLang="zh-CN" dirty="0" smtClean="0"/>
                  <a:t>Q</a:t>
                </a:r>
                <a:r>
                  <a:rPr lang="zh-CN" altLang="en-US" dirty="0" smtClean="0"/>
                  <a:t>连接</a:t>
                </a:r>
                <a:r>
                  <a:rPr lang="en-US" altLang="zh-CN" dirty="0" smtClean="0"/>
                  <a:t>V3</a:t>
                </a:r>
                <a:r>
                  <a:rPr lang="zh-CN" altLang="en-US" dirty="0" smtClean="0"/>
                  <a:t>的栅极，类似三极管基极，低电压时使得</a:t>
                </a:r>
                <a:r>
                  <a:rPr lang="en-US" altLang="zh-CN" dirty="0" smtClean="0"/>
                  <a:t>V3</a:t>
                </a:r>
                <a:r>
                  <a:rPr lang="zh-CN" altLang="en-US" dirty="0" smtClean="0"/>
                  <a:t>截止。</a:t>
                </a:r>
                <a:endParaRPr lang="en-US" altLang="zh-CN" dirty="0" smtClean="0"/>
              </a:p>
              <a:p>
                <a:r>
                  <a:rPr lang="en-US" altLang="zh-CN" dirty="0" smtClean="0">
                    <a:latin typeface="Cambria Math" panose="02040503050406030204" pitchFamily="18" charset="0"/>
                  </a:rPr>
                  <a:t>   </a:t>
                </a:r>
                <a:r>
                  <a:rPr lang="zh-CN" altLang="en-US" dirty="0" smtClean="0">
                    <a:latin typeface="Cambria Math" panose="02040503050406030204" pitchFamily="18" charset="0"/>
                  </a:rPr>
                  <a:t>而</a:t>
                </a:r>
                <a:r>
                  <a:rPr lang="en-US" altLang="zh-CN" dirty="0" smtClean="0">
                    <a:latin typeface="Cambria Math" panose="02040503050406030204" pitchFamily="18" charset="0"/>
                  </a:rPr>
                  <a:t> </a:t>
                </a:r>
                <a:r>
                  <a:rPr lang="en-US" altLang="zh-CN" sz="1100" b="0" i="0" dirty="0" smtClean="0">
                    <a:solidFill>
                      <a:srgbClr val="FFFF00"/>
                    </a:solidFill>
                    <a:latin typeface="Cambria Math" panose="02040503050406030204" pitchFamily="18" charset="0"/>
                    <a:ea typeface="黑体" panose="02010609060101010101" pitchFamily="49" charset="-122"/>
                  </a:rPr>
                  <a:t>𝐷</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（高电平）通过</a:t>
                </a:r>
                <a:r>
                  <a:rPr lang="en-US" altLang="zh-CN" dirty="0" smtClean="0"/>
                  <a:t>V6</a:t>
                </a:r>
                <a:r>
                  <a:rPr lang="zh-CN" altLang="en-US" dirty="0" smtClean="0"/>
                  <a:t>，</a:t>
                </a:r>
                <a:r>
                  <a:rPr lang="en-US" altLang="zh-CN" sz="1100" b="0" i="0" dirty="0" smtClean="0">
                    <a:solidFill>
                      <a:srgbClr val="FFFF00"/>
                    </a:solidFill>
                    <a:latin typeface="Cambria Math" panose="02040503050406030204" pitchFamily="18" charset="0"/>
                    <a:ea typeface="黑体" panose="02010609060101010101" pitchFamily="49" charset="-122"/>
                  </a:rPr>
                  <a:t>𝑄</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结点充电至高电平，</a:t>
                </a:r>
                <a:r>
                  <a:rPr lang="en-US" altLang="zh-CN" sz="1100" b="0" i="0" dirty="0" smtClean="0">
                    <a:solidFill>
                      <a:srgbClr val="FFFF00"/>
                    </a:solidFill>
                    <a:latin typeface="Cambria Math" panose="02040503050406030204" pitchFamily="18" charset="0"/>
                    <a:ea typeface="黑体" panose="02010609060101010101" pitchFamily="49" charset="-122"/>
                  </a:rPr>
                  <a:t>𝑄</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连接</a:t>
                </a:r>
                <a:r>
                  <a:rPr lang="en-US" altLang="zh-CN" dirty="0" smtClean="0"/>
                  <a:t>V1</a:t>
                </a:r>
                <a:r>
                  <a:rPr lang="zh-CN" altLang="en-US" dirty="0" smtClean="0"/>
                  <a:t>的栅极，高电压使得</a:t>
                </a:r>
                <a:r>
                  <a:rPr lang="en-US" altLang="zh-CN" dirty="0" smtClean="0"/>
                  <a:t>V1</a:t>
                </a:r>
                <a:r>
                  <a:rPr lang="zh-CN" altLang="en-US" dirty="0" smtClean="0"/>
                  <a:t>导通。</a:t>
                </a:r>
                <a:endParaRPr lang="en-US" altLang="zh-CN" dirty="0" smtClean="0"/>
              </a:p>
              <a:p>
                <a:r>
                  <a:rPr lang="zh-CN" altLang="en-US" dirty="0" smtClean="0"/>
                  <a:t>写入“</a:t>
                </a:r>
                <a:r>
                  <a:rPr lang="en-US" altLang="zh-CN" dirty="0" smtClean="0"/>
                  <a:t>1</a:t>
                </a:r>
                <a:r>
                  <a:rPr lang="zh-CN" altLang="en-US" dirty="0" smtClean="0"/>
                  <a:t>”：</a:t>
                </a:r>
                <a:r>
                  <a:rPr lang="en-US" altLang="zh-CN" sz="1100" b="0" i="0" dirty="0" smtClean="0">
                    <a:solidFill>
                      <a:srgbClr val="FFFF00"/>
                    </a:solidFill>
                    <a:latin typeface="Cambria Math" panose="02040503050406030204" pitchFamily="18" charset="0"/>
                    <a:ea typeface="黑体" panose="02010609060101010101" pitchFamily="49" charset="-122"/>
                  </a:rPr>
                  <a:t>𝐷</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加低电平，</a:t>
                </a:r>
                <a:r>
                  <a:rPr lang="en-US" altLang="zh-CN" dirty="0" smtClean="0"/>
                  <a:t>D</a:t>
                </a:r>
                <a:r>
                  <a:rPr lang="zh-CN" altLang="en-US" dirty="0" smtClean="0"/>
                  <a:t>加高电平</a:t>
                </a:r>
                <a:endParaRPr lang="en-US" altLang="zh-CN" dirty="0" smtClean="0"/>
              </a:p>
              <a:p>
                <a:r>
                  <a:rPr lang="en-US" altLang="zh-CN" dirty="0" smtClean="0"/>
                  <a:t>    D</a:t>
                </a:r>
                <a:r>
                  <a:rPr lang="zh-CN" altLang="en-US" dirty="0" smtClean="0"/>
                  <a:t>（高电平）通过</a:t>
                </a:r>
                <a:r>
                  <a:rPr lang="en-US" altLang="zh-CN" dirty="0" smtClean="0"/>
                  <a:t>V5</a:t>
                </a:r>
                <a:r>
                  <a:rPr lang="zh-CN" altLang="en-US" dirty="0" smtClean="0"/>
                  <a:t>，</a:t>
                </a:r>
                <a:r>
                  <a:rPr lang="en-US" altLang="zh-CN" dirty="0" smtClean="0"/>
                  <a:t>Q</a:t>
                </a:r>
                <a:r>
                  <a:rPr lang="zh-CN" altLang="en-US" dirty="0" smtClean="0"/>
                  <a:t>结点充电至高电平，</a:t>
                </a:r>
                <a:r>
                  <a:rPr lang="en-US" altLang="zh-CN" dirty="0" smtClean="0"/>
                  <a:t>Q</a:t>
                </a:r>
                <a:r>
                  <a:rPr lang="zh-CN" altLang="en-US" dirty="0" smtClean="0"/>
                  <a:t>连接</a:t>
                </a:r>
                <a:r>
                  <a:rPr lang="en-US" altLang="zh-CN" dirty="0" smtClean="0"/>
                  <a:t>V3</a:t>
                </a:r>
                <a:r>
                  <a:rPr lang="zh-CN" altLang="en-US" dirty="0" smtClean="0"/>
                  <a:t>的栅极，类似三极管基极，高电压时使得</a:t>
                </a:r>
                <a:r>
                  <a:rPr lang="en-US" altLang="zh-CN" dirty="0" smtClean="0"/>
                  <a:t>V3</a:t>
                </a:r>
                <a:r>
                  <a:rPr lang="zh-CN" altLang="en-US" dirty="0" smtClean="0"/>
                  <a:t>导通。</a:t>
                </a:r>
                <a:endParaRPr lang="en-US" altLang="zh-CN" dirty="0" smtClean="0"/>
              </a:p>
              <a:p>
                <a:r>
                  <a:rPr lang="en-US" altLang="zh-CN" dirty="0" smtClean="0">
                    <a:latin typeface="Cambria Math" panose="02040503050406030204" pitchFamily="18" charset="0"/>
                  </a:rPr>
                  <a:t>    </a:t>
                </a:r>
                <a:r>
                  <a:rPr lang="en-US" altLang="zh-CN" sz="1100" b="0" i="0" dirty="0" smtClean="0">
                    <a:solidFill>
                      <a:srgbClr val="FFFF00"/>
                    </a:solidFill>
                    <a:latin typeface="Cambria Math" panose="02040503050406030204" pitchFamily="18" charset="0"/>
                    <a:ea typeface="黑体" panose="02010609060101010101" pitchFamily="49" charset="-122"/>
                  </a:rPr>
                  <a:t>𝐷</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（低电平）通过</a:t>
                </a:r>
                <a:r>
                  <a:rPr lang="en-US" altLang="zh-CN" dirty="0" smtClean="0"/>
                  <a:t>V6</a:t>
                </a:r>
                <a:r>
                  <a:rPr lang="zh-CN" altLang="en-US" dirty="0" smtClean="0"/>
                  <a:t>，</a:t>
                </a:r>
                <a:r>
                  <a:rPr lang="en-US" altLang="zh-CN" sz="1100" b="0" i="0" dirty="0" smtClean="0">
                    <a:solidFill>
                      <a:srgbClr val="FFFF00"/>
                    </a:solidFill>
                    <a:latin typeface="Cambria Math" panose="02040503050406030204" pitchFamily="18" charset="0"/>
                    <a:ea typeface="黑体" panose="02010609060101010101" pitchFamily="49" charset="-122"/>
                  </a:rPr>
                  <a:t>𝑄</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结点放电至低电平，</a:t>
                </a:r>
                <a:r>
                  <a:rPr lang="en-US" altLang="zh-CN" sz="1100" b="0" i="0" dirty="0" smtClean="0">
                    <a:solidFill>
                      <a:srgbClr val="FFFF00"/>
                    </a:solidFill>
                    <a:latin typeface="Cambria Math" panose="02040503050406030204" pitchFamily="18" charset="0"/>
                    <a:ea typeface="黑体" panose="02010609060101010101" pitchFamily="49" charset="-122"/>
                  </a:rPr>
                  <a:t>𝑄</a:t>
                </a:r>
                <a:r>
                  <a:rPr lang="en-US" altLang="zh-CN" sz="1100" b="0" i="0" dirty="0" smtClean="0">
                    <a:solidFill>
                      <a:srgbClr val="FFFF00"/>
                    </a:solidFill>
                    <a:latin typeface="Cambria Math" panose="02040503050406030204" pitchFamily="18" charset="0"/>
                    <a:ea typeface="黑体" panose="02010609060101010101" pitchFamily="49" charset="-122"/>
                  </a:rPr>
                  <a:t> ̅</a:t>
                </a:r>
                <a:r>
                  <a:rPr lang="zh-CN" altLang="en-US" dirty="0" smtClean="0"/>
                  <a:t>连通</a:t>
                </a:r>
                <a:r>
                  <a:rPr lang="en-US" altLang="zh-CN" dirty="0" smtClean="0"/>
                  <a:t>V1</a:t>
                </a:r>
                <a:r>
                  <a:rPr lang="zh-CN" altLang="en-US" dirty="0" smtClean="0"/>
                  <a:t>的栅极，低电压使得</a:t>
                </a:r>
                <a:r>
                  <a:rPr lang="en-US" altLang="zh-CN" dirty="0" smtClean="0"/>
                  <a:t>V1</a:t>
                </a:r>
                <a:r>
                  <a:rPr lang="zh-CN" altLang="en-US" dirty="0" smtClean="0"/>
                  <a:t>截止。</a:t>
                </a:r>
                <a:endParaRPr lang="en-US" altLang="zh-CN" dirty="0" smtClean="0"/>
              </a:p>
              <a:p>
                <a:r>
                  <a:rPr lang="zh-CN" altLang="en-US" dirty="0" smtClean="0"/>
                  <a:t>读出“</a:t>
                </a:r>
                <a:r>
                  <a:rPr lang="en-US" altLang="zh-CN" dirty="0" smtClean="0"/>
                  <a:t>0</a:t>
                </a:r>
                <a:r>
                  <a:rPr lang="zh-CN" altLang="en-US" dirty="0" smtClean="0"/>
                  <a:t>”：</a:t>
                </a:r>
                <a:r>
                  <a:rPr lang="en-US" altLang="zh-CN" dirty="0" smtClean="0"/>
                  <a:t>Z</a:t>
                </a:r>
                <a:r>
                  <a:rPr lang="zh-CN" altLang="en-US" dirty="0" smtClean="0"/>
                  <a:t>高电平，</a:t>
                </a:r>
                <a:r>
                  <a:rPr lang="en-US" altLang="zh-CN" dirty="0" smtClean="0"/>
                  <a:t>V5,V6</a:t>
                </a:r>
                <a:r>
                  <a:rPr lang="zh-CN" altLang="en-US" dirty="0" smtClean="0"/>
                  <a:t>导通，由于</a:t>
                </a:r>
                <a:r>
                  <a:rPr lang="en-US" altLang="zh-CN" dirty="0" smtClean="0"/>
                  <a:t>V1</a:t>
                </a:r>
                <a:r>
                  <a:rPr lang="zh-CN" altLang="en-US" dirty="0" smtClean="0"/>
                  <a:t>导通，位线</a:t>
                </a:r>
                <a:r>
                  <a:rPr lang="en-US" altLang="zh-CN" dirty="0" smtClean="0"/>
                  <a:t>D</a:t>
                </a:r>
                <a:r>
                  <a:rPr lang="zh-CN" altLang="en-US" dirty="0" smtClean="0">
                    <a:latin typeface="Cambria Math" panose="02040503050406030204" pitchFamily="18" charset="0"/>
                  </a:rPr>
                  <a:t>上有电流，经放大为“</a:t>
                </a:r>
                <a:r>
                  <a:rPr lang="en-US" altLang="zh-CN" dirty="0" smtClean="0">
                    <a:latin typeface="Cambria Math" panose="02040503050406030204" pitchFamily="18" charset="0"/>
                  </a:rPr>
                  <a:t>0</a:t>
                </a:r>
                <a:r>
                  <a:rPr lang="zh-CN" altLang="en-US" dirty="0" smtClean="0">
                    <a:latin typeface="Cambria Math" panose="02040503050406030204" pitchFamily="18" charset="0"/>
                  </a:rPr>
                  <a:t>”信号，而由于</a:t>
                </a:r>
                <a:r>
                  <a:rPr lang="en-US" altLang="zh-CN" dirty="0" smtClean="0">
                    <a:latin typeface="Cambria Math" panose="02040503050406030204" pitchFamily="18" charset="0"/>
                  </a:rPr>
                  <a:t>V3</a:t>
                </a:r>
                <a:r>
                  <a:rPr lang="zh-CN" altLang="en-US" dirty="0" smtClean="0">
                    <a:latin typeface="Cambria Math" panose="02040503050406030204" pitchFamily="18" charset="0"/>
                  </a:rPr>
                  <a:t>截止，</a:t>
                </a:r>
                <a:r>
                  <a:rPr lang="en-US" altLang="zh-CN" sz="1100" b="0" i="0" dirty="0" smtClean="0">
                    <a:solidFill>
                      <a:srgbClr val="FFFF00"/>
                    </a:solidFill>
                    <a:latin typeface="Cambria Math" panose="02040503050406030204" pitchFamily="18" charset="0"/>
                    <a:ea typeface="黑体" panose="02010609060101010101" pitchFamily="49" charset="-122"/>
                  </a:rPr>
                  <a:t>𝐷 ̅</a:t>
                </a:r>
                <a:r>
                  <a:rPr lang="zh-CN" altLang="en-US" dirty="0" smtClean="0">
                    <a:latin typeface="Cambria Math" panose="02040503050406030204" pitchFamily="18" charset="0"/>
                  </a:rPr>
                  <a:t>线上无电流。</a:t>
                </a:r>
                <a:endParaRPr lang="en-US" altLang="zh-CN" dirty="0" smtClean="0"/>
              </a:p>
              <a:p>
                <a:r>
                  <a:rPr lang="zh-CN" altLang="en-US" dirty="0" smtClean="0"/>
                  <a:t>读出“</a:t>
                </a:r>
                <a:r>
                  <a:rPr lang="en-US" altLang="zh-CN" dirty="0" smtClean="0"/>
                  <a:t>1</a:t>
                </a:r>
                <a:r>
                  <a:rPr lang="zh-CN" altLang="en-US" dirty="0" smtClean="0"/>
                  <a:t>”：</a:t>
                </a:r>
                <a:r>
                  <a:rPr lang="en-US" altLang="zh-CN" dirty="0" smtClean="0"/>
                  <a:t>Z</a:t>
                </a:r>
                <a:r>
                  <a:rPr lang="zh-CN" altLang="en-US" dirty="0" smtClean="0"/>
                  <a:t>高电平，</a:t>
                </a:r>
                <a:r>
                  <a:rPr lang="en-US" altLang="zh-CN" dirty="0" smtClean="0"/>
                  <a:t>V5,V6</a:t>
                </a:r>
                <a:r>
                  <a:rPr lang="zh-CN" altLang="en-US" dirty="0" smtClean="0"/>
                  <a:t>导通，由于</a:t>
                </a:r>
                <a:r>
                  <a:rPr lang="en-US" altLang="zh-CN" dirty="0" smtClean="0"/>
                  <a:t>V3</a:t>
                </a:r>
                <a:r>
                  <a:rPr lang="zh-CN" altLang="en-US" dirty="0" smtClean="0"/>
                  <a:t>导通</a:t>
                </a:r>
                <a:r>
                  <a:rPr lang="en-US" altLang="zh-CN" dirty="0" smtClean="0"/>
                  <a:t>,</a:t>
                </a:r>
                <a:r>
                  <a:rPr lang="en-US" altLang="zh-CN" baseline="0" dirty="0" smtClean="0"/>
                  <a:t> </a:t>
                </a:r>
                <a:r>
                  <a:rPr lang="en-US" altLang="zh-CN" sz="1100" b="0" i="0" dirty="0" smtClean="0">
                    <a:solidFill>
                      <a:srgbClr val="FFFF00"/>
                    </a:solidFill>
                    <a:latin typeface="Cambria Math" panose="02040503050406030204" pitchFamily="18" charset="0"/>
                    <a:ea typeface="黑体" panose="02010609060101010101" pitchFamily="49" charset="-122"/>
                  </a:rPr>
                  <a:t>𝐷 ̅</a:t>
                </a:r>
                <a:r>
                  <a:rPr lang="zh-CN" altLang="en-US" dirty="0" smtClean="0">
                    <a:latin typeface="Cambria Math" panose="02040503050406030204" pitchFamily="18" charset="0"/>
                  </a:rPr>
                  <a:t>线上有电流，经放大为“</a:t>
                </a:r>
                <a:r>
                  <a:rPr lang="en-US" altLang="zh-CN" dirty="0" smtClean="0">
                    <a:latin typeface="Cambria Math" panose="02040503050406030204" pitchFamily="18" charset="0"/>
                  </a:rPr>
                  <a:t>1</a:t>
                </a:r>
                <a:r>
                  <a:rPr lang="zh-CN" altLang="en-US" dirty="0" smtClean="0">
                    <a:latin typeface="Cambria Math" panose="02040503050406030204" pitchFamily="18" charset="0"/>
                  </a:rPr>
                  <a:t>”信号，而由于</a:t>
                </a:r>
                <a:r>
                  <a:rPr lang="en-US" altLang="zh-CN" dirty="0" smtClean="0">
                    <a:latin typeface="Cambria Math" panose="02040503050406030204" pitchFamily="18" charset="0"/>
                  </a:rPr>
                  <a:t>V1</a:t>
                </a:r>
                <a:r>
                  <a:rPr lang="zh-CN" altLang="en-US" dirty="0" smtClean="0">
                    <a:latin typeface="Cambria Math" panose="02040503050406030204" pitchFamily="18" charset="0"/>
                  </a:rPr>
                  <a:t>截止，</a:t>
                </a:r>
                <a:r>
                  <a:rPr lang="en-US" altLang="zh-CN" dirty="0" smtClean="0">
                    <a:latin typeface="Cambria Math" panose="02040503050406030204" pitchFamily="18" charset="0"/>
                  </a:rPr>
                  <a:t>D</a:t>
                </a:r>
                <a:r>
                  <a:rPr lang="zh-CN" altLang="en-US" dirty="0" smtClean="0">
                    <a:latin typeface="Cambria Math" panose="02040503050406030204" pitchFamily="18" charset="0"/>
                  </a:rPr>
                  <a:t>线上无电流。</a:t>
                </a:r>
                <a:endParaRPr lang="zh-CN" altLang="en-US" dirty="0" smtClean="0"/>
              </a:p>
              <a:p>
                <a:endParaRPr lang="zh-CN" altLang="en-US" dirty="0"/>
              </a:p>
            </p:txBody>
          </p:sp>
        </mc:Fallback>
      </mc:AlternateContent>
    </p:spTree>
    <p:extLst>
      <p:ext uri="{BB962C8B-B14F-4D97-AF65-F5344CB8AC3E}">
        <p14:creationId xmlns:p14="http://schemas.microsoft.com/office/powerpoint/2010/main" val="223176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只有一个</a:t>
            </a:r>
            <a:r>
              <a:rPr lang="en-US" altLang="zh-CN" dirty="0"/>
              <a:t>MOS</a:t>
            </a:r>
            <a:r>
              <a:rPr lang="zh-CN" altLang="en-US" dirty="0"/>
              <a:t>管</a:t>
            </a:r>
            <a:r>
              <a:rPr lang="en-US" altLang="zh-CN" dirty="0"/>
              <a:t>T</a:t>
            </a:r>
            <a:r>
              <a:rPr lang="zh-CN" altLang="en-US" dirty="0"/>
              <a:t>和一个电容</a:t>
            </a:r>
            <a:r>
              <a:rPr lang="en-US" altLang="zh-CN" dirty="0"/>
              <a:t>Cs</a:t>
            </a:r>
            <a:r>
              <a:rPr lang="zh-CN" altLang="en-US" dirty="0"/>
              <a:t>，工作原理简单。</a:t>
            </a:r>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定义：</a:t>
            </a:r>
            <a:r>
              <a:rPr lang="en-US" altLang="zh-CN" sz="1100" b="1" dirty="0">
                <a:solidFill>
                  <a:srgbClr val="FFFF00"/>
                </a:solidFill>
                <a:ea typeface="黑体" panose="02010609060101010101" pitchFamily="49" charset="-122"/>
              </a:rPr>
              <a:t>“</a:t>
            </a:r>
            <a:r>
              <a:rPr lang="en-US" altLang="zh-CN" sz="1100" b="1" dirty="0">
                <a:solidFill>
                  <a:srgbClr val="FFFF00"/>
                </a:solidFill>
                <a:latin typeface="黑体" panose="02010609060101010101" pitchFamily="49" charset="-122"/>
                <a:ea typeface="黑体" panose="02010609060101010101" pitchFamily="49" charset="-122"/>
              </a:rPr>
              <a:t>0</a:t>
            </a:r>
            <a:r>
              <a:rPr lang="en-US" altLang="zh-CN" sz="1100" b="1" dirty="0">
                <a:solidFill>
                  <a:srgbClr val="FFFF00"/>
                </a:solidFill>
                <a:ea typeface="黑体" panose="02010609060101010101" pitchFamily="49" charset="-122"/>
              </a:rPr>
              <a:t>”</a:t>
            </a:r>
            <a:r>
              <a:rPr lang="zh-CN" altLang="en-US" sz="1100" b="1" dirty="0">
                <a:solidFill>
                  <a:srgbClr val="FFFF00"/>
                </a:solidFill>
                <a:latin typeface="黑体" panose="02010609060101010101" pitchFamily="49" charset="-122"/>
                <a:ea typeface="黑体" panose="02010609060101010101" pitchFamily="49" charset="-122"/>
              </a:rPr>
              <a:t>：</a:t>
            </a:r>
            <a:r>
              <a:rPr lang="en-US" altLang="zh-CN" sz="1100" b="1" dirty="0">
                <a:solidFill>
                  <a:srgbClr val="FFFF00"/>
                </a:solidFill>
                <a:latin typeface="黑体" panose="02010609060101010101" pitchFamily="49" charset="-122"/>
                <a:ea typeface="黑体" panose="02010609060101010101" pitchFamily="49" charset="-122"/>
              </a:rPr>
              <a:t>Cs</a:t>
            </a:r>
            <a:r>
              <a:rPr lang="zh-CN" altLang="en-US" sz="1100" b="1" dirty="0">
                <a:solidFill>
                  <a:srgbClr val="FFFF00"/>
                </a:solidFill>
                <a:latin typeface="黑体" panose="02010609060101010101" pitchFamily="49" charset="-122"/>
                <a:ea typeface="黑体" panose="02010609060101010101" pitchFamily="49" charset="-122"/>
              </a:rPr>
              <a:t>无电荷，电平</a:t>
            </a:r>
            <a:r>
              <a:rPr lang="en-US" altLang="zh-CN" sz="1100" b="1" dirty="0">
                <a:solidFill>
                  <a:srgbClr val="FFFF00"/>
                </a:solidFill>
                <a:latin typeface="黑体" panose="02010609060101010101" pitchFamily="49" charset="-122"/>
                <a:ea typeface="黑体" panose="02010609060101010101" pitchFamily="49" charset="-122"/>
              </a:rPr>
              <a:t>V0</a:t>
            </a:r>
            <a:r>
              <a:rPr lang="zh-CN" altLang="en-US" sz="1100" b="1" dirty="0">
                <a:solidFill>
                  <a:srgbClr val="FFFF00"/>
                </a:solidFill>
                <a:latin typeface="黑体" panose="02010609060101010101" pitchFamily="49" charset="-122"/>
                <a:ea typeface="黑体" panose="02010609060101010101" pitchFamily="49" charset="-122"/>
              </a:rPr>
              <a:t>（低）；</a:t>
            </a:r>
            <a:r>
              <a:rPr lang="en-US" altLang="zh-CN" sz="1100" b="1" dirty="0">
                <a:solidFill>
                  <a:srgbClr val="FFFF00"/>
                </a:solidFill>
                <a:ea typeface="黑体" panose="02010609060101010101" pitchFamily="49" charset="-122"/>
              </a:rPr>
              <a:t>“</a:t>
            </a:r>
            <a:r>
              <a:rPr lang="en-US" altLang="zh-CN" sz="1100" b="1" dirty="0">
                <a:solidFill>
                  <a:srgbClr val="FFFF00"/>
                </a:solidFill>
                <a:latin typeface="黑体" panose="02010609060101010101" pitchFamily="49" charset="-122"/>
                <a:ea typeface="黑体" panose="02010609060101010101" pitchFamily="49" charset="-122"/>
              </a:rPr>
              <a:t>1</a:t>
            </a:r>
            <a:r>
              <a:rPr lang="en-US" altLang="zh-CN" sz="1100" b="1" dirty="0">
                <a:solidFill>
                  <a:srgbClr val="FFFF00"/>
                </a:solidFill>
                <a:ea typeface="黑体" panose="02010609060101010101" pitchFamily="49" charset="-122"/>
              </a:rPr>
              <a:t>”</a:t>
            </a:r>
            <a:r>
              <a:rPr lang="zh-CN" altLang="en-US" sz="1100" b="1" dirty="0">
                <a:solidFill>
                  <a:srgbClr val="FFFF00"/>
                </a:solidFill>
                <a:latin typeface="黑体" panose="02010609060101010101" pitchFamily="49" charset="-122"/>
                <a:ea typeface="黑体" panose="02010609060101010101" pitchFamily="49" charset="-122"/>
              </a:rPr>
              <a:t>：</a:t>
            </a:r>
            <a:r>
              <a:rPr lang="en-US" altLang="zh-CN" sz="1100" b="1" dirty="0">
                <a:solidFill>
                  <a:srgbClr val="FFFF00"/>
                </a:solidFill>
                <a:latin typeface="黑体" panose="02010609060101010101" pitchFamily="49" charset="-122"/>
                <a:ea typeface="黑体" panose="02010609060101010101" pitchFamily="49" charset="-122"/>
              </a:rPr>
              <a:t>Cs</a:t>
            </a:r>
            <a:r>
              <a:rPr lang="zh-CN" altLang="en-US" sz="1100" b="1" dirty="0">
                <a:solidFill>
                  <a:srgbClr val="FFFF00"/>
                </a:solidFill>
                <a:latin typeface="黑体" panose="02010609060101010101" pitchFamily="49" charset="-122"/>
                <a:ea typeface="黑体" panose="02010609060101010101" pitchFamily="49" charset="-122"/>
              </a:rPr>
              <a:t>有电荷，电平</a:t>
            </a:r>
            <a:r>
              <a:rPr lang="en-US" altLang="zh-CN" sz="1100" b="1" dirty="0">
                <a:solidFill>
                  <a:srgbClr val="FFFF00"/>
                </a:solidFill>
                <a:latin typeface="黑体" panose="02010609060101010101" pitchFamily="49" charset="-122"/>
                <a:ea typeface="黑体" panose="02010609060101010101" pitchFamily="49" charset="-122"/>
              </a:rPr>
              <a:t>V1</a:t>
            </a:r>
            <a:r>
              <a:rPr lang="zh-CN" altLang="en-US" sz="1100" b="1" dirty="0">
                <a:solidFill>
                  <a:srgbClr val="FFFF00"/>
                </a:solidFill>
                <a:latin typeface="黑体" panose="02010609060101010101" pitchFamily="49" charset="-122"/>
                <a:ea typeface="黑体" panose="02010609060101010101" pitchFamily="49" charset="-122"/>
              </a:rPr>
              <a:t>（高）</a:t>
            </a:r>
            <a:endParaRPr lang="en-US" altLang="zh-CN" dirty="0"/>
          </a:p>
          <a:p>
            <a:r>
              <a:rPr lang="zh-CN" altLang="en-US" dirty="0"/>
              <a:t>读写时，</a:t>
            </a:r>
            <a:r>
              <a:rPr lang="en-US" altLang="zh-CN" dirty="0"/>
              <a:t>Z</a:t>
            </a:r>
            <a:r>
              <a:rPr lang="zh-CN" altLang="en-US" dirty="0"/>
              <a:t>加高电平。</a:t>
            </a:r>
            <a:endParaRPr lang="en-US" altLang="zh-CN" dirty="0"/>
          </a:p>
          <a:p>
            <a:r>
              <a:rPr lang="zh-CN" altLang="en-US" dirty="0"/>
              <a:t>写入“</a:t>
            </a:r>
            <a:r>
              <a:rPr lang="en-US" altLang="zh-CN" dirty="0"/>
              <a:t>1</a:t>
            </a:r>
            <a:r>
              <a:rPr lang="zh-CN" altLang="en-US" dirty="0"/>
              <a:t>”：</a:t>
            </a:r>
            <a:r>
              <a:rPr lang="en-US" altLang="zh-CN" dirty="0"/>
              <a:t>T</a:t>
            </a:r>
            <a:r>
              <a:rPr lang="zh-CN" altLang="en-US" dirty="0"/>
              <a:t>导通，</a:t>
            </a:r>
            <a:r>
              <a:rPr lang="en-US" altLang="zh-CN" dirty="0"/>
              <a:t>W</a:t>
            </a:r>
            <a:r>
              <a:rPr lang="zh-CN" altLang="en-US" dirty="0"/>
              <a:t>线加高电平，对</a:t>
            </a:r>
            <a:r>
              <a:rPr lang="en-US" altLang="zh-CN" dirty="0"/>
              <a:t>Cs</a:t>
            </a:r>
            <a:r>
              <a:rPr lang="zh-CN" altLang="en-US" dirty="0"/>
              <a:t>充电至高电平。</a:t>
            </a:r>
            <a:endParaRPr lang="en-US" altLang="zh-CN" dirty="0"/>
          </a:p>
          <a:p>
            <a:r>
              <a:rPr lang="zh-CN" altLang="en-US" dirty="0"/>
              <a:t>写入“</a:t>
            </a:r>
            <a:r>
              <a:rPr lang="en-US" altLang="zh-CN" dirty="0"/>
              <a:t>0</a:t>
            </a:r>
            <a:r>
              <a:rPr lang="zh-CN" altLang="en-US" dirty="0"/>
              <a:t>”：</a:t>
            </a:r>
            <a:r>
              <a:rPr lang="en-US" altLang="zh-CN" dirty="0"/>
              <a:t>T</a:t>
            </a:r>
            <a:r>
              <a:rPr lang="zh-CN" altLang="en-US" dirty="0"/>
              <a:t>导通，</a:t>
            </a:r>
            <a:r>
              <a:rPr lang="en-US" altLang="zh-CN" dirty="0"/>
              <a:t>W</a:t>
            </a:r>
            <a:r>
              <a:rPr lang="zh-CN" altLang="en-US" dirty="0"/>
              <a:t>线加低电平，</a:t>
            </a:r>
            <a:r>
              <a:rPr lang="en-US" altLang="zh-CN" dirty="0"/>
              <a:t>Cs</a:t>
            </a:r>
            <a:r>
              <a:rPr lang="zh-CN" altLang="en-US" dirty="0"/>
              <a:t>放电至低电平。</a:t>
            </a:r>
            <a:endParaRPr lang="en-US" altLang="zh-CN" dirty="0"/>
          </a:p>
          <a:p>
            <a:r>
              <a:rPr lang="zh-CN" altLang="en-US" dirty="0"/>
              <a:t>读出“</a:t>
            </a:r>
            <a:r>
              <a:rPr lang="en-US" altLang="zh-CN" dirty="0"/>
              <a:t>1</a:t>
            </a:r>
            <a:r>
              <a:rPr lang="zh-CN" altLang="en-US" dirty="0"/>
              <a:t>”：</a:t>
            </a:r>
            <a:r>
              <a:rPr lang="en-US" altLang="zh-CN" dirty="0"/>
              <a:t>Cs</a:t>
            </a:r>
            <a:r>
              <a:rPr lang="zh-CN" altLang="en-US" dirty="0"/>
              <a:t>有电荷，</a:t>
            </a:r>
            <a:r>
              <a:rPr lang="en-US" altLang="zh-CN" dirty="0"/>
              <a:t>T</a:t>
            </a:r>
            <a:r>
              <a:rPr lang="zh-CN" altLang="en-US" dirty="0"/>
              <a:t>导通，</a:t>
            </a:r>
            <a:r>
              <a:rPr lang="en-US" altLang="zh-CN" dirty="0"/>
              <a:t>Cs</a:t>
            </a:r>
            <a:r>
              <a:rPr lang="zh-CN" altLang="en-US" dirty="0"/>
              <a:t>放电导致</a:t>
            </a:r>
            <a:r>
              <a:rPr lang="en-US" altLang="zh-CN" dirty="0"/>
              <a:t>W</a:t>
            </a:r>
            <a:r>
              <a:rPr lang="zh-CN" altLang="en-US" dirty="0"/>
              <a:t>线电平升高（预充电的电平在</a:t>
            </a:r>
            <a:r>
              <a:rPr lang="en-US" altLang="zh-CN" dirty="0"/>
              <a:t>Cs</a:t>
            </a:r>
            <a:r>
              <a:rPr lang="zh-CN" altLang="en-US" dirty="0"/>
              <a:t>存储“</a:t>
            </a:r>
            <a:r>
              <a:rPr lang="en-US" altLang="zh-CN" dirty="0"/>
              <a:t>0</a:t>
            </a:r>
            <a:r>
              <a:rPr lang="zh-CN" altLang="en-US" dirty="0"/>
              <a:t>”和“</a:t>
            </a:r>
            <a:r>
              <a:rPr lang="en-US" altLang="zh-CN" dirty="0"/>
              <a:t>1</a:t>
            </a:r>
            <a:r>
              <a:rPr lang="zh-CN" altLang="en-US" dirty="0"/>
              <a:t>”信息对应的电平值之间，</a:t>
            </a:r>
            <a:r>
              <a:rPr lang="en-US" altLang="zh-CN" dirty="0"/>
              <a:t>Cs</a:t>
            </a:r>
            <a:r>
              <a:rPr lang="zh-CN" altLang="en-US" dirty="0"/>
              <a:t>此时电平比</a:t>
            </a:r>
            <a:r>
              <a:rPr lang="en-US" altLang="zh-CN" dirty="0"/>
              <a:t>W</a:t>
            </a:r>
            <a:r>
              <a:rPr lang="zh-CN" altLang="en-US" dirty="0"/>
              <a:t>线预充的要高）。</a:t>
            </a:r>
            <a:endParaRPr lang="en-US" altLang="zh-CN" dirty="0"/>
          </a:p>
          <a:p>
            <a:r>
              <a:rPr lang="zh-CN" altLang="en-US" dirty="0"/>
              <a:t>读出“</a:t>
            </a:r>
            <a:r>
              <a:rPr lang="en-US" altLang="zh-CN" dirty="0"/>
              <a:t>0</a:t>
            </a:r>
            <a:r>
              <a:rPr lang="zh-CN" altLang="en-US" dirty="0"/>
              <a:t>”：</a:t>
            </a:r>
            <a:r>
              <a:rPr lang="en-US" altLang="zh-CN" dirty="0"/>
              <a:t>Cs</a:t>
            </a:r>
            <a:r>
              <a:rPr lang="zh-CN" altLang="en-US" dirty="0"/>
              <a:t>无电荷，</a:t>
            </a:r>
            <a:r>
              <a:rPr lang="en-US" altLang="zh-CN" dirty="0"/>
              <a:t>T</a:t>
            </a:r>
            <a:r>
              <a:rPr lang="zh-CN" altLang="en-US" dirty="0"/>
              <a:t>导通，</a:t>
            </a:r>
            <a:r>
              <a:rPr lang="en-US" altLang="zh-CN" dirty="0"/>
              <a:t>Cs</a:t>
            </a:r>
            <a:r>
              <a:rPr lang="zh-CN" altLang="en-US" dirty="0"/>
              <a:t>被充电导致</a:t>
            </a:r>
            <a:r>
              <a:rPr lang="en-US" altLang="zh-CN" dirty="0"/>
              <a:t>W</a:t>
            </a:r>
            <a:r>
              <a:rPr lang="zh-CN" altLang="en-US" dirty="0"/>
              <a:t>线电平降低（预充电的电平在</a:t>
            </a:r>
            <a:r>
              <a:rPr lang="en-US" altLang="zh-CN" dirty="0"/>
              <a:t>Cs</a:t>
            </a:r>
            <a:r>
              <a:rPr lang="zh-CN" altLang="en-US" dirty="0"/>
              <a:t>存储“</a:t>
            </a:r>
            <a:r>
              <a:rPr lang="en-US" altLang="zh-CN" dirty="0"/>
              <a:t>0</a:t>
            </a:r>
            <a:r>
              <a:rPr lang="zh-CN" altLang="en-US" dirty="0"/>
              <a:t>”和“</a:t>
            </a:r>
            <a:r>
              <a:rPr lang="en-US" altLang="zh-CN" dirty="0"/>
              <a:t>1</a:t>
            </a:r>
            <a:r>
              <a:rPr lang="zh-CN" altLang="en-US" dirty="0"/>
              <a:t>”信息对应的电平值之间，</a:t>
            </a:r>
            <a:r>
              <a:rPr lang="en-US" altLang="zh-CN" dirty="0"/>
              <a:t>Cs</a:t>
            </a:r>
            <a:r>
              <a:rPr lang="zh-CN" altLang="en-US" dirty="0"/>
              <a:t>此时电平比</a:t>
            </a:r>
            <a:r>
              <a:rPr lang="en-US" altLang="zh-CN" dirty="0"/>
              <a:t>W</a:t>
            </a:r>
            <a:r>
              <a:rPr lang="zh-CN" altLang="en-US" dirty="0"/>
              <a:t>线预充的要低）。</a:t>
            </a:r>
            <a:endParaRPr lang="en-US" altLang="zh-CN" dirty="0"/>
          </a:p>
          <a:p>
            <a:endParaRPr lang="en-US" altLang="zh-CN" dirty="0"/>
          </a:p>
          <a:p>
            <a:r>
              <a:rPr lang="en-US" altLang="zh-CN" dirty="0"/>
              <a:t>DRAM</a:t>
            </a:r>
            <a:r>
              <a:rPr lang="zh-CN" altLang="en-US" dirty="0"/>
              <a:t>需动态刷新：原因，电容电荷要慢慢泄漏，需要定期向电容补充电荷；刷新方法：逐行刷新；刷新间隔：每几十个毫秒左右。</a:t>
            </a:r>
            <a:endParaRPr lang="en-US" altLang="zh-CN" dirty="0"/>
          </a:p>
          <a:p>
            <a:r>
              <a:rPr lang="zh-CN" altLang="en-US" dirty="0"/>
              <a:t>刷新和重写是不同的两个过程。</a:t>
            </a:r>
            <a:endParaRPr lang="en-US" altLang="zh-CN" dirty="0"/>
          </a:p>
          <a:p>
            <a:endParaRPr lang="zh-CN" altLang="en-US" dirty="0"/>
          </a:p>
        </p:txBody>
      </p:sp>
    </p:spTree>
    <p:extLst>
      <p:ext uri="{BB962C8B-B14F-4D97-AF65-F5344CB8AC3E}">
        <p14:creationId xmlns:p14="http://schemas.microsoft.com/office/powerpoint/2010/main" val="76946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多个记忆单元构成一个存储单元；多个存储单元构成一块存储芯片；多个存储芯片组成一根内存条。</a:t>
            </a:r>
            <a:endParaRPr lang="en-US" altLang="zh-CN" dirty="0"/>
          </a:p>
          <a:p>
            <a:r>
              <a:rPr lang="en-US" altLang="zh-CN" dirty="0"/>
              <a:t>DRAM</a:t>
            </a:r>
            <a:r>
              <a:rPr lang="zh-CN" altLang="en-US" dirty="0"/>
              <a:t>和</a:t>
            </a:r>
            <a:r>
              <a:rPr lang="en-US" altLang="zh-CN" dirty="0"/>
              <a:t>SRAM</a:t>
            </a:r>
            <a:r>
              <a:rPr lang="zh-CN" altLang="en-US" dirty="0"/>
              <a:t>的位元就是上页的单管和六管外观图，都有字线和位线。</a:t>
            </a:r>
            <a:endParaRPr lang="en-US" altLang="zh-CN" dirty="0"/>
          </a:p>
          <a:p>
            <a:r>
              <a:rPr lang="zh-CN" altLang="en-US" dirty="0"/>
              <a:t>记忆单元在位元基础上加上读写控制，负责对字线设置进行位单元的选择；对位线在写入时设置成</a:t>
            </a:r>
            <a:r>
              <a:rPr lang="en-US" altLang="zh-CN" dirty="0" err="1"/>
              <a:t>Dout</a:t>
            </a:r>
            <a:r>
              <a:rPr lang="zh-CN" altLang="en-US" dirty="0"/>
              <a:t>的值；读出时检测位线，将读出确定的值赋给</a:t>
            </a:r>
            <a:r>
              <a:rPr lang="en-US" altLang="zh-CN" dirty="0"/>
              <a:t>Din</a:t>
            </a:r>
            <a:r>
              <a:rPr lang="zh-CN" altLang="en-US" dirty="0"/>
              <a:t>线。</a:t>
            </a:r>
            <a:endParaRPr lang="en-US" altLang="zh-CN" dirty="0"/>
          </a:p>
          <a:p>
            <a:r>
              <a:rPr lang="zh-CN" altLang="en-US" dirty="0"/>
              <a:t>注意：此处</a:t>
            </a:r>
            <a:r>
              <a:rPr lang="en-US" altLang="zh-CN" dirty="0"/>
              <a:t>Din</a:t>
            </a:r>
            <a:r>
              <a:rPr lang="zh-CN" altLang="en-US" dirty="0"/>
              <a:t>、</a:t>
            </a:r>
            <a:r>
              <a:rPr lang="en-US" altLang="zh-CN" dirty="0" err="1"/>
              <a:t>Dout</a:t>
            </a:r>
            <a:r>
              <a:rPr lang="zh-CN" altLang="en-US" dirty="0"/>
              <a:t>是相对于数据总线而言的</a:t>
            </a:r>
            <a:endParaRPr lang="en-US" altLang="zh-CN" dirty="0"/>
          </a:p>
          <a:p>
            <a:endParaRPr lang="zh-CN" altLang="en-US" dirty="0"/>
          </a:p>
        </p:txBody>
      </p:sp>
    </p:spTree>
    <p:extLst>
      <p:ext uri="{BB962C8B-B14F-4D97-AF65-F5344CB8AC3E}">
        <p14:creationId xmlns:p14="http://schemas.microsoft.com/office/powerpoint/2010/main" val="1523800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85BA6C7-64E2-4153-984E-B22B52B9B310}" type="slidenum">
              <a:rPr kumimoji="1" lang="zh-CN" altLang="en-US" sz="1300">
                <a:latin typeface="Times New Roman" panose="02020603050405020304" pitchFamily="18" charset="0"/>
              </a:rPr>
              <a:pPr algn="r" eaLnBrk="1" hangingPunct="1">
                <a:lnSpc>
                  <a:spcPct val="100000"/>
                </a:lnSpc>
                <a:spcBef>
                  <a:spcPct val="0"/>
                </a:spcBef>
              </a:pPr>
              <a:t>14</a:t>
            </a:fld>
            <a:endParaRPr kumimoji="1" lang="en-US" altLang="zh-CN" sz="13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990600" y="766763"/>
            <a:ext cx="5118100" cy="3838575"/>
          </a:xfrm>
        </p:spPr>
      </p:sp>
      <p:sp>
        <p:nvSpPr>
          <p:cNvPr id="19460"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dirty="0"/>
              <a:t>字片式（单方向译码，一维地址驱动）：单方向指行方向，或者叫</a:t>
            </a:r>
            <a:r>
              <a:rPr lang="en-US" altLang="zh-CN" dirty="0"/>
              <a:t>x</a:t>
            </a:r>
            <a:r>
              <a:rPr lang="zh-CN" altLang="en-US" dirty="0"/>
              <a:t>方向，如译码器</a:t>
            </a:r>
            <a:r>
              <a:rPr lang="en-US" altLang="zh-CN" dirty="0"/>
              <a:t>5-32</a:t>
            </a:r>
            <a:r>
              <a:rPr lang="zh-CN" altLang="en-US" dirty="0"/>
              <a:t>译码，</a:t>
            </a:r>
            <a:r>
              <a:rPr lang="en-US" altLang="zh-CN" dirty="0"/>
              <a:t>5</a:t>
            </a:r>
            <a:r>
              <a:rPr lang="zh-CN" altLang="en-US" dirty="0"/>
              <a:t>位地址输入，选中</a:t>
            </a:r>
            <a:r>
              <a:rPr lang="en-US" altLang="zh-CN" dirty="0"/>
              <a:t>32</a:t>
            </a:r>
            <a:r>
              <a:rPr lang="zh-CN" altLang="en-US" dirty="0"/>
              <a:t>根输出线中的某一根。</a:t>
            </a:r>
            <a:endParaRPr lang="en-US" altLang="zh-CN" dirty="0"/>
          </a:p>
          <a:p>
            <a:pPr marL="45720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006600"/>
                </a:solidFill>
              </a:rPr>
              <a:t>阵列中的位元排列与存储器中字的逻辑排列相同：</a:t>
            </a:r>
            <a:r>
              <a:rPr lang="zh-CN" altLang="en-US" dirty="0"/>
              <a:t>构成一个字的所有位元排成一行，如图</a:t>
            </a:r>
            <a:r>
              <a:rPr lang="en-US" altLang="zh-CN" dirty="0"/>
              <a:t>0,1,2,…n-1</a:t>
            </a:r>
            <a:r>
              <a:rPr lang="zh-CN" altLang="en-US" dirty="0"/>
              <a:t>位元。</a:t>
            </a:r>
            <a:endParaRPr lang="zh-CN" altLang="en-US" dirty="0">
              <a:solidFill>
                <a:srgbClr val="006600"/>
              </a:solidFill>
            </a:endParaRPr>
          </a:p>
          <a:p>
            <a:pPr marL="457200" lvl="1" indent="0" eaLnBrk="1" hangingPunct="1">
              <a:buFont typeface="Wingdings" panose="05000000000000000000" pitchFamily="2" charset="2"/>
              <a:buNone/>
            </a:pPr>
            <a:r>
              <a:rPr lang="zh-CN" altLang="en-US" dirty="0">
                <a:solidFill>
                  <a:srgbClr val="006600"/>
                </a:solidFill>
              </a:rPr>
              <a:t>存储体的每一行构成多位的一个存储字，一起被读写：这里地址译码选中的一根线，即为字线，选中该地址对应的</a:t>
            </a:r>
            <a:r>
              <a:rPr lang="en-US" altLang="zh-CN" dirty="0">
                <a:solidFill>
                  <a:srgbClr val="006600"/>
                </a:solidFill>
              </a:rPr>
              <a:t>n</a:t>
            </a:r>
            <a:r>
              <a:rPr lang="zh-CN" altLang="en-US" dirty="0">
                <a:solidFill>
                  <a:srgbClr val="006600"/>
                </a:solidFill>
              </a:rPr>
              <a:t>个位单元</a:t>
            </a:r>
          </a:p>
          <a:p>
            <a:pPr marL="457200" lvl="1" indent="0" eaLnBrk="1" hangingPunct="1">
              <a:buFont typeface="Wingdings" panose="05000000000000000000" pitchFamily="2" charset="2"/>
              <a:buNone/>
            </a:pPr>
            <a:r>
              <a:rPr lang="zh-CN" altLang="en-US" dirty="0">
                <a:solidFill>
                  <a:srgbClr val="006600"/>
                </a:solidFill>
              </a:rPr>
              <a:t>每列由相同位构成，共用一个读写电路，有多个读写电路：</a:t>
            </a:r>
            <a:r>
              <a:rPr lang="en-US" altLang="zh-CN" dirty="0">
                <a:solidFill>
                  <a:srgbClr val="006600"/>
                </a:solidFill>
              </a:rPr>
              <a:t>n</a:t>
            </a:r>
            <a:r>
              <a:rPr lang="zh-CN" altLang="en-US" dirty="0">
                <a:solidFill>
                  <a:srgbClr val="006600"/>
                </a:solidFill>
              </a:rPr>
              <a:t>个位元的每列都有自己的读写电路，即位线。</a:t>
            </a:r>
            <a:endParaRPr lang="en-US" altLang="zh-CN" dirty="0">
              <a:solidFill>
                <a:srgbClr val="006600"/>
              </a:solidFill>
            </a:endParaRPr>
          </a:p>
          <a:p>
            <a:pPr marL="457200" lvl="1" indent="0" eaLnBrk="1" hangingPunct="1">
              <a:buFont typeface="Wingdings" panose="05000000000000000000" pitchFamily="2" charset="2"/>
              <a:buNone/>
            </a:pPr>
            <a:r>
              <a:rPr lang="zh-CN" altLang="en-US" dirty="0">
                <a:solidFill>
                  <a:srgbClr val="006600"/>
                </a:solidFill>
              </a:rPr>
              <a:t>在位方向上便于扩充；增加一个字的位数比较方便，如</a:t>
            </a:r>
            <a:r>
              <a:rPr lang="en-US" altLang="zh-CN" dirty="0">
                <a:solidFill>
                  <a:srgbClr val="006600"/>
                </a:solidFill>
              </a:rPr>
              <a:t>n,n+1,n+2…</a:t>
            </a:r>
            <a:r>
              <a:rPr lang="zh-CN" altLang="en-US" dirty="0">
                <a:solidFill>
                  <a:srgbClr val="006600"/>
                </a:solidFill>
              </a:rPr>
              <a:t>，直接延长字线，挂接位单元即可。</a:t>
            </a:r>
            <a:endParaRPr lang="en-US" altLang="zh-CN" dirty="0">
              <a:solidFill>
                <a:srgbClr val="006600"/>
              </a:solidFill>
            </a:endParaRPr>
          </a:p>
          <a:p>
            <a:pPr marL="457200" lvl="1" indent="0" eaLnBrk="1" hangingPunct="1">
              <a:buFont typeface="Wingdings" panose="05000000000000000000" pitchFamily="2" charset="2"/>
              <a:buNone/>
            </a:pPr>
            <a:endParaRPr lang="en-US" altLang="zh-CN" dirty="0">
              <a:solidFill>
                <a:srgbClr val="006600"/>
              </a:solidFill>
            </a:endParaRPr>
          </a:p>
          <a:p>
            <a:pPr marL="457200" lvl="1" indent="0" eaLnBrk="1" hangingPunct="1">
              <a:buFont typeface="Wingdings" panose="05000000000000000000" pitchFamily="2" charset="2"/>
              <a:buNone/>
            </a:pPr>
            <a:r>
              <a:rPr lang="zh-CN" altLang="en-US" dirty="0">
                <a:solidFill>
                  <a:srgbClr val="006600"/>
                </a:solidFill>
              </a:rPr>
              <a:t>优点：只需一次译码，译码快，同时读写同一个地址单元的</a:t>
            </a:r>
            <a:r>
              <a:rPr lang="en-US" altLang="zh-CN" dirty="0">
                <a:solidFill>
                  <a:srgbClr val="006600"/>
                </a:solidFill>
              </a:rPr>
              <a:t>n</a:t>
            </a:r>
            <a:r>
              <a:rPr lang="zh-CN" altLang="en-US" dirty="0">
                <a:solidFill>
                  <a:srgbClr val="006600"/>
                </a:solidFill>
              </a:rPr>
              <a:t>位位元。</a:t>
            </a:r>
            <a:endParaRPr lang="en-US" altLang="zh-CN" dirty="0">
              <a:solidFill>
                <a:srgbClr val="006600"/>
              </a:solidFill>
            </a:endParaRPr>
          </a:p>
          <a:p>
            <a:pPr marL="457200" lvl="1" indent="0" eaLnBrk="1" hangingPunct="1">
              <a:buFont typeface="Wingdings" panose="05000000000000000000" pitchFamily="2" charset="2"/>
              <a:buNone/>
            </a:pPr>
            <a:r>
              <a:rPr lang="zh-CN" altLang="en-US" dirty="0">
                <a:solidFill>
                  <a:srgbClr val="006600"/>
                </a:solidFill>
              </a:rPr>
              <a:t>缺点：如果是</a:t>
            </a:r>
            <a:r>
              <a:rPr lang="en-US" altLang="zh-CN" dirty="0">
                <a:solidFill>
                  <a:srgbClr val="006600"/>
                </a:solidFill>
              </a:rPr>
              <a:t>1G</a:t>
            </a:r>
            <a:r>
              <a:rPr lang="zh-CN" altLang="en-US" dirty="0">
                <a:solidFill>
                  <a:srgbClr val="006600"/>
                </a:solidFill>
              </a:rPr>
              <a:t>个单元，字线要</a:t>
            </a:r>
            <a:r>
              <a:rPr lang="en-US" altLang="zh-CN" dirty="0">
                <a:solidFill>
                  <a:srgbClr val="006600"/>
                </a:solidFill>
              </a:rPr>
              <a:t>1G</a:t>
            </a:r>
            <a:r>
              <a:rPr lang="zh-CN" altLang="en-US" dirty="0">
                <a:solidFill>
                  <a:srgbClr val="006600"/>
                </a:solidFill>
              </a:rPr>
              <a:t>根，没法布线。</a:t>
            </a:r>
          </a:p>
        </p:txBody>
      </p:sp>
    </p:spTree>
    <p:extLst>
      <p:ext uri="{BB962C8B-B14F-4D97-AF65-F5344CB8AC3E}">
        <p14:creationId xmlns:p14="http://schemas.microsoft.com/office/powerpoint/2010/main" val="324453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910DFC9-5EBD-4F07-9691-E7821528604E}" type="slidenum">
              <a:rPr kumimoji="1" lang="zh-CN" altLang="en-US" sz="1300">
                <a:latin typeface="Times New Roman" panose="02020603050405020304" pitchFamily="18" charset="0"/>
              </a:rPr>
              <a:pPr algn="r" eaLnBrk="1" hangingPunct="1">
                <a:lnSpc>
                  <a:spcPct val="100000"/>
                </a:lnSpc>
                <a:spcBef>
                  <a:spcPct val="0"/>
                </a:spcBef>
              </a:pPr>
              <a:t>15</a:t>
            </a:fld>
            <a:endParaRPr kumimoji="1" lang="en-US" altLang="zh-CN"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990600" y="766763"/>
            <a:ext cx="5118100" cy="3838575"/>
          </a:xfrm>
        </p:spPr>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dirty="0"/>
                  <a:t>位片式（双方向译码，二维地址驱动）：</a:t>
                </a:r>
                <a:r>
                  <a:rPr lang="en-US" altLang="zh-CN" dirty="0"/>
                  <a:t>X</a:t>
                </a:r>
                <a:r>
                  <a:rPr lang="zh-CN" altLang="en-US" dirty="0"/>
                  <a:t>、</a:t>
                </a:r>
                <a:r>
                  <a:rPr lang="en-US" altLang="zh-CN" dirty="0"/>
                  <a:t>Y</a:t>
                </a:r>
                <a:r>
                  <a:rPr lang="zh-CN" altLang="en-US" dirty="0"/>
                  <a:t>两个方向进行译码，又称为行列译码：</a:t>
                </a:r>
                <a:r>
                  <a:rPr lang="en-US" altLang="zh-CN" dirty="0"/>
                  <a:t>m</a:t>
                </a:r>
                <a:r>
                  <a:rPr lang="zh-CN" altLang="en-US" dirty="0"/>
                  <a:t>行 </a:t>
                </a:r>
                <a:r>
                  <a:rPr lang="en-US" altLang="zh-CN" dirty="0"/>
                  <a:t>x m</a:t>
                </a:r>
                <a:r>
                  <a:rPr lang="zh-CN" altLang="en-US" dirty="0"/>
                  <a:t>列</a:t>
                </a:r>
              </a:p>
              <a:p>
                <a:pPr marL="457200" lvl="1" indent="0" eaLnBrk="1" hangingPunct="1">
                  <a:buFont typeface="Wingdings" panose="05000000000000000000" pitchFamily="2" charset="2"/>
                  <a:buNone/>
                </a:pPr>
                <a:r>
                  <a:rPr lang="zh-CN" altLang="en-US" dirty="0">
                    <a:solidFill>
                      <a:srgbClr val="006600"/>
                    </a:solidFill>
                  </a:rPr>
                  <a:t>芯片阵列由行和列排列而成，每次只能读写行、列交叉处的一位数据。第一次译出行号，选中</a:t>
                </a:r>
                <a:r>
                  <a:rPr lang="en-US" altLang="zh-CN" dirty="0">
                    <a:solidFill>
                      <a:srgbClr val="006600"/>
                    </a:solidFill>
                  </a:rPr>
                  <a:t>X</a:t>
                </a:r>
                <a:r>
                  <a:rPr lang="zh-CN" altLang="en-US" dirty="0">
                    <a:solidFill>
                      <a:srgbClr val="006600"/>
                    </a:solidFill>
                  </a:rPr>
                  <a:t>字线，第二次译出列号，</a:t>
                </a:r>
                <a:r>
                  <a:rPr lang="en-US" altLang="zh-CN" dirty="0">
                    <a:solidFill>
                      <a:srgbClr val="006600"/>
                    </a:solidFill>
                  </a:rPr>
                  <a:t>y</a:t>
                </a:r>
                <a:r>
                  <a:rPr lang="zh-CN" altLang="en-US" dirty="0">
                    <a:solidFill>
                      <a:srgbClr val="006600"/>
                    </a:solidFill>
                  </a:rPr>
                  <a:t>字线控制位线</a:t>
                </a:r>
                <a:r>
                  <a:rPr lang="en-US" altLang="zh-CN" dirty="0">
                    <a:solidFill>
                      <a:srgbClr val="006600"/>
                    </a:solidFill>
                  </a:rPr>
                  <a:t>D\</a:t>
                </a:r>
                <a14:m>
                  <m:oMath xmlns:m="http://schemas.openxmlformats.org/officeDocument/2006/math">
                    <m:acc>
                      <m:accPr>
                        <m:chr m:val="̅"/>
                        <m:ctrlPr>
                          <a:rPr lang="en-US" altLang="zh-CN" sz="1200" b="0" i="1" dirty="0" smtClean="0">
                            <a:solidFill>
                              <a:srgbClr val="FFFF00"/>
                            </a:solidFill>
                            <a:latin typeface="Cambria Math" panose="02040503050406030204" pitchFamily="18" charset="0"/>
                            <a:ea typeface="黑体" panose="02010609060101010101" pitchFamily="49" charset="-122"/>
                          </a:rPr>
                        </m:ctrlPr>
                      </m:accPr>
                      <m:e>
                        <m:r>
                          <a:rPr lang="en-US" altLang="zh-CN" sz="1200" b="0" i="1" dirty="0" smtClean="0">
                            <a:solidFill>
                              <a:srgbClr val="FFFF00"/>
                            </a:solidFill>
                            <a:latin typeface="Cambria Math" panose="02040503050406030204" pitchFamily="18" charset="0"/>
                            <a:ea typeface="黑体" panose="02010609060101010101" pitchFamily="49" charset="-122"/>
                          </a:rPr>
                          <m:t>𝐷</m:t>
                        </m:r>
                      </m:e>
                    </m:acc>
                  </m:oMath>
                </a14:m>
                <a:r>
                  <a:rPr lang="zh-CN" altLang="en-US" dirty="0">
                    <a:solidFill>
                      <a:srgbClr val="006600"/>
                    </a:solidFill>
                  </a:rPr>
                  <a:t>是否进行读写。</a:t>
                </a:r>
              </a:p>
              <a:p>
                <a:pPr marL="457200" lvl="1" indent="0" eaLnBrk="1" hangingPunct="1">
                  <a:buFont typeface="Wingdings" panose="05000000000000000000" pitchFamily="2" charset="2"/>
                  <a:buNone/>
                </a:pPr>
                <a:r>
                  <a:rPr lang="zh-CN" altLang="en-US" dirty="0">
                    <a:solidFill>
                      <a:srgbClr val="006600"/>
                    </a:solidFill>
                  </a:rPr>
                  <a:t>每个芯片只有一位读写电路，所以对应有多个位面，多个位面可同时读写。即图中</a:t>
                </a:r>
                <a:r>
                  <a:rPr lang="en-US" altLang="zh-CN" dirty="0">
                    <a:solidFill>
                      <a:srgbClr val="006600"/>
                    </a:solidFill>
                  </a:rPr>
                  <a:t>I/O</a:t>
                </a:r>
                <a:r>
                  <a:rPr lang="zh-CN" altLang="en-US" dirty="0">
                    <a:solidFill>
                      <a:srgbClr val="006600"/>
                    </a:solidFill>
                  </a:rPr>
                  <a:t>和位线的部分。</a:t>
                </a:r>
              </a:p>
              <a:p>
                <a:pPr marL="457200" lvl="1" indent="0" eaLnBrk="1" hangingPunct="1">
                  <a:buFont typeface="Wingdings" panose="05000000000000000000" pitchFamily="2" charset="2"/>
                  <a:buNone/>
                </a:pPr>
                <a:r>
                  <a:rPr lang="zh-CN" altLang="en-US" dirty="0">
                    <a:solidFill>
                      <a:srgbClr val="006600"/>
                    </a:solidFill>
                  </a:rPr>
                  <a:t>在字和位方向上都能扩充，但需有片选信号。地址线中的某些位要用作片选信号。</a:t>
                </a:r>
              </a:p>
              <a:p>
                <a:pPr eaLnBrk="1" hangingPunct="1">
                  <a:spcBef>
                    <a:spcPct val="20000"/>
                  </a:spcBef>
                </a:pPr>
                <a:endParaRPr lang="zh-CN" altLang="en-US" sz="2200" dirty="0">
                  <a:latin typeface="宋体" panose="02010600030101010101" pitchFamily="2" charset="-122"/>
                </a:endParaRPr>
              </a:p>
              <a:p>
                <a:pPr eaLnBrk="1" hangingPunct="1">
                  <a:spcBef>
                    <a:spcPct val="20000"/>
                  </a:spcBef>
                </a:pPr>
                <a:r>
                  <a:rPr lang="zh-CN" altLang="en-US" sz="2200" dirty="0">
                    <a:latin typeface="宋体" panose="02010600030101010101" pitchFamily="2" charset="-122"/>
                  </a:rPr>
                  <a:t>问题：对于一个具有2</a:t>
                </a:r>
                <a:r>
                  <a:rPr lang="en-US" altLang="zh-CN" sz="2200" baseline="30000" dirty="0">
                    <a:latin typeface="宋体" panose="02010600030101010101" pitchFamily="2" charset="-122"/>
                  </a:rPr>
                  <a:t>n</a:t>
                </a:r>
                <a:r>
                  <a:rPr lang="zh-CN" altLang="en-US" sz="2200" dirty="0">
                    <a:latin typeface="宋体" panose="02010600030101010101" pitchFamily="2" charset="-122"/>
                  </a:rPr>
                  <a:t>个单元的位片式芯片（假设每一行2</a:t>
                </a:r>
                <a:r>
                  <a:rPr lang="en-US" altLang="zh-CN" sz="2200" baseline="30000" dirty="0">
                    <a:latin typeface="宋体" panose="02010600030101010101" pitchFamily="2" charset="-122"/>
                  </a:rPr>
                  <a:t>n/2</a:t>
                </a:r>
                <a:r>
                  <a:rPr lang="zh-CN" altLang="en-US" sz="2200" dirty="0">
                    <a:latin typeface="宋体" panose="02010600030101010101" pitchFamily="2" charset="-122"/>
                  </a:rPr>
                  <a:t>个位元，有2</a:t>
                </a:r>
                <a:r>
                  <a:rPr lang="en-US" altLang="zh-CN" sz="2200" baseline="30000" dirty="0">
                    <a:latin typeface="宋体" panose="02010600030101010101" pitchFamily="2" charset="-122"/>
                  </a:rPr>
                  <a:t>n/2</a:t>
                </a:r>
                <a:r>
                  <a:rPr lang="zh-CN" altLang="en-US" sz="2200" baseline="0" dirty="0">
                    <a:latin typeface="宋体" panose="02010600030101010101" pitchFamily="2" charset="-122"/>
                  </a:rPr>
                  <a:t>列，两者相乘等于</a:t>
                </a:r>
                <a:r>
                  <a:rPr lang="zh-CN" altLang="en-US" sz="2200" dirty="0">
                    <a:latin typeface="宋体" panose="02010600030101010101" pitchFamily="2" charset="-122"/>
                  </a:rPr>
                  <a:t>2</a:t>
                </a:r>
                <a:r>
                  <a:rPr lang="en-US" altLang="zh-CN" sz="2200" baseline="30000" dirty="0">
                    <a:latin typeface="宋体" panose="02010600030101010101" pitchFamily="2" charset="-122"/>
                  </a:rPr>
                  <a:t>n</a:t>
                </a:r>
                <a:r>
                  <a:rPr lang="zh-CN" altLang="en-US" sz="2200" dirty="0">
                    <a:latin typeface="宋体" panose="02010600030101010101" pitchFamily="2" charset="-122"/>
                  </a:rPr>
                  <a:t>），其地址译码驱动（选择）线的条数为多少？</a:t>
                </a:r>
                <a:endParaRPr lang="en-US" altLang="zh-CN" sz="2200" dirty="0">
                  <a:latin typeface="宋体" panose="02010600030101010101" pitchFamily="2" charset="-122"/>
                </a:endParaRPr>
              </a:p>
              <a:p>
                <a:pPr eaLnBrk="1" hangingPunct="1">
                  <a:spcBef>
                    <a:spcPct val="20000"/>
                  </a:spcBef>
                </a:pPr>
                <a:r>
                  <a:rPr lang="zh-CN" altLang="en-US" sz="2200" dirty="0">
                    <a:solidFill>
                      <a:srgbClr val="800000"/>
                    </a:solidFill>
                    <a:latin typeface="宋体" panose="02010600030101010101" pitchFamily="2" charset="-122"/>
                  </a:rPr>
                  <a:t>所以行、列的选择线都是2</a:t>
                </a:r>
                <a:r>
                  <a:rPr lang="en-US" altLang="zh-CN" sz="2200" baseline="30000" dirty="0">
                    <a:solidFill>
                      <a:srgbClr val="800000"/>
                    </a:solidFill>
                    <a:latin typeface="宋体" panose="02010600030101010101" pitchFamily="2" charset="-122"/>
                  </a:rPr>
                  <a:t>n/2</a:t>
                </a:r>
                <a:r>
                  <a:rPr lang="zh-CN" altLang="en-US" sz="2200" dirty="0">
                    <a:solidFill>
                      <a:srgbClr val="800000"/>
                    </a:solidFill>
                    <a:latin typeface="宋体" panose="02010600030101010101" pitchFamily="2" charset="-122"/>
                  </a:rPr>
                  <a:t> </a:t>
                </a:r>
                <a:r>
                  <a:rPr lang="en-US" altLang="zh-CN" sz="2200" dirty="0">
                    <a:solidFill>
                      <a:srgbClr val="800000"/>
                    </a:solidFill>
                    <a:latin typeface="宋体" panose="02010600030101010101" pitchFamily="2" charset="-122"/>
                  </a:rPr>
                  <a:t>,</a:t>
                </a:r>
                <a:r>
                  <a:rPr lang="zh-CN" altLang="en-US" sz="2200" dirty="0">
                    <a:solidFill>
                      <a:srgbClr val="800000"/>
                    </a:solidFill>
                    <a:latin typeface="宋体" panose="02010600030101010101" pitchFamily="2" charset="-122"/>
                  </a:rPr>
                  <a:t>总的选择线为：2</a:t>
                </a:r>
                <a:r>
                  <a:rPr lang="en-US" altLang="zh-CN" sz="2200" baseline="30000" dirty="0">
                    <a:solidFill>
                      <a:srgbClr val="800000"/>
                    </a:solidFill>
                    <a:latin typeface="宋体" panose="02010600030101010101" pitchFamily="2" charset="-122"/>
                  </a:rPr>
                  <a:t>n/2</a:t>
                </a:r>
                <a:r>
                  <a:rPr lang="en-US" altLang="zh-CN" sz="2200" dirty="0">
                    <a:solidFill>
                      <a:srgbClr val="800000"/>
                    </a:solidFill>
                    <a:latin typeface="宋体" panose="02010600030101010101" pitchFamily="2" charset="-122"/>
                  </a:rPr>
                  <a:t>+</a:t>
                </a:r>
                <a:r>
                  <a:rPr lang="zh-CN" altLang="en-US" sz="2200" dirty="0">
                    <a:solidFill>
                      <a:srgbClr val="800000"/>
                    </a:solidFill>
                    <a:latin typeface="宋体" panose="02010600030101010101" pitchFamily="2" charset="-122"/>
                  </a:rPr>
                  <a:t>2</a:t>
                </a:r>
                <a:r>
                  <a:rPr lang="en-US" altLang="zh-CN" sz="2200" baseline="30000" dirty="0">
                    <a:solidFill>
                      <a:srgbClr val="800000"/>
                    </a:solidFill>
                    <a:latin typeface="宋体" panose="02010600030101010101" pitchFamily="2" charset="-122"/>
                  </a:rPr>
                  <a:t>n/2</a:t>
                </a:r>
              </a:p>
              <a:p>
                <a:pPr eaLnBrk="1" hangingPunct="1"/>
                <a:endParaRPr lang="zh-CN" altLang="en-US" dirty="0"/>
              </a:p>
            </p:txBody>
          </p:sp>
        </mc:Choice>
        <mc:Fallback xmlns="">
          <p:sp>
            <p:nvSpPr>
              <p:cNvPr id="21508"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dirty="0" smtClean="0"/>
                  <a:t>位片式（双方向译码，二维地址驱动</a:t>
                </a:r>
                <a:r>
                  <a:rPr lang="zh-CN" altLang="en-US" dirty="0" smtClean="0"/>
                  <a:t>）：</a:t>
                </a:r>
                <a:r>
                  <a:rPr lang="en-US" altLang="zh-CN" dirty="0" smtClean="0"/>
                  <a:t>X</a:t>
                </a:r>
                <a:r>
                  <a:rPr lang="zh-CN" altLang="en-US" dirty="0" smtClean="0"/>
                  <a:t>、</a:t>
                </a:r>
                <a:r>
                  <a:rPr lang="en-US" altLang="zh-CN" dirty="0" smtClean="0"/>
                  <a:t>Y</a:t>
                </a:r>
                <a:r>
                  <a:rPr lang="zh-CN" altLang="en-US" dirty="0" smtClean="0"/>
                  <a:t>两个方向进行译码，又称为行列译码：</a:t>
                </a:r>
                <a:r>
                  <a:rPr lang="en-US" altLang="zh-CN" dirty="0" smtClean="0"/>
                  <a:t>m</a:t>
                </a:r>
                <a:r>
                  <a:rPr lang="zh-CN" altLang="en-US" dirty="0" smtClean="0"/>
                  <a:t>行 </a:t>
                </a:r>
                <a:r>
                  <a:rPr lang="en-US" altLang="zh-CN" dirty="0" smtClean="0"/>
                  <a:t>x m</a:t>
                </a:r>
                <a:r>
                  <a:rPr lang="zh-CN" altLang="en-US" dirty="0" smtClean="0"/>
                  <a:t>列</a:t>
                </a:r>
                <a:endParaRPr lang="zh-CN" altLang="en-US" dirty="0" smtClean="0"/>
              </a:p>
              <a:p>
                <a:pPr marL="457200" lvl="1" indent="0" eaLnBrk="1" hangingPunct="1">
                  <a:buFont typeface="Wingdings" panose="05000000000000000000" pitchFamily="2" charset="2"/>
                  <a:buNone/>
                </a:pPr>
                <a:r>
                  <a:rPr lang="zh-CN" altLang="en-US" dirty="0" smtClean="0">
                    <a:solidFill>
                      <a:srgbClr val="006600"/>
                    </a:solidFill>
                  </a:rPr>
                  <a:t>芯片阵列由行和列排列而成，每次只能读写行、列交叉处的一位数据</a:t>
                </a:r>
                <a:r>
                  <a:rPr lang="zh-CN" altLang="en-US" dirty="0" smtClean="0">
                    <a:solidFill>
                      <a:srgbClr val="006600"/>
                    </a:solidFill>
                  </a:rPr>
                  <a:t>。第一次译出行号，选中</a:t>
                </a:r>
                <a:r>
                  <a:rPr lang="en-US" altLang="zh-CN" dirty="0" smtClean="0">
                    <a:solidFill>
                      <a:srgbClr val="006600"/>
                    </a:solidFill>
                  </a:rPr>
                  <a:t>X</a:t>
                </a:r>
                <a:r>
                  <a:rPr lang="zh-CN" altLang="en-US" dirty="0" smtClean="0">
                    <a:solidFill>
                      <a:srgbClr val="006600"/>
                    </a:solidFill>
                  </a:rPr>
                  <a:t>字线，第二次译出列号，</a:t>
                </a:r>
                <a:r>
                  <a:rPr lang="en-US" altLang="zh-CN" dirty="0" smtClean="0">
                    <a:solidFill>
                      <a:srgbClr val="006600"/>
                    </a:solidFill>
                  </a:rPr>
                  <a:t>y</a:t>
                </a:r>
                <a:r>
                  <a:rPr lang="zh-CN" altLang="en-US" dirty="0" smtClean="0">
                    <a:solidFill>
                      <a:srgbClr val="006600"/>
                    </a:solidFill>
                  </a:rPr>
                  <a:t>字线控制位线</a:t>
                </a:r>
                <a:r>
                  <a:rPr lang="en-US" altLang="zh-CN" dirty="0" smtClean="0">
                    <a:solidFill>
                      <a:srgbClr val="006600"/>
                    </a:solidFill>
                  </a:rPr>
                  <a:t>D\</a:t>
                </a:r>
                <a:r>
                  <a:rPr lang="en-US" altLang="zh-CN" sz="1200" b="0" i="0" dirty="0" smtClean="0">
                    <a:solidFill>
                      <a:srgbClr val="FFFF00"/>
                    </a:solidFill>
                    <a:latin typeface="Cambria Math" panose="02040503050406030204" pitchFamily="18" charset="0"/>
                    <a:ea typeface="黑体" panose="02010609060101010101" pitchFamily="49" charset="-122"/>
                  </a:rPr>
                  <a:t>𝐷</a:t>
                </a:r>
                <a:r>
                  <a:rPr lang="en-US" altLang="zh-CN" sz="1200" b="0" i="0" dirty="0" smtClean="0">
                    <a:solidFill>
                      <a:srgbClr val="FFFF00"/>
                    </a:solidFill>
                    <a:latin typeface="Cambria Math" panose="02040503050406030204" pitchFamily="18" charset="0"/>
                    <a:ea typeface="黑体" panose="02010609060101010101" pitchFamily="49" charset="-122"/>
                  </a:rPr>
                  <a:t> ̅</a:t>
                </a:r>
                <a:r>
                  <a:rPr lang="zh-CN" altLang="en-US" dirty="0" smtClean="0">
                    <a:solidFill>
                      <a:srgbClr val="006600"/>
                    </a:solidFill>
                  </a:rPr>
                  <a:t>是否进行读写。</a:t>
                </a:r>
                <a:endParaRPr lang="zh-CN" altLang="en-US" dirty="0" smtClean="0">
                  <a:solidFill>
                    <a:srgbClr val="006600"/>
                  </a:solidFill>
                </a:endParaRPr>
              </a:p>
              <a:p>
                <a:pPr marL="457200" lvl="1" indent="0" eaLnBrk="1" hangingPunct="1">
                  <a:buFont typeface="Wingdings" panose="05000000000000000000" pitchFamily="2" charset="2"/>
                  <a:buNone/>
                </a:pPr>
                <a:r>
                  <a:rPr lang="zh-CN" altLang="en-US" dirty="0" smtClean="0">
                    <a:solidFill>
                      <a:srgbClr val="006600"/>
                    </a:solidFill>
                  </a:rPr>
                  <a:t>每个芯片只有一位读写电路</a:t>
                </a:r>
                <a:r>
                  <a:rPr lang="zh-CN" altLang="en-US" dirty="0" smtClean="0">
                    <a:solidFill>
                      <a:srgbClr val="006600"/>
                    </a:solidFill>
                  </a:rPr>
                  <a:t>。即图中</a:t>
                </a:r>
                <a:r>
                  <a:rPr lang="en-US" altLang="zh-CN" dirty="0" smtClean="0">
                    <a:solidFill>
                      <a:srgbClr val="006600"/>
                    </a:solidFill>
                  </a:rPr>
                  <a:t>I/O</a:t>
                </a:r>
                <a:r>
                  <a:rPr lang="zh-CN" altLang="en-US" dirty="0" smtClean="0">
                    <a:solidFill>
                      <a:srgbClr val="006600"/>
                    </a:solidFill>
                  </a:rPr>
                  <a:t>和位线的部分。</a:t>
                </a:r>
                <a:endParaRPr lang="zh-CN" altLang="en-US" dirty="0" smtClean="0">
                  <a:solidFill>
                    <a:srgbClr val="006600"/>
                  </a:solidFill>
                </a:endParaRPr>
              </a:p>
              <a:p>
                <a:pPr marL="457200" lvl="1" indent="0" eaLnBrk="1" hangingPunct="1">
                  <a:buFont typeface="Wingdings" panose="05000000000000000000" pitchFamily="2" charset="2"/>
                  <a:buNone/>
                </a:pPr>
                <a:r>
                  <a:rPr lang="zh-CN" altLang="en-US" dirty="0" smtClean="0">
                    <a:solidFill>
                      <a:srgbClr val="006600"/>
                    </a:solidFill>
                  </a:rPr>
                  <a:t>在字和位方向上都能扩充，但需有片选信号</a:t>
                </a:r>
                <a:r>
                  <a:rPr lang="zh-CN" altLang="en-US" dirty="0" smtClean="0">
                    <a:solidFill>
                      <a:srgbClr val="006600"/>
                    </a:solidFill>
                  </a:rPr>
                  <a:t>。地址线中的某些位要用作片选信号。</a:t>
                </a:r>
                <a:endParaRPr lang="zh-CN" altLang="en-US" dirty="0" smtClean="0">
                  <a:solidFill>
                    <a:srgbClr val="006600"/>
                  </a:solidFill>
                </a:endParaRPr>
              </a:p>
              <a:p>
                <a:pPr eaLnBrk="1" hangingPunct="1">
                  <a:spcBef>
                    <a:spcPct val="20000"/>
                  </a:spcBef>
                </a:pPr>
                <a:endParaRPr lang="zh-CN" altLang="en-US" sz="2200" dirty="0" smtClean="0">
                  <a:latin typeface="宋体" panose="02010600030101010101" pitchFamily="2" charset="-122"/>
                </a:endParaRPr>
              </a:p>
              <a:p>
                <a:pPr eaLnBrk="1" hangingPunct="1">
                  <a:spcBef>
                    <a:spcPct val="20000"/>
                  </a:spcBef>
                </a:pPr>
                <a:r>
                  <a:rPr lang="zh-CN" altLang="en-US" sz="2200" dirty="0" smtClean="0">
                    <a:latin typeface="宋体" panose="02010600030101010101" pitchFamily="2" charset="-122"/>
                  </a:rPr>
                  <a:t>问题：对于一个具有2</a:t>
                </a:r>
                <a:r>
                  <a:rPr lang="en-US" altLang="zh-CN" sz="2200" baseline="30000" dirty="0" smtClean="0">
                    <a:latin typeface="宋体" panose="02010600030101010101" pitchFamily="2" charset="-122"/>
                  </a:rPr>
                  <a:t>n</a:t>
                </a:r>
                <a:r>
                  <a:rPr lang="zh-CN" altLang="en-US" sz="2200" dirty="0" smtClean="0">
                    <a:latin typeface="宋体" panose="02010600030101010101" pitchFamily="2" charset="-122"/>
                  </a:rPr>
                  <a:t>个单元的位片式</a:t>
                </a:r>
                <a:r>
                  <a:rPr lang="zh-CN" altLang="en-US" sz="2200" dirty="0" smtClean="0">
                    <a:latin typeface="宋体" panose="02010600030101010101" pitchFamily="2" charset="-122"/>
                  </a:rPr>
                  <a:t>芯片（假设每一行2</a:t>
                </a:r>
                <a:r>
                  <a:rPr lang="en-US" altLang="zh-CN" sz="2200" baseline="30000" dirty="0" smtClean="0">
                    <a:latin typeface="宋体" panose="02010600030101010101" pitchFamily="2" charset="-122"/>
                  </a:rPr>
                  <a:t>n/2</a:t>
                </a:r>
                <a:r>
                  <a:rPr lang="zh-CN" altLang="en-US" sz="2200" dirty="0" smtClean="0">
                    <a:latin typeface="宋体" panose="02010600030101010101" pitchFamily="2" charset="-122"/>
                  </a:rPr>
                  <a:t>个位元，有2</a:t>
                </a:r>
                <a:r>
                  <a:rPr lang="en-US" altLang="zh-CN" sz="2200" baseline="30000" dirty="0" smtClean="0">
                    <a:latin typeface="宋体" panose="02010600030101010101" pitchFamily="2" charset="-122"/>
                  </a:rPr>
                  <a:t>n/2</a:t>
                </a:r>
                <a:r>
                  <a:rPr lang="zh-CN" altLang="en-US" sz="2200" baseline="0" dirty="0" smtClean="0">
                    <a:latin typeface="宋体" panose="02010600030101010101" pitchFamily="2" charset="-122"/>
                  </a:rPr>
                  <a:t>列，两者相乘等于</a:t>
                </a:r>
                <a:r>
                  <a:rPr lang="zh-CN" altLang="en-US" sz="2200" dirty="0" smtClean="0">
                    <a:latin typeface="宋体" panose="02010600030101010101" pitchFamily="2" charset="-122"/>
                  </a:rPr>
                  <a:t>2</a:t>
                </a:r>
                <a:r>
                  <a:rPr lang="en-US" altLang="zh-CN" sz="2200" baseline="30000" dirty="0" smtClean="0">
                    <a:latin typeface="宋体" panose="02010600030101010101" pitchFamily="2" charset="-122"/>
                  </a:rPr>
                  <a:t>n</a:t>
                </a:r>
                <a:r>
                  <a:rPr lang="zh-CN" altLang="en-US" sz="2200" dirty="0" smtClean="0">
                    <a:latin typeface="宋体" panose="02010600030101010101" pitchFamily="2" charset="-122"/>
                  </a:rPr>
                  <a:t>），</a:t>
                </a:r>
                <a:r>
                  <a:rPr lang="zh-CN" altLang="en-US" sz="2200" dirty="0" smtClean="0">
                    <a:latin typeface="宋体" panose="02010600030101010101" pitchFamily="2" charset="-122"/>
                  </a:rPr>
                  <a:t>其地址译码驱动（选择）线的条数为多少</a:t>
                </a:r>
                <a:r>
                  <a:rPr lang="zh-CN" altLang="en-US" sz="2200" dirty="0" smtClean="0">
                    <a:latin typeface="宋体" panose="02010600030101010101" pitchFamily="2" charset="-122"/>
                  </a:rPr>
                  <a:t>？</a:t>
                </a:r>
                <a:endParaRPr lang="en-US" altLang="zh-CN" sz="2200" dirty="0" smtClean="0">
                  <a:latin typeface="宋体" panose="02010600030101010101" pitchFamily="2" charset="-122"/>
                </a:endParaRPr>
              </a:p>
              <a:p>
                <a:pPr eaLnBrk="1" hangingPunct="1">
                  <a:spcBef>
                    <a:spcPct val="20000"/>
                  </a:spcBef>
                </a:pPr>
                <a:r>
                  <a:rPr lang="zh-CN" altLang="en-US" sz="2200" dirty="0" smtClean="0">
                    <a:solidFill>
                      <a:srgbClr val="800000"/>
                    </a:solidFill>
                    <a:latin typeface="宋体" panose="02010600030101010101" pitchFamily="2" charset="-122"/>
                  </a:rPr>
                  <a:t>所以行、列的选择线都是2</a:t>
                </a:r>
                <a:r>
                  <a:rPr lang="en-US" altLang="zh-CN" sz="2200" baseline="30000" dirty="0" smtClean="0">
                    <a:solidFill>
                      <a:srgbClr val="800000"/>
                    </a:solidFill>
                    <a:latin typeface="宋体" panose="02010600030101010101" pitchFamily="2" charset="-122"/>
                  </a:rPr>
                  <a:t>n/2</a:t>
                </a:r>
                <a:r>
                  <a:rPr lang="zh-CN" altLang="en-US" sz="2200" dirty="0" smtClean="0">
                    <a:solidFill>
                      <a:srgbClr val="800000"/>
                    </a:solidFill>
                    <a:latin typeface="宋体" panose="02010600030101010101" pitchFamily="2" charset="-122"/>
                  </a:rPr>
                  <a:t> </a:t>
                </a:r>
                <a:r>
                  <a:rPr lang="en-US" altLang="zh-CN" sz="2200" dirty="0" smtClean="0">
                    <a:solidFill>
                      <a:srgbClr val="800000"/>
                    </a:solidFill>
                    <a:latin typeface="宋体" panose="02010600030101010101" pitchFamily="2" charset="-122"/>
                  </a:rPr>
                  <a:t>,</a:t>
                </a:r>
                <a:r>
                  <a:rPr lang="zh-CN" altLang="en-US" sz="2200" dirty="0" smtClean="0">
                    <a:solidFill>
                      <a:srgbClr val="800000"/>
                    </a:solidFill>
                    <a:latin typeface="宋体" panose="02010600030101010101" pitchFamily="2" charset="-122"/>
                  </a:rPr>
                  <a:t>总的选择线为：2</a:t>
                </a:r>
                <a:r>
                  <a:rPr lang="en-US" altLang="zh-CN" sz="2200" baseline="30000" dirty="0" smtClean="0">
                    <a:solidFill>
                      <a:srgbClr val="800000"/>
                    </a:solidFill>
                    <a:latin typeface="宋体" panose="02010600030101010101" pitchFamily="2" charset="-122"/>
                  </a:rPr>
                  <a:t>n/2</a:t>
                </a:r>
                <a:r>
                  <a:rPr lang="en-US" altLang="zh-CN" sz="2200" dirty="0" smtClean="0">
                    <a:solidFill>
                      <a:srgbClr val="800000"/>
                    </a:solidFill>
                    <a:latin typeface="宋体" panose="02010600030101010101" pitchFamily="2" charset="-122"/>
                  </a:rPr>
                  <a:t>+</a:t>
                </a:r>
                <a:r>
                  <a:rPr lang="zh-CN" altLang="en-US" sz="2200" dirty="0" smtClean="0">
                    <a:solidFill>
                      <a:srgbClr val="800000"/>
                    </a:solidFill>
                    <a:latin typeface="宋体" panose="02010600030101010101" pitchFamily="2" charset="-122"/>
                  </a:rPr>
                  <a:t>2</a:t>
                </a:r>
                <a:r>
                  <a:rPr lang="en-US" altLang="zh-CN" sz="2200" baseline="30000" dirty="0" smtClean="0">
                    <a:solidFill>
                      <a:srgbClr val="800000"/>
                    </a:solidFill>
                    <a:latin typeface="宋体" panose="02010600030101010101" pitchFamily="2" charset="-122"/>
                  </a:rPr>
                  <a:t>n/2</a:t>
                </a:r>
              </a:p>
              <a:p>
                <a:pPr eaLnBrk="1" hangingPunct="1"/>
                <a:endParaRPr lang="zh-CN" altLang="en-US" dirty="0" smtClean="0"/>
              </a:p>
            </p:txBody>
          </p:sp>
        </mc:Fallback>
      </mc:AlternateContent>
    </p:spTree>
    <p:extLst>
      <p:ext uri="{BB962C8B-B14F-4D97-AF65-F5344CB8AC3E}">
        <p14:creationId xmlns:p14="http://schemas.microsoft.com/office/powerpoint/2010/main" val="1013501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16M</a:t>
            </a:r>
            <a:r>
              <a:rPr lang="zh-CN" altLang="en-US" dirty="0"/>
              <a:t>位 </a:t>
            </a:r>
            <a:r>
              <a:rPr lang="en-US" altLang="zh-CN" dirty="0"/>
              <a:t>= 4Mbx4</a:t>
            </a:r>
            <a:r>
              <a:rPr lang="zh-CN" altLang="en-US" dirty="0"/>
              <a:t>，表示有</a:t>
            </a:r>
            <a:r>
              <a:rPr lang="en-US" altLang="zh-CN" dirty="0"/>
              <a:t>4</a:t>
            </a:r>
            <a:r>
              <a:rPr lang="zh-CN" altLang="en-US" dirty="0"/>
              <a:t>个位面，每个位面容量是</a:t>
            </a:r>
            <a:r>
              <a:rPr lang="en-US" altLang="zh-CN" dirty="0"/>
              <a:t>4M</a:t>
            </a:r>
            <a:r>
              <a:rPr lang="zh-CN" altLang="en-US" dirty="0"/>
              <a:t>位</a:t>
            </a:r>
            <a:r>
              <a:rPr lang="zh-CN" altLang="en-US" baseline="0" dirty="0"/>
              <a:t> </a:t>
            </a:r>
            <a:r>
              <a:rPr lang="en-US" altLang="zh-CN" baseline="0" dirty="0"/>
              <a:t>= 2048x2048x4</a:t>
            </a:r>
            <a:r>
              <a:rPr lang="zh-CN" altLang="en-US" baseline="0" dirty="0"/>
              <a:t>，即</a:t>
            </a:r>
            <a:r>
              <a:rPr lang="en-US" altLang="zh-CN" baseline="0" dirty="0"/>
              <a:t>2048</a:t>
            </a:r>
            <a:r>
              <a:rPr lang="zh-CN" altLang="en-US" baseline="0" dirty="0"/>
              <a:t>行</a:t>
            </a:r>
            <a:r>
              <a:rPr lang="en-US" altLang="zh-CN" baseline="0" dirty="0"/>
              <a:t>x2048</a:t>
            </a:r>
            <a:r>
              <a:rPr lang="zh-CN" altLang="en-US" baseline="0" dirty="0"/>
              <a:t>列</a:t>
            </a:r>
            <a:r>
              <a:rPr lang="en-US" altLang="zh-CN" baseline="0" dirty="0"/>
              <a:t>x4</a:t>
            </a:r>
            <a:r>
              <a:rPr lang="zh-CN" altLang="en-US" baseline="0" dirty="0"/>
              <a:t>个位面。</a:t>
            </a:r>
            <a:endParaRPr lang="en-US" altLang="zh-CN" baseline="0" dirty="0"/>
          </a:p>
          <a:p>
            <a:r>
              <a:rPr lang="zh-CN" altLang="en-US" baseline="0" dirty="0"/>
              <a:t>每块芯片都是由行列构成的，行选择线</a:t>
            </a:r>
            <a:r>
              <a:rPr lang="en-US" altLang="zh-CN" baseline="0" dirty="0"/>
              <a:t>11</a:t>
            </a:r>
            <a:r>
              <a:rPr lang="zh-CN" altLang="en-US" baseline="0" dirty="0"/>
              <a:t>位，列选择线</a:t>
            </a:r>
            <a:r>
              <a:rPr lang="en-US" altLang="zh-CN" baseline="0" dirty="0"/>
              <a:t>11</a:t>
            </a:r>
            <a:r>
              <a:rPr lang="zh-CN" altLang="en-US" baseline="0" dirty="0"/>
              <a:t>位，本来应该</a:t>
            </a:r>
            <a:r>
              <a:rPr lang="en-US" altLang="zh-CN" baseline="0" dirty="0"/>
              <a:t>22</a:t>
            </a:r>
            <a:r>
              <a:rPr lang="zh-CN" altLang="en-US" baseline="0" dirty="0"/>
              <a:t>根地址线，但</a:t>
            </a:r>
            <a:r>
              <a:rPr lang="en-US" altLang="zh-CN" baseline="0" dirty="0"/>
              <a:t>11</a:t>
            </a:r>
            <a:r>
              <a:rPr lang="zh-CN" altLang="en-US" baseline="0" dirty="0"/>
              <a:t>根线分时复用，当</a:t>
            </a:r>
            <a:r>
              <a:rPr lang="en-US" altLang="zh-CN" baseline="0" dirty="0"/>
              <a:t>RAS</a:t>
            </a:r>
            <a:r>
              <a:rPr lang="zh-CN" altLang="en-US" baseline="0" dirty="0"/>
              <a:t>为</a:t>
            </a:r>
            <a:r>
              <a:rPr lang="en-US" altLang="zh-CN" baseline="0" dirty="0"/>
              <a:t>0</a:t>
            </a:r>
            <a:r>
              <a:rPr lang="zh-CN" altLang="en-US" baseline="0" dirty="0"/>
              <a:t>的时候选择行，</a:t>
            </a:r>
            <a:r>
              <a:rPr lang="en-US" altLang="zh-CN" baseline="0" dirty="0"/>
              <a:t>CAS</a:t>
            </a:r>
            <a:r>
              <a:rPr lang="zh-CN" altLang="en-US" baseline="0" dirty="0"/>
              <a:t>为</a:t>
            </a:r>
            <a:r>
              <a:rPr lang="en-US" altLang="zh-CN" baseline="0" dirty="0"/>
              <a:t>0</a:t>
            </a:r>
            <a:r>
              <a:rPr lang="zh-CN" altLang="en-US" baseline="0" dirty="0"/>
              <a:t>时选择列。</a:t>
            </a:r>
            <a:endParaRPr lang="en-US" altLang="zh-CN" baseline="0" dirty="0"/>
          </a:p>
          <a:p>
            <a:r>
              <a:rPr lang="en-US" altLang="zh-CN" baseline="0" dirty="0"/>
              <a:t>4</a:t>
            </a:r>
            <a:r>
              <a:rPr lang="zh-CN" altLang="en-US" baseline="0" dirty="0"/>
              <a:t>个位面的同一行列同时读写。</a:t>
            </a:r>
            <a:endParaRPr lang="en-US" altLang="zh-CN" baseline="0" dirty="0"/>
          </a:p>
          <a:p>
            <a:endParaRPr lang="en-US" altLang="zh-CN" baseline="0" dirty="0"/>
          </a:p>
          <a:p>
            <a:r>
              <a:rPr lang="zh-CN" altLang="en-US" baseline="0" dirty="0"/>
              <a:t>在存储器内部采用行地址和列地址分时复用的机制。</a:t>
            </a:r>
            <a:endParaRPr lang="en-US" altLang="zh-CN" baseline="0" dirty="0"/>
          </a:p>
          <a:p>
            <a:r>
              <a:rPr lang="zh-CN" altLang="en-US" baseline="0" dirty="0"/>
              <a:t>地址线复用的好处：如</a:t>
            </a:r>
            <a:r>
              <a:rPr lang="en-US" altLang="zh-CN" baseline="0" dirty="0"/>
              <a:t>11</a:t>
            </a:r>
            <a:r>
              <a:rPr lang="zh-CN" altLang="en-US" baseline="0" dirty="0"/>
              <a:t>根地址线增加到</a:t>
            </a:r>
            <a:r>
              <a:rPr lang="en-US" altLang="zh-CN" baseline="0" dirty="0"/>
              <a:t>12</a:t>
            </a:r>
            <a:r>
              <a:rPr lang="zh-CN" altLang="en-US" baseline="0" dirty="0"/>
              <a:t>根，容量增加为：</a:t>
            </a:r>
            <a:r>
              <a:rPr lang="en-US" altLang="zh-CN" baseline="0" dirty="0"/>
              <a:t>4096X4096</a:t>
            </a:r>
            <a:r>
              <a:rPr lang="zh-CN" altLang="en-US" baseline="0" dirty="0"/>
              <a:t>，行列数各增加一倍，容量增加了</a:t>
            </a:r>
            <a:r>
              <a:rPr lang="en-US" altLang="zh-CN" baseline="0" dirty="0"/>
              <a:t>4</a:t>
            </a:r>
            <a:r>
              <a:rPr lang="zh-CN" altLang="en-US" baseline="0" dirty="0"/>
              <a:t>倍。</a:t>
            </a:r>
            <a:endParaRPr lang="zh-CN" altLang="en-US" dirty="0"/>
          </a:p>
        </p:txBody>
      </p:sp>
    </p:spTree>
    <p:extLst>
      <p:ext uri="{BB962C8B-B14F-4D97-AF65-F5344CB8AC3E}">
        <p14:creationId xmlns:p14="http://schemas.microsoft.com/office/powerpoint/2010/main" val="401194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4Mx4</a:t>
            </a:r>
            <a:r>
              <a:rPr lang="zh-CN" altLang="en-US" dirty="0"/>
              <a:t>的</a:t>
            </a:r>
            <a:r>
              <a:rPr lang="en-US" altLang="zh-CN" dirty="0"/>
              <a:t>16M</a:t>
            </a:r>
            <a:r>
              <a:rPr lang="zh-CN" altLang="en-US" dirty="0"/>
              <a:t>位</a:t>
            </a:r>
            <a:r>
              <a:rPr lang="en-US" altLang="zh-CN" dirty="0"/>
              <a:t>DRAM</a:t>
            </a:r>
            <a:r>
              <a:rPr lang="zh-CN" altLang="en-US" dirty="0"/>
              <a:t>结构图：</a:t>
            </a:r>
            <a:r>
              <a:rPr lang="en-US" altLang="zh-CN" dirty="0"/>
              <a:t>RAS(Row Address</a:t>
            </a:r>
            <a:r>
              <a:rPr lang="en-US" altLang="zh-CN" baseline="0" dirty="0"/>
              <a:t> Signal</a:t>
            </a:r>
            <a:r>
              <a:rPr lang="en-US" altLang="zh-CN" dirty="0"/>
              <a:t>)</a:t>
            </a:r>
            <a:r>
              <a:rPr lang="zh-CN" altLang="en-US" dirty="0"/>
              <a:t>、</a:t>
            </a:r>
            <a:r>
              <a:rPr lang="en-US" altLang="zh-CN" dirty="0"/>
              <a:t>CAS(Column Address Signal)</a:t>
            </a:r>
            <a:r>
              <a:rPr lang="zh-CN" altLang="en-US" dirty="0"/>
              <a:t>。</a:t>
            </a:r>
            <a:r>
              <a:rPr lang="en-US" altLang="zh-CN" dirty="0"/>
              <a:t>OE</a:t>
            </a:r>
            <a:r>
              <a:rPr lang="zh-CN" altLang="en-US" dirty="0"/>
              <a:t>：输出允许控制线</a:t>
            </a:r>
            <a:endParaRPr lang="en-US" altLang="zh-CN" dirty="0"/>
          </a:p>
          <a:p>
            <a:r>
              <a:rPr lang="zh-CN" altLang="en-US" dirty="0"/>
              <a:t>刷新计数器指定一个行地址对该行进行刷新。因为逐行进行刷新，所以不需要列地址。</a:t>
            </a:r>
            <a:endParaRPr lang="en-US" altLang="zh-CN" dirty="0"/>
          </a:p>
          <a:p>
            <a:r>
              <a:rPr lang="zh-CN" altLang="en-US" dirty="0"/>
              <a:t>多选器</a:t>
            </a:r>
            <a:r>
              <a:rPr lang="en-US" altLang="zh-CN" dirty="0"/>
              <a:t>MUX</a:t>
            </a:r>
            <a:r>
              <a:rPr lang="zh-CN" altLang="en-US" dirty="0"/>
              <a:t>，要么进行刷新，要么选择一个存储单元地址。</a:t>
            </a:r>
            <a:endParaRPr lang="en-US" altLang="zh-CN" dirty="0"/>
          </a:p>
          <a:p>
            <a:r>
              <a:rPr lang="zh-CN" altLang="en-US" dirty="0"/>
              <a:t>刷新器的位数是几位：</a:t>
            </a:r>
            <a:r>
              <a:rPr lang="en-US" altLang="zh-CN" dirty="0"/>
              <a:t>11</a:t>
            </a:r>
            <a:r>
              <a:rPr lang="zh-CN" altLang="en-US" dirty="0"/>
              <a:t>位，因为共有</a:t>
            </a:r>
            <a:r>
              <a:rPr lang="en-US" altLang="zh-CN" dirty="0"/>
              <a:t>2048</a:t>
            </a:r>
            <a:r>
              <a:rPr lang="zh-CN" altLang="en-US" dirty="0"/>
              <a:t>行，需要计数所有的行地址。</a:t>
            </a:r>
            <a:endParaRPr lang="en-US" altLang="zh-CN" dirty="0"/>
          </a:p>
          <a:p>
            <a:r>
              <a:rPr lang="zh-CN" altLang="en-US" dirty="0"/>
              <a:t>行地址缓冲、列地址缓冲器，分别在</a:t>
            </a:r>
            <a:r>
              <a:rPr lang="en-US" altLang="zh-CN" dirty="0"/>
              <a:t>RAS</a:t>
            </a:r>
            <a:r>
              <a:rPr lang="zh-CN" altLang="en-US" dirty="0"/>
              <a:t>和</a:t>
            </a:r>
            <a:r>
              <a:rPr lang="en-US" altLang="zh-CN" dirty="0"/>
              <a:t>CAS</a:t>
            </a:r>
            <a:r>
              <a:rPr lang="zh-CN" altLang="en-US" dirty="0"/>
              <a:t>信号为</a:t>
            </a:r>
            <a:r>
              <a:rPr lang="en-US" altLang="zh-CN" dirty="0"/>
              <a:t>0</a:t>
            </a:r>
            <a:r>
              <a:rPr lang="zh-CN" altLang="en-US" dirty="0"/>
              <a:t>时，将地址线</a:t>
            </a:r>
            <a:r>
              <a:rPr lang="en-US" altLang="zh-CN" dirty="0"/>
              <a:t>A0-A10</a:t>
            </a:r>
            <a:r>
              <a:rPr lang="zh-CN" altLang="en-US" dirty="0"/>
              <a:t>的内容存入对应的缓冲器。</a:t>
            </a:r>
            <a:endParaRPr lang="en-US" altLang="zh-CN" dirty="0"/>
          </a:p>
          <a:p>
            <a:r>
              <a:rPr lang="zh-CN" altLang="en-US" dirty="0"/>
              <a:t>数据缓冲：输入、输出。每次同时读写</a:t>
            </a:r>
            <a:r>
              <a:rPr lang="en-US" altLang="zh-CN" dirty="0"/>
              <a:t>4</a:t>
            </a:r>
            <a:r>
              <a:rPr lang="zh-CN" altLang="en-US" dirty="0"/>
              <a:t>位。</a:t>
            </a:r>
          </a:p>
        </p:txBody>
      </p:sp>
    </p:spTree>
    <p:extLst>
      <p:ext uri="{BB962C8B-B14F-4D97-AF65-F5344CB8AC3E}">
        <p14:creationId xmlns:p14="http://schemas.microsoft.com/office/powerpoint/2010/main" val="241757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DRAM</a:t>
            </a:r>
            <a:r>
              <a:rPr lang="zh-CN" altLang="en-US" dirty="0"/>
              <a:t>需要刷新，因为采用电容的有无电荷来表示</a:t>
            </a:r>
            <a:r>
              <a:rPr lang="en-US" altLang="zh-CN" dirty="0"/>
              <a:t>0</a:t>
            </a:r>
            <a:r>
              <a:rPr lang="zh-CN" altLang="en-US" dirty="0"/>
              <a:t>、</a:t>
            </a:r>
            <a:r>
              <a:rPr lang="en-US" altLang="zh-CN" dirty="0"/>
              <a:t>1</a:t>
            </a:r>
            <a:r>
              <a:rPr lang="zh-CN" altLang="en-US" dirty="0"/>
              <a:t>；但电容的电荷要慢慢泄漏。</a:t>
            </a:r>
            <a:endParaRPr lang="en-US" altLang="zh-CN" dirty="0"/>
          </a:p>
          <a:p>
            <a:r>
              <a:rPr lang="zh-CN" altLang="en-US" dirty="0"/>
              <a:t>需要定期刷新，补充电荷，才能保持信息不变。</a:t>
            </a:r>
            <a:endParaRPr lang="en-US" altLang="zh-CN" dirty="0"/>
          </a:p>
          <a:p>
            <a:r>
              <a:rPr lang="zh-CN" altLang="en-US" dirty="0"/>
              <a:t>刷新周期：两次全部刷新之间的时间间隔。全部刷新意味着：所有存储单元都刷新了一次。因为刷新是按行进行的，可以用特定行两次刷新之间的时间来表示。</a:t>
            </a:r>
            <a:endParaRPr lang="en-US" altLang="zh-CN" dirty="0"/>
          </a:p>
          <a:p>
            <a:r>
              <a:rPr lang="zh-CN" altLang="en-US" dirty="0"/>
              <a:t>取电容上数据有效保存时间的上限，如果超过这个时间还不刷新的话，数据就会丢失。</a:t>
            </a:r>
            <a:endParaRPr lang="en-US" altLang="zh-CN" dirty="0"/>
          </a:p>
        </p:txBody>
      </p:sp>
    </p:spTree>
    <p:extLst>
      <p:ext uri="{BB962C8B-B14F-4D97-AF65-F5344CB8AC3E}">
        <p14:creationId xmlns:p14="http://schemas.microsoft.com/office/powerpoint/2010/main" val="2095379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刷新方式：集中、分散、异步。</a:t>
            </a:r>
            <a:endParaRPr lang="en-US" altLang="zh-CN" dirty="0"/>
          </a:p>
          <a:p>
            <a:r>
              <a:rPr lang="zh-CN" altLang="en-US" dirty="0"/>
              <a:t>（</a:t>
            </a:r>
            <a:r>
              <a:rPr lang="en-US" altLang="zh-CN" dirty="0"/>
              <a:t>1</a:t>
            </a:r>
            <a:r>
              <a:rPr lang="zh-CN" altLang="en-US" dirty="0"/>
              <a:t>）集中刷新：在</a:t>
            </a:r>
            <a:r>
              <a:rPr lang="en-US" altLang="zh-CN" dirty="0"/>
              <a:t>64ms</a:t>
            </a:r>
            <a:r>
              <a:rPr lang="zh-CN" altLang="en-US" dirty="0"/>
              <a:t>的最后阶段安排对所有行进行逐行刷新，其他时间主存处于正常工作状态。</a:t>
            </a:r>
            <a:endParaRPr lang="en-US" altLang="zh-CN" dirty="0"/>
          </a:p>
          <a:p>
            <a:r>
              <a:rPr lang="zh-CN" altLang="en-US" dirty="0"/>
              <a:t>优点：主存利用率高，控制简单。缺点：刷新期间不能使用存储器。</a:t>
            </a:r>
            <a:endParaRPr lang="en-US" altLang="zh-CN" dirty="0"/>
          </a:p>
          <a:p>
            <a:r>
              <a:rPr lang="zh-CN" altLang="en-US" dirty="0"/>
              <a:t>（</a:t>
            </a:r>
            <a:r>
              <a:rPr lang="en-US" altLang="zh-CN" dirty="0"/>
              <a:t>2</a:t>
            </a:r>
            <a:r>
              <a:rPr lang="zh-CN" altLang="en-US" dirty="0"/>
              <a:t>）分散刷新：存取周期分为两部分：前半期正常读写，后半期用于刷新。</a:t>
            </a:r>
            <a:endParaRPr lang="en-US" altLang="zh-CN" dirty="0"/>
          </a:p>
          <a:p>
            <a:r>
              <a:rPr lang="zh-CN" altLang="en-US" dirty="0"/>
              <a:t>优点：时序控制简单，缺点：主存利用率不高，速度大约降低一半（因为强制用一半时间去刷新）。</a:t>
            </a:r>
            <a:endParaRPr lang="en-US" altLang="zh-CN" dirty="0"/>
          </a:p>
          <a:p>
            <a:r>
              <a:rPr lang="zh-CN" altLang="en-US" dirty="0"/>
              <a:t>（</a:t>
            </a:r>
            <a:r>
              <a:rPr lang="en-US" altLang="zh-CN" dirty="0"/>
              <a:t>3</a:t>
            </a:r>
            <a:r>
              <a:rPr lang="zh-CN" altLang="en-US" dirty="0"/>
              <a:t>）异步刷新：兼具前两者的优点，对主存速率影响最小，可在空闲时段进行刷新。</a:t>
            </a:r>
            <a:endParaRPr lang="en-US" altLang="zh-CN" dirty="0"/>
          </a:p>
          <a:p>
            <a:r>
              <a:rPr lang="zh-CN" altLang="en-US" dirty="0"/>
              <a:t>缺点是控制比较复杂，但可利用系统的</a:t>
            </a:r>
            <a:r>
              <a:rPr lang="en-US" altLang="zh-CN" dirty="0"/>
              <a:t>DMA</a:t>
            </a:r>
            <a:r>
              <a:rPr lang="zh-CN" altLang="en-US" dirty="0"/>
              <a:t>功能实现，后续再介绍</a:t>
            </a:r>
            <a:r>
              <a:rPr lang="en-US" altLang="zh-CN" dirty="0"/>
              <a:t>DMA</a:t>
            </a:r>
            <a:r>
              <a:rPr lang="zh-CN" altLang="en-US" dirty="0"/>
              <a:t>。</a:t>
            </a:r>
          </a:p>
          <a:p>
            <a:endParaRPr lang="zh-CN" altLang="en-US" dirty="0"/>
          </a:p>
        </p:txBody>
      </p:sp>
    </p:spTree>
    <p:extLst>
      <p:ext uri="{BB962C8B-B14F-4D97-AF65-F5344CB8AC3E}">
        <p14:creationId xmlns:p14="http://schemas.microsoft.com/office/powerpoint/2010/main" val="345087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记忆单元：例如磁介质</a:t>
            </a:r>
            <a:r>
              <a:rPr lang="zh-CN" altLang="en-US" dirty="0">
                <a:ea typeface="宋体" charset="-122"/>
              </a:rPr>
              <a:t>产生相应的磁化状态。通过磁化状态的改变来记录</a:t>
            </a:r>
            <a:r>
              <a:rPr lang="en-US" altLang="zh-CN" dirty="0">
                <a:ea typeface="宋体" charset="-122"/>
              </a:rPr>
              <a:t>0</a:t>
            </a:r>
            <a:r>
              <a:rPr lang="zh-CN" altLang="en-US" dirty="0">
                <a:ea typeface="宋体" charset="-122"/>
              </a:rPr>
              <a:t>、</a:t>
            </a:r>
            <a:r>
              <a:rPr lang="en-US" altLang="zh-CN" dirty="0">
                <a:ea typeface="宋体" charset="-122"/>
              </a:rPr>
              <a:t>1</a:t>
            </a:r>
            <a:r>
              <a:rPr lang="zh-CN" altLang="en-US" dirty="0">
                <a:ea typeface="+mn-ea"/>
              </a:rPr>
              <a:t>；</a:t>
            </a:r>
            <a:r>
              <a:rPr lang="zh-CN" altLang="en-US" dirty="0"/>
              <a:t>半导体存储器由电容是否有电荷或者晶体管导通与截止的状态来表示</a:t>
            </a:r>
            <a:r>
              <a:rPr lang="en-US" altLang="zh-CN" dirty="0"/>
              <a:t>0</a:t>
            </a:r>
            <a:r>
              <a:rPr lang="zh-CN" altLang="en-US" dirty="0"/>
              <a:t>、</a:t>
            </a:r>
            <a:r>
              <a:rPr lang="en-US" altLang="zh-CN" dirty="0"/>
              <a:t>1</a:t>
            </a:r>
            <a:r>
              <a:rPr lang="zh-CN" altLang="en-US" dirty="0"/>
              <a:t>。</a:t>
            </a:r>
            <a:endParaRPr lang="en-US" altLang="zh-CN" dirty="0"/>
          </a:p>
          <a:p>
            <a:r>
              <a:rPr lang="zh-CN" altLang="en-US" dirty="0"/>
              <a:t>存储单元：以字节编址为</a:t>
            </a:r>
            <a:r>
              <a:rPr lang="en-US" altLang="zh-CN" dirty="0"/>
              <a:t>1</a:t>
            </a:r>
            <a:r>
              <a:rPr lang="zh-CN" altLang="en-US" dirty="0"/>
              <a:t>个字节；以字编址为</a:t>
            </a:r>
            <a:r>
              <a:rPr lang="en-US" altLang="zh-CN" dirty="0"/>
              <a:t>1</a:t>
            </a:r>
            <a:r>
              <a:rPr lang="zh-CN" altLang="en-US" dirty="0"/>
              <a:t>个字（宽度与字长有关）。</a:t>
            </a:r>
            <a:endParaRPr lang="en-US" altLang="zh-CN" dirty="0"/>
          </a:p>
          <a:p>
            <a:r>
              <a:rPr lang="en-US" altLang="zh-CN" dirty="0"/>
              <a:t>MAR</a:t>
            </a:r>
            <a:r>
              <a:rPr lang="zh-CN" altLang="en-US" dirty="0"/>
              <a:t>：</a:t>
            </a:r>
            <a:r>
              <a:rPr lang="en-US" altLang="zh-CN" dirty="0"/>
              <a:t>CPU</a:t>
            </a:r>
            <a:r>
              <a:rPr lang="zh-CN" altLang="en-US" dirty="0"/>
              <a:t>送出的地址暂时存放在</a:t>
            </a:r>
            <a:r>
              <a:rPr lang="en-US" altLang="zh-CN" dirty="0"/>
              <a:t>MAR</a:t>
            </a:r>
            <a:r>
              <a:rPr lang="zh-CN" altLang="en-US" dirty="0"/>
              <a:t>寄存器中。</a:t>
            </a:r>
            <a:endParaRPr lang="en-US" altLang="zh-CN" dirty="0"/>
          </a:p>
          <a:p>
            <a:r>
              <a:rPr lang="en-US" altLang="zh-CN" dirty="0"/>
              <a:t>MDR</a:t>
            </a:r>
            <a:r>
              <a:rPr lang="zh-CN" altLang="en-US" dirty="0"/>
              <a:t>：总线取回的数据，或</a:t>
            </a:r>
            <a:r>
              <a:rPr lang="en-US" altLang="zh-CN" dirty="0"/>
              <a:t>CPU</a:t>
            </a:r>
            <a:r>
              <a:rPr lang="zh-CN" altLang="en-US" dirty="0"/>
              <a:t>向总线送出的数据暂时存放在</a:t>
            </a:r>
            <a:r>
              <a:rPr lang="en-US" altLang="zh-CN" dirty="0"/>
              <a:t>MDR</a:t>
            </a:r>
            <a:r>
              <a:rPr lang="zh-CN" altLang="en-US" dirty="0"/>
              <a:t>中。</a:t>
            </a:r>
          </a:p>
        </p:txBody>
      </p:sp>
    </p:spTree>
    <p:extLst>
      <p:ext uri="{BB962C8B-B14F-4D97-AF65-F5344CB8AC3E}">
        <p14:creationId xmlns:p14="http://schemas.microsoft.com/office/powerpoint/2010/main" val="508479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异步方式：</a:t>
            </a:r>
            <a:r>
              <a:rPr lang="en-US" altLang="zh-CN" dirty="0"/>
              <a:t>CPU</a:t>
            </a:r>
            <a:r>
              <a:rPr lang="zh-CN" altLang="en-US" dirty="0"/>
              <a:t>送地址，发读命令，然后异步等待“完成”信号；收到完成信号才从数据线读取数据。</a:t>
            </a:r>
            <a:endParaRPr lang="en-US" altLang="zh-CN" dirty="0"/>
          </a:p>
          <a:p>
            <a:r>
              <a:rPr lang="zh-CN" altLang="en-US" dirty="0"/>
              <a:t>同步方式：</a:t>
            </a:r>
            <a:r>
              <a:rPr lang="en-US" altLang="zh-CN" dirty="0"/>
              <a:t>CPU</a:t>
            </a:r>
            <a:r>
              <a:rPr lang="zh-CN" altLang="en-US" dirty="0"/>
              <a:t>和主存由统一时钟信号控制，无需应答。如：第一个时钟</a:t>
            </a:r>
            <a:r>
              <a:rPr lang="en-US" altLang="zh-CN" dirty="0"/>
              <a:t>CPU</a:t>
            </a:r>
            <a:r>
              <a:rPr lang="zh-CN" altLang="en-US" dirty="0"/>
              <a:t>送地址和读命令，下一个时钟主存准备数据，再下一个时钟</a:t>
            </a:r>
            <a:r>
              <a:rPr lang="en-US" altLang="zh-CN" dirty="0"/>
              <a:t>CPU</a:t>
            </a:r>
            <a:r>
              <a:rPr lang="zh-CN" altLang="en-US" dirty="0"/>
              <a:t>取数据。</a:t>
            </a:r>
            <a:endParaRPr lang="en-US" altLang="zh-CN" dirty="0"/>
          </a:p>
        </p:txBody>
      </p:sp>
    </p:spTree>
    <p:extLst>
      <p:ext uri="{BB962C8B-B14F-4D97-AF65-F5344CB8AC3E}">
        <p14:creationId xmlns:p14="http://schemas.microsoft.com/office/powerpoint/2010/main" val="2579943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Synchronized</a:t>
            </a:r>
            <a:r>
              <a:rPr lang="en-US" altLang="zh-CN" baseline="0" dirty="0"/>
              <a:t> DRAM: SDRAM</a:t>
            </a:r>
            <a:r>
              <a:rPr lang="zh-CN" altLang="en-US" baseline="0" dirty="0"/>
              <a:t>。</a:t>
            </a:r>
            <a:endParaRPr lang="en-US" altLang="zh-CN" baseline="0" dirty="0"/>
          </a:p>
          <a:p>
            <a:r>
              <a:rPr lang="zh-CN" altLang="en-US" dirty="0"/>
              <a:t>由时钟控制每步操作，无需应答。</a:t>
            </a:r>
            <a:endParaRPr lang="en-US" altLang="zh-CN" dirty="0"/>
          </a:p>
          <a:p>
            <a:r>
              <a:rPr lang="zh-CN" altLang="en-US" dirty="0"/>
              <a:t>有确定的等待时间，为时钟周期的整数倍。如从读命令开始，到数据读出，在总线上准备好，这段时间</a:t>
            </a:r>
            <a:r>
              <a:rPr lang="en-US" altLang="zh-CN" dirty="0"/>
              <a:t>CPU</a:t>
            </a:r>
            <a:r>
              <a:rPr lang="zh-CN" altLang="en-US" dirty="0"/>
              <a:t>不是一定在等待，可执行其他流水线指令。</a:t>
            </a:r>
            <a:endParaRPr lang="en-US" altLang="zh-CN" dirty="0"/>
          </a:p>
          <a:p>
            <a:r>
              <a:rPr lang="zh-CN" altLang="en-US" dirty="0"/>
              <a:t>支持突发传输方式，地址只需传送一次，即可连续、批量传送：</a:t>
            </a:r>
            <a:r>
              <a:rPr lang="en-US" altLang="zh-CN" dirty="0"/>
              <a:t>CPU</a:t>
            </a:r>
            <a:r>
              <a:rPr lang="zh-CN" altLang="en-US" dirty="0"/>
              <a:t>可以确定何时从总线上开始取数，并且连续取多少个数据。连续传送可提高数据的传输率。</a:t>
            </a:r>
            <a:endParaRPr lang="en-US" altLang="zh-CN" dirty="0"/>
          </a:p>
          <a:p>
            <a:r>
              <a:rPr lang="zh-CN" altLang="en-US" dirty="0"/>
              <a:t>利用时钟边沿进行同步，且上沿、下沿都能触发，一个总线时钟周期内可进行两次传送。</a:t>
            </a:r>
          </a:p>
        </p:txBody>
      </p:sp>
    </p:spTree>
    <p:extLst>
      <p:ext uri="{BB962C8B-B14F-4D97-AF65-F5344CB8AC3E}">
        <p14:creationId xmlns:p14="http://schemas.microsoft.com/office/powerpoint/2010/main" val="22121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特点：</a:t>
            </a:r>
            <a:endParaRPr lang="en-US" altLang="zh-CN" dirty="0"/>
          </a:p>
          <a:p>
            <a:r>
              <a:rPr lang="zh-CN" altLang="en-US" dirty="0"/>
              <a:t>在线写：就是普通电压下的写入。</a:t>
            </a:r>
            <a:endParaRPr lang="en-US" altLang="zh-CN" dirty="0"/>
          </a:p>
          <a:p>
            <a:r>
              <a:rPr lang="zh-CN" altLang="en-US" dirty="0"/>
              <a:t>非破坏性读出，读出以后数据还在存储器中，不需要重写。</a:t>
            </a:r>
            <a:endParaRPr lang="en-US" altLang="zh-CN" dirty="0"/>
          </a:p>
          <a:p>
            <a:r>
              <a:rPr lang="zh-CN" altLang="en-US" dirty="0"/>
              <a:t>随机存取方式，可一次定位到任意位置。</a:t>
            </a:r>
            <a:endParaRPr lang="en-US" altLang="zh-CN" dirty="0"/>
          </a:p>
          <a:p>
            <a:r>
              <a:rPr lang="zh-CN" altLang="en-US" dirty="0"/>
              <a:t>特殊方式写入：如提高写入电压，或光照等。</a:t>
            </a:r>
            <a:endParaRPr lang="en-US" altLang="zh-CN" dirty="0"/>
          </a:p>
          <a:p>
            <a:r>
              <a:rPr lang="zh-CN" altLang="en-US" dirty="0"/>
              <a:t>用途：</a:t>
            </a:r>
            <a:endParaRPr lang="en-US" altLang="zh-CN" dirty="0"/>
          </a:p>
          <a:p>
            <a:r>
              <a:rPr lang="zh-CN" altLang="en-US" dirty="0"/>
              <a:t>存放固定程序，如</a:t>
            </a:r>
            <a:r>
              <a:rPr lang="en-US" altLang="zh-CN" dirty="0"/>
              <a:t>BIOS</a:t>
            </a:r>
            <a:r>
              <a:rPr lang="zh-CN" altLang="en-US" dirty="0"/>
              <a:t>、启动程序等，上电就运行。</a:t>
            </a:r>
            <a:endParaRPr lang="en-US" altLang="zh-CN" dirty="0"/>
          </a:p>
          <a:p>
            <a:r>
              <a:rPr lang="zh-CN" altLang="en-US" dirty="0"/>
              <a:t>存放微程序的控制存储器</a:t>
            </a:r>
            <a:r>
              <a:rPr lang="en-US" altLang="zh-CN" dirty="0"/>
              <a:t>CS</a:t>
            </a:r>
            <a:r>
              <a:rPr lang="zh-CN" altLang="en-US" dirty="0"/>
              <a:t>。</a:t>
            </a:r>
            <a:endParaRPr lang="en-US" altLang="zh-CN" dirty="0"/>
          </a:p>
          <a:p>
            <a:r>
              <a:rPr lang="zh-CN" altLang="en-US" dirty="0"/>
              <a:t>函数发生器、代码转换器</a:t>
            </a:r>
            <a:endParaRPr lang="en-US" altLang="zh-CN" dirty="0"/>
          </a:p>
          <a:p>
            <a:r>
              <a:rPr lang="zh-CN" altLang="en-US" dirty="0"/>
              <a:t>输入输出设备中的字符发生器、字库等。</a:t>
            </a:r>
            <a:endParaRPr lang="en-US" altLang="zh-CN" dirty="0"/>
          </a:p>
          <a:p>
            <a:r>
              <a:rPr lang="zh-CN" altLang="en-US" dirty="0"/>
              <a:t>嵌入式式设备中的固件。</a:t>
            </a:r>
            <a:endParaRPr lang="en-US" altLang="zh-CN" dirty="0"/>
          </a:p>
          <a:p>
            <a:endParaRPr lang="zh-CN" altLang="en-US" dirty="0"/>
          </a:p>
        </p:txBody>
      </p:sp>
    </p:spTree>
    <p:extLst>
      <p:ext uri="{BB962C8B-B14F-4D97-AF65-F5344CB8AC3E}">
        <p14:creationId xmlns:p14="http://schemas.microsoft.com/office/powerpoint/2010/main" val="1523971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只读存储器的分类：</a:t>
            </a:r>
            <a:endParaRPr lang="en-US" altLang="zh-CN" dirty="0"/>
          </a:p>
          <a:p>
            <a:pPr eaLnBrk="1" hangingPunct="1"/>
            <a:r>
              <a:rPr lang="en-US" altLang="zh-CN" dirty="0"/>
              <a:t>MROM</a:t>
            </a:r>
            <a:r>
              <a:rPr lang="zh-CN" altLang="en-US" dirty="0"/>
              <a:t>：出厂前由厂家将程序写到</a:t>
            </a:r>
            <a:r>
              <a:rPr lang="en-US" altLang="zh-CN" dirty="0"/>
              <a:t>ROM</a:t>
            </a:r>
            <a:r>
              <a:rPr lang="zh-CN" altLang="en-US" dirty="0"/>
              <a:t>里。</a:t>
            </a:r>
            <a:endParaRPr lang="en-US" altLang="zh-CN" dirty="0"/>
          </a:p>
          <a:p>
            <a:pPr eaLnBrk="1" hangingPunct="1"/>
            <a:r>
              <a:rPr lang="en-US" altLang="zh-CN" dirty="0"/>
              <a:t>PROM</a:t>
            </a:r>
            <a:r>
              <a:rPr lang="zh-CN" altLang="en-US" dirty="0"/>
              <a:t>：可编程只读存储器。只允许数据写入一次，如果数据烧入错误只能报废。最初从工厂中制作完成的</a:t>
            </a:r>
            <a:r>
              <a:rPr lang="en-US" altLang="zh-CN" dirty="0"/>
              <a:t>PROM</a:t>
            </a:r>
            <a:r>
              <a:rPr lang="zh-CN" altLang="en-US" dirty="0"/>
              <a:t>内部并没有资料，用户可以用专用的编程器将自己的资料写入，但是这种机会只有一次，一旦写入后也无法修改，若是出了错误，已写入的芯片只能报废。</a:t>
            </a:r>
            <a:endParaRPr lang="en-US" altLang="zh-CN" dirty="0"/>
          </a:p>
          <a:p>
            <a:pPr eaLnBrk="1" hangingPunct="1"/>
            <a:r>
              <a:rPr lang="en-US" altLang="zh-CN" dirty="0"/>
              <a:t>EPROM</a:t>
            </a:r>
            <a:r>
              <a:rPr lang="zh-CN" altLang="en-US" dirty="0"/>
              <a:t>（</a:t>
            </a:r>
            <a:r>
              <a:rPr lang="en-US" altLang="zh-CN" dirty="0"/>
              <a:t>Erasable Programmable ROM</a:t>
            </a:r>
            <a:r>
              <a:rPr lang="zh-CN" altLang="en-US" dirty="0"/>
              <a:t>，可擦除可编程</a:t>
            </a:r>
            <a:r>
              <a:rPr lang="en-US" altLang="zh-CN" dirty="0"/>
              <a:t>ROM</a:t>
            </a:r>
            <a:r>
              <a:rPr lang="zh-CN" altLang="en-US" dirty="0"/>
              <a:t>）芯片可重复擦除和写入，解决了</a:t>
            </a:r>
            <a:r>
              <a:rPr lang="en-US" altLang="zh-CN" dirty="0"/>
              <a:t>PROM</a:t>
            </a:r>
            <a:r>
              <a:rPr lang="zh-CN" altLang="en-US" dirty="0"/>
              <a:t>芯片只能写入一次的弊端。紫外线透过开孔照射内部芯片就可以擦除其内的数据，写入要用专用的编程器。</a:t>
            </a:r>
            <a:endParaRPr lang="en-US" altLang="zh-CN" dirty="0"/>
          </a:p>
          <a:p>
            <a:pPr eaLnBrk="1" hangingPunct="1"/>
            <a:r>
              <a:rPr lang="en-US" altLang="zh-CN" dirty="0"/>
              <a:t>EEPROM</a:t>
            </a:r>
            <a:r>
              <a:rPr lang="zh-CN" altLang="en-US" dirty="0"/>
              <a:t>：可通过</a:t>
            </a:r>
            <a:r>
              <a:rPr lang="zh-CN" altLang="en-US" b="1" dirty="0">
                <a:solidFill>
                  <a:srgbClr val="FF0000"/>
                </a:solidFill>
              </a:rPr>
              <a:t>高于普通电压（厂商提供的专用刷新程序）</a:t>
            </a:r>
            <a:r>
              <a:rPr lang="zh-CN" altLang="en-US" dirty="0"/>
              <a:t>的作用来擦除和重编程（重写），读采用普通电压。支持频繁地反复编程，因此</a:t>
            </a:r>
            <a:r>
              <a:rPr lang="en-US" altLang="zh-CN" dirty="0"/>
              <a:t>EEPROM</a:t>
            </a:r>
            <a:r>
              <a:rPr lang="zh-CN" altLang="en-US" dirty="0"/>
              <a:t>的寿命是一个很重要的设计考虑参数。</a:t>
            </a:r>
            <a:endParaRPr lang="en-US" altLang="zh-CN" dirty="0"/>
          </a:p>
          <a:p>
            <a:pPr eaLnBrk="1" hangingPunct="1"/>
            <a:r>
              <a:rPr lang="zh-CN" altLang="en-US" dirty="0"/>
              <a:t>闪存与</a:t>
            </a:r>
            <a:r>
              <a:rPr lang="en-US" altLang="zh-CN" dirty="0"/>
              <a:t>EEPROM</a:t>
            </a:r>
            <a:r>
              <a:rPr lang="zh-CN" altLang="en-US" dirty="0"/>
              <a:t>不同的是，</a:t>
            </a:r>
            <a:r>
              <a:rPr lang="en-US" altLang="zh-CN" dirty="0"/>
              <a:t>EEPROM</a:t>
            </a:r>
            <a:r>
              <a:rPr lang="zh-CN" altLang="en-US" dirty="0"/>
              <a:t>能在字节上进行删除和重写而不是整个芯片擦写，而闪存的大部分芯片需要块擦除。而读写都采用普通电压。</a:t>
            </a:r>
          </a:p>
          <a:p>
            <a:endParaRPr lang="zh-CN" altLang="en-US" dirty="0"/>
          </a:p>
        </p:txBody>
      </p:sp>
    </p:spTree>
    <p:extLst>
      <p:ext uri="{BB962C8B-B14F-4D97-AF65-F5344CB8AC3E}">
        <p14:creationId xmlns:p14="http://schemas.microsoft.com/office/powerpoint/2010/main" val="3873372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闪存与</a:t>
            </a:r>
            <a:r>
              <a:rPr lang="en-US" altLang="zh-CN" dirty="0"/>
              <a:t>EEPROM</a:t>
            </a:r>
            <a:r>
              <a:rPr lang="zh-CN" altLang="en-US" dirty="0"/>
              <a:t>不同的是，</a:t>
            </a:r>
            <a:r>
              <a:rPr lang="en-US" altLang="zh-CN" dirty="0"/>
              <a:t>EEPROM</a:t>
            </a:r>
            <a:r>
              <a:rPr lang="zh-CN" altLang="en-US" dirty="0"/>
              <a:t>能在字节上进行删除和重写而不是整个芯片擦写，而闪存的大部分芯片需要块擦除。而读写都采用普通电压。</a:t>
            </a:r>
          </a:p>
          <a:p>
            <a:r>
              <a:rPr lang="en-US" altLang="zh-CN" dirty="0"/>
              <a:t>flash</a:t>
            </a:r>
            <a:r>
              <a:rPr lang="zh-CN" altLang="en-US" dirty="0"/>
              <a:t>存储元的存储原理：</a:t>
            </a:r>
            <a:r>
              <a:rPr lang="zh-CN" altLang="en-US" sz="1100" b="0" i="0" kern="1200" dirty="0">
                <a:solidFill>
                  <a:schemeClr val="tx1"/>
                </a:solidFill>
                <a:effectLst/>
                <a:latin typeface="Arial" panose="020B0604020202020204" pitchFamily="34" charset="0"/>
                <a:ea typeface="+mn-ea"/>
                <a:cs typeface="+mn-cs"/>
              </a:rPr>
              <a:t>三端器件，与场效应管有相同的名称：源极、漏极和栅极。栅极与硅衬底之间有二氧化硅绝缘层，用来保护浮置栅极中的电荷不会泄漏。采用这种结构，使得存储单元具有了电荷保持能力。</a:t>
            </a:r>
            <a:endParaRPr lang="en-US" altLang="zh-CN"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控制栅极加正电压，浮空栅上会存储大量负电荷，为</a:t>
            </a:r>
            <a:r>
              <a:rPr lang="en-US" altLang="zh-CN" sz="1100" b="0" i="0" kern="1200" dirty="0">
                <a:solidFill>
                  <a:schemeClr val="tx1"/>
                </a:solidFill>
                <a:effectLst/>
                <a:latin typeface="Arial" panose="020B0604020202020204" pitchFamily="34" charset="0"/>
                <a:ea typeface="+mn-ea"/>
                <a:cs typeface="+mn-cs"/>
              </a:rPr>
              <a:t>0</a:t>
            </a:r>
            <a:r>
              <a:rPr lang="zh-CN" altLang="en-US" sz="1100" b="0" i="0" kern="1200" dirty="0">
                <a:solidFill>
                  <a:schemeClr val="tx1"/>
                </a:solidFill>
                <a:effectLst/>
                <a:latin typeface="Arial" panose="020B0604020202020204" pitchFamily="34" charset="0"/>
                <a:ea typeface="+mn-ea"/>
                <a:cs typeface="+mn-cs"/>
              </a:rPr>
              <a:t>态。</a:t>
            </a:r>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a:solidFill>
                  <a:schemeClr val="tx1"/>
                </a:solidFill>
                <a:effectLst/>
                <a:latin typeface="Arial" panose="020B0604020202020204" pitchFamily="34" charset="0"/>
                <a:ea typeface="+mn-ea"/>
                <a:cs typeface="+mn-cs"/>
              </a:rPr>
              <a:t>控制栅极不加电压，浮空栅上会不带或少带负电荷，为</a:t>
            </a:r>
            <a:r>
              <a:rPr lang="en-US" altLang="zh-CN" sz="1100" b="0" i="0" kern="1200" dirty="0">
                <a:solidFill>
                  <a:schemeClr val="tx1"/>
                </a:solidFill>
                <a:effectLst/>
                <a:latin typeface="Arial" panose="020B0604020202020204" pitchFamily="34" charset="0"/>
                <a:ea typeface="+mn-ea"/>
                <a:cs typeface="+mn-cs"/>
              </a:rPr>
              <a:t>1</a:t>
            </a:r>
            <a:r>
              <a:rPr lang="zh-CN" altLang="en-US" sz="1100" b="0" i="0" kern="1200" dirty="0">
                <a:solidFill>
                  <a:schemeClr val="tx1"/>
                </a:solidFill>
                <a:effectLst/>
                <a:latin typeface="Arial" panose="020B0604020202020204" pitchFamily="34" charset="0"/>
                <a:ea typeface="+mn-ea"/>
                <a:cs typeface="+mn-cs"/>
              </a:rPr>
              <a:t>态。</a:t>
            </a:r>
            <a:endParaRPr lang="en-US" altLang="zh-CN" sz="1100" b="0" i="0" kern="1200" dirty="0">
              <a:solidFill>
                <a:schemeClr val="tx1"/>
              </a:solidFill>
              <a:effectLst/>
              <a:latin typeface="Arial" panose="020B0604020202020204" pitchFamily="34" charset="0"/>
              <a:ea typeface="+mn-ea"/>
              <a:cs typeface="+mn-cs"/>
            </a:endParaRPr>
          </a:p>
          <a:p>
            <a:endParaRPr lang="zh-CN" altLang="en-US" dirty="0"/>
          </a:p>
        </p:txBody>
      </p:sp>
    </p:spTree>
    <p:extLst>
      <p:ext uri="{BB962C8B-B14F-4D97-AF65-F5344CB8AC3E}">
        <p14:creationId xmlns:p14="http://schemas.microsoft.com/office/powerpoint/2010/main" val="232551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flash memory</a:t>
            </a:r>
            <a:r>
              <a:rPr lang="zh-CN" altLang="en-US" dirty="0"/>
              <a:t>有三种操作：擦除、编程、读写。</a:t>
            </a:r>
            <a:endParaRPr lang="en-US" altLang="zh-CN" dirty="0"/>
          </a:p>
          <a:p>
            <a:r>
              <a:rPr lang="zh-CN" altLang="en-US" dirty="0"/>
              <a:t>编程：即写“</a:t>
            </a:r>
            <a:r>
              <a:rPr lang="en-US" altLang="zh-CN" dirty="0"/>
              <a:t>0</a:t>
            </a:r>
            <a:r>
              <a:rPr lang="zh-CN" altLang="en-US" dirty="0"/>
              <a:t>“，控制栅极加正电压，在浮空栅聚集负电荷，表示</a:t>
            </a:r>
            <a:r>
              <a:rPr lang="en-US" altLang="zh-CN" dirty="0"/>
              <a:t>0</a:t>
            </a:r>
            <a:r>
              <a:rPr lang="zh-CN" altLang="en-US" dirty="0"/>
              <a:t>状态。</a:t>
            </a:r>
            <a:endParaRPr lang="en-US" altLang="zh-CN" dirty="0"/>
          </a:p>
          <a:p>
            <a:r>
              <a:rPr lang="zh-CN" altLang="en-US" dirty="0"/>
              <a:t>擦除：即写“</a:t>
            </a:r>
            <a:r>
              <a:rPr lang="en-US" altLang="zh-CN" dirty="0"/>
              <a:t>1</a:t>
            </a:r>
            <a:r>
              <a:rPr lang="zh-CN" altLang="en-US" dirty="0"/>
              <a:t>”，控制栅极不加电压，浮空栅的负电荷就会减少至没有或很少量，表示</a:t>
            </a:r>
            <a:r>
              <a:rPr lang="en-US" altLang="zh-CN" dirty="0"/>
              <a:t>1</a:t>
            </a:r>
            <a:r>
              <a:rPr lang="zh-CN" altLang="en-US" dirty="0"/>
              <a:t>状态。</a:t>
            </a:r>
            <a:endParaRPr lang="en-US" altLang="zh-CN" dirty="0"/>
          </a:p>
          <a:p>
            <a:r>
              <a:rPr lang="zh-CN" altLang="en-US" dirty="0"/>
              <a:t>读取：控制栅极要加正电压，加的电压小于编程时的电压，若状态为</a:t>
            </a:r>
            <a:r>
              <a:rPr lang="en-US" altLang="zh-CN" dirty="0"/>
              <a:t>0</a:t>
            </a:r>
            <a:r>
              <a:rPr lang="zh-CN" altLang="en-US" dirty="0"/>
              <a:t>，则浮空栅本身有大量负电荷，加了电压也不能产生新的电流，所以读出电路检测不到电流。</a:t>
            </a:r>
            <a:endParaRPr lang="en-US" altLang="zh-CN" dirty="0"/>
          </a:p>
          <a:p>
            <a:r>
              <a:rPr lang="zh-CN" altLang="en-US" dirty="0"/>
              <a:t>反之，如果是</a:t>
            </a:r>
            <a:r>
              <a:rPr lang="en-US" altLang="zh-CN" dirty="0"/>
              <a:t>1</a:t>
            </a:r>
            <a:r>
              <a:rPr lang="zh-CN" altLang="en-US" dirty="0"/>
              <a:t>状态，浮空栅没有电荷，在控制栅极加电压，会检测出电流。</a:t>
            </a:r>
          </a:p>
        </p:txBody>
      </p:sp>
    </p:spTree>
    <p:extLst>
      <p:ext uri="{BB962C8B-B14F-4D97-AF65-F5344CB8AC3E}">
        <p14:creationId xmlns:p14="http://schemas.microsoft.com/office/powerpoint/2010/main" val="4146951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前面已经讲到：记忆单元</a:t>
            </a:r>
            <a:r>
              <a:rPr lang="en-US" altLang="zh-CN" dirty="0"/>
              <a:t>-&gt;</a:t>
            </a:r>
            <a:r>
              <a:rPr lang="zh-CN" altLang="en-US" dirty="0"/>
              <a:t>存储器芯片</a:t>
            </a:r>
            <a:r>
              <a:rPr lang="en-US" altLang="zh-CN" dirty="0"/>
              <a:t>-&gt;</a:t>
            </a:r>
            <a:r>
              <a:rPr lang="zh-CN" altLang="en-US" dirty="0"/>
              <a:t>存储器模块</a:t>
            </a:r>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存储器芯片往往由专业厂商提供，更关心：如何用存储芯片组成一个实际的存储器，即半导体存储器的逻辑设计。</a:t>
            </a:r>
            <a:endParaRPr lang="en-US" altLang="zh-CN" dirty="0"/>
          </a:p>
          <a:p>
            <a:r>
              <a:rPr lang="en-US" altLang="zh-CN" dirty="0"/>
              <a:t>CPU</a:t>
            </a:r>
            <a:r>
              <a:rPr lang="zh-CN" altLang="en-US" dirty="0"/>
              <a:t>能寻址的范围往往大于芯片容量，处理片选和片内地址分配，才能选中正确的存储单元。</a:t>
            </a:r>
            <a:endParaRPr lang="en-US" altLang="zh-CN" dirty="0"/>
          </a:p>
          <a:p>
            <a:r>
              <a:rPr lang="zh-CN" altLang="en-US" dirty="0"/>
              <a:t>半导体设计的步骤：芯片的选用；片内地址分配与片选逻辑；信号线的连接。</a:t>
            </a:r>
            <a:endParaRPr lang="en-US" altLang="zh-CN" dirty="0"/>
          </a:p>
          <a:p>
            <a:r>
              <a:rPr lang="zh-CN" altLang="en-US" dirty="0"/>
              <a:t>存储容量的扩展：选定芯片以后，要到达设计容量，需要进行扩展。存储器三部分：地址线、数据线、读写控制。</a:t>
            </a:r>
            <a:endParaRPr lang="en-US" altLang="zh-CN" dirty="0"/>
          </a:p>
          <a:p>
            <a:r>
              <a:rPr lang="en-US" altLang="zh-CN" dirty="0"/>
              <a:t>1.</a:t>
            </a:r>
            <a:r>
              <a:rPr lang="zh-CN" altLang="en-US" dirty="0"/>
              <a:t>字扩展：位数不变，容量扩展（即地址扩展）：如用</a:t>
            </a:r>
            <a:r>
              <a:rPr lang="en-US" altLang="zh-CN" dirty="0"/>
              <a:t>4</a:t>
            </a:r>
            <a:r>
              <a:rPr lang="zh-CN" altLang="en-US" dirty="0"/>
              <a:t>块</a:t>
            </a:r>
            <a:r>
              <a:rPr lang="en-US" altLang="zh-CN" dirty="0"/>
              <a:t>16Kx8</a:t>
            </a:r>
            <a:r>
              <a:rPr lang="zh-CN" altLang="en-US" dirty="0"/>
              <a:t>位的芯片构成</a:t>
            </a:r>
            <a:r>
              <a:rPr lang="en-US" altLang="zh-CN" dirty="0"/>
              <a:t>64Kx8</a:t>
            </a:r>
            <a:r>
              <a:rPr lang="zh-CN" altLang="en-US" dirty="0"/>
              <a:t>位的存储器共</a:t>
            </a:r>
            <a:r>
              <a:rPr lang="en-US" altLang="zh-CN" dirty="0"/>
              <a:t>16</a:t>
            </a:r>
            <a:r>
              <a:rPr lang="zh-CN" altLang="en-US" dirty="0"/>
              <a:t>位地址，</a:t>
            </a:r>
            <a:r>
              <a:rPr lang="en-US" altLang="zh-CN" dirty="0"/>
              <a:t>14</a:t>
            </a:r>
            <a:r>
              <a:rPr lang="zh-CN" altLang="en-US" dirty="0"/>
              <a:t>位片内地址</a:t>
            </a:r>
            <a:r>
              <a:rPr lang="en-US" altLang="zh-CN" dirty="0"/>
              <a:t>0000-3FFF</a:t>
            </a:r>
            <a:r>
              <a:rPr lang="zh-CN" altLang="en-US" dirty="0"/>
              <a:t>，片选</a:t>
            </a:r>
            <a:r>
              <a:rPr lang="en-US" altLang="zh-CN" dirty="0"/>
              <a:t>4</a:t>
            </a:r>
            <a:r>
              <a:rPr lang="zh-CN" altLang="en-US" dirty="0"/>
              <a:t>个信号使用地址的最高</a:t>
            </a:r>
            <a:r>
              <a:rPr lang="en-US" altLang="zh-CN" dirty="0"/>
              <a:t>2</a:t>
            </a:r>
            <a:r>
              <a:rPr lang="zh-CN" altLang="en-US" dirty="0"/>
              <a:t>位。</a:t>
            </a:r>
            <a:endParaRPr lang="en-US" altLang="zh-CN" dirty="0"/>
          </a:p>
          <a:p>
            <a:r>
              <a:rPr lang="en-US" altLang="zh-CN" dirty="0"/>
              <a:t>2.</a:t>
            </a:r>
            <a:r>
              <a:rPr lang="zh-CN" altLang="en-US" dirty="0"/>
              <a:t>位扩展：字数不变（地址不变），位数扩展：如</a:t>
            </a:r>
            <a:r>
              <a:rPr lang="en-US" altLang="zh-CN" dirty="0"/>
              <a:t>8</a:t>
            </a:r>
            <a:r>
              <a:rPr lang="zh-CN" altLang="en-US" dirty="0"/>
              <a:t>块</a:t>
            </a:r>
            <a:r>
              <a:rPr lang="en-US" altLang="zh-CN" dirty="0">
                <a:solidFill>
                  <a:srgbClr val="CC0000"/>
                </a:solidFill>
                <a:ea typeface="黑体" panose="02010609060101010101" pitchFamily="49" charset="-122"/>
              </a:rPr>
              <a:t>4096×1</a:t>
            </a:r>
            <a:r>
              <a:rPr lang="zh-CN" altLang="en-US" dirty="0">
                <a:solidFill>
                  <a:srgbClr val="CC0000"/>
                </a:solidFill>
                <a:ea typeface="黑体" panose="02010609060101010101" pitchFamily="49" charset="-122"/>
              </a:rPr>
              <a:t>位芯片构成</a:t>
            </a:r>
            <a:r>
              <a:rPr lang="en-US" altLang="zh-CN" dirty="0">
                <a:solidFill>
                  <a:srgbClr val="CC0000"/>
                </a:solidFill>
                <a:ea typeface="黑体" panose="02010609060101010101" pitchFamily="49" charset="-122"/>
              </a:rPr>
              <a:t>4K×8</a:t>
            </a:r>
            <a:r>
              <a:rPr lang="zh-CN" altLang="en-US" dirty="0">
                <a:solidFill>
                  <a:srgbClr val="CC0000"/>
                </a:solidFill>
                <a:ea typeface="黑体" panose="02010609060101010101" pitchFamily="49" charset="-122"/>
              </a:rPr>
              <a:t>位存储器，地址范围不变</a:t>
            </a:r>
            <a:r>
              <a:rPr lang="en-US" altLang="zh-CN" dirty="0">
                <a:solidFill>
                  <a:srgbClr val="CC0000"/>
                </a:solidFill>
                <a:ea typeface="黑体" panose="02010609060101010101" pitchFamily="49" charset="-122"/>
              </a:rPr>
              <a:t>12</a:t>
            </a:r>
            <a:r>
              <a:rPr lang="zh-CN" altLang="en-US" dirty="0">
                <a:solidFill>
                  <a:srgbClr val="CC0000"/>
                </a:solidFill>
                <a:ea typeface="黑体" panose="02010609060101010101" pitchFamily="49" charset="-122"/>
              </a:rPr>
              <a:t>位地址</a:t>
            </a:r>
            <a:r>
              <a:rPr lang="en-US" altLang="zh-CN" dirty="0">
                <a:solidFill>
                  <a:srgbClr val="CC0000"/>
                </a:solidFill>
                <a:ea typeface="黑体" panose="02010609060101010101" pitchFamily="49" charset="-122"/>
              </a:rPr>
              <a:t>000-FFFH</a:t>
            </a:r>
            <a:r>
              <a:rPr lang="zh-CN" altLang="en-US" dirty="0">
                <a:solidFill>
                  <a:srgbClr val="CC0000"/>
                </a:solidFill>
                <a:ea typeface="黑体" panose="02010609060101010101" pitchFamily="49" charset="-122"/>
              </a:rPr>
              <a:t>。</a:t>
            </a:r>
            <a:endParaRPr lang="en-US" altLang="zh-CN" dirty="0"/>
          </a:p>
          <a:p>
            <a:r>
              <a:rPr lang="en-US" altLang="zh-CN" dirty="0"/>
              <a:t>3.</a:t>
            </a:r>
            <a:r>
              <a:rPr lang="zh-CN" altLang="en-US" dirty="0"/>
              <a:t>字位同时扩展：如</a:t>
            </a:r>
            <a:r>
              <a:rPr lang="zh-CN" altLang="en-US" dirty="0">
                <a:solidFill>
                  <a:srgbClr val="CC0000"/>
                </a:solidFill>
                <a:ea typeface="黑体" panose="02010609060101010101" pitchFamily="49" charset="-122"/>
              </a:rPr>
              <a:t>用</a:t>
            </a:r>
            <a:r>
              <a:rPr lang="en-US" altLang="zh-CN" dirty="0">
                <a:solidFill>
                  <a:srgbClr val="CC0000"/>
                </a:solidFill>
                <a:ea typeface="黑体" panose="02010609060101010101" pitchFamily="49" charset="-122"/>
              </a:rPr>
              <a:t>8</a:t>
            </a:r>
            <a:r>
              <a:rPr lang="zh-CN" altLang="en-US" dirty="0">
                <a:solidFill>
                  <a:srgbClr val="CC0000"/>
                </a:solidFill>
                <a:ea typeface="黑体" panose="02010609060101010101" pitchFamily="49" charset="-122"/>
              </a:rPr>
              <a:t>块</a:t>
            </a:r>
            <a:r>
              <a:rPr lang="en-US" altLang="zh-CN" dirty="0">
                <a:solidFill>
                  <a:srgbClr val="CC0000"/>
                </a:solidFill>
                <a:ea typeface="黑体" panose="02010609060101010101" pitchFamily="49" charset="-122"/>
              </a:rPr>
              <a:t>16K×4</a:t>
            </a:r>
            <a:r>
              <a:rPr lang="zh-CN" altLang="en-US" dirty="0">
                <a:solidFill>
                  <a:srgbClr val="CC0000"/>
                </a:solidFill>
                <a:ea typeface="黑体" panose="02010609060101010101" pitchFamily="49" charset="-122"/>
              </a:rPr>
              <a:t>位芯片构成</a:t>
            </a:r>
            <a:r>
              <a:rPr lang="en-US" altLang="zh-CN" dirty="0">
                <a:solidFill>
                  <a:srgbClr val="CC0000"/>
                </a:solidFill>
                <a:ea typeface="黑体" panose="02010609060101010101" pitchFamily="49" charset="-122"/>
              </a:rPr>
              <a:t>64K×8</a:t>
            </a:r>
            <a:r>
              <a:rPr lang="zh-CN" altLang="en-US" dirty="0">
                <a:solidFill>
                  <a:srgbClr val="CC0000"/>
                </a:solidFill>
                <a:ea typeface="黑体" panose="02010609060101010101" pitchFamily="49" charset="-122"/>
              </a:rPr>
              <a:t>位存储器。</a:t>
            </a:r>
            <a:endParaRPr lang="en-US" altLang="zh-CN" dirty="0"/>
          </a:p>
          <a:p>
            <a:endParaRPr lang="zh-CN" altLang="en-US" dirty="0"/>
          </a:p>
        </p:txBody>
      </p:sp>
    </p:spTree>
    <p:extLst>
      <p:ext uri="{BB962C8B-B14F-4D97-AF65-F5344CB8AC3E}">
        <p14:creationId xmlns:p14="http://schemas.microsoft.com/office/powerpoint/2010/main" val="121363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首先启发学生用最直观的方法思考，</a:t>
            </a:r>
            <a:r>
              <a:rPr lang="en-US" altLang="zh-CN" dirty="0"/>
              <a:t>1Kx4bit -&gt; 4Kx8bit</a:t>
            </a:r>
            <a:r>
              <a:rPr lang="zh-CN" altLang="en-US" dirty="0"/>
              <a:t>，首先从芯片数上看从</a:t>
            </a:r>
            <a:r>
              <a:rPr lang="en-US" altLang="zh-CN" dirty="0"/>
              <a:t>1K-&gt;4K</a:t>
            </a:r>
            <a:r>
              <a:rPr lang="zh-CN" altLang="en-US" dirty="0"/>
              <a:t>，要扩展到</a:t>
            </a:r>
            <a:r>
              <a:rPr lang="en-US" altLang="zh-CN" dirty="0"/>
              <a:t>4</a:t>
            </a:r>
            <a:r>
              <a:rPr lang="zh-CN" altLang="en-US" dirty="0"/>
              <a:t>块；这</a:t>
            </a:r>
            <a:r>
              <a:rPr lang="en-US" altLang="zh-CN" dirty="0"/>
              <a:t>4</a:t>
            </a:r>
            <a:r>
              <a:rPr lang="zh-CN" altLang="en-US" dirty="0"/>
              <a:t>块每块的一个存储单元只有</a:t>
            </a:r>
            <a:r>
              <a:rPr lang="en-US" altLang="zh-CN" dirty="0"/>
              <a:t>4</a:t>
            </a:r>
            <a:r>
              <a:rPr lang="zh-CN" altLang="en-US" dirty="0"/>
              <a:t>位，</a:t>
            </a:r>
            <a:endParaRPr lang="en-US" altLang="zh-CN" dirty="0"/>
          </a:p>
          <a:p>
            <a:r>
              <a:rPr lang="zh-CN" altLang="en-US" dirty="0"/>
              <a:t>所以最终每块又要扩展到</a:t>
            </a:r>
            <a:r>
              <a:rPr lang="en-US" altLang="zh-CN" dirty="0"/>
              <a:t>2</a:t>
            </a:r>
            <a:r>
              <a:rPr lang="zh-CN" altLang="en-US" dirty="0"/>
              <a:t>块，以满足</a:t>
            </a:r>
            <a:r>
              <a:rPr lang="en-US" altLang="zh-CN" dirty="0"/>
              <a:t>8</a:t>
            </a:r>
            <a:r>
              <a:rPr lang="zh-CN" altLang="en-US" dirty="0"/>
              <a:t>位的需求。所以，总共选用</a:t>
            </a:r>
            <a:r>
              <a:rPr lang="en-US" altLang="zh-CN" dirty="0"/>
              <a:t>8</a:t>
            </a:r>
            <a:r>
              <a:rPr lang="zh-CN" altLang="en-US" dirty="0"/>
              <a:t>块 </a:t>
            </a:r>
            <a:r>
              <a:rPr lang="en-US" altLang="zh-CN" dirty="0"/>
              <a:t>1Kx4</a:t>
            </a:r>
            <a:r>
              <a:rPr lang="zh-CN" altLang="en-US" dirty="0"/>
              <a:t>的芯片。（图示两种扩展办法）</a:t>
            </a:r>
            <a:endParaRPr lang="en-US" altLang="zh-CN" dirty="0"/>
          </a:p>
          <a:p>
            <a:endParaRPr lang="en-US" altLang="zh-CN" dirty="0"/>
          </a:p>
          <a:p>
            <a:endParaRPr lang="en-US" altLang="zh-CN" dirty="0"/>
          </a:p>
          <a:p>
            <a:r>
              <a:rPr lang="zh-CN" altLang="en-US" dirty="0"/>
              <a:t>数据线</a:t>
            </a:r>
            <a:r>
              <a:rPr lang="en-US" altLang="zh-CN" dirty="0"/>
              <a:t>D7-D0</a:t>
            </a:r>
            <a:r>
              <a:rPr lang="zh-CN" altLang="en-US" dirty="0"/>
              <a:t>，数据宽度为</a:t>
            </a:r>
            <a:r>
              <a:rPr lang="en-US" altLang="zh-CN" dirty="0"/>
              <a:t>8</a:t>
            </a:r>
            <a:r>
              <a:rPr lang="zh-CN" altLang="en-US" dirty="0"/>
              <a:t>，表示一次读写的数据</a:t>
            </a:r>
            <a:r>
              <a:rPr lang="en-US" altLang="zh-CN" dirty="0"/>
              <a:t>8bit</a:t>
            </a:r>
            <a:r>
              <a:rPr lang="zh-CN" altLang="en-US" dirty="0"/>
              <a:t>，容量</a:t>
            </a:r>
            <a:r>
              <a:rPr lang="en-US" altLang="zh-CN" dirty="0"/>
              <a:t>4Kx8bit=4KByte</a:t>
            </a:r>
            <a:r>
              <a:rPr lang="zh-CN" altLang="en-US" dirty="0"/>
              <a:t>，所以只需寻址</a:t>
            </a:r>
            <a:r>
              <a:rPr lang="en-US" altLang="zh-CN" dirty="0"/>
              <a:t>4K</a:t>
            </a:r>
            <a:r>
              <a:rPr lang="zh-CN" altLang="en-US" dirty="0"/>
              <a:t>空间，需要地址线</a:t>
            </a:r>
            <a:r>
              <a:rPr lang="en-US" altLang="zh-CN" dirty="0"/>
              <a:t>12</a:t>
            </a:r>
            <a:r>
              <a:rPr lang="zh-CN" altLang="en-US" dirty="0"/>
              <a:t>根，</a:t>
            </a:r>
            <a:r>
              <a:rPr lang="en-US" altLang="zh-CN" dirty="0"/>
              <a:t>2^12</a:t>
            </a:r>
            <a:r>
              <a:rPr lang="zh-CN" altLang="en-US" dirty="0"/>
              <a:t>。</a:t>
            </a:r>
            <a:endParaRPr lang="en-US" altLang="zh-CN" dirty="0"/>
          </a:p>
          <a:p>
            <a:r>
              <a:rPr lang="en-US" altLang="zh-CN" dirty="0"/>
              <a:t>A15-A0</a:t>
            </a:r>
            <a:r>
              <a:rPr lang="zh-CN" altLang="en-US" dirty="0"/>
              <a:t>中能表示</a:t>
            </a:r>
            <a:r>
              <a:rPr lang="en-US" altLang="zh-CN" dirty="0"/>
              <a:t>64K</a:t>
            </a:r>
            <a:r>
              <a:rPr lang="zh-CN" altLang="en-US" dirty="0"/>
              <a:t>地址空间，在本例中只使用到</a:t>
            </a:r>
            <a:r>
              <a:rPr lang="en-US" altLang="zh-CN" dirty="0"/>
              <a:t>12</a:t>
            </a:r>
            <a:r>
              <a:rPr lang="zh-CN" altLang="en-US" dirty="0"/>
              <a:t>根地址线，但地址分配可选择任意地址，但要求连续。</a:t>
            </a:r>
            <a:endParaRPr lang="en-US" altLang="zh-CN" dirty="0"/>
          </a:p>
          <a:p>
            <a:endParaRPr lang="zh-CN" alt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6938510"/>
            <a:ext cx="16954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571" y="7286172"/>
            <a:ext cx="1733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21954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芯片内的地址译码：芯片的地址线上的信息被翻译成指向芯片的某一个具体的存储单元。（芯片自己完成）</a:t>
            </a:r>
            <a:endParaRPr lang="en-US" altLang="zh-CN" dirty="0"/>
          </a:p>
          <a:p>
            <a:r>
              <a:rPr lang="zh-CN" altLang="en-US" dirty="0"/>
              <a:t>芯片外的地址分配与片选：是指地址总线的哪些位线与哪个芯片连接，片选怎样形成。（存储器设计的人完成）</a:t>
            </a:r>
            <a:endParaRPr lang="en-US" altLang="zh-CN" dirty="0"/>
          </a:p>
          <a:p>
            <a:endParaRPr lang="en-US" altLang="zh-CN" dirty="0"/>
          </a:p>
          <a:p>
            <a:r>
              <a:rPr lang="zh-CN" altLang="en-US" dirty="0"/>
              <a:t>假设</a:t>
            </a:r>
            <a:r>
              <a:rPr lang="en-US" altLang="zh-CN" dirty="0"/>
              <a:t>A0-A11</a:t>
            </a:r>
            <a:r>
              <a:rPr lang="zh-CN" altLang="en-US" dirty="0"/>
              <a:t>被用作指示本例</a:t>
            </a:r>
            <a:r>
              <a:rPr lang="en-US" altLang="zh-CN" dirty="0"/>
              <a:t>4K</a:t>
            </a:r>
            <a:r>
              <a:rPr lang="zh-CN" altLang="en-US" dirty="0"/>
              <a:t>地址，原则：高位地址译码产生不同片选信号，低位地址直联芯片，在芯片内译码选中某个存储单元。</a:t>
            </a:r>
            <a:endParaRPr lang="en-US" altLang="zh-CN" dirty="0"/>
          </a:p>
          <a:p>
            <a:r>
              <a:rPr lang="zh-CN" altLang="en-US" dirty="0"/>
              <a:t>详细分配如下：</a:t>
            </a:r>
            <a:endParaRPr lang="en-US" altLang="zh-CN" dirty="0"/>
          </a:p>
          <a:p>
            <a:r>
              <a:rPr lang="zh-CN" altLang="en-US" dirty="0"/>
              <a:t>横向是位扩展，纵向是编址空间的扩展。每次存储器访问的数据宽度是</a:t>
            </a:r>
            <a:r>
              <a:rPr lang="en-US" altLang="zh-CN" dirty="0"/>
              <a:t>8</a:t>
            </a:r>
            <a:r>
              <a:rPr lang="zh-CN" altLang="en-US" dirty="0"/>
              <a:t>位。</a:t>
            </a:r>
            <a:endParaRPr lang="en-US" altLang="zh-CN" dirty="0"/>
          </a:p>
          <a:p>
            <a:r>
              <a:rPr lang="zh-CN" altLang="en-US" dirty="0"/>
              <a:t>地址从低到高依次访问</a:t>
            </a:r>
            <a:r>
              <a:rPr lang="en-US" altLang="zh-CN" dirty="0"/>
              <a:t>4</a:t>
            </a:r>
            <a:r>
              <a:rPr lang="zh-CN" altLang="en-US" dirty="0"/>
              <a:t>组芯片（每组两块</a:t>
            </a:r>
            <a:r>
              <a:rPr lang="en-US" altLang="zh-CN" dirty="0"/>
              <a:t>1Kx4</a:t>
            </a:r>
            <a:r>
              <a:rPr lang="zh-CN" altLang="en-US" dirty="0"/>
              <a:t>的芯片），每组</a:t>
            </a:r>
            <a:r>
              <a:rPr lang="en-US" altLang="zh-CN" dirty="0"/>
              <a:t>1K</a:t>
            </a:r>
            <a:r>
              <a:rPr lang="zh-CN" altLang="en-US" dirty="0"/>
              <a:t>地址空间，需要地址线</a:t>
            </a:r>
            <a:r>
              <a:rPr lang="en-US" altLang="zh-CN" dirty="0"/>
              <a:t>10</a:t>
            </a:r>
            <a:r>
              <a:rPr lang="zh-CN" altLang="en-US" dirty="0"/>
              <a:t>根</a:t>
            </a:r>
            <a:r>
              <a:rPr lang="en-US" altLang="zh-CN" dirty="0"/>
              <a:t>A9-A0</a:t>
            </a:r>
            <a:r>
              <a:rPr lang="zh-CN" altLang="en-US" dirty="0"/>
              <a:t>。</a:t>
            </a:r>
            <a:endParaRPr lang="en-US" altLang="zh-CN" dirty="0"/>
          </a:p>
          <a:p>
            <a:r>
              <a:rPr lang="zh-CN" altLang="en-US" dirty="0"/>
              <a:t>高位</a:t>
            </a:r>
            <a:r>
              <a:rPr lang="en-US" altLang="zh-CN" dirty="0"/>
              <a:t>A</a:t>
            </a:r>
            <a:r>
              <a:rPr lang="en-US" altLang="zh-CN" baseline="-25000" dirty="0"/>
              <a:t>11</a:t>
            </a:r>
            <a:r>
              <a:rPr lang="en-US" altLang="zh-CN" dirty="0"/>
              <a:t>A</a:t>
            </a:r>
            <a:r>
              <a:rPr lang="en-US" altLang="zh-CN" baseline="-25000" dirty="0"/>
              <a:t>10</a:t>
            </a:r>
            <a:r>
              <a:rPr lang="zh-CN" altLang="en-US" dirty="0"/>
              <a:t>可以看作是组地址；如</a:t>
            </a:r>
            <a:r>
              <a:rPr lang="en-US" altLang="zh-CN" dirty="0"/>
              <a:t>00</a:t>
            </a:r>
            <a:r>
              <a:rPr lang="zh-CN" altLang="en-US" dirty="0"/>
              <a:t>表示第一组，</a:t>
            </a:r>
            <a:r>
              <a:rPr lang="en-US" altLang="zh-CN" dirty="0"/>
              <a:t>01</a:t>
            </a:r>
            <a:r>
              <a:rPr lang="zh-CN" altLang="en-US" dirty="0"/>
              <a:t>表示第二组。</a:t>
            </a:r>
            <a:r>
              <a:rPr lang="en-US" altLang="zh-CN" dirty="0"/>
              <a:t>2</a:t>
            </a:r>
            <a:r>
              <a:rPr lang="zh-CN" altLang="en-US" dirty="0"/>
              <a:t>位组地址刚好能指示</a:t>
            </a:r>
            <a:r>
              <a:rPr lang="en-US" altLang="zh-CN" dirty="0"/>
              <a:t>4</a:t>
            </a:r>
            <a:r>
              <a:rPr lang="zh-CN" altLang="en-US" dirty="0"/>
              <a:t>组芯片。</a:t>
            </a:r>
            <a:endParaRPr lang="en-US" altLang="zh-CN" dirty="0"/>
          </a:p>
          <a:p>
            <a:r>
              <a:rPr lang="zh-CN" altLang="en-US" dirty="0"/>
              <a:t>所以，利用</a:t>
            </a:r>
            <a:r>
              <a:rPr lang="en-US" altLang="zh-CN" dirty="0"/>
              <a:t>A</a:t>
            </a:r>
            <a:r>
              <a:rPr lang="en-US" altLang="zh-CN" baseline="-25000" dirty="0"/>
              <a:t>11</a:t>
            </a:r>
            <a:r>
              <a:rPr lang="en-US" altLang="zh-CN" dirty="0"/>
              <a:t>A</a:t>
            </a:r>
            <a:r>
              <a:rPr lang="en-US" altLang="zh-CN" baseline="-25000" dirty="0"/>
              <a:t>10</a:t>
            </a:r>
            <a:r>
              <a:rPr lang="zh-CN" altLang="en-US" dirty="0"/>
              <a:t>来产生片选信号。具体看下页描述。</a:t>
            </a:r>
            <a:endParaRPr lang="en-US" altLang="zh-CN" dirty="0"/>
          </a:p>
          <a:p>
            <a:r>
              <a:rPr lang="zh-CN" altLang="en-US" dirty="0"/>
              <a:t>现占用的地址：</a:t>
            </a:r>
            <a:r>
              <a:rPr lang="en-US" altLang="zh-CN" dirty="0"/>
              <a:t>0000H-0FFFH</a:t>
            </a:r>
          </a:p>
          <a:p>
            <a:r>
              <a:rPr lang="zh-CN" altLang="en-US" dirty="0"/>
              <a:t>也可以选择：</a:t>
            </a:r>
            <a:r>
              <a:rPr lang="en-US" altLang="zh-CN" dirty="0"/>
              <a:t>1000H-1FFFH</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172395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注：在数字逻辑中，带非</a:t>
            </a:r>
            <a:r>
              <a:rPr lang="el-GR" altLang="zh-CN" dirty="0"/>
              <a:t>Ᾱ</a:t>
            </a:r>
            <a:r>
              <a:rPr lang="zh-CN" altLang="en-US" dirty="0"/>
              <a:t>的标识符表示低电平有效。</a:t>
            </a:r>
          </a:p>
          <a:p>
            <a:r>
              <a:rPr lang="zh-CN" altLang="en-US" dirty="0"/>
              <a:t>考虑片选信号的电路设计，与非门：输入为</a:t>
            </a:r>
            <a:r>
              <a:rPr lang="en-US" altLang="zh-CN" dirty="0"/>
              <a:t>A</a:t>
            </a:r>
            <a:r>
              <a:rPr lang="en-US" altLang="zh-CN" baseline="-25000" dirty="0"/>
              <a:t>11</a:t>
            </a:r>
            <a:r>
              <a:rPr lang="zh-CN" altLang="en-US" dirty="0"/>
              <a:t>、</a:t>
            </a:r>
            <a:r>
              <a:rPr lang="en-US" altLang="zh-CN" dirty="0"/>
              <a:t>A</a:t>
            </a:r>
            <a:r>
              <a:rPr lang="en-US" altLang="zh-CN" baseline="-25000" dirty="0"/>
              <a:t>10</a:t>
            </a:r>
            <a:r>
              <a:rPr lang="zh-CN" altLang="en-US" dirty="0"/>
              <a:t>或他们的非信号。</a:t>
            </a:r>
          </a:p>
        </p:txBody>
      </p:sp>
    </p:spTree>
    <p:extLst>
      <p:ext uri="{BB962C8B-B14F-4D97-AF65-F5344CB8AC3E}">
        <p14:creationId xmlns:p14="http://schemas.microsoft.com/office/powerpoint/2010/main" val="240154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存储器分类，按工作性质或存取方式分：</a:t>
            </a:r>
            <a:endParaRPr lang="en-US" altLang="zh-CN" dirty="0"/>
          </a:p>
          <a:p>
            <a:r>
              <a:rPr lang="en-US" altLang="zh-CN" dirty="0"/>
              <a:t>1.RAM</a:t>
            </a:r>
            <a:r>
              <a:rPr lang="zh-CN" altLang="en-US" dirty="0"/>
              <a:t>随机访问存储器：访问任意单元的时间一样。</a:t>
            </a:r>
            <a:r>
              <a:rPr lang="en-US" altLang="zh-CN" dirty="0"/>
              <a:t>DRAM</a:t>
            </a:r>
            <a:r>
              <a:rPr lang="zh-CN" altLang="en-US" dirty="0"/>
              <a:t>（动态随机访问存储器）</a:t>
            </a:r>
            <a:endParaRPr lang="en-US" altLang="zh-CN" dirty="0"/>
          </a:p>
          <a:p>
            <a:r>
              <a:rPr lang="en-US" altLang="zh-CN" dirty="0"/>
              <a:t>2.SAM</a:t>
            </a:r>
            <a:r>
              <a:rPr lang="zh-CN" altLang="en-US" dirty="0"/>
              <a:t>顺序访问存储器：必须从存储体开始找到待访问（读写）的单元。</a:t>
            </a:r>
            <a:endParaRPr lang="en-US" altLang="zh-CN" dirty="0"/>
          </a:p>
          <a:p>
            <a:r>
              <a:rPr lang="en-US" altLang="zh-CN" dirty="0"/>
              <a:t>3.DAM</a:t>
            </a:r>
            <a:r>
              <a:rPr lang="zh-CN" altLang="en-US" dirty="0"/>
              <a:t>直接存取存储器：可直接定位到任意的块，但在块内，需从头定位到要访问的存储单元。如磁盘，</a:t>
            </a:r>
            <a:endParaRPr lang="en-US" altLang="zh-CN" dirty="0"/>
          </a:p>
          <a:p>
            <a:r>
              <a:rPr lang="en-US" altLang="zh-CN" dirty="0"/>
              <a:t>4.</a:t>
            </a:r>
            <a:r>
              <a:rPr lang="zh-CN" altLang="en-US" dirty="0"/>
              <a:t>相联存储器</a:t>
            </a:r>
            <a:r>
              <a:rPr lang="en-US" altLang="zh-CN" dirty="0"/>
              <a:t>AM/CAM</a:t>
            </a:r>
            <a:r>
              <a:rPr lang="zh-CN" altLang="en-US" dirty="0"/>
              <a:t>：可通过内容检索到存储位置，例如快表。</a:t>
            </a:r>
          </a:p>
        </p:txBody>
      </p:sp>
    </p:spTree>
    <p:extLst>
      <p:ext uri="{BB962C8B-B14F-4D97-AF65-F5344CB8AC3E}">
        <p14:creationId xmlns:p14="http://schemas.microsoft.com/office/powerpoint/2010/main" val="8909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此图中：纵向在扩展位数，横向在扩展单元数（即扩展地址空间从</a:t>
            </a:r>
            <a:r>
              <a:rPr lang="en-US" altLang="zh-CN" dirty="0"/>
              <a:t>1K-&gt;4K</a:t>
            </a:r>
            <a:r>
              <a:rPr lang="zh-CN" altLang="en-US" dirty="0"/>
              <a:t>）。</a:t>
            </a:r>
            <a:endParaRPr lang="en-US" altLang="zh-CN" dirty="0"/>
          </a:p>
          <a:p>
            <a:r>
              <a:rPr lang="zh-CN" altLang="en-US" dirty="0"/>
              <a:t>连接数据线：每组下面的</a:t>
            </a:r>
            <a:r>
              <a:rPr lang="en-US" altLang="zh-CN" dirty="0"/>
              <a:t>1Kx4</a:t>
            </a:r>
            <a:r>
              <a:rPr lang="zh-CN" altLang="en-US" dirty="0"/>
              <a:t>芯片连接数据线低位</a:t>
            </a:r>
            <a:r>
              <a:rPr lang="en-US" altLang="zh-CN" dirty="0"/>
              <a:t>D3-D0</a:t>
            </a:r>
            <a:r>
              <a:rPr lang="zh-CN" altLang="en-US" dirty="0"/>
              <a:t>，上面的</a:t>
            </a:r>
            <a:r>
              <a:rPr lang="en-US" altLang="zh-CN" dirty="0"/>
              <a:t>1Kx4</a:t>
            </a:r>
            <a:r>
              <a:rPr lang="zh-CN" altLang="en-US" dirty="0"/>
              <a:t>芯片连接数据线高位</a:t>
            </a:r>
            <a:r>
              <a:rPr lang="en-US" altLang="zh-CN" dirty="0"/>
              <a:t>D7-D4</a:t>
            </a:r>
            <a:r>
              <a:rPr lang="zh-CN" altLang="en-US" dirty="0"/>
              <a:t>。</a:t>
            </a:r>
            <a:endParaRPr lang="en-US" altLang="zh-CN" dirty="0"/>
          </a:p>
          <a:p>
            <a:r>
              <a:rPr lang="zh-CN" altLang="en-US" dirty="0"/>
              <a:t>连接地址线低位</a:t>
            </a:r>
            <a:r>
              <a:rPr lang="en-US" altLang="zh-CN" dirty="0"/>
              <a:t>A9-A0</a:t>
            </a:r>
            <a:r>
              <a:rPr lang="zh-CN" altLang="en-US" dirty="0"/>
              <a:t>：直联每组内的每块芯片。</a:t>
            </a:r>
            <a:endParaRPr lang="en-US" altLang="zh-CN" dirty="0"/>
          </a:p>
          <a:p>
            <a:r>
              <a:rPr lang="zh-CN" altLang="en-US" dirty="0"/>
              <a:t>地址线高位</a:t>
            </a:r>
            <a:r>
              <a:rPr lang="en-US" altLang="zh-CN" dirty="0"/>
              <a:t>A</a:t>
            </a:r>
            <a:r>
              <a:rPr lang="en-US" altLang="zh-CN" baseline="-25000" dirty="0"/>
              <a:t>11</a:t>
            </a:r>
            <a:r>
              <a:rPr lang="en-US" altLang="zh-CN" dirty="0"/>
              <a:t>A</a:t>
            </a:r>
            <a:r>
              <a:rPr lang="en-US" altLang="zh-CN" baseline="-25000" dirty="0"/>
              <a:t>10</a:t>
            </a:r>
            <a:r>
              <a:rPr lang="zh-CN" altLang="en-US" dirty="0"/>
              <a:t>经一个与非门形成</a:t>
            </a:r>
            <a:r>
              <a:rPr lang="en-US" altLang="zh-CN" dirty="0"/>
              <a:t>4</a:t>
            </a:r>
            <a:r>
              <a:rPr lang="zh-CN" altLang="en-US" dirty="0"/>
              <a:t>组片选信号，每组片选信号连接组内两块芯片，即同时选中一组两块芯片。</a:t>
            </a:r>
            <a:endParaRPr lang="en-US" altLang="zh-CN" dirty="0"/>
          </a:p>
          <a:p>
            <a:r>
              <a:rPr lang="zh-CN" altLang="en-US" dirty="0">
                <a:latin typeface="黑体" panose="02010609060101010101" pitchFamily="49" charset="-122"/>
                <a:ea typeface="黑体" panose="02010609060101010101" pitchFamily="49" charset="-122"/>
              </a:rPr>
              <a:t>总线地址：</a:t>
            </a:r>
            <a:r>
              <a:rPr lang="en-US" altLang="zh-CN" dirty="0">
                <a:solidFill>
                  <a:srgbClr val="FFFF66"/>
                </a:solidFill>
                <a:latin typeface="黑体" panose="02010609060101010101" pitchFamily="49" charset="-122"/>
                <a:ea typeface="黑体" panose="02010609060101010101" pitchFamily="49" charset="-122"/>
              </a:rPr>
              <a:t>01</a:t>
            </a:r>
            <a:r>
              <a:rPr lang="en-US" altLang="zh-CN" dirty="0">
                <a:latin typeface="黑体" panose="02010609060101010101" pitchFamily="49" charset="-122"/>
                <a:ea typeface="黑体" panose="02010609060101010101" pitchFamily="49" charset="-122"/>
              </a:rPr>
              <a:t>0101010101 </a:t>
            </a:r>
            <a:r>
              <a:rPr lang="zh-CN" altLang="en-US" dirty="0">
                <a:latin typeface="黑体" panose="02010609060101010101" pitchFamily="49" charset="-122"/>
                <a:ea typeface="黑体" panose="02010609060101010101" pitchFamily="49" charset="-122"/>
              </a:rPr>
              <a:t>访问第二组</a:t>
            </a:r>
            <a:r>
              <a:rPr lang="en-US" altLang="zh-CN" dirty="0">
                <a:latin typeface="黑体" panose="02010609060101010101" pitchFamily="49" charset="-122"/>
                <a:ea typeface="黑体" panose="02010609060101010101" pitchFamily="49" charset="-122"/>
              </a:rPr>
              <a:t>(</a:t>
            </a:r>
            <a:r>
              <a:rPr lang="en-US" altLang="zh-CN" dirty="0"/>
              <a:t>A</a:t>
            </a:r>
            <a:r>
              <a:rPr lang="en-US" altLang="zh-CN" baseline="-25000" dirty="0"/>
              <a:t>11</a:t>
            </a:r>
            <a:r>
              <a:rPr lang="en-US" altLang="zh-CN" dirty="0"/>
              <a:t>A</a:t>
            </a:r>
            <a:r>
              <a:rPr lang="en-US" altLang="zh-CN" baseline="-25000" dirty="0"/>
              <a:t>10</a:t>
            </a:r>
            <a:r>
              <a:rPr lang="en-US" altLang="zh-CN" dirty="0">
                <a:latin typeface="黑体" panose="02010609060101010101" pitchFamily="49" charset="-122"/>
                <a:ea typeface="黑体" panose="02010609060101010101" pitchFamily="49" charset="-122"/>
              </a:rPr>
              <a:t>=01</a:t>
            </a:r>
            <a:r>
              <a:rPr lang="zh-CN" altLang="en-US" dirty="0">
                <a:latin typeface="黑体" panose="02010609060101010101" pitchFamily="49" charset="-122"/>
                <a:ea typeface="黑体" panose="02010609060101010101" pitchFamily="49" charset="-122"/>
              </a:rPr>
              <a:t>）两块芯片的片内地址为</a:t>
            </a:r>
            <a:r>
              <a:rPr lang="en-US" altLang="zh-CN" dirty="0">
                <a:latin typeface="黑体" panose="02010609060101010101" pitchFamily="49" charset="-122"/>
                <a:ea typeface="黑体" panose="02010609060101010101" pitchFamily="49" charset="-122"/>
              </a:rPr>
              <a:t>0101010101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en-US" altLang="zh-CN" dirty="0"/>
              <a:t>A9-A0</a:t>
            </a:r>
            <a:r>
              <a:rPr lang="zh-CN" altLang="en-US" dirty="0"/>
              <a:t>）</a:t>
            </a:r>
            <a:r>
              <a:rPr lang="zh-CN" altLang="en-US" dirty="0">
                <a:latin typeface="黑体" panose="02010609060101010101" pitchFamily="49" charset="-122"/>
                <a:ea typeface="黑体" panose="02010609060101010101" pitchFamily="49" charset="-122"/>
              </a:rPr>
              <a:t>的存储单元</a:t>
            </a:r>
            <a:endParaRPr lang="en-US" altLang="zh-CN" dirty="0"/>
          </a:p>
        </p:txBody>
      </p:sp>
    </p:spTree>
    <p:extLst>
      <p:ext uri="{BB962C8B-B14F-4D97-AF65-F5344CB8AC3E}">
        <p14:creationId xmlns:p14="http://schemas.microsoft.com/office/powerpoint/2010/main" val="2678936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组织芯片的一般原则：按地址区从低到高，先安排</a:t>
            </a:r>
            <a:r>
              <a:rPr lang="en-US" altLang="zh-CN" dirty="0"/>
              <a:t>ROM</a:t>
            </a:r>
            <a:r>
              <a:rPr lang="zh-CN" altLang="en-US" dirty="0"/>
              <a:t>芯片后安排</a:t>
            </a:r>
            <a:r>
              <a:rPr lang="en-US" altLang="zh-CN" dirty="0"/>
              <a:t>RAM</a:t>
            </a:r>
            <a:r>
              <a:rPr lang="zh-CN" altLang="en-US" dirty="0"/>
              <a:t>芯片，先安排大容量芯片再安排小容量芯片。</a:t>
            </a:r>
            <a:endParaRPr lang="en-US" altLang="zh-CN" dirty="0"/>
          </a:p>
          <a:p>
            <a:r>
              <a:rPr lang="en-US" altLang="zh-CN" dirty="0"/>
              <a:t>3</a:t>
            </a:r>
            <a:r>
              <a:rPr lang="zh-CN" altLang="en-US" dirty="0"/>
              <a:t>片芯片共</a:t>
            </a:r>
            <a:r>
              <a:rPr lang="en-US" altLang="zh-CN" dirty="0"/>
              <a:t>5K</a:t>
            </a:r>
            <a:r>
              <a:rPr lang="zh-CN" altLang="en-US" dirty="0"/>
              <a:t>容量，地址范围：</a:t>
            </a:r>
            <a:r>
              <a:rPr lang="en-US" altLang="zh-CN" dirty="0"/>
              <a:t>0000H-13FFH</a:t>
            </a:r>
          </a:p>
          <a:p>
            <a:r>
              <a:rPr lang="zh-CN" altLang="en-US" dirty="0"/>
              <a:t>总共</a:t>
            </a:r>
            <a:r>
              <a:rPr lang="en-US" altLang="zh-CN" dirty="0"/>
              <a:t>5K</a:t>
            </a:r>
            <a:r>
              <a:rPr lang="zh-CN" altLang="en-US" dirty="0"/>
              <a:t>的地址空间需要</a:t>
            </a:r>
            <a:r>
              <a:rPr lang="en-US" altLang="zh-CN" dirty="0"/>
              <a:t>13</a:t>
            </a:r>
            <a:r>
              <a:rPr lang="zh-CN" altLang="en-US" dirty="0"/>
              <a:t>根地址线：</a:t>
            </a:r>
            <a:r>
              <a:rPr lang="en-US" altLang="zh-CN" dirty="0"/>
              <a:t>A0-A12</a:t>
            </a:r>
          </a:p>
          <a:p>
            <a:r>
              <a:rPr lang="en-US" altLang="zh-CN" dirty="0"/>
              <a:t>2K</a:t>
            </a:r>
            <a:r>
              <a:rPr lang="zh-CN" altLang="en-US" dirty="0"/>
              <a:t>的地址空间需要片内地址线：</a:t>
            </a:r>
            <a:r>
              <a:rPr lang="en-US" altLang="zh-CN" dirty="0"/>
              <a:t>A0-A10</a:t>
            </a:r>
          </a:p>
          <a:p>
            <a:r>
              <a:rPr lang="en-US" altLang="zh-CN" dirty="0"/>
              <a:t>1K</a:t>
            </a:r>
            <a:r>
              <a:rPr lang="zh-CN" altLang="en-US" dirty="0"/>
              <a:t>的地址空间需要片内地址线：</a:t>
            </a:r>
            <a:r>
              <a:rPr lang="en-US" altLang="zh-CN" dirty="0"/>
              <a:t>A0-A9</a:t>
            </a:r>
          </a:p>
        </p:txBody>
      </p:sp>
    </p:spTree>
    <p:extLst>
      <p:ext uri="{BB962C8B-B14F-4D97-AF65-F5344CB8AC3E}">
        <p14:creationId xmlns:p14="http://schemas.microsoft.com/office/powerpoint/2010/main" val="4230289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为三组芯片（每组</a:t>
            </a:r>
            <a:r>
              <a:rPr lang="en-US" altLang="zh-CN" dirty="0"/>
              <a:t>1</a:t>
            </a:r>
            <a:r>
              <a:rPr lang="zh-CN" altLang="en-US" dirty="0"/>
              <a:t>块）从低到高分配地址。</a:t>
            </a:r>
            <a:endParaRPr lang="en-US" altLang="zh-CN" dirty="0"/>
          </a:p>
          <a:p>
            <a:r>
              <a:rPr lang="zh-CN" altLang="en-US" dirty="0"/>
              <a:t>总共</a:t>
            </a:r>
            <a:r>
              <a:rPr lang="en-US" altLang="zh-CN" dirty="0"/>
              <a:t>5K</a:t>
            </a:r>
            <a:r>
              <a:rPr lang="zh-CN" altLang="en-US" dirty="0"/>
              <a:t>的空间，需要</a:t>
            </a:r>
            <a:r>
              <a:rPr lang="en-US" altLang="zh-CN" dirty="0"/>
              <a:t>A0-A12</a:t>
            </a:r>
            <a:r>
              <a:rPr lang="zh-CN" altLang="en-US" dirty="0"/>
              <a:t>共</a:t>
            </a:r>
            <a:r>
              <a:rPr lang="en-US" altLang="zh-CN" dirty="0"/>
              <a:t>13</a:t>
            </a:r>
            <a:r>
              <a:rPr lang="zh-CN" altLang="en-US" dirty="0"/>
              <a:t>根地址线，而片内</a:t>
            </a:r>
            <a:r>
              <a:rPr lang="en-US" altLang="zh-CN" dirty="0"/>
              <a:t>1K</a:t>
            </a:r>
            <a:r>
              <a:rPr lang="zh-CN" altLang="en-US" dirty="0"/>
              <a:t>是</a:t>
            </a:r>
            <a:r>
              <a:rPr lang="en-US" altLang="zh-CN" dirty="0"/>
              <a:t>2</a:t>
            </a:r>
            <a:r>
              <a:rPr lang="en-US" altLang="zh-CN" baseline="30000" dirty="0"/>
              <a:t>10</a:t>
            </a:r>
            <a:r>
              <a:rPr lang="zh-CN" altLang="en-US" dirty="0"/>
              <a:t>，需要</a:t>
            </a:r>
            <a:r>
              <a:rPr lang="en-US" altLang="zh-CN" dirty="0"/>
              <a:t>A0-A9</a:t>
            </a:r>
            <a:r>
              <a:rPr lang="zh-CN" altLang="en-US" dirty="0"/>
              <a:t>的地址线，片内</a:t>
            </a:r>
            <a:r>
              <a:rPr lang="en-US" altLang="zh-CN" dirty="0"/>
              <a:t>2K</a:t>
            </a:r>
            <a:r>
              <a:rPr lang="zh-CN" altLang="en-US" dirty="0"/>
              <a:t>需要</a:t>
            </a:r>
            <a:r>
              <a:rPr lang="en-US" altLang="zh-CN" dirty="0"/>
              <a:t>A0-A10</a:t>
            </a:r>
            <a:r>
              <a:rPr lang="zh-CN" altLang="en-US" dirty="0"/>
              <a:t>地址线。</a:t>
            </a:r>
            <a:endParaRPr lang="en-US" altLang="zh-CN" dirty="0"/>
          </a:p>
          <a:p>
            <a:r>
              <a:rPr lang="zh-CN" altLang="en-US" dirty="0"/>
              <a:t>第一块</a:t>
            </a:r>
            <a:r>
              <a:rPr lang="en-US" altLang="zh-CN" dirty="0"/>
              <a:t>ROM 2KB</a:t>
            </a:r>
            <a:r>
              <a:rPr lang="zh-CN" altLang="en-US" dirty="0"/>
              <a:t>占据了最低的</a:t>
            </a:r>
            <a:r>
              <a:rPr lang="en-US" altLang="zh-CN" dirty="0"/>
              <a:t>2K</a:t>
            </a:r>
            <a:r>
              <a:rPr lang="zh-CN" altLang="en-US" dirty="0"/>
              <a:t>地址，即</a:t>
            </a:r>
            <a:r>
              <a:rPr lang="en-US" altLang="zh-CN" dirty="0"/>
              <a:t>A10-A0</a:t>
            </a:r>
            <a:r>
              <a:rPr lang="zh-CN" altLang="en-US" dirty="0"/>
              <a:t>为</a:t>
            </a:r>
            <a:r>
              <a:rPr lang="en-US" altLang="zh-CN" dirty="0"/>
              <a:t>00000000000-11111111111 </a:t>
            </a:r>
            <a:r>
              <a:rPr lang="zh-CN" altLang="en-US" dirty="0"/>
              <a:t>（</a:t>
            </a:r>
            <a:r>
              <a:rPr lang="en-US" altLang="zh-CN" dirty="0"/>
              <a:t>11</a:t>
            </a:r>
            <a:r>
              <a:rPr lang="zh-CN" altLang="en-US" dirty="0"/>
              <a:t>个</a:t>
            </a:r>
            <a:r>
              <a:rPr lang="en-US" altLang="zh-CN" dirty="0"/>
              <a:t>0 </a:t>
            </a:r>
            <a:r>
              <a:rPr lang="zh-CN" altLang="en-US" dirty="0"/>
              <a:t>到 </a:t>
            </a:r>
            <a:r>
              <a:rPr lang="en-US" altLang="zh-CN" dirty="0"/>
              <a:t>11</a:t>
            </a:r>
            <a:r>
              <a:rPr lang="zh-CN" altLang="en-US" dirty="0"/>
              <a:t>个</a:t>
            </a:r>
            <a:r>
              <a:rPr lang="en-US" altLang="zh-CN" dirty="0"/>
              <a:t>1</a:t>
            </a:r>
            <a:r>
              <a:rPr lang="zh-CN" altLang="en-US" dirty="0"/>
              <a:t>，即</a:t>
            </a:r>
            <a:r>
              <a:rPr lang="en-US" altLang="zh-CN" dirty="0"/>
              <a:t>000H-7FFH</a:t>
            </a:r>
            <a:r>
              <a:rPr lang="zh-CN" altLang="en-US" dirty="0"/>
              <a:t>），</a:t>
            </a:r>
            <a:r>
              <a:rPr lang="en-US" altLang="zh-CN" dirty="0"/>
              <a:t>A12A11</a:t>
            </a:r>
            <a:r>
              <a:rPr lang="zh-CN" altLang="en-US" dirty="0"/>
              <a:t>为</a:t>
            </a:r>
            <a:r>
              <a:rPr lang="en-US" altLang="zh-CN" dirty="0"/>
              <a:t>00;</a:t>
            </a:r>
          </a:p>
          <a:p>
            <a:r>
              <a:rPr lang="zh-CN" altLang="en-US" dirty="0"/>
              <a:t>第二块</a:t>
            </a:r>
            <a:r>
              <a:rPr lang="en-US" altLang="zh-CN" dirty="0"/>
              <a:t>RAM 2KB</a:t>
            </a:r>
            <a:r>
              <a:rPr lang="zh-CN" altLang="en-US" dirty="0"/>
              <a:t>占据了接下来的</a:t>
            </a:r>
            <a:r>
              <a:rPr lang="en-US" altLang="zh-CN" dirty="0"/>
              <a:t>2K</a:t>
            </a:r>
            <a:r>
              <a:rPr lang="zh-CN" altLang="en-US" dirty="0"/>
              <a:t>地址，即</a:t>
            </a:r>
            <a:r>
              <a:rPr lang="en-US" altLang="zh-CN" dirty="0"/>
              <a:t>A10-A0</a:t>
            </a:r>
            <a:r>
              <a:rPr lang="zh-CN" altLang="en-US" dirty="0"/>
              <a:t>仍为</a:t>
            </a:r>
            <a:r>
              <a:rPr lang="en-US" altLang="zh-CN" dirty="0"/>
              <a:t>00000000000-11111111111</a:t>
            </a:r>
            <a:r>
              <a:rPr lang="zh-CN" altLang="en-US" dirty="0"/>
              <a:t>，但</a:t>
            </a:r>
            <a:r>
              <a:rPr lang="en-US" altLang="zh-CN" dirty="0"/>
              <a:t>A11</a:t>
            </a:r>
            <a:r>
              <a:rPr lang="zh-CN" altLang="en-US" dirty="0"/>
              <a:t>位为</a:t>
            </a:r>
            <a:r>
              <a:rPr lang="en-US" altLang="zh-CN" dirty="0"/>
              <a:t>1</a:t>
            </a:r>
            <a:r>
              <a:rPr lang="zh-CN" altLang="en-US" dirty="0"/>
              <a:t>，即</a:t>
            </a:r>
            <a:r>
              <a:rPr lang="en-US" altLang="zh-CN" dirty="0"/>
              <a:t>800H-FFFH</a:t>
            </a:r>
            <a:r>
              <a:rPr lang="zh-CN" altLang="en-US" dirty="0"/>
              <a:t>），</a:t>
            </a:r>
            <a:r>
              <a:rPr lang="en-US" altLang="zh-CN" dirty="0"/>
              <a:t>A12A11</a:t>
            </a:r>
            <a:r>
              <a:rPr lang="zh-CN" altLang="en-US" dirty="0"/>
              <a:t>为0</a:t>
            </a:r>
            <a:r>
              <a:rPr lang="en-US" altLang="zh-CN" dirty="0"/>
              <a:t>1</a:t>
            </a:r>
            <a:r>
              <a:rPr lang="zh-CN" altLang="en-US" dirty="0"/>
              <a:t>；</a:t>
            </a:r>
            <a:endParaRPr lang="en-US" altLang="zh-CN" dirty="0"/>
          </a:p>
          <a:p>
            <a:r>
              <a:rPr lang="zh-CN" altLang="en-US" dirty="0"/>
              <a:t>至此，已占用了</a:t>
            </a:r>
            <a:r>
              <a:rPr lang="en-US" altLang="zh-CN" dirty="0"/>
              <a:t>12</a:t>
            </a:r>
            <a:r>
              <a:rPr lang="zh-CN" altLang="en-US" dirty="0"/>
              <a:t>根地址线，到</a:t>
            </a:r>
            <a:r>
              <a:rPr lang="en-US" altLang="zh-CN" dirty="0"/>
              <a:t>A11</a:t>
            </a:r>
            <a:r>
              <a:rPr lang="zh-CN" altLang="en-US" dirty="0"/>
              <a:t>位，现将（</a:t>
            </a:r>
            <a:r>
              <a:rPr lang="en-US" altLang="zh-CN" dirty="0"/>
              <a:t>A12=1</a:t>
            </a:r>
            <a:r>
              <a:rPr lang="zh-CN" altLang="en-US" dirty="0"/>
              <a:t>）的地址分配给接下来的</a:t>
            </a:r>
            <a:r>
              <a:rPr lang="en-US" altLang="zh-CN" dirty="0"/>
              <a:t>1KBRAM</a:t>
            </a:r>
            <a:r>
              <a:rPr lang="zh-CN" altLang="en-US" dirty="0"/>
              <a:t>芯片。</a:t>
            </a:r>
            <a:endParaRPr lang="en-US" altLang="zh-CN" dirty="0"/>
          </a:p>
          <a:p>
            <a:r>
              <a:rPr lang="zh-CN" altLang="en-US" dirty="0"/>
              <a:t>（</a:t>
            </a:r>
            <a:r>
              <a:rPr lang="en-US" altLang="zh-CN" dirty="0"/>
              <a:t>A12=1</a:t>
            </a:r>
            <a:r>
              <a:rPr lang="zh-CN" altLang="en-US" dirty="0"/>
              <a:t>）打头的地址总共可以覆盖</a:t>
            </a:r>
            <a:r>
              <a:rPr lang="en-US" altLang="zh-CN" dirty="0"/>
              <a:t>4K</a:t>
            </a:r>
            <a:r>
              <a:rPr lang="zh-CN" altLang="en-US" dirty="0"/>
              <a:t>（</a:t>
            </a:r>
            <a:r>
              <a:rPr lang="en-US" altLang="zh-CN" dirty="0"/>
              <a:t>A11-A0</a:t>
            </a:r>
            <a:r>
              <a:rPr lang="zh-CN" altLang="en-US" dirty="0"/>
              <a:t>）地址空间，只使用到最低的</a:t>
            </a:r>
            <a:r>
              <a:rPr lang="en-US" altLang="zh-CN" dirty="0"/>
              <a:t>1K</a:t>
            </a:r>
            <a:r>
              <a:rPr lang="zh-CN" altLang="en-US" dirty="0"/>
              <a:t>地址空间。即，</a:t>
            </a:r>
            <a:r>
              <a:rPr lang="en-US" altLang="zh-CN" dirty="0"/>
              <a:t>A12A11A10</a:t>
            </a:r>
            <a:r>
              <a:rPr lang="zh-CN" altLang="en-US" dirty="0"/>
              <a:t>为</a:t>
            </a:r>
            <a:r>
              <a:rPr lang="en-US" altLang="zh-CN" dirty="0"/>
              <a:t>100</a:t>
            </a:r>
            <a:r>
              <a:rPr lang="zh-CN" altLang="en-US" dirty="0"/>
              <a:t>，而</a:t>
            </a:r>
            <a:r>
              <a:rPr lang="en-US" altLang="zh-CN" dirty="0"/>
              <a:t>A9-A0</a:t>
            </a:r>
            <a:r>
              <a:rPr lang="zh-CN" altLang="en-US" dirty="0"/>
              <a:t>分配给片内地址</a:t>
            </a:r>
            <a:endParaRPr lang="en-US" altLang="zh-CN" dirty="0"/>
          </a:p>
          <a:p>
            <a:r>
              <a:rPr lang="zh-CN" altLang="en-US" dirty="0"/>
              <a:t>因此，除了芯片占用的低位地址，高位地址用作形成片选逻辑。</a:t>
            </a:r>
            <a:endParaRPr lang="en-US" altLang="zh-CN" dirty="0"/>
          </a:p>
          <a:p>
            <a:endParaRPr lang="en-US" altLang="zh-CN" dirty="0"/>
          </a:p>
        </p:txBody>
      </p:sp>
    </p:spTree>
    <p:extLst>
      <p:ext uri="{BB962C8B-B14F-4D97-AF65-F5344CB8AC3E}">
        <p14:creationId xmlns:p14="http://schemas.microsoft.com/office/powerpoint/2010/main" val="1620540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留给学生作业。</a:t>
            </a:r>
            <a:endParaRPr lang="en-US" altLang="zh-CN" dirty="0"/>
          </a:p>
          <a:p>
            <a:r>
              <a:rPr lang="zh-CN" altLang="en-US" dirty="0"/>
              <a:t>总容量</a:t>
            </a:r>
            <a:r>
              <a:rPr lang="en-US" altLang="zh-CN" dirty="0"/>
              <a:t>4KB</a:t>
            </a:r>
            <a:r>
              <a:rPr lang="zh-CN" altLang="en-US" dirty="0"/>
              <a:t>，需要地址线</a:t>
            </a:r>
            <a:r>
              <a:rPr lang="en-US" altLang="zh-CN" dirty="0"/>
              <a:t>12</a:t>
            </a:r>
            <a:r>
              <a:rPr lang="zh-CN" altLang="en-US" dirty="0"/>
              <a:t>根</a:t>
            </a:r>
            <a:r>
              <a:rPr lang="en-US" altLang="zh-CN" dirty="0"/>
              <a:t>A</a:t>
            </a:r>
            <a:r>
              <a:rPr lang="en-US" altLang="zh-CN" baseline="-25000" dirty="0"/>
              <a:t>11</a:t>
            </a:r>
            <a:r>
              <a:rPr lang="en-US" altLang="zh-CN" dirty="0"/>
              <a:t>-A</a:t>
            </a:r>
            <a:r>
              <a:rPr lang="en-US" altLang="zh-CN" baseline="-25000" dirty="0"/>
              <a:t>0</a:t>
            </a:r>
            <a:r>
              <a:rPr lang="zh-CN" altLang="en-US" dirty="0"/>
              <a:t>。先</a:t>
            </a:r>
            <a:r>
              <a:rPr lang="en-US" altLang="zh-CN" dirty="0"/>
              <a:t>ROM</a:t>
            </a:r>
            <a:r>
              <a:rPr lang="zh-CN" altLang="en-US" dirty="0"/>
              <a:t>，后</a:t>
            </a:r>
            <a:r>
              <a:rPr lang="en-US" altLang="zh-CN" dirty="0"/>
              <a:t>RAM</a:t>
            </a:r>
            <a:r>
              <a:rPr lang="zh-CN" altLang="en-US" dirty="0"/>
              <a:t>，作地址空间扩展，成为两组芯片。</a:t>
            </a:r>
            <a:endParaRPr lang="en-US" altLang="zh-CN" dirty="0"/>
          </a:p>
          <a:p>
            <a:r>
              <a:rPr lang="zh-CN" altLang="en-US" dirty="0"/>
              <a:t>第一组</a:t>
            </a:r>
            <a:r>
              <a:rPr lang="en-US" altLang="zh-CN" dirty="0"/>
              <a:t>ROM 2K</a:t>
            </a:r>
            <a:r>
              <a:rPr lang="zh-CN" altLang="en-US" dirty="0"/>
              <a:t>区无需位扩展，</a:t>
            </a:r>
            <a:r>
              <a:rPr lang="en-US" altLang="zh-CN" dirty="0"/>
              <a:t>RAM</a:t>
            </a:r>
            <a:r>
              <a:rPr lang="zh-CN" altLang="en-US" dirty="0"/>
              <a:t>所占</a:t>
            </a:r>
            <a:r>
              <a:rPr lang="en-US" altLang="zh-CN" dirty="0"/>
              <a:t>2K</a:t>
            </a:r>
            <a:r>
              <a:rPr lang="zh-CN" altLang="en-US" dirty="0"/>
              <a:t>空间区域还需做位扩展，用</a:t>
            </a:r>
            <a:r>
              <a:rPr lang="en-US" altLang="zh-CN" dirty="0"/>
              <a:t>4</a:t>
            </a:r>
            <a:r>
              <a:rPr lang="zh-CN" altLang="en-US" dirty="0"/>
              <a:t>块</a:t>
            </a:r>
            <a:r>
              <a:rPr lang="en-US" altLang="zh-CN" dirty="0"/>
              <a:t>2114</a:t>
            </a:r>
            <a:r>
              <a:rPr lang="zh-CN" altLang="en-US" dirty="0"/>
              <a:t>芯片。</a:t>
            </a:r>
            <a:endParaRPr lang="en-US" altLang="zh-CN" dirty="0"/>
          </a:p>
          <a:p>
            <a:r>
              <a:rPr lang="zh-CN" altLang="en-US" dirty="0"/>
              <a:t>地址分配从低到高，第一组地址从</a:t>
            </a:r>
            <a:r>
              <a:rPr lang="en-US" altLang="zh-CN" dirty="0"/>
              <a:t>12</a:t>
            </a:r>
            <a:r>
              <a:rPr lang="zh-CN" altLang="en-US" dirty="0"/>
              <a:t>个全</a:t>
            </a:r>
            <a:r>
              <a:rPr lang="en-US" altLang="zh-CN" dirty="0"/>
              <a:t>0</a:t>
            </a:r>
            <a:r>
              <a:rPr lang="zh-CN" altLang="en-US" dirty="0"/>
              <a:t>，到</a:t>
            </a:r>
            <a:r>
              <a:rPr lang="en-US" altLang="zh-CN" dirty="0"/>
              <a:t>011111111111</a:t>
            </a:r>
            <a:r>
              <a:rPr lang="zh-CN" altLang="en-US" dirty="0"/>
              <a:t>（</a:t>
            </a:r>
            <a:r>
              <a:rPr lang="en-US" altLang="zh-CN" dirty="0"/>
              <a:t>0</a:t>
            </a:r>
            <a:r>
              <a:rPr lang="zh-CN" altLang="en-US" dirty="0"/>
              <a:t>加</a:t>
            </a:r>
            <a:r>
              <a:rPr lang="en-US" altLang="zh-CN" dirty="0"/>
              <a:t>11</a:t>
            </a:r>
            <a:r>
              <a:rPr lang="zh-CN" altLang="en-US" dirty="0"/>
              <a:t>个</a:t>
            </a:r>
            <a:r>
              <a:rPr lang="en-US" altLang="zh-CN" dirty="0"/>
              <a:t>1</a:t>
            </a:r>
            <a:r>
              <a:rPr lang="zh-CN" altLang="en-US" dirty="0"/>
              <a:t>）；第二组从</a:t>
            </a:r>
            <a:r>
              <a:rPr lang="en-US" altLang="zh-CN" dirty="0"/>
              <a:t>100000000000</a:t>
            </a:r>
            <a:r>
              <a:rPr lang="zh-CN" altLang="en-US" dirty="0"/>
              <a:t>（</a:t>
            </a:r>
            <a:r>
              <a:rPr lang="en-US" altLang="zh-CN" dirty="0"/>
              <a:t>1</a:t>
            </a:r>
            <a:r>
              <a:rPr lang="zh-CN" altLang="en-US" dirty="0"/>
              <a:t>加</a:t>
            </a:r>
            <a:r>
              <a:rPr lang="en-US" altLang="zh-CN" dirty="0"/>
              <a:t>11</a:t>
            </a:r>
            <a:r>
              <a:rPr lang="zh-CN" altLang="en-US" dirty="0"/>
              <a:t>个</a:t>
            </a:r>
            <a:r>
              <a:rPr lang="en-US" altLang="zh-CN" dirty="0"/>
              <a:t>0</a:t>
            </a:r>
            <a:r>
              <a:rPr lang="zh-CN" altLang="en-US" dirty="0"/>
              <a:t>），到</a:t>
            </a:r>
            <a:r>
              <a:rPr lang="en-US" altLang="zh-CN" dirty="0"/>
              <a:t>111111111111</a:t>
            </a:r>
            <a:r>
              <a:rPr lang="zh-CN" altLang="en-US" dirty="0"/>
              <a:t>（</a:t>
            </a:r>
            <a:r>
              <a:rPr lang="en-US" altLang="zh-CN" dirty="0"/>
              <a:t>12</a:t>
            </a:r>
            <a:r>
              <a:rPr lang="zh-CN" altLang="en-US" dirty="0"/>
              <a:t>个</a:t>
            </a:r>
            <a:r>
              <a:rPr lang="en-US" altLang="zh-CN" dirty="0"/>
              <a:t>1</a:t>
            </a:r>
            <a:r>
              <a:rPr lang="zh-CN" altLang="en-US" dirty="0"/>
              <a:t>）。</a:t>
            </a:r>
            <a:endParaRPr lang="en-US" altLang="zh-CN" dirty="0"/>
          </a:p>
          <a:p>
            <a:r>
              <a:rPr lang="zh-CN" altLang="en-US" dirty="0"/>
              <a:t>片内</a:t>
            </a:r>
            <a:r>
              <a:rPr lang="en-US" altLang="zh-CN" dirty="0"/>
              <a:t>2K</a:t>
            </a:r>
            <a:r>
              <a:rPr lang="zh-CN" altLang="en-US" dirty="0"/>
              <a:t>地址用低</a:t>
            </a:r>
            <a:r>
              <a:rPr lang="en-US" altLang="zh-CN" dirty="0"/>
              <a:t>11</a:t>
            </a:r>
            <a:r>
              <a:rPr lang="zh-CN" altLang="en-US" dirty="0"/>
              <a:t>位</a:t>
            </a:r>
            <a:r>
              <a:rPr lang="en-US" altLang="zh-CN" dirty="0"/>
              <a:t>A</a:t>
            </a:r>
            <a:r>
              <a:rPr lang="en-US" altLang="zh-CN" baseline="-25000" dirty="0"/>
              <a:t>10</a:t>
            </a:r>
            <a:r>
              <a:rPr lang="en-US" altLang="zh-CN" dirty="0"/>
              <a:t>-A</a:t>
            </a:r>
            <a:r>
              <a:rPr lang="en-US" altLang="zh-CN" baseline="-25000" dirty="0"/>
              <a:t>0</a:t>
            </a:r>
            <a:r>
              <a:rPr lang="zh-CN" altLang="en-US" dirty="0"/>
              <a:t>，最高位</a:t>
            </a:r>
            <a:r>
              <a:rPr lang="en-US" altLang="zh-CN" dirty="0"/>
              <a:t>A</a:t>
            </a:r>
            <a:r>
              <a:rPr lang="en-US" altLang="zh-CN" baseline="-25000" dirty="0"/>
              <a:t>11</a:t>
            </a:r>
            <a:r>
              <a:rPr lang="zh-CN" altLang="en-US" dirty="0"/>
              <a:t>形成片选信号。</a:t>
            </a:r>
            <a:r>
              <a:rPr lang="el-GR" altLang="zh-CN" dirty="0"/>
              <a:t>Ᾱ</a:t>
            </a:r>
            <a:r>
              <a:rPr lang="en-US" altLang="zh-CN" baseline="-25000" dirty="0"/>
              <a:t>11</a:t>
            </a:r>
            <a:r>
              <a:rPr lang="zh-CN" altLang="en-US" dirty="0"/>
              <a:t>号选中第一组</a:t>
            </a:r>
            <a:r>
              <a:rPr lang="en-US" altLang="zh-CN" dirty="0"/>
              <a:t>2716</a:t>
            </a:r>
            <a:r>
              <a:rPr lang="zh-CN" altLang="en-US" dirty="0"/>
              <a:t>芯片，</a:t>
            </a:r>
            <a:r>
              <a:rPr lang="en-US" altLang="zh-CN" dirty="0"/>
              <a:t>A</a:t>
            </a:r>
            <a:r>
              <a:rPr lang="en-US" altLang="zh-CN" baseline="-25000" dirty="0"/>
              <a:t>11</a:t>
            </a:r>
            <a:r>
              <a:rPr lang="el-GR" altLang="zh-CN" dirty="0"/>
              <a:t>Ᾱ</a:t>
            </a:r>
            <a:r>
              <a:rPr lang="en-US" altLang="zh-CN" baseline="-25000" dirty="0"/>
              <a:t>10</a:t>
            </a:r>
            <a:r>
              <a:rPr lang="zh-CN" altLang="en-US" dirty="0"/>
              <a:t>选中第二组两块</a:t>
            </a:r>
            <a:r>
              <a:rPr lang="en-US" altLang="zh-CN" dirty="0"/>
              <a:t>2114</a:t>
            </a:r>
            <a:r>
              <a:rPr lang="zh-CN" altLang="en-US" dirty="0"/>
              <a:t>芯片</a:t>
            </a:r>
            <a:r>
              <a:rPr lang="en-US" altLang="zh-CN" dirty="0"/>
              <a:t>, A</a:t>
            </a:r>
            <a:r>
              <a:rPr lang="en-US" altLang="zh-CN" baseline="-25000" dirty="0"/>
              <a:t>11</a:t>
            </a:r>
            <a:r>
              <a:rPr lang="en-US" altLang="zh-CN" dirty="0"/>
              <a:t>A</a:t>
            </a:r>
            <a:r>
              <a:rPr lang="en-US" altLang="zh-CN" baseline="-25000" dirty="0"/>
              <a:t>10</a:t>
            </a:r>
            <a:r>
              <a:rPr lang="zh-CN" altLang="en-US" dirty="0"/>
              <a:t>选中第三组两块</a:t>
            </a:r>
            <a:r>
              <a:rPr lang="en-US" altLang="zh-CN" dirty="0"/>
              <a:t>2114</a:t>
            </a:r>
            <a:r>
              <a:rPr lang="zh-CN" altLang="en-US" dirty="0"/>
              <a:t>芯片。</a:t>
            </a:r>
            <a:endParaRPr lang="en-US" altLang="zh-CN" dirty="0"/>
          </a:p>
        </p:txBody>
      </p:sp>
    </p:spTree>
    <p:extLst>
      <p:ext uri="{BB962C8B-B14F-4D97-AF65-F5344CB8AC3E}">
        <p14:creationId xmlns:p14="http://schemas.microsoft.com/office/powerpoint/2010/main" val="4120980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存储器与</a:t>
            </a:r>
            <a:r>
              <a:rPr lang="en-US" altLang="zh-CN" dirty="0"/>
              <a:t>CPU</a:t>
            </a:r>
            <a:r>
              <a:rPr lang="zh-CN" altLang="en-US" dirty="0"/>
              <a:t>的连接包含三部分：地址总线的连接，数据总线的连接、控制总线的连接。</a:t>
            </a:r>
            <a:endParaRPr lang="en-US" altLang="zh-CN" dirty="0"/>
          </a:p>
        </p:txBody>
      </p:sp>
    </p:spTree>
    <p:extLst>
      <p:ext uri="{BB962C8B-B14F-4D97-AF65-F5344CB8AC3E}">
        <p14:creationId xmlns:p14="http://schemas.microsoft.com/office/powerpoint/2010/main" val="1390513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906BB93-A6D5-4EC5-A1A8-A79A73063B19}" type="slidenum">
              <a:rPr kumimoji="1" lang="zh-CN" altLang="en-US" sz="1300">
                <a:latin typeface="Times New Roman" panose="02020603050405020304" pitchFamily="18" charset="0"/>
              </a:rPr>
              <a:pPr algn="r" eaLnBrk="1" hangingPunct="1">
                <a:lnSpc>
                  <a:spcPct val="100000"/>
                </a:lnSpc>
                <a:spcBef>
                  <a:spcPct val="0"/>
                </a:spcBef>
              </a:pPr>
              <a:t>35</a:t>
            </a:fld>
            <a:endParaRPr kumimoji="1" lang="en-US" altLang="zh-CN" sz="13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xfrm>
            <a:off x="990600" y="766763"/>
            <a:ext cx="5118100" cy="3838575"/>
          </a:xfrm>
        </p:spPr>
      </p:sp>
      <p:sp>
        <p:nvSpPr>
          <p:cNvPr id="39940" name="Rectangle 3"/>
          <p:cNvSpPr>
            <a:spLocks noGrp="1" noChangeArrowheads="1"/>
          </p:cNvSpPr>
          <p:nvPr>
            <p:ph type="body" idx="1"/>
          </p:nvPr>
        </p:nvSpPr>
        <p:spPr>
          <a:xfrm>
            <a:off x="708025" y="4859338"/>
            <a:ext cx="5683250" cy="4608512"/>
          </a:xfrm>
          <a:noFill/>
        </p:spPr>
        <p:txBody>
          <a:bodyPr lIns="96575" tIns="48288" rIns="96575" bIns="48288"/>
          <a:lstStyle/>
          <a:p>
            <a:pPr eaLnBrk="1" hangingPunct="1"/>
            <a:r>
              <a:rPr lang="zh-CN" altLang="en-US"/>
              <a:t>参考阅读材料</a:t>
            </a:r>
            <a:r>
              <a:rPr lang="en-US" altLang="zh-CN"/>
              <a:t>2.3</a:t>
            </a:r>
            <a:r>
              <a:rPr lang="zh-CN" altLang="en-US"/>
              <a:t>中的介绍</a:t>
            </a:r>
          </a:p>
        </p:txBody>
      </p:sp>
    </p:spTree>
    <p:extLst>
      <p:ext uri="{BB962C8B-B14F-4D97-AF65-F5344CB8AC3E}">
        <p14:creationId xmlns:p14="http://schemas.microsoft.com/office/powerpoint/2010/main" val="1581905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CED1989-ABA0-4F46-AFC8-C631B048F72D}" type="slidenum">
              <a:rPr kumimoji="1" lang="zh-CN" altLang="en-US" sz="1300">
                <a:latin typeface="Times New Roman" panose="02020603050405020304" pitchFamily="18" charset="0"/>
              </a:rPr>
              <a:pPr algn="r" eaLnBrk="1" hangingPunct="1">
                <a:lnSpc>
                  <a:spcPct val="100000"/>
                </a:lnSpc>
                <a:spcBef>
                  <a:spcPct val="0"/>
                </a:spcBef>
              </a:pPr>
              <a:t>36</a:t>
            </a:fld>
            <a:endParaRPr kumimoji="1" lang="en-US" altLang="zh-CN" sz="13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xfrm>
            <a:off x="990600" y="766763"/>
            <a:ext cx="5118100" cy="3838575"/>
          </a:xfrm>
        </p:spPr>
      </p:sp>
      <p:sp>
        <p:nvSpPr>
          <p:cNvPr id="4198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solidFill>
                  <a:srgbClr val="800000"/>
                </a:solidFill>
                <a:latin typeface="隶书" panose="02010509060101010101" pitchFamily="49" charset="-122"/>
                <a:ea typeface="隶书" panose="02010509060101010101" pitchFamily="49" charset="-122"/>
              </a:rPr>
              <a:t>前面我们已经介绍了</a:t>
            </a:r>
            <a:r>
              <a:rPr lang="en-US" altLang="zh-CN" dirty="0" err="1">
                <a:solidFill>
                  <a:srgbClr val="800000"/>
                </a:solidFill>
                <a:latin typeface="隶书" panose="02010509060101010101" pitchFamily="49" charset="-122"/>
                <a:ea typeface="隶书" panose="02010509060101010101" pitchFamily="49" charset="-122"/>
              </a:rPr>
              <a:t>Register,SRAM,DRAM</a:t>
            </a:r>
            <a:r>
              <a:rPr lang="en-US" altLang="zh-CN" dirty="0">
                <a:solidFill>
                  <a:srgbClr val="800000"/>
                </a:solidFill>
                <a:latin typeface="隶书" panose="02010509060101010101" pitchFamily="49" charset="-122"/>
                <a:ea typeface="隶书" panose="02010509060101010101" pitchFamily="49" charset="-122"/>
              </a:rPr>
              <a:t>, Hard Disk , Magnetic Tape and Optical Disk. </a:t>
            </a:r>
            <a:r>
              <a:rPr lang="zh-CN" altLang="en-US" dirty="0">
                <a:solidFill>
                  <a:srgbClr val="800000"/>
                </a:solidFill>
                <a:latin typeface="隶书" panose="02010509060101010101" pitchFamily="49" charset="-122"/>
                <a:ea typeface="隶书" panose="02010509060101010101" pitchFamily="49" charset="-122"/>
              </a:rPr>
              <a:t>从使用和维护角度来说，计算机最好使用一个容量极大而速度极快的存储器，，即表中最后一行</a:t>
            </a:r>
            <a:r>
              <a:rPr lang="en-US" altLang="zh-CN" dirty="0">
                <a:solidFill>
                  <a:srgbClr val="800000"/>
                </a:solidFill>
                <a:latin typeface="隶书" panose="02010509060101010101" pitchFamily="49" charset="-122"/>
                <a:ea typeface="隶书" panose="02010509060101010101" pitchFamily="49" charset="-122"/>
              </a:rPr>
              <a:t>Want</a:t>
            </a:r>
            <a:r>
              <a:rPr lang="zh-CN" altLang="en-US" baseline="0" dirty="0">
                <a:solidFill>
                  <a:srgbClr val="800000"/>
                </a:solidFill>
                <a:latin typeface="隶书" panose="02010509060101010101" pitchFamily="49" charset="-122"/>
                <a:ea typeface="隶书" panose="02010509060101010101" pitchFamily="49" charset="-122"/>
              </a:rPr>
              <a:t>，我们想要的理想存储器</a:t>
            </a:r>
            <a:r>
              <a:rPr lang="zh-CN" altLang="en-US" dirty="0">
                <a:solidFill>
                  <a:srgbClr val="800000"/>
                </a:solidFill>
                <a:latin typeface="隶书" panose="02010509060101010101" pitchFamily="49" charset="-122"/>
                <a:ea typeface="隶书" panose="02010509060101010101" pitchFamily="49" charset="-122"/>
              </a:rPr>
              <a:t>。但往往做不到。因而采用一种分级体系结构，使各种不同功能/容量/速度/价格的存储器相互协调以构成最佳性能的存储系统。</a:t>
            </a:r>
          </a:p>
          <a:p>
            <a:pPr eaLnBrk="1" hangingPunct="1"/>
            <a:endParaRPr lang="en-US" altLang="zh-CN" dirty="0">
              <a:solidFill>
                <a:srgbClr val="8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82398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存储器的层次结构：从大的方向上分为内部存储器和外部存储器（主板内、外）</a:t>
            </a:r>
            <a:endParaRPr lang="en-US" altLang="zh-CN" dirty="0"/>
          </a:p>
          <a:p>
            <a:r>
              <a:rPr lang="zh-CN" altLang="en-US" dirty="0"/>
              <a:t>内部存储器从与</a:t>
            </a:r>
            <a:r>
              <a:rPr lang="en-US" altLang="zh-CN" dirty="0"/>
              <a:t>CPU</a:t>
            </a:r>
            <a:r>
              <a:rPr lang="zh-CN" altLang="en-US" dirty="0"/>
              <a:t>远近：分为</a:t>
            </a:r>
            <a:r>
              <a:rPr lang="en-US" altLang="zh-CN" dirty="0"/>
              <a:t>CPU</a:t>
            </a:r>
            <a:r>
              <a:rPr lang="zh-CN" altLang="en-US" dirty="0"/>
              <a:t>内部的寄存器、</a:t>
            </a:r>
            <a:r>
              <a:rPr lang="en-US" altLang="zh-CN" dirty="0"/>
              <a:t>CPU</a:t>
            </a:r>
            <a:r>
              <a:rPr lang="zh-CN" altLang="en-US" dirty="0"/>
              <a:t>内或靠近</a:t>
            </a:r>
            <a:r>
              <a:rPr lang="en-US" altLang="zh-CN" dirty="0"/>
              <a:t>CPU</a:t>
            </a:r>
            <a:r>
              <a:rPr lang="zh-CN" altLang="en-US" dirty="0"/>
              <a:t>的</a:t>
            </a:r>
            <a:r>
              <a:rPr lang="en-US" altLang="zh-CN" dirty="0"/>
              <a:t>Cache</a:t>
            </a:r>
            <a:r>
              <a:rPr lang="zh-CN" altLang="en-US" dirty="0"/>
              <a:t>，</a:t>
            </a:r>
            <a:r>
              <a:rPr lang="en-US" altLang="zh-CN" dirty="0"/>
              <a:t>CPU</a:t>
            </a:r>
            <a:r>
              <a:rPr lang="zh-CN" altLang="en-US" dirty="0"/>
              <a:t>外部的内存。存取时间从上到下依次增加；而容量也是从上到下增多。</a:t>
            </a:r>
            <a:endParaRPr lang="en-US" altLang="zh-CN" dirty="0"/>
          </a:p>
          <a:p>
            <a:r>
              <a:rPr lang="zh-CN" altLang="en-US" dirty="0"/>
              <a:t>外部存储器：硬盘光盘、以及磁带库、光盘库</a:t>
            </a:r>
            <a:endParaRPr lang="en-US" altLang="zh-CN" dirty="0"/>
          </a:p>
        </p:txBody>
      </p:sp>
    </p:spTree>
    <p:extLst>
      <p:ext uri="{BB962C8B-B14F-4D97-AF65-F5344CB8AC3E}">
        <p14:creationId xmlns:p14="http://schemas.microsoft.com/office/powerpoint/2010/main" val="2841904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主存和</a:t>
            </a:r>
            <a:r>
              <a:rPr lang="en-US" altLang="zh-CN" dirty="0"/>
              <a:t>CPU</a:t>
            </a:r>
            <a:r>
              <a:rPr lang="zh-CN" altLang="en-US" dirty="0"/>
              <a:t>之间速度的不匹配，是影响计算机性能的主要因素。</a:t>
            </a:r>
            <a:endParaRPr lang="en-US" altLang="zh-CN" dirty="0"/>
          </a:p>
          <a:p>
            <a:r>
              <a:rPr lang="zh-CN" altLang="en-US" dirty="0"/>
              <a:t>程序的局部性特征：</a:t>
            </a:r>
            <a:r>
              <a:rPr lang="zh-CN" altLang="en-US" dirty="0">
                <a:latin typeface="Arial" panose="020B0604020202020204" pitchFamily="34" charset="0"/>
              </a:rPr>
              <a:t>程序运行在一段时间内更多的是顺序执行，地址范围是顺序增加的，具有局部性的特征。</a:t>
            </a:r>
            <a:endParaRPr lang="en-US" altLang="zh-CN" dirty="0">
              <a:latin typeface="Arial" panose="020B0604020202020204" pitchFamily="34" charset="0"/>
            </a:endParaRPr>
          </a:p>
          <a:p>
            <a:r>
              <a:rPr lang="en-US" altLang="zh-CN" dirty="0">
                <a:latin typeface="Arial" panose="020B0604020202020204" pitchFamily="34" charset="0"/>
              </a:rPr>
              <a:t>Cache</a:t>
            </a:r>
            <a:r>
              <a:rPr lang="zh-CN" altLang="en-US" dirty="0">
                <a:latin typeface="Arial" panose="020B0604020202020204" pitchFamily="34" charset="0"/>
              </a:rPr>
              <a:t>的访问速度较主存快，由高速</a:t>
            </a:r>
            <a:r>
              <a:rPr lang="en-US" altLang="zh-CN" dirty="0">
                <a:latin typeface="Arial" panose="020B0604020202020204" pitchFamily="34" charset="0"/>
              </a:rPr>
              <a:t>SRAM</a:t>
            </a:r>
            <a:r>
              <a:rPr lang="zh-CN" altLang="en-US" dirty="0">
                <a:latin typeface="Arial" panose="020B0604020202020204" pitchFamily="34" charset="0"/>
              </a:rPr>
              <a:t>组成。</a:t>
            </a:r>
            <a:endParaRPr lang="en-US" altLang="zh-CN" dirty="0">
              <a:latin typeface="Arial" panose="020B0604020202020204" pitchFamily="34" charset="0"/>
            </a:endParaRPr>
          </a:p>
          <a:p>
            <a:r>
              <a:rPr lang="zh-CN" altLang="en-US" dirty="0">
                <a:latin typeface="Arial" panose="020B0604020202020204" pitchFamily="34" charset="0"/>
              </a:rPr>
              <a:t>位于主存与</a:t>
            </a:r>
            <a:r>
              <a:rPr lang="en-US" altLang="zh-CN" dirty="0">
                <a:latin typeface="Arial" panose="020B0604020202020204" pitchFamily="34" charset="0"/>
              </a:rPr>
              <a:t>CPU</a:t>
            </a:r>
            <a:r>
              <a:rPr lang="zh-CN" altLang="en-US" dirty="0">
                <a:latin typeface="Arial" panose="020B0604020202020204" pitchFamily="34" charset="0"/>
              </a:rPr>
              <a:t>通用寄存器之间，两级或三级</a:t>
            </a:r>
            <a:r>
              <a:rPr lang="en-US" altLang="zh-CN" dirty="0">
                <a:latin typeface="Arial" panose="020B0604020202020204" pitchFamily="34" charset="0"/>
              </a:rPr>
              <a:t>Cache</a:t>
            </a:r>
            <a:r>
              <a:rPr lang="zh-CN" altLang="en-US" dirty="0">
                <a:latin typeface="Arial" panose="020B0604020202020204" pitchFamily="34" charset="0"/>
              </a:rPr>
              <a:t>，第一级一般几</a:t>
            </a:r>
            <a:r>
              <a:rPr lang="en-US" altLang="zh-CN" dirty="0">
                <a:latin typeface="Arial" panose="020B0604020202020204" pitchFamily="34" charset="0"/>
              </a:rPr>
              <a:t>KB</a:t>
            </a:r>
            <a:r>
              <a:rPr lang="zh-CN" altLang="en-US" dirty="0">
                <a:latin typeface="Arial" panose="020B0604020202020204" pitchFamily="34" charset="0"/>
              </a:rPr>
              <a:t>，第二级一般几</a:t>
            </a:r>
            <a:r>
              <a:rPr lang="en-US" altLang="zh-CN" dirty="0">
                <a:latin typeface="Arial" panose="020B0604020202020204" pitchFamily="34" charset="0"/>
              </a:rPr>
              <a:t>MB</a:t>
            </a:r>
            <a:r>
              <a:rPr lang="zh-CN" altLang="en-US" dirty="0">
                <a:latin typeface="Arial" panose="020B0604020202020204" pitchFamily="34" charset="0"/>
              </a:rPr>
              <a:t>，存放当前最活跃的程序和数据，是主存某些区域的副本。</a:t>
            </a:r>
            <a:endParaRPr lang="en-US" altLang="zh-CN" dirty="0">
              <a:latin typeface="Arial" panose="020B0604020202020204" pitchFamily="34" charset="0"/>
            </a:endParaRPr>
          </a:p>
          <a:p>
            <a:r>
              <a:rPr lang="zh-CN" altLang="en-US" dirty="0">
                <a:latin typeface="Arial" panose="020B0604020202020204" pitchFamily="34" charset="0"/>
              </a:rPr>
              <a:t>将局部代码和数据提前从主存存入高速缓存中，</a:t>
            </a:r>
            <a:r>
              <a:rPr lang="zh-CN" altLang="en-US" b="1" dirty="0">
                <a:latin typeface="Arial" panose="020B0604020202020204" pitchFamily="34" charset="0"/>
              </a:rPr>
              <a:t>使</a:t>
            </a:r>
            <a:r>
              <a:rPr lang="en-US" altLang="zh-CN" b="1" dirty="0">
                <a:latin typeface="Arial" panose="020B0604020202020204" pitchFamily="34" charset="0"/>
              </a:rPr>
              <a:t>CPU</a:t>
            </a:r>
            <a:r>
              <a:rPr lang="zh-CN" altLang="en-US" b="1" dirty="0">
                <a:latin typeface="Arial" panose="020B0604020202020204" pitchFamily="34" charset="0"/>
              </a:rPr>
              <a:t>的访存操作转换为访问</a:t>
            </a:r>
            <a:r>
              <a:rPr lang="en-US" altLang="zh-CN" b="1" dirty="0">
                <a:latin typeface="Arial" panose="020B0604020202020204" pitchFamily="34" charset="0"/>
              </a:rPr>
              <a:t>Cache</a:t>
            </a:r>
            <a:r>
              <a:rPr lang="zh-CN" altLang="en-US" b="1" dirty="0">
                <a:latin typeface="Arial" panose="020B0604020202020204" pitchFamily="34" charset="0"/>
              </a:rPr>
              <a:t>，从而使速度大大提高</a:t>
            </a:r>
            <a:endParaRPr lang="zh-CN" altLang="en-US" dirty="0"/>
          </a:p>
        </p:txBody>
      </p:sp>
    </p:spTree>
    <p:extLst>
      <p:ext uri="{BB962C8B-B14F-4D97-AF65-F5344CB8AC3E}">
        <p14:creationId xmlns:p14="http://schemas.microsoft.com/office/powerpoint/2010/main" val="76980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1.Cache</a:t>
            </a:r>
            <a:r>
              <a:rPr lang="zh-CN" altLang="en-US" dirty="0"/>
              <a:t>由高速</a:t>
            </a:r>
            <a:r>
              <a:rPr lang="en-US" altLang="zh-CN" dirty="0"/>
              <a:t>SRAM</a:t>
            </a:r>
            <a:r>
              <a:rPr lang="zh-CN" altLang="en-US" dirty="0"/>
              <a:t>构成，容量达到几</a:t>
            </a:r>
            <a:r>
              <a:rPr lang="en-US" altLang="zh-CN" dirty="0"/>
              <a:t>M</a:t>
            </a:r>
            <a:r>
              <a:rPr lang="zh-CN" altLang="en-US" dirty="0"/>
              <a:t>至几十</a:t>
            </a:r>
            <a:r>
              <a:rPr lang="en-US" altLang="zh-CN" dirty="0"/>
              <a:t>M</a:t>
            </a:r>
            <a:r>
              <a:rPr lang="zh-CN" altLang="en-US" dirty="0"/>
              <a:t>。</a:t>
            </a:r>
            <a:endParaRPr lang="en-US" altLang="zh-CN" dirty="0"/>
          </a:p>
          <a:p>
            <a:r>
              <a:rPr lang="en-US" altLang="zh-CN" dirty="0"/>
              <a:t>2.</a:t>
            </a:r>
            <a:r>
              <a:rPr lang="zh-CN" altLang="en-US" dirty="0"/>
              <a:t>位于</a:t>
            </a:r>
            <a:r>
              <a:rPr lang="en-US" altLang="zh-CN" dirty="0"/>
              <a:t>CPU</a:t>
            </a:r>
            <a:r>
              <a:rPr lang="zh-CN" altLang="en-US" dirty="0"/>
              <a:t>内部或附近，与</a:t>
            </a:r>
            <a:r>
              <a:rPr lang="en-US" altLang="zh-CN" dirty="0"/>
              <a:t>CPU</a:t>
            </a:r>
            <a:r>
              <a:rPr lang="zh-CN" altLang="en-US" dirty="0"/>
              <a:t>速度匹配，访问速度几个纳秒。</a:t>
            </a:r>
            <a:endParaRPr lang="en-US" altLang="zh-CN" dirty="0"/>
          </a:p>
          <a:p>
            <a:r>
              <a:rPr lang="en-US" altLang="zh-CN" dirty="0"/>
              <a:t>3.</a:t>
            </a:r>
            <a:r>
              <a:rPr lang="zh-CN" altLang="en-US" dirty="0"/>
              <a:t>存放程序正在运行的局部性，在运行前局部数据和程序被预先从主存装入到</a:t>
            </a:r>
            <a:r>
              <a:rPr lang="en-US" altLang="zh-CN" dirty="0"/>
              <a:t>cache</a:t>
            </a:r>
            <a:r>
              <a:rPr lang="zh-CN" altLang="en-US" dirty="0"/>
              <a:t>中。</a:t>
            </a:r>
            <a:endParaRPr lang="en-US" altLang="zh-CN" dirty="0"/>
          </a:p>
          <a:p>
            <a:r>
              <a:rPr lang="en-US" altLang="zh-CN" dirty="0"/>
              <a:t>4.</a:t>
            </a:r>
            <a:r>
              <a:rPr lang="zh-CN" altLang="en-US" dirty="0"/>
              <a:t>局部的程序是从主存储器中拷贝来的，所以是主存部分内容的印象。</a:t>
            </a:r>
            <a:endParaRPr lang="en-US" altLang="zh-CN" dirty="0"/>
          </a:p>
          <a:p>
            <a:r>
              <a:rPr lang="en-US" altLang="zh-CN" dirty="0"/>
              <a:t>5.CPU</a:t>
            </a:r>
            <a:r>
              <a:rPr lang="zh-CN" altLang="en-US" dirty="0"/>
              <a:t>要从主存读写指令或数据时，先检查</a:t>
            </a:r>
            <a:r>
              <a:rPr lang="en-US" altLang="zh-CN" dirty="0"/>
              <a:t>cache</a:t>
            </a:r>
            <a:r>
              <a:rPr lang="zh-CN" altLang="en-US" dirty="0"/>
              <a:t>中是否有，若有，直接读写。所以，总的访问速度就增快了。</a:t>
            </a:r>
            <a:endParaRPr lang="en-US" altLang="zh-CN" dirty="0"/>
          </a:p>
          <a:p>
            <a:r>
              <a:rPr lang="en-US" altLang="zh-CN" dirty="0"/>
              <a:t> </a:t>
            </a:r>
          </a:p>
          <a:p>
            <a:r>
              <a:rPr lang="zh-CN" altLang="en-US" dirty="0"/>
              <a:t>图中，主存的块</a:t>
            </a:r>
            <a:r>
              <a:rPr lang="en-US" altLang="zh-CN" dirty="0"/>
              <a:t>4</a:t>
            </a:r>
            <a:r>
              <a:rPr lang="zh-CN" altLang="en-US" dirty="0"/>
              <a:t>、</a:t>
            </a:r>
            <a:r>
              <a:rPr lang="en-US" altLang="zh-CN" dirty="0"/>
              <a:t>9</a:t>
            </a:r>
            <a:r>
              <a:rPr lang="zh-CN" altLang="en-US" dirty="0"/>
              <a:t>、</a:t>
            </a:r>
            <a:r>
              <a:rPr lang="en-US" altLang="zh-CN" dirty="0"/>
              <a:t>10</a:t>
            </a:r>
            <a:r>
              <a:rPr lang="zh-CN" altLang="en-US" dirty="0"/>
              <a:t>、</a:t>
            </a:r>
            <a:r>
              <a:rPr lang="en-US" altLang="zh-CN" dirty="0"/>
              <a:t>3</a:t>
            </a:r>
            <a:r>
              <a:rPr lang="zh-CN" altLang="en-US" dirty="0"/>
              <a:t>被预先装到了</a:t>
            </a:r>
            <a:r>
              <a:rPr lang="en-US" altLang="zh-CN" dirty="0"/>
              <a:t>cache</a:t>
            </a:r>
            <a:r>
              <a:rPr lang="zh-CN" altLang="en-US" dirty="0"/>
              <a:t>中，主存访问这几块时直接访问</a:t>
            </a:r>
            <a:r>
              <a:rPr lang="en-US" altLang="zh-CN" dirty="0"/>
              <a:t>cache</a:t>
            </a:r>
            <a:r>
              <a:rPr lang="zh-CN" altLang="en-US" dirty="0"/>
              <a:t>，若要访问其他不在</a:t>
            </a:r>
            <a:r>
              <a:rPr lang="en-US" altLang="zh-CN" dirty="0"/>
              <a:t>cache</a:t>
            </a:r>
            <a:r>
              <a:rPr lang="zh-CN" altLang="en-US" dirty="0"/>
              <a:t>中的块时，需要将已有的块回写到主存。</a:t>
            </a:r>
          </a:p>
        </p:txBody>
      </p:sp>
    </p:spTree>
    <p:extLst>
      <p:ext uri="{BB962C8B-B14F-4D97-AF65-F5344CB8AC3E}">
        <p14:creationId xmlns:p14="http://schemas.microsoft.com/office/powerpoint/2010/main" val="234356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按介质分类：半导体（双极型由晶体管构成、静态</a:t>
            </a:r>
            <a:r>
              <a:rPr lang="en-US" altLang="zh-CN" dirty="0"/>
              <a:t>MOS</a:t>
            </a:r>
            <a:r>
              <a:rPr lang="zh-CN" altLang="en-US" dirty="0"/>
              <a:t>由场效应管无需刷新、动态</a:t>
            </a:r>
            <a:r>
              <a:rPr lang="en-US" altLang="zh-CN" dirty="0"/>
              <a:t>MOS</a:t>
            </a:r>
            <a:r>
              <a:rPr lang="zh-CN" altLang="en-US" dirty="0"/>
              <a:t>需要刷新）、磁表面（磁盘、磁带）、光存储器（</a:t>
            </a:r>
            <a:r>
              <a:rPr lang="en-US" altLang="zh-CN" dirty="0"/>
              <a:t>CD</a:t>
            </a:r>
            <a:r>
              <a:rPr lang="zh-CN" altLang="en-US" dirty="0"/>
              <a:t>、</a:t>
            </a:r>
            <a:r>
              <a:rPr lang="en-US" altLang="zh-CN" dirty="0"/>
              <a:t>DVD</a:t>
            </a:r>
            <a:r>
              <a:rPr lang="zh-CN" altLang="en-US" dirty="0"/>
              <a:t>等）</a:t>
            </a:r>
            <a:endParaRPr lang="en-US" altLang="zh-CN" dirty="0"/>
          </a:p>
          <a:p>
            <a:r>
              <a:rPr lang="zh-CN" altLang="en-US" dirty="0"/>
              <a:t>按信息可更改：读写（磁盘、半导体存储器等大多数）、只读（</a:t>
            </a:r>
            <a:r>
              <a:rPr lang="en-US" altLang="zh-CN" dirty="0"/>
              <a:t>ROM</a:t>
            </a:r>
            <a:r>
              <a:rPr lang="zh-CN" altLang="en-US" dirty="0"/>
              <a:t>、</a:t>
            </a:r>
            <a:r>
              <a:rPr lang="en-US" altLang="zh-CN" dirty="0"/>
              <a:t>EPROM</a:t>
            </a:r>
            <a:r>
              <a:rPr lang="zh-CN" altLang="en-US" dirty="0"/>
              <a:t>等）</a:t>
            </a:r>
            <a:endParaRPr lang="en-US" altLang="zh-CN" dirty="0"/>
          </a:p>
          <a:p>
            <a:r>
              <a:rPr lang="zh-CN" altLang="en-US" dirty="0"/>
              <a:t>按断电后信息是否可保存：非易失（如</a:t>
            </a:r>
            <a:r>
              <a:rPr lang="en-US" altLang="zh-CN" dirty="0"/>
              <a:t>ROM</a:t>
            </a:r>
            <a:r>
              <a:rPr lang="zh-CN" altLang="en-US" dirty="0"/>
              <a:t>）、易失（如半导体存储器）</a:t>
            </a:r>
            <a:endParaRPr lang="en-US" altLang="zh-CN" dirty="0"/>
          </a:p>
          <a:p>
            <a:endParaRPr lang="en-US" altLang="zh-CN" dirty="0"/>
          </a:p>
          <a:p>
            <a:r>
              <a:rPr lang="en-US" altLang="zh-CN" dirty="0">
                <a:ea typeface="宋体" charset="-122"/>
              </a:rPr>
              <a:t>MOS</a:t>
            </a:r>
            <a:r>
              <a:rPr lang="zh-CN" altLang="en-US" dirty="0">
                <a:ea typeface="宋体" charset="-122"/>
              </a:rPr>
              <a:t>：是金属</a:t>
            </a:r>
            <a:r>
              <a:rPr lang="en-US" altLang="zh-CN" dirty="0">
                <a:ea typeface="宋体" charset="-122"/>
              </a:rPr>
              <a:t>-</a:t>
            </a:r>
            <a:r>
              <a:rPr lang="zh-CN" altLang="en-US" dirty="0">
                <a:ea typeface="宋体" charset="-122"/>
              </a:rPr>
              <a:t>氧化物</a:t>
            </a:r>
            <a:r>
              <a:rPr lang="en-US" altLang="zh-CN" dirty="0">
                <a:ea typeface="宋体" charset="-122"/>
              </a:rPr>
              <a:t>-</a:t>
            </a:r>
            <a:r>
              <a:rPr lang="zh-CN" altLang="en-US" dirty="0">
                <a:ea typeface="宋体" charset="-122"/>
              </a:rPr>
              <a:t>半导体型场效应管。有栅极（</a:t>
            </a:r>
            <a:r>
              <a:rPr lang="en-US" altLang="zh-CN" dirty="0">
                <a:ea typeface="宋体" charset="-122"/>
              </a:rPr>
              <a:t>gate</a:t>
            </a:r>
            <a:r>
              <a:rPr lang="zh-CN" altLang="en-US" dirty="0">
                <a:ea typeface="宋体" charset="-122"/>
              </a:rPr>
              <a:t>）、漏极（</a:t>
            </a:r>
            <a:r>
              <a:rPr lang="en-US" altLang="zh-CN" dirty="0">
                <a:ea typeface="宋体" charset="-122"/>
              </a:rPr>
              <a:t>drain</a:t>
            </a:r>
            <a:r>
              <a:rPr lang="zh-CN" altLang="en-US" dirty="0">
                <a:ea typeface="宋体" charset="-122"/>
              </a:rPr>
              <a:t>）、源极（</a:t>
            </a:r>
            <a:r>
              <a:rPr lang="en-US" altLang="zh-CN" dirty="0">
                <a:ea typeface="宋体" charset="-122"/>
              </a:rPr>
              <a:t>source</a:t>
            </a:r>
            <a:r>
              <a:rPr lang="zh-CN" altLang="en-US" dirty="0">
                <a:ea typeface="宋体" charset="-122"/>
              </a:rPr>
              <a:t>）三个端，分别大致对应双极性晶体管的基极（</a:t>
            </a:r>
            <a:r>
              <a:rPr lang="en-US" altLang="zh-CN" dirty="0">
                <a:ea typeface="宋体" charset="-122"/>
              </a:rPr>
              <a:t>base</a:t>
            </a:r>
            <a:r>
              <a:rPr lang="zh-CN" altLang="en-US" dirty="0">
                <a:ea typeface="宋体" charset="-122"/>
              </a:rPr>
              <a:t>）、集电极（</a:t>
            </a:r>
            <a:r>
              <a:rPr lang="en-US" altLang="zh-CN" dirty="0">
                <a:ea typeface="宋体" charset="-122"/>
              </a:rPr>
              <a:t>collector</a:t>
            </a:r>
            <a:r>
              <a:rPr lang="zh-CN" altLang="en-US" dirty="0">
                <a:ea typeface="宋体" charset="-122"/>
              </a:rPr>
              <a:t>）和发射极（</a:t>
            </a:r>
            <a:r>
              <a:rPr lang="en-US" altLang="zh-CN" dirty="0">
                <a:ea typeface="宋体" charset="-122"/>
              </a:rPr>
              <a:t>emitter</a:t>
            </a:r>
            <a:r>
              <a:rPr lang="zh-CN" altLang="en-US" dirty="0">
                <a:ea typeface="宋体" charset="-122"/>
              </a:rPr>
              <a:t>）。特点：集成度高、功耗小、每位价格低。</a:t>
            </a:r>
            <a:endParaRPr lang="zh-CN" altLang="en-US" dirty="0"/>
          </a:p>
        </p:txBody>
      </p:sp>
    </p:spTree>
    <p:extLst>
      <p:ext uri="{BB962C8B-B14F-4D97-AF65-F5344CB8AC3E}">
        <p14:creationId xmlns:p14="http://schemas.microsoft.com/office/powerpoint/2010/main" val="14048400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访存情况：取值、存取操作数</a:t>
            </a:r>
            <a:endParaRPr lang="en-US" altLang="zh-CN" dirty="0"/>
          </a:p>
          <a:p>
            <a:r>
              <a:rPr lang="zh-CN" altLang="en-US" dirty="0"/>
              <a:t>命中：如果被访问的信息在</a:t>
            </a:r>
            <a:r>
              <a:rPr lang="en-US" altLang="zh-CN" dirty="0"/>
              <a:t>cache</a:t>
            </a:r>
            <a:r>
              <a:rPr lang="zh-CN" altLang="en-US" dirty="0"/>
              <a:t>中，即命中。若未命中，称为缺失或失靶。</a:t>
            </a:r>
            <a:endParaRPr lang="en-US" altLang="zh-CN" dirty="0"/>
          </a:p>
          <a:p>
            <a:endParaRPr lang="en-US" altLang="zh-CN" dirty="0"/>
          </a:p>
          <a:p>
            <a:r>
              <a:rPr lang="zh-CN" altLang="en-US" dirty="0"/>
              <a:t>流程图解释：</a:t>
            </a:r>
            <a:r>
              <a:rPr lang="en-US" altLang="zh-CN" dirty="0"/>
              <a:t>1.</a:t>
            </a:r>
            <a:r>
              <a:rPr lang="zh-CN" altLang="en-US" dirty="0"/>
              <a:t>主存地址；</a:t>
            </a:r>
            <a:r>
              <a:rPr lang="en-US" altLang="zh-CN" dirty="0"/>
              <a:t>2.</a:t>
            </a:r>
            <a:r>
              <a:rPr lang="zh-CN" altLang="en-US" dirty="0"/>
              <a:t>是否在</a:t>
            </a:r>
            <a:r>
              <a:rPr lang="en-US" altLang="zh-CN" dirty="0"/>
              <a:t>cache</a:t>
            </a:r>
            <a:r>
              <a:rPr lang="zh-CN" altLang="en-US" dirty="0"/>
              <a:t>中？</a:t>
            </a:r>
            <a:r>
              <a:rPr lang="en-US" altLang="zh-CN" dirty="0"/>
              <a:t>3.</a:t>
            </a:r>
            <a:r>
              <a:rPr lang="zh-CN" altLang="en-US" dirty="0"/>
              <a:t>若在，访问</a:t>
            </a:r>
            <a:r>
              <a:rPr lang="en-US" altLang="zh-CN" dirty="0"/>
              <a:t>cache</a:t>
            </a:r>
            <a:r>
              <a:rPr lang="zh-CN" altLang="en-US" dirty="0"/>
              <a:t>；</a:t>
            </a:r>
            <a:r>
              <a:rPr lang="en-US" altLang="zh-CN" dirty="0"/>
              <a:t>4.</a:t>
            </a:r>
            <a:r>
              <a:rPr lang="zh-CN" altLang="en-US" dirty="0"/>
              <a:t>若不在，将主存对应块装入</a:t>
            </a:r>
            <a:r>
              <a:rPr lang="en-US" altLang="zh-CN" dirty="0"/>
              <a:t>cache</a:t>
            </a:r>
            <a:r>
              <a:rPr lang="zh-CN" altLang="en-US" dirty="0"/>
              <a:t>。若有空闲块，直接装入；若没有，要选择某个块换出到主存。</a:t>
            </a:r>
            <a:endParaRPr lang="en-US" altLang="zh-CN" dirty="0"/>
          </a:p>
          <a:p>
            <a:r>
              <a:rPr lang="en-US" altLang="zh-CN" dirty="0"/>
              <a:t>5.</a:t>
            </a:r>
            <a:r>
              <a:rPr lang="zh-CN" altLang="en-US" dirty="0"/>
              <a:t>将对应单元的内容送往</a:t>
            </a:r>
            <a:r>
              <a:rPr lang="en-US" altLang="zh-CN" dirty="0"/>
              <a:t>CPU</a:t>
            </a:r>
            <a:r>
              <a:rPr lang="zh-CN" altLang="en-US" dirty="0"/>
              <a:t>。</a:t>
            </a:r>
            <a:endParaRPr lang="en-US" altLang="zh-CN" dirty="0"/>
          </a:p>
        </p:txBody>
      </p:sp>
    </p:spTree>
    <p:extLst>
      <p:ext uri="{BB962C8B-B14F-4D97-AF65-F5344CB8AC3E}">
        <p14:creationId xmlns:p14="http://schemas.microsoft.com/office/powerpoint/2010/main" val="2473666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a:t>
            </a:r>
            <a:r>
              <a:rPr lang="en-US" altLang="zh-CN" dirty="0"/>
              <a:t>Cache</a:t>
            </a:r>
            <a:r>
              <a:rPr lang="zh-CN" altLang="en-US" dirty="0"/>
              <a:t>需要解决以下问题：</a:t>
            </a:r>
            <a:endParaRPr lang="en-US" altLang="zh-CN" dirty="0"/>
          </a:p>
          <a:p>
            <a:r>
              <a:rPr lang="en-US" altLang="zh-CN" dirty="0"/>
              <a:t>1.</a:t>
            </a:r>
            <a:r>
              <a:rPr lang="zh-CN" altLang="en-US" dirty="0"/>
              <a:t>如何分块；</a:t>
            </a:r>
            <a:r>
              <a:rPr lang="en-US" altLang="zh-CN" dirty="0"/>
              <a:t>2.</a:t>
            </a:r>
            <a:r>
              <a:rPr lang="zh-CN" altLang="en-US" dirty="0"/>
              <a:t>主存块和</a:t>
            </a:r>
            <a:r>
              <a:rPr lang="en-US" altLang="zh-CN" dirty="0"/>
              <a:t>cache</a:t>
            </a:r>
            <a:r>
              <a:rPr lang="zh-CN" altLang="en-US" dirty="0"/>
              <a:t>块如何映射；</a:t>
            </a:r>
            <a:r>
              <a:rPr lang="en-US" altLang="zh-CN" dirty="0"/>
              <a:t>3.</a:t>
            </a:r>
            <a:r>
              <a:rPr lang="zh-CN" altLang="en-US" dirty="0"/>
              <a:t>如何置换；</a:t>
            </a:r>
            <a:r>
              <a:rPr lang="en-US" altLang="zh-CN" dirty="0"/>
              <a:t>3</a:t>
            </a:r>
            <a:r>
              <a:rPr lang="zh-CN" altLang="en-US" dirty="0"/>
              <a:t>主存和</a:t>
            </a:r>
            <a:r>
              <a:rPr lang="en-US" altLang="zh-CN" dirty="0"/>
              <a:t>C</a:t>
            </a:r>
            <a:r>
              <a:rPr lang="en-US" altLang="zh-CN" baseline="0" dirty="0"/>
              <a:t>ache</a:t>
            </a:r>
            <a:r>
              <a:rPr lang="zh-CN" altLang="en-US" baseline="0" dirty="0"/>
              <a:t>块一致性；</a:t>
            </a:r>
            <a:r>
              <a:rPr lang="en-US" altLang="zh-CN" baseline="0" dirty="0"/>
              <a:t>4.</a:t>
            </a:r>
            <a:r>
              <a:rPr lang="zh-CN" altLang="en-US" baseline="0" dirty="0"/>
              <a:t>如何访问</a:t>
            </a:r>
            <a:r>
              <a:rPr lang="en-US" altLang="zh-CN" baseline="0" dirty="0"/>
              <a:t>cache</a:t>
            </a:r>
            <a:r>
              <a:rPr lang="zh-CN" altLang="en-US" baseline="0" dirty="0"/>
              <a:t>中的数据，因为给出的是主存地址。</a:t>
            </a:r>
            <a:endParaRPr lang="en-US" altLang="zh-CN" baseline="0" dirty="0"/>
          </a:p>
          <a:p>
            <a:r>
              <a:rPr lang="zh-CN" altLang="en-US" baseline="0" dirty="0"/>
              <a:t>分块：主存和</a:t>
            </a:r>
            <a:r>
              <a:rPr lang="en-US" altLang="zh-CN" baseline="0" dirty="0"/>
              <a:t>cache</a:t>
            </a:r>
            <a:r>
              <a:rPr lang="zh-CN" altLang="en-US" baseline="0" dirty="0"/>
              <a:t>被分为大小相等的块。</a:t>
            </a:r>
            <a:endParaRPr lang="en-US" altLang="zh-CN" baseline="0" dirty="0"/>
          </a:p>
          <a:p>
            <a:r>
              <a:rPr lang="en-US" altLang="zh-CN" baseline="0" dirty="0"/>
              <a:t>Cache</a:t>
            </a:r>
            <a:r>
              <a:rPr lang="zh-CN" altLang="en-US" baseline="0" dirty="0"/>
              <a:t>对程序员透明，大家在编程时不用考虑装入、置换这些事情；但是了解到这些步骤有助于编写高效的程序。</a:t>
            </a:r>
            <a:endParaRPr lang="en-US" altLang="zh-CN" baseline="0" dirty="0"/>
          </a:p>
          <a:p>
            <a:r>
              <a:rPr lang="zh-CN" altLang="en-US" baseline="0" dirty="0"/>
              <a:t>如，在进行程序编写的时候，对于跳转的安排就需要好好斟酌一下。</a:t>
            </a:r>
            <a:endParaRPr lang="zh-CN" altLang="en-US" dirty="0"/>
          </a:p>
        </p:txBody>
      </p:sp>
    </p:spTree>
    <p:extLst>
      <p:ext uri="{BB962C8B-B14F-4D97-AF65-F5344CB8AC3E}">
        <p14:creationId xmlns:p14="http://schemas.microsoft.com/office/powerpoint/2010/main" val="4025929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主存分块，</a:t>
            </a:r>
            <a:r>
              <a:rPr lang="en-US" altLang="zh-CN" dirty="0"/>
              <a:t>cache</a:t>
            </a:r>
            <a:r>
              <a:rPr lang="zh-CN" altLang="en-US" dirty="0"/>
              <a:t>也分块，将主存的块装入到</a:t>
            </a:r>
            <a:r>
              <a:rPr lang="en-US" altLang="zh-CN" dirty="0"/>
              <a:t>cache</a:t>
            </a:r>
            <a:r>
              <a:rPr lang="zh-CN" altLang="en-US" dirty="0"/>
              <a:t>中时，应该放到</a:t>
            </a:r>
            <a:r>
              <a:rPr lang="en-US" altLang="zh-CN" dirty="0"/>
              <a:t>cache</a:t>
            </a:r>
            <a:r>
              <a:rPr lang="zh-CN" altLang="en-US" dirty="0"/>
              <a:t>的哪一块中，称为映射。</a:t>
            </a:r>
            <a:endParaRPr lang="en-US" altLang="zh-CN" dirty="0"/>
          </a:p>
          <a:p>
            <a:r>
              <a:rPr lang="zh-CN" altLang="en-US" dirty="0"/>
              <a:t>因为</a:t>
            </a:r>
            <a:r>
              <a:rPr lang="en-US" altLang="zh-CN" dirty="0"/>
              <a:t>cache</a:t>
            </a:r>
            <a:r>
              <a:rPr lang="zh-CN" altLang="en-US" dirty="0"/>
              <a:t>的块数远小于主存的块数，所以是多到</a:t>
            </a:r>
            <a:r>
              <a:rPr lang="en-US" altLang="zh-CN" dirty="0"/>
              <a:t>1</a:t>
            </a:r>
            <a:r>
              <a:rPr lang="zh-CN" altLang="en-US" dirty="0"/>
              <a:t>的映射。 </a:t>
            </a:r>
            <a:endParaRPr lang="en-US" altLang="zh-CN" dirty="0"/>
          </a:p>
          <a:p>
            <a:r>
              <a:rPr lang="zh-CN" altLang="en-US" dirty="0"/>
              <a:t>如何映射：</a:t>
            </a:r>
            <a:endParaRPr lang="en-US" altLang="zh-CN" dirty="0"/>
          </a:p>
          <a:p>
            <a:r>
              <a:rPr lang="zh-CN" altLang="en-US" dirty="0"/>
              <a:t>主存和</a:t>
            </a:r>
            <a:r>
              <a:rPr lang="en-US" altLang="zh-CN" dirty="0"/>
              <a:t>cache</a:t>
            </a:r>
            <a:r>
              <a:rPr lang="zh-CN" altLang="en-US" dirty="0"/>
              <a:t>都划分成大小相等的块；有三种映射方式：直接（映射到固定行）、全相联（映射到任意行）、组相联（映射到组中任一行）。</a:t>
            </a:r>
            <a:endParaRPr lang="en-US" altLang="zh-CN" dirty="0"/>
          </a:p>
          <a:p>
            <a:r>
              <a:rPr lang="zh-CN" altLang="en-US" dirty="0"/>
              <a:t>块称为页不妥，因为虚拟存储器将主存和虚存分页，容易产生混淆。</a:t>
            </a:r>
          </a:p>
        </p:txBody>
      </p:sp>
    </p:spTree>
    <p:extLst>
      <p:ext uri="{BB962C8B-B14F-4D97-AF65-F5344CB8AC3E}">
        <p14:creationId xmlns:p14="http://schemas.microsoft.com/office/powerpoint/2010/main" val="21994738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直接映射：</a:t>
            </a:r>
            <a:endParaRPr lang="en-US" altLang="zh-CN" dirty="0"/>
          </a:p>
          <a:p>
            <a:r>
              <a:rPr lang="zh-CN" altLang="en-US" dirty="0"/>
              <a:t>将主存的块映射到</a:t>
            </a:r>
            <a:r>
              <a:rPr lang="en-US" altLang="zh-CN" dirty="0"/>
              <a:t>cache</a:t>
            </a:r>
            <a:r>
              <a:rPr lang="zh-CN" altLang="en-US" dirty="0"/>
              <a:t>中固定的块。也成为模映射，因为映射到</a:t>
            </a:r>
            <a:r>
              <a:rPr lang="en-US" altLang="zh-CN" dirty="0"/>
              <a:t>cache</a:t>
            </a:r>
            <a:r>
              <a:rPr lang="zh-CN" altLang="en-US" dirty="0"/>
              <a:t>的块号由主存的块号对</a:t>
            </a:r>
            <a:r>
              <a:rPr lang="en-US" altLang="zh-CN" dirty="0"/>
              <a:t>cache</a:t>
            </a:r>
            <a:r>
              <a:rPr lang="zh-CN" altLang="en-US" dirty="0"/>
              <a:t>的块数取模得到。</a:t>
            </a:r>
            <a:endParaRPr lang="en-US" altLang="zh-CN" dirty="0"/>
          </a:p>
          <a:p>
            <a:r>
              <a:rPr lang="zh-CN" altLang="en-US" dirty="0">
                <a:latin typeface="Arial" panose="020B0604020202020204" pitchFamily="34" charset="0"/>
              </a:rPr>
              <a:t>主存 总容量 </a:t>
            </a:r>
            <a:r>
              <a:rPr lang="en-US" altLang="zh-CN" dirty="0">
                <a:latin typeface="Arial" panose="020B0604020202020204" pitchFamily="34" charset="0"/>
              </a:rPr>
              <a:t>-&gt; </a:t>
            </a:r>
            <a:r>
              <a:rPr lang="zh-CN" altLang="en-US" dirty="0">
                <a:latin typeface="Arial" panose="020B0604020202020204" pitchFamily="34" charset="0"/>
              </a:rPr>
              <a:t>分组 </a:t>
            </a:r>
            <a:r>
              <a:rPr lang="en-US" altLang="zh-CN" dirty="0">
                <a:latin typeface="Arial" panose="020B0604020202020204" pitchFamily="34" charset="0"/>
              </a:rPr>
              <a:t>-&gt; </a:t>
            </a:r>
            <a:r>
              <a:rPr lang="zh-CN" altLang="en-US" dirty="0">
                <a:latin typeface="Arial" panose="020B0604020202020204" pitchFamily="34" charset="0"/>
              </a:rPr>
              <a:t>每组块数</a:t>
            </a:r>
            <a:endParaRPr lang="en-US" altLang="zh-CN" dirty="0">
              <a:latin typeface="Arial" panose="020B0604020202020204" pitchFamily="34" charset="0"/>
            </a:endParaRPr>
          </a:p>
          <a:p>
            <a:r>
              <a:rPr lang="en-US" altLang="zh-CN" dirty="0">
                <a:latin typeface="Arial" panose="020B0604020202020204" pitchFamily="34" charset="0"/>
              </a:rPr>
              <a:t>Cache -&gt; </a:t>
            </a:r>
            <a:r>
              <a:rPr lang="zh-CN" altLang="en-US" dirty="0">
                <a:latin typeface="Arial" panose="020B0604020202020204" pitchFamily="34" charset="0"/>
              </a:rPr>
              <a:t>总块数</a:t>
            </a:r>
            <a:endParaRPr lang="en-US" altLang="zh-CN" dirty="0">
              <a:latin typeface="Arial" panose="020B0604020202020204" pitchFamily="34" charset="0"/>
            </a:endParaRPr>
          </a:p>
          <a:p>
            <a:r>
              <a:rPr lang="zh-CN" altLang="en-US" dirty="0">
                <a:latin typeface="Arial" panose="020B0604020202020204" pitchFamily="34" charset="0"/>
              </a:rPr>
              <a:t>直接映射，</a:t>
            </a:r>
            <a:r>
              <a:rPr lang="en-US" altLang="zh-CN" dirty="0">
                <a:latin typeface="Arial" panose="020B0604020202020204" pitchFamily="34" charset="0"/>
              </a:rPr>
              <a:t>Cache</a:t>
            </a:r>
            <a:r>
              <a:rPr lang="zh-CN" altLang="en-US" dirty="0">
                <a:latin typeface="Arial" panose="020B0604020202020204" pitchFamily="34" charset="0"/>
              </a:rPr>
              <a:t>不分组，主存分组，每组的块数为</a:t>
            </a:r>
            <a:r>
              <a:rPr lang="en-US" altLang="zh-CN" dirty="0">
                <a:latin typeface="Arial" panose="020B0604020202020204" pitchFamily="34" charset="0"/>
              </a:rPr>
              <a:t>Cache</a:t>
            </a:r>
            <a:r>
              <a:rPr lang="zh-CN" altLang="en-US" dirty="0">
                <a:latin typeface="Arial" panose="020B0604020202020204" pitchFamily="34" charset="0"/>
              </a:rPr>
              <a:t>的块数。</a:t>
            </a:r>
            <a:endParaRPr lang="en-US" altLang="zh-CN" dirty="0">
              <a:latin typeface="Arial" panose="020B0604020202020204" pitchFamily="34" charset="0"/>
            </a:endParaRPr>
          </a:p>
          <a:p>
            <a:r>
              <a:rPr lang="zh-CN" altLang="en-US" dirty="0">
                <a:latin typeface="Arial" panose="020B0604020202020204" pitchFamily="34" charset="0"/>
              </a:rPr>
              <a:t>特点：</a:t>
            </a:r>
            <a:endParaRPr lang="en-US" altLang="zh-CN" dirty="0">
              <a:latin typeface="Arial" panose="020B0604020202020204" pitchFamily="34" charset="0"/>
            </a:endParaRPr>
          </a:p>
          <a:p>
            <a:r>
              <a:rPr lang="zh-CN" altLang="en-US" dirty="0">
                <a:latin typeface="Arial" panose="020B0604020202020204" pitchFamily="34" charset="0"/>
              </a:rPr>
              <a:t>优点：容易实现，硬件成本低，映射速度快。无需考虑替换问题，因为替换的一定是模数相同的块，如例中块号</a:t>
            </a:r>
            <a:r>
              <a:rPr lang="en-US" altLang="zh-CN" dirty="0">
                <a:latin typeface="Arial" panose="020B0604020202020204" pitchFamily="34" charset="0"/>
              </a:rPr>
              <a:t>100</a:t>
            </a:r>
            <a:r>
              <a:rPr lang="zh-CN" altLang="en-US" dirty="0">
                <a:latin typeface="Arial" panose="020B0604020202020204" pitchFamily="34" charset="0"/>
              </a:rPr>
              <a:t>，与块号</a:t>
            </a:r>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20</a:t>
            </a:r>
            <a:r>
              <a:rPr lang="zh-CN" altLang="en-US" dirty="0">
                <a:latin typeface="Arial" panose="020B0604020202020204" pitchFamily="34" charset="0"/>
              </a:rPr>
              <a:t>等块占用同一个</a:t>
            </a:r>
            <a:r>
              <a:rPr lang="en-US" altLang="zh-CN" dirty="0">
                <a:latin typeface="Arial" panose="020B0604020202020204" pitchFamily="34" charset="0"/>
              </a:rPr>
              <a:t>cache</a:t>
            </a:r>
            <a:r>
              <a:rPr lang="zh-CN" altLang="en-US" dirty="0">
                <a:latin typeface="Arial" panose="020B0604020202020204" pitchFamily="34" charset="0"/>
              </a:rPr>
              <a:t>块，替换的也是这个块中的内容。</a:t>
            </a:r>
            <a:endParaRPr lang="en-US" altLang="zh-CN" dirty="0">
              <a:latin typeface="Arial" panose="020B0604020202020204" pitchFamily="34" charset="0"/>
            </a:endParaRPr>
          </a:p>
          <a:p>
            <a:r>
              <a:rPr lang="zh-CN" altLang="en-US" dirty="0">
                <a:latin typeface="Arial" panose="020B0604020202020204" pitchFamily="34" charset="0"/>
              </a:rPr>
              <a:t>缺点：命中时间短，冲突概率高，可能使</a:t>
            </a:r>
            <a:r>
              <a:rPr lang="en-US" altLang="zh-CN" dirty="0">
                <a:latin typeface="Arial" panose="020B0604020202020204" pitchFamily="34" charset="0"/>
              </a:rPr>
              <a:t>Cache</a:t>
            </a:r>
            <a:r>
              <a:rPr lang="zh-CN" altLang="en-US" dirty="0">
                <a:latin typeface="Arial" panose="020B0604020202020204" pitchFamily="34" charset="0"/>
              </a:rPr>
              <a:t>的存储空间得不到充分利用。因为可能不同组的同页块被连续访问，而</a:t>
            </a:r>
            <a:r>
              <a:rPr lang="en-US" altLang="zh-CN" dirty="0">
                <a:latin typeface="Arial" panose="020B0604020202020204" pitchFamily="34" charset="0"/>
              </a:rPr>
              <a:t>Cache</a:t>
            </a:r>
            <a:r>
              <a:rPr lang="zh-CN" altLang="en-US" dirty="0">
                <a:latin typeface="Arial" panose="020B0604020202020204" pitchFamily="34" charset="0"/>
              </a:rPr>
              <a:t>中的其他行还空着。</a:t>
            </a:r>
          </a:p>
          <a:p>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842958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EF34857-BD79-477A-95AC-48463E26E1FB}" type="slidenum">
              <a:rPr kumimoji="1" lang="zh-CN" altLang="en-US" sz="1300">
                <a:latin typeface="Times New Roman" panose="02020603050405020304" pitchFamily="18" charset="0"/>
              </a:rPr>
              <a:pPr algn="r" eaLnBrk="1" hangingPunct="1">
                <a:lnSpc>
                  <a:spcPct val="100000"/>
                </a:lnSpc>
                <a:spcBef>
                  <a:spcPct val="0"/>
                </a:spcBef>
              </a:pPr>
              <a:t>44</a:t>
            </a:fld>
            <a:endParaRPr kumimoji="1" lang="en-US" altLang="zh-CN"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990600" y="766763"/>
            <a:ext cx="5118100" cy="3838575"/>
          </a:xfrm>
        </p:spPr>
      </p:sp>
      <p:sp>
        <p:nvSpPr>
          <p:cNvPr id="5120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t>假定块的大小为</a:t>
            </a:r>
            <a:r>
              <a:rPr lang="en-US" altLang="zh-CN" dirty="0"/>
              <a:t>512B</a:t>
            </a:r>
            <a:r>
              <a:rPr lang="zh-CN" altLang="en-US" dirty="0"/>
              <a:t>，</a:t>
            </a:r>
            <a:r>
              <a:rPr lang="en-US" altLang="zh-CN" dirty="0"/>
              <a:t>cache</a:t>
            </a:r>
            <a:r>
              <a:rPr lang="zh-CN" altLang="en-US" dirty="0"/>
              <a:t>大小为</a:t>
            </a:r>
            <a:r>
              <a:rPr lang="en-US" altLang="zh-CN" dirty="0"/>
              <a:t>8KB</a:t>
            </a:r>
            <a:r>
              <a:rPr lang="zh-CN" altLang="en-US" dirty="0"/>
              <a:t>，主存大小为</a:t>
            </a:r>
            <a:r>
              <a:rPr lang="en-US" altLang="zh-CN" dirty="0"/>
              <a:t>1024KB</a:t>
            </a:r>
            <a:r>
              <a:rPr lang="zh-CN" altLang="en-US" dirty="0"/>
              <a:t>。</a:t>
            </a:r>
            <a:endParaRPr lang="en-US" altLang="zh-CN" dirty="0"/>
          </a:p>
          <a:p>
            <a:pPr eaLnBrk="1" hangingPunct="1"/>
            <a:r>
              <a:rPr lang="zh-CN" altLang="en-US" dirty="0"/>
              <a:t>所以</a:t>
            </a:r>
            <a:r>
              <a:rPr lang="en-US" altLang="zh-CN" dirty="0"/>
              <a:t>cache</a:t>
            </a:r>
            <a:r>
              <a:rPr lang="zh-CN" altLang="en-US" dirty="0"/>
              <a:t>被分为</a:t>
            </a:r>
            <a:r>
              <a:rPr lang="en-US" altLang="zh-CN" dirty="0"/>
              <a:t>16</a:t>
            </a:r>
            <a:r>
              <a:rPr lang="zh-CN" altLang="en-US" dirty="0"/>
              <a:t>块（行），主存分为</a:t>
            </a:r>
            <a:r>
              <a:rPr lang="en-US" altLang="zh-CN" dirty="0"/>
              <a:t>2048</a:t>
            </a:r>
            <a:r>
              <a:rPr lang="zh-CN" altLang="en-US" dirty="0"/>
              <a:t>块，构成</a:t>
            </a:r>
            <a:r>
              <a:rPr lang="en-US" altLang="zh-CN" dirty="0"/>
              <a:t>2048/16=128</a:t>
            </a:r>
            <a:r>
              <a:rPr lang="zh-CN" altLang="en-US" dirty="0"/>
              <a:t>个群。</a:t>
            </a:r>
            <a:endParaRPr lang="en-US" altLang="zh-CN" dirty="0"/>
          </a:p>
          <a:p>
            <a:pPr eaLnBrk="1" hangingPunct="1"/>
            <a:endParaRPr lang="en-US" altLang="zh-CN" dirty="0"/>
          </a:p>
          <a:p>
            <a:pPr eaLnBrk="1" hangingPunct="1"/>
            <a:r>
              <a:rPr lang="en-US" altLang="zh-CN" dirty="0"/>
              <a:t>CPU</a:t>
            </a:r>
            <a:r>
              <a:rPr lang="zh-CN" altLang="en-US" dirty="0"/>
              <a:t>访问时怎么确定一个地址在</a:t>
            </a:r>
            <a:r>
              <a:rPr lang="en-US" altLang="zh-CN" dirty="0"/>
              <a:t>cache</a:t>
            </a:r>
            <a:r>
              <a:rPr lang="zh-CN" altLang="en-US" dirty="0"/>
              <a:t>的哪个槽中，是否当前正在其中？借助于一个</a:t>
            </a:r>
            <a:r>
              <a:rPr lang="en-US" altLang="zh-CN" dirty="0"/>
              <a:t>cache</a:t>
            </a:r>
            <a:r>
              <a:rPr lang="zh-CN" altLang="en-US" dirty="0"/>
              <a:t>标志位。</a:t>
            </a:r>
            <a:endParaRPr lang="en-US" altLang="zh-CN" dirty="0"/>
          </a:p>
          <a:p>
            <a:pPr eaLnBrk="1" hangingPunct="1"/>
            <a:r>
              <a:rPr lang="en-US" altLang="zh-CN" dirty="0"/>
              <a:t>cache</a:t>
            </a:r>
            <a:r>
              <a:rPr lang="zh-CN" altLang="en-US" dirty="0"/>
              <a:t>的每个槽有一个标志字段，用于指出该槽取自主存的哪个块群。主存共有128个块群。故标志位有7位。</a:t>
            </a:r>
          </a:p>
          <a:p>
            <a:pPr eaLnBrk="1" hangingPunct="1"/>
            <a:r>
              <a:rPr lang="zh-CN" altLang="en-US" dirty="0"/>
              <a:t>每个块群中的16块与</a:t>
            </a:r>
            <a:r>
              <a:rPr lang="en-US" altLang="zh-CN" dirty="0"/>
              <a:t>Cache</a:t>
            </a:r>
            <a:r>
              <a:rPr lang="zh-CN" altLang="en-US" dirty="0"/>
              <a:t>的16个槽一一对应，需要</a:t>
            </a:r>
            <a:r>
              <a:rPr lang="en-US" altLang="zh-CN" dirty="0"/>
              <a:t>4</a:t>
            </a:r>
            <a:r>
              <a:rPr lang="zh-CN" altLang="en-US" dirty="0"/>
              <a:t>位指明槽号。</a:t>
            </a:r>
          </a:p>
          <a:p>
            <a:pPr eaLnBrk="1" hangingPunct="1"/>
            <a:r>
              <a:rPr lang="zh-CN" altLang="en-US" dirty="0"/>
              <a:t>主存地址共20位：7位标志（群号，需与</a:t>
            </a:r>
            <a:r>
              <a:rPr lang="en-US" altLang="zh-CN" dirty="0"/>
              <a:t>cache</a:t>
            </a:r>
            <a:r>
              <a:rPr lang="zh-CN" altLang="en-US" dirty="0"/>
              <a:t>标志位）、4位槽号（块号）、9位</a:t>
            </a:r>
            <a:r>
              <a:rPr lang="zh-CN" altLang="en-US"/>
              <a:t>字号（块内</a:t>
            </a:r>
            <a:r>
              <a:rPr lang="zh-CN" altLang="en-US" dirty="0"/>
              <a:t>地址）。高7位标志表示该地址位于主存哪一个块群。</a:t>
            </a:r>
            <a:endParaRPr lang="zh-CN" altLang="en-US" dirty="0">
              <a:solidFill>
                <a:srgbClr val="006600"/>
              </a:solidFill>
            </a:endParaRPr>
          </a:p>
          <a:p>
            <a:pPr eaLnBrk="1" hangingPunct="1"/>
            <a:endParaRPr lang="zh-CN" altLang="en-US" dirty="0"/>
          </a:p>
          <a:p>
            <a:pPr eaLnBrk="1" hangingPunct="1"/>
            <a:r>
              <a:rPr lang="zh-CN" altLang="en-US" dirty="0"/>
              <a:t>访存过程：</a:t>
            </a:r>
          </a:p>
          <a:p>
            <a:pPr eaLnBrk="1" hangingPunct="1"/>
            <a:r>
              <a:rPr lang="en-US" altLang="zh-CN" dirty="0">
                <a:latin typeface="宋体" panose="02010600030101010101" pitchFamily="2" charset="-122"/>
              </a:rPr>
              <a:t>CPU</a:t>
            </a:r>
            <a:r>
              <a:rPr lang="zh-CN" altLang="en-US" dirty="0">
                <a:latin typeface="宋体" panose="02010600030101010101" pitchFamily="2" charset="-122"/>
              </a:rPr>
              <a:t>给出20位主存地址，根据地址中间4位找到</a:t>
            </a:r>
            <a:r>
              <a:rPr lang="en-US" altLang="zh-CN" dirty="0">
                <a:latin typeface="宋体" panose="02010600030101010101" pitchFamily="2" charset="-122"/>
              </a:rPr>
              <a:t>Cache</a:t>
            </a:r>
            <a:r>
              <a:rPr lang="zh-CN" altLang="en-US" dirty="0">
                <a:latin typeface="宋体" panose="02010600030101010101" pitchFamily="2" charset="-122"/>
              </a:rPr>
              <a:t>相应的槽，然后取出该槽的标志，与地址中高7位进行比较。若相等，则说明该主存单元所在的块在</a:t>
            </a:r>
            <a:r>
              <a:rPr lang="en-US" altLang="zh-CN" dirty="0">
                <a:latin typeface="宋体" panose="02010600030101010101" pitchFamily="2" charset="-122"/>
              </a:rPr>
              <a:t>Cache</a:t>
            </a:r>
            <a:r>
              <a:rPr lang="zh-CN" altLang="en-US" dirty="0">
                <a:latin typeface="宋体" panose="02010600030101010101" pitchFamily="2" charset="-122"/>
              </a:rPr>
              <a:t>中，再根据低9位字地址，从</a:t>
            </a:r>
            <a:r>
              <a:rPr lang="en-US" altLang="zh-CN" dirty="0">
                <a:latin typeface="宋体" panose="02010600030101010101" pitchFamily="2" charset="-122"/>
              </a:rPr>
              <a:t>Cache</a:t>
            </a:r>
            <a:r>
              <a:rPr lang="zh-CN" altLang="en-US" dirty="0">
                <a:latin typeface="宋体" panose="02010600030101010101" pitchFamily="2" charset="-122"/>
              </a:rPr>
              <a:t>的这一槽中取出字地址指出的那个单元送</a:t>
            </a:r>
            <a:r>
              <a:rPr lang="en-US" altLang="zh-CN" dirty="0">
                <a:latin typeface="宋体" panose="02010600030101010101" pitchFamily="2" charset="-122"/>
              </a:rPr>
              <a:t>CPU；</a:t>
            </a:r>
            <a:r>
              <a:rPr lang="zh-CN" altLang="en-US" dirty="0">
                <a:latin typeface="宋体" panose="02010600030101010101" pitchFamily="2" charset="-122"/>
              </a:rPr>
              <a:t>若不相等，则说明要访问的主存单元所在的那一块不在主存。此时将主存中该块调入</a:t>
            </a:r>
            <a:r>
              <a:rPr lang="en-US" altLang="zh-CN" dirty="0">
                <a:latin typeface="宋体" panose="02010600030101010101" pitchFamily="2" charset="-122"/>
              </a:rPr>
              <a:t>Cache</a:t>
            </a:r>
            <a:r>
              <a:rPr lang="zh-CN" altLang="en-US" dirty="0">
                <a:latin typeface="宋体" panose="02010600030101010101" pitchFamily="2" charset="-122"/>
              </a:rPr>
              <a:t>对应的槽中,并将该单元送</a:t>
            </a:r>
            <a:r>
              <a:rPr lang="en-US" altLang="zh-CN" dirty="0">
                <a:latin typeface="宋体" panose="02010600030101010101" pitchFamily="2" charset="-122"/>
              </a:rPr>
              <a:t>CPU。</a:t>
            </a:r>
          </a:p>
          <a:p>
            <a:pPr eaLnBrk="1" hangingPunct="1"/>
            <a:endParaRPr lang="en-US" altLang="zh-CN" dirty="0"/>
          </a:p>
        </p:txBody>
      </p:sp>
    </p:spTree>
    <p:extLst>
      <p:ext uri="{BB962C8B-B14F-4D97-AF65-F5344CB8AC3E}">
        <p14:creationId xmlns:p14="http://schemas.microsoft.com/office/powerpoint/2010/main" val="4159933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如何标明</a:t>
            </a:r>
            <a:r>
              <a:rPr lang="en-US" altLang="zh-CN" dirty="0"/>
              <a:t>cache</a:t>
            </a:r>
            <a:r>
              <a:rPr lang="zh-CN" altLang="en-US" dirty="0"/>
              <a:t>块中数据的有效性，即是已经装入了新块，还是块内信息已失效？</a:t>
            </a:r>
            <a:endParaRPr lang="en-US" altLang="zh-CN" dirty="0"/>
          </a:p>
          <a:p>
            <a:r>
              <a:rPr lang="zh-CN" altLang="en-US" dirty="0"/>
              <a:t>采用一个有效位：</a:t>
            </a:r>
            <a:r>
              <a:rPr lang="en-US" altLang="zh-CN" dirty="0"/>
              <a:t>V</a:t>
            </a:r>
            <a:r>
              <a:rPr lang="zh-CN" altLang="en-US" dirty="0"/>
              <a:t>，为</a:t>
            </a:r>
            <a:r>
              <a:rPr lang="en-US" altLang="zh-CN" dirty="0"/>
              <a:t>1</a:t>
            </a:r>
            <a:r>
              <a:rPr lang="zh-CN" altLang="en-US" dirty="0"/>
              <a:t>表示有效，</a:t>
            </a:r>
            <a:r>
              <a:rPr lang="en-US" altLang="zh-CN" dirty="0"/>
              <a:t>0</a:t>
            </a:r>
            <a:r>
              <a:rPr lang="zh-CN" altLang="en-US" dirty="0"/>
              <a:t>无效。</a:t>
            </a:r>
            <a:endParaRPr lang="en-US" altLang="zh-CN" dirty="0"/>
          </a:p>
          <a:p>
            <a:r>
              <a:rPr lang="zh-CN" altLang="en-US" dirty="0"/>
              <a:t>当</a:t>
            </a:r>
            <a:r>
              <a:rPr lang="en-US" altLang="zh-CN" dirty="0"/>
              <a:t>cache</a:t>
            </a:r>
            <a:r>
              <a:rPr lang="zh-CN" altLang="en-US" dirty="0"/>
              <a:t>的某行（块）被置换或装入后，使</a:t>
            </a:r>
            <a:r>
              <a:rPr lang="en-US" altLang="zh-CN" dirty="0"/>
              <a:t>V=1</a:t>
            </a:r>
            <a:r>
              <a:rPr lang="zh-CN" altLang="en-US" dirty="0"/>
              <a:t>。</a:t>
            </a:r>
            <a:endParaRPr lang="en-US" altLang="zh-CN" dirty="0"/>
          </a:p>
          <a:p>
            <a:r>
              <a:rPr lang="zh-CN" altLang="en-US" dirty="0"/>
              <a:t>冲刷</a:t>
            </a:r>
            <a:r>
              <a:rPr lang="en-US" altLang="zh-CN" dirty="0" err="1"/>
              <a:t>chace</a:t>
            </a:r>
            <a:r>
              <a:rPr lang="zh-CN" altLang="en-US" dirty="0"/>
              <a:t>：将有效位清</a:t>
            </a:r>
            <a:r>
              <a:rPr lang="en-US" altLang="zh-CN" dirty="0"/>
              <a:t>0</a:t>
            </a:r>
            <a:r>
              <a:rPr lang="zh-CN" altLang="en-US" dirty="0"/>
              <a:t>来淘汰某</a:t>
            </a:r>
            <a:r>
              <a:rPr lang="en-US" altLang="zh-CN" dirty="0"/>
              <a:t>cache</a:t>
            </a:r>
            <a:r>
              <a:rPr lang="zh-CN" altLang="en-US" dirty="0"/>
              <a:t>行中的主存块，比如在进程切换时（要换到另一个程序运行，重新装入</a:t>
            </a:r>
            <a:r>
              <a:rPr lang="en-US" altLang="zh-CN" dirty="0"/>
              <a:t>cache</a:t>
            </a:r>
            <a:r>
              <a:rPr lang="zh-CN" altLang="en-US" dirty="0"/>
              <a:t>）；或者</a:t>
            </a:r>
            <a:r>
              <a:rPr lang="en-US" altLang="zh-CN" dirty="0"/>
              <a:t>DMA</a:t>
            </a:r>
            <a:r>
              <a:rPr lang="zh-CN" altLang="en-US" dirty="0"/>
              <a:t>传送（主存与硬盘之间进行批量数据传送，</a:t>
            </a:r>
            <a:r>
              <a:rPr lang="en-US" altLang="zh-CN" dirty="0"/>
              <a:t>cache</a:t>
            </a:r>
            <a:r>
              <a:rPr lang="zh-CN" altLang="en-US" dirty="0"/>
              <a:t>中的数据要回写到主存，并失效）</a:t>
            </a:r>
          </a:p>
        </p:txBody>
      </p:sp>
    </p:spTree>
    <p:extLst>
      <p:ext uri="{BB962C8B-B14F-4D97-AF65-F5344CB8AC3E}">
        <p14:creationId xmlns:p14="http://schemas.microsoft.com/office/powerpoint/2010/main" val="3973989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094F803-857B-4162-ABDD-BDF8D5896F47}" type="slidenum">
              <a:rPr kumimoji="1" lang="zh-CN" altLang="en-US" sz="1300">
                <a:latin typeface="Times New Roman" panose="02020603050405020304" pitchFamily="18" charset="0"/>
              </a:rPr>
              <a:pPr algn="r" eaLnBrk="1" hangingPunct="1">
                <a:lnSpc>
                  <a:spcPct val="100000"/>
                </a:lnSpc>
                <a:spcBef>
                  <a:spcPct val="0"/>
                </a:spcBef>
              </a:pPr>
              <a:t>46</a:t>
            </a:fld>
            <a:endParaRPr kumimoji="1" lang="en-US" altLang="zh-CN"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xfrm>
            <a:off x="990600" y="642938"/>
            <a:ext cx="5137150" cy="3852862"/>
          </a:xfrm>
        </p:spPr>
      </p:sp>
      <p:sp>
        <p:nvSpPr>
          <p:cNvPr id="54276" name="Rectangle 3"/>
          <p:cNvSpPr>
            <a:spLocks noGrp="1" noChangeArrowheads="1"/>
          </p:cNvSpPr>
          <p:nvPr>
            <p:ph type="body" idx="1"/>
          </p:nvPr>
        </p:nvSpPr>
        <p:spPr>
          <a:xfrm>
            <a:off x="533400" y="4665663"/>
            <a:ext cx="6118225" cy="4800600"/>
          </a:xfrm>
          <a:noFill/>
        </p:spPr>
        <p:txBody>
          <a:bodyPr lIns="91493" tIns="45746" rIns="91493" bIns="45746"/>
          <a:lstStyle/>
          <a:p>
            <a:pPr eaLnBrk="1" hangingPunct="1"/>
            <a:r>
              <a:rPr lang="zh-CN" altLang="en-US" dirty="0"/>
              <a:t>直接映射举例：</a:t>
            </a:r>
            <a:endParaRPr lang="en-US" altLang="zh-CN" dirty="0"/>
          </a:p>
          <a:p>
            <a:pPr eaLnBrk="1" hangingPunct="1"/>
            <a:r>
              <a:rPr lang="zh-CN" altLang="en-US" dirty="0"/>
              <a:t>块大小</a:t>
            </a:r>
            <a:r>
              <a:rPr lang="en-US" altLang="zh-CN" dirty="0"/>
              <a:t>16B</a:t>
            </a:r>
            <a:r>
              <a:rPr lang="zh-CN" altLang="en-US" dirty="0"/>
              <a:t>，</a:t>
            </a:r>
            <a:r>
              <a:rPr lang="en-US" altLang="zh-CN" dirty="0"/>
              <a:t>cache</a:t>
            </a:r>
            <a:r>
              <a:rPr lang="zh-CN" altLang="en-US" dirty="0"/>
              <a:t>数据区容量</a:t>
            </a:r>
            <a:r>
              <a:rPr lang="en-US" altLang="zh-CN" dirty="0"/>
              <a:t>64KB</a:t>
            </a:r>
            <a:r>
              <a:rPr lang="zh-CN" altLang="en-US" dirty="0"/>
              <a:t>，</a:t>
            </a:r>
            <a:r>
              <a:rPr lang="en-US" altLang="zh-CN" dirty="0"/>
              <a:t>cache</a:t>
            </a:r>
            <a:r>
              <a:rPr lang="zh-CN" altLang="en-US" dirty="0"/>
              <a:t>中的块（行）数为</a:t>
            </a:r>
            <a:r>
              <a:rPr lang="en-US" altLang="zh-CN" dirty="0"/>
              <a:t>64K/16=4K</a:t>
            </a:r>
            <a:r>
              <a:rPr lang="zh-CN" altLang="en-US" dirty="0"/>
              <a:t>个。图中列表部分，</a:t>
            </a:r>
            <a:r>
              <a:rPr lang="en-US" altLang="zh-CN" dirty="0"/>
              <a:t>4klines</a:t>
            </a:r>
            <a:r>
              <a:rPr lang="zh-CN" altLang="en-US" dirty="0"/>
              <a:t>。</a:t>
            </a:r>
            <a:endParaRPr lang="en-US" altLang="zh-CN" dirty="0"/>
          </a:p>
          <a:p>
            <a:pPr eaLnBrk="1" hangingPunct="1"/>
            <a:r>
              <a:rPr lang="zh-CN" altLang="en-US" dirty="0"/>
              <a:t>主存地址</a:t>
            </a:r>
            <a:r>
              <a:rPr lang="en-US" altLang="zh-CN" dirty="0"/>
              <a:t>32</a:t>
            </a:r>
            <a:r>
              <a:rPr lang="zh-CN" altLang="en-US" dirty="0"/>
              <a:t>位，主存容量为</a:t>
            </a:r>
            <a:r>
              <a:rPr lang="en-US" altLang="zh-CN" dirty="0"/>
              <a:t>2</a:t>
            </a:r>
            <a:r>
              <a:rPr lang="en-US" altLang="zh-CN" baseline="30000" dirty="0"/>
              <a:t>32</a:t>
            </a:r>
            <a:r>
              <a:rPr lang="en-US" altLang="zh-CN" dirty="0"/>
              <a:t>=4GB</a:t>
            </a:r>
            <a:r>
              <a:rPr lang="zh-CN" altLang="en-US" dirty="0"/>
              <a:t>；可以分为</a:t>
            </a:r>
            <a:r>
              <a:rPr lang="en-US" altLang="zh-CN" dirty="0"/>
              <a:t>4G/16</a:t>
            </a:r>
            <a:r>
              <a:rPr lang="en-US" altLang="zh-CN" baseline="0" dirty="0"/>
              <a:t> = 2</a:t>
            </a:r>
            <a:r>
              <a:rPr lang="en-US" altLang="zh-CN" baseline="30000" dirty="0"/>
              <a:t>28</a:t>
            </a:r>
            <a:r>
              <a:rPr lang="zh-CN" altLang="en-US" baseline="0" dirty="0"/>
              <a:t>个块，为</a:t>
            </a:r>
            <a:r>
              <a:rPr lang="en-US" altLang="zh-CN" baseline="0" dirty="0"/>
              <a:t>2</a:t>
            </a:r>
            <a:r>
              <a:rPr lang="en-US" altLang="zh-CN" baseline="30000" dirty="0"/>
              <a:t>28</a:t>
            </a:r>
            <a:r>
              <a:rPr lang="en-US" altLang="zh-CN" baseline="0" dirty="0"/>
              <a:t>/4K=2</a:t>
            </a:r>
            <a:r>
              <a:rPr lang="en-US" altLang="zh-CN" baseline="30000" dirty="0"/>
              <a:t>16</a:t>
            </a:r>
            <a:r>
              <a:rPr lang="zh-CN" altLang="en-US" baseline="0" dirty="0"/>
              <a:t>群，所以指示群号需要</a:t>
            </a:r>
            <a:r>
              <a:rPr lang="en-US" altLang="zh-CN" baseline="0" dirty="0"/>
              <a:t>16</a:t>
            </a:r>
            <a:r>
              <a:rPr lang="zh-CN" altLang="en-US" baseline="0" dirty="0"/>
              <a:t>位。</a:t>
            </a:r>
            <a:endParaRPr lang="en-US" altLang="zh-CN" baseline="0" dirty="0"/>
          </a:p>
          <a:p>
            <a:pPr eaLnBrk="1" hangingPunct="1"/>
            <a:r>
              <a:rPr lang="zh-CN" altLang="en-US" baseline="0" dirty="0"/>
              <a:t>所以，一个</a:t>
            </a:r>
            <a:r>
              <a:rPr lang="en-US" altLang="zh-CN" baseline="0" dirty="0"/>
              <a:t>32</a:t>
            </a:r>
            <a:r>
              <a:rPr lang="zh-CN" altLang="en-US" baseline="0" dirty="0"/>
              <a:t>位地址：最高</a:t>
            </a:r>
            <a:r>
              <a:rPr lang="en-US" altLang="zh-CN" baseline="0" dirty="0"/>
              <a:t>16</a:t>
            </a:r>
            <a:r>
              <a:rPr lang="zh-CN" altLang="en-US" baseline="0" dirty="0"/>
              <a:t>位表示这个地址单元在哪个群中，接下来的</a:t>
            </a:r>
            <a:r>
              <a:rPr lang="en-US" altLang="zh-CN" baseline="0" dirty="0"/>
              <a:t>12</a:t>
            </a:r>
            <a:r>
              <a:rPr lang="zh-CN" altLang="en-US" baseline="0" dirty="0"/>
              <a:t>位表示行号（或者槽号），最低</a:t>
            </a:r>
            <a:r>
              <a:rPr lang="en-US" altLang="zh-CN" baseline="0" dirty="0"/>
              <a:t>4</a:t>
            </a:r>
            <a:r>
              <a:rPr lang="zh-CN" altLang="en-US" baseline="0" dirty="0"/>
              <a:t>位表示行内地址（即</a:t>
            </a:r>
            <a:r>
              <a:rPr lang="en-US" altLang="zh-CN" baseline="0" dirty="0"/>
              <a:t>16B</a:t>
            </a:r>
            <a:r>
              <a:rPr lang="zh-CN" altLang="en-US" baseline="0" dirty="0"/>
              <a:t>中的某个单元）。</a:t>
            </a:r>
            <a:endParaRPr lang="en-US" altLang="zh-CN" dirty="0"/>
          </a:p>
          <a:p>
            <a:pPr eaLnBrk="1" hangingPunct="1"/>
            <a:endParaRPr lang="en-US" altLang="zh-CN" dirty="0"/>
          </a:p>
          <a:p>
            <a:pPr marL="0" marR="0" indent="0" algn="just" defTabSz="914400" rtl="0" eaLnBrk="1" fontAlgn="base" latinLnBrk="0" hangingPunct="1">
              <a:lnSpc>
                <a:spcPct val="90000"/>
              </a:lnSpc>
              <a:spcBef>
                <a:spcPct val="40000"/>
              </a:spcBef>
              <a:spcAft>
                <a:spcPct val="0"/>
              </a:spcAft>
              <a:buClrTx/>
              <a:buSzTx/>
              <a:buFontTx/>
              <a:buNone/>
              <a:tabLst/>
              <a:defRPr/>
            </a:pPr>
            <a:r>
              <a:rPr lang="zh-CN" altLang="en-US" dirty="0"/>
              <a:t>块大小</a:t>
            </a:r>
            <a:r>
              <a:rPr lang="en-US" altLang="zh-CN" dirty="0"/>
              <a:t>16B</a:t>
            </a:r>
            <a:r>
              <a:rPr lang="zh-CN" altLang="en-US" dirty="0"/>
              <a:t>在</a:t>
            </a:r>
            <a:r>
              <a:rPr lang="en-US" altLang="zh-CN" dirty="0"/>
              <a:t>Cache</a:t>
            </a:r>
            <a:r>
              <a:rPr lang="zh-CN" altLang="en-US" dirty="0"/>
              <a:t>中的组织是按字存放的，即共有</a:t>
            </a:r>
            <a:r>
              <a:rPr lang="en-US" altLang="zh-CN" dirty="0"/>
              <a:t>4</a:t>
            </a:r>
            <a:r>
              <a:rPr lang="zh-CN" altLang="en-US" dirty="0"/>
              <a:t>个字，每个字</a:t>
            </a:r>
            <a:r>
              <a:rPr lang="en-US" altLang="zh-CN" dirty="0"/>
              <a:t>4B</a:t>
            </a:r>
            <a:r>
              <a:rPr lang="zh-CN" altLang="en-US" dirty="0"/>
              <a:t>。参看图每一行。</a:t>
            </a:r>
            <a:endParaRPr lang="en-US" altLang="zh-CN" dirty="0"/>
          </a:p>
          <a:p>
            <a:pPr eaLnBrk="1" hangingPunct="1"/>
            <a:r>
              <a:rPr lang="zh-CN" altLang="en-US" dirty="0"/>
              <a:t>第一步：主存地址中</a:t>
            </a:r>
            <a:r>
              <a:rPr lang="en-US" altLang="zh-CN" dirty="0"/>
              <a:t>12</a:t>
            </a:r>
            <a:r>
              <a:rPr lang="zh-CN" altLang="en-US" dirty="0"/>
              <a:t>位的槽号，找到对应的</a:t>
            </a:r>
            <a:r>
              <a:rPr lang="en-US" altLang="zh-CN" dirty="0"/>
              <a:t>cache</a:t>
            </a:r>
            <a:r>
              <a:rPr lang="zh-CN" altLang="en-US" dirty="0"/>
              <a:t>行，从</a:t>
            </a:r>
            <a:r>
              <a:rPr lang="en-US" altLang="zh-CN" dirty="0"/>
              <a:t>cache</a:t>
            </a:r>
            <a:r>
              <a:rPr lang="zh-CN" altLang="en-US" dirty="0"/>
              <a:t>行中取出标志位（</a:t>
            </a:r>
            <a:r>
              <a:rPr lang="en-US" altLang="zh-CN" dirty="0"/>
              <a:t>16</a:t>
            </a:r>
            <a:r>
              <a:rPr lang="zh-CN" altLang="en-US" dirty="0"/>
              <a:t>位），表明是主存中哪个群的对应块正在当前的</a:t>
            </a:r>
            <a:r>
              <a:rPr lang="en-US" altLang="zh-CN" dirty="0"/>
              <a:t>cache</a:t>
            </a:r>
            <a:r>
              <a:rPr lang="zh-CN" altLang="en-US" dirty="0"/>
              <a:t>行中。</a:t>
            </a:r>
            <a:endParaRPr lang="en-US" altLang="zh-CN" dirty="0"/>
          </a:p>
          <a:p>
            <a:pPr eaLnBrk="1" hangingPunct="1"/>
            <a:r>
              <a:rPr lang="zh-CN" altLang="en-US" dirty="0"/>
              <a:t>第二步：比较主存地址中高</a:t>
            </a:r>
            <a:r>
              <a:rPr lang="en-US" altLang="zh-CN" dirty="0"/>
              <a:t>16</a:t>
            </a:r>
            <a:r>
              <a:rPr lang="zh-CN" altLang="en-US" dirty="0"/>
              <a:t>位，与取出的</a:t>
            </a:r>
            <a:r>
              <a:rPr lang="en-US" altLang="zh-CN" dirty="0"/>
              <a:t>16</a:t>
            </a:r>
            <a:r>
              <a:rPr lang="zh-CN" altLang="en-US" dirty="0"/>
              <a:t>位标志位，如果相等，表明是当前在</a:t>
            </a:r>
            <a:r>
              <a:rPr lang="en-US" altLang="zh-CN" dirty="0"/>
              <a:t>cache</a:t>
            </a:r>
            <a:r>
              <a:rPr lang="zh-CN" altLang="en-US" dirty="0"/>
              <a:t>中的主存群。</a:t>
            </a:r>
            <a:endParaRPr lang="en-US" altLang="zh-CN" dirty="0"/>
          </a:p>
          <a:p>
            <a:pPr eaLnBrk="1" hangingPunct="1"/>
            <a:r>
              <a:rPr lang="zh-CN" altLang="en-US" dirty="0"/>
              <a:t>第三步：</a:t>
            </a:r>
            <a:r>
              <a:rPr lang="en-US" altLang="zh-CN" dirty="0"/>
              <a:t>cache</a:t>
            </a:r>
            <a:r>
              <a:rPr lang="zh-CN" altLang="en-US" dirty="0"/>
              <a:t>的有效位</a:t>
            </a:r>
            <a:r>
              <a:rPr lang="en-US" altLang="zh-CN" dirty="0"/>
              <a:t>V</a:t>
            </a:r>
            <a:r>
              <a:rPr lang="zh-CN" altLang="en-US" dirty="0"/>
              <a:t>与比较结果，经过一个与门，如果输出为</a:t>
            </a:r>
            <a:r>
              <a:rPr lang="en-US" altLang="zh-CN" dirty="0"/>
              <a:t>1</a:t>
            </a:r>
            <a:r>
              <a:rPr lang="zh-CN" altLang="en-US" dirty="0"/>
              <a:t>，表明命中。</a:t>
            </a:r>
            <a:endParaRPr lang="en-US" altLang="zh-CN" dirty="0"/>
          </a:p>
          <a:p>
            <a:pPr eaLnBrk="1" hangingPunct="1"/>
            <a:r>
              <a:rPr lang="zh-CN" altLang="en-US" dirty="0"/>
              <a:t>第四步：主存最低</a:t>
            </a:r>
            <a:r>
              <a:rPr lang="en-US" altLang="zh-CN" dirty="0"/>
              <a:t>4</a:t>
            </a:r>
            <a:r>
              <a:rPr lang="zh-CN" altLang="en-US" dirty="0"/>
              <a:t>位作为指示</a:t>
            </a:r>
            <a:r>
              <a:rPr lang="en-US" altLang="zh-CN" dirty="0"/>
              <a:t>16B</a:t>
            </a:r>
            <a:r>
              <a:rPr lang="zh-CN" altLang="en-US" dirty="0"/>
              <a:t>的某一个字节的地址：前两位表示字地址，从</a:t>
            </a:r>
            <a:r>
              <a:rPr lang="en-US" altLang="zh-CN" dirty="0"/>
              <a:t>MUX</a:t>
            </a:r>
            <a:r>
              <a:rPr lang="zh-CN" altLang="en-US" dirty="0"/>
              <a:t>（相当于地址译码器）取出</a:t>
            </a:r>
            <a:r>
              <a:rPr lang="en-US" altLang="zh-CN" dirty="0"/>
              <a:t>32</a:t>
            </a:r>
            <a:r>
              <a:rPr lang="zh-CN" altLang="en-US" dirty="0"/>
              <a:t>位字；</a:t>
            </a:r>
            <a:endParaRPr lang="en-US" altLang="zh-CN" dirty="0"/>
          </a:p>
          <a:p>
            <a:pPr eaLnBrk="1" hangingPunct="1"/>
            <a:r>
              <a:rPr lang="zh-CN" altLang="en-US" dirty="0"/>
              <a:t>第五步：主存最低</a:t>
            </a:r>
            <a:r>
              <a:rPr lang="en-US" altLang="zh-CN" dirty="0"/>
              <a:t>4</a:t>
            </a:r>
            <a:r>
              <a:rPr lang="zh-CN" altLang="en-US" dirty="0"/>
              <a:t>位的后两位表示该字中的字节地址，取出字节，同样是一个</a:t>
            </a:r>
            <a:r>
              <a:rPr lang="en-US" altLang="zh-CN" dirty="0"/>
              <a:t>MUX</a:t>
            </a:r>
            <a:r>
              <a:rPr lang="zh-CN" altLang="en-US" dirty="0"/>
              <a:t>完成取字节操作。</a:t>
            </a:r>
            <a:endParaRPr lang="en-US" altLang="zh-CN" dirty="0"/>
          </a:p>
          <a:p>
            <a:pPr eaLnBrk="1" hangingPunct="1"/>
            <a:r>
              <a:rPr lang="en-US" altLang="zh-CN" dirty="0"/>
              <a:t>Cache</a:t>
            </a:r>
            <a:r>
              <a:rPr lang="zh-CN" altLang="en-US" dirty="0"/>
              <a:t>除了数据区容量以外，还需要存放标志位</a:t>
            </a:r>
            <a:r>
              <a:rPr lang="en-US" altLang="zh-CN" dirty="0"/>
              <a:t>(16</a:t>
            </a:r>
            <a:r>
              <a:rPr lang="zh-CN" altLang="en-US" dirty="0"/>
              <a:t>位</a:t>
            </a:r>
            <a:r>
              <a:rPr lang="en-US" altLang="zh-CN" dirty="0"/>
              <a:t>)</a:t>
            </a:r>
            <a:r>
              <a:rPr lang="zh-CN" altLang="en-US" dirty="0"/>
              <a:t>和有效位</a:t>
            </a:r>
            <a:r>
              <a:rPr lang="en-US" altLang="zh-CN" dirty="0"/>
              <a:t>(1</a:t>
            </a:r>
            <a:r>
              <a:rPr lang="zh-CN" altLang="en-US" dirty="0"/>
              <a:t>位</a:t>
            </a:r>
            <a:r>
              <a:rPr lang="en-US" altLang="zh-CN" dirty="0"/>
              <a:t>)</a:t>
            </a:r>
            <a:r>
              <a:rPr lang="zh-CN" altLang="en-US" dirty="0"/>
              <a:t>，所以以位为单位计算：</a:t>
            </a:r>
            <a:r>
              <a:rPr lang="en-US" altLang="zh-CN" dirty="0"/>
              <a:t>4K</a:t>
            </a:r>
            <a:r>
              <a:rPr lang="zh-CN" altLang="en-US" dirty="0"/>
              <a:t>行</a:t>
            </a:r>
            <a:r>
              <a:rPr lang="en-US" altLang="zh-CN" dirty="0"/>
              <a:t>x(1+16)</a:t>
            </a:r>
            <a:r>
              <a:rPr lang="zh-CN" altLang="en-US" dirty="0"/>
              <a:t>位</a:t>
            </a:r>
            <a:r>
              <a:rPr lang="en-US" altLang="zh-CN" dirty="0"/>
              <a:t>+64Kx8</a:t>
            </a:r>
            <a:r>
              <a:rPr lang="zh-CN" altLang="en-US" dirty="0"/>
              <a:t>位</a:t>
            </a:r>
            <a:r>
              <a:rPr lang="en-US" altLang="zh-CN" dirty="0"/>
              <a:t>=580K</a:t>
            </a:r>
            <a:r>
              <a:rPr lang="zh-CN" altLang="en-US" dirty="0"/>
              <a:t>位</a:t>
            </a:r>
            <a:endParaRPr lang="en-US" altLang="zh-CN" dirty="0"/>
          </a:p>
        </p:txBody>
      </p:sp>
    </p:spTree>
    <p:extLst>
      <p:ext uri="{BB962C8B-B14F-4D97-AF65-F5344CB8AC3E}">
        <p14:creationId xmlns:p14="http://schemas.microsoft.com/office/powerpoint/2010/main" val="2571668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考虑一个</a:t>
            </a:r>
            <a:r>
              <a:rPr lang="en-US" altLang="zh-CN" dirty="0"/>
              <a:t>64</a:t>
            </a:r>
            <a:r>
              <a:rPr lang="zh-CN" altLang="en-US" dirty="0"/>
              <a:t>行的</a:t>
            </a:r>
            <a:r>
              <a:rPr lang="en-US" altLang="zh-CN" dirty="0"/>
              <a:t>cache</a:t>
            </a:r>
            <a:r>
              <a:rPr lang="zh-CN" altLang="en-US" dirty="0"/>
              <a:t>，并且每一行（块）的大小为</a:t>
            </a:r>
            <a:r>
              <a:rPr lang="en-US" altLang="zh-CN" dirty="0"/>
              <a:t>16B</a:t>
            </a:r>
            <a:r>
              <a:rPr lang="zh-CN" altLang="en-US" dirty="0"/>
              <a:t>；地址</a:t>
            </a:r>
            <a:r>
              <a:rPr lang="en-US" altLang="zh-CN" dirty="0"/>
              <a:t>1200</a:t>
            </a:r>
            <a:r>
              <a:rPr lang="zh-CN" altLang="en-US" dirty="0"/>
              <a:t>被映射到哪一行？</a:t>
            </a:r>
            <a:endParaRPr lang="en-US" altLang="zh-CN" dirty="0"/>
          </a:p>
          <a:p>
            <a:r>
              <a:rPr lang="zh-CN" altLang="en-US" dirty="0"/>
              <a:t>采用直接映射，地址</a:t>
            </a:r>
            <a:r>
              <a:rPr lang="en-US" altLang="zh-CN" dirty="0"/>
              <a:t>1200</a:t>
            </a:r>
            <a:r>
              <a:rPr lang="zh-CN" altLang="en-US" dirty="0"/>
              <a:t>属于主存的哪一块：</a:t>
            </a:r>
            <a:r>
              <a:rPr lang="en-US" altLang="zh-CN" dirty="0"/>
              <a:t>1200 / 16 = 75</a:t>
            </a:r>
            <a:r>
              <a:rPr lang="zh-CN" altLang="en-US" dirty="0"/>
              <a:t>块，</a:t>
            </a:r>
            <a:r>
              <a:rPr lang="en-US" altLang="zh-CN" dirty="0"/>
              <a:t> </a:t>
            </a:r>
            <a:r>
              <a:rPr lang="zh-CN" altLang="en-US" dirty="0"/>
              <a:t>每</a:t>
            </a:r>
            <a:r>
              <a:rPr lang="en-US" altLang="zh-CN" dirty="0"/>
              <a:t>64</a:t>
            </a:r>
            <a:r>
              <a:rPr lang="zh-CN" altLang="en-US" dirty="0"/>
              <a:t>块作为一群被映射到</a:t>
            </a:r>
            <a:r>
              <a:rPr lang="en-US" altLang="zh-CN" dirty="0"/>
              <a:t>cache</a:t>
            </a:r>
            <a:r>
              <a:rPr lang="zh-CN" altLang="en-US" dirty="0"/>
              <a:t>中，所以</a:t>
            </a:r>
            <a:r>
              <a:rPr lang="en-US" altLang="zh-CN" dirty="0"/>
              <a:t>75 mod 64=11</a:t>
            </a:r>
            <a:r>
              <a:rPr lang="zh-CN" altLang="en-US" dirty="0"/>
              <a:t>，属于第一群（从</a:t>
            </a:r>
            <a:r>
              <a:rPr lang="en-US" altLang="zh-CN" dirty="0"/>
              <a:t>0</a:t>
            </a:r>
            <a:r>
              <a:rPr lang="zh-CN" altLang="en-US" dirty="0"/>
              <a:t>开始）中</a:t>
            </a:r>
            <a:r>
              <a:rPr lang="en-US" altLang="zh-CN" dirty="0"/>
              <a:t>11</a:t>
            </a:r>
            <a:r>
              <a:rPr lang="zh-CN" altLang="en-US" dirty="0"/>
              <a:t>块（行）。</a:t>
            </a:r>
            <a:endParaRPr lang="en-US" altLang="zh-CN" dirty="0"/>
          </a:p>
          <a:p>
            <a:r>
              <a:rPr lang="en-US" altLang="zh-CN" dirty="0"/>
              <a:t>1200</a:t>
            </a:r>
            <a:r>
              <a:rPr lang="zh-CN" altLang="en-US" dirty="0"/>
              <a:t>的二进制为</a:t>
            </a:r>
            <a:r>
              <a:rPr lang="en-US" altLang="zh-CN" dirty="0"/>
              <a:t>0…01</a:t>
            </a:r>
            <a:r>
              <a:rPr lang="en-US" altLang="zh-CN" b="1" dirty="0"/>
              <a:t>001011</a:t>
            </a:r>
            <a:r>
              <a:rPr lang="en-US" altLang="zh-CN" dirty="0"/>
              <a:t>0000B</a:t>
            </a:r>
            <a:r>
              <a:rPr lang="zh-CN" altLang="en-US" dirty="0"/>
              <a:t>；除了最低</a:t>
            </a:r>
            <a:r>
              <a:rPr lang="en-US" altLang="zh-CN" dirty="0"/>
              <a:t>4</a:t>
            </a:r>
            <a:r>
              <a:rPr lang="zh-CN" altLang="en-US" dirty="0"/>
              <a:t>位为块内地址（行内地址），指示</a:t>
            </a:r>
            <a:r>
              <a:rPr lang="en-US" altLang="zh-CN" dirty="0"/>
              <a:t>16B</a:t>
            </a:r>
            <a:r>
              <a:rPr lang="zh-CN" altLang="en-US" dirty="0"/>
              <a:t>中的某个字节；中间的</a:t>
            </a:r>
            <a:r>
              <a:rPr lang="en-US" altLang="zh-CN" dirty="0"/>
              <a:t>6</a:t>
            </a:r>
            <a:r>
              <a:rPr lang="zh-CN" altLang="en-US" dirty="0"/>
              <a:t>位表示行号（或槽号、块号），指示</a:t>
            </a:r>
            <a:r>
              <a:rPr lang="en-US" altLang="zh-CN" dirty="0"/>
              <a:t>64</a:t>
            </a:r>
            <a:r>
              <a:rPr lang="zh-CN" altLang="en-US" dirty="0"/>
              <a:t>行中的某一行。</a:t>
            </a:r>
            <a:endParaRPr lang="en-US" altLang="zh-CN" dirty="0"/>
          </a:p>
          <a:p>
            <a:endParaRPr lang="en-US" altLang="zh-CN" dirty="0"/>
          </a:p>
          <a:p>
            <a:r>
              <a:rPr lang="en-US" altLang="zh-CN" dirty="0"/>
              <a:t>Cache</a:t>
            </a:r>
            <a:r>
              <a:rPr lang="zh-CN" altLang="en-US" dirty="0"/>
              <a:t>除了数据区容量以外，每一行还需要存放标志位和有效位</a:t>
            </a:r>
            <a:r>
              <a:rPr lang="en-US" altLang="zh-CN" dirty="0"/>
              <a:t>(1</a:t>
            </a:r>
            <a:r>
              <a:rPr lang="zh-CN" altLang="en-US" dirty="0"/>
              <a:t>位</a:t>
            </a:r>
            <a:r>
              <a:rPr lang="en-US" altLang="zh-CN" dirty="0"/>
              <a:t>)</a:t>
            </a:r>
            <a:r>
              <a:rPr lang="zh-CN" altLang="en-US" dirty="0"/>
              <a:t>，所以：</a:t>
            </a:r>
            <a:endParaRPr lang="en-US" altLang="zh-CN" dirty="0"/>
          </a:p>
          <a:p>
            <a:r>
              <a:rPr lang="zh-CN" altLang="en-US" dirty="0"/>
              <a:t>对于</a:t>
            </a:r>
            <a:r>
              <a:rPr lang="en-US" altLang="zh-CN" dirty="0"/>
              <a:t>16K</a:t>
            </a:r>
            <a:r>
              <a:rPr lang="zh-CN" altLang="en-US" dirty="0"/>
              <a:t>行数据、块大小为</a:t>
            </a:r>
            <a:r>
              <a:rPr lang="en-US" altLang="zh-CN" dirty="0"/>
              <a:t>4B</a:t>
            </a:r>
            <a:r>
              <a:rPr lang="zh-CN" altLang="en-US" dirty="0"/>
              <a:t>，</a:t>
            </a:r>
            <a:r>
              <a:rPr lang="en-US" altLang="zh-CN" dirty="0"/>
              <a:t>32</a:t>
            </a:r>
            <a:r>
              <a:rPr lang="zh-CN" altLang="en-US" dirty="0"/>
              <a:t>位主存地址，</a:t>
            </a:r>
            <a:r>
              <a:rPr lang="en-US" altLang="zh-CN" dirty="0"/>
              <a:t>cache</a:t>
            </a:r>
            <a:r>
              <a:rPr lang="zh-CN" altLang="en-US" dirty="0"/>
              <a:t>的总容量为：</a:t>
            </a:r>
            <a:endParaRPr lang="en-US" altLang="zh-CN" dirty="0"/>
          </a:p>
          <a:p>
            <a:r>
              <a:rPr lang="en-US" altLang="zh-CN" dirty="0"/>
              <a:t>32</a:t>
            </a:r>
            <a:r>
              <a:rPr lang="zh-CN" altLang="en-US" dirty="0"/>
              <a:t>位地址：最低</a:t>
            </a:r>
            <a:r>
              <a:rPr lang="en-US" altLang="zh-CN" dirty="0"/>
              <a:t>2</a:t>
            </a:r>
            <a:r>
              <a:rPr lang="zh-CN" altLang="en-US" dirty="0"/>
              <a:t>位块内地址（</a:t>
            </a:r>
            <a:r>
              <a:rPr lang="en-US" altLang="zh-CN" dirty="0"/>
              <a:t>2</a:t>
            </a:r>
            <a:r>
              <a:rPr lang="en-US" altLang="zh-CN" baseline="30000" dirty="0"/>
              <a:t>2</a:t>
            </a:r>
            <a:r>
              <a:rPr lang="en-US" altLang="zh-CN" dirty="0"/>
              <a:t>=4B</a:t>
            </a:r>
            <a:r>
              <a:rPr lang="zh-CN" altLang="en-US" dirty="0"/>
              <a:t>）；中间</a:t>
            </a:r>
            <a:r>
              <a:rPr lang="en-US" altLang="zh-CN" dirty="0"/>
              <a:t>14</a:t>
            </a:r>
            <a:r>
              <a:rPr lang="zh-CN" altLang="en-US" dirty="0"/>
              <a:t>位行（槽）号（</a:t>
            </a:r>
            <a:r>
              <a:rPr lang="en-US" altLang="zh-CN" dirty="0"/>
              <a:t>2</a:t>
            </a:r>
            <a:r>
              <a:rPr lang="en-US" altLang="zh-CN" baseline="30000" dirty="0"/>
              <a:t>14</a:t>
            </a:r>
            <a:r>
              <a:rPr lang="en-US" altLang="zh-CN" dirty="0"/>
              <a:t>=16K</a:t>
            </a:r>
            <a:r>
              <a:rPr lang="zh-CN" altLang="en-US" dirty="0"/>
              <a:t>行）；所以最高</a:t>
            </a:r>
            <a:r>
              <a:rPr lang="en-US" altLang="zh-CN" dirty="0"/>
              <a:t>16</a:t>
            </a:r>
            <a:r>
              <a:rPr lang="zh-CN" altLang="en-US" dirty="0"/>
              <a:t>位为群号，也是</a:t>
            </a:r>
            <a:r>
              <a:rPr lang="en-US" altLang="zh-CN" dirty="0"/>
              <a:t>cache</a:t>
            </a:r>
            <a:r>
              <a:rPr lang="zh-CN" altLang="en-US" dirty="0"/>
              <a:t>中要存放的标志位。</a:t>
            </a:r>
            <a:endParaRPr lang="en-US" altLang="zh-CN" dirty="0"/>
          </a:p>
          <a:p>
            <a:r>
              <a:rPr lang="zh-CN" altLang="en-US" dirty="0"/>
              <a:t>所以：</a:t>
            </a:r>
            <a:r>
              <a:rPr lang="en-US" altLang="zh-CN" dirty="0"/>
              <a:t>16Kx( 16+1)bit + 16Kx4x8bit = 16K</a:t>
            </a:r>
            <a:r>
              <a:rPr lang="en-US" altLang="zh-CN" baseline="0" dirty="0"/>
              <a:t> x (16+1+32) = 784Kbit</a:t>
            </a:r>
            <a:r>
              <a:rPr lang="zh-CN" altLang="en-US" baseline="0" dirty="0"/>
              <a:t>。</a:t>
            </a:r>
            <a:endParaRPr lang="en-US" altLang="zh-CN" baseline="0" dirty="0"/>
          </a:p>
          <a:p>
            <a:r>
              <a:rPr lang="zh-CN" altLang="en-US" baseline="0" dirty="0"/>
              <a:t>若块大小改变，则用于块内地址的最低位数要改变，设为</a:t>
            </a:r>
            <a:r>
              <a:rPr lang="en-US" altLang="zh-CN" baseline="0" dirty="0"/>
              <a:t>m</a:t>
            </a:r>
            <a:r>
              <a:rPr lang="zh-CN" altLang="en-US" baseline="0" dirty="0"/>
              <a:t>，则标志位的位数</a:t>
            </a:r>
            <a:r>
              <a:rPr lang="en-US" altLang="zh-CN" baseline="0" dirty="0"/>
              <a:t>=32-14-m-2</a:t>
            </a:r>
            <a:r>
              <a:rPr lang="zh-CN" altLang="en-US" baseline="0" dirty="0"/>
              <a:t>，最后的</a:t>
            </a:r>
            <a:r>
              <a:rPr lang="en-US" altLang="zh-CN" baseline="0" dirty="0"/>
              <a:t>2</a:t>
            </a:r>
            <a:r>
              <a:rPr lang="zh-CN" altLang="en-US" baseline="0" dirty="0"/>
              <a:t>表示字内的字节地址。</a:t>
            </a:r>
            <a:endParaRPr lang="en-US" altLang="zh-CN" dirty="0"/>
          </a:p>
          <a:p>
            <a:endParaRPr lang="zh-CN" altLang="en-US" dirty="0"/>
          </a:p>
        </p:txBody>
      </p:sp>
    </p:spTree>
    <p:extLst>
      <p:ext uri="{BB962C8B-B14F-4D97-AF65-F5344CB8AC3E}">
        <p14:creationId xmlns:p14="http://schemas.microsoft.com/office/powerpoint/2010/main" val="16988873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C7CD10AA-4475-4131-B89D-3AE815553913}" type="slidenum">
              <a:rPr kumimoji="1" lang="zh-CN" altLang="en-US" sz="1300">
                <a:latin typeface="Times New Roman" panose="02020603050405020304" pitchFamily="18" charset="0"/>
              </a:rPr>
              <a:pPr algn="r" eaLnBrk="1" hangingPunct="1">
                <a:lnSpc>
                  <a:spcPct val="100000"/>
                </a:lnSpc>
                <a:spcBef>
                  <a:spcPct val="0"/>
                </a:spcBef>
              </a:pPr>
              <a:t>48</a:t>
            </a:fld>
            <a:endParaRPr kumimoji="1" lang="en-US" altLang="zh-CN"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xfrm>
            <a:off x="990600" y="766763"/>
            <a:ext cx="5118100" cy="3838575"/>
          </a:xfrm>
        </p:spPr>
      </p:sp>
      <p:sp>
        <p:nvSpPr>
          <p:cNvPr id="5734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b="1" dirty="0">
                <a:ea typeface="黑体" panose="02010609060101010101" pitchFamily="49" charset="-122"/>
              </a:rPr>
              <a:t>主存中任何一块都可以映射到</a:t>
            </a:r>
            <a:r>
              <a:rPr lang="en-US" altLang="zh-CN" b="1" dirty="0">
                <a:ea typeface="黑体" panose="02010609060101010101" pitchFamily="49" charset="-122"/>
              </a:rPr>
              <a:t>Cache</a:t>
            </a:r>
            <a:r>
              <a:rPr lang="zh-CN" altLang="en-US" b="1" dirty="0">
                <a:ea typeface="黑体" panose="02010609060101010101" pitchFamily="49" charset="-122"/>
              </a:rPr>
              <a:t>中的任何一块位置上</a:t>
            </a:r>
            <a:endParaRPr lang="en-US" altLang="zh-CN" b="1" dirty="0">
              <a:ea typeface="黑体" panose="02010609060101010101" pitchFamily="49" charset="-122"/>
            </a:endParaRPr>
          </a:p>
          <a:p>
            <a:pPr eaLnBrk="1" hangingPunct="1"/>
            <a:r>
              <a:rPr lang="zh-CN" altLang="en-US" b="0" dirty="0">
                <a:ea typeface="黑体" panose="02010609060101010101" pitchFamily="49" charset="-122"/>
              </a:rPr>
              <a:t>预先将主存的块装入</a:t>
            </a:r>
            <a:r>
              <a:rPr lang="en-US" altLang="zh-CN" b="0" dirty="0">
                <a:ea typeface="黑体" panose="02010609060101010101" pitchFamily="49" charset="-122"/>
              </a:rPr>
              <a:t>cache</a:t>
            </a:r>
            <a:r>
              <a:rPr lang="zh-CN" altLang="en-US" b="0" dirty="0">
                <a:ea typeface="黑体" panose="02010609060101010101" pitchFamily="49" charset="-122"/>
              </a:rPr>
              <a:t>时，只要有空闲的</a:t>
            </a:r>
            <a:r>
              <a:rPr lang="en-US" altLang="zh-CN" b="0" dirty="0">
                <a:ea typeface="黑体" panose="02010609060101010101" pitchFamily="49" charset="-122"/>
              </a:rPr>
              <a:t>cache</a:t>
            </a:r>
            <a:r>
              <a:rPr lang="zh-CN" altLang="en-US" b="0" dirty="0">
                <a:ea typeface="黑体" panose="02010609060101010101" pitchFamily="49" charset="-122"/>
              </a:rPr>
              <a:t>块，就可以选择装入。</a:t>
            </a:r>
            <a:endParaRPr lang="en-US" altLang="zh-CN" b="0" dirty="0"/>
          </a:p>
          <a:p>
            <a:pPr eaLnBrk="1" hangingPunct="1"/>
            <a:endParaRPr lang="en-US" altLang="zh-CN" dirty="0"/>
          </a:p>
          <a:p>
            <a:pPr eaLnBrk="1" hangingPunct="1"/>
            <a:r>
              <a:rPr lang="zh-CN" altLang="en-US" dirty="0"/>
              <a:t>假定：按字编址，块大小</a:t>
            </a:r>
            <a:r>
              <a:rPr lang="en-US" altLang="zh-CN" dirty="0"/>
              <a:t>512</a:t>
            </a:r>
            <a:r>
              <a:rPr lang="zh-CN" altLang="en-US" dirty="0"/>
              <a:t>字</a:t>
            </a:r>
            <a:r>
              <a:rPr lang="en-US" altLang="zh-CN" dirty="0"/>
              <a:t>=2</a:t>
            </a:r>
            <a:r>
              <a:rPr lang="en-US" altLang="zh-CN" baseline="30000" dirty="0"/>
              <a:t>9</a:t>
            </a:r>
            <a:r>
              <a:rPr lang="zh-CN" altLang="en-US" dirty="0"/>
              <a:t>（块内地址</a:t>
            </a:r>
            <a:r>
              <a:rPr lang="en-US" altLang="zh-CN" dirty="0"/>
              <a:t>9</a:t>
            </a:r>
            <a:r>
              <a:rPr lang="zh-CN" altLang="en-US" dirty="0"/>
              <a:t>位）；</a:t>
            </a:r>
            <a:r>
              <a:rPr lang="en-US" altLang="zh-CN" dirty="0"/>
              <a:t>Cache</a:t>
            </a:r>
            <a:r>
              <a:rPr lang="zh-CN" altLang="en-US" dirty="0"/>
              <a:t>大小</a:t>
            </a:r>
            <a:r>
              <a:rPr lang="en-US" altLang="zh-CN" dirty="0"/>
              <a:t>8K</a:t>
            </a:r>
            <a:r>
              <a:rPr lang="zh-CN" altLang="en-US" dirty="0"/>
              <a:t>字，</a:t>
            </a:r>
            <a:r>
              <a:rPr lang="en-US" altLang="zh-CN" dirty="0"/>
              <a:t>16</a:t>
            </a:r>
            <a:r>
              <a:rPr lang="zh-CN" altLang="en-US" dirty="0"/>
              <a:t>行（不需要行号，因为可任意映射）；主存大小：</a:t>
            </a:r>
            <a:r>
              <a:rPr lang="en-US" altLang="zh-CN" dirty="0"/>
              <a:t>1024K</a:t>
            </a:r>
            <a:r>
              <a:rPr lang="zh-CN" altLang="en-US" dirty="0"/>
              <a:t>字，</a:t>
            </a:r>
            <a:r>
              <a:rPr lang="en-US" altLang="zh-CN" dirty="0"/>
              <a:t>2048</a:t>
            </a:r>
            <a:r>
              <a:rPr lang="zh-CN" altLang="en-US" dirty="0"/>
              <a:t>块</a:t>
            </a:r>
            <a:r>
              <a:rPr lang="en-US" altLang="zh-CN" dirty="0"/>
              <a:t>=2</a:t>
            </a:r>
            <a:r>
              <a:rPr lang="en-US" altLang="zh-CN" baseline="30000" dirty="0"/>
              <a:t>12</a:t>
            </a:r>
            <a:r>
              <a:rPr lang="zh-CN" altLang="en-US" dirty="0"/>
              <a:t>（块号</a:t>
            </a:r>
            <a:r>
              <a:rPr lang="en-US" altLang="zh-CN" dirty="0"/>
              <a:t>12</a:t>
            </a:r>
            <a:r>
              <a:rPr lang="zh-CN" altLang="en-US" dirty="0"/>
              <a:t>位）。</a:t>
            </a:r>
            <a:endParaRPr lang="en-US" altLang="zh-CN" dirty="0"/>
          </a:p>
          <a:p>
            <a:pPr eaLnBrk="1" hangingPunct="1"/>
            <a:r>
              <a:rPr lang="en-US" altLang="zh-CN" dirty="0"/>
              <a:t>Cache</a:t>
            </a:r>
            <a:r>
              <a:rPr lang="zh-CN" altLang="en-US" dirty="0"/>
              <a:t>中仍然要包含一个标志位来指明是主存中的哪一块（块号）被映射到</a:t>
            </a:r>
            <a:r>
              <a:rPr lang="en-US" altLang="zh-CN" dirty="0"/>
              <a:t>cache</a:t>
            </a:r>
            <a:r>
              <a:rPr lang="zh-CN" altLang="en-US" dirty="0"/>
              <a:t>的当前块了。</a:t>
            </a:r>
            <a:endParaRPr lang="en-US" altLang="zh-CN" dirty="0"/>
          </a:p>
          <a:p>
            <a:pPr eaLnBrk="1" hangingPunct="1"/>
            <a:r>
              <a:rPr lang="en-US" altLang="zh-CN" dirty="0"/>
              <a:t>20</a:t>
            </a:r>
            <a:r>
              <a:rPr lang="zh-CN" altLang="en-US" dirty="0"/>
              <a:t>位的主存地址：最低</a:t>
            </a:r>
            <a:r>
              <a:rPr lang="en-US" altLang="zh-CN" dirty="0"/>
              <a:t>9</a:t>
            </a:r>
            <a:r>
              <a:rPr lang="zh-CN" altLang="en-US" dirty="0"/>
              <a:t>位用来表示块内地址，高</a:t>
            </a:r>
            <a:r>
              <a:rPr lang="en-US" altLang="zh-CN" dirty="0"/>
              <a:t>11</a:t>
            </a:r>
            <a:r>
              <a:rPr lang="zh-CN" altLang="en-US" dirty="0"/>
              <a:t>位指示块号。所以</a:t>
            </a:r>
            <a:r>
              <a:rPr lang="en-US" altLang="zh-CN" dirty="0"/>
              <a:t>cache</a:t>
            </a:r>
            <a:r>
              <a:rPr lang="zh-CN" altLang="en-US" dirty="0"/>
              <a:t>中也必须存放</a:t>
            </a:r>
            <a:r>
              <a:rPr lang="en-US" altLang="zh-CN" dirty="0"/>
              <a:t>11</a:t>
            </a:r>
            <a:r>
              <a:rPr lang="zh-CN" altLang="en-US" dirty="0"/>
              <a:t>位的标志位表示块号。</a:t>
            </a:r>
            <a:endParaRPr lang="en-US" altLang="zh-CN" dirty="0"/>
          </a:p>
          <a:p>
            <a:pPr eaLnBrk="1" hangingPunct="1"/>
            <a:r>
              <a:rPr lang="zh-CN" altLang="en-US" dirty="0"/>
              <a:t>访存过程：</a:t>
            </a:r>
          </a:p>
          <a:p>
            <a:pPr marL="457200" lvl="1" indent="0" eaLnBrk="1" hangingPunct="1"/>
            <a:r>
              <a:rPr lang="en-US" altLang="zh-CN" dirty="0"/>
              <a:t>      </a:t>
            </a:r>
            <a:r>
              <a:rPr lang="en-US" altLang="zh-CN" dirty="0">
                <a:latin typeface="宋体" panose="02010600030101010101" pitchFamily="2" charset="-122"/>
              </a:rPr>
              <a:t>CPU</a:t>
            </a:r>
            <a:r>
              <a:rPr lang="zh-CN" altLang="en-US" dirty="0">
                <a:latin typeface="宋体" panose="02010600030101010101" pitchFamily="2" charset="-122"/>
              </a:rPr>
              <a:t>给出一个20位主存地址，根据高11位的内容同时与</a:t>
            </a:r>
            <a:r>
              <a:rPr lang="en-US" altLang="zh-CN" dirty="0">
                <a:latin typeface="宋体" panose="02010600030101010101" pitchFamily="2" charset="-122"/>
              </a:rPr>
              <a:t>Cache</a:t>
            </a:r>
            <a:r>
              <a:rPr lang="zh-CN" altLang="en-US" dirty="0">
                <a:latin typeface="宋体" panose="02010600030101010101" pitchFamily="2" charset="-122"/>
              </a:rPr>
              <a:t>中各槽的标志位进行比较。需遍历</a:t>
            </a:r>
            <a:r>
              <a:rPr lang="en-US" altLang="zh-CN" dirty="0">
                <a:latin typeface="宋体" panose="02010600030101010101" pitchFamily="2" charset="-122"/>
              </a:rPr>
              <a:t>cache</a:t>
            </a:r>
            <a:r>
              <a:rPr lang="zh-CN" altLang="en-US" dirty="0">
                <a:latin typeface="宋体" panose="02010600030101010101" pitchFamily="2" charset="-122"/>
              </a:rPr>
              <a:t>所有的槽，因为可映射到任意槽。</a:t>
            </a:r>
          </a:p>
          <a:p>
            <a:pPr marL="457200" lvl="1" indent="0" eaLnBrk="1" hangingPunct="1"/>
            <a:r>
              <a:rPr lang="zh-CN" altLang="en-US" dirty="0">
                <a:latin typeface="宋体" panose="02010600030101010101" pitchFamily="2" charset="-122"/>
              </a:rPr>
              <a:t>      若能找到相等的槽，则说明要访问的单元在该槽中。再根据后9位字号找到相应的字取到</a:t>
            </a:r>
            <a:r>
              <a:rPr lang="en-US" altLang="zh-CN" dirty="0">
                <a:latin typeface="宋体" panose="02010600030101010101" pitchFamily="2" charset="-122"/>
              </a:rPr>
              <a:t>CPU</a:t>
            </a:r>
            <a:r>
              <a:rPr lang="zh-CN" altLang="en-US" dirty="0">
                <a:latin typeface="宋体" panose="02010600030101010101" pitchFamily="2" charset="-122"/>
              </a:rPr>
              <a:t>中。</a:t>
            </a:r>
          </a:p>
          <a:p>
            <a:pPr marL="457200" lvl="1" indent="0" eaLnBrk="1" hangingPunct="1"/>
            <a:r>
              <a:rPr lang="zh-CN" altLang="en-US" dirty="0">
                <a:latin typeface="宋体" panose="02010600030101010101" pitchFamily="2" charset="-122"/>
              </a:rPr>
              <a:t>      若全都不相等，则说明要访问的单元不在</a:t>
            </a:r>
            <a:r>
              <a:rPr lang="en-US" altLang="zh-CN" dirty="0">
                <a:latin typeface="宋体" panose="02010600030101010101" pitchFamily="2" charset="-122"/>
              </a:rPr>
              <a:t>Cache</a:t>
            </a:r>
            <a:r>
              <a:rPr lang="zh-CN" altLang="en-US" dirty="0">
                <a:latin typeface="宋体" panose="02010600030101010101" pitchFamily="2" charset="-122"/>
              </a:rPr>
              <a:t>中。</a:t>
            </a:r>
            <a:endParaRPr lang="en-US" altLang="zh-CN" dirty="0">
              <a:latin typeface="宋体" panose="02010600030101010101" pitchFamily="2" charset="-122"/>
            </a:endParaRPr>
          </a:p>
          <a:p>
            <a:pPr marL="457200" lvl="1" indent="0" eaLnBrk="1" hangingPunct="1"/>
            <a:endParaRPr lang="en-US" altLang="zh-CN" dirty="0">
              <a:latin typeface="宋体" panose="02010600030101010101" pitchFamily="2" charset="-122"/>
            </a:endParaRPr>
          </a:p>
          <a:p>
            <a:r>
              <a:rPr lang="zh-CN" altLang="en-US" dirty="0">
                <a:latin typeface="Arial" panose="020B0604020202020204" pitchFamily="34" charset="0"/>
              </a:rPr>
              <a:t>缺点：</a:t>
            </a:r>
            <a:r>
              <a:rPr lang="en-US" altLang="zh-CN" dirty="0">
                <a:latin typeface="Arial" panose="020B0604020202020204" pitchFamily="34" charset="0"/>
              </a:rPr>
              <a:t>11</a:t>
            </a:r>
            <a:r>
              <a:rPr lang="zh-CN" altLang="en-US" dirty="0">
                <a:latin typeface="Arial" panose="020B0604020202020204" pitchFamily="34" charset="0"/>
              </a:rPr>
              <a:t>位比较逻辑复杂，成本也较高。标志位长，判断时间长。</a:t>
            </a:r>
            <a:endParaRPr lang="en-US" altLang="zh-CN" dirty="0">
              <a:latin typeface="Arial" panose="020B0604020202020204" pitchFamily="34" charset="0"/>
            </a:endParaRPr>
          </a:p>
          <a:p>
            <a:r>
              <a:rPr lang="zh-CN" altLang="en-US" dirty="0">
                <a:latin typeface="Arial" panose="020B0604020202020204" pitchFamily="34" charset="0"/>
              </a:rPr>
              <a:t>优点：</a:t>
            </a:r>
            <a:r>
              <a:rPr lang="en-US" altLang="zh-CN" dirty="0">
                <a:latin typeface="Arial" panose="020B0604020202020204" pitchFamily="34" charset="0"/>
              </a:rPr>
              <a:t>Cache</a:t>
            </a:r>
            <a:r>
              <a:rPr lang="zh-CN" altLang="en-US" dirty="0">
                <a:latin typeface="Arial" panose="020B0604020202020204" pitchFamily="34" charset="0"/>
              </a:rPr>
              <a:t>块冲突概率最低，</a:t>
            </a:r>
            <a:r>
              <a:rPr lang="en-US" altLang="zh-CN" dirty="0">
                <a:latin typeface="Arial" panose="020B0604020202020204" pitchFamily="34" charset="0"/>
              </a:rPr>
              <a:t>Cache</a:t>
            </a:r>
            <a:r>
              <a:rPr lang="zh-CN" altLang="en-US" dirty="0">
                <a:latin typeface="Arial" panose="020B0604020202020204" pitchFamily="34" charset="0"/>
              </a:rPr>
              <a:t>块全部装满后才会出现冲突，空间利用率最高。</a:t>
            </a:r>
          </a:p>
          <a:p>
            <a:pPr marL="457200" lvl="1" indent="0" eaLnBrk="1" hangingPunct="1"/>
            <a:endParaRPr lang="en-US" altLang="zh-CN" dirty="0">
              <a:latin typeface="宋体" panose="02010600030101010101" pitchFamily="2" charset="-122"/>
            </a:endParaRPr>
          </a:p>
        </p:txBody>
      </p:sp>
    </p:spTree>
    <p:extLst>
      <p:ext uri="{BB962C8B-B14F-4D97-AF65-F5344CB8AC3E}">
        <p14:creationId xmlns:p14="http://schemas.microsoft.com/office/powerpoint/2010/main" val="791775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无需</a:t>
            </a:r>
            <a:r>
              <a:rPr lang="en-US" altLang="zh-CN" dirty="0"/>
              <a:t>cache</a:t>
            </a:r>
            <a:r>
              <a:rPr lang="zh-CN" altLang="en-US" dirty="0"/>
              <a:t>索引（即</a:t>
            </a:r>
            <a:r>
              <a:rPr lang="en-US" altLang="zh-CN" dirty="0"/>
              <a:t>cache</a:t>
            </a:r>
            <a:r>
              <a:rPr lang="zh-CN" altLang="en-US" dirty="0"/>
              <a:t>的槽号），因为是主存的块可映射到</a:t>
            </a:r>
            <a:r>
              <a:rPr lang="en-US" altLang="zh-CN" dirty="0"/>
              <a:t>cache</a:t>
            </a:r>
            <a:r>
              <a:rPr lang="zh-CN" altLang="en-US" dirty="0"/>
              <a:t>的任意行。</a:t>
            </a:r>
            <a:endParaRPr lang="en-US" altLang="zh-CN" dirty="0"/>
          </a:p>
          <a:p>
            <a:r>
              <a:rPr lang="zh-CN" altLang="en-US" dirty="0"/>
              <a:t>不会产生冲突缺失，只要</a:t>
            </a:r>
            <a:r>
              <a:rPr lang="en-US" altLang="zh-CN" dirty="0"/>
              <a:t>cache</a:t>
            </a:r>
            <a:r>
              <a:rPr lang="zh-CN" altLang="en-US" dirty="0"/>
              <a:t>有空闲块，主存的块都可装入。</a:t>
            </a:r>
            <a:endParaRPr lang="en-US" altLang="zh-CN" dirty="0"/>
          </a:p>
          <a:p>
            <a:r>
              <a:rPr lang="en-US" altLang="zh-CN" dirty="0"/>
              <a:t>32</a:t>
            </a:r>
            <a:r>
              <a:rPr lang="zh-CN" altLang="en-US" dirty="0"/>
              <a:t>位主存地址，</a:t>
            </a:r>
            <a:r>
              <a:rPr lang="en-US" altLang="zh-CN" dirty="0"/>
              <a:t>32B=2</a:t>
            </a:r>
            <a:r>
              <a:rPr lang="en-US" altLang="zh-CN" baseline="30000" dirty="0"/>
              <a:t>5</a:t>
            </a:r>
            <a:r>
              <a:rPr lang="zh-CN" altLang="en-US" dirty="0"/>
              <a:t>块大小，块内地址需要</a:t>
            </a:r>
            <a:r>
              <a:rPr lang="en-US" altLang="zh-CN" dirty="0"/>
              <a:t>5</a:t>
            </a:r>
            <a:r>
              <a:rPr lang="zh-CN" altLang="en-US" dirty="0"/>
              <a:t>位，所以主存块号以及标志位是</a:t>
            </a:r>
            <a:r>
              <a:rPr lang="en-US" altLang="zh-CN" dirty="0"/>
              <a:t>32-5=27</a:t>
            </a:r>
            <a:r>
              <a:rPr lang="zh-CN" altLang="en-US" dirty="0"/>
              <a:t>位，比较器也需要</a:t>
            </a:r>
            <a:r>
              <a:rPr lang="en-US" altLang="zh-CN" dirty="0"/>
              <a:t>27</a:t>
            </a:r>
            <a:r>
              <a:rPr lang="zh-CN" altLang="en-US" dirty="0"/>
              <a:t>位比较。</a:t>
            </a:r>
            <a:endParaRPr lang="en-US" altLang="zh-CN" dirty="0"/>
          </a:p>
          <a:p>
            <a:r>
              <a:rPr lang="zh-CN" altLang="en-US" dirty="0"/>
              <a:t>且</a:t>
            </a:r>
            <a:r>
              <a:rPr lang="en-US" altLang="zh-CN" dirty="0"/>
              <a:t>cache</a:t>
            </a:r>
            <a:r>
              <a:rPr lang="zh-CN" altLang="en-US" dirty="0"/>
              <a:t>的每一行都必须进行比较，即每一行需要一个比较器。</a:t>
            </a:r>
            <a:endParaRPr lang="en-US" altLang="zh-CN" dirty="0"/>
          </a:p>
        </p:txBody>
      </p:sp>
    </p:spTree>
    <p:extLst>
      <p:ext uri="{BB962C8B-B14F-4D97-AF65-F5344CB8AC3E}">
        <p14:creationId xmlns:p14="http://schemas.microsoft.com/office/powerpoint/2010/main" val="4087057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按功能、容量、速度、所在位置分：</a:t>
            </a:r>
            <a:endParaRPr lang="en-US" altLang="zh-CN" dirty="0"/>
          </a:p>
          <a:p>
            <a:r>
              <a:rPr lang="zh-CN" altLang="en-US" dirty="0"/>
              <a:t>寄存器：</a:t>
            </a:r>
            <a:r>
              <a:rPr lang="en-US" altLang="zh-CN" dirty="0"/>
              <a:t>CPU</a:t>
            </a:r>
            <a:r>
              <a:rPr lang="zh-CN" altLang="en-US" dirty="0"/>
              <a:t>内部，速度快、容量小，用触发器（如</a:t>
            </a:r>
            <a:r>
              <a:rPr lang="en-US" altLang="zh-CN" dirty="0"/>
              <a:t>D</a:t>
            </a:r>
            <a:r>
              <a:rPr lang="zh-CN" altLang="en-US" dirty="0"/>
              <a:t>触发器）实现。</a:t>
            </a:r>
            <a:endParaRPr lang="en-US" altLang="zh-CN" dirty="0"/>
          </a:p>
          <a:p>
            <a:r>
              <a:rPr lang="en-US" altLang="zh-CN" dirty="0"/>
              <a:t>Cache</a:t>
            </a:r>
            <a:r>
              <a:rPr lang="zh-CN" altLang="en-US" dirty="0"/>
              <a:t>：</a:t>
            </a:r>
            <a:r>
              <a:rPr lang="en-US" altLang="zh-CN" dirty="0"/>
              <a:t>CPU</a:t>
            </a:r>
            <a:r>
              <a:rPr lang="zh-CN" altLang="en-US" dirty="0"/>
              <a:t>内部或附近，存放当前要执行的局部程序段和数据。用</a:t>
            </a:r>
            <a:r>
              <a:rPr lang="en-US" altLang="zh-CN" dirty="0"/>
              <a:t>SRAM</a:t>
            </a:r>
            <a:r>
              <a:rPr lang="zh-CN" altLang="en-US" dirty="0"/>
              <a:t>实现，速度与</a:t>
            </a:r>
            <a:r>
              <a:rPr lang="en-US" altLang="zh-CN" dirty="0"/>
              <a:t>CPU</a:t>
            </a:r>
            <a:r>
              <a:rPr lang="zh-CN" altLang="en-US" dirty="0"/>
              <a:t>匹配，容量小。</a:t>
            </a:r>
            <a:endParaRPr lang="en-US" altLang="zh-CN" dirty="0"/>
          </a:p>
          <a:p>
            <a:r>
              <a:rPr lang="zh-CN" altLang="en-US" dirty="0"/>
              <a:t>内存：也称主存，存放程序与数据。</a:t>
            </a:r>
            <a:r>
              <a:rPr lang="en-US" altLang="zh-CN" dirty="0"/>
              <a:t>DRAM</a:t>
            </a:r>
            <a:r>
              <a:rPr lang="zh-CN" altLang="en-US" dirty="0"/>
              <a:t>实现，速度较快（但比起</a:t>
            </a:r>
            <a:r>
              <a:rPr lang="en-US" altLang="zh-CN" dirty="0"/>
              <a:t>CPU</a:t>
            </a:r>
            <a:r>
              <a:rPr lang="zh-CN" altLang="en-US" dirty="0"/>
              <a:t>已经慢了数量级），容量大，现在能达到</a:t>
            </a:r>
            <a:r>
              <a:rPr lang="en-US" altLang="zh-CN" dirty="0"/>
              <a:t>8G</a:t>
            </a:r>
            <a:r>
              <a:rPr lang="zh-CN" altLang="en-US" dirty="0"/>
              <a:t>。</a:t>
            </a:r>
            <a:endParaRPr lang="en-US" altLang="zh-CN" dirty="0"/>
          </a:p>
          <a:p>
            <a:r>
              <a:rPr lang="zh-CN" altLang="en-US" dirty="0"/>
              <a:t>外存：主机之外，存放暂不运行的程序、文件、数据等，容量大速度慢。</a:t>
            </a:r>
          </a:p>
        </p:txBody>
      </p:sp>
    </p:spTree>
    <p:extLst>
      <p:ext uri="{BB962C8B-B14F-4D97-AF65-F5344CB8AC3E}">
        <p14:creationId xmlns:p14="http://schemas.microsoft.com/office/powerpoint/2010/main" val="26529411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组相联映射：结合直接映射和全相联映射的特点。</a:t>
            </a:r>
            <a:endParaRPr lang="en-US" altLang="zh-CN" dirty="0"/>
          </a:p>
          <a:p>
            <a:r>
              <a:rPr lang="en-US" altLang="zh-CN" dirty="0"/>
              <a:t>Cache</a:t>
            </a:r>
            <a:r>
              <a:rPr lang="zh-CN" altLang="en-US" dirty="0"/>
              <a:t>：分组（群）；主存也分组，且每组的块数等于</a:t>
            </a:r>
            <a:r>
              <a:rPr lang="en-US" altLang="zh-CN" dirty="0"/>
              <a:t>cache</a:t>
            </a:r>
            <a:r>
              <a:rPr lang="zh-CN" altLang="en-US" dirty="0"/>
              <a:t>的组数。</a:t>
            </a:r>
            <a:endParaRPr lang="en-US" altLang="zh-CN" dirty="0"/>
          </a:p>
          <a:p>
            <a:r>
              <a:rPr lang="zh-CN" altLang="en-US" dirty="0">
                <a:latin typeface="Arial" panose="020B0604020202020204" pitchFamily="34" charset="0"/>
              </a:rPr>
              <a:t>映射：组间直接映射（主存的块号 </a:t>
            </a:r>
            <a:r>
              <a:rPr lang="en-US" altLang="zh-CN" dirty="0">
                <a:latin typeface="Arial" panose="020B0604020202020204" pitchFamily="34" charset="0"/>
              </a:rPr>
              <a:t>mod Cache</a:t>
            </a:r>
            <a:r>
              <a:rPr lang="zh-CN" altLang="en-US" dirty="0">
                <a:latin typeface="Arial" panose="020B0604020202020204" pitchFamily="34" charset="0"/>
              </a:rPr>
              <a:t>组数，映射到对应的</a:t>
            </a:r>
            <a:r>
              <a:rPr lang="en-US" altLang="zh-CN" dirty="0">
                <a:latin typeface="Arial" panose="020B0604020202020204" pitchFamily="34" charset="0"/>
              </a:rPr>
              <a:t>cache</a:t>
            </a:r>
            <a:r>
              <a:rPr lang="zh-CN" altLang="en-US" dirty="0">
                <a:latin typeface="Arial" panose="020B0604020202020204" pitchFamily="34" charset="0"/>
              </a:rPr>
              <a:t>组中），组内全相联映射（主存块在映射到的</a:t>
            </a:r>
            <a:r>
              <a:rPr lang="en-US" altLang="zh-CN" dirty="0">
                <a:latin typeface="Arial" panose="020B0604020202020204" pitchFamily="34" charset="0"/>
              </a:rPr>
              <a:t>Cache</a:t>
            </a:r>
            <a:r>
              <a:rPr lang="zh-CN" altLang="en-US" dirty="0">
                <a:latin typeface="Arial" panose="020B0604020202020204" pitchFamily="34" charset="0"/>
              </a:rPr>
              <a:t>组内，选择任意行映射）。</a:t>
            </a:r>
            <a:endParaRPr lang="en-US" altLang="zh-CN" dirty="0">
              <a:latin typeface="Arial" panose="020B0604020202020204" pitchFamily="34" charset="0"/>
            </a:endParaRPr>
          </a:p>
          <a:p>
            <a:r>
              <a:rPr lang="zh-CN" altLang="en-US" dirty="0">
                <a:latin typeface="Arial" panose="020B0604020202020204" pitchFamily="34" charset="0"/>
              </a:rPr>
              <a:t>是一个折衷方案。</a:t>
            </a:r>
            <a:endParaRPr lang="en-US" altLang="zh-CN" dirty="0">
              <a:latin typeface="Arial" panose="020B0604020202020204" pitchFamily="34" charset="0"/>
            </a:endParaRPr>
          </a:p>
          <a:p>
            <a:r>
              <a:rPr lang="zh-CN" altLang="en-US" dirty="0">
                <a:latin typeface="Arial" panose="020B0604020202020204" pitchFamily="34" charset="0"/>
              </a:rPr>
              <a:t>如，</a:t>
            </a:r>
            <a:r>
              <a:rPr lang="en-US" altLang="zh-CN" dirty="0">
                <a:latin typeface="Arial" panose="020B0604020202020204" pitchFamily="34" charset="0"/>
              </a:rPr>
              <a:t>cache</a:t>
            </a:r>
            <a:r>
              <a:rPr lang="zh-CN" altLang="en-US" dirty="0">
                <a:latin typeface="Arial" panose="020B0604020202020204" pitchFamily="34" charset="0"/>
              </a:rPr>
              <a:t>分为</a:t>
            </a:r>
            <a:r>
              <a:rPr lang="en-US" altLang="zh-CN" dirty="0">
                <a:latin typeface="Arial" panose="020B0604020202020204" pitchFamily="34" charset="0"/>
              </a:rPr>
              <a:t>8</a:t>
            </a:r>
            <a:r>
              <a:rPr lang="zh-CN" altLang="en-US" dirty="0">
                <a:latin typeface="Arial" panose="020B0604020202020204" pitchFamily="34" charset="0"/>
              </a:rPr>
              <a:t>组，每组</a:t>
            </a:r>
            <a:r>
              <a:rPr lang="en-US" altLang="zh-CN" dirty="0">
                <a:latin typeface="Arial" panose="020B0604020202020204" pitchFamily="34" charset="0"/>
              </a:rPr>
              <a:t>2</a:t>
            </a:r>
            <a:r>
              <a:rPr lang="zh-CN" altLang="en-US" dirty="0">
                <a:latin typeface="Arial" panose="020B0604020202020204" pitchFamily="34" charset="0"/>
              </a:rPr>
              <a:t>块（行），每块</a:t>
            </a:r>
            <a:r>
              <a:rPr lang="en-US" altLang="zh-CN" dirty="0">
                <a:latin typeface="Arial" panose="020B0604020202020204" pitchFamily="34" charset="0"/>
              </a:rPr>
              <a:t>512</a:t>
            </a:r>
            <a:r>
              <a:rPr lang="zh-CN" altLang="en-US" dirty="0">
                <a:latin typeface="Arial" panose="020B0604020202020204" pitchFamily="34" charset="0"/>
              </a:rPr>
              <a:t>字节；</a:t>
            </a:r>
            <a:endParaRPr lang="en-US" altLang="zh-CN" dirty="0">
              <a:latin typeface="Arial" panose="020B0604020202020204" pitchFamily="34" charset="0"/>
            </a:endParaRPr>
          </a:p>
          <a:p>
            <a:r>
              <a:rPr lang="zh-CN" altLang="en-US" dirty="0">
                <a:latin typeface="Arial" panose="020B0604020202020204" pitchFamily="34" charset="0"/>
              </a:rPr>
              <a:t>主存的第</a:t>
            </a:r>
            <a:r>
              <a:rPr lang="en-US" altLang="zh-CN" dirty="0">
                <a:latin typeface="Arial" panose="020B0604020202020204" pitchFamily="34" charset="0"/>
              </a:rPr>
              <a:t>100</a:t>
            </a:r>
            <a:r>
              <a:rPr lang="zh-CN" altLang="en-US" dirty="0">
                <a:latin typeface="Arial" panose="020B0604020202020204" pitchFamily="34" charset="0"/>
              </a:rPr>
              <a:t>块</a:t>
            </a:r>
            <a:r>
              <a:rPr lang="zh-CN" altLang="en-US" baseline="0" dirty="0">
                <a:latin typeface="Arial" panose="020B0604020202020204" pitchFamily="34" charset="0"/>
              </a:rPr>
              <a:t>：</a:t>
            </a:r>
            <a:r>
              <a:rPr lang="en-US" altLang="zh-CN" baseline="0" dirty="0">
                <a:latin typeface="Arial" panose="020B0604020202020204" pitchFamily="34" charset="0"/>
              </a:rPr>
              <a:t>100</a:t>
            </a:r>
            <a:r>
              <a:rPr lang="zh-CN" altLang="en-US" baseline="0" dirty="0">
                <a:latin typeface="Arial" panose="020B0604020202020204" pitchFamily="34" charset="0"/>
              </a:rPr>
              <a:t> </a:t>
            </a:r>
            <a:r>
              <a:rPr lang="en-US" altLang="zh-CN" dirty="0">
                <a:latin typeface="Arial" panose="020B0604020202020204" pitchFamily="34" charset="0"/>
              </a:rPr>
              <a:t>mod 8 = 4</a:t>
            </a:r>
            <a:r>
              <a:rPr lang="zh-CN" altLang="en-US" dirty="0">
                <a:latin typeface="Arial" panose="020B0604020202020204" pitchFamily="34" charset="0"/>
              </a:rPr>
              <a:t>，</a:t>
            </a:r>
            <a:r>
              <a:rPr lang="zh-CN" altLang="en-US" baseline="0" dirty="0">
                <a:latin typeface="Arial" panose="020B0604020202020204" pitchFamily="34" charset="0"/>
              </a:rPr>
              <a:t>被映射到</a:t>
            </a:r>
            <a:r>
              <a:rPr lang="en-US" altLang="zh-CN" baseline="0" dirty="0">
                <a:latin typeface="Arial" panose="020B0604020202020204" pitchFamily="34" charset="0"/>
              </a:rPr>
              <a:t>cache</a:t>
            </a:r>
            <a:r>
              <a:rPr lang="zh-CN" altLang="en-US" baseline="0" dirty="0">
                <a:latin typeface="Arial" panose="020B0604020202020204" pitchFamily="34" charset="0"/>
              </a:rPr>
              <a:t>的第</a:t>
            </a:r>
            <a:r>
              <a:rPr lang="en-US" altLang="zh-CN" baseline="0" dirty="0">
                <a:latin typeface="Arial" panose="020B0604020202020204" pitchFamily="34" charset="0"/>
              </a:rPr>
              <a:t>4</a:t>
            </a:r>
            <a:r>
              <a:rPr lang="zh-CN" altLang="en-US" baseline="0" dirty="0">
                <a:latin typeface="Arial" panose="020B0604020202020204" pitchFamily="34" charset="0"/>
              </a:rPr>
              <a:t>组中，该组有</a:t>
            </a:r>
            <a:r>
              <a:rPr lang="en-US" altLang="zh-CN" baseline="0" dirty="0">
                <a:latin typeface="Arial" panose="020B0604020202020204" pitchFamily="34" charset="0"/>
              </a:rPr>
              <a:t>2</a:t>
            </a:r>
            <a:r>
              <a:rPr lang="zh-CN" altLang="en-US" baseline="0" dirty="0">
                <a:latin typeface="Arial" panose="020B0604020202020204" pitchFamily="34" charset="0"/>
              </a:rPr>
              <a:t>行，可映射到任一行。</a:t>
            </a:r>
            <a:endParaRPr lang="en-US" altLang="zh-CN" baseline="0"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特点：</a:t>
            </a:r>
            <a:endParaRPr lang="en-US" altLang="zh-CN" dirty="0">
              <a:latin typeface="Arial" panose="020B0604020202020204" pitchFamily="34" charset="0"/>
            </a:endParaRPr>
          </a:p>
          <a:p>
            <a:r>
              <a:rPr lang="zh-CN" altLang="en-US" dirty="0">
                <a:latin typeface="Arial" panose="020B0604020202020204" pitchFamily="34" charset="0"/>
              </a:rPr>
              <a:t>结合两者优点：克服了全相联中标志位太长的缺点；又因为</a:t>
            </a:r>
            <a:r>
              <a:rPr lang="en-US" altLang="zh-CN" dirty="0">
                <a:latin typeface="Arial" panose="020B0604020202020204" pitchFamily="34" charset="0"/>
              </a:rPr>
              <a:t>cache</a:t>
            </a:r>
            <a:r>
              <a:rPr lang="zh-CN" altLang="en-US" dirty="0">
                <a:latin typeface="Arial" panose="020B0604020202020204" pitchFamily="34" charset="0"/>
              </a:rPr>
              <a:t>的每组不止一行，减少了冲突。</a:t>
            </a:r>
            <a:endParaRPr lang="en-US" altLang="zh-CN" dirty="0">
              <a:latin typeface="Arial" panose="020B0604020202020204" pitchFamily="34" charset="0"/>
            </a:endParaRPr>
          </a:p>
          <a:p>
            <a:r>
              <a:rPr lang="zh-CN" altLang="en-US" dirty="0">
                <a:latin typeface="Arial" panose="020B0604020202020204" pitchFamily="34" charset="0"/>
              </a:rPr>
              <a:t>通常是</a:t>
            </a:r>
            <a:r>
              <a:rPr lang="en-US" altLang="zh-CN" dirty="0">
                <a:latin typeface="Arial" panose="020B0604020202020204" pitchFamily="34" charset="0"/>
              </a:rPr>
              <a:t>2-</a:t>
            </a:r>
            <a:r>
              <a:rPr lang="zh-CN" altLang="en-US" dirty="0">
                <a:latin typeface="Arial" panose="020B0604020202020204" pitchFamily="34" charset="0"/>
              </a:rPr>
              <a:t>路或</a:t>
            </a:r>
            <a:r>
              <a:rPr lang="en-US" altLang="zh-CN" dirty="0">
                <a:latin typeface="Arial" panose="020B0604020202020204" pitchFamily="34" charset="0"/>
              </a:rPr>
              <a:t>4-</a:t>
            </a:r>
            <a:r>
              <a:rPr lang="zh-CN" altLang="en-US" dirty="0">
                <a:latin typeface="Arial" panose="020B0604020202020204" pitchFamily="34" charset="0"/>
              </a:rPr>
              <a:t>路组相联，即</a:t>
            </a:r>
            <a:r>
              <a:rPr lang="en-US" altLang="zh-CN" dirty="0">
                <a:latin typeface="Arial" panose="020B0604020202020204" pitchFamily="34" charset="0"/>
              </a:rPr>
              <a:t>cache</a:t>
            </a:r>
            <a:r>
              <a:rPr lang="zh-CN" altLang="en-US" dirty="0">
                <a:latin typeface="Arial" panose="020B0604020202020204" pitchFamily="34" charset="0"/>
              </a:rPr>
              <a:t>每组有</a:t>
            </a:r>
            <a:r>
              <a:rPr lang="en-US" altLang="zh-CN" dirty="0">
                <a:latin typeface="Arial" panose="020B0604020202020204" pitchFamily="34" charset="0"/>
              </a:rPr>
              <a:t>2</a:t>
            </a:r>
            <a:r>
              <a:rPr lang="zh-CN" altLang="en-US" dirty="0">
                <a:latin typeface="Arial" panose="020B0604020202020204" pitchFamily="34" charset="0"/>
              </a:rPr>
              <a:t>或</a:t>
            </a:r>
            <a:r>
              <a:rPr lang="en-US" altLang="zh-CN" dirty="0">
                <a:latin typeface="Arial" panose="020B0604020202020204" pitchFamily="34" charset="0"/>
              </a:rPr>
              <a:t>4</a:t>
            </a:r>
            <a:r>
              <a:rPr lang="zh-CN" altLang="en-US" dirty="0">
                <a:latin typeface="Arial" panose="020B0604020202020204" pitchFamily="34" charset="0"/>
              </a:rPr>
              <a:t>行。</a:t>
            </a:r>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41215958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1559403-18AA-4334-941D-7F5B997C4562}" type="slidenum">
              <a:rPr kumimoji="1" lang="zh-CN" altLang="en-US" sz="1300">
                <a:latin typeface="Times New Roman" panose="02020603050405020304" pitchFamily="18" charset="0"/>
              </a:rPr>
              <a:pPr algn="r" eaLnBrk="1" hangingPunct="1">
                <a:lnSpc>
                  <a:spcPct val="100000"/>
                </a:lnSpc>
                <a:spcBef>
                  <a:spcPct val="0"/>
                </a:spcBef>
              </a:pPr>
              <a:t>51</a:t>
            </a:fld>
            <a:endParaRPr kumimoji="1" lang="en-US" altLang="zh-CN"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990600" y="766763"/>
            <a:ext cx="5118100" cy="3838575"/>
          </a:xfrm>
        </p:spPr>
      </p:sp>
      <p:sp>
        <p:nvSpPr>
          <p:cNvPr id="6144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t>假定：按字编址。</a:t>
            </a:r>
            <a:endParaRPr lang="en-US" altLang="zh-CN" dirty="0"/>
          </a:p>
          <a:p>
            <a:pPr eaLnBrk="1" hangingPunct="1"/>
            <a:r>
              <a:rPr lang="zh-CN" altLang="en-US" dirty="0"/>
              <a:t>块大小</a:t>
            </a:r>
            <a:r>
              <a:rPr lang="en-US" altLang="zh-CN" dirty="0"/>
              <a:t>512</a:t>
            </a:r>
            <a:r>
              <a:rPr lang="zh-CN" altLang="en-US" dirty="0"/>
              <a:t>字</a:t>
            </a:r>
            <a:r>
              <a:rPr lang="en-US" altLang="zh-CN" dirty="0"/>
              <a:t>=2</a:t>
            </a:r>
            <a:r>
              <a:rPr lang="en-US" altLang="zh-CN" baseline="30000" dirty="0"/>
              <a:t>9</a:t>
            </a:r>
            <a:r>
              <a:rPr lang="zh-CN" altLang="en-US" dirty="0"/>
              <a:t>，块内地址</a:t>
            </a:r>
            <a:r>
              <a:rPr lang="en-US" altLang="zh-CN" dirty="0"/>
              <a:t>9</a:t>
            </a:r>
            <a:r>
              <a:rPr lang="zh-CN" altLang="en-US" dirty="0"/>
              <a:t>位；</a:t>
            </a:r>
            <a:r>
              <a:rPr lang="en-US" altLang="zh-CN" dirty="0"/>
              <a:t>cache</a:t>
            </a:r>
            <a:r>
              <a:rPr lang="zh-CN" altLang="en-US" dirty="0"/>
              <a:t>大小</a:t>
            </a:r>
            <a:r>
              <a:rPr lang="en-US" altLang="zh-CN" dirty="0"/>
              <a:t>8K</a:t>
            </a:r>
            <a:r>
              <a:rPr lang="zh-CN" altLang="en-US" dirty="0"/>
              <a:t>，共</a:t>
            </a:r>
            <a:r>
              <a:rPr lang="en-US" altLang="zh-CN" dirty="0"/>
              <a:t>16</a:t>
            </a:r>
            <a:r>
              <a:rPr lang="zh-CN" altLang="en-US" dirty="0"/>
              <a:t>行，分</a:t>
            </a:r>
            <a:r>
              <a:rPr lang="en-US" altLang="zh-CN" dirty="0"/>
              <a:t>8</a:t>
            </a:r>
            <a:r>
              <a:rPr lang="zh-CN" altLang="en-US" dirty="0"/>
              <a:t>组（组号</a:t>
            </a:r>
            <a:r>
              <a:rPr lang="en-US" altLang="zh-CN" dirty="0"/>
              <a:t>3</a:t>
            </a:r>
            <a:r>
              <a:rPr lang="zh-CN" altLang="en-US" dirty="0"/>
              <a:t>位），每组</a:t>
            </a:r>
            <a:r>
              <a:rPr lang="en-US" altLang="zh-CN" dirty="0"/>
              <a:t>2</a:t>
            </a:r>
            <a:r>
              <a:rPr lang="zh-CN" altLang="en-US" dirty="0"/>
              <a:t>行；</a:t>
            </a:r>
            <a:endParaRPr lang="en-US" altLang="zh-CN" dirty="0"/>
          </a:p>
          <a:p>
            <a:pPr marL="0" marR="0" indent="0" algn="just" defTabSz="914400" rtl="0" eaLnBrk="1" fontAlgn="base" latinLnBrk="0" hangingPunct="1">
              <a:lnSpc>
                <a:spcPct val="90000"/>
              </a:lnSpc>
              <a:spcBef>
                <a:spcPct val="40000"/>
              </a:spcBef>
              <a:spcAft>
                <a:spcPct val="0"/>
              </a:spcAft>
              <a:buClrTx/>
              <a:buSzTx/>
              <a:buFontTx/>
              <a:buNone/>
              <a:tabLst/>
              <a:defRPr/>
            </a:pPr>
            <a:r>
              <a:rPr lang="zh-CN" altLang="en-US" dirty="0"/>
              <a:t>主存</a:t>
            </a:r>
            <a:r>
              <a:rPr lang="en-US" altLang="zh-CN" dirty="0"/>
              <a:t>1024K=2</a:t>
            </a:r>
            <a:r>
              <a:rPr lang="en-US" altLang="zh-CN" baseline="30000" dirty="0"/>
              <a:t>20</a:t>
            </a:r>
            <a:r>
              <a:rPr lang="zh-CN" altLang="en-US" dirty="0"/>
              <a:t>，分群，每群包含</a:t>
            </a:r>
            <a:r>
              <a:rPr lang="en-US" altLang="zh-CN" dirty="0"/>
              <a:t>8</a:t>
            </a:r>
            <a:r>
              <a:rPr lang="zh-CN" altLang="en-US" dirty="0"/>
              <a:t>块，与</a:t>
            </a:r>
            <a:r>
              <a:rPr lang="en-US" altLang="zh-CN" dirty="0"/>
              <a:t>cache</a:t>
            </a:r>
            <a:r>
              <a:rPr lang="zh-CN" altLang="en-US" dirty="0"/>
              <a:t>的组数一样。所以，共分为群数：</a:t>
            </a:r>
            <a:r>
              <a:rPr lang="en-US" altLang="zh-CN" dirty="0"/>
              <a:t>2048</a:t>
            </a:r>
            <a:r>
              <a:rPr lang="zh-CN" altLang="en-US" dirty="0"/>
              <a:t>块</a:t>
            </a:r>
            <a:r>
              <a:rPr lang="en-US" altLang="zh-CN" dirty="0"/>
              <a:t>/8 </a:t>
            </a:r>
            <a:r>
              <a:rPr lang="zh-CN" altLang="en-US" dirty="0"/>
              <a:t>块</a:t>
            </a:r>
            <a:r>
              <a:rPr lang="en-US" altLang="zh-CN" dirty="0"/>
              <a:t>/</a:t>
            </a:r>
            <a:r>
              <a:rPr lang="zh-CN" altLang="en-US" dirty="0"/>
              <a:t>群</a:t>
            </a:r>
            <a:r>
              <a:rPr lang="en-US" altLang="zh-CN" dirty="0"/>
              <a:t>= 256</a:t>
            </a:r>
            <a:r>
              <a:rPr lang="zh-CN" altLang="en-US" dirty="0"/>
              <a:t>群。所以主存的最高</a:t>
            </a:r>
            <a:r>
              <a:rPr lang="en-US" altLang="zh-CN" dirty="0"/>
              <a:t>8</a:t>
            </a:r>
            <a:r>
              <a:rPr lang="zh-CN" altLang="en-US" dirty="0"/>
              <a:t>位用来表示群号，而</a:t>
            </a:r>
            <a:r>
              <a:rPr lang="en-US" altLang="zh-CN" dirty="0"/>
              <a:t>Cache</a:t>
            </a:r>
            <a:r>
              <a:rPr lang="zh-CN" altLang="en-US" dirty="0"/>
              <a:t>的标志位也需</a:t>
            </a:r>
            <a:r>
              <a:rPr lang="en-US" altLang="zh-CN" dirty="0"/>
              <a:t>8</a:t>
            </a:r>
            <a:r>
              <a:rPr lang="zh-CN" altLang="en-US" dirty="0"/>
              <a:t>位，指明是哪个主存中哪个群在</a:t>
            </a:r>
            <a:r>
              <a:rPr lang="en-US" altLang="zh-CN" dirty="0"/>
              <a:t>cache</a:t>
            </a:r>
            <a:r>
              <a:rPr lang="zh-CN" altLang="en-US" dirty="0"/>
              <a:t>中。</a:t>
            </a:r>
            <a:endParaRPr lang="en-US" altLang="zh-CN" dirty="0"/>
          </a:p>
          <a:p>
            <a:pPr eaLnBrk="1" hangingPunct="1"/>
            <a:r>
              <a:rPr lang="zh-CN" altLang="en-US" dirty="0"/>
              <a:t>最低</a:t>
            </a:r>
            <a:r>
              <a:rPr lang="en-US" altLang="zh-CN" dirty="0"/>
              <a:t>9</a:t>
            </a:r>
            <a:r>
              <a:rPr lang="zh-CN" altLang="en-US" dirty="0"/>
              <a:t>位用作块内地址；中间</a:t>
            </a:r>
            <a:r>
              <a:rPr lang="en-US" altLang="zh-CN" dirty="0"/>
              <a:t>3</a:t>
            </a:r>
            <a:r>
              <a:rPr lang="zh-CN" altLang="en-US" dirty="0"/>
              <a:t>位用作</a:t>
            </a:r>
            <a:r>
              <a:rPr lang="en-US" altLang="zh-CN" dirty="0"/>
              <a:t>cache</a:t>
            </a:r>
            <a:r>
              <a:rPr lang="zh-CN" altLang="en-US" dirty="0"/>
              <a:t>的索引（即某一群内要映射的</a:t>
            </a:r>
            <a:r>
              <a:rPr lang="en-US" altLang="zh-CN" dirty="0"/>
              <a:t>cache</a:t>
            </a:r>
            <a:r>
              <a:rPr lang="zh-CN" altLang="en-US" dirty="0"/>
              <a:t>组号），剩下最高</a:t>
            </a:r>
            <a:r>
              <a:rPr lang="en-US" altLang="zh-CN" dirty="0"/>
              <a:t>8</a:t>
            </a:r>
            <a:r>
              <a:rPr lang="zh-CN" altLang="en-US" dirty="0"/>
              <a:t>位</a:t>
            </a:r>
            <a:r>
              <a:rPr lang="en-US" altLang="zh-CN" dirty="0"/>
              <a:t>=20-9-3</a:t>
            </a:r>
            <a:r>
              <a:rPr lang="zh-CN" altLang="en-US" dirty="0"/>
              <a:t>，标明主存的群号。</a:t>
            </a:r>
            <a:endParaRPr lang="en-US" altLang="zh-CN" dirty="0"/>
          </a:p>
          <a:p>
            <a:pPr eaLnBrk="1" hangingPunct="1"/>
            <a:endParaRPr lang="en-US" altLang="zh-CN" dirty="0"/>
          </a:p>
          <a:p>
            <a:pPr eaLnBrk="1" hangingPunct="1"/>
            <a:r>
              <a:rPr lang="zh-CN" altLang="en-US" dirty="0"/>
              <a:t>访存过程：</a:t>
            </a:r>
            <a:endParaRPr lang="en-US" altLang="zh-CN" dirty="0"/>
          </a:p>
          <a:p>
            <a:pPr eaLnBrk="1" hangingPunct="1"/>
            <a:r>
              <a:rPr lang="en-US" altLang="zh-CN" dirty="0">
                <a:latin typeface="宋体" panose="02010600030101010101" pitchFamily="2" charset="-122"/>
              </a:rPr>
              <a:t>CPU</a:t>
            </a:r>
            <a:r>
              <a:rPr lang="zh-CN" altLang="en-US" dirty="0">
                <a:latin typeface="宋体" panose="02010600030101010101" pitchFamily="2" charset="-122"/>
              </a:rPr>
              <a:t>给出一个20位主存地址，根据中间3位的内容找到对应的</a:t>
            </a:r>
            <a:r>
              <a:rPr lang="en-US" altLang="zh-CN" dirty="0">
                <a:latin typeface="宋体" panose="02010600030101010101" pitchFamily="2" charset="-122"/>
              </a:rPr>
              <a:t>Cache</a:t>
            </a:r>
            <a:r>
              <a:rPr lang="zh-CN" altLang="en-US" dirty="0">
                <a:latin typeface="宋体" panose="02010600030101010101" pitchFamily="2" charset="-122"/>
              </a:rPr>
              <a:t>组，再将前8位同时与该组中各槽的标志位进行比较。遍历的是某一组内的所有槽。</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若能找到相等标志位的槽，则说明要访问的单元在该槽中。再根据后9位字号找到相应的字取到</a:t>
            </a:r>
            <a:r>
              <a:rPr lang="en-US" altLang="zh-CN" dirty="0">
                <a:latin typeface="宋体" panose="02010600030101010101" pitchFamily="2" charset="-122"/>
              </a:rPr>
              <a:t>CPU</a:t>
            </a:r>
            <a:r>
              <a:rPr lang="zh-CN" altLang="en-US" dirty="0">
                <a:latin typeface="宋体" panose="02010600030101010101" pitchFamily="2" charset="-122"/>
              </a:rPr>
              <a:t>中。</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若全都不相等，则说明要访问的单元不在该组中。</a:t>
            </a:r>
          </a:p>
          <a:p>
            <a:pPr eaLnBrk="1" hangingPunct="1"/>
            <a:endParaRPr lang="zh-CN" altLang="en-US" dirty="0"/>
          </a:p>
        </p:txBody>
      </p:sp>
    </p:spTree>
    <p:extLst>
      <p:ext uri="{BB962C8B-B14F-4D97-AF65-F5344CB8AC3E}">
        <p14:creationId xmlns:p14="http://schemas.microsoft.com/office/powerpoint/2010/main" val="37420747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a:t>
            </a:r>
            <a:r>
              <a:rPr lang="en-US" altLang="zh-CN" dirty="0"/>
              <a:t>2-</a:t>
            </a:r>
            <a:r>
              <a:rPr lang="zh-CN" altLang="en-US" dirty="0"/>
              <a:t>路组相联</a:t>
            </a:r>
            <a:r>
              <a:rPr lang="en-US" altLang="zh-CN" dirty="0"/>
              <a:t>cache</a:t>
            </a:r>
          </a:p>
          <a:p>
            <a:r>
              <a:rPr lang="zh-CN" altLang="en-US" dirty="0"/>
              <a:t>在对</a:t>
            </a:r>
            <a:r>
              <a:rPr lang="en-US" altLang="zh-CN" dirty="0"/>
              <a:t>cache</a:t>
            </a:r>
            <a:r>
              <a:rPr lang="zh-CN" altLang="en-US" dirty="0"/>
              <a:t>命中的检测中，对一组中的所有行的标志位并行进行检测。</a:t>
            </a:r>
            <a:endParaRPr lang="en-US" altLang="zh-CN" dirty="0"/>
          </a:p>
          <a:p>
            <a:r>
              <a:rPr lang="zh-CN" altLang="en-US" dirty="0"/>
              <a:t>如根据</a:t>
            </a:r>
            <a:r>
              <a:rPr lang="en-US" altLang="zh-CN" dirty="0"/>
              <a:t>cache index</a:t>
            </a:r>
            <a:r>
              <a:rPr lang="zh-CN" altLang="en-US" dirty="0"/>
              <a:t>选择某一组，对</a:t>
            </a:r>
            <a:r>
              <a:rPr lang="en-US" altLang="zh-CN" dirty="0"/>
              <a:t>2-</a:t>
            </a:r>
            <a:r>
              <a:rPr lang="zh-CN" altLang="en-US" dirty="0"/>
              <a:t>路组相联，该组中共有</a:t>
            </a:r>
            <a:r>
              <a:rPr lang="en-US" altLang="zh-CN" dirty="0"/>
              <a:t>2</a:t>
            </a:r>
            <a:r>
              <a:rPr lang="zh-CN" altLang="en-US" dirty="0"/>
              <a:t>行，都有标志位，标志位同时取出，送两个比较器并行比较。</a:t>
            </a:r>
            <a:endParaRPr lang="en-US" altLang="zh-CN" dirty="0"/>
          </a:p>
          <a:p>
            <a:r>
              <a:rPr lang="zh-CN" altLang="en-US" dirty="0"/>
              <a:t>比较的结果与有效位相与，再作为选择器的选择因子；并且必须其中一个为</a:t>
            </a:r>
            <a:r>
              <a:rPr lang="en-US" altLang="zh-CN" dirty="0"/>
              <a:t>1</a:t>
            </a:r>
            <a:r>
              <a:rPr lang="zh-CN" altLang="en-US" dirty="0"/>
              <a:t>，所以再将两个比较结果送到或门。最终输出为</a:t>
            </a:r>
            <a:r>
              <a:rPr lang="en-US" altLang="zh-CN" dirty="0"/>
              <a:t>1</a:t>
            </a:r>
            <a:r>
              <a:rPr lang="zh-CN" altLang="en-US" dirty="0"/>
              <a:t>的话表示命中。</a:t>
            </a:r>
          </a:p>
        </p:txBody>
      </p:sp>
    </p:spTree>
    <p:extLst>
      <p:ext uri="{BB962C8B-B14F-4D97-AF65-F5344CB8AC3E}">
        <p14:creationId xmlns:p14="http://schemas.microsoft.com/office/powerpoint/2010/main" val="3987665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为什么会需要替换：</a:t>
            </a:r>
            <a:endParaRPr lang="en-US" altLang="zh-CN" dirty="0"/>
          </a:p>
          <a:p>
            <a:r>
              <a:rPr lang="zh-CN" altLang="en-US" dirty="0"/>
              <a:t>对组相联来说，如果</a:t>
            </a:r>
            <a:r>
              <a:rPr lang="en-US" altLang="zh-CN" dirty="0"/>
              <a:t>cache</a:t>
            </a:r>
            <a:r>
              <a:rPr lang="zh-CN" altLang="en-US" dirty="0"/>
              <a:t>某一组的所有行都被占据了，再有新的主存块映射到这一组，就需要替换出组内的某一行。采取的淘汰策略，称为替换算法。</a:t>
            </a:r>
            <a:endParaRPr lang="en-US" altLang="zh-CN" dirty="0"/>
          </a:p>
          <a:p>
            <a:r>
              <a:rPr lang="zh-CN" altLang="en-US" dirty="0"/>
              <a:t>注意：直接映射没有这个问题，因为只能映射到</a:t>
            </a:r>
            <a:r>
              <a:rPr lang="en-US" altLang="zh-CN" dirty="0"/>
              <a:t>cache</a:t>
            </a:r>
            <a:r>
              <a:rPr lang="zh-CN" altLang="en-US" dirty="0"/>
              <a:t>特定的行，必须将该行换出。相当于组组联中，</a:t>
            </a:r>
            <a:r>
              <a:rPr lang="en-US" altLang="zh-CN" dirty="0"/>
              <a:t>cache</a:t>
            </a:r>
            <a:r>
              <a:rPr lang="zh-CN" altLang="en-US" dirty="0"/>
              <a:t>的组内只有</a:t>
            </a:r>
            <a:r>
              <a:rPr lang="en-US" altLang="zh-CN" dirty="0"/>
              <a:t>1</a:t>
            </a:r>
            <a:r>
              <a:rPr lang="zh-CN" altLang="en-US" dirty="0"/>
              <a:t>行。</a:t>
            </a:r>
          </a:p>
        </p:txBody>
      </p:sp>
    </p:spTree>
    <p:extLst>
      <p:ext uri="{BB962C8B-B14F-4D97-AF65-F5344CB8AC3E}">
        <p14:creationId xmlns:p14="http://schemas.microsoft.com/office/powerpoint/2010/main" val="283249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AD6DDD4B-BC85-4464-8F8C-8E6CD76C8979}" type="slidenum">
              <a:rPr kumimoji="1" lang="zh-CN" altLang="en-US" sz="1300">
                <a:latin typeface="Times New Roman" panose="02020603050405020304" pitchFamily="18" charset="0"/>
              </a:rPr>
              <a:pPr algn="r" eaLnBrk="1" hangingPunct="1">
                <a:lnSpc>
                  <a:spcPct val="100000"/>
                </a:lnSpc>
                <a:spcBef>
                  <a:spcPct val="0"/>
                </a:spcBef>
              </a:pPr>
              <a:t>54</a:t>
            </a:fld>
            <a:endParaRPr kumimoji="1" lang="en-US" altLang="zh-CN"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xfrm>
            <a:off x="990600" y="766763"/>
            <a:ext cx="5118100" cy="3838575"/>
          </a:xfrm>
        </p:spPr>
      </p:sp>
      <p:sp>
        <p:nvSpPr>
          <p:cNvPr id="65540"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t>访存过程：</a:t>
            </a:r>
          </a:p>
          <a:p>
            <a:pPr marL="457200" lvl="1" indent="0" eaLnBrk="1" hangingPunct="1"/>
            <a:r>
              <a:rPr lang="en-US" altLang="zh-CN" dirty="0">
                <a:latin typeface="华文新魏" panose="02010800040101010101" pitchFamily="2" charset="-122"/>
                <a:ea typeface="华文新魏" panose="02010800040101010101" pitchFamily="2" charset="-122"/>
              </a:rPr>
              <a:t>           </a:t>
            </a:r>
            <a:r>
              <a:rPr lang="en-US" altLang="zh-CN" dirty="0">
                <a:latin typeface="宋体" panose="02010600030101010101" pitchFamily="2" charset="-122"/>
              </a:rPr>
              <a:t>CPU</a:t>
            </a:r>
            <a:r>
              <a:rPr lang="zh-CN" altLang="en-US" dirty="0">
                <a:latin typeface="宋体" panose="02010600030101010101" pitchFamily="2" charset="-122"/>
              </a:rPr>
              <a:t>给出一个20位主存地址，根据中间3位的内容找到对应的</a:t>
            </a:r>
            <a:r>
              <a:rPr lang="en-US" altLang="zh-CN" dirty="0">
                <a:latin typeface="宋体" panose="02010600030101010101" pitchFamily="2" charset="-122"/>
              </a:rPr>
              <a:t>Cache</a:t>
            </a:r>
            <a:r>
              <a:rPr lang="zh-CN" altLang="en-US" dirty="0">
                <a:latin typeface="宋体" panose="02010600030101010101" pitchFamily="2" charset="-122"/>
              </a:rPr>
              <a:t>组，再将前8位同时与该组中各槽的标志位进行比较。</a:t>
            </a:r>
          </a:p>
          <a:p>
            <a:pPr marL="457200" lvl="1" indent="0" eaLnBrk="1" hangingPunct="1"/>
            <a:r>
              <a:rPr lang="zh-CN" altLang="en-US" dirty="0">
                <a:latin typeface="宋体" panose="02010600030101010101" pitchFamily="2" charset="-122"/>
              </a:rPr>
              <a:t>     若能找到相等的槽，则说明要访问的单元在该槽中。再根据后9位字号找到相应的字取到</a:t>
            </a:r>
            <a:r>
              <a:rPr lang="en-US" altLang="zh-CN" dirty="0">
                <a:latin typeface="宋体" panose="02010600030101010101" pitchFamily="2" charset="-122"/>
              </a:rPr>
              <a:t>CPU</a:t>
            </a:r>
            <a:r>
              <a:rPr lang="zh-CN" altLang="en-US" dirty="0">
                <a:latin typeface="宋体" panose="02010600030101010101" pitchFamily="2" charset="-122"/>
              </a:rPr>
              <a:t>中。</a:t>
            </a:r>
          </a:p>
          <a:p>
            <a:pPr marL="457200" lvl="1" indent="0" eaLnBrk="1" hangingPunct="1"/>
            <a:r>
              <a:rPr lang="zh-CN" altLang="en-US" dirty="0">
                <a:latin typeface="宋体" panose="02010600030101010101" pitchFamily="2" charset="-122"/>
              </a:rPr>
              <a:t>     若全都不相等，则说明要访问的单元不在该组中。</a:t>
            </a:r>
            <a:endParaRPr lang="en-US" altLang="zh-CN" dirty="0">
              <a:latin typeface="宋体" panose="02010600030101010101" pitchFamily="2" charset="-122"/>
            </a:endParaRPr>
          </a:p>
          <a:p>
            <a:pPr marL="457200" lvl="1" indent="0" eaLnBrk="1" hangingPunct="1"/>
            <a:endParaRPr lang="en-US" altLang="zh-CN" dirty="0">
              <a:latin typeface="宋体" panose="02010600030101010101" pitchFamily="2" charset="-122"/>
            </a:endParaRPr>
          </a:p>
          <a:p>
            <a:pPr marL="457200" lvl="1" indent="0" eaLnBrk="1" hangingPunct="1"/>
            <a:r>
              <a:rPr lang="zh-CN" altLang="en-US" dirty="0">
                <a:latin typeface="宋体" panose="02010600030101010101" pitchFamily="2" charset="-122"/>
              </a:rPr>
              <a:t>若不在该组中，而该组的所有行的又都是有效位</a:t>
            </a:r>
            <a:r>
              <a:rPr lang="en-US" altLang="zh-CN" dirty="0">
                <a:latin typeface="宋体" panose="02010600030101010101" pitchFamily="2" charset="-122"/>
              </a:rPr>
              <a:t>V=1</a:t>
            </a:r>
            <a:r>
              <a:rPr lang="zh-CN" altLang="en-US" dirty="0">
                <a:latin typeface="宋体" panose="02010600030101010101" pitchFamily="2" charset="-122"/>
              </a:rPr>
              <a:t>。需要调出一块。</a:t>
            </a:r>
          </a:p>
          <a:p>
            <a:pPr eaLnBrk="1" hangingPunct="1"/>
            <a:endParaRPr lang="zh-CN" altLang="en-US" dirty="0"/>
          </a:p>
        </p:txBody>
      </p:sp>
    </p:spTree>
    <p:extLst>
      <p:ext uri="{BB962C8B-B14F-4D97-AF65-F5344CB8AC3E}">
        <p14:creationId xmlns:p14="http://schemas.microsoft.com/office/powerpoint/2010/main" val="18516289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把最先进入</a:t>
            </a:r>
            <a:r>
              <a:rPr lang="en-US" altLang="zh-CN" dirty="0"/>
              <a:t>cache</a:t>
            </a:r>
            <a:r>
              <a:rPr lang="zh-CN" altLang="en-US" dirty="0"/>
              <a:t>该组的一块调出。</a:t>
            </a:r>
            <a:endParaRPr lang="en-US" altLang="zh-CN" dirty="0"/>
          </a:p>
          <a:p>
            <a:r>
              <a:rPr lang="zh-CN" altLang="en-US" dirty="0"/>
              <a:t>举例：考察</a:t>
            </a:r>
            <a:r>
              <a:rPr lang="en-US" altLang="zh-CN" dirty="0"/>
              <a:t>cache</a:t>
            </a:r>
            <a:r>
              <a:rPr lang="zh-CN" altLang="en-US" dirty="0"/>
              <a:t>中每组</a:t>
            </a:r>
            <a:r>
              <a:rPr lang="en-US" altLang="zh-CN" dirty="0"/>
              <a:t>3</a:t>
            </a:r>
            <a:r>
              <a:rPr lang="zh-CN" altLang="en-US" dirty="0"/>
              <a:t>行，和每组</a:t>
            </a:r>
            <a:r>
              <a:rPr lang="en-US" altLang="zh-CN" dirty="0"/>
              <a:t>4</a:t>
            </a:r>
            <a:r>
              <a:rPr lang="zh-CN" altLang="en-US" dirty="0"/>
              <a:t>行的情况。</a:t>
            </a:r>
            <a:endParaRPr lang="en-US" altLang="zh-CN" dirty="0"/>
          </a:p>
          <a:p>
            <a:r>
              <a:rPr lang="zh-CN" altLang="en-US" dirty="0"/>
              <a:t>上面的一排：</a:t>
            </a:r>
            <a:r>
              <a:rPr lang="en-US" altLang="zh-CN" dirty="0"/>
              <a:t>1 2</a:t>
            </a:r>
            <a:r>
              <a:rPr lang="en-US" altLang="zh-CN" baseline="0" dirty="0"/>
              <a:t> 3 4 1 2 5 1 2 3 4 5</a:t>
            </a:r>
            <a:r>
              <a:rPr lang="zh-CN" altLang="en-US" baseline="0" dirty="0"/>
              <a:t>，是指这</a:t>
            </a:r>
            <a:r>
              <a:rPr lang="en-US" altLang="zh-CN" baseline="0" dirty="0"/>
              <a:t>5</a:t>
            </a:r>
            <a:r>
              <a:rPr lang="zh-CN" altLang="en-US" baseline="0" dirty="0"/>
              <a:t>块主存被访问的顺序。</a:t>
            </a:r>
            <a:endParaRPr lang="en-US" altLang="zh-CN" baseline="0" dirty="0"/>
          </a:p>
          <a:p>
            <a:r>
              <a:rPr lang="zh-CN" altLang="en-US" baseline="0" dirty="0"/>
              <a:t>带</a:t>
            </a:r>
            <a:r>
              <a:rPr lang="en-US" altLang="zh-CN" baseline="0" dirty="0"/>
              <a:t>*</a:t>
            </a:r>
            <a:r>
              <a:rPr lang="zh-CN" altLang="en-US" baseline="0" dirty="0"/>
              <a:t>号的块表示在</a:t>
            </a:r>
            <a:r>
              <a:rPr lang="en-US" altLang="zh-CN" baseline="0" dirty="0"/>
              <a:t>cache</a:t>
            </a:r>
            <a:r>
              <a:rPr lang="zh-CN" altLang="en-US" baseline="0" dirty="0"/>
              <a:t>最长时间的（即最先进入）块。</a:t>
            </a:r>
            <a:endParaRPr lang="en-US" altLang="zh-CN" baseline="0" dirty="0"/>
          </a:p>
          <a:p>
            <a:r>
              <a:rPr lang="en-US" altLang="zh-CN" baseline="0" dirty="0"/>
              <a:t>FIFO</a:t>
            </a:r>
            <a:r>
              <a:rPr lang="zh-CN" altLang="en-US" baseline="0" dirty="0"/>
              <a:t>不是一种线性算法，命中率没有随行数的增大而提高。</a:t>
            </a:r>
            <a:endParaRPr lang="zh-CN" altLang="en-US" dirty="0"/>
          </a:p>
        </p:txBody>
      </p:sp>
    </p:spTree>
    <p:extLst>
      <p:ext uri="{BB962C8B-B14F-4D97-AF65-F5344CB8AC3E}">
        <p14:creationId xmlns:p14="http://schemas.microsoft.com/office/powerpoint/2010/main" val="2824728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LRU</a:t>
            </a:r>
            <a:r>
              <a:rPr lang="zh-CN" altLang="en-US" dirty="0"/>
              <a:t>：把最近最少使用的块淘汰掉。因为最近最少使用，说明它在即将到来的时间里也会比较少使用，所以将它换出是合理的，某些情况下能提高命中率。</a:t>
            </a:r>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t>换出的算法类似栈的操作：将最近最少访问的看做栈底，最近正在访问的移到栈顶。换出的始终是处于栈底的块。</a:t>
            </a:r>
            <a:endParaRPr lang="en-US" altLang="zh-CN" dirty="0"/>
          </a:p>
          <a:p>
            <a:r>
              <a:rPr lang="zh-CN" altLang="en-US" dirty="0"/>
              <a:t>如每组</a:t>
            </a:r>
            <a:r>
              <a:rPr lang="en-US" altLang="zh-CN" dirty="0"/>
              <a:t>3</a:t>
            </a:r>
            <a:r>
              <a:rPr lang="zh-CN" altLang="en-US" dirty="0"/>
              <a:t>行的情况：前</a:t>
            </a:r>
            <a:r>
              <a:rPr lang="en-US" altLang="zh-CN" dirty="0"/>
              <a:t>3</a:t>
            </a:r>
            <a:r>
              <a:rPr lang="zh-CN" altLang="en-US" dirty="0"/>
              <a:t>列无需换出，第四列将栈底的块</a:t>
            </a:r>
            <a:r>
              <a:rPr lang="en-US" altLang="zh-CN" dirty="0"/>
              <a:t>1</a:t>
            </a:r>
            <a:r>
              <a:rPr lang="zh-CN" altLang="en-US" dirty="0"/>
              <a:t>换出，块</a:t>
            </a:r>
            <a:r>
              <a:rPr lang="en-US" altLang="zh-CN" dirty="0"/>
              <a:t>2</a:t>
            </a:r>
            <a:r>
              <a:rPr lang="zh-CN" altLang="en-US" dirty="0"/>
              <a:t>成为栈底，块</a:t>
            </a:r>
            <a:r>
              <a:rPr lang="en-US" altLang="zh-CN" dirty="0"/>
              <a:t>4</a:t>
            </a:r>
            <a:r>
              <a:rPr lang="zh-CN" altLang="en-US" dirty="0"/>
              <a:t>进入</a:t>
            </a:r>
            <a:r>
              <a:rPr lang="en-US" altLang="zh-CN" dirty="0"/>
              <a:t>cache</a:t>
            </a:r>
            <a:r>
              <a:rPr lang="zh-CN" altLang="en-US" dirty="0"/>
              <a:t>并成为栈顶；第五列：将块</a:t>
            </a:r>
            <a:r>
              <a:rPr lang="en-US" altLang="zh-CN" dirty="0"/>
              <a:t>2</a:t>
            </a:r>
            <a:r>
              <a:rPr lang="zh-CN" altLang="en-US" dirty="0"/>
              <a:t>换出，块</a:t>
            </a:r>
            <a:r>
              <a:rPr lang="en-US" altLang="zh-CN" dirty="0"/>
              <a:t>1</a:t>
            </a:r>
            <a:r>
              <a:rPr lang="zh-CN" altLang="en-US" dirty="0"/>
              <a:t>换进并成为栈顶，块</a:t>
            </a:r>
            <a:r>
              <a:rPr lang="en-US" altLang="zh-CN" dirty="0"/>
              <a:t>3</a:t>
            </a:r>
            <a:r>
              <a:rPr lang="zh-CN" altLang="en-US" dirty="0"/>
              <a:t>成为新的栈底。以此类推。</a:t>
            </a:r>
          </a:p>
        </p:txBody>
      </p:sp>
    </p:spTree>
    <p:extLst>
      <p:ext uri="{BB962C8B-B14F-4D97-AF65-F5344CB8AC3E}">
        <p14:creationId xmlns:p14="http://schemas.microsoft.com/office/powerpoint/2010/main" val="4131121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LRU</a:t>
            </a:r>
            <a:r>
              <a:rPr lang="zh-CN" altLang="en-US" dirty="0"/>
              <a:t>算法的一些特点：</a:t>
            </a:r>
            <a:endParaRPr lang="en-US" altLang="zh-CN" dirty="0"/>
          </a:p>
          <a:p>
            <a:r>
              <a:rPr lang="en-US" altLang="zh-CN" dirty="0"/>
              <a:t>1.</a:t>
            </a:r>
            <a:r>
              <a:rPr lang="zh-CN" altLang="en-US" dirty="0"/>
              <a:t>从前面例子可以看到，一种栈算法，随组内行数增大命中率提高。</a:t>
            </a:r>
            <a:endParaRPr lang="en-US" altLang="zh-CN" dirty="0"/>
          </a:p>
          <a:p>
            <a:r>
              <a:rPr lang="en-US" altLang="zh-CN" dirty="0"/>
              <a:t>2.</a:t>
            </a:r>
            <a:r>
              <a:rPr lang="zh-CN" altLang="en-US" dirty="0"/>
              <a:t>当分块局部化范围超过</a:t>
            </a:r>
            <a:r>
              <a:rPr lang="en-US" altLang="zh-CN" dirty="0"/>
              <a:t>cache</a:t>
            </a:r>
            <a:r>
              <a:rPr lang="zh-CN" altLang="en-US" dirty="0"/>
              <a:t>每组的行数，命中率变低。</a:t>
            </a:r>
            <a:endParaRPr lang="en-US" altLang="zh-CN" dirty="0"/>
          </a:p>
          <a:p>
            <a:r>
              <a:rPr lang="en-US" altLang="zh-CN" dirty="0"/>
              <a:t>3.</a:t>
            </a:r>
            <a:r>
              <a:rPr lang="zh-CN" altLang="en-US" dirty="0"/>
              <a:t>移动到栈底，不是实际移动，是由一个计数器来标志。</a:t>
            </a:r>
            <a:endParaRPr lang="en-US" altLang="zh-CN" dirty="0"/>
          </a:p>
        </p:txBody>
      </p:sp>
    </p:spTree>
    <p:extLst>
      <p:ext uri="{BB962C8B-B14F-4D97-AF65-F5344CB8AC3E}">
        <p14:creationId xmlns:p14="http://schemas.microsoft.com/office/powerpoint/2010/main" val="13754579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LRU</a:t>
            </a:r>
            <a:r>
              <a:rPr lang="zh-CN" altLang="en-US" dirty="0"/>
              <a:t>计数器：假定是</a:t>
            </a:r>
            <a:r>
              <a:rPr lang="en-US" altLang="zh-CN" dirty="0"/>
              <a:t>Cache</a:t>
            </a:r>
            <a:r>
              <a:rPr lang="zh-CN" altLang="en-US" dirty="0"/>
              <a:t>中每组</a:t>
            </a:r>
            <a:r>
              <a:rPr lang="en-US" altLang="zh-CN" dirty="0"/>
              <a:t>4</a:t>
            </a:r>
            <a:r>
              <a:rPr lang="zh-CN" altLang="en-US" dirty="0"/>
              <a:t>行的情况。</a:t>
            </a:r>
            <a:endParaRPr lang="en-US" altLang="zh-CN" dirty="0"/>
          </a:p>
          <a:p>
            <a:r>
              <a:rPr lang="en-US" altLang="zh-CN" dirty="0"/>
              <a:t>1.</a:t>
            </a:r>
            <a:r>
              <a:rPr lang="zh-CN" altLang="en-US" dirty="0"/>
              <a:t>每组</a:t>
            </a:r>
            <a:r>
              <a:rPr lang="en-US" altLang="zh-CN" dirty="0"/>
              <a:t>4</a:t>
            </a:r>
            <a:r>
              <a:rPr lang="zh-CN" altLang="en-US" dirty="0"/>
              <a:t>行，计数器需要</a:t>
            </a:r>
            <a:r>
              <a:rPr lang="en-US" altLang="zh-CN" dirty="0"/>
              <a:t>2</a:t>
            </a:r>
            <a:r>
              <a:rPr lang="zh-CN" altLang="en-US" dirty="0"/>
              <a:t>位，需计数</a:t>
            </a:r>
            <a:r>
              <a:rPr lang="en-US" altLang="zh-CN" dirty="0"/>
              <a:t>0,1,2,3</a:t>
            </a:r>
            <a:r>
              <a:rPr lang="zh-CN" altLang="en-US" dirty="0"/>
              <a:t>。计数值越小说明越被常用。为</a:t>
            </a:r>
            <a:r>
              <a:rPr lang="en-US" altLang="zh-CN" dirty="0"/>
              <a:t>0</a:t>
            </a:r>
            <a:r>
              <a:rPr lang="zh-CN" altLang="en-US" dirty="0"/>
              <a:t>表示当前正在使用的行。</a:t>
            </a:r>
            <a:endParaRPr lang="en-US" altLang="zh-CN" dirty="0"/>
          </a:p>
          <a:p>
            <a:r>
              <a:rPr lang="en-US" altLang="zh-CN" dirty="0"/>
              <a:t>2.</a:t>
            </a:r>
            <a:r>
              <a:rPr lang="zh-CN" altLang="en-US" dirty="0"/>
              <a:t>命中时，当前行的计数器置</a:t>
            </a:r>
            <a:r>
              <a:rPr lang="en-US" altLang="zh-CN" dirty="0"/>
              <a:t>0</a:t>
            </a:r>
            <a:r>
              <a:rPr lang="zh-CN" altLang="en-US" dirty="0"/>
              <a:t>；计数值比其低的计数器加</a:t>
            </a:r>
            <a:r>
              <a:rPr lang="en-US" altLang="zh-CN" dirty="0"/>
              <a:t>1</a:t>
            </a:r>
            <a:r>
              <a:rPr lang="zh-CN" altLang="en-US" dirty="0"/>
              <a:t>（因为当前访问的是这一行，计数器值比其低，意味着在这行之前被访问过，当访问到这一行时，那些行在没有被访问到的时间上就应该增加</a:t>
            </a:r>
            <a:r>
              <a:rPr lang="en-US" altLang="zh-CN" dirty="0"/>
              <a:t>1</a:t>
            </a:r>
            <a:r>
              <a:rPr lang="zh-CN" altLang="en-US" dirty="0"/>
              <a:t>）。但比其高的计数器值不变，因为没有被访问到的计数值仍然维持原有的顺序。</a:t>
            </a:r>
            <a:endParaRPr lang="en-US" altLang="zh-CN" dirty="0"/>
          </a:p>
          <a:p>
            <a:r>
              <a:rPr lang="zh-CN" altLang="en-US" dirty="0"/>
              <a:t>如，第</a:t>
            </a:r>
            <a:r>
              <a:rPr lang="en-US" altLang="zh-CN" dirty="0"/>
              <a:t>8</a:t>
            </a:r>
            <a:r>
              <a:rPr lang="zh-CN" altLang="en-US" dirty="0"/>
              <a:t>列，当第三次访问第</a:t>
            </a:r>
            <a:r>
              <a:rPr lang="en-US" altLang="zh-CN" dirty="0"/>
              <a:t>1</a:t>
            </a:r>
            <a:r>
              <a:rPr lang="zh-CN" altLang="en-US" dirty="0"/>
              <a:t>块时，第一行存放的是第一块，命中。所以，将第一行置</a:t>
            </a:r>
            <a:r>
              <a:rPr lang="en-US" altLang="zh-CN" dirty="0"/>
              <a:t>0</a:t>
            </a:r>
            <a:r>
              <a:rPr lang="zh-CN" altLang="en-US" dirty="0"/>
              <a:t>，而第</a:t>
            </a:r>
            <a:r>
              <a:rPr lang="en-US" altLang="zh-CN" dirty="0"/>
              <a:t>2</a:t>
            </a:r>
            <a:r>
              <a:rPr lang="zh-CN" altLang="en-US" dirty="0"/>
              <a:t>行（存放第</a:t>
            </a:r>
            <a:r>
              <a:rPr lang="en-US" altLang="zh-CN" dirty="0"/>
              <a:t>2</a:t>
            </a:r>
            <a:r>
              <a:rPr lang="zh-CN" altLang="en-US" dirty="0"/>
              <a:t>块）、第</a:t>
            </a:r>
            <a:r>
              <a:rPr lang="en-US" altLang="zh-CN" dirty="0"/>
              <a:t>3</a:t>
            </a:r>
            <a:r>
              <a:rPr lang="zh-CN" altLang="en-US" dirty="0"/>
              <a:t>行（存放第</a:t>
            </a:r>
            <a:r>
              <a:rPr lang="en-US" altLang="zh-CN" dirty="0"/>
              <a:t>5</a:t>
            </a:r>
            <a:r>
              <a:rPr lang="zh-CN" altLang="en-US" dirty="0"/>
              <a:t>块）之前的计数值为</a:t>
            </a:r>
            <a:r>
              <a:rPr lang="en-US" altLang="zh-CN" dirty="0"/>
              <a:t>1</a:t>
            </a:r>
            <a:r>
              <a:rPr lang="zh-CN" altLang="en-US" dirty="0"/>
              <a:t>、</a:t>
            </a:r>
            <a:r>
              <a:rPr lang="en-US" altLang="zh-CN" dirty="0"/>
              <a:t>0</a:t>
            </a:r>
            <a:r>
              <a:rPr lang="zh-CN" altLang="en-US" dirty="0"/>
              <a:t>，比其计数值</a:t>
            </a:r>
            <a:r>
              <a:rPr lang="en-US" altLang="zh-CN" dirty="0"/>
              <a:t>2</a:t>
            </a:r>
            <a:r>
              <a:rPr lang="zh-CN" altLang="en-US" dirty="0"/>
              <a:t>要小，所以加</a:t>
            </a:r>
            <a:r>
              <a:rPr lang="en-US" altLang="zh-CN" dirty="0"/>
              <a:t>1</a:t>
            </a:r>
            <a:r>
              <a:rPr lang="zh-CN" altLang="en-US" dirty="0"/>
              <a:t>。而第</a:t>
            </a:r>
            <a:r>
              <a:rPr lang="en-US" altLang="zh-CN" dirty="0"/>
              <a:t>4</a:t>
            </a:r>
            <a:r>
              <a:rPr lang="zh-CN" altLang="en-US" dirty="0"/>
              <a:t>行（存放的是第</a:t>
            </a:r>
            <a:r>
              <a:rPr lang="en-US" altLang="zh-CN" dirty="0"/>
              <a:t>4</a:t>
            </a:r>
            <a:r>
              <a:rPr lang="zh-CN" altLang="en-US" dirty="0"/>
              <a:t>块）原来的计数值为</a:t>
            </a:r>
            <a:r>
              <a:rPr lang="en-US" altLang="zh-CN" dirty="0"/>
              <a:t>3</a:t>
            </a:r>
            <a:r>
              <a:rPr lang="zh-CN" altLang="en-US" dirty="0"/>
              <a:t>，保持不变，仍为</a:t>
            </a:r>
            <a:r>
              <a:rPr lang="en-US" altLang="zh-CN" dirty="0"/>
              <a:t>3</a:t>
            </a:r>
            <a:r>
              <a:rPr lang="zh-CN" altLang="en-US" dirty="0"/>
              <a:t>。</a:t>
            </a:r>
            <a:endParaRPr lang="en-US" altLang="zh-CN" dirty="0"/>
          </a:p>
          <a:p>
            <a:r>
              <a:rPr lang="en-US" altLang="zh-CN" dirty="0"/>
              <a:t>3.</a:t>
            </a:r>
            <a:r>
              <a:rPr lang="zh-CN" altLang="en-US" dirty="0"/>
              <a:t>未命中时，分为</a:t>
            </a:r>
            <a:r>
              <a:rPr lang="en-US" altLang="zh-CN" dirty="0"/>
              <a:t>cache</a:t>
            </a:r>
            <a:r>
              <a:rPr lang="zh-CN" altLang="en-US" dirty="0"/>
              <a:t>组未满和已满两种情况。</a:t>
            </a:r>
            <a:endParaRPr lang="en-US" altLang="zh-CN" dirty="0"/>
          </a:p>
          <a:p>
            <a:r>
              <a:rPr lang="zh-CN" altLang="en-US" dirty="0"/>
              <a:t>未满：新行计数器置</a:t>
            </a:r>
            <a:r>
              <a:rPr lang="en-US" altLang="zh-CN" dirty="0"/>
              <a:t>0</a:t>
            </a:r>
            <a:r>
              <a:rPr lang="zh-CN" altLang="en-US" dirty="0"/>
              <a:t>，其余加</a:t>
            </a:r>
            <a:r>
              <a:rPr lang="en-US" altLang="zh-CN" dirty="0"/>
              <a:t>1</a:t>
            </a:r>
            <a:r>
              <a:rPr lang="zh-CN" altLang="en-US" dirty="0"/>
              <a:t>。</a:t>
            </a:r>
            <a:endParaRPr lang="en-US" altLang="zh-CN" dirty="0"/>
          </a:p>
          <a:p>
            <a:r>
              <a:rPr lang="zh-CN" altLang="en-US" dirty="0"/>
              <a:t>已满：换出最大计数值的行，换进新行并置</a:t>
            </a:r>
            <a:r>
              <a:rPr lang="en-US" altLang="zh-CN" dirty="0"/>
              <a:t>0</a:t>
            </a:r>
            <a:r>
              <a:rPr lang="zh-CN" altLang="en-US" dirty="0"/>
              <a:t>，其余加</a:t>
            </a:r>
            <a:r>
              <a:rPr lang="en-US" altLang="zh-CN" dirty="0"/>
              <a:t>1</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121196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直接映射：对于模值（主存块号 </a:t>
            </a:r>
            <a:r>
              <a:rPr lang="en-US" altLang="zh-CN" dirty="0"/>
              <a:t>mod</a:t>
            </a:r>
            <a:r>
              <a:rPr lang="en-US" altLang="zh-CN" baseline="0" dirty="0"/>
              <a:t> cache</a:t>
            </a:r>
            <a:r>
              <a:rPr lang="zh-CN" altLang="en-US" baseline="0" dirty="0"/>
              <a:t>块数</a:t>
            </a:r>
            <a:r>
              <a:rPr lang="zh-CN" altLang="en-US" dirty="0"/>
              <a:t>）相等的主存块，只能映射到同一个位置，所以当</a:t>
            </a:r>
            <a:r>
              <a:rPr lang="en-US" altLang="zh-CN" dirty="0"/>
              <a:t>cache</a:t>
            </a:r>
            <a:r>
              <a:rPr lang="zh-CN" altLang="en-US" dirty="0"/>
              <a:t>中的行被别的主存块占用了，只能唯一选择将其替换出来。</a:t>
            </a:r>
            <a:endParaRPr lang="en-US" altLang="zh-CN" dirty="0"/>
          </a:p>
          <a:p>
            <a:r>
              <a:rPr lang="zh-CN" altLang="en-US" dirty="0"/>
              <a:t>相当于</a:t>
            </a:r>
            <a:r>
              <a:rPr lang="en-US" altLang="zh-CN" dirty="0"/>
              <a:t>N</a:t>
            </a:r>
            <a:r>
              <a:rPr lang="zh-CN" altLang="en-US" dirty="0"/>
              <a:t>路组组联映射中的</a:t>
            </a:r>
            <a:r>
              <a:rPr lang="en-US" altLang="zh-CN" dirty="0"/>
              <a:t>N=1</a:t>
            </a:r>
            <a:r>
              <a:rPr lang="zh-CN" altLang="en-US" dirty="0"/>
              <a:t>的情况。</a:t>
            </a:r>
            <a:endParaRPr lang="en-US" altLang="zh-CN" dirty="0"/>
          </a:p>
          <a:p>
            <a:endParaRPr lang="en-US" altLang="zh-CN" dirty="0"/>
          </a:p>
          <a:p>
            <a:r>
              <a:rPr lang="en-US" altLang="zh-CN" dirty="0"/>
              <a:t>N</a:t>
            </a:r>
            <a:r>
              <a:rPr lang="zh-CN" altLang="en-US" dirty="0"/>
              <a:t>路组组联映射：模值相等的主存块（主存块号 </a:t>
            </a:r>
            <a:r>
              <a:rPr lang="en-US" altLang="zh-CN" dirty="0"/>
              <a:t>mod</a:t>
            </a:r>
            <a:r>
              <a:rPr lang="en-US" altLang="zh-CN" baseline="0" dirty="0"/>
              <a:t> cache</a:t>
            </a:r>
            <a:r>
              <a:rPr lang="zh-CN" altLang="en-US" baseline="0" dirty="0"/>
              <a:t>组数</a:t>
            </a:r>
            <a:r>
              <a:rPr lang="zh-CN" altLang="en-US" dirty="0"/>
              <a:t>）被映射到</a:t>
            </a:r>
            <a:r>
              <a:rPr lang="en-US" altLang="zh-CN" dirty="0"/>
              <a:t>cache</a:t>
            </a:r>
            <a:r>
              <a:rPr lang="zh-CN" altLang="en-US" dirty="0"/>
              <a:t>的同一组，如果组内的所有行都被占据了，需要选择一个行进行替换。</a:t>
            </a:r>
            <a:endParaRPr lang="en-US" altLang="zh-CN" dirty="0"/>
          </a:p>
          <a:p>
            <a:endParaRPr lang="en-US" altLang="zh-CN" dirty="0"/>
          </a:p>
          <a:p>
            <a:r>
              <a:rPr lang="zh-CN" altLang="en-US" dirty="0"/>
              <a:t>全相联映射：主存块可被映射到</a:t>
            </a:r>
            <a:r>
              <a:rPr lang="en-US" altLang="zh-CN" dirty="0"/>
              <a:t>cache</a:t>
            </a:r>
            <a:r>
              <a:rPr lang="zh-CN" altLang="en-US" dirty="0"/>
              <a:t>中的任意行，当</a:t>
            </a:r>
            <a:r>
              <a:rPr lang="en-US" altLang="zh-CN" dirty="0"/>
              <a:t>cache</a:t>
            </a:r>
            <a:r>
              <a:rPr lang="zh-CN" altLang="en-US" dirty="0"/>
              <a:t>所有行都被占用了，也要考虑选择一行进行替换。相当于</a:t>
            </a:r>
            <a:r>
              <a:rPr lang="en-US" altLang="zh-CN" dirty="0"/>
              <a:t>N=cache</a:t>
            </a:r>
            <a:r>
              <a:rPr lang="zh-CN" altLang="en-US" dirty="0"/>
              <a:t>总块数 的组相联映射情况。</a:t>
            </a:r>
          </a:p>
        </p:txBody>
      </p:sp>
    </p:spTree>
    <p:extLst>
      <p:ext uri="{BB962C8B-B14F-4D97-AF65-F5344CB8AC3E}">
        <p14:creationId xmlns:p14="http://schemas.microsoft.com/office/powerpoint/2010/main" val="219788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程序和数据被</a:t>
            </a:r>
            <a:r>
              <a:rPr lang="en-US" altLang="zh-CN" dirty="0"/>
              <a:t>load</a:t>
            </a:r>
            <a:r>
              <a:rPr lang="zh-CN" altLang="en-US" dirty="0"/>
              <a:t>进内存（成批）</a:t>
            </a:r>
            <a:endParaRPr lang="en-US" altLang="zh-CN" dirty="0"/>
          </a:p>
          <a:p>
            <a:r>
              <a:rPr lang="en-US" altLang="zh-CN" dirty="0"/>
              <a:t>2. CPU</a:t>
            </a:r>
            <a:r>
              <a:rPr lang="zh-CN" altLang="en-US" dirty="0"/>
              <a:t>从内存中读取指令和数据（根据</a:t>
            </a:r>
            <a:r>
              <a:rPr lang="en-US" altLang="zh-CN" dirty="0"/>
              <a:t>PC</a:t>
            </a:r>
            <a:r>
              <a:rPr lang="zh-CN" altLang="en-US" dirty="0"/>
              <a:t>指针指定地址，虚拟地址转化成物理地址）</a:t>
            </a:r>
            <a:endParaRPr lang="en-US" altLang="zh-CN" dirty="0"/>
          </a:p>
          <a:p>
            <a:r>
              <a:rPr lang="en-US" altLang="zh-CN" dirty="0"/>
              <a:t>3. CPU</a:t>
            </a:r>
            <a:r>
              <a:rPr lang="zh-CN" altLang="en-US" dirty="0"/>
              <a:t>执行指令</a:t>
            </a:r>
            <a:endParaRPr lang="en-US" altLang="zh-CN" dirty="0"/>
          </a:p>
          <a:p>
            <a:r>
              <a:rPr lang="en-US" altLang="zh-CN" dirty="0"/>
              <a:t>4. </a:t>
            </a:r>
            <a:r>
              <a:rPr lang="zh-CN" altLang="en-US" dirty="0"/>
              <a:t>将指令执行结果存入内存</a:t>
            </a:r>
            <a:endParaRPr lang="en-US" altLang="zh-CN" dirty="0"/>
          </a:p>
          <a:p>
            <a:r>
              <a:rPr lang="en-US" altLang="zh-CN" dirty="0"/>
              <a:t>5. </a:t>
            </a:r>
            <a:r>
              <a:rPr lang="zh-CN" altLang="en-US" dirty="0"/>
              <a:t>当内存空间不够，需要载入新的程序和数据时，将内存中已有的数据批量传送到外存保存。</a:t>
            </a:r>
            <a:endParaRPr lang="en-US" altLang="zh-CN" dirty="0"/>
          </a:p>
          <a:p>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dirty="0">
                <a:ea typeface="宋体" charset="-122"/>
              </a:rPr>
              <a:t>访问速度：</a:t>
            </a:r>
            <a:r>
              <a:rPr lang="en-US" altLang="zh-CN" dirty="0">
                <a:ea typeface="宋体" charset="-122"/>
              </a:rPr>
              <a:t>Cache L1—2ns,L2—5ns,L3—14-18ns,</a:t>
            </a:r>
            <a:r>
              <a:rPr lang="zh-CN" altLang="en-US" dirty="0">
                <a:ea typeface="宋体" charset="-122"/>
              </a:rPr>
              <a:t>内存</a:t>
            </a:r>
            <a:r>
              <a:rPr lang="en-US" altLang="zh-CN" dirty="0">
                <a:ea typeface="宋体" charset="-122"/>
              </a:rPr>
              <a:t>—24-93ns</a:t>
            </a:r>
            <a:r>
              <a:rPr lang="zh-CN" altLang="en-US" dirty="0">
                <a:ea typeface="宋体" charset="-122"/>
              </a:rPr>
              <a:t>，磁盘：</a:t>
            </a:r>
            <a:r>
              <a:rPr lang="en-US" altLang="zh-CN" dirty="0">
                <a:ea typeface="宋体" charset="-122"/>
              </a:rPr>
              <a:t>10</a:t>
            </a:r>
            <a:r>
              <a:rPr lang="zh-CN" altLang="en-US" dirty="0">
                <a:ea typeface="宋体" charset="-122"/>
              </a:rPr>
              <a:t>几</a:t>
            </a:r>
            <a:r>
              <a:rPr lang="en-US" altLang="zh-CN" dirty="0" err="1">
                <a:ea typeface="宋体" charset="-122"/>
              </a:rPr>
              <a:t>ms</a:t>
            </a:r>
            <a:r>
              <a:rPr lang="zh-CN" altLang="en-US" dirty="0">
                <a:ea typeface="宋体" charset="-122"/>
              </a:rPr>
              <a:t>；</a:t>
            </a:r>
            <a:r>
              <a:rPr lang="en-US" altLang="zh-CN" dirty="0">
                <a:ea typeface="宋体" charset="-122"/>
              </a:rPr>
              <a:t>SSD</a:t>
            </a:r>
            <a:r>
              <a:rPr lang="zh-CN" altLang="en-US" dirty="0">
                <a:ea typeface="宋体" charset="-122"/>
              </a:rPr>
              <a:t>：</a:t>
            </a:r>
            <a:r>
              <a:rPr lang="en-US" altLang="zh-CN" dirty="0">
                <a:ea typeface="宋体" charset="-122"/>
              </a:rPr>
              <a:t>30-300us</a:t>
            </a:r>
            <a:r>
              <a:rPr lang="zh-CN" altLang="en-US" dirty="0">
                <a:ea typeface="宋体" charset="-122"/>
              </a:rPr>
              <a:t>微秒</a:t>
            </a:r>
          </a:p>
          <a:p>
            <a:endParaRPr lang="zh-CN" altLang="en-US" dirty="0"/>
          </a:p>
        </p:txBody>
      </p:sp>
    </p:spTree>
    <p:extLst>
      <p:ext uri="{BB962C8B-B14F-4D97-AF65-F5344CB8AC3E}">
        <p14:creationId xmlns:p14="http://schemas.microsoft.com/office/powerpoint/2010/main" val="41537232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a:t>
            </a:r>
            <a:r>
              <a:rPr lang="en-US" altLang="zh-CN" dirty="0"/>
              <a:t>cache</a:t>
            </a:r>
            <a:r>
              <a:rPr lang="zh-CN" altLang="en-US" dirty="0"/>
              <a:t>的时候，改变了</a:t>
            </a:r>
            <a:r>
              <a:rPr lang="en-US" altLang="zh-CN" dirty="0"/>
              <a:t>cache</a:t>
            </a:r>
            <a:r>
              <a:rPr lang="zh-CN" altLang="en-US" dirty="0"/>
              <a:t>相应单元的值；由于</a:t>
            </a:r>
            <a:r>
              <a:rPr lang="en-US" altLang="zh-CN" dirty="0"/>
              <a:t>cache</a:t>
            </a:r>
            <a:r>
              <a:rPr lang="zh-CN" altLang="en-US" dirty="0"/>
              <a:t>是主存的一个拷贝，对应的主存单元也需要改变，才能保证数据的正确性。</a:t>
            </a:r>
            <a:endParaRPr lang="en-US" altLang="zh-CN" dirty="0"/>
          </a:p>
          <a:p>
            <a:r>
              <a:rPr lang="zh-CN" altLang="en-US" dirty="0"/>
              <a:t>因此就出现了</a:t>
            </a:r>
            <a:r>
              <a:rPr lang="en-US" altLang="zh-CN" dirty="0"/>
              <a:t>cache</a:t>
            </a:r>
            <a:r>
              <a:rPr lang="zh-CN" altLang="en-US" dirty="0"/>
              <a:t>和主存中数据的一致性问题。</a:t>
            </a:r>
            <a:endParaRPr lang="en-US" altLang="zh-CN" dirty="0"/>
          </a:p>
          <a:p>
            <a:endParaRPr lang="en-US" altLang="zh-CN" dirty="0"/>
          </a:p>
          <a:p>
            <a:r>
              <a:rPr lang="zh-CN" altLang="en-US" dirty="0"/>
              <a:t>还有两种情况也会出现</a:t>
            </a:r>
            <a:r>
              <a:rPr lang="en-US" altLang="zh-CN" dirty="0"/>
              <a:t>cache</a:t>
            </a:r>
            <a:r>
              <a:rPr lang="zh-CN" altLang="en-US" dirty="0"/>
              <a:t>一致性问题：</a:t>
            </a:r>
            <a:endParaRPr lang="en-US" altLang="zh-CN" dirty="0"/>
          </a:p>
          <a:p>
            <a:r>
              <a:rPr lang="zh-CN" altLang="en-US" dirty="0"/>
              <a:t>多个</a:t>
            </a:r>
            <a:r>
              <a:rPr lang="en-US" altLang="zh-CN" dirty="0"/>
              <a:t>IO</a:t>
            </a:r>
            <a:r>
              <a:rPr lang="zh-CN" altLang="en-US" dirty="0"/>
              <a:t>设备允许直读写主存时（如</a:t>
            </a:r>
            <a:r>
              <a:rPr lang="en-US" altLang="zh-CN" dirty="0"/>
              <a:t>IOP</a:t>
            </a:r>
            <a:r>
              <a:rPr lang="zh-CN" altLang="en-US" dirty="0"/>
              <a:t>直接控制主存和</a:t>
            </a:r>
            <a:r>
              <a:rPr lang="en-US" altLang="zh-CN" dirty="0"/>
              <a:t>IO</a:t>
            </a:r>
            <a:r>
              <a:rPr lang="zh-CN" altLang="en-US" dirty="0"/>
              <a:t>设备之间的传送），而</a:t>
            </a:r>
            <a:r>
              <a:rPr lang="en-US" altLang="zh-CN" dirty="0"/>
              <a:t>CPU</a:t>
            </a:r>
            <a:r>
              <a:rPr lang="zh-CN" altLang="en-US" dirty="0"/>
              <a:t>读写</a:t>
            </a:r>
            <a:r>
              <a:rPr lang="en-US" altLang="zh-CN" dirty="0"/>
              <a:t>cache</a:t>
            </a:r>
            <a:r>
              <a:rPr lang="zh-CN" altLang="en-US" dirty="0"/>
              <a:t>，这样会造成一致性问题。</a:t>
            </a:r>
            <a:endParaRPr lang="en-US" altLang="zh-CN" dirty="0"/>
          </a:p>
          <a:p>
            <a:r>
              <a:rPr lang="zh-CN" altLang="en-US" dirty="0"/>
              <a:t>多个</a:t>
            </a:r>
            <a:r>
              <a:rPr lang="en-US" altLang="zh-CN" dirty="0"/>
              <a:t>CPU</a:t>
            </a:r>
            <a:r>
              <a:rPr lang="zh-CN" altLang="en-US" dirty="0"/>
              <a:t>自带</a:t>
            </a:r>
            <a:r>
              <a:rPr lang="en-US" altLang="zh-CN" dirty="0"/>
              <a:t>cache</a:t>
            </a:r>
            <a:r>
              <a:rPr lang="zh-CN" altLang="en-US" dirty="0"/>
              <a:t>而共享主存，修改了自身</a:t>
            </a:r>
            <a:r>
              <a:rPr lang="en-US" altLang="zh-CN" dirty="0"/>
              <a:t>Cache</a:t>
            </a:r>
            <a:r>
              <a:rPr lang="zh-CN" altLang="en-US" dirty="0"/>
              <a:t>中的内容时，与对应的主存单元和其他</a:t>
            </a:r>
            <a:r>
              <a:rPr lang="en-US" altLang="zh-CN" dirty="0"/>
              <a:t>CPU</a:t>
            </a:r>
            <a:r>
              <a:rPr lang="zh-CN" altLang="en-US" dirty="0"/>
              <a:t>的</a:t>
            </a:r>
            <a:r>
              <a:rPr lang="en-US" altLang="zh-CN" dirty="0"/>
              <a:t>cache</a:t>
            </a:r>
            <a:r>
              <a:rPr lang="zh-CN" altLang="en-US" dirty="0"/>
              <a:t>出现一致性问题。</a:t>
            </a:r>
            <a:endParaRPr lang="en-US" altLang="zh-CN" dirty="0"/>
          </a:p>
          <a:p>
            <a:endParaRPr lang="en-US" altLang="zh-CN" dirty="0"/>
          </a:p>
          <a:p>
            <a:r>
              <a:rPr lang="zh-CN" altLang="en-US" dirty="0"/>
              <a:t>写操作的两种情况：写命中、写不命中</a:t>
            </a:r>
          </a:p>
        </p:txBody>
      </p:sp>
    </p:spTree>
    <p:extLst>
      <p:ext uri="{BB962C8B-B14F-4D97-AF65-F5344CB8AC3E}">
        <p14:creationId xmlns:p14="http://schemas.microsoft.com/office/powerpoint/2010/main" val="25549273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采用什么写策略来解决</a:t>
            </a:r>
            <a:r>
              <a:rPr lang="en-US" altLang="zh-CN" dirty="0"/>
              <a:t>cache</a:t>
            </a:r>
            <a:r>
              <a:rPr lang="zh-CN" altLang="en-US" dirty="0"/>
              <a:t>一致性问题。</a:t>
            </a:r>
            <a:endParaRPr lang="en-US" altLang="zh-CN" dirty="0"/>
          </a:p>
          <a:p>
            <a:r>
              <a:rPr lang="en-US" altLang="zh-CN" dirty="0"/>
              <a:t>Cache</a:t>
            </a:r>
            <a:r>
              <a:rPr lang="zh-CN" altLang="en-US" dirty="0"/>
              <a:t>读没有一致性问题，所以处理读</a:t>
            </a:r>
            <a:r>
              <a:rPr lang="en-US" altLang="zh-CN" dirty="0"/>
              <a:t>cache</a:t>
            </a:r>
            <a:r>
              <a:rPr lang="zh-CN" altLang="en-US" dirty="0"/>
              <a:t>比写</a:t>
            </a:r>
            <a:r>
              <a:rPr lang="en-US" altLang="zh-CN" dirty="0"/>
              <a:t>cache</a:t>
            </a:r>
            <a:r>
              <a:rPr lang="zh-CN" altLang="en-US" dirty="0"/>
              <a:t>容易，而指令</a:t>
            </a:r>
            <a:r>
              <a:rPr lang="en-US" altLang="zh-CN" dirty="0"/>
              <a:t>cache</a:t>
            </a:r>
            <a:r>
              <a:rPr lang="zh-CN" altLang="en-US" dirty="0"/>
              <a:t>只涉及到读操作，因而设计比数据</a:t>
            </a:r>
            <a:r>
              <a:rPr lang="en-US" altLang="zh-CN" dirty="0"/>
              <a:t>cache</a:t>
            </a:r>
            <a:r>
              <a:rPr lang="zh-CN" altLang="en-US" dirty="0"/>
              <a:t>容易。</a:t>
            </a:r>
            <a:endParaRPr lang="en-US" altLang="zh-CN" dirty="0"/>
          </a:p>
          <a:p>
            <a:r>
              <a:rPr lang="zh-CN" altLang="en-US" b="1" dirty="0"/>
              <a:t>写命中</a:t>
            </a:r>
            <a:r>
              <a:rPr lang="zh-CN" altLang="en-US" dirty="0"/>
              <a:t>，意味着写入的地址单元在</a:t>
            </a:r>
            <a:r>
              <a:rPr lang="en-US" altLang="zh-CN" dirty="0"/>
              <a:t>cache</a:t>
            </a:r>
            <a:r>
              <a:rPr lang="zh-CN" altLang="en-US" dirty="0"/>
              <a:t>中，有两种写策略：</a:t>
            </a:r>
            <a:endParaRPr lang="en-US" altLang="zh-CN" dirty="0"/>
          </a:p>
          <a:p>
            <a:r>
              <a:rPr lang="zh-CN" altLang="en-US" dirty="0"/>
              <a:t>  直写</a:t>
            </a:r>
            <a:r>
              <a:rPr lang="en-US" altLang="zh-CN" dirty="0"/>
              <a:t>write through</a:t>
            </a:r>
            <a:r>
              <a:rPr lang="zh-CN" altLang="en-US" dirty="0"/>
              <a:t>：同时写</a:t>
            </a:r>
            <a:r>
              <a:rPr lang="en-US" altLang="zh-CN" dirty="0"/>
              <a:t>cache</a:t>
            </a:r>
            <a:r>
              <a:rPr lang="zh-CN" altLang="en-US" dirty="0"/>
              <a:t>和主存单元，写速度变慢；可使用写缓冲，</a:t>
            </a:r>
            <a:r>
              <a:rPr lang="en-US" altLang="zh-CN" dirty="0"/>
              <a:t>CPU</a:t>
            </a:r>
            <a:r>
              <a:rPr lang="zh-CN" altLang="en-US" dirty="0"/>
              <a:t>写</a:t>
            </a:r>
            <a:r>
              <a:rPr lang="en-US" altLang="zh-CN" dirty="0"/>
              <a:t>cache</a:t>
            </a:r>
            <a:r>
              <a:rPr lang="zh-CN" altLang="en-US" dirty="0"/>
              <a:t>的同时，也写入快速的写缓冲，然后由存储控制器将写缓冲的内容写入主存，此时</a:t>
            </a:r>
            <a:r>
              <a:rPr lang="en-US" altLang="zh-CN" dirty="0"/>
              <a:t>CPU</a:t>
            </a:r>
            <a:r>
              <a:rPr lang="zh-CN" altLang="en-US" dirty="0"/>
              <a:t>不参与。在写操作频率不高的时候效果较好，提高写入速度；但写操作频繁，会引起写缓冲阻塞。</a:t>
            </a:r>
            <a:endParaRPr lang="en-US" altLang="zh-CN" dirty="0"/>
          </a:p>
          <a:p>
            <a:r>
              <a:rPr lang="en-US" altLang="zh-CN" dirty="0"/>
              <a:t>  </a:t>
            </a:r>
            <a:r>
              <a:rPr lang="zh-CN" altLang="en-US" dirty="0"/>
              <a:t>回写</a:t>
            </a:r>
            <a:r>
              <a:rPr lang="en-US" altLang="zh-CN" dirty="0"/>
              <a:t>write</a:t>
            </a:r>
            <a:r>
              <a:rPr lang="en-US" altLang="zh-CN" baseline="0" dirty="0"/>
              <a:t> back</a:t>
            </a:r>
            <a:r>
              <a:rPr lang="zh-CN" altLang="en-US" dirty="0"/>
              <a:t>：只写</a:t>
            </a:r>
            <a:r>
              <a:rPr lang="en-US" altLang="zh-CN" dirty="0"/>
              <a:t>cache</a:t>
            </a:r>
            <a:r>
              <a:rPr lang="zh-CN" altLang="en-US" dirty="0"/>
              <a:t>不写主存，缺失时一次写回，通过一个</a:t>
            </a:r>
            <a:r>
              <a:rPr lang="en-US" altLang="zh-CN" dirty="0"/>
              <a:t>dirty</a:t>
            </a:r>
            <a:r>
              <a:rPr lang="en-US" altLang="zh-CN" baseline="0" dirty="0"/>
              <a:t> bit</a:t>
            </a:r>
            <a:r>
              <a:rPr lang="zh-CN" altLang="en-US" baseline="0" dirty="0"/>
              <a:t>，称为脏位。前面那两种不一致的情况使控制更复杂，存在信息不一致的风险，需要其他同步机制来保证一致性。</a:t>
            </a:r>
            <a:endParaRPr lang="en-US" altLang="zh-CN" dirty="0"/>
          </a:p>
          <a:p>
            <a:r>
              <a:rPr lang="zh-CN" altLang="en-US" b="1" dirty="0"/>
              <a:t>写不命中</a:t>
            </a:r>
            <a:r>
              <a:rPr lang="zh-CN" altLang="en-US" dirty="0"/>
              <a:t>：</a:t>
            </a:r>
            <a:endParaRPr lang="en-US" altLang="zh-CN" dirty="0"/>
          </a:p>
          <a:p>
            <a:r>
              <a:rPr lang="zh-CN" altLang="en-US" dirty="0"/>
              <a:t>写分配：将主存块装入</a:t>
            </a:r>
            <a:r>
              <a:rPr lang="en-US" altLang="zh-CN" dirty="0"/>
              <a:t>cache</a:t>
            </a:r>
            <a:r>
              <a:rPr lang="zh-CN" altLang="en-US" dirty="0"/>
              <a:t>，再更新。因为写入数据的主存块也符合空间局部性，装入</a:t>
            </a:r>
            <a:r>
              <a:rPr lang="en-US" altLang="zh-CN" dirty="0"/>
              <a:t>cache</a:t>
            </a:r>
            <a:r>
              <a:rPr lang="zh-CN" altLang="en-US" dirty="0"/>
              <a:t>可以使接下来的访存尽可能的被命中。</a:t>
            </a:r>
            <a:endParaRPr lang="en-US" altLang="zh-CN" dirty="0"/>
          </a:p>
          <a:p>
            <a:r>
              <a:rPr lang="zh-CN" altLang="en-US" dirty="0"/>
              <a:t>非写分配：直接写主存，不装入</a:t>
            </a:r>
            <a:r>
              <a:rPr lang="en-US" altLang="zh-CN" dirty="0"/>
              <a:t>cache</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731507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32</a:t>
            </a:r>
            <a:r>
              <a:rPr lang="zh-CN" altLang="en-US" dirty="0" smtClean="0"/>
              <a:t>位的地址线，地址空间可以达到</a:t>
            </a:r>
            <a:r>
              <a:rPr lang="en-US" altLang="zh-CN" dirty="0" smtClean="0"/>
              <a:t>4G</a:t>
            </a:r>
            <a:r>
              <a:rPr lang="zh-CN" altLang="en-US" dirty="0" smtClean="0"/>
              <a:t>，但实体物理存储器容量只有</a:t>
            </a:r>
            <a:r>
              <a:rPr lang="en-US" altLang="zh-CN" dirty="0" smtClean="0"/>
              <a:t>1G</a:t>
            </a:r>
            <a:r>
              <a:rPr lang="zh-CN" altLang="en-US" dirty="0" smtClean="0"/>
              <a:t>，程序员看到的是地址空间的地址（虚拟地址），而程序是在实体内存中运行（实际地址）。</a:t>
            </a:r>
            <a:endParaRPr lang="en-US" altLang="zh-CN" dirty="0" smtClean="0"/>
          </a:p>
          <a:p>
            <a:r>
              <a:rPr lang="zh-CN" altLang="en-US" dirty="0" smtClean="0"/>
              <a:t>地址空间</a:t>
            </a:r>
            <a:r>
              <a:rPr lang="en-US" altLang="zh-CN" dirty="0" smtClean="0"/>
              <a:t>64K</a:t>
            </a:r>
            <a:r>
              <a:rPr lang="zh-CN" altLang="en-US" dirty="0" smtClean="0"/>
              <a:t>，实际内存</a:t>
            </a:r>
            <a:r>
              <a:rPr lang="en-US" altLang="zh-CN" dirty="0" smtClean="0"/>
              <a:t>4K</a:t>
            </a:r>
            <a:endParaRPr lang="zh-CN" altLang="en-US" dirty="0" smtClean="0"/>
          </a:p>
          <a:p>
            <a:endParaRPr lang="zh-CN" altLang="en-US" dirty="0"/>
          </a:p>
        </p:txBody>
      </p:sp>
    </p:spTree>
    <p:extLst>
      <p:ext uri="{BB962C8B-B14F-4D97-AF65-F5344CB8AC3E}">
        <p14:creationId xmlns:p14="http://schemas.microsoft.com/office/powerpoint/2010/main" val="3226448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2DE0202-0D1A-4BA4-8380-C16839706699}"/>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F68ACEF2-CDFB-4AE3-97D5-2173FAD3BFF7}" type="slidenum">
              <a:rPr kumimoji="1" lang="zh-CN" altLang="en-US" sz="1300">
                <a:latin typeface="Times New Roman" panose="02020603050405020304" pitchFamily="18" charset="0"/>
              </a:rPr>
              <a:pPr algn="r" eaLnBrk="1" hangingPunct="1">
                <a:lnSpc>
                  <a:spcPct val="100000"/>
                </a:lnSpc>
                <a:spcBef>
                  <a:spcPct val="0"/>
                </a:spcBef>
              </a:pPr>
              <a:t>63</a:t>
            </a:fld>
            <a:endParaRPr kumimoji="1" lang="en-US" altLang="zh-CN" sz="1300">
              <a:latin typeface="Times New Roman" panose="02020603050405020304" pitchFamily="18" charset="0"/>
            </a:endParaRPr>
          </a:p>
        </p:txBody>
      </p:sp>
      <p:sp>
        <p:nvSpPr>
          <p:cNvPr id="130051" name="Rectangle 2">
            <a:extLst>
              <a:ext uri="{FF2B5EF4-FFF2-40B4-BE49-F238E27FC236}">
                <a16:creationId xmlns:a16="http://schemas.microsoft.com/office/drawing/2014/main" id="{923427E8-69F4-4F79-8CF2-EDE09354DC91}"/>
              </a:ext>
            </a:extLst>
          </p:cNvPr>
          <p:cNvSpPr>
            <a:spLocks noGrp="1" noRot="1" noChangeAspect="1" noChangeArrowheads="1" noTextEdit="1"/>
          </p:cNvSpPr>
          <p:nvPr>
            <p:ph type="sldImg"/>
          </p:nvPr>
        </p:nvSpPr>
        <p:spPr>
          <a:xfrm>
            <a:off x="990600" y="766763"/>
            <a:ext cx="5118100" cy="3838575"/>
          </a:xfrm>
        </p:spPr>
      </p:sp>
      <p:sp>
        <p:nvSpPr>
          <p:cNvPr id="130052" name="Rectangle 3">
            <a:extLst>
              <a:ext uri="{FF2B5EF4-FFF2-40B4-BE49-F238E27FC236}">
                <a16:creationId xmlns:a16="http://schemas.microsoft.com/office/drawing/2014/main" id="{5323433C-1773-49DF-AA89-9FB9FC7AF695}"/>
              </a:ext>
            </a:extLst>
          </p:cNvPr>
          <p:cNvSpPr>
            <a:spLocks noGrp="1" noChangeArrowheads="1"/>
          </p:cNvSpPr>
          <p:nvPr>
            <p:ph type="body" idx="1"/>
          </p:nvPr>
        </p:nvSpPr>
        <p:spPr>
          <a:xfrm>
            <a:off x="946150" y="4860925"/>
            <a:ext cx="5207000" cy="4606925"/>
          </a:xfrm>
          <a:noFill/>
        </p:spPr>
        <p:txBody>
          <a:bodyPr lIns="96575" tIns="48288" rIns="96575" bIns="48288"/>
          <a:lstStyle/>
          <a:p>
            <a:pPr eaLnBrk="1" hangingPunct="1"/>
            <a:r>
              <a:rPr lang="zh-CN" altLang="en-US" dirty="0" smtClean="0"/>
              <a:t>程序员在虚存空间写程序，看到的地址空间是</a:t>
            </a:r>
            <a:r>
              <a:rPr lang="en-US" altLang="zh-CN" dirty="0" smtClean="0"/>
              <a:t>64K</a:t>
            </a:r>
            <a:r>
              <a:rPr lang="zh-CN" altLang="en-US" dirty="0" smtClean="0"/>
              <a:t>，即</a:t>
            </a:r>
            <a:r>
              <a:rPr lang="en-US" altLang="zh-CN" dirty="0" smtClean="0"/>
              <a:t>0-65535</a:t>
            </a:r>
            <a:r>
              <a:rPr lang="zh-CN" altLang="en-US" dirty="0" smtClean="0"/>
              <a:t>，在该虚存空间，每</a:t>
            </a:r>
            <a:r>
              <a:rPr lang="en-US" altLang="zh-CN" dirty="0" smtClean="0"/>
              <a:t>4K</a:t>
            </a:r>
            <a:r>
              <a:rPr lang="zh-CN" altLang="en-US" dirty="0" smtClean="0"/>
              <a:t>构成一个页，程序代码放在磁盘上</a:t>
            </a:r>
            <a:endParaRPr lang="en-US" altLang="zh-CN" dirty="0" smtClean="0"/>
          </a:p>
          <a:p>
            <a:pPr eaLnBrk="1" hangingPunct="1"/>
            <a:r>
              <a:rPr lang="zh-CN" altLang="en-US" dirty="0" smtClean="0"/>
              <a:t>主存的</a:t>
            </a:r>
            <a:r>
              <a:rPr lang="en-US" altLang="zh-CN" dirty="0" smtClean="0"/>
              <a:t>4K</a:t>
            </a:r>
            <a:r>
              <a:rPr lang="zh-CN" altLang="en-US" dirty="0" smtClean="0"/>
              <a:t>实体空间是一个页框</a:t>
            </a:r>
            <a:endParaRPr lang="en-US" altLang="zh-CN" dirty="0" smtClean="0"/>
          </a:p>
          <a:p>
            <a:pPr eaLnBrk="1" hangingPunct="1"/>
            <a:r>
              <a:rPr lang="zh-CN" altLang="en-US" dirty="0" smtClean="0"/>
              <a:t>程序从虚存的</a:t>
            </a:r>
            <a:r>
              <a:rPr lang="en-US" altLang="zh-CN" dirty="0" smtClean="0"/>
              <a:t>0</a:t>
            </a:r>
            <a:r>
              <a:rPr lang="zh-CN" altLang="en-US" dirty="0" smtClean="0"/>
              <a:t>地址开始执行，首先把虚存</a:t>
            </a:r>
            <a:r>
              <a:rPr lang="en-US" altLang="zh-CN" dirty="0" smtClean="0"/>
              <a:t>0-4095</a:t>
            </a:r>
            <a:r>
              <a:rPr lang="zh-CN" altLang="en-US" dirty="0" smtClean="0"/>
              <a:t>的内容装载到主存的页框中，然后将虚存地址映射到物理地址</a:t>
            </a:r>
            <a:endParaRPr lang="en-US" altLang="zh-CN" dirty="0" smtClean="0"/>
          </a:p>
          <a:p>
            <a:pPr eaLnBrk="1" hangingPunct="1"/>
            <a:r>
              <a:rPr lang="zh-CN" altLang="en-US" dirty="0" smtClean="0"/>
              <a:t>当执行到</a:t>
            </a:r>
            <a:r>
              <a:rPr lang="en-US" altLang="zh-CN" dirty="0" smtClean="0"/>
              <a:t>4096</a:t>
            </a:r>
            <a:r>
              <a:rPr lang="zh-CN" altLang="en-US" dirty="0" smtClean="0"/>
              <a:t>开始的地址时，就行换页的操作，将在主存中的内容换到磁盘，而将磁盘中</a:t>
            </a:r>
            <a:r>
              <a:rPr lang="en-US" altLang="zh-CN" dirty="0" smtClean="0"/>
              <a:t>4096-8191</a:t>
            </a:r>
            <a:r>
              <a:rPr lang="zh-CN" altLang="en-US" dirty="0" smtClean="0"/>
              <a:t>中的第二页装到主存的页框中</a:t>
            </a:r>
            <a:endParaRPr lang="en-US" altLang="zh-CN" dirty="0" smtClean="0"/>
          </a:p>
          <a:p>
            <a:pPr eaLnBrk="1" hangingPunct="1"/>
            <a:endParaRPr lang="zh-CN" altLang="en-US" dirty="0"/>
          </a:p>
        </p:txBody>
      </p:sp>
    </p:spTree>
    <p:extLst>
      <p:ext uri="{BB962C8B-B14F-4D97-AF65-F5344CB8AC3E}">
        <p14:creationId xmlns:p14="http://schemas.microsoft.com/office/powerpoint/2010/main" val="37780324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物理内存分页（物理页），虚存（进程）也分页（逻辑页）；页大小相同、固定长度。</a:t>
            </a:r>
            <a:endParaRPr lang="en-US" altLang="zh-CN" dirty="0" smtClean="0"/>
          </a:p>
          <a:p>
            <a:r>
              <a:rPr lang="zh-CN" altLang="en-US" dirty="0" smtClean="0"/>
              <a:t>逻辑页和物理页都可以有多个，将逻辑页装到内存的物理页中，装到的物理页不一定连续，由页表存放页信息</a:t>
            </a:r>
            <a:endParaRPr lang="en-US" altLang="zh-CN" dirty="0" smtClean="0"/>
          </a:p>
          <a:p>
            <a:r>
              <a:rPr lang="zh-CN" altLang="en-US" dirty="0" smtClean="0"/>
              <a:t>页表的作用：实现逻辑地址向物理地址的转换</a:t>
            </a:r>
            <a:endParaRPr lang="en-US" altLang="zh-CN" dirty="0" smtClean="0"/>
          </a:p>
          <a:p>
            <a:endParaRPr lang="zh-CN" altLang="en-US" dirty="0"/>
          </a:p>
        </p:txBody>
      </p:sp>
    </p:spTree>
    <p:extLst>
      <p:ext uri="{BB962C8B-B14F-4D97-AF65-F5344CB8AC3E}">
        <p14:creationId xmlns:p14="http://schemas.microsoft.com/office/powerpoint/2010/main" val="2493753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按需调页：进场</a:t>
            </a:r>
            <a:r>
              <a:rPr lang="en-US" altLang="zh-CN" dirty="0" smtClean="0"/>
              <a:t>A</a:t>
            </a:r>
            <a:r>
              <a:rPr lang="zh-CN" altLang="en-US" dirty="0" smtClean="0"/>
              <a:t>逻辑页可能有</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这么多，但只将当前活跃的页</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调入主存</a:t>
            </a:r>
            <a:endParaRPr lang="en-US" altLang="zh-CN" dirty="0" smtClean="0"/>
          </a:p>
          <a:p>
            <a:r>
              <a:rPr lang="zh-CN" altLang="en-US" dirty="0" smtClean="0"/>
              <a:t>页表中存放了逻辑页和物理页的映射关系，以及每个物理页的首地址</a:t>
            </a:r>
            <a:endParaRPr lang="en-US" altLang="zh-CN" dirty="0" smtClean="0"/>
          </a:p>
        </p:txBody>
      </p:sp>
    </p:spTree>
    <p:extLst>
      <p:ext uri="{BB962C8B-B14F-4D97-AF65-F5344CB8AC3E}">
        <p14:creationId xmlns:p14="http://schemas.microsoft.com/office/powerpoint/2010/main" val="1838618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为什么引入虚拟存储技术？</a:t>
            </a:r>
            <a:endParaRPr lang="en-US" altLang="zh-CN" dirty="0" smtClean="0"/>
          </a:p>
          <a:p>
            <a:r>
              <a:rPr lang="zh-CN" altLang="en-US" dirty="0" smtClean="0"/>
              <a:t>解决一对矛盾：主存容量有限；但程序越来越复制，对主存的需求越来越大；</a:t>
            </a:r>
            <a:endParaRPr lang="en-US" altLang="zh-CN" dirty="0" smtClean="0"/>
          </a:p>
          <a:p>
            <a:r>
              <a:rPr lang="zh-CN" altLang="en-US" dirty="0" smtClean="0"/>
              <a:t>虚拟存储技术实质：</a:t>
            </a:r>
            <a:endParaRPr lang="en-US" altLang="zh-CN" dirty="0" smtClean="0"/>
          </a:p>
          <a:p>
            <a:r>
              <a:rPr lang="en-US" altLang="zh-CN" dirty="0" smtClean="0"/>
              <a:t>1</a:t>
            </a:r>
            <a:r>
              <a:rPr lang="zh-CN" altLang="en-US" dirty="0" smtClean="0"/>
              <a:t>、大的逻辑地址空间编写程序</a:t>
            </a:r>
            <a:endParaRPr lang="en-US" altLang="zh-CN" dirty="0" smtClean="0"/>
          </a:p>
          <a:p>
            <a:r>
              <a:rPr lang="en-US" altLang="zh-CN" dirty="0" smtClean="0"/>
              <a:t>2</a:t>
            </a:r>
            <a:r>
              <a:rPr lang="zh-CN" altLang="en-US" dirty="0" smtClean="0"/>
              <a:t>、当前需要的程序和数据调入主存</a:t>
            </a:r>
            <a:endParaRPr lang="en-US" altLang="zh-CN" dirty="0" smtClean="0"/>
          </a:p>
          <a:p>
            <a:r>
              <a:rPr lang="en-US" altLang="zh-CN" dirty="0" smtClean="0"/>
              <a:t>3</a:t>
            </a:r>
            <a:r>
              <a:rPr lang="zh-CN" altLang="en-US" dirty="0" smtClean="0"/>
              <a:t>、硬件进行地址转换</a:t>
            </a:r>
            <a:endParaRPr lang="en-US" altLang="zh-CN" dirty="0" smtClean="0"/>
          </a:p>
          <a:p>
            <a:r>
              <a:rPr lang="en-US" altLang="zh-CN" dirty="0" smtClean="0"/>
              <a:t>4</a:t>
            </a:r>
            <a:r>
              <a:rPr lang="zh-CN" altLang="en-US" dirty="0" smtClean="0"/>
              <a:t>、</a:t>
            </a:r>
            <a:r>
              <a:rPr lang="en-US" altLang="zh-CN" dirty="0" smtClean="0"/>
              <a:t>OS</a:t>
            </a:r>
            <a:r>
              <a:rPr lang="zh-CN" altLang="en-US" dirty="0" smtClean="0"/>
              <a:t>进行页面回写和装载</a:t>
            </a:r>
            <a:endParaRPr lang="zh-CN" altLang="en-US" dirty="0"/>
          </a:p>
        </p:txBody>
      </p:sp>
    </p:spTree>
    <p:extLst>
      <p:ext uri="{BB962C8B-B14F-4D97-AF65-F5344CB8AC3E}">
        <p14:creationId xmlns:p14="http://schemas.microsoft.com/office/powerpoint/2010/main" val="14087978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1917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35CA6FBA-5054-440C-BF70-269521AD8F5D}"/>
              </a:ext>
            </a:extLst>
          </p:cNvPr>
          <p:cNvSpPr>
            <a:spLocks noGrp="1" noRot="1" noChangeAspect="1" noTextEdit="1"/>
          </p:cNvSpPr>
          <p:nvPr>
            <p:ph type="sldImg"/>
          </p:nvPr>
        </p:nvSpPr>
        <p:spPr>
          <a:xfrm>
            <a:off x="990600" y="766763"/>
            <a:ext cx="5118100" cy="3838575"/>
          </a:xfrm>
        </p:spPr>
      </p:sp>
      <p:sp>
        <p:nvSpPr>
          <p:cNvPr id="139267" name="备注占位符 2">
            <a:extLst>
              <a:ext uri="{FF2B5EF4-FFF2-40B4-BE49-F238E27FC236}">
                <a16:creationId xmlns:a16="http://schemas.microsoft.com/office/drawing/2014/main" id="{830B2312-8812-4688-A3DA-A68A43CB334B}"/>
              </a:ext>
            </a:extLst>
          </p:cNvPr>
          <p:cNvSpPr>
            <a:spLocks noGrp="1"/>
          </p:cNvSpPr>
          <p:nvPr>
            <p:ph type="body" idx="1"/>
          </p:nvPr>
        </p:nvSpPr>
        <p:spPr>
          <a:xfrm>
            <a:off x="947738" y="4860925"/>
            <a:ext cx="5203825" cy="4606925"/>
          </a:xfrm>
          <a:noFill/>
        </p:spPr>
        <p:txBody>
          <a:bodyPr lIns="96575" tIns="48288" rIns="96575" bIns="48288"/>
          <a:lstStyle/>
          <a:p>
            <a:endParaRPr lang="zh-CN" altLang="en-US" dirty="0"/>
          </a:p>
        </p:txBody>
      </p:sp>
      <p:sp>
        <p:nvSpPr>
          <p:cNvPr id="139268" name="灯片编号占位符 3">
            <a:extLst>
              <a:ext uri="{FF2B5EF4-FFF2-40B4-BE49-F238E27FC236}">
                <a16:creationId xmlns:a16="http://schemas.microsoft.com/office/drawing/2014/main" id="{08B87A2F-0110-4C91-BE33-D9682F8E1671}"/>
              </a:ext>
            </a:extLst>
          </p:cNvPr>
          <p:cNvSpPr txBox="1">
            <a:spLocks noGrp="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637F5F8-D876-4912-9D4B-E2E39FCDCC3B}" type="slidenum">
              <a:rPr kumimoji="1" lang="zh-CN" altLang="en-US" sz="1300">
                <a:latin typeface="Times New Roman" panose="02020603050405020304" pitchFamily="18" charset="0"/>
              </a:rPr>
              <a:pPr algn="r" eaLnBrk="1" hangingPunct="1">
                <a:lnSpc>
                  <a:spcPct val="100000"/>
                </a:lnSpc>
                <a:spcBef>
                  <a:spcPct val="0"/>
                </a:spcBef>
              </a:pPr>
              <a:t>68</a:t>
            </a:fld>
            <a:endParaRPr kumimoji="1" lang="en-US" altLang="zh-CN" sz="1300">
              <a:latin typeface="Times New Roman" panose="02020603050405020304" pitchFamily="18" charset="0"/>
            </a:endParaRPr>
          </a:p>
        </p:txBody>
      </p:sp>
    </p:spTree>
    <p:extLst>
      <p:ext uri="{BB962C8B-B14F-4D97-AF65-F5344CB8AC3E}">
        <p14:creationId xmlns:p14="http://schemas.microsoft.com/office/powerpoint/2010/main" val="20875909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首先主存、磁盘的大小就比</a:t>
            </a:r>
            <a:r>
              <a:rPr lang="en-US" altLang="zh-CN" dirty="0" smtClean="0"/>
              <a:t>cache</a:t>
            </a:r>
            <a:r>
              <a:rPr lang="zh-CN" altLang="en-US" dirty="0" smtClean="0"/>
              <a:t>、主存的大小大的多；其次，块太小就会引起经常换页，命中率低。</a:t>
            </a:r>
            <a:endParaRPr lang="en-US" altLang="zh-CN" dirty="0" smtClean="0"/>
          </a:p>
          <a:p>
            <a:r>
              <a:rPr lang="zh-CN" altLang="en-US" dirty="0" smtClean="0"/>
              <a:t>全相联映射</a:t>
            </a:r>
            <a:r>
              <a:rPr lang="en-US" altLang="zh-CN" dirty="0" smtClean="0"/>
              <a:t>cache</a:t>
            </a:r>
            <a:r>
              <a:rPr lang="zh-CN" altLang="en-US" dirty="0" smtClean="0"/>
              <a:t>的空间利用率最高，在“主存</a:t>
            </a:r>
            <a:r>
              <a:rPr lang="en-US" altLang="zh-CN" dirty="0" smtClean="0"/>
              <a:t>-</a:t>
            </a:r>
            <a:r>
              <a:rPr lang="zh-CN" altLang="en-US" dirty="0" smtClean="0"/>
              <a:t>磁盘”层次中，对应为主存的空间利用率最高，只要有空页，就要装载。</a:t>
            </a:r>
            <a:endParaRPr lang="en-US" altLang="zh-CN" dirty="0" smtClean="0"/>
          </a:p>
          <a:p>
            <a:r>
              <a:rPr lang="zh-CN" altLang="en-US" dirty="0" smtClean="0"/>
              <a:t>页大小更大：不能总是因缺页换来换去，换页的开销很大。要从磁盘的某一页拷贝到主存的某一页，甚至如果有换出页的话，还要写磁盘；读写磁盘涉及到机械运动，开销很大。</a:t>
            </a:r>
            <a:r>
              <a:rPr kumimoji="1" lang="zh-CN" altLang="en-US" sz="11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“大页面”和“全相联”可提高页命中率。</a:t>
            </a:r>
            <a:endParaRPr kumimoji="1" lang="en-US" altLang="zh-CN"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r>
              <a:rPr kumimoji="1" lang="zh-CN" altLang="en-US"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缺页是中断，由中断服务程序（软件）响应处理，要换出换入页</a:t>
            </a:r>
            <a:endParaRPr kumimoji="1" lang="en-US" altLang="zh-CN"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r>
              <a:rPr kumimoji="1" lang="zh-CN" altLang="en-US"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采用回写的方式，避免频繁写磁盘</a:t>
            </a:r>
            <a:endParaRPr kumimoji="1" lang="en-US" altLang="zh-CN"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r>
              <a:rPr kumimoji="1" lang="zh-CN" altLang="en-US" sz="1100" b="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地址转换基于页表完成，</a:t>
            </a:r>
            <a:r>
              <a:rPr kumimoji="1" lang="zh-CN" altLang="en-US" sz="1100" b="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硬件加快指令执行</a:t>
            </a:r>
            <a:endParaRPr lang="zh-CN" altLang="en-US" b="0" dirty="0"/>
          </a:p>
        </p:txBody>
      </p:sp>
    </p:spTree>
    <p:extLst>
      <p:ext uri="{BB962C8B-B14F-4D97-AF65-F5344CB8AC3E}">
        <p14:creationId xmlns:p14="http://schemas.microsoft.com/office/powerpoint/2010/main" val="209976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主存中存放指令和数据，都是二进制序列，并不能区分。</a:t>
            </a:r>
            <a:endParaRPr lang="en-US" altLang="zh-CN" dirty="0"/>
          </a:p>
          <a:p>
            <a:r>
              <a:rPr lang="en-US" altLang="zh-CN" dirty="0"/>
              <a:t>CPU</a:t>
            </a:r>
            <a:r>
              <a:rPr lang="zh-CN" altLang="en-US" dirty="0"/>
              <a:t>根据</a:t>
            </a:r>
            <a:r>
              <a:rPr lang="en-US" altLang="zh-CN" dirty="0"/>
              <a:t>PC</a:t>
            </a:r>
            <a:r>
              <a:rPr lang="zh-CN" altLang="en-US" dirty="0"/>
              <a:t>取指，取出的值作为指令译码；当指令中指定从内存取操作数时，如</a:t>
            </a:r>
            <a:r>
              <a:rPr lang="en-US" altLang="zh-CN" dirty="0" err="1"/>
              <a:t>lw</a:t>
            </a:r>
            <a:r>
              <a:rPr lang="en-US" altLang="zh-CN" dirty="0"/>
              <a:t>/</a:t>
            </a:r>
            <a:r>
              <a:rPr lang="en-US" altLang="zh-CN" dirty="0" err="1"/>
              <a:t>sw</a:t>
            </a:r>
            <a:r>
              <a:rPr lang="zh-CN" altLang="en-US" dirty="0"/>
              <a:t>指令，存取数据。</a:t>
            </a:r>
            <a:endParaRPr lang="en-US" altLang="zh-CN" dirty="0"/>
          </a:p>
          <a:p>
            <a:r>
              <a:rPr lang="zh-CN" altLang="en-US" dirty="0"/>
              <a:t>内存访问时，地址经地址译码器转换成地址驱动信号，使对应的地址单元被选通，数据通过数据线写入选通的地址单元。和寄存器译码器类似。</a:t>
            </a:r>
            <a:endParaRPr lang="en-US" altLang="zh-CN" dirty="0"/>
          </a:p>
          <a:p>
            <a:r>
              <a:rPr lang="zh-CN" altLang="en-US" dirty="0"/>
              <a:t>读写控制信号控制读、写操作。</a:t>
            </a:r>
            <a:endParaRPr lang="en-US" altLang="zh-CN" dirty="0"/>
          </a:p>
          <a:p>
            <a:r>
              <a:rPr lang="zh-CN" altLang="en-US" dirty="0"/>
              <a:t>存储阵列由记忆单元构成，又称为位元、存储元，具有两种稳态表示</a:t>
            </a:r>
            <a:r>
              <a:rPr lang="en-US" altLang="zh-CN" dirty="0"/>
              <a:t>0</a:t>
            </a:r>
            <a:r>
              <a:rPr lang="zh-CN" altLang="en-US" dirty="0"/>
              <a:t>、</a:t>
            </a:r>
            <a:r>
              <a:rPr lang="en-US" altLang="zh-CN" dirty="0"/>
              <a:t>1</a:t>
            </a:r>
            <a:r>
              <a:rPr lang="zh-CN" altLang="en-US" dirty="0"/>
              <a:t>。按字节编址，意味着</a:t>
            </a:r>
            <a:r>
              <a:rPr lang="en-US" altLang="zh-CN" dirty="0"/>
              <a:t>8</a:t>
            </a:r>
            <a:r>
              <a:rPr lang="zh-CN" altLang="en-US" dirty="0"/>
              <a:t>个位元由一个地址值同时访问；也可以按字变址。</a:t>
            </a:r>
            <a:endParaRPr lang="en-US" altLang="zh-CN" dirty="0"/>
          </a:p>
          <a:p>
            <a:r>
              <a:rPr lang="zh-CN" altLang="en-US" dirty="0"/>
              <a:t>图中，地址线</a:t>
            </a:r>
            <a:r>
              <a:rPr lang="en-US" altLang="zh-CN" dirty="0"/>
              <a:t>36</a:t>
            </a:r>
            <a:r>
              <a:rPr lang="zh-CN" altLang="en-US" dirty="0"/>
              <a:t>位，能表示的地址空间为</a:t>
            </a:r>
            <a:r>
              <a:rPr lang="en-US" altLang="zh-CN" dirty="0"/>
              <a:t>2</a:t>
            </a:r>
            <a:r>
              <a:rPr lang="en-US" altLang="zh-CN" baseline="30000" dirty="0"/>
              <a:t>36 </a:t>
            </a:r>
            <a:r>
              <a:rPr lang="en-US" altLang="zh-CN" baseline="0" dirty="0"/>
              <a:t>= 64GB</a:t>
            </a:r>
            <a:r>
              <a:rPr lang="zh-CN" altLang="en-US" baseline="0" dirty="0"/>
              <a:t>，地址范围从二进制的</a:t>
            </a:r>
            <a:r>
              <a:rPr lang="en-US" altLang="zh-CN" baseline="0" dirty="0"/>
              <a:t>36</a:t>
            </a:r>
            <a:r>
              <a:rPr lang="zh-CN" altLang="en-US" baseline="0" dirty="0"/>
              <a:t>个全</a:t>
            </a:r>
            <a:r>
              <a:rPr lang="en-US" altLang="zh-CN" baseline="0" dirty="0"/>
              <a:t>0</a:t>
            </a:r>
            <a:r>
              <a:rPr lang="zh-CN" altLang="en-US" baseline="0" dirty="0"/>
              <a:t>，到</a:t>
            </a:r>
            <a:r>
              <a:rPr lang="en-US" altLang="zh-CN" baseline="0" dirty="0"/>
              <a:t>36</a:t>
            </a:r>
            <a:r>
              <a:rPr lang="zh-CN" altLang="en-US" baseline="0" dirty="0"/>
              <a:t>个全</a:t>
            </a:r>
            <a:r>
              <a:rPr lang="en-US" altLang="zh-CN" baseline="0" dirty="0"/>
              <a:t>1</a:t>
            </a:r>
            <a:r>
              <a:rPr lang="zh-CN" altLang="en-US" baseline="0" dirty="0"/>
              <a:t>。</a:t>
            </a:r>
            <a:endParaRPr lang="en-US" altLang="zh-CN" baseline="0" dirty="0"/>
          </a:p>
          <a:p>
            <a:r>
              <a:rPr lang="zh-CN" altLang="en-US" baseline="0" dirty="0"/>
              <a:t>数据线的宽度与</a:t>
            </a:r>
            <a:r>
              <a:rPr lang="en-US" altLang="zh-CN" baseline="0" dirty="0"/>
              <a:t>MDR</a:t>
            </a:r>
            <a:r>
              <a:rPr lang="zh-CN" altLang="en-US" baseline="0" dirty="0"/>
              <a:t>一致，地址线的宽度与</a:t>
            </a:r>
            <a:r>
              <a:rPr lang="en-US" altLang="zh-CN" baseline="0" dirty="0"/>
              <a:t>MAR</a:t>
            </a:r>
            <a:r>
              <a:rPr lang="zh-CN" altLang="en-US" baseline="0" dirty="0"/>
              <a:t>一致。</a:t>
            </a:r>
            <a:endParaRPr lang="zh-CN" altLang="en-US" baseline="30000" dirty="0"/>
          </a:p>
        </p:txBody>
      </p:sp>
    </p:spTree>
    <p:extLst>
      <p:ext uri="{BB962C8B-B14F-4D97-AF65-F5344CB8AC3E}">
        <p14:creationId xmlns:p14="http://schemas.microsoft.com/office/powerpoint/2010/main" val="22309680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Arial" panose="020B0604020202020204" pitchFamily="34" charset="0"/>
                <a:ea typeface="+mn-ea"/>
                <a:cs typeface="+mn-cs"/>
              </a:rPr>
              <a:t>④替换控制位：标识页面使用情况，配合替换策略设置，例如</a:t>
            </a:r>
            <a:r>
              <a:rPr lang="en-US" altLang="zh-CN" sz="1100" b="0" i="0" kern="1200" dirty="0" smtClean="0">
                <a:solidFill>
                  <a:schemeClr val="tx1"/>
                </a:solidFill>
                <a:effectLst/>
                <a:latin typeface="Arial" panose="020B0604020202020204" pitchFamily="34" charset="0"/>
                <a:ea typeface="+mn-ea"/>
                <a:cs typeface="+mn-cs"/>
              </a:rPr>
              <a:t>LRU</a:t>
            </a:r>
            <a:r>
              <a:rPr lang="zh-CN" altLang="en-US" sz="1100" b="0" i="0" kern="1200" dirty="0" smtClean="0">
                <a:solidFill>
                  <a:schemeClr val="tx1"/>
                </a:solidFill>
                <a:effectLst/>
                <a:latin typeface="Arial" panose="020B0604020202020204" pitchFamily="34" charset="0"/>
                <a:ea typeface="+mn-ea"/>
                <a:cs typeface="+mn-cs"/>
              </a:rPr>
              <a:t>标识最近使用情况</a:t>
            </a:r>
          </a:p>
          <a:p>
            <a:r>
              <a:rPr lang="zh-CN" altLang="en-US" sz="1100" b="0" i="0" kern="1200" dirty="0" smtClean="0">
                <a:solidFill>
                  <a:schemeClr val="tx1"/>
                </a:solidFill>
                <a:effectLst/>
                <a:latin typeface="Arial" panose="020B0604020202020204" pitchFamily="34" charset="0"/>
                <a:ea typeface="+mn-ea"/>
                <a:cs typeface="+mn-cs"/>
              </a:rPr>
              <a:t>⑤访问权限位：标识页面是可读可写、只读、只可执行，用于存储保护</a:t>
            </a:r>
          </a:p>
          <a:p>
            <a:r>
              <a:rPr lang="zh-CN" altLang="en-US" sz="1100" b="0" i="0" kern="1200" dirty="0" smtClean="0">
                <a:solidFill>
                  <a:schemeClr val="tx1"/>
                </a:solidFill>
                <a:effectLst/>
                <a:latin typeface="Arial" panose="020B0604020202020204" pitchFamily="34" charset="0"/>
                <a:ea typeface="+mn-ea"/>
                <a:cs typeface="+mn-cs"/>
              </a:rPr>
              <a:t>⑥禁止缓存位：标识页面是否可以装入</a:t>
            </a:r>
            <a:r>
              <a:rPr lang="en-US" altLang="zh-CN" sz="1100" b="0" i="0" kern="1200" dirty="0" smtClean="0">
                <a:solidFill>
                  <a:schemeClr val="tx1"/>
                </a:solidFill>
                <a:effectLst/>
                <a:latin typeface="Arial" panose="020B0604020202020204" pitchFamily="34" charset="0"/>
                <a:ea typeface="+mn-ea"/>
                <a:cs typeface="+mn-cs"/>
              </a:rPr>
              <a:t>Cache</a:t>
            </a:r>
            <a:r>
              <a:rPr lang="zh-CN" altLang="en-US" sz="1100" b="0" i="0" kern="1200" dirty="0" smtClean="0">
                <a:solidFill>
                  <a:schemeClr val="tx1"/>
                </a:solidFill>
                <a:effectLst/>
                <a:latin typeface="Arial" panose="020B0604020202020204" pitchFamily="34" charset="0"/>
                <a:ea typeface="+mn-ea"/>
                <a:cs typeface="+mn-cs"/>
              </a:rPr>
              <a:t>，保证磁盘、内存、</a:t>
            </a:r>
            <a:r>
              <a:rPr lang="en-US" altLang="zh-CN" sz="1100" b="0" i="0" kern="1200" dirty="0" smtClean="0">
                <a:solidFill>
                  <a:schemeClr val="tx1"/>
                </a:solidFill>
                <a:effectLst/>
                <a:latin typeface="Arial" panose="020B0604020202020204" pitchFamily="34" charset="0"/>
                <a:ea typeface="+mn-ea"/>
                <a:cs typeface="+mn-cs"/>
              </a:rPr>
              <a:t>Cache</a:t>
            </a:r>
            <a:r>
              <a:rPr lang="zh-CN" altLang="en-US" sz="1100" b="0" i="0" kern="1200" dirty="0" smtClean="0">
                <a:solidFill>
                  <a:schemeClr val="tx1"/>
                </a:solidFill>
                <a:effectLst/>
                <a:latin typeface="Arial" panose="020B0604020202020204" pitchFamily="34" charset="0"/>
                <a:ea typeface="+mn-ea"/>
                <a:cs typeface="+mn-cs"/>
              </a:rPr>
              <a:t>数据一致性</a:t>
            </a:r>
            <a:endParaRPr lang="en-US" altLang="zh-CN" sz="1100" b="0" i="0" kern="1200" dirty="0" smtClean="0">
              <a:solidFill>
                <a:schemeClr val="tx1"/>
              </a:solidFill>
              <a:effectLst/>
              <a:latin typeface="Arial" panose="020B0604020202020204" pitchFamily="34" charset="0"/>
              <a:ea typeface="+mn-ea"/>
              <a:cs typeface="+mn-cs"/>
            </a:endParaRPr>
          </a:p>
          <a:p>
            <a:endParaRPr lang="en-US" altLang="zh-CN" sz="1100" b="0" i="0" kern="1200" dirty="0" smtClean="0">
              <a:solidFill>
                <a:schemeClr val="tx1"/>
              </a:solidFill>
              <a:effectLst/>
              <a:latin typeface="Arial" panose="020B0604020202020204" pitchFamily="34" charset="0"/>
              <a:ea typeface="+mn-ea"/>
              <a:cs typeface="+mn-cs"/>
            </a:endParaRPr>
          </a:p>
          <a:p>
            <a:r>
              <a:rPr lang="zh-CN" altLang="en-US" sz="1100" b="0" i="0" kern="1200" dirty="0" smtClean="0">
                <a:solidFill>
                  <a:schemeClr val="tx1"/>
                </a:solidFill>
                <a:effectLst/>
                <a:latin typeface="Arial" panose="020B0604020202020204" pitchFamily="34" charset="0"/>
                <a:ea typeface="+mn-ea"/>
                <a:cs typeface="+mn-cs"/>
              </a:rPr>
              <a:t>页面大小应该适中，通常为</a:t>
            </a:r>
            <a:r>
              <a:rPr lang="en-US" altLang="zh-CN" sz="1100" b="0" i="0" kern="1200" dirty="0" smtClean="0">
                <a:solidFill>
                  <a:schemeClr val="tx1"/>
                </a:solidFill>
                <a:effectLst/>
                <a:latin typeface="Arial" panose="020B0604020202020204" pitchFamily="34" charset="0"/>
                <a:ea typeface="+mn-ea"/>
                <a:cs typeface="+mn-cs"/>
              </a:rPr>
              <a:t>512B-8KB</a:t>
            </a:r>
            <a:r>
              <a:rPr lang="zh-CN" altLang="en-US" sz="1100" b="0" i="0" kern="1200" dirty="0" smtClean="0">
                <a:solidFill>
                  <a:schemeClr val="tx1"/>
                </a:solidFill>
                <a:effectLst/>
                <a:latin typeface="Arial" panose="020B0604020202020204" pitchFamily="34" charset="0"/>
                <a:ea typeface="+mn-ea"/>
                <a:cs typeface="+mn-cs"/>
              </a:rPr>
              <a:t>，</a:t>
            </a:r>
            <a:r>
              <a:rPr lang="en-US" altLang="zh-CN" sz="1100" b="0" i="0" kern="1200" dirty="0" smtClean="0">
                <a:solidFill>
                  <a:schemeClr val="tx1"/>
                </a:solidFill>
                <a:effectLst/>
                <a:latin typeface="Arial" panose="020B0604020202020204" pitchFamily="34" charset="0"/>
                <a:ea typeface="+mn-ea"/>
                <a:cs typeface="+mn-cs"/>
              </a:rPr>
              <a:t>windows</a:t>
            </a:r>
            <a:r>
              <a:rPr lang="zh-CN" altLang="en-US" sz="1100" b="0" i="0" kern="1200" dirty="0" smtClean="0">
                <a:solidFill>
                  <a:schemeClr val="tx1"/>
                </a:solidFill>
                <a:effectLst/>
                <a:latin typeface="Arial" panose="020B0604020202020204" pitchFamily="34" charset="0"/>
                <a:ea typeface="+mn-ea"/>
                <a:cs typeface="+mn-cs"/>
              </a:rPr>
              <a:t>系统的页面大小为</a:t>
            </a:r>
            <a:r>
              <a:rPr lang="en-US" altLang="zh-CN" sz="1100" b="0" i="0" kern="1200" dirty="0" smtClean="0">
                <a:solidFill>
                  <a:schemeClr val="tx1"/>
                </a:solidFill>
                <a:effectLst/>
                <a:latin typeface="Arial" panose="020B0604020202020204" pitchFamily="34" charset="0"/>
                <a:ea typeface="+mn-ea"/>
                <a:cs typeface="+mn-cs"/>
              </a:rPr>
              <a:t>4KB</a:t>
            </a:r>
          </a:p>
          <a:p>
            <a:r>
              <a:rPr lang="en-US" altLang="zh-CN" sz="1100" b="0" i="0" kern="1200" dirty="0" smtClean="0">
                <a:solidFill>
                  <a:schemeClr val="tx1"/>
                </a:solidFill>
                <a:effectLst/>
                <a:latin typeface="Arial" panose="020B0604020202020204" pitchFamily="34" charset="0"/>
                <a:ea typeface="+mn-ea"/>
                <a:cs typeface="+mn-cs"/>
              </a:rPr>
              <a:t>32G</a:t>
            </a:r>
            <a:r>
              <a:rPr lang="zh-CN" altLang="en-US" sz="1100" b="0" i="0" kern="1200" dirty="0" smtClean="0">
                <a:solidFill>
                  <a:schemeClr val="tx1"/>
                </a:solidFill>
                <a:effectLst/>
                <a:latin typeface="Arial" panose="020B0604020202020204" pitchFamily="34" charset="0"/>
                <a:ea typeface="+mn-ea"/>
                <a:cs typeface="+mn-cs"/>
              </a:rPr>
              <a:t>虚存空间，</a:t>
            </a:r>
            <a:r>
              <a:rPr lang="en-US" altLang="zh-CN" sz="1100" b="0" i="0" kern="1200" dirty="0" smtClean="0">
                <a:solidFill>
                  <a:schemeClr val="tx1"/>
                </a:solidFill>
                <a:effectLst/>
                <a:latin typeface="Arial" panose="020B0604020202020204" pitchFamily="34" charset="0"/>
                <a:ea typeface="+mn-ea"/>
                <a:cs typeface="+mn-cs"/>
              </a:rPr>
              <a:t>4KB</a:t>
            </a:r>
            <a:r>
              <a:rPr lang="zh-CN" altLang="en-US" sz="1100" b="0" i="0" kern="1200" dirty="0" smtClean="0">
                <a:solidFill>
                  <a:schemeClr val="tx1"/>
                </a:solidFill>
                <a:effectLst/>
                <a:latin typeface="Arial" panose="020B0604020202020204" pitchFamily="34" charset="0"/>
                <a:ea typeface="+mn-ea"/>
                <a:cs typeface="+mn-cs"/>
              </a:rPr>
              <a:t>的页面大小，页表项数：</a:t>
            </a:r>
            <a:r>
              <a:rPr lang="en-US" altLang="zh-CN" sz="1100" b="0" i="0" kern="1200" dirty="0" smtClean="0">
                <a:solidFill>
                  <a:schemeClr val="tx1"/>
                </a:solidFill>
                <a:effectLst/>
                <a:latin typeface="Arial" panose="020B0604020202020204" pitchFamily="34" charset="0"/>
                <a:ea typeface="+mn-ea"/>
                <a:cs typeface="+mn-cs"/>
              </a:rPr>
              <a:t>4G/4K</a:t>
            </a:r>
            <a:r>
              <a:rPr lang="en-US" altLang="zh-CN" sz="1100" b="0" i="0" kern="1200" baseline="0" dirty="0" smtClean="0">
                <a:solidFill>
                  <a:schemeClr val="tx1"/>
                </a:solidFill>
                <a:effectLst/>
                <a:latin typeface="Arial" panose="020B0604020202020204" pitchFamily="34" charset="0"/>
                <a:ea typeface="+mn-ea"/>
                <a:cs typeface="+mn-cs"/>
              </a:rPr>
              <a:t> = 1M</a:t>
            </a:r>
            <a:r>
              <a:rPr lang="zh-CN" altLang="en-US" sz="1100" b="0" i="0" kern="1200" baseline="0" dirty="0" smtClean="0">
                <a:solidFill>
                  <a:schemeClr val="tx1"/>
                </a:solidFill>
                <a:effectLst/>
                <a:latin typeface="Arial" panose="020B0604020202020204" pitchFamily="34" charset="0"/>
                <a:ea typeface="+mn-ea"/>
                <a:cs typeface="+mn-cs"/>
              </a:rPr>
              <a:t>页 </a:t>
            </a:r>
            <a:r>
              <a:rPr lang="en-US" altLang="zh-CN" sz="1100" b="0" i="0" kern="1200" baseline="0" dirty="0" smtClean="0">
                <a:solidFill>
                  <a:schemeClr val="tx1"/>
                </a:solidFill>
                <a:effectLst/>
                <a:latin typeface="Arial" panose="020B0604020202020204" pitchFamily="34" charset="0"/>
                <a:ea typeface="+mn-ea"/>
                <a:cs typeface="+mn-cs"/>
              </a:rPr>
              <a:t>= 2</a:t>
            </a:r>
            <a:r>
              <a:rPr lang="en-US" altLang="zh-CN" sz="1100" b="0" i="0" kern="1200" baseline="30000" dirty="0" smtClean="0">
                <a:solidFill>
                  <a:schemeClr val="tx1"/>
                </a:solidFill>
                <a:effectLst/>
                <a:latin typeface="Arial" panose="020B0604020202020204" pitchFamily="34" charset="0"/>
                <a:ea typeface="+mn-ea"/>
                <a:cs typeface="+mn-cs"/>
              </a:rPr>
              <a:t>20</a:t>
            </a:r>
            <a:endParaRPr lang="zh-CN" altLang="en-US" sz="1100" b="0" i="0" kern="1200" baseline="30000" dirty="0" smtClean="0">
              <a:solidFill>
                <a:schemeClr val="tx1"/>
              </a:solidFill>
              <a:effectLst/>
              <a:latin typeface="Arial" panose="020B0604020202020204" pitchFamily="34" charset="0"/>
              <a:ea typeface="+mn-ea"/>
              <a:cs typeface="+mn-cs"/>
            </a:endParaRPr>
          </a:p>
          <a:p>
            <a:r>
              <a:rPr lang="zh-CN" altLang="en-US" dirty="0" smtClean="0"/>
              <a:t>假设每个页表项大小为</a:t>
            </a:r>
            <a:r>
              <a:rPr lang="en-US" altLang="zh-CN" dirty="0" smtClean="0"/>
              <a:t>4B</a:t>
            </a:r>
            <a:r>
              <a:rPr lang="zh-CN" altLang="en-US" dirty="0" smtClean="0"/>
              <a:t>，则整个页表占用</a:t>
            </a:r>
            <a:r>
              <a:rPr lang="en-US" altLang="zh-CN" dirty="0" smtClean="0"/>
              <a:t>4MB</a:t>
            </a:r>
            <a:r>
              <a:rPr lang="zh-CN" altLang="en-US" dirty="0" smtClean="0"/>
              <a:t>空间</a:t>
            </a:r>
            <a:endParaRPr lang="zh-CN" altLang="en-US" dirty="0"/>
          </a:p>
        </p:txBody>
      </p:sp>
    </p:spTree>
    <p:extLst>
      <p:ext uri="{BB962C8B-B14F-4D97-AF65-F5344CB8AC3E}">
        <p14:creationId xmlns:p14="http://schemas.microsoft.com/office/powerpoint/2010/main" val="39322438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1A789C2-D2D2-4C46-84FD-94B0A87B7E8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0D9B5D5D-4BB9-44CC-8C47-AD631238809B}" type="slidenum">
              <a:rPr kumimoji="1" lang="zh-CN" altLang="en-US" sz="1300">
                <a:latin typeface="Times New Roman" panose="02020603050405020304" pitchFamily="18" charset="0"/>
              </a:rPr>
              <a:pPr algn="r" eaLnBrk="1" hangingPunct="1">
                <a:lnSpc>
                  <a:spcPct val="100000"/>
                </a:lnSpc>
                <a:spcBef>
                  <a:spcPct val="0"/>
                </a:spcBef>
              </a:pPr>
              <a:t>71</a:t>
            </a:fld>
            <a:endParaRPr kumimoji="1" lang="en-US" altLang="zh-CN" sz="1300">
              <a:latin typeface="Times New Roman" panose="02020603050405020304" pitchFamily="18" charset="0"/>
            </a:endParaRPr>
          </a:p>
        </p:txBody>
      </p:sp>
      <p:sp>
        <p:nvSpPr>
          <p:cNvPr id="144387" name="Rectangle 2">
            <a:extLst>
              <a:ext uri="{FF2B5EF4-FFF2-40B4-BE49-F238E27FC236}">
                <a16:creationId xmlns:a16="http://schemas.microsoft.com/office/drawing/2014/main" id="{8F7FA0C7-4329-4096-BD56-50E0336C5DBE}"/>
              </a:ext>
            </a:extLst>
          </p:cNvPr>
          <p:cNvSpPr>
            <a:spLocks noGrp="1" noRot="1" noChangeAspect="1" noChangeArrowheads="1" noTextEdit="1"/>
          </p:cNvSpPr>
          <p:nvPr>
            <p:ph type="sldImg"/>
          </p:nvPr>
        </p:nvSpPr>
        <p:spPr>
          <a:xfrm>
            <a:off x="987425" y="642938"/>
            <a:ext cx="5137150" cy="3852862"/>
          </a:xfrm>
        </p:spPr>
      </p:sp>
      <p:sp>
        <p:nvSpPr>
          <p:cNvPr id="144388" name="Rectangle 3">
            <a:extLst>
              <a:ext uri="{FF2B5EF4-FFF2-40B4-BE49-F238E27FC236}">
                <a16:creationId xmlns:a16="http://schemas.microsoft.com/office/drawing/2014/main" id="{B9653460-87A5-48EA-AF22-6C26BC1CA831}"/>
              </a:ext>
            </a:extLst>
          </p:cNvPr>
          <p:cNvSpPr>
            <a:spLocks noGrp="1" noChangeArrowheads="1"/>
          </p:cNvSpPr>
          <p:nvPr>
            <p:ph type="body" idx="1"/>
          </p:nvPr>
        </p:nvSpPr>
        <p:spPr>
          <a:noFill/>
        </p:spPr>
        <p:txBody>
          <a:bodyPr lIns="91376" tIns="45689" rIns="91376" bIns="45689"/>
          <a:lstStyle/>
          <a:p>
            <a:pPr eaLnBrk="1" hangingPunct="1"/>
            <a:r>
              <a:rPr lang="en-US" altLang="zh-CN" dirty="0"/>
              <a:t>P.A. =PA=Physical Address</a:t>
            </a:r>
          </a:p>
          <a:p>
            <a:pPr eaLnBrk="1" hangingPunct="1"/>
            <a:r>
              <a:rPr lang="en-US" altLang="zh-CN" dirty="0"/>
              <a:t>VA=Virtual Address</a:t>
            </a:r>
          </a:p>
          <a:p>
            <a:pPr eaLnBrk="1" hangingPunct="1"/>
            <a:r>
              <a:rPr lang="en-US" altLang="zh-CN" dirty="0"/>
              <a:t>V = Valid bit to indicate if the page is inside in memory.</a:t>
            </a:r>
          </a:p>
          <a:p>
            <a:pPr eaLnBrk="1" hangingPunct="1"/>
            <a:r>
              <a:rPr lang="en-US" altLang="zh-CN" dirty="0" err="1"/>
              <a:t>Disp</a:t>
            </a:r>
            <a:r>
              <a:rPr lang="en-US" altLang="zh-CN" dirty="0"/>
              <a:t> = displacement or page offset</a:t>
            </a:r>
          </a:p>
          <a:p>
            <a:pPr eaLnBrk="1" hangingPunct="1"/>
            <a:endParaRPr lang="en-US" altLang="zh-CN" dirty="0"/>
          </a:p>
          <a:p>
            <a:pPr eaLnBrk="1" hangingPunct="1"/>
            <a:r>
              <a:rPr lang="en-US" altLang="zh-CN" dirty="0"/>
              <a:t>Page number in VA is a virtual page number. Frame number in PA is also called physical page number</a:t>
            </a:r>
            <a:r>
              <a:rPr lang="en-US" altLang="zh-CN" dirty="0" smtClean="0"/>
              <a:t>.</a:t>
            </a:r>
          </a:p>
          <a:p>
            <a:pPr eaLnBrk="1" hangingPunct="1"/>
            <a:r>
              <a:rPr lang="zh-CN" altLang="en-US" dirty="0" smtClean="0"/>
              <a:t>使用位：用于替换策略，作为最近是否使用了的标识</a:t>
            </a:r>
            <a:endParaRPr lang="en-US" altLang="zh-CN" dirty="0"/>
          </a:p>
        </p:txBody>
      </p:sp>
    </p:spTree>
    <p:extLst>
      <p:ext uri="{BB962C8B-B14F-4D97-AF65-F5344CB8AC3E}">
        <p14:creationId xmlns:p14="http://schemas.microsoft.com/office/powerpoint/2010/main" val="10303893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9B8B369-C035-4A32-A200-29371817CB7F}"/>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A049CFEE-8E9E-496E-A281-C62EA0207B47}" type="slidenum">
              <a:rPr kumimoji="1" lang="zh-CN" altLang="en-US" sz="1300">
                <a:latin typeface="Times New Roman" panose="02020603050405020304" pitchFamily="18" charset="0"/>
              </a:rPr>
              <a:pPr algn="r" eaLnBrk="1" hangingPunct="1">
                <a:lnSpc>
                  <a:spcPct val="100000"/>
                </a:lnSpc>
                <a:spcBef>
                  <a:spcPct val="0"/>
                </a:spcBef>
              </a:pPr>
              <a:t>72</a:t>
            </a:fld>
            <a:endParaRPr kumimoji="1" lang="en-US" altLang="zh-CN" sz="1300">
              <a:latin typeface="Times New Roman" panose="02020603050405020304" pitchFamily="18" charset="0"/>
            </a:endParaRPr>
          </a:p>
        </p:txBody>
      </p:sp>
      <p:sp>
        <p:nvSpPr>
          <p:cNvPr id="146435" name="Rectangle 2">
            <a:extLst>
              <a:ext uri="{FF2B5EF4-FFF2-40B4-BE49-F238E27FC236}">
                <a16:creationId xmlns:a16="http://schemas.microsoft.com/office/drawing/2014/main" id="{BA5021A4-9FEA-4EDF-A206-6AF0FE1CA121}"/>
              </a:ext>
            </a:extLst>
          </p:cNvPr>
          <p:cNvSpPr>
            <a:spLocks noGrp="1" noRot="1" noChangeAspect="1" noChangeArrowheads="1" noTextEdit="1"/>
          </p:cNvSpPr>
          <p:nvPr>
            <p:ph type="sldImg"/>
          </p:nvPr>
        </p:nvSpPr>
        <p:spPr>
          <a:xfrm>
            <a:off x="987425" y="642938"/>
            <a:ext cx="5137150" cy="3852862"/>
          </a:xfrm>
        </p:spPr>
      </p:sp>
      <p:sp>
        <p:nvSpPr>
          <p:cNvPr id="146436" name="Rectangle 3">
            <a:extLst>
              <a:ext uri="{FF2B5EF4-FFF2-40B4-BE49-F238E27FC236}">
                <a16:creationId xmlns:a16="http://schemas.microsoft.com/office/drawing/2014/main" id="{2A00643E-C8BD-4E17-BEAE-1A8530CAD434}"/>
              </a:ext>
            </a:extLst>
          </p:cNvPr>
          <p:cNvSpPr>
            <a:spLocks noGrp="1" noChangeArrowheads="1"/>
          </p:cNvSpPr>
          <p:nvPr>
            <p:ph type="body" idx="1"/>
          </p:nvPr>
        </p:nvSpPr>
        <p:spPr>
          <a:noFill/>
        </p:spPr>
        <p:txBody>
          <a:bodyPr lIns="91376" tIns="45689" rIns="91376" bIns="45689"/>
          <a:lstStyle/>
          <a:p>
            <a:pPr eaLnBrk="1" hangingPunct="1"/>
            <a:r>
              <a:rPr lang="en-US" altLang="zh-CN" dirty="0"/>
              <a:t>P.A. =PA=Physical Address</a:t>
            </a:r>
          </a:p>
          <a:p>
            <a:pPr eaLnBrk="1" hangingPunct="1"/>
            <a:r>
              <a:rPr lang="en-US" altLang="zh-CN" dirty="0"/>
              <a:t>VA=Virtual Address</a:t>
            </a:r>
          </a:p>
          <a:p>
            <a:pPr eaLnBrk="1" hangingPunct="1"/>
            <a:r>
              <a:rPr lang="en-US" altLang="zh-CN" dirty="0"/>
              <a:t>V = Valid bit to indicate if the page is inside in memory.</a:t>
            </a:r>
          </a:p>
          <a:p>
            <a:pPr eaLnBrk="1" hangingPunct="1"/>
            <a:r>
              <a:rPr lang="en-US" altLang="zh-CN" dirty="0" err="1"/>
              <a:t>Disp</a:t>
            </a:r>
            <a:r>
              <a:rPr lang="en-US" altLang="zh-CN" dirty="0"/>
              <a:t> = displacement or page </a:t>
            </a:r>
            <a:r>
              <a:rPr lang="en-US" altLang="zh-CN" dirty="0" smtClean="0"/>
              <a:t>offset</a:t>
            </a:r>
            <a:endParaRPr lang="en-US" altLang="zh-CN" dirty="0"/>
          </a:p>
          <a:p>
            <a:pPr eaLnBrk="1" hangingPunct="1"/>
            <a:r>
              <a:rPr lang="en-US" altLang="zh-CN" dirty="0"/>
              <a:t>Page number in VA is a virtual page number. Frame number in PA is also called physical page number</a:t>
            </a:r>
            <a:r>
              <a:rPr lang="en-US" altLang="zh-CN" dirty="0" smtClean="0"/>
              <a:t>.</a:t>
            </a:r>
          </a:p>
          <a:p>
            <a:pPr eaLnBrk="1" hangingPunct="1"/>
            <a:r>
              <a:rPr lang="zh-CN" altLang="en-US" dirty="0" smtClean="0"/>
              <a:t>页表基地址放在页表基址寄存器中的</a:t>
            </a:r>
            <a:endParaRPr lang="en-US" altLang="zh-CN" dirty="0" smtClean="0"/>
          </a:p>
          <a:p>
            <a:pPr eaLnBrk="1" hangingPunct="1"/>
            <a:r>
              <a:rPr lang="en-US" altLang="zh-CN" dirty="0" smtClean="0"/>
              <a:t>32</a:t>
            </a:r>
            <a:r>
              <a:rPr lang="zh-CN" altLang="en-US" dirty="0" smtClean="0"/>
              <a:t>位虚拟地址的高</a:t>
            </a:r>
            <a:r>
              <a:rPr lang="en-US" altLang="zh-CN" dirty="0" smtClean="0"/>
              <a:t>20</a:t>
            </a:r>
            <a:r>
              <a:rPr lang="zh-CN" altLang="en-US" dirty="0" smtClean="0"/>
              <a:t>位为虚页号，作为页表索引，从基地址偏移索引值的地方访问到该虚页对应的页表项</a:t>
            </a:r>
            <a:endParaRPr lang="en-US" altLang="zh-CN" dirty="0" smtClean="0"/>
          </a:p>
          <a:p>
            <a:pPr eaLnBrk="1" hangingPunct="1"/>
            <a:r>
              <a:rPr lang="zh-CN" altLang="en-US" dirty="0" smtClean="0"/>
              <a:t>从页表项中读出：该页是否在主存中</a:t>
            </a:r>
            <a:r>
              <a:rPr lang="en-US" altLang="zh-CN" dirty="0" smtClean="0"/>
              <a:t>V=1</a:t>
            </a:r>
            <a:r>
              <a:rPr lang="zh-CN" altLang="en-US" dirty="0" smtClean="0"/>
              <a:t>；权限访问是否合规；以及实页号</a:t>
            </a:r>
            <a:r>
              <a:rPr lang="en-US" altLang="zh-CN" dirty="0" smtClean="0"/>
              <a:t>PF#</a:t>
            </a:r>
            <a:r>
              <a:rPr lang="zh-CN" altLang="en-US" dirty="0" smtClean="0"/>
              <a:t>，再进行地址转换。</a:t>
            </a:r>
            <a:endParaRPr lang="en-US" altLang="zh-CN" dirty="0" smtClean="0"/>
          </a:p>
          <a:p>
            <a:pPr eaLnBrk="1" hangingPunct="1"/>
            <a:r>
              <a:rPr lang="zh-CN" altLang="en-US" dirty="0" smtClean="0"/>
              <a:t>实页号拼接在虚拟地址中的低</a:t>
            </a:r>
            <a:r>
              <a:rPr lang="en-US" altLang="zh-CN" dirty="0" smtClean="0"/>
              <a:t>12</a:t>
            </a:r>
            <a:r>
              <a:rPr lang="zh-CN" altLang="en-US" dirty="0" smtClean="0"/>
              <a:t>位（表示页内字节地址）得到实际的主存物理地址</a:t>
            </a:r>
            <a:endParaRPr lang="en-US" altLang="zh-CN" dirty="0" smtClean="0"/>
          </a:p>
          <a:p>
            <a:pPr eaLnBrk="1" hangingPunct="1"/>
            <a:r>
              <a:rPr lang="zh-CN" altLang="en-US" dirty="0" smtClean="0"/>
              <a:t>实页的页数太多，代价太高，同时比较</a:t>
            </a:r>
            <a:r>
              <a:rPr lang="en-US" altLang="zh-CN" dirty="0" smtClean="0"/>
              <a:t>tag</a:t>
            </a:r>
            <a:r>
              <a:rPr lang="zh-CN" altLang="en-US" dirty="0" smtClean="0"/>
              <a:t>不划算，但依次遍历比较</a:t>
            </a:r>
            <a:r>
              <a:rPr lang="en-US" altLang="zh-CN" dirty="0" smtClean="0"/>
              <a:t>tag</a:t>
            </a:r>
            <a:r>
              <a:rPr lang="zh-CN" altLang="en-US" dirty="0" smtClean="0"/>
              <a:t>就很慢</a:t>
            </a:r>
            <a:endParaRPr lang="en-US" altLang="zh-CN" dirty="0"/>
          </a:p>
        </p:txBody>
      </p:sp>
    </p:spTree>
    <p:extLst>
      <p:ext uri="{BB962C8B-B14F-4D97-AF65-F5344CB8AC3E}">
        <p14:creationId xmlns:p14="http://schemas.microsoft.com/office/powerpoint/2010/main" val="30786468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B23BE2A2-1682-4BF7-8ACF-A7AF04A25CB6}"/>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5CD1E02F-DF36-4FE5-9A18-6C0CB00AC516}" type="slidenum">
              <a:rPr kumimoji="1" lang="zh-CN" altLang="en-US" sz="1300">
                <a:latin typeface="Times New Roman" panose="02020603050405020304" pitchFamily="18" charset="0"/>
              </a:rPr>
              <a:pPr algn="r" eaLnBrk="1" hangingPunct="1">
                <a:lnSpc>
                  <a:spcPct val="100000"/>
                </a:lnSpc>
                <a:spcBef>
                  <a:spcPct val="0"/>
                </a:spcBef>
              </a:pPr>
              <a:t>73</a:t>
            </a:fld>
            <a:endParaRPr kumimoji="1" lang="en-US" altLang="zh-CN" sz="1300">
              <a:latin typeface="Times New Roman" panose="02020603050405020304" pitchFamily="18" charset="0"/>
            </a:endParaRPr>
          </a:p>
        </p:txBody>
      </p:sp>
      <p:sp>
        <p:nvSpPr>
          <p:cNvPr id="148483" name="Rectangle 2">
            <a:extLst>
              <a:ext uri="{FF2B5EF4-FFF2-40B4-BE49-F238E27FC236}">
                <a16:creationId xmlns:a16="http://schemas.microsoft.com/office/drawing/2014/main" id="{B6A42F85-EECB-4A29-84BA-314BB0C00BFF}"/>
              </a:ext>
            </a:extLst>
          </p:cNvPr>
          <p:cNvSpPr>
            <a:spLocks noGrp="1" noRot="1" noChangeAspect="1" noChangeArrowheads="1" noTextEdit="1"/>
          </p:cNvSpPr>
          <p:nvPr>
            <p:ph type="sldImg"/>
          </p:nvPr>
        </p:nvSpPr>
        <p:spPr>
          <a:xfrm>
            <a:off x="987425" y="642938"/>
            <a:ext cx="5137150" cy="3852862"/>
          </a:xfrm>
        </p:spPr>
      </p:sp>
      <p:sp>
        <p:nvSpPr>
          <p:cNvPr id="148484" name="Rectangle 3">
            <a:extLst>
              <a:ext uri="{FF2B5EF4-FFF2-40B4-BE49-F238E27FC236}">
                <a16:creationId xmlns:a16="http://schemas.microsoft.com/office/drawing/2014/main" id="{62DBC301-B25F-49C6-B4CA-215B0FB31312}"/>
              </a:ext>
            </a:extLst>
          </p:cNvPr>
          <p:cNvSpPr>
            <a:spLocks noGrp="1" noChangeArrowheads="1"/>
          </p:cNvSpPr>
          <p:nvPr>
            <p:ph type="body" idx="1"/>
          </p:nvPr>
        </p:nvSpPr>
        <p:spPr>
          <a:noFill/>
        </p:spPr>
        <p:txBody>
          <a:bodyPr lIns="91376" tIns="45689" rIns="91376" bIns="45689"/>
          <a:lstStyle/>
          <a:p>
            <a:pPr eaLnBrk="1" hangingPunct="1"/>
            <a:r>
              <a:rPr lang="zh-CN" altLang="en-US" dirty="0" smtClean="0"/>
              <a:t>当给出一个虚拟地址进行访问时，可能出现两种异常：</a:t>
            </a:r>
            <a:endParaRPr lang="en-US" altLang="zh-CN" dirty="0" smtClean="0"/>
          </a:p>
          <a:p>
            <a:pPr eaLnBrk="1" hangingPunct="1"/>
            <a:r>
              <a:rPr lang="en-US" altLang="zh-CN" dirty="0" smtClean="0"/>
              <a:t>1.</a:t>
            </a:r>
            <a:r>
              <a:rPr lang="zh-CN" altLang="en-US" dirty="0" smtClean="0"/>
              <a:t>缺页</a:t>
            </a:r>
            <a:r>
              <a:rPr lang="en-US" altLang="zh-CN" dirty="0" smtClean="0"/>
              <a:t>Page fault</a:t>
            </a:r>
          </a:p>
          <a:p>
            <a:pPr eaLnBrk="1" hangingPunct="1"/>
            <a:r>
              <a:rPr lang="zh-CN" altLang="en-US" dirty="0" smtClean="0"/>
              <a:t>缺页异常（中断）：换出一页（如果没有空页的话），装入访问的这一页</a:t>
            </a:r>
            <a:endParaRPr lang="en-US" altLang="zh-CN" dirty="0" smtClean="0"/>
          </a:p>
          <a:p>
            <a:pPr eaLnBrk="1" hangingPunct="1"/>
            <a:r>
              <a:rPr lang="en-US" altLang="zh-CN" dirty="0" smtClean="0"/>
              <a:t>2.</a:t>
            </a:r>
            <a:r>
              <a:rPr lang="zh-CN" altLang="en-US" dirty="0" smtClean="0"/>
              <a:t>访问违例</a:t>
            </a:r>
            <a:endParaRPr lang="zh-CN" altLang="en-US" dirty="0"/>
          </a:p>
        </p:txBody>
      </p:sp>
    </p:spTree>
    <p:extLst>
      <p:ext uri="{BB962C8B-B14F-4D97-AF65-F5344CB8AC3E}">
        <p14:creationId xmlns:p14="http://schemas.microsoft.com/office/powerpoint/2010/main" val="9272216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5D001C6-67D8-42B1-9BFD-D7C1D7FF97B1}"/>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2B75DDF3-B3A6-4FA0-B3C7-6A023675FFAE}" type="slidenum">
              <a:rPr kumimoji="1" lang="zh-CN" altLang="en-US" sz="1300">
                <a:latin typeface="Times New Roman" panose="02020603050405020304" pitchFamily="18" charset="0"/>
              </a:rPr>
              <a:pPr algn="r" eaLnBrk="1" hangingPunct="1">
                <a:lnSpc>
                  <a:spcPct val="100000"/>
                </a:lnSpc>
                <a:spcBef>
                  <a:spcPct val="0"/>
                </a:spcBef>
              </a:pPr>
              <a:t>74</a:t>
            </a:fld>
            <a:endParaRPr kumimoji="1" lang="en-US" altLang="zh-CN" sz="1300">
              <a:latin typeface="Times New Roman" panose="02020603050405020304" pitchFamily="18" charset="0"/>
            </a:endParaRPr>
          </a:p>
        </p:txBody>
      </p:sp>
      <p:sp>
        <p:nvSpPr>
          <p:cNvPr id="152579" name="Rectangle 2">
            <a:extLst>
              <a:ext uri="{FF2B5EF4-FFF2-40B4-BE49-F238E27FC236}">
                <a16:creationId xmlns:a16="http://schemas.microsoft.com/office/drawing/2014/main" id="{8F82C37B-0958-49E7-AB5D-96E5F284A7AF}"/>
              </a:ext>
            </a:extLst>
          </p:cNvPr>
          <p:cNvSpPr>
            <a:spLocks noGrp="1" noRot="1" noChangeAspect="1" noChangeArrowheads="1" noTextEdit="1"/>
          </p:cNvSpPr>
          <p:nvPr>
            <p:ph type="sldImg"/>
          </p:nvPr>
        </p:nvSpPr>
        <p:spPr>
          <a:xfrm>
            <a:off x="987425" y="642938"/>
            <a:ext cx="5137150" cy="3852862"/>
          </a:xfrm>
        </p:spPr>
      </p:sp>
      <p:sp>
        <p:nvSpPr>
          <p:cNvPr id="152580" name="Rectangle 3">
            <a:extLst>
              <a:ext uri="{FF2B5EF4-FFF2-40B4-BE49-F238E27FC236}">
                <a16:creationId xmlns:a16="http://schemas.microsoft.com/office/drawing/2014/main" id="{7D81E44B-B14C-4013-AC01-B5D3CB577E07}"/>
              </a:ext>
            </a:extLst>
          </p:cNvPr>
          <p:cNvSpPr>
            <a:spLocks noGrp="1" noChangeArrowheads="1"/>
          </p:cNvSpPr>
          <p:nvPr>
            <p:ph type="body" idx="1"/>
          </p:nvPr>
        </p:nvSpPr>
        <p:spPr>
          <a:noFill/>
        </p:spPr>
        <p:txBody>
          <a:bodyPr lIns="91376" tIns="45689" rIns="91376" bIns="45689"/>
          <a:lstStyle/>
          <a:p>
            <a:pPr eaLnBrk="1" hangingPunct="1"/>
            <a:r>
              <a:rPr lang="en-US" altLang="zh-CN" dirty="0" smtClean="0"/>
              <a:t>2</a:t>
            </a:r>
            <a:r>
              <a:rPr lang="en-US" altLang="zh-CN" baseline="30000" dirty="0" smtClean="0"/>
              <a:t>20</a:t>
            </a:r>
            <a:r>
              <a:rPr lang="en-US" altLang="zh-CN" dirty="0" smtClean="0"/>
              <a:t>=1M</a:t>
            </a:r>
            <a:r>
              <a:rPr lang="zh-CN" altLang="en-US" dirty="0" smtClean="0"/>
              <a:t>页的页表存放在内存中，每次访存都是先访问页表，再进行地址转换，再访问物理内存，所以访问两次主存</a:t>
            </a:r>
            <a:endParaRPr lang="en-US" altLang="zh-CN" dirty="0" smtClean="0"/>
          </a:p>
          <a:p>
            <a:pPr eaLnBrk="1" hangingPunct="1"/>
            <a:r>
              <a:rPr lang="zh-CN" altLang="en-US" dirty="0" smtClean="0"/>
              <a:t>由于访问页表也具有局部性，因此在</a:t>
            </a:r>
            <a:r>
              <a:rPr lang="en-US" altLang="zh-CN" dirty="0" smtClean="0"/>
              <a:t>cache</a:t>
            </a:r>
            <a:r>
              <a:rPr lang="zh-CN" altLang="en-US" dirty="0" smtClean="0"/>
              <a:t>中设置</a:t>
            </a:r>
            <a:r>
              <a:rPr lang="en-US" altLang="zh-CN" dirty="0" smtClean="0"/>
              <a:t>TLB</a:t>
            </a:r>
            <a:r>
              <a:rPr lang="zh-CN" altLang="en-US" dirty="0" smtClean="0"/>
              <a:t>快表，例如快表项</a:t>
            </a:r>
            <a:r>
              <a:rPr lang="en-US" altLang="zh-CN" dirty="0" smtClean="0"/>
              <a:t>16</a:t>
            </a:r>
            <a:r>
              <a:rPr lang="zh-CN" altLang="en-US" dirty="0" smtClean="0"/>
              <a:t>行（也可以</a:t>
            </a:r>
            <a:r>
              <a:rPr lang="en-US" altLang="zh-CN" dirty="0" smtClean="0"/>
              <a:t>8</a:t>
            </a:r>
            <a:r>
              <a:rPr lang="zh-CN" altLang="en-US" dirty="0" smtClean="0"/>
              <a:t>组，每组</a:t>
            </a:r>
            <a:r>
              <a:rPr lang="en-US" altLang="zh-CN" dirty="0" smtClean="0"/>
              <a:t>2</a:t>
            </a:r>
            <a:r>
              <a:rPr lang="zh-CN" altLang="en-US" dirty="0" smtClean="0"/>
              <a:t>行）</a:t>
            </a:r>
            <a:endParaRPr lang="en-US" altLang="zh-CN" dirty="0" smtClean="0"/>
          </a:p>
          <a:p>
            <a:pPr eaLnBrk="1" hangingPunct="1"/>
            <a:r>
              <a:rPr lang="zh-CN" altLang="en-US" dirty="0" smtClean="0"/>
              <a:t>页表项和快表项之间：</a:t>
            </a:r>
            <a:endParaRPr lang="en-US" altLang="zh-CN" dirty="0" smtClean="0"/>
          </a:p>
          <a:p>
            <a:pPr eaLnBrk="1" hangingPunct="1"/>
            <a:r>
              <a:rPr lang="en-US" altLang="zh-CN" dirty="0" smtClean="0"/>
              <a:t>1.</a:t>
            </a:r>
            <a:r>
              <a:rPr lang="zh-CN" altLang="en-US" dirty="0" smtClean="0"/>
              <a:t>全相联映射：则</a:t>
            </a:r>
            <a:r>
              <a:rPr lang="en-US" altLang="zh-CN" dirty="0" smtClean="0"/>
              <a:t>20</a:t>
            </a:r>
            <a:r>
              <a:rPr lang="zh-CN" altLang="en-US" dirty="0" smtClean="0"/>
              <a:t>位虚页号在快表项中作为</a:t>
            </a:r>
            <a:r>
              <a:rPr lang="en-US" altLang="zh-CN" dirty="0" smtClean="0"/>
              <a:t>tag</a:t>
            </a:r>
            <a:r>
              <a:rPr lang="zh-CN" altLang="en-US" dirty="0" smtClean="0"/>
              <a:t>，当</a:t>
            </a:r>
            <a:r>
              <a:rPr lang="en-US" altLang="zh-CN" dirty="0" smtClean="0"/>
              <a:t>CPU</a:t>
            </a:r>
            <a:r>
              <a:rPr lang="zh-CN" altLang="en-US" dirty="0" smtClean="0"/>
              <a:t>访问一个虚拟地址时，需要所有快表项的</a:t>
            </a:r>
            <a:r>
              <a:rPr lang="en-US" altLang="zh-CN" dirty="0" smtClean="0"/>
              <a:t>tag</a:t>
            </a:r>
            <a:r>
              <a:rPr lang="zh-CN" altLang="en-US" dirty="0" smtClean="0"/>
              <a:t>都与这个</a:t>
            </a:r>
            <a:r>
              <a:rPr lang="en-US" altLang="zh-CN" dirty="0" smtClean="0"/>
              <a:t>20</a:t>
            </a:r>
            <a:r>
              <a:rPr lang="zh-CN" altLang="en-US" dirty="0" smtClean="0"/>
              <a:t>位的虚页比较，</a:t>
            </a:r>
            <a:endParaRPr lang="en-US" altLang="zh-CN" dirty="0" smtClean="0"/>
          </a:p>
          <a:p>
            <a:pPr eaLnBrk="1" hangingPunct="1"/>
            <a:r>
              <a:rPr lang="zh-CN" altLang="en-US" dirty="0" smtClean="0"/>
              <a:t>如果有一项相等，表示命中，当前快表项就是访问的页表的拷贝；如果没有相等，则把页表项装到任一快表项中</a:t>
            </a:r>
            <a:endParaRPr lang="en-US" altLang="zh-CN" dirty="0" smtClean="0"/>
          </a:p>
          <a:p>
            <a:pPr eaLnBrk="1" hangingPunct="1"/>
            <a:r>
              <a:rPr lang="en-US" altLang="zh-CN" dirty="0" smtClean="0"/>
              <a:t>2.</a:t>
            </a:r>
            <a:r>
              <a:rPr lang="zh-CN" altLang="en-US" dirty="0" smtClean="0"/>
              <a:t>组相联映射：如果有</a:t>
            </a:r>
            <a:r>
              <a:rPr lang="en-US" altLang="zh-CN" dirty="0" smtClean="0"/>
              <a:t>8</a:t>
            </a:r>
            <a:r>
              <a:rPr lang="zh-CN" altLang="en-US" dirty="0" smtClean="0"/>
              <a:t>组，则</a:t>
            </a:r>
            <a:r>
              <a:rPr lang="en-US" altLang="zh-CN" dirty="0" smtClean="0"/>
              <a:t>20</a:t>
            </a:r>
            <a:r>
              <a:rPr lang="zh-CN" altLang="en-US" dirty="0" smtClean="0"/>
              <a:t>位虚页号中的低</a:t>
            </a:r>
            <a:r>
              <a:rPr lang="en-US" altLang="zh-CN" dirty="0" smtClean="0"/>
              <a:t>3</a:t>
            </a:r>
            <a:r>
              <a:rPr lang="zh-CN" altLang="en-US" dirty="0" smtClean="0"/>
              <a:t>位作为组号，即</a:t>
            </a:r>
            <a:r>
              <a:rPr lang="en-US" altLang="zh-CN" dirty="0" smtClean="0"/>
              <a:t>cache</a:t>
            </a:r>
            <a:r>
              <a:rPr lang="zh-CN" altLang="en-US" dirty="0" smtClean="0"/>
              <a:t>组索引，高</a:t>
            </a:r>
            <a:r>
              <a:rPr lang="en-US" altLang="zh-CN" dirty="0" smtClean="0"/>
              <a:t>17</a:t>
            </a:r>
            <a:r>
              <a:rPr lang="zh-CN" altLang="en-US" dirty="0" smtClean="0"/>
              <a:t>位作为</a:t>
            </a:r>
            <a:r>
              <a:rPr lang="en-US" altLang="zh-CN" dirty="0" smtClean="0"/>
              <a:t>tag</a:t>
            </a:r>
            <a:r>
              <a:rPr lang="zh-CN" altLang="en-US" dirty="0" smtClean="0"/>
              <a:t>。当</a:t>
            </a:r>
            <a:r>
              <a:rPr lang="en-US" altLang="zh-CN" dirty="0" smtClean="0"/>
              <a:t>CPU</a:t>
            </a:r>
            <a:r>
              <a:rPr lang="zh-CN" altLang="en-US" dirty="0" smtClean="0"/>
              <a:t>访问一个虚拟地址时，</a:t>
            </a:r>
            <a:endParaRPr lang="en-US" altLang="zh-CN" dirty="0" smtClean="0"/>
          </a:p>
          <a:p>
            <a:pPr eaLnBrk="1" hangingPunct="1"/>
            <a:r>
              <a:rPr lang="zh-CN" altLang="en-US" dirty="0" smtClean="0"/>
              <a:t>先取这</a:t>
            </a:r>
            <a:r>
              <a:rPr lang="en-US" altLang="zh-CN" dirty="0" smtClean="0"/>
              <a:t>20</a:t>
            </a:r>
            <a:r>
              <a:rPr lang="zh-CN" altLang="en-US" dirty="0" smtClean="0"/>
              <a:t>位虚拟页号的低</a:t>
            </a:r>
            <a:r>
              <a:rPr lang="en-US" altLang="zh-CN" dirty="0" smtClean="0"/>
              <a:t>3</a:t>
            </a:r>
            <a:r>
              <a:rPr lang="zh-CN" altLang="en-US" dirty="0" smtClean="0"/>
              <a:t>位定位到快表的组，然后同时比较这两组的</a:t>
            </a:r>
            <a:r>
              <a:rPr lang="en-US" altLang="zh-CN" dirty="0" smtClean="0"/>
              <a:t>tag</a:t>
            </a:r>
            <a:r>
              <a:rPr lang="zh-CN" altLang="en-US" dirty="0" smtClean="0"/>
              <a:t>和高</a:t>
            </a:r>
            <a:r>
              <a:rPr lang="en-US" altLang="zh-CN" dirty="0" smtClean="0"/>
              <a:t>17</a:t>
            </a:r>
            <a:r>
              <a:rPr lang="zh-CN" altLang="en-US" dirty="0" smtClean="0"/>
              <a:t>位的</a:t>
            </a:r>
            <a:r>
              <a:rPr lang="en-US" altLang="zh-CN" dirty="0" smtClean="0"/>
              <a:t>tag</a:t>
            </a:r>
            <a:r>
              <a:rPr lang="zh-CN" altLang="en-US" dirty="0" smtClean="0"/>
              <a:t>，如果有相等的则命中。</a:t>
            </a:r>
            <a:endParaRPr lang="zh-CN" altLang="en-US" dirty="0"/>
          </a:p>
        </p:txBody>
      </p:sp>
    </p:spTree>
    <p:extLst>
      <p:ext uri="{BB962C8B-B14F-4D97-AF65-F5344CB8AC3E}">
        <p14:creationId xmlns:p14="http://schemas.microsoft.com/office/powerpoint/2010/main" val="22302614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96B69B1E-0271-4F07-A895-3F85A002B47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9CC2326F-1722-4AA9-B29F-5D5B2A42C4BB}" type="slidenum">
              <a:rPr kumimoji="1" lang="zh-CN" altLang="en-US" sz="1300">
                <a:latin typeface="Times New Roman" panose="02020603050405020304" pitchFamily="18" charset="0"/>
              </a:rPr>
              <a:pPr algn="r" eaLnBrk="1" hangingPunct="1">
                <a:lnSpc>
                  <a:spcPct val="100000"/>
                </a:lnSpc>
                <a:spcBef>
                  <a:spcPct val="0"/>
                </a:spcBef>
              </a:pPr>
              <a:t>75</a:t>
            </a:fld>
            <a:endParaRPr kumimoji="1" lang="en-US" altLang="zh-CN" sz="1300">
              <a:latin typeface="Times New Roman" panose="02020603050405020304" pitchFamily="18" charset="0"/>
            </a:endParaRPr>
          </a:p>
        </p:txBody>
      </p:sp>
      <p:sp>
        <p:nvSpPr>
          <p:cNvPr id="154627" name="Rectangle 2">
            <a:extLst>
              <a:ext uri="{FF2B5EF4-FFF2-40B4-BE49-F238E27FC236}">
                <a16:creationId xmlns:a16="http://schemas.microsoft.com/office/drawing/2014/main" id="{D552B620-7A06-483C-AC30-001F0E9C7119}"/>
              </a:ext>
            </a:extLst>
          </p:cNvPr>
          <p:cNvSpPr>
            <a:spLocks noGrp="1" noRot="1" noChangeAspect="1" noChangeArrowheads="1" noTextEdit="1"/>
          </p:cNvSpPr>
          <p:nvPr>
            <p:ph type="sldImg"/>
          </p:nvPr>
        </p:nvSpPr>
        <p:spPr>
          <a:xfrm>
            <a:off x="987425" y="642938"/>
            <a:ext cx="5137150" cy="3852862"/>
          </a:xfrm>
        </p:spPr>
      </p:sp>
      <p:sp>
        <p:nvSpPr>
          <p:cNvPr id="154628" name="Rectangle 3">
            <a:extLst>
              <a:ext uri="{FF2B5EF4-FFF2-40B4-BE49-F238E27FC236}">
                <a16:creationId xmlns:a16="http://schemas.microsoft.com/office/drawing/2014/main" id="{D5E68BAC-50AD-449C-ACDA-CA150A8ECF28}"/>
              </a:ext>
            </a:extLst>
          </p:cNvPr>
          <p:cNvSpPr>
            <a:spLocks noGrp="1" noChangeArrowheads="1"/>
          </p:cNvSpPr>
          <p:nvPr>
            <p:ph type="body" idx="1"/>
          </p:nvPr>
        </p:nvSpPr>
        <p:spPr>
          <a:noFill/>
        </p:spPr>
        <p:txBody>
          <a:bodyPr lIns="91376" tIns="45689" rIns="91376" bIns="45689"/>
          <a:lstStyle/>
          <a:p>
            <a:pPr eaLnBrk="1" hangingPunct="1"/>
            <a:r>
              <a:rPr lang="zh-CN" altLang="en-US" dirty="0" smtClean="0"/>
              <a:t>快表的作用：让地址转换变得更快，查内存中的页表大概要几百个时钟周期，而查</a:t>
            </a:r>
            <a:r>
              <a:rPr lang="en-US" altLang="zh-CN" dirty="0" smtClean="0"/>
              <a:t>TLB</a:t>
            </a:r>
            <a:r>
              <a:rPr lang="zh-CN" altLang="en-US" dirty="0" smtClean="0"/>
              <a:t>快表只需要差不多</a:t>
            </a:r>
            <a:r>
              <a:rPr lang="en-US" altLang="zh-CN" dirty="0" smtClean="0"/>
              <a:t>1</a:t>
            </a:r>
            <a:r>
              <a:rPr lang="zh-CN" altLang="en-US" dirty="0" smtClean="0"/>
              <a:t>个周期</a:t>
            </a:r>
            <a:endParaRPr lang="en-US" altLang="zh-CN" dirty="0" smtClean="0"/>
          </a:p>
          <a:p>
            <a:pPr eaLnBrk="1" hangingPunct="1"/>
            <a:r>
              <a:rPr lang="zh-CN" altLang="en-US" dirty="0" smtClean="0"/>
              <a:t>注意：</a:t>
            </a:r>
            <a:r>
              <a:rPr lang="en-US" altLang="zh-CN" dirty="0" smtClean="0"/>
              <a:t>TLB</a:t>
            </a:r>
            <a:r>
              <a:rPr lang="zh-CN" altLang="en-US" dirty="0" smtClean="0"/>
              <a:t>快表项中的</a:t>
            </a:r>
            <a:r>
              <a:rPr lang="en-US" altLang="zh-CN" dirty="0" smtClean="0"/>
              <a:t>valid</a:t>
            </a:r>
            <a:r>
              <a:rPr lang="zh-CN" altLang="en-US" dirty="0" smtClean="0"/>
              <a:t>表示其缓存的页表项是否有效；而页表中的</a:t>
            </a:r>
            <a:r>
              <a:rPr lang="en-US" altLang="zh-CN" dirty="0" smtClean="0"/>
              <a:t>valid</a:t>
            </a:r>
            <a:r>
              <a:rPr lang="zh-CN" altLang="en-US" dirty="0" smtClean="0"/>
              <a:t>表示页表的虚拟页是否在内存中</a:t>
            </a:r>
            <a:endParaRPr lang="zh-CN" altLang="en-US" dirty="0"/>
          </a:p>
        </p:txBody>
      </p:sp>
    </p:spTree>
    <p:extLst>
      <p:ext uri="{BB962C8B-B14F-4D97-AF65-F5344CB8AC3E}">
        <p14:creationId xmlns:p14="http://schemas.microsoft.com/office/powerpoint/2010/main" val="25709182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69E7CE1D-B713-429A-A546-58008C463E5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0FC839B-6993-4552-93D0-3643498E687C}" type="slidenum">
              <a:rPr kumimoji="1" lang="zh-CN" altLang="en-US" sz="1300">
                <a:latin typeface="Times New Roman" panose="02020603050405020304" pitchFamily="18" charset="0"/>
              </a:rPr>
              <a:pPr algn="r" eaLnBrk="1" hangingPunct="1">
                <a:lnSpc>
                  <a:spcPct val="100000"/>
                </a:lnSpc>
                <a:spcBef>
                  <a:spcPct val="0"/>
                </a:spcBef>
              </a:pPr>
              <a:t>76</a:t>
            </a:fld>
            <a:endParaRPr kumimoji="1" lang="en-US" altLang="zh-CN" sz="1300">
              <a:latin typeface="Times New Roman" panose="02020603050405020304" pitchFamily="18" charset="0"/>
            </a:endParaRPr>
          </a:p>
        </p:txBody>
      </p:sp>
      <p:sp>
        <p:nvSpPr>
          <p:cNvPr id="156675" name="Rectangle 2">
            <a:extLst>
              <a:ext uri="{FF2B5EF4-FFF2-40B4-BE49-F238E27FC236}">
                <a16:creationId xmlns:a16="http://schemas.microsoft.com/office/drawing/2014/main" id="{19AE5FE8-A81B-4494-8BAB-0864C06183D3}"/>
              </a:ext>
            </a:extLst>
          </p:cNvPr>
          <p:cNvSpPr>
            <a:spLocks noGrp="1" noRot="1" noChangeAspect="1" noChangeArrowheads="1" noTextEdit="1"/>
          </p:cNvSpPr>
          <p:nvPr>
            <p:ph type="sldImg"/>
          </p:nvPr>
        </p:nvSpPr>
        <p:spPr>
          <a:xfrm>
            <a:off x="987425" y="642938"/>
            <a:ext cx="5137150" cy="3852862"/>
          </a:xfrm>
        </p:spPr>
      </p:sp>
      <p:sp>
        <p:nvSpPr>
          <p:cNvPr id="156676" name="Rectangle 3">
            <a:extLst>
              <a:ext uri="{FF2B5EF4-FFF2-40B4-BE49-F238E27FC236}">
                <a16:creationId xmlns:a16="http://schemas.microsoft.com/office/drawing/2014/main" id="{302286FC-B369-4FFD-BEAA-6F4D63F1CAF9}"/>
              </a:ext>
            </a:extLst>
          </p:cNvPr>
          <p:cNvSpPr>
            <a:spLocks noGrp="1" noChangeArrowheads="1"/>
          </p:cNvSpPr>
          <p:nvPr>
            <p:ph type="body" idx="1"/>
          </p:nvPr>
        </p:nvSpPr>
        <p:spPr>
          <a:noFill/>
        </p:spPr>
        <p:txBody>
          <a:bodyPr lIns="91376" tIns="45689" rIns="91376" bIns="45689"/>
          <a:lstStyle/>
          <a:p>
            <a:pPr eaLnBrk="1" hangingPunct="1"/>
            <a:r>
              <a:rPr lang="en-US" altLang="zh-CN" dirty="0" smtClean="0"/>
              <a:t>CPU</a:t>
            </a:r>
            <a:r>
              <a:rPr lang="zh-CN" altLang="en-US" dirty="0" smtClean="0"/>
              <a:t>访存时：</a:t>
            </a:r>
            <a:endParaRPr lang="en-US" altLang="zh-CN" dirty="0" smtClean="0"/>
          </a:p>
          <a:p>
            <a:pPr eaLnBrk="1" hangingPunct="1"/>
            <a:r>
              <a:rPr lang="en-US" altLang="zh-CN" dirty="0" smtClean="0"/>
              <a:t>1</a:t>
            </a:r>
            <a:r>
              <a:rPr lang="zh-CN" altLang="en-US" dirty="0" smtClean="0"/>
              <a:t>、</a:t>
            </a:r>
            <a:r>
              <a:rPr lang="en-US" altLang="zh-CN" dirty="0" smtClean="0"/>
              <a:t>VA-&gt;PA</a:t>
            </a:r>
            <a:r>
              <a:rPr lang="zh-CN" altLang="en-US" dirty="0" smtClean="0"/>
              <a:t>的转换：先访问</a:t>
            </a:r>
            <a:r>
              <a:rPr lang="en-US" altLang="zh-CN" dirty="0" smtClean="0"/>
              <a:t>TLB</a:t>
            </a:r>
            <a:r>
              <a:rPr lang="zh-CN" altLang="en-US" dirty="0" smtClean="0"/>
              <a:t>，如缺失访问页表</a:t>
            </a:r>
            <a:endParaRPr lang="en-US" altLang="zh-CN" dirty="0" smtClean="0"/>
          </a:p>
          <a:p>
            <a:pPr eaLnBrk="1" hangingPunct="1"/>
            <a:r>
              <a:rPr lang="en-US" altLang="zh-CN" dirty="0" smtClean="0"/>
              <a:t>2</a:t>
            </a:r>
            <a:r>
              <a:rPr lang="zh-CN" altLang="en-US" dirty="0" smtClean="0"/>
              <a:t>、获得</a:t>
            </a:r>
            <a:r>
              <a:rPr lang="en-US" altLang="zh-CN" dirty="0" smtClean="0"/>
              <a:t>PA</a:t>
            </a:r>
            <a:r>
              <a:rPr lang="zh-CN" altLang="en-US" dirty="0" smtClean="0"/>
              <a:t>后，访存：先访问</a:t>
            </a:r>
            <a:r>
              <a:rPr lang="en-US" altLang="zh-CN" dirty="0" smtClean="0"/>
              <a:t>cache</a:t>
            </a:r>
            <a:r>
              <a:rPr lang="zh-CN" altLang="en-US" dirty="0" smtClean="0"/>
              <a:t>，如缺失访问主存</a:t>
            </a:r>
            <a:endParaRPr lang="zh-CN" altLang="en-US" dirty="0"/>
          </a:p>
        </p:txBody>
      </p:sp>
    </p:spTree>
    <p:extLst>
      <p:ext uri="{BB962C8B-B14F-4D97-AF65-F5344CB8AC3E}">
        <p14:creationId xmlns:p14="http://schemas.microsoft.com/office/powerpoint/2010/main" val="2149921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上述过程的硬件实现</a:t>
            </a:r>
            <a:endParaRPr lang="en-US" altLang="zh-CN" dirty="0" smtClean="0"/>
          </a:p>
          <a:p>
            <a:r>
              <a:rPr lang="en-US" altLang="zh-CN" dirty="0" smtClean="0"/>
              <a:t>1M</a:t>
            </a:r>
            <a:r>
              <a:rPr lang="zh-CN" altLang="en-US" dirty="0" smtClean="0"/>
              <a:t>项</a:t>
            </a:r>
            <a:r>
              <a:rPr lang="en-US" altLang="zh-CN" dirty="0" smtClean="0"/>
              <a:t>=1024*1024</a:t>
            </a:r>
            <a:r>
              <a:rPr lang="zh-CN" altLang="en-US" dirty="0" smtClean="0"/>
              <a:t>的页表占用空间太大，分为两级：</a:t>
            </a:r>
            <a:r>
              <a:rPr lang="en-US" altLang="zh-CN" dirty="0" smtClean="0"/>
              <a:t>1024</a:t>
            </a:r>
            <a:r>
              <a:rPr lang="zh-CN" altLang="en-US" dirty="0" smtClean="0"/>
              <a:t>个页表，每个页表</a:t>
            </a:r>
            <a:r>
              <a:rPr lang="en-US" altLang="zh-CN" dirty="0" smtClean="0"/>
              <a:t>1024</a:t>
            </a:r>
            <a:r>
              <a:rPr lang="zh-CN" altLang="en-US" dirty="0" smtClean="0"/>
              <a:t>项</a:t>
            </a:r>
            <a:endParaRPr lang="en-US" altLang="zh-CN" dirty="0" smtClean="0"/>
          </a:p>
          <a:p>
            <a:r>
              <a:rPr lang="zh-CN" altLang="en-US" dirty="0" smtClean="0"/>
              <a:t>实际在内存中的只有几个页表（其他空洞页的页表不会放在内存中），以及包括每个页表目录索引的页目录</a:t>
            </a:r>
            <a:endParaRPr lang="zh-CN" altLang="en-US" dirty="0"/>
          </a:p>
        </p:txBody>
      </p:sp>
    </p:spTree>
    <p:extLst>
      <p:ext uri="{BB962C8B-B14F-4D97-AF65-F5344CB8AC3E}">
        <p14:creationId xmlns:p14="http://schemas.microsoft.com/office/powerpoint/2010/main" val="2222801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流程图</a:t>
            </a:r>
            <a:endParaRPr lang="en-US" altLang="zh-CN" dirty="0" smtClean="0"/>
          </a:p>
          <a:p>
            <a:r>
              <a:rPr lang="zh-CN" altLang="en-US" dirty="0" smtClean="0"/>
              <a:t>黄色部分是</a:t>
            </a:r>
            <a:r>
              <a:rPr lang="en-US" altLang="zh-CN" dirty="0" smtClean="0"/>
              <a:t>TLB</a:t>
            </a:r>
            <a:r>
              <a:rPr lang="zh-CN" altLang="en-US" dirty="0" smtClean="0"/>
              <a:t>缺失处理</a:t>
            </a:r>
            <a:endParaRPr lang="en-US" altLang="zh-CN" dirty="0" smtClean="0"/>
          </a:p>
          <a:p>
            <a:r>
              <a:rPr lang="zh-CN" altLang="en-US" dirty="0" smtClean="0"/>
              <a:t>红色部分是缺页处理</a:t>
            </a:r>
            <a:endParaRPr lang="en-US" altLang="zh-CN" dirty="0" smtClean="0"/>
          </a:p>
          <a:p>
            <a:r>
              <a:rPr lang="zh-CN" altLang="en-US" dirty="0" smtClean="0"/>
              <a:t>蓝色部分是</a:t>
            </a:r>
            <a:r>
              <a:rPr lang="en-US" altLang="zh-CN" dirty="0" smtClean="0"/>
              <a:t>cache</a:t>
            </a:r>
            <a:r>
              <a:rPr lang="zh-CN" altLang="en-US" dirty="0" smtClean="0"/>
              <a:t>缺失处理</a:t>
            </a:r>
            <a:endParaRPr lang="zh-CN" altLang="en-US" dirty="0"/>
          </a:p>
        </p:txBody>
      </p:sp>
    </p:spTree>
    <p:extLst>
      <p:ext uri="{BB962C8B-B14F-4D97-AF65-F5344CB8AC3E}">
        <p14:creationId xmlns:p14="http://schemas.microsoft.com/office/powerpoint/2010/main" val="29876652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每种情况可以通过上页的流程图进行查看</a:t>
            </a:r>
            <a:endParaRPr lang="en-US" altLang="zh-CN" dirty="0" smtClean="0"/>
          </a:p>
          <a:p>
            <a:r>
              <a:rPr lang="zh-CN" altLang="en-US" dirty="0" smtClean="0"/>
              <a:t>或者第</a:t>
            </a:r>
            <a:r>
              <a:rPr lang="en-US" altLang="zh-CN" dirty="0" smtClean="0"/>
              <a:t>75</a:t>
            </a:r>
            <a:r>
              <a:rPr lang="zh-CN" altLang="en-US" dirty="0" smtClean="0"/>
              <a:t>页的图查看是否可能</a:t>
            </a:r>
            <a:endParaRPr lang="zh-CN" altLang="en-US" dirty="0"/>
          </a:p>
        </p:txBody>
      </p:sp>
    </p:spTree>
    <p:extLst>
      <p:ext uri="{BB962C8B-B14F-4D97-AF65-F5344CB8AC3E}">
        <p14:creationId xmlns:p14="http://schemas.microsoft.com/office/powerpoint/2010/main" val="2203099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性能指标：</a:t>
            </a:r>
            <a:endParaRPr lang="en-US" altLang="zh-CN" dirty="0"/>
          </a:p>
          <a:p>
            <a:r>
              <a:rPr lang="zh-CN" altLang="en-US" dirty="0"/>
              <a:t>存储容量：最多能存储的字节数（前提按字节编址），单位</a:t>
            </a:r>
            <a:r>
              <a:rPr lang="en-US" altLang="zh-CN" dirty="0"/>
              <a:t>MB</a:t>
            </a:r>
            <a:r>
              <a:rPr lang="zh-CN" altLang="en-US" dirty="0"/>
              <a:t>、</a:t>
            </a:r>
            <a:r>
              <a:rPr lang="en-US" altLang="zh-CN" dirty="0"/>
              <a:t>GB</a:t>
            </a:r>
            <a:r>
              <a:rPr lang="zh-CN" altLang="en-US" dirty="0"/>
              <a:t>、</a:t>
            </a:r>
            <a:r>
              <a:rPr lang="en-US" altLang="zh-CN" dirty="0"/>
              <a:t>TB</a:t>
            </a:r>
          </a:p>
          <a:p>
            <a:r>
              <a:rPr lang="zh-CN" altLang="en-US" dirty="0"/>
              <a:t>存取时间</a:t>
            </a:r>
            <a:r>
              <a:rPr lang="en-US" altLang="zh-CN" dirty="0"/>
              <a:t>T</a:t>
            </a:r>
            <a:r>
              <a:rPr lang="en-US" altLang="zh-CN" baseline="-25000" dirty="0"/>
              <a:t>A</a:t>
            </a:r>
            <a:r>
              <a:rPr lang="zh-CN" altLang="en-US" dirty="0"/>
              <a:t>：</a:t>
            </a:r>
            <a:r>
              <a:rPr lang="en-US" altLang="zh-CN" dirty="0"/>
              <a:t>CPU</a:t>
            </a:r>
            <a:r>
              <a:rPr lang="zh-CN" altLang="en-US" dirty="0"/>
              <a:t>送出地址开始，到取出数据到</a:t>
            </a:r>
            <a:r>
              <a:rPr lang="en-US" altLang="zh-CN" dirty="0"/>
              <a:t>MDR</a:t>
            </a:r>
            <a:r>
              <a:rPr lang="zh-CN" altLang="en-US" dirty="0"/>
              <a:t>，或将</a:t>
            </a:r>
            <a:r>
              <a:rPr lang="en-US" altLang="zh-CN" dirty="0"/>
              <a:t>MDR</a:t>
            </a:r>
            <a:r>
              <a:rPr lang="zh-CN" altLang="en-US" dirty="0"/>
              <a:t>的数据写入，所需的时间。现在的内存一般为</a:t>
            </a:r>
            <a:r>
              <a:rPr lang="en-US" altLang="zh-CN" dirty="0">
                <a:ea typeface="宋体" charset="-122"/>
              </a:rPr>
              <a:t>24-93ns</a:t>
            </a:r>
            <a:r>
              <a:rPr lang="zh-CN" altLang="en-US" dirty="0">
                <a:ea typeface="宋体" charset="-122"/>
              </a:rPr>
              <a:t>。</a:t>
            </a:r>
            <a:endParaRPr lang="en-US" altLang="zh-CN" dirty="0"/>
          </a:p>
          <a:p>
            <a:r>
              <a:rPr lang="zh-CN" altLang="en-US" dirty="0"/>
              <a:t>存取周期</a:t>
            </a:r>
            <a:r>
              <a:rPr lang="en-US" altLang="zh-CN" dirty="0"/>
              <a:t>T</a:t>
            </a:r>
            <a:r>
              <a:rPr lang="en-US" altLang="zh-CN" baseline="-25000" dirty="0"/>
              <a:t>MC</a:t>
            </a:r>
            <a:r>
              <a:rPr lang="zh-CN" altLang="en-US" dirty="0"/>
              <a:t>：连续两次访问所需的最小时间间隔。除了存取所需的时间</a:t>
            </a:r>
            <a:r>
              <a:rPr lang="en-US" altLang="zh-CN" dirty="0"/>
              <a:t>T</a:t>
            </a:r>
            <a:r>
              <a:rPr lang="en-US" altLang="zh-CN" baseline="-25000" dirty="0"/>
              <a:t>A</a:t>
            </a:r>
            <a:r>
              <a:rPr lang="zh-CN" altLang="en-US" dirty="0"/>
              <a:t>以外，还需本次存取之后，下一次存取之前的附加时间，如电路的稳定、恢复时间等。</a:t>
            </a:r>
          </a:p>
        </p:txBody>
      </p:sp>
    </p:spTree>
    <p:extLst>
      <p:ext uri="{BB962C8B-B14F-4D97-AF65-F5344CB8AC3E}">
        <p14:creationId xmlns:p14="http://schemas.microsoft.com/office/powerpoint/2010/main" val="35331258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Arial" panose="020B0604020202020204" pitchFamily="34" charset="0"/>
                <a:ea typeface="+mn-ea"/>
                <a:cs typeface="+mn-cs"/>
              </a:rPr>
              <a:t>将程序分为具有逻辑意义的不同大小的段，扩展寻址空间，方便管理，可解决重定位问题</a:t>
            </a:r>
            <a:endParaRPr lang="en-US" altLang="zh-CN" sz="1100" b="0" i="0" kern="1200" dirty="0" smtClean="0">
              <a:solidFill>
                <a:schemeClr val="tx1"/>
              </a:solidFill>
              <a:effectLst/>
              <a:latin typeface="Arial" panose="020B0604020202020204" pitchFamily="34" charset="0"/>
              <a:ea typeface="+mn-ea"/>
              <a:cs typeface="+mn-cs"/>
            </a:endParaRPr>
          </a:p>
          <a:p>
            <a:endParaRPr lang="en-US" altLang="zh-CN" sz="1100" b="0" i="0" kern="1200" dirty="0" smtClean="0">
              <a:solidFill>
                <a:schemeClr val="tx1"/>
              </a:solidFill>
              <a:effectLst/>
              <a:latin typeface="Arial" panose="020B0604020202020204" pitchFamily="34" charset="0"/>
              <a:ea typeface="+mn-ea"/>
              <a:cs typeface="+mn-cs"/>
            </a:endParaRPr>
          </a:p>
          <a:p>
            <a:r>
              <a:rPr lang="zh-CN" altLang="en-US" sz="1100" b="0" i="0" kern="1200" dirty="0" smtClean="0">
                <a:solidFill>
                  <a:schemeClr val="tx1"/>
                </a:solidFill>
                <a:effectLst/>
                <a:latin typeface="Arial" panose="020B0604020202020204" pitchFamily="34" charset="0"/>
                <a:ea typeface="+mn-ea"/>
                <a:cs typeface="+mn-cs"/>
              </a:rPr>
              <a:t>程序模块：代码段</a:t>
            </a:r>
            <a:endParaRPr lang="en-US" altLang="zh-CN" sz="1100" b="0" i="0" kern="1200" dirty="0" smtClean="0">
              <a:solidFill>
                <a:schemeClr val="tx1"/>
              </a:solidFill>
              <a:effectLst/>
              <a:latin typeface="Arial" panose="020B0604020202020204" pitchFamily="34" charset="0"/>
              <a:ea typeface="+mn-ea"/>
              <a:cs typeface="+mn-cs"/>
            </a:endParaRPr>
          </a:p>
          <a:p>
            <a:r>
              <a:rPr lang="zh-CN" altLang="en-US" sz="1100" b="0" i="0" kern="1200" dirty="0" smtClean="0">
                <a:solidFill>
                  <a:schemeClr val="tx1"/>
                </a:solidFill>
                <a:effectLst/>
                <a:latin typeface="Arial" panose="020B0604020202020204" pitchFamily="34" charset="0"/>
                <a:ea typeface="+mn-ea"/>
                <a:cs typeface="+mn-cs"/>
              </a:rPr>
              <a:t>数据模块：数据段</a:t>
            </a:r>
            <a:endParaRPr lang="en-US" altLang="zh-CN" sz="1100" b="0" i="0" kern="1200" dirty="0" smtClean="0">
              <a:solidFill>
                <a:schemeClr val="tx1"/>
              </a:solidFill>
              <a:effectLst/>
              <a:latin typeface="Arial" panose="020B0604020202020204" pitchFamily="34" charset="0"/>
              <a:ea typeface="+mn-ea"/>
              <a:cs typeface="+mn-cs"/>
            </a:endParaRPr>
          </a:p>
          <a:p>
            <a:r>
              <a:rPr lang="zh-CN" altLang="en-US" sz="1100" b="0" i="0" kern="1200" dirty="0" smtClean="0">
                <a:solidFill>
                  <a:schemeClr val="tx1"/>
                </a:solidFill>
                <a:effectLst/>
                <a:latin typeface="Arial" panose="020B0604020202020204" pitchFamily="34" charset="0"/>
                <a:ea typeface="+mn-ea"/>
                <a:cs typeface="+mn-cs"/>
              </a:rPr>
              <a:t>段名：</a:t>
            </a:r>
            <a:r>
              <a:rPr lang="en-US" altLang="zh-CN" sz="1100" b="0" i="0" kern="1200" dirty="0" smtClean="0">
                <a:solidFill>
                  <a:schemeClr val="tx1"/>
                </a:solidFill>
                <a:effectLst/>
                <a:latin typeface="Arial" panose="020B0604020202020204" pitchFamily="34" charset="0"/>
                <a:ea typeface="+mn-ea"/>
                <a:cs typeface="+mn-cs"/>
              </a:rPr>
              <a:t>CS</a:t>
            </a:r>
            <a:r>
              <a:rPr lang="zh-CN" altLang="en-US" sz="1100" b="0" i="0" kern="1200" dirty="0" smtClean="0">
                <a:solidFill>
                  <a:schemeClr val="tx1"/>
                </a:solidFill>
                <a:effectLst/>
                <a:latin typeface="Arial" panose="020B0604020202020204" pitchFamily="34" charset="0"/>
                <a:ea typeface="+mn-ea"/>
                <a:cs typeface="+mn-cs"/>
              </a:rPr>
              <a:t>、</a:t>
            </a:r>
            <a:r>
              <a:rPr lang="en-US" altLang="zh-CN" sz="1100" b="0" i="0" kern="1200" dirty="0" smtClean="0">
                <a:solidFill>
                  <a:schemeClr val="tx1"/>
                </a:solidFill>
                <a:effectLst/>
                <a:latin typeface="Arial" panose="020B0604020202020204" pitchFamily="34" charset="0"/>
                <a:ea typeface="+mn-ea"/>
                <a:cs typeface="+mn-cs"/>
              </a:rPr>
              <a:t>DS</a:t>
            </a:r>
            <a:r>
              <a:rPr lang="zh-CN" altLang="en-US" sz="1100" b="0" i="0" kern="1200" dirty="0" smtClean="0">
                <a:solidFill>
                  <a:schemeClr val="tx1"/>
                </a:solidFill>
                <a:effectLst/>
                <a:latin typeface="Arial" panose="020B0604020202020204" pitchFamily="34" charset="0"/>
                <a:ea typeface="+mn-ea"/>
                <a:cs typeface="+mn-cs"/>
              </a:rPr>
              <a:t>、</a:t>
            </a:r>
            <a:r>
              <a:rPr lang="en-US" altLang="zh-CN" sz="1100" b="0" i="0" kern="1200" dirty="0" smtClean="0">
                <a:solidFill>
                  <a:schemeClr val="tx1"/>
                </a:solidFill>
                <a:effectLst/>
                <a:latin typeface="Arial" panose="020B0604020202020204" pitchFamily="34" charset="0"/>
                <a:ea typeface="+mn-ea"/>
                <a:cs typeface="+mn-cs"/>
              </a:rPr>
              <a:t>ES</a:t>
            </a:r>
            <a:r>
              <a:rPr lang="zh-CN" altLang="en-US" sz="1100" b="0" i="0" kern="1200" dirty="0" smtClean="0">
                <a:solidFill>
                  <a:schemeClr val="tx1"/>
                </a:solidFill>
                <a:effectLst/>
                <a:latin typeface="Arial" panose="020B0604020202020204" pitchFamily="34" charset="0"/>
                <a:ea typeface="+mn-ea"/>
                <a:cs typeface="+mn-cs"/>
              </a:rPr>
              <a:t>、</a:t>
            </a:r>
            <a:r>
              <a:rPr lang="en-US" altLang="zh-CN" sz="1100" b="0" i="0" kern="1200" dirty="0" smtClean="0">
                <a:solidFill>
                  <a:schemeClr val="tx1"/>
                </a:solidFill>
                <a:effectLst/>
                <a:latin typeface="Arial" panose="020B0604020202020204" pitchFamily="34" charset="0"/>
                <a:ea typeface="+mn-ea"/>
                <a:cs typeface="+mn-cs"/>
              </a:rPr>
              <a:t>SS</a:t>
            </a:r>
            <a:r>
              <a:rPr lang="zh-CN" altLang="en-US" sz="1100" b="0" i="0" kern="1200" dirty="0" smtClean="0">
                <a:solidFill>
                  <a:schemeClr val="tx1"/>
                </a:solidFill>
                <a:effectLst/>
                <a:latin typeface="Arial" panose="020B0604020202020204" pitchFamily="34" charset="0"/>
                <a:ea typeface="+mn-ea"/>
                <a:cs typeface="+mn-cs"/>
              </a:rPr>
              <a:t>段等；段基址在段表项中</a:t>
            </a:r>
            <a:endParaRPr lang="en-US" altLang="zh-CN" sz="1100" b="0" i="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1922742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程序由逻辑段构成，每个段有自己的逻辑空间，通常使用段内偏移地址来确定，如上图的</a:t>
            </a:r>
            <a:r>
              <a:rPr lang="en-US" altLang="zh-CN" baseline="0" dirty="0" smtClean="0"/>
              <a:t>0</a:t>
            </a:r>
            <a:r>
              <a:rPr lang="zh-CN" altLang="en-US" baseline="0" dirty="0" smtClean="0"/>
              <a:t>段，段内空间</a:t>
            </a:r>
            <a:r>
              <a:rPr lang="en-US" altLang="zh-CN" baseline="0" dirty="0" smtClean="0"/>
              <a:t>0-16K</a:t>
            </a:r>
            <a:r>
              <a:rPr lang="zh-CN" altLang="en-US" baseline="0" dirty="0" smtClean="0"/>
              <a:t>；</a:t>
            </a:r>
            <a:r>
              <a:rPr lang="en-US" altLang="zh-CN" baseline="0" dirty="0" smtClean="0"/>
              <a:t>1</a:t>
            </a:r>
            <a:r>
              <a:rPr lang="zh-CN" altLang="en-US" baseline="0" dirty="0" smtClean="0"/>
              <a:t>段，段内空间</a:t>
            </a:r>
            <a:r>
              <a:rPr lang="en-US" altLang="zh-CN" baseline="0" dirty="0" smtClean="0"/>
              <a:t>0-28K</a:t>
            </a:r>
          </a:p>
          <a:p>
            <a:r>
              <a:rPr lang="zh-CN" altLang="en-US" baseline="0" dirty="0" smtClean="0"/>
              <a:t>每个段的大小不固定，段表项中要指出该段的段长</a:t>
            </a:r>
            <a:endParaRPr lang="en-US" altLang="zh-CN" baseline="0" dirty="0" smtClean="0"/>
          </a:p>
          <a:p>
            <a:r>
              <a:rPr lang="zh-CN" altLang="en-US" baseline="0" dirty="0" smtClean="0"/>
              <a:t>如果只是段式虚拟存储器，段表的每一表项的起始地址为段基址，是内存中的物理地址</a:t>
            </a:r>
            <a:endParaRPr lang="en-US" altLang="zh-CN" baseline="0" dirty="0" smtClean="0"/>
          </a:p>
          <a:p>
            <a:r>
              <a:rPr lang="zh-CN" altLang="en-US" baseline="0" dirty="0" smtClean="0"/>
              <a:t>所以</a:t>
            </a:r>
            <a:r>
              <a:rPr lang="en-US" altLang="zh-CN" baseline="0" dirty="0" smtClean="0"/>
              <a:t>CPU</a:t>
            </a:r>
            <a:r>
              <a:rPr lang="zh-CN" altLang="en-US" baseline="0" dirty="0" smtClean="0"/>
              <a:t>访存时得到的物理地址就是：段基址</a:t>
            </a:r>
            <a:r>
              <a:rPr lang="en-US" altLang="zh-CN" baseline="0" dirty="0" smtClean="0"/>
              <a:t>+</a:t>
            </a:r>
            <a:r>
              <a:rPr lang="zh-CN" altLang="en-US" baseline="0" dirty="0" smtClean="0"/>
              <a:t>段内偏移量</a:t>
            </a:r>
            <a:endParaRPr lang="en-US" altLang="zh-CN" baseline="0" dirty="0" smtClean="0"/>
          </a:p>
          <a:p>
            <a:r>
              <a:rPr lang="zh-CN" altLang="en-US" baseline="0" dirty="0" smtClean="0"/>
              <a:t>段表项中还会指定段的访问方式，进行权限控制</a:t>
            </a:r>
            <a:endParaRPr lang="en-US" altLang="zh-CN" baseline="0" dirty="0" smtClean="0"/>
          </a:p>
          <a:p>
            <a:endParaRPr lang="en-US" altLang="zh-CN" baseline="0" dirty="0" smtClean="0"/>
          </a:p>
        </p:txBody>
      </p:sp>
    </p:spTree>
    <p:extLst>
      <p:ext uri="{BB962C8B-B14F-4D97-AF65-F5344CB8AC3E}">
        <p14:creationId xmlns:p14="http://schemas.microsoft.com/office/powerpoint/2010/main" val="532151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程序分段，每段再分页，以页为单位被装入物理主存中</a:t>
            </a:r>
            <a:endParaRPr lang="en-US" altLang="zh-CN" dirty="0" smtClean="0"/>
          </a:p>
          <a:p>
            <a:r>
              <a:rPr lang="zh-CN" altLang="en-US" dirty="0" smtClean="0"/>
              <a:t>逻辑地址 </a:t>
            </a:r>
            <a:r>
              <a:rPr lang="en-US" altLang="zh-CN" dirty="0" smtClean="0"/>
              <a:t>= </a:t>
            </a:r>
            <a:r>
              <a:rPr lang="zh-CN" altLang="en-US" dirty="0" smtClean="0"/>
              <a:t>段地址、段内页号、页内偏移量</a:t>
            </a:r>
            <a:endParaRPr lang="en-US" altLang="zh-CN" dirty="0" smtClean="0"/>
          </a:p>
          <a:p>
            <a:r>
              <a:rPr lang="zh-CN" altLang="en-US" dirty="0" smtClean="0"/>
              <a:t>每个进程一个段表，每个段一个页表</a:t>
            </a:r>
            <a:endParaRPr lang="en-US" altLang="zh-CN" dirty="0" smtClean="0"/>
          </a:p>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根据段地址查到段表中的一个表项，此时段表中不存放段的物理起始地址，而是存放该段的页表基址</a:t>
            </a:r>
            <a:endParaRPr lang="en-US" altLang="zh-CN" dirty="0" smtClean="0"/>
          </a:p>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mtClean="0"/>
              <a:t>再根据此页表基址访问页表，找到页号对应的页表项，得到实页地址</a:t>
            </a:r>
            <a:endParaRPr lang="en-US" altLang="zh-CN" dirty="0" smtClean="0"/>
          </a:p>
          <a:p>
            <a:pPr marL="0" marR="0" lvl="0" indent="0" algn="just" defTabSz="914400" rtl="0" eaLnBrk="0" fontAlgn="base" latinLnBrk="0" hangingPunct="0">
              <a:lnSpc>
                <a:spcPct val="90000"/>
              </a:lnSpc>
              <a:spcBef>
                <a:spcPct val="4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163241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毫、微、纳、皮、</a:t>
            </a:r>
            <a:r>
              <a:rPr lang="en-US" altLang="zh-CN" dirty="0" err="1"/>
              <a:t>femto</a:t>
            </a:r>
            <a:r>
              <a:rPr lang="zh-CN" altLang="en-US" dirty="0"/>
              <a:t>、</a:t>
            </a:r>
            <a:r>
              <a:rPr lang="en-US" altLang="zh-CN" dirty="0" err="1"/>
              <a:t>atta</a:t>
            </a:r>
            <a:endParaRPr lang="en-US" altLang="zh-CN" dirty="0"/>
          </a:p>
          <a:p>
            <a:r>
              <a:rPr lang="zh-CN" altLang="en-US" dirty="0"/>
              <a:t>千、兆、千兆、兆兆、</a:t>
            </a:r>
            <a:r>
              <a:rPr lang="en-US" altLang="zh-CN" dirty="0" err="1"/>
              <a:t>peta</a:t>
            </a:r>
            <a:r>
              <a:rPr lang="zh-CN" altLang="en-US" dirty="0"/>
              <a:t>、</a:t>
            </a:r>
            <a:r>
              <a:rPr lang="en-US" altLang="zh-CN" dirty="0" err="1"/>
              <a:t>exa</a:t>
            </a:r>
            <a:endParaRPr lang="zh-CN" altLang="en-US" dirty="0"/>
          </a:p>
        </p:txBody>
      </p:sp>
    </p:spTree>
    <p:extLst>
      <p:ext uri="{BB962C8B-B14F-4D97-AF65-F5344CB8AC3E}">
        <p14:creationId xmlns:p14="http://schemas.microsoft.com/office/powerpoint/2010/main" val="187855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1"/>
          <p:cNvSpPr>
            <a:spLocks noGrp="1"/>
          </p:cNvSpPr>
          <p:nvPr>
            <p:ph type="sldNum" sz="quarter" idx="10"/>
          </p:nvPr>
        </p:nvSpPr>
        <p:spPr/>
        <p:txBody>
          <a:bodyPr/>
          <a:lstStyle>
            <a:lvl1pPr>
              <a:defRPr>
                <a:solidFill>
                  <a:schemeClr val="tx1"/>
                </a:solidFill>
              </a:defRPr>
            </a:lvl1pPr>
          </a:lstStyle>
          <a:p>
            <a:pPr>
              <a:defRPr/>
            </a:pPr>
            <a:fld id="{B7F242E4-6A5F-4123-B967-1CA66AE767CB}" type="slidenum">
              <a:rPr lang="zh-CN" altLang="en-US"/>
              <a:pPr>
                <a:defRPr/>
              </a:pPr>
              <a:t>‹#›</a:t>
            </a:fld>
            <a:endParaRPr lang="zh-CN" altLang="en-US"/>
          </a:p>
        </p:txBody>
      </p:sp>
    </p:spTree>
    <p:extLst>
      <p:ext uri="{BB962C8B-B14F-4D97-AF65-F5344CB8AC3E}">
        <p14:creationId xmlns:p14="http://schemas.microsoft.com/office/powerpoint/2010/main" val="19861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E5695708-78D6-49FC-AD1D-A92B2AA36AF2}" type="slidenum">
              <a:rPr lang="zh-CN" altLang="en-US"/>
              <a:pPr>
                <a:defRPr/>
              </a:pPr>
              <a:t>‹#›</a:t>
            </a:fld>
            <a:endParaRPr lang="zh-CN" altLang="en-US"/>
          </a:p>
        </p:txBody>
      </p:sp>
    </p:spTree>
    <p:extLst>
      <p:ext uri="{BB962C8B-B14F-4D97-AF65-F5344CB8AC3E}">
        <p14:creationId xmlns:p14="http://schemas.microsoft.com/office/powerpoint/2010/main" val="769898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03C6ED8B-8E54-4B06-9133-F0073901ED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Lst>
  <p:hf hdr="0" ftr="0" dt="0"/>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http://news.mydrivers.com/pages/images/20040311155720_14678.jpg"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slide" Target="slide7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392113" y="947738"/>
            <a:ext cx="8145462" cy="2455862"/>
          </a:xfrm>
        </p:spPr>
        <p:txBody>
          <a:bodyPr lIns="91440" tIns="45720" rIns="91440" bIns="45720" anchor="ctr"/>
          <a:lstStyle/>
          <a:p>
            <a:pPr eaLnBrk="1" hangingPunct="1">
              <a:lnSpc>
                <a:spcPct val="120000"/>
              </a:lnSpc>
              <a:defRPr/>
            </a:pPr>
            <a:r>
              <a:rPr lang="en-US" altLang="zh-CN" dirty="0">
                <a:solidFill>
                  <a:srgbClr val="FF0000"/>
                </a:solidFill>
                <a:ea typeface="宋体" panose="02010600030101010101" pitchFamily="2" charset="-122"/>
                <a:cs typeface="+mn-cs"/>
              </a:rPr>
              <a:t>Ch7: Memory Hierarchy </a:t>
            </a:r>
            <a:r>
              <a:rPr lang="zh-CN" altLang="en-US" dirty="0">
                <a:solidFill>
                  <a:srgbClr val="FF0000"/>
                </a:solidFill>
              </a:rPr>
              <a:t/>
            </a:r>
            <a:br>
              <a:rPr lang="zh-CN" altLang="en-US" dirty="0">
                <a:solidFill>
                  <a:srgbClr val="FF0000"/>
                </a:solidFill>
              </a:rPr>
            </a:br>
            <a:r>
              <a:rPr lang="zh-CN" altLang="en-US" dirty="0">
                <a:solidFill>
                  <a:schemeClr val="accent2"/>
                </a:solidFill>
                <a:ea typeface="宋体" panose="02010600030101010101" pitchFamily="2" charset="-122"/>
                <a:cs typeface="+mn-cs"/>
              </a:rPr>
              <a:t>存储器层次结构</a:t>
            </a:r>
            <a:r>
              <a:rPr lang="zh-CN" altLang="en-US" sz="2800" dirty="0">
                <a:solidFill>
                  <a:schemeClr val="accent2"/>
                </a:solidFill>
              </a:rPr>
              <a:t/>
            </a:r>
            <a:br>
              <a:rPr lang="zh-CN" altLang="en-US" sz="2800" dirty="0">
                <a:solidFill>
                  <a:schemeClr val="accent2"/>
                </a:solidFill>
              </a:rPr>
            </a:br>
            <a:r>
              <a:rPr lang="zh-CN" altLang="en-US" sz="2800" dirty="0">
                <a:solidFill>
                  <a:schemeClr val="accent2"/>
                </a:solidFill>
                <a:latin typeface="微软雅黑" panose="020B0503020204020204" pitchFamily="34" charset="-122"/>
                <a:ea typeface="微软雅黑" panose="020B0503020204020204" pitchFamily="34" charset="-122"/>
              </a:rPr>
              <a:t/>
            </a:r>
            <a:br>
              <a:rPr lang="zh-CN" altLang="en-US" sz="2800" dirty="0">
                <a:solidFill>
                  <a:schemeClr val="accent2"/>
                </a:solidFill>
                <a:latin typeface="微软雅黑" panose="020B0503020204020204" pitchFamily="34" charset="-122"/>
                <a:ea typeface="微软雅黑" panose="020B0503020204020204" pitchFamily="34" charset="-122"/>
              </a:rPr>
            </a:b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4099" name="矩形 1"/>
          <p:cNvSpPr>
            <a:spLocks noChangeArrowheads="1"/>
          </p:cNvSpPr>
          <p:nvPr/>
        </p:nvSpPr>
        <p:spPr bwMode="auto">
          <a:xfrm>
            <a:off x="1468438" y="2406650"/>
            <a:ext cx="6430962"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存储器概述和存储器芯片</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主存与</a:t>
            </a:r>
            <a:r>
              <a:rPr kumimoji="1" lang="en-US" altLang="zh-CN" sz="2800" dirty="0">
                <a:solidFill>
                  <a:srgbClr val="000099"/>
                </a:solidFill>
                <a:latin typeface="Times New Roman" panose="02020603050405020304" pitchFamily="18" charset="0"/>
                <a:ea typeface="黑体" panose="02010609060101010101" pitchFamily="49" charset="-122"/>
              </a:rPr>
              <a:t>CPU</a:t>
            </a:r>
            <a:r>
              <a:rPr kumimoji="1" lang="zh-CN" altLang="en-US" sz="2800" dirty="0">
                <a:solidFill>
                  <a:srgbClr val="000099"/>
                </a:solidFill>
                <a:latin typeface="Times New Roman" panose="02020603050405020304" pitchFamily="18" charset="0"/>
                <a:ea typeface="黑体" panose="02010609060101010101" pitchFamily="49" charset="-122"/>
              </a:rPr>
              <a:t>的连接及其读写操作</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高速缓冲存储器</a:t>
            </a:r>
            <a:r>
              <a:rPr kumimoji="1" lang="en-US" altLang="zh-CN" sz="2800" dirty="0">
                <a:solidFill>
                  <a:srgbClr val="000099"/>
                </a:solidFill>
                <a:latin typeface="Times New Roman" panose="02020603050405020304" pitchFamily="18" charset="0"/>
                <a:ea typeface="黑体" panose="02010609060101010101" pitchFamily="49" charset="-122"/>
              </a:rPr>
              <a:t>(cache</a:t>
            </a:r>
            <a:r>
              <a:rPr kumimoji="1" lang="en-US" altLang="zh-CN" sz="2800" dirty="0" smtClean="0">
                <a:solidFill>
                  <a:srgbClr val="000099"/>
                </a:solidFill>
                <a:latin typeface="Times New Roman" panose="02020603050405020304" pitchFamily="18" charset="0"/>
                <a:ea typeface="黑体" panose="02010609060101010101" pitchFamily="49" charset="-122"/>
              </a:rPr>
              <a:t>)</a:t>
            </a: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虚拟存储器（</a:t>
            </a:r>
            <a:r>
              <a:rPr kumimoji="1" lang="en-US" altLang="zh-CN" sz="2800" dirty="0">
                <a:solidFill>
                  <a:srgbClr val="000099"/>
                </a:solidFill>
                <a:latin typeface="Times New Roman" panose="02020603050405020304" pitchFamily="18" charset="0"/>
                <a:ea typeface="黑体" panose="02010609060101010101" pitchFamily="49" charset="-122"/>
              </a:rPr>
              <a:t>Virtual Memory</a:t>
            </a:r>
            <a:r>
              <a:rPr kumimoji="1" lang="zh-CN" altLang="en-US" sz="2800" dirty="0" smtClean="0">
                <a:solidFill>
                  <a:srgbClr val="000099"/>
                </a:solidFill>
                <a:latin typeface="Times New Roman" panose="02020603050405020304" pitchFamily="18" charset="0"/>
                <a:ea typeface="黑体" panose="02010609060101010101" pitchFamily="49" charset="-122"/>
              </a:rPr>
              <a:t>）</a:t>
            </a:r>
            <a:endParaRPr kumimoji="1" lang="en-US" altLang="zh-CN" sz="2800" dirty="0">
              <a:solidFill>
                <a:srgbClr val="000099"/>
              </a:solidFill>
              <a:latin typeface="Times New Roman" panose="02020603050405020304" pitchFamily="18" charset="0"/>
              <a:ea typeface="黑体" panose="02010609060101010101" pitchFamily="49" charset="-122"/>
            </a:endParaRPr>
          </a:p>
        </p:txBody>
      </p:sp>
      <p:sp>
        <p:nvSpPr>
          <p:cNvPr id="41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EE9A68C-69F2-4E53-B74E-BAF510EE759D}" type="slidenum">
              <a:rPr lang="zh-CN" altLang="en-US" sz="1200" smtClean="0">
                <a:solidFill>
                  <a:srgbClr val="898989"/>
                </a:solidFill>
              </a:rPr>
              <a:pPr/>
              <a:t>1</a:t>
            </a:fld>
            <a:endParaRPr lang="zh-CN"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14339"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14340"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14341" name="Group 5"/>
          <p:cNvGrpSpPr>
            <a:grpSpLocks/>
          </p:cNvGrpSpPr>
          <p:nvPr/>
        </p:nvGrpSpPr>
        <p:grpSpPr bwMode="auto">
          <a:xfrm>
            <a:off x="1566863" y="2954338"/>
            <a:ext cx="720725" cy="2927350"/>
            <a:chOff x="1164" y="1854"/>
            <a:chExt cx="437" cy="997"/>
          </a:xfrm>
        </p:grpSpPr>
        <p:sp>
          <p:nvSpPr>
            <p:cNvPr id="14366"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7"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68"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9"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2"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3"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随机存取存储器(</a:t>
            </a:r>
            <a:r>
              <a:rPr lang="en-US" altLang="zh-CN" sz="2000" b="1">
                <a:solidFill>
                  <a:srgbClr val="006600"/>
                </a:solidFill>
                <a:latin typeface="微软雅黑" panose="020B0503020204020204" pitchFamily="34" charset="-122"/>
                <a:ea typeface="微软雅黑" panose="020B0503020204020204" pitchFamily="34" charset="-122"/>
              </a:rPr>
              <a:t>RAM)</a:t>
            </a:r>
          </a:p>
        </p:txBody>
      </p:sp>
      <p:sp>
        <p:nvSpPr>
          <p:cNvPr id="14344"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14345" name="Group 13"/>
          <p:cNvGrpSpPr>
            <a:grpSpLocks/>
          </p:cNvGrpSpPr>
          <p:nvPr/>
        </p:nvGrpSpPr>
        <p:grpSpPr bwMode="auto">
          <a:xfrm>
            <a:off x="3276600" y="2155825"/>
            <a:ext cx="577850" cy="1643063"/>
            <a:chOff x="3681" y="8878"/>
            <a:chExt cx="632" cy="512"/>
          </a:xfrm>
        </p:grpSpPr>
        <p:sp>
          <p:nvSpPr>
            <p:cNvPr id="14362"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3"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4"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5"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6"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7"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8"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chemeClr val="hlink"/>
                </a:solidFill>
                <a:ea typeface="黑体" panose="02010609060101010101" pitchFamily="49" charset="-122"/>
              </a:rPr>
              <a:t> </a:t>
            </a:r>
            <a:r>
              <a:rPr lang="zh-CN" altLang="en-US" sz="2000" b="1">
                <a:solidFill>
                  <a:srgbClr val="006600"/>
                </a:solidFill>
                <a:latin typeface="微软雅黑" panose="020B0503020204020204" pitchFamily="34" charset="-122"/>
                <a:ea typeface="微软雅黑" panose="020B0503020204020204" pitchFamily="34" charset="-122"/>
              </a:rPr>
              <a:t>不可在线改写内容的</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9"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0"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51"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2"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闪存（</a:t>
            </a:r>
            <a:r>
              <a:rPr lang="en-US" altLang="zh-CN" sz="2000" b="1">
                <a:solidFill>
                  <a:srgbClr val="006600"/>
                </a:solidFill>
                <a:latin typeface="微软雅黑" panose="020B0503020204020204" pitchFamily="34" charset="-122"/>
                <a:ea typeface="微软雅黑" panose="020B0503020204020204" pitchFamily="34" charset="-122"/>
              </a:rPr>
              <a:t>Flash ROM）</a:t>
            </a:r>
          </a:p>
        </p:txBody>
      </p:sp>
      <p:sp>
        <p:nvSpPr>
          <p:cNvPr id="14353"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14354"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14355"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14356"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4357" name="Group 30"/>
          <p:cNvGrpSpPr>
            <a:grpSpLocks/>
          </p:cNvGrpSpPr>
          <p:nvPr/>
        </p:nvGrpSpPr>
        <p:grpSpPr bwMode="auto">
          <a:xfrm>
            <a:off x="4360863" y="4087813"/>
            <a:ext cx="4602162" cy="1122362"/>
            <a:chOff x="2857" y="2273"/>
            <a:chExt cx="2269" cy="577"/>
          </a:xfrm>
        </p:grpSpPr>
        <p:sp>
          <p:nvSpPr>
            <p:cNvPr id="14360"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14361"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4358"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143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3C86FB8-AA84-4965-B6D2-A0DFFFDE0716}" type="slidenum">
              <a:rPr lang="zh-CN" altLang="en-US" sz="1200" smtClean="0">
                <a:solidFill>
                  <a:srgbClr val="898989"/>
                </a:solidFill>
              </a:rPr>
              <a:pPr/>
              <a:t>10</a:t>
            </a:fld>
            <a:endParaRPr lang="zh-CN" altLang="en-US" sz="1200">
              <a:solidFill>
                <a:srgbClr val="898989"/>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38125" y="106363"/>
            <a:ext cx="8805863" cy="57308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a:t>
            </a:r>
          </a:p>
        </p:txBody>
      </p:sp>
      <p:sp>
        <p:nvSpPr>
          <p:cNvPr id="15363"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4879975"/>
            <a:ext cx="3311525" cy="19240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dirty="0">
                <a:latin typeface="微软雅黑" panose="020B0503020204020204" pitchFamily="34" charset="-122"/>
                <a:ea typeface="微软雅黑" panose="020B0503020204020204" pitchFamily="34" charset="-122"/>
              </a:rPr>
              <a:t>读出时：</a:t>
            </a:r>
          </a:p>
          <a:p>
            <a:pPr>
              <a:lnSpc>
                <a:spcPct val="12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个位线为高电平</a:t>
            </a:r>
          </a:p>
          <a:p>
            <a:pPr>
              <a:lnSpc>
                <a:spcPct val="12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endParaRPr lang="en-US" altLang="zh-TW" sz="2000" b="1" dirty="0">
              <a:latin typeface="微软雅黑" panose="020B0503020204020204" pitchFamily="34" charset="-122"/>
              <a:ea typeface="微软雅黑" panose="020B0503020204020204" pitchFamily="34" charset="-122"/>
            </a:endParaRPr>
          </a:p>
          <a:p>
            <a:pPr>
              <a:lnSpc>
                <a:spcPct val="12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2670175"/>
            <a:ext cx="3240088" cy="2108200"/>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写入时：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位线上是被写入的二进位信息</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触发器</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按位线的状态设置成</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p:txBody>
      </p:sp>
      <p:sp>
        <p:nvSpPr>
          <p:cNvPr id="15366"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5367" name="Group 7"/>
          <p:cNvGrpSpPr>
            <a:grpSpLocks/>
          </p:cNvGrpSpPr>
          <p:nvPr/>
        </p:nvGrpSpPr>
        <p:grpSpPr bwMode="auto">
          <a:xfrm>
            <a:off x="250825" y="1323975"/>
            <a:ext cx="5437188" cy="4068763"/>
            <a:chOff x="635" y="1207"/>
            <a:chExt cx="3425" cy="2563"/>
          </a:xfrm>
        </p:grpSpPr>
        <p:graphicFrame>
          <p:nvGraphicFramePr>
            <p:cNvPr id="15371" name="Object 8"/>
            <p:cNvGraphicFramePr>
              <a:graphicFrameLocks noChangeAspect="1"/>
            </p:cNvGraphicFramePr>
            <p:nvPr/>
          </p:nvGraphicFramePr>
          <p:xfrm>
            <a:off x="839" y="1315"/>
            <a:ext cx="3038" cy="2455"/>
          </p:xfrm>
          <a:graphic>
            <a:graphicData uri="http://schemas.openxmlformats.org/presentationml/2006/ole">
              <mc:AlternateContent xmlns:mc="http://schemas.openxmlformats.org/markup-compatibility/2006">
                <mc:Choice xmlns:v="urn:schemas-microsoft-com:vml" Requires="v">
                  <p:oleObj spid="_x0000_s15681" name="VISIO" r:id="rId4" imgW="5219700" imgH="2407920" progId="Visio.Drawing.4">
                    <p:embed/>
                  </p:oleObj>
                </mc:Choice>
                <mc:Fallback>
                  <p:oleObj name="VISIO" r:id="rId4" imgW="5219700" imgH="2407920" progId="Visio.Drawing.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r="47256" b="7672"/>
                        <a:stretch>
                          <a:fillRect/>
                        </a:stretch>
                      </p:blipFill>
                      <p:spPr bwMode="auto">
                        <a:xfrm>
                          <a:off x="839" y="1315"/>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5373"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字线</a:t>
              </a:r>
              <a:r>
                <a:rPr kumimoji="1" lang="en-US" altLang="zh-CN" sz="1800" dirty="0">
                  <a:ea typeface="宋体" panose="02010600030101010101" pitchFamily="2" charset="-122"/>
                </a:rPr>
                <a:t>Z</a:t>
              </a:r>
              <a:endParaRPr kumimoji="1" lang="zh-CN" altLang="en-US" sz="1800" dirty="0">
                <a:ea typeface="宋体" panose="02010600030101010101" pitchFamily="2" charset="-122"/>
              </a:endParaRPr>
            </a:p>
          </p:txBody>
        </p:sp>
        <p:sp>
          <p:nvSpPr>
            <p:cNvPr id="15374" name="Rectangle 11"/>
            <p:cNvSpPr>
              <a:spLocks noChangeArrowheads="1"/>
            </p:cNvSpPr>
            <p:nvPr/>
          </p:nvSpPr>
          <p:spPr bwMode="auto">
            <a:xfrm>
              <a:off x="953" y="2319"/>
              <a:ext cx="181" cy="2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376" name="Line 13"/>
            <p:cNvSpPr>
              <a:spLocks noChangeShapeType="1"/>
            </p:cNvSpPr>
            <p:nvPr/>
          </p:nvSpPr>
          <p:spPr bwMode="auto">
            <a:xfrm>
              <a:off x="1134" y="2273"/>
              <a:ext cx="0" cy="4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5378"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5379"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375" name="Rectangle 12"/>
            <p:cNvSpPr>
              <a:spLocks noChangeArrowheads="1"/>
            </p:cNvSpPr>
            <p:nvPr/>
          </p:nvSpPr>
          <p:spPr bwMode="auto">
            <a:xfrm>
              <a:off x="3289" y="2296"/>
              <a:ext cx="385" cy="2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5368"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53088" y="1719263"/>
            <a:ext cx="3240087"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537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9105852-69D7-48F0-B8AD-2398ED19582D}" type="slidenum">
              <a:rPr lang="zh-CN" altLang="en-US" sz="1200" smtClean="0">
                <a:solidFill>
                  <a:srgbClr val="898989"/>
                </a:solidFill>
              </a:rPr>
              <a:pPr/>
              <a:t>11</a:t>
            </a:fld>
            <a:endParaRPr lang="zh-CN" altLang="en-US" sz="1200">
              <a:solidFill>
                <a:srgbClr val="898989"/>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36538" y="107950"/>
            <a:ext cx="8807450" cy="569913"/>
          </a:xfrm>
        </p:spPr>
        <p:txBody>
          <a:bodyPr lIns="91440" tIns="45720" rIns="91440" bIns="45720" anchor="ctr"/>
          <a:lstStyle/>
          <a:p>
            <a:pPr algn="l" eaLnBrk="1" hangingPunct="1"/>
            <a:r>
              <a:rPr lang="zh-CN" altLang="en-US"/>
              <a:t>       动态单管记忆单元电路</a:t>
            </a:r>
            <a:endParaRPr lang="zh-CN" altLang="en-US">
              <a:solidFill>
                <a:srgbClr val="CC0000"/>
              </a:solidFill>
            </a:endParaRPr>
          </a:p>
        </p:txBody>
      </p:sp>
      <p:sp>
        <p:nvSpPr>
          <p:cNvPr id="339972" name="Text Box 4"/>
          <p:cNvSpPr txBox="1">
            <a:spLocks noChangeArrowheads="1"/>
          </p:cNvSpPr>
          <p:nvPr/>
        </p:nvSpPr>
        <p:spPr bwMode="auto">
          <a:xfrm>
            <a:off x="142875" y="823913"/>
            <a:ext cx="5718176" cy="26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dirty="0">
                <a:solidFill>
                  <a:srgbClr val="000099"/>
                </a:solidFill>
                <a:latin typeface="微软雅黑" panose="020B0503020204020204" pitchFamily="34" charset="-122"/>
                <a:ea typeface="微软雅黑" panose="020B0503020204020204" pitchFamily="34" charset="-122"/>
              </a:rPr>
              <a:t> 读写原理：</a:t>
            </a:r>
            <a:r>
              <a:rPr lang="zh-CN" altLang="en-US" sz="2200" b="1" dirty="0">
                <a:solidFill>
                  <a:srgbClr val="CC3300"/>
                </a:solidFill>
                <a:latin typeface="微软雅黑" panose="020B0503020204020204" pitchFamily="34" charset="-122"/>
                <a:ea typeface="微软雅黑" panose="020B0503020204020204" pitchFamily="34" charset="-122"/>
              </a:rPr>
              <a:t>字线</a:t>
            </a:r>
            <a:r>
              <a:rPr lang="en-US" altLang="zh-CN" sz="2200" b="1" dirty="0">
                <a:solidFill>
                  <a:srgbClr val="CC3300"/>
                </a:solidFill>
                <a:latin typeface="微软雅黑" panose="020B0503020204020204" pitchFamily="34" charset="-122"/>
                <a:ea typeface="微软雅黑" panose="020B0503020204020204" pitchFamily="34" charset="-122"/>
              </a:rPr>
              <a:t>Z</a:t>
            </a:r>
            <a:r>
              <a:rPr lang="zh-CN" altLang="en-US" sz="2200" b="1" dirty="0">
                <a:solidFill>
                  <a:srgbClr val="CC3300"/>
                </a:solidFill>
                <a:latin typeface="微软雅黑" panose="020B0503020204020204" pitchFamily="34" charset="-122"/>
                <a:ea typeface="微软雅黑" panose="020B0503020204020204" pitchFamily="34" charset="-122"/>
              </a:rPr>
              <a:t>上加高电平，使</a:t>
            </a:r>
            <a:r>
              <a:rPr lang="en-US" altLang="zh-CN" sz="2200" b="1" dirty="0">
                <a:solidFill>
                  <a:srgbClr val="CC3300"/>
                </a:solidFill>
                <a:latin typeface="微软雅黑" panose="020B0503020204020204" pitchFamily="34" charset="-122"/>
                <a:ea typeface="微软雅黑" panose="020B0503020204020204" pitchFamily="34" charset="-122"/>
              </a:rPr>
              <a:t>T</a:t>
            </a:r>
            <a:r>
              <a:rPr lang="zh-CN" altLang="en-US" sz="2200" b="1" dirty="0">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写“0”时，</a:t>
            </a:r>
            <a:r>
              <a:rPr lang="zh-CN" altLang="en-US" sz="2200" b="1" dirty="0">
                <a:latin typeface="微软雅黑" panose="020B0503020204020204" pitchFamily="34" charset="-122"/>
                <a:ea typeface="微软雅黑" panose="020B0503020204020204" pitchFamily="34" charset="-122"/>
              </a:rPr>
              <a:t>数据线</a:t>
            </a:r>
            <a:r>
              <a:rPr lang="en-US" altLang="zh-CN" sz="2200" b="1" dirty="0">
                <a:latin typeface="微软雅黑" panose="020B0503020204020204" pitchFamily="34" charset="-122"/>
                <a:ea typeface="微软雅黑" panose="020B0503020204020204" pitchFamily="34" charset="-122"/>
              </a:rPr>
              <a:t>W</a:t>
            </a:r>
            <a:r>
              <a:rPr lang="zh-CN" altLang="en-US" sz="2200" b="1" dirty="0">
                <a:latin typeface="微软雅黑" panose="020B0503020204020204" pitchFamily="34" charset="-122"/>
                <a:ea typeface="微软雅黑" panose="020B0503020204020204" pitchFamily="34" charset="-122"/>
              </a:rPr>
              <a:t>加低电平，使</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写“1”时，</a:t>
            </a:r>
            <a:r>
              <a:rPr lang="zh-CN" altLang="en-US" sz="2200" b="1" dirty="0">
                <a:latin typeface="微软雅黑" panose="020B0503020204020204" pitchFamily="34" charset="-122"/>
                <a:ea typeface="微软雅黑" panose="020B0503020204020204" pitchFamily="34" charset="-122"/>
              </a:rPr>
              <a:t>数据线</a:t>
            </a:r>
            <a:r>
              <a:rPr lang="en-US" altLang="zh-CN" sz="2200" b="1" dirty="0">
                <a:latin typeface="微软雅黑" panose="020B0503020204020204" pitchFamily="34" charset="-122"/>
                <a:ea typeface="微软雅黑" panose="020B0503020204020204" pitchFamily="34" charset="-122"/>
              </a:rPr>
              <a:t>W</a:t>
            </a:r>
            <a:r>
              <a:rPr lang="zh-CN" altLang="en-US" sz="2200" b="1" dirty="0">
                <a:latin typeface="微软雅黑" panose="020B0503020204020204" pitchFamily="34" charset="-122"/>
                <a:ea typeface="微软雅黑" panose="020B0503020204020204" pitchFamily="34" charset="-122"/>
              </a:rPr>
              <a:t>加高电平，使数据线对</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读出时，</a:t>
            </a:r>
            <a:r>
              <a:rPr lang="zh-CN" altLang="en-US" sz="2200" b="1" dirty="0">
                <a:latin typeface="微软雅黑" panose="020B0503020204020204" pitchFamily="34" charset="-122"/>
                <a:ea typeface="微软雅黑" panose="020B0503020204020204" pitchFamily="34" charset="-122"/>
              </a:rPr>
              <a:t>数据线上有一读出电压。它与</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上电荷量成正比。</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aphicFrame>
        <p:nvGraphicFramePr>
          <p:cNvPr id="16388"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16705"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89" name="Group 11"/>
          <p:cNvGrpSpPr>
            <a:grpSpLocks/>
          </p:cNvGrpSpPr>
          <p:nvPr/>
        </p:nvGrpSpPr>
        <p:grpSpPr bwMode="auto">
          <a:xfrm>
            <a:off x="7008813" y="1319213"/>
            <a:ext cx="1035050" cy="731837"/>
            <a:chOff x="3120" y="1056"/>
            <a:chExt cx="672" cy="336"/>
          </a:xfrm>
        </p:grpSpPr>
        <p:sp>
          <p:nvSpPr>
            <p:cNvPr id="16405"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0"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6392" name="Text Box 21"/>
          <p:cNvSpPr txBox="1">
            <a:spLocks noChangeArrowheads="1"/>
          </p:cNvSpPr>
          <p:nvPr/>
        </p:nvSpPr>
        <p:spPr bwMode="auto">
          <a:xfrm>
            <a:off x="8184807" y="873341"/>
            <a:ext cx="870532" cy="39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rgbClr val="D10F0F"/>
                </a:solidFill>
                <a:latin typeface="Comic Sans MS" panose="030F0702030302020204" pitchFamily="66" charset="0"/>
                <a:ea typeface="微软雅黑" panose="020B0503020204020204" pitchFamily="34" charset="-122"/>
              </a:rPr>
              <a:t>字线</a:t>
            </a:r>
            <a:r>
              <a:rPr lang="en-US" altLang="zh-CN" sz="2000" b="1" dirty="0">
                <a:solidFill>
                  <a:srgbClr val="D10F0F"/>
                </a:solidFill>
                <a:latin typeface="Comic Sans MS" panose="030F0702030302020204" pitchFamily="66" charset="0"/>
                <a:ea typeface="微软雅黑" panose="020B0503020204020204" pitchFamily="34" charset="-122"/>
              </a:rPr>
              <a:t>Z</a:t>
            </a:r>
            <a:endParaRPr lang="zh-CN" altLang="en-US" sz="2000" b="1" dirty="0">
              <a:solidFill>
                <a:srgbClr val="D10F0F"/>
              </a:solidFill>
              <a:latin typeface="Comic Sans MS" panose="030F0702030302020204" pitchFamily="66" charset="0"/>
              <a:ea typeface="微软雅黑" panose="020B0503020204020204" pitchFamily="34" charset="-122"/>
            </a:endParaRPr>
          </a:p>
        </p:txBody>
      </p:sp>
      <p:sp>
        <p:nvSpPr>
          <p:cNvPr id="16393"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16395"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6400"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16401"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dirty="0">
                <a:solidFill>
                  <a:srgbClr val="000099"/>
                </a:solidFill>
                <a:ea typeface="黑体" panose="02010609060101010101" pitchFamily="49" charset="-122"/>
              </a:rPr>
              <a:t> </a:t>
            </a:r>
            <a:r>
              <a:rPr lang="zh-CN" altLang="en-US" sz="2200" b="1" dirty="0">
                <a:solidFill>
                  <a:srgbClr val="000099"/>
                </a:solidFill>
                <a:latin typeface="微软雅黑" panose="020B0503020204020204" pitchFamily="34" charset="-122"/>
                <a:ea typeface="微软雅黑" panose="020B0503020204020204" pitchFamily="34" charset="-122"/>
              </a:rPr>
              <a:t>优点：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1640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C4ADA24-D039-477A-BBDC-8B94DFBB08AE}" type="slidenum">
              <a:rPr lang="zh-CN" altLang="en-US" sz="1200" smtClean="0">
                <a:solidFill>
                  <a:srgbClr val="898989"/>
                </a:solidFill>
              </a:rPr>
              <a:pPr/>
              <a:t>12</a:t>
            </a:fld>
            <a:endParaRPr lang="zh-CN" altLang="en-US" sz="1200">
              <a:solidFill>
                <a:srgbClr val="898989"/>
              </a:solidFill>
            </a:endParaRPr>
          </a:p>
        </p:txBody>
      </p:sp>
      <p:sp>
        <p:nvSpPr>
          <p:cNvPr id="2" name="文本框 1"/>
          <p:cNvSpPr txBox="1"/>
          <p:nvPr/>
        </p:nvSpPr>
        <p:spPr>
          <a:xfrm>
            <a:off x="6773694" y="777816"/>
            <a:ext cx="312906" cy="400110"/>
          </a:xfrm>
          <a:prstGeom prst="rect">
            <a:avLst/>
          </a:prstGeom>
          <a:noFill/>
        </p:spPr>
        <p:txBody>
          <a:bodyPr wrap="none" rtlCol="0">
            <a:spAutoFit/>
          </a:bodyPr>
          <a:lstStyle/>
          <a:p>
            <a:r>
              <a:rPr lang="en-US" altLang="zh-CN" sz="2000" b="1" dirty="0">
                <a:latin typeface="+mj-ea"/>
                <a:ea typeface="+mj-ea"/>
              </a:rPr>
              <a:t>W</a:t>
            </a:r>
            <a:endParaRPr lang="zh-CN" altLang="en-US" sz="2000" b="1" dirty="0">
              <a:latin typeface="+mj-ea"/>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p:txBody>
          <a:bodyPr lIns="91440" tIns="45720" rIns="91440" bIns="45720" anchor="ctr"/>
          <a:lstStyle/>
          <a:p>
            <a:pPr eaLnBrk="1" hangingPunct="1"/>
            <a:r>
              <a:rPr lang="zh-CN" altLang="en-US"/>
              <a:t>半导体</a:t>
            </a:r>
            <a:r>
              <a:rPr lang="en-US" altLang="zh-CN"/>
              <a:t>RAM</a:t>
            </a:r>
            <a:r>
              <a:rPr lang="zh-CN" altLang="en-US"/>
              <a:t>的组织</a:t>
            </a:r>
          </a:p>
        </p:txBody>
      </p:sp>
      <p:sp>
        <p:nvSpPr>
          <p:cNvPr id="233492"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2" name="Group 1069"/>
          <p:cNvGrpSpPr>
            <a:grpSpLocks/>
          </p:cNvGrpSpPr>
          <p:nvPr/>
        </p:nvGrpSpPr>
        <p:grpSpPr bwMode="auto">
          <a:xfrm>
            <a:off x="566738" y="2843213"/>
            <a:ext cx="3429000" cy="3368675"/>
            <a:chOff x="432" y="1824"/>
            <a:chExt cx="2160" cy="2122"/>
          </a:xfrm>
        </p:grpSpPr>
        <p:sp>
          <p:nvSpPr>
            <p:cNvPr id="17435"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17436"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2"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ea typeface="黑体" panose="02010609060101010101" pitchFamily="49" charset="-122"/>
                </a:rPr>
                <a:t>字线</a:t>
              </a:r>
              <a:r>
                <a:rPr kumimoji="1" lang="en-US" altLang="zh-CN" sz="2000" b="1" dirty="0">
                  <a:ea typeface="黑体" panose="02010609060101010101" pitchFamily="49" charset="-122"/>
                </a:rPr>
                <a:t>Z</a:t>
              </a:r>
            </a:p>
          </p:txBody>
        </p:sp>
        <p:sp>
          <p:nvSpPr>
            <p:cNvPr id="17443"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17444"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17445"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17446"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ea typeface="黑体" panose="02010609060101010101" pitchFamily="49" charset="-122"/>
                </a:rPr>
                <a:t>Din </a:t>
              </a:r>
              <a:r>
                <a:rPr kumimoji="1" lang="en-US" altLang="zh-CN" sz="2000" dirty="0">
                  <a:latin typeface="Times New Roman" panose="02020603050405020304" pitchFamily="18" charset="0"/>
                  <a:ea typeface="宋体" panose="02010600030101010101" pitchFamily="2" charset="-122"/>
                </a:rPr>
                <a:t>     </a:t>
              </a:r>
              <a:r>
                <a:rPr kumimoji="1" lang="en-US" altLang="zh-CN" sz="2000" b="1" dirty="0" err="1">
                  <a:ea typeface="黑体" panose="02010609060101010101" pitchFamily="49" charset="-122"/>
                </a:rPr>
                <a:t>Dout</a:t>
              </a:r>
              <a:endParaRPr kumimoji="1" lang="en-US" altLang="zh-CN" sz="2000" b="1" dirty="0">
                <a:ea typeface="黑体" panose="02010609060101010101" pitchFamily="49" charset="-122"/>
              </a:endParaRPr>
            </a:p>
          </p:txBody>
        </p:sp>
        <p:sp>
          <p:nvSpPr>
            <p:cNvPr id="17449"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50"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 name="Group 1070"/>
          <p:cNvGrpSpPr>
            <a:grpSpLocks/>
          </p:cNvGrpSpPr>
          <p:nvPr/>
        </p:nvGrpSpPr>
        <p:grpSpPr bwMode="auto">
          <a:xfrm>
            <a:off x="4841875" y="2933700"/>
            <a:ext cx="3916363" cy="3216275"/>
            <a:chOff x="2832" y="1872"/>
            <a:chExt cx="2352" cy="2026"/>
          </a:xfrm>
        </p:grpSpPr>
        <p:sp>
          <p:nvSpPr>
            <p:cNvPr id="17422"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17423"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4"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6"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7"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17428"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17429"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17430"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2"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33"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233519"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a:solidFill>
                  <a:srgbClr val="0000FF"/>
                </a:solidFill>
                <a:ea typeface="黑体" panose="02010609060101010101" pitchFamily="49" charset="-122"/>
                <a:cs typeface="Arial" panose="020B0604020202020204" pitchFamily="34" charset="0"/>
              </a:rPr>
              <a:t>存储体(</a:t>
            </a:r>
            <a:r>
              <a:rPr kumimoji="1" lang="en-US" altLang="zh-CN" sz="2400" b="1">
                <a:solidFill>
                  <a:srgbClr val="0000FF"/>
                </a:solidFill>
                <a:ea typeface="黑体" panose="02010609060101010101" pitchFamily="49" charset="-122"/>
                <a:cs typeface="Arial" panose="020B0604020202020204" pitchFamily="34" charset="0"/>
              </a:rPr>
              <a:t>Memory Bank)： </a:t>
            </a:r>
            <a:r>
              <a:rPr kumimoji="1" lang="zh-CN" altLang="en-US" sz="2400" b="1">
                <a:solidFill>
                  <a:srgbClr val="0000FF"/>
                </a:solidFill>
                <a:ea typeface="黑体" panose="02010609060101010101" pitchFamily="49" charset="-122"/>
                <a:cs typeface="Arial" panose="020B0604020202020204" pitchFamily="34" charset="0"/>
              </a:rPr>
              <a:t>由记忆单元(位元)构成的存储阵列</a:t>
            </a:r>
          </a:p>
        </p:txBody>
      </p:sp>
      <p:sp>
        <p:nvSpPr>
          <p:cNvPr id="17415"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a:t>
            </a:r>
            <a:r>
              <a:rPr kumimoji="1" lang="en-US" altLang="zh-CN" sz="2400" b="1">
                <a:solidFill>
                  <a:srgbClr val="663300"/>
                </a:solidFill>
                <a:ea typeface="黑体" panose="02010609060101010101" pitchFamily="49" charset="-122"/>
              </a:rPr>
              <a:t>Cell)</a:t>
            </a:r>
          </a:p>
        </p:txBody>
      </p:sp>
      <p:sp>
        <p:nvSpPr>
          <p:cNvPr id="17416"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7"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存储器芯片(</a:t>
            </a:r>
            <a:r>
              <a:rPr kumimoji="1" lang="en-US" altLang="zh-CN" sz="2400" b="1">
                <a:solidFill>
                  <a:srgbClr val="663300"/>
                </a:solidFill>
                <a:ea typeface="黑体" panose="02010609060101010101" pitchFamily="49" charset="-122"/>
              </a:rPr>
              <a:t>Chip)</a:t>
            </a:r>
          </a:p>
        </p:txBody>
      </p:sp>
      <p:sp>
        <p:nvSpPr>
          <p:cNvPr id="17418"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9"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内存条（存储器模块）</a:t>
            </a:r>
          </a:p>
        </p:txBody>
      </p:sp>
      <p:sp>
        <p:nvSpPr>
          <p:cNvPr id="233532"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1742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7FB5E1E-FA43-47B6-98BE-4CAC088D4CF7}" type="slidenum">
              <a:rPr lang="zh-CN" altLang="en-US" sz="1200" smtClean="0">
                <a:solidFill>
                  <a:srgbClr val="898989"/>
                </a:solidFill>
              </a:rPr>
              <a:pPr/>
              <a:t>13</a:t>
            </a:fld>
            <a:endParaRPr lang="zh-CN"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029"/>
          <p:cNvSpPr>
            <a:spLocks noGrp="1" noChangeArrowheads="1"/>
          </p:cNvSpPr>
          <p:nvPr>
            <p:ph type="title" idx="4294967295"/>
          </p:nvPr>
        </p:nvSpPr>
        <p:spPr>
          <a:xfrm>
            <a:off x="236538" y="105745"/>
            <a:ext cx="8807450" cy="574324"/>
          </a:xfrm>
          <a:noFill/>
        </p:spPr>
        <p:txBody>
          <a:bodyPr lIns="91440" tIns="45720" rIns="91440" bIns="45720" anchor="ctr"/>
          <a:lstStyle/>
          <a:p>
            <a:pPr eaLnBrk="1" hangingPunct="1"/>
            <a:r>
              <a:rPr lang="zh-CN" altLang="en-US" dirty="0">
                <a:latin typeface="方正舒体" panose="02010601030101010101" pitchFamily="2" charset="-122"/>
              </a:rPr>
              <a:t>字片式存储体阵列组织</a:t>
            </a:r>
            <a:endParaRPr lang="zh-CN" altLang="en-US" dirty="0">
              <a:solidFill>
                <a:srgbClr val="CC0000"/>
              </a:solidFill>
            </a:endParaRPr>
          </a:p>
        </p:txBody>
      </p:sp>
      <p:sp>
        <p:nvSpPr>
          <p:cNvPr id="18436"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18437"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1844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759B7E1-66E3-4756-93E5-BB3088AD95DD}" type="slidenum">
              <a:rPr lang="zh-CN" altLang="en-US" sz="1200" smtClean="0">
                <a:solidFill>
                  <a:srgbClr val="898989"/>
                </a:solidFill>
              </a:rPr>
              <a:pPr/>
              <a:t>14</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098"/>
          <p:cNvSpPr>
            <a:spLocks noGrp="1" noChangeArrowheads="1"/>
          </p:cNvSpPr>
          <p:nvPr>
            <p:ph type="title" idx="4294967295"/>
          </p:nvPr>
        </p:nvSpPr>
        <p:spPr>
          <a:xfrm>
            <a:off x="296863" y="77963"/>
            <a:ext cx="8640762" cy="574324"/>
          </a:xfrm>
        </p:spPr>
        <p:txBody>
          <a:bodyPr lIns="91440" tIns="45720" rIns="91440" bIns="45720" anchor="ctr"/>
          <a:lstStyle/>
          <a:p>
            <a:pPr eaLnBrk="1" hangingPunct="1"/>
            <a:r>
              <a:rPr lang="zh-CN" altLang="en-US" dirty="0"/>
              <a:t>位片式存储体阵列组织</a:t>
            </a:r>
            <a:endParaRPr lang="zh-CN" altLang="en-US" dirty="0">
              <a:solidFill>
                <a:srgbClr val="CC0000"/>
              </a:solidFill>
            </a:endParaRPr>
          </a:p>
        </p:txBody>
      </p:sp>
      <p:pic>
        <p:nvPicPr>
          <p:cNvPr id="2048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2048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C35A6-76B2-46FF-B4BA-DF60B99AD71B}" type="slidenum">
              <a:rPr lang="zh-CN" altLang="en-US" sz="1200" smtClean="0">
                <a:solidFill>
                  <a:srgbClr val="898989"/>
                </a:solidFill>
              </a:rPr>
              <a:pPr/>
              <a:t>15</a:t>
            </a:fld>
            <a:endParaRPr lang="zh-CN" altLang="en-US" sz="120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304800" y="819150"/>
            <a:ext cx="8640763" cy="1917700"/>
          </a:xfrm>
        </p:spPr>
        <p:txBody>
          <a:bodyPr lIns="91440" tIns="45720" rIns="91440" bIns="45720"/>
          <a:lstStyle/>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16</a:t>
            </a:r>
            <a:r>
              <a:rPr lang="en-US" altLang="zh-CN" sz="2200">
                <a:latin typeface="微软雅黑" panose="020B0503020204020204" pitchFamily="34" charset="-122"/>
                <a:ea typeface="微软雅黑" panose="020B0503020204020204" pitchFamily="34" charset="-122"/>
              </a:rPr>
              <a:t>M</a:t>
            </a:r>
            <a:r>
              <a:rPr lang="zh-CN" altLang="en-US" sz="2200">
                <a:latin typeface="微软雅黑" panose="020B0503020204020204" pitchFamily="34" charset="-122"/>
                <a:ea typeface="微软雅黑" panose="020B0503020204020204" pitchFamily="34" charset="-122"/>
              </a:rPr>
              <a:t>位 = 4</a:t>
            </a:r>
            <a:r>
              <a:rPr lang="en-US" altLang="zh-CN" sz="2200">
                <a:latin typeface="微软雅黑" panose="020B0503020204020204" pitchFamily="34" charset="-122"/>
                <a:ea typeface="微软雅黑" panose="020B0503020204020204" pitchFamily="34" charset="-122"/>
              </a:rPr>
              <a:t>Mbx4 = 2048x2048x4 = 2</a:t>
            </a:r>
            <a:r>
              <a:rPr lang="en-US" altLang="zh-CN" sz="2200" baseline="30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x2</a:t>
            </a:r>
            <a:r>
              <a:rPr lang="en-US" altLang="zh-CN" sz="2200" baseline="30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(1) 地址线：11根线分时复用，由</a:t>
            </a:r>
            <a:r>
              <a:rPr lang="en-US" altLang="zh-CN" sz="2200">
                <a:latin typeface="微软雅黑" panose="020B0503020204020204" pitchFamily="34" charset="-122"/>
                <a:ea typeface="微软雅黑" panose="020B0503020204020204" pitchFamily="34" charset="-122"/>
              </a:rPr>
              <a:t>RAS</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CAS</a:t>
            </a:r>
            <a:r>
              <a:rPr lang="zh-CN" altLang="en-US" sz="2200">
                <a:latin typeface="微软雅黑" panose="020B0503020204020204" pitchFamily="34" charset="-122"/>
                <a:ea typeface="微软雅黑" panose="020B0503020204020204" pitchFamily="34" charset="-122"/>
              </a:rPr>
              <a:t>提供控制时序。</a:t>
            </a:r>
            <a:endParaRPr lang="zh-CN" altLang="en-US" sz="220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a:latin typeface="微软雅黑" panose="020B0503020204020204" pitchFamily="34" charset="-122"/>
                <a:ea typeface="微软雅黑" panose="020B0503020204020204" pitchFamily="34" charset="-122"/>
              </a:rPr>
              <a:t>(2) 需</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个位平面，对相同行、列交叉点的</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位一起读</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a:latin typeface="微软雅黑" panose="020B0503020204020204" pitchFamily="34" charset="-122"/>
                <a:ea typeface="微软雅黑" panose="020B0503020204020204" pitchFamily="34" charset="-122"/>
              </a:rPr>
              <a:t>(3) </a:t>
            </a:r>
            <a:r>
              <a:rPr lang="zh-CN" altLang="en-US" sz="2200">
                <a:solidFill>
                  <a:srgbClr val="666699"/>
                </a:solidFill>
                <a:latin typeface="微软雅黑" panose="020B0503020204020204" pitchFamily="34" charset="-122"/>
                <a:ea typeface="微软雅黑" panose="020B0503020204020204" pitchFamily="34" charset="-122"/>
                <a:hlinkClick r:id="" action="ppaction://hlinkshowjump?jump=nextslide"/>
              </a:rPr>
              <a:t>内部结构框图</a:t>
            </a:r>
            <a:endParaRPr lang="en-US" altLang="zh-CN" sz="2200">
              <a:solidFill>
                <a:srgbClr val="666699"/>
              </a:solidFill>
              <a:latin typeface="微软雅黑" panose="020B0503020204020204" pitchFamily="34" charset="-122"/>
              <a:ea typeface="微软雅黑" panose="020B0503020204020204" pitchFamily="34" charset="-122"/>
            </a:endParaRPr>
          </a:p>
        </p:txBody>
      </p:sp>
      <p:sp>
        <p:nvSpPr>
          <p:cNvPr id="22531" name="Rectangle 4"/>
          <p:cNvSpPr>
            <a:spLocks noGrp="1" noChangeArrowheads="1"/>
          </p:cNvSpPr>
          <p:nvPr>
            <p:ph type="title" idx="4294967295"/>
          </p:nvPr>
        </p:nvSpPr>
        <p:spPr>
          <a:xfrm>
            <a:off x="236538" y="107950"/>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6" name="Text Box 44"/>
          <p:cNvSpPr txBox="1">
            <a:spLocks noChangeArrowheads="1"/>
          </p:cNvSpPr>
          <p:nvPr/>
        </p:nvSpPr>
        <p:spPr bwMode="auto">
          <a:xfrm>
            <a:off x="6883400" y="5962650"/>
            <a:ext cx="1150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3" action="ppaction://hlinksldjump"/>
              </a:rPr>
              <a:t>SKIP</a:t>
            </a:r>
            <a:r>
              <a:rPr kumimoji="1" lang="zh-CN" altLang="en-US" sz="1800" b="1" i="1">
                <a:solidFill>
                  <a:srgbClr val="666699"/>
                </a:solidFill>
                <a:ea typeface="华文新魏" panose="02010800040101010101" pitchFamily="2" charset="-122"/>
              </a:rPr>
              <a:t>、</a:t>
            </a:r>
            <a:endParaRPr kumimoji="1" lang="en-US" altLang="zh-CN" sz="1800" b="1" i="1">
              <a:solidFill>
                <a:srgbClr val="666699"/>
              </a:solidFill>
              <a:ea typeface="华文新魏" panose="02010800040101010101" pitchFamily="2" charset="-122"/>
            </a:endParaRPr>
          </a:p>
        </p:txBody>
      </p:sp>
      <p:sp>
        <p:nvSpPr>
          <p:cNvPr id="2253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D3F67D3-6BA8-41CB-A600-15C994A00635}" type="slidenum">
              <a:rPr lang="zh-CN" altLang="en-US" sz="1200" smtClean="0">
                <a:solidFill>
                  <a:srgbClr val="898989"/>
                </a:solidFill>
              </a:rPr>
              <a:pPr/>
              <a:t>16</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animEffect transition="in" filter="blinds(horizontal)">
                                      <p:cBhvr>
                                        <p:cTn id="7" dur="500"/>
                                        <p:tgtEl>
                                          <p:spTgt spid="250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23555" name="Picture 4" descr="典型的16兆位DRAM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23566"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67"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4"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5"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8"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0"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1"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2"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3"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4"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5"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6"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7"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8"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9"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0"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2"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93"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6" name="Text Box 44"/>
          <p:cNvSpPr txBox="1">
            <a:spLocks noChangeArrowheads="1"/>
          </p:cNvSpPr>
          <p:nvPr/>
        </p:nvSpPr>
        <p:spPr bwMode="auto">
          <a:xfrm>
            <a:off x="6862763" y="5903913"/>
            <a:ext cx="1150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 action="ppaction://hlinkshowjump?jump=previousslide"/>
              </a:rPr>
              <a:t>BACK</a:t>
            </a:r>
            <a:endParaRPr kumimoji="1" lang="en-US" altLang="zh-CN" sz="1800" b="1" i="1">
              <a:solidFill>
                <a:srgbClr val="666699"/>
              </a:solidFill>
              <a:ea typeface="华文新魏" panose="02010800040101010101" pitchFamily="2" charset="-122"/>
            </a:endParaRPr>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477" y="11969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2356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56081A9-38C9-4C29-B5AE-98B5F7E5C2DF}" type="slidenum">
              <a:rPr lang="zh-CN" altLang="en-US" sz="1200" smtClean="0">
                <a:solidFill>
                  <a:srgbClr val="898989"/>
                </a:solidFill>
              </a:rPr>
              <a:pPr/>
              <a:t>17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blinds(horizontal)">
                                      <p:cBhvr>
                                        <p:cTn id="12" dur="500"/>
                                        <p:tgtEl>
                                          <p:spTgt spid="543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blinds(horizontal)">
                                      <p:cBhvr>
                                        <p:cTn id="15" dur="500"/>
                                        <p:tgtEl>
                                          <p:spTgt spid="54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315"/>
                                        </p:tgtEl>
                                        <p:attrNameLst>
                                          <p:attrName>style.visibility</p:attrName>
                                        </p:attrNameLst>
                                      </p:cBhvr>
                                      <p:to>
                                        <p:strVal val="visible"/>
                                      </p:to>
                                    </p:set>
                                    <p:animEffect transition="in" filter="blinds(horizontal)">
                                      <p:cBhvr>
                                        <p:cTn id="20" dur="500"/>
                                        <p:tgtEl>
                                          <p:spTgt spid="543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314"/>
                                        </p:tgtEl>
                                        <p:attrNameLst>
                                          <p:attrName>style.visibility</p:attrName>
                                        </p:attrNameLst>
                                      </p:cBhvr>
                                      <p:to>
                                        <p:strVal val="visible"/>
                                      </p:to>
                                    </p:set>
                                    <p:animEffect transition="in" filter="blinds(horizontal)">
                                      <p:cBhvr>
                                        <p:cTn id="23" dur="500"/>
                                        <p:tgtEl>
                                          <p:spTgt spid="543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318"/>
                                        </p:tgtEl>
                                        <p:attrNameLst>
                                          <p:attrName>style.visibility</p:attrName>
                                        </p:attrNameLst>
                                      </p:cBhvr>
                                      <p:to>
                                        <p:strVal val="visible"/>
                                      </p:to>
                                    </p:set>
                                    <p:animEffect transition="in" filter="blinds(horizontal)">
                                      <p:cBhvr>
                                        <p:cTn id="28" dur="500"/>
                                        <p:tgtEl>
                                          <p:spTgt spid="543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75208"/>
                                        </p:tgtEl>
                                        <p:attrNameLst>
                                          <p:attrName>style.visibility</p:attrName>
                                        </p:attrNameLst>
                                      </p:cBhvr>
                                      <p:to>
                                        <p:strVal val="visible"/>
                                      </p:to>
                                    </p:set>
                                    <p:animEffect transition="in" filter="blinds(horizontal)">
                                      <p:cBhvr>
                                        <p:cTn id="38" dur="500"/>
                                        <p:tgtEl>
                                          <p:spTgt spid="7752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blinds(horizontal)">
                                      <p:cBhvr>
                                        <p:cTn id="43" dur="500"/>
                                        <p:tgtEl>
                                          <p:spTgt spid="5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3" grpId="0" animBg="1"/>
      <p:bldP spid="54314" grpId="0"/>
      <p:bldP spid="54315" grpId="0" animBg="1"/>
      <p:bldP spid="54316" grpId="0"/>
      <p:bldP spid="5431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2800"/>
              <a:t>DRAM</a:t>
            </a:r>
            <a:r>
              <a:rPr lang="zh-CN" altLang="en-US" sz="2800"/>
              <a:t>芯片的刷新</a:t>
            </a:r>
          </a:p>
        </p:txBody>
      </p:sp>
      <p:sp>
        <p:nvSpPr>
          <p:cNvPr id="43011" name="Rectangle 3"/>
          <p:cNvSpPr>
            <a:spLocks noGrp="1" noChangeArrowheads="1"/>
          </p:cNvSpPr>
          <p:nvPr>
            <p:ph type="body" idx="1"/>
          </p:nvPr>
        </p:nvSpPr>
        <p:spPr>
          <a:xfrm>
            <a:off x="163513" y="2968625"/>
            <a:ext cx="8953500" cy="2640013"/>
          </a:xfrm>
        </p:spPr>
        <p:txBody>
          <a:bodyPr/>
          <a:lstStyle/>
          <a:p>
            <a:pPr eaLnBrk="1" hangingPunct="1">
              <a:spcBef>
                <a:spcPct val="55000"/>
              </a:spcBef>
            </a:pPr>
            <a:r>
              <a:rPr lang="zh-CN" altLang="en-US" sz="2200" dirty="0">
                <a:solidFill>
                  <a:schemeClr val="accent2"/>
                </a:solidFill>
                <a:ea typeface="黑体" panose="02010609060101010101" pitchFamily="49" charset="-122"/>
              </a:rPr>
              <a:t>刷新周期</a:t>
            </a:r>
            <a:r>
              <a:rPr lang="zh-CN" altLang="en-US" sz="2200" dirty="0">
                <a:ea typeface="黑体" panose="02010609060101010101" pitchFamily="49" charset="-122"/>
              </a:rPr>
              <a:t>：从上次对整个存储器刷新结束到下次对整个存储器全部</a:t>
            </a:r>
          </a:p>
          <a:p>
            <a:pPr eaLnBrk="1" hangingPunct="1">
              <a:spcBef>
                <a:spcPct val="55000"/>
              </a:spcBef>
              <a:buFont typeface="Wingdings" panose="05000000000000000000" pitchFamily="2" charset="2"/>
              <a:buNone/>
            </a:pPr>
            <a:r>
              <a:rPr lang="zh-CN" altLang="en-US" sz="2200" dirty="0">
                <a:ea typeface="黑体" panose="02010609060101010101" pitchFamily="49" charset="-122"/>
              </a:rPr>
              <a:t>     刷新一遍为止的时间间隔，也就是相邻两次对某个特定行进行刷新</a:t>
            </a:r>
          </a:p>
          <a:p>
            <a:pPr eaLnBrk="1" hangingPunct="1">
              <a:spcBef>
                <a:spcPct val="55000"/>
              </a:spcBef>
              <a:buFont typeface="Wingdings" panose="05000000000000000000" pitchFamily="2" charset="2"/>
              <a:buNone/>
            </a:pPr>
            <a:r>
              <a:rPr lang="zh-CN" altLang="en-US" sz="2200" dirty="0">
                <a:ea typeface="黑体" panose="02010609060101010101" pitchFamily="49" charset="-122"/>
              </a:rPr>
              <a:t>     的时间间隔。</a:t>
            </a:r>
          </a:p>
          <a:p>
            <a:pPr eaLnBrk="1" hangingPunct="1">
              <a:lnSpc>
                <a:spcPct val="150000"/>
              </a:lnSpc>
              <a:spcBef>
                <a:spcPct val="55000"/>
              </a:spcBef>
              <a:buFont typeface="Wingdings" panose="05000000000000000000" pitchFamily="2" charset="2"/>
              <a:buNone/>
            </a:pPr>
            <a:r>
              <a:rPr lang="zh-CN" altLang="en-US" sz="2200" dirty="0">
                <a:ea typeface="黑体" panose="02010609060101010101" pitchFamily="49" charset="-122"/>
              </a:rPr>
              <a:t>  刷新周期取电容上数据有效保存时间的上限，一般为</a:t>
            </a:r>
            <a:r>
              <a:rPr lang="en-US" altLang="zh-CN" sz="2200" dirty="0">
                <a:ea typeface="黑体" panose="02010609060101010101" pitchFamily="49" charset="-122"/>
              </a:rPr>
              <a:t>10ms</a:t>
            </a:r>
            <a:r>
              <a:rPr lang="zh-CN" altLang="en-US" dirty="0">
                <a:ea typeface="宋体" panose="02010600030101010101" pitchFamily="2" charset="-122"/>
              </a:rPr>
              <a:t>～</a:t>
            </a:r>
            <a:r>
              <a:rPr lang="en-US" altLang="zh-CN" dirty="0">
                <a:ea typeface="宋体" panose="02010600030101010101" pitchFamily="2" charset="-122"/>
              </a:rPr>
              <a:t>100ms</a:t>
            </a:r>
            <a:r>
              <a:rPr lang="zh-CN" altLang="en-US" sz="2200" dirty="0">
                <a:ea typeface="黑体" panose="02010609060101010101" pitchFamily="49" charset="-122"/>
              </a:rPr>
              <a:t>，目前公认是</a:t>
            </a:r>
            <a:r>
              <a:rPr lang="en-US" altLang="zh-CN" sz="2200" dirty="0">
                <a:ea typeface="黑体" panose="02010609060101010101" pitchFamily="49" charset="-122"/>
              </a:rPr>
              <a:t>64ms</a:t>
            </a:r>
            <a:r>
              <a:rPr lang="zh-CN" altLang="en-US" sz="2200" dirty="0">
                <a:ea typeface="黑体" panose="02010609060101010101" pitchFamily="49" charset="-122"/>
              </a:rPr>
              <a:t>。</a:t>
            </a:r>
          </a:p>
        </p:txBody>
      </p:sp>
      <p:sp>
        <p:nvSpPr>
          <p:cNvPr id="4" name="Text Box 3"/>
          <p:cNvSpPr txBox="1">
            <a:spLocks noChangeArrowheads="1"/>
          </p:cNvSpPr>
          <p:nvPr/>
        </p:nvSpPr>
        <p:spPr bwMode="auto">
          <a:xfrm>
            <a:off x="236538" y="846138"/>
            <a:ext cx="4648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a:solidFill>
                  <a:schemeClr val="accent2"/>
                </a:solidFill>
                <a:latin typeface="+mn-lt"/>
                <a:ea typeface="黑体" panose="02010609060101010101" pitchFamily="49" charset="-122"/>
              </a:rPr>
              <a:t>刷新含义和原因</a:t>
            </a:r>
          </a:p>
        </p:txBody>
      </p:sp>
      <p:sp>
        <p:nvSpPr>
          <p:cNvPr id="5" name="Text Box 4"/>
          <p:cNvSpPr txBox="1">
            <a:spLocks noChangeArrowheads="1"/>
          </p:cNvSpPr>
          <p:nvPr/>
        </p:nvSpPr>
        <p:spPr bwMode="auto">
          <a:xfrm>
            <a:off x="419100" y="2349500"/>
            <a:ext cx="76581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a:solidFill>
                  <a:srgbClr val="FF0000"/>
                </a:solidFill>
                <a:latin typeface="+mn-lt"/>
                <a:ea typeface="黑体" panose="02010609060101010101" pitchFamily="49" charset="-122"/>
              </a:rPr>
              <a:t>含义：</a:t>
            </a:r>
            <a:r>
              <a:rPr lang="zh-CN" altLang="zh-CN" sz="2200" b="1" dirty="0">
                <a:latin typeface="+mn-lt"/>
                <a:ea typeface="黑体" panose="02010609060101010101" pitchFamily="49" charset="-122"/>
              </a:rPr>
              <a:t>定期向电容补充电荷</a:t>
            </a:r>
            <a:r>
              <a:rPr lang="zh-CN" altLang="en-US" sz="2200" b="1" dirty="0">
                <a:latin typeface="+mn-lt"/>
                <a:ea typeface="黑体" panose="02010609060101010101" pitchFamily="49" charset="-122"/>
              </a:rPr>
              <a:t>，即</a:t>
            </a:r>
            <a:r>
              <a:rPr lang="zh-CN" altLang="zh-CN" sz="2200" b="1" dirty="0">
                <a:latin typeface="+mn-lt"/>
                <a:ea typeface="黑体" panose="02010609060101010101" pitchFamily="49" charset="-122"/>
              </a:rPr>
              <a:t>刷新。</a:t>
            </a:r>
          </a:p>
        </p:txBody>
      </p:sp>
      <p:sp>
        <p:nvSpPr>
          <p:cNvPr id="6" name="Text Box 10"/>
          <p:cNvSpPr txBox="1">
            <a:spLocks noChangeArrowheads="1"/>
          </p:cNvSpPr>
          <p:nvPr/>
        </p:nvSpPr>
        <p:spPr bwMode="auto">
          <a:xfrm>
            <a:off x="419100" y="1292225"/>
            <a:ext cx="8162925"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defRPr/>
            </a:pPr>
            <a:r>
              <a:rPr lang="zh-CN" altLang="zh-CN" sz="2200" b="1" dirty="0">
                <a:solidFill>
                  <a:srgbClr val="FF0000"/>
                </a:solidFill>
                <a:latin typeface="+mn-lt"/>
                <a:ea typeface="黑体" panose="02010609060101010101" pitchFamily="49" charset="-122"/>
              </a:rPr>
              <a:t>原因：</a:t>
            </a:r>
            <a:r>
              <a:rPr lang="zh-CN" altLang="zh-CN" sz="2200" b="1" dirty="0">
                <a:latin typeface="+mn-lt"/>
                <a:ea typeface="黑体" panose="02010609060101010101" pitchFamily="49" charset="-122"/>
              </a:rPr>
              <a:t>动态存储器依靠电容电荷存储信息</a:t>
            </a:r>
            <a:r>
              <a:rPr lang="en-US" altLang="zh-CN" sz="2200" b="1" dirty="0">
                <a:latin typeface="+mn-lt"/>
                <a:ea typeface="黑体" panose="02010609060101010101" pitchFamily="49" charset="-122"/>
              </a:rPr>
              <a:t>,</a:t>
            </a:r>
            <a:r>
              <a:rPr lang="zh-CN" altLang="zh-CN" sz="2200" b="1" dirty="0">
                <a:latin typeface="+mn-lt"/>
                <a:ea typeface="黑体" panose="02010609060101010101" pitchFamily="49" charset="-122"/>
              </a:rPr>
              <a:t>无电源供电，时间一长电容电荷会泄漏，需定期向电容补充电荷，以保持信息不变。</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89E70AA-650E-4B77-A5DC-7DC46C1A2B98}" type="slidenum">
              <a:rPr lang="zh-CN" altLang="en-US" sz="1200" smtClean="0">
                <a:solidFill>
                  <a:srgbClr val="898989"/>
                </a:solidFill>
              </a:rPr>
              <a:pPr/>
              <a:t>19</a:t>
            </a:fld>
            <a:endParaRPr lang="zh-CN" altLang="en-US" sz="1200">
              <a:solidFill>
                <a:srgbClr val="898989"/>
              </a:solidFill>
            </a:endParaRPr>
          </a:p>
        </p:txBody>
      </p:sp>
      <p:sp>
        <p:nvSpPr>
          <p:cNvPr id="25603"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en-US" altLang="zh-CN" sz="2800">
                <a:solidFill>
                  <a:srgbClr val="CC3300"/>
                </a:solidFill>
                <a:ea typeface="黑体" panose="02010609060101010101" pitchFamily="49" charset="-122"/>
              </a:rPr>
              <a:t>DRAM</a:t>
            </a:r>
            <a:r>
              <a:rPr lang="zh-CN" altLang="en-US" sz="2800">
                <a:solidFill>
                  <a:srgbClr val="CC3300"/>
                </a:solidFill>
                <a:ea typeface="黑体" panose="02010609060101010101" pitchFamily="49" charset="-122"/>
              </a:rPr>
              <a:t>的刷新方式</a:t>
            </a:r>
          </a:p>
        </p:txBody>
      </p:sp>
      <p:sp>
        <p:nvSpPr>
          <p:cNvPr id="25604" name="文本框 3"/>
          <p:cNvSpPr txBox="1">
            <a:spLocks noChangeArrowheads="1"/>
          </p:cNvSpPr>
          <p:nvPr/>
        </p:nvSpPr>
        <p:spPr bwMode="auto">
          <a:xfrm>
            <a:off x="385763" y="657225"/>
            <a:ext cx="1852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集中刷新</a:t>
            </a:r>
            <a:endParaRPr lang="en-US" altLang="zh-CN" sz="2200" b="1">
              <a:solidFill>
                <a:schemeClr val="accent2"/>
              </a:solidFill>
              <a:ea typeface="宋体" panose="02010600030101010101" pitchFamily="2" charset="-122"/>
            </a:endParaRPr>
          </a:p>
        </p:txBody>
      </p:sp>
      <p:sp>
        <p:nvSpPr>
          <p:cNvPr id="25605" name="文本框 3"/>
          <p:cNvSpPr txBox="1">
            <a:spLocks noChangeArrowheads="1"/>
          </p:cNvSpPr>
          <p:nvPr/>
        </p:nvSpPr>
        <p:spPr bwMode="auto">
          <a:xfrm>
            <a:off x="371475" y="4070350"/>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异步刷新</a:t>
            </a:r>
          </a:p>
        </p:txBody>
      </p:sp>
      <p:sp>
        <p:nvSpPr>
          <p:cNvPr id="7" name="Text Box 2"/>
          <p:cNvSpPr txBox="1">
            <a:spLocks noChangeArrowheads="1"/>
          </p:cNvSpPr>
          <p:nvPr/>
        </p:nvSpPr>
        <p:spPr bwMode="auto">
          <a:xfrm>
            <a:off x="2171700" y="669925"/>
            <a:ext cx="4584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在刷新周期</a:t>
            </a:r>
            <a:r>
              <a:rPr lang="zh-CN" altLang="zh-CN" sz="2000">
                <a:latin typeface="黑体" panose="02010609060101010101" pitchFamily="49" charset="-122"/>
                <a:ea typeface="黑体" panose="02010609060101010101" pitchFamily="49" charset="-122"/>
              </a:rPr>
              <a:t>内集中安排所有</a:t>
            </a:r>
            <a:r>
              <a:rPr lang="zh-CN" altLang="en-US" sz="2000">
                <a:latin typeface="黑体" panose="02010609060101010101" pitchFamily="49" charset="-122"/>
                <a:ea typeface="黑体" panose="02010609060101010101" pitchFamily="49" charset="-122"/>
              </a:rPr>
              <a:t>行的</a:t>
            </a:r>
            <a:r>
              <a:rPr lang="zh-CN" altLang="zh-CN" sz="2000">
                <a:latin typeface="黑体" panose="02010609060101010101" pitchFamily="49" charset="-122"/>
                <a:ea typeface="黑体" panose="02010609060101010101" pitchFamily="49" charset="-122"/>
              </a:rPr>
              <a:t>刷新。</a:t>
            </a:r>
          </a:p>
        </p:txBody>
      </p:sp>
      <p:sp>
        <p:nvSpPr>
          <p:cNvPr id="8" name="Text Box 4"/>
          <p:cNvSpPr txBox="1">
            <a:spLocks noChangeArrowheads="1"/>
          </p:cNvSpPr>
          <p:nvPr/>
        </p:nvSpPr>
        <p:spPr bwMode="auto">
          <a:xfrm>
            <a:off x="4638675" y="18319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死区</a:t>
            </a:r>
          </a:p>
        </p:txBody>
      </p:sp>
      <p:sp>
        <p:nvSpPr>
          <p:cNvPr id="9" name="Text Box 5"/>
          <p:cNvSpPr txBox="1">
            <a:spLocks noChangeArrowheads="1"/>
          </p:cNvSpPr>
          <p:nvPr/>
        </p:nvSpPr>
        <p:spPr bwMode="auto">
          <a:xfrm>
            <a:off x="6696075" y="1069975"/>
            <a:ext cx="2133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用在实时要求不高的场合。</a:t>
            </a:r>
          </a:p>
        </p:txBody>
      </p:sp>
      <p:sp>
        <p:nvSpPr>
          <p:cNvPr id="10" name="Line 7"/>
          <p:cNvSpPr>
            <a:spLocks noChangeShapeType="1"/>
          </p:cNvSpPr>
          <p:nvPr/>
        </p:nvSpPr>
        <p:spPr bwMode="auto">
          <a:xfrm>
            <a:off x="828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8"/>
          <p:cNvGrpSpPr>
            <a:grpSpLocks/>
          </p:cNvGrpSpPr>
          <p:nvPr/>
        </p:nvGrpSpPr>
        <p:grpSpPr bwMode="auto">
          <a:xfrm>
            <a:off x="828675" y="1069975"/>
            <a:ext cx="5791200" cy="838200"/>
            <a:chOff x="0" y="0"/>
            <a:chExt cx="3648" cy="528"/>
          </a:xfrm>
        </p:grpSpPr>
        <p:sp>
          <p:nvSpPr>
            <p:cNvPr id="25700" name="Line 9"/>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1" name="Line 10"/>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2" name="Line 11"/>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703" name="Group 12"/>
            <p:cNvGrpSpPr>
              <a:grpSpLocks/>
            </p:cNvGrpSpPr>
            <p:nvPr/>
          </p:nvGrpSpPr>
          <p:grpSpPr bwMode="auto">
            <a:xfrm>
              <a:off x="480" y="0"/>
              <a:ext cx="816" cy="336"/>
              <a:chOff x="0" y="0"/>
              <a:chExt cx="816" cy="336"/>
            </a:xfrm>
          </p:grpSpPr>
          <p:sp>
            <p:nvSpPr>
              <p:cNvPr id="25716" name="Text Box 1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717" name="Line 14"/>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04" name="Group 15"/>
            <p:cNvGrpSpPr>
              <a:grpSpLocks/>
            </p:cNvGrpSpPr>
            <p:nvPr/>
          </p:nvGrpSpPr>
          <p:grpSpPr bwMode="auto">
            <a:xfrm>
              <a:off x="1872" y="0"/>
              <a:ext cx="816" cy="336"/>
              <a:chOff x="0" y="0"/>
              <a:chExt cx="816" cy="336"/>
            </a:xfrm>
          </p:grpSpPr>
          <p:sp>
            <p:nvSpPr>
              <p:cNvPr id="25714" name="Text Box 16"/>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715" name="Line 17"/>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705" name="Line 18"/>
            <p:cNvSpPr>
              <a:spLocks noChangeShapeType="1"/>
            </p:cNvSpPr>
            <p:nvPr/>
          </p:nvSpPr>
          <p:spPr bwMode="auto">
            <a:xfrm>
              <a:off x="302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706" name="Group 19"/>
            <p:cNvGrpSpPr>
              <a:grpSpLocks/>
            </p:cNvGrpSpPr>
            <p:nvPr/>
          </p:nvGrpSpPr>
          <p:grpSpPr bwMode="auto">
            <a:xfrm>
              <a:off x="0" y="0"/>
              <a:ext cx="816" cy="336"/>
              <a:chOff x="0" y="0"/>
              <a:chExt cx="816" cy="336"/>
            </a:xfrm>
          </p:grpSpPr>
          <p:sp>
            <p:nvSpPr>
              <p:cNvPr id="25712"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713"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707" name="Group 22"/>
            <p:cNvGrpSpPr>
              <a:grpSpLocks/>
            </p:cNvGrpSpPr>
            <p:nvPr/>
          </p:nvGrpSpPr>
          <p:grpSpPr bwMode="auto">
            <a:xfrm>
              <a:off x="2448" y="0"/>
              <a:ext cx="816" cy="336"/>
              <a:chOff x="0" y="0"/>
              <a:chExt cx="816" cy="336"/>
            </a:xfrm>
          </p:grpSpPr>
          <p:sp>
            <p:nvSpPr>
              <p:cNvPr id="25710"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711"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708" name="Line 25"/>
            <p:cNvSpPr>
              <a:spLocks noChangeShapeType="1"/>
            </p:cNvSpPr>
            <p:nvPr/>
          </p:nvSpPr>
          <p:spPr bwMode="auto">
            <a:xfrm>
              <a:off x="3120"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9" name="Line 26"/>
            <p:cNvSpPr>
              <a:spLocks noChangeShapeType="1"/>
            </p:cNvSpPr>
            <p:nvPr/>
          </p:nvSpPr>
          <p:spPr bwMode="auto">
            <a:xfrm>
              <a:off x="3648"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Line 27"/>
          <p:cNvSpPr>
            <a:spLocks noChangeShapeType="1"/>
          </p:cNvSpPr>
          <p:nvPr/>
        </p:nvSpPr>
        <p:spPr bwMode="auto">
          <a:xfrm>
            <a:off x="43338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auto">
          <a:xfrm flipH="1">
            <a:off x="8286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29"/>
          <p:cNvSpPr txBox="1">
            <a:spLocks noChangeArrowheads="1"/>
          </p:cNvSpPr>
          <p:nvPr/>
        </p:nvSpPr>
        <p:spPr bwMode="auto">
          <a:xfrm>
            <a:off x="3343275" y="1527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33" name="Line 30"/>
          <p:cNvSpPr>
            <a:spLocks noChangeShapeType="1"/>
          </p:cNvSpPr>
          <p:nvPr/>
        </p:nvSpPr>
        <p:spPr bwMode="auto">
          <a:xfrm>
            <a:off x="1590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31"/>
          <p:cNvSpPr txBox="1">
            <a:spLocks noChangeArrowheads="1"/>
          </p:cNvSpPr>
          <p:nvPr/>
        </p:nvSpPr>
        <p:spPr bwMode="auto">
          <a:xfrm>
            <a:off x="828675" y="1908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50ns</a:t>
            </a:r>
          </a:p>
        </p:txBody>
      </p:sp>
      <p:sp>
        <p:nvSpPr>
          <p:cNvPr id="35" name="Line 32"/>
          <p:cNvSpPr>
            <a:spLocks noChangeShapeType="1"/>
          </p:cNvSpPr>
          <p:nvPr/>
        </p:nvSpPr>
        <p:spPr bwMode="auto">
          <a:xfrm>
            <a:off x="371475" y="213677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auto">
          <a:xfrm>
            <a:off x="1590675" y="2136775"/>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auto">
          <a:xfrm>
            <a:off x="38004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auto">
          <a:xfrm>
            <a:off x="66198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auto">
          <a:xfrm>
            <a:off x="3876675" y="2136775"/>
            <a:ext cx="762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auto">
          <a:xfrm>
            <a:off x="5476875" y="2136775"/>
            <a:ext cx="11430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文本框 3"/>
          <p:cNvSpPr txBox="1">
            <a:spLocks noChangeArrowheads="1"/>
          </p:cNvSpPr>
          <p:nvPr/>
        </p:nvSpPr>
        <p:spPr bwMode="auto">
          <a:xfrm>
            <a:off x="373063" y="2516188"/>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分散刷新</a:t>
            </a:r>
            <a:endParaRPr lang="en-US" altLang="zh-CN" sz="2200" b="1">
              <a:solidFill>
                <a:schemeClr val="accent2"/>
              </a:solidFill>
              <a:ea typeface="宋体" panose="02010600030101010101" pitchFamily="2" charset="-122"/>
            </a:endParaRPr>
          </a:p>
        </p:txBody>
      </p:sp>
      <p:sp>
        <p:nvSpPr>
          <p:cNvPr id="42" name="Text Box 39"/>
          <p:cNvSpPr txBox="1">
            <a:spLocks noChangeArrowheads="1"/>
          </p:cNvSpPr>
          <p:nvPr/>
        </p:nvSpPr>
        <p:spPr bwMode="auto">
          <a:xfrm>
            <a:off x="2297113" y="2516188"/>
            <a:ext cx="4305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各</a:t>
            </a:r>
            <a:r>
              <a:rPr lang="zh-CN" altLang="en-US" sz="2000">
                <a:latin typeface="黑体" panose="02010609060101010101" pitchFamily="49" charset="-122"/>
                <a:ea typeface="黑体" panose="02010609060101010101" pitchFamily="49" charset="-122"/>
              </a:rPr>
              <a:t>行的</a:t>
            </a:r>
            <a:r>
              <a:rPr lang="zh-CN" altLang="zh-CN" sz="2000">
                <a:latin typeface="黑体" panose="02010609060101010101" pitchFamily="49" charset="-122"/>
                <a:ea typeface="黑体" panose="02010609060101010101" pitchFamily="49" charset="-122"/>
              </a:rPr>
              <a:t>刷新分散安排在存取周期中。</a:t>
            </a:r>
          </a:p>
        </p:txBody>
      </p:sp>
      <p:grpSp>
        <p:nvGrpSpPr>
          <p:cNvPr id="43" name="Group 40"/>
          <p:cNvGrpSpPr>
            <a:grpSpLocks/>
          </p:cNvGrpSpPr>
          <p:nvPr/>
        </p:nvGrpSpPr>
        <p:grpSpPr bwMode="auto">
          <a:xfrm>
            <a:off x="860425" y="2908300"/>
            <a:ext cx="5791200" cy="838200"/>
            <a:chOff x="0" y="0"/>
            <a:chExt cx="3648" cy="528"/>
          </a:xfrm>
        </p:grpSpPr>
        <p:sp>
          <p:nvSpPr>
            <p:cNvPr id="25683" name="Line 41"/>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84" name="Line 42"/>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85" name="Group 43"/>
            <p:cNvGrpSpPr>
              <a:grpSpLocks/>
            </p:cNvGrpSpPr>
            <p:nvPr/>
          </p:nvGrpSpPr>
          <p:grpSpPr bwMode="auto">
            <a:xfrm>
              <a:off x="1104" y="0"/>
              <a:ext cx="816" cy="336"/>
              <a:chOff x="0" y="0"/>
              <a:chExt cx="816" cy="336"/>
            </a:xfrm>
          </p:grpSpPr>
          <p:sp>
            <p:nvSpPr>
              <p:cNvPr id="25698" name="Text Box 4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99" name="Line 4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86" name="Group 46"/>
            <p:cNvGrpSpPr>
              <a:grpSpLocks/>
            </p:cNvGrpSpPr>
            <p:nvPr/>
          </p:nvGrpSpPr>
          <p:grpSpPr bwMode="auto">
            <a:xfrm>
              <a:off x="480" y="0"/>
              <a:ext cx="816" cy="336"/>
              <a:chOff x="0" y="0"/>
              <a:chExt cx="816" cy="336"/>
            </a:xfrm>
          </p:grpSpPr>
          <p:sp>
            <p:nvSpPr>
              <p:cNvPr id="25696" name="Text Box 4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97" name="Line 48"/>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87" name="Line 49"/>
            <p:cNvSpPr>
              <a:spLocks noChangeShapeType="1"/>
            </p:cNvSpPr>
            <p:nvPr/>
          </p:nvSpPr>
          <p:spPr bwMode="auto">
            <a:xfrm>
              <a:off x="10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88" name="Group 50"/>
            <p:cNvGrpSpPr>
              <a:grpSpLocks/>
            </p:cNvGrpSpPr>
            <p:nvPr/>
          </p:nvGrpSpPr>
          <p:grpSpPr bwMode="auto">
            <a:xfrm>
              <a:off x="0" y="0"/>
              <a:ext cx="816" cy="336"/>
              <a:chOff x="0" y="0"/>
              <a:chExt cx="816" cy="336"/>
            </a:xfrm>
          </p:grpSpPr>
          <p:sp>
            <p:nvSpPr>
              <p:cNvPr id="25694" name="Text Box 51"/>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95" name="Line 52"/>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89" name="Group 53"/>
            <p:cNvGrpSpPr>
              <a:grpSpLocks/>
            </p:cNvGrpSpPr>
            <p:nvPr/>
          </p:nvGrpSpPr>
          <p:grpSpPr bwMode="auto">
            <a:xfrm>
              <a:off x="1584" y="0"/>
              <a:ext cx="816" cy="336"/>
              <a:chOff x="0" y="0"/>
              <a:chExt cx="816" cy="336"/>
            </a:xfrm>
          </p:grpSpPr>
          <p:sp>
            <p:nvSpPr>
              <p:cNvPr id="25692" name="Text Box 5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93" name="Line 55"/>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90" name="Line 56"/>
            <p:cNvSpPr>
              <a:spLocks noChangeShapeType="1"/>
            </p:cNvSpPr>
            <p:nvPr/>
          </p:nvSpPr>
          <p:spPr bwMode="auto">
            <a:xfrm>
              <a:off x="22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91" name="Line 57"/>
            <p:cNvSpPr>
              <a:spLocks noChangeShapeType="1"/>
            </p:cNvSpPr>
            <p:nvPr/>
          </p:nvSpPr>
          <p:spPr bwMode="auto">
            <a:xfrm>
              <a:off x="216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Text Box 58"/>
          <p:cNvSpPr txBox="1">
            <a:spLocks noChangeArrowheads="1"/>
          </p:cNvSpPr>
          <p:nvPr/>
        </p:nvSpPr>
        <p:spPr bwMode="auto">
          <a:xfrm>
            <a:off x="1165225" y="3413125"/>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100ns</a:t>
            </a:r>
          </a:p>
        </p:txBody>
      </p:sp>
      <p:sp>
        <p:nvSpPr>
          <p:cNvPr id="62" name="Line 59"/>
          <p:cNvSpPr>
            <a:spLocks noChangeShapeType="1"/>
          </p:cNvSpPr>
          <p:nvPr/>
        </p:nvSpPr>
        <p:spPr bwMode="auto">
          <a:xfrm>
            <a:off x="2536825" y="348932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0"/>
          <p:cNvSpPr>
            <a:spLocks noChangeShapeType="1"/>
          </p:cNvSpPr>
          <p:nvPr/>
        </p:nvSpPr>
        <p:spPr bwMode="auto">
          <a:xfrm>
            <a:off x="860425" y="3641725"/>
            <a:ext cx="381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1"/>
          <p:cNvSpPr>
            <a:spLocks noChangeShapeType="1"/>
          </p:cNvSpPr>
          <p:nvPr/>
        </p:nvSpPr>
        <p:spPr bwMode="auto">
          <a:xfrm>
            <a:off x="2079625" y="364172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62"/>
          <p:cNvSpPr txBox="1">
            <a:spLocks noChangeArrowheads="1"/>
          </p:cNvSpPr>
          <p:nvPr/>
        </p:nvSpPr>
        <p:spPr bwMode="auto">
          <a:xfrm>
            <a:off x="6910388" y="3281363"/>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用在低速系统中。</a:t>
            </a:r>
          </a:p>
        </p:txBody>
      </p:sp>
      <p:sp>
        <p:nvSpPr>
          <p:cNvPr id="66" name="Text Box 10"/>
          <p:cNvSpPr txBox="1">
            <a:spLocks noChangeArrowheads="1"/>
          </p:cNvSpPr>
          <p:nvPr/>
        </p:nvSpPr>
        <p:spPr bwMode="auto">
          <a:xfrm>
            <a:off x="2038350" y="4048125"/>
            <a:ext cx="71056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50000"/>
              </a:spcBef>
              <a:buSzTx/>
              <a:buFontTx/>
              <a:buNone/>
            </a:pPr>
            <a:r>
              <a:rPr lang="zh-CN" altLang="zh-CN" sz="2000">
                <a:latin typeface="黑体" panose="02010609060101010101" pitchFamily="49" charset="-122"/>
                <a:ea typeface="黑体" panose="02010609060101010101" pitchFamily="49" charset="-122"/>
              </a:rPr>
              <a:t>各</a:t>
            </a:r>
            <a:r>
              <a:rPr lang="zh-CN" altLang="en-US" sz="2000">
                <a:latin typeface="黑体" panose="02010609060101010101" pitchFamily="49" charset="-122"/>
                <a:ea typeface="黑体" panose="02010609060101010101" pitchFamily="49" charset="-122"/>
              </a:rPr>
              <a:t>行</a:t>
            </a:r>
            <a:r>
              <a:rPr lang="zh-CN" altLang="zh-CN" sz="2000">
                <a:latin typeface="黑体" panose="02010609060101010101" pitchFamily="49" charset="-122"/>
                <a:ea typeface="黑体" panose="02010609060101010101" pitchFamily="49" charset="-122"/>
              </a:rPr>
              <a:t>刷新分散安排在</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个刷新周期</a:t>
            </a:r>
            <a:r>
              <a:rPr lang="zh-CN" altLang="zh-CN" sz="2000">
                <a:latin typeface="黑体" panose="02010609060101010101" pitchFamily="49" charset="-122"/>
                <a:ea typeface="黑体" panose="02010609060101010101" pitchFamily="49" charset="-122"/>
              </a:rPr>
              <a:t>内,</a:t>
            </a:r>
            <a:r>
              <a:rPr lang="zh-CN" altLang="zh-CN" sz="2000">
                <a:latin typeface="Times New Roman" panose="02020603050405020304" pitchFamily="18" charset="0"/>
                <a:ea typeface="黑体" panose="02010609060101010101" pitchFamily="49" charset="-122"/>
              </a:rPr>
              <a:t>每隔一段时间刷新一行</a:t>
            </a:r>
            <a:r>
              <a:rPr lang="zh-CN" altLang="zh-CN" sz="2000">
                <a:latin typeface="黑体" panose="02010609060101010101" pitchFamily="49" charset="-122"/>
                <a:ea typeface="黑体" panose="02010609060101010101" pitchFamily="49" charset="-122"/>
              </a:rPr>
              <a:t>。</a:t>
            </a:r>
          </a:p>
        </p:txBody>
      </p:sp>
      <p:sp>
        <p:nvSpPr>
          <p:cNvPr id="67" name="Text Box 2"/>
          <p:cNvSpPr txBox="1">
            <a:spLocks noChangeArrowheads="1"/>
          </p:cNvSpPr>
          <p:nvPr/>
        </p:nvSpPr>
        <p:spPr bwMode="auto">
          <a:xfrm>
            <a:off x="1293813" y="4749800"/>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4096</a:t>
            </a:r>
            <a:r>
              <a:rPr lang="zh-CN" altLang="zh-CN" sz="2000">
                <a:latin typeface="黑体" panose="02010609060101010101" pitchFamily="49" charset="-122"/>
                <a:ea typeface="黑体" panose="02010609060101010101" pitchFamily="49" charset="-122"/>
              </a:rPr>
              <a:t>行</a:t>
            </a:r>
          </a:p>
        </p:txBody>
      </p:sp>
      <p:sp>
        <p:nvSpPr>
          <p:cNvPr id="68" name="Text Box 3"/>
          <p:cNvSpPr txBox="1">
            <a:spLocks noChangeArrowheads="1"/>
          </p:cNvSpPr>
          <p:nvPr/>
        </p:nvSpPr>
        <p:spPr bwMode="auto">
          <a:xfrm>
            <a:off x="1446213" y="4368800"/>
            <a:ext cx="99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69" name="Text Box 9"/>
          <p:cNvSpPr txBox="1">
            <a:spLocks noChangeArrowheads="1"/>
          </p:cNvSpPr>
          <p:nvPr/>
        </p:nvSpPr>
        <p:spPr bwMode="auto">
          <a:xfrm>
            <a:off x="625475" y="4514850"/>
            <a:ext cx="717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例</a:t>
            </a:r>
            <a:r>
              <a:rPr lang="zh-CN" altLang="en-US" sz="2000">
                <a:latin typeface="黑体" panose="02010609060101010101" pitchFamily="49" charset="-122"/>
                <a:ea typeface="黑体" panose="02010609060101010101" pitchFamily="49" charset="-122"/>
              </a:rPr>
              <a:t>如</a:t>
            </a:r>
            <a:r>
              <a:rPr lang="zh-CN" altLang="zh-CN" sz="2000">
                <a:latin typeface="黑体" panose="02010609060101010101" pitchFamily="49" charset="-122"/>
                <a:ea typeface="黑体" panose="02010609060101010101" pitchFamily="49" charset="-122"/>
              </a:rPr>
              <a:t>：</a:t>
            </a:r>
          </a:p>
        </p:txBody>
      </p:sp>
      <p:sp>
        <p:nvSpPr>
          <p:cNvPr id="70" name="Line 12"/>
          <p:cNvSpPr>
            <a:spLocks noChangeShapeType="1"/>
          </p:cNvSpPr>
          <p:nvPr/>
        </p:nvSpPr>
        <p:spPr bwMode="auto">
          <a:xfrm>
            <a:off x="1417638" y="4770438"/>
            <a:ext cx="658812" cy="63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Text Box 13"/>
          <p:cNvSpPr txBox="1">
            <a:spLocks noChangeArrowheads="1"/>
          </p:cNvSpPr>
          <p:nvPr/>
        </p:nvSpPr>
        <p:spPr bwMode="auto">
          <a:xfrm>
            <a:off x="2033588" y="4559300"/>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2" name="Text Box 14"/>
          <p:cNvSpPr txBox="1">
            <a:spLocks noChangeArrowheads="1"/>
          </p:cNvSpPr>
          <p:nvPr/>
        </p:nvSpPr>
        <p:spPr bwMode="auto">
          <a:xfrm>
            <a:off x="3495675" y="4570413"/>
            <a:ext cx="5334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平均</a:t>
            </a:r>
            <a:r>
              <a:rPr lang="zh-CN" altLang="zh-CN" sz="2000">
                <a:solidFill>
                  <a:schemeClr val="accent2"/>
                </a:solidFill>
                <a:latin typeface="黑体" panose="02010609060101010101" pitchFamily="49" charset="-122"/>
                <a:ea typeface="黑体" panose="02010609060101010101" pitchFamily="49" charset="-122"/>
              </a:rPr>
              <a:t>15.6</a:t>
            </a:r>
            <a:r>
              <a:rPr lang="en-US" altLang="zh-CN" sz="2000" b="0">
                <a:solidFill>
                  <a:schemeClr val="accent2"/>
                </a:solidFill>
                <a:latin typeface="Times New Roman" panose="02020603050405020304" pitchFamily="18" charset="0"/>
                <a:ea typeface="黑体" panose="02010609060101010101" pitchFamily="49" charset="-122"/>
              </a:rPr>
              <a:t>μs</a:t>
            </a:r>
            <a:r>
              <a:rPr lang="zh-CN" altLang="zh-CN" sz="2000">
                <a:latin typeface="黑体" panose="02010609060101010101" pitchFamily="49" charset="-122"/>
                <a:ea typeface="黑体" panose="02010609060101010101" pitchFamily="49" charset="-122"/>
              </a:rPr>
              <a:t>提一次刷新请求刷新1行，</a:t>
            </a:r>
            <a:r>
              <a:rPr lang="en-US" altLang="zh-CN" sz="2000">
                <a:solidFill>
                  <a:schemeClr val="accent2"/>
                </a:solidFill>
                <a:latin typeface="黑体" panose="02010609060101010101" pitchFamily="49" charset="-122"/>
                <a:ea typeface="黑体" panose="02010609060101010101" pitchFamily="49" charset="-122"/>
              </a:rPr>
              <a:t>64</a:t>
            </a:r>
            <a:r>
              <a:rPr lang="zh-CN" altLang="zh-CN" sz="2000">
                <a:solidFill>
                  <a:schemeClr val="accent2"/>
                </a:solidFill>
                <a:latin typeface="Times New Roman" panose="02020603050405020304" pitchFamily="18" charset="0"/>
                <a:ea typeface="黑体" panose="02010609060101010101" pitchFamily="49" charset="-122"/>
              </a:rPr>
              <a:t>ms</a:t>
            </a:r>
            <a:r>
              <a:rPr lang="zh-CN" altLang="zh-CN" sz="2000">
                <a:latin typeface="黑体" panose="02010609060101010101" pitchFamily="49" charset="-122"/>
                <a:ea typeface="黑体" panose="02010609060101010101" pitchFamily="49" charset="-122"/>
              </a:rPr>
              <a:t>内刷新完片内所有行。</a:t>
            </a:r>
            <a:endParaRPr lang="zh-CN" altLang="zh-CN" sz="2000">
              <a:latin typeface="宋体" panose="02010600030101010101" pitchFamily="2" charset="-122"/>
              <a:ea typeface="宋体" panose="02010600030101010101" pitchFamily="2" charset="-122"/>
            </a:endParaRPr>
          </a:p>
        </p:txBody>
      </p:sp>
      <p:sp>
        <p:nvSpPr>
          <p:cNvPr id="73" name="Line 5"/>
          <p:cNvSpPr>
            <a:spLocks noChangeShapeType="1"/>
          </p:cNvSpPr>
          <p:nvPr/>
        </p:nvSpPr>
        <p:spPr bwMode="auto">
          <a:xfrm>
            <a:off x="32924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6"/>
          <p:cNvSpPr>
            <a:spLocks noChangeShapeType="1"/>
          </p:cNvSpPr>
          <p:nvPr/>
        </p:nvSpPr>
        <p:spPr bwMode="auto">
          <a:xfrm>
            <a:off x="625475" y="5595938"/>
            <a:ext cx="0" cy="685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
          <p:cNvSpPr>
            <a:spLocks noChangeShapeType="1"/>
          </p:cNvSpPr>
          <p:nvPr/>
        </p:nvSpPr>
        <p:spPr bwMode="auto">
          <a:xfrm>
            <a:off x="2835275"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8"/>
          <p:cNvSpPr>
            <a:spLocks noChangeShapeType="1"/>
          </p:cNvSpPr>
          <p:nvPr/>
        </p:nvSpPr>
        <p:spPr bwMode="auto">
          <a:xfrm>
            <a:off x="6254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5"/>
          <p:cNvSpPr>
            <a:spLocks noChangeShapeType="1"/>
          </p:cNvSpPr>
          <p:nvPr/>
        </p:nvSpPr>
        <p:spPr bwMode="auto">
          <a:xfrm>
            <a:off x="60356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8" name="Group 16"/>
          <p:cNvGrpSpPr>
            <a:grpSpLocks/>
          </p:cNvGrpSpPr>
          <p:nvPr/>
        </p:nvGrpSpPr>
        <p:grpSpPr bwMode="auto">
          <a:xfrm>
            <a:off x="625475" y="5443538"/>
            <a:ext cx="8458200" cy="533400"/>
            <a:chOff x="0" y="0"/>
            <a:chExt cx="5328" cy="336"/>
          </a:xfrm>
        </p:grpSpPr>
        <p:sp>
          <p:nvSpPr>
            <p:cNvPr id="25655" name="Line 17"/>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6" name="Line 18"/>
            <p:cNvSpPr>
              <a:spLocks noChangeShapeType="1"/>
            </p:cNvSpPr>
            <p:nvPr/>
          </p:nvSpPr>
          <p:spPr bwMode="auto">
            <a:xfrm>
              <a:off x="0" y="336"/>
              <a:ext cx="5184"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57" name="Group 19"/>
            <p:cNvGrpSpPr>
              <a:grpSpLocks/>
            </p:cNvGrpSpPr>
            <p:nvPr/>
          </p:nvGrpSpPr>
          <p:grpSpPr bwMode="auto">
            <a:xfrm>
              <a:off x="480" y="0"/>
              <a:ext cx="816" cy="336"/>
              <a:chOff x="0" y="0"/>
              <a:chExt cx="816" cy="336"/>
            </a:xfrm>
          </p:grpSpPr>
          <p:sp>
            <p:nvSpPr>
              <p:cNvPr id="25681"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82"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58" name="Group 22"/>
            <p:cNvGrpSpPr>
              <a:grpSpLocks/>
            </p:cNvGrpSpPr>
            <p:nvPr/>
          </p:nvGrpSpPr>
          <p:grpSpPr bwMode="auto">
            <a:xfrm>
              <a:off x="1680" y="0"/>
              <a:ext cx="816" cy="336"/>
              <a:chOff x="0" y="0"/>
              <a:chExt cx="816" cy="336"/>
            </a:xfrm>
          </p:grpSpPr>
          <p:sp>
            <p:nvSpPr>
              <p:cNvPr id="25679"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80"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59" name="Line 25"/>
            <p:cNvSpPr>
              <a:spLocks noChangeShapeType="1"/>
            </p:cNvSpPr>
            <p:nvPr/>
          </p:nvSpPr>
          <p:spPr bwMode="auto">
            <a:xfrm>
              <a:off x="22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0" name="Group 26"/>
            <p:cNvGrpSpPr>
              <a:grpSpLocks/>
            </p:cNvGrpSpPr>
            <p:nvPr/>
          </p:nvGrpSpPr>
          <p:grpSpPr bwMode="auto">
            <a:xfrm>
              <a:off x="0" y="0"/>
              <a:ext cx="816" cy="336"/>
              <a:chOff x="0" y="0"/>
              <a:chExt cx="816" cy="336"/>
            </a:xfrm>
          </p:grpSpPr>
          <p:sp>
            <p:nvSpPr>
              <p:cNvPr id="25677" name="Text Box 2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8" name="Line 28"/>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61" name="Group 29"/>
            <p:cNvGrpSpPr>
              <a:grpSpLocks/>
            </p:cNvGrpSpPr>
            <p:nvPr/>
          </p:nvGrpSpPr>
          <p:grpSpPr bwMode="auto">
            <a:xfrm>
              <a:off x="3888" y="0"/>
              <a:ext cx="816" cy="336"/>
              <a:chOff x="0" y="0"/>
              <a:chExt cx="816" cy="336"/>
            </a:xfrm>
          </p:grpSpPr>
          <p:sp>
            <p:nvSpPr>
              <p:cNvPr id="25675" name="Text Box 3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5676" name="Line 31"/>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2" name="Line 32"/>
            <p:cNvSpPr>
              <a:spLocks noChangeShapeType="1"/>
            </p:cNvSpPr>
            <p:nvPr/>
          </p:nvSpPr>
          <p:spPr bwMode="auto">
            <a:xfrm>
              <a:off x="2832"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3" name="Group 33"/>
            <p:cNvGrpSpPr>
              <a:grpSpLocks/>
            </p:cNvGrpSpPr>
            <p:nvPr/>
          </p:nvGrpSpPr>
          <p:grpSpPr bwMode="auto">
            <a:xfrm>
              <a:off x="2256" y="0"/>
              <a:ext cx="816" cy="336"/>
              <a:chOff x="0" y="0"/>
              <a:chExt cx="816" cy="336"/>
            </a:xfrm>
          </p:grpSpPr>
          <p:sp>
            <p:nvSpPr>
              <p:cNvPr id="25673" name="Text Box 3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4" name="Line 3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4" name="Line 36"/>
            <p:cNvSpPr>
              <a:spLocks noChangeShapeType="1"/>
            </p:cNvSpPr>
            <p:nvPr/>
          </p:nvSpPr>
          <p:spPr bwMode="auto">
            <a:xfrm>
              <a:off x="3408"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5" name="Group 37"/>
            <p:cNvGrpSpPr>
              <a:grpSpLocks/>
            </p:cNvGrpSpPr>
            <p:nvPr/>
          </p:nvGrpSpPr>
          <p:grpSpPr bwMode="auto">
            <a:xfrm>
              <a:off x="3408" y="0"/>
              <a:ext cx="816" cy="336"/>
              <a:chOff x="0" y="0"/>
              <a:chExt cx="816" cy="336"/>
            </a:xfrm>
          </p:grpSpPr>
          <p:sp>
            <p:nvSpPr>
              <p:cNvPr id="25671" name="Text Box 38"/>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2" name="Line 39"/>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6" name="Line 40"/>
            <p:cNvSpPr>
              <a:spLocks noChangeShapeType="1"/>
            </p:cNvSpPr>
            <p:nvPr/>
          </p:nvSpPr>
          <p:spPr bwMode="auto">
            <a:xfrm>
              <a:off x="446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67" name="Group 41"/>
            <p:cNvGrpSpPr>
              <a:grpSpLocks/>
            </p:cNvGrpSpPr>
            <p:nvPr/>
          </p:nvGrpSpPr>
          <p:grpSpPr bwMode="auto">
            <a:xfrm>
              <a:off x="4464" y="0"/>
              <a:ext cx="816" cy="336"/>
              <a:chOff x="0" y="0"/>
              <a:chExt cx="816" cy="336"/>
            </a:xfrm>
          </p:grpSpPr>
          <p:sp>
            <p:nvSpPr>
              <p:cNvPr id="25669" name="Text Box 42"/>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5670" name="Line 43"/>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68" name="Line 44"/>
            <p:cNvSpPr>
              <a:spLocks noChangeShapeType="1"/>
            </p:cNvSpPr>
            <p:nvPr/>
          </p:nvSpPr>
          <p:spPr bwMode="auto">
            <a:xfrm>
              <a:off x="4992" y="192"/>
              <a:ext cx="336"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 name="Text Box 45"/>
          <p:cNvSpPr txBox="1">
            <a:spLocks noChangeArrowheads="1"/>
          </p:cNvSpPr>
          <p:nvPr/>
        </p:nvSpPr>
        <p:spPr bwMode="auto">
          <a:xfrm>
            <a:off x="1387475" y="5986463"/>
            <a:ext cx="1257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08" name="Text Box 46"/>
          <p:cNvSpPr txBox="1">
            <a:spLocks noChangeArrowheads="1"/>
          </p:cNvSpPr>
          <p:nvPr/>
        </p:nvSpPr>
        <p:spPr bwMode="auto">
          <a:xfrm>
            <a:off x="4113213" y="5986463"/>
            <a:ext cx="1266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09" name="Line 47"/>
          <p:cNvSpPr>
            <a:spLocks noChangeShapeType="1"/>
          </p:cNvSpPr>
          <p:nvPr/>
        </p:nvSpPr>
        <p:spPr bwMode="auto">
          <a:xfrm>
            <a:off x="3300413"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48"/>
          <p:cNvSpPr>
            <a:spLocks noChangeShapeType="1"/>
          </p:cNvSpPr>
          <p:nvPr/>
        </p:nvSpPr>
        <p:spPr bwMode="auto">
          <a:xfrm>
            <a:off x="60356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49"/>
          <p:cNvSpPr>
            <a:spLocks noChangeShapeType="1"/>
          </p:cNvSpPr>
          <p:nvPr/>
        </p:nvSpPr>
        <p:spPr bwMode="auto">
          <a:xfrm>
            <a:off x="5532438"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Text Box 50"/>
          <p:cNvSpPr txBox="1">
            <a:spLocks noChangeArrowheads="1"/>
          </p:cNvSpPr>
          <p:nvPr/>
        </p:nvSpPr>
        <p:spPr bwMode="auto">
          <a:xfrm>
            <a:off x="6842125" y="5995988"/>
            <a:ext cx="13731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113" name="Line 51"/>
          <p:cNvSpPr>
            <a:spLocks noChangeShapeType="1"/>
          </p:cNvSpPr>
          <p:nvPr/>
        </p:nvSpPr>
        <p:spPr bwMode="auto">
          <a:xfrm>
            <a:off x="8378825" y="6191250"/>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52"/>
          <p:cNvSpPr txBox="1">
            <a:spLocks noChangeArrowheads="1"/>
          </p:cNvSpPr>
          <p:nvPr/>
        </p:nvSpPr>
        <p:spPr bwMode="auto">
          <a:xfrm>
            <a:off x="2530475" y="6357938"/>
            <a:ext cx="1227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刷新请求</a:t>
            </a:r>
          </a:p>
        </p:txBody>
      </p:sp>
      <p:sp>
        <p:nvSpPr>
          <p:cNvPr id="115" name="Text Box 53"/>
          <p:cNvSpPr txBox="1">
            <a:spLocks noChangeArrowheads="1"/>
          </p:cNvSpPr>
          <p:nvPr/>
        </p:nvSpPr>
        <p:spPr bwMode="auto">
          <a:xfrm>
            <a:off x="5426075" y="6357938"/>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刷新请求</a:t>
            </a:r>
          </a:p>
        </p:txBody>
      </p:sp>
      <p:sp>
        <p:nvSpPr>
          <p:cNvPr id="116" name="Text Box 54"/>
          <p:cNvSpPr txBox="1">
            <a:spLocks noChangeArrowheads="1"/>
          </p:cNvSpPr>
          <p:nvPr/>
        </p:nvSpPr>
        <p:spPr bwMode="auto">
          <a:xfrm>
            <a:off x="3395663" y="6357938"/>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117" name="Text Box 55"/>
          <p:cNvSpPr txBox="1">
            <a:spLocks noChangeArrowheads="1"/>
          </p:cNvSpPr>
          <p:nvPr/>
        </p:nvSpPr>
        <p:spPr bwMode="auto">
          <a:xfrm>
            <a:off x="6275388" y="6357938"/>
            <a:ext cx="150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118" name="Line 15"/>
          <p:cNvSpPr>
            <a:spLocks noChangeShapeType="1"/>
          </p:cNvSpPr>
          <p:nvPr/>
        </p:nvSpPr>
        <p:spPr bwMode="auto">
          <a:xfrm>
            <a:off x="8864600" y="60150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47688" y="144463"/>
            <a:ext cx="7921625" cy="573087"/>
          </a:xfrm>
        </p:spPr>
        <p:txBody>
          <a:bodyPr lIns="91440" tIns="45720" rIns="91440" bIns="45720" anchor="ctr"/>
          <a:lstStyle/>
          <a:p>
            <a:pPr eaLnBrk="1" hangingPunct="1"/>
            <a:r>
              <a:rPr kumimoji="1" lang="zh-CN" altLang="en-US">
                <a:solidFill>
                  <a:schemeClr val="accent1"/>
                </a:solidFill>
                <a:latin typeface="Times New Roman" panose="02020603050405020304" pitchFamily="18" charset="0"/>
              </a:rPr>
              <a:t>一、存储器概述和存储器芯片</a:t>
            </a:r>
            <a:endParaRPr lang="en-US" altLang="zh-CN">
              <a:solidFill>
                <a:schemeClr val="accent1"/>
              </a:solidFill>
              <a:latin typeface="方正舒体" panose="02010601030101010101" pitchFamily="2" charset="-122"/>
            </a:endParaRPr>
          </a:p>
        </p:txBody>
      </p:sp>
      <p:sp>
        <p:nvSpPr>
          <p:cNvPr id="565251" name="Rectangle 3"/>
          <p:cNvSpPr>
            <a:spLocks noGrp="1" noChangeArrowheads="1"/>
          </p:cNvSpPr>
          <p:nvPr>
            <p:ph type="body" idx="4294967295"/>
          </p:nvPr>
        </p:nvSpPr>
        <p:spPr>
          <a:xfrm>
            <a:off x="190500" y="1420813"/>
            <a:ext cx="8458200" cy="5437187"/>
          </a:xfrm>
        </p:spPr>
        <p:txBody>
          <a:bodyPr lIns="91440" tIns="45720" rIns="91440" bIns="45720"/>
          <a:lstStyle/>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记忆单元 （存储基元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位元） （</a:t>
            </a:r>
            <a:r>
              <a:rPr lang="en-US" altLang="zh-CN" sz="2200">
                <a:latin typeface="微软雅黑" panose="020B0503020204020204" pitchFamily="34" charset="-122"/>
                <a:ea typeface="微软雅黑" panose="020B0503020204020204" pitchFamily="34" charset="-122"/>
              </a:rPr>
              <a:t>Cell</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存储单元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编址单位（</a:t>
            </a:r>
            <a:r>
              <a:rPr lang="en-US" altLang="zh-CN" sz="2200">
                <a:latin typeface="微软雅黑" panose="020B0503020204020204" pitchFamily="34" charset="-122"/>
                <a:ea typeface="微软雅黑" panose="020B0503020204020204" pitchFamily="34" charset="-122"/>
              </a:rPr>
              <a:t>Addressing Unit</a:t>
            </a:r>
            <a:r>
              <a:rPr lang="zh-CN" altLang="en-US" sz="220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存储体</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存储矩阵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存储阵列（</a:t>
            </a:r>
            <a:r>
              <a:rPr lang="en-US" altLang="zh-CN" sz="2200">
                <a:latin typeface="微软雅黑" panose="020B0503020204020204" pitchFamily="34" charset="-122"/>
                <a:ea typeface="微软雅黑" panose="020B0503020204020204" pitchFamily="34" charset="-122"/>
              </a:rPr>
              <a:t>Bank</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编址方式（</a:t>
            </a:r>
            <a:r>
              <a:rPr lang="en-US" altLang="zh-CN" sz="2200">
                <a:latin typeface="微软雅黑" panose="020B0503020204020204" pitchFamily="34" charset="-122"/>
                <a:ea typeface="微软雅黑" panose="020B0503020204020204" pitchFamily="34" charset="-122"/>
              </a:rPr>
              <a:t>Addressing Mode</a:t>
            </a:r>
            <a:r>
              <a:rPr lang="zh-CN" altLang="en-US" sz="220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字节编址、按字编址</a:t>
            </a:r>
            <a:endParaRPr lang="en-US" altLang="zh-CN" sz="220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存储器地址寄存器（</a:t>
            </a:r>
            <a:r>
              <a:rPr lang="en-US" altLang="zh-CN" sz="220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存储器数据寄存器（ </a:t>
            </a:r>
            <a:r>
              <a:rPr lang="en-US" altLang="zh-CN" sz="2200">
                <a:latin typeface="微软雅黑" panose="020B0503020204020204" pitchFamily="34" charset="-122"/>
                <a:ea typeface="微软雅黑" panose="020B0503020204020204" pitchFamily="34" charset="-122"/>
              </a:rPr>
              <a:t>Memory Data Register-MDR (</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614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0D2513C-A7A2-4A72-A23B-232A27ABC040}" type="slidenum">
              <a:rPr lang="zh-CN" altLang="en-US" sz="1200" smtClean="0">
                <a:solidFill>
                  <a:srgbClr val="898989"/>
                </a:solidFill>
              </a:rPr>
              <a:pPr/>
              <a:t>2</a:t>
            </a:fld>
            <a:endParaRPr lang="zh-CN" altLang="en-US" sz="1200">
              <a:solidFill>
                <a:srgbClr val="898989"/>
              </a:solidFill>
            </a:endParaRPr>
          </a:p>
        </p:txBody>
      </p:sp>
      <p:sp>
        <p:nvSpPr>
          <p:cNvPr id="2" name="文本框 1"/>
          <p:cNvSpPr txBox="1"/>
          <p:nvPr/>
        </p:nvSpPr>
        <p:spPr>
          <a:xfrm>
            <a:off x="190500" y="717550"/>
            <a:ext cx="1552575" cy="461963"/>
          </a:xfrm>
          <a:prstGeom prst="rect">
            <a:avLst/>
          </a:prstGeom>
          <a:noFill/>
        </p:spPr>
        <p:txBody>
          <a:bodyPr>
            <a:spAutoFit/>
          </a:bodyPr>
          <a:lstStyle/>
          <a:p>
            <a:pPr>
              <a:defRPr/>
            </a:pPr>
            <a:r>
              <a:rPr lang="zh-CN" altLang="en-US" sz="2400" b="1" dirty="0">
                <a:solidFill>
                  <a:schemeClr val="accent1"/>
                </a:solidFill>
                <a:latin typeface="+mj-ea"/>
                <a:ea typeface="+mj-ea"/>
              </a:rPr>
              <a:t>基本术语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800"/>
              <a:t>CPU</a:t>
            </a:r>
            <a:r>
              <a:rPr lang="zh-CN" altLang="en-US" sz="2800"/>
              <a:t>与存储器之间的通信方式</a:t>
            </a:r>
          </a:p>
        </p:txBody>
      </p:sp>
      <p:sp>
        <p:nvSpPr>
          <p:cNvPr id="714755" name="Rectangle 3"/>
          <p:cNvSpPr>
            <a:spLocks noGrp="1" noChangeArrowheads="1"/>
          </p:cNvSpPr>
          <p:nvPr>
            <p:ph type="body" idx="1"/>
          </p:nvPr>
        </p:nvSpPr>
        <p:spPr>
          <a:xfrm>
            <a:off x="26988" y="773113"/>
            <a:ext cx="9001125" cy="5768975"/>
          </a:xfrm>
        </p:spPr>
        <p:txBody>
          <a:bodyPr/>
          <a:lstStyle/>
          <a:p>
            <a:pPr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和主存之间有同步和异步两种通信方式</a:t>
            </a:r>
          </a:p>
          <a:p>
            <a:pPr lvl="1" eaLnBrk="1" hangingPunct="1">
              <a:lnSpc>
                <a:spcPct val="110000"/>
              </a:lnSpc>
              <a:spcBef>
                <a:spcPct val="25000"/>
              </a:spcBef>
            </a:pPr>
            <a:r>
              <a:rPr lang="zh-CN" altLang="en-US" sz="2200" dirty="0">
                <a:ea typeface="黑体" panose="02010609060101010101" pitchFamily="49" charset="-122"/>
              </a:rPr>
              <a:t>异步方式（读操作）过程（需握手信号）</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送地址到地址线，主存进行地址译码</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发读命令，然后等待存储器发回“完成”信号</a:t>
            </a:r>
          </a:p>
          <a:p>
            <a:pPr lvl="2" eaLnBrk="1" hangingPunct="1">
              <a:lnSpc>
                <a:spcPct val="110000"/>
              </a:lnSpc>
              <a:spcBef>
                <a:spcPct val="25000"/>
              </a:spcBef>
            </a:pPr>
            <a:r>
              <a:rPr lang="zh-CN" altLang="en-US" sz="2200" dirty="0">
                <a:ea typeface="黑体" panose="02010609060101010101" pitchFamily="49" charset="-122"/>
              </a:rPr>
              <a:t>主存收到读命令后开始读数，完成后发“完成”信号给</a:t>
            </a:r>
            <a:r>
              <a:rPr lang="en-US" altLang="zh-CN" sz="2200" dirty="0">
                <a:ea typeface="黑体" panose="02010609060101010101" pitchFamily="49" charset="-122"/>
              </a:rPr>
              <a:t>CPU</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接收到“完成”信号，从数据线取数</a:t>
            </a:r>
          </a:p>
          <a:p>
            <a:pPr lvl="2" eaLnBrk="1" hangingPunct="1">
              <a:lnSpc>
                <a:spcPct val="110000"/>
              </a:lnSpc>
              <a:spcBef>
                <a:spcPct val="25000"/>
              </a:spcBef>
              <a:buFontTx/>
              <a:buNone/>
            </a:pPr>
            <a:r>
              <a:rPr lang="zh-CN" altLang="en-US" sz="2200" dirty="0">
                <a:solidFill>
                  <a:srgbClr val="0000FF"/>
                </a:solidFill>
                <a:ea typeface="黑体" panose="02010609060101010101" pitchFamily="49" charset="-122"/>
              </a:rPr>
              <a:t>写操作过程类似</a:t>
            </a:r>
          </a:p>
          <a:p>
            <a:pPr lvl="1" eaLnBrk="1" hangingPunct="1">
              <a:lnSpc>
                <a:spcPct val="110000"/>
              </a:lnSpc>
              <a:spcBef>
                <a:spcPct val="25000"/>
              </a:spcBef>
            </a:pPr>
            <a:r>
              <a:rPr lang="zh-CN" altLang="en-US" sz="2200" dirty="0">
                <a:ea typeface="黑体" panose="02010609060101010101" pitchFamily="49" charset="-122"/>
              </a:rPr>
              <a:t>同步方式的特点</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和主存由统一时钟信号控制，无需应答信号（如“完成”）</a:t>
            </a:r>
          </a:p>
          <a:p>
            <a:pPr lvl="2" eaLnBrk="1" hangingPunct="1">
              <a:lnSpc>
                <a:spcPct val="110000"/>
              </a:lnSpc>
              <a:spcBef>
                <a:spcPct val="25000"/>
              </a:spcBef>
            </a:pPr>
            <a:r>
              <a:rPr lang="zh-CN" altLang="en-US" sz="2200" dirty="0">
                <a:ea typeface="黑体" panose="02010609060101010101" pitchFamily="49" charset="-122"/>
              </a:rPr>
              <a:t>主存总是在确定的时间内准备好数据</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送出地址和读命令后，总是在确定的时间取数据 </a:t>
            </a:r>
          </a:p>
          <a:p>
            <a:pPr lvl="2" eaLnBrk="1" hangingPunct="1">
              <a:lnSpc>
                <a:spcPct val="110000"/>
              </a:lnSpc>
              <a:spcBef>
                <a:spcPct val="25000"/>
              </a:spcBef>
            </a:pPr>
            <a:r>
              <a:rPr lang="zh-CN" altLang="en-US" sz="2200" dirty="0">
                <a:ea typeface="黑体" panose="02010609060101010101" pitchFamily="49" charset="-122"/>
              </a:rPr>
              <a:t>存储器芯片必须支持同步方式</a:t>
            </a:r>
            <a:r>
              <a:rPr lang="en-US" altLang="zh-CN" sz="700" dirty="0">
                <a:ea typeface="宋体" panose="02010600030101010101" pitchFamily="2" charset="-122"/>
              </a:rPr>
              <a:t>   </a:t>
            </a:r>
            <a:endParaRPr lang="zh-CN" altLang="en-US" sz="7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6863" y="150813"/>
            <a:ext cx="8640762" cy="533400"/>
          </a:xfrm>
        </p:spPr>
        <p:txBody>
          <a:bodyPr/>
          <a:lstStyle/>
          <a:p>
            <a:pPr eaLnBrk="1" hangingPunct="1"/>
            <a:r>
              <a:rPr lang="en-US" altLang="zh-CN" sz="2800"/>
              <a:t>SDRAM</a:t>
            </a:r>
            <a:r>
              <a:rPr lang="zh-CN" altLang="en-US" sz="2800"/>
              <a:t>芯片技术</a:t>
            </a:r>
          </a:p>
        </p:txBody>
      </p:sp>
      <p:sp>
        <p:nvSpPr>
          <p:cNvPr id="742420" name="Rectangle 20"/>
          <p:cNvSpPr>
            <a:spLocks noGrp="1" noChangeArrowheads="1"/>
          </p:cNvSpPr>
          <p:nvPr>
            <p:ph type="body" idx="1"/>
          </p:nvPr>
        </p:nvSpPr>
        <p:spPr>
          <a:xfrm>
            <a:off x="206375" y="990600"/>
            <a:ext cx="8650288" cy="3541482"/>
          </a:xfrm>
          <a:noFill/>
        </p:spPr>
        <p:txBody>
          <a:bodyPr/>
          <a:lstStyle/>
          <a:p>
            <a:pPr eaLnBrk="1" hangingPunct="1">
              <a:lnSpc>
                <a:spcPct val="125000"/>
              </a:lnSpc>
            </a:pPr>
            <a:r>
              <a:rPr lang="en-US" altLang="zh-CN" dirty="0">
                <a:ea typeface="黑体" panose="02010609060101010101" pitchFamily="49" charset="-122"/>
              </a:rPr>
              <a:t>SDRAM</a:t>
            </a:r>
            <a:r>
              <a:rPr lang="zh-CN" altLang="en-US" dirty="0">
                <a:ea typeface="黑体" panose="02010609060101010101" pitchFamily="49" charset="-122"/>
              </a:rPr>
              <a:t>是同步存储芯片</a:t>
            </a:r>
          </a:p>
          <a:p>
            <a:pPr lvl="1" eaLnBrk="1" hangingPunct="1">
              <a:lnSpc>
                <a:spcPct val="125000"/>
              </a:lnSpc>
            </a:pPr>
            <a:r>
              <a:rPr lang="zh-CN" altLang="en-US" sz="2400" dirty="0">
                <a:ea typeface="黑体" panose="02010609060101010101" pitchFamily="49" charset="-122"/>
              </a:rPr>
              <a:t>每步操作都在系统时钟控制下进行</a:t>
            </a:r>
          </a:p>
          <a:p>
            <a:pPr lvl="1" eaLnBrk="1" hangingPunct="1">
              <a:lnSpc>
                <a:spcPct val="125000"/>
              </a:lnSpc>
            </a:pPr>
            <a:r>
              <a:rPr lang="zh-CN" altLang="en-US" sz="2400" dirty="0">
                <a:ea typeface="黑体" panose="02010609060101010101" pitchFamily="49" charset="-122"/>
              </a:rPr>
              <a:t>有确定的等待时间（读命令开始到数据线有效的时间</a:t>
            </a:r>
            <a:r>
              <a:rPr lang="en-US" altLang="zh-CN" sz="2400" dirty="0">
                <a:ea typeface="黑体" panose="02010609060101010101" pitchFamily="49" charset="-122"/>
              </a:rPr>
              <a:t>, </a:t>
            </a:r>
            <a:r>
              <a:rPr lang="zh-CN" altLang="en-US" sz="2400" dirty="0">
                <a:ea typeface="黑体" panose="02010609060101010101" pitchFamily="49" charset="-122"/>
              </a:rPr>
              <a:t>称为</a:t>
            </a:r>
            <a:r>
              <a:rPr lang="en-US" altLang="zh-CN" sz="2400" dirty="0">
                <a:ea typeface="黑体" panose="02010609060101010101" pitchFamily="49" charset="-122"/>
              </a:rPr>
              <a:t>CAS</a:t>
            </a:r>
            <a:r>
              <a:rPr lang="zh-CN" altLang="en-US" sz="2400" dirty="0">
                <a:ea typeface="黑体" panose="02010609060101010101" pitchFamily="49" charset="-122"/>
              </a:rPr>
              <a:t>潜伏期）</a:t>
            </a:r>
            <a:r>
              <a:rPr lang="en-US" altLang="zh-CN" sz="2400" dirty="0">
                <a:ea typeface="黑体" panose="02010609060101010101" pitchFamily="49" charset="-122"/>
              </a:rPr>
              <a:t>CL</a:t>
            </a:r>
            <a:r>
              <a:rPr lang="zh-CN" altLang="en-US" sz="2400" dirty="0">
                <a:ea typeface="黑体" panose="02010609060101010101" pitchFamily="49" charset="-122"/>
              </a:rPr>
              <a:t>，例如 </a:t>
            </a:r>
            <a:r>
              <a:rPr lang="en-US" altLang="zh-CN" sz="2400" dirty="0">
                <a:ea typeface="黑体" panose="02010609060101010101" pitchFamily="49" charset="-122"/>
              </a:rPr>
              <a:t>CL=2 </a:t>
            </a:r>
            <a:r>
              <a:rPr lang="en-US" altLang="zh-CN" sz="2400" dirty="0" err="1">
                <a:ea typeface="黑体" panose="02010609060101010101" pitchFamily="49" charset="-122"/>
              </a:rPr>
              <a:t>clks</a:t>
            </a:r>
            <a:endParaRPr lang="zh-CN" altLang="en-US" sz="2400" dirty="0">
              <a:ea typeface="黑体" panose="02010609060101010101" pitchFamily="49" charset="-122"/>
            </a:endParaRPr>
          </a:p>
          <a:p>
            <a:pPr lvl="1" eaLnBrk="1" hangingPunct="1">
              <a:lnSpc>
                <a:spcPct val="125000"/>
              </a:lnSpc>
            </a:pPr>
            <a:r>
              <a:rPr lang="zh-CN" altLang="en-US" sz="2400" dirty="0">
                <a:ea typeface="黑体" panose="02010609060101010101" pitchFamily="49" charset="-122"/>
              </a:rPr>
              <a:t>连续传送（</a:t>
            </a:r>
            <a:r>
              <a:rPr lang="en-US" altLang="zh-CN" sz="2400" dirty="0">
                <a:ea typeface="黑体" panose="02010609060101010101" pitchFamily="49" charset="-122"/>
              </a:rPr>
              <a:t>Burst</a:t>
            </a:r>
            <a:r>
              <a:rPr lang="zh-CN" altLang="en-US" sz="2400" dirty="0">
                <a:ea typeface="黑体" panose="02010609060101010101" pitchFamily="49" charset="-122"/>
              </a:rPr>
              <a:t>）数据个数 </a:t>
            </a:r>
            <a:r>
              <a:rPr lang="en-US" altLang="zh-CN" sz="2400" dirty="0">
                <a:ea typeface="黑体" panose="02010609060101010101" pitchFamily="49" charset="-122"/>
              </a:rPr>
              <a:t>BL=1 / 2 / 4 / 8</a:t>
            </a:r>
            <a:endParaRPr lang="zh-CN" altLang="en-US" sz="2400" dirty="0">
              <a:ea typeface="黑体" panose="02010609060101010101" pitchFamily="49" charset="-122"/>
            </a:endParaRPr>
          </a:p>
          <a:p>
            <a:pPr lvl="1" eaLnBrk="1" hangingPunct="1">
              <a:lnSpc>
                <a:spcPct val="125000"/>
              </a:lnSpc>
            </a:pPr>
            <a:r>
              <a:rPr lang="zh-CN" altLang="en-US" sz="2400" dirty="0">
                <a:ea typeface="黑体" panose="02010609060101010101" pitchFamily="49" charset="-122"/>
              </a:rPr>
              <a:t>利用总线时钟上升沿与下降沿同步传送</a:t>
            </a:r>
          </a:p>
          <a:p>
            <a:pPr eaLnBrk="1" hangingPunct="1">
              <a:lnSpc>
                <a:spcPct val="80000"/>
              </a:lnSpc>
              <a:buFont typeface="Wingdings" panose="05000000000000000000" pitchFamily="2" charset="2"/>
              <a:buNone/>
            </a:pP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5763" y="98425"/>
            <a:ext cx="8512175" cy="627063"/>
          </a:xfrm>
        </p:spPr>
        <p:txBody>
          <a:bodyPr/>
          <a:lstStyle/>
          <a:p>
            <a:pPr eaLnBrk="1" hangingPunct="1"/>
            <a:r>
              <a:rPr lang="zh-CN" altLang="en-US"/>
              <a:t>只读存储器</a:t>
            </a:r>
          </a:p>
        </p:txBody>
      </p:sp>
      <p:sp>
        <p:nvSpPr>
          <p:cNvPr id="67587" name="Rectangle 3"/>
          <p:cNvSpPr>
            <a:spLocks noGrp="1" noChangeArrowheads="1"/>
          </p:cNvSpPr>
          <p:nvPr>
            <p:ph type="body" idx="1"/>
          </p:nvPr>
        </p:nvSpPr>
        <p:spPr>
          <a:xfrm>
            <a:off x="327025" y="855663"/>
            <a:ext cx="8385175" cy="5459412"/>
          </a:xfrm>
        </p:spPr>
        <p:txBody>
          <a:bodyPr/>
          <a:lstStyle/>
          <a:p>
            <a:pPr algn="just" eaLnBrk="1" hangingPunct="1"/>
            <a:r>
              <a:rPr lang="zh-CN" altLang="en-US" sz="2200" dirty="0">
                <a:ea typeface="黑体" panose="02010609060101010101" pitchFamily="49" charset="-122"/>
              </a:rPr>
              <a:t>特点：</a:t>
            </a:r>
          </a:p>
          <a:p>
            <a:pPr lvl="1" algn="just" eaLnBrk="1" hangingPunct="1">
              <a:buFont typeface="Wingdings" panose="05000000000000000000" pitchFamily="2" charset="2"/>
              <a:buChar char="Ø"/>
            </a:pPr>
            <a:r>
              <a:rPr lang="zh-CN" altLang="en-US" sz="2200" dirty="0">
                <a:ea typeface="黑体" panose="02010609060101010101" pitchFamily="49" charset="-122"/>
              </a:rPr>
              <a:t>信息只能读不能（在线）写。</a:t>
            </a:r>
          </a:p>
          <a:p>
            <a:pPr lvl="1" algn="just" eaLnBrk="1" hangingPunct="1">
              <a:buFont typeface="Wingdings" panose="05000000000000000000" pitchFamily="2" charset="2"/>
              <a:buChar char="Ø"/>
            </a:pPr>
            <a:r>
              <a:rPr lang="zh-CN" altLang="en-US" sz="2200" dirty="0">
                <a:ea typeface="黑体" panose="02010609060101010101" pitchFamily="49" charset="-122"/>
              </a:rPr>
              <a:t>非破坏性读出，无需再生。</a:t>
            </a:r>
          </a:p>
          <a:p>
            <a:pPr lvl="1" algn="just" eaLnBrk="1" hangingPunct="1">
              <a:buFont typeface="Wingdings" panose="05000000000000000000" pitchFamily="2" charset="2"/>
              <a:buChar char="Ø"/>
            </a:pPr>
            <a:r>
              <a:rPr lang="zh-CN" altLang="en-US" sz="2200" dirty="0">
                <a:ea typeface="黑体" panose="02010609060101010101" pitchFamily="49" charset="-122"/>
              </a:rPr>
              <a:t>也以随机存取方式工作。</a:t>
            </a:r>
            <a:endParaRPr lang="en-US" altLang="zh-CN" sz="2200" dirty="0">
              <a:ea typeface="黑体" panose="02010609060101010101" pitchFamily="49" charset="-122"/>
            </a:endParaRPr>
          </a:p>
          <a:p>
            <a:pPr lvl="1" algn="just" eaLnBrk="1" hangingPunct="1">
              <a:buFont typeface="Wingdings" panose="05000000000000000000" pitchFamily="2" charset="2"/>
              <a:buChar char="Ø"/>
            </a:pPr>
            <a:r>
              <a:rPr lang="zh-CN" altLang="en-US" sz="2200" dirty="0">
                <a:ea typeface="黑体" panose="02010609060101010101" pitchFamily="49" charset="-122"/>
              </a:rPr>
              <a:t>信息用特殊方式写入，一经写入，就可长久保存，不受断电影响。故是非易失性存储器。</a:t>
            </a:r>
            <a:endParaRPr lang="en-US" altLang="zh-CN" sz="2200" dirty="0">
              <a:ea typeface="黑体" panose="02010609060101010101" pitchFamily="49" charset="-122"/>
            </a:endParaRPr>
          </a:p>
          <a:p>
            <a:pPr algn="just" eaLnBrk="1" hangingPunct="1"/>
            <a:r>
              <a:rPr lang="zh-CN" altLang="en-US" sz="2200" dirty="0">
                <a:ea typeface="黑体" panose="02010609060101010101" pitchFamily="49" charset="-122"/>
              </a:rPr>
              <a:t>用途：</a:t>
            </a:r>
          </a:p>
          <a:p>
            <a:pPr lvl="1" algn="just" eaLnBrk="1" hangingPunct="1">
              <a:buFont typeface="Wingdings" panose="05000000000000000000" pitchFamily="2" charset="2"/>
              <a:buChar char="Ø"/>
            </a:pPr>
            <a:r>
              <a:rPr lang="zh-CN" altLang="en-US" sz="2200" dirty="0">
                <a:ea typeface="黑体" panose="02010609060101010101" pitchFamily="49" charset="-122"/>
              </a:rPr>
              <a:t>用来存放一些固定程序。如监控程序、启动程序等。只要一接通电源，这些程序就能自动地运行；</a:t>
            </a:r>
          </a:p>
          <a:p>
            <a:pPr lvl="1" algn="just" eaLnBrk="1" hangingPunct="1">
              <a:buFont typeface="Wingdings" panose="05000000000000000000" pitchFamily="2" charset="2"/>
              <a:buChar char="Ø"/>
            </a:pPr>
            <a:r>
              <a:rPr lang="zh-CN" altLang="en-US" sz="2200" dirty="0">
                <a:ea typeface="黑体" panose="02010609060101010101" pitchFamily="49" charset="-122"/>
              </a:rPr>
              <a:t>可作为控制存储器，存放微程序。</a:t>
            </a:r>
          </a:p>
          <a:p>
            <a:pPr lvl="1" algn="just" eaLnBrk="1" hangingPunct="1">
              <a:buFont typeface="Wingdings" panose="05000000000000000000" pitchFamily="2" charset="2"/>
              <a:buChar char="Ø"/>
            </a:pPr>
            <a:r>
              <a:rPr lang="zh-CN" altLang="en-US" sz="2200" dirty="0">
                <a:ea typeface="黑体" panose="02010609060101010101" pitchFamily="49" charset="-122"/>
              </a:rPr>
              <a:t>还可作为函数发生器和代码转换器。</a:t>
            </a:r>
          </a:p>
          <a:p>
            <a:pPr lvl="1" algn="just" eaLnBrk="1" hangingPunct="1">
              <a:buFont typeface="Wingdings" panose="05000000000000000000" pitchFamily="2" charset="2"/>
              <a:buChar char="Ø"/>
            </a:pPr>
            <a:r>
              <a:rPr lang="zh-CN" altLang="en-US" sz="2200" dirty="0">
                <a:ea typeface="黑体" panose="02010609060101010101" pitchFamily="49" charset="-122"/>
              </a:rPr>
              <a:t>在输入/出设备中，被用作字符发生器，汉字库等。</a:t>
            </a:r>
          </a:p>
          <a:p>
            <a:pPr lvl="1" algn="just" eaLnBrk="1" hangingPunct="1">
              <a:buFont typeface="Wingdings" panose="05000000000000000000" pitchFamily="2" charset="2"/>
              <a:buChar char="Ø"/>
            </a:pPr>
            <a:r>
              <a:rPr lang="zh-CN" altLang="en-US" sz="2200" dirty="0">
                <a:ea typeface="黑体" panose="02010609060101010101" pitchFamily="49" charset="-122"/>
              </a:rPr>
              <a:t>在嵌入式设备中用来存放固化的程序。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52425" y="76200"/>
            <a:ext cx="8512175" cy="627063"/>
          </a:xfrm>
          <a:noFill/>
        </p:spPr>
        <p:txBody>
          <a:bodyPr/>
          <a:lstStyle/>
          <a:p>
            <a:pPr eaLnBrk="1" hangingPunct="1"/>
            <a:r>
              <a:rPr lang="zh-CN" altLang="en-US"/>
              <a:t>只读存储器(</a:t>
            </a:r>
            <a:r>
              <a:rPr lang="en-US" altLang="zh-CN"/>
              <a:t>Read Only Memory)</a:t>
            </a:r>
            <a:endParaRPr lang="zh-CN" altLang="en-US"/>
          </a:p>
        </p:txBody>
      </p:sp>
      <p:sp>
        <p:nvSpPr>
          <p:cNvPr id="29699" name="Rectangle 5"/>
          <p:cNvSpPr>
            <a:spLocks noGrp="1" noChangeArrowheads="1"/>
          </p:cNvSpPr>
          <p:nvPr>
            <p:ph type="body" idx="1"/>
          </p:nvPr>
        </p:nvSpPr>
        <p:spPr>
          <a:xfrm>
            <a:off x="341313" y="819150"/>
            <a:ext cx="8505825" cy="4564063"/>
          </a:xfrm>
          <a:noFill/>
        </p:spPr>
        <p:txBody>
          <a:bodyPr/>
          <a:lstStyle/>
          <a:p>
            <a:pPr algn="just" eaLnBrk="1" hangingPunct="1">
              <a:lnSpc>
                <a:spcPct val="80000"/>
              </a:lnSpc>
              <a:buFont typeface="Wingdings" panose="05000000000000000000" pitchFamily="2" charset="2"/>
              <a:buNone/>
            </a:pPr>
            <a:endParaRPr lang="zh-CN" altLang="en-US" sz="2000">
              <a:latin typeface="Times New Roman" panose="02020603050405020304" pitchFamily="18" charset="0"/>
              <a:ea typeface="宋体" panose="02010600030101010101" pitchFamily="2" charset="-122"/>
            </a:endParaRPr>
          </a:p>
          <a:p>
            <a:pPr algn="just" eaLnBrk="1" hangingPunct="1">
              <a:lnSpc>
                <a:spcPct val="130000"/>
              </a:lnSpc>
              <a:buClr>
                <a:srgbClr val="000099"/>
              </a:buClr>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cs typeface="Arial" panose="020B0604020202020204" pitchFamily="34" charset="0"/>
              </a:rPr>
              <a:t>MROM</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en-US" altLang="zh-CN" sz="2400">
                <a:latin typeface="微软雅黑" panose="020B0503020204020204" pitchFamily="34" charset="-122"/>
                <a:ea typeface="微软雅黑" panose="020B0503020204020204" pitchFamily="34" charset="-122"/>
                <a:cs typeface="Arial" panose="020B0604020202020204" pitchFamily="34" charset="0"/>
              </a:rPr>
              <a:t>Mask ROM</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zh-CN" altLang="en-US"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掩膜只读存储器</a:t>
            </a:r>
            <a:endParaRPr lang="en-US" altLang="zh-CN" sz="240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cs typeface="Arial" panose="020B0604020202020204" pitchFamily="34" charset="0"/>
              </a:rPr>
              <a:t>PROM</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en-US" altLang="zh-CN" sz="2400">
                <a:latin typeface="微软雅黑" panose="020B0503020204020204" pitchFamily="34" charset="-122"/>
                <a:ea typeface="微软雅黑" panose="020B0503020204020204" pitchFamily="34" charset="-122"/>
                <a:cs typeface="Arial" panose="020B0604020202020204" pitchFamily="34" charset="0"/>
              </a:rPr>
              <a:t>Programmable ROM）</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zh-CN" altLang="en-US"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可编程只读存储器</a:t>
            </a:r>
          </a:p>
          <a:p>
            <a:pPr algn="just" eaLnBrk="1" hangingPunct="1">
              <a:lnSpc>
                <a:spcPct val="130000"/>
              </a:lnSpc>
              <a:buClr>
                <a:srgbClr val="000099"/>
              </a:buClr>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cs typeface="Arial" panose="020B0604020202020204" pitchFamily="34" charset="0"/>
              </a:rPr>
              <a:t>EPROM </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en-US" altLang="zh-CN" sz="2400">
                <a:latin typeface="微软雅黑" panose="020B0503020204020204" pitchFamily="34" charset="-122"/>
                <a:ea typeface="微软雅黑" panose="020B0503020204020204" pitchFamily="34" charset="-122"/>
                <a:cs typeface="Arial" panose="020B0604020202020204" pitchFamily="34" charset="0"/>
              </a:rPr>
              <a:t>Erasable PROM ） </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zh-CN" altLang="en-US"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可擦除可编程只读存储器</a:t>
            </a:r>
            <a:endParaRPr lang="en-US" altLang="zh-CN" sz="240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30000"/>
              </a:lnSpc>
              <a:buClr>
                <a:srgbClr val="000099"/>
              </a:buClr>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cs typeface="Arial" panose="020B0604020202020204" pitchFamily="34" charset="0"/>
              </a:rPr>
              <a:t>EEPROM </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en-US" altLang="zh-CN" sz="2400">
                <a:latin typeface="微软雅黑" panose="020B0503020204020204" pitchFamily="34" charset="-122"/>
                <a:ea typeface="微软雅黑" panose="020B0503020204020204" pitchFamily="34" charset="-122"/>
                <a:cs typeface="Arial" panose="020B0604020202020204" pitchFamily="34" charset="0"/>
              </a:rPr>
              <a:t>E</a:t>
            </a:r>
            <a:r>
              <a:rPr lang="en-US" altLang="zh-CN" sz="2400" baseline="30000">
                <a:latin typeface="微软雅黑" panose="020B0503020204020204" pitchFamily="34" charset="-122"/>
                <a:ea typeface="微软雅黑" panose="020B0503020204020204" pitchFamily="34" charset="-122"/>
                <a:cs typeface="Arial" panose="020B0604020202020204" pitchFamily="34" charset="0"/>
              </a:rPr>
              <a:t>2</a:t>
            </a:r>
            <a:r>
              <a:rPr lang="en-US" altLang="zh-CN" sz="2400">
                <a:latin typeface="微软雅黑" panose="020B0503020204020204" pitchFamily="34" charset="-122"/>
                <a:ea typeface="微软雅黑" panose="020B0503020204020204" pitchFamily="34" charset="-122"/>
                <a:cs typeface="Arial" panose="020B0604020202020204" pitchFamily="34" charset="0"/>
              </a:rPr>
              <a:t>PROM </a:t>
            </a:r>
            <a:r>
              <a:rPr lang="zh-CN" altLang="en-US" sz="2400">
                <a:latin typeface="微软雅黑" panose="020B0503020204020204" pitchFamily="34" charset="-122"/>
                <a:ea typeface="微软雅黑" panose="020B0503020204020204" pitchFamily="34" charset="-122"/>
                <a:cs typeface="Arial" panose="020B0604020202020204" pitchFamily="34" charset="0"/>
              </a:rPr>
              <a:t>，</a:t>
            </a:r>
            <a:r>
              <a:rPr lang="en-US" altLang="zh-CN" sz="2400">
                <a:latin typeface="微软雅黑" panose="020B0503020204020204" pitchFamily="34" charset="-122"/>
                <a:ea typeface="微软雅黑" panose="020B0503020204020204" pitchFamily="34" charset="-122"/>
                <a:cs typeface="Arial" panose="020B0604020202020204" pitchFamily="34" charset="0"/>
              </a:rPr>
              <a:t>Electrically EPROM</a:t>
            </a:r>
            <a:r>
              <a:rPr lang="zh-CN" altLang="en-US" sz="2400">
                <a:latin typeface="微软雅黑" panose="020B0503020204020204" pitchFamily="34" charset="-122"/>
                <a:ea typeface="微软雅黑" panose="020B0503020204020204" pitchFamily="34" charset="-122"/>
                <a:cs typeface="Arial" panose="020B0604020202020204" pitchFamily="34" charset="0"/>
              </a:rPr>
              <a:t>） ：</a:t>
            </a:r>
          </a:p>
          <a:p>
            <a:pPr eaLnBrk="1" hangingPunct="1">
              <a:lnSpc>
                <a:spcPct val="130000"/>
              </a:lnSpc>
              <a:buClr>
                <a:srgbClr val="000099"/>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cs typeface="Arial" panose="020B0604020202020204" pitchFamily="34" charset="0"/>
              </a:rPr>
              <a:t>                                                  </a:t>
            </a:r>
            <a:r>
              <a:rPr lang="zh-CN" altLang="en-US"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电可擦除可编程只读存储器</a:t>
            </a:r>
            <a:endParaRPr lang="en-US" altLang="zh-CN" sz="240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cs typeface="Arial" panose="020B0604020202020204" pitchFamily="34" charset="0"/>
              </a:rPr>
              <a:t>flash memory</a:t>
            </a:r>
            <a:r>
              <a:rPr lang="zh-CN" altLang="en-US" sz="2400">
                <a:latin typeface="微软雅黑" panose="020B0503020204020204" pitchFamily="34" charset="-122"/>
                <a:ea typeface="微软雅黑" panose="020B0503020204020204" pitchFamily="34" charset="-122"/>
                <a:cs typeface="Arial" panose="020B0604020202020204" pitchFamily="34" charset="0"/>
              </a:rPr>
              <a:t>：闪存（快擦存储器）：</a:t>
            </a:r>
          </a:p>
          <a:p>
            <a:pPr algn="just" eaLnBrk="1" hangingPunct="1">
              <a:lnSpc>
                <a:spcPct val="130000"/>
              </a:lnSpc>
              <a:buClr>
                <a:srgbClr val="000099"/>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cs typeface="Arial" panose="020B0604020202020204" pitchFamily="34" charset="0"/>
              </a:rPr>
              <a:t>                                                 </a:t>
            </a:r>
            <a:r>
              <a:rPr lang="zh-CN" altLang="en-US"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快擦型电可擦除重编程</a:t>
            </a:r>
            <a:r>
              <a:rPr lang="en-US" altLang="zh-CN" sz="2400">
                <a:solidFill>
                  <a:srgbClr val="000099"/>
                </a:solidFill>
                <a:latin typeface="微软雅黑" panose="020B0503020204020204" pitchFamily="34" charset="-122"/>
                <a:ea typeface="微软雅黑" panose="020B0503020204020204" pitchFamily="34" charset="-122"/>
                <a:cs typeface="Arial" panose="020B0604020202020204" pitchFamily="34" charset="0"/>
              </a:rPr>
              <a:t>ROM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a:t>闪存（</a:t>
            </a:r>
            <a:r>
              <a:rPr lang="en-US" altLang="zh-CN" sz="2800"/>
              <a:t>Flash Memory</a:t>
            </a:r>
            <a:r>
              <a:rPr lang="zh-CN" altLang="en-US" sz="2800"/>
              <a:t>）</a:t>
            </a:r>
          </a:p>
        </p:txBody>
      </p:sp>
      <p:pic>
        <p:nvPicPr>
          <p:cNvPr id="754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73225"/>
            <a:ext cx="5265738" cy="427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54695" name="Rectangle 7"/>
          <p:cNvSpPr>
            <a:spLocks noChangeArrowheads="1"/>
          </p:cNvSpPr>
          <p:nvPr/>
        </p:nvSpPr>
        <p:spPr bwMode="auto">
          <a:xfrm>
            <a:off x="790575" y="6138863"/>
            <a:ext cx="397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rgbClr val="666699"/>
                </a:solidFill>
                <a:ea typeface="华文新魏" panose="02010800040101010101" pitchFamily="2" charset="-122"/>
              </a:rPr>
              <a:t> </a:t>
            </a:r>
            <a:r>
              <a:rPr lang="en-US" altLang="zh-CN" sz="2000" b="1">
                <a:ea typeface="黑体" panose="02010609060101010101" pitchFamily="49" charset="-122"/>
              </a:rPr>
              <a:t>(a)“0”</a:t>
            </a:r>
            <a:r>
              <a:rPr lang="zh-CN" altLang="en-US" sz="2000" b="1">
                <a:ea typeface="黑体" panose="02010609060101010101" pitchFamily="49" charset="-122"/>
              </a:rPr>
              <a:t>状态                   </a:t>
            </a:r>
            <a:r>
              <a:rPr lang="en-US" altLang="zh-CN" sz="2000" b="1">
                <a:ea typeface="黑体" panose="02010609060101010101" pitchFamily="49" charset="-122"/>
              </a:rPr>
              <a:t>(b) “1”</a:t>
            </a:r>
            <a:r>
              <a:rPr lang="zh-CN" altLang="en-US" sz="2000" b="1">
                <a:ea typeface="黑体" panose="02010609060101010101" pitchFamily="49" charset="-122"/>
              </a:rPr>
              <a:t>状态 </a:t>
            </a:r>
            <a:endParaRPr lang="en-US" altLang="zh-CN" sz="2000" b="1">
              <a:ea typeface="黑体" panose="02010609060101010101" pitchFamily="49" charset="-122"/>
            </a:endParaRPr>
          </a:p>
        </p:txBody>
      </p:sp>
      <p:sp>
        <p:nvSpPr>
          <p:cNvPr id="754696" name="Rectangle 8"/>
          <p:cNvSpPr>
            <a:spLocks noChangeArrowheads="1"/>
          </p:cNvSpPr>
          <p:nvPr/>
        </p:nvSpPr>
        <p:spPr bwMode="auto">
          <a:xfrm>
            <a:off x="5921375" y="1670050"/>
            <a:ext cx="28368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a:solidFill>
                  <a:srgbClr val="0000FF"/>
                </a:solidFill>
                <a:latin typeface="黑体" panose="02010609060101010101" pitchFamily="49" charset="-122"/>
                <a:ea typeface="黑体" panose="02010609060101010101" pitchFamily="49" charset="-122"/>
              </a:rPr>
              <a:t>控制栅加足够正电压时，浮空栅储存大量负电荷，</a:t>
            </a:r>
            <a:r>
              <a:rPr lang="zh-CN" altLang="en-US" sz="2400" b="1">
                <a:solidFill>
                  <a:srgbClr val="FF0000"/>
                </a:solidFill>
                <a:latin typeface="黑体" panose="02010609060101010101" pitchFamily="49" charset="-122"/>
                <a:ea typeface="黑体" panose="02010609060101010101" pitchFamily="49" charset="-122"/>
              </a:rPr>
              <a:t>为</a:t>
            </a:r>
            <a:r>
              <a:rPr lang="zh-CN" altLang="en-US" sz="2400" b="1">
                <a:solidFill>
                  <a:srgbClr val="FF0000"/>
                </a:solidFill>
                <a:ea typeface="黑体" panose="02010609060101010101" pitchFamily="49" charset="-122"/>
              </a:rPr>
              <a:t>“</a:t>
            </a:r>
            <a:r>
              <a:rPr lang="en-US" altLang="zh-CN" sz="2400" b="1">
                <a:solidFill>
                  <a:srgbClr val="FF0000"/>
                </a:solidFill>
                <a:latin typeface="黑体" panose="02010609060101010101" pitchFamily="49" charset="-122"/>
                <a:ea typeface="黑体" panose="02010609060101010101" pitchFamily="49" charset="-122"/>
              </a:rPr>
              <a:t>0</a:t>
            </a:r>
            <a:r>
              <a:rPr lang="en-US" altLang="zh-CN" sz="2400" b="1">
                <a:solidFill>
                  <a:srgbClr val="FF0000"/>
                </a:solidFill>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态</a:t>
            </a:r>
            <a:r>
              <a:rPr lang="zh-CN" altLang="en-US" sz="2400" b="1">
                <a:solidFill>
                  <a:srgbClr val="0000FF"/>
                </a:solidFill>
                <a:latin typeface="黑体" panose="02010609060101010101" pitchFamily="49" charset="-122"/>
                <a:ea typeface="黑体" panose="02010609060101010101" pitchFamily="49" charset="-122"/>
              </a:rPr>
              <a:t>；</a:t>
            </a:r>
          </a:p>
          <a:p>
            <a:pPr>
              <a:lnSpc>
                <a:spcPct val="125000"/>
              </a:lnSpc>
            </a:pPr>
            <a:endParaRPr lang="zh-CN" altLang="en-US" sz="2400" b="1">
              <a:solidFill>
                <a:srgbClr val="0000FF"/>
              </a:solidFill>
              <a:latin typeface="黑体" panose="02010609060101010101" pitchFamily="49" charset="-122"/>
              <a:ea typeface="黑体" panose="02010609060101010101" pitchFamily="49" charset="-122"/>
            </a:endParaRPr>
          </a:p>
          <a:p>
            <a:pPr>
              <a:lnSpc>
                <a:spcPct val="125000"/>
              </a:lnSpc>
            </a:pPr>
            <a:r>
              <a:rPr lang="zh-CN" altLang="en-US" sz="2400" b="1">
                <a:solidFill>
                  <a:srgbClr val="0000FF"/>
                </a:solidFill>
                <a:latin typeface="黑体" panose="02010609060101010101" pitchFamily="49" charset="-122"/>
                <a:ea typeface="黑体" panose="02010609060101010101" pitchFamily="49" charset="-122"/>
              </a:rPr>
              <a:t>控制栅不加正电压时，浮空栅少带或不带负电荷，</a:t>
            </a:r>
            <a:r>
              <a:rPr lang="zh-CN" altLang="en-US" sz="2400" b="1">
                <a:solidFill>
                  <a:srgbClr val="FF0000"/>
                </a:solidFill>
                <a:latin typeface="黑体" panose="02010609060101010101" pitchFamily="49" charset="-122"/>
                <a:ea typeface="黑体" panose="02010609060101010101" pitchFamily="49" charset="-122"/>
              </a:rPr>
              <a:t>为</a:t>
            </a:r>
            <a:r>
              <a:rPr lang="zh-CN" altLang="en-US" sz="2400" b="1">
                <a:solidFill>
                  <a:srgbClr val="FF0000"/>
                </a:solidFill>
                <a:ea typeface="黑体" panose="02010609060101010101" pitchFamily="49" charset="-122"/>
              </a:rPr>
              <a:t>“</a:t>
            </a:r>
            <a:r>
              <a:rPr lang="en-US" altLang="zh-CN" sz="2400" b="1">
                <a:solidFill>
                  <a:srgbClr val="FF0000"/>
                </a:solidFill>
                <a:latin typeface="黑体" panose="02010609060101010101" pitchFamily="49" charset="-122"/>
                <a:ea typeface="黑体" panose="02010609060101010101" pitchFamily="49" charset="-122"/>
              </a:rPr>
              <a:t>1</a:t>
            </a:r>
            <a:r>
              <a:rPr lang="en-US" altLang="zh-CN" sz="2400" b="1">
                <a:solidFill>
                  <a:srgbClr val="FF0000"/>
                </a:solidFill>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态。</a:t>
            </a:r>
            <a:endParaRPr lang="en-US" altLang="zh-CN" sz="2400" b="1">
              <a:solidFill>
                <a:srgbClr val="FF0000"/>
              </a:solidFill>
              <a:latin typeface="黑体" panose="02010609060101010101" pitchFamily="49" charset="-122"/>
              <a:ea typeface="黑体" panose="02010609060101010101" pitchFamily="49" charset="-122"/>
            </a:endParaRPr>
          </a:p>
        </p:txBody>
      </p:sp>
      <p:sp>
        <p:nvSpPr>
          <p:cNvPr id="30726" name="Text Box 12"/>
          <p:cNvSpPr txBox="1">
            <a:spLocks noChangeArrowheads="1"/>
          </p:cNvSpPr>
          <p:nvPr/>
        </p:nvSpPr>
        <p:spPr bwMode="auto">
          <a:xfrm>
            <a:off x="476250" y="998538"/>
            <a:ext cx="72453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800" b="1">
                <a:solidFill>
                  <a:srgbClr val="000099"/>
                </a:solidFill>
                <a:ea typeface="华文新魏" panose="02010800040101010101" pitchFamily="2" charset="-122"/>
              </a:rPr>
              <a:t>Flash </a:t>
            </a:r>
            <a:r>
              <a:rPr kumimoji="1" lang="zh-CN" altLang="en-US" sz="2800" b="1">
                <a:solidFill>
                  <a:srgbClr val="000099"/>
                </a:solidFill>
                <a:ea typeface="华文新魏" panose="02010800040101010101" pitchFamily="2" charset="-122"/>
              </a:rPr>
              <a:t>存储元：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88913"/>
            <a:ext cx="4287837" cy="4365625"/>
          </a:xfrm>
          <a:prstGeom prst="rect">
            <a:avLst/>
          </a:prstGeom>
          <a:solidFill>
            <a:srgbClr val="00CCFF">
              <a:alpha val="20000"/>
            </a:srgbClr>
          </a:solidFill>
          <a:ln w="9525">
            <a:solidFill>
              <a:schemeClr val="tx1"/>
            </a:solidFill>
            <a:miter lim="800000"/>
            <a:headEnd/>
            <a:tailEnd/>
          </a:ln>
        </p:spPr>
      </p:pic>
      <p:pic>
        <p:nvPicPr>
          <p:cNvPr id="317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5" y="233363"/>
            <a:ext cx="4076700" cy="4321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8" name="Rectangle 6"/>
          <p:cNvSpPr>
            <a:spLocks noChangeArrowheads="1"/>
          </p:cNvSpPr>
          <p:nvPr/>
        </p:nvSpPr>
        <p:spPr bwMode="auto">
          <a:xfrm>
            <a:off x="611188" y="5138738"/>
            <a:ext cx="53546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a:solidFill>
                  <a:srgbClr val="0000FF"/>
                </a:solidFill>
                <a:ea typeface="黑体" panose="02010609060101010101" pitchFamily="49" charset="-122"/>
              </a:rPr>
              <a:t>有三种操作：擦除、编程、读取</a:t>
            </a:r>
          </a:p>
        </p:txBody>
      </p:sp>
      <p:sp>
        <p:nvSpPr>
          <p:cNvPr id="35846" name="Text Box 7"/>
          <p:cNvSpPr txBox="1">
            <a:spLocks noChangeArrowheads="1"/>
          </p:cNvSpPr>
          <p:nvPr/>
        </p:nvSpPr>
        <p:spPr bwMode="auto">
          <a:xfrm>
            <a:off x="881063" y="5589588"/>
            <a:ext cx="73358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sz="2400"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sz="2000" dirty="0">
                <a:solidFill>
                  <a:srgbClr val="FF0000"/>
                </a:solidFill>
                <a:ea typeface="黑体" panose="02010609060101010101" pitchFamily="49" charset="-122"/>
              </a:rPr>
              <a:t>写入：</a:t>
            </a:r>
            <a:r>
              <a:rPr lang="zh-CN" altLang="en-US" sz="2000" dirty="0">
                <a:solidFill>
                  <a:schemeClr val="accent1">
                    <a:lumMod val="75000"/>
                  </a:schemeClr>
                </a:solidFill>
                <a:ea typeface="黑体" panose="02010609060101010101" pitchFamily="49" charset="-122"/>
              </a:rPr>
              <a:t>快擦（所有单元为</a:t>
            </a:r>
            <a:r>
              <a:rPr lang="en-US" altLang="zh-CN" sz="2000" dirty="0">
                <a:solidFill>
                  <a:schemeClr val="accent1">
                    <a:lumMod val="75000"/>
                  </a:schemeClr>
                </a:solidFill>
                <a:ea typeface="黑体" panose="02010609060101010101" pitchFamily="49" charset="-122"/>
              </a:rPr>
              <a:t>1</a:t>
            </a:r>
            <a:r>
              <a:rPr lang="zh-CN" altLang="en-US" sz="2000" dirty="0">
                <a:solidFill>
                  <a:schemeClr val="accent1">
                    <a:lumMod val="75000"/>
                  </a:schemeClr>
                </a:solidFill>
                <a:ea typeface="黑体" panose="02010609060101010101" pitchFamily="49" charset="-122"/>
              </a:rPr>
              <a:t>）</a:t>
            </a:r>
            <a:r>
              <a:rPr lang="en-US" altLang="zh-CN" sz="2000" dirty="0">
                <a:solidFill>
                  <a:schemeClr val="accent1">
                    <a:lumMod val="75000"/>
                  </a:schemeClr>
                </a:solidFill>
                <a:latin typeface="宋体" panose="02010600030101010101" pitchFamily="2" charset="-122"/>
              </a:rPr>
              <a:t>-- </a:t>
            </a:r>
            <a:r>
              <a:rPr lang="zh-CN" altLang="en-US" sz="2000" dirty="0">
                <a:solidFill>
                  <a:schemeClr val="accent1">
                    <a:lumMod val="75000"/>
                  </a:schemeClr>
                </a:solidFill>
                <a:ea typeface="黑体" panose="02010609060101010101" pitchFamily="49" charset="-122"/>
              </a:rPr>
              <a:t>编程（需要之处写</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a:t>
            </a:r>
            <a:endParaRPr lang="en-US" altLang="zh-CN" sz="2000" dirty="0">
              <a:solidFill>
                <a:schemeClr val="accent1">
                  <a:lumMod val="75000"/>
                </a:schemeClr>
              </a:solidFill>
              <a:ea typeface="黑体" panose="02010609060101010101" pitchFamily="49" charset="-122"/>
            </a:endParaRPr>
          </a:p>
          <a:p>
            <a:pPr eaLnBrk="1" hangingPunct="1">
              <a:buClrTx/>
              <a:buSzTx/>
              <a:buFontTx/>
              <a:buNone/>
              <a:defRPr/>
            </a:pPr>
            <a:r>
              <a:rPr lang="zh-CN" altLang="en-US" sz="2000" dirty="0">
                <a:solidFill>
                  <a:srgbClr val="FF0000"/>
                </a:solidFill>
                <a:ea typeface="黑体" panose="02010609060101010101" pitchFamily="49" charset="-122"/>
              </a:rPr>
              <a:t>读出：</a:t>
            </a:r>
            <a:r>
              <a:rPr lang="zh-CN" altLang="en-US" sz="2000" dirty="0">
                <a:solidFill>
                  <a:schemeClr val="accent1">
                    <a:lumMod val="75000"/>
                  </a:schemeClr>
                </a:solidFill>
                <a:ea typeface="黑体" panose="02010609060101010101" pitchFamily="49" charset="-122"/>
              </a:rPr>
              <a:t>控制栅加正电压，若状态为</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，则读出电路检测不到电流；   </a:t>
            </a:r>
          </a:p>
          <a:p>
            <a:pPr eaLnBrk="1" hangingPunct="1">
              <a:buClrTx/>
              <a:buSzTx/>
              <a:buFontTx/>
              <a:buNone/>
              <a:defRPr/>
            </a:pPr>
            <a:r>
              <a:rPr lang="zh-CN" altLang="en-US" sz="2000" dirty="0">
                <a:solidFill>
                  <a:schemeClr val="accent1">
                    <a:lumMod val="75000"/>
                  </a:schemeClr>
                </a:solidFill>
                <a:ea typeface="黑体" panose="02010609060101010101" pitchFamily="49" charset="-122"/>
              </a:rPr>
              <a:t>           若状态为</a:t>
            </a:r>
            <a:r>
              <a:rPr lang="en-US" altLang="zh-CN" sz="2000" dirty="0">
                <a:solidFill>
                  <a:schemeClr val="accent1">
                    <a:lumMod val="75000"/>
                  </a:schemeClr>
                </a:solidFill>
                <a:ea typeface="黑体" panose="02010609060101010101" pitchFamily="49" charset="-122"/>
              </a:rPr>
              <a:t>1</a:t>
            </a:r>
            <a:r>
              <a:rPr lang="zh-CN" altLang="en-US" sz="2000" dirty="0">
                <a:solidFill>
                  <a:schemeClr val="accent1">
                    <a:lumMod val="75000"/>
                  </a:schemeClr>
                </a:solidFill>
                <a:ea typeface="黑体" panose="02010609060101010101" pitchFamily="49" charset="-122"/>
              </a:rPr>
              <a:t>，则能检测到电流。</a:t>
            </a:r>
          </a:p>
        </p:txBody>
      </p:sp>
      <p:sp>
        <p:nvSpPr>
          <p:cNvPr id="31750" name="AutoShape 8"/>
          <p:cNvSpPr>
            <a:spLocks/>
          </p:cNvSpPr>
          <p:nvPr/>
        </p:nvSpPr>
        <p:spPr bwMode="auto">
          <a:xfrm>
            <a:off x="431800" y="5678488"/>
            <a:ext cx="225425" cy="695325"/>
          </a:xfrm>
          <a:prstGeom prst="leftBrace">
            <a:avLst>
              <a:gd name="adj1" fmla="val 25704"/>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1" name="Rectangle 9"/>
          <p:cNvSpPr>
            <a:spLocks noChangeArrowheads="1"/>
          </p:cNvSpPr>
          <p:nvPr/>
        </p:nvSpPr>
        <p:spPr bwMode="auto">
          <a:xfrm>
            <a:off x="-50800" y="4700588"/>
            <a:ext cx="855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solidFill>
                  <a:srgbClr val="666699"/>
                </a:solidFill>
                <a:ea typeface="华文新魏" panose="02010800040101010101" pitchFamily="2" charset="-122"/>
              </a:rPr>
              <a:t> </a:t>
            </a:r>
            <a:r>
              <a:rPr lang="zh-CN" altLang="en-US" sz="1400" b="1">
                <a:latin typeface="宋体" panose="02010600030101010101" pitchFamily="2" charset="-122"/>
                <a:ea typeface="宋体" panose="02010600030101010101" pitchFamily="2" charset="-122"/>
              </a:rPr>
              <a:t>   </a:t>
            </a:r>
            <a:r>
              <a:rPr lang="en-US" altLang="zh-CN" sz="2200" b="1">
                <a:ea typeface="黑体" panose="02010609060101010101" pitchFamily="49" charset="-122"/>
              </a:rPr>
              <a:t>(a) </a:t>
            </a:r>
            <a:r>
              <a:rPr lang="zh-CN" altLang="en-US" sz="2200" b="1">
                <a:ea typeface="黑体" panose="02010609060101010101" pitchFamily="49" charset="-122"/>
              </a:rPr>
              <a:t>编程</a:t>
            </a:r>
            <a:r>
              <a:rPr lang="en-US" altLang="zh-CN" sz="2200" b="1">
                <a:ea typeface="黑体" panose="02010609060101010101" pitchFamily="49" charset="-122"/>
              </a:rPr>
              <a:t>:</a:t>
            </a:r>
            <a:r>
              <a:rPr lang="zh-CN" altLang="en-US" sz="2200" b="1">
                <a:ea typeface="黑体" panose="02010609060101010101" pitchFamily="49" charset="-122"/>
              </a:rPr>
              <a:t>写“</a:t>
            </a:r>
            <a:r>
              <a:rPr lang="en-US" altLang="zh-CN" sz="2200" b="1">
                <a:ea typeface="黑体" panose="02010609060101010101" pitchFamily="49" charset="-122"/>
              </a:rPr>
              <a:t>0”      (b) </a:t>
            </a:r>
            <a:r>
              <a:rPr lang="zh-CN" altLang="en-US" sz="2200" b="1">
                <a:ea typeface="黑体" panose="02010609060101010101" pitchFamily="49" charset="-122"/>
              </a:rPr>
              <a:t>擦除</a:t>
            </a:r>
            <a:r>
              <a:rPr lang="en-US" altLang="zh-CN" sz="2200" b="1">
                <a:ea typeface="黑体" panose="02010609060101010101" pitchFamily="49" charset="-122"/>
              </a:rPr>
              <a:t>:</a:t>
            </a:r>
            <a:r>
              <a:rPr lang="zh-CN" altLang="en-US" sz="2200" b="1">
                <a:ea typeface="黑体" panose="02010609060101010101" pitchFamily="49" charset="-122"/>
              </a:rPr>
              <a:t>写“</a:t>
            </a:r>
            <a:r>
              <a:rPr lang="en-US" altLang="zh-CN" sz="2200" b="1">
                <a:ea typeface="黑体" panose="02010609060101010101" pitchFamily="49" charset="-122"/>
              </a:rPr>
              <a:t>1”              (a) </a:t>
            </a:r>
            <a:r>
              <a:rPr lang="zh-CN" altLang="en-US" sz="2200" b="1">
                <a:ea typeface="黑体" panose="02010609060101010101" pitchFamily="49" charset="-122"/>
              </a:rPr>
              <a:t>读“</a:t>
            </a:r>
            <a:r>
              <a:rPr lang="en-US" altLang="zh-CN" sz="2200" b="1">
                <a:ea typeface="黑体" panose="02010609060101010101" pitchFamily="49" charset="-122"/>
              </a:rPr>
              <a:t>0”         (b) </a:t>
            </a:r>
            <a:r>
              <a:rPr lang="zh-CN" altLang="en-US" sz="2200" b="1">
                <a:ea typeface="黑体" panose="02010609060101010101" pitchFamily="49" charset="-122"/>
              </a:rPr>
              <a:t>读“</a:t>
            </a:r>
            <a:r>
              <a:rPr lang="en-US" altLang="zh-CN" sz="2200" b="1">
                <a:ea typeface="黑体" panose="02010609060101010101" pitchFamily="49" charset="-122"/>
              </a:rPr>
              <a:t>1” </a:t>
            </a:r>
          </a:p>
        </p:txBody>
      </p:sp>
      <p:sp>
        <p:nvSpPr>
          <p:cNvPr id="31752" name="Rectangle 10"/>
          <p:cNvSpPr>
            <a:spLocks noChangeArrowheads="1"/>
          </p:cNvSpPr>
          <p:nvPr/>
        </p:nvSpPr>
        <p:spPr bwMode="auto">
          <a:xfrm>
            <a:off x="296863" y="188913"/>
            <a:ext cx="4275137" cy="4411662"/>
          </a:xfrm>
          <a:prstGeom prst="rect">
            <a:avLst/>
          </a:prstGeom>
          <a:solidFill>
            <a:srgbClr val="CC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3" name="Rectangle 11"/>
          <p:cNvSpPr>
            <a:spLocks noChangeArrowheads="1"/>
          </p:cNvSpPr>
          <p:nvPr/>
        </p:nvSpPr>
        <p:spPr bwMode="auto">
          <a:xfrm>
            <a:off x="4886325" y="233363"/>
            <a:ext cx="4076700" cy="4411662"/>
          </a:xfrm>
          <a:prstGeom prst="rect">
            <a:avLst/>
          </a:prstGeom>
          <a:solidFill>
            <a:srgbClr val="CCFFFF">
              <a:alpha val="3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31754" name="Text Box 12"/>
          <p:cNvSpPr txBox="1">
            <a:spLocks noChangeArrowheads="1"/>
          </p:cNvSpPr>
          <p:nvPr/>
        </p:nvSpPr>
        <p:spPr bwMode="auto">
          <a:xfrm>
            <a:off x="6983413" y="5138738"/>
            <a:ext cx="19796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rPr>
              <a:t>读快、写慢！</a:t>
            </a:r>
          </a:p>
        </p:txBody>
      </p:sp>
      <p:sp>
        <p:nvSpPr>
          <p:cNvPr id="31755" name="TextBox 11"/>
          <p:cNvSpPr txBox="1">
            <a:spLocks noChangeArrowheads="1"/>
          </p:cNvSpPr>
          <p:nvPr/>
        </p:nvSpPr>
        <p:spPr bwMode="auto">
          <a:xfrm>
            <a:off x="3949700" y="4140200"/>
            <a:ext cx="622300" cy="400050"/>
          </a:xfrm>
          <a:prstGeom prst="rect">
            <a:avLst/>
          </a:prstGeom>
          <a:solidFill>
            <a:srgbClr val="E7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2000">
                <a:ea typeface="宋体" panose="02010600030101010101" pitchFamily="2" charset="-122"/>
              </a:rPr>
              <a:t>+V</a:t>
            </a:r>
            <a:r>
              <a:rPr lang="en-US" altLang="zh-CN" sz="2000" baseline="-25000">
                <a:ea typeface="宋体" panose="02010600030101010101" pitchFamily="2" charset="-122"/>
              </a:rPr>
              <a:t>E</a:t>
            </a:r>
            <a:endParaRPr lang="zh-CN" altLang="en-US" sz="2000" baseline="-250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6538" y="128588"/>
            <a:ext cx="8807450" cy="425450"/>
          </a:xfrm>
        </p:spPr>
        <p:txBody>
          <a:bodyPr/>
          <a:lstStyle/>
          <a:p>
            <a:pPr eaLnBrk="1" hangingPunct="1"/>
            <a:r>
              <a:rPr lang="zh-CN" altLang="en-US" sz="2800" b="0">
                <a:solidFill>
                  <a:srgbClr val="FF0000"/>
                </a:solidFill>
                <a:latin typeface="微软雅黑" panose="020B0503020204020204" pitchFamily="34" charset="-122"/>
                <a:ea typeface="微软雅黑" panose="020B0503020204020204" pitchFamily="34" charset="-122"/>
              </a:rPr>
              <a:t>二、存储器容量的扩展及其与</a:t>
            </a:r>
            <a:r>
              <a:rPr lang="en-US" altLang="zh-CN" sz="2800" b="0">
                <a:solidFill>
                  <a:srgbClr val="FF0000"/>
                </a:solidFill>
                <a:latin typeface="微软雅黑" panose="020B0503020204020204" pitchFamily="34" charset="-122"/>
                <a:ea typeface="微软雅黑" panose="020B0503020204020204" pitchFamily="34" charset="-122"/>
              </a:rPr>
              <a:t>CPU</a:t>
            </a:r>
            <a:r>
              <a:rPr lang="zh-CN" altLang="en-US" sz="2800" b="0">
                <a:solidFill>
                  <a:srgbClr val="FF0000"/>
                </a:solidFill>
                <a:latin typeface="微软雅黑" panose="020B0503020204020204" pitchFamily="34" charset="-122"/>
                <a:ea typeface="微软雅黑" panose="020B0503020204020204" pitchFamily="34" charset="-122"/>
              </a:rPr>
              <a:t>的连接</a:t>
            </a:r>
            <a:endParaRPr lang="zh-CN" altLang="en-US" sz="2800" b="0"/>
          </a:p>
        </p:txBody>
      </p:sp>
      <p:sp>
        <p:nvSpPr>
          <p:cNvPr id="715779" name="Rectangle 3"/>
          <p:cNvSpPr>
            <a:spLocks noGrp="1" noChangeArrowheads="1"/>
          </p:cNvSpPr>
          <p:nvPr>
            <p:ph type="body" idx="1"/>
          </p:nvPr>
        </p:nvSpPr>
        <p:spPr>
          <a:xfrm>
            <a:off x="123825" y="1163638"/>
            <a:ext cx="8677275" cy="5287962"/>
          </a:xfrm>
        </p:spPr>
        <p:txBody>
          <a:bodyPr/>
          <a:lstStyle/>
          <a:p>
            <a:pPr eaLnBrk="1" hangingPunct="1">
              <a:spcBef>
                <a:spcPct val="10000"/>
              </a:spcBef>
            </a:pPr>
            <a:r>
              <a:rPr lang="zh-CN" altLang="en-US" dirty="0">
                <a:ea typeface="黑体" panose="02010609060101010101" pitchFamily="49" charset="-122"/>
              </a:rPr>
              <a:t>字扩展（</a:t>
            </a:r>
            <a:r>
              <a:rPr lang="zh-CN" altLang="en-US" sz="2000" dirty="0">
                <a:ea typeface="黑体" panose="02010609060101010101" pitchFamily="49" charset="-122"/>
              </a:rPr>
              <a:t>位数不变、扩充容量）</a:t>
            </a:r>
          </a:p>
          <a:p>
            <a:pPr lvl="1" eaLnBrk="1" hangingPunct="1">
              <a:spcBef>
                <a:spcPct val="10000"/>
              </a:spcBef>
              <a:buFontTx/>
              <a:buNone/>
            </a:pPr>
            <a:r>
              <a:rPr lang="zh-CN" altLang="en-US" dirty="0">
                <a:solidFill>
                  <a:srgbClr val="CC0000"/>
                </a:solidFill>
                <a:ea typeface="黑体" panose="02010609060101010101" pitchFamily="49" charset="-122"/>
              </a:rPr>
              <a:t>     用</a:t>
            </a:r>
            <a:r>
              <a:rPr lang="en-US" altLang="zh-CN" dirty="0">
                <a:solidFill>
                  <a:srgbClr val="CC0000"/>
                </a:solidFill>
                <a:ea typeface="黑体" panose="02010609060101010101" pitchFamily="49" charset="-122"/>
              </a:rPr>
              <a:t>16K×8</a:t>
            </a:r>
            <a:r>
              <a:rPr lang="zh-CN" altLang="en-US" dirty="0">
                <a:solidFill>
                  <a:srgbClr val="CC0000"/>
                </a:solidFill>
                <a:ea typeface="黑体" panose="02010609060101010101" pitchFamily="49" charset="-122"/>
              </a:rPr>
              <a:t>位芯片扩成</a:t>
            </a:r>
            <a:r>
              <a:rPr lang="en-US" altLang="zh-CN" dirty="0">
                <a:solidFill>
                  <a:srgbClr val="CC0000"/>
                </a:solidFill>
                <a:ea typeface="黑体" panose="02010609060101010101" pitchFamily="49" charset="-122"/>
              </a:rPr>
              <a:t>64K×8</a:t>
            </a:r>
            <a:r>
              <a:rPr lang="zh-CN" altLang="en-US" dirty="0">
                <a:solidFill>
                  <a:srgbClr val="CC0000"/>
                </a:solidFill>
                <a:ea typeface="黑体" panose="02010609060101010101" pitchFamily="49" charset="-122"/>
              </a:rPr>
              <a:t>位存储器需几个芯片？地址范围各为什么？</a:t>
            </a:r>
          </a:p>
          <a:p>
            <a:pPr lvl="1" eaLnBrk="1" hangingPunct="1">
              <a:spcBef>
                <a:spcPct val="10000"/>
              </a:spcBef>
              <a:buFontTx/>
              <a:buNone/>
            </a:pPr>
            <a:r>
              <a:rPr lang="zh-CN" altLang="en-US" dirty="0">
                <a:ea typeface="黑体" panose="02010609060101010101" pitchFamily="49" charset="-122"/>
              </a:rPr>
              <a:t>     </a:t>
            </a:r>
            <a:r>
              <a:rPr lang="zh-CN" altLang="en-US" dirty="0">
                <a:solidFill>
                  <a:srgbClr val="663300"/>
                </a:solidFill>
                <a:ea typeface="黑体" panose="02010609060101010101" pitchFamily="49" charset="-122"/>
              </a:rPr>
              <a:t>字方向扩展</a:t>
            </a:r>
            <a:r>
              <a:rPr lang="en-US" altLang="zh-CN" dirty="0">
                <a:solidFill>
                  <a:srgbClr val="663300"/>
                </a:solidFill>
                <a:ea typeface="黑体" panose="02010609060101010101" pitchFamily="49" charset="-122"/>
              </a:rPr>
              <a:t>4</a:t>
            </a:r>
            <a:r>
              <a:rPr lang="zh-CN" altLang="en-US" dirty="0">
                <a:solidFill>
                  <a:srgbClr val="663300"/>
                </a:solidFill>
                <a:ea typeface="黑体" panose="02010609060101010101" pitchFamily="49" charset="-122"/>
              </a:rPr>
              <a:t>倍，即</a:t>
            </a:r>
            <a:r>
              <a:rPr lang="en-US" altLang="zh-CN" dirty="0">
                <a:solidFill>
                  <a:srgbClr val="663300"/>
                </a:solidFill>
                <a:ea typeface="黑体" panose="02010609060101010101" pitchFamily="49" charset="-122"/>
              </a:rPr>
              <a:t>4</a:t>
            </a:r>
            <a:r>
              <a:rPr lang="zh-CN" altLang="en-US" dirty="0">
                <a:solidFill>
                  <a:srgbClr val="663300"/>
                </a:solidFill>
                <a:ea typeface="黑体" panose="02010609060101010101" pitchFamily="49" charset="-122"/>
              </a:rPr>
              <a:t>个芯片。</a:t>
            </a:r>
            <a:r>
              <a:rPr lang="en-US" altLang="zh-CN" dirty="0">
                <a:solidFill>
                  <a:srgbClr val="663300"/>
                </a:solidFill>
                <a:ea typeface="黑体" panose="02010609060101010101" pitchFamily="49" charset="-122"/>
              </a:rPr>
              <a:t>0000-3FFFH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4000-7FFFH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8000-BFFFH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C000- FFFFH</a:t>
            </a:r>
            <a:r>
              <a:rPr lang="zh-CN" altLang="en-US" dirty="0">
                <a:solidFill>
                  <a:srgbClr val="663300"/>
                </a:solidFill>
                <a:ea typeface="黑体" panose="02010609060101010101" pitchFamily="49" charset="-122"/>
              </a:rPr>
              <a:t>， 地址共</a:t>
            </a:r>
            <a:r>
              <a:rPr lang="en-US" altLang="zh-CN" dirty="0">
                <a:solidFill>
                  <a:srgbClr val="663300"/>
                </a:solidFill>
                <a:ea typeface="黑体" panose="02010609060101010101" pitchFamily="49" charset="-122"/>
              </a:rPr>
              <a:t>16</a:t>
            </a:r>
            <a:r>
              <a:rPr lang="zh-CN" altLang="en-US" dirty="0">
                <a:solidFill>
                  <a:srgbClr val="663300"/>
                </a:solidFill>
                <a:ea typeface="黑体" panose="02010609060101010101" pitchFamily="49" charset="-122"/>
              </a:rPr>
              <a:t>位，高两位由外部译码器译码生成</a:t>
            </a:r>
            <a:r>
              <a:rPr lang="en-US" altLang="zh-CN" dirty="0">
                <a:solidFill>
                  <a:srgbClr val="663300"/>
                </a:solidFill>
                <a:ea typeface="黑体" panose="02010609060101010101" pitchFamily="49" charset="-122"/>
              </a:rPr>
              <a:t>4</a:t>
            </a:r>
            <a:r>
              <a:rPr lang="zh-CN" altLang="en-US" dirty="0">
                <a:solidFill>
                  <a:srgbClr val="663300"/>
                </a:solidFill>
                <a:ea typeface="黑体" panose="02010609060101010101" pitchFamily="49" charset="-122"/>
              </a:rPr>
              <a:t>个输出，分别连到</a:t>
            </a:r>
            <a:r>
              <a:rPr lang="en-US" altLang="zh-CN" dirty="0">
                <a:solidFill>
                  <a:srgbClr val="663300"/>
                </a:solidFill>
                <a:ea typeface="黑体" panose="02010609060101010101" pitchFamily="49" charset="-122"/>
              </a:rPr>
              <a:t>4</a:t>
            </a:r>
            <a:r>
              <a:rPr lang="zh-CN" altLang="en-US" dirty="0">
                <a:solidFill>
                  <a:srgbClr val="663300"/>
                </a:solidFill>
                <a:ea typeface="黑体" panose="02010609060101010101" pitchFamily="49" charset="-122"/>
              </a:rPr>
              <a:t>个片选信号，片内地址有</a:t>
            </a:r>
            <a:r>
              <a:rPr lang="en-US" altLang="zh-CN" dirty="0">
                <a:solidFill>
                  <a:srgbClr val="663300"/>
                </a:solidFill>
                <a:ea typeface="黑体" panose="02010609060101010101" pitchFamily="49" charset="-122"/>
              </a:rPr>
              <a:t>14</a:t>
            </a:r>
            <a:r>
              <a:rPr lang="zh-CN" altLang="en-US" dirty="0">
                <a:solidFill>
                  <a:srgbClr val="663300"/>
                </a:solidFill>
                <a:ea typeface="黑体" panose="02010609060101010101" pitchFamily="49" charset="-122"/>
              </a:rPr>
              <a:t>位</a:t>
            </a:r>
          </a:p>
          <a:p>
            <a:pPr lvl="1" eaLnBrk="1" hangingPunct="1">
              <a:spcBef>
                <a:spcPct val="10000"/>
              </a:spcBef>
            </a:pPr>
            <a:r>
              <a:rPr lang="zh-CN" altLang="en-US" dirty="0">
                <a:ea typeface="黑体" panose="02010609060101010101" pitchFamily="49" charset="-122"/>
              </a:rPr>
              <a:t>地址线、读</a:t>
            </a:r>
            <a:r>
              <a:rPr lang="en-US" altLang="zh-CN" dirty="0">
                <a:ea typeface="黑体" panose="02010609060101010101" pitchFamily="49" charset="-122"/>
              </a:rPr>
              <a:t>/</a:t>
            </a:r>
            <a:r>
              <a:rPr lang="zh-CN" altLang="en-US" dirty="0">
                <a:ea typeface="黑体" panose="02010609060101010101" pitchFamily="49" charset="-122"/>
              </a:rPr>
              <a:t>写控制线等对应相接，片选信号连译码输出</a:t>
            </a:r>
          </a:p>
          <a:p>
            <a:pPr eaLnBrk="1" hangingPunct="1">
              <a:spcBef>
                <a:spcPct val="10000"/>
              </a:spcBef>
            </a:pPr>
            <a:r>
              <a:rPr lang="zh-CN" altLang="en-US" dirty="0">
                <a:ea typeface="黑体" panose="02010609060101010101" pitchFamily="49" charset="-122"/>
              </a:rPr>
              <a:t>位扩展（</a:t>
            </a:r>
            <a:r>
              <a:rPr lang="zh-CN" altLang="en-US" sz="2000" dirty="0">
                <a:ea typeface="黑体" panose="02010609060101010101" pitchFamily="49" charset="-122"/>
              </a:rPr>
              <a:t>字数不变，位数扩展）</a:t>
            </a:r>
          </a:p>
          <a:p>
            <a:pPr lvl="1" eaLnBrk="1" hangingPunct="1">
              <a:spcBef>
                <a:spcPct val="10000"/>
              </a:spcBef>
              <a:buFontTx/>
              <a:buNone/>
            </a:pPr>
            <a:r>
              <a:rPr lang="zh-CN" altLang="en-US" dirty="0">
                <a:solidFill>
                  <a:srgbClr val="CC0000"/>
                </a:solidFill>
                <a:ea typeface="黑体" panose="02010609060101010101" pitchFamily="49" charset="-122"/>
              </a:rPr>
              <a:t>      用</a:t>
            </a:r>
            <a:r>
              <a:rPr lang="en-US" altLang="zh-CN" dirty="0">
                <a:solidFill>
                  <a:srgbClr val="CC0000"/>
                </a:solidFill>
                <a:ea typeface="黑体" panose="02010609060101010101" pitchFamily="49" charset="-122"/>
              </a:rPr>
              <a:t>4096×1</a:t>
            </a:r>
            <a:r>
              <a:rPr lang="zh-CN" altLang="en-US" dirty="0">
                <a:solidFill>
                  <a:srgbClr val="CC0000"/>
                </a:solidFill>
                <a:ea typeface="黑体" panose="02010609060101010101" pitchFamily="49" charset="-122"/>
              </a:rPr>
              <a:t>位芯片构成</a:t>
            </a:r>
            <a:r>
              <a:rPr lang="en-US" altLang="zh-CN" dirty="0">
                <a:solidFill>
                  <a:srgbClr val="CC0000"/>
                </a:solidFill>
                <a:ea typeface="黑体" panose="02010609060101010101" pitchFamily="49" charset="-122"/>
              </a:rPr>
              <a:t>4K×8</a:t>
            </a:r>
            <a:r>
              <a:rPr lang="zh-CN" altLang="en-US" dirty="0">
                <a:solidFill>
                  <a:srgbClr val="CC0000"/>
                </a:solidFill>
                <a:ea typeface="黑体" panose="02010609060101010101" pitchFamily="49" charset="-122"/>
              </a:rPr>
              <a:t>位存储器需几个芯片？地址范围各是多少？</a:t>
            </a:r>
          </a:p>
          <a:p>
            <a:pPr lvl="1" eaLnBrk="1" hangingPunct="1">
              <a:spcBef>
                <a:spcPct val="10000"/>
              </a:spcBef>
              <a:buFontTx/>
              <a:buNone/>
            </a:pPr>
            <a:r>
              <a:rPr lang="zh-CN" altLang="en-US" dirty="0">
                <a:ea typeface="黑体" panose="02010609060101010101" pitchFamily="49" charset="-122"/>
              </a:rPr>
              <a:t>      </a:t>
            </a:r>
            <a:r>
              <a:rPr lang="zh-CN" altLang="en-US" dirty="0">
                <a:solidFill>
                  <a:srgbClr val="663300"/>
                </a:solidFill>
                <a:ea typeface="黑体" panose="02010609060101010101" pitchFamily="49" charset="-122"/>
              </a:rPr>
              <a:t>位方向扩展</a:t>
            </a:r>
            <a:r>
              <a:rPr lang="en-US" altLang="zh-CN" dirty="0">
                <a:solidFill>
                  <a:srgbClr val="663300"/>
                </a:solidFill>
                <a:ea typeface="黑体" panose="02010609060101010101" pitchFamily="49" charset="-122"/>
              </a:rPr>
              <a:t>8</a:t>
            </a:r>
            <a:r>
              <a:rPr lang="zh-CN" altLang="en-US" dirty="0">
                <a:solidFill>
                  <a:srgbClr val="663300"/>
                </a:solidFill>
                <a:ea typeface="黑体" panose="02010609060101010101" pitchFamily="49" charset="-122"/>
              </a:rPr>
              <a:t>倍，字方向无需扩展。即</a:t>
            </a:r>
            <a:r>
              <a:rPr lang="en-US" altLang="zh-CN" dirty="0">
                <a:solidFill>
                  <a:srgbClr val="663300"/>
                </a:solidFill>
                <a:ea typeface="黑体" panose="02010609060101010101" pitchFamily="49" charset="-122"/>
              </a:rPr>
              <a:t>8</a:t>
            </a:r>
            <a:r>
              <a:rPr lang="zh-CN" altLang="en-US" dirty="0">
                <a:solidFill>
                  <a:srgbClr val="663300"/>
                </a:solidFill>
                <a:ea typeface="黑体" panose="02010609060101010101" pitchFamily="49" charset="-122"/>
              </a:rPr>
              <a:t>个芯片，地址范围都一样：</a:t>
            </a:r>
            <a:r>
              <a:rPr lang="en-US" altLang="zh-CN" dirty="0">
                <a:solidFill>
                  <a:srgbClr val="663300"/>
                </a:solidFill>
                <a:ea typeface="黑体" panose="02010609060101010101" pitchFamily="49" charset="-122"/>
              </a:rPr>
              <a:t>000-  FFFH</a:t>
            </a:r>
            <a:r>
              <a:rPr lang="zh-CN" altLang="en-US" dirty="0">
                <a:solidFill>
                  <a:srgbClr val="663300"/>
                </a:solidFill>
                <a:ea typeface="黑体" panose="02010609060101010101" pitchFamily="49" charset="-122"/>
              </a:rPr>
              <a:t>， 地址共</a:t>
            </a:r>
            <a:r>
              <a:rPr lang="en-US" altLang="zh-CN" dirty="0">
                <a:solidFill>
                  <a:srgbClr val="663300"/>
                </a:solidFill>
                <a:ea typeface="黑体" panose="02010609060101010101" pitchFamily="49" charset="-122"/>
              </a:rPr>
              <a:t>12</a:t>
            </a:r>
            <a:r>
              <a:rPr lang="zh-CN" altLang="en-US" dirty="0">
                <a:solidFill>
                  <a:srgbClr val="663300"/>
                </a:solidFill>
                <a:ea typeface="黑体" panose="02010609060101010101" pitchFamily="49" charset="-122"/>
              </a:rPr>
              <a:t>位，全部作为片内地址 </a:t>
            </a:r>
          </a:p>
          <a:p>
            <a:pPr lvl="1" eaLnBrk="1" hangingPunct="1">
              <a:spcBef>
                <a:spcPct val="10000"/>
              </a:spcBef>
            </a:pPr>
            <a:r>
              <a:rPr lang="zh-CN" altLang="en-US" dirty="0">
                <a:ea typeface="黑体" panose="02010609060101010101" pitchFamily="49" charset="-122"/>
              </a:rPr>
              <a:t>芯片的地址线及读</a:t>
            </a:r>
            <a:r>
              <a:rPr lang="en-US" altLang="zh-CN" dirty="0">
                <a:ea typeface="黑体" panose="02010609060101010101" pitchFamily="49" charset="-122"/>
              </a:rPr>
              <a:t>/</a:t>
            </a:r>
            <a:r>
              <a:rPr lang="zh-CN" altLang="en-US" dirty="0">
                <a:ea typeface="黑体" panose="02010609060101010101" pitchFamily="49" charset="-122"/>
              </a:rPr>
              <a:t>写控制线对应相接，而数据线单独引出 </a:t>
            </a:r>
          </a:p>
          <a:p>
            <a:pPr eaLnBrk="1" hangingPunct="1">
              <a:spcBef>
                <a:spcPct val="10000"/>
              </a:spcBef>
            </a:pPr>
            <a:r>
              <a:rPr lang="zh-CN" altLang="en-US" dirty="0">
                <a:ea typeface="黑体" panose="02010609060101010101" pitchFamily="49" charset="-122"/>
              </a:rPr>
              <a:t>字位同时扩展（</a:t>
            </a:r>
            <a:r>
              <a:rPr lang="zh-CN" altLang="en-US" sz="2000" dirty="0">
                <a:ea typeface="黑体" panose="02010609060101010101" pitchFamily="49" charset="-122"/>
              </a:rPr>
              <a:t>字和位同时扩展）</a:t>
            </a:r>
          </a:p>
          <a:p>
            <a:pPr lvl="1" eaLnBrk="1" hangingPunct="1">
              <a:spcBef>
                <a:spcPct val="10000"/>
              </a:spcBef>
              <a:buFontTx/>
              <a:buNone/>
            </a:pPr>
            <a:r>
              <a:rPr lang="zh-CN" altLang="en-US" dirty="0">
                <a:ea typeface="黑体" panose="02010609060101010101" pitchFamily="49" charset="-122"/>
              </a:rPr>
              <a:t>     </a:t>
            </a:r>
            <a:r>
              <a:rPr lang="zh-CN" altLang="en-US" dirty="0">
                <a:solidFill>
                  <a:srgbClr val="CC0000"/>
                </a:solidFill>
                <a:ea typeface="黑体" panose="02010609060101010101" pitchFamily="49" charset="-122"/>
              </a:rPr>
              <a:t>用</a:t>
            </a:r>
            <a:r>
              <a:rPr lang="en-US" altLang="zh-CN" dirty="0">
                <a:solidFill>
                  <a:srgbClr val="CC0000"/>
                </a:solidFill>
                <a:ea typeface="黑体" panose="02010609060101010101" pitchFamily="49" charset="-122"/>
              </a:rPr>
              <a:t>16K×4</a:t>
            </a:r>
            <a:r>
              <a:rPr lang="zh-CN" altLang="en-US" dirty="0">
                <a:solidFill>
                  <a:srgbClr val="CC0000"/>
                </a:solidFill>
                <a:ea typeface="黑体" panose="02010609060101010101" pitchFamily="49" charset="-122"/>
              </a:rPr>
              <a:t>位芯片构成</a:t>
            </a:r>
            <a:r>
              <a:rPr lang="en-US" altLang="zh-CN" dirty="0">
                <a:solidFill>
                  <a:srgbClr val="CC0000"/>
                </a:solidFill>
                <a:ea typeface="黑体" panose="02010609060101010101" pitchFamily="49" charset="-122"/>
              </a:rPr>
              <a:t>64K×8</a:t>
            </a:r>
            <a:r>
              <a:rPr lang="zh-CN" altLang="en-US" dirty="0">
                <a:solidFill>
                  <a:srgbClr val="CC0000"/>
                </a:solidFill>
                <a:ea typeface="黑体" panose="02010609060101010101" pitchFamily="49" charset="-122"/>
              </a:rPr>
              <a:t>位存储器需几个芯片，地址范围各是多少？</a:t>
            </a:r>
          </a:p>
          <a:p>
            <a:pPr lvl="1" eaLnBrk="1" hangingPunct="1">
              <a:spcBef>
                <a:spcPct val="10000"/>
              </a:spcBef>
              <a:buFontTx/>
              <a:buNone/>
            </a:pPr>
            <a:r>
              <a:rPr lang="zh-CN" altLang="en-US" dirty="0">
                <a:solidFill>
                  <a:srgbClr val="CC0000"/>
                </a:solidFill>
                <a:ea typeface="黑体" panose="02010609060101010101" pitchFamily="49" charset="-122"/>
              </a:rPr>
              <a:t>     </a:t>
            </a:r>
            <a:r>
              <a:rPr lang="zh-CN" altLang="en-US" dirty="0">
                <a:solidFill>
                  <a:srgbClr val="663300"/>
                </a:solidFill>
                <a:ea typeface="黑体" panose="02010609060101010101" pitchFamily="49" charset="-122"/>
              </a:rPr>
              <a:t>字向</a:t>
            </a:r>
            <a:r>
              <a:rPr lang="en-US" altLang="zh-CN" dirty="0">
                <a:solidFill>
                  <a:srgbClr val="663300"/>
                </a:solidFill>
                <a:ea typeface="黑体" panose="02010609060101010101" pitchFamily="49" charset="-122"/>
              </a:rPr>
              <a:t>4</a:t>
            </a:r>
            <a:r>
              <a:rPr lang="zh-CN" altLang="en-US" dirty="0">
                <a:solidFill>
                  <a:srgbClr val="663300"/>
                </a:solidFill>
                <a:ea typeface="黑体" panose="02010609060101010101" pitchFamily="49" charset="-122"/>
              </a:rPr>
              <a:t>倍、位向</a:t>
            </a:r>
            <a:r>
              <a:rPr lang="en-US" altLang="zh-CN" dirty="0">
                <a:solidFill>
                  <a:srgbClr val="663300"/>
                </a:solidFill>
                <a:ea typeface="黑体" panose="02010609060101010101" pitchFamily="49" charset="-122"/>
              </a:rPr>
              <a:t>2</a:t>
            </a:r>
            <a:r>
              <a:rPr lang="zh-CN" altLang="en-US" dirty="0">
                <a:solidFill>
                  <a:srgbClr val="663300"/>
                </a:solidFill>
                <a:ea typeface="黑体" panose="02010609060101010101" pitchFamily="49" charset="-122"/>
              </a:rPr>
              <a:t>倍，</a:t>
            </a:r>
            <a:r>
              <a:rPr lang="en-US" altLang="zh-CN" dirty="0">
                <a:solidFill>
                  <a:srgbClr val="663300"/>
                </a:solidFill>
                <a:ea typeface="黑体" panose="02010609060101010101" pitchFamily="49" charset="-122"/>
              </a:rPr>
              <a:t>8</a:t>
            </a:r>
            <a:r>
              <a:rPr lang="zh-CN" altLang="en-US" dirty="0">
                <a:solidFill>
                  <a:srgbClr val="663300"/>
                </a:solidFill>
                <a:ea typeface="黑体" panose="02010609060101010101" pitchFamily="49" charset="-122"/>
              </a:rPr>
              <a:t>个芯片。</a:t>
            </a:r>
            <a:r>
              <a:rPr lang="en-US" altLang="zh-CN" dirty="0">
                <a:solidFill>
                  <a:srgbClr val="663300"/>
                </a:solidFill>
                <a:ea typeface="黑体" panose="02010609060101010101" pitchFamily="49" charset="-122"/>
              </a:rPr>
              <a:t>0000-3FFFH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4000-7FFFH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8000-BFFFH</a:t>
            </a:r>
            <a:r>
              <a:rPr lang="zh-CN" altLang="en-US" dirty="0">
                <a:solidFill>
                  <a:srgbClr val="663300"/>
                </a:solidFill>
                <a:ea typeface="黑体" panose="02010609060101010101" pitchFamily="49" charset="-122"/>
              </a:rPr>
              <a:t>， </a:t>
            </a:r>
            <a:r>
              <a:rPr lang="en-US" altLang="zh-CN" dirty="0">
                <a:solidFill>
                  <a:srgbClr val="663300"/>
                </a:solidFill>
                <a:ea typeface="黑体" panose="02010609060101010101" pitchFamily="49" charset="-122"/>
              </a:rPr>
              <a:t>C000- FFFFH</a:t>
            </a:r>
          </a:p>
          <a:p>
            <a:pPr lvl="1" eaLnBrk="1" hangingPunct="1">
              <a:spcBef>
                <a:spcPct val="10000"/>
              </a:spcBef>
            </a:pPr>
            <a:r>
              <a:rPr lang="zh-CN" altLang="en-US" dirty="0">
                <a:ea typeface="黑体" panose="02010609060101010101" pitchFamily="49" charset="-122"/>
              </a:rPr>
              <a:t>地址线、读</a:t>
            </a:r>
            <a:r>
              <a:rPr lang="en-US" altLang="zh-CN" dirty="0">
                <a:ea typeface="黑体" panose="02010609060101010101" pitchFamily="49" charset="-122"/>
              </a:rPr>
              <a:t>/</a:t>
            </a:r>
            <a:r>
              <a:rPr lang="zh-CN" altLang="en-US" dirty="0">
                <a:ea typeface="黑体" panose="02010609060101010101" pitchFamily="49" charset="-122"/>
              </a:rPr>
              <a:t>写控制线等对应相接，片选信号则分别与外部译码器各个译码输出端相连</a:t>
            </a:r>
            <a:endParaRPr lang="zh-CN" altLang="en-US" dirty="0">
              <a:solidFill>
                <a:srgbClr val="006600"/>
              </a:solidFill>
              <a:ea typeface="黑体" panose="02010609060101010101" pitchFamily="49" charset="-122"/>
            </a:endParaRPr>
          </a:p>
        </p:txBody>
      </p:sp>
      <p:sp>
        <p:nvSpPr>
          <p:cNvPr id="5" name="TextBox 4"/>
          <p:cNvSpPr txBox="1">
            <a:spLocks noChangeArrowheads="1"/>
          </p:cNvSpPr>
          <p:nvPr/>
        </p:nvSpPr>
        <p:spPr bwMode="auto">
          <a:xfrm>
            <a:off x="2127250" y="6318250"/>
            <a:ext cx="364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666699"/>
                </a:solidFill>
                <a:latin typeface="黑体" panose="02010609060101010101" pitchFamily="49" charset="-122"/>
                <a:ea typeface="黑体" panose="02010609060101010101" pitchFamily="49" charset="-122"/>
              </a:rPr>
              <a:t>上述例子都是何种编址方式？</a:t>
            </a:r>
          </a:p>
        </p:txBody>
      </p:sp>
      <p:sp>
        <p:nvSpPr>
          <p:cNvPr id="6" name="TextBox 5"/>
          <p:cNvSpPr txBox="1">
            <a:spLocks noChangeArrowheads="1"/>
          </p:cNvSpPr>
          <p:nvPr/>
        </p:nvSpPr>
        <p:spPr bwMode="auto">
          <a:xfrm>
            <a:off x="5994400" y="6318250"/>
            <a:ext cx="168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666699"/>
                </a:solidFill>
                <a:latin typeface="黑体" panose="02010609060101010101" pitchFamily="49" charset="-122"/>
                <a:ea typeface="黑体" panose="02010609060101010101" pitchFamily="49" charset="-122"/>
              </a:rPr>
              <a:t>连续编址！</a:t>
            </a:r>
          </a:p>
        </p:txBody>
      </p:sp>
      <p:sp>
        <p:nvSpPr>
          <p:cNvPr id="32775" name="Text Box 10"/>
          <p:cNvSpPr txBox="1">
            <a:spLocks noChangeArrowheads="1"/>
          </p:cNvSpPr>
          <p:nvPr/>
        </p:nvSpPr>
        <p:spPr bwMode="auto">
          <a:xfrm>
            <a:off x="5967413" y="773113"/>
            <a:ext cx="184467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a:solidFill>
                  <a:srgbClr val="666699"/>
                </a:solidFill>
                <a:latin typeface="微软雅黑" panose="020B0503020204020204" pitchFamily="34" charset="-122"/>
                <a:ea typeface="微软雅黑" panose="020B0503020204020204" pitchFamily="34" charset="-122"/>
                <a:hlinkClick r:id="" action="ppaction://hlinkshowjump?jump=nextslide"/>
              </a:rPr>
              <a:t>DRAM</a:t>
            </a:r>
            <a:r>
              <a:rPr kumimoji="1" lang="zh-CN" altLang="en-US" b="1">
                <a:solidFill>
                  <a:srgbClr val="666699"/>
                </a:solidFill>
                <a:latin typeface="微软雅黑" panose="020B0503020204020204" pitchFamily="34" charset="-122"/>
                <a:ea typeface="微软雅黑" panose="020B0503020204020204" pitchFamily="34" charset="-122"/>
                <a:hlinkClick r:id="" action="ppaction://hlinkshowjump?jump=nextslide"/>
              </a:rPr>
              <a:t>芯片引脚</a:t>
            </a:r>
            <a:endParaRPr kumimoji="1" lang="zh-CN" altLang="en-US" b="1">
              <a:solidFill>
                <a:srgbClr val="66669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3825" y="644525"/>
            <a:ext cx="2809875" cy="461963"/>
          </a:xfrm>
          <a:prstGeom prst="rect">
            <a:avLst/>
          </a:prstGeom>
          <a:noFill/>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a:solidFill>
                  <a:schemeClr val="accent1"/>
                </a:solidFill>
                <a:ea typeface="宋体" panose="02010600030101010101" pitchFamily="2" charset="-122"/>
              </a:rPr>
              <a:t>存储器容量的扩展</a:t>
            </a:r>
            <a:endParaRPr lang="zh-CN" altLang="en-US" sz="2400">
              <a:solidFill>
                <a:schemeClr val="accent1"/>
              </a:solidFill>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993EA7F-FB2A-4044-BC84-07B55F09D65A}" type="slidenum">
              <a:rPr lang="zh-CN" altLang="en-US" sz="1200" smtClean="0">
                <a:solidFill>
                  <a:srgbClr val="898989"/>
                </a:solidFill>
              </a:rPr>
              <a:pPr/>
              <a:t>27</a:t>
            </a:fld>
            <a:endParaRPr lang="zh-CN" altLang="en-US" sz="1200">
              <a:solidFill>
                <a:srgbClr val="898989"/>
              </a:solidFill>
            </a:endParaRPr>
          </a:p>
        </p:txBody>
      </p:sp>
      <p:sp>
        <p:nvSpPr>
          <p:cNvPr id="3" name="Text Box 3"/>
          <p:cNvSpPr txBox="1">
            <a:spLocks noChangeArrowheads="1"/>
          </p:cNvSpPr>
          <p:nvPr/>
        </p:nvSpPr>
        <p:spPr bwMode="auto">
          <a:xfrm>
            <a:off x="236538" y="657225"/>
            <a:ext cx="8534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用2114（1K×4）SRAM芯片组成容量为4K×8的存储器。</a:t>
            </a:r>
            <a:r>
              <a:rPr lang="zh-CN" altLang="en-US" sz="2000">
                <a:latin typeface="黑体" panose="02010609060101010101" pitchFamily="49" charset="-122"/>
                <a:ea typeface="黑体" panose="02010609060101010101" pitchFamily="49" charset="-122"/>
              </a:rPr>
              <a:t>系统</a:t>
            </a:r>
            <a:r>
              <a:rPr lang="zh-CN" altLang="zh-CN" sz="2000">
                <a:latin typeface="黑体" panose="02010609060101010101" pitchFamily="49" charset="-122"/>
                <a:ea typeface="黑体" panose="02010609060101010101" pitchFamily="49" charset="-122"/>
              </a:rPr>
              <a:t>地址总线A15～A0（低）,双向数据总线D7～D0（低）,读/写信号线R/W。给出芯片内部地址分配与片选逻辑,并画出M框图。</a:t>
            </a:r>
          </a:p>
        </p:txBody>
      </p:sp>
      <p:sp>
        <p:nvSpPr>
          <p:cNvPr id="33796"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zh-CN" altLang="en-US" sz="2800">
                <a:solidFill>
                  <a:srgbClr val="CC3300"/>
                </a:solidFill>
                <a:ea typeface="黑体" panose="02010609060101010101" pitchFamily="49" charset="-122"/>
              </a:rPr>
              <a:t>存储器芯片的扩展例子</a:t>
            </a:r>
          </a:p>
        </p:txBody>
      </p:sp>
      <p:sp>
        <p:nvSpPr>
          <p:cNvPr id="5" name="文本框 4"/>
          <p:cNvSpPr txBox="1"/>
          <p:nvPr/>
        </p:nvSpPr>
        <p:spPr>
          <a:xfrm>
            <a:off x="236538" y="1673225"/>
            <a:ext cx="7354887" cy="708025"/>
          </a:xfrm>
          <a:prstGeom prst="rect">
            <a:avLst/>
          </a:prstGeom>
          <a:noFill/>
        </p:spPr>
        <p:txBody>
          <a:bodyPr>
            <a:spAutoFit/>
          </a:bodyPr>
          <a:lstStyle/>
          <a:p>
            <a:pPr>
              <a:defRPr/>
            </a:pPr>
            <a:r>
              <a:rPr lang="zh-CN" altLang="en-US" sz="2000" b="1" dirty="0">
                <a:latin typeface="+mj-ea"/>
                <a:ea typeface="+mj-ea"/>
              </a:rPr>
              <a:t>解：</a:t>
            </a:r>
            <a:r>
              <a:rPr lang="en-US" altLang="zh-CN" sz="2000" b="1" dirty="0">
                <a:latin typeface="+mj-ea"/>
                <a:ea typeface="+mj-ea"/>
              </a:rPr>
              <a:t>1.</a:t>
            </a:r>
            <a:r>
              <a:rPr lang="zh-CN" altLang="en-US" sz="2000" b="1" dirty="0">
                <a:latin typeface="+mj-ea"/>
                <a:ea typeface="+mj-ea"/>
              </a:rPr>
              <a:t>计算芯片数</a:t>
            </a:r>
            <a:endParaRPr lang="en-US" altLang="zh-CN" sz="2000" b="1" dirty="0">
              <a:latin typeface="+mj-ea"/>
              <a:ea typeface="+mj-ea"/>
            </a:endParaRPr>
          </a:p>
          <a:p>
            <a:pPr>
              <a:defRPr/>
            </a:pPr>
            <a:r>
              <a:rPr lang="zh-CN" altLang="en-US" sz="2000" b="1" dirty="0">
                <a:latin typeface="+mj-ea"/>
                <a:ea typeface="+mj-ea"/>
              </a:rPr>
              <a:t>      该例为字位同时扩展的情况，可以有两种考虑方法。</a:t>
            </a:r>
          </a:p>
        </p:txBody>
      </p:sp>
      <p:sp>
        <p:nvSpPr>
          <p:cNvPr id="7" name="Text Box 3"/>
          <p:cNvSpPr txBox="1">
            <a:spLocks noChangeArrowheads="1"/>
          </p:cNvSpPr>
          <p:nvPr/>
        </p:nvSpPr>
        <p:spPr bwMode="auto">
          <a:xfrm>
            <a:off x="641350" y="2484438"/>
            <a:ext cx="40719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（1）先扩展位再扩展</a:t>
            </a:r>
            <a:r>
              <a:rPr lang="zh-CN" altLang="en-US" sz="2000">
                <a:latin typeface="黑体" panose="02010609060101010101" pitchFamily="49" charset="-122"/>
                <a:ea typeface="黑体" panose="02010609060101010101" pitchFamily="49" charset="-122"/>
              </a:rPr>
              <a:t>字</a:t>
            </a:r>
            <a:endParaRPr lang="zh-CN" altLang="zh-CN" sz="2000">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654050" y="28829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9" name="Line 5"/>
          <p:cNvSpPr>
            <a:spLocks noChangeShapeType="1"/>
          </p:cNvSpPr>
          <p:nvPr/>
        </p:nvSpPr>
        <p:spPr bwMode="auto">
          <a:xfrm>
            <a:off x="2540000" y="30988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173413" y="2855913"/>
            <a:ext cx="15271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sp>
        <p:nvSpPr>
          <p:cNvPr id="11" name="Text Box 9"/>
          <p:cNvSpPr txBox="1">
            <a:spLocks noChangeArrowheads="1"/>
          </p:cNvSpPr>
          <p:nvPr/>
        </p:nvSpPr>
        <p:spPr bwMode="auto">
          <a:xfrm>
            <a:off x="4265613" y="3524250"/>
            <a:ext cx="915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grpSp>
        <p:nvGrpSpPr>
          <p:cNvPr id="12" name="Group 10"/>
          <p:cNvGrpSpPr>
            <a:grpSpLocks/>
          </p:cNvGrpSpPr>
          <p:nvPr/>
        </p:nvGrpSpPr>
        <p:grpSpPr bwMode="auto">
          <a:xfrm>
            <a:off x="4048125" y="2998788"/>
            <a:ext cx="193675" cy="1522412"/>
            <a:chOff x="0" y="0"/>
            <a:chExt cx="288" cy="288"/>
          </a:xfrm>
        </p:grpSpPr>
        <p:sp>
          <p:nvSpPr>
            <p:cNvPr id="33827" name="Line 11"/>
            <p:cNvSpPr>
              <a:spLocks noChangeShapeType="1"/>
            </p:cNvSpPr>
            <p:nvPr/>
          </p:nvSpPr>
          <p:spPr bwMode="auto">
            <a:xfrm>
              <a:off x="0" y="0"/>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Line 12"/>
            <p:cNvSpPr>
              <a:spLocks noChangeShapeType="1"/>
            </p:cNvSpPr>
            <p:nvPr/>
          </p:nvSpPr>
          <p:spPr bwMode="auto">
            <a:xfrm flipH="1">
              <a:off x="0" y="144"/>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13"/>
          <p:cNvSpPr txBox="1">
            <a:spLocks noChangeArrowheads="1"/>
          </p:cNvSpPr>
          <p:nvPr/>
        </p:nvSpPr>
        <p:spPr bwMode="auto">
          <a:xfrm>
            <a:off x="5132388" y="3552825"/>
            <a:ext cx="11858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sp>
        <p:nvSpPr>
          <p:cNvPr id="16" name="Text Box 14"/>
          <p:cNvSpPr txBox="1">
            <a:spLocks noChangeArrowheads="1"/>
          </p:cNvSpPr>
          <p:nvPr/>
        </p:nvSpPr>
        <p:spPr bwMode="auto">
          <a:xfrm>
            <a:off x="679450" y="4843463"/>
            <a:ext cx="3154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（2）先扩展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再扩展位</a:t>
            </a:r>
          </a:p>
        </p:txBody>
      </p:sp>
      <p:sp>
        <p:nvSpPr>
          <p:cNvPr id="17" name="Text Box 15"/>
          <p:cNvSpPr txBox="1">
            <a:spLocks noChangeArrowheads="1"/>
          </p:cNvSpPr>
          <p:nvPr/>
        </p:nvSpPr>
        <p:spPr bwMode="auto">
          <a:xfrm>
            <a:off x="641350" y="5273675"/>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4片1K×4 </a:t>
            </a:r>
          </a:p>
        </p:txBody>
      </p:sp>
      <p:sp>
        <p:nvSpPr>
          <p:cNvPr id="18" name="Line 16"/>
          <p:cNvSpPr>
            <a:spLocks noChangeShapeType="1"/>
          </p:cNvSpPr>
          <p:nvPr/>
        </p:nvSpPr>
        <p:spPr bwMode="auto">
          <a:xfrm>
            <a:off x="2592388" y="54737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7"/>
          <p:cNvSpPr txBox="1">
            <a:spLocks noChangeArrowheads="1"/>
          </p:cNvSpPr>
          <p:nvPr/>
        </p:nvSpPr>
        <p:spPr bwMode="auto">
          <a:xfrm>
            <a:off x="3316288" y="5243513"/>
            <a:ext cx="1449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4K×4 </a:t>
            </a:r>
          </a:p>
        </p:txBody>
      </p:sp>
      <p:sp>
        <p:nvSpPr>
          <p:cNvPr id="20" name="Text Box 18"/>
          <p:cNvSpPr txBox="1">
            <a:spLocks noChangeArrowheads="1"/>
          </p:cNvSpPr>
          <p:nvPr/>
        </p:nvSpPr>
        <p:spPr bwMode="auto">
          <a:xfrm>
            <a:off x="1249363" y="5684838"/>
            <a:ext cx="1343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2组4K×4 </a:t>
            </a:r>
          </a:p>
        </p:txBody>
      </p:sp>
      <p:sp>
        <p:nvSpPr>
          <p:cNvPr id="21" name="Line 19"/>
          <p:cNvSpPr>
            <a:spLocks noChangeShapeType="1"/>
          </p:cNvSpPr>
          <p:nvPr/>
        </p:nvSpPr>
        <p:spPr bwMode="auto">
          <a:xfrm>
            <a:off x="2592388" y="588327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p:cNvSpPr txBox="1">
            <a:spLocks noChangeArrowheads="1"/>
          </p:cNvSpPr>
          <p:nvPr/>
        </p:nvSpPr>
        <p:spPr bwMode="auto">
          <a:xfrm>
            <a:off x="3279775" y="5708650"/>
            <a:ext cx="1522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sp>
        <p:nvSpPr>
          <p:cNvPr id="23" name="Text Box 24"/>
          <p:cNvSpPr txBox="1">
            <a:spLocks noChangeArrowheads="1"/>
          </p:cNvSpPr>
          <p:nvPr/>
        </p:nvSpPr>
        <p:spPr bwMode="auto">
          <a:xfrm>
            <a:off x="4545013" y="5537200"/>
            <a:ext cx="2008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grpSp>
        <p:nvGrpSpPr>
          <p:cNvPr id="24" name="组合 23"/>
          <p:cNvGrpSpPr>
            <a:grpSpLocks/>
          </p:cNvGrpSpPr>
          <p:nvPr/>
        </p:nvGrpSpPr>
        <p:grpSpPr bwMode="auto">
          <a:xfrm>
            <a:off x="582613" y="3324225"/>
            <a:ext cx="4135437" cy="447675"/>
            <a:chOff x="439317" y="3042081"/>
            <a:chExt cx="4135437" cy="448097"/>
          </a:xfrm>
        </p:grpSpPr>
        <p:sp>
          <p:nvSpPr>
            <p:cNvPr id="33824" name="Text Box 4"/>
            <p:cNvSpPr txBox="1">
              <a:spLocks noChangeArrowheads="1"/>
            </p:cNvSpPr>
            <p:nvPr/>
          </p:nvSpPr>
          <p:spPr bwMode="auto">
            <a:xfrm>
              <a:off x="439317" y="3090069"/>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33825" name="Line 5"/>
            <p:cNvSpPr>
              <a:spLocks noChangeShapeType="1"/>
            </p:cNvSpPr>
            <p:nvPr/>
          </p:nvSpPr>
          <p:spPr bwMode="auto">
            <a:xfrm>
              <a:off x="2396704" y="328612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Text Box 6"/>
            <p:cNvSpPr txBox="1">
              <a:spLocks noChangeArrowheads="1"/>
            </p:cNvSpPr>
            <p:nvPr/>
          </p:nvSpPr>
          <p:spPr bwMode="auto">
            <a:xfrm>
              <a:off x="3047579" y="3042081"/>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28" name="组合 27"/>
          <p:cNvGrpSpPr>
            <a:grpSpLocks/>
          </p:cNvGrpSpPr>
          <p:nvPr/>
        </p:nvGrpSpPr>
        <p:grpSpPr bwMode="auto">
          <a:xfrm>
            <a:off x="582613" y="3863975"/>
            <a:ext cx="4100512" cy="428625"/>
            <a:chOff x="439317" y="3061495"/>
            <a:chExt cx="4100512" cy="428684"/>
          </a:xfrm>
        </p:grpSpPr>
        <p:sp>
          <p:nvSpPr>
            <p:cNvPr id="33821" name="Text Box 4"/>
            <p:cNvSpPr txBox="1">
              <a:spLocks noChangeArrowheads="1"/>
            </p:cNvSpPr>
            <p:nvPr/>
          </p:nvSpPr>
          <p:spPr bwMode="auto">
            <a:xfrm>
              <a:off x="439317" y="3090069"/>
              <a:ext cx="28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33822" name="Line 5"/>
            <p:cNvSpPr>
              <a:spLocks noChangeShapeType="1"/>
            </p:cNvSpPr>
            <p:nvPr/>
          </p:nvSpPr>
          <p:spPr bwMode="auto">
            <a:xfrm>
              <a:off x="2357017" y="3315191"/>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Text Box 6"/>
            <p:cNvSpPr txBox="1">
              <a:spLocks noChangeArrowheads="1"/>
            </p:cNvSpPr>
            <p:nvPr/>
          </p:nvSpPr>
          <p:spPr bwMode="auto">
            <a:xfrm>
              <a:off x="3012654" y="3061495"/>
              <a:ext cx="1527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32" name="组合 31"/>
          <p:cNvGrpSpPr>
            <a:grpSpLocks/>
          </p:cNvGrpSpPr>
          <p:nvPr/>
        </p:nvGrpSpPr>
        <p:grpSpPr bwMode="auto">
          <a:xfrm>
            <a:off x="650875" y="4264025"/>
            <a:ext cx="4122738" cy="458788"/>
            <a:chOff x="396769" y="3031390"/>
            <a:chExt cx="4006468" cy="458788"/>
          </a:xfrm>
        </p:grpSpPr>
        <p:sp>
          <p:nvSpPr>
            <p:cNvPr id="33818" name="Text Box 4"/>
            <p:cNvSpPr txBox="1">
              <a:spLocks noChangeArrowheads="1"/>
            </p:cNvSpPr>
            <p:nvPr/>
          </p:nvSpPr>
          <p:spPr bwMode="auto">
            <a:xfrm>
              <a:off x="396769" y="3090069"/>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a:t>
              </a:r>
            </a:p>
          </p:txBody>
        </p:sp>
        <p:sp>
          <p:nvSpPr>
            <p:cNvPr id="33819" name="Line 5"/>
            <p:cNvSpPr>
              <a:spLocks noChangeShapeType="1"/>
            </p:cNvSpPr>
            <p:nvPr/>
          </p:nvSpPr>
          <p:spPr bwMode="auto">
            <a:xfrm>
              <a:off x="2215401" y="3290124"/>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Text Box 6"/>
            <p:cNvSpPr txBox="1">
              <a:spLocks noChangeArrowheads="1"/>
            </p:cNvSpPr>
            <p:nvPr/>
          </p:nvSpPr>
          <p:spPr bwMode="auto">
            <a:xfrm>
              <a:off x="2876062" y="3031390"/>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sp>
        <p:nvSpPr>
          <p:cNvPr id="36" name="左中括号 35"/>
          <p:cNvSpPr>
            <a:spLocks/>
          </p:cNvSpPr>
          <p:nvPr/>
        </p:nvSpPr>
        <p:spPr bwMode="auto">
          <a:xfrm>
            <a:off x="1123950" y="3027363"/>
            <a:ext cx="215900" cy="1700212"/>
          </a:xfrm>
          <a:prstGeom prst="leftBracket">
            <a:avLst>
              <a:gd name="adj" fmla="val 8349"/>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37" name="TextBox 5"/>
          <p:cNvSpPr txBox="1">
            <a:spLocks noChangeArrowheads="1"/>
          </p:cNvSpPr>
          <p:nvPr/>
        </p:nvSpPr>
        <p:spPr bwMode="auto">
          <a:xfrm>
            <a:off x="554038" y="3408363"/>
            <a:ext cx="6159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zh-CN" altLang="en-US" sz="2000" b="0">
                <a:latin typeface="黑体" panose="02010609060101010101" pitchFamily="49" charset="-122"/>
                <a:ea typeface="黑体" panose="02010609060101010101" pitchFamily="49" charset="-122"/>
              </a:rPr>
              <a:t>四组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270A1B-F0B1-42CD-88D7-5506E25D2E47}" type="slidenum">
              <a:rPr lang="zh-CN" altLang="en-US" sz="1200" smtClean="0">
                <a:solidFill>
                  <a:srgbClr val="898989"/>
                </a:solidFill>
              </a:rPr>
              <a:pPr/>
              <a:t>28</a:t>
            </a:fld>
            <a:endParaRPr lang="zh-CN" altLang="en-US" sz="1200">
              <a:solidFill>
                <a:srgbClr val="898989"/>
              </a:solidFill>
            </a:endParaRPr>
          </a:p>
        </p:txBody>
      </p:sp>
      <p:sp>
        <p:nvSpPr>
          <p:cNvPr id="3" name="Text Box 2"/>
          <p:cNvSpPr txBox="1">
            <a:spLocks noChangeArrowheads="1"/>
          </p:cNvSpPr>
          <p:nvPr/>
        </p:nvSpPr>
        <p:spPr bwMode="auto">
          <a:xfrm>
            <a:off x="457200" y="854075"/>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存储器寻址逻辑</a:t>
            </a:r>
          </a:p>
        </p:txBody>
      </p:sp>
      <p:sp>
        <p:nvSpPr>
          <p:cNvPr id="4" name="Text Box 3"/>
          <p:cNvSpPr txBox="1">
            <a:spLocks noChangeArrowheads="1"/>
          </p:cNvSpPr>
          <p:nvPr/>
        </p:nvSpPr>
        <p:spPr bwMode="auto">
          <a:xfrm>
            <a:off x="304800" y="228600"/>
            <a:ext cx="5410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2.地址分配与片选逻辑</a:t>
            </a:r>
          </a:p>
        </p:txBody>
      </p:sp>
      <p:sp>
        <p:nvSpPr>
          <p:cNvPr id="5" name="AutoShape 4"/>
          <p:cNvSpPr>
            <a:spLocks/>
          </p:cNvSpPr>
          <p:nvPr/>
        </p:nvSpPr>
        <p:spPr bwMode="auto">
          <a:xfrm>
            <a:off x="2373313" y="800100"/>
            <a:ext cx="219075" cy="533400"/>
          </a:xfrm>
          <a:prstGeom prst="leftBrace">
            <a:avLst>
              <a:gd name="adj1" fmla="val 58593"/>
              <a:gd name="adj2" fmla="val 50000"/>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2524125" y="633413"/>
            <a:ext cx="3525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芯片内的寻址系统(</a:t>
            </a:r>
            <a:r>
              <a:rPr lang="zh-CN" altLang="en-US" sz="2000">
                <a:latin typeface="黑体" panose="02010609060101010101" pitchFamily="49" charset="-122"/>
                <a:ea typeface="黑体" panose="02010609060101010101" pitchFamily="49" charset="-122"/>
              </a:rPr>
              <a:t>行列</a:t>
            </a:r>
            <a:r>
              <a:rPr lang="zh-CN" altLang="zh-CN" sz="2000">
                <a:latin typeface="黑体" panose="02010609060101010101" pitchFamily="49" charset="-122"/>
                <a:ea typeface="黑体" panose="02010609060101010101" pitchFamily="49" charset="-122"/>
              </a:rPr>
              <a:t>译码)</a:t>
            </a:r>
          </a:p>
        </p:txBody>
      </p:sp>
      <p:sp>
        <p:nvSpPr>
          <p:cNvPr id="7" name="Text Box 6"/>
          <p:cNvSpPr txBox="1">
            <a:spLocks noChangeArrowheads="1"/>
          </p:cNvSpPr>
          <p:nvPr/>
        </p:nvSpPr>
        <p:spPr bwMode="auto">
          <a:xfrm>
            <a:off x="2524125" y="1042988"/>
            <a:ext cx="376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芯片外的</a:t>
            </a:r>
            <a:r>
              <a:rPr lang="zh-CN" altLang="zh-CN" sz="2000" u="sng">
                <a:latin typeface="黑体" panose="02010609060101010101" pitchFamily="49" charset="-122"/>
                <a:ea typeface="黑体" panose="02010609060101010101" pitchFamily="49" charset="-122"/>
              </a:rPr>
              <a:t>地址分配</a:t>
            </a:r>
            <a:r>
              <a:rPr lang="zh-CN" altLang="zh-CN" sz="2000">
                <a:latin typeface="黑体" panose="02010609060101010101" pitchFamily="49" charset="-122"/>
                <a:ea typeface="黑体" panose="02010609060101010101" pitchFamily="49" charset="-122"/>
              </a:rPr>
              <a:t>与</a:t>
            </a:r>
            <a:r>
              <a:rPr lang="zh-CN" altLang="zh-CN" sz="2000" u="sng">
                <a:latin typeface="黑体" panose="02010609060101010101" pitchFamily="49" charset="-122"/>
                <a:ea typeface="黑体" panose="02010609060101010101" pitchFamily="49" charset="-122"/>
              </a:rPr>
              <a:t>片选逻辑</a:t>
            </a:r>
          </a:p>
        </p:txBody>
      </p:sp>
      <p:sp>
        <p:nvSpPr>
          <p:cNvPr id="8" name="Line 7"/>
          <p:cNvSpPr>
            <a:spLocks noChangeShapeType="1"/>
          </p:cNvSpPr>
          <p:nvPr/>
        </p:nvSpPr>
        <p:spPr bwMode="auto">
          <a:xfrm flipH="1">
            <a:off x="3200400" y="1314450"/>
            <a:ext cx="304800" cy="381000"/>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8"/>
          <p:cNvSpPr txBox="1">
            <a:spLocks noChangeArrowheads="1"/>
          </p:cNvSpPr>
          <p:nvPr/>
        </p:nvSpPr>
        <p:spPr bwMode="auto">
          <a:xfrm>
            <a:off x="142875" y="1525588"/>
            <a:ext cx="32194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为芯片分配哪几位地址，以便寻找片内的存储单元</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a:off x="5526088" y="1379538"/>
            <a:ext cx="436562" cy="19843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5046663" y="1560513"/>
            <a:ext cx="30321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由哪几位地址形成芯片选择逻辑，以便寻找芯片</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2" name="Text Box 11"/>
          <p:cNvSpPr txBox="1">
            <a:spLocks noChangeArrowheads="1"/>
          </p:cNvSpPr>
          <p:nvPr/>
        </p:nvSpPr>
        <p:spPr bwMode="auto">
          <a:xfrm>
            <a:off x="304800" y="2293938"/>
            <a:ext cx="2068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存储空间分配：</a:t>
            </a:r>
          </a:p>
        </p:txBody>
      </p:sp>
      <p:sp>
        <p:nvSpPr>
          <p:cNvPr id="13" name="Text Box 12"/>
          <p:cNvSpPr txBox="1">
            <a:spLocks noChangeArrowheads="1"/>
          </p:cNvSpPr>
          <p:nvPr/>
        </p:nvSpPr>
        <p:spPr bwMode="auto">
          <a:xfrm>
            <a:off x="2152650" y="2230438"/>
            <a:ext cx="66103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4KB存储器</a:t>
            </a:r>
            <a:r>
              <a:rPr lang="zh-CN" altLang="en-US" sz="2000">
                <a:latin typeface="黑体" panose="02010609060101010101" pitchFamily="49" charset="-122"/>
                <a:ea typeface="黑体" panose="02010609060101010101" pitchFamily="49" charset="-122"/>
              </a:rPr>
              <a:t>可以</a:t>
            </a:r>
            <a:r>
              <a:rPr lang="zh-CN" altLang="zh-CN" sz="2000">
                <a:latin typeface="黑体" panose="02010609060101010101" pitchFamily="49" charset="-122"/>
                <a:ea typeface="黑体" panose="02010609060101010101" pitchFamily="49" charset="-122"/>
              </a:rPr>
              <a:t>在16位地址空间（64KB）中占据任意</a:t>
            </a:r>
            <a:r>
              <a:rPr lang="en-US" altLang="zh-CN" sz="2000">
                <a:latin typeface="黑体" panose="02010609060101010101" pitchFamily="49" charset="-122"/>
                <a:ea typeface="黑体" panose="02010609060101010101" pitchFamily="49" charset="-122"/>
              </a:rPr>
              <a:t>4KB</a:t>
            </a:r>
            <a:r>
              <a:rPr lang="zh-CN" altLang="en-US" sz="2000">
                <a:latin typeface="黑体" panose="02010609060101010101" pitchFamily="49" charset="-122"/>
                <a:ea typeface="黑体" panose="02010609060101010101" pitchFamily="49" charset="-122"/>
              </a:rPr>
              <a:t>的</a:t>
            </a:r>
            <a:r>
              <a:rPr lang="zh-CN" altLang="zh-CN" sz="2000">
                <a:latin typeface="黑体" panose="02010609060101010101" pitchFamily="49" charset="-122"/>
                <a:ea typeface="黑体" panose="02010609060101010101" pitchFamily="49" charset="-122"/>
              </a:rPr>
              <a:t>连续区间。</a:t>
            </a:r>
          </a:p>
        </p:txBody>
      </p:sp>
      <p:grpSp>
        <p:nvGrpSpPr>
          <p:cNvPr id="64" name="Group 2"/>
          <p:cNvGrpSpPr>
            <a:grpSpLocks/>
          </p:cNvGrpSpPr>
          <p:nvPr/>
        </p:nvGrpSpPr>
        <p:grpSpPr bwMode="auto">
          <a:xfrm>
            <a:off x="4495800" y="2840038"/>
            <a:ext cx="2590800" cy="3935412"/>
            <a:chOff x="0" y="73"/>
            <a:chExt cx="1632" cy="2519"/>
          </a:xfrm>
        </p:grpSpPr>
        <p:sp>
          <p:nvSpPr>
            <p:cNvPr id="34862" name="Text Box 3"/>
            <p:cNvSpPr txBox="1">
              <a:spLocks noChangeArrowheads="1"/>
            </p:cNvSpPr>
            <p:nvPr/>
          </p:nvSpPr>
          <p:spPr bwMode="auto">
            <a:xfrm>
              <a:off x="549" y="73"/>
              <a:ext cx="86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64KB</a:t>
              </a:r>
            </a:p>
          </p:txBody>
        </p:sp>
        <p:sp>
          <p:nvSpPr>
            <p:cNvPr id="34863" name="Rectangle 4"/>
            <p:cNvSpPr>
              <a:spLocks noChangeArrowheads="1"/>
            </p:cNvSpPr>
            <p:nvPr/>
          </p:nvSpPr>
          <p:spPr bwMode="auto">
            <a:xfrm>
              <a:off x="0" y="288"/>
              <a:ext cx="1632" cy="2304"/>
            </a:xfrm>
            <a:prstGeom prst="rect">
              <a:avLst/>
            </a:prstGeom>
            <a:solidFill>
              <a:srgbClr val="FFFF66"/>
            </a:solidFill>
            <a:ln w="3810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34864" name="Line 5"/>
            <p:cNvSpPr>
              <a:spLocks noChangeShapeType="1"/>
            </p:cNvSpPr>
            <p:nvPr/>
          </p:nvSpPr>
          <p:spPr bwMode="auto">
            <a:xfrm>
              <a:off x="0" y="52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6"/>
            <p:cNvSpPr>
              <a:spLocks noChangeShapeType="1"/>
            </p:cNvSpPr>
            <p:nvPr/>
          </p:nvSpPr>
          <p:spPr bwMode="auto">
            <a:xfrm>
              <a:off x="0" y="100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Line 7"/>
            <p:cNvSpPr>
              <a:spLocks noChangeShapeType="1"/>
            </p:cNvSpPr>
            <p:nvPr/>
          </p:nvSpPr>
          <p:spPr bwMode="auto">
            <a:xfrm>
              <a:off x="0" y="148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7" name="Line 8"/>
            <p:cNvSpPr>
              <a:spLocks noChangeShapeType="1"/>
            </p:cNvSpPr>
            <p:nvPr/>
          </p:nvSpPr>
          <p:spPr bwMode="auto">
            <a:xfrm>
              <a:off x="0" y="196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9"/>
            <p:cNvSpPr>
              <a:spLocks noChangeShapeType="1"/>
            </p:cNvSpPr>
            <p:nvPr/>
          </p:nvSpPr>
          <p:spPr bwMode="auto">
            <a:xfrm>
              <a:off x="0" y="2400"/>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Line 10"/>
            <p:cNvSpPr>
              <a:spLocks noChangeShapeType="1"/>
            </p:cNvSpPr>
            <p:nvPr/>
          </p:nvSpPr>
          <p:spPr bwMode="auto">
            <a:xfrm>
              <a:off x="768" y="528"/>
              <a:ext cx="0" cy="1872"/>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0" name="Text Box 11"/>
            <p:cNvSpPr txBox="1">
              <a:spLocks noChangeArrowheads="1"/>
            </p:cNvSpPr>
            <p:nvPr/>
          </p:nvSpPr>
          <p:spPr bwMode="auto">
            <a:xfrm>
              <a:off x="48"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1" name="Text Box 12"/>
            <p:cNvSpPr txBox="1">
              <a:spLocks noChangeArrowheads="1"/>
            </p:cNvSpPr>
            <p:nvPr/>
          </p:nvSpPr>
          <p:spPr bwMode="auto">
            <a:xfrm>
              <a:off x="864"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2" name="Text Box 13"/>
            <p:cNvSpPr txBox="1">
              <a:spLocks noChangeArrowheads="1"/>
            </p:cNvSpPr>
            <p:nvPr/>
          </p:nvSpPr>
          <p:spPr bwMode="auto">
            <a:xfrm>
              <a:off x="48"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3" name="Text Box 14"/>
            <p:cNvSpPr txBox="1">
              <a:spLocks noChangeArrowheads="1"/>
            </p:cNvSpPr>
            <p:nvPr/>
          </p:nvSpPr>
          <p:spPr bwMode="auto">
            <a:xfrm>
              <a:off x="864"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4" name="Text Box 15"/>
            <p:cNvSpPr txBox="1">
              <a:spLocks noChangeArrowheads="1"/>
            </p:cNvSpPr>
            <p:nvPr/>
          </p:nvSpPr>
          <p:spPr bwMode="auto">
            <a:xfrm>
              <a:off x="864"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5" name="Text Box 16"/>
            <p:cNvSpPr txBox="1">
              <a:spLocks noChangeArrowheads="1"/>
            </p:cNvSpPr>
            <p:nvPr/>
          </p:nvSpPr>
          <p:spPr bwMode="auto">
            <a:xfrm>
              <a:off x="48"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6" name="Text Box 17"/>
            <p:cNvSpPr txBox="1">
              <a:spLocks noChangeArrowheads="1"/>
            </p:cNvSpPr>
            <p:nvPr/>
          </p:nvSpPr>
          <p:spPr bwMode="auto">
            <a:xfrm>
              <a:off x="864"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7" name="Text Box 18"/>
            <p:cNvSpPr txBox="1">
              <a:spLocks noChangeArrowheads="1"/>
            </p:cNvSpPr>
            <p:nvPr/>
          </p:nvSpPr>
          <p:spPr bwMode="auto">
            <a:xfrm>
              <a:off x="48"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8" name="Line 19"/>
            <p:cNvSpPr>
              <a:spLocks noChangeShapeType="1"/>
            </p:cNvSpPr>
            <p:nvPr/>
          </p:nvSpPr>
          <p:spPr bwMode="auto">
            <a:xfrm>
              <a:off x="768" y="336"/>
              <a:ext cx="0" cy="192"/>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Line 20"/>
            <p:cNvSpPr>
              <a:spLocks noChangeShapeType="1"/>
            </p:cNvSpPr>
            <p:nvPr/>
          </p:nvSpPr>
          <p:spPr bwMode="auto">
            <a:xfrm>
              <a:off x="768" y="2400"/>
              <a:ext cx="0" cy="144"/>
            </a:xfrm>
            <a:prstGeom prst="line">
              <a:avLst/>
            </a:prstGeom>
            <a:noFill/>
            <a:ln w="3810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 name="Text Box 21"/>
          <p:cNvSpPr txBox="1">
            <a:spLocks noChangeArrowheads="1"/>
          </p:cNvSpPr>
          <p:nvPr/>
        </p:nvSpPr>
        <p:spPr bwMode="auto">
          <a:xfrm>
            <a:off x="7399338" y="4956175"/>
            <a:ext cx="17684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需12位地址</a:t>
            </a:r>
            <a:r>
              <a:rPr lang="zh-CN" altLang="en-US" sz="2000">
                <a:solidFill>
                  <a:schemeClr val="accent2"/>
                </a:solidFill>
                <a:latin typeface="黑体" panose="02010609060101010101" pitchFamily="49" charset="-122"/>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A11～A0</a:t>
            </a:r>
          </a:p>
        </p:txBody>
      </p:sp>
      <p:sp>
        <p:nvSpPr>
          <p:cNvPr id="84" name="Text Box 22"/>
          <p:cNvSpPr txBox="1">
            <a:spLocks noChangeArrowheads="1"/>
          </p:cNvSpPr>
          <p:nvPr/>
        </p:nvSpPr>
        <p:spPr bwMode="auto">
          <a:xfrm>
            <a:off x="7415213" y="4737100"/>
            <a:ext cx="68103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700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4KB</a:t>
            </a:r>
          </a:p>
        </p:txBody>
      </p:sp>
      <p:sp>
        <p:nvSpPr>
          <p:cNvPr id="85" name="AutoShape 23"/>
          <p:cNvSpPr>
            <a:spLocks/>
          </p:cNvSpPr>
          <p:nvPr/>
        </p:nvSpPr>
        <p:spPr bwMode="auto">
          <a:xfrm>
            <a:off x="7196138" y="3551238"/>
            <a:ext cx="171450" cy="2919412"/>
          </a:xfrm>
          <a:prstGeom prst="rightBrace">
            <a:avLst>
              <a:gd name="adj1" fmla="val 105556"/>
              <a:gd name="adj2" fmla="val 50000"/>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86" name="Text Box 24"/>
          <p:cNvSpPr txBox="1">
            <a:spLocks noChangeArrowheads="1"/>
          </p:cNvSpPr>
          <p:nvPr/>
        </p:nvSpPr>
        <p:spPr bwMode="auto">
          <a:xfrm>
            <a:off x="1204913" y="3179763"/>
            <a:ext cx="33670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u="sng">
                <a:solidFill>
                  <a:schemeClr val="accent2"/>
                </a:solidFill>
                <a:latin typeface="黑体" panose="02010609060101010101" pitchFamily="49" charset="-122"/>
                <a:ea typeface="黑体" panose="02010609060101010101" pitchFamily="49" charset="-122"/>
              </a:rPr>
              <a:t>A15</a:t>
            </a:r>
            <a:r>
              <a:rPr lang="zh-CN" altLang="zh-CN" sz="2000" u="sng">
                <a:solidFill>
                  <a:schemeClr val="accent2"/>
                </a:solidFill>
                <a:latin typeface="Times New Roman" panose="02020603050405020304" pitchFamily="18" charset="0"/>
                <a:ea typeface="黑体" panose="02010609060101010101" pitchFamily="49" charset="-122"/>
              </a:rPr>
              <a:t>…</a:t>
            </a:r>
            <a:r>
              <a:rPr lang="zh-CN" altLang="zh-CN" sz="2000" u="sng">
                <a:solidFill>
                  <a:schemeClr val="accent2"/>
                </a:solidFill>
                <a:latin typeface="黑体" panose="02010609060101010101" pitchFamily="49" charset="-122"/>
                <a:ea typeface="黑体" panose="02010609060101010101" pitchFamily="49" charset="-122"/>
              </a:rPr>
              <a:t>A12</a:t>
            </a:r>
            <a:r>
              <a:rPr lang="zh-CN" altLang="zh-CN" sz="2000">
                <a:solidFill>
                  <a:schemeClr val="accent2"/>
                </a:solidFill>
                <a:latin typeface="黑体" panose="02010609060101010101" pitchFamily="49" charset="-122"/>
                <a:ea typeface="黑体" panose="02010609060101010101" pitchFamily="49" charset="-122"/>
              </a:rPr>
              <a:t> A11A10 A9</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A0</a:t>
            </a:r>
          </a:p>
        </p:txBody>
      </p:sp>
      <p:sp>
        <p:nvSpPr>
          <p:cNvPr id="87" name="Text Box 26"/>
          <p:cNvSpPr txBox="1">
            <a:spLocks noChangeArrowheads="1"/>
          </p:cNvSpPr>
          <p:nvPr/>
        </p:nvSpPr>
        <p:spPr bwMode="auto">
          <a:xfrm>
            <a:off x="2466975" y="36052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88" name="Text Box 27"/>
          <p:cNvSpPr txBox="1">
            <a:spLocks noChangeArrowheads="1"/>
          </p:cNvSpPr>
          <p:nvPr/>
        </p:nvSpPr>
        <p:spPr bwMode="auto">
          <a:xfrm>
            <a:off x="1355725" y="2873375"/>
            <a:ext cx="1092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任意值 </a:t>
            </a:r>
          </a:p>
        </p:txBody>
      </p:sp>
      <p:sp>
        <p:nvSpPr>
          <p:cNvPr id="89" name="Text Box 28"/>
          <p:cNvSpPr txBox="1">
            <a:spLocks noChangeArrowheads="1"/>
          </p:cNvSpPr>
          <p:nvPr/>
        </p:nvSpPr>
        <p:spPr bwMode="auto">
          <a:xfrm>
            <a:off x="2466975" y="4062413"/>
            <a:ext cx="33131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0" name="Text Box 29"/>
          <p:cNvSpPr txBox="1">
            <a:spLocks noChangeArrowheads="1"/>
          </p:cNvSpPr>
          <p:nvPr/>
        </p:nvSpPr>
        <p:spPr bwMode="auto">
          <a:xfrm>
            <a:off x="2478088" y="4838700"/>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1" name="Text Box 30"/>
          <p:cNvSpPr txBox="1">
            <a:spLocks noChangeArrowheads="1"/>
          </p:cNvSpPr>
          <p:nvPr/>
        </p:nvSpPr>
        <p:spPr bwMode="auto">
          <a:xfrm>
            <a:off x="2484438" y="5580063"/>
            <a:ext cx="2763837"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2" name="Text Box 31"/>
          <p:cNvSpPr txBox="1">
            <a:spLocks noChangeArrowheads="1"/>
          </p:cNvSpPr>
          <p:nvPr/>
        </p:nvSpPr>
        <p:spPr bwMode="auto">
          <a:xfrm>
            <a:off x="2478088" y="4448175"/>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3" name="Text Box 32"/>
          <p:cNvSpPr txBox="1">
            <a:spLocks noChangeArrowheads="1"/>
          </p:cNvSpPr>
          <p:nvPr/>
        </p:nvSpPr>
        <p:spPr bwMode="auto">
          <a:xfrm>
            <a:off x="2478088" y="5111750"/>
            <a:ext cx="3352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4" name="Text Box 33"/>
          <p:cNvSpPr txBox="1">
            <a:spLocks noChangeArrowheads="1"/>
          </p:cNvSpPr>
          <p:nvPr/>
        </p:nvSpPr>
        <p:spPr bwMode="auto">
          <a:xfrm>
            <a:off x="2478088" y="585628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5" name="Text Box 34"/>
          <p:cNvSpPr txBox="1">
            <a:spLocks noChangeArrowheads="1"/>
          </p:cNvSpPr>
          <p:nvPr/>
        </p:nvSpPr>
        <p:spPr bwMode="auto">
          <a:xfrm>
            <a:off x="2514600" y="62468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grpSp>
        <p:nvGrpSpPr>
          <p:cNvPr id="96" name="Group 35"/>
          <p:cNvGrpSpPr>
            <a:grpSpLocks/>
          </p:cNvGrpSpPr>
          <p:nvPr/>
        </p:nvGrpSpPr>
        <p:grpSpPr bwMode="auto">
          <a:xfrm>
            <a:off x="2247900" y="3768725"/>
            <a:ext cx="228600" cy="304800"/>
            <a:chOff x="0" y="0"/>
            <a:chExt cx="144" cy="192"/>
          </a:xfrm>
        </p:grpSpPr>
        <p:sp>
          <p:nvSpPr>
            <p:cNvPr id="34860" name="Line 36"/>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37"/>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38"/>
          <p:cNvGrpSpPr>
            <a:grpSpLocks/>
          </p:cNvGrpSpPr>
          <p:nvPr/>
        </p:nvGrpSpPr>
        <p:grpSpPr bwMode="auto">
          <a:xfrm>
            <a:off x="2230438" y="4510088"/>
            <a:ext cx="228600" cy="304800"/>
            <a:chOff x="0" y="0"/>
            <a:chExt cx="144" cy="192"/>
          </a:xfrm>
        </p:grpSpPr>
        <p:sp>
          <p:nvSpPr>
            <p:cNvPr id="34858" name="Line 39"/>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0"/>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41"/>
          <p:cNvGrpSpPr>
            <a:grpSpLocks/>
          </p:cNvGrpSpPr>
          <p:nvPr/>
        </p:nvGrpSpPr>
        <p:grpSpPr bwMode="auto">
          <a:xfrm>
            <a:off x="2249488" y="5187950"/>
            <a:ext cx="228600" cy="304800"/>
            <a:chOff x="0" y="0"/>
            <a:chExt cx="144" cy="192"/>
          </a:xfrm>
        </p:grpSpPr>
        <p:sp>
          <p:nvSpPr>
            <p:cNvPr id="34856" name="Line 42"/>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Line 43"/>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44"/>
          <p:cNvGrpSpPr>
            <a:grpSpLocks/>
          </p:cNvGrpSpPr>
          <p:nvPr/>
        </p:nvGrpSpPr>
        <p:grpSpPr bwMode="auto">
          <a:xfrm>
            <a:off x="2251075" y="5978525"/>
            <a:ext cx="228600" cy="304800"/>
            <a:chOff x="0" y="0"/>
            <a:chExt cx="144" cy="192"/>
          </a:xfrm>
        </p:grpSpPr>
        <p:sp>
          <p:nvSpPr>
            <p:cNvPr id="34854" name="Line 45"/>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Line 46"/>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 Box 47"/>
          <p:cNvSpPr txBox="1">
            <a:spLocks noChangeArrowheads="1"/>
          </p:cNvSpPr>
          <p:nvPr/>
        </p:nvSpPr>
        <p:spPr bwMode="auto">
          <a:xfrm>
            <a:off x="2528888" y="2838450"/>
            <a:ext cx="776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片选 </a:t>
            </a:r>
          </a:p>
        </p:txBody>
      </p:sp>
      <p:sp>
        <p:nvSpPr>
          <p:cNvPr id="109" name="Text Box 48"/>
          <p:cNvSpPr txBox="1">
            <a:spLocks noChangeArrowheads="1"/>
          </p:cNvSpPr>
          <p:nvPr/>
        </p:nvSpPr>
        <p:spPr bwMode="auto">
          <a:xfrm>
            <a:off x="3267075" y="2840038"/>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片内地址 </a:t>
            </a:r>
          </a:p>
        </p:txBody>
      </p:sp>
      <p:sp>
        <p:nvSpPr>
          <p:cNvPr id="110" name="Line 49"/>
          <p:cNvSpPr>
            <a:spLocks noChangeShapeType="1"/>
          </p:cNvSpPr>
          <p:nvPr/>
        </p:nvSpPr>
        <p:spPr bwMode="auto">
          <a:xfrm>
            <a:off x="2630488" y="468630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50"/>
          <p:cNvSpPr>
            <a:spLocks noChangeShapeType="1"/>
          </p:cNvSpPr>
          <p:nvPr/>
        </p:nvSpPr>
        <p:spPr bwMode="auto">
          <a:xfrm>
            <a:off x="2619375" y="3910013"/>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51"/>
          <p:cNvSpPr>
            <a:spLocks noChangeShapeType="1"/>
          </p:cNvSpPr>
          <p:nvPr/>
        </p:nvSpPr>
        <p:spPr bwMode="auto">
          <a:xfrm>
            <a:off x="2630488" y="5292725"/>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52"/>
          <p:cNvSpPr>
            <a:spLocks noChangeShapeType="1"/>
          </p:cNvSpPr>
          <p:nvPr/>
        </p:nvSpPr>
        <p:spPr bwMode="auto">
          <a:xfrm>
            <a:off x="2630488" y="6035675"/>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9B36054-2BC4-4330-BB1B-6B92DD682BD4}" type="slidenum">
              <a:rPr lang="zh-CN" altLang="en-US" sz="1200" smtClean="0">
                <a:solidFill>
                  <a:srgbClr val="898989"/>
                </a:solidFill>
              </a:rPr>
              <a:pPr/>
              <a:t>29</a:t>
            </a:fld>
            <a:endParaRPr lang="zh-CN" altLang="en-US" sz="1200">
              <a:solidFill>
                <a:srgbClr val="898989"/>
              </a:solidFill>
            </a:endParaRPr>
          </a:p>
        </p:txBody>
      </p:sp>
      <p:sp>
        <p:nvSpPr>
          <p:cNvPr id="53" name="Text Box 2"/>
          <p:cNvSpPr txBox="1">
            <a:spLocks noChangeArrowheads="1"/>
          </p:cNvSpPr>
          <p:nvPr/>
        </p:nvSpPr>
        <p:spPr bwMode="auto">
          <a:xfrm>
            <a:off x="401638" y="709613"/>
            <a:ext cx="5522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SzTx/>
              <a:buFontTx/>
              <a:buNone/>
            </a:pPr>
            <a:r>
              <a:rPr lang="zh-CN" altLang="zh-CN" sz="2000">
                <a:latin typeface="黑体" panose="02010609060101010101" pitchFamily="49" charset="-122"/>
                <a:ea typeface="黑体" panose="02010609060101010101" pitchFamily="49" charset="-122"/>
              </a:rPr>
              <a:t>低位地址分配给芯片，高位地址形成片选逻辑。</a:t>
            </a:r>
          </a:p>
        </p:txBody>
      </p:sp>
      <p:sp>
        <p:nvSpPr>
          <p:cNvPr id="54" name="Text Box 3"/>
          <p:cNvSpPr txBox="1">
            <a:spLocks noChangeArrowheads="1"/>
          </p:cNvSpPr>
          <p:nvPr/>
        </p:nvSpPr>
        <p:spPr bwMode="auto">
          <a:xfrm>
            <a:off x="538163" y="1358900"/>
            <a:ext cx="46815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  片内地址  片选信号 片选逻辑</a:t>
            </a:r>
          </a:p>
        </p:txBody>
      </p:sp>
      <p:sp>
        <p:nvSpPr>
          <p:cNvPr id="55" name="Line 4"/>
          <p:cNvSpPr>
            <a:spLocks noChangeShapeType="1"/>
          </p:cNvSpPr>
          <p:nvPr/>
        </p:nvSpPr>
        <p:spPr bwMode="auto">
          <a:xfrm>
            <a:off x="557213" y="13303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
          <p:cNvSpPr>
            <a:spLocks noChangeShapeType="1"/>
          </p:cNvSpPr>
          <p:nvPr/>
        </p:nvSpPr>
        <p:spPr bwMode="auto">
          <a:xfrm>
            <a:off x="557213" y="1901825"/>
            <a:ext cx="4586287"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6"/>
          <p:cNvSpPr txBox="1">
            <a:spLocks noChangeArrowheads="1"/>
          </p:cNvSpPr>
          <p:nvPr/>
        </p:nvSpPr>
        <p:spPr bwMode="auto">
          <a:xfrm>
            <a:off x="627063" y="1973263"/>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8" name="Text Box 7"/>
          <p:cNvSpPr txBox="1">
            <a:spLocks noChangeArrowheads="1"/>
          </p:cNvSpPr>
          <p:nvPr/>
        </p:nvSpPr>
        <p:spPr bwMode="auto">
          <a:xfrm>
            <a:off x="627063" y="2476500"/>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59" name="Text Box 8"/>
          <p:cNvSpPr txBox="1">
            <a:spLocks noChangeArrowheads="1"/>
          </p:cNvSpPr>
          <p:nvPr/>
        </p:nvSpPr>
        <p:spPr bwMode="auto">
          <a:xfrm>
            <a:off x="627063" y="3074988"/>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0" name="Text Box 9"/>
          <p:cNvSpPr txBox="1">
            <a:spLocks noChangeArrowheads="1"/>
          </p:cNvSpPr>
          <p:nvPr/>
        </p:nvSpPr>
        <p:spPr bwMode="auto">
          <a:xfrm>
            <a:off x="627063" y="3686175"/>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a:t>
            </a:r>
          </a:p>
        </p:txBody>
      </p:sp>
      <p:sp>
        <p:nvSpPr>
          <p:cNvPr id="61" name="Text Box 10"/>
          <p:cNvSpPr txBox="1">
            <a:spLocks noChangeArrowheads="1"/>
          </p:cNvSpPr>
          <p:nvPr/>
        </p:nvSpPr>
        <p:spPr bwMode="auto">
          <a:xfrm>
            <a:off x="1389063" y="1973263"/>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2" name="Text Box 11"/>
          <p:cNvSpPr txBox="1">
            <a:spLocks noChangeArrowheads="1"/>
          </p:cNvSpPr>
          <p:nvPr/>
        </p:nvSpPr>
        <p:spPr bwMode="auto">
          <a:xfrm>
            <a:off x="1389063" y="2476500"/>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3" name="Text Box 12"/>
          <p:cNvSpPr txBox="1">
            <a:spLocks noChangeArrowheads="1"/>
          </p:cNvSpPr>
          <p:nvPr/>
        </p:nvSpPr>
        <p:spPr bwMode="auto">
          <a:xfrm>
            <a:off x="1389063" y="3074988"/>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4" name="Text Box 13"/>
          <p:cNvSpPr txBox="1">
            <a:spLocks noChangeArrowheads="1"/>
          </p:cNvSpPr>
          <p:nvPr/>
        </p:nvSpPr>
        <p:spPr bwMode="auto">
          <a:xfrm>
            <a:off x="1389063" y="3686175"/>
            <a:ext cx="14255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A9～A0</a:t>
            </a:r>
          </a:p>
        </p:txBody>
      </p:sp>
      <p:sp>
        <p:nvSpPr>
          <p:cNvPr id="65" name="Text Box 14"/>
          <p:cNvSpPr txBox="1">
            <a:spLocks noChangeArrowheads="1"/>
          </p:cNvSpPr>
          <p:nvPr/>
        </p:nvSpPr>
        <p:spPr bwMode="auto">
          <a:xfrm>
            <a:off x="3840163" y="1949450"/>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6" name="Line 15"/>
          <p:cNvSpPr>
            <a:spLocks noChangeShapeType="1"/>
          </p:cNvSpPr>
          <p:nvPr/>
        </p:nvSpPr>
        <p:spPr bwMode="auto">
          <a:xfrm>
            <a:off x="39163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6"/>
          <p:cNvSpPr>
            <a:spLocks noChangeShapeType="1"/>
          </p:cNvSpPr>
          <p:nvPr/>
        </p:nvSpPr>
        <p:spPr bwMode="auto">
          <a:xfrm>
            <a:off x="4373563" y="202565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7"/>
          <p:cNvSpPr txBox="1">
            <a:spLocks noChangeArrowheads="1"/>
          </p:cNvSpPr>
          <p:nvPr/>
        </p:nvSpPr>
        <p:spPr bwMode="auto">
          <a:xfrm>
            <a:off x="3840163" y="2452688"/>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69" name="Text Box 18"/>
          <p:cNvSpPr txBox="1">
            <a:spLocks noChangeArrowheads="1"/>
          </p:cNvSpPr>
          <p:nvPr/>
        </p:nvSpPr>
        <p:spPr bwMode="auto">
          <a:xfrm>
            <a:off x="3840163" y="3051175"/>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0" name="Text Box 19"/>
          <p:cNvSpPr txBox="1">
            <a:spLocks noChangeArrowheads="1"/>
          </p:cNvSpPr>
          <p:nvPr/>
        </p:nvSpPr>
        <p:spPr bwMode="auto">
          <a:xfrm>
            <a:off x="3840163" y="3662363"/>
            <a:ext cx="1447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A11A10</a:t>
            </a:r>
          </a:p>
        </p:txBody>
      </p:sp>
      <p:sp>
        <p:nvSpPr>
          <p:cNvPr id="71" name="Line 20"/>
          <p:cNvSpPr>
            <a:spLocks noChangeShapeType="1"/>
          </p:cNvSpPr>
          <p:nvPr/>
        </p:nvSpPr>
        <p:spPr bwMode="auto">
          <a:xfrm>
            <a:off x="3902075" y="2540000"/>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21"/>
          <p:cNvSpPr>
            <a:spLocks noChangeShapeType="1"/>
          </p:cNvSpPr>
          <p:nvPr/>
        </p:nvSpPr>
        <p:spPr bwMode="auto">
          <a:xfrm>
            <a:off x="4373563" y="3127375"/>
            <a:ext cx="228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 name="Group 22"/>
          <p:cNvGrpSpPr>
            <a:grpSpLocks/>
          </p:cNvGrpSpPr>
          <p:nvPr/>
        </p:nvGrpSpPr>
        <p:grpSpPr bwMode="auto">
          <a:xfrm>
            <a:off x="2700338" y="2014538"/>
            <a:ext cx="1752600" cy="400050"/>
            <a:chOff x="0" y="0"/>
            <a:chExt cx="1104" cy="252"/>
          </a:xfrm>
        </p:grpSpPr>
        <p:sp>
          <p:nvSpPr>
            <p:cNvPr id="35878" name="Text Box 23"/>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CS0</a:t>
              </a:r>
            </a:p>
          </p:txBody>
        </p:sp>
        <p:sp>
          <p:nvSpPr>
            <p:cNvPr id="35879" name="Line 24"/>
            <p:cNvSpPr>
              <a:spLocks noChangeShapeType="1"/>
            </p:cNvSpPr>
            <p:nvPr/>
          </p:nvSpPr>
          <p:spPr bwMode="auto">
            <a:xfrm>
              <a:off x="70" y="46"/>
              <a:ext cx="22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Group 25"/>
          <p:cNvGrpSpPr>
            <a:grpSpLocks/>
          </p:cNvGrpSpPr>
          <p:nvPr/>
        </p:nvGrpSpPr>
        <p:grpSpPr bwMode="auto">
          <a:xfrm>
            <a:off x="2700338" y="2517775"/>
            <a:ext cx="1752600" cy="400050"/>
            <a:chOff x="0" y="0"/>
            <a:chExt cx="1104" cy="252"/>
          </a:xfrm>
        </p:grpSpPr>
        <p:sp>
          <p:nvSpPr>
            <p:cNvPr id="35876" name="Text Box 26"/>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CS1</a:t>
              </a:r>
            </a:p>
          </p:txBody>
        </p:sp>
        <p:sp>
          <p:nvSpPr>
            <p:cNvPr id="35877" name="Line 27"/>
            <p:cNvSpPr>
              <a:spLocks noChangeShapeType="1"/>
            </p:cNvSpPr>
            <p:nvPr/>
          </p:nvSpPr>
          <p:spPr bwMode="auto">
            <a:xfrm>
              <a:off x="98" y="46"/>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9" name="Group 28"/>
          <p:cNvGrpSpPr>
            <a:grpSpLocks/>
          </p:cNvGrpSpPr>
          <p:nvPr/>
        </p:nvGrpSpPr>
        <p:grpSpPr bwMode="auto">
          <a:xfrm>
            <a:off x="2700338" y="3116263"/>
            <a:ext cx="1752600" cy="400050"/>
            <a:chOff x="0" y="0"/>
            <a:chExt cx="1104" cy="252"/>
          </a:xfrm>
        </p:grpSpPr>
        <p:sp>
          <p:nvSpPr>
            <p:cNvPr id="35874" name="Text Box 29"/>
            <p:cNvSpPr txBox="1">
              <a:spLocks noChangeArrowheads="1"/>
            </p:cNvSpPr>
            <p:nvPr/>
          </p:nvSpPr>
          <p:spPr bwMode="auto">
            <a:xfrm>
              <a:off x="0" y="0"/>
              <a:ext cx="1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CS2</a:t>
              </a:r>
            </a:p>
          </p:txBody>
        </p:sp>
        <p:sp>
          <p:nvSpPr>
            <p:cNvPr id="35875" name="Line 30"/>
            <p:cNvSpPr>
              <a:spLocks noChangeShapeType="1"/>
            </p:cNvSpPr>
            <p:nvPr/>
          </p:nvSpPr>
          <p:spPr bwMode="auto">
            <a:xfrm>
              <a:off x="98" y="32"/>
              <a:ext cx="19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31"/>
          <p:cNvGrpSpPr>
            <a:grpSpLocks/>
          </p:cNvGrpSpPr>
          <p:nvPr/>
        </p:nvGrpSpPr>
        <p:grpSpPr bwMode="auto">
          <a:xfrm>
            <a:off x="2700338" y="3727450"/>
            <a:ext cx="1447800" cy="358775"/>
            <a:chOff x="0" y="0"/>
            <a:chExt cx="912" cy="252"/>
          </a:xfrm>
        </p:grpSpPr>
        <p:sp>
          <p:nvSpPr>
            <p:cNvPr id="35872" name="Text Box 32"/>
            <p:cNvSpPr txBox="1">
              <a:spLocks noChangeArrowheads="1"/>
            </p:cNvSpPr>
            <p:nvPr/>
          </p:nvSpPr>
          <p:spPr bwMode="auto">
            <a:xfrm>
              <a:off x="0" y="0"/>
              <a:ext cx="9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CS3</a:t>
              </a:r>
            </a:p>
          </p:txBody>
        </p:sp>
        <p:sp>
          <p:nvSpPr>
            <p:cNvPr id="35873" name="Line 33"/>
            <p:cNvSpPr>
              <a:spLocks noChangeShapeType="1"/>
            </p:cNvSpPr>
            <p:nvPr/>
          </p:nvSpPr>
          <p:spPr bwMode="auto">
            <a:xfrm>
              <a:off x="98" y="55"/>
              <a:ext cx="14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7" name="Text Box 2"/>
          <p:cNvSpPr txBox="1">
            <a:spLocks noChangeArrowheads="1"/>
          </p:cNvSpPr>
          <p:nvPr/>
        </p:nvSpPr>
        <p:spPr bwMode="auto">
          <a:xfrm>
            <a:off x="190500" y="4508500"/>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3.线路连接</a:t>
            </a:r>
          </a:p>
        </p:txBody>
      </p:sp>
      <p:sp>
        <p:nvSpPr>
          <p:cNvPr id="88" name="Text Box 3"/>
          <p:cNvSpPr txBox="1">
            <a:spLocks noChangeArrowheads="1"/>
          </p:cNvSpPr>
          <p:nvPr/>
        </p:nvSpPr>
        <p:spPr bwMode="auto">
          <a:xfrm>
            <a:off x="1576388" y="4484688"/>
            <a:ext cx="3505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（1）扩展位数</a:t>
            </a:r>
          </a:p>
        </p:txBody>
      </p:sp>
      <p:sp>
        <p:nvSpPr>
          <p:cNvPr id="89" name="Text Box 153"/>
          <p:cNvSpPr txBox="1">
            <a:spLocks noChangeArrowheads="1"/>
          </p:cNvSpPr>
          <p:nvPr/>
        </p:nvSpPr>
        <p:spPr bwMode="auto">
          <a:xfrm>
            <a:off x="1600200" y="4926013"/>
            <a:ext cx="1976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数</a:t>
            </a:r>
          </a:p>
        </p:txBody>
      </p:sp>
      <p:sp>
        <p:nvSpPr>
          <p:cNvPr id="90" name="Text Box 154"/>
          <p:cNvSpPr txBox="1">
            <a:spLocks noChangeArrowheads="1"/>
          </p:cNvSpPr>
          <p:nvPr/>
        </p:nvSpPr>
        <p:spPr bwMode="auto">
          <a:xfrm>
            <a:off x="3394075" y="4484688"/>
            <a:ext cx="23415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（3）连接控制线</a:t>
            </a:r>
          </a:p>
        </p:txBody>
      </p:sp>
      <p:sp>
        <p:nvSpPr>
          <p:cNvPr id="91" name="Text Box 155"/>
          <p:cNvSpPr txBox="1">
            <a:spLocks noChangeArrowheads="1"/>
          </p:cNvSpPr>
          <p:nvPr/>
        </p:nvSpPr>
        <p:spPr bwMode="auto">
          <a:xfrm>
            <a:off x="3394075" y="4945063"/>
            <a:ext cx="2517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（4）片选逻辑电路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66800" y="71438"/>
            <a:ext cx="7772400" cy="569912"/>
          </a:xfrm>
        </p:spPr>
        <p:txBody>
          <a:bodyPr lIns="91440" tIns="45720" rIns="91440" bIns="45720" anchor="ctr"/>
          <a:lstStyle/>
          <a:p>
            <a:pPr eaLnBrk="1" hangingPunct="1"/>
            <a:r>
              <a:rPr lang="zh-CN" altLang="en-US"/>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zh-CN" altLang="en-US" sz="200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a:latin typeface="微软雅黑" panose="020B0503020204020204" pitchFamily="34" charset="-122"/>
                <a:ea typeface="微软雅黑" panose="020B0503020204020204" pitchFamily="34" charset="-122"/>
                <a:cs typeface="Arial" panose="020B0604020202020204" pitchFamily="34" charset="0"/>
              </a:rPr>
              <a:t>芯片采用行缓冲，因而可能因为位置不同而使访问时间有所差别。）</a:t>
            </a:r>
          </a:p>
          <a:p>
            <a:pPr lvl="1" algn="just">
              <a:lnSpc>
                <a:spcPct val="110000"/>
              </a:lnSpc>
              <a:spcBef>
                <a:spcPct val="1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7172"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717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8BB2D57-BC10-48B0-8E61-7C2143A6F95C}" type="slidenum">
              <a:rPr lang="zh-CN" altLang="en-US" sz="1200" smtClean="0">
                <a:solidFill>
                  <a:srgbClr val="898989"/>
                </a:solidFill>
              </a:rPr>
              <a:pPr/>
              <a:t>3</a:t>
            </a:fld>
            <a:endParaRPr lang="zh-CN"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7D9DD69-F71B-4B63-8817-D6D93998FC53}" type="slidenum">
              <a:rPr lang="zh-CN" altLang="en-US" sz="1200" smtClean="0">
                <a:solidFill>
                  <a:srgbClr val="898989"/>
                </a:solidFill>
              </a:rPr>
              <a:pPr/>
              <a:t>30</a:t>
            </a:fld>
            <a:endParaRPr lang="zh-CN" altLang="en-US" sz="1200">
              <a:solidFill>
                <a:srgbClr val="898989"/>
              </a:solidFill>
            </a:endParaRPr>
          </a:p>
        </p:txBody>
      </p:sp>
      <p:sp>
        <p:nvSpPr>
          <p:cNvPr id="3" name="Text Box 4"/>
          <p:cNvSpPr txBox="1">
            <a:spLocks noChangeArrowheads="1"/>
          </p:cNvSpPr>
          <p:nvPr/>
        </p:nvSpPr>
        <p:spPr bwMode="auto">
          <a:xfrm>
            <a:off x="2362200" y="2574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4" name="Line 5"/>
          <p:cNvSpPr>
            <a:spLocks noChangeShapeType="1"/>
          </p:cNvSpPr>
          <p:nvPr/>
        </p:nvSpPr>
        <p:spPr bwMode="auto">
          <a:xfrm>
            <a:off x="1066800" y="2117725"/>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7"/>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0"/>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1"/>
          <p:cNvGrpSpPr>
            <a:grpSpLocks/>
          </p:cNvGrpSpPr>
          <p:nvPr/>
        </p:nvGrpSpPr>
        <p:grpSpPr bwMode="auto">
          <a:xfrm>
            <a:off x="1295400" y="3489325"/>
            <a:ext cx="1143000" cy="990600"/>
            <a:chOff x="0" y="0"/>
            <a:chExt cx="720" cy="624"/>
          </a:xfrm>
        </p:grpSpPr>
        <p:sp>
          <p:nvSpPr>
            <p:cNvPr id="37018" name="Rectangle 12"/>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9" name="Text Box 13"/>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11" name="Line 14"/>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rot="5400000" flipH="1">
            <a:off x="15621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6"/>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组合 13"/>
          <p:cNvGrpSpPr>
            <a:grpSpLocks/>
          </p:cNvGrpSpPr>
          <p:nvPr/>
        </p:nvGrpSpPr>
        <p:grpSpPr bwMode="auto">
          <a:xfrm>
            <a:off x="838200" y="2727325"/>
            <a:ext cx="609600" cy="2438400"/>
            <a:chOff x="838200" y="2727325"/>
            <a:chExt cx="609600" cy="2438400"/>
          </a:xfrm>
        </p:grpSpPr>
        <p:sp>
          <p:nvSpPr>
            <p:cNvPr id="37015" name="Line 6"/>
            <p:cNvSpPr>
              <a:spLocks noChangeShapeType="1"/>
            </p:cNvSpPr>
            <p:nvPr/>
          </p:nvSpPr>
          <p:spPr bwMode="auto">
            <a:xfrm>
              <a:off x="8382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6"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7"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18"/>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 name="Group 19"/>
          <p:cNvGrpSpPr>
            <a:grpSpLocks/>
          </p:cNvGrpSpPr>
          <p:nvPr/>
        </p:nvGrpSpPr>
        <p:grpSpPr bwMode="auto">
          <a:xfrm>
            <a:off x="1295400" y="1965325"/>
            <a:ext cx="1143000" cy="990600"/>
            <a:chOff x="0" y="0"/>
            <a:chExt cx="720" cy="624"/>
          </a:xfrm>
        </p:grpSpPr>
        <p:sp>
          <p:nvSpPr>
            <p:cNvPr id="37013" name="Rectangle 2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4" name="Text Box 2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22" name="Text Box 22"/>
          <p:cNvSpPr txBox="1">
            <a:spLocks noChangeArrowheads="1"/>
          </p:cNvSpPr>
          <p:nvPr/>
        </p:nvSpPr>
        <p:spPr bwMode="auto">
          <a:xfrm>
            <a:off x="2133600" y="15684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23" name="Line 23"/>
          <p:cNvSpPr>
            <a:spLocks noChangeShapeType="1"/>
          </p:cNvSpPr>
          <p:nvPr/>
        </p:nvSpPr>
        <p:spPr bwMode="auto">
          <a:xfrm flipH="1">
            <a:off x="2362200" y="17367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2590800" y="27273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990600" y="45561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6"/>
          <p:cNvSpPr txBox="1">
            <a:spLocks noChangeArrowheads="1"/>
          </p:cNvSpPr>
          <p:nvPr/>
        </p:nvSpPr>
        <p:spPr bwMode="auto">
          <a:xfrm>
            <a:off x="1143000" y="4479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27" name="Line 28"/>
          <p:cNvSpPr>
            <a:spLocks noChangeShapeType="1"/>
          </p:cNvSpPr>
          <p:nvPr/>
        </p:nvSpPr>
        <p:spPr bwMode="auto">
          <a:xfrm rot="5400000" flipH="1">
            <a:off x="36195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9"/>
          <p:cNvSpPr>
            <a:spLocks noChangeShapeType="1"/>
          </p:cNvSpPr>
          <p:nvPr/>
        </p:nvSpPr>
        <p:spPr bwMode="auto">
          <a:xfrm rot="5400000" flipH="1">
            <a:off x="56769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0"/>
          <p:cNvSpPr>
            <a:spLocks noChangeShapeType="1"/>
          </p:cNvSpPr>
          <p:nvPr/>
        </p:nvSpPr>
        <p:spPr bwMode="auto">
          <a:xfrm rot="5400000" flipH="1">
            <a:off x="77343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31"/>
          <p:cNvGrpSpPr>
            <a:grpSpLocks/>
          </p:cNvGrpSpPr>
          <p:nvPr/>
        </p:nvGrpSpPr>
        <p:grpSpPr bwMode="auto">
          <a:xfrm>
            <a:off x="7162800" y="1279525"/>
            <a:ext cx="1905000" cy="3597275"/>
            <a:chOff x="96" y="0"/>
            <a:chExt cx="1200" cy="2266"/>
          </a:xfrm>
        </p:grpSpPr>
        <p:sp>
          <p:nvSpPr>
            <p:cNvPr id="36995" name="Line 32"/>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34"/>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Line 35"/>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8" name="Line 37"/>
            <p:cNvSpPr>
              <a:spLocks noChangeShapeType="1"/>
            </p:cNvSpPr>
            <p:nvPr/>
          </p:nvSpPr>
          <p:spPr bwMode="auto">
            <a:xfrm flipH="1">
              <a:off x="144" y="149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99" name="Group 38"/>
            <p:cNvGrpSpPr>
              <a:grpSpLocks/>
            </p:cNvGrpSpPr>
            <p:nvPr/>
          </p:nvGrpSpPr>
          <p:grpSpPr bwMode="auto">
            <a:xfrm>
              <a:off x="288" y="1402"/>
              <a:ext cx="720" cy="624"/>
              <a:chOff x="0" y="0"/>
              <a:chExt cx="720" cy="624"/>
            </a:xfrm>
          </p:grpSpPr>
          <p:sp>
            <p:nvSpPr>
              <p:cNvPr id="37011" name="Rectangle 39"/>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2" name="Text Box 40"/>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0" name="Line 41"/>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1" name="Line 42"/>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44"/>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3" name="Group 45"/>
            <p:cNvGrpSpPr>
              <a:grpSpLocks/>
            </p:cNvGrpSpPr>
            <p:nvPr/>
          </p:nvGrpSpPr>
          <p:grpSpPr bwMode="auto">
            <a:xfrm>
              <a:off x="288" y="432"/>
              <a:ext cx="720" cy="624"/>
              <a:chOff x="0" y="0"/>
              <a:chExt cx="720" cy="624"/>
            </a:xfrm>
          </p:grpSpPr>
          <p:sp>
            <p:nvSpPr>
              <p:cNvPr id="37009" name="Rectangle 46"/>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0" name="Text Box 47"/>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4" name="Text Box 48"/>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7005" name="Line 49"/>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6" name="Line 50"/>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7" name="Line 51"/>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Text Box 52"/>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grpSp>
      <p:grpSp>
        <p:nvGrpSpPr>
          <p:cNvPr id="49" name="Group 53"/>
          <p:cNvGrpSpPr>
            <a:grpSpLocks/>
          </p:cNvGrpSpPr>
          <p:nvPr/>
        </p:nvGrpSpPr>
        <p:grpSpPr bwMode="auto">
          <a:xfrm>
            <a:off x="3048000" y="1279525"/>
            <a:ext cx="2133600" cy="3597275"/>
            <a:chOff x="96" y="0"/>
            <a:chExt cx="1344" cy="2266"/>
          </a:xfrm>
        </p:grpSpPr>
        <p:sp>
          <p:nvSpPr>
            <p:cNvPr id="36976" name="Line 54"/>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7" name="Line 55"/>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Line 56"/>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58"/>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0" name="Group 59"/>
            <p:cNvGrpSpPr>
              <a:grpSpLocks/>
            </p:cNvGrpSpPr>
            <p:nvPr/>
          </p:nvGrpSpPr>
          <p:grpSpPr bwMode="auto">
            <a:xfrm>
              <a:off x="288" y="1392"/>
              <a:ext cx="720" cy="624"/>
              <a:chOff x="0" y="0"/>
              <a:chExt cx="720" cy="624"/>
            </a:xfrm>
          </p:grpSpPr>
          <p:sp>
            <p:nvSpPr>
              <p:cNvPr id="36993" name="Rectangle 6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4" name="Text Box 6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1" name="Line 62"/>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2" name="Line 63"/>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3" name="Line 65"/>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4" name="Group 66"/>
            <p:cNvGrpSpPr>
              <a:grpSpLocks/>
            </p:cNvGrpSpPr>
            <p:nvPr/>
          </p:nvGrpSpPr>
          <p:grpSpPr bwMode="auto">
            <a:xfrm>
              <a:off x="288" y="432"/>
              <a:ext cx="720" cy="624"/>
              <a:chOff x="0" y="0"/>
              <a:chExt cx="720" cy="624"/>
            </a:xfrm>
          </p:grpSpPr>
          <p:sp>
            <p:nvSpPr>
              <p:cNvPr id="36991" name="Rectangle 67"/>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2" name="Text Box 68"/>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5" name="Text Box 69"/>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86" name="Line 70"/>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71"/>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72"/>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Text Box 73"/>
            <p:cNvSpPr txBox="1">
              <a:spLocks noChangeArrowheads="1"/>
            </p:cNvSpPr>
            <p:nvPr/>
          </p:nvSpPr>
          <p:spPr bwMode="auto">
            <a:xfrm>
              <a:off x="192" y="2016"/>
              <a:ext cx="480" cy="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64" name="Text Box 74"/>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a:ln>
                    <a:solidFill>
                      <a:schemeClr val="bg1"/>
                    </a:solidFill>
                  </a:ln>
                </a:rPr>
                <a:t>4</a:t>
              </a:r>
            </a:p>
          </p:txBody>
        </p:sp>
      </p:grpSp>
      <p:grpSp>
        <p:nvGrpSpPr>
          <p:cNvPr id="69" name="Group 75"/>
          <p:cNvGrpSpPr>
            <a:grpSpLocks/>
          </p:cNvGrpSpPr>
          <p:nvPr/>
        </p:nvGrpSpPr>
        <p:grpSpPr bwMode="auto">
          <a:xfrm>
            <a:off x="5105400" y="1279525"/>
            <a:ext cx="2133600" cy="3597275"/>
            <a:chOff x="96" y="0"/>
            <a:chExt cx="1344" cy="2266"/>
          </a:xfrm>
        </p:grpSpPr>
        <p:sp>
          <p:nvSpPr>
            <p:cNvPr id="36957" name="Line 76"/>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78"/>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79"/>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81"/>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1" name="Group 82"/>
            <p:cNvGrpSpPr>
              <a:grpSpLocks/>
            </p:cNvGrpSpPr>
            <p:nvPr/>
          </p:nvGrpSpPr>
          <p:grpSpPr bwMode="auto">
            <a:xfrm>
              <a:off x="288" y="1392"/>
              <a:ext cx="720" cy="624"/>
              <a:chOff x="0" y="0"/>
              <a:chExt cx="720" cy="624"/>
            </a:xfrm>
          </p:grpSpPr>
          <p:sp>
            <p:nvSpPr>
              <p:cNvPr id="36974" name="Rectangle 83"/>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5" name="Text Box 84"/>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2" name="Line 85"/>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Line 86"/>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88"/>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5" name="Group 89"/>
            <p:cNvGrpSpPr>
              <a:grpSpLocks/>
            </p:cNvGrpSpPr>
            <p:nvPr/>
          </p:nvGrpSpPr>
          <p:grpSpPr bwMode="auto">
            <a:xfrm>
              <a:off x="288" y="432"/>
              <a:ext cx="720" cy="624"/>
              <a:chOff x="0" y="0"/>
              <a:chExt cx="720" cy="624"/>
            </a:xfrm>
          </p:grpSpPr>
          <p:sp>
            <p:nvSpPr>
              <p:cNvPr id="36972" name="Rectangle 9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3" name="Text Box 9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6" name="Text Box 92"/>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67" name="Line 93"/>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94"/>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95"/>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Text Box 96"/>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84" name="Text Box 97"/>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dirty="0">
                  <a:ln>
                    <a:solidFill>
                      <a:schemeClr val="bg1"/>
                    </a:solidFill>
                  </a:ln>
                </a:rPr>
                <a:t>4</a:t>
              </a:r>
            </a:p>
          </p:txBody>
        </p:sp>
      </p:grpSp>
      <p:sp>
        <p:nvSpPr>
          <p:cNvPr id="89" name="Text Box 98"/>
          <p:cNvSpPr txBox="1">
            <a:spLocks noChangeArrowheads="1"/>
          </p:cNvSpPr>
          <p:nvPr/>
        </p:nvSpPr>
        <p:spPr bwMode="auto">
          <a:xfrm>
            <a:off x="8534400" y="2574925"/>
            <a:ext cx="762000" cy="396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90" name="Text Box 99"/>
          <p:cNvSpPr txBox="1">
            <a:spLocks noChangeArrowheads="1"/>
          </p:cNvSpPr>
          <p:nvPr/>
        </p:nvSpPr>
        <p:spPr bwMode="auto">
          <a:xfrm>
            <a:off x="-33338" y="4465638"/>
            <a:ext cx="128587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A9~A0</a:t>
            </a:r>
          </a:p>
        </p:txBody>
      </p:sp>
      <p:grpSp>
        <p:nvGrpSpPr>
          <p:cNvPr id="91" name="Group 100"/>
          <p:cNvGrpSpPr>
            <a:grpSpLocks/>
          </p:cNvGrpSpPr>
          <p:nvPr/>
        </p:nvGrpSpPr>
        <p:grpSpPr bwMode="auto">
          <a:xfrm>
            <a:off x="76200" y="958850"/>
            <a:ext cx="9067800" cy="717550"/>
            <a:chOff x="0" y="0"/>
            <a:chExt cx="5712" cy="452"/>
          </a:xfrm>
        </p:grpSpPr>
        <p:sp>
          <p:nvSpPr>
            <p:cNvPr id="36949" name="Line 101"/>
            <p:cNvSpPr>
              <a:spLocks noChangeShapeType="1"/>
            </p:cNvSpPr>
            <p:nvPr/>
          </p:nvSpPr>
          <p:spPr bwMode="auto">
            <a:xfrm>
              <a:off x="576" y="202"/>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Line 102"/>
            <p:cNvSpPr>
              <a:spLocks noChangeShapeType="1"/>
            </p:cNvSpPr>
            <p:nvPr/>
          </p:nvSpPr>
          <p:spPr bwMode="auto">
            <a:xfrm flipV="1">
              <a:off x="576" y="346"/>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1" name="Text Box 103"/>
            <p:cNvSpPr txBox="1">
              <a:spLocks noChangeArrowheads="1"/>
            </p:cNvSpPr>
            <p:nvPr/>
          </p:nvSpPr>
          <p:spPr bwMode="auto">
            <a:xfrm>
              <a:off x="0" y="4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D7~D4</a:t>
              </a:r>
            </a:p>
          </p:txBody>
        </p:sp>
        <p:sp>
          <p:nvSpPr>
            <p:cNvPr id="36952" name="Text Box 104"/>
            <p:cNvSpPr txBox="1">
              <a:spLocks noChangeArrowheads="1"/>
            </p:cNvSpPr>
            <p:nvPr/>
          </p:nvSpPr>
          <p:spPr bwMode="auto">
            <a:xfrm>
              <a:off x="0" y="20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D3~D0</a:t>
              </a:r>
            </a:p>
          </p:txBody>
        </p:sp>
        <p:sp>
          <p:nvSpPr>
            <p:cNvPr id="36953" name="Text Box 105"/>
            <p:cNvSpPr txBox="1">
              <a:spLocks noChangeArrowheads="1"/>
            </p:cNvSpPr>
            <p:nvPr/>
          </p:nvSpPr>
          <p:spPr bwMode="auto">
            <a:xfrm>
              <a:off x="768"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4" name="Text Box 106"/>
            <p:cNvSpPr txBox="1">
              <a:spLocks noChangeArrowheads="1"/>
            </p:cNvSpPr>
            <p:nvPr/>
          </p:nvSpPr>
          <p:spPr bwMode="auto">
            <a:xfrm>
              <a:off x="720" y="14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5" name="Line 107"/>
            <p:cNvSpPr>
              <a:spLocks noChangeShapeType="1"/>
            </p:cNvSpPr>
            <p:nvPr/>
          </p:nvSpPr>
          <p:spPr bwMode="auto">
            <a:xfrm flipH="1">
              <a:off x="864" y="154"/>
              <a:ext cx="96" cy="96"/>
            </a:xfrm>
            <a:prstGeom prst="line">
              <a:avLst/>
            </a:prstGeom>
            <a:noFill/>
            <a:ln w="381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108"/>
            <p:cNvSpPr>
              <a:spLocks noChangeShapeType="1"/>
            </p:cNvSpPr>
            <p:nvPr/>
          </p:nvSpPr>
          <p:spPr bwMode="auto">
            <a:xfrm flipH="1">
              <a:off x="816" y="298"/>
              <a:ext cx="96" cy="96"/>
            </a:xfrm>
            <a:prstGeom prst="line">
              <a:avLst/>
            </a:prstGeom>
            <a:noFill/>
            <a:ln w="381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09"/>
          <p:cNvGrpSpPr>
            <a:grpSpLocks/>
          </p:cNvGrpSpPr>
          <p:nvPr/>
        </p:nvGrpSpPr>
        <p:grpSpPr bwMode="auto">
          <a:xfrm>
            <a:off x="0" y="4800600"/>
            <a:ext cx="9144000" cy="152400"/>
            <a:chOff x="0" y="0"/>
            <a:chExt cx="5760" cy="96"/>
          </a:xfrm>
        </p:grpSpPr>
        <p:sp>
          <p:nvSpPr>
            <p:cNvPr id="36947" name="Line 110"/>
            <p:cNvSpPr>
              <a:spLocks noChangeShapeType="1"/>
            </p:cNvSpPr>
            <p:nvPr/>
          </p:nvSpPr>
          <p:spPr bwMode="auto">
            <a:xfrm>
              <a:off x="0" y="48"/>
              <a:ext cx="57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111"/>
            <p:cNvSpPr>
              <a:spLocks noChangeShapeType="1"/>
            </p:cNvSpPr>
            <p:nvPr/>
          </p:nvSpPr>
          <p:spPr bwMode="auto">
            <a:xfrm flipH="1">
              <a:off x="192" y="0"/>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Line 112"/>
          <p:cNvSpPr>
            <a:spLocks noChangeShapeType="1"/>
          </p:cNvSpPr>
          <p:nvPr/>
        </p:nvSpPr>
        <p:spPr bwMode="auto">
          <a:xfrm>
            <a:off x="533400" y="3200400"/>
            <a:ext cx="746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 name="Group 113"/>
          <p:cNvGrpSpPr>
            <a:grpSpLocks/>
          </p:cNvGrpSpPr>
          <p:nvPr/>
        </p:nvGrpSpPr>
        <p:grpSpPr bwMode="auto">
          <a:xfrm>
            <a:off x="0" y="2895600"/>
            <a:ext cx="990600" cy="396875"/>
            <a:chOff x="0" y="0"/>
            <a:chExt cx="624" cy="250"/>
          </a:xfrm>
        </p:grpSpPr>
        <p:sp>
          <p:nvSpPr>
            <p:cNvPr id="36945" name="Text Box 114"/>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R/W</a:t>
              </a:r>
            </a:p>
          </p:txBody>
        </p:sp>
        <p:sp>
          <p:nvSpPr>
            <p:cNvPr id="36946" name="Line 115"/>
            <p:cNvSpPr>
              <a:spLocks noChangeShapeType="1"/>
            </p:cNvSpPr>
            <p:nvPr/>
          </p:nvSpPr>
          <p:spPr bwMode="auto">
            <a:xfrm>
              <a:off x="216" y="32"/>
              <a:ext cx="15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125"/>
          <p:cNvGrpSpPr>
            <a:grpSpLocks/>
          </p:cNvGrpSpPr>
          <p:nvPr/>
        </p:nvGrpSpPr>
        <p:grpSpPr bwMode="auto">
          <a:xfrm>
            <a:off x="76200" y="4953000"/>
            <a:ext cx="1752600" cy="1355725"/>
            <a:chOff x="0" y="0"/>
            <a:chExt cx="1104" cy="854"/>
          </a:xfrm>
        </p:grpSpPr>
        <p:sp>
          <p:nvSpPr>
            <p:cNvPr id="36936" name="Rectangle 12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7" name="Oval 12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8" name="Line 12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12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Text Box 13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41" name="Text Box 131"/>
            <p:cNvSpPr txBox="1">
              <a:spLocks noChangeArrowheads="1"/>
            </p:cNvSpPr>
            <p:nvPr/>
          </p:nvSpPr>
          <p:spPr bwMode="auto">
            <a:xfrm>
              <a:off x="48"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CS0</a:t>
              </a:r>
            </a:p>
          </p:txBody>
        </p:sp>
        <p:sp>
          <p:nvSpPr>
            <p:cNvPr id="36942" name="Line 132"/>
            <p:cNvSpPr>
              <a:spLocks noChangeShapeType="1"/>
            </p:cNvSpPr>
            <p:nvPr/>
          </p:nvSpPr>
          <p:spPr bwMode="auto">
            <a:xfrm>
              <a:off x="144"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13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134"/>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组合 116"/>
          <p:cNvGrpSpPr>
            <a:grpSpLocks/>
          </p:cNvGrpSpPr>
          <p:nvPr/>
        </p:nvGrpSpPr>
        <p:grpSpPr bwMode="auto">
          <a:xfrm>
            <a:off x="2124075" y="2703513"/>
            <a:ext cx="1752600" cy="3581400"/>
            <a:chOff x="2133600" y="2727325"/>
            <a:chExt cx="1752600" cy="3581400"/>
          </a:xfrm>
        </p:grpSpPr>
        <p:grpSp>
          <p:nvGrpSpPr>
            <p:cNvPr id="36924" name="Group 135"/>
            <p:cNvGrpSpPr>
              <a:grpSpLocks/>
            </p:cNvGrpSpPr>
            <p:nvPr/>
          </p:nvGrpSpPr>
          <p:grpSpPr bwMode="auto">
            <a:xfrm>
              <a:off x="2133600" y="4953000"/>
              <a:ext cx="1752600" cy="1355725"/>
              <a:chOff x="0" y="0"/>
              <a:chExt cx="1104" cy="854"/>
            </a:xfrm>
          </p:grpSpPr>
          <p:sp>
            <p:nvSpPr>
              <p:cNvPr id="36928" name="Rectangle 136"/>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29" name="Oval 137"/>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0" name="Line 138"/>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139"/>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Text Box 140"/>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33" name="Text Box 141"/>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CS1</a:t>
                </a:r>
              </a:p>
            </p:txBody>
          </p:sp>
          <p:sp>
            <p:nvSpPr>
              <p:cNvPr id="36934" name="Line 142"/>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143"/>
              <p:cNvSpPr>
                <a:spLocks noChangeShapeType="1"/>
              </p:cNvSpPr>
              <p:nvPr/>
            </p:nvSpPr>
            <p:spPr bwMode="auto">
              <a:xfrm>
                <a:off x="48"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25" name="Line 27"/>
            <p:cNvSpPr>
              <a:spLocks noChangeShapeType="1"/>
            </p:cNvSpPr>
            <p:nvPr/>
          </p:nvSpPr>
          <p:spPr bwMode="auto">
            <a:xfrm>
              <a:off x="28956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57"/>
            <p:cNvSpPr>
              <a:spLocks noChangeShapeType="1"/>
            </p:cNvSpPr>
            <p:nvPr/>
          </p:nvSpPr>
          <p:spPr bwMode="auto">
            <a:xfrm flipH="1">
              <a:off x="28956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4"/>
            <p:cNvSpPr>
              <a:spLocks noChangeShapeType="1"/>
            </p:cNvSpPr>
            <p:nvPr/>
          </p:nvSpPr>
          <p:spPr bwMode="auto">
            <a:xfrm flipH="1">
              <a:off x="28956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0" name="组合 129"/>
          <p:cNvGrpSpPr>
            <a:grpSpLocks/>
          </p:cNvGrpSpPr>
          <p:nvPr/>
        </p:nvGrpSpPr>
        <p:grpSpPr bwMode="auto">
          <a:xfrm>
            <a:off x="4164013" y="2705100"/>
            <a:ext cx="1752600" cy="3581400"/>
            <a:chOff x="4191000" y="2727325"/>
            <a:chExt cx="1752600" cy="3581400"/>
          </a:xfrm>
        </p:grpSpPr>
        <p:grpSp>
          <p:nvGrpSpPr>
            <p:cNvPr id="36912" name="Group 144"/>
            <p:cNvGrpSpPr>
              <a:grpSpLocks/>
            </p:cNvGrpSpPr>
            <p:nvPr/>
          </p:nvGrpSpPr>
          <p:grpSpPr bwMode="auto">
            <a:xfrm>
              <a:off x="4191000" y="4953000"/>
              <a:ext cx="1752600" cy="1355725"/>
              <a:chOff x="0" y="0"/>
              <a:chExt cx="1104" cy="854"/>
            </a:xfrm>
          </p:grpSpPr>
          <p:sp>
            <p:nvSpPr>
              <p:cNvPr id="36916" name="Rectangle 145"/>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7" name="Oval 146"/>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18" name="Line 147"/>
              <p:cNvSpPr>
                <a:spLocks noChangeShapeType="1"/>
              </p:cNvSpPr>
              <p:nvPr/>
            </p:nvSpPr>
            <p:spPr bwMode="auto">
              <a:xfrm>
                <a:off x="336"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148"/>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Text Box 149"/>
              <p:cNvSpPr txBox="1">
                <a:spLocks noChangeArrowheads="1"/>
              </p:cNvSpPr>
              <p:nvPr/>
            </p:nvSpPr>
            <p:spPr bwMode="auto">
              <a:xfrm>
                <a:off x="0" y="60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sp>
            <p:nvSpPr>
              <p:cNvPr id="36921" name="Text Box 150"/>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CS2</a:t>
                </a:r>
              </a:p>
            </p:txBody>
          </p:sp>
          <p:sp>
            <p:nvSpPr>
              <p:cNvPr id="36922" name="Line 151"/>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152"/>
              <p:cNvSpPr>
                <a:spLocks noChangeShapeType="1"/>
              </p:cNvSpPr>
              <p:nvPr/>
            </p:nvSpPr>
            <p:spPr bwMode="auto">
              <a:xfrm>
                <a:off x="672" y="624"/>
                <a:ext cx="1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13" name="Line 77"/>
            <p:cNvSpPr>
              <a:spLocks noChangeShapeType="1"/>
            </p:cNvSpPr>
            <p:nvPr/>
          </p:nvSpPr>
          <p:spPr bwMode="auto">
            <a:xfrm>
              <a:off x="49530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80"/>
            <p:cNvSpPr>
              <a:spLocks noChangeShapeType="1"/>
            </p:cNvSpPr>
            <p:nvPr/>
          </p:nvSpPr>
          <p:spPr bwMode="auto">
            <a:xfrm flipH="1">
              <a:off x="49530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87"/>
            <p:cNvSpPr>
              <a:spLocks noChangeShapeType="1"/>
            </p:cNvSpPr>
            <p:nvPr/>
          </p:nvSpPr>
          <p:spPr bwMode="auto">
            <a:xfrm flipH="1">
              <a:off x="49530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 name="组合 142"/>
          <p:cNvGrpSpPr>
            <a:grpSpLocks/>
          </p:cNvGrpSpPr>
          <p:nvPr/>
        </p:nvGrpSpPr>
        <p:grpSpPr bwMode="auto">
          <a:xfrm>
            <a:off x="6240463" y="2706688"/>
            <a:ext cx="1828800" cy="3613150"/>
            <a:chOff x="6248400" y="2727325"/>
            <a:chExt cx="1828800" cy="3613150"/>
          </a:xfrm>
        </p:grpSpPr>
        <p:grpSp>
          <p:nvGrpSpPr>
            <p:cNvPr id="36900" name="Group 116"/>
            <p:cNvGrpSpPr>
              <a:grpSpLocks/>
            </p:cNvGrpSpPr>
            <p:nvPr/>
          </p:nvGrpSpPr>
          <p:grpSpPr bwMode="auto">
            <a:xfrm>
              <a:off x="6248400" y="4953000"/>
              <a:ext cx="1828800" cy="1387475"/>
              <a:chOff x="0" y="0"/>
              <a:chExt cx="1152" cy="874"/>
            </a:xfrm>
          </p:grpSpPr>
          <p:sp>
            <p:nvSpPr>
              <p:cNvPr id="36904" name="Rectangle 117"/>
              <p:cNvSpPr>
                <a:spLocks noChangeArrowheads="1"/>
              </p:cNvSpPr>
              <p:nvPr/>
            </p:nvSpPr>
            <p:spPr bwMode="auto">
              <a:xfrm>
                <a:off x="240" y="230"/>
                <a:ext cx="528" cy="19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5" name="Oval 118"/>
              <p:cNvSpPr>
                <a:spLocks noChangeArrowheads="1"/>
              </p:cNvSpPr>
              <p:nvPr/>
            </p:nvSpPr>
            <p:spPr bwMode="auto">
              <a:xfrm flipH="1" flipV="1">
                <a:off x="432" y="134"/>
                <a:ext cx="96" cy="96"/>
              </a:xfrm>
              <a:prstGeom prst="ellipse">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06" name="Line 119"/>
              <p:cNvSpPr>
                <a:spLocks noChangeShapeType="1"/>
              </p:cNvSpPr>
              <p:nvPr/>
            </p:nvSpPr>
            <p:spPr bwMode="auto">
              <a:xfrm>
                <a:off x="384" y="43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120"/>
              <p:cNvSpPr>
                <a:spLocks noChangeShapeType="1"/>
              </p:cNvSpPr>
              <p:nvPr/>
            </p:nvSpPr>
            <p:spPr bwMode="auto">
              <a:xfrm>
                <a:off x="624" y="422"/>
                <a:ext cx="0" cy="19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Text Box 121"/>
              <p:cNvSpPr txBox="1">
                <a:spLocks noChangeArrowheads="1"/>
              </p:cNvSpPr>
              <p:nvPr/>
            </p:nvSpPr>
            <p:spPr bwMode="auto">
              <a:xfrm>
                <a:off x="48" y="62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grpSp>
            <p:nvGrpSpPr>
              <p:cNvPr id="36909" name="Group 122"/>
              <p:cNvGrpSpPr>
                <a:grpSpLocks/>
              </p:cNvGrpSpPr>
              <p:nvPr/>
            </p:nvGrpSpPr>
            <p:grpSpPr bwMode="auto">
              <a:xfrm>
                <a:off x="0" y="0"/>
                <a:ext cx="480" cy="250"/>
                <a:chOff x="0" y="0"/>
                <a:chExt cx="480" cy="250"/>
              </a:xfrm>
            </p:grpSpPr>
            <p:sp>
              <p:nvSpPr>
                <p:cNvPr id="36910" name="Text Box 123"/>
                <p:cNvSpPr txBox="1">
                  <a:spLocks noChangeArrowheads="1"/>
                </p:cNvSpPr>
                <p:nvPr/>
              </p:nvSpPr>
              <p:spPr bwMode="auto">
                <a:xfrm>
                  <a:off x="0"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CS3</a:t>
                  </a:r>
                </a:p>
              </p:txBody>
            </p:sp>
            <p:sp>
              <p:nvSpPr>
                <p:cNvPr id="36911" name="Line 124"/>
                <p:cNvSpPr>
                  <a:spLocks noChangeShapeType="1"/>
                </p:cNvSpPr>
                <p:nvPr/>
              </p:nvSpPr>
              <p:spPr bwMode="auto">
                <a:xfrm>
                  <a:off x="96" y="10"/>
                  <a:ext cx="1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6901" name="Line 33"/>
            <p:cNvSpPr>
              <a:spLocks noChangeShapeType="1"/>
            </p:cNvSpPr>
            <p:nvPr/>
          </p:nvSpPr>
          <p:spPr bwMode="auto">
            <a:xfrm>
              <a:off x="70104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6"/>
            <p:cNvSpPr>
              <a:spLocks noChangeShapeType="1"/>
            </p:cNvSpPr>
            <p:nvPr/>
          </p:nvSpPr>
          <p:spPr bwMode="auto">
            <a:xfrm flipH="1">
              <a:off x="7010400" y="4267200"/>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43"/>
            <p:cNvSpPr>
              <a:spLocks noChangeShapeType="1"/>
            </p:cNvSpPr>
            <p:nvPr/>
          </p:nvSpPr>
          <p:spPr bwMode="auto">
            <a:xfrm flipH="1">
              <a:off x="70104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6" name="Text Box 208"/>
          <p:cNvSpPr txBox="1">
            <a:spLocks noChangeArrowheads="1"/>
          </p:cNvSpPr>
          <p:nvPr/>
        </p:nvSpPr>
        <p:spPr bwMode="auto">
          <a:xfrm>
            <a:off x="323850" y="6234113"/>
            <a:ext cx="7945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总线地址：</a:t>
            </a:r>
            <a:r>
              <a:rPr lang="en-US" altLang="zh-CN" sz="3200" b="1" dirty="0">
                <a:solidFill>
                  <a:srgbClr val="FF0000"/>
                </a:solidFill>
                <a:latin typeface="黑体" panose="02010609060101010101" pitchFamily="49" charset="-122"/>
                <a:ea typeface="黑体" panose="02010609060101010101" pitchFamily="49" charset="-122"/>
              </a:rPr>
              <a:t>01</a:t>
            </a:r>
            <a:r>
              <a:rPr lang="en-US" altLang="zh-CN" sz="3200" b="1" dirty="0">
                <a:latin typeface="黑体" panose="02010609060101010101" pitchFamily="49" charset="-122"/>
                <a:ea typeface="黑体" panose="02010609060101010101" pitchFamily="49" charset="-122"/>
              </a:rPr>
              <a:t>0101010101</a:t>
            </a:r>
            <a:r>
              <a:rPr lang="zh-CN" altLang="en-US" sz="3200" b="1" dirty="0">
                <a:latin typeface="黑体" panose="02010609060101010101" pitchFamily="49" charset="-122"/>
                <a:ea typeface="黑体" panose="02010609060101010101" pitchFamily="49" charset="-122"/>
              </a:rPr>
              <a:t>，分析其访存情况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Box 6"/>
          <p:cNvSpPr txBox="1">
            <a:spLocks noChangeArrowheads="1"/>
          </p:cNvSpPr>
          <p:nvPr/>
        </p:nvSpPr>
        <p:spPr bwMode="auto">
          <a:xfrm>
            <a:off x="1066800" y="788670"/>
            <a:ext cx="78374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dirty="0">
                <a:latin typeface="黑体" panose="02010609060101010101" pitchFamily="49" charset="-122"/>
                <a:ea typeface="黑体" panose="02010609060101010101" pitchFamily="49" charset="-122"/>
              </a:rPr>
              <a:t>某半导体存储器，按字节编址。其中，</a:t>
            </a:r>
            <a:r>
              <a:rPr lang="en-US" altLang="zh-CN" sz="2800" b="1" dirty="0">
                <a:latin typeface="黑体" panose="02010609060101010101" pitchFamily="49" charset="-122"/>
                <a:ea typeface="黑体" panose="02010609060101010101" pitchFamily="49" charset="-122"/>
              </a:rPr>
              <a:t>0000H</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07FFH</a:t>
            </a:r>
            <a:r>
              <a:rPr lang="zh-CN" altLang="en-US" sz="2800" b="1" dirty="0">
                <a:latin typeface="黑体" panose="02010609060101010101" pitchFamily="49" charset="-122"/>
                <a:ea typeface="黑体" panose="02010609060101010101" pitchFamily="49" charset="-122"/>
              </a:rPr>
              <a:t>为</a:t>
            </a:r>
            <a:r>
              <a:rPr lang="en-US" altLang="zh-CN" sz="2800" b="1" dirty="0">
                <a:latin typeface="黑体" panose="02010609060101010101" pitchFamily="49" charset="-122"/>
                <a:ea typeface="黑体" panose="02010609060101010101" pitchFamily="49" charset="-122"/>
              </a:rPr>
              <a:t>ROM</a:t>
            </a:r>
            <a:r>
              <a:rPr lang="zh-CN" altLang="en-US" sz="2800" b="1" dirty="0">
                <a:latin typeface="黑体" panose="02010609060101010101" pitchFamily="49" charset="-122"/>
                <a:ea typeface="黑体" panose="02010609060101010101" pitchFamily="49" charset="-122"/>
              </a:rPr>
              <a:t>区，选用</a:t>
            </a:r>
            <a:r>
              <a:rPr lang="en-US" altLang="zh-CN" sz="2800" b="1" dirty="0">
                <a:latin typeface="黑体" panose="02010609060101010101" pitchFamily="49" charset="-122"/>
                <a:ea typeface="黑体" panose="02010609060101010101" pitchFamily="49" charset="-122"/>
              </a:rPr>
              <a:t>EPROM</a:t>
            </a:r>
            <a:r>
              <a:rPr lang="zh-CN" altLang="en-US" sz="2800" b="1" dirty="0">
                <a:latin typeface="黑体" panose="02010609060101010101" pitchFamily="49" charset="-122"/>
                <a:ea typeface="黑体" panose="02010609060101010101" pitchFamily="49" charset="-122"/>
              </a:rPr>
              <a:t>芯片（</a:t>
            </a:r>
            <a:r>
              <a:rPr lang="en-US" altLang="zh-CN" sz="2800" b="1" dirty="0">
                <a:latin typeface="黑体" panose="02010609060101010101" pitchFamily="49" charset="-122"/>
                <a:ea typeface="黑体" panose="02010609060101010101" pitchFamily="49" charset="-122"/>
              </a:rPr>
              <a:t>2KB/</a:t>
            </a:r>
            <a:r>
              <a:rPr lang="zh-CN" altLang="en-US" sz="2800" b="1" dirty="0">
                <a:latin typeface="黑体" panose="02010609060101010101" pitchFamily="49" charset="-122"/>
                <a:ea typeface="黑体" panose="02010609060101010101" pitchFamily="49" charset="-122"/>
              </a:rPr>
              <a:t>片）；</a:t>
            </a:r>
            <a:r>
              <a:rPr lang="en-US" altLang="zh-CN" sz="2800" b="1" dirty="0">
                <a:latin typeface="黑体" panose="02010609060101010101" pitchFamily="49" charset="-122"/>
                <a:ea typeface="黑体" panose="02010609060101010101" pitchFamily="49" charset="-122"/>
              </a:rPr>
              <a:t>0800H</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13FFH</a:t>
            </a:r>
            <a:r>
              <a:rPr lang="zh-CN" altLang="en-US" sz="2800" b="1" dirty="0">
                <a:latin typeface="黑体" panose="02010609060101010101" pitchFamily="49" charset="-122"/>
                <a:ea typeface="黑体" panose="02010609060101010101" pitchFamily="49" charset="-122"/>
              </a:rPr>
              <a:t>为</a:t>
            </a:r>
            <a:r>
              <a:rPr lang="en-US" altLang="zh-CN" sz="2800" b="1" dirty="0">
                <a:latin typeface="黑体" panose="02010609060101010101" pitchFamily="49" charset="-122"/>
                <a:ea typeface="黑体" panose="02010609060101010101" pitchFamily="49" charset="-122"/>
              </a:rPr>
              <a:t>RAM</a:t>
            </a:r>
            <a:r>
              <a:rPr lang="zh-CN" altLang="en-US" sz="2800" b="1" dirty="0">
                <a:latin typeface="黑体" panose="02010609060101010101" pitchFamily="49" charset="-122"/>
                <a:ea typeface="黑体" panose="02010609060101010101" pitchFamily="49" charset="-122"/>
              </a:rPr>
              <a:t>区，选用</a:t>
            </a:r>
            <a:r>
              <a:rPr lang="en-US" altLang="zh-CN" sz="2800" b="1" dirty="0">
                <a:latin typeface="黑体" panose="02010609060101010101" pitchFamily="49" charset="-122"/>
                <a:ea typeface="黑体" panose="02010609060101010101" pitchFamily="49" charset="-122"/>
              </a:rPr>
              <a:t>RAM</a:t>
            </a:r>
            <a:r>
              <a:rPr lang="zh-CN" altLang="en-US" sz="2800" b="1" dirty="0">
                <a:latin typeface="黑体" panose="02010609060101010101" pitchFamily="49" charset="-122"/>
                <a:ea typeface="黑体" panose="02010609060101010101" pitchFamily="49" charset="-122"/>
              </a:rPr>
              <a:t>芯片（</a:t>
            </a:r>
            <a:r>
              <a:rPr lang="en-US" altLang="zh-CN" sz="2800" b="1" dirty="0">
                <a:latin typeface="黑体" panose="02010609060101010101" pitchFamily="49" charset="-122"/>
                <a:ea typeface="黑体" panose="02010609060101010101" pitchFamily="49" charset="-122"/>
              </a:rPr>
              <a:t>2KB/</a:t>
            </a:r>
            <a:r>
              <a:rPr lang="zh-CN" altLang="en-US" sz="2800" b="1" dirty="0">
                <a:latin typeface="黑体" panose="02010609060101010101" pitchFamily="49" charset="-122"/>
                <a:ea typeface="黑体" panose="02010609060101010101" pitchFamily="49" charset="-122"/>
              </a:rPr>
              <a:t>片和</a:t>
            </a:r>
            <a:r>
              <a:rPr lang="en-US" altLang="zh-CN" sz="2800" b="1" dirty="0">
                <a:latin typeface="黑体" panose="02010609060101010101" pitchFamily="49" charset="-122"/>
                <a:ea typeface="黑体" panose="02010609060101010101" pitchFamily="49" charset="-122"/>
              </a:rPr>
              <a:t>1KB/</a:t>
            </a:r>
            <a:r>
              <a:rPr lang="zh-CN" altLang="en-US" sz="2800" b="1" dirty="0">
                <a:latin typeface="黑体" panose="02010609060101010101" pitchFamily="49" charset="-122"/>
                <a:ea typeface="黑体" panose="02010609060101010101" pitchFamily="49" charset="-122"/>
              </a:rPr>
              <a:t>片）。地址总线</a:t>
            </a:r>
            <a:r>
              <a:rPr lang="en-US" altLang="zh-CN" sz="2800" b="1" dirty="0">
                <a:latin typeface="黑体" panose="02010609060101010101" pitchFamily="49" charset="-122"/>
                <a:ea typeface="黑体" panose="02010609060101010101" pitchFamily="49" charset="-122"/>
              </a:rPr>
              <a:t>A15</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A0</a:t>
            </a:r>
            <a:r>
              <a:rPr lang="zh-CN" altLang="en-US" sz="2800" b="1" dirty="0">
                <a:latin typeface="黑体" panose="02010609060101010101" pitchFamily="49" charset="-122"/>
                <a:ea typeface="黑体" panose="02010609060101010101" pitchFamily="49" charset="-122"/>
              </a:rPr>
              <a:t>（低）。给出地址分配和片选逻辑</a:t>
            </a:r>
            <a:r>
              <a:rPr lang="zh-CN" altLang="en-US" sz="3200" b="1" dirty="0">
                <a:latin typeface="黑体" panose="02010609060101010101" pitchFamily="49" charset="-122"/>
                <a:ea typeface="黑体" panose="02010609060101010101" pitchFamily="49" charset="-122"/>
              </a:rPr>
              <a:t>。</a:t>
            </a:r>
          </a:p>
        </p:txBody>
      </p:sp>
      <p:sp>
        <p:nvSpPr>
          <p:cNvPr id="158" name="Text Box 8"/>
          <p:cNvSpPr txBox="1">
            <a:spLocks noChangeArrowheads="1"/>
          </p:cNvSpPr>
          <p:nvPr/>
        </p:nvSpPr>
        <p:spPr bwMode="auto">
          <a:xfrm>
            <a:off x="63500" y="806133"/>
            <a:ext cx="152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2"/>
                </a:solidFill>
                <a:latin typeface="黑体" panose="02010609060101010101" pitchFamily="49" charset="-122"/>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例</a:t>
            </a:r>
            <a:r>
              <a:rPr lang="en-US" altLang="zh-CN" sz="2800" b="1" dirty="0">
                <a:solidFill>
                  <a:schemeClr val="accent2"/>
                </a:solidFill>
                <a:latin typeface="黑体" panose="02010609060101010101" pitchFamily="49" charset="-122"/>
                <a:ea typeface="黑体" panose="02010609060101010101" pitchFamily="49" charset="-122"/>
              </a:rPr>
              <a:t>2]</a:t>
            </a:r>
          </a:p>
        </p:txBody>
      </p:sp>
      <p:sp>
        <p:nvSpPr>
          <p:cNvPr id="159" name="Text Box 10"/>
          <p:cNvSpPr txBox="1">
            <a:spLocks noChangeArrowheads="1"/>
          </p:cNvSpPr>
          <p:nvPr/>
        </p:nvSpPr>
        <p:spPr bwMode="auto">
          <a:xfrm>
            <a:off x="457200" y="3227070"/>
            <a:ext cx="414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2"/>
                </a:solidFill>
                <a:latin typeface="黑体" panose="02010609060101010101" pitchFamily="49" charset="-122"/>
                <a:ea typeface="黑体" panose="02010609060101010101" pitchFamily="49" charset="-122"/>
              </a:rPr>
              <a:t>1.</a:t>
            </a:r>
            <a:r>
              <a:rPr lang="zh-CN" altLang="en-US" sz="2800" b="1" dirty="0">
                <a:solidFill>
                  <a:schemeClr val="accent2"/>
                </a:solidFill>
                <a:latin typeface="黑体" panose="02010609060101010101" pitchFamily="49" charset="-122"/>
                <a:ea typeface="黑体" panose="02010609060101010101" pitchFamily="49" charset="-122"/>
              </a:rPr>
              <a:t>计算容量和芯片数</a:t>
            </a:r>
          </a:p>
        </p:txBody>
      </p:sp>
      <p:sp>
        <p:nvSpPr>
          <p:cNvPr id="160" name="Text Box 27"/>
          <p:cNvSpPr txBox="1">
            <a:spLocks noChangeArrowheads="1"/>
          </p:cNvSpPr>
          <p:nvPr/>
        </p:nvSpPr>
        <p:spPr bwMode="auto">
          <a:xfrm>
            <a:off x="937260" y="3804542"/>
            <a:ext cx="441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黑体" panose="02010609060101010101" pitchFamily="49" charset="-122"/>
                <a:ea typeface="黑体" panose="02010609060101010101" pitchFamily="49" charset="-122"/>
              </a:rPr>
              <a:t>ROM</a:t>
            </a:r>
            <a:r>
              <a:rPr lang="zh-CN" altLang="en-US" sz="2800" b="1" dirty="0">
                <a:latin typeface="黑体" panose="02010609060101010101" pitchFamily="49" charset="-122"/>
                <a:ea typeface="黑体" panose="02010609060101010101" pitchFamily="49" charset="-122"/>
              </a:rPr>
              <a:t>区：</a:t>
            </a:r>
            <a:r>
              <a:rPr lang="en-US" altLang="zh-CN" sz="2800" b="1" dirty="0">
                <a:latin typeface="黑体" panose="02010609060101010101" pitchFamily="49" charset="-122"/>
                <a:ea typeface="黑体" panose="02010609060101010101" pitchFamily="49" charset="-122"/>
              </a:rPr>
              <a:t>2KB       </a:t>
            </a:r>
          </a:p>
        </p:txBody>
      </p:sp>
      <p:sp>
        <p:nvSpPr>
          <p:cNvPr id="161" name="Text Box 28"/>
          <p:cNvSpPr txBox="1">
            <a:spLocks noChangeArrowheads="1"/>
          </p:cNvSpPr>
          <p:nvPr/>
        </p:nvSpPr>
        <p:spPr bwMode="auto">
          <a:xfrm>
            <a:off x="4038600" y="3760470"/>
            <a:ext cx="335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黑体" panose="02010609060101010101" pitchFamily="49" charset="-122"/>
                <a:ea typeface="黑体" panose="02010609060101010101" pitchFamily="49" charset="-122"/>
              </a:rPr>
              <a:t>RAM</a:t>
            </a:r>
            <a:r>
              <a:rPr lang="zh-CN" altLang="en-US" sz="2800" b="1" dirty="0">
                <a:latin typeface="黑体" panose="02010609060101010101" pitchFamily="49" charset="-122"/>
                <a:ea typeface="黑体" panose="02010609060101010101" pitchFamily="49" charset="-122"/>
              </a:rPr>
              <a:t>区：</a:t>
            </a:r>
            <a:r>
              <a:rPr lang="en-US" altLang="zh-CN" sz="2800" b="1" dirty="0">
                <a:latin typeface="黑体" panose="02010609060101010101" pitchFamily="49" charset="-122"/>
                <a:ea typeface="黑体" panose="02010609060101010101" pitchFamily="49" charset="-122"/>
              </a:rPr>
              <a:t>3KB       </a:t>
            </a:r>
          </a:p>
        </p:txBody>
      </p:sp>
      <p:sp>
        <p:nvSpPr>
          <p:cNvPr id="162" name="Text Box 29"/>
          <p:cNvSpPr txBox="1">
            <a:spLocks noChangeArrowheads="1"/>
          </p:cNvSpPr>
          <p:nvPr/>
        </p:nvSpPr>
        <p:spPr bwMode="auto">
          <a:xfrm>
            <a:off x="825500" y="5055870"/>
            <a:ext cx="350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黑体" panose="02010609060101010101" pitchFamily="49" charset="-122"/>
                <a:ea typeface="黑体" panose="02010609060101010101" pitchFamily="49" charset="-122"/>
              </a:rPr>
              <a:t>存储空间分配：</a:t>
            </a:r>
          </a:p>
        </p:txBody>
      </p:sp>
      <p:sp>
        <p:nvSpPr>
          <p:cNvPr id="163" name="Text Box 31"/>
          <p:cNvSpPr txBox="1">
            <a:spLocks noChangeArrowheads="1"/>
          </p:cNvSpPr>
          <p:nvPr/>
        </p:nvSpPr>
        <p:spPr bwMode="auto">
          <a:xfrm>
            <a:off x="457200" y="4489133"/>
            <a:ext cx="4427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地址分配与片选逻辑</a:t>
            </a:r>
          </a:p>
        </p:txBody>
      </p:sp>
      <p:sp>
        <p:nvSpPr>
          <p:cNvPr id="164" name="Text Box 32"/>
          <p:cNvSpPr txBox="1">
            <a:spLocks noChangeArrowheads="1"/>
          </p:cNvSpPr>
          <p:nvPr/>
        </p:nvSpPr>
        <p:spPr bwMode="auto">
          <a:xfrm>
            <a:off x="3505200" y="5055870"/>
            <a:ext cx="52689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先安排大容量芯片（放地址低端），再安排小容量芯片。</a:t>
            </a:r>
          </a:p>
        </p:txBody>
      </p:sp>
      <p:sp>
        <p:nvSpPr>
          <p:cNvPr id="165" name="Text Box 33"/>
          <p:cNvSpPr txBox="1">
            <a:spLocks noChangeArrowheads="1"/>
          </p:cNvSpPr>
          <p:nvPr/>
        </p:nvSpPr>
        <p:spPr bwMode="auto">
          <a:xfrm>
            <a:off x="3505200" y="6053494"/>
            <a:ext cx="541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黑体" panose="02010609060101010101" pitchFamily="49" charset="-122"/>
                <a:ea typeface="黑体" panose="02010609060101010101" pitchFamily="49" charset="-122"/>
              </a:rPr>
              <a:t>便于拟定片选逻辑。</a:t>
            </a:r>
          </a:p>
        </p:txBody>
      </p:sp>
      <p:sp>
        <p:nvSpPr>
          <p:cNvPr id="166" name="Text Box 34"/>
          <p:cNvSpPr txBox="1">
            <a:spLocks noChangeArrowheads="1"/>
          </p:cNvSpPr>
          <p:nvPr/>
        </p:nvSpPr>
        <p:spPr bwMode="auto">
          <a:xfrm>
            <a:off x="7391400" y="3760470"/>
            <a:ext cx="1382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共</a:t>
            </a:r>
            <a:r>
              <a:rPr lang="en-US" altLang="zh-CN" sz="2800" b="1" dirty="0">
                <a:solidFill>
                  <a:schemeClr val="accent2"/>
                </a:solidFill>
                <a:latin typeface="黑体" panose="02010609060101010101" pitchFamily="49" charset="-122"/>
                <a:ea typeface="黑体" panose="02010609060101010101" pitchFamily="49" charset="-122"/>
              </a:rPr>
              <a:t>3</a:t>
            </a:r>
            <a:r>
              <a:rPr lang="zh-CN" altLang="en-US" sz="2800" b="1" dirty="0">
                <a:solidFill>
                  <a:schemeClr val="accent2"/>
                </a:solidFill>
                <a:latin typeface="黑体" panose="02010609060101010101" pitchFamily="49" charset="-122"/>
                <a:ea typeface="黑体" panose="02010609060101010101" pitchFamily="49" charset="-122"/>
              </a:rPr>
              <a:t>片       </a:t>
            </a:r>
          </a:p>
        </p:txBody>
      </p:sp>
    </p:spTree>
    <p:extLst>
      <p:ext uri="{BB962C8B-B14F-4D97-AF65-F5344CB8AC3E}">
        <p14:creationId xmlns:p14="http://schemas.microsoft.com/office/powerpoint/2010/main" val="188619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73"/>
          <p:cNvSpPr txBox="1">
            <a:spLocks noChangeArrowheads="1"/>
          </p:cNvSpPr>
          <p:nvPr/>
        </p:nvSpPr>
        <p:spPr bwMode="auto">
          <a:xfrm>
            <a:off x="6477000" y="59436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A12A11A10</a:t>
            </a:r>
          </a:p>
        </p:txBody>
      </p:sp>
      <p:sp>
        <p:nvSpPr>
          <p:cNvPr id="12" name="Text Box 24"/>
          <p:cNvSpPr txBox="1">
            <a:spLocks noChangeArrowheads="1"/>
          </p:cNvSpPr>
          <p:nvPr/>
        </p:nvSpPr>
        <p:spPr bwMode="auto">
          <a:xfrm>
            <a:off x="151702" y="57120"/>
            <a:ext cx="449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tx2"/>
                </a:solidFill>
                <a:latin typeface="黑体" panose="02010609060101010101" pitchFamily="49" charset="-122"/>
                <a:ea typeface="黑体" panose="02010609060101010101" pitchFamily="49" charset="-122"/>
              </a:rPr>
              <a:t>A15A14A13</a:t>
            </a:r>
            <a:r>
              <a:rPr lang="en-US" altLang="zh-CN" sz="2000" b="1" dirty="0">
                <a:latin typeface="黑体" panose="02010609060101010101" pitchFamily="49" charset="-122"/>
                <a:ea typeface="黑体" panose="02010609060101010101" pitchFamily="49" charset="-122"/>
              </a:rPr>
              <a:t>A12A11A10A9</a:t>
            </a:r>
            <a:r>
              <a:rPr lang="en-US" altLang="zh-CN" sz="2000" b="1" dirty="0">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A0</a:t>
            </a:r>
          </a:p>
        </p:txBody>
      </p:sp>
      <p:sp>
        <p:nvSpPr>
          <p:cNvPr id="13" name="Text Box 26"/>
          <p:cNvSpPr txBox="1">
            <a:spLocks noChangeArrowheads="1"/>
          </p:cNvSpPr>
          <p:nvPr/>
        </p:nvSpPr>
        <p:spPr bwMode="auto">
          <a:xfrm>
            <a:off x="162338" y="392430"/>
            <a:ext cx="48867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0  0  </a:t>
            </a:r>
            <a:r>
              <a:rPr lang="en-US" altLang="zh-CN" sz="2000" b="1" dirty="0">
                <a:solidFill>
                  <a:schemeClr val="accent2"/>
                </a:solidFill>
                <a:latin typeface="黑体" panose="02010609060101010101" pitchFamily="49" charset="-122"/>
                <a:ea typeface="黑体" panose="02010609060101010101" pitchFamily="49" charset="-122"/>
              </a:rPr>
              <a:t>0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0</a:t>
            </a:r>
          </a:p>
        </p:txBody>
      </p:sp>
      <p:sp>
        <p:nvSpPr>
          <p:cNvPr id="14" name="Text Box 28"/>
          <p:cNvSpPr txBox="1">
            <a:spLocks noChangeArrowheads="1"/>
          </p:cNvSpPr>
          <p:nvPr/>
        </p:nvSpPr>
        <p:spPr bwMode="auto">
          <a:xfrm>
            <a:off x="152400" y="1036320"/>
            <a:ext cx="396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0  0 </a:t>
            </a:r>
            <a:r>
              <a:rPr lang="en-US" altLang="zh-CN" sz="2000" b="1" dirty="0">
                <a:solidFill>
                  <a:schemeClr val="accent2"/>
                </a:solidFill>
                <a:latin typeface="黑体" panose="02010609060101010101" pitchFamily="49" charset="-122"/>
                <a:ea typeface="黑体" panose="02010609060101010101" pitchFamily="49" charset="-122"/>
              </a:rPr>
              <a:t> 1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1</a:t>
            </a:r>
          </a:p>
        </p:txBody>
      </p:sp>
      <p:sp>
        <p:nvSpPr>
          <p:cNvPr id="15" name="Text Box 29"/>
          <p:cNvSpPr txBox="1">
            <a:spLocks noChangeArrowheads="1"/>
          </p:cNvSpPr>
          <p:nvPr/>
        </p:nvSpPr>
        <p:spPr bwMode="auto">
          <a:xfrm>
            <a:off x="0" y="2026920"/>
            <a:ext cx="434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0  1</a:t>
            </a:r>
            <a:r>
              <a:rPr lang="en-US" altLang="zh-CN" sz="2000" b="1" dirty="0">
                <a:solidFill>
                  <a:schemeClr val="accent2"/>
                </a:solidFill>
                <a:latin typeface="黑体" panose="02010609060101010101" pitchFamily="49" charset="-122"/>
                <a:ea typeface="黑体" panose="02010609060101010101" pitchFamily="49" charset="-122"/>
              </a:rPr>
              <a:t>  1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1</a:t>
            </a:r>
          </a:p>
        </p:txBody>
      </p:sp>
      <p:sp>
        <p:nvSpPr>
          <p:cNvPr id="16" name="Text Box 30"/>
          <p:cNvSpPr txBox="1">
            <a:spLocks noChangeArrowheads="1"/>
          </p:cNvSpPr>
          <p:nvPr/>
        </p:nvSpPr>
        <p:spPr bwMode="auto">
          <a:xfrm>
            <a:off x="0" y="2865120"/>
            <a:ext cx="419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1  0  0  </a:t>
            </a:r>
            <a:r>
              <a:rPr lang="en-US" altLang="zh-CN" sz="2000" b="1" dirty="0">
                <a:solidFill>
                  <a:schemeClr val="accent2"/>
                </a:solidFill>
                <a:latin typeface="黑体" panose="02010609060101010101" pitchFamily="49" charset="-122"/>
                <a:ea typeface="黑体" panose="02010609060101010101" pitchFamily="49" charset="-122"/>
              </a:rPr>
              <a:t>1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1</a:t>
            </a:r>
          </a:p>
        </p:txBody>
      </p:sp>
      <p:sp>
        <p:nvSpPr>
          <p:cNvPr id="17" name="Text Box 31"/>
          <p:cNvSpPr txBox="1">
            <a:spLocks noChangeArrowheads="1"/>
          </p:cNvSpPr>
          <p:nvPr/>
        </p:nvSpPr>
        <p:spPr bwMode="auto">
          <a:xfrm>
            <a:off x="0" y="1417320"/>
            <a:ext cx="434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0  1 </a:t>
            </a:r>
            <a:r>
              <a:rPr lang="en-US" altLang="zh-CN" sz="2000" b="1" dirty="0">
                <a:solidFill>
                  <a:schemeClr val="accent2"/>
                </a:solidFill>
                <a:latin typeface="黑体" panose="02010609060101010101" pitchFamily="49" charset="-122"/>
                <a:ea typeface="黑体" panose="02010609060101010101" pitchFamily="49" charset="-122"/>
              </a:rPr>
              <a:t> 0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0</a:t>
            </a:r>
          </a:p>
        </p:txBody>
      </p:sp>
      <p:sp>
        <p:nvSpPr>
          <p:cNvPr id="18" name="Text Box 32"/>
          <p:cNvSpPr txBox="1">
            <a:spLocks noChangeArrowheads="1"/>
          </p:cNvSpPr>
          <p:nvPr/>
        </p:nvSpPr>
        <p:spPr bwMode="auto">
          <a:xfrm>
            <a:off x="0" y="233172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0  0  0</a:t>
            </a:r>
            <a:r>
              <a:rPr lang="en-US" altLang="zh-CN" sz="2000" b="1" dirty="0">
                <a:latin typeface="黑体" panose="02010609060101010101" pitchFamily="49" charset="-122"/>
                <a:ea typeface="黑体" panose="02010609060101010101" pitchFamily="49" charset="-122"/>
              </a:rPr>
              <a:t>  1  0  0  </a:t>
            </a:r>
            <a:r>
              <a:rPr lang="en-US" altLang="zh-CN" sz="2000" b="1" dirty="0">
                <a:solidFill>
                  <a:schemeClr val="accent2"/>
                </a:solidFill>
                <a:latin typeface="黑体" panose="02010609060101010101" pitchFamily="49" charset="-122"/>
                <a:ea typeface="黑体" panose="02010609060101010101" pitchFamily="49" charset="-122"/>
              </a:rPr>
              <a:t>0 </a:t>
            </a:r>
            <a:r>
              <a:rPr lang="en-US" altLang="zh-CN" sz="2000" b="1" dirty="0">
                <a:solidFill>
                  <a:schemeClr val="accent2"/>
                </a:solidFill>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 0</a:t>
            </a:r>
          </a:p>
        </p:txBody>
      </p:sp>
      <p:sp>
        <p:nvSpPr>
          <p:cNvPr id="19" name="Text Box 49"/>
          <p:cNvSpPr txBox="1">
            <a:spLocks noChangeArrowheads="1"/>
          </p:cNvSpPr>
          <p:nvPr/>
        </p:nvSpPr>
        <p:spPr bwMode="auto">
          <a:xfrm>
            <a:off x="0" y="3931920"/>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低位地址分配给芯片，高位地址形成片选逻辑。</a:t>
            </a:r>
          </a:p>
        </p:txBody>
      </p:sp>
      <p:sp>
        <p:nvSpPr>
          <p:cNvPr id="20" name="Line 50"/>
          <p:cNvSpPr>
            <a:spLocks noChangeShapeType="1"/>
          </p:cNvSpPr>
          <p:nvPr/>
        </p:nvSpPr>
        <p:spPr bwMode="auto">
          <a:xfrm>
            <a:off x="304800" y="1798320"/>
            <a:ext cx="0" cy="228600"/>
          </a:xfrm>
          <a:prstGeom prst="line">
            <a:avLst/>
          </a:prstGeom>
          <a:noFill/>
          <a:ln w="1905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1" name="Line 51"/>
          <p:cNvSpPr>
            <a:spLocks noChangeShapeType="1"/>
          </p:cNvSpPr>
          <p:nvPr/>
        </p:nvSpPr>
        <p:spPr bwMode="auto">
          <a:xfrm>
            <a:off x="304800" y="807720"/>
            <a:ext cx="0" cy="228600"/>
          </a:xfrm>
          <a:prstGeom prst="line">
            <a:avLst/>
          </a:prstGeom>
          <a:noFill/>
          <a:ln w="1905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2" name="Line 52"/>
          <p:cNvSpPr>
            <a:spLocks noChangeShapeType="1"/>
          </p:cNvSpPr>
          <p:nvPr/>
        </p:nvSpPr>
        <p:spPr bwMode="auto">
          <a:xfrm>
            <a:off x="304800" y="2712720"/>
            <a:ext cx="0" cy="228600"/>
          </a:xfrm>
          <a:prstGeom prst="line">
            <a:avLst/>
          </a:prstGeom>
          <a:noFill/>
          <a:ln w="1905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3" name="Text Box 54"/>
          <p:cNvSpPr txBox="1">
            <a:spLocks noChangeArrowheads="1"/>
          </p:cNvSpPr>
          <p:nvPr/>
        </p:nvSpPr>
        <p:spPr bwMode="auto">
          <a:xfrm>
            <a:off x="0" y="4465320"/>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accent2"/>
                </a:solidFill>
                <a:latin typeface="黑体" panose="02010609060101010101" pitchFamily="49" charset="-122"/>
                <a:ea typeface="黑体" panose="02010609060101010101" pitchFamily="49" charset="-122"/>
              </a:rPr>
              <a:t>   </a:t>
            </a:r>
            <a:r>
              <a:rPr lang="zh-CN" altLang="en-US" sz="2000" b="1" dirty="0">
                <a:solidFill>
                  <a:schemeClr val="accent2"/>
                </a:solidFill>
                <a:latin typeface="黑体" panose="02010609060101010101" pitchFamily="49" charset="-122"/>
                <a:ea typeface="黑体" panose="02010609060101010101" pitchFamily="49" charset="-122"/>
              </a:rPr>
              <a:t>芯片         片内地址       片选信号          片选逻辑</a:t>
            </a:r>
          </a:p>
        </p:txBody>
      </p:sp>
      <p:sp>
        <p:nvSpPr>
          <p:cNvPr id="24" name="Line 55"/>
          <p:cNvSpPr>
            <a:spLocks noChangeShapeType="1"/>
          </p:cNvSpPr>
          <p:nvPr/>
        </p:nvSpPr>
        <p:spPr bwMode="auto">
          <a:xfrm>
            <a:off x="0" y="4465320"/>
            <a:ext cx="9144000" cy="0"/>
          </a:xfrm>
          <a:prstGeom prst="line">
            <a:avLst/>
          </a:prstGeom>
          <a:noFill/>
          <a:ln w="381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5" name="Line 56"/>
          <p:cNvSpPr>
            <a:spLocks noChangeShapeType="1"/>
          </p:cNvSpPr>
          <p:nvPr/>
        </p:nvSpPr>
        <p:spPr bwMode="auto">
          <a:xfrm>
            <a:off x="0" y="4998720"/>
            <a:ext cx="9144000" cy="0"/>
          </a:xfrm>
          <a:prstGeom prst="line">
            <a:avLst/>
          </a:prstGeom>
          <a:noFill/>
          <a:ln w="38100"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6" name="Text Box 57"/>
          <p:cNvSpPr txBox="1">
            <a:spLocks noChangeArrowheads="1"/>
          </p:cNvSpPr>
          <p:nvPr/>
        </p:nvSpPr>
        <p:spPr bwMode="auto">
          <a:xfrm>
            <a:off x="609600" y="5074920"/>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2K</a:t>
            </a:r>
          </a:p>
        </p:txBody>
      </p:sp>
      <p:sp>
        <p:nvSpPr>
          <p:cNvPr id="27" name="Text Box 58"/>
          <p:cNvSpPr txBox="1">
            <a:spLocks noChangeArrowheads="1"/>
          </p:cNvSpPr>
          <p:nvPr/>
        </p:nvSpPr>
        <p:spPr bwMode="auto">
          <a:xfrm>
            <a:off x="609600" y="5546408"/>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2K</a:t>
            </a:r>
          </a:p>
        </p:txBody>
      </p:sp>
      <p:sp>
        <p:nvSpPr>
          <p:cNvPr id="28" name="Text Box 61"/>
          <p:cNvSpPr txBox="1">
            <a:spLocks noChangeArrowheads="1"/>
          </p:cNvSpPr>
          <p:nvPr/>
        </p:nvSpPr>
        <p:spPr bwMode="auto">
          <a:xfrm>
            <a:off x="2057400" y="507492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A10</a:t>
            </a:r>
            <a:r>
              <a:rPr lang="zh-CN" altLang="en-US" sz="2000" b="1">
                <a:latin typeface="黑体" panose="02010609060101010101" pitchFamily="49" charset="-122"/>
                <a:ea typeface="黑体" panose="02010609060101010101" pitchFamily="49" charset="-122"/>
              </a:rPr>
              <a:t>～</a:t>
            </a:r>
            <a:r>
              <a:rPr lang="en-US" altLang="zh-CN" sz="2000" b="1">
                <a:latin typeface="黑体" panose="02010609060101010101" pitchFamily="49" charset="-122"/>
                <a:ea typeface="黑体" panose="02010609060101010101" pitchFamily="49" charset="-122"/>
              </a:rPr>
              <a:t>A0</a:t>
            </a:r>
          </a:p>
        </p:txBody>
      </p:sp>
      <p:sp>
        <p:nvSpPr>
          <p:cNvPr id="29" name="Text Box 62"/>
          <p:cNvSpPr txBox="1">
            <a:spLocks noChangeArrowheads="1"/>
          </p:cNvSpPr>
          <p:nvPr/>
        </p:nvSpPr>
        <p:spPr bwMode="auto">
          <a:xfrm>
            <a:off x="2057400" y="5546408"/>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A10</a:t>
            </a:r>
            <a:r>
              <a:rPr lang="zh-CN" altLang="en-US" sz="2000" b="1">
                <a:latin typeface="黑体" panose="02010609060101010101" pitchFamily="49" charset="-122"/>
                <a:ea typeface="黑体" panose="02010609060101010101" pitchFamily="49" charset="-122"/>
              </a:rPr>
              <a:t>～</a:t>
            </a:r>
            <a:r>
              <a:rPr lang="en-US" altLang="zh-CN" sz="2000" b="1">
                <a:latin typeface="黑体" panose="02010609060101010101" pitchFamily="49" charset="-122"/>
                <a:ea typeface="黑体" panose="02010609060101010101" pitchFamily="49" charset="-122"/>
              </a:rPr>
              <a:t>A0</a:t>
            </a:r>
          </a:p>
        </p:txBody>
      </p:sp>
      <p:sp>
        <p:nvSpPr>
          <p:cNvPr id="30" name="Text Box 65"/>
          <p:cNvSpPr txBox="1">
            <a:spLocks noChangeArrowheads="1"/>
          </p:cNvSpPr>
          <p:nvPr/>
        </p:nvSpPr>
        <p:spPr bwMode="auto">
          <a:xfrm>
            <a:off x="4343400" y="507492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CS0</a:t>
            </a:r>
          </a:p>
        </p:txBody>
      </p:sp>
      <p:sp>
        <p:nvSpPr>
          <p:cNvPr id="31" name="Text Box 66"/>
          <p:cNvSpPr txBox="1">
            <a:spLocks noChangeArrowheads="1"/>
          </p:cNvSpPr>
          <p:nvPr/>
        </p:nvSpPr>
        <p:spPr bwMode="auto">
          <a:xfrm>
            <a:off x="4343400" y="5546408"/>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CS1</a:t>
            </a:r>
          </a:p>
        </p:txBody>
      </p:sp>
      <p:sp>
        <p:nvSpPr>
          <p:cNvPr id="32" name="Text Box 69"/>
          <p:cNvSpPr txBox="1">
            <a:spLocks noChangeArrowheads="1"/>
          </p:cNvSpPr>
          <p:nvPr/>
        </p:nvSpPr>
        <p:spPr bwMode="auto">
          <a:xfrm>
            <a:off x="6477000" y="507492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A12A11</a:t>
            </a:r>
          </a:p>
        </p:txBody>
      </p:sp>
      <p:sp>
        <p:nvSpPr>
          <p:cNvPr id="33" name="Line 70"/>
          <p:cNvSpPr>
            <a:spLocks noChangeShapeType="1"/>
          </p:cNvSpPr>
          <p:nvPr/>
        </p:nvSpPr>
        <p:spPr bwMode="auto">
          <a:xfrm>
            <a:off x="6553200" y="515112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4" name="Line 71"/>
          <p:cNvSpPr>
            <a:spLocks noChangeShapeType="1"/>
          </p:cNvSpPr>
          <p:nvPr/>
        </p:nvSpPr>
        <p:spPr bwMode="auto">
          <a:xfrm>
            <a:off x="7010400" y="515112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5" name="Text Box 72"/>
          <p:cNvSpPr txBox="1">
            <a:spLocks noChangeArrowheads="1"/>
          </p:cNvSpPr>
          <p:nvPr/>
        </p:nvSpPr>
        <p:spPr bwMode="auto">
          <a:xfrm>
            <a:off x="6477000" y="5546408"/>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A12A11</a:t>
            </a:r>
          </a:p>
        </p:txBody>
      </p:sp>
      <p:sp>
        <p:nvSpPr>
          <p:cNvPr id="36" name="Line 75"/>
          <p:cNvSpPr>
            <a:spLocks noChangeShapeType="1"/>
          </p:cNvSpPr>
          <p:nvPr/>
        </p:nvSpPr>
        <p:spPr bwMode="auto">
          <a:xfrm>
            <a:off x="6553200" y="560832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8" name="Text Box 21"/>
          <p:cNvSpPr txBox="1">
            <a:spLocks noChangeArrowheads="1"/>
          </p:cNvSpPr>
          <p:nvPr/>
        </p:nvSpPr>
        <p:spPr bwMode="auto">
          <a:xfrm>
            <a:off x="7924800" y="731520"/>
            <a:ext cx="914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accent2"/>
                </a:solidFill>
                <a:latin typeface="黑体" panose="02010609060101010101" pitchFamily="49" charset="-122"/>
                <a:ea typeface="黑体" panose="02010609060101010101" pitchFamily="49" charset="-122"/>
              </a:rPr>
              <a:t>5KB</a:t>
            </a:r>
            <a:r>
              <a:rPr lang="zh-CN" altLang="en-US" sz="2000" b="1" dirty="0">
                <a:solidFill>
                  <a:schemeClr val="accent2"/>
                </a:solidFill>
                <a:latin typeface="黑体" panose="02010609060101010101" pitchFamily="49" charset="-122"/>
                <a:ea typeface="黑体" panose="02010609060101010101" pitchFamily="49" charset="-122"/>
              </a:rPr>
              <a:t>需</a:t>
            </a:r>
            <a:r>
              <a:rPr lang="en-US" altLang="zh-CN" sz="2000" b="1" dirty="0">
                <a:solidFill>
                  <a:schemeClr val="accent2"/>
                </a:solidFill>
                <a:latin typeface="黑体" panose="02010609060101010101" pitchFamily="49" charset="-122"/>
                <a:ea typeface="黑体" panose="02010609060101010101" pitchFamily="49" charset="-122"/>
              </a:rPr>
              <a:t>13</a:t>
            </a:r>
            <a:r>
              <a:rPr lang="zh-CN" altLang="en-US" sz="2000" b="1" dirty="0">
                <a:solidFill>
                  <a:schemeClr val="accent2"/>
                </a:solidFill>
                <a:latin typeface="黑体" panose="02010609060101010101" pitchFamily="49" charset="-122"/>
                <a:ea typeface="黑体" panose="02010609060101010101" pitchFamily="49" charset="-122"/>
              </a:rPr>
              <a:t>位地址寻址</a:t>
            </a:r>
            <a:r>
              <a:rPr lang="zh-CN" altLang="en-US" sz="2000" b="1" dirty="0">
                <a:solidFill>
                  <a:srgbClr val="FFFF00"/>
                </a:solidFill>
                <a:latin typeface="黑体" panose="02010609060101010101" pitchFamily="49" charset="-122"/>
                <a:ea typeface="黑体" panose="02010609060101010101" pitchFamily="49" charset="-122"/>
              </a:rPr>
              <a:t>：</a:t>
            </a:r>
          </a:p>
        </p:txBody>
      </p:sp>
      <p:sp>
        <p:nvSpPr>
          <p:cNvPr id="39" name="Text Box 22"/>
          <p:cNvSpPr txBox="1">
            <a:spLocks noChangeArrowheads="1"/>
          </p:cNvSpPr>
          <p:nvPr/>
        </p:nvSpPr>
        <p:spPr bwMode="auto">
          <a:xfrm>
            <a:off x="7086600" y="807720"/>
            <a:ext cx="1219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黑体" panose="02010609060101010101" pitchFamily="49" charset="-122"/>
                <a:ea typeface="黑体" panose="02010609060101010101" pitchFamily="49" charset="-122"/>
              </a:rPr>
              <a:t>ROM</a:t>
            </a:r>
          </a:p>
        </p:txBody>
      </p:sp>
      <p:sp>
        <p:nvSpPr>
          <p:cNvPr id="40" name="AutoShape 23"/>
          <p:cNvSpPr>
            <a:spLocks/>
          </p:cNvSpPr>
          <p:nvPr/>
        </p:nvSpPr>
        <p:spPr bwMode="auto">
          <a:xfrm>
            <a:off x="6934200" y="579120"/>
            <a:ext cx="158750" cy="838200"/>
          </a:xfrm>
          <a:prstGeom prst="rightBrace">
            <a:avLst>
              <a:gd name="adj1" fmla="val 44000"/>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41" name="Text Box 25"/>
          <p:cNvSpPr txBox="1">
            <a:spLocks noChangeArrowheads="1"/>
          </p:cNvSpPr>
          <p:nvPr/>
        </p:nvSpPr>
        <p:spPr bwMode="auto">
          <a:xfrm>
            <a:off x="7391400" y="2865120"/>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chemeClr val="accent2"/>
                </a:solidFill>
                <a:latin typeface="黑体" panose="02010609060101010101" pitchFamily="49" charset="-122"/>
                <a:ea typeface="黑体" panose="02010609060101010101" pitchFamily="49" charset="-122"/>
              </a:rPr>
              <a:t>A12</a:t>
            </a:r>
            <a:r>
              <a:rPr lang="zh-CN" altLang="en-US" sz="2000" b="1">
                <a:solidFill>
                  <a:schemeClr val="accent2"/>
                </a:solidFill>
                <a:latin typeface="黑体" panose="02010609060101010101" pitchFamily="49" charset="-122"/>
                <a:ea typeface="黑体" panose="02010609060101010101" pitchFamily="49" charset="-122"/>
              </a:rPr>
              <a:t>～</a:t>
            </a:r>
            <a:r>
              <a:rPr lang="en-US" altLang="zh-CN" sz="2000" b="1">
                <a:solidFill>
                  <a:schemeClr val="accent2"/>
                </a:solidFill>
                <a:latin typeface="黑体" panose="02010609060101010101" pitchFamily="49" charset="-122"/>
                <a:ea typeface="黑体" panose="02010609060101010101" pitchFamily="49" charset="-122"/>
              </a:rPr>
              <a:t>A0</a:t>
            </a:r>
          </a:p>
        </p:txBody>
      </p:sp>
      <p:grpSp>
        <p:nvGrpSpPr>
          <p:cNvPr id="42" name="Group 84"/>
          <p:cNvGrpSpPr>
            <a:grpSpLocks/>
          </p:cNvGrpSpPr>
          <p:nvPr/>
        </p:nvGrpSpPr>
        <p:grpSpPr bwMode="auto">
          <a:xfrm>
            <a:off x="4267200" y="45720"/>
            <a:ext cx="2590800" cy="3886200"/>
            <a:chOff x="2688" y="0"/>
            <a:chExt cx="1632" cy="2448"/>
          </a:xfrm>
        </p:grpSpPr>
        <p:sp>
          <p:nvSpPr>
            <p:cNvPr id="43" name="Text Box 3"/>
            <p:cNvSpPr txBox="1">
              <a:spLocks noChangeArrowheads="1"/>
            </p:cNvSpPr>
            <p:nvPr/>
          </p:nvSpPr>
          <p:spPr bwMode="auto">
            <a:xfrm>
              <a:off x="3120" y="0"/>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黑体" panose="02010609060101010101" pitchFamily="49" charset="-122"/>
                  <a:ea typeface="黑体" panose="02010609060101010101" pitchFamily="49" charset="-122"/>
                </a:rPr>
                <a:t>64KB</a:t>
              </a:r>
            </a:p>
          </p:txBody>
        </p:sp>
        <p:sp>
          <p:nvSpPr>
            <p:cNvPr id="44" name="Rectangle 4"/>
            <p:cNvSpPr>
              <a:spLocks noChangeArrowheads="1"/>
            </p:cNvSpPr>
            <p:nvPr/>
          </p:nvSpPr>
          <p:spPr bwMode="auto">
            <a:xfrm>
              <a:off x="2688" y="288"/>
              <a:ext cx="1632" cy="2160"/>
            </a:xfrm>
            <a:prstGeom prst="rect">
              <a:avLst/>
            </a:prstGeom>
            <a:solidFill>
              <a:srgbClr val="FFFF66"/>
            </a:solidFill>
            <a:ln w="381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45" name="Line 6"/>
            <p:cNvSpPr>
              <a:spLocks noChangeShapeType="1"/>
            </p:cNvSpPr>
            <p:nvPr/>
          </p:nvSpPr>
          <p:spPr bwMode="auto">
            <a:xfrm>
              <a:off x="2688" y="912"/>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6" name="Line 7"/>
            <p:cNvSpPr>
              <a:spLocks noChangeShapeType="1"/>
            </p:cNvSpPr>
            <p:nvPr/>
          </p:nvSpPr>
          <p:spPr bwMode="auto">
            <a:xfrm>
              <a:off x="2688" y="1488"/>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7" name="Line 8"/>
            <p:cNvSpPr>
              <a:spLocks noChangeShapeType="1"/>
            </p:cNvSpPr>
            <p:nvPr/>
          </p:nvSpPr>
          <p:spPr bwMode="auto">
            <a:xfrm>
              <a:off x="2688" y="1968"/>
              <a:ext cx="1632"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8" name="Text Box 12"/>
            <p:cNvSpPr txBox="1">
              <a:spLocks noChangeArrowheads="1"/>
            </p:cNvSpPr>
            <p:nvPr/>
          </p:nvSpPr>
          <p:spPr bwMode="auto">
            <a:xfrm>
              <a:off x="3216" y="1584"/>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chemeClr val="bg2"/>
                  </a:solidFill>
                  <a:latin typeface="黑体" panose="02010609060101010101" pitchFamily="49" charset="-122"/>
                  <a:ea typeface="黑体" panose="02010609060101010101" pitchFamily="49" charset="-122"/>
                </a:rPr>
                <a:t>1K</a:t>
              </a:r>
            </a:p>
          </p:txBody>
        </p:sp>
        <p:sp>
          <p:nvSpPr>
            <p:cNvPr id="49" name="Text Box 17"/>
            <p:cNvSpPr txBox="1">
              <a:spLocks noChangeArrowheads="1"/>
            </p:cNvSpPr>
            <p:nvPr/>
          </p:nvSpPr>
          <p:spPr bwMode="auto">
            <a:xfrm>
              <a:off x="3216" y="432"/>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chemeClr val="bg2"/>
                  </a:solidFill>
                  <a:latin typeface="黑体" panose="02010609060101010101" pitchFamily="49" charset="-122"/>
                  <a:ea typeface="黑体" panose="02010609060101010101" pitchFamily="49" charset="-122"/>
                </a:rPr>
                <a:t>2K</a:t>
              </a:r>
            </a:p>
          </p:txBody>
        </p:sp>
        <p:sp>
          <p:nvSpPr>
            <p:cNvPr id="50" name="Line 20"/>
            <p:cNvSpPr>
              <a:spLocks noChangeShapeType="1"/>
            </p:cNvSpPr>
            <p:nvPr/>
          </p:nvSpPr>
          <p:spPr bwMode="auto">
            <a:xfrm>
              <a:off x="3456" y="1968"/>
              <a:ext cx="0" cy="336"/>
            </a:xfrm>
            <a:prstGeom prst="line">
              <a:avLst/>
            </a:prstGeom>
            <a:noFill/>
            <a:ln w="381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1" name="Text Box 77"/>
            <p:cNvSpPr txBox="1">
              <a:spLocks noChangeArrowheads="1"/>
            </p:cNvSpPr>
            <p:nvPr/>
          </p:nvSpPr>
          <p:spPr bwMode="auto">
            <a:xfrm>
              <a:off x="3216" y="1008"/>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chemeClr val="bg2"/>
                  </a:solidFill>
                  <a:latin typeface="黑体" panose="02010609060101010101" pitchFamily="49" charset="-122"/>
                  <a:ea typeface="黑体" panose="02010609060101010101" pitchFamily="49" charset="-122"/>
                </a:rPr>
                <a:t>2K</a:t>
              </a:r>
            </a:p>
          </p:txBody>
        </p:sp>
      </p:grpSp>
      <p:sp>
        <p:nvSpPr>
          <p:cNvPr id="52" name="AutoShape 78"/>
          <p:cNvSpPr>
            <a:spLocks/>
          </p:cNvSpPr>
          <p:nvPr/>
        </p:nvSpPr>
        <p:spPr bwMode="auto">
          <a:xfrm>
            <a:off x="6934200" y="1569720"/>
            <a:ext cx="158750" cy="1524000"/>
          </a:xfrm>
          <a:prstGeom prst="rightBrace">
            <a:avLst>
              <a:gd name="adj1" fmla="val 80000"/>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53" name="Text Box 79"/>
          <p:cNvSpPr txBox="1">
            <a:spLocks noChangeArrowheads="1"/>
          </p:cNvSpPr>
          <p:nvPr/>
        </p:nvSpPr>
        <p:spPr bwMode="auto">
          <a:xfrm>
            <a:off x="7086600" y="2103120"/>
            <a:ext cx="1219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000" b="1">
                <a:latin typeface="黑体" panose="02010609060101010101" pitchFamily="49" charset="-122"/>
                <a:ea typeface="黑体" panose="02010609060101010101" pitchFamily="49" charset="-122"/>
              </a:rPr>
              <a:t>RAM</a:t>
            </a:r>
          </a:p>
        </p:txBody>
      </p:sp>
      <p:sp>
        <p:nvSpPr>
          <p:cNvPr id="54" name="Line 82"/>
          <p:cNvSpPr>
            <a:spLocks noChangeShapeType="1"/>
          </p:cNvSpPr>
          <p:nvPr/>
        </p:nvSpPr>
        <p:spPr bwMode="auto">
          <a:xfrm>
            <a:off x="7010400" y="6038850"/>
            <a:ext cx="2286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55" name="Text Box 83"/>
          <p:cNvSpPr txBox="1">
            <a:spLocks noChangeArrowheads="1"/>
          </p:cNvSpPr>
          <p:nvPr/>
        </p:nvSpPr>
        <p:spPr bwMode="auto">
          <a:xfrm>
            <a:off x="5486400" y="6416041"/>
            <a:ext cx="3563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chemeClr val="accent2"/>
                </a:solidFill>
                <a:latin typeface="黑体" panose="02010609060101010101" pitchFamily="49" charset="-122"/>
                <a:ea typeface="黑体" panose="02010609060101010101" pitchFamily="49" charset="-122"/>
              </a:rPr>
              <a:t>A15A14A13</a:t>
            </a:r>
            <a:r>
              <a:rPr lang="zh-CN" altLang="zh-CN" sz="2000" b="1" dirty="0">
                <a:solidFill>
                  <a:schemeClr val="accent2"/>
                </a:solidFill>
                <a:latin typeface="黑体" panose="02010609060101010101" pitchFamily="49" charset="-122"/>
                <a:ea typeface="黑体" panose="02010609060101010101" pitchFamily="49" charset="-122"/>
              </a:rPr>
              <a:t>为全0</a:t>
            </a:r>
            <a:r>
              <a:rPr lang="en-US" altLang="zh-CN" sz="2000" b="1" dirty="0">
                <a:solidFill>
                  <a:schemeClr val="accent2"/>
                </a:solidFill>
                <a:latin typeface="黑体" panose="02010609060101010101" pitchFamily="49" charset="-122"/>
                <a:ea typeface="黑体" panose="02010609060101010101" pitchFamily="49" charset="-122"/>
              </a:rPr>
              <a:t>,</a:t>
            </a:r>
            <a:r>
              <a:rPr lang="zh-CN" altLang="en-US" sz="2000" b="1" dirty="0">
                <a:solidFill>
                  <a:schemeClr val="accent2"/>
                </a:solidFill>
                <a:latin typeface="黑体" panose="02010609060101010101" pitchFamily="49" charset="-122"/>
                <a:ea typeface="黑体" panose="02010609060101010101" pitchFamily="49" charset="-122"/>
              </a:rPr>
              <a:t>不使用</a:t>
            </a:r>
          </a:p>
        </p:txBody>
      </p:sp>
      <p:sp>
        <p:nvSpPr>
          <p:cNvPr id="56" name="AutoShape 85"/>
          <p:cNvSpPr>
            <a:spLocks/>
          </p:cNvSpPr>
          <p:nvPr/>
        </p:nvSpPr>
        <p:spPr bwMode="auto">
          <a:xfrm>
            <a:off x="7800975" y="869633"/>
            <a:ext cx="112713" cy="1524000"/>
          </a:xfrm>
          <a:prstGeom prst="rightBrace">
            <a:avLst>
              <a:gd name="adj1" fmla="val 112676"/>
              <a:gd name="adj2" fmla="val 50000"/>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p>
        </p:txBody>
      </p:sp>
      <p:sp>
        <p:nvSpPr>
          <p:cNvPr id="57" name="Line 86"/>
          <p:cNvSpPr>
            <a:spLocks noChangeShapeType="1"/>
          </p:cNvSpPr>
          <p:nvPr/>
        </p:nvSpPr>
        <p:spPr bwMode="auto">
          <a:xfrm>
            <a:off x="14288" y="1458595"/>
            <a:ext cx="414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58" name="Line 87"/>
          <p:cNvSpPr>
            <a:spLocks noChangeShapeType="1"/>
          </p:cNvSpPr>
          <p:nvPr/>
        </p:nvSpPr>
        <p:spPr bwMode="auto">
          <a:xfrm>
            <a:off x="34925" y="2395220"/>
            <a:ext cx="414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59" name="Line 88"/>
          <p:cNvSpPr>
            <a:spLocks noChangeShapeType="1"/>
          </p:cNvSpPr>
          <p:nvPr/>
        </p:nvSpPr>
        <p:spPr bwMode="auto">
          <a:xfrm>
            <a:off x="34925" y="3258820"/>
            <a:ext cx="414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60" name="Line 89"/>
          <p:cNvSpPr>
            <a:spLocks noChangeShapeType="1"/>
          </p:cNvSpPr>
          <p:nvPr/>
        </p:nvSpPr>
        <p:spPr bwMode="auto">
          <a:xfrm>
            <a:off x="4864100" y="137220"/>
            <a:ext cx="4140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61" name="Text Box 59"/>
          <p:cNvSpPr txBox="1">
            <a:spLocks noChangeArrowheads="1"/>
          </p:cNvSpPr>
          <p:nvPr/>
        </p:nvSpPr>
        <p:spPr bwMode="auto">
          <a:xfrm>
            <a:off x="609600" y="5957888"/>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1K</a:t>
            </a:r>
          </a:p>
        </p:txBody>
      </p:sp>
      <p:sp>
        <p:nvSpPr>
          <p:cNvPr id="62" name="Text Box 63"/>
          <p:cNvSpPr txBox="1">
            <a:spLocks noChangeArrowheads="1"/>
          </p:cNvSpPr>
          <p:nvPr/>
        </p:nvSpPr>
        <p:spPr bwMode="auto">
          <a:xfrm>
            <a:off x="2057400" y="5957888"/>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黑体" panose="02010609060101010101" pitchFamily="49" charset="-122"/>
                <a:ea typeface="黑体" panose="02010609060101010101" pitchFamily="49" charset="-122"/>
              </a:rPr>
              <a:t>A9 </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A0</a:t>
            </a:r>
          </a:p>
        </p:txBody>
      </p:sp>
      <p:sp>
        <p:nvSpPr>
          <p:cNvPr id="63" name="Text Box 67"/>
          <p:cNvSpPr txBox="1">
            <a:spLocks noChangeArrowheads="1"/>
          </p:cNvSpPr>
          <p:nvPr/>
        </p:nvSpPr>
        <p:spPr bwMode="auto">
          <a:xfrm>
            <a:off x="4343400" y="5957888"/>
            <a:ext cx="137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latin typeface="黑体" panose="02010609060101010101" pitchFamily="49" charset="-122"/>
                <a:ea typeface="黑体" panose="02010609060101010101" pitchFamily="49" charset="-122"/>
              </a:rPr>
              <a:t>CS2</a:t>
            </a:r>
          </a:p>
        </p:txBody>
      </p:sp>
      <p:sp>
        <p:nvSpPr>
          <p:cNvPr id="65" name="Line 82"/>
          <p:cNvSpPr>
            <a:spLocks noChangeShapeType="1"/>
          </p:cNvSpPr>
          <p:nvPr/>
        </p:nvSpPr>
        <p:spPr bwMode="auto">
          <a:xfrm flipV="1">
            <a:off x="7353869" y="6038850"/>
            <a:ext cx="365218" cy="227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Tree>
    <p:extLst>
      <p:ext uri="{BB962C8B-B14F-4D97-AF65-F5344CB8AC3E}">
        <p14:creationId xmlns:p14="http://schemas.microsoft.com/office/powerpoint/2010/main" val="410001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281940" y="733108"/>
            <a:ext cx="1143000"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2"/>
                </a:solidFill>
                <a:latin typeface="黑体" panose="02010609060101010101" pitchFamily="49" charset="-122"/>
                <a:ea typeface="黑体" panose="02010609060101010101" pitchFamily="49" charset="-122"/>
              </a:rPr>
              <a:t>[</a:t>
            </a:r>
            <a:r>
              <a:rPr lang="zh-CN" altLang="en-US" b="1" dirty="0">
                <a:solidFill>
                  <a:schemeClr val="accent2"/>
                </a:solidFill>
                <a:latin typeface="黑体" panose="02010609060101010101" pitchFamily="49" charset="-122"/>
                <a:ea typeface="黑体" panose="02010609060101010101" pitchFamily="49" charset="-122"/>
              </a:rPr>
              <a:t>例</a:t>
            </a:r>
            <a:r>
              <a:rPr lang="en-US" altLang="zh-CN" b="1" dirty="0">
                <a:solidFill>
                  <a:schemeClr val="accent2"/>
                </a:solidFill>
                <a:latin typeface="黑体" panose="02010609060101010101" pitchFamily="49" charset="-122"/>
                <a:ea typeface="黑体" panose="02010609060101010101" pitchFamily="49" charset="-122"/>
              </a:rPr>
              <a:t>3]</a:t>
            </a:r>
          </a:p>
        </p:txBody>
      </p:sp>
      <p:sp>
        <p:nvSpPr>
          <p:cNvPr id="66" name="Text Box 3"/>
          <p:cNvSpPr txBox="1">
            <a:spLocks noChangeArrowheads="1"/>
          </p:cNvSpPr>
          <p:nvPr/>
        </p:nvSpPr>
        <p:spPr bwMode="auto">
          <a:xfrm>
            <a:off x="358140" y="1309370"/>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dirty="0">
                <a:latin typeface="黑体" panose="02010609060101010101" pitchFamily="49" charset="-122"/>
                <a:ea typeface="黑体" panose="02010609060101010101" pitchFamily="49" charset="-122"/>
              </a:rPr>
              <a:t>某半导体存储器容量为</a:t>
            </a:r>
            <a:r>
              <a:rPr lang="en-US" altLang="zh-CN" b="1" dirty="0">
                <a:solidFill>
                  <a:schemeClr val="accent2"/>
                </a:solidFill>
                <a:latin typeface="黑体" panose="02010609060101010101" pitchFamily="49" charset="-122"/>
                <a:ea typeface="黑体" panose="02010609060101010101" pitchFamily="49" charset="-122"/>
              </a:rPr>
              <a:t>4K</a:t>
            </a:r>
            <a:r>
              <a:rPr lang="en-US" altLang="zh-CN" b="1" dirty="0">
                <a:solidFill>
                  <a:schemeClr val="accent2"/>
                </a:solidFill>
                <a:latin typeface="黑体" panose="02010609060101010101" pitchFamily="49" charset="-122"/>
                <a:ea typeface="黑体" panose="02010609060101010101" pitchFamily="49" charset="-122"/>
                <a:cs typeface="Times New Roman" panose="02020603050405020304" pitchFamily="18" charset="0"/>
              </a:rPr>
              <a:t>×8</a:t>
            </a:r>
            <a:r>
              <a:rPr lang="zh-CN" altLang="en-US" b="1" dirty="0">
                <a:latin typeface="黑体" panose="02010609060101010101" pitchFamily="49" charset="-122"/>
                <a:ea typeface="黑体" panose="02010609060101010101" pitchFamily="49" charset="-122"/>
              </a:rPr>
              <a:t>，其中固化区</a:t>
            </a:r>
            <a:r>
              <a:rPr lang="en-US" altLang="zh-CN" b="1" dirty="0">
                <a:solidFill>
                  <a:schemeClr val="accent2"/>
                </a:solidFill>
                <a:latin typeface="黑体" panose="02010609060101010101" pitchFamily="49" charset="-122"/>
                <a:ea typeface="黑体" panose="02010609060101010101" pitchFamily="49" charset="-122"/>
              </a:rPr>
              <a:t>2KB</a:t>
            </a:r>
            <a:r>
              <a:rPr lang="zh-CN" altLang="en-US" b="1" dirty="0">
                <a:latin typeface="黑体" panose="02010609060101010101" pitchFamily="49" charset="-122"/>
                <a:ea typeface="黑体" panose="02010609060101010101" pitchFamily="49" charset="-122"/>
              </a:rPr>
              <a:t>选用</a:t>
            </a:r>
            <a:r>
              <a:rPr lang="en-US" altLang="zh-CN" b="1" dirty="0">
                <a:latin typeface="黑体" panose="02010609060101010101" pitchFamily="49" charset="-122"/>
                <a:ea typeface="黑体" panose="02010609060101010101" pitchFamily="49" charset="-122"/>
              </a:rPr>
              <a:t>EPROM</a:t>
            </a:r>
            <a:r>
              <a:rPr lang="zh-CN" altLang="en-US" b="1" dirty="0">
                <a:latin typeface="黑体" panose="02010609060101010101" pitchFamily="49" charset="-122"/>
                <a:ea typeface="黑体" panose="02010609060101010101" pitchFamily="49" charset="-122"/>
              </a:rPr>
              <a:t>芯片</a:t>
            </a:r>
            <a:r>
              <a:rPr lang="en-US" altLang="zh-CN" b="1" dirty="0">
                <a:latin typeface="黑体" panose="02010609060101010101" pitchFamily="49" charset="-122"/>
                <a:ea typeface="黑体" panose="02010609060101010101" pitchFamily="49" charset="-122"/>
              </a:rPr>
              <a:t>2716</a:t>
            </a:r>
            <a:r>
              <a:rPr lang="zh-CN" altLang="en-US" b="1" dirty="0">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2K×8</a:t>
            </a:r>
            <a:r>
              <a:rPr lang="zh-CN" altLang="en-US" b="1" dirty="0">
                <a:latin typeface="黑体" panose="02010609060101010101" pitchFamily="49" charset="-122"/>
                <a:ea typeface="黑体" panose="02010609060101010101" pitchFamily="49" charset="-122"/>
              </a:rPr>
              <a:t>），工作区</a:t>
            </a:r>
            <a:r>
              <a:rPr lang="en-US" altLang="zh-CN" b="1" dirty="0">
                <a:solidFill>
                  <a:schemeClr val="accent2"/>
                </a:solidFill>
                <a:latin typeface="黑体" panose="02010609060101010101" pitchFamily="49" charset="-122"/>
                <a:ea typeface="黑体" panose="02010609060101010101" pitchFamily="49" charset="-122"/>
              </a:rPr>
              <a:t>2KB</a:t>
            </a:r>
            <a:r>
              <a:rPr lang="zh-CN" altLang="en-US" b="1" dirty="0">
                <a:latin typeface="黑体" panose="02010609060101010101" pitchFamily="49" charset="-122"/>
                <a:ea typeface="黑体" panose="02010609060101010101" pitchFamily="49" charset="-122"/>
              </a:rPr>
              <a:t>选用</a:t>
            </a:r>
            <a:r>
              <a:rPr lang="en-US" altLang="zh-CN" b="1" dirty="0">
                <a:latin typeface="黑体" panose="02010609060101010101" pitchFamily="49" charset="-122"/>
                <a:ea typeface="黑体" panose="02010609060101010101" pitchFamily="49" charset="-122"/>
              </a:rPr>
              <a:t>RAM</a:t>
            </a:r>
            <a:r>
              <a:rPr lang="zh-CN" altLang="en-US" b="1" dirty="0">
                <a:latin typeface="黑体" panose="02010609060101010101" pitchFamily="49" charset="-122"/>
                <a:ea typeface="黑体" panose="02010609060101010101" pitchFamily="49" charset="-122"/>
              </a:rPr>
              <a:t>芯片</a:t>
            </a:r>
            <a:r>
              <a:rPr lang="en-US" altLang="zh-CN" b="1" dirty="0">
                <a:latin typeface="黑体" panose="02010609060101010101" pitchFamily="49" charset="-122"/>
                <a:ea typeface="黑体" panose="02010609060101010101" pitchFamily="49" charset="-122"/>
              </a:rPr>
              <a:t>2114</a:t>
            </a:r>
            <a:r>
              <a:rPr lang="zh-CN" altLang="en-US" b="1" dirty="0">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1K×4</a:t>
            </a:r>
            <a:r>
              <a:rPr lang="zh-CN" altLang="en-US" b="1" dirty="0">
                <a:latin typeface="黑体" panose="02010609060101010101" pitchFamily="49" charset="-122"/>
                <a:ea typeface="黑体" panose="02010609060101010101" pitchFamily="49" charset="-122"/>
              </a:rPr>
              <a:t>）；存储器地址总线</a:t>
            </a:r>
            <a:r>
              <a:rPr lang="en-US" altLang="zh-CN" b="1" dirty="0">
                <a:latin typeface="黑体" panose="02010609060101010101" pitchFamily="49" charset="-122"/>
                <a:ea typeface="黑体" panose="02010609060101010101" pitchFamily="49" charset="-122"/>
              </a:rPr>
              <a:t>A</a:t>
            </a:r>
            <a:r>
              <a:rPr lang="en-US" altLang="zh-CN" b="1" baseline="-25000" dirty="0">
                <a:latin typeface="黑体" panose="02010609060101010101" pitchFamily="49" charset="-122"/>
                <a:ea typeface="黑体" panose="02010609060101010101" pitchFamily="49" charset="-122"/>
              </a:rPr>
              <a:t>15</a:t>
            </a:r>
            <a:r>
              <a:rPr lang="en-US" altLang="zh-CN" b="1" dirty="0">
                <a:latin typeface="宋体" panose="02010600030101010101" pitchFamily="2" charset="-122"/>
              </a:rPr>
              <a:t>-</a:t>
            </a:r>
            <a:r>
              <a:rPr lang="en-US" altLang="zh-CN" b="1" dirty="0">
                <a:latin typeface="黑体" panose="02010609060101010101" pitchFamily="49" charset="-122"/>
                <a:ea typeface="黑体" panose="02010609060101010101" pitchFamily="49" charset="-122"/>
              </a:rPr>
              <a:t>A</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（低），双向数据总线</a:t>
            </a:r>
            <a:r>
              <a:rPr lang="en-US" altLang="zh-CN" b="1" dirty="0">
                <a:latin typeface="黑体" panose="02010609060101010101" pitchFamily="49" charset="-122"/>
                <a:ea typeface="黑体" panose="02010609060101010101" pitchFamily="49" charset="-122"/>
              </a:rPr>
              <a:t>D</a:t>
            </a:r>
            <a:r>
              <a:rPr lang="en-US" altLang="zh-CN" b="1" baseline="-25000" dirty="0">
                <a:latin typeface="黑体" panose="02010609060101010101" pitchFamily="49" charset="-122"/>
                <a:ea typeface="黑体" panose="02010609060101010101" pitchFamily="49" charset="-122"/>
              </a:rPr>
              <a:t>7</a:t>
            </a:r>
            <a:r>
              <a:rPr lang="en-US" altLang="zh-CN" b="1" dirty="0">
                <a:latin typeface="黑体" panose="02010609060101010101" pitchFamily="49" charset="-122"/>
                <a:ea typeface="黑体" panose="02010609060101010101" pitchFamily="49" charset="-122"/>
              </a:rPr>
              <a:t>-D</a:t>
            </a:r>
            <a:r>
              <a:rPr lang="en-US" altLang="zh-CN" b="1" baseline="-25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（低），读写信号线</a:t>
            </a:r>
            <a:r>
              <a:rPr lang="en-US" altLang="zh-CN" b="1" dirty="0">
                <a:latin typeface="黑体" panose="02010609060101010101" pitchFamily="49" charset="-122"/>
                <a:ea typeface="黑体" panose="02010609060101010101" pitchFamily="49" charset="-122"/>
              </a:rPr>
              <a:t>R/W</a:t>
            </a:r>
            <a:r>
              <a:rPr lang="zh-CN" altLang="en-US" b="1" dirty="0">
                <a:latin typeface="黑体" panose="02010609060101010101" pitchFamily="49" charset="-122"/>
                <a:ea typeface="黑体" panose="02010609060101010101" pitchFamily="49" charset="-122"/>
              </a:rPr>
              <a:t>。</a:t>
            </a:r>
          </a:p>
          <a:p>
            <a:pPr algn="just"/>
            <a:endParaRPr lang="zh-CN" altLang="en-US" b="1"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问题：</a:t>
            </a:r>
            <a:r>
              <a:rPr lang="zh-CN" altLang="en-US" b="1" dirty="0">
                <a:solidFill>
                  <a:schemeClr val="accent2"/>
                </a:solidFill>
                <a:latin typeface="黑体" panose="02010609060101010101" pitchFamily="49" charset="-122"/>
                <a:ea typeface="黑体" panose="02010609060101010101" pitchFamily="49" charset="-122"/>
              </a:rPr>
              <a:t>请按要求设计此存储器</a:t>
            </a:r>
            <a:r>
              <a:rPr lang="zh-CN" altLang="en-US" b="1" dirty="0">
                <a:latin typeface="黑体" panose="02010609060101010101" pitchFamily="49" charset="-122"/>
                <a:ea typeface="黑体" panose="02010609060101010101" pitchFamily="49" charset="-122"/>
              </a:rPr>
              <a:t>；</a:t>
            </a:r>
          </a:p>
        </p:txBody>
      </p:sp>
      <p:sp>
        <p:nvSpPr>
          <p:cNvPr id="67" name="Text Box 4"/>
          <p:cNvSpPr txBox="1">
            <a:spLocks noChangeArrowheads="1"/>
          </p:cNvSpPr>
          <p:nvPr/>
        </p:nvSpPr>
        <p:spPr bwMode="auto">
          <a:xfrm>
            <a:off x="631027" y="4003406"/>
            <a:ext cx="6910387"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）计算芯片数量及组合关系；</a:t>
            </a:r>
          </a:p>
        </p:txBody>
      </p:sp>
      <p:sp>
        <p:nvSpPr>
          <p:cNvPr id="68" name="Text Box 5"/>
          <p:cNvSpPr txBox="1">
            <a:spLocks noChangeArrowheads="1"/>
          </p:cNvSpPr>
          <p:nvPr/>
        </p:nvSpPr>
        <p:spPr bwMode="auto">
          <a:xfrm>
            <a:off x="631027" y="4552681"/>
            <a:ext cx="7419975"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）分配片内地址与片选逻辑；</a:t>
            </a:r>
          </a:p>
        </p:txBody>
      </p:sp>
      <p:sp>
        <p:nvSpPr>
          <p:cNvPr id="69" name="Text Box 6"/>
          <p:cNvSpPr txBox="1">
            <a:spLocks noChangeArrowheads="1"/>
          </p:cNvSpPr>
          <p:nvPr/>
        </p:nvSpPr>
        <p:spPr bwMode="auto">
          <a:xfrm>
            <a:off x="631027" y="5132118"/>
            <a:ext cx="8212137" cy="46166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）画出存储器逻辑图和连线；</a:t>
            </a:r>
          </a:p>
        </p:txBody>
      </p:sp>
    </p:spTree>
    <p:extLst>
      <p:ext uri="{BB962C8B-B14F-4D97-AF65-F5344CB8AC3E}">
        <p14:creationId xmlns:p14="http://schemas.microsoft.com/office/powerpoint/2010/main" val="3886105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主存模块的连接和读写操作 </a:t>
            </a:r>
          </a:p>
        </p:txBody>
      </p:sp>
      <p:sp>
        <p:nvSpPr>
          <p:cNvPr id="37891" name="Rectangle 3"/>
          <p:cNvSpPr>
            <a:spLocks noGrp="1" noChangeArrowheads="1"/>
          </p:cNvSpPr>
          <p:nvPr>
            <p:ph type="body" idx="1"/>
          </p:nvPr>
        </p:nvSpPr>
        <p:spPr>
          <a:xfrm>
            <a:off x="334963" y="874713"/>
            <a:ext cx="8191500" cy="415925"/>
          </a:xfrm>
        </p:spPr>
        <p:txBody>
          <a:bodyPr/>
          <a:lstStyle/>
          <a:p>
            <a:r>
              <a:rPr lang="zh-CN" altLang="en-US" sz="2400">
                <a:solidFill>
                  <a:schemeClr val="accent2"/>
                </a:solidFill>
                <a:latin typeface="微软雅黑" panose="020B0503020204020204" pitchFamily="34" charset="-122"/>
                <a:ea typeface="微软雅黑" panose="020B0503020204020204" pitchFamily="34" charset="-122"/>
              </a:rPr>
              <a:t>主存与</a:t>
            </a:r>
            <a:r>
              <a:rPr lang="en-US" altLang="zh-CN" sz="2400">
                <a:solidFill>
                  <a:schemeClr val="accent2"/>
                </a:solidFill>
                <a:latin typeface="微软雅黑" panose="020B0503020204020204" pitchFamily="34" charset="-122"/>
                <a:ea typeface="微软雅黑" panose="020B0503020204020204" pitchFamily="34" charset="-122"/>
              </a:rPr>
              <a:t>CPU</a:t>
            </a:r>
            <a:r>
              <a:rPr lang="zh-CN" altLang="en-US" sz="2400">
                <a:solidFill>
                  <a:schemeClr val="accent2"/>
                </a:solidFill>
                <a:latin typeface="微软雅黑" panose="020B0503020204020204" pitchFamily="34" charset="-122"/>
                <a:ea typeface="微软雅黑" panose="020B0503020204020204" pitchFamily="34" charset="-122"/>
              </a:rPr>
              <a:t>的连接</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7025"/>
            <a:ext cx="9144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6549"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0"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1" name="Text Box 7"/>
          <p:cNvSpPr txBox="1">
            <a:spLocks noChangeArrowheads="1"/>
          </p:cNvSpPr>
          <p:nvPr/>
        </p:nvSpPr>
        <p:spPr bwMode="auto">
          <a:xfrm>
            <a:off x="4751388" y="1449388"/>
            <a:ext cx="40513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3300"/>
                </a:solidFill>
                <a:ea typeface="微软雅黑" panose="020B0503020204020204" pitchFamily="34" charset="-122"/>
              </a:rPr>
              <a:t>总线中有哪三种类型传输线？</a:t>
            </a:r>
          </a:p>
          <a:p>
            <a:pPr eaLnBrk="1" hangingPunct="1">
              <a:spcBef>
                <a:spcPct val="50000"/>
              </a:spcBef>
            </a:pPr>
            <a:r>
              <a:rPr kumimoji="1" lang="zh-CN" altLang="en-US" sz="2400" b="1">
                <a:solidFill>
                  <a:srgbClr val="009900"/>
                </a:solidFill>
                <a:ea typeface="微软雅黑" panose="020B0503020204020204" pitchFamily="34" charset="-122"/>
              </a:rPr>
              <a:t>数据线、地址线、控制线</a:t>
            </a:r>
          </a:p>
        </p:txBody>
      </p:sp>
      <p:sp>
        <p:nvSpPr>
          <p:cNvPr id="876552"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存储器总线</a:t>
            </a:r>
          </a:p>
        </p:txBody>
      </p:sp>
      <p:sp>
        <p:nvSpPr>
          <p:cNvPr id="876553"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前端总线</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115888" y="1177925"/>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a:latin typeface="微软雅黑" panose="020B0503020204020204" pitchFamily="34" charset="-122"/>
                <a:ea typeface="微软雅黑" panose="020B0503020204020204" pitchFamily="34" charset="-122"/>
              </a:rPr>
              <a:t>把若干片</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A0D773F-A5A9-45E0-AEB9-BBE7D65E2AC5}" type="slidenum">
              <a:rPr lang="zh-CN" altLang="en-US" sz="1200" smtClean="0">
                <a:solidFill>
                  <a:srgbClr val="898989"/>
                </a:solidFill>
              </a:rPr>
              <a:pPr/>
              <a:t>35</a:t>
            </a:fld>
            <a:endParaRPr lang="zh-CN" altLang="en-US" sz="1200">
              <a:solidFill>
                <a:srgbClr val="898989"/>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04800" y="163513"/>
            <a:ext cx="8640763" cy="468312"/>
          </a:xfrm>
        </p:spPr>
        <p:txBody>
          <a:bodyPr lIns="91440" tIns="45720" rIns="91440" bIns="45720" anchor="ctr"/>
          <a:lstStyle/>
          <a:p>
            <a:pPr marL="342900" indent="-342900">
              <a:spcBef>
                <a:spcPct val="30000"/>
              </a:spcBef>
            </a:pPr>
            <a:r>
              <a:rPr lang="zh-CN" altLang="en-US" sz="2800">
                <a:solidFill>
                  <a:schemeClr val="accent1"/>
                </a:solidFill>
                <a:latin typeface="微软雅黑" panose="020B0503020204020204" pitchFamily="34" charset="-122"/>
                <a:ea typeface="微软雅黑" panose="020B0503020204020204" pitchFamily="34" charset="-122"/>
              </a:rPr>
              <a:t>三、高速缓冲存储器</a:t>
            </a:r>
            <a:r>
              <a:rPr lang="en-US" altLang="zh-CN" sz="2800">
                <a:solidFill>
                  <a:schemeClr val="accent1"/>
                </a:solidFill>
                <a:latin typeface="微软雅黑" panose="020B0503020204020204" pitchFamily="34" charset="-122"/>
                <a:ea typeface="微软雅黑" panose="020B0503020204020204" pitchFamily="34" charset="-122"/>
              </a:rPr>
              <a:t>(cache) </a:t>
            </a:r>
          </a:p>
        </p:txBody>
      </p:sp>
      <p:sp>
        <p:nvSpPr>
          <p:cNvPr id="399364" name="Rectangle 4"/>
          <p:cNvSpPr>
            <a:spLocks noChangeArrowheads="1"/>
          </p:cNvSpPr>
          <p:nvPr/>
        </p:nvSpPr>
        <p:spPr bwMode="auto">
          <a:xfrm>
            <a:off x="809625" y="847725"/>
            <a:ext cx="57483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A50021"/>
                </a:solidFill>
                <a:latin typeface="微软雅黑" panose="020B0503020204020204" pitchFamily="34" charset="-122"/>
                <a:ea typeface="微软雅黑" panose="020B0503020204020204" pitchFamily="34" charset="-122"/>
                <a:cs typeface="Arial" panose="020B0604020202020204"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dirty="0">
                <a:solidFill>
                  <a:srgbClr val="0000FF"/>
                </a:solidFill>
                <a:ea typeface="微软雅黑" panose="020B0503020204020204" pitchFamily="34" charset="-122"/>
              </a:rPr>
              <a:t>单独用某一种存储器，都不能满足我们的需要！</a:t>
            </a:r>
          </a:p>
          <a:p>
            <a:pPr eaLnBrk="1" hangingPunct="1">
              <a:spcBef>
                <a:spcPct val="50000"/>
              </a:spcBef>
            </a:pPr>
            <a:r>
              <a:rPr lang="zh-CN" altLang="en-US" sz="2200" b="1" dirty="0">
                <a:solidFill>
                  <a:srgbClr val="CC0000"/>
                </a:solidFill>
                <a:ea typeface="微软雅黑" panose="020B0503020204020204"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40968"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41270" name="位图图像" r:id="rId4" imgW="5649114" imgH="2362530" progId="Paint.Picture">
                    <p:embed/>
                  </p:oleObj>
                </mc:Choice>
                <mc:Fallback>
                  <p:oleObj name="位图图像" r:id="rId4" imgW="5649114" imgH="236253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2"/>
            <p:cNvSpPr txBox="1">
              <a:spLocks noChangeArrowheads="1"/>
            </p:cNvSpPr>
            <p:nvPr/>
          </p:nvSpPr>
          <p:spPr bwMode="auto">
            <a:xfrm>
              <a:off x="3016" y="1741"/>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1ns</a:t>
              </a:r>
            </a:p>
          </p:txBody>
        </p:sp>
        <p:sp>
          <p:nvSpPr>
            <p:cNvPr id="40970" name="Text Box 17"/>
            <p:cNvSpPr txBox="1">
              <a:spLocks noChangeArrowheads="1"/>
            </p:cNvSpPr>
            <p:nvPr/>
          </p:nvSpPr>
          <p:spPr bwMode="auto">
            <a:xfrm>
              <a:off x="3016" y="2005"/>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2ns</a:t>
              </a:r>
            </a:p>
          </p:txBody>
        </p:sp>
        <p:sp>
          <p:nvSpPr>
            <p:cNvPr id="40971" name="Text Box 18"/>
            <p:cNvSpPr txBox="1">
              <a:spLocks noChangeArrowheads="1"/>
            </p:cNvSpPr>
            <p:nvPr/>
          </p:nvSpPr>
          <p:spPr bwMode="auto">
            <a:xfrm>
              <a:off x="297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10ns</a:t>
              </a:r>
            </a:p>
          </p:txBody>
        </p:sp>
        <p:sp>
          <p:nvSpPr>
            <p:cNvPr id="40972" name="Text Box 19"/>
            <p:cNvSpPr txBox="1">
              <a:spLocks noChangeArrowheads="1"/>
            </p:cNvSpPr>
            <p:nvPr/>
          </p:nvSpPr>
          <p:spPr bwMode="auto">
            <a:xfrm>
              <a:off x="2971" y="255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10ms</a:t>
              </a:r>
            </a:p>
          </p:txBody>
        </p:sp>
        <p:sp>
          <p:nvSpPr>
            <p:cNvPr id="40973" name="Text Box 20"/>
            <p:cNvSpPr txBox="1">
              <a:spLocks noChangeArrowheads="1"/>
            </p:cNvSpPr>
            <p:nvPr/>
          </p:nvSpPr>
          <p:spPr bwMode="auto">
            <a:xfrm>
              <a:off x="1791" y="170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b="1">
                  <a:latin typeface="Times New Roman" panose="02020603050405020304" pitchFamily="18" charset="0"/>
                  <a:ea typeface="华文新魏" panose="02010800040101010101" pitchFamily="2" charset="-122"/>
                </a:rPr>
                <a:t>&lt;</a:t>
              </a:r>
              <a:r>
                <a:rPr kumimoji="1" lang="en-US" altLang="zh-CN" sz="1800">
                  <a:latin typeface="Comic Sans MS" panose="030F0702030302020204" pitchFamily="66" charset="0"/>
                  <a:ea typeface="华文新魏" panose="02010800040101010101" pitchFamily="2" charset="-122"/>
                </a:rPr>
                <a:t>1KB</a:t>
              </a:r>
            </a:p>
          </p:txBody>
        </p:sp>
        <p:sp>
          <p:nvSpPr>
            <p:cNvPr id="40974" name="Text Box 21"/>
            <p:cNvSpPr txBox="1">
              <a:spLocks noChangeArrowheads="1"/>
            </p:cNvSpPr>
            <p:nvPr/>
          </p:nvSpPr>
          <p:spPr bwMode="auto">
            <a:xfrm>
              <a:off x="1837" y="2013"/>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1MB</a:t>
              </a:r>
            </a:p>
          </p:txBody>
        </p:sp>
        <p:sp>
          <p:nvSpPr>
            <p:cNvPr id="40975" name="Text Box 22"/>
            <p:cNvSpPr txBox="1">
              <a:spLocks noChangeArrowheads="1"/>
            </p:cNvSpPr>
            <p:nvPr/>
          </p:nvSpPr>
          <p:spPr bwMode="auto">
            <a:xfrm>
              <a:off x="179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1GB</a:t>
              </a:r>
            </a:p>
          </p:txBody>
        </p:sp>
        <p:sp>
          <p:nvSpPr>
            <p:cNvPr id="40976" name="Text Box 23"/>
            <p:cNvSpPr txBox="1">
              <a:spLocks noChangeArrowheads="1"/>
            </p:cNvSpPr>
            <p:nvPr/>
          </p:nvSpPr>
          <p:spPr bwMode="auto">
            <a:xfrm>
              <a:off x="1746" y="256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1000GB</a:t>
              </a:r>
            </a:p>
          </p:txBody>
        </p:sp>
        <p:sp>
          <p:nvSpPr>
            <p:cNvPr id="40977" name="Text Box 24"/>
            <p:cNvSpPr txBox="1">
              <a:spLocks noChangeArrowheads="1"/>
            </p:cNvSpPr>
            <p:nvPr/>
          </p:nvSpPr>
          <p:spPr bwMode="auto">
            <a:xfrm>
              <a:off x="1746" y="2840"/>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solidFill>
                    <a:srgbClr val="CC0000"/>
                  </a:solidFill>
                  <a:latin typeface="Comic Sans MS" panose="030F0702030302020204" pitchFamily="66" charset="0"/>
                  <a:ea typeface="华文新魏" panose="02010800040101010101" pitchFamily="2" charset="-122"/>
                </a:rPr>
                <a:t>100GB</a:t>
              </a:r>
            </a:p>
          </p:txBody>
        </p:sp>
        <p:sp>
          <p:nvSpPr>
            <p:cNvPr id="40978" name="Text Box 25"/>
            <p:cNvSpPr txBox="1">
              <a:spLocks noChangeArrowheads="1"/>
            </p:cNvSpPr>
            <p:nvPr/>
          </p:nvSpPr>
          <p:spPr bwMode="auto">
            <a:xfrm>
              <a:off x="3016" y="2840"/>
              <a:ext cx="1089"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a:solidFill>
                    <a:srgbClr val="CC0000"/>
                  </a:solidFill>
                  <a:latin typeface="Comic Sans MS" panose="030F0702030302020204" pitchFamily="66" charset="0"/>
                  <a:ea typeface="华文新魏" panose="02010800040101010101"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ea typeface="微软雅黑" panose="020B0503020204020204" pitchFamily="34" charset="-122"/>
              </a:rPr>
              <a:t>问题：你认为哪一种最适合做计算机的存储器呢？</a:t>
            </a:r>
          </a:p>
        </p:txBody>
      </p:sp>
      <p:sp>
        <p:nvSpPr>
          <p:cNvPr id="40967"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12DEEBF-C707-4D95-9286-EE62BB38D932}" type="slidenum">
              <a:rPr lang="zh-CN" altLang="en-US" sz="1200" smtClean="0">
                <a:solidFill>
                  <a:srgbClr val="898989"/>
                </a:solidFill>
              </a:rPr>
              <a:pPr/>
              <a:t>36</a:t>
            </a:fld>
            <a:endParaRPr lang="zh-CN"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43011"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a:ea typeface="黑体" panose="02010609060101010101" pitchFamily="49" charset="-122"/>
              </a:rPr>
              <a:t>cache</a:t>
            </a:r>
            <a:endParaRPr kumimoji="1" lang="zh-CN" altLang="en-US" sz="2200" b="1">
              <a:ea typeface="黑体" panose="02010609060101010101" pitchFamily="49" charset="-122"/>
            </a:endParaRPr>
          </a:p>
        </p:txBody>
      </p:sp>
      <p:sp>
        <p:nvSpPr>
          <p:cNvPr id="43012"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主存</a:t>
            </a:r>
            <a:r>
              <a:rPr kumimoji="1" lang="en-US" altLang="zh-CN" sz="2200" b="1">
                <a:ea typeface="黑体" panose="02010609060101010101" pitchFamily="49" charset="-122"/>
              </a:rPr>
              <a:t>(RAM</a:t>
            </a:r>
            <a:r>
              <a:rPr kumimoji="1" lang="zh-CN" altLang="en-US" sz="2200" b="1">
                <a:ea typeface="黑体" panose="02010609060101010101" pitchFamily="49" charset="-122"/>
              </a:rPr>
              <a:t>和</a:t>
            </a:r>
            <a:r>
              <a:rPr kumimoji="1" lang="en-US" altLang="zh-CN" sz="2200" b="1">
                <a:ea typeface="黑体" panose="02010609060101010101" pitchFamily="49" charset="-122"/>
              </a:rPr>
              <a:t>ROM)</a:t>
            </a:r>
          </a:p>
        </p:txBody>
      </p:sp>
      <p:sp>
        <p:nvSpPr>
          <p:cNvPr id="43013"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 外存储器（硬盘、光盘）</a:t>
            </a:r>
          </a:p>
        </p:txBody>
      </p:sp>
      <p:sp>
        <p:nvSpPr>
          <p:cNvPr id="43014"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后备存储器（磁带库、光盘库）</a:t>
            </a:r>
          </a:p>
        </p:txBody>
      </p:sp>
      <p:sp>
        <p:nvSpPr>
          <p:cNvPr id="43015"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9"/>
          <p:cNvSpPr txBox="1">
            <a:spLocks noChangeArrowheads="1"/>
          </p:cNvSpPr>
          <p:nvPr/>
        </p:nvSpPr>
        <p:spPr bwMode="auto">
          <a:xfrm>
            <a:off x="6192838" y="1314450"/>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内部存储器</a:t>
            </a:r>
            <a:endParaRPr kumimoji="1" lang="zh-CN" altLang="en-US" sz="2400" b="1">
              <a:solidFill>
                <a:srgbClr val="0000CC"/>
              </a:solidFill>
              <a:ea typeface="黑体" panose="02010609060101010101" pitchFamily="49" charset="-122"/>
            </a:endParaRPr>
          </a:p>
        </p:txBody>
      </p:sp>
      <p:sp>
        <p:nvSpPr>
          <p:cNvPr id="43017" name="Text Box 10"/>
          <p:cNvSpPr txBox="1">
            <a:spLocks noChangeArrowheads="1"/>
          </p:cNvSpPr>
          <p:nvPr/>
        </p:nvSpPr>
        <p:spPr bwMode="auto">
          <a:xfrm>
            <a:off x="3716338" y="5094288"/>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外部存储器</a:t>
            </a:r>
            <a:endParaRPr kumimoji="1" lang="zh-CN" altLang="en-US" sz="2400" b="1">
              <a:solidFill>
                <a:srgbClr val="0000CC"/>
              </a:solidFill>
              <a:ea typeface="黑体" panose="02010609060101010101" pitchFamily="49" charset="-122"/>
            </a:endParaRPr>
          </a:p>
        </p:txBody>
      </p:sp>
      <p:sp>
        <p:nvSpPr>
          <p:cNvPr id="43018"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寄存器</a:t>
            </a:r>
          </a:p>
        </p:txBody>
      </p:sp>
      <p:sp>
        <p:nvSpPr>
          <p:cNvPr id="43019" name="Text Box 13"/>
          <p:cNvSpPr txBox="1">
            <a:spLocks noChangeArrowheads="1"/>
          </p:cNvSpPr>
          <p:nvPr/>
        </p:nvSpPr>
        <p:spPr bwMode="auto">
          <a:xfrm>
            <a:off x="7219950" y="1268413"/>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典型容量</a:t>
            </a:r>
          </a:p>
        </p:txBody>
      </p:sp>
      <p:sp>
        <p:nvSpPr>
          <p:cNvPr id="43020" name="Text Box 14"/>
          <p:cNvSpPr txBox="1">
            <a:spLocks noChangeArrowheads="1"/>
          </p:cNvSpPr>
          <p:nvPr/>
        </p:nvSpPr>
        <p:spPr bwMode="auto">
          <a:xfrm>
            <a:off x="7227888" y="1808163"/>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&lt;1KB</a:t>
            </a:r>
          </a:p>
        </p:txBody>
      </p:sp>
      <p:sp>
        <p:nvSpPr>
          <p:cNvPr id="43021" name="Text Box 15"/>
          <p:cNvSpPr txBox="1">
            <a:spLocks noChangeArrowheads="1"/>
          </p:cNvSpPr>
          <p:nvPr/>
        </p:nvSpPr>
        <p:spPr bwMode="auto">
          <a:xfrm>
            <a:off x="7362825" y="2362200"/>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1MB</a:t>
            </a:r>
          </a:p>
        </p:txBody>
      </p:sp>
      <p:sp>
        <p:nvSpPr>
          <p:cNvPr id="43022" name="Text Box 16"/>
          <p:cNvSpPr txBox="1">
            <a:spLocks noChangeArrowheads="1"/>
          </p:cNvSpPr>
          <p:nvPr/>
        </p:nvSpPr>
        <p:spPr bwMode="auto">
          <a:xfrm>
            <a:off x="7046913" y="3014663"/>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256MB</a:t>
            </a:r>
            <a:r>
              <a:rPr kumimoji="1" lang="en-US" altLang="zh-CN" sz="1800" b="1">
                <a:ea typeface="华文新魏" panose="02010800040101010101" pitchFamily="2" charset="-122"/>
              </a:rPr>
              <a:t>~</a:t>
            </a:r>
            <a:r>
              <a:rPr kumimoji="1" lang="en-US" altLang="zh-CN" sz="2200" b="1">
                <a:ea typeface="黑体" panose="02010609060101010101" pitchFamily="49" charset="-122"/>
              </a:rPr>
              <a:t>1GB</a:t>
            </a:r>
          </a:p>
        </p:txBody>
      </p:sp>
      <p:sp>
        <p:nvSpPr>
          <p:cNvPr id="43023" name="Text Box 17"/>
          <p:cNvSpPr txBox="1">
            <a:spLocks noChangeArrowheads="1"/>
          </p:cNvSpPr>
          <p:nvPr/>
        </p:nvSpPr>
        <p:spPr bwMode="auto">
          <a:xfrm>
            <a:off x="7002463" y="3743325"/>
            <a:ext cx="2141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40GB</a:t>
            </a:r>
            <a:r>
              <a:rPr kumimoji="1" lang="en-US" altLang="zh-CN" sz="1800" b="1">
                <a:ea typeface="华文新魏" panose="02010800040101010101" pitchFamily="2" charset="-122"/>
              </a:rPr>
              <a:t>~</a:t>
            </a:r>
            <a:r>
              <a:rPr kumimoji="1" lang="en-US" altLang="zh-CN" sz="2200" b="1">
                <a:ea typeface="黑体" panose="02010609060101010101" pitchFamily="49" charset="-122"/>
              </a:rPr>
              <a:t>200GB</a:t>
            </a:r>
          </a:p>
        </p:txBody>
      </p:sp>
      <p:sp>
        <p:nvSpPr>
          <p:cNvPr id="43024" name="Text Box 18"/>
          <p:cNvSpPr txBox="1">
            <a:spLocks noChangeArrowheads="1"/>
          </p:cNvSpPr>
          <p:nvPr/>
        </p:nvSpPr>
        <p:spPr bwMode="auto">
          <a:xfrm>
            <a:off x="7361238" y="446405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10TB</a:t>
            </a:r>
            <a:r>
              <a:rPr kumimoji="1" lang="en-US" altLang="zh-CN" sz="1800" b="1">
                <a:ea typeface="华文新魏" panose="02010800040101010101" pitchFamily="2" charset="-122"/>
              </a:rPr>
              <a:t>~</a:t>
            </a:r>
            <a:r>
              <a:rPr kumimoji="1" lang="en-US" altLang="zh-CN" sz="2200" b="1">
                <a:ea typeface="黑体" panose="02010609060101010101" pitchFamily="49" charset="-122"/>
              </a:rPr>
              <a:t>100TB</a:t>
            </a:r>
          </a:p>
        </p:txBody>
      </p:sp>
      <p:sp>
        <p:nvSpPr>
          <p:cNvPr id="43025" name="Text Box 19"/>
          <p:cNvSpPr txBox="1">
            <a:spLocks noChangeArrowheads="1"/>
          </p:cNvSpPr>
          <p:nvPr/>
        </p:nvSpPr>
        <p:spPr bwMode="auto">
          <a:xfrm>
            <a:off x="282575" y="1290638"/>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典型存取时间</a:t>
            </a:r>
          </a:p>
        </p:txBody>
      </p:sp>
      <p:sp>
        <p:nvSpPr>
          <p:cNvPr id="43026" name="Text Box 20"/>
          <p:cNvSpPr txBox="1">
            <a:spLocks noChangeArrowheads="1"/>
          </p:cNvSpPr>
          <p:nvPr/>
        </p:nvSpPr>
        <p:spPr bwMode="auto">
          <a:xfrm>
            <a:off x="206375" y="1800225"/>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1ns(0.5</a:t>
            </a:r>
            <a:r>
              <a:rPr kumimoji="1" lang="en-US" altLang="zh-CN" sz="2200" b="1">
                <a:ea typeface="黑体" panose="02010609060101010101" pitchFamily="49" charset="-122"/>
                <a:cs typeface="Times New Roman" panose="02020603050405020304" pitchFamily="18" charset="0"/>
              </a:rPr>
              <a:t>~</a:t>
            </a:r>
            <a:r>
              <a:rPr kumimoji="1" lang="en-US" altLang="zh-CN" sz="2200" b="1">
                <a:ea typeface="黑体" panose="02010609060101010101" pitchFamily="49" charset="-122"/>
              </a:rPr>
              <a:t>1cycles</a:t>
            </a:r>
            <a:r>
              <a:rPr kumimoji="1" lang="en-US" altLang="zh-CN" sz="1500" b="1">
                <a:solidFill>
                  <a:schemeClr val="hlink"/>
                </a:solidFill>
                <a:latin typeface="Times New Roman" panose="02020603050405020304" pitchFamily="18" charset="0"/>
                <a:ea typeface="宋体" panose="02010600030101010101" pitchFamily="2" charset="-122"/>
              </a:rPr>
              <a:t>)</a:t>
            </a:r>
            <a:endParaRPr kumimoji="1" lang="zh-CN" altLang="en-US" sz="2300" b="1">
              <a:solidFill>
                <a:schemeClr val="hlink"/>
              </a:solidFill>
              <a:ea typeface="宋体" panose="02010600030101010101" pitchFamily="2" charset="-122"/>
            </a:endParaRPr>
          </a:p>
        </p:txBody>
      </p:sp>
      <p:sp>
        <p:nvSpPr>
          <p:cNvPr id="43027" name="Text Box 21"/>
          <p:cNvSpPr txBox="1">
            <a:spLocks noChangeArrowheads="1"/>
          </p:cNvSpPr>
          <p:nvPr/>
        </p:nvSpPr>
        <p:spPr bwMode="auto">
          <a:xfrm>
            <a:off x="206375" y="2347913"/>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2ns(1~3cycles)</a:t>
            </a:r>
          </a:p>
        </p:txBody>
      </p:sp>
      <p:sp>
        <p:nvSpPr>
          <p:cNvPr id="43028" name="Text Box 22"/>
          <p:cNvSpPr txBox="1">
            <a:spLocks noChangeArrowheads="1"/>
          </p:cNvSpPr>
          <p:nvPr/>
        </p:nvSpPr>
        <p:spPr bwMode="auto">
          <a:xfrm>
            <a:off x="115888" y="3024188"/>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10ns(10~100cycles)</a:t>
            </a:r>
            <a:endParaRPr kumimoji="1" lang="en-US" altLang="zh-CN" sz="1500" b="1">
              <a:solidFill>
                <a:schemeClr val="hlink"/>
              </a:solidFill>
              <a:latin typeface="Times New Roman" panose="02020603050405020304" pitchFamily="18" charset="0"/>
              <a:ea typeface="宋体" panose="02010600030101010101" pitchFamily="2" charset="-122"/>
            </a:endParaRPr>
          </a:p>
        </p:txBody>
      </p:sp>
      <p:sp>
        <p:nvSpPr>
          <p:cNvPr id="43029" name="Text Box 23"/>
          <p:cNvSpPr txBox="1">
            <a:spLocks noChangeArrowheads="1"/>
          </p:cNvSpPr>
          <p:nvPr/>
        </p:nvSpPr>
        <p:spPr bwMode="auto">
          <a:xfrm>
            <a:off x="115888" y="3789363"/>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a:ea typeface="黑体" panose="02010609060101010101" pitchFamily="49" charset="-122"/>
              </a:rPr>
              <a:t>10ms(10</a:t>
            </a:r>
            <a:r>
              <a:rPr kumimoji="1" lang="en-US" altLang="zh-CN" sz="2000" b="1" baseline="30000">
                <a:ea typeface="黑体" panose="02010609060101010101" pitchFamily="49" charset="-122"/>
              </a:rPr>
              <a:t>7</a:t>
            </a:r>
            <a:r>
              <a:rPr kumimoji="1" lang="en-US" altLang="zh-CN" sz="2000" b="1">
                <a:ea typeface="华文新魏" panose="02010800040101010101" pitchFamily="2" charset="-122"/>
              </a:rPr>
              <a:t>~10</a:t>
            </a:r>
            <a:r>
              <a:rPr kumimoji="1" lang="en-US" altLang="zh-CN" sz="2000" b="1" baseline="30000">
                <a:ea typeface="华文新魏" panose="02010800040101010101" pitchFamily="2" charset="-122"/>
              </a:rPr>
              <a:t>8</a:t>
            </a:r>
            <a:r>
              <a:rPr kumimoji="1" lang="en-US" altLang="zh-CN" sz="2000" b="1">
                <a:ea typeface="华文新魏" panose="02010800040101010101" pitchFamily="2" charset="-122"/>
              </a:rPr>
              <a:t>cycles)</a:t>
            </a:r>
            <a:endParaRPr kumimoji="1" lang="zh-CN" altLang="en-US" sz="2000" b="1">
              <a:ea typeface="华文新魏" panose="02010800040101010101" pitchFamily="2" charset="-122"/>
            </a:endParaRPr>
          </a:p>
        </p:txBody>
      </p:sp>
      <p:sp>
        <p:nvSpPr>
          <p:cNvPr id="43030" name="Text Box 24"/>
          <p:cNvSpPr txBox="1">
            <a:spLocks noChangeArrowheads="1"/>
          </p:cNvSpPr>
          <p:nvPr/>
        </p:nvSpPr>
        <p:spPr bwMode="auto">
          <a:xfrm>
            <a:off x="115888" y="4418013"/>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10s(</a:t>
            </a:r>
            <a:r>
              <a:rPr kumimoji="1" lang="zh-CN" altLang="en-US" sz="2200" b="1">
                <a:ea typeface="黑体" panose="02010609060101010101" pitchFamily="49" charset="-122"/>
              </a:rPr>
              <a:t>脱机</a:t>
            </a:r>
            <a:r>
              <a:rPr kumimoji="1" lang="en-US" altLang="zh-CN" sz="2200" b="1">
                <a:ea typeface="黑体" panose="02010609060101010101" pitchFamily="49" charset="-122"/>
              </a:rPr>
              <a:t>)</a:t>
            </a:r>
          </a:p>
        </p:txBody>
      </p:sp>
      <p:sp>
        <p:nvSpPr>
          <p:cNvPr id="43031" name="Text Box 27"/>
          <p:cNvSpPr txBox="1">
            <a:spLocks noChangeArrowheads="1"/>
          </p:cNvSpPr>
          <p:nvPr/>
        </p:nvSpPr>
        <p:spPr bwMode="auto">
          <a:xfrm>
            <a:off x="655638" y="5854700"/>
            <a:ext cx="819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66"/>
                </a:solidFill>
                <a:ea typeface="黑体" panose="02010609060101010101" pitchFamily="49" charset="-122"/>
              </a:rPr>
              <a:t>列出的时间和容量会随时间变化，但数量级相对关系不变。</a:t>
            </a:r>
          </a:p>
        </p:txBody>
      </p:sp>
      <p:sp>
        <p:nvSpPr>
          <p:cNvPr id="430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D9EFA0-6E84-420A-9559-416493A6FB6D}" type="slidenum">
              <a:rPr lang="zh-CN" altLang="en-US" sz="1200" smtClean="0">
                <a:solidFill>
                  <a:srgbClr val="898989"/>
                </a:solidFill>
              </a:rPr>
              <a:pPr/>
              <a:t>37</a:t>
            </a:fld>
            <a:endParaRPr lang="zh-CN" altLang="en-US" sz="1200">
              <a:solidFill>
                <a:srgbClr val="898989"/>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a:t>加快访存速度措施：引入</a:t>
            </a:r>
            <a:r>
              <a:rPr lang="en-US" altLang="zh-CN" sz="3200"/>
              <a:t>Cache</a:t>
            </a:r>
          </a:p>
        </p:txBody>
      </p:sp>
      <p:sp>
        <p:nvSpPr>
          <p:cNvPr id="404483" name="Rectangle 3"/>
          <p:cNvSpPr>
            <a:spLocks noGrp="1" noChangeArrowheads="1"/>
          </p:cNvSpPr>
          <p:nvPr>
            <p:ph type="body" idx="4294967295"/>
          </p:nvPr>
        </p:nvSpPr>
        <p:spPr>
          <a:xfrm>
            <a:off x="100013" y="920750"/>
            <a:ext cx="8782050" cy="4583113"/>
          </a:xfrm>
        </p:spPr>
        <p:txBody>
          <a:bodyPr lIns="91440" tIns="45720" rIns="91440" bIns="45720"/>
          <a:lstStyle/>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大量典型程序的运行情况分析结果表明</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在较短时间间隔内，程序产生的地址往往集中在一个很小范围内</a:t>
            </a:r>
          </a:p>
          <a:p>
            <a:pPr lvl="1" eaLnBrk="1" hangingPunct="1">
              <a:lnSpc>
                <a:spcPct val="110000"/>
              </a:lnSpc>
              <a:spcBef>
                <a:spcPct val="4500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这种现象称为程序访问的局部性：</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空间局部性、时间局部性</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程序具有访问局部性特征的原因</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数据：连续存放，数组元素重复、按序访问</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为什么引入</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和主存之间设置一个快速小容量的存储器，其中总是存放最活跃（被频繁访问）的程序和数据，由于程序访问的局部性特征，大多数情况下，</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能直接从这个高速缓存中取得指令和数据，而不必访问主存。</a:t>
            </a:r>
          </a:p>
        </p:txBody>
      </p:sp>
      <p:sp>
        <p:nvSpPr>
          <p:cNvPr id="404484" name="Text Box 4"/>
          <p:cNvSpPr txBox="1">
            <a:spLocks noChangeArrowheads="1"/>
          </p:cNvSpPr>
          <p:nvPr/>
        </p:nvSpPr>
        <p:spPr bwMode="auto">
          <a:xfrm>
            <a:off x="641350" y="6080125"/>
            <a:ext cx="7056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3300"/>
                </a:solidFill>
                <a:ea typeface="黑体" panose="02010609060101010101" pitchFamily="49" charset="-122"/>
              </a:rPr>
              <a:t>这个高速缓存就是位于主存和</a:t>
            </a:r>
            <a:r>
              <a:rPr kumimoji="1" lang="en-US" altLang="zh-CN" sz="2400" b="1">
                <a:solidFill>
                  <a:srgbClr val="CC3300"/>
                </a:solidFill>
                <a:ea typeface="黑体" panose="02010609060101010101" pitchFamily="49" charset="-122"/>
              </a:rPr>
              <a:t>CPU</a:t>
            </a:r>
            <a:r>
              <a:rPr kumimoji="1" lang="zh-CN" altLang="en-US" sz="2400" b="1">
                <a:solidFill>
                  <a:srgbClr val="CC3300"/>
                </a:solidFill>
                <a:ea typeface="黑体" panose="02010609060101010101" pitchFamily="49" charset="-122"/>
              </a:rPr>
              <a:t>之间的</a:t>
            </a:r>
            <a:r>
              <a:rPr kumimoji="1" lang="en-US" altLang="zh-CN" sz="2400" b="1">
                <a:solidFill>
                  <a:srgbClr val="CC3300"/>
                </a:solidFill>
                <a:ea typeface="黑体" panose="02010609060101010101" pitchFamily="49" charset="-122"/>
              </a:rPr>
              <a:t>Cache</a:t>
            </a:r>
            <a:r>
              <a:rPr kumimoji="1" lang="zh-CN" altLang="en-US" sz="2400" b="1">
                <a:solidFill>
                  <a:srgbClr val="CC3300"/>
                </a:solidFill>
                <a:ea typeface="黑体" panose="02010609060101010101" pitchFamily="49" charset="-122"/>
              </a:rPr>
              <a:t>！</a:t>
            </a:r>
          </a:p>
        </p:txBody>
      </p:sp>
      <p:sp>
        <p:nvSpPr>
          <p:cNvPr id="440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48952D4-B4B7-4F25-B128-3FF127F68D8F}" type="slidenum">
              <a:rPr lang="zh-CN" altLang="en-US" sz="1200" smtClean="0">
                <a:solidFill>
                  <a:srgbClr val="898989"/>
                </a:solidFill>
              </a:rPr>
              <a:pPr/>
              <a:t>38</a:t>
            </a:fld>
            <a:endParaRPr lang="zh-CN"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65100" y="993775"/>
            <a:ext cx="4241800" cy="4940300"/>
          </a:xfrm>
        </p:spPr>
        <p:txBody>
          <a:bodyPr lIns="91440" tIns="45720" rIns="91440" bIns="45720"/>
          <a:lstStyle/>
          <a:p>
            <a:pPr marL="268288" indent="-268288" defTabSz="717550" eaLnBrk="1" hangingPunct="1">
              <a:lnSpc>
                <a:spcPct val="125000"/>
              </a:lnSpc>
              <a:spcBef>
                <a:spcPct val="30000"/>
              </a:spcBef>
            </a:pP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是一种小容量高速缓冲存储器，它由</a:t>
            </a:r>
            <a:r>
              <a:rPr lang="en-US" altLang="zh-CN" sz="2000">
                <a:solidFill>
                  <a:srgbClr val="006600"/>
                </a:solidFill>
                <a:latin typeface="微软雅黑" panose="020B0503020204020204" pitchFamily="34" charset="-122"/>
                <a:ea typeface="微软雅黑" panose="020B0503020204020204" pitchFamily="34" charset="-122"/>
              </a:rPr>
              <a:t>SRAM</a:t>
            </a:r>
            <a:r>
              <a:rPr lang="zh-CN" altLang="en-US" sz="2000">
                <a:solidFill>
                  <a:srgbClr val="006600"/>
                </a:solidFill>
                <a:latin typeface="微软雅黑" panose="020B0503020204020204" pitchFamily="34" charset="-122"/>
                <a:ea typeface="微软雅黑" panose="020B0503020204020204" pitchFamily="34" charset="-122"/>
              </a:rPr>
              <a:t>组成。</a:t>
            </a:r>
          </a:p>
          <a:p>
            <a:pPr marL="268288" indent="-268288" defTabSz="717550" eaLnBrk="1" hangingPunct="1">
              <a:lnSpc>
                <a:spcPct val="125000"/>
              </a:lnSpc>
              <a:spcBef>
                <a:spcPct val="30000"/>
              </a:spcBef>
            </a:pP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直接制作在</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芯片内，速度几乎与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一样快。</a:t>
            </a:r>
          </a:p>
          <a:p>
            <a:pPr marL="268288" indent="-268288" defTabSz="717550" eaLnBrk="1" hangingPunct="1">
              <a:lnSpc>
                <a:spcPct val="125000"/>
              </a:lnSpc>
              <a:spcBef>
                <a:spcPct val="30000"/>
              </a:spcBef>
            </a:pPr>
            <a:r>
              <a:rPr lang="zh-CN" altLang="en-US" sz="2000">
                <a:solidFill>
                  <a:srgbClr val="006600"/>
                </a:solidFill>
                <a:latin typeface="微软雅黑" panose="020B0503020204020204" pitchFamily="34" charset="-122"/>
                <a:ea typeface="微软雅黑" panose="020B0503020204020204" pitchFamily="34" charset="-122"/>
              </a:rPr>
              <a:t>程序运行时，</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使用的一部分数据</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指令会预先成批拷贝在</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中，</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的内容是主存储器中部分内容的映象。</a:t>
            </a:r>
            <a:endParaRPr lang="en-US" altLang="zh-CN" sz="2000">
              <a:solidFill>
                <a:srgbClr val="006600"/>
              </a:solidFill>
              <a:latin typeface="微软雅黑" panose="020B0503020204020204" pitchFamily="34" charset="-122"/>
              <a:ea typeface="微软雅黑" panose="020B0503020204020204" pitchFamily="34" charset="-122"/>
            </a:endParaRPr>
          </a:p>
          <a:p>
            <a:pPr marL="268288" indent="-268288" defTabSz="717550" eaLnBrk="1" hangingPunct="1">
              <a:lnSpc>
                <a:spcPct val="125000"/>
              </a:lnSpc>
              <a:spcBef>
                <a:spcPct val="30000"/>
              </a:spcBef>
            </a:pPr>
            <a:r>
              <a:rPr lang="zh-CN" altLang="en-US" sz="2000">
                <a:solidFill>
                  <a:srgbClr val="006600"/>
                </a:solidFill>
                <a:latin typeface="微软雅黑" panose="020B0503020204020204" pitchFamily="34" charset="-122"/>
                <a:ea typeface="微软雅黑" panose="020B0503020204020204" pitchFamily="34" charset="-122"/>
              </a:rPr>
              <a:t>当</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需要从内存读</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写</a:t>
            </a:r>
            <a:r>
              <a:rPr lang="en-US" altLang="zh-CN" sz="2000">
                <a:solidFill>
                  <a:srgbClr val="006600"/>
                </a:solidFill>
                <a:latin typeface="微软雅黑" panose="020B0503020204020204" pitchFamily="34" charset="-122"/>
                <a:ea typeface="微软雅黑" panose="020B0503020204020204" pitchFamily="34" charset="-122"/>
              </a:rPr>
              <a:t>)</a:t>
            </a:r>
            <a:r>
              <a:rPr lang="zh-CN" altLang="en-US" sz="2000">
                <a:solidFill>
                  <a:srgbClr val="006600"/>
                </a:solidFill>
                <a:latin typeface="微软雅黑" panose="020B0503020204020204" pitchFamily="34" charset="-122"/>
                <a:ea typeface="微软雅黑" panose="020B0503020204020204" pitchFamily="34" charset="-122"/>
              </a:rPr>
              <a:t>数据或指令时，先检查</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，若有，就直接从</a:t>
            </a:r>
            <a:r>
              <a:rPr lang="en-US" altLang="zh-CN" sz="2000">
                <a:solidFill>
                  <a:srgbClr val="006600"/>
                </a:solidFill>
                <a:latin typeface="微软雅黑" panose="020B0503020204020204" pitchFamily="34" charset="-122"/>
                <a:ea typeface="微软雅黑" panose="020B0503020204020204" pitchFamily="34" charset="-122"/>
              </a:rPr>
              <a:t>Cache</a:t>
            </a:r>
            <a:r>
              <a:rPr lang="zh-CN" altLang="en-US" sz="2000">
                <a:solidFill>
                  <a:srgbClr val="006600"/>
                </a:solidFill>
                <a:latin typeface="微软雅黑" panose="020B0503020204020204" pitchFamily="34" charset="-122"/>
                <a:ea typeface="微软雅黑" panose="020B0503020204020204" pitchFamily="34" charset="-122"/>
              </a:rPr>
              <a:t>中读取，而不用访问主存储器。</a:t>
            </a:r>
          </a:p>
        </p:txBody>
      </p:sp>
      <p:sp>
        <p:nvSpPr>
          <p:cNvPr id="45060"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61"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0</a:t>
            </a:r>
          </a:p>
        </p:txBody>
      </p:sp>
      <p:sp>
        <p:nvSpPr>
          <p:cNvPr id="45062"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a:t>
            </a:r>
          </a:p>
        </p:txBody>
      </p:sp>
      <p:sp>
        <p:nvSpPr>
          <p:cNvPr id="45063"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2</a:t>
            </a:r>
          </a:p>
        </p:txBody>
      </p:sp>
      <p:sp>
        <p:nvSpPr>
          <p:cNvPr id="45064"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45065"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45066"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5</a:t>
            </a:r>
          </a:p>
        </p:txBody>
      </p:sp>
      <p:sp>
        <p:nvSpPr>
          <p:cNvPr id="45067"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6</a:t>
            </a:r>
          </a:p>
        </p:txBody>
      </p:sp>
      <p:sp>
        <p:nvSpPr>
          <p:cNvPr id="45068"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7</a:t>
            </a:r>
          </a:p>
        </p:txBody>
      </p:sp>
      <p:sp>
        <p:nvSpPr>
          <p:cNvPr id="45069"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0"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71"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72"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11</a:t>
            </a:r>
          </a:p>
        </p:txBody>
      </p:sp>
      <p:sp>
        <p:nvSpPr>
          <p:cNvPr id="45073"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12</a:t>
            </a:r>
          </a:p>
        </p:txBody>
      </p:sp>
      <p:sp>
        <p:nvSpPr>
          <p:cNvPr id="45074"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13</a:t>
            </a:r>
          </a:p>
        </p:txBody>
      </p:sp>
      <p:sp>
        <p:nvSpPr>
          <p:cNvPr id="45075"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76"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15</a:t>
            </a:r>
          </a:p>
        </p:txBody>
      </p:sp>
      <p:sp>
        <p:nvSpPr>
          <p:cNvPr id="45077"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9"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80"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81"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88"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黑体" panose="02010609060101010101" pitchFamily="49" charset="-122"/>
              </a:rPr>
              <a:t>主存中的信息按</a:t>
            </a:r>
            <a:r>
              <a:rPr lang="zh-CN" altLang="en-US" sz="2000" b="1">
                <a:solidFill>
                  <a:srgbClr val="FF0000"/>
                </a:solidFill>
                <a:ea typeface="黑体" panose="02010609060101010101" pitchFamily="49" charset="-122"/>
              </a:rPr>
              <a:t>“块”</a:t>
            </a:r>
            <a:r>
              <a:rPr lang="zh-CN" altLang="en-US" sz="2000" b="1">
                <a:ea typeface="黑体" panose="02010609060101010101" pitchFamily="49" charset="-122"/>
              </a:rPr>
              <a:t>送到</a:t>
            </a:r>
            <a:r>
              <a:rPr lang="en-US" altLang="zh-CN" sz="2000" b="1">
                <a:ea typeface="黑体" panose="02010609060101010101" pitchFamily="49" charset="-122"/>
              </a:rPr>
              <a:t>Cache</a:t>
            </a:r>
            <a:r>
              <a:rPr lang="zh-CN" altLang="en-US" sz="2000" b="1">
                <a:ea typeface="黑体" panose="02010609060101010101" pitchFamily="49" charset="-122"/>
              </a:rPr>
              <a:t>中</a:t>
            </a:r>
          </a:p>
        </p:txBody>
      </p:sp>
      <p:sp>
        <p:nvSpPr>
          <p:cNvPr id="45090" name="Text Box 34"/>
          <p:cNvSpPr txBox="1">
            <a:spLocks noChangeArrowheads="1"/>
          </p:cNvSpPr>
          <p:nvPr/>
        </p:nvSpPr>
        <p:spPr bwMode="auto">
          <a:xfrm>
            <a:off x="7261225" y="1149350"/>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黑体" panose="02010609060101010101" pitchFamily="49" charset="-122"/>
              </a:rPr>
              <a:t>Cache</a:t>
            </a:r>
            <a:r>
              <a:rPr lang="zh-CN" altLang="en-US" sz="2000" b="1">
                <a:solidFill>
                  <a:schemeClr val="accent2"/>
                </a:solidFill>
                <a:ea typeface="黑体" panose="02010609060101010101" pitchFamily="49" charset="-122"/>
              </a:rPr>
              <a:t>存储器</a:t>
            </a:r>
          </a:p>
        </p:txBody>
      </p:sp>
      <p:sp>
        <p:nvSpPr>
          <p:cNvPr id="45091" name="Text Box 35"/>
          <p:cNvSpPr txBox="1">
            <a:spLocks noChangeArrowheads="1"/>
          </p:cNvSpPr>
          <p:nvPr/>
        </p:nvSpPr>
        <p:spPr bwMode="auto">
          <a:xfrm>
            <a:off x="4895850" y="3316288"/>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Helvetica" panose="020B0604020202020204" pitchFamily="34" charset="0"/>
                <a:ea typeface="黑体" panose="02010609060101010101"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黑体" panose="02010609060101010101" pitchFamily="49" charset="-122"/>
              </a:rPr>
              <a:t>数据访问过程：</a:t>
            </a:r>
          </a:p>
        </p:txBody>
      </p:sp>
      <p:sp>
        <p:nvSpPr>
          <p:cNvPr id="45093" name="Text Box 37"/>
          <p:cNvSpPr txBox="1">
            <a:spLocks noChangeArrowheads="1"/>
          </p:cNvSpPr>
          <p:nvPr/>
        </p:nvSpPr>
        <p:spPr bwMode="auto">
          <a:xfrm>
            <a:off x="3402013" y="6173788"/>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FF0000"/>
                </a:solidFill>
                <a:latin typeface="微软雅黑" panose="020B0503020204020204" pitchFamily="34" charset="-122"/>
                <a:ea typeface="微软雅黑" panose="020B0503020204020204" pitchFamily="34" charset="-122"/>
              </a:rPr>
              <a:t>）</a:t>
            </a:r>
          </a:p>
        </p:txBody>
      </p:sp>
      <p:sp>
        <p:nvSpPr>
          <p:cNvPr id="45094"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09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E268948-A30B-4CE2-92ED-C7B7F1221F08}" type="slidenum">
              <a:rPr lang="zh-CN" altLang="en-US" sz="1200" smtClean="0">
                <a:solidFill>
                  <a:srgbClr val="898989"/>
                </a:solidFill>
              </a:rPr>
              <a:pPr/>
              <a:t>39</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2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2449"/>
                                        </p:tgtEl>
                                        <p:attrNameLst>
                                          <p:attrName>style.visibility</p:attrName>
                                        </p:attrNameLst>
                                      </p:cBhvr>
                                      <p:to>
                                        <p:strVal val="visible"/>
                                      </p:to>
                                    </p:set>
                                    <p:animEffect transition="in" filter="blinds(horizontal)">
                                      <p:cBhvr>
                                        <p:cTn id="11" dur="500"/>
                                        <p:tgtEl>
                                          <p:spTgt spid="5724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24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7244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7244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7244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36538" y="53975"/>
            <a:ext cx="8807450" cy="569913"/>
          </a:xfrm>
        </p:spPr>
        <p:txBody>
          <a:bodyPr lIns="91440" tIns="45720" rIns="91440" bIns="45720" anchor="ctr"/>
          <a:lstStyle/>
          <a:p>
            <a:pPr eaLnBrk="1" hangingPunct="1"/>
            <a:r>
              <a:rPr lang="zh-CN" altLang="en-US"/>
              <a:t>存储器分类</a:t>
            </a:r>
          </a:p>
        </p:txBody>
      </p:sp>
      <p:sp>
        <p:nvSpPr>
          <p:cNvPr id="8195"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半导体存储器：</a:t>
            </a:r>
            <a:r>
              <a:rPr lang="zh-CN" altLang="en-US" sz="2200">
                <a:solidFill>
                  <a:srgbClr val="006600"/>
                </a:solidFill>
                <a:latin typeface="微软雅黑" panose="020B0503020204020204" pitchFamily="34" charset="-122"/>
                <a:ea typeface="微软雅黑" panose="020B0503020204020204" pitchFamily="34" charset="-122"/>
              </a:rPr>
              <a:t>双极型，静态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型，动态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磁表面存储器：</a:t>
            </a:r>
            <a:r>
              <a:rPr lang="zh-CN" altLang="en-US" sz="2200">
                <a:solidFill>
                  <a:srgbClr val="006600"/>
                </a:solidFill>
                <a:latin typeface="微软雅黑" panose="020B0503020204020204" pitchFamily="34" charset="-122"/>
                <a:ea typeface="微软雅黑" panose="020B0503020204020204" pitchFamily="34" charset="-122"/>
              </a:rPr>
              <a:t>磁盘（</a:t>
            </a:r>
            <a:r>
              <a:rPr lang="en-US" altLang="zh-CN" sz="2200">
                <a:solidFill>
                  <a:srgbClr val="006600"/>
                </a:solidFill>
                <a:latin typeface="微软雅黑" panose="020B0503020204020204" pitchFamily="34" charset="-122"/>
                <a:ea typeface="微软雅黑" panose="020B0503020204020204" pitchFamily="34" charset="-122"/>
              </a:rPr>
              <a:t>Disk</a:t>
            </a:r>
            <a:r>
              <a:rPr lang="zh-CN" altLang="en-US" sz="2200">
                <a:solidFill>
                  <a:srgbClr val="006600"/>
                </a:solidFill>
                <a:latin typeface="微软雅黑" panose="020B0503020204020204" pitchFamily="34" charset="-122"/>
                <a:ea typeface="微软雅黑" panose="020B0503020204020204" pitchFamily="34" charset="-122"/>
              </a:rPr>
              <a:t>）、磁带 （</a:t>
            </a:r>
            <a:r>
              <a:rPr lang="en-US" altLang="zh-CN" sz="2200">
                <a:solidFill>
                  <a:srgbClr val="006600"/>
                </a:solidFill>
                <a:latin typeface="微软雅黑" panose="020B0503020204020204" pitchFamily="34" charset="-122"/>
                <a:ea typeface="微软雅黑" panose="020B0503020204020204" pitchFamily="34" charset="-122"/>
              </a:rPr>
              <a:t>Tape</a:t>
            </a:r>
            <a:r>
              <a:rPr lang="zh-CN" altLang="en-US" sz="220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光存储器：</a:t>
            </a:r>
            <a:r>
              <a:rPr lang="en-US" altLang="zh-CN" sz="2200">
                <a:solidFill>
                  <a:srgbClr val="006600"/>
                </a:solidFill>
                <a:latin typeface="微软雅黑" panose="020B0503020204020204" pitchFamily="34" charset="-122"/>
                <a:ea typeface="微软雅黑" panose="020B0503020204020204" pitchFamily="34" charset="-122"/>
              </a:rPr>
              <a:t>CD，CD-ROM，DVD</a:t>
            </a:r>
            <a:endParaRPr lang="zh-CN" altLang="en-US" sz="220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819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9F03B8A-5145-439C-8C83-45E000FB691C}" type="slidenum">
              <a:rPr lang="zh-CN" altLang="en-US" sz="1200" smtClean="0">
                <a:solidFill>
                  <a:srgbClr val="898989"/>
                </a:solidFill>
              </a:rPr>
              <a:pPr/>
              <a:t>4</a:t>
            </a:fld>
            <a:endParaRPr lang="zh-CN"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257300"/>
            <a:ext cx="73787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若被访问信息不在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a:solidFill>
                  <a:schemeClr val="accent2"/>
                </a:solidFill>
                <a:latin typeface="微软雅黑" panose="020B0503020204020204" pitchFamily="34" charset="-122"/>
                <a:ea typeface="微软雅黑" panose="020B0503020204020204" pitchFamily="34" charset="-122"/>
              </a:rPr>
              <a:t>(miss)</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470" name="AutoShape 6"/>
          <p:cNvSpPr>
            <a:spLocks noChangeArrowheads="1"/>
          </p:cNvSpPr>
          <p:nvPr/>
        </p:nvSpPr>
        <p:spPr bwMode="auto">
          <a:xfrm flipH="1">
            <a:off x="161925" y="2889250"/>
            <a:ext cx="1349375" cy="2628900"/>
          </a:xfrm>
          <a:prstGeom prst="wedgeRoundRectCallout">
            <a:avLst>
              <a:gd name="adj1" fmla="val -154120"/>
              <a:gd name="adj2" fmla="val -26704"/>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中，称为命中</a:t>
            </a:r>
            <a:r>
              <a:rPr kumimoji="1" lang="en-US" altLang="zh-CN" sz="2200" b="1">
                <a:solidFill>
                  <a:schemeClr val="accent2"/>
                </a:solidFill>
                <a:latin typeface="微软雅黑" panose="020B0503020204020204" pitchFamily="34" charset="-122"/>
                <a:ea typeface="微软雅黑" panose="020B0503020204020204" pitchFamily="34" charset="-122"/>
              </a:rPr>
              <a:t>(hit)</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501" name="Text Box 37"/>
          <p:cNvSpPr txBox="1">
            <a:spLocks noChangeArrowheads="1"/>
          </p:cNvSpPr>
          <p:nvPr/>
        </p:nvSpPr>
        <p:spPr bwMode="auto">
          <a:xfrm>
            <a:off x="123825" y="866775"/>
            <a:ext cx="1628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微软雅黑" panose="020B0503020204020204" pitchFamily="34" charset="-122"/>
              </a:rPr>
              <a:t>执行指令时！</a:t>
            </a:r>
          </a:p>
        </p:txBody>
      </p:sp>
      <p:sp>
        <p:nvSpPr>
          <p:cNvPr id="574472" name="Text Box 8"/>
          <p:cNvSpPr txBox="1">
            <a:spLocks noChangeArrowheads="1"/>
          </p:cNvSpPr>
          <p:nvPr/>
        </p:nvSpPr>
        <p:spPr bwMode="auto">
          <a:xfrm>
            <a:off x="174625" y="5819775"/>
            <a:ext cx="23066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指令最初给出的是</a:t>
            </a:r>
          </a:p>
          <a:p>
            <a:pPr>
              <a:spcBef>
                <a:spcPct val="50000"/>
              </a:spcBef>
            </a:pPr>
            <a:r>
              <a:rPr lang="zh-CN" altLang="en-US" sz="2000" b="1">
                <a:latin typeface="微软雅黑" panose="020B0503020204020204" pitchFamily="34" charset="-122"/>
                <a:ea typeface="微软雅黑" panose="020B0503020204020204" pitchFamily="34" charset="-122"/>
              </a:rPr>
              <a:t>虚拟地址！</a:t>
            </a:r>
          </a:p>
        </p:txBody>
      </p:sp>
      <p:sp>
        <p:nvSpPr>
          <p:cNvPr id="574473" name="Text Box 9"/>
          <p:cNvSpPr txBox="1">
            <a:spLocks noChangeArrowheads="1"/>
          </p:cNvSpPr>
          <p:nvPr/>
        </p:nvSpPr>
        <p:spPr bwMode="auto">
          <a:xfrm>
            <a:off x="2524125" y="5967413"/>
            <a:ext cx="2757488" cy="7016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如果将虚拟地址转换为主存地址，自学。）</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460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1B8E9DB-E161-4F54-BF31-9F8C770C680A}" type="slidenum">
              <a:rPr lang="zh-CN" altLang="en-US" sz="1200" smtClean="0">
                <a:solidFill>
                  <a:srgbClr val="898989"/>
                </a:solidFill>
              </a:rPr>
              <a:pPr/>
              <a:t>40</a:t>
            </a:fld>
            <a:endParaRPr lang="zh-CN" altLang="en-US" sz="1200">
              <a:solidFill>
                <a:srgbClr val="898989"/>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FF"/>
                </a:solidFill>
                <a:latin typeface="微软雅黑" panose="020B0503020204020204" pitchFamily="34" charset="-122"/>
                <a:ea typeface="微软雅黑" panose="020B0503020204020204" pitchFamily="34" charset="-122"/>
              </a:rPr>
              <a:t>问题：要实现</a:t>
            </a:r>
            <a:r>
              <a:rPr kumimoji="1" lang="en-US" altLang="zh-CN" sz="2400" b="1">
                <a:solidFill>
                  <a:srgbClr val="0000FF"/>
                </a:solidFill>
                <a:latin typeface="微软雅黑" panose="020B0503020204020204" pitchFamily="34" charset="-122"/>
                <a:ea typeface="微软雅黑" panose="020B0503020204020204" pitchFamily="34" charset="-122"/>
              </a:rPr>
              <a:t>Cache</a:t>
            </a:r>
            <a:r>
              <a:rPr kumimoji="1" lang="zh-CN" altLang="en-US" sz="2400" b="1">
                <a:solidFill>
                  <a:srgbClr val="0000FF"/>
                </a:solidFill>
                <a:latin typeface="微软雅黑" panose="020B0503020204020204" pitchFamily="34" charset="-122"/>
                <a:ea typeface="微软雅黑" panose="020B0503020204020204" pitchFamily="34" charset="-122"/>
              </a:rPr>
              <a:t>机制需要解决哪些问题？</a:t>
            </a:r>
          </a:p>
        </p:txBody>
      </p:sp>
      <p:sp>
        <p:nvSpPr>
          <p:cNvPr id="763942" name="Text Box 38"/>
          <p:cNvSpPr txBox="1">
            <a:spLocks noChangeArrowheads="1"/>
          </p:cNvSpPr>
          <p:nvPr/>
        </p:nvSpPr>
        <p:spPr bwMode="auto">
          <a:xfrm>
            <a:off x="296863" y="1638300"/>
            <a:ext cx="6615112"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zh-CN" altLang="en-US" sz="2200" b="1">
                <a:solidFill>
                  <a:srgbClr val="FF0000"/>
                </a:solidFill>
                <a:latin typeface="微软雅黑" panose="020B0503020204020204" pitchFamily="34" charset="-122"/>
                <a:ea typeface="微软雅黑" panose="020B0503020204020204" pitchFamily="34" charset="-122"/>
              </a:rPr>
              <a:t>如何分块？</a:t>
            </a:r>
          </a:p>
          <a:p>
            <a:pPr eaLnBrk="1" hangingPunct="1">
              <a:lnSpc>
                <a:spcPct val="130000"/>
              </a:lnSpc>
              <a:spcBef>
                <a:spcPct val="20000"/>
              </a:spcBef>
            </a:pPr>
            <a:r>
              <a:rPr kumimoji="1" lang="zh-CN" altLang="en-US" sz="2200" b="1">
                <a:solidFill>
                  <a:srgbClr val="FF0000"/>
                </a:solidFill>
                <a:latin typeface="微软雅黑" panose="020B0503020204020204" pitchFamily="34" charset="-122"/>
                <a:ea typeface="微软雅黑" panose="020B0503020204020204" pitchFamily="34" charset="-122"/>
              </a:rPr>
              <a:t>主存块和</a:t>
            </a:r>
            <a:r>
              <a:rPr kumimoji="1" lang="en-US" altLang="zh-CN" sz="2200" b="1">
                <a:solidFill>
                  <a:srgbClr val="FF0000"/>
                </a:solidFill>
                <a:latin typeface="微软雅黑" panose="020B0503020204020204" pitchFamily="34" charset="-122"/>
                <a:ea typeface="微软雅黑" panose="020B0503020204020204" pitchFamily="34" charset="-122"/>
              </a:rPr>
              <a:t>Cache</a:t>
            </a:r>
            <a:r>
              <a:rPr kumimoji="1" lang="zh-CN" altLang="en-US" sz="2200" b="1">
                <a:solidFill>
                  <a:srgbClr val="FF0000"/>
                </a:solidFill>
                <a:latin typeface="微软雅黑" panose="020B0503020204020204" pitchFamily="34" charset="-122"/>
                <a:ea typeface="微软雅黑" panose="020B0503020204020204" pitchFamily="34" charset="-122"/>
              </a:rPr>
              <a:t>之间如何映射</a:t>
            </a:r>
            <a:r>
              <a:rPr kumimoji="1" lang="en-US" altLang="zh-CN" sz="2200" b="1">
                <a:solidFill>
                  <a:srgbClr val="FF0000"/>
                </a:solidFill>
                <a:latin typeface="微软雅黑" panose="020B0503020204020204" pitchFamily="34" charset="-122"/>
                <a:ea typeface="微软雅黑" panose="020B0503020204020204" pitchFamily="34" charset="-122"/>
              </a:rPr>
              <a:t>?</a:t>
            </a:r>
          </a:p>
          <a:p>
            <a:pPr eaLnBrk="1" hangingPunct="1">
              <a:lnSpc>
                <a:spcPct val="130000"/>
              </a:lnSpc>
              <a:spcBef>
                <a:spcPct val="20000"/>
              </a:spcBef>
            </a:pPr>
            <a:r>
              <a:rPr kumimoji="1" lang="en-US" altLang="zh-CN" sz="2200" b="1">
                <a:solidFill>
                  <a:srgbClr val="FF0000"/>
                </a:solidFill>
                <a:latin typeface="微软雅黑" panose="020B0503020204020204" pitchFamily="34" charset="-122"/>
                <a:ea typeface="微软雅黑" panose="020B0503020204020204" pitchFamily="34" charset="-122"/>
              </a:rPr>
              <a:t>Cache</a:t>
            </a:r>
            <a:r>
              <a:rPr kumimoji="1" lang="zh-CN" altLang="en-US" sz="2200" b="1">
                <a:solidFill>
                  <a:srgbClr val="FF0000"/>
                </a:solidFill>
                <a:latin typeface="微软雅黑" panose="020B0503020204020204" pitchFamily="34" charset="-122"/>
                <a:ea typeface="微软雅黑" panose="020B0503020204020204" pitchFamily="34" charset="-122"/>
              </a:rPr>
              <a:t>已满时，怎么办？</a:t>
            </a:r>
          </a:p>
          <a:p>
            <a:pPr eaLnBrk="1" hangingPunct="1">
              <a:lnSpc>
                <a:spcPct val="130000"/>
              </a:lnSpc>
              <a:spcBef>
                <a:spcPct val="20000"/>
              </a:spcBef>
            </a:pPr>
            <a:r>
              <a:rPr kumimoji="1" lang="zh-CN" altLang="en-US" sz="2200" b="1">
                <a:solidFill>
                  <a:srgbClr val="FF0000"/>
                </a:solidFill>
                <a:latin typeface="微软雅黑" panose="020B0503020204020204" pitchFamily="34" charset="-122"/>
                <a:ea typeface="微软雅黑" panose="020B0503020204020204" pitchFamily="34" charset="-122"/>
              </a:rPr>
              <a:t>写数据时怎样保证</a:t>
            </a:r>
            <a:r>
              <a:rPr kumimoji="1" lang="en-US" altLang="zh-CN" sz="2200" b="1">
                <a:solidFill>
                  <a:srgbClr val="FF0000"/>
                </a:solidFill>
                <a:latin typeface="微软雅黑" panose="020B0503020204020204" pitchFamily="34" charset="-122"/>
                <a:ea typeface="微软雅黑" panose="020B0503020204020204" pitchFamily="34" charset="-122"/>
              </a:rPr>
              <a:t>Cache</a:t>
            </a:r>
            <a:r>
              <a:rPr kumimoji="1" lang="zh-CN" altLang="en-US" sz="2200" b="1">
                <a:solidFill>
                  <a:srgbClr val="FF0000"/>
                </a:solidFill>
                <a:latin typeface="微软雅黑" panose="020B0503020204020204" pitchFamily="34" charset="-122"/>
                <a:ea typeface="微软雅黑" panose="020B0503020204020204" pitchFamily="34" charset="-122"/>
              </a:rPr>
              <a:t>和</a:t>
            </a:r>
            <a:r>
              <a:rPr kumimoji="1" lang="en-US" altLang="zh-CN" sz="2200" b="1">
                <a:solidFill>
                  <a:srgbClr val="FF0000"/>
                </a:solidFill>
                <a:latin typeface="微软雅黑" panose="020B0503020204020204" pitchFamily="34" charset="-122"/>
                <a:ea typeface="微软雅黑" panose="020B0503020204020204" pitchFamily="34" charset="-122"/>
              </a:rPr>
              <a:t>MM</a:t>
            </a:r>
            <a:r>
              <a:rPr kumimoji="1" lang="zh-CN" altLang="en-US" sz="2200" b="1">
                <a:solidFill>
                  <a:srgbClr val="FF0000"/>
                </a:solidFill>
                <a:latin typeface="微软雅黑" panose="020B0503020204020204" pitchFamily="34" charset="-122"/>
                <a:ea typeface="微软雅黑" panose="020B0503020204020204" pitchFamily="34" charset="-122"/>
              </a:rPr>
              <a:t>的一致性？</a:t>
            </a:r>
          </a:p>
          <a:p>
            <a:pPr eaLnBrk="1" hangingPunct="1">
              <a:lnSpc>
                <a:spcPct val="130000"/>
              </a:lnSpc>
              <a:spcBef>
                <a:spcPct val="20000"/>
              </a:spcBef>
            </a:pPr>
            <a:r>
              <a:rPr kumimoji="1" lang="zh-CN" altLang="en-US" sz="2200" b="1">
                <a:solidFill>
                  <a:srgbClr val="FF0000"/>
                </a:solidFill>
                <a:latin typeface="微软雅黑" panose="020B0503020204020204" pitchFamily="34" charset="-122"/>
                <a:ea typeface="微软雅黑" panose="020B0503020204020204" pitchFamily="34" charset="-122"/>
              </a:rPr>
              <a:t>如何根据主存地址访问到</a:t>
            </a:r>
            <a:r>
              <a:rPr kumimoji="1" lang="en-US" altLang="zh-CN" sz="2200" b="1">
                <a:solidFill>
                  <a:srgbClr val="FF0000"/>
                </a:solidFill>
                <a:latin typeface="微软雅黑" panose="020B0503020204020204" pitchFamily="34" charset="-122"/>
                <a:ea typeface="微软雅黑" panose="020B0503020204020204" pitchFamily="34" charset="-122"/>
              </a:rPr>
              <a:t>cache</a:t>
            </a:r>
            <a:r>
              <a:rPr kumimoji="1" lang="zh-CN" altLang="en-US" sz="2200" b="1">
                <a:solidFill>
                  <a:srgbClr val="FF0000"/>
                </a:solidFill>
                <a:latin typeface="微软雅黑" panose="020B0503020204020204" pitchFamily="34" charset="-122"/>
                <a:ea typeface="微软雅黑" panose="020B0503020204020204" pitchFamily="34" charset="-122"/>
              </a:rPr>
              <a:t>中的数据？</a:t>
            </a:r>
            <a:r>
              <a:rPr kumimoji="1" lang="en-US" altLang="zh-CN" sz="2200" b="1">
                <a:solidFill>
                  <a:srgbClr val="FF0000"/>
                </a:solidFill>
                <a:latin typeface="微软雅黑" panose="020B0503020204020204" pitchFamily="34" charset="-122"/>
                <a:ea typeface="微软雅黑" panose="020B0503020204020204" pitchFamily="34" charset="-122"/>
              </a:rPr>
              <a:t>……</a:t>
            </a:r>
          </a:p>
        </p:txBody>
      </p:sp>
      <p:sp>
        <p:nvSpPr>
          <p:cNvPr id="763943" name="Text Box 39"/>
          <p:cNvSpPr txBox="1">
            <a:spLocks noChangeArrowheads="1"/>
          </p:cNvSpPr>
          <p:nvPr/>
        </p:nvSpPr>
        <p:spPr bwMode="auto">
          <a:xfrm>
            <a:off x="341313" y="4419600"/>
            <a:ext cx="74707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a:t>
            </a:r>
            <a:r>
              <a:rPr kumimoji="1" lang="en-US" altLang="zh-CN" sz="2200" b="1">
                <a:solidFill>
                  <a:srgbClr val="CC0000"/>
                </a:solidFill>
                <a:latin typeface="微软雅黑" panose="020B0503020204020204" pitchFamily="34" charset="-122"/>
                <a:ea typeface="微软雅黑" panose="020B0503020204020204" pitchFamily="34" charset="-122"/>
              </a:rPr>
              <a:t>Cache</a:t>
            </a:r>
            <a:r>
              <a:rPr kumimoji="1" lang="zh-CN" altLang="en-US" sz="2200" b="1">
                <a:solidFill>
                  <a:srgbClr val="CC0000"/>
                </a:solidFill>
                <a:latin typeface="微软雅黑" panose="020B0503020204020204" pitchFamily="34" charset="-122"/>
                <a:ea typeface="微软雅黑" panose="020B0503020204020204" pitchFamily="34" charset="-122"/>
              </a:rPr>
              <a:t>对程序员</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编译器</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300" b="1" dirty="0">
                <a:ea typeface="黑体" panose="02010609060101010101" pitchFamily="49" charset="-122"/>
              </a:rPr>
              <a:t>是透明的，程序员</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编译器</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在编写</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生成高级或低级语言程序时无需了解</a:t>
            </a:r>
            <a:r>
              <a:rPr kumimoji="1" lang="en-US" altLang="zh-CN" sz="2300" b="1" dirty="0">
                <a:ea typeface="黑体" panose="02010609060101010101" pitchFamily="49" charset="-122"/>
              </a:rPr>
              <a:t>Cache</a:t>
            </a:r>
            <a:r>
              <a:rPr kumimoji="1" lang="zh-CN" altLang="en-US" sz="2300" b="1" dirty="0">
                <a:ea typeface="黑体" panose="02010609060101010101" pitchFamily="49" charset="-122"/>
              </a:rPr>
              <a:t>是否存在或如何设置，感觉不到</a:t>
            </a:r>
            <a:r>
              <a:rPr kumimoji="1" lang="en-US" altLang="zh-CN" sz="2300" b="1" dirty="0">
                <a:ea typeface="黑体" panose="02010609060101010101" pitchFamily="49" charset="-122"/>
              </a:rPr>
              <a:t>cache</a:t>
            </a:r>
            <a:r>
              <a:rPr kumimoji="1" lang="zh-CN" altLang="en-US" sz="2300" b="1" dirty="0">
                <a:ea typeface="黑体" panose="02010609060101010101"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u="sng">
                <a:solidFill>
                  <a:srgbClr val="CC0000"/>
                </a:solidFill>
                <a:latin typeface="Times New Roman" panose="02020603050405020304" pitchFamily="18" charset="0"/>
                <a:ea typeface="黑体" panose="02010609060101010101" pitchFamily="49" charset="-122"/>
              </a:rPr>
              <a:t>但是，对</a:t>
            </a:r>
            <a:r>
              <a:rPr kumimoji="1" lang="en-US" altLang="zh-CN" sz="2400" b="1" u="sng">
                <a:solidFill>
                  <a:srgbClr val="CC0000"/>
                </a:solidFill>
                <a:latin typeface="Times New Roman" panose="02020603050405020304" pitchFamily="18" charset="0"/>
                <a:ea typeface="黑体" panose="02010609060101010101" pitchFamily="49" charset="-122"/>
              </a:rPr>
              <a:t>Cache</a:t>
            </a:r>
            <a:r>
              <a:rPr kumimoji="1" lang="zh-CN" altLang="en-US" sz="2400" b="1" u="sng">
                <a:solidFill>
                  <a:srgbClr val="CC0000"/>
                </a:solidFill>
                <a:latin typeface="Times New Roman" panose="02020603050405020304" pitchFamily="18" charset="0"/>
                <a:ea typeface="黑体" panose="02010609060101010101" pitchFamily="49" charset="-122"/>
              </a:rPr>
              <a:t>深入了解有助于编写出高效的程序！</a:t>
            </a:r>
          </a:p>
        </p:txBody>
      </p:sp>
      <p:sp>
        <p:nvSpPr>
          <p:cNvPr id="763946" name="Text Box 42"/>
          <p:cNvSpPr txBox="1">
            <a:spLocks noChangeArrowheads="1"/>
          </p:cNvSpPr>
          <p:nvPr/>
        </p:nvSpPr>
        <p:spPr bwMode="auto">
          <a:xfrm>
            <a:off x="6186488" y="1535113"/>
            <a:ext cx="26574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000" b="1">
                <a:solidFill>
                  <a:srgbClr val="006600"/>
                </a:solidFill>
                <a:latin typeface="微软雅黑" panose="020B0503020204020204" pitchFamily="34" charset="-122"/>
                <a:ea typeface="微软雅黑" panose="020B0503020204020204" pitchFamily="34" charset="-122"/>
              </a:rPr>
              <a:t>主存被分成若干大小相同的块，称为</a:t>
            </a:r>
            <a:r>
              <a:rPr kumimoji="1" lang="zh-CN" altLang="en-US" sz="2000" b="1">
                <a:solidFill>
                  <a:srgbClr val="FF0000"/>
                </a:solidFill>
                <a:latin typeface="微软雅黑" panose="020B0503020204020204" pitchFamily="34" charset="-122"/>
                <a:ea typeface="微软雅黑" panose="020B0503020204020204" pitchFamily="34" charset="-122"/>
              </a:rPr>
              <a:t>主存块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006600"/>
                </a:solidFill>
                <a:latin typeface="微软雅黑" panose="020B0503020204020204" pitchFamily="34" charset="-122"/>
                <a:ea typeface="微软雅黑" panose="020B0503020204020204" pitchFamily="34" charset="-122"/>
              </a:rPr>
              <a:t>，</a:t>
            </a:r>
            <a:r>
              <a:rPr kumimoji="1" lang="en-US" altLang="zh-CN" sz="2000" b="1">
                <a:solidFill>
                  <a:srgbClr val="006600"/>
                </a:solidFill>
                <a:latin typeface="微软雅黑" panose="020B0503020204020204" pitchFamily="34" charset="-122"/>
                <a:ea typeface="微软雅黑" panose="020B0503020204020204" pitchFamily="34" charset="-122"/>
              </a:rPr>
              <a:t>Cache</a:t>
            </a:r>
            <a:r>
              <a:rPr kumimoji="1" lang="zh-CN" altLang="en-US" sz="2000" b="1">
                <a:solidFill>
                  <a:srgbClr val="006600"/>
                </a:solidFill>
                <a:latin typeface="微软雅黑" panose="020B0503020204020204" pitchFamily="34" charset="-122"/>
                <a:ea typeface="微软雅黑" panose="020B0503020204020204" pitchFamily="34" charset="-122"/>
              </a:rPr>
              <a:t>也被分成相同大小的块，称为</a:t>
            </a:r>
            <a:r>
              <a:rPr kumimoji="1" lang="en-US" altLang="zh-CN" sz="2000" b="1">
                <a:solidFill>
                  <a:srgbClr val="FF0000"/>
                </a:solidFill>
                <a:latin typeface="微软雅黑" panose="020B0503020204020204" pitchFamily="34" charset="-122"/>
                <a:ea typeface="微软雅黑" panose="020B0503020204020204" pitchFamily="34" charset="-122"/>
              </a:rPr>
              <a:t>Cache</a:t>
            </a:r>
            <a:r>
              <a:rPr kumimoji="1" lang="zh-CN" altLang="en-US" sz="2000" b="1">
                <a:solidFill>
                  <a:srgbClr val="FF0000"/>
                </a:solidFill>
                <a:latin typeface="微软雅黑" panose="020B0503020204020204" pitchFamily="34" charset="-122"/>
                <a:ea typeface="微软雅黑" panose="020B0503020204020204" pitchFamily="34" charset="-122"/>
              </a:rPr>
              <a:t>行（</a:t>
            </a:r>
            <a:r>
              <a:rPr kumimoji="1" lang="en-US" altLang="zh-CN" sz="2000" b="1">
                <a:solidFill>
                  <a:srgbClr val="FF0000"/>
                </a:solidFill>
                <a:latin typeface="微软雅黑" panose="020B0503020204020204" pitchFamily="34" charset="-122"/>
                <a:ea typeface="微软雅黑" panose="020B0503020204020204" pitchFamily="34" charset="-122"/>
              </a:rPr>
              <a:t>line</a:t>
            </a:r>
            <a:r>
              <a:rPr kumimoji="1" lang="zh-CN" altLang="en-US" sz="2000" b="1">
                <a:solidFill>
                  <a:srgbClr val="FF0000"/>
                </a:solidFill>
                <a:latin typeface="微软雅黑" panose="020B0503020204020204" pitchFamily="34" charset="-122"/>
                <a:ea typeface="微软雅黑" panose="020B0503020204020204" pitchFamily="34" charset="-122"/>
              </a:rPr>
              <a:t>）</a:t>
            </a:r>
            <a:r>
              <a:rPr kumimoji="1" lang="zh-CN" altLang="en-US" sz="2000" b="1">
                <a:solidFill>
                  <a:srgbClr val="006600"/>
                </a:solidFill>
                <a:latin typeface="微软雅黑" panose="020B0503020204020204" pitchFamily="34" charset="-122"/>
                <a:ea typeface="微软雅黑" panose="020B0503020204020204" pitchFamily="34" charset="-122"/>
              </a:rPr>
              <a:t>或</a:t>
            </a:r>
            <a:r>
              <a:rPr kumimoji="1" lang="zh-CN" altLang="en-US" sz="2000" b="1">
                <a:solidFill>
                  <a:srgbClr val="FF0000"/>
                </a:solidFill>
                <a:latin typeface="微软雅黑" panose="020B0503020204020204" pitchFamily="34" charset="-122"/>
                <a:ea typeface="微软雅黑" panose="020B0503020204020204" pitchFamily="34" charset="-122"/>
              </a:rPr>
              <a:t>槽（</a:t>
            </a:r>
            <a:r>
              <a:rPr kumimoji="1" lang="en-US" altLang="zh-CN" sz="2000" b="1">
                <a:solidFill>
                  <a:srgbClr val="FF0000"/>
                </a:solidFill>
                <a:latin typeface="微软雅黑" panose="020B0503020204020204" pitchFamily="34" charset="-122"/>
                <a:ea typeface="微软雅黑" panose="020B0503020204020204" pitchFamily="34" charset="-122"/>
              </a:rPr>
              <a:t>Slot</a:t>
            </a:r>
            <a:r>
              <a:rPr kumimoji="1" lang="zh-CN" altLang="en-US" sz="2000" b="1">
                <a:solidFill>
                  <a:srgbClr val="FF0000"/>
                </a:solidFill>
                <a:latin typeface="微软雅黑" panose="020B0503020204020204" pitchFamily="34" charset="-122"/>
                <a:ea typeface="微软雅黑" panose="020B0503020204020204" pitchFamily="34" charset="-122"/>
              </a:rPr>
              <a:t>）。</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4711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351F2F0-0C09-4C0C-840F-50E9589877FB}" type="slidenum">
              <a:rPr lang="zh-CN" altLang="en-US" sz="1200" smtClean="0">
                <a:solidFill>
                  <a:srgbClr val="898989"/>
                </a:solidFill>
              </a:rPr>
              <a:pPr/>
              <a:t>41</a:t>
            </a:fld>
            <a:endParaRPr lang="zh-CN" altLang="en-US" sz="1200" dirty="0">
              <a:solidFill>
                <a:srgbClr val="898989"/>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50825" y="0"/>
            <a:ext cx="8640763" cy="533400"/>
          </a:xfrm>
        </p:spPr>
        <p:txBody>
          <a:bodyPr lIns="91440" tIns="45720" rIns="91440" bIns="45720" anchor="ctr"/>
          <a:lstStyle/>
          <a:p>
            <a:pPr eaLnBrk="1" hangingPunct="1"/>
            <a:r>
              <a:rPr lang="en-US" altLang="zh-CN" sz="3200"/>
              <a:t>Cache</a:t>
            </a:r>
            <a:r>
              <a:rPr lang="zh-CN" altLang="en-US" sz="3200"/>
              <a:t>映射(</a:t>
            </a:r>
            <a:r>
              <a:rPr lang="en-US" altLang="zh-CN" sz="320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什么是</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的映射功能？</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把访问的局部主存区域取到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中时，该放到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的何处？</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行比主存块少，多个主存块映射到一个</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行中</a:t>
            </a:r>
          </a:p>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如何进行映射？</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把主存空间划分成大小相等的</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中存放一个主存块的对应单位称为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槽（</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Slot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或</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line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    有书中也称之为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有书称之为页（</a:t>
            </a:r>
            <a:r>
              <a:rPr lang="en-US" altLang="zh-CN"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page</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）（不妥！）</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将主存块和</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行按照以下三种方式进行映射</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直接(</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Direct)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的固定行</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全相联(</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Full Associate)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组相联(</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Set Associate)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固定组中任一行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buFontTx/>
              <a:buNone/>
            </a:pPr>
            <a:r>
              <a:rPr lang="zh-CN" altLang="en-US" sz="1400" dirty="0">
                <a:latin typeface="宋体" panose="02010600030101010101" pitchFamily="2" charset="-122"/>
                <a:ea typeface="宋体" panose="02010600030101010101" pitchFamily="2" charset="-122"/>
              </a:rPr>
              <a:t> </a:t>
            </a:r>
          </a:p>
        </p:txBody>
      </p:sp>
      <p:sp>
        <p:nvSpPr>
          <p:cNvPr id="481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162C55F-C235-49F7-A3D7-0A9B7E2F2B64}" type="slidenum">
              <a:rPr lang="zh-CN" altLang="en-US" sz="1200" smtClean="0">
                <a:solidFill>
                  <a:srgbClr val="898989"/>
                </a:solidFill>
              </a:rPr>
              <a:pPr/>
              <a:t>42</a:t>
            </a:fld>
            <a:endParaRPr lang="zh-CN"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25425" y="142875"/>
            <a:ext cx="8740775" cy="466725"/>
          </a:xfrm>
        </p:spPr>
        <p:txBody>
          <a:bodyPr lIns="91440" tIns="45720" rIns="91440" bIns="45720" anchor="ctr"/>
          <a:lstStyle/>
          <a:p>
            <a:pPr eaLnBrk="1" hangingPunct="1"/>
            <a:r>
              <a:rPr lang="en-US" altLang="zh-CN" sz="3200"/>
              <a:t>The Simplest Cache: </a:t>
            </a:r>
            <a:r>
              <a:rPr lang="en-US" altLang="zh-CN" sz="3200">
                <a:solidFill>
                  <a:srgbClr val="CC0000"/>
                </a:solidFill>
              </a:rPr>
              <a:t>Direct  Mapped Cache</a:t>
            </a:r>
          </a:p>
        </p:txBody>
      </p:sp>
      <p:sp>
        <p:nvSpPr>
          <p:cNvPr id="421891" name="Rectangle 3"/>
          <p:cNvSpPr>
            <a:spLocks noGrp="1" noChangeArrowheads="1"/>
          </p:cNvSpPr>
          <p:nvPr>
            <p:ph type="body" idx="4294967295"/>
          </p:nvPr>
        </p:nvSpPr>
        <p:spPr>
          <a:xfrm>
            <a:off x="250825" y="908050"/>
            <a:ext cx="8674100" cy="2863850"/>
          </a:xfrm>
        </p:spPr>
        <p:txBody>
          <a:bodyPr lIns="91440" tIns="45720" rIns="91440" bIns="45720"/>
          <a:lstStyle/>
          <a:p>
            <a:pPr eaLnBrk="1" hangingPunct="1"/>
            <a:r>
              <a:rPr lang="en-US" altLang="zh-CN" sz="2000">
                <a:solidFill>
                  <a:srgbClr val="CC0000"/>
                </a:solidFill>
                <a:latin typeface="微软雅黑" panose="020B0503020204020204" pitchFamily="34" charset="-122"/>
                <a:ea typeface="微软雅黑" panose="020B0503020204020204" pitchFamily="34" charset="-122"/>
              </a:rPr>
              <a:t>Direct  Mapped Cache</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zh-CN" altLang="en-US" sz="2000">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直接映射</a:t>
            </a:r>
            <a:r>
              <a:rPr lang="en-US" altLang="zh-CN" sz="2000">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Cache</a:t>
            </a:r>
            <a:r>
              <a:rPr lang="zh-CN" altLang="en-US" sz="2000">
                <a:latin typeface="微软雅黑" panose="020B0503020204020204" pitchFamily="34" charset="-122"/>
                <a:ea typeface="微软雅黑" panose="020B0503020204020204" pitchFamily="34" charset="-122"/>
                <a:cs typeface="Arial" panose="020B0604020202020204" pitchFamily="34" charset="0"/>
              </a:rPr>
              <a:t>举例</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p>
          <a:p>
            <a:pPr lvl="1" eaLnBrk="1" hangingPunct="1"/>
            <a:r>
              <a:rPr lang="zh-CN" altLang="en-US" sz="2000">
                <a:latin typeface="微软雅黑" panose="020B0503020204020204" pitchFamily="34" charset="-122"/>
                <a:ea typeface="微软雅黑" panose="020B0503020204020204" pitchFamily="34" charset="-122"/>
                <a:cs typeface="Arial" panose="020B0604020202020204" pitchFamily="34" charset="0"/>
              </a:rPr>
              <a:t>把主存的每一块映射到一个固定的</a:t>
            </a:r>
            <a:r>
              <a:rPr lang="en-US" altLang="zh-CN" sz="200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latin typeface="微软雅黑" panose="020B0503020204020204" pitchFamily="34" charset="-122"/>
                <a:ea typeface="微软雅黑" panose="020B0503020204020204" pitchFamily="34" charset="-122"/>
                <a:cs typeface="Arial" panose="020B0604020202020204" pitchFamily="34" charset="0"/>
              </a:rPr>
              <a:t>行（槽）</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eaLnBrk="1" hangingPunct="1"/>
            <a:r>
              <a:rPr lang="zh-CN" altLang="en-US" sz="2000">
                <a:latin typeface="微软雅黑" panose="020B0503020204020204" pitchFamily="34" charset="-122"/>
                <a:ea typeface="微软雅黑" panose="020B0503020204020204" pitchFamily="34" charset="-122"/>
                <a:cs typeface="Arial" panose="020B0604020202020204" pitchFamily="34" charset="0"/>
              </a:rPr>
              <a:t>也称模映射(</a:t>
            </a:r>
            <a:r>
              <a:rPr lang="en-US" altLang="zh-CN" sz="2000">
                <a:latin typeface="微软雅黑" panose="020B0503020204020204" pitchFamily="34" charset="-122"/>
                <a:ea typeface="微软雅黑" panose="020B0503020204020204" pitchFamily="34" charset="-122"/>
                <a:cs typeface="Arial" panose="020B0604020202020204" pitchFamily="34" charset="0"/>
              </a:rPr>
              <a:t>Module Mapping)</a:t>
            </a:r>
          </a:p>
          <a:p>
            <a:pPr lvl="1" eaLnBrk="1" hangingPunct="1"/>
            <a:r>
              <a:rPr lang="zh-CN" altLang="en-US" sz="2000">
                <a:latin typeface="微软雅黑" panose="020B0503020204020204" pitchFamily="34" charset="-122"/>
                <a:ea typeface="微软雅黑" panose="020B0503020204020204" pitchFamily="34" charset="-122"/>
                <a:cs typeface="Arial" panose="020B0604020202020204" pitchFamily="34" charset="0"/>
              </a:rPr>
              <a:t>映射关系为：</a:t>
            </a:r>
          </a:p>
          <a:p>
            <a:pPr eaLnBrk="1" hangingPunct="1">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         </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行号</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主存块号 </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mod Cache</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行数</a:t>
            </a:r>
          </a:p>
          <a:p>
            <a:pPr eaLnBrk="1" hangingPunct="1">
              <a:buFontTx/>
              <a:buNone/>
            </a:pP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           举例：4=100 </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mod 16  </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（假定</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共有</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p>
          <a:p>
            <a:pPr eaLnBrk="1" hangingPunct="1">
              <a:buFontTx/>
              <a:buNone/>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说明：主存第100块应映射到</a:t>
            </a: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的第4行中。)</a:t>
            </a:r>
          </a:p>
        </p:txBody>
      </p:sp>
      <p:sp>
        <p:nvSpPr>
          <p:cNvPr id="421893" name="Rectangle 5"/>
          <p:cNvSpPr>
            <a:spLocks noChangeArrowheads="1"/>
          </p:cNvSpPr>
          <p:nvPr/>
        </p:nvSpPr>
        <p:spPr bwMode="auto">
          <a:xfrm>
            <a:off x="206375" y="3722688"/>
            <a:ext cx="8596313"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05000"/>
              </a:lnSpc>
              <a:spcBef>
                <a:spcPct val="20000"/>
              </a:spcBef>
              <a:buClr>
                <a:schemeClr val="tx1"/>
              </a:buClr>
              <a:buSzPct val="80000"/>
              <a:buFont typeface="Wingdings" panose="05000000000000000000" pitchFamily="2" charset="2"/>
              <a:buChar char="u"/>
            </a:pPr>
            <a:r>
              <a:rPr kumimoji="1" lang="zh-CN" altLang="en-US" sz="2200" b="1">
                <a:latin typeface="微软雅黑" panose="020B0503020204020204" pitchFamily="34" charset="-122"/>
                <a:ea typeface="微软雅黑" panose="020B0503020204020204" pitchFamily="34" charset="-122"/>
                <a:cs typeface="Arial" panose="020B0604020202020204" pitchFamily="34" charset="0"/>
              </a:rPr>
              <a:t>特点：</a:t>
            </a:r>
          </a:p>
          <a:p>
            <a:pPr lvl="1" eaLnBrk="1" hangingPunct="1">
              <a:lnSpc>
                <a:spcPct val="105000"/>
              </a:lnSpc>
              <a:spcBef>
                <a:spcPct val="20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容易实现，命中时间短</a:t>
            </a:r>
          </a:p>
          <a:p>
            <a:pPr lvl="1" eaLnBrk="1" hangingPunct="1">
              <a:lnSpc>
                <a:spcPct val="105000"/>
              </a:lnSpc>
              <a:spcBef>
                <a:spcPct val="20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无需考虑淘汰（替换）问题</a:t>
            </a:r>
          </a:p>
          <a:p>
            <a:pPr lvl="1" eaLnBrk="1" hangingPunct="1">
              <a:lnSpc>
                <a:spcPct val="105000"/>
              </a:lnSpc>
              <a:spcBef>
                <a:spcPct val="20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但不够灵活，</a:t>
            </a:r>
            <a:r>
              <a:rPr kumimoji="1" lang="en-US" altLang="zh-CN"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存储空间得不到充分利用，命中率低</a:t>
            </a:r>
            <a:endParaRPr kumimoji="1" lang="en-US" altLang="zh-CN" sz="2200" b="1">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pPr>
            <a:r>
              <a:rPr kumimoji="1" lang="zh-CN" altLang="en-US" sz="2200" b="1">
                <a:solidFill>
                  <a:srgbClr val="0066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例如，需将主存第0块与第16块同时复制到</a:t>
            </a: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中时，由于它们都只能复制到</a:t>
            </a: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第0行，即使</a:t>
            </a: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其它行空闲，也有一个主存块不能写入</a:t>
            </a: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这样就会产生频繁的 </a:t>
            </a:r>
            <a:r>
              <a:rPr kumimoji="1" lang="en-US" altLang="zh-CN"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装入。</a:t>
            </a:r>
            <a:endParaRPr kumimoji="1" lang="en-US" altLang="zh-CN" sz="2200" b="1">
              <a:solidFill>
                <a:srgbClr val="FF0000"/>
              </a:solidFill>
              <a:latin typeface="微软雅黑" panose="020B0503020204020204" pitchFamily="34" charset="-122"/>
              <a:ea typeface="微软雅黑" panose="020B0503020204020204" pitchFamily="34" charset="-122"/>
            </a:endParaRPr>
          </a:p>
        </p:txBody>
      </p:sp>
      <p:sp>
        <p:nvSpPr>
          <p:cNvPr id="421894" name="Text Box 6"/>
          <p:cNvSpPr txBox="1">
            <a:spLocks noChangeArrowheads="1"/>
          </p:cNvSpPr>
          <p:nvPr/>
        </p:nvSpPr>
        <p:spPr bwMode="auto">
          <a:xfrm>
            <a:off x="7767638" y="4419600"/>
            <a:ext cx="1117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3" action="ppaction://hlinksldjump"/>
              </a:rPr>
              <a:t>SKIP</a:t>
            </a:r>
            <a:endParaRPr kumimoji="1" lang="en-US" altLang="zh-CN" sz="1800" b="1" i="1">
              <a:solidFill>
                <a:srgbClr val="666699"/>
              </a:solidFill>
              <a:ea typeface="华文新魏" panose="02010800040101010101" pitchFamily="2" charset="-122"/>
            </a:endParaRPr>
          </a:p>
        </p:txBody>
      </p:sp>
      <p:sp>
        <p:nvSpPr>
          <p:cNvPr id="421895" name="Text Box 7"/>
          <p:cNvSpPr txBox="1">
            <a:spLocks noChangeArrowheads="1"/>
          </p:cNvSpPr>
          <p:nvPr/>
        </p:nvSpPr>
        <p:spPr bwMode="auto">
          <a:xfrm>
            <a:off x="5427663" y="1989138"/>
            <a:ext cx="3149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黑体" panose="02010609060101010101" pitchFamily="49" charset="-122"/>
              </a:rPr>
              <a:t>块（行）都从</a:t>
            </a:r>
            <a:r>
              <a:rPr kumimoji="1" lang="en-US" altLang="zh-CN" sz="2200" b="1">
                <a:solidFill>
                  <a:srgbClr val="0000FF"/>
                </a:solidFill>
                <a:ea typeface="黑体" panose="02010609060101010101" pitchFamily="49" charset="-122"/>
              </a:rPr>
              <a:t>0</a:t>
            </a:r>
            <a:r>
              <a:rPr kumimoji="1" lang="zh-CN" altLang="en-US" sz="2200" b="1">
                <a:solidFill>
                  <a:srgbClr val="0000FF"/>
                </a:solidFill>
                <a:ea typeface="黑体" panose="02010609060101010101" pitchFamily="49" charset="-122"/>
              </a:rPr>
              <a:t>开始编号</a:t>
            </a:r>
          </a:p>
        </p:txBody>
      </p:sp>
      <p:sp>
        <p:nvSpPr>
          <p:cNvPr id="491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BD2507A-D374-4464-8DEF-C20200662AE8}" type="slidenum">
              <a:rPr lang="zh-CN" altLang="en-US" sz="1200" smtClean="0">
                <a:solidFill>
                  <a:srgbClr val="898989"/>
                </a:solidFill>
              </a:rPr>
              <a:pPr/>
              <a:t>43</a:t>
            </a:fld>
            <a:endParaRPr lang="zh-CN"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692275" y="144463"/>
            <a:ext cx="7620000" cy="452437"/>
          </a:xfrm>
        </p:spPr>
        <p:txBody>
          <a:bodyPr lIns="91440" tIns="45720" rIns="91440" bIns="45720" anchor="ctr"/>
          <a:lstStyle/>
          <a:p>
            <a:pPr eaLnBrk="1" hangingPunct="1"/>
            <a:r>
              <a:rPr lang="zh-CN" altLang="en-US"/>
              <a:t>直接映射</a:t>
            </a:r>
            <a:r>
              <a:rPr lang="en-US" altLang="zh-CN"/>
              <a:t>Cache</a:t>
            </a:r>
            <a:r>
              <a:rPr lang="zh-CN" altLang="en-US"/>
              <a:t>组织示意图</a:t>
            </a:r>
          </a:p>
        </p:txBody>
      </p:sp>
      <p:pic>
        <p:nvPicPr>
          <p:cNvPr id="50179" name="Picture 3" descr="直接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028020"/>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50180" name="Rectangle 4"/>
          <p:cNvSpPr>
            <a:spLocks noChangeArrowheads="1"/>
          </p:cNvSpPr>
          <p:nvPr/>
        </p:nvSpPr>
        <p:spPr bwMode="auto">
          <a:xfrm>
            <a:off x="250825" y="279400"/>
            <a:ext cx="2301875"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假定</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数据在主存和</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间的传送单位为512</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大小：2</a:t>
            </a:r>
            <a:r>
              <a:rPr kumimoji="1" lang="zh-CN" altLang="en-US" sz="2000" b="1" baseline="30000">
                <a:solidFill>
                  <a:srgbClr val="0000FF"/>
                </a:solidFill>
                <a:latin typeface="微软雅黑" panose="020B0503020204020204" pitchFamily="34" charset="-122"/>
                <a:ea typeface="微软雅黑" panose="020B0503020204020204" pitchFamily="34" charset="-122"/>
                <a:cs typeface="Arial" panose="020B0604020202020204" pitchFamily="34" charset="0"/>
              </a:rPr>
              <a:t>13</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B=8KB</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=16行 </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行</a:t>
            </a:r>
          </a:p>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主存大小：2</a:t>
            </a:r>
            <a:r>
              <a:rPr kumimoji="1" lang="zh-CN" altLang="en-US" sz="2000" b="1" baseline="30000">
                <a:solidFill>
                  <a:srgbClr val="0000FF"/>
                </a:solidFill>
                <a:latin typeface="微软雅黑" panose="020B0503020204020204" pitchFamily="34" charset="-122"/>
                <a:ea typeface="微软雅黑" panose="020B0503020204020204" pitchFamily="34" charset="-122"/>
                <a:cs typeface="Arial" panose="020B0604020202020204" pitchFamily="34" charset="0"/>
              </a:rPr>
              <a:t>20</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B=1024KB</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=2048块 </a:t>
            </a: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p>
        </p:txBody>
      </p:sp>
      <p:sp>
        <p:nvSpPr>
          <p:cNvPr id="422917" name="Text Box 5"/>
          <p:cNvSpPr txBox="1">
            <a:spLocks noChangeArrowheads="1"/>
          </p:cNvSpPr>
          <p:nvPr/>
        </p:nvSpPr>
        <p:spPr bwMode="auto">
          <a:xfrm>
            <a:off x="296863" y="3519488"/>
            <a:ext cx="18446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标记</a:t>
            </a:r>
            <a:r>
              <a:rPr kumimoji="1" lang="en-US" altLang="zh-CN" sz="2000" b="1">
                <a:solidFill>
                  <a:srgbClr val="0000FF"/>
                </a:solidFill>
                <a:ea typeface="黑体" panose="02010609060101010101" pitchFamily="49" charset="-122"/>
                <a:cs typeface="Arial" panose="020B0604020202020204" pitchFamily="34" charset="0"/>
              </a:rPr>
              <a:t>(tag)</a:t>
            </a:r>
            <a:r>
              <a:rPr kumimoji="1" lang="zh-CN" altLang="en-US" sz="2000" b="1">
                <a:solidFill>
                  <a:srgbClr val="0000FF"/>
                </a:solidFill>
                <a:ea typeface="黑体" panose="02010609060101010101" pitchFamily="49" charset="-122"/>
                <a:cs typeface="Arial" panose="020B0604020202020204" pitchFamily="34" charset="0"/>
              </a:rPr>
              <a:t>指出对应行取自哪个主存块群</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指出对应地址位于哪个块群</a:t>
            </a:r>
          </a:p>
        </p:txBody>
      </p:sp>
      <p:sp>
        <p:nvSpPr>
          <p:cNvPr id="422918" name="Line 6"/>
          <p:cNvSpPr>
            <a:spLocks noChangeShapeType="1"/>
          </p:cNvSpPr>
          <p:nvPr/>
        </p:nvSpPr>
        <p:spPr bwMode="auto">
          <a:xfrm flipV="1">
            <a:off x="2097088" y="3068638"/>
            <a:ext cx="674687" cy="7207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22919" name="Line 7"/>
          <p:cNvSpPr>
            <a:spLocks noChangeShapeType="1"/>
          </p:cNvSpPr>
          <p:nvPr/>
        </p:nvSpPr>
        <p:spPr bwMode="auto">
          <a:xfrm>
            <a:off x="1692275" y="4914900"/>
            <a:ext cx="854075" cy="3143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22922" name="Text Box 10"/>
          <p:cNvSpPr txBox="1">
            <a:spLocks noChangeArrowheads="1"/>
          </p:cNvSpPr>
          <p:nvPr/>
        </p:nvSpPr>
        <p:spPr bwMode="auto">
          <a:xfrm>
            <a:off x="296863" y="5273675"/>
            <a:ext cx="19415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a:solidFill>
                  <a:srgbClr val="CC0000"/>
                </a:solidFill>
                <a:ea typeface="黑体" panose="02010609060101010101" pitchFamily="49" charset="-122"/>
                <a:cs typeface="Arial" panose="020B0604020202020204" pitchFamily="34" charset="0"/>
              </a:rPr>
              <a:t>0220CH</a:t>
            </a:r>
            <a:r>
              <a:rPr kumimoji="1" lang="zh-CN" altLang="en-US" sz="2000" b="1" dirty="0">
                <a:solidFill>
                  <a:srgbClr val="CC0000"/>
                </a:solidFill>
                <a:ea typeface="黑体" panose="02010609060101010101" pitchFamily="49" charset="-122"/>
                <a:cs typeface="Arial" panose="020B0604020202020204" pitchFamily="34" charset="0"/>
              </a:rPr>
              <a:t>单元进行访问？</a:t>
            </a:r>
          </a:p>
        </p:txBody>
      </p:sp>
      <p:sp>
        <p:nvSpPr>
          <p:cNvPr id="50185"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4" name="Text Box 12"/>
          <p:cNvSpPr txBox="1">
            <a:spLocks noChangeArrowheads="1"/>
          </p:cNvSpPr>
          <p:nvPr/>
        </p:nvSpPr>
        <p:spPr bwMode="auto">
          <a:xfrm>
            <a:off x="6315075" y="3324225"/>
            <a:ext cx="77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i="1">
                <a:solidFill>
                  <a:srgbClr val="006600"/>
                </a:solidFill>
                <a:ea typeface="华文新魏" panose="02010800040101010101" pitchFamily="2" charset="-122"/>
              </a:rPr>
              <a:t>0220CH</a:t>
            </a:r>
          </a:p>
        </p:txBody>
      </p:sp>
      <p:sp>
        <p:nvSpPr>
          <p:cNvPr id="422925" name="Text Box 13"/>
          <p:cNvSpPr txBox="1">
            <a:spLocks noChangeArrowheads="1"/>
          </p:cNvSpPr>
          <p:nvPr/>
        </p:nvSpPr>
        <p:spPr bwMode="auto">
          <a:xfrm>
            <a:off x="2006600" y="6248400"/>
            <a:ext cx="593407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6600"/>
                </a:solidFill>
                <a:ea typeface="黑体" panose="02010609060101010101" pitchFamily="49" charset="-122"/>
              </a:rPr>
              <a:t>0000 001</a:t>
            </a:r>
            <a:r>
              <a:rPr kumimoji="1" lang="en-US" altLang="zh-CN" sz="2000" b="1">
                <a:solidFill>
                  <a:srgbClr val="CC0000"/>
                </a:solidFill>
                <a:ea typeface="黑体" panose="02010609060101010101" pitchFamily="49" charset="-122"/>
              </a:rPr>
              <a:t>0 001</a:t>
            </a:r>
            <a:r>
              <a:rPr kumimoji="1" lang="en-US" altLang="zh-CN" sz="2000" b="1">
                <a:solidFill>
                  <a:srgbClr val="0000FF"/>
                </a:solidFill>
                <a:ea typeface="黑体" panose="02010609060101010101" pitchFamily="49" charset="-122"/>
              </a:rPr>
              <a:t>0 0000 1100B </a:t>
            </a:r>
            <a:r>
              <a:rPr kumimoji="1" lang="zh-CN" altLang="en-US" sz="2000" b="1">
                <a:solidFill>
                  <a:srgbClr val="0000FF"/>
                </a:solidFill>
                <a:ea typeface="黑体" panose="02010609060101010101" pitchFamily="49" charset="-122"/>
              </a:rPr>
              <a:t>是第</a:t>
            </a:r>
            <a:r>
              <a:rPr kumimoji="1" lang="en-US" altLang="zh-CN" sz="2000" b="1">
                <a:solidFill>
                  <a:srgbClr val="0000FF"/>
                </a:solidFill>
                <a:ea typeface="黑体" panose="02010609060101010101" pitchFamily="49" charset="-122"/>
              </a:rPr>
              <a:t>1</a:t>
            </a:r>
            <a:r>
              <a:rPr kumimoji="1" lang="zh-CN" altLang="en-US" sz="2000" b="1">
                <a:solidFill>
                  <a:srgbClr val="0000FF"/>
                </a:solidFill>
                <a:ea typeface="黑体" panose="02010609060101010101" pitchFamily="49" charset="-122"/>
              </a:rPr>
              <a:t>块群中的</a:t>
            </a:r>
            <a:r>
              <a:rPr kumimoji="1" lang="en-US" altLang="zh-CN" sz="2000" b="1">
                <a:solidFill>
                  <a:srgbClr val="0000FF"/>
                </a:solidFill>
                <a:ea typeface="黑体" panose="02010609060101010101" pitchFamily="49" charset="-122"/>
              </a:rPr>
              <a:t>0001</a:t>
            </a:r>
            <a:r>
              <a:rPr kumimoji="1" lang="zh-CN" altLang="en-US" sz="2000" b="1">
                <a:solidFill>
                  <a:srgbClr val="0000FF"/>
                </a:solidFill>
                <a:ea typeface="黑体" panose="02010609060101010101" pitchFamily="49" charset="-122"/>
              </a:rPr>
              <a:t>块（即第</a:t>
            </a:r>
            <a:r>
              <a:rPr kumimoji="1" lang="en-US" altLang="zh-CN" sz="2000" b="1">
                <a:solidFill>
                  <a:srgbClr val="0000FF"/>
                </a:solidFill>
                <a:ea typeface="黑体" panose="02010609060101010101" pitchFamily="49" charset="-122"/>
              </a:rPr>
              <a:t>17</a:t>
            </a:r>
            <a:r>
              <a:rPr kumimoji="1" lang="zh-CN" altLang="en-US" sz="2000" b="1">
                <a:solidFill>
                  <a:srgbClr val="0000FF"/>
                </a:solidFill>
                <a:ea typeface="黑体" panose="02010609060101010101" pitchFamily="49" charset="-122"/>
              </a:rPr>
              <a:t>块）中第</a:t>
            </a:r>
            <a:r>
              <a:rPr kumimoji="1" lang="en-US" altLang="zh-CN" sz="2000" b="1">
                <a:solidFill>
                  <a:srgbClr val="0000FF"/>
                </a:solidFill>
                <a:ea typeface="黑体" panose="02010609060101010101" pitchFamily="49" charset="-122"/>
              </a:rPr>
              <a:t>12</a:t>
            </a:r>
            <a:r>
              <a:rPr kumimoji="1" lang="zh-CN" altLang="en-US" sz="2000" b="1">
                <a:solidFill>
                  <a:srgbClr val="0000FF"/>
                </a:solidFill>
                <a:ea typeface="黑体" panose="02010609060101010101" pitchFamily="49" charset="-122"/>
              </a:rPr>
              <a:t>个单元！</a:t>
            </a:r>
          </a:p>
        </p:txBody>
      </p:sp>
      <p:sp>
        <p:nvSpPr>
          <p:cNvPr id="422926" name="Rectangle 14"/>
          <p:cNvSpPr>
            <a:spLocks noChangeArrowheads="1"/>
          </p:cNvSpPr>
          <p:nvPr/>
        </p:nvSpPr>
        <p:spPr bwMode="auto">
          <a:xfrm>
            <a:off x="7200900" y="3267075"/>
            <a:ext cx="790575"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7" name="Rectangle 15"/>
          <p:cNvSpPr>
            <a:spLocks noChangeArrowheads="1"/>
          </p:cNvSpPr>
          <p:nvPr/>
        </p:nvSpPr>
        <p:spPr bwMode="auto">
          <a:xfrm>
            <a:off x="3255963" y="2684463"/>
            <a:ext cx="762000"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9" name="Rectangle 17"/>
          <p:cNvSpPr>
            <a:spLocks noChangeArrowheads="1"/>
          </p:cNvSpPr>
          <p:nvPr/>
        </p:nvSpPr>
        <p:spPr bwMode="auto">
          <a:xfrm>
            <a:off x="2592388" y="2779713"/>
            <a:ext cx="788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a:solidFill>
                  <a:srgbClr val="FF0000"/>
                </a:solidFill>
                <a:ea typeface="黑体" panose="02010609060101010101" pitchFamily="49" charset="-122"/>
              </a:rPr>
              <a:t>0000001</a:t>
            </a:r>
            <a:endParaRPr kumimoji="1" lang="zh-CN" altLang="en-US" b="1">
              <a:solidFill>
                <a:srgbClr val="FF0000"/>
              </a:solidFill>
              <a:ea typeface="黑体" panose="02010609060101010101" pitchFamily="49" charset="-122"/>
            </a:endParaRPr>
          </a:p>
        </p:txBody>
      </p:sp>
      <p:sp>
        <p:nvSpPr>
          <p:cNvPr id="15" name="TextBox 14"/>
          <p:cNvSpPr txBox="1"/>
          <p:nvPr/>
        </p:nvSpPr>
        <p:spPr>
          <a:xfrm>
            <a:off x="3581400" y="5133975"/>
            <a:ext cx="990600"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grpSp>
        <p:nvGrpSpPr>
          <p:cNvPr id="2" name="组合 23"/>
          <p:cNvGrpSpPr>
            <a:grpSpLocks/>
          </p:cNvGrpSpPr>
          <p:nvPr/>
        </p:nvGrpSpPr>
        <p:grpSpPr bwMode="auto">
          <a:xfrm>
            <a:off x="2457450" y="5499100"/>
            <a:ext cx="2609850" cy="855663"/>
            <a:chOff x="2456765" y="5499230"/>
            <a:chExt cx="2610290" cy="855096"/>
          </a:xfrm>
        </p:grpSpPr>
        <p:cxnSp>
          <p:nvCxnSpPr>
            <p:cNvPr id="50194"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50195"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0196" name="直接箭头连接符 19"/>
            <p:cNvCxnSpPr>
              <a:cxnSpLocks noChangeShapeType="1"/>
            </p:cNvCxnSpPr>
            <p:nvPr/>
          </p:nvCxnSpPr>
          <p:spPr bwMode="auto">
            <a:xfrm flipV="1">
              <a:off x="4481990" y="5499230"/>
              <a:ext cx="585065" cy="855096"/>
            </a:xfrm>
            <a:prstGeom prst="straightConnector1">
              <a:avLst/>
            </a:prstGeom>
            <a:noFill/>
            <a:ln w="38100" algn="ctr">
              <a:solidFill>
                <a:schemeClr val="accent2"/>
              </a:solidFill>
              <a:round/>
              <a:headEnd/>
              <a:tailEnd type="arrow" w="med" len="med"/>
            </a:ln>
            <a:extLst>
              <a:ext uri="{909E8E84-426E-40DD-AFC4-6F175D3DCCD1}">
                <a14:hiddenFill xmlns:a14="http://schemas.microsoft.com/office/drawing/2010/main">
                  <a:noFill/>
                </a14:hiddenFill>
              </a:ext>
            </a:extLst>
          </p:spPr>
        </p:cxnSp>
      </p:grpSp>
      <p:sp>
        <p:nvSpPr>
          <p:cNvPr id="5019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7506AF9-CB76-4DD7-89BF-9E58652B7FDF}" type="slidenum">
              <a:rPr lang="zh-CN" altLang="en-US" sz="1200" smtClean="0">
                <a:solidFill>
                  <a:srgbClr val="898989"/>
                </a:solidFill>
              </a:rPr>
              <a:pPr/>
              <a:t>44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2922"/>
                                        </p:tgtEl>
                                        <p:attrNameLst>
                                          <p:attrName>style.visibility</p:attrName>
                                        </p:attrNameLst>
                                      </p:cBhvr>
                                      <p:to>
                                        <p:strVal val="visible"/>
                                      </p:to>
                                    </p:set>
                                    <p:animEffect transition="in" filter="blinds(horizontal)">
                                      <p:cBhvr>
                                        <p:cTn id="7" dur="500"/>
                                        <p:tgtEl>
                                          <p:spTgt spid="422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2925"/>
                                        </p:tgtEl>
                                        <p:attrNameLst>
                                          <p:attrName>style.visibility</p:attrName>
                                        </p:attrNameLst>
                                      </p:cBhvr>
                                      <p:to>
                                        <p:strVal val="visible"/>
                                      </p:to>
                                    </p:set>
                                    <p:animEffect transition="in" filter="blinds(horizontal)">
                                      <p:cBhvr>
                                        <p:cTn id="12" dur="500"/>
                                        <p:tgtEl>
                                          <p:spTgt spid="422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2924"/>
                                        </p:tgtEl>
                                        <p:attrNameLst>
                                          <p:attrName>style.visibility</p:attrName>
                                        </p:attrNameLst>
                                      </p:cBhvr>
                                      <p:to>
                                        <p:strVal val="visible"/>
                                      </p:to>
                                    </p:set>
                                    <p:animEffect transition="in" filter="blinds(horizontal)">
                                      <p:cBhvr>
                                        <p:cTn id="17" dur="500"/>
                                        <p:tgtEl>
                                          <p:spTgt spid="422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2926"/>
                                        </p:tgtEl>
                                        <p:attrNameLst>
                                          <p:attrName>style.visibility</p:attrName>
                                        </p:attrNameLst>
                                      </p:cBhvr>
                                      <p:to>
                                        <p:strVal val="visible"/>
                                      </p:to>
                                    </p:set>
                                    <p:animEffect transition="in" filter="blinds(horizontal)">
                                      <p:cBhvr>
                                        <p:cTn id="22" dur="500"/>
                                        <p:tgtEl>
                                          <p:spTgt spid="4229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27"/>
                                        </p:tgtEl>
                                        <p:attrNameLst>
                                          <p:attrName>style.visibility</p:attrName>
                                        </p:attrNameLst>
                                      </p:cBhvr>
                                      <p:to>
                                        <p:strVal val="visible"/>
                                      </p:to>
                                    </p:set>
                                    <p:animEffect transition="in" filter="blinds(horizontal)">
                                      <p:cBhvr>
                                        <p:cTn id="27" dur="500"/>
                                        <p:tgtEl>
                                          <p:spTgt spid="4229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29"/>
                                        </p:tgtEl>
                                        <p:attrNameLst>
                                          <p:attrName>style.visibility</p:attrName>
                                        </p:attrNameLst>
                                      </p:cBhvr>
                                      <p:to>
                                        <p:strVal val="visible"/>
                                      </p:to>
                                    </p:set>
                                    <p:animEffect transition="in" filter="blinds(horizontal)">
                                      <p:cBhvr>
                                        <p:cTn id="32" dur="500"/>
                                        <p:tgtEl>
                                          <p:spTgt spid="4229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22" grpId="0"/>
      <p:bldP spid="422924" grpId="0"/>
      <p:bldP spid="422925" grpId="0" animBg="1"/>
      <p:bldP spid="422926" grpId="0" animBg="1"/>
      <p:bldP spid="422927" grpId="0" animBg="1"/>
      <p:bldP spid="422929" grpId="0"/>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2771775" y="356552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227" name="Rectangle 8"/>
          <p:cNvSpPr>
            <a:spLocks noGrp="1" noChangeArrowheads="1"/>
          </p:cNvSpPr>
          <p:nvPr>
            <p:ph type="title" idx="4294967295"/>
          </p:nvPr>
        </p:nvSpPr>
        <p:spPr>
          <a:xfrm>
            <a:off x="304800" y="142875"/>
            <a:ext cx="8640763" cy="533400"/>
          </a:xfrm>
          <a:noFill/>
        </p:spPr>
        <p:txBody>
          <a:bodyPr lIns="91440" tIns="45720" rIns="91440" bIns="45720" anchor="ctr"/>
          <a:lstStyle/>
          <a:p>
            <a:pPr eaLnBrk="1" hangingPunct="1"/>
            <a:r>
              <a:rPr lang="zh-CN" altLang="en-US"/>
              <a:t>有效位（</a:t>
            </a:r>
            <a:r>
              <a:rPr lang="en-US" altLang="zh-CN"/>
              <a:t>Valid Bit</a:t>
            </a:r>
            <a:r>
              <a:rPr lang="zh-CN" altLang="en-US"/>
              <a:t>）</a:t>
            </a:r>
          </a:p>
        </p:txBody>
      </p:sp>
      <p:sp>
        <p:nvSpPr>
          <p:cNvPr id="457737" name="Text Box 9"/>
          <p:cNvSpPr txBox="1">
            <a:spLocks noChangeArrowheads="1"/>
          </p:cNvSpPr>
          <p:nvPr/>
        </p:nvSpPr>
        <p:spPr bwMode="auto">
          <a:xfrm>
            <a:off x="455613" y="3395663"/>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ts val="800"/>
              </a:spcBef>
              <a:buFont typeface="Arial" panose="020B0604020202020204" pitchFamily="34" charset="0"/>
              <a:buChar char="•"/>
            </a:pPr>
            <a:r>
              <a:rPr kumimoji="1" lang="en-US" altLang="zh-CN" sz="2200" b="1">
                <a:ea typeface="黑体" panose="02010609060101010101" pitchFamily="49" charset="-122"/>
              </a:rPr>
              <a:t>  </a:t>
            </a:r>
            <a:r>
              <a:rPr kumimoji="1" lang="en-US" altLang="zh-CN" sz="2000" b="1">
                <a:latin typeface="微软雅黑" panose="020B0503020204020204" pitchFamily="34" charset="-122"/>
                <a:ea typeface="微软雅黑" panose="020B0503020204020204" pitchFamily="34" charset="-122"/>
              </a:rPr>
              <a:t>V</a:t>
            </a:r>
            <a:r>
              <a:rPr kumimoji="1" lang="zh-CN" altLang="en-US" sz="2000" b="1">
                <a:latin typeface="微软雅黑" panose="020B0503020204020204" pitchFamily="34" charset="-122"/>
                <a:ea typeface="微软雅黑" panose="020B0503020204020204" pitchFamily="34" charset="-122"/>
              </a:rPr>
              <a:t>为有效位，为</a:t>
            </a:r>
            <a:r>
              <a:rPr kumimoji="1" lang="en-US" altLang="zh-CN" sz="2000" b="1">
                <a:latin typeface="微软雅黑" panose="020B0503020204020204" pitchFamily="34" charset="-122"/>
                <a:ea typeface="微软雅黑" panose="020B0503020204020204" pitchFamily="34" charset="-122"/>
              </a:rPr>
              <a:t>1</a:t>
            </a:r>
            <a:r>
              <a:rPr kumimoji="1" lang="zh-CN" altLang="en-US" sz="2000" b="1">
                <a:latin typeface="微软雅黑" panose="020B0503020204020204" pitchFamily="34" charset="-122"/>
                <a:ea typeface="微软雅黑" panose="020B0503020204020204" pitchFamily="34" charset="-122"/>
              </a:rPr>
              <a:t>表示信息有效，为</a:t>
            </a:r>
            <a:r>
              <a:rPr kumimoji="1" lang="en-US" altLang="zh-CN" sz="2000" b="1">
                <a:latin typeface="微软雅黑" panose="020B0503020204020204" pitchFamily="34" charset="-122"/>
                <a:ea typeface="微软雅黑" panose="020B0503020204020204" pitchFamily="34" charset="-122"/>
              </a:rPr>
              <a:t>0</a:t>
            </a:r>
            <a:r>
              <a:rPr kumimoji="1" lang="zh-CN" altLang="en-US" sz="2000" b="1">
                <a:latin typeface="微软雅黑" panose="020B0503020204020204" pitchFamily="34" charset="-122"/>
                <a:ea typeface="微软雅黑" panose="020B0503020204020204" pitchFamily="34" charset="-122"/>
              </a:rPr>
              <a:t>表示信息无效</a:t>
            </a:r>
            <a:endParaRPr kumimoji="1" lang="en-US" altLang="zh-CN" sz="2000" b="1">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a:latin typeface="微软雅黑" panose="020B0503020204020204" pitchFamily="34" charset="-122"/>
                <a:ea typeface="微软雅黑" panose="020B0503020204020204" pitchFamily="34" charset="-122"/>
              </a:rPr>
              <a:t>  开机或复位时，</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使所有行的有效位</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V=0</a:t>
            </a:r>
          </a:p>
          <a:p>
            <a:pPr eaLnBrk="1" hangingPunct="1">
              <a:lnSpc>
                <a:spcPct val="115000"/>
              </a:lnSpc>
              <a:spcBef>
                <a:spcPts val="800"/>
              </a:spcBef>
              <a:buFont typeface="Arial" panose="020B0604020202020204" pitchFamily="34" charset="0"/>
              <a:buChar char="•"/>
            </a:pPr>
            <a:r>
              <a:rPr kumimoji="1" lang="zh-CN" altLang="en-US" sz="2000" b="1">
                <a:latin typeface="微软雅黑" panose="020B0503020204020204" pitchFamily="34" charset="-122"/>
                <a:ea typeface="微软雅黑" panose="020B0503020204020204" pitchFamily="34" charset="-122"/>
              </a:rPr>
              <a:t>  某行被替换后使其</a:t>
            </a:r>
            <a:r>
              <a:rPr kumimoji="1" lang="en-US" altLang="zh-CN" sz="2000" b="1">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a:latin typeface="微软雅黑" panose="020B0503020204020204" pitchFamily="34" charset="-122"/>
                <a:ea typeface="微软雅黑" panose="020B0503020204020204" pitchFamily="34" charset="-122"/>
              </a:rPr>
              <a:t>  某行装入新块时 使其</a:t>
            </a:r>
            <a:r>
              <a:rPr kumimoji="1" lang="en-US" altLang="zh-CN" sz="2000" b="1">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a:latin typeface="微软雅黑" panose="020B0503020204020204" pitchFamily="34" charset="-122"/>
                <a:ea typeface="微软雅黑" panose="020B0503020204020204" pitchFamily="34" charset="-122"/>
              </a:rPr>
              <a:t>  </a:t>
            </a:r>
            <a:r>
              <a:rPr kumimoji="1" lang="zh-CN" altLang="en-US" sz="2000" b="1">
                <a:solidFill>
                  <a:srgbClr val="006600"/>
                </a:solidFill>
                <a:latin typeface="微软雅黑" panose="020B0503020204020204" pitchFamily="34" charset="-122"/>
                <a:ea typeface="微软雅黑" panose="020B0503020204020204" pitchFamily="34" charset="-122"/>
              </a:rPr>
              <a:t>通过使</a:t>
            </a:r>
            <a:r>
              <a:rPr kumimoji="1" lang="en-US" altLang="zh-CN" sz="2000" b="1">
                <a:solidFill>
                  <a:srgbClr val="006600"/>
                </a:solidFill>
                <a:latin typeface="微软雅黑" panose="020B0503020204020204" pitchFamily="34" charset="-122"/>
                <a:ea typeface="微软雅黑" panose="020B0503020204020204" pitchFamily="34" charset="-122"/>
              </a:rPr>
              <a:t>V=0</a:t>
            </a:r>
            <a:r>
              <a:rPr kumimoji="1" lang="zh-CN" altLang="en-US" sz="2000" b="1">
                <a:solidFill>
                  <a:srgbClr val="006600"/>
                </a:solidFill>
                <a:latin typeface="微软雅黑" panose="020B0503020204020204" pitchFamily="34" charset="-122"/>
                <a:ea typeface="微软雅黑" panose="020B0503020204020204" pitchFamily="34" charset="-122"/>
              </a:rPr>
              <a:t>来冲刷</a:t>
            </a:r>
            <a:r>
              <a:rPr kumimoji="1" lang="en-US" altLang="zh-CN" sz="2000" b="1">
                <a:solidFill>
                  <a:srgbClr val="006600"/>
                </a:solidFill>
                <a:latin typeface="微软雅黑" panose="020B0503020204020204" pitchFamily="34" charset="-122"/>
                <a:ea typeface="微软雅黑" panose="020B0503020204020204" pitchFamily="34" charset="-122"/>
              </a:rPr>
              <a:t>Cache</a:t>
            </a:r>
            <a:r>
              <a:rPr kumimoji="1" lang="zh-CN" altLang="en-US" sz="2000" b="1">
                <a:latin typeface="微软雅黑" panose="020B0503020204020204" pitchFamily="34" charset="-122"/>
                <a:ea typeface="微软雅黑" panose="020B0503020204020204" pitchFamily="34" charset="-122"/>
              </a:rPr>
              <a:t>（例如：进程切换时，</a:t>
            </a:r>
            <a:r>
              <a:rPr kumimoji="1" lang="en-US" altLang="zh-CN" sz="2000" b="1">
                <a:latin typeface="微软雅黑" panose="020B0503020204020204" pitchFamily="34" charset="-122"/>
                <a:ea typeface="微软雅黑" panose="020B0503020204020204" pitchFamily="34" charset="-122"/>
              </a:rPr>
              <a:t>DMA</a:t>
            </a:r>
            <a:r>
              <a:rPr kumimoji="1" lang="zh-CN" altLang="en-US" sz="2000" b="1">
                <a:latin typeface="微软雅黑" panose="020B0503020204020204" pitchFamily="34" charset="-122"/>
                <a:ea typeface="微软雅黑" panose="020B0503020204020204" pitchFamily="34" charset="-122"/>
              </a:rPr>
              <a:t>传送时）</a:t>
            </a:r>
            <a:endParaRPr kumimoji="1" lang="en-US" altLang="zh-CN" sz="2000" b="1">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a:latin typeface="微软雅黑" panose="020B0503020204020204" pitchFamily="34" charset="-122"/>
                <a:ea typeface="微软雅黑" panose="020B0503020204020204" pitchFamily="34" charset="-122"/>
              </a:rPr>
              <a:t>  通常为操作系统设置</a:t>
            </a:r>
            <a:r>
              <a:rPr kumimoji="1" lang="zh-CN" altLang="en-US" sz="2000" b="1">
                <a:solidFill>
                  <a:srgbClr val="A50021"/>
                </a:solidFill>
                <a:latin typeface="微软雅黑" panose="020B0503020204020204" pitchFamily="34" charset="-122"/>
                <a:ea typeface="微软雅黑" panose="020B0503020204020204" pitchFamily="34" charset="-122"/>
              </a:rPr>
              <a:t>“</a:t>
            </a:r>
            <a:r>
              <a:rPr kumimoji="1" lang="en-US" altLang="zh-CN" sz="2000" b="1">
                <a:solidFill>
                  <a:srgbClr val="A50021"/>
                </a:solidFill>
                <a:latin typeface="微软雅黑" panose="020B0503020204020204" pitchFamily="34" charset="-122"/>
                <a:ea typeface="微软雅黑" panose="020B0503020204020204" pitchFamily="34" charset="-122"/>
              </a:rPr>
              <a:t>cache</a:t>
            </a:r>
            <a:r>
              <a:rPr kumimoji="1" lang="zh-CN" altLang="en-US" sz="2000" b="1">
                <a:solidFill>
                  <a:srgbClr val="A50021"/>
                </a:solidFill>
                <a:latin typeface="微软雅黑" panose="020B0503020204020204" pitchFamily="34" charset="-122"/>
                <a:ea typeface="微软雅黑" panose="020B0503020204020204" pitchFamily="34" charset="-122"/>
              </a:rPr>
              <a:t>冲刷”指令</a:t>
            </a:r>
            <a:r>
              <a:rPr kumimoji="1" lang="zh-CN" altLang="en-US" sz="2000" b="1">
                <a:latin typeface="微软雅黑" panose="020B0503020204020204" pitchFamily="34" charset="-122"/>
                <a:ea typeface="微软雅黑" panose="020B0503020204020204" pitchFamily="34" charset="-122"/>
              </a:rPr>
              <a:t>，因此，</a:t>
            </a:r>
            <a:r>
              <a:rPr kumimoji="1" lang="en-US" altLang="zh-CN" sz="2000" b="1">
                <a:solidFill>
                  <a:srgbClr val="993300"/>
                </a:solidFill>
                <a:latin typeface="微软雅黑" panose="020B0503020204020204" pitchFamily="34" charset="-122"/>
                <a:ea typeface="微软雅黑" panose="020B0503020204020204" pitchFamily="34" charset="-122"/>
              </a:rPr>
              <a:t>cache</a:t>
            </a:r>
            <a:r>
              <a:rPr kumimoji="1" lang="zh-CN" altLang="en-US" sz="2000" b="1">
                <a:solidFill>
                  <a:srgbClr val="993300"/>
                </a:solidFill>
                <a:latin typeface="微软雅黑" panose="020B0503020204020204" pitchFamily="34" charset="-122"/>
                <a:ea typeface="微软雅黑" panose="020B0503020204020204" pitchFamily="34" charset="-122"/>
              </a:rPr>
              <a:t>对操作系统程序员不是透明的！</a:t>
            </a:r>
            <a:endParaRPr kumimoji="1" lang="zh-CN" altLang="en-US" sz="2200" b="1">
              <a:solidFill>
                <a:srgbClr val="FF0000"/>
              </a:solidFill>
              <a:latin typeface="微软雅黑" panose="020B0503020204020204" pitchFamily="34" charset="-122"/>
              <a:ea typeface="微软雅黑" panose="020B0503020204020204" pitchFamily="34" charset="-122"/>
            </a:endParaRPr>
          </a:p>
        </p:txBody>
      </p:sp>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8538"/>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
        <p:nvSpPr>
          <p:cNvPr id="522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B7B4AB8-8091-48C0-BB5F-9C2529EB25E3}" type="slidenum">
              <a:rPr lang="zh-CN" altLang="en-US" sz="1200" smtClean="0">
                <a:solidFill>
                  <a:srgbClr val="898989"/>
                </a:solidFill>
              </a:rPr>
              <a:pPr/>
              <a:t>45</a:t>
            </a:fld>
            <a:endParaRPr lang="zh-CN"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95263" y="157163"/>
            <a:ext cx="8740775" cy="474662"/>
          </a:xfrm>
          <a:noFill/>
        </p:spPr>
        <p:txBody>
          <a:bodyPr wrap="none"/>
          <a:lstStyle/>
          <a:p>
            <a:pPr eaLnBrk="1" hangingPunct="1"/>
            <a:r>
              <a:rPr lang="en-US" altLang="zh-CN" sz="3200"/>
              <a:t>64 KB Direct Mapped Cache with 16B Blocks</a:t>
            </a:r>
          </a:p>
        </p:txBody>
      </p:sp>
      <p:sp>
        <p:nvSpPr>
          <p:cNvPr id="53251" name="Rectangle 3"/>
          <p:cNvSpPr>
            <a:spLocks noGrp="1" noChangeArrowheads="1"/>
          </p:cNvSpPr>
          <p:nvPr>
            <p:ph type="body" idx="4294967295"/>
          </p:nvPr>
        </p:nvSpPr>
        <p:spPr>
          <a:xfrm>
            <a:off x="0" y="819150"/>
            <a:ext cx="8937625" cy="660400"/>
          </a:xfrm>
          <a:noFill/>
        </p:spPr>
        <p:txBody>
          <a:bodyPr/>
          <a:lstStyle/>
          <a:p>
            <a:pPr eaLnBrk="1" hangingPunct="1">
              <a:spcBef>
                <a:spcPct val="0"/>
              </a:spcBef>
              <a:buFontTx/>
              <a:buNone/>
            </a:pPr>
            <a:r>
              <a:rPr lang="zh-CN" altLang="en-US" sz="1200">
                <a:ea typeface="宋体" panose="02010600030101010101" pitchFamily="2" charset="-122"/>
              </a:rPr>
              <a:t>     </a:t>
            </a:r>
            <a:r>
              <a:rPr lang="zh-CN" altLang="en-US" sz="2000">
                <a:ea typeface="黑体" panose="02010609060101010101" pitchFamily="49" charset="-122"/>
              </a:rPr>
              <a:t>主存和</a:t>
            </a:r>
            <a:r>
              <a:rPr lang="en-US" altLang="zh-CN" sz="2000">
                <a:ea typeface="黑体" panose="02010609060101010101" pitchFamily="49" charset="-122"/>
              </a:rPr>
              <a:t>Cache</a:t>
            </a:r>
            <a:r>
              <a:rPr lang="zh-CN" altLang="en-US" sz="2000">
                <a:ea typeface="黑体" panose="02010609060101010101" pitchFamily="49" charset="-122"/>
              </a:rPr>
              <a:t>之间直接映射，块大小为</a:t>
            </a:r>
            <a:r>
              <a:rPr lang="en-US" altLang="zh-CN" sz="2000">
                <a:ea typeface="黑体" panose="02010609060101010101" pitchFamily="49" charset="-122"/>
              </a:rPr>
              <a:t>16B</a:t>
            </a:r>
            <a:r>
              <a:rPr lang="zh-CN" altLang="en-US" sz="2000">
                <a:ea typeface="黑体" panose="02010609060101010101" pitchFamily="49" charset="-122"/>
              </a:rPr>
              <a:t>。</a:t>
            </a:r>
            <a:r>
              <a:rPr lang="en-US" altLang="zh-CN" sz="2000">
                <a:ea typeface="黑体" panose="02010609060101010101" pitchFamily="49" charset="-122"/>
              </a:rPr>
              <a:t>Cache</a:t>
            </a:r>
            <a:r>
              <a:rPr lang="zh-CN" altLang="en-US" sz="2000">
                <a:ea typeface="黑体" panose="02010609060101010101" pitchFamily="49" charset="-122"/>
              </a:rPr>
              <a:t>的数据区容量为</a:t>
            </a:r>
            <a:r>
              <a:rPr lang="en-US" altLang="zh-CN" sz="2000">
                <a:ea typeface="黑体" panose="02010609060101010101" pitchFamily="49" charset="-122"/>
              </a:rPr>
              <a:t>64KB</a:t>
            </a:r>
            <a:r>
              <a:rPr lang="zh-CN" altLang="en-US" sz="2000">
                <a:ea typeface="黑体" panose="02010609060101010101" pitchFamily="49" charset="-122"/>
              </a:rPr>
              <a:t>，主存地址为</a:t>
            </a:r>
            <a:r>
              <a:rPr lang="en-US" altLang="zh-CN" sz="2000">
                <a:ea typeface="黑体" panose="02010609060101010101" pitchFamily="49" charset="-122"/>
              </a:rPr>
              <a:t>32</a:t>
            </a:r>
            <a:r>
              <a:rPr lang="zh-CN" altLang="en-US" sz="2000">
                <a:ea typeface="黑体" panose="02010609060101010101" pitchFamily="49" charset="-122"/>
              </a:rPr>
              <a:t>位，按字节编址。要求：说明主存地址如何划分和访存过程。</a:t>
            </a:r>
            <a:r>
              <a:rPr lang="en-US" altLang="zh-CN" sz="2000">
                <a:ea typeface="宋体" panose="02010600030101010101" pitchFamily="2" charset="-122"/>
              </a:rPr>
              <a:t> </a:t>
            </a:r>
          </a:p>
        </p:txBody>
      </p:sp>
      <p:sp>
        <p:nvSpPr>
          <p:cNvPr id="53252" name="Freeform 4"/>
          <p:cNvSpPr>
            <a:spLocks/>
          </p:cNvSpPr>
          <p:nvPr/>
        </p:nvSpPr>
        <p:spPr bwMode="auto">
          <a:xfrm>
            <a:off x="1755775" y="5086350"/>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Line 6"/>
          <p:cNvSpPr>
            <a:spLocks noChangeShapeType="1"/>
          </p:cNvSpPr>
          <p:nvPr/>
        </p:nvSpPr>
        <p:spPr bwMode="auto">
          <a:xfrm>
            <a:off x="3371850" y="2286000"/>
            <a:ext cx="80963" cy="428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Rectangle 7"/>
          <p:cNvSpPr>
            <a:spLocks noChangeArrowheads="1"/>
          </p:cNvSpPr>
          <p:nvPr/>
        </p:nvSpPr>
        <p:spPr bwMode="auto">
          <a:xfrm>
            <a:off x="3476625"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1</a:t>
            </a:r>
            <a:r>
              <a:rPr kumimoji="1" lang="en-US" altLang="zh-CN" sz="1400" b="1">
                <a:solidFill>
                  <a:srgbClr val="000000"/>
                </a:solidFill>
                <a:ea typeface="宋体" panose="02010600030101010101" pitchFamily="2" charset="-122"/>
              </a:rPr>
              <a:t>6</a:t>
            </a:r>
            <a:endParaRPr kumimoji="1" lang="en-US" altLang="zh-CN" sz="1400" b="1">
              <a:latin typeface="Times New Roman" panose="02020603050405020304" pitchFamily="18" charset="0"/>
              <a:ea typeface="宋体" panose="02010600030101010101" pitchFamily="2" charset="-122"/>
            </a:endParaRPr>
          </a:p>
        </p:txBody>
      </p:sp>
      <p:sp>
        <p:nvSpPr>
          <p:cNvPr id="53255" name="Line 9"/>
          <p:cNvSpPr>
            <a:spLocks noChangeShapeType="1"/>
          </p:cNvSpPr>
          <p:nvPr/>
        </p:nvSpPr>
        <p:spPr bwMode="auto">
          <a:xfrm>
            <a:off x="3817938" y="2270125"/>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Rectangle 10"/>
          <p:cNvSpPr>
            <a:spLocks noChangeArrowheads="1"/>
          </p:cNvSpPr>
          <p:nvPr/>
        </p:nvSpPr>
        <p:spPr bwMode="auto">
          <a:xfrm>
            <a:off x="3937000" y="21685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1</a:t>
            </a:r>
            <a:r>
              <a:rPr kumimoji="1" lang="en-US" altLang="zh-CN" sz="1400" b="1">
                <a:solidFill>
                  <a:srgbClr val="000000"/>
                </a:solidFill>
                <a:ea typeface="宋体" panose="02010600030101010101" pitchFamily="2" charset="-122"/>
              </a:rPr>
              <a:t>2</a:t>
            </a:r>
            <a:endParaRPr kumimoji="1" lang="en-US" altLang="zh-CN" sz="1400" b="1">
              <a:latin typeface="Times New Roman" panose="02020603050405020304" pitchFamily="18" charset="0"/>
              <a:ea typeface="宋体" panose="02010600030101010101" pitchFamily="2" charset="-122"/>
            </a:endParaRPr>
          </a:p>
        </p:txBody>
      </p:sp>
      <p:sp>
        <p:nvSpPr>
          <p:cNvPr id="53257" name="Rectangle 12"/>
          <p:cNvSpPr>
            <a:spLocks noChangeArrowheads="1"/>
          </p:cNvSpPr>
          <p:nvPr/>
        </p:nvSpPr>
        <p:spPr bwMode="auto">
          <a:xfrm>
            <a:off x="5586413" y="2079625"/>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Byte offset</a:t>
            </a:r>
          </a:p>
        </p:txBody>
      </p:sp>
      <p:sp>
        <p:nvSpPr>
          <p:cNvPr id="53258" name="Freeform 13"/>
          <p:cNvSpPr>
            <a:spLocks/>
          </p:cNvSpPr>
          <p:nvPr/>
        </p:nvSpPr>
        <p:spPr bwMode="auto">
          <a:xfrm>
            <a:off x="1314450" y="3130550"/>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9" name="Rectangle 14"/>
          <p:cNvSpPr>
            <a:spLocks noChangeArrowheads="1"/>
          </p:cNvSpPr>
          <p:nvPr/>
        </p:nvSpPr>
        <p:spPr bwMode="auto">
          <a:xfrm>
            <a:off x="1241425" y="2884488"/>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V</a:t>
            </a:r>
          </a:p>
        </p:txBody>
      </p:sp>
      <p:sp>
        <p:nvSpPr>
          <p:cNvPr id="53260" name="Rectangle 16"/>
          <p:cNvSpPr>
            <a:spLocks noChangeArrowheads="1"/>
          </p:cNvSpPr>
          <p:nvPr/>
        </p:nvSpPr>
        <p:spPr bwMode="auto">
          <a:xfrm>
            <a:off x="1649413" y="2843213"/>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tag</a:t>
            </a:r>
          </a:p>
        </p:txBody>
      </p:sp>
      <p:sp>
        <p:nvSpPr>
          <p:cNvPr id="53261" name="Freeform 22"/>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23"/>
          <p:cNvSpPr>
            <a:spLocks/>
          </p:cNvSpPr>
          <p:nvPr/>
        </p:nvSpPr>
        <p:spPr bwMode="auto">
          <a:xfrm>
            <a:off x="1314450" y="3790950"/>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3" name="Freeform 24"/>
          <p:cNvSpPr>
            <a:spLocks/>
          </p:cNvSpPr>
          <p:nvPr/>
        </p:nvSpPr>
        <p:spPr bwMode="auto">
          <a:xfrm>
            <a:off x="1360488"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25"/>
          <p:cNvSpPr>
            <a:spLocks/>
          </p:cNvSpPr>
          <p:nvPr/>
        </p:nvSpPr>
        <p:spPr bwMode="auto">
          <a:xfrm>
            <a:off x="1755775" y="3840163"/>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5" name="Freeform 26"/>
          <p:cNvSpPr>
            <a:spLocks/>
          </p:cNvSpPr>
          <p:nvPr/>
        </p:nvSpPr>
        <p:spPr bwMode="auto">
          <a:xfrm>
            <a:off x="2676525" y="3849688"/>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6" name="Freeform 27"/>
          <p:cNvSpPr>
            <a:spLocks/>
          </p:cNvSpPr>
          <p:nvPr/>
        </p:nvSpPr>
        <p:spPr bwMode="auto">
          <a:xfrm>
            <a:off x="1241425" y="3849688"/>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29"/>
          <p:cNvSpPr>
            <a:spLocks/>
          </p:cNvSpPr>
          <p:nvPr/>
        </p:nvSpPr>
        <p:spPr bwMode="auto">
          <a:xfrm>
            <a:off x="7935913" y="2973388"/>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30"/>
          <p:cNvSpPr>
            <a:spLocks/>
          </p:cNvSpPr>
          <p:nvPr/>
        </p:nvSpPr>
        <p:spPr bwMode="auto">
          <a:xfrm>
            <a:off x="1282700" y="5614988"/>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9" name="Freeform 31"/>
          <p:cNvSpPr>
            <a:spLocks/>
          </p:cNvSpPr>
          <p:nvPr/>
        </p:nvSpPr>
        <p:spPr bwMode="auto">
          <a:xfrm>
            <a:off x="1647825" y="5149850"/>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32"/>
          <p:cNvSpPr>
            <a:spLocks noChangeShapeType="1"/>
          </p:cNvSpPr>
          <p:nvPr/>
        </p:nvSpPr>
        <p:spPr bwMode="auto">
          <a:xfrm>
            <a:off x="1706563" y="4897438"/>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33"/>
          <p:cNvSpPr>
            <a:spLocks noChangeArrowheads="1"/>
          </p:cNvSpPr>
          <p:nvPr/>
        </p:nvSpPr>
        <p:spPr bwMode="auto">
          <a:xfrm>
            <a:off x="1841500"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1</a:t>
            </a:r>
            <a:endParaRPr kumimoji="1" lang="zh-CN" altLang="en-US" sz="2400">
              <a:latin typeface="Times New Roman" panose="02020603050405020304" pitchFamily="18" charset="0"/>
              <a:ea typeface="宋体" panose="02010600030101010101" pitchFamily="2" charset="-122"/>
            </a:endParaRPr>
          </a:p>
        </p:txBody>
      </p:sp>
      <p:sp>
        <p:nvSpPr>
          <p:cNvPr id="53272" name="Rectangle 34"/>
          <p:cNvSpPr>
            <a:spLocks noChangeArrowheads="1"/>
          </p:cNvSpPr>
          <p:nvPr/>
        </p:nvSpPr>
        <p:spPr bwMode="auto">
          <a:xfrm>
            <a:off x="1920875" y="480060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6</a:t>
            </a:r>
            <a:endParaRPr kumimoji="1" lang="zh-CN" altLang="en-US" sz="2400">
              <a:latin typeface="Times New Roman" panose="02020603050405020304" pitchFamily="18" charset="0"/>
              <a:ea typeface="宋体" panose="02010600030101010101" pitchFamily="2" charset="-122"/>
            </a:endParaRPr>
          </a:p>
        </p:txBody>
      </p:sp>
      <p:sp>
        <p:nvSpPr>
          <p:cNvPr id="53273" name="Line 35"/>
          <p:cNvSpPr>
            <a:spLocks noChangeShapeType="1"/>
          </p:cNvSpPr>
          <p:nvPr/>
        </p:nvSpPr>
        <p:spPr bwMode="auto">
          <a:xfrm>
            <a:off x="1782763" y="3867150"/>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Freeform 39"/>
          <p:cNvSpPr>
            <a:spLocks/>
          </p:cNvSpPr>
          <p:nvPr/>
        </p:nvSpPr>
        <p:spPr bwMode="auto">
          <a:xfrm>
            <a:off x="1579563" y="5246688"/>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41"/>
          <p:cNvSpPr>
            <a:spLocks/>
          </p:cNvSpPr>
          <p:nvPr/>
        </p:nvSpPr>
        <p:spPr bwMode="auto">
          <a:xfrm>
            <a:off x="2700338" y="3875088"/>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6" name="Freeform 42"/>
          <p:cNvSpPr>
            <a:spLocks/>
          </p:cNvSpPr>
          <p:nvPr/>
        </p:nvSpPr>
        <p:spPr bwMode="auto">
          <a:xfrm>
            <a:off x="4467225" y="3043238"/>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43"/>
          <p:cNvSpPr>
            <a:spLocks noChangeShapeType="1"/>
          </p:cNvSpPr>
          <p:nvPr/>
        </p:nvSpPr>
        <p:spPr bwMode="auto">
          <a:xfrm>
            <a:off x="2627313" y="4908550"/>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Rectangle 44"/>
          <p:cNvSpPr>
            <a:spLocks noChangeArrowheads="1"/>
          </p:cNvSpPr>
          <p:nvPr/>
        </p:nvSpPr>
        <p:spPr bwMode="auto">
          <a:xfrm>
            <a:off x="2765425"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79" name="Rectangle 45"/>
          <p:cNvSpPr>
            <a:spLocks noChangeArrowheads="1"/>
          </p:cNvSpPr>
          <p:nvPr/>
        </p:nvSpPr>
        <p:spPr bwMode="auto">
          <a:xfrm>
            <a:off x="2840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80" name="Freeform 46"/>
          <p:cNvSpPr>
            <a:spLocks/>
          </p:cNvSpPr>
          <p:nvPr/>
        </p:nvSpPr>
        <p:spPr bwMode="auto">
          <a:xfrm>
            <a:off x="1989138"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1" name="Freeform 47"/>
          <p:cNvSpPr>
            <a:spLocks/>
          </p:cNvSpPr>
          <p:nvPr/>
        </p:nvSpPr>
        <p:spPr bwMode="auto">
          <a:xfrm>
            <a:off x="7146925" y="3130550"/>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2" name="Freeform 48"/>
          <p:cNvSpPr>
            <a:spLocks/>
          </p:cNvSpPr>
          <p:nvPr/>
        </p:nvSpPr>
        <p:spPr bwMode="auto">
          <a:xfrm>
            <a:off x="7146925" y="4732338"/>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Line 49"/>
          <p:cNvSpPr>
            <a:spLocks noChangeShapeType="1"/>
          </p:cNvSpPr>
          <p:nvPr/>
        </p:nvSpPr>
        <p:spPr bwMode="auto">
          <a:xfrm>
            <a:off x="7177088" y="3168650"/>
            <a:ext cx="3175" cy="15779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Rectangle 50"/>
          <p:cNvSpPr>
            <a:spLocks noChangeArrowheads="1"/>
          </p:cNvSpPr>
          <p:nvPr/>
        </p:nvSpPr>
        <p:spPr bwMode="auto">
          <a:xfrm>
            <a:off x="7264400" y="32734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kumimoji="1" lang="zh-CN" altLang="en-US" sz="2400">
              <a:latin typeface="Times New Roman" panose="02020603050405020304" pitchFamily="18" charset="0"/>
              <a:ea typeface="宋体" panose="02010600030101010101" pitchFamily="2" charset="-122"/>
            </a:endParaRPr>
          </a:p>
        </p:txBody>
      </p:sp>
      <p:sp>
        <p:nvSpPr>
          <p:cNvPr id="53285" name="Freeform 51"/>
          <p:cNvSpPr>
            <a:spLocks/>
          </p:cNvSpPr>
          <p:nvPr/>
        </p:nvSpPr>
        <p:spPr bwMode="auto">
          <a:xfrm>
            <a:off x="2055813" y="2882900"/>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52"/>
          <p:cNvSpPr>
            <a:spLocks/>
          </p:cNvSpPr>
          <p:nvPr/>
        </p:nvSpPr>
        <p:spPr bwMode="auto">
          <a:xfrm>
            <a:off x="7015163" y="2878138"/>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53"/>
          <p:cNvSpPr>
            <a:spLocks/>
          </p:cNvSpPr>
          <p:nvPr/>
        </p:nvSpPr>
        <p:spPr bwMode="auto">
          <a:xfrm>
            <a:off x="1533525" y="2882900"/>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Line 54"/>
          <p:cNvSpPr>
            <a:spLocks noChangeShapeType="1"/>
          </p:cNvSpPr>
          <p:nvPr/>
        </p:nvSpPr>
        <p:spPr bwMode="auto">
          <a:xfrm>
            <a:off x="1579563" y="2909888"/>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55"/>
          <p:cNvSpPr>
            <a:spLocks noChangeShapeType="1"/>
          </p:cNvSpPr>
          <p:nvPr/>
        </p:nvSpPr>
        <p:spPr bwMode="auto">
          <a:xfrm>
            <a:off x="2108200" y="2909888"/>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Rectangle 69"/>
          <p:cNvSpPr>
            <a:spLocks noChangeArrowheads="1"/>
          </p:cNvSpPr>
          <p:nvPr/>
        </p:nvSpPr>
        <p:spPr bwMode="auto">
          <a:xfrm>
            <a:off x="3830638" y="2619375"/>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128</a:t>
            </a:r>
            <a:endParaRPr kumimoji="1" lang="en-US" altLang="zh-CN" sz="1800" b="1">
              <a:latin typeface="Times New Roman" panose="02020603050405020304" pitchFamily="18" charset="0"/>
              <a:ea typeface="宋体" panose="02010600030101010101" pitchFamily="2" charset="-122"/>
            </a:endParaRPr>
          </a:p>
        </p:txBody>
      </p:sp>
      <p:sp>
        <p:nvSpPr>
          <p:cNvPr id="53291" name="Freeform 72"/>
          <p:cNvSpPr>
            <a:spLocks/>
          </p:cNvSpPr>
          <p:nvPr/>
        </p:nvSpPr>
        <p:spPr bwMode="auto">
          <a:xfrm>
            <a:off x="4016375" y="5449888"/>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2" name="Freeform 73"/>
          <p:cNvSpPr>
            <a:spLocks/>
          </p:cNvSpPr>
          <p:nvPr/>
        </p:nvSpPr>
        <p:spPr bwMode="auto">
          <a:xfrm>
            <a:off x="3929063" y="3849688"/>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3" name="Line 74"/>
          <p:cNvSpPr>
            <a:spLocks noChangeShapeType="1"/>
          </p:cNvSpPr>
          <p:nvPr/>
        </p:nvSpPr>
        <p:spPr bwMode="auto">
          <a:xfrm>
            <a:off x="3879850" y="4908550"/>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Rectangle 75"/>
          <p:cNvSpPr>
            <a:spLocks noChangeArrowheads="1"/>
          </p:cNvSpPr>
          <p:nvPr/>
        </p:nvSpPr>
        <p:spPr bwMode="auto">
          <a:xfrm>
            <a:off x="40211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95" name="Rectangle 76"/>
          <p:cNvSpPr>
            <a:spLocks noChangeArrowheads="1"/>
          </p:cNvSpPr>
          <p:nvPr/>
        </p:nvSpPr>
        <p:spPr bwMode="auto">
          <a:xfrm>
            <a:off x="40973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96" name="Freeform 77"/>
          <p:cNvSpPr>
            <a:spLocks/>
          </p:cNvSpPr>
          <p:nvPr/>
        </p:nvSpPr>
        <p:spPr bwMode="auto">
          <a:xfrm>
            <a:off x="5180013" y="3849688"/>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7" name="Freeform 78"/>
          <p:cNvSpPr>
            <a:spLocks/>
          </p:cNvSpPr>
          <p:nvPr/>
        </p:nvSpPr>
        <p:spPr bwMode="auto">
          <a:xfrm>
            <a:off x="4557713" y="3875088"/>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8" name="Line 79"/>
          <p:cNvSpPr>
            <a:spLocks noChangeShapeType="1"/>
          </p:cNvSpPr>
          <p:nvPr/>
        </p:nvSpPr>
        <p:spPr bwMode="auto">
          <a:xfrm>
            <a:off x="5129213" y="4908550"/>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9" name="Rectangle 80"/>
          <p:cNvSpPr>
            <a:spLocks noChangeArrowheads="1"/>
          </p:cNvSpPr>
          <p:nvPr/>
        </p:nvSpPr>
        <p:spPr bwMode="auto">
          <a:xfrm>
            <a:off x="52657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0" name="Rectangle 81"/>
          <p:cNvSpPr>
            <a:spLocks noChangeArrowheads="1"/>
          </p:cNvSpPr>
          <p:nvPr/>
        </p:nvSpPr>
        <p:spPr bwMode="auto">
          <a:xfrm>
            <a:off x="53419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1" name="Freeform 82"/>
          <p:cNvSpPr>
            <a:spLocks/>
          </p:cNvSpPr>
          <p:nvPr/>
        </p:nvSpPr>
        <p:spPr bwMode="auto">
          <a:xfrm>
            <a:off x="6432550" y="3849688"/>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2" name="Freeform 83"/>
          <p:cNvSpPr>
            <a:spLocks/>
          </p:cNvSpPr>
          <p:nvPr/>
        </p:nvSpPr>
        <p:spPr bwMode="auto">
          <a:xfrm>
            <a:off x="4738688" y="3875088"/>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03" name="Line 84"/>
          <p:cNvSpPr>
            <a:spLocks noChangeShapeType="1"/>
          </p:cNvSpPr>
          <p:nvPr/>
        </p:nvSpPr>
        <p:spPr bwMode="auto">
          <a:xfrm>
            <a:off x="6381750" y="4908550"/>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Rectangle 85"/>
          <p:cNvSpPr>
            <a:spLocks noChangeArrowheads="1"/>
          </p:cNvSpPr>
          <p:nvPr/>
        </p:nvSpPr>
        <p:spPr bwMode="auto">
          <a:xfrm>
            <a:off x="6523038"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5" name="Rectangle 86"/>
          <p:cNvSpPr>
            <a:spLocks noChangeArrowheads="1"/>
          </p:cNvSpPr>
          <p:nvPr/>
        </p:nvSpPr>
        <p:spPr bwMode="auto">
          <a:xfrm>
            <a:off x="6596063" y="4808538"/>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6" name="Freeform 87"/>
          <p:cNvSpPr>
            <a:spLocks/>
          </p:cNvSpPr>
          <p:nvPr/>
        </p:nvSpPr>
        <p:spPr bwMode="auto">
          <a:xfrm>
            <a:off x="4167188"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7" name="Freeform 88"/>
          <p:cNvSpPr>
            <a:spLocks/>
          </p:cNvSpPr>
          <p:nvPr/>
        </p:nvSpPr>
        <p:spPr bwMode="auto">
          <a:xfrm>
            <a:off x="4348163" y="5384800"/>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8" name="Freeform 89"/>
          <p:cNvSpPr>
            <a:spLocks/>
          </p:cNvSpPr>
          <p:nvPr/>
        </p:nvSpPr>
        <p:spPr bwMode="auto">
          <a:xfrm>
            <a:off x="4529138"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9" name="Freeform 90"/>
          <p:cNvSpPr>
            <a:spLocks/>
          </p:cNvSpPr>
          <p:nvPr/>
        </p:nvSpPr>
        <p:spPr bwMode="auto">
          <a:xfrm>
            <a:off x="4711700" y="5384800"/>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10" name="Line 91"/>
          <p:cNvSpPr>
            <a:spLocks noChangeShapeType="1"/>
          </p:cNvSpPr>
          <p:nvPr/>
        </p:nvSpPr>
        <p:spPr bwMode="auto">
          <a:xfrm>
            <a:off x="4221163" y="2270125"/>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Rectangle 92"/>
          <p:cNvSpPr>
            <a:spLocks noChangeArrowheads="1"/>
          </p:cNvSpPr>
          <p:nvPr/>
        </p:nvSpPr>
        <p:spPr bwMode="auto">
          <a:xfrm>
            <a:off x="4341813"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12" name="Line 93"/>
          <p:cNvSpPr>
            <a:spLocks noChangeShapeType="1"/>
          </p:cNvSpPr>
          <p:nvPr/>
        </p:nvSpPr>
        <p:spPr bwMode="auto">
          <a:xfrm>
            <a:off x="4389438" y="5816600"/>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Rectangle 94"/>
          <p:cNvSpPr>
            <a:spLocks noChangeArrowheads="1"/>
          </p:cNvSpPr>
          <p:nvPr/>
        </p:nvSpPr>
        <p:spPr bwMode="auto">
          <a:xfrm>
            <a:off x="4524375"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14" name="Rectangle 95"/>
          <p:cNvSpPr>
            <a:spLocks noChangeArrowheads="1"/>
          </p:cNvSpPr>
          <p:nvPr/>
        </p:nvSpPr>
        <p:spPr bwMode="auto">
          <a:xfrm>
            <a:off x="4603750" y="5721350"/>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15" name="Freeform 96"/>
          <p:cNvSpPr>
            <a:spLocks/>
          </p:cNvSpPr>
          <p:nvPr/>
        </p:nvSpPr>
        <p:spPr bwMode="auto">
          <a:xfrm>
            <a:off x="3959225" y="3875088"/>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6" name="Line 97"/>
          <p:cNvSpPr>
            <a:spLocks noChangeShapeType="1"/>
          </p:cNvSpPr>
          <p:nvPr/>
        </p:nvSpPr>
        <p:spPr bwMode="auto">
          <a:xfrm flipV="1">
            <a:off x="146843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7" name="Line 98"/>
          <p:cNvSpPr>
            <a:spLocks noChangeShapeType="1"/>
          </p:cNvSpPr>
          <p:nvPr/>
        </p:nvSpPr>
        <p:spPr bwMode="auto">
          <a:xfrm flipV="1">
            <a:off x="2047875"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Line 99"/>
          <p:cNvSpPr>
            <a:spLocks noChangeShapeType="1"/>
          </p:cNvSpPr>
          <p:nvPr/>
        </p:nvSpPr>
        <p:spPr bwMode="auto">
          <a:xfrm flipV="1">
            <a:off x="3328988" y="3141663"/>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9" name="Line 100"/>
          <p:cNvSpPr>
            <a:spLocks noChangeShapeType="1"/>
          </p:cNvSpPr>
          <p:nvPr/>
        </p:nvSpPr>
        <p:spPr bwMode="auto">
          <a:xfrm flipV="1">
            <a:off x="4586288" y="3141663"/>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0" name="Line 101"/>
          <p:cNvSpPr>
            <a:spLocks noChangeShapeType="1"/>
          </p:cNvSpPr>
          <p:nvPr/>
        </p:nvSpPr>
        <p:spPr bwMode="auto">
          <a:xfrm flipV="1">
            <a:off x="5837238" y="3141663"/>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1" name="Line 102"/>
          <p:cNvSpPr>
            <a:spLocks noChangeShapeType="1"/>
          </p:cNvSpPr>
          <p:nvPr/>
        </p:nvSpPr>
        <p:spPr bwMode="auto">
          <a:xfrm flipH="1">
            <a:off x="1322388" y="329565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103"/>
          <p:cNvSpPr>
            <a:spLocks noChangeShapeType="1"/>
          </p:cNvSpPr>
          <p:nvPr/>
        </p:nvSpPr>
        <p:spPr bwMode="auto">
          <a:xfrm flipH="1">
            <a:off x="1322388" y="34607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104"/>
          <p:cNvSpPr>
            <a:spLocks noChangeShapeType="1"/>
          </p:cNvSpPr>
          <p:nvPr/>
        </p:nvSpPr>
        <p:spPr bwMode="auto">
          <a:xfrm flipH="1">
            <a:off x="1322388" y="3625850"/>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105"/>
          <p:cNvSpPr>
            <a:spLocks noChangeShapeType="1"/>
          </p:cNvSpPr>
          <p:nvPr/>
        </p:nvSpPr>
        <p:spPr bwMode="auto">
          <a:xfrm flipH="1">
            <a:off x="1322388" y="3790950"/>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106"/>
          <p:cNvSpPr>
            <a:spLocks noChangeShapeType="1"/>
          </p:cNvSpPr>
          <p:nvPr/>
        </p:nvSpPr>
        <p:spPr bwMode="auto">
          <a:xfrm flipH="1">
            <a:off x="1322388" y="3959225"/>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107"/>
          <p:cNvSpPr>
            <a:spLocks noChangeShapeType="1"/>
          </p:cNvSpPr>
          <p:nvPr/>
        </p:nvSpPr>
        <p:spPr bwMode="auto">
          <a:xfrm flipH="1">
            <a:off x="1322388" y="41275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108"/>
          <p:cNvSpPr>
            <a:spLocks noChangeShapeType="1"/>
          </p:cNvSpPr>
          <p:nvPr/>
        </p:nvSpPr>
        <p:spPr bwMode="auto">
          <a:xfrm flipH="1">
            <a:off x="1322388" y="42926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8" name="Line 109"/>
          <p:cNvSpPr>
            <a:spLocks noChangeShapeType="1"/>
          </p:cNvSpPr>
          <p:nvPr/>
        </p:nvSpPr>
        <p:spPr bwMode="auto">
          <a:xfrm flipH="1">
            <a:off x="1322388" y="44577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9" name="Line 110"/>
          <p:cNvSpPr>
            <a:spLocks noChangeShapeType="1"/>
          </p:cNvSpPr>
          <p:nvPr/>
        </p:nvSpPr>
        <p:spPr bwMode="auto">
          <a:xfrm flipH="1">
            <a:off x="1322388" y="4622800"/>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0" name="Rectangle 112"/>
          <p:cNvSpPr>
            <a:spLocks noChangeArrowheads="1"/>
          </p:cNvSpPr>
          <p:nvPr/>
        </p:nvSpPr>
        <p:spPr bwMode="auto">
          <a:xfrm>
            <a:off x="2954338" y="16859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3</a:t>
            </a:r>
            <a:r>
              <a:rPr kumimoji="1" lang="en-US" altLang="zh-CN" sz="1400" b="1">
                <a:solidFill>
                  <a:srgbClr val="000000"/>
                </a:solidFill>
                <a:ea typeface="宋体" panose="02010600030101010101" pitchFamily="2" charset="-122"/>
              </a:rPr>
              <a:t>1</a:t>
            </a:r>
            <a:endParaRPr kumimoji="1" lang="en-US" altLang="zh-CN" sz="1400" b="1">
              <a:latin typeface="Times New Roman" panose="02020603050405020304" pitchFamily="18" charset="0"/>
              <a:ea typeface="宋体" panose="02010600030101010101" pitchFamily="2" charset="-122"/>
            </a:endParaRPr>
          </a:p>
        </p:txBody>
      </p:sp>
      <p:sp>
        <p:nvSpPr>
          <p:cNvPr id="53331" name="Rectangle 115"/>
          <p:cNvSpPr>
            <a:spLocks noChangeArrowheads="1"/>
          </p:cNvSpPr>
          <p:nvPr/>
        </p:nvSpPr>
        <p:spPr bwMode="auto">
          <a:xfrm>
            <a:off x="3194050" y="1771650"/>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2" name="Rectangle 117"/>
          <p:cNvSpPr>
            <a:spLocks noChangeArrowheads="1"/>
          </p:cNvSpPr>
          <p:nvPr/>
        </p:nvSpPr>
        <p:spPr bwMode="auto">
          <a:xfrm>
            <a:off x="3382963" y="1771650"/>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3" name="AutoShape 119"/>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3334" name="Line 120"/>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5" name="Text Box 124"/>
          <p:cNvSpPr txBox="1">
            <a:spLocks noChangeArrowheads="1"/>
          </p:cNvSpPr>
          <p:nvPr/>
        </p:nvSpPr>
        <p:spPr bwMode="auto">
          <a:xfrm>
            <a:off x="5518150" y="569595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sp>
        <p:nvSpPr>
          <p:cNvPr id="53336" name="Text Box 125"/>
          <p:cNvSpPr txBox="1">
            <a:spLocks noChangeArrowheads="1"/>
          </p:cNvSpPr>
          <p:nvPr/>
        </p:nvSpPr>
        <p:spPr bwMode="auto">
          <a:xfrm>
            <a:off x="7677150" y="2698750"/>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Word</a:t>
            </a:r>
          </a:p>
        </p:txBody>
      </p:sp>
      <p:sp>
        <p:nvSpPr>
          <p:cNvPr id="53337" name="Line 126"/>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8" name="Line 127"/>
          <p:cNvSpPr>
            <a:spLocks noChangeShapeType="1"/>
          </p:cNvSpPr>
          <p:nvPr/>
        </p:nvSpPr>
        <p:spPr bwMode="auto">
          <a:xfrm>
            <a:off x="4529138" y="2265363"/>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9" name="Rectangle 128"/>
          <p:cNvSpPr>
            <a:spLocks noChangeArrowheads="1"/>
          </p:cNvSpPr>
          <p:nvPr/>
        </p:nvSpPr>
        <p:spPr bwMode="auto">
          <a:xfrm>
            <a:off x="4656138" y="21510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40" name="Rectangle 130"/>
          <p:cNvSpPr>
            <a:spLocks noChangeArrowheads="1"/>
          </p:cNvSpPr>
          <p:nvPr/>
        </p:nvSpPr>
        <p:spPr bwMode="auto">
          <a:xfrm>
            <a:off x="4619625" y="168592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0</a:t>
            </a:r>
            <a:endParaRPr kumimoji="1" lang="zh-CN" altLang="en-US" sz="1400" b="1">
              <a:latin typeface="Times New Roman" panose="02020603050405020304" pitchFamily="18" charset="0"/>
              <a:ea typeface="宋体" panose="02010600030101010101" pitchFamily="2" charset="-122"/>
            </a:endParaRPr>
          </a:p>
        </p:txBody>
      </p:sp>
      <p:sp>
        <p:nvSpPr>
          <p:cNvPr id="53341" name="Text Box 132"/>
          <p:cNvSpPr txBox="1">
            <a:spLocks noChangeArrowheads="1"/>
          </p:cNvSpPr>
          <p:nvPr/>
        </p:nvSpPr>
        <p:spPr bwMode="auto">
          <a:xfrm>
            <a:off x="7632700" y="15843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p>
        </p:txBody>
      </p:sp>
      <p:sp>
        <p:nvSpPr>
          <p:cNvPr id="53342" name="Rectangle 133"/>
          <p:cNvSpPr>
            <a:spLocks noChangeArrowheads="1"/>
          </p:cNvSpPr>
          <p:nvPr/>
        </p:nvSpPr>
        <p:spPr bwMode="auto">
          <a:xfrm>
            <a:off x="5532438" y="2393950"/>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800000"/>
                </a:solidFill>
                <a:ea typeface="宋体" panose="02010600030101010101" pitchFamily="2" charset="-122"/>
              </a:rPr>
              <a:t>Block offset</a:t>
            </a:r>
          </a:p>
        </p:txBody>
      </p:sp>
      <p:sp>
        <p:nvSpPr>
          <p:cNvPr id="53343" name="Rectangle 134"/>
          <p:cNvSpPr>
            <a:spLocks noChangeArrowheads="1"/>
          </p:cNvSpPr>
          <p:nvPr/>
        </p:nvSpPr>
        <p:spPr bwMode="auto">
          <a:xfrm>
            <a:off x="2862263" y="1493838"/>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Memory Address</a:t>
            </a:r>
          </a:p>
        </p:txBody>
      </p:sp>
      <p:sp>
        <p:nvSpPr>
          <p:cNvPr id="53344" name="Rectangle 135"/>
          <p:cNvSpPr>
            <a:spLocks noChangeArrowheads="1"/>
          </p:cNvSpPr>
          <p:nvPr/>
        </p:nvSpPr>
        <p:spPr bwMode="auto">
          <a:xfrm>
            <a:off x="1376363" y="2168525"/>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Tag</a:t>
            </a:r>
          </a:p>
        </p:txBody>
      </p:sp>
      <p:sp>
        <p:nvSpPr>
          <p:cNvPr id="53345" name="Rectangle 136"/>
          <p:cNvSpPr>
            <a:spLocks noChangeArrowheads="1"/>
          </p:cNvSpPr>
          <p:nvPr/>
        </p:nvSpPr>
        <p:spPr bwMode="auto">
          <a:xfrm>
            <a:off x="2816225" y="2438400"/>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CC0000"/>
                </a:solidFill>
                <a:ea typeface="宋体" panose="02010600030101010101" pitchFamily="2" charset="-122"/>
              </a:rPr>
              <a:t>Index</a:t>
            </a:r>
            <a:endParaRPr kumimoji="1" lang="zh-CN" altLang="en-US" sz="1800" b="1">
              <a:solidFill>
                <a:srgbClr val="CC0000"/>
              </a:solidFill>
              <a:ea typeface="宋体" panose="02010600030101010101" pitchFamily="2" charset="-122"/>
            </a:endParaRPr>
          </a:p>
        </p:txBody>
      </p:sp>
      <p:sp>
        <p:nvSpPr>
          <p:cNvPr id="53346" name="Rectangle 137"/>
          <p:cNvSpPr>
            <a:spLocks noChangeArrowheads="1"/>
          </p:cNvSpPr>
          <p:nvPr/>
        </p:nvSpPr>
        <p:spPr bwMode="auto">
          <a:xfrm>
            <a:off x="7761288" y="2225675"/>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700" b="1">
                <a:solidFill>
                  <a:srgbClr val="000000"/>
                </a:solidFill>
                <a:ea typeface="宋体" panose="02010600030101010101" pitchFamily="2" charset="-122"/>
              </a:rPr>
              <a:t>MUX</a:t>
            </a:r>
          </a:p>
        </p:txBody>
      </p:sp>
      <p:sp>
        <p:nvSpPr>
          <p:cNvPr id="53347" name="Rectangle 139"/>
          <p:cNvSpPr>
            <a:spLocks noChangeArrowheads="1"/>
          </p:cNvSpPr>
          <p:nvPr/>
        </p:nvSpPr>
        <p:spPr bwMode="auto">
          <a:xfrm>
            <a:off x="7210425" y="3848100"/>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ea typeface="宋体" panose="02010600030101010101" pitchFamily="2" charset="-122"/>
              </a:rPr>
              <a:t>4K</a:t>
            </a:r>
          </a:p>
          <a:p>
            <a:r>
              <a:rPr kumimoji="1" lang="en-US" altLang="zh-CN" sz="1800" b="1">
                <a:ea typeface="宋体" panose="02010600030101010101" pitchFamily="2" charset="-122"/>
              </a:rPr>
              <a:t>lines</a:t>
            </a:r>
          </a:p>
        </p:txBody>
      </p:sp>
      <p:sp>
        <p:nvSpPr>
          <p:cNvPr id="53348" name="Text Box 140"/>
          <p:cNvSpPr txBox="1">
            <a:spLocks noChangeArrowheads="1"/>
          </p:cNvSpPr>
          <p:nvPr/>
        </p:nvSpPr>
        <p:spPr bwMode="auto">
          <a:xfrm>
            <a:off x="1697038" y="5143500"/>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i="1">
                <a:solidFill>
                  <a:srgbClr val="666699"/>
                </a:solidFill>
                <a:ea typeface="华文新魏" panose="02010800040101010101" pitchFamily="2" charset="-122"/>
              </a:rPr>
              <a:t>=</a:t>
            </a:r>
          </a:p>
        </p:txBody>
      </p:sp>
      <p:sp>
        <p:nvSpPr>
          <p:cNvPr id="53349" name="Rectangle 141"/>
          <p:cNvSpPr>
            <a:spLocks noChangeArrowheads="1"/>
          </p:cNvSpPr>
          <p:nvPr/>
        </p:nvSpPr>
        <p:spPr bwMode="auto">
          <a:xfrm>
            <a:off x="4238625" y="5408613"/>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Mux</a:t>
            </a:r>
          </a:p>
        </p:txBody>
      </p:sp>
      <p:sp>
        <p:nvSpPr>
          <p:cNvPr id="53350" name="Rectangle 143"/>
          <p:cNvSpPr>
            <a:spLocks noChangeArrowheads="1"/>
          </p:cNvSpPr>
          <p:nvPr/>
        </p:nvSpPr>
        <p:spPr bwMode="auto">
          <a:xfrm>
            <a:off x="1677988" y="2659063"/>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00"/>
                </a:solidFill>
                <a:ea typeface="宋体" panose="02010600030101010101" pitchFamily="2" charset="-122"/>
              </a:rPr>
              <a:t>1</a:t>
            </a:r>
            <a:r>
              <a:rPr kumimoji="1" lang="en-US" altLang="zh-CN" sz="1800" b="1">
                <a:solidFill>
                  <a:srgbClr val="000000"/>
                </a:solidFill>
                <a:ea typeface="宋体" panose="02010600030101010101" pitchFamily="2" charset="-122"/>
              </a:rPr>
              <a:t>6</a:t>
            </a:r>
          </a:p>
        </p:txBody>
      </p:sp>
      <p:grpSp>
        <p:nvGrpSpPr>
          <p:cNvPr id="53351" name="Group 166"/>
          <p:cNvGrpSpPr>
            <a:grpSpLocks/>
          </p:cNvGrpSpPr>
          <p:nvPr/>
        </p:nvGrpSpPr>
        <p:grpSpPr bwMode="auto">
          <a:xfrm>
            <a:off x="2862263" y="1898650"/>
            <a:ext cx="1905000" cy="269875"/>
            <a:chOff x="1878" y="1213"/>
            <a:chExt cx="1091" cy="153"/>
          </a:xfrm>
        </p:grpSpPr>
        <p:sp>
          <p:nvSpPr>
            <p:cNvPr id="53381" name="Freeform 111"/>
            <p:cNvSpPr>
              <a:spLocks/>
            </p:cNvSpPr>
            <p:nvPr/>
          </p:nvSpPr>
          <p:spPr bwMode="auto">
            <a:xfrm>
              <a:off x="1878" y="1223"/>
              <a:ext cx="1091"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2" name="Line 131"/>
            <p:cNvSpPr>
              <a:spLocks noChangeShapeType="1"/>
            </p:cNvSpPr>
            <p:nvPr/>
          </p:nvSpPr>
          <p:spPr bwMode="auto">
            <a:xfrm>
              <a:off x="2613" y="1221"/>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3" name="Line 138"/>
            <p:cNvSpPr>
              <a:spLocks noChangeShapeType="1"/>
            </p:cNvSpPr>
            <p:nvPr/>
          </p:nvSpPr>
          <p:spPr bwMode="auto">
            <a:xfrm flipH="1">
              <a:off x="2288" y="1223"/>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4" name="Line 144"/>
            <p:cNvSpPr>
              <a:spLocks noChangeShapeType="1"/>
            </p:cNvSpPr>
            <p:nvPr/>
          </p:nvSpPr>
          <p:spPr bwMode="auto">
            <a:xfrm>
              <a:off x="2797" y="1213"/>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352" name="Rectangle 145"/>
          <p:cNvSpPr>
            <a:spLocks noChangeArrowheads="1"/>
          </p:cNvSpPr>
          <p:nvPr/>
        </p:nvSpPr>
        <p:spPr bwMode="auto">
          <a:xfrm>
            <a:off x="3963988" y="2843213"/>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grpSp>
        <p:nvGrpSpPr>
          <p:cNvPr id="3" name="Group 157"/>
          <p:cNvGrpSpPr>
            <a:grpSpLocks/>
          </p:cNvGrpSpPr>
          <p:nvPr/>
        </p:nvGrpSpPr>
        <p:grpSpPr bwMode="auto">
          <a:xfrm>
            <a:off x="4294188" y="2147888"/>
            <a:ext cx="3400425" cy="3727450"/>
            <a:chOff x="2675" y="1761"/>
            <a:chExt cx="2142" cy="2348"/>
          </a:xfrm>
        </p:grpSpPr>
        <p:sp>
          <p:nvSpPr>
            <p:cNvPr id="53379" name="Freeform 71"/>
            <p:cNvSpPr>
              <a:spLocks/>
            </p:cNvSpPr>
            <p:nvPr/>
          </p:nvSpPr>
          <p:spPr bwMode="auto">
            <a:xfrm>
              <a:off x="2675" y="1761"/>
              <a:ext cx="2142" cy="2160"/>
            </a:xfrm>
            <a:custGeom>
              <a:avLst/>
              <a:gdLst>
                <a:gd name="T0" fmla="*/ 53811 w 1713"/>
                <a:gd name="T1" fmla="*/ 40721 h 1890"/>
                <a:gd name="T2" fmla="*/ 292567 w 1713"/>
                <a:gd name="T3" fmla="*/ 40783 h 1890"/>
                <a:gd name="T4" fmla="*/ 292567 w 1713"/>
                <a:gd name="T5" fmla="*/ 6440 h 1890"/>
                <a:gd name="T6" fmla="*/ 0 w 1713"/>
                <a:gd name="T7" fmla="*/ 6440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0"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hlink"/>
                  </a:solidFill>
                  <a:ea typeface="宋体" panose="02010600030101010101" pitchFamily="2" charset="-122"/>
                  <a:cs typeface="Arial" panose="020B0604020202020204" pitchFamily="34" charset="0"/>
                </a:rPr>
                <a:t>④</a:t>
              </a:r>
            </a:p>
          </p:txBody>
        </p:sp>
      </p:grpSp>
      <p:grpSp>
        <p:nvGrpSpPr>
          <p:cNvPr id="4" name="Group 151"/>
          <p:cNvGrpSpPr>
            <a:grpSpLocks/>
          </p:cNvGrpSpPr>
          <p:nvPr/>
        </p:nvGrpSpPr>
        <p:grpSpPr bwMode="auto">
          <a:xfrm>
            <a:off x="1138238" y="2147888"/>
            <a:ext cx="2744787" cy="1730375"/>
            <a:chOff x="687" y="1761"/>
            <a:chExt cx="1729" cy="1090"/>
          </a:xfrm>
        </p:grpSpPr>
        <p:sp>
          <p:nvSpPr>
            <p:cNvPr id="53377" name="Freeform 28"/>
            <p:cNvSpPr>
              <a:spLocks/>
            </p:cNvSpPr>
            <p:nvPr/>
          </p:nvSpPr>
          <p:spPr bwMode="auto">
            <a:xfrm>
              <a:off x="687" y="1761"/>
              <a:ext cx="1729" cy="1090"/>
            </a:xfrm>
            <a:custGeom>
              <a:avLst/>
              <a:gdLst>
                <a:gd name="T0" fmla="*/ 235116 w 1383"/>
                <a:gd name="T1" fmla="*/ 0 h 954"/>
                <a:gd name="T2" fmla="*/ 235116 w 1383"/>
                <a:gd name="T3" fmla="*/ 6353 h 954"/>
                <a:gd name="T4" fmla="*/ 0 w 1383"/>
                <a:gd name="T5" fmla="*/ 6353 h 954"/>
                <a:gd name="T6" fmla="*/ 0 w 1383"/>
                <a:gd name="T7" fmla="*/ 20455 h 954"/>
                <a:gd name="T8" fmla="*/ 10850 w 1383"/>
                <a:gd name="T9" fmla="*/ 20455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8"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宋体" panose="02010600030101010101" pitchFamily="2" charset="-122"/>
                </a:rPr>
                <a:t>①</a:t>
              </a:r>
              <a:endParaRPr lang="zh-CN" altLang="en-US" sz="1800" b="1">
                <a:solidFill>
                  <a:srgbClr val="CC0000"/>
                </a:solidFill>
                <a:ea typeface="宋体" panose="02010600030101010101" pitchFamily="2" charset="-122"/>
              </a:endParaRPr>
            </a:p>
          </p:txBody>
        </p:sp>
      </p:grpSp>
      <p:grpSp>
        <p:nvGrpSpPr>
          <p:cNvPr id="5" name="Group 153"/>
          <p:cNvGrpSpPr>
            <a:grpSpLocks/>
          </p:cNvGrpSpPr>
          <p:nvPr/>
        </p:nvGrpSpPr>
        <p:grpSpPr bwMode="auto">
          <a:xfrm>
            <a:off x="1031875" y="2125663"/>
            <a:ext cx="2395538" cy="3151187"/>
            <a:chOff x="620" y="1747"/>
            <a:chExt cx="1509" cy="1985"/>
          </a:xfrm>
        </p:grpSpPr>
        <p:sp>
          <p:nvSpPr>
            <p:cNvPr id="53375" name="Freeform 40"/>
            <p:cNvSpPr>
              <a:spLocks/>
            </p:cNvSpPr>
            <p:nvPr/>
          </p:nvSpPr>
          <p:spPr bwMode="auto">
            <a:xfrm>
              <a:off x="620" y="1761"/>
              <a:ext cx="1509" cy="1971"/>
            </a:xfrm>
            <a:custGeom>
              <a:avLst/>
              <a:gdLst>
                <a:gd name="T0" fmla="*/ 205297 w 1207"/>
                <a:gd name="T1" fmla="*/ 0 h 1724"/>
                <a:gd name="T2" fmla="*/ 205297 w 1207"/>
                <a:gd name="T3" fmla="*/ 3992 h 1724"/>
                <a:gd name="T4" fmla="*/ 0 w 1207"/>
                <a:gd name="T5" fmla="*/ 3992 h 1724"/>
                <a:gd name="T6" fmla="*/ 0 w 1207"/>
                <a:gd name="T7" fmla="*/ 37486 h 1724"/>
                <a:gd name="T8" fmla="*/ 48728 w 1207"/>
                <a:gd name="T9" fmla="*/ 37486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6" name="Rectangle 152"/>
            <p:cNvSpPr>
              <a:spLocks noChangeArrowheads="1"/>
            </p:cNvSpPr>
            <p:nvPr/>
          </p:nvSpPr>
          <p:spPr bwMode="auto">
            <a:xfrm>
              <a:off x="1932" y="17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00FF"/>
                  </a:solidFill>
                  <a:ea typeface="宋体" panose="02010600030101010101" pitchFamily="2" charset="-122"/>
                </a:rPr>
                <a:t>②</a:t>
              </a:r>
              <a:endParaRPr lang="zh-CN" altLang="en-US" sz="1800" b="1">
                <a:solidFill>
                  <a:srgbClr val="0000FF"/>
                </a:solidFill>
                <a:ea typeface="宋体" panose="02010600030101010101" pitchFamily="2" charset="-122"/>
              </a:endParaRPr>
            </a:p>
          </p:txBody>
        </p:sp>
      </p:grpSp>
      <p:grpSp>
        <p:nvGrpSpPr>
          <p:cNvPr id="6" name="Group 161"/>
          <p:cNvGrpSpPr>
            <a:grpSpLocks/>
          </p:cNvGrpSpPr>
          <p:nvPr/>
        </p:nvGrpSpPr>
        <p:grpSpPr bwMode="auto">
          <a:xfrm>
            <a:off x="654050" y="2101850"/>
            <a:ext cx="1171575" cy="3938588"/>
            <a:chOff x="382" y="1732"/>
            <a:chExt cx="738" cy="2481"/>
          </a:xfrm>
        </p:grpSpPr>
        <p:sp>
          <p:nvSpPr>
            <p:cNvPr id="53367" name="Freeform 5"/>
            <p:cNvSpPr>
              <a:spLocks/>
            </p:cNvSpPr>
            <p:nvPr/>
          </p:nvSpPr>
          <p:spPr bwMode="auto">
            <a:xfrm>
              <a:off x="506" y="1929"/>
              <a:ext cx="39" cy="35"/>
            </a:xfrm>
            <a:custGeom>
              <a:avLst/>
              <a:gdLst>
                <a:gd name="T0" fmla="*/ 0 w 31"/>
                <a:gd name="T1" fmla="*/ 475 h 31"/>
                <a:gd name="T2" fmla="*/ 6085 w 31"/>
                <a:gd name="T3" fmla="*/ 508 h 31"/>
                <a:gd name="T4" fmla="*/ 3301 w 31"/>
                <a:gd name="T5" fmla="*/ 0 h 31"/>
                <a:gd name="T6" fmla="*/ 0 w 31"/>
                <a:gd name="T7" fmla="*/ 508 h 31"/>
                <a:gd name="T8" fmla="*/ 0 w 31"/>
                <a:gd name="T9" fmla="*/ 508 h 31"/>
                <a:gd name="T10" fmla="*/ 0 w 31"/>
                <a:gd name="T11" fmla="*/ 475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8"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Hit</a:t>
              </a:r>
            </a:p>
          </p:txBody>
        </p:sp>
        <p:grpSp>
          <p:nvGrpSpPr>
            <p:cNvPr id="53369" name="Group 156"/>
            <p:cNvGrpSpPr>
              <a:grpSpLocks/>
            </p:cNvGrpSpPr>
            <p:nvPr/>
          </p:nvGrpSpPr>
          <p:grpSpPr bwMode="auto">
            <a:xfrm>
              <a:off x="527" y="1956"/>
              <a:ext cx="593" cy="2257"/>
              <a:chOff x="527" y="1956"/>
              <a:chExt cx="593" cy="2257"/>
            </a:xfrm>
          </p:grpSpPr>
          <p:sp>
            <p:nvSpPr>
              <p:cNvPr id="53370" name="Line 36"/>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1" name="Freeform 38"/>
              <p:cNvSpPr>
                <a:spLocks/>
              </p:cNvSpPr>
              <p:nvPr/>
            </p:nvSpPr>
            <p:spPr bwMode="auto">
              <a:xfrm>
                <a:off x="527" y="1956"/>
                <a:ext cx="320" cy="2257"/>
              </a:xfrm>
              <a:custGeom>
                <a:avLst/>
                <a:gdLst>
                  <a:gd name="T0" fmla="*/ 43320 w 256"/>
                  <a:gd name="T1" fmla="*/ 41044 h 1974"/>
                  <a:gd name="T2" fmla="*/ 43320 w 256"/>
                  <a:gd name="T3" fmla="*/ 43024 h 1974"/>
                  <a:gd name="T4" fmla="*/ 0 w 256"/>
                  <a:gd name="T5" fmla="*/ 43024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3372" name="Group 155"/>
              <p:cNvGrpSpPr>
                <a:grpSpLocks/>
              </p:cNvGrpSpPr>
              <p:nvPr/>
            </p:nvGrpSpPr>
            <p:grpSpPr bwMode="auto">
              <a:xfrm>
                <a:off x="887" y="3808"/>
                <a:ext cx="233" cy="294"/>
                <a:chOff x="887" y="3808"/>
                <a:chExt cx="233" cy="294"/>
              </a:xfrm>
            </p:grpSpPr>
            <p:sp>
              <p:nvSpPr>
                <p:cNvPr id="53373" name="Freeform 37"/>
                <p:cNvSpPr>
                  <a:spLocks/>
                </p:cNvSpPr>
                <p:nvPr/>
              </p:nvSpPr>
              <p:spPr bwMode="auto">
                <a:xfrm>
                  <a:off x="887" y="3808"/>
                  <a:ext cx="206" cy="129"/>
                </a:xfrm>
                <a:custGeom>
                  <a:avLst/>
                  <a:gdLst>
                    <a:gd name="T0" fmla="*/ 27175 w 165"/>
                    <a:gd name="T1" fmla="*/ 0 h 113"/>
                    <a:gd name="T2" fmla="*/ 27175 w 165"/>
                    <a:gd name="T3" fmla="*/ 1218 h 113"/>
                    <a:gd name="T4" fmla="*/ 0 w 165"/>
                    <a:gd name="T5" fmla="*/ 1218 h 113"/>
                    <a:gd name="T6" fmla="*/ 0 w 165"/>
                    <a:gd name="T7" fmla="*/ 237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4"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6600"/>
                      </a:solidFill>
                      <a:ea typeface="宋体" panose="02010600030101010101" pitchFamily="2" charset="-122"/>
                    </a:rPr>
                    <a:t>③</a:t>
                  </a:r>
                  <a:endParaRPr lang="zh-CN" altLang="en-US" sz="1800" b="1">
                    <a:solidFill>
                      <a:srgbClr val="006600"/>
                    </a:solidFill>
                    <a:ea typeface="宋体" panose="02010600030101010101" pitchFamily="2" charset="-122"/>
                  </a:endParaRPr>
                </a:p>
              </p:txBody>
            </p:sp>
          </p:grpSp>
        </p:grpSp>
      </p:grpSp>
      <p:grpSp>
        <p:nvGrpSpPr>
          <p:cNvPr id="9" name="Group 160"/>
          <p:cNvGrpSpPr>
            <a:grpSpLocks/>
          </p:cNvGrpSpPr>
          <p:nvPr/>
        </p:nvGrpSpPr>
        <p:grpSpPr bwMode="auto">
          <a:xfrm>
            <a:off x="4594225" y="2151063"/>
            <a:ext cx="3111500" cy="274637"/>
            <a:chOff x="2864" y="1763"/>
            <a:chExt cx="1960" cy="173"/>
          </a:xfrm>
        </p:grpSpPr>
        <p:grpSp>
          <p:nvGrpSpPr>
            <p:cNvPr id="53363" name="Group 158"/>
            <p:cNvGrpSpPr>
              <a:grpSpLocks/>
            </p:cNvGrpSpPr>
            <p:nvPr/>
          </p:nvGrpSpPr>
          <p:grpSpPr bwMode="auto">
            <a:xfrm>
              <a:off x="2864" y="1765"/>
              <a:ext cx="1960" cy="168"/>
              <a:chOff x="2864" y="1765"/>
              <a:chExt cx="1960" cy="168"/>
            </a:xfrm>
          </p:grpSpPr>
          <p:sp>
            <p:nvSpPr>
              <p:cNvPr id="53365" name="Line 121"/>
              <p:cNvSpPr>
                <a:spLocks noChangeShapeType="1"/>
              </p:cNvSpPr>
              <p:nvPr/>
            </p:nvSpPr>
            <p:spPr bwMode="auto">
              <a:xfrm>
                <a:off x="2864" y="1765"/>
                <a:ext cx="0" cy="168"/>
              </a:xfrm>
              <a:prstGeom prst="line">
                <a:avLst/>
              </a:prstGeom>
              <a:noFill/>
              <a:ln w="222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6"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364"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accent1"/>
                  </a:solidFill>
                  <a:ea typeface="宋体" panose="02010600030101010101" pitchFamily="2" charset="-122"/>
                  <a:cs typeface="Arial" panose="020B0604020202020204" pitchFamily="34" charset="0"/>
                </a:rPr>
                <a:t>⑤</a:t>
              </a:r>
              <a:r>
                <a:rPr lang="en-US" altLang="zh-CN" sz="1800" b="1" i="1">
                  <a:solidFill>
                    <a:srgbClr val="666699"/>
                  </a:solidFill>
                  <a:ea typeface="宋体" panose="02010600030101010101" pitchFamily="2" charset="-122"/>
                  <a:cs typeface="Arial" panose="020B0604020202020204" pitchFamily="34" charset="0"/>
                </a:rPr>
                <a:t> </a:t>
              </a:r>
            </a:p>
          </p:txBody>
        </p:sp>
      </p:grpSp>
      <p:sp>
        <p:nvSpPr>
          <p:cNvPr id="432291" name="Text Box 163"/>
          <p:cNvSpPr txBox="1">
            <a:spLocks noChangeArrowheads="1"/>
          </p:cNvSpPr>
          <p:nvPr/>
        </p:nvSpPr>
        <p:spPr bwMode="auto">
          <a:xfrm>
            <a:off x="1962150" y="5454650"/>
            <a:ext cx="1936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ea typeface="黑体" panose="02010609060101010101" pitchFamily="49" charset="-122"/>
              </a:rPr>
              <a:t>问题：</a:t>
            </a:r>
            <a:r>
              <a:rPr kumimoji="1" lang="en-US" altLang="zh-CN" sz="1800" b="1">
                <a:solidFill>
                  <a:srgbClr val="FF0000"/>
                </a:solidFill>
                <a:ea typeface="黑体" panose="02010609060101010101" pitchFamily="49" charset="-122"/>
              </a:rPr>
              <a:t>Cache</a:t>
            </a:r>
            <a:r>
              <a:rPr kumimoji="1" lang="zh-CN" altLang="en-US" sz="1800" b="1">
                <a:solidFill>
                  <a:srgbClr val="FF0000"/>
                </a:solidFill>
                <a:ea typeface="黑体" panose="02010609060101010101" pitchFamily="49" charset="-122"/>
              </a:rPr>
              <a:t>有多少行？容量多大？</a:t>
            </a:r>
          </a:p>
        </p:txBody>
      </p:sp>
      <p:sp>
        <p:nvSpPr>
          <p:cNvPr id="432292" name="Text Box 164"/>
          <p:cNvSpPr txBox="1">
            <a:spLocks noChangeArrowheads="1"/>
          </p:cNvSpPr>
          <p:nvPr/>
        </p:nvSpPr>
        <p:spPr bwMode="auto">
          <a:xfrm>
            <a:off x="1601788" y="6105525"/>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00FF"/>
                </a:solidFill>
                <a:ea typeface="黑体" panose="02010609060101010101" pitchFamily="49" charset="-122"/>
              </a:rPr>
              <a:t>容量 </a:t>
            </a:r>
            <a:r>
              <a:rPr kumimoji="1" lang="en-US" altLang="zh-CN" sz="2000" b="1">
                <a:solidFill>
                  <a:srgbClr val="0000FF"/>
                </a:solidFill>
                <a:ea typeface="黑体" panose="02010609060101010101" pitchFamily="49" charset="-122"/>
              </a:rPr>
              <a:t>4Kx(1+16)+64Kx8=580Kbits=72.5KB, </a:t>
            </a:r>
          </a:p>
          <a:p>
            <a:pPr eaLnBrk="1" hangingPunct="1"/>
            <a:r>
              <a:rPr kumimoji="1" lang="zh-CN" altLang="en-US" sz="2000" b="1">
                <a:solidFill>
                  <a:srgbClr val="0000FF"/>
                </a:solidFill>
                <a:ea typeface="黑体" panose="02010609060101010101" pitchFamily="49" charset="-122"/>
              </a:rPr>
              <a:t>数据占</a:t>
            </a:r>
            <a:r>
              <a:rPr kumimoji="1" lang="en-US" altLang="zh-CN" sz="2000" b="1">
                <a:solidFill>
                  <a:srgbClr val="0000FF"/>
                </a:solidFill>
                <a:ea typeface="黑体" panose="02010609060101010101" pitchFamily="49" charset="-122"/>
              </a:rPr>
              <a:t>64KB / 72.5KB = 88.3%</a:t>
            </a:r>
            <a:r>
              <a:rPr kumimoji="1" lang="en-US" altLang="zh-CN" sz="2000" b="1" i="1">
                <a:solidFill>
                  <a:srgbClr val="0000FF"/>
                </a:solidFill>
                <a:ea typeface="黑体" panose="02010609060101010101" pitchFamily="49" charset="-122"/>
              </a:rPr>
              <a:t> </a:t>
            </a:r>
            <a:r>
              <a:rPr kumimoji="1" lang="en-US" altLang="zh-CN" sz="2000" b="1">
                <a:solidFill>
                  <a:srgbClr val="0000FF"/>
                </a:solidFill>
                <a:ea typeface="黑体" panose="02010609060101010101" pitchFamily="49" charset="-122"/>
              </a:rPr>
              <a:t> </a:t>
            </a:r>
          </a:p>
        </p:txBody>
      </p:sp>
      <p:sp>
        <p:nvSpPr>
          <p:cNvPr id="53360" name="Line 165"/>
          <p:cNvSpPr>
            <a:spLocks noChangeShapeType="1"/>
          </p:cNvSpPr>
          <p:nvPr/>
        </p:nvSpPr>
        <p:spPr bwMode="auto">
          <a:xfrm>
            <a:off x="2051050" y="2752725"/>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85863" name="Text Box 135"/>
          <p:cNvSpPr txBox="1">
            <a:spLocks noChangeArrowheads="1"/>
          </p:cNvSpPr>
          <p:nvPr/>
        </p:nvSpPr>
        <p:spPr bwMode="auto">
          <a:xfrm>
            <a:off x="8172450" y="4103688"/>
            <a:ext cx="7651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CC3300"/>
                </a:solidFill>
                <a:ea typeface="华文新魏" panose="02010800040101010101" pitchFamily="2" charset="-122"/>
              </a:rPr>
              <a:t>64KB÷16B=4K</a:t>
            </a:r>
            <a:r>
              <a:rPr kumimoji="1" lang="zh-CN" altLang="en-US" sz="2000" b="1">
                <a:solidFill>
                  <a:srgbClr val="CC3300"/>
                </a:solidFill>
                <a:ea typeface="华文新魏" panose="02010800040101010101" pitchFamily="2" charset="-122"/>
              </a:rPr>
              <a:t>行</a:t>
            </a:r>
          </a:p>
        </p:txBody>
      </p:sp>
      <p:sp>
        <p:nvSpPr>
          <p:cNvPr id="5336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18AD20F-7A45-46A1-ADB9-662601D3709D}" type="slidenum">
              <a:rPr lang="zh-CN" altLang="en-US" sz="1200" smtClean="0">
                <a:solidFill>
                  <a:srgbClr val="898989"/>
                </a:solidFill>
              </a:rPr>
              <a:pPr/>
              <a:t>46</a:t>
            </a:fld>
            <a:endParaRPr lang="zh-CN" altLang="en-US" sz="12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2291"/>
                                        </p:tgtEl>
                                        <p:attrNameLst>
                                          <p:attrName>style.visibility</p:attrName>
                                        </p:attrNameLst>
                                      </p:cBhvr>
                                      <p:to>
                                        <p:strVal val="visible"/>
                                      </p:to>
                                    </p:set>
                                    <p:animEffect transition="in" filter="blinds(horizontal)">
                                      <p:cBhvr>
                                        <p:cTn id="32" dur="500"/>
                                        <p:tgtEl>
                                          <p:spTgt spid="4322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5863"/>
                                        </p:tgtEl>
                                        <p:attrNameLst>
                                          <p:attrName>style.visibility</p:attrName>
                                        </p:attrNameLst>
                                      </p:cBhvr>
                                      <p:to>
                                        <p:strVal val="visible"/>
                                      </p:to>
                                    </p:set>
                                    <p:animEffect transition="in" filter="blinds(horizontal)">
                                      <p:cBhvr>
                                        <p:cTn id="37" dur="500"/>
                                        <p:tgtEl>
                                          <p:spTgt spid="5858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2292"/>
                                        </p:tgtEl>
                                        <p:attrNameLst>
                                          <p:attrName>style.visibility</p:attrName>
                                        </p:attrNameLst>
                                      </p:cBhvr>
                                      <p:to>
                                        <p:strVal val="visible"/>
                                      </p:to>
                                    </p:set>
                                    <p:animEffect transition="in" filter="blinds(horizontal)">
                                      <p:cBhvr>
                                        <p:cTn id="42"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91" grpId="0"/>
      <p:bldP spid="432292" grpId="0"/>
      <p:bldP spid="5858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a:t>如何计算</a:t>
            </a:r>
            <a:r>
              <a:rPr lang="en-US" altLang="zh-CN"/>
              <a:t>Cache</a:t>
            </a:r>
            <a:r>
              <a:rPr lang="zh-CN" altLang="en-US"/>
              <a:t>的容量？</a:t>
            </a:r>
          </a:p>
        </p:txBody>
      </p:sp>
      <p:sp>
        <p:nvSpPr>
          <p:cNvPr id="434179" name="Text Box 3"/>
          <p:cNvSpPr txBox="1">
            <a:spLocks noChangeArrowheads="1"/>
          </p:cNvSpPr>
          <p:nvPr/>
        </p:nvSpPr>
        <p:spPr bwMode="auto">
          <a:xfrm>
            <a:off x="482600" y="638175"/>
            <a:ext cx="8004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Consider a cache with </a:t>
            </a:r>
            <a:r>
              <a:rPr lang="en-US" altLang="zh-CN" sz="2000" b="1">
                <a:solidFill>
                  <a:srgbClr val="CC0000"/>
                </a:solidFill>
                <a:ea typeface="宋体" panose="02010600030101010101" pitchFamily="2" charset="-122"/>
              </a:rPr>
              <a:t>64 Lines</a:t>
            </a:r>
            <a:r>
              <a:rPr lang="en-US" altLang="zh-CN" sz="2000" b="1">
                <a:ea typeface="宋体" panose="02010600030101010101" pitchFamily="2" charset="-122"/>
              </a:rPr>
              <a:t> and </a:t>
            </a:r>
            <a:r>
              <a:rPr lang="en-US" altLang="zh-CN" sz="2000" b="1">
                <a:solidFill>
                  <a:srgbClr val="CC0000"/>
                </a:solidFill>
                <a:ea typeface="宋体" panose="02010600030101010101" pitchFamily="2" charset="-122"/>
              </a:rPr>
              <a:t>a block size of 16 bytes</a:t>
            </a:r>
            <a:r>
              <a:rPr lang="en-US" altLang="zh-CN" sz="2000" b="1">
                <a:ea typeface="宋体" panose="02010600030101010101" pitchFamily="2" charset="-122"/>
              </a:rPr>
              <a:t>. </a:t>
            </a:r>
          </a:p>
          <a:p>
            <a:r>
              <a:rPr lang="en-US" altLang="zh-CN" sz="2000" b="1">
                <a:solidFill>
                  <a:srgbClr val="FF0000"/>
                </a:solidFill>
                <a:ea typeface="宋体" panose="02010600030101010101" pitchFamily="2" charset="-122"/>
              </a:rPr>
              <a:t>What line number does byte address 1200 map to?</a:t>
            </a:r>
          </a:p>
        </p:txBody>
      </p:sp>
      <p:sp>
        <p:nvSpPr>
          <p:cNvPr id="434180" name="Text Box 4"/>
          <p:cNvSpPr txBox="1">
            <a:spLocks noChangeArrowheads="1"/>
          </p:cNvSpPr>
          <p:nvPr/>
        </p:nvSpPr>
        <p:spPr bwMode="auto">
          <a:xfrm>
            <a:off x="431800" y="1314450"/>
            <a:ext cx="805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00FF"/>
                </a:solidFill>
                <a:ea typeface="黑体" panose="02010609060101010101" pitchFamily="49" charset="-122"/>
              </a:rPr>
              <a:t>地址</a:t>
            </a:r>
            <a:r>
              <a:rPr lang="en-US" altLang="zh-CN" sz="2000" b="1">
                <a:solidFill>
                  <a:srgbClr val="0000FF"/>
                </a:solidFill>
                <a:ea typeface="黑体" panose="02010609060101010101" pitchFamily="49" charset="-122"/>
              </a:rPr>
              <a:t>1200</a:t>
            </a:r>
            <a:r>
              <a:rPr lang="zh-CN" altLang="en-US" sz="2000" b="1">
                <a:solidFill>
                  <a:srgbClr val="0000FF"/>
                </a:solidFill>
                <a:ea typeface="黑体" panose="02010609060101010101" pitchFamily="49" charset="-122"/>
              </a:rPr>
              <a:t>对应存放在第</a:t>
            </a:r>
            <a:r>
              <a:rPr lang="en-US" altLang="zh-CN" sz="2000" b="1">
                <a:solidFill>
                  <a:srgbClr val="0000FF"/>
                </a:solidFill>
                <a:ea typeface="黑体" panose="02010609060101010101" pitchFamily="49" charset="-122"/>
              </a:rPr>
              <a:t>11</a:t>
            </a:r>
            <a:r>
              <a:rPr lang="zh-CN" altLang="en-US" sz="2000" b="1">
                <a:solidFill>
                  <a:srgbClr val="0000FF"/>
                </a:solidFill>
                <a:ea typeface="黑体" panose="02010609060101010101" pitchFamily="49" charset="-122"/>
              </a:rPr>
              <a:t>行。因为：</a:t>
            </a:r>
            <a:r>
              <a:rPr lang="en-US" altLang="zh-CN" sz="2000" b="1">
                <a:solidFill>
                  <a:srgbClr val="0000FF"/>
                </a:solidFill>
                <a:ea typeface="黑体" panose="02010609060101010101" pitchFamily="49" charset="-122"/>
              </a:rPr>
              <a:t> [1200/16=75] module 64 = 11</a:t>
            </a:r>
          </a:p>
        </p:txBody>
      </p:sp>
      <p:sp>
        <p:nvSpPr>
          <p:cNvPr id="434181" name="Text Box 5"/>
          <p:cNvSpPr txBox="1">
            <a:spLocks noChangeArrowheads="1"/>
          </p:cNvSpPr>
          <p:nvPr/>
        </p:nvSpPr>
        <p:spPr bwMode="auto">
          <a:xfrm>
            <a:off x="296863" y="2284413"/>
            <a:ext cx="841692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zh-CN" altLang="en-US" sz="2000" b="1">
                <a:solidFill>
                  <a:srgbClr val="CC3300"/>
                </a:solidFill>
                <a:ea typeface="黑体" panose="02010609060101010101" pitchFamily="49" charset="-122"/>
              </a:rPr>
              <a:t>实现以下</a:t>
            </a: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需要多少位容量？</a:t>
            </a:r>
          </a:p>
          <a:p>
            <a:pPr>
              <a:lnSpc>
                <a:spcPct val="115000"/>
              </a:lnSpc>
            </a:pP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：直接映射 、</a:t>
            </a:r>
            <a:r>
              <a:rPr lang="en-US" altLang="zh-CN" sz="2000" b="1">
                <a:solidFill>
                  <a:srgbClr val="CC3300"/>
                </a:solidFill>
                <a:ea typeface="黑体" panose="02010609060101010101" pitchFamily="49" charset="-122"/>
              </a:rPr>
              <a:t>16K</a:t>
            </a:r>
            <a:r>
              <a:rPr lang="zh-CN" altLang="en-US" sz="2000" b="1">
                <a:solidFill>
                  <a:srgbClr val="CC3300"/>
                </a:solidFill>
                <a:ea typeface="黑体" panose="02010609060101010101" pitchFamily="49" charset="-122"/>
              </a:rPr>
              <a:t>行数据、块大小为</a:t>
            </a:r>
            <a:r>
              <a:rPr lang="en-US" altLang="zh-CN" sz="2000" b="1">
                <a:solidFill>
                  <a:srgbClr val="CC3300"/>
                </a:solidFill>
                <a:ea typeface="黑体" panose="02010609060101010101" pitchFamily="49" charset="-122"/>
              </a:rPr>
              <a:t>1</a:t>
            </a:r>
            <a:r>
              <a:rPr lang="zh-CN" altLang="en-US" sz="2000" b="1">
                <a:solidFill>
                  <a:srgbClr val="CC3300"/>
                </a:solidFill>
                <a:ea typeface="黑体" panose="02010609060101010101" pitchFamily="49" charset="-122"/>
              </a:rPr>
              <a:t>个字</a:t>
            </a:r>
            <a:r>
              <a:rPr lang="en-US" altLang="zh-CN" sz="2000" b="1">
                <a:solidFill>
                  <a:srgbClr val="CC3300"/>
                </a:solidFill>
                <a:ea typeface="黑体" panose="02010609060101010101" pitchFamily="49" charset="-122"/>
              </a:rPr>
              <a:t>(4B)</a:t>
            </a:r>
            <a:r>
              <a:rPr lang="zh-CN" altLang="en-US" sz="2000" b="1">
                <a:solidFill>
                  <a:srgbClr val="CC3300"/>
                </a:solidFill>
                <a:ea typeface="黑体" panose="02010609060101010101" pitchFamily="49" charset="-122"/>
              </a:rPr>
              <a:t>、</a:t>
            </a:r>
            <a:r>
              <a:rPr lang="en-US" altLang="zh-CN" sz="2000" b="1">
                <a:solidFill>
                  <a:srgbClr val="CC3300"/>
                </a:solidFill>
                <a:ea typeface="黑体" panose="02010609060101010101" pitchFamily="49" charset="-122"/>
              </a:rPr>
              <a:t>32</a:t>
            </a:r>
            <a:r>
              <a:rPr lang="zh-CN" altLang="en-US" sz="2000" b="1">
                <a:solidFill>
                  <a:srgbClr val="CC3300"/>
                </a:solidFill>
                <a:ea typeface="黑体" panose="02010609060101010101" pitchFamily="49" charset="-122"/>
              </a:rPr>
              <a:t>位主存地址</a:t>
            </a:r>
            <a:endParaRPr lang="en-US" altLang="zh-CN" sz="2000" b="1">
              <a:solidFill>
                <a:srgbClr val="CC3300"/>
              </a:solidFill>
              <a:ea typeface="黑体" panose="02010609060101010101" pitchFamily="49" charset="-122"/>
            </a:endParaRPr>
          </a:p>
          <a:p>
            <a:pPr>
              <a:lnSpc>
                <a:spcPct val="115000"/>
              </a:lnSpc>
            </a:pPr>
            <a:r>
              <a:rPr lang="zh-CN" altLang="en-US" sz="2000" b="1">
                <a:solidFill>
                  <a:srgbClr val="CC3300"/>
                </a:solidFill>
                <a:ea typeface="黑体" panose="02010609060101010101" pitchFamily="49" charset="-122"/>
              </a:rPr>
              <a:t>      </a:t>
            </a:r>
            <a:r>
              <a:rPr lang="zh-CN" altLang="en-US" sz="2000" b="1">
                <a:solidFill>
                  <a:srgbClr val="0000FF"/>
                </a:solidFill>
                <a:ea typeface="黑体" panose="02010609060101010101" pitchFamily="49" charset="-122"/>
              </a:rPr>
              <a:t> 答：</a:t>
            </a:r>
            <a:r>
              <a:rPr lang="en-US" altLang="zh-CN" sz="2000" b="1">
                <a:solidFill>
                  <a:srgbClr val="0000FF"/>
                </a:solidFill>
                <a:ea typeface="黑体" panose="02010609060101010101" pitchFamily="49" charset="-122"/>
              </a:rPr>
              <a:t>Cache</a:t>
            </a:r>
            <a:r>
              <a:rPr lang="zh-CN" altLang="en-US" sz="2000" b="1">
                <a:solidFill>
                  <a:srgbClr val="0000FF"/>
                </a:solidFill>
                <a:ea typeface="黑体" panose="02010609060101010101" pitchFamily="49" charset="-122"/>
              </a:rPr>
              <a:t>的存储布局如下：</a:t>
            </a:r>
          </a:p>
        </p:txBody>
      </p:sp>
      <p:sp>
        <p:nvSpPr>
          <p:cNvPr id="55302" name="Text Box 6"/>
          <p:cNvSpPr txBox="1">
            <a:spLocks noChangeArrowheads="1"/>
          </p:cNvSpPr>
          <p:nvPr/>
        </p:nvSpPr>
        <p:spPr bwMode="auto">
          <a:xfrm>
            <a:off x="822325" y="37068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sz="2000" b="1">
              <a:latin typeface="Times New Roman" panose="02020603050405020304" pitchFamily="18" charset="0"/>
              <a:ea typeface="宋体" panose="02010600030101010101"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CC3300"/>
                </a:solidFill>
                <a:ea typeface="黑体" panose="02010609060101010101" pitchFamily="49" charset="-122"/>
              </a:rPr>
              <a:t>所以，</a:t>
            </a: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的大小为：</a:t>
            </a:r>
            <a:r>
              <a:rPr lang="en-US" altLang="zh-CN" sz="2000" b="1">
                <a:solidFill>
                  <a:srgbClr val="CC3300"/>
                </a:solidFill>
                <a:ea typeface="黑体" panose="02010609060101010101" pitchFamily="49" charset="-122"/>
              </a:rPr>
              <a:t>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 ×(32 + (32-14-2)+1) = 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5314" name="Rectangle 9"/>
            <p:cNvSpPr>
              <a:spLocks noChangeArrowheads="1"/>
            </p:cNvSpPr>
            <p:nvPr/>
          </p:nvSpPr>
          <p:spPr bwMode="auto">
            <a:xfrm>
              <a:off x="888" y="2328"/>
              <a:ext cx="1208"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5" name="Rectangle 10"/>
            <p:cNvSpPr>
              <a:spLocks noChangeArrowheads="1"/>
            </p:cNvSpPr>
            <p:nvPr/>
          </p:nvSpPr>
          <p:spPr bwMode="auto">
            <a:xfrm>
              <a:off x="2232" y="2328"/>
              <a:ext cx="1872"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6" name="Rectangle 11"/>
            <p:cNvSpPr>
              <a:spLocks noChangeArrowheads="1"/>
            </p:cNvSpPr>
            <p:nvPr/>
          </p:nvSpPr>
          <p:spPr bwMode="auto">
            <a:xfrm>
              <a:off x="624" y="2328"/>
              <a:ext cx="184"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7" name="Text Box 12"/>
            <p:cNvSpPr txBox="1">
              <a:spLocks noChangeArrowheads="1"/>
            </p:cNvSpPr>
            <p:nvPr/>
          </p:nvSpPr>
          <p:spPr bwMode="auto">
            <a:xfrm>
              <a:off x="1126" y="3368"/>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 –14 –2</a:t>
              </a:r>
              <a:r>
                <a:rPr lang="zh-CN" altLang="en-US" sz="1800" b="1">
                  <a:latin typeface="Times New Roman" panose="02020603050405020304" pitchFamily="18" charset="0"/>
                  <a:ea typeface="宋体" panose="02010600030101010101" pitchFamily="2" charset="-122"/>
                </a:rPr>
                <a:t> </a:t>
              </a:r>
            </a:p>
          </p:txBody>
        </p:sp>
        <p:sp>
          <p:nvSpPr>
            <p:cNvPr id="55318" name="Text Box 13"/>
            <p:cNvSpPr txBox="1">
              <a:spLocks noChangeArrowheads="1"/>
            </p:cNvSpPr>
            <p:nvPr/>
          </p:nvSpPr>
          <p:spPr bwMode="auto">
            <a:xfrm>
              <a:off x="3102" y="3351"/>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a:t>
              </a:r>
            </a:p>
          </p:txBody>
        </p:sp>
        <p:sp>
          <p:nvSpPr>
            <p:cNvPr id="55319"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0"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1"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2" name="Text Box 17"/>
            <p:cNvSpPr txBox="1">
              <a:spLocks noChangeArrowheads="1"/>
            </p:cNvSpPr>
            <p:nvPr/>
          </p:nvSpPr>
          <p:spPr bwMode="auto">
            <a:xfrm>
              <a:off x="4262" y="2663"/>
              <a:ext cx="1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2</a:t>
              </a:r>
            </a:p>
          </p:txBody>
        </p:sp>
        <p:sp>
          <p:nvSpPr>
            <p:cNvPr id="55323" name="Text Box 18"/>
            <p:cNvSpPr txBox="1">
              <a:spLocks noChangeArrowheads="1"/>
            </p:cNvSpPr>
            <p:nvPr/>
          </p:nvSpPr>
          <p:spPr bwMode="auto">
            <a:xfrm>
              <a:off x="4326" y="2535"/>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14</a:t>
              </a:r>
            </a:p>
          </p:txBody>
        </p:sp>
        <p:sp>
          <p:nvSpPr>
            <p:cNvPr id="55324" name="Text Box 19"/>
            <p:cNvSpPr txBox="1">
              <a:spLocks noChangeArrowheads="1"/>
            </p:cNvSpPr>
            <p:nvPr/>
          </p:nvSpPr>
          <p:spPr bwMode="auto">
            <a:xfrm>
              <a:off x="598" y="3207"/>
              <a:ext cx="2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若块大小为</a:t>
            </a:r>
            <a:r>
              <a:rPr kumimoji="1" lang="en-US" altLang="zh-CN" sz="2000" b="1">
                <a:solidFill>
                  <a:srgbClr val="0000FF"/>
                </a:solidFill>
                <a:latin typeface="黑体" panose="02010609060101010101" pitchFamily="49" charset="-122"/>
                <a:ea typeface="黑体" panose="02010609060101010101" pitchFamily="49" charset="-122"/>
                <a:cs typeface="Arial" panose="020B0604020202020204" pitchFamily="34" charset="0"/>
              </a:rPr>
              <a:t>4</a:t>
            </a: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4×</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-2</a:t>
            </a:r>
            <a:r>
              <a:rPr lang="en-US" altLang="zh-CN" sz="2000" b="1">
                <a:solidFill>
                  <a:srgbClr val="0000FF"/>
                </a:solidFill>
                <a:ea typeface="宋体" panose="02010600030101010101" pitchFamily="2" charset="-122"/>
                <a:cs typeface="Arial" panose="020B0604020202020204" pitchFamily="34" charset="0"/>
              </a:rPr>
              <a:t>)+1) = 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共有</a:t>
            </a:r>
            <a:r>
              <a:rPr kumimoji="1" lang="en-US" altLang="zh-CN" sz="2000" b="1">
                <a:solidFill>
                  <a:srgbClr val="FF0000"/>
                </a:solidFill>
                <a:ea typeface="黑体" panose="02010609060101010101" pitchFamily="49" charset="-122"/>
              </a:rPr>
              <a:t>16K x 4B= 64KB</a:t>
            </a:r>
            <a:r>
              <a:rPr kumimoji="1" lang="zh-CN" altLang="en-US" sz="2000" b="1">
                <a:solidFill>
                  <a:srgbClr val="FF0000"/>
                </a:solidFill>
                <a:ea typeface="黑体" panose="02010609060101010101"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若块大小为</a:t>
            </a:r>
            <a:r>
              <a:rPr kumimoji="1" lang="en-US" altLang="zh-CN" sz="2000" b="1">
                <a:solidFill>
                  <a:srgbClr val="0000FF"/>
                </a:solidFill>
                <a:ea typeface="黑体" panose="02010609060101010101" pitchFamily="49" charset="-122"/>
                <a:cs typeface="Arial" panose="020B0604020202020204" pitchFamily="34" charset="0"/>
              </a:rPr>
              <a:t>2</a:t>
            </a:r>
            <a:r>
              <a:rPr kumimoji="1" lang="en-US" altLang="zh-CN" sz="2000" b="1" baseline="30000">
                <a:solidFill>
                  <a:srgbClr val="0000FF"/>
                </a:solidFill>
                <a:ea typeface="黑体" panose="02010609060101010101" pitchFamily="49" charset="-122"/>
                <a:cs typeface="Arial" panose="020B0604020202020204" pitchFamily="34" charset="0"/>
              </a:rPr>
              <a:t>m</a:t>
            </a:r>
            <a:r>
              <a:rPr kumimoji="1" lang="zh-CN" altLang="en-US" sz="2000" b="1">
                <a:solidFill>
                  <a:srgbClr val="0000FF"/>
                </a:solidFill>
                <a:ea typeface="黑体" panose="02010609060101010101" pitchFamily="49" charset="-122"/>
                <a:cs typeface="Arial" panose="020B0604020202020204"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2</a:t>
            </a:r>
            <a:r>
              <a:rPr lang="en-US" altLang="zh-CN" sz="2000" b="1" baseline="30000">
                <a:solidFill>
                  <a:srgbClr val="CC0000"/>
                </a:solidFill>
                <a:ea typeface="宋体" panose="02010600030101010101" pitchFamily="2" charset="-122"/>
                <a:cs typeface="Arial" panose="020B0604020202020204" pitchFamily="34" charset="0"/>
              </a:rPr>
              <a:t>m</a:t>
            </a:r>
            <a:r>
              <a:rPr lang="en-US" altLang="zh-CN" sz="2000" b="1">
                <a:solidFill>
                  <a:srgbClr val="CC0000"/>
                </a:solidFill>
                <a:ea typeface="宋体" panose="02010600030101010101" pitchFamily="2" charset="-122"/>
                <a:cs typeface="Arial" panose="020B0604020202020204" pitchFamily="34" charset="0"/>
              </a:rPr>
              <a:t>×</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 m</a:t>
            </a:r>
            <a:r>
              <a:rPr lang="en-US" altLang="zh-CN" sz="2000" b="1">
                <a:solidFill>
                  <a:srgbClr val="0000FF"/>
                </a:solidFill>
                <a:ea typeface="宋体" panose="02010600030101010101" pitchFamily="2" charset="-122"/>
                <a:cs typeface="Arial" panose="020B0604020202020204" pitchFamily="34" charset="0"/>
              </a:rPr>
              <a:t>)+1)</a:t>
            </a:r>
            <a:r>
              <a:rPr lang="en-US" altLang="zh-CN" sz="1800" b="1">
                <a:solidFill>
                  <a:srgbClr val="0000FF"/>
                </a:solidFill>
                <a:ea typeface="宋体" panose="02010600030101010101" pitchFamily="2" charset="-122"/>
                <a:cs typeface="Arial" panose="020B0604020202020204" pitchFamily="34" charset="0"/>
              </a:rPr>
              <a:t> </a:t>
            </a:r>
          </a:p>
        </p:txBody>
      </p:sp>
      <p:sp>
        <p:nvSpPr>
          <p:cNvPr id="25" name="Text Box 6"/>
          <p:cNvSpPr txBox="1">
            <a:spLocks noChangeArrowheads="1"/>
          </p:cNvSpPr>
          <p:nvPr/>
        </p:nvSpPr>
        <p:spPr bwMode="auto">
          <a:xfrm>
            <a:off x="7105650" y="6396038"/>
            <a:ext cx="1117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3" action="ppaction://hlinksldjump"/>
              </a:rPr>
              <a:t>BACK</a:t>
            </a:r>
            <a:endParaRPr kumimoji="1" lang="en-US" altLang="zh-CN" sz="1800" b="1" i="1">
              <a:solidFill>
                <a:srgbClr val="666699"/>
              </a:solidFill>
              <a:ea typeface="华文新魏" panose="02010800040101010101" pitchFamily="2" charset="-122"/>
            </a:endParaRPr>
          </a:p>
        </p:txBody>
      </p:sp>
      <p:sp>
        <p:nvSpPr>
          <p:cNvPr id="587802" name="Text Box 26"/>
          <p:cNvSpPr txBox="1">
            <a:spLocks noChangeArrowheads="1"/>
          </p:cNvSpPr>
          <p:nvPr/>
        </p:nvSpPr>
        <p:spPr bwMode="auto">
          <a:xfrm>
            <a:off x="611188" y="1808163"/>
            <a:ext cx="6481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9900"/>
                </a:solidFill>
                <a:ea typeface="华文新魏" panose="02010800040101010101" pitchFamily="2" charset="-122"/>
              </a:rPr>
              <a:t>1200 = 1024+128+32+16 = 0…01</a:t>
            </a:r>
            <a:r>
              <a:rPr kumimoji="1" lang="en-US" altLang="zh-CN" sz="2000" b="1">
                <a:solidFill>
                  <a:srgbClr val="006600"/>
                </a:solidFill>
                <a:ea typeface="华文新魏" panose="02010800040101010101" pitchFamily="2" charset="-122"/>
              </a:rPr>
              <a:t> </a:t>
            </a:r>
            <a:r>
              <a:rPr kumimoji="1" lang="en-US" altLang="zh-CN" sz="2000" b="1">
                <a:solidFill>
                  <a:schemeClr val="accent2"/>
                </a:solidFill>
                <a:ea typeface="华文新魏" panose="02010800040101010101" pitchFamily="2" charset="-122"/>
              </a:rPr>
              <a:t>001011</a:t>
            </a:r>
            <a:r>
              <a:rPr kumimoji="1" lang="en-US" altLang="zh-CN" sz="2000" b="1">
                <a:solidFill>
                  <a:srgbClr val="006600"/>
                </a:solidFill>
                <a:ea typeface="华文新魏" panose="02010800040101010101" pitchFamily="2" charset="-122"/>
              </a:rPr>
              <a:t> </a:t>
            </a:r>
            <a:r>
              <a:rPr kumimoji="1" lang="en-US" altLang="zh-CN" sz="2000" b="1">
                <a:ea typeface="华文新魏" panose="02010800040101010101" pitchFamily="2" charset="-122"/>
              </a:rPr>
              <a:t>0000 </a:t>
            </a:r>
            <a:r>
              <a:rPr kumimoji="1" lang="en-US" altLang="zh-CN" sz="2000" b="1">
                <a:solidFill>
                  <a:srgbClr val="006600"/>
                </a:solidFill>
                <a:ea typeface="华文新魏" panose="02010800040101010101" pitchFamily="2" charset="-122"/>
              </a:rPr>
              <a:t>B</a:t>
            </a:r>
          </a:p>
        </p:txBody>
      </p:sp>
      <p:sp>
        <p:nvSpPr>
          <p:cNvPr id="587803" name="Rectangle 27"/>
          <p:cNvSpPr>
            <a:spLocks noChangeArrowheads="1"/>
          </p:cNvSpPr>
          <p:nvPr/>
        </p:nvSpPr>
        <p:spPr bwMode="auto">
          <a:xfrm>
            <a:off x="4481513" y="1763713"/>
            <a:ext cx="900112" cy="36036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31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F51A7BE-1E55-484E-87E3-31349D56AD4E}" type="slidenum">
              <a:rPr lang="zh-CN" altLang="en-US" sz="1200" smtClean="0">
                <a:solidFill>
                  <a:srgbClr val="898989"/>
                </a:solidFill>
              </a:rPr>
              <a:pPr/>
              <a:t>47</a:t>
            </a:fld>
            <a:endParaRPr lang="zh-CN" altLang="en-US" sz="1200">
              <a:solidFill>
                <a:srgbClr val="898989"/>
              </a:solidFill>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descr="全相联映射的Cache组织示意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725" y="1487488"/>
            <a:ext cx="5741988"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4"/>
          <p:cNvSpPr>
            <a:spLocks noGrp="1" noChangeArrowheads="1"/>
          </p:cNvSpPr>
          <p:nvPr>
            <p:ph type="title" idx="4294967295"/>
          </p:nvPr>
        </p:nvSpPr>
        <p:spPr>
          <a:xfrm>
            <a:off x="236538" y="250825"/>
            <a:ext cx="8807450" cy="361950"/>
          </a:xfrm>
          <a:noFill/>
        </p:spPr>
        <p:txBody>
          <a:bodyPr lIns="91440" tIns="45720" rIns="91440" bIns="45720" anchor="ctr"/>
          <a:lstStyle/>
          <a:p>
            <a:pPr eaLnBrk="1" hangingPunct="1"/>
            <a:r>
              <a:rPr lang="zh-CN" altLang="en-US"/>
              <a:t>       全相联映射</a:t>
            </a:r>
            <a:r>
              <a:rPr lang="en-US" altLang="zh-CN"/>
              <a:t>Cache</a:t>
            </a:r>
            <a:r>
              <a:rPr lang="zh-CN" altLang="en-US"/>
              <a:t>组织示意图</a:t>
            </a:r>
          </a:p>
        </p:txBody>
      </p:sp>
      <p:sp>
        <p:nvSpPr>
          <p:cNvPr id="437254" name="Text Box 6"/>
          <p:cNvSpPr txBox="1">
            <a:spLocks noChangeArrowheads="1"/>
          </p:cNvSpPr>
          <p:nvPr/>
        </p:nvSpPr>
        <p:spPr bwMode="auto">
          <a:xfrm>
            <a:off x="161925" y="3429000"/>
            <a:ext cx="2801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标记（</a:t>
            </a:r>
            <a:r>
              <a:rPr kumimoji="1" lang="en-US" altLang="zh-CN" sz="2000" b="1">
                <a:solidFill>
                  <a:srgbClr val="0000FF"/>
                </a:solidFill>
                <a:ea typeface="黑体" panose="02010609060101010101" pitchFamily="49" charset="-122"/>
                <a:cs typeface="Arial" panose="020B0604020202020204" pitchFamily="34" charset="0"/>
              </a:rPr>
              <a:t>tag</a:t>
            </a:r>
            <a:r>
              <a:rPr kumimoji="1" lang="zh-CN" altLang="en-US" sz="2000" b="1">
                <a:solidFill>
                  <a:srgbClr val="0000FF"/>
                </a:solidFill>
                <a:ea typeface="黑体" panose="02010609060101010101" pitchFamily="49" charset="-122"/>
                <a:cs typeface="Arial" panose="020B0604020202020204" pitchFamily="34" charset="0"/>
              </a:rPr>
              <a:t>）指出对应行取自哪个主存块</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主存</a:t>
            </a:r>
            <a:r>
              <a:rPr kumimoji="1" lang="en-US" altLang="zh-CN" sz="2000" b="1">
                <a:solidFill>
                  <a:srgbClr val="0000FF"/>
                </a:solidFill>
                <a:ea typeface="黑体" panose="02010609060101010101" pitchFamily="49" charset="-122"/>
                <a:cs typeface="Arial" panose="020B0604020202020204" pitchFamily="34" charset="0"/>
              </a:rPr>
              <a:t>tag</a:t>
            </a:r>
            <a:r>
              <a:rPr kumimoji="1" lang="zh-CN" altLang="en-US" sz="2000" b="1">
                <a:solidFill>
                  <a:srgbClr val="0000FF"/>
                </a:solidFill>
                <a:ea typeface="黑体" panose="02010609060101010101" pitchFamily="49" charset="-122"/>
                <a:cs typeface="Arial" panose="020B0604020202020204" pitchFamily="34" charset="0"/>
              </a:rPr>
              <a:t>指出对应地址位于哪个主存块</a:t>
            </a: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如何对</a:t>
            </a:r>
            <a:r>
              <a:rPr kumimoji="1" lang="en-US" altLang="zh-CN" sz="2000" b="1">
                <a:solidFill>
                  <a:srgbClr val="CC0000"/>
                </a:solidFill>
                <a:ea typeface="黑体" panose="02010609060101010101" pitchFamily="49" charset="-122"/>
                <a:cs typeface="Arial" panose="020B0604020202020204" pitchFamily="34" charset="0"/>
              </a:rPr>
              <a:t>01E0CH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37261" name="Text Box 13"/>
          <p:cNvSpPr txBox="1">
            <a:spLocks noChangeArrowheads="1"/>
          </p:cNvSpPr>
          <p:nvPr/>
        </p:nvSpPr>
        <p:spPr bwMode="auto">
          <a:xfrm>
            <a:off x="250825" y="5859463"/>
            <a:ext cx="3511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0000 0001 111</a:t>
            </a:r>
            <a:r>
              <a:rPr kumimoji="1" lang="en-US" altLang="zh-CN" sz="2000" b="1">
                <a:solidFill>
                  <a:srgbClr val="0000FF"/>
                </a:solidFill>
                <a:ea typeface="黑体" panose="02010609060101010101" pitchFamily="49" charset="-122"/>
              </a:rPr>
              <a:t>0 0000 1100B  </a:t>
            </a:r>
            <a:r>
              <a:rPr kumimoji="1" lang="zh-CN" altLang="en-US" sz="2000" b="1">
                <a:solidFill>
                  <a:srgbClr val="0000FF"/>
                </a:solidFill>
                <a:ea typeface="黑体" panose="02010609060101010101" pitchFamily="49" charset="-122"/>
              </a:rPr>
              <a:t>是第</a:t>
            </a:r>
            <a:r>
              <a:rPr kumimoji="1" lang="en-US" altLang="zh-CN" sz="2000" b="1">
                <a:solidFill>
                  <a:srgbClr val="0000FF"/>
                </a:solidFill>
                <a:ea typeface="黑体" panose="02010609060101010101" pitchFamily="49" charset="-122"/>
              </a:rPr>
              <a:t>15</a:t>
            </a:r>
            <a:r>
              <a:rPr kumimoji="1" lang="zh-CN" altLang="en-US" sz="2000" b="1">
                <a:solidFill>
                  <a:srgbClr val="0000FF"/>
                </a:solidFill>
                <a:ea typeface="黑体" panose="02010609060101010101" pitchFamily="49" charset="-122"/>
              </a:rPr>
              <a:t>块中的第</a:t>
            </a:r>
            <a:r>
              <a:rPr kumimoji="1" lang="en-US" altLang="zh-CN" sz="2000" b="1">
                <a:solidFill>
                  <a:srgbClr val="0000FF"/>
                </a:solidFill>
                <a:ea typeface="黑体" panose="02010609060101010101" pitchFamily="49" charset="-122"/>
              </a:rPr>
              <a:t>12</a:t>
            </a:r>
            <a:r>
              <a:rPr kumimoji="1" lang="zh-CN" altLang="en-US" sz="2000" b="1">
                <a:solidFill>
                  <a:srgbClr val="0000FF"/>
                </a:solidFill>
                <a:ea typeface="黑体" panose="02010609060101010101"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6330" name="Rectangle 17"/>
          <p:cNvSpPr>
            <a:spLocks noChangeArrowheads="1"/>
          </p:cNvSpPr>
          <p:nvPr/>
        </p:nvSpPr>
        <p:spPr bwMode="auto">
          <a:xfrm>
            <a:off x="4797425" y="819150"/>
            <a:ext cx="387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30000"/>
              </a:spcBef>
              <a:buClr>
                <a:schemeClr val="accent1"/>
              </a:buClr>
              <a:buSzPct val="80000"/>
              <a:buFont typeface="Wingdings" panose="05000000000000000000" pitchFamily="2" charset="2"/>
              <a:buNone/>
            </a:pPr>
            <a:r>
              <a:rPr kumimoji="1" lang="zh-CN" altLang="en-US" sz="2000" b="1">
                <a:ea typeface="黑体" panose="02010609060101010101" pitchFamily="49" charset="-122"/>
              </a:rPr>
              <a:t>每个主存块可装到</a:t>
            </a:r>
            <a:r>
              <a:rPr kumimoji="1" lang="en-US" altLang="zh-CN" sz="2000" b="1">
                <a:ea typeface="黑体" panose="02010609060101010101" pitchFamily="49" charset="-122"/>
              </a:rPr>
              <a:t>Cache</a:t>
            </a:r>
            <a:r>
              <a:rPr kumimoji="1" lang="zh-CN" altLang="en-US" sz="2000" b="1">
                <a:ea typeface="黑体" panose="02010609060101010101" pitchFamily="49" charset="-122"/>
              </a:rPr>
              <a:t>任一行中。</a:t>
            </a:r>
          </a:p>
        </p:txBody>
      </p:sp>
      <p:sp>
        <p:nvSpPr>
          <p:cNvPr id="56331" name="Rectangle 18"/>
          <p:cNvSpPr>
            <a:spLocks noChangeArrowheads="1"/>
          </p:cNvSpPr>
          <p:nvPr/>
        </p:nvSpPr>
        <p:spPr bwMode="auto">
          <a:xfrm>
            <a:off x="206375" y="279400"/>
            <a:ext cx="2025650"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假定</a:t>
            </a:r>
            <a:r>
              <a:rPr kumimoji="1" lang="zh-CN" altLang="en-US" sz="2000" b="1">
                <a:solidFill>
                  <a:srgbClr val="0000FF"/>
                </a:solidFill>
                <a:ea typeface="黑体" panose="02010609060101010101" pitchFamily="49" charset="-122"/>
                <a:cs typeface="Arial" panose="020B0604020202020204" pitchFamily="34" charset="0"/>
              </a:rPr>
              <a:t>数据在主存和</a:t>
            </a: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间的传送单位为512字。</a:t>
            </a:r>
          </a:p>
          <a:p>
            <a:pPr eaLnBrk="1" hangingPunct="1">
              <a:spcBef>
                <a:spcPct val="50000"/>
              </a:spcBef>
            </a:pP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大小：2</a:t>
            </a:r>
            <a:r>
              <a:rPr kumimoji="1" lang="zh-CN" altLang="en-US" sz="2000" b="1" baseline="30000">
                <a:solidFill>
                  <a:srgbClr val="0000FF"/>
                </a:solidFill>
                <a:ea typeface="黑体" panose="02010609060101010101" pitchFamily="49" charset="-122"/>
                <a:cs typeface="Arial" panose="020B0604020202020204" pitchFamily="34" charset="0"/>
              </a:rPr>
              <a:t>13</a:t>
            </a:r>
            <a:r>
              <a:rPr kumimoji="1" lang="zh-CN" altLang="en-US" sz="2000" b="1">
                <a:solidFill>
                  <a:srgbClr val="0000FF"/>
                </a:solidFill>
                <a:ea typeface="黑体" panose="02010609060101010101" pitchFamily="49" charset="-122"/>
                <a:cs typeface="Arial" panose="020B0604020202020204" pitchFamily="34" charset="0"/>
              </a:rPr>
              <a:t>字=8</a:t>
            </a:r>
            <a:r>
              <a:rPr kumimoji="1" lang="en-US" altLang="zh-CN" sz="2000" b="1">
                <a:solidFill>
                  <a:srgbClr val="0000FF"/>
                </a:solidFill>
                <a:ea typeface="黑体" panose="02010609060101010101" pitchFamily="49" charset="-122"/>
                <a:cs typeface="Arial" panose="020B0604020202020204" pitchFamily="34" charset="0"/>
              </a:rPr>
              <a:t>K</a:t>
            </a:r>
            <a:r>
              <a:rPr kumimoji="1" lang="zh-CN" altLang="en-US" sz="2000" b="1">
                <a:solidFill>
                  <a:srgbClr val="0000FF"/>
                </a:solidFill>
                <a:ea typeface="黑体" panose="02010609060101010101" pitchFamily="49" charset="-122"/>
                <a:cs typeface="Arial" panose="020B0604020202020204" pitchFamily="34" charset="0"/>
              </a:rPr>
              <a:t>字=16行 </a:t>
            </a:r>
            <a:r>
              <a:rPr kumimoji="1" lang="en-US" altLang="zh-CN" sz="2000" b="1">
                <a:solidFill>
                  <a:srgbClr val="0000FF"/>
                </a:solidFill>
                <a:ea typeface="黑体" panose="02010609060101010101" pitchFamily="49" charset="-122"/>
                <a:cs typeface="Arial" panose="020B0604020202020204" pitchFamily="34" charset="0"/>
              </a:rPr>
              <a:t>x 512</a:t>
            </a:r>
            <a:r>
              <a:rPr kumimoji="1" lang="zh-CN" altLang="en-US" sz="2000" b="1">
                <a:solidFill>
                  <a:srgbClr val="0000FF"/>
                </a:solidFill>
                <a:ea typeface="黑体" panose="02010609060101010101" pitchFamily="49" charset="-122"/>
                <a:cs typeface="Arial" panose="020B0604020202020204" pitchFamily="34" charset="0"/>
              </a:rPr>
              <a:t>字/ 行</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 主存大小：2</a:t>
            </a:r>
            <a:r>
              <a:rPr kumimoji="1" lang="zh-CN" altLang="en-US" sz="2000" b="1" baseline="30000">
                <a:solidFill>
                  <a:srgbClr val="0000FF"/>
                </a:solidFill>
                <a:ea typeface="黑体" panose="02010609060101010101" pitchFamily="49" charset="-122"/>
                <a:cs typeface="Arial" panose="020B0604020202020204" pitchFamily="34" charset="0"/>
              </a:rPr>
              <a:t>20</a:t>
            </a:r>
            <a:r>
              <a:rPr kumimoji="1" lang="zh-CN" altLang="en-US" sz="2000" b="1">
                <a:solidFill>
                  <a:srgbClr val="0000FF"/>
                </a:solidFill>
                <a:ea typeface="黑体" panose="02010609060101010101" pitchFamily="49" charset="-122"/>
                <a:cs typeface="Arial" panose="020B0604020202020204" pitchFamily="34" charset="0"/>
              </a:rPr>
              <a:t>字=1024</a:t>
            </a:r>
            <a:r>
              <a:rPr kumimoji="1" lang="en-US" altLang="zh-CN" sz="2000" b="1">
                <a:solidFill>
                  <a:srgbClr val="0000FF"/>
                </a:solidFill>
                <a:ea typeface="黑体" panose="02010609060101010101" pitchFamily="49" charset="-122"/>
                <a:cs typeface="Arial" panose="020B0604020202020204" pitchFamily="34" charset="0"/>
              </a:rPr>
              <a:t>K</a:t>
            </a:r>
            <a:r>
              <a:rPr kumimoji="1" lang="zh-CN" altLang="en-US" sz="2000" b="1">
                <a:solidFill>
                  <a:srgbClr val="0000FF"/>
                </a:solidFill>
                <a:ea typeface="黑体" panose="02010609060101010101" pitchFamily="49" charset="-122"/>
                <a:cs typeface="Arial" panose="020B0604020202020204" pitchFamily="34" charset="0"/>
              </a:rPr>
              <a:t>字=2048块 </a:t>
            </a:r>
            <a:r>
              <a:rPr kumimoji="1" lang="en-US" altLang="zh-CN" sz="2000" b="1">
                <a:solidFill>
                  <a:srgbClr val="0000FF"/>
                </a:solidFill>
                <a:ea typeface="黑体" panose="02010609060101010101" pitchFamily="49" charset="-122"/>
                <a:cs typeface="Arial" panose="020B0604020202020204" pitchFamily="34" charset="0"/>
              </a:rPr>
              <a:t>x 512</a:t>
            </a:r>
            <a:r>
              <a:rPr kumimoji="1" lang="zh-CN" altLang="en-US" sz="2000" b="1">
                <a:solidFill>
                  <a:srgbClr val="0000FF"/>
                </a:solidFill>
                <a:ea typeface="黑体" panose="02010609060101010101" pitchFamily="49" charset="-122"/>
                <a:cs typeface="Arial" panose="020B0604020202020204" pitchFamily="34" charset="0"/>
              </a:rPr>
              <a:t>字/ 块</a:t>
            </a:r>
          </a:p>
        </p:txBody>
      </p:sp>
      <p:sp>
        <p:nvSpPr>
          <p:cNvPr id="437267" name="Rectangle 19"/>
          <p:cNvSpPr>
            <a:spLocks noChangeArrowheads="1"/>
          </p:cNvSpPr>
          <p:nvPr/>
        </p:nvSpPr>
        <p:spPr bwMode="auto">
          <a:xfrm>
            <a:off x="2997200" y="3429000"/>
            <a:ext cx="157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FF0000"/>
                </a:solidFill>
                <a:ea typeface="黑体" panose="02010609060101010101" pitchFamily="49" charset="-122"/>
              </a:rPr>
              <a:t>0000 0001 111</a:t>
            </a:r>
            <a:endParaRPr kumimoji="1" lang="zh-CN" altLang="en-US" sz="1800" b="1">
              <a:solidFill>
                <a:srgbClr val="FF0000"/>
              </a:solidFill>
              <a:ea typeface="黑体" panose="02010609060101010101" pitchFamily="49" charset="-122"/>
            </a:endParaRPr>
          </a:p>
        </p:txBody>
      </p:sp>
      <p:sp>
        <p:nvSpPr>
          <p:cNvPr id="16" name="Text Box 13"/>
          <p:cNvSpPr txBox="1">
            <a:spLocks noChangeArrowheads="1"/>
          </p:cNvSpPr>
          <p:nvPr/>
        </p:nvSpPr>
        <p:spPr bwMode="auto">
          <a:xfrm>
            <a:off x="4032250" y="6129338"/>
            <a:ext cx="40957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ea typeface="黑体" panose="02010609060101010101" pitchFamily="49" charset="-122"/>
              </a:rPr>
              <a:t>为何地址中没有</a:t>
            </a: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索引字段？</a:t>
            </a:r>
            <a:endParaRPr kumimoji="1" lang="en-US" altLang="zh-CN" sz="2000" b="1">
              <a:solidFill>
                <a:srgbClr val="FF0000"/>
              </a:solidFill>
              <a:ea typeface="黑体" panose="02010609060101010101" pitchFamily="49" charset="-122"/>
            </a:endParaRPr>
          </a:p>
          <a:p>
            <a:pPr eaLnBrk="1" hangingPunct="1"/>
            <a:r>
              <a:rPr kumimoji="1" lang="zh-CN" altLang="en-US" sz="2000" b="1">
                <a:solidFill>
                  <a:srgbClr val="0000FF"/>
                </a:solidFill>
                <a:ea typeface="黑体" panose="02010609060101010101" pitchFamily="49" charset="-122"/>
              </a:rPr>
              <a:t>因为可映射到任意一个</a:t>
            </a:r>
            <a:r>
              <a:rPr kumimoji="1" lang="en-US" altLang="zh-CN" sz="2000" b="1">
                <a:solidFill>
                  <a:srgbClr val="0000FF"/>
                </a:solidFill>
                <a:ea typeface="黑体" panose="02010609060101010101" pitchFamily="49" charset="-122"/>
              </a:rPr>
              <a:t>cache</a:t>
            </a:r>
            <a:r>
              <a:rPr kumimoji="1" lang="zh-CN" altLang="en-US" sz="2000" b="1">
                <a:solidFill>
                  <a:srgbClr val="0000FF"/>
                </a:solidFill>
                <a:ea typeface="黑体" panose="02010609060101010101" pitchFamily="49" charset="-122"/>
              </a:rPr>
              <a:t>行中！</a:t>
            </a:r>
          </a:p>
        </p:txBody>
      </p:sp>
      <p:sp>
        <p:nvSpPr>
          <p:cNvPr id="563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B037E7-E9C5-4F26-94DF-31AFD729F5C6}" type="slidenum">
              <a:rPr lang="zh-CN" altLang="en-US" sz="1200" smtClean="0">
                <a:solidFill>
                  <a:srgbClr val="898989"/>
                </a:solidFill>
              </a:rPr>
              <a:pPr/>
              <a:t>48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61"/>
                                        </p:tgtEl>
                                        <p:attrNameLst>
                                          <p:attrName>style.visibility</p:attrName>
                                        </p:attrNameLst>
                                      </p:cBhvr>
                                      <p:to>
                                        <p:strVal val="visible"/>
                                      </p:to>
                                    </p:set>
                                    <p:animEffect transition="in" filter="blinds(horizontal)">
                                      <p:cBhvr>
                                        <p:cTn id="7" dur="500"/>
                                        <p:tgtEl>
                                          <p:spTgt spid="437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62"/>
                                        </p:tgtEl>
                                        <p:attrNameLst>
                                          <p:attrName>style.visibility</p:attrName>
                                        </p:attrNameLst>
                                      </p:cBhvr>
                                      <p:to>
                                        <p:strVal val="visible"/>
                                      </p:to>
                                    </p:set>
                                    <p:animEffect transition="in" filter="blinds(horizontal)">
                                      <p:cBhvr>
                                        <p:cTn id="12" dur="500"/>
                                        <p:tgtEl>
                                          <p:spTgt spid="437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67"/>
                                        </p:tgtEl>
                                        <p:attrNameLst>
                                          <p:attrName>style.visibility</p:attrName>
                                        </p:attrNameLst>
                                      </p:cBhvr>
                                      <p:to>
                                        <p:strVal val="visible"/>
                                      </p:to>
                                    </p:set>
                                    <p:animEffect transition="in" filter="blinds(horizontal)">
                                      <p:cBhvr>
                                        <p:cTn id="17" dur="500"/>
                                        <p:tgtEl>
                                          <p:spTgt spid="437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linds(horizontal)">
                                      <p:cBhvr>
                                        <p:cTn id="22" dur="500"/>
                                        <p:tgtEl>
                                          <p:spTgt spid="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blinds(horizontal)">
                                      <p:cBhvr>
                                        <p:cTn id="2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1" grpId="0" animBg="1"/>
      <p:bldP spid="437262" grpId="0" animBg="1"/>
      <p:bldP spid="43726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1440" tIns="45720" rIns="91440" bIns="45720" anchor="ctr"/>
          <a:lstStyle/>
          <a:p>
            <a:pPr eaLnBrk="1" hangingPunct="1"/>
            <a:r>
              <a:rPr lang="zh-CN" altLang="en-US" sz="3200"/>
              <a:t>举例：</a:t>
            </a:r>
            <a:r>
              <a:rPr lang="en-US" altLang="zh-CN" sz="3200"/>
              <a:t>Fully Associative</a:t>
            </a:r>
            <a:endParaRPr lang="zh-CN" altLang="en-US" sz="3200"/>
          </a:p>
        </p:txBody>
      </p:sp>
      <p:sp>
        <p:nvSpPr>
          <p:cNvPr id="58371" name="Rectangle 3"/>
          <p:cNvSpPr>
            <a:spLocks noGrp="1" noChangeArrowheads="1"/>
          </p:cNvSpPr>
          <p:nvPr>
            <p:ph type="body" idx="4294967295"/>
          </p:nvPr>
        </p:nvSpPr>
        <p:spPr>
          <a:xfrm>
            <a:off x="268288" y="820738"/>
            <a:ext cx="8596312" cy="2436564"/>
          </a:xfrm>
          <a:noFill/>
        </p:spPr>
        <p:txBody>
          <a:bodyPr/>
          <a:lstStyle/>
          <a:p>
            <a:pPr eaLnBrk="1" hangingPunct="1">
              <a:spcBef>
                <a:spcPct val="15000"/>
              </a:spcBef>
            </a:pPr>
            <a:r>
              <a:rPr lang="en-US" altLang="zh-CN" sz="2000" dirty="0">
                <a:ea typeface="黑体" panose="02010609060101010101" pitchFamily="49" charset="-122"/>
              </a:rPr>
              <a:t>Fully Associative Cache </a:t>
            </a:r>
          </a:p>
          <a:p>
            <a:pPr lvl="1" eaLnBrk="1" hangingPunct="1">
              <a:spcBef>
                <a:spcPct val="15000"/>
              </a:spcBef>
            </a:pPr>
            <a:r>
              <a:rPr lang="zh-CN" altLang="en-US" sz="2000" dirty="0">
                <a:solidFill>
                  <a:srgbClr val="CC3300"/>
                </a:solidFill>
                <a:ea typeface="黑体" panose="02010609060101010101" pitchFamily="49" charset="-122"/>
              </a:rPr>
              <a:t>无需</a:t>
            </a:r>
            <a:r>
              <a:rPr lang="en-US" altLang="zh-CN" sz="2000" dirty="0">
                <a:solidFill>
                  <a:srgbClr val="CC3300"/>
                </a:solidFill>
                <a:ea typeface="黑体" panose="02010609060101010101" pitchFamily="49" charset="-122"/>
              </a:rPr>
              <a:t>Cache</a:t>
            </a:r>
            <a:r>
              <a:rPr lang="zh-CN" altLang="en-US" sz="2000" dirty="0">
                <a:solidFill>
                  <a:srgbClr val="CC3300"/>
                </a:solidFill>
                <a:ea typeface="黑体" panose="02010609060101010101" pitchFamily="49" charset="-122"/>
              </a:rPr>
              <a:t>索引，为什么？  </a:t>
            </a:r>
            <a:r>
              <a:rPr lang="zh-CN" altLang="en-US" sz="2000" dirty="0">
                <a:solidFill>
                  <a:srgbClr val="0000FF"/>
                </a:solidFill>
                <a:ea typeface="黑体" panose="02010609060101010101" pitchFamily="49" charset="-122"/>
              </a:rPr>
              <a:t>因为同时比较所有</a:t>
            </a:r>
            <a:r>
              <a:rPr lang="en-US" altLang="zh-CN" sz="2000" dirty="0">
                <a:solidFill>
                  <a:srgbClr val="0000FF"/>
                </a:solidFill>
                <a:ea typeface="黑体" panose="02010609060101010101" pitchFamily="49" charset="-122"/>
              </a:rPr>
              <a:t>Cache</a:t>
            </a:r>
            <a:r>
              <a:rPr lang="zh-CN" altLang="en-US" sz="2000" dirty="0">
                <a:solidFill>
                  <a:srgbClr val="0000FF"/>
                </a:solidFill>
                <a:ea typeface="黑体" panose="02010609060101010101" pitchFamily="49" charset="-122"/>
              </a:rPr>
              <a:t>项的标志</a:t>
            </a:r>
            <a:endParaRPr lang="en-US" altLang="zh-CN" sz="2000" dirty="0">
              <a:solidFill>
                <a:srgbClr val="0000FF"/>
              </a:solidFill>
              <a:ea typeface="黑体" panose="02010609060101010101" pitchFamily="49" charset="-122"/>
            </a:endParaRPr>
          </a:p>
          <a:p>
            <a:pPr eaLnBrk="1" hangingPunct="1">
              <a:spcBef>
                <a:spcPct val="15000"/>
              </a:spcBef>
            </a:pPr>
            <a:r>
              <a:rPr lang="en-US" altLang="zh-CN" sz="2000" dirty="0">
                <a:ea typeface="黑体" panose="02010609060101010101" pitchFamily="49" charset="-122"/>
              </a:rPr>
              <a:t>By definition: </a:t>
            </a:r>
            <a:r>
              <a:rPr lang="en-US" altLang="zh-CN" sz="2000" dirty="0">
                <a:solidFill>
                  <a:srgbClr val="CC0000"/>
                </a:solidFill>
                <a:ea typeface="黑体" panose="02010609060101010101" pitchFamily="49" charset="-122"/>
              </a:rPr>
              <a:t>Conflict Miss</a:t>
            </a:r>
            <a:r>
              <a:rPr lang="en-US" altLang="zh-CN" sz="2000" dirty="0">
                <a:ea typeface="黑体" panose="02010609060101010101" pitchFamily="49" charset="-122"/>
              </a:rPr>
              <a:t> = 0</a:t>
            </a:r>
          </a:p>
          <a:p>
            <a:pPr lvl="1" eaLnBrk="1" hangingPunct="1">
              <a:spcBef>
                <a:spcPct val="15000"/>
              </a:spcBef>
            </a:pPr>
            <a:r>
              <a:rPr lang="en-US" altLang="zh-CN" sz="2000" dirty="0">
                <a:ea typeface="黑体" panose="02010609060101010101" pitchFamily="49" charset="-122"/>
              </a:rPr>
              <a:t>(</a:t>
            </a:r>
            <a:r>
              <a:rPr lang="zh-CN" altLang="en-US" sz="2000" dirty="0">
                <a:ea typeface="黑体" panose="02010609060101010101" pitchFamily="49" charset="-122"/>
              </a:rPr>
              <a:t>在有空闲</a:t>
            </a:r>
            <a:r>
              <a:rPr lang="en-US" altLang="zh-CN" sz="2000" dirty="0">
                <a:ea typeface="黑体" panose="02010609060101010101" pitchFamily="49" charset="-122"/>
              </a:rPr>
              <a:t>cache</a:t>
            </a:r>
            <a:r>
              <a:rPr lang="zh-CN" altLang="en-US" sz="2000" dirty="0">
                <a:ea typeface="黑体" panose="02010609060101010101" pitchFamily="49" charset="-122"/>
              </a:rPr>
              <a:t>块的前提下，没有</a:t>
            </a:r>
            <a:r>
              <a:rPr lang="zh-CN" altLang="en-US" sz="2000" dirty="0">
                <a:solidFill>
                  <a:srgbClr val="CC0000"/>
                </a:solidFill>
                <a:ea typeface="黑体" panose="02010609060101010101" pitchFamily="49" charset="-122"/>
              </a:rPr>
              <a:t>冲突缺失</a:t>
            </a:r>
            <a:r>
              <a:rPr lang="zh-CN" altLang="en-US" sz="2000" dirty="0">
                <a:ea typeface="黑体" panose="02010609060101010101" pitchFamily="49" charset="-122"/>
              </a:rPr>
              <a:t>，因为只要有空闲</a:t>
            </a:r>
            <a:r>
              <a:rPr lang="en-US" altLang="zh-CN" sz="2000" dirty="0">
                <a:ea typeface="黑体" panose="02010609060101010101" pitchFamily="49" charset="-122"/>
              </a:rPr>
              <a:t>Cache</a:t>
            </a:r>
            <a:r>
              <a:rPr lang="zh-CN" altLang="en-US" sz="2000" dirty="0">
                <a:ea typeface="黑体" panose="02010609060101010101" pitchFamily="49" charset="-122"/>
              </a:rPr>
              <a:t>块，都不会发生冲突</a:t>
            </a:r>
            <a:r>
              <a:rPr lang="en-US" altLang="zh-CN" sz="2000" dirty="0">
                <a:ea typeface="黑体" panose="02010609060101010101" pitchFamily="49" charset="-122"/>
              </a:rPr>
              <a:t>)</a:t>
            </a:r>
          </a:p>
          <a:p>
            <a:pPr eaLnBrk="1" hangingPunct="1">
              <a:spcBef>
                <a:spcPct val="15000"/>
              </a:spcBef>
            </a:pPr>
            <a:r>
              <a:rPr lang="en-US" altLang="zh-CN" sz="2000" dirty="0">
                <a:ea typeface="黑体" panose="02010609060101010101" pitchFamily="49" charset="-122"/>
              </a:rPr>
              <a:t>Example: 32bits memory address,</a:t>
            </a:r>
            <a:r>
              <a:rPr lang="zh-CN" altLang="en-US" sz="2000" dirty="0">
                <a:ea typeface="黑体" panose="02010609060101010101" pitchFamily="49" charset="-122"/>
              </a:rPr>
              <a:t> </a:t>
            </a:r>
            <a:r>
              <a:rPr lang="en-US" altLang="zh-CN" sz="2000" dirty="0">
                <a:ea typeface="黑体" panose="02010609060101010101" pitchFamily="49" charset="-122"/>
              </a:rPr>
              <a:t>32 B / block.</a:t>
            </a:r>
            <a:r>
              <a:rPr lang="en-US" altLang="zh-CN" sz="2000" b="0" dirty="0">
                <a:ea typeface="黑体" panose="02010609060101010101" pitchFamily="49" charset="-122"/>
              </a:rPr>
              <a:t> </a:t>
            </a:r>
            <a:r>
              <a:rPr lang="zh-CN" altLang="en-US" sz="2000" dirty="0">
                <a:ea typeface="黑体" panose="02010609060101010101" pitchFamily="49" charset="-122"/>
              </a:rPr>
              <a:t>比较器位数多长？</a:t>
            </a:r>
          </a:p>
          <a:p>
            <a:pPr lvl="1" eaLnBrk="1" hangingPunct="1">
              <a:spcBef>
                <a:spcPct val="15000"/>
              </a:spcBef>
            </a:pPr>
            <a:r>
              <a:rPr lang="en-US" altLang="zh-CN" sz="2000" b="0" dirty="0">
                <a:ea typeface="黑体" panose="02010609060101010101" pitchFamily="49" charset="-122"/>
              </a:rPr>
              <a:t> </a:t>
            </a:r>
            <a:r>
              <a:rPr lang="en-US" altLang="zh-CN" sz="2000" dirty="0">
                <a:ea typeface="黑体" panose="02010609060101010101" pitchFamily="49" charset="-122"/>
              </a:rPr>
              <a:t>we need N </a:t>
            </a:r>
            <a:r>
              <a:rPr lang="en-US" altLang="zh-CN" sz="2000" dirty="0">
                <a:solidFill>
                  <a:srgbClr val="CC0000"/>
                </a:solidFill>
                <a:ea typeface="黑体" panose="02010609060101010101" pitchFamily="49" charset="-122"/>
              </a:rPr>
              <a:t>27-bit </a:t>
            </a:r>
            <a:r>
              <a:rPr lang="en-US" altLang="zh-CN" sz="2000" dirty="0">
                <a:ea typeface="黑体" panose="02010609060101010101" pitchFamily="49" charset="-122"/>
              </a:rPr>
              <a:t>comparators</a:t>
            </a:r>
          </a:p>
        </p:txBody>
      </p:sp>
      <p:grpSp>
        <p:nvGrpSpPr>
          <p:cNvPr id="58372" name="Group 71"/>
          <p:cNvGrpSpPr>
            <a:grpSpLocks/>
          </p:cNvGrpSpPr>
          <p:nvPr/>
        </p:nvGrpSpPr>
        <p:grpSpPr bwMode="auto">
          <a:xfrm>
            <a:off x="566738" y="3122613"/>
            <a:ext cx="7932737" cy="3432175"/>
            <a:chOff x="563" y="2020"/>
            <a:chExt cx="4997" cy="1997"/>
          </a:xfrm>
        </p:grpSpPr>
        <p:sp>
          <p:nvSpPr>
            <p:cNvPr id="58376"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0</a:t>
              </a:r>
            </a:p>
          </p:txBody>
        </p:sp>
        <p:sp>
          <p:nvSpPr>
            <p:cNvPr id="58377"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4</a:t>
              </a:r>
            </a:p>
          </p:txBody>
        </p:sp>
        <p:sp>
          <p:nvSpPr>
            <p:cNvPr id="58378"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31</a:t>
              </a:r>
            </a:p>
          </p:txBody>
        </p:sp>
        <p:grpSp>
          <p:nvGrpSpPr>
            <p:cNvPr id="58379" name="Group 70"/>
            <p:cNvGrpSpPr>
              <a:grpSpLocks/>
            </p:cNvGrpSpPr>
            <p:nvPr/>
          </p:nvGrpSpPr>
          <p:grpSpPr bwMode="auto">
            <a:xfrm>
              <a:off x="584" y="2212"/>
              <a:ext cx="4976" cy="1805"/>
              <a:chOff x="584" y="2212"/>
              <a:chExt cx="4976" cy="1805"/>
            </a:xfrm>
          </p:grpSpPr>
          <p:sp>
            <p:nvSpPr>
              <p:cNvPr id="58380" name="Rectangle 4"/>
              <p:cNvSpPr>
                <a:spLocks noChangeArrowheads="1"/>
              </p:cNvSpPr>
              <p:nvPr/>
            </p:nvSpPr>
            <p:spPr bwMode="auto">
              <a:xfrm>
                <a:off x="3800" y="2840"/>
                <a:ext cx="1760"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1" name="Line 5"/>
              <p:cNvSpPr>
                <a:spLocks noChangeShapeType="1"/>
              </p:cNvSpPr>
              <p:nvPr/>
            </p:nvSpPr>
            <p:spPr bwMode="auto">
              <a:xfrm>
                <a:off x="3800" y="302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6"/>
              <p:cNvSpPr>
                <a:spLocks noChangeShapeType="1"/>
              </p:cNvSpPr>
              <p:nvPr/>
            </p:nvSpPr>
            <p:spPr bwMode="auto">
              <a:xfrm>
                <a:off x="3800" y="321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7"/>
              <p:cNvSpPr>
                <a:spLocks noChangeShapeType="1"/>
              </p:cNvSpPr>
              <p:nvPr/>
            </p:nvSpPr>
            <p:spPr bwMode="auto">
              <a:xfrm>
                <a:off x="3800" y="340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8"/>
              <p:cNvSpPr>
                <a:spLocks noChangeShapeType="1"/>
              </p:cNvSpPr>
              <p:nvPr/>
            </p:nvSpPr>
            <p:spPr bwMode="auto">
              <a:xfrm>
                <a:off x="3800" y="360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86"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Data</a:t>
                </a:r>
              </a:p>
            </p:txBody>
          </p:sp>
          <p:sp>
            <p:nvSpPr>
              <p:cNvPr id="58387"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0</a:t>
                </a:r>
              </a:p>
            </p:txBody>
          </p:sp>
          <p:sp>
            <p:nvSpPr>
              <p:cNvPr id="58388" name="Rectangle 12"/>
              <p:cNvSpPr>
                <a:spLocks noChangeArrowheads="1"/>
              </p:cNvSpPr>
              <p:nvPr/>
            </p:nvSpPr>
            <p:spPr bwMode="auto">
              <a:xfrm>
                <a:off x="584" y="222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9" name="Rectangle 16"/>
              <p:cNvSpPr>
                <a:spLocks noChangeArrowheads="1"/>
              </p:cNvSpPr>
              <p:nvPr/>
            </p:nvSpPr>
            <p:spPr bwMode="auto">
              <a:xfrm>
                <a:off x="1688" y="2840"/>
                <a:ext cx="1856"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0" name="Line 17"/>
              <p:cNvSpPr>
                <a:spLocks noChangeShapeType="1"/>
              </p:cNvSpPr>
              <p:nvPr/>
            </p:nvSpPr>
            <p:spPr bwMode="auto">
              <a:xfrm flipH="1">
                <a:off x="1672" y="302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18"/>
              <p:cNvSpPr>
                <a:spLocks noChangeShapeType="1"/>
              </p:cNvSpPr>
              <p:nvPr/>
            </p:nvSpPr>
            <p:spPr bwMode="auto">
              <a:xfrm flipH="1">
                <a:off x="1672" y="321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9"/>
              <p:cNvSpPr>
                <a:spLocks noChangeShapeType="1"/>
              </p:cNvSpPr>
              <p:nvPr/>
            </p:nvSpPr>
            <p:spPr bwMode="auto">
              <a:xfrm flipH="1">
                <a:off x="1672" y="340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20"/>
              <p:cNvSpPr>
                <a:spLocks noChangeShapeType="1"/>
              </p:cNvSpPr>
              <p:nvPr/>
            </p:nvSpPr>
            <p:spPr bwMode="auto">
              <a:xfrm flipH="1">
                <a:off x="1672" y="360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95"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Cache Tag (27 bits long)</a:t>
                </a:r>
              </a:p>
            </p:txBody>
          </p:sp>
          <p:sp>
            <p:nvSpPr>
              <p:cNvPr id="58396" name="Rectangle 23"/>
              <p:cNvSpPr>
                <a:spLocks noChangeArrowheads="1"/>
              </p:cNvSpPr>
              <p:nvPr/>
            </p:nvSpPr>
            <p:spPr bwMode="auto">
              <a:xfrm>
                <a:off x="3608" y="2840"/>
                <a:ext cx="128"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7"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V</a:t>
                </a:r>
              </a:p>
            </p:txBody>
          </p:sp>
          <p:sp>
            <p:nvSpPr>
              <p:cNvPr id="58398" name="Line 25"/>
              <p:cNvSpPr>
                <a:spLocks noChangeShapeType="1"/>
              </p:cNvSpPr>
              <p:nvPr/>
            </p:nvSpPr>
            <p:spPr bwMode="auto">
              <a:xfrm flipH="1">
                <a:off x="3592" y="302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26"/>
              <p:cNvSpPr>
                <a:spLocks noChangeShapeType="1"/>
              </p:cNvSpPr>
              <p:nvPr/>
            </p:nvSpPr>
            <p:spPr bwMode="auto">
              <a:xfrm flipH="1">
                <a:off x="3592" y="321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0" name="Line 27"/>
              <p:cNvSpPr>
                <a:spLocks noChangeShapeType="1"/>
              </p:cNvSpPr>
              <p:nvPr/>
            </p:nvSpPr>
            <p:spPr bwMode="auto">
              <a:xfrm flipH="1">
                <a:off x="3592" y="340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1" name="Line 28"/>
              <p:cNvSpPr>
                <a:spLocks noChangeShapeType="1"/>
              </p:cNvSpPr>
              <p:nvPr/>
            </p:nvSpPr>
            <p:spPr bwMode="auto">
              <a:xfrm flipH="1">
                <a:off x="3592" y="360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3" name="Line 30"/>
              <p:cNvSpPr>
                <a:spLocks noChangeShapeType="1"/>
              </p:cNvSpPr>
              <p:nvPr/>
            </p:nvSpPr>
            <p:spPr bwMode="auto">
              <a:xfrm>
                <a:off x="508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4"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1</a:t>
                </a:r>
              </a:p>
            </p:txBody>
          </p:sp>
          <p:sp>
            <p:nvSpPr>
              <p:cNvPr id="58405" name="Line 32"/>
              <p:cNvSpPr>
                <a:spLocks noChangeShapeType="1"/>
              </p:cNvSpPr>
              <p:nvPr/>
            </p:nvSpPr>
            <p:spPr bwMode="auto">
              <a:xfrm>
                <a:off x="460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31</a:t>
                </a:r>
              </a:p>
            </p:txBody>
          </p:sp>
          <p:sp>
            <p:nvSpPr>
              <p:cNvPr id="58407" name="Line 34"/>
              <p:cNvSpPr>
                <a:spLocks noChangeShapeType="1"/>
              </p:cNvSpPr>
              <p:nvPr/>
            </p:nvSpPr>
            <p:spPr bwMode="auto">
              <a:xfrm>
                <a:off x="4272"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8"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9"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32</a:t>
                </a:r>
              </a:p>
            </p:txBody>
          </p:sp>
          <p:sp>
            <p:nvSpPr>
              <p:cNvPr id="58410" name="Line 37"/>
              <p:cNvSpPr>
                <a:spLocks noChangeShapeType="1"/>
              </p:cNvSpPr>
              <p:nvPr/>
            </p:nvSpPr>
            <p:spPr bwMode="auto">
              <a:xfrm>
                <a:off x="508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B33</a:t>
                </a:r>
              </a:p>
            </p:txBody>
          </p:sp>
          <p:sp>
            <p:nvSpPr>
              <p:cNvPr id="58412" name="Line 39"/>
              <p:cNvSpPr>
                <a:spLocks noChangeShapeType="1"/>
              </p:cNvSpPr>
              <p:nvPr/>
            </p:nvSpPr>
            <p:spPr bwMode="auto">
              <a:xfrm>
                <a:off x="460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3"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 63</a:t>
                </a:r>
              </a:p>
            </p:txBody>
          </p:sp>
          <p:sp>
            <p:nvSpPr>
              <p:cNvPr id="58414" name="Line 41"/>
              <p:cNvSpPr>
                <a:spLocks noChangeShapeType="1"/>
              </p:cNvSpPr>
              <p:nvPr/>
            </p:nvSpPr>
            <p:spPr bwMode="auto">
              <a:xfrm>
                <a:off x="4272"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5"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16"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Tag</a:t>
                </a:r>
              </a:p>
            </p:txBody>
          </p:sp>
          <p:sp>
            <p:nvSpPr>
              <p:cNvPr id="58417" name="Line 44"/>
              <p:cNvSpPr>
                <a:spLocks noChangeShapeType="1"/>
              </p:cNvSpPr>
              <p:nvPr/>
            </p:nvSpPr>
            <p:spPr bwMode="auto">
              <a:xfrm>
                <a:off x="4368" y="222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Select</a:t>
                </a:r>
              </a:p>
            </p:txBody>
          </p:sp>
          <p:sp>
            <p:nvSpPr>
              <p:cNvPr id="58419"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宋体" panose="02010600030101010101" pitchFamily="2" charset="-122"/>
                  </a:rPr>
                  <a:t>Ex: 0x01</a:t>
                </a:r>
              </a:p>
            </p:txBody>
          </p:sp>
          <p:sp>
            <p:nvSpPr>
              <p:cNvPr id="58420" name="Oval 47"/>
              <p:cNvSpPr>
                <a:spLocks noChangeArrowheads="1"/>
              </p:cNvSpPr>
              <p:nvPr/>
            </p:nvSpPr>
            <p:spPr bwMode="auto">
              <a:xfrm>
                <a:off x="1256" y="284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1"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2"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Oval 50"/>
              <p:cNvSpPr>
                <a:spLocks noChangeArrowheads="1"/>
              </p:cNvSpPr>
              <p:nvPr/>
            </p:nvSpPr>
            <p:spPr bwMode="auto">
              <a:xfrm>
                <a:off x="1256" y="3224"/>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4"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5"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Oval 53"/>
              <p:cNvSpPr>
                <a:spLocks noChangeArrowheads="1"/>
              </p:cNvSpPr>
              <p:nvPr/>
            </p:nvSpPr>
            <p:spPr bwMode="auto">
              <a:xfrm>
                <a:off x="1016" y="3032"/>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7"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8"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Oval 56"/>
              <p:cNvSpPr>
                <a:spLocks noChangeArrowheads="1"/>
              </p:cNvSpPr>
              <p:nvPr/>
            </p:nvSpPr>
            <p:spPr bwMode="auto">
              <a:xfrm>
                <a:off x="1016" y="3416"/>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0"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1"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32" name="Line 59"/>
              <p:cNvSpPr>
                <a:spLocks noChangeShapeType="1"/>
              </p:cNvSpPr>
              <p:nvPr/>
            </p:nvSpPr>
            <p:spPr bwMode="auto">
              <a:xfrm>
                <a:off x="672" y="240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3"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4"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5"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Oval 64"/>
              <p:cNvSpPr>
                <a:spLocks noChangeArrowheads="1"/>
              </p:cNvSpPr>
              <p:nvPr/>
            </p:nvSpPr>
            <p:spPr bwMode="auto">
              <a:xfrm>
                <a:off x="1016" y="380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8"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40"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sp>
        <p:nvSpPr>
          <p:cNvPr id="58373" name="Text Box 72"/>
          <p:cNvSpPr txBox="1">
            <a:spLocks noChangeArrowheads="1"/>
          </p:cNvSpPr>
          <p:nvPr/>
        </p:nvSpPr>
        <p:spPr bwMode="auto">
          <a:xfrm>
            <a:off x="971550" y="3878263"/>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问题：需要多少个比较器？</a:t>
            </a:r>
          </a:p>
        </p:txBody>
      </p:sp>
      <p:sp>
        <p:nvSpPr>
          <p:cNvPr id="58374" name="Text Box 74"/>
          <p:cNvSpPr txBox="1">
            <a:spLocks noChangeArrowheads="1"/>
          </p:cNvSpPr>
          <p:nvPr/>
        </p:nvSpPr>
        <p:spPr bwMode="auto">
          <a:xfrm>
            <a:off x="3986213" y="3878263"/>
            <a:ext cx="2114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黑体" panose="02010609060101010101" pitchFamily="49" charset="-122"/>
              </a:rPr>
              <a:t>每行一个比较器！</a:t>
            </a:r>
          </a:p>
        </p:txBody>
      </p:sp>
      <p:sp>
        <p:nvSpPr>
          <p:cNvPr id="5837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7B50429-82E4-4176-A954-2FD8AA78F8A4}" type="slidenum">
              <a:rPr lang="zh-CN" altLang="en-US" sz="1200" smtClean="0">
                <a:solidFill>
                  <a:srgbClr val="898989"/>
                </a:solidFill>
              </a:rPr>
              <a:pPr/>
              <a:t>49</a:t>
            </a:fld>
            <a:endParaRPr lang="zh-CN"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36538" y="95250"/>
            <a:ext cx="8807450" cy="569913"/>
          </a:xfrm>
        </p:spPr>
        <p:txBody>
          <a:bodyPr lIns="91440" tIns="45720" rIns="91440" bIns="45720" anchor="ctr"/>
          <a:lstStyle/>
          <a:p>
            <a:pPr eaLnBrk="1" hangingPunct="1"/>
            <a:r>
              <a:rPr lang="zh-CN" altLang="en-US"/>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dirty="0">
                <a:solidFill>
                  <a:srgbClr val="006600"/>
                </a:solidFill>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MM（</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922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020C40A-D279-4092-A2D5-D2BB0229BCAE}" type="slidenum">
              <a:rPr lang="zh-CN" altLang="en-US" sz="1200" smtClean="0">
                <a:solidFill>
                  <a:srgbClr val="898989"/>
                </a:solidFill>
              </a:rPr>
              <a:pPr/>
              <a:t>5</a:t>
            </a:fld>
            <a:endParaRPr lang="zh-CN"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a:t>组相联映射（</a:t>
            </a:r>
            <a:r>
              <a:rPr lang="en-US" altLang="zh-CN"/>
              <a:t>Set Associative）</a:t>
            </a:r>
          </a:p>
        </p:txBody>
      </p:sp>
      <p:sp>
        <p:nvSpPr>
          <p:cNvPr id="442371" name="Rectangle 3"/>
          <p:cNvSpPr>
            <a:spLocks noGrp="1" noChangeArrowheads="1"/>
          </p:cNvSpPr>
          <p:nvPr>
            <p:ph type="body" idx="4294967295"/>
          </p:nvPr>
        </p:nvSpPr>
        <p:spPr>
          <a:xfrm>
            <a:off x="744538" y="889000"/>
            <a:ext cx="7339012" cy="3276600"/>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hlinkClick r:id="" action="ppaction://hlinkshowjump?jump=nextslide"/>
              </a:rPr>
              <a:t>组相联映射</a:t>
            </a:r>
            <a:r>
              <a:rPr lang="zh-CN" altLang="en-US" sz="2000" dirty="0">
                <a:latin typeface="微软雅黑" panose="020B0503020204020204" pitchFamily="34" charset="-122"/>
                <a:ea typeface="微软雅黑" panose="020B0503020204020204" pitchFamily="34" charset="-122"/>
              </a:rPr>
              <a:t>结合直接映射和全相联映射的特点</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所有行分组，把主存块映射到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固定组的任一行中。也即：组间模映射、组内全映射。映射关系为：</a:t>
            </a:r>
          </a:p>
          <a:p>
            <a:pPr eaLnBrk="1" hangingPunct="1">
              <a:lnSpc>
                <a:spcPct val="110000"/>
              </a:lnSpc>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组号</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主存块号 </a:t>
            </a:r>
            <a:r>
              <a:rPr lang="en-US" altLang="zh-CN" sz="2000" dirty="0">
                <a:solidFill>
                  <a:srgbClr val="FF0000"/>
                </a:solidFill>
                <a:latin typeface="微软雅黑" panose="020B0503020204020204" pitchFamily="34" charset="-122"/>
                <a:ea typeface="微软雅黑" panose="020B0503020204020204" pitchFamily="34" charset="-122"/>
              </a:rPr>
              <a:t>mod Cache</a:t>
            </a:r>
            <a:r>
              <a:rPr lang="zh-CN" altLang="en-US" sz="2000" dirty="0">
                <a:solidFill>
                  <a:srgbClr val="FF0000"/>
                </a:solidFill>
                <a:latin typeface="微软雅黑" panose="020B0503020204020204" pitchFamily="34" charset="-122"/>
                <a:ea typeface="微软雅黑" panose="020B0503020204020204" pitchFamily="34" charset="-122"/>
              </a:rPr>
              <a:t>组数</a:t>
            </a:r>
          </a:p>
          <a:p>
            <a:pPr eaLnBrk="1" hangingPunct="1">
              <a:lnSpc>
                <a:spcPct val="110000"/>
              </a:lnSpc>
              <a:buFontTx/>
              <a:buNone/>
            </a:pPr>
            <a:r>
              <a:rPr lang="zh-CN" altLang="en-US" sz="2000" dirty="0">
                <a:solidFill>
                  <a:srgbClr val="FF0000"/>
                </a:solidFill>
                <a:latin typeface="微软雅黑" panose="020B0503020204020204" pitchFamily="34" charset="-122"/>
                <a:ea typeface="微软雅黑" panose="020B0503020204020204" pitchFamily="34" charset="-122"/>
              </a:rPr>
              <a:t>     举例：假定</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划分为：8</a:t>
            </a:r>
            <a:r>
              <a:rPr lang="en-US" altLang="zh-CN" sz="2000" dirty="0">
                <a:solidFill>
                  <a:srgbClr val="FF0000"/>
                </a:solidFill>
                <a:latin typeface="微软雅黑" panose="020B0503020204020204" pitchFamily="34" charset="-122"/>
                <a:ea typeface="微软雅黑" panose="020B0503020204020204" pitchFamily="34" charset="-122"/>
              </a:rPr>
              <a:t>K</a:t>
            </a:r>
            <a:r>
              <a:rPr lang="zh-CN" altLang="en-US" sz="2000" dirty="0">
                <a:solidFill>
                  <a:srgbClr val="FF0000"/>
                </a:solidFill>
                <a:latin typeface="微软雅黑" panose="020B0503020204020204" pitchFamily="34" charset="-122"/>
                <a:ea typeface="微软雅黑" panose="020B0503020204020204" pitchFamily="34" charset="-122"/>
              </a:rPr>
              <a:t>字=8组</a:t>
            </a:r>
            <a:r>
              <a:rPr lang="en-US" altLang="zh-CN" sz="2000" dirty="0">
                <a:solidFill>
                  <a:srgbClr val="FF0000"/>
                </a:solidFill>
                <a:latin typeface="微软雅黑" panose="020B0503020204020204" pitchFamily="34" charset="-122"/>
                <a:ea typeface="微软雅黑" panose="020B0503020204020204" pitchFamily="34" charset="-122"/>
              </a:rPr>
              <a:t>x2</a:t>
            </a:r>
            <a:r>
              <a:rPr lang="zh-CN" altLang="en-US" sz="2000" dirty="0">
                <a:solidFill>
                  <a:srgbClr val="FF0000"/>
                </a:solidFill>
                <a:latin typeface="微软雅黑" panose="020B0503020204020204" pitchFamily="34" charset="-122"/>
                <a:ea typeface="微软雅黑" panose="020B0503020204020204" pitchFamily="34" charset="-122"/>
              </a:rPr>
              <a:t>行</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组</a:t>
            </a:r>
            <a:r>
              <a:rPr lang="en-US" altLang="zh-CN" sz="2000" dirty="0">
                <a:solidFill>
                  <a:srgbClr val="FF0000"/>
                </a:solidFill>
                <a:latin typeface="微软雅黑" panose="020B0503020204020204" pitchFamily="34" charset="-122"/>
                <a:ea typeface="微软雅黑" panose="020B0503020204020204" pitchFamily="34" charset="-122"/>
              </a:rPr>
              <a:t>x512</a:t>
            </a:r>
            <a:r>
              <a:rPr lang="zh-CN" altLang="en-US" sz="2000" dirty="0">
                <a:solidFill>
                  <a:srgbClr val="FF0000"/>
                </a:solidFill>
                <a:latin typeface="微软雅黑" panose="020B0503020204020204" pitchFamily="34" charset="-122"/>
                <a:ea typeface="微软雅黑" panose="020B0503020204020204" pitchFamily="34" charset="-122"/>
              </a:rPr>
              <a:t>字节/行</a:t>
            </a:r>
          </a:p>
          <a:p>
            <a:pPr eaLnBrk="1" hangingPunct="1">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                 4=100 mod 8</a:t>
            </a:r>
          </a:p>
          <a:p>
            <a:pPr eaLnBrk="1" hangingPunct="1">
              <a:lnSpc>
                <a:spcPct val="110000"/>
              </a:lnSpc>
              <a:buFontTx/>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主存第100块应映射到</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的第4组的任意行中。)</a:t>
            </a:r>
          </a:p>
          <a:p>
            <a:pPr eaLnBrk="1" hangingPunct="1">
              <a:lnSpc>
                <a:spcPct val="110000"/>
              </a:lnSpc>
              <a:buFontTx/>
              <a:buNone/>
            </a:pPr>
            <a:r>
              <a:rPr lang="zh-CN" altLang="en-US" sz="1400" dirty="0">
                <a:latin typeface="宋体" panose="02010600030101010101" pitchFamily="2" charset="-122"/>
                <a:ea typeface="宋体" panose="02010600030101010101" pitchFamily="2" charset="-122"/>
              </a:rPr>
              <a:t>   </a:t>
            </a:r>
            <a:endParaRPr lang="zh-CN" altLang="en-US" sz="1400" dirty="0">
              <a:ea typeface="宋体" panose="02010600030101010101" pitchFamily="2" charset="-122"/>
            </a:endParaRPr>
          </a:p>
        </p:txBody>
      </p:sp>
      <p:sp>
        <p:nvSpPr>
          <p:cNvPr id="442372" name="Rectangle 4"/>
          <p:cNvSpPr>
            <a:spLocks noChangeArrowheads="1"/>
          </p:cNvSpPr>
          <p:nvPr/>
        </p:nvSpPr>
        <p:spPr bwMode="auto">
          <a:xfrm>
            <a:off x="296863" y="4014788"/>
            <a:ext cx="8415337"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70000"/>
              </a:spcBef>
              <a:buClr>
                <a:schemeClr val="tx1"/>
              </a:buClr>
              <a:buSzPct val="80000"/>
              <a:buFont typeface="Wingdings" panose="05000000000000000000" pitchFamily="2" charset="2"/>
              <a:buChar char="u"/>
            </a:pPr>
            <a:r>
              <a:rPr kumimoji="1" lang="zh-CN" altLang="en-US" sz="2200" b="1" dirty="0">
                <a:latin typeface="微软雅黑" panose="020B0503020204020204" pitchFamily="34" charset="-122"/>
                <a:ea typeface="微软雅黑" panose="020B0503020204020204" pitchFamily="34" charset="-122"/>
              </a:rPr>
              <a:t>特点：</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结合直接映射和全相联映射的优点。当</a:t>
            </a:r>
            <a:r>
              <a:rPr kumimoji="1" lang="en-US" altLang="zh-CN" sz="2200" b="1" dirty="0">
                <a:solidFill>
                  <a:srgbClr val="000099"/>
                </a:solidFill>
                <a:latin typeface="微软雅黑" panose="020B0503020204020204" pitchFamily="34" charset="-122"/>
                <a:ea typeface="微软雅黑" panose="020B0503020204020204" pitchFamily="34" charset="-122"/>
              </a:rPr>
              <a:t>Cache</a:t>
            </a:r>
            <a:r>
              <a:rPr kumimoji="1" lang="zh-CN" altLang="en-US" sz="2200" b="1" dirty="0">
                <a:solidFill>
                  <a:srgbClr val="000099"/>
                </a:solidFill>
                <a:latin typeface="微软雅黑" panose="020B0503020204020204" pitchFamily="34" charset="-122"/>
                <a:ea typeface="微软雅黑" panose="020B0503020204020204" pitchFamily="34" charset="-122"/>
              </a:rPr>
              <a:t>组数为1时，变为全相联映射；当每组只有一个槽时，变为直接映射。</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每组</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行（称为2</a:t>
            </a:r>
            <a:r>
              <a:rPr kumimoji="1" lang="en-US" altLang="zh-CN" sz="2200" b="1" dirty="0">
                <a:solidFill>
                  <a:srgbClr val="000099"/>
                </a:solidFill>
                <a:latin typeface="微软雅黑" panose="020B0503020204020204" pitchFamily="34" charset="-122"/>
                <a:ea typeface="微软雅黑" panose="020B0503020204020204" pitchFamily="34" charset="-122"/>
              </a:rPr>
              <a:t>-</a:t>
            </a:r>
            <a:r>
              <a:rPr kumimoji="1" lang="zh-CN" altLang="en-US" sz="2200" b="1" dirty="0">
                <a:solidFill>
                  <a:srgbClr val="000099"/>
                </a:solidFill>
                <a:latin typeface="微软雅黑" panose="020B0503020204020204" pitchFamily="34" charset="-122"/>
                <a:ea typeface="微软雅黑" panose="020B0503020204020204" pitchFamily="34" charset="-122"/>
              </a:rPr>
              <a:t>路或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路组相联）较常用。通常每组4行以上很少用。在较大容量的</a:t>
            </a:r>
            <a:r>
              <a:rPr kumimoji="1" lang="en-US" altLang="zh-CN" sz="2200" b="1" dirty="0">
                <a:solidFill>
                  <a:srgbClr val="000099"/>
                </a:solidFill>
                <a:latin typeface="微软雅黑" panose="020B0503020204020204" pitchFamily="34" charset="-122"/>
                <a:ea typeface="微软雅黑" panose="020B0503020204020204" pitchFamily="34" charset="-122"/>
              </a:rPr>
              <a:t>L2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和</a:t>
            </a:r>
            <a:r>
              <a:rPr kumimoji="1" lang="en-US" altLang="zh-CN" sz="2200" b="1" dirty="0">
                <a:solidFill>
                  <a:srgbClr val="000099"/>
                </a:solidFill>
                <a:latin typeface="微软雅黑" panose="020B0503020204020204" pitchFamily="34" charset="-122"/>
                <a:ea typeface="微软雅黑" panose="020B0503020204020204" pitchFamily="34" charset="-122"/>
              </a:rPr>
              <a:t>L3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中使用</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路以上。</a:t>
            </a:r>
          </a:p>
        </p:txBody>
      </p:sp>
      <p:sp>
        <p:nvSpPr>
          <p:cNvPr id="5939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3C9FBE3-893E-44E2-98D4-189A4E8282B1}" type="slidenum">
              <a:rPr lang="zh-CN" altLang="en-US" sz="1200" smtClean="0">
                <a:solidFill>
                  <a:srgbClr val="898989"/>
                </a:solidFill>
              </a:rPr>
              <a:pPr/>
              <a:t>50</a:t>
            </a:fld>
            <a:endParaRPr lang="zh-CN"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3" y="414338"/>
            <a:ext cx="6119812"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397" name="Text Box 5"/>
          <p:cNvSpPr txBox="1">
            <a:spLocks noChangeArrowheads="1"/>
          </p:cNvSpPr>
          <p:nvPr/>
        </p:nvSpPr>
        <p:spPr bwMode="auto">
          <a:xfrm>
            <a:off x="206375" y="3249613"/>
            <a:ext cx="21161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指出对应行取自哪个主存组群</a:t>
            </a:r>
          </a:p>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指出对应地址位于哪个主存组群中</a:t>
            </a:r>
          </a:p>
        </p:txBody>
      </p:sp>
      <p:sp>
        <p:nvSpPr>
          <p:cNvPr id="443398" name="Line 6"/>
          <p:cNvSpPr>
            <a:spLocks noChangeShapeType="1"/>
          </p:cNvSpPr>
          <p:nvPr/>
        </p:nvSpPr>
        <p:spPr bwMode="auto">
          <a:xfrm flipV="1">
            <a:off x="2232025" y="2573338"/>
            <a:ext cx="1260475" cy="7207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1" name="Text Box 9"/>
          <p:cNvSpPr txBox="1">
            <a:spLocks noChangeArrowheads="1"/>
          </p:cNvSpPr>
          <p:nvPr/>
        </p:nvSpPr>
        <p:spPr bwMode="auto">
          <a:xfrm>
            <a:off x="3851275" y="6129338"/>
            <a:ext cx="3992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cs typeface="Arial" panose="020B0604020202020204" pitchFamily="34" charset="0"/>
              </a:rPr>
              <a:t>将主存地址标记和对应</a:t>
            </a:r>
            <a:r>
              <a:rPr kumimoji="1" lang="en-US" altLang="zh-CN" sz="2000" b="1">
                <a:solidFill>
                  <a:srgbClr val="FF0000"/>
                </a:solidFill>
                <a:ea typeface="黑体" panose="02010609060101010101" pitchFamily="49" charset="-122"/>
                <a:cs typeface="Arial" panose="020B0604020202020204" pitchFamily="34" charset="0"/>
              </a:rPr>
              <a:t>Cache</a:t>
            </a:r>
            <a:r>
              <a:rPr kumimoji="1" lang="zh-CN" altLang="en-US" sz="2000" b="1">
                <a:solidFill>
                  <a:srgbClr val="FF0000"/>
                </a:solidFill>
                <a:ea typeface="黑体" panose="02010609060101010101" pitchFamily="49" charset="-122"/>
                <a:cs typeface="Arial" panose="020B0604020202020204" pitchFamily="34" charset="0"/>
              </a:rPr>
              <a:t>组中每个</a:t>
            </a:r>
            <a:r>
              <a:rPr kumimoji="1" lang="en-US" altLang="zh-CN" sz="2000" b="1">
                <a:solidFill>
                  <a:srgbClr val="FF0000"/>
                </a:solidFill>
                <a:ea typeface="黑体" panose="02010609060101010101" pitchFamily="49" charset="-122"/>
                <a:cs typeface="Arial" panose="020B0604020202020204" pitchFamily="34" charset="0"/>
              </a:rPr>
              <a:t>Cache</a:t>
            </a:r>
            <a:r>
              <a:rPr kumimoji="1" lang="zh-CN" altLang="en-US" sz="2000" b="1">
                <a:solidFill>
                  <a:srgbClr val="FF0000"/>
                </a:solidFill>
                <a:ea typeface="黑体" panose="02010609060101010101" pitchFamily="49" charset="-122"/>
                <a:cs typeface="Arial" panose="020B0604020202020204" pitchFamily="34" charset="0"/>
              </a:rPr>
              <a:t>标记进行比较！</a:t>
            </a:r>
          </a:p>
        </p:txBody>
      </p:sp>
      <p:sp>
        <p:nvSpPr>
          <p:cNvPr id="443403" name="Text Box 11"/>
          <p:cNvSpPr txBox="1">
            <a:spLocks noChangeArrowheads="1"/>
          </p:cNvSpPr>
          <p:nvPr/>
        </p:nvSpPr>
        <p:spPr bwMode="auto">
          <a:xfrm>
            <a:off x="161925" y="4754563"/>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例：如何对</a:t>
            </a:r>
            <a:r>
              <a:rPr kumimoji="1" lang="en-US" altLang="zh-CN" sz="2000" b="1">
                <a:solidFill>
                  <a:srgbClr val="CC0000"/>
                </a:solidFill>
                <a:ea typeface="黑体" panose="02010609060101010101" pitchFamily="49" charset="-122"/>
                <a:cs typeface="Arial" panose="020B0604020202020204" pitchFamily="34" charset="0"/>
              </a:rPr>
              <a:t>0120CH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43404" name="Text Box 12"/>
          <p:cNvSpPr txBox="1">
            <a:spLocks noChangeArrowheads="1"/>
          </p:cNvSpPr>
          <p:nvPr/>
        </p:nvSpPr>
        <p:spPr bwMode="auto">
          <a:xfrm>
            <a:off x="250825" y="5364163"/>
            <a:ext cx="31337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dirty="0">
                <a:solidFill>
                  <a:srgbClr val="FF0000"/>
                </a:solidFill>
                <a:ea typeface="黑体" panose="02010609060101010101" pitchFamily="49" charset="-122"/>
              </a:rPr>
              <a:t>0000 0001</a:t>
            </a:r>
            <a:r>
              <a:rPr kumimoji="1" lang="en-US" altLang="zh-CN" sz="2000" b="1" dirty="0">
                <a:solidFill>
                  <a:srgbClr val="CC0000"/>
                </a:solidFill>
                <a:ea typeface="黑体" panose="02010609060101010101" pitchFamily="49" charset="-122"/>
              </a:rPr>
              <a:t> </a:t>
            </a:r>
            <a:r>
              <a:rPr kumimoji="1" lang="en-US" altLang="zh-CN" sz="2000" b="1" dirty="0">
                <a:solidFill>
                  <a:srgbClr val="00B050"/>
                </a:solidFill>
                <a:ea typeface="黑体" panose="02010609060101010101" pitchFamily="49" charset="-122"/>
              </a:rPr>
              <a:t>001</a:t>
            </a:r>
            <a:r>
              <a:rPr kumimoji="1" lang="en-US" altLang="zh-CN" sz="2000" b="1" dirty="0">
                <a:solidFill>
                  <a:srgbClr val="0000FF"/>
                </a:solidFill>
                <a:ea typeface="黑体" panose="02010609060101010101" pitchFamily="49" charset="-122"/>
              </a:rPr>
              <a:t>0 0000 1100B</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组群中的</a:t>
            </a:r>
            <a:r>
              <a:rPr kumimoji="1" lang="en-US" altLang="zh-CN" sz="2000" b="1" dirty="0">
                <a:solidFill>
                  <a:srgbClr val="0000FF"/>
                </a:solidFill>
                <a:ea typeface="黑体" panose="02010609060101010101" pitchFamily="49" charset="-122"/>
              </a:rPr>
              <a:t>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9</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r>
              <a:rPr kumimoji="1" lang="en-US" altLang="zh-CN" sz="2000" b="1" dirty="0">
                <a:solidFill>
                  <a:srgbClr val="0000FF"/>
                </a:solidFill>
                <a:ea typeface="黑体" panose="02010609060101010101" pitchFamily="49" charset="-122"/>
              </a:rPr>
              <a:t> </a:t>
            </a:r>
          </a:p>
          <a:p>
            <a:pPr eaLnBrk="1" hangingPunct="1"/>
            <a:r>
              <a:rPr kumimoji="1" lang="zh-CN" altLang="en-US" sz="2000" b="1" dirty="0">
                <a:solidFill>
                  <a:srgbClr val="0000FF"/>
                </a:solidFill>
                <a:ea typeface="黑体" panose="02010609060101010101" pitchFamily="49" charset="-122"/>
              </a:rPr>
              <a:t>所以，映射到第一组中。</a:t>
            </a:r>
          </a:p>
        </p:txBody>
      </p:sp>
      <p:sp>
        <p:nvSpPr>
          <p:cNvPr id="443405" name="Rectangle 13"/>
          <p:cNvSpPr>
            <a:spLocks noChangeArrowheads="1"/>
          </p:cNvSpPr>
          <p:nvPr/>
        </p:nvSpPr>
        <p:spPr bwMode="auto">
          <a:xfrm>
            <a:off x="7362825" y="2754313"/>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7" name="Rectangle 15"/>
          <p:cNvSpPr>
            <a:spLocks noChangeArrowheads="1"/>
          </p:cNvSpPr>
          <p:nvPr/>
        </p:nvSpPr>
        <p:spPr bwMode="auto">
          <a:xfrm>
            <a:off x="4114800" y="2259013"/>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8" name="Rectangle 16"/>
          <p:cNvSpPr>
            <a:spLocks noChangeArrowheads="1"/>
          </p:cNvSpPr>
          <p:nvPr/>
        </p:nvSpPr>
        <p:spPr bwMode="auto">
          <a:xfrm>
            <a:off x="4122738" y="2619375"/>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0429" name="Rectangle 20"/>
          <p:cNvSpPr>
            <a:spLocks noChangeArrowheads="1"/>
          </p:cNvSpPr>
          <p:nvPr/>
        </p:nvSpPr>
        <p:spPr bwMode="auto">
          <a:xfrm>
            <a:off x="206375" y="188913"/>
            <a:ext cx="2025650" cy="286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假定</a:t>
            </a:r>
            <a:r>
              <a:rPr kumimoji="1" lang="zh-CN" altLang="en-US" sz="2000" b="1">
                <a:solidFill>
                  <a:srgbClr val="0000FF"/>
                </a:solidFill>
                <a:ea typeface="黑体" panose="02010609060101010101" pitchFamily="49" charset="-122"/>
                <a:cs typeface="Arial" panose="020B0604020202020204" pitchFamily="34" charset="0"/>
              </a:rPr>
              <a:t>数据在主存和</a:t>
            </a: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间的传送单位为512字。</a:t>
            </a:r>
          </a:p>
          <a:p>
            <a:pPr eaLnBrk="1" hangingPunct="1">
              <a:spcBef>
                <a:spcPct val="20000"/>
              </a:spcBef>
            </a:pPr>
            <a:r>
              <a:rPr kumimoji="1" lang="en-US" altLang="zh-CN" sz="2000" b="1">
                <a:solidFill>
                  <a:srgbClr val="0000FF"/>
                </a:solidFill>
                <a:ea typeface="黑体" panose="02010609060101010101" pitchFamily="49" charset="-122"/>
                <a:cs typeface="Arial" panose="020B0604020202020204" pitchFamily="34" charset="0"/>
              </a:rPr>
              <a:t>Cache</a:t>
            </a:r>
            <a:r>
              <a:rPr kumimoji="1" lang="zh-CN" altLang="en-US" sz="2000" b="1">
                <a:solidFill>
                  <a:srgbClr val="0000FF"/>
                </a:solidFill>
                <a:ea typeface="黑体" panose="02010609060101010101" pitchFamily="49" charset="-122"/>
                <a:cs typeface="Arial" panose="020B0604020202020204" pitchFamily="34" charset="0"/>
              </a:rPr>
              <a:t>大小：2</a:t>
            </a:r>
            <a:r>
              <a:rPr kumimoji="1" lang="zh-CN" altLang="en-US" sz="2000" b="1" baseline="30000">
                <a:solidFill>
                  <a:srgbClr val="0000FF"/>
                </a:solidFill>
                <a:ea typeface="黑体" panose="02010609060101010101" pitchFamily="49" charset="-122"/>
                <a:cs typeface="Arial" panose="020B0604020202020204" pitchFamily="34" charset="0"/>
              </a:rPr>
              <a:t>13</a:t>
            </a:r>
            <a:r>
              <a:rPr kumimoji="1" lang="zh-CN" altLang="en-US" sz="2000" b="1">
                <a:solidFill>
                  <a:srgbClr val="0000FF"/>
                </a:solidFill>
                <a:ea typeface="黑体" panose="02010609060101010101" pitchFamily="49" charset="-122"/>
                <a:cs typeface="Arial" panose="020B0604020202020204" pitchFamily="34" charset="0"/>
              </a:rPr>
              <a:t>字=8</a:t>
            </a:r>
            <a:r>
              <a:rPr kumimoji="1" lang="en-US" altLang="zh-CN" sz="2000" b="1">
                <a:solidFill>
                  <a:srgbClr val="0000FF"/>
                </a:solidFill>
                <a:ea typeface="黑体" panose="02010609060101010101" pitchFamily="49" charset="-122"/>
                <a:cs typeface="Arial" panose="020B0604020202020204" pitchFamily="34" charset="0"/>
              </a:rPr>
              <a:t>K</a:t>
            </a:r>
            <a:r>
              <a:rPr kumimoji="1" lang="zh-CN" altLang="en-US" sz="2000" b="1">
                <a:solidFill>
                  <a:srgbClr val="0000FF"/>
                </a:solidFill>
                <a:ea typeface="黑体" panose="02010609060101010101" pitchFamily="49" charset="-122"/>
                <a:cs typeface="Arial" panose="020B0604020202020204" pitchFamily="34" charset="0"/>
              </a:rPr>
              <a:t>字=16行 </a:t>
            </a:r>
            <a:r>
              <a:rPr kumimoji="1" lang="en-US" altLang="zh-CN" sz="2000" b="1">
                <a:solidFill>
                  <a:srgbClr val="0000FF"/>
                </a:solidFill>
                <a:ea typeface="黑体" panose="02010609060101010101" pitchFamily="49" charset="-122"/>
                <a:cs typeface="Arial" panose="020B0604020202020204" pitchFamily="34" charset="0"/>
              </a:rPr>
              <a:t>x 512</a:t>
            </a:r>
            <a:r>
              <a:rPr kumimoji="1" lang="zh-CN" altLang="en-US" sz="2000" b="1">
                <a:solidFill>
                  <a:srgbClr val="0000FF"/>
                </a:solidFill>
                <a:ea typeface="黑体" panose="02010609060101010101" pitchFamily="49" charset="-122"/>
                <a:cs typeface="Arial" panose="020B0604020202020204" pitchFamily="34" charset="0"/>
              </a:rPr>
              <a:t>字/ 行</a:t>
            </a:r>
          </a:p>
          <a:p>
            <a:pPr eaLnBrk="1" hangingPunct="1">
              <a:spcBef>
                <a:spcPct val="20000"/>
              </a:spcBef>
            </a:pPr>
            <a:r>
              <a:rPr kumimoji="1" lang="zh-CN" altLang="en-US" sz="2000" b="1">
                <a:solidFill>
                  <a:srgbClr val="0000FF"/>
                </a:solidFill>
                <a:ea typeface="黑体" panose="02010609060101010101" pitchFamily="49" charset="-122"/>
                <a:cs typeface="Arial" panose="020B0604020202020204" pitchFamily="34" charset="0"/>
              </a:rPr>
              <a:t> 主存大小：2</a:t>
            </a:r>
            <a:r>
              <a:rPr kumimoji="1" lang="zh-CN" altLang="en-US" sz="2000" b="1" baseline="30000">
                <a:solidFill>
                  <a:srgbClr val="0000FF"/>
                </a:solidFill>
                <a:ea typeface="黑体" panose="02010609060101010101" pitchFamily="49" charset="-122"/>
                <a:cs typeface="Arial" panose="020B0604020202020204" pitchFamily="34" charset="0"/>
              </a:rPr>
              <a:t>20</a:t>
            </a:r>
            <a:r>
              <a:rPr kumimoji="1" lang="zh-CN" altLang="en-US" sz="2000" b="1">
                <a:solidFill>
                  <a:srgbClr val="0000FF"/>
                </a:solidFill>
                <a:ea typeface="黑体" panose="02010609060101010101" pitchFamily="49" charset="-122"/>
                <a:cs typeface="Arial" panose="020B0604020202020204" pitchFamily="34" charset="0"/>
              </a:rPr>
              <a:t>字=1024</a:t>
            </a:r>
            <a:r>
              <a:rPr kumimoji="1" lang="en-US" altLang="zh-CN" sz="2000" b="1">
                <a:solidFill>
                  <a:srgbClr val="0000FF"/>
                </a:solidFill>
                <a:ea typeface="黑体" panose="02010609060101010101" pitchFamily="49" charset="-122"/>
                <a:cs typeface="Arial" panose="020B0604020202020204" pitchFamily="34" charset="0"/>
              </a:rPr>
              <a:t>K</a:t>
            </a:r>
            <a:r>
              <a:rPr kumimoji="1" lang="zh-CN" altLang="en-US" sz="2000" b="1">
                <a:solidFill>
                  <a:srgbClr val="0000FF"/>
                </a:solidFill>
                <a:ea typeface="黑体" panose="02010609060101010101" pitchFamily="49" charset="-122"/>
                <a:cs typeface="Arial" panose="020B0604020202020204" pitchFamily="34" charset="0"/>
              </a:rPr>
              <a:t>字=2048块 </a:t>
            </a:r>
            <a:r>
              <a:rPr kumimoji="1" lang="en-US" altLang="zh-CN" sz="2000" b="1">
                <a:solidFill>
                  <a:srgbClr val="0000FF"/>
                </a:solidFill>
                <a:ea typeface="黑体" panose="02010609060101010101" pitchFamily="49" charset="-122"/>
                <a:cs typeface="Arial" panose="020B0604020202020204" pitchFamily="34" charset="0"/>
              </a:rPr>
              <a:t>x 512</a:t>
            </a:r>
            <a:r>
              <a:rPr kumimoji="1" lang="zh-CN" altLang="en-US" sz="2000" b="1">
                <a:solidFill>
                  <a:srgbClr val="0000FF"/>
                </a:solidFill>
                <a:ea typeface="黑体" panose="02010609060101010101" pitchFamily="49" charset="-122"/>
                <a:cs typeface="Arial" panose="020B0604020202020204" pitchFamily="34" charset="0"/>
              </a:rPr>
              <a:t>字/ 块</a:t>
            </a:r>
          </a:p>
        </p:txBody>
      </p:sp>
      <p:sp>
        <p:nvSpPr>
          <p:cNvPr id="14" name="TextBox 13"/>
          <p:cNvSpPr txBox="1"/>
          <p:nvPr/>
        </p:nvSpPr>
        <p:spPr>
          <a:xfrm>
            <a:off x="4032250" y="5229225"/>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
        <p:nvSpPr>
          <p:cNvPr id="604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43A43E2-12DE-4229-AFF9-9D06431A2962}" type="slidenum">
              <a:rPr lang="zh-CN" altLang="en-US" sz="1200" smtClean="0">
                <a:solidFill>
                  <a:srgbClr val="898989"/>
                </a:solidFill>
              </a:rPr>
              <a:pPr/>
              <a:t>51</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401"/>
                                        </p:tgtEl>
                                        <p:attrNameLst>
                                          <p:attrName>style.visibility</p:attrName>
                                        </p:attrNameLst>
                                      </p:cBhvr>
                                      <p:to>
                                        <p:strVal val="visible"/>
                                      </p:to>
                                    </p:set>
                                    <p:animEffect transition="in" filter="blinds(horizontal)">
                                      <p:cBhvr>
                                        <p:cTn id="7" dur="500"/>
                                        <p:tgtEl>
                                          <p:spTgt spid="443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403"/>
                                        </p:tgtEl>
                                        <p:attrNameLst>
                                          <p:attrName>style.visibility</p:attrName>
                                        </p:attrNameLst>
                                      </p:cBhvr>
                                      <p:to>
                                        <p:strVal val="visible"/>
                                      </p:to>
                                    </p:set>
                                    <p:animEffect transition="in" filter="blinds(horizontal)">
                                      <p:cBhvr>
                                        <p:cTn id="12" dur="500"/>
                                        <p:tgtEl>
                                          <p:spTgt spid="443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404"/>
                                        </p:tgtEl>
                                        <p:attrNameLst>
                                          <p:attrName>style.visibility</p:attrName>
                                        </p:attrNameLst>
                                      </p:cBhvr>
                                      <p:to>
                                        <p:strVal val="visible"/>
                                      </p:to>
                                    </p:set>
                                    <p:animEffect transition="in" filter="blinds(horizontal)">
                                      <p:cBhvr>
                                        <p:cTn id="17" dur="500"/>
                                        <p:tgtEl>
                                          <p:spTgt spid="443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405"/>
                                        </p:tgtEl>
                                        <p:attrNameLst>
                                          <p:attrName>style.visibility</p:attrName>
                                        </p:attrNameLst>
                                      </p:cBhvr>
                                      <p:to>
                                        <p:strVal val="visible"/>
                                      </p:to>
                                    </p:set>
                                    <p:animEffect transition="in" filter="blinds(horizontal)">
                                      <p:cBhvr>
                                        <p:cTn id="22" dur="500"/>
                                        <p:tgtEl>
                                          <p:spTgt spid="443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406"/>
                                        </p:tgtEl>
                                        <p:attrNameLst>
                                          <p:attrName>style.visibility</p:attrName>
                                        </p:attrNameLst>
                                      </p:cBhvr>
                                      <p:to>
                                        <p:strVal val="visible"/>
                                      </p:to>
                                    </p:set>
                                    <p:animEffect transition="in" filter="blinds(horizontal)">
                                      <p:cBhvr>
                                        <p:cTn id="27" dur="500"/>
                                        <p:tgtEl>
                                          <p:spTgt spid="4434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3407"/>
                                        </p:tgtEl>
                                        <p:attrNameLst>
                                          <p:attrName>style.visibility</p:attrName>
                                        </p:attrNameLst>
                                      </p:cBhvr>
                                      <p:to>
                                        <p:strVal val="visible"/>
                                      </p:to>
                                    </p:set>
                                    <p:animEffect transition="in" filter="blinds(horizontal)">
                                      <p:cBhvr>
                                        <p:cTn id="32" dur="500"/>
                                        <p:tgtEl>
                                          <p:spTgt spid="443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3408"/>
                                        </p:tgtEl>
                                        <p:attrNameLst>
                                          <p:attrName>style.visibility</p:attrName>
                                        </p:attrNameLst>
                                      </p:cBhvr>
                                      <p:to>
                                        <p:strVal val="visible"/>
                                      </p:to>
                                    </p:set>
                                    <p:animEffect transition="in" filter="blinds(horizontal)">
                                      <p:cBhvr>
                                        <p:cTn id="37" dur="500"/>
                                        <p:tgtEl>
                                          <p:spTgt spid="4434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1" grpId="0"/>
      <p:bldP spid="443403" grpId="0"/>
      <p:bldP spid="443404" grpId="0"/>
      <p:bldP spid="443405" grpId="0" animBg="1"/>
      <p:bldP spid="443406" grpId="0" animBg="1"/>
      <p:bldP spid="443407" grpId="0" animBg="1"/>
      <p:bldP spid="443408"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lIns="91440" tIns="45720" rIns="91440" bIns="45720" anchor="ctr"/>
          <a:lstStyle/>
          <a:p>
            <a:pPr eaLnBrk="1" hangingPunct="1"/>
            <a:r>
              <a:rPr lang="zh-CN" altLang="en-US"/>
              <a:t>例</a:t>
            </a:r>
            <a:r>
              <a:rPr lang="en-US" altLang="zh-CN"/>
              <a:t>1</a:t>
            </a:r>
            <a:r>
              <a:rPr lang="zh-CN" altLang="en-US"/>
              <a:t>：</a:t>
            </a:r>
            <a:r>
              <a:rPr lang="en-US" altLang="zh-CN"/>
              <a:t>A Two-way Set Associative Cache</a:t>
            </a:r>
            <a:endParaRPr lang="zh-CN" altLang="en-US"/>
          </a:p>
        </p:txBody>
      </p:sp>
      <p:sp>
        <p:nvSpPr>
          <p:cNvPr id="445443" name="Rectangle 3"/>
          <p:cNvSpPr>
            <a:spLocks noGrp="1" noChangeArrowheads="1"/>
          </p:cNvSpPr>
          <p:nvPr>
            <p:ph type="body" idx="4294967295"/>
          </p:nvPr>
        </p:nvSpPr>
        <p:spPr>
          <a:xfrm>
            <a:off x="284163" y="768350"/>
            <a:ext cx="8402637" cy="2060575"/>
          </a:xfrm>
          <a:noFill/>
        </p:spPr>
        <p:txBody>
          <a:bodyPr/>
          <a:lstStyle/>
          <a:p>
            <a:pPr eaLnBrk="1" hangingPunct="1">
              <a:lnSpc>
                <a:spcPct val="110000"/>
              </a:lnSpc>
              <a:spcBef>
                <a:spcPct val="0"/>
              </a:spcBef>
            </a:pPr>
            <a:r>
              <a:rPr lang="en-US" altLang="zh-CN" sz="2000" dirty="0">
                <a:latin typeface="微软雅黑" panose="020B0503020204020204" pitchFamily="34" charset="-122"/>
                <a:ea typeface="微软雅黑" panose="020B0503020204020204" pitchFamily="34" charset="-122"/>
              </a:rPr>
              <a:t>N-way set associative</a:t>
            </a:r>
            <a:endParaRPr lang="zh-CN" altLang="en-US"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10000"/>
              </a:lnSpc>
              <a:spcBef>
                <a:spcPct val="0"/>
              </a:spcBef>
            </a:pPr>
            <a:r>
              <a:rPr lang="en-US" altLang="zh-CN" sz="2000" dirty="0">
                <a:latin typeface="微软雅黑" panose="020B0503020204020204" pitchFamily="34" charset="-122"/>
                <a:ea typeface="微软雅黑" panose="020B0503020204020204" pitchFamily="34" charset="-122"/>
              </a:rPr>
              <a:t>N </a:t>
            </a:r>
            <a:r>
              <a:rPr lang="zh-CN" altLang="en-US" sz="2000">
                <a:latin typeface="微软雅黑" panose="020B0503020204020204" pitchFamily="34" charset="-122"/>
                <a:ea typeface="微软雅黑" panose="020B0503020204020204" pitchFamily="34" charset="-122"/>
              </a:rPr>
              <a:t>个映射的行并行操作</a:t>
            </a:r>
          </a:p>
          <a:p>
            <a:pPr eaLnBrk="1" hangingPunct="1">
              <a:lnSpc>
                <a:spcPct val="110000"/>
              </a:lnSpc>
              <a:spcBef>
                <a:spcPct val="0"/>
              </a:spcBef>
            </a:pPr>
            <a:r>
              <a:rPr lang="en-US" altLang="zh-CN" sz="2000" dirty="0">
                <a:latin typeface="微软雅黑" panose="020B0503020204020204" pitchFamily="34" charset="-122"/>
                <a:ea typeface="微软雅黑" panose="020B0503020204020204" pitchFamily="34" charset="-122"/>
              </a:rPr>
              <a:t>Example: </a:t>
            </a:r>
            <a:r>
              <a:rPr lang="en-US" altLang="zh-CN" sz="2000" dirty="0">
                <a:solidFill>
                  <a:srgbClr val="CC0000"/>
                </a:solidFill>
                <a:latin typeface="微软雅黑" panose="020B0503020204020204" pitchFamily="34" charset="-122"/>
                <a:ea typeface="微软雅黑" panose="020B0503020204020204" pitchFamily="34" charset="-122"/>
              </a:rPr>
              <a:t>Two-way </a:t>
            </a:r>
            <a:r>
              <a:rPr lang="en-US" altLang="zh-CN" sz="2000" dirty="0">
                <a:solidFill>
                  <a:srgbClr val="FF0000"/>
                </a:solidFill>
                <a:latin typeface="微软雅黑" panose="020B0503020204020204" pitchFamily="34" charset="-122"/>
                <a:ea typeface="微软雅黑" panose="020B0503020204020204" pitchFamily="34" charset="-122"/>
              </a:rPr>
              <a:t>set associative</a:t>
            </a:r>
            <a:r>
              <a:rPr lang="en-US" altLang="zh-CN" sz="2000" dirty="0">
                <a:latin typeface="微软雅黑" panose="020B0503020204020204" pitchFamily="34" charset="-122"/>
                <a:ea typeface="微软雅黑" panose="020B0503020204020204" pitchFamily="34" charset="-122"/>
              </a:rPr>
              <a:t> cache</a:t>
            </a:r>
          </a:p>
          <a:p>
            <a:pPr lvl="1" eaLnBrk="1" hangingPunct="1">
              <a:lnSpc>
                <a:spcPct val="110000"/>
              </a:lnSpc>
              <a:spcBef>
                <a:spcPct val="0"/>
              </a:spcBef>
            </a:pPr>
            <a:r>
              <a:rPr lang="en-US" altLang="zh-CN" sz="2000" dirty="0">
                <a:latin typeface="微软雅黑" panose="020B0503020204020204" pitchFamily="34" charset="-122"/>
                <a:ea typeface="微软雅黑" panose="020B0503020204020204" pitchFamily="34" charset="-122"/>
              </a:rPr>
              <a:t>Cache Index </a:t>
            </a:r>
            <a:r>
              <a:rPr lang="zh-CN" altLang="en-US" sz="2000" dirty="0">
                <a:latin typeface="微软雅黑" panose="020B0503020204020204" pitchFamily="34" charset="-122"/>
                <a:ea typeface="微软雅黑" panose="020B0503020204020204" pitchFamily="34" charset="-122"/>
              </a:rPr>
              <a:t>选择其中的一个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行集合（共</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对这个集合中的两个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行的</a:t>
            </a:r>
            <a:r>
              <a:rPr lang="en-US" altLang="zh-CN" sz="2000" dirty="0">
                <a:latin typeface="微软雅黑" panose="020B0503020204020204" pitchFamily="34" charset="-122"/>
                <a:ea typeface="微软雅黑" panose="020B0503020204020204" pitchFamily="34" charset="-122"/>
              </a:rPr>
              <a:t>Tag</a:t>
            </a:r>
            <a:r>
              <a:rPr lang="zh-CN" altLang="en-US" sz="2000" dirty="0">
                <a:solidFill>
                  <a:srgbClr val="CC0000"/>
                </a:solidFill>
                <a:latin typeface="微软雅黑" panose="020B0503020204020204" pitchFamily="34" charset="-122"/>
                <a:ea typeface="微软雅黑" panose="020B0503020204020204" pitchFamily="34" charset="-122"/>
              </a:rPr>
              <a:t>并行</a:t>
            </a:r>
            <a:r>
              <a:rPr lang="zh-CN" altLang="en-US" sz="2000" dirty="0">
                <a:latin typeface="微软雅黑" panose="020B0503020204020204" pitchFamily="34" charset="-122"/>
                <a:ea typeface="微软雅黑" panose="020B0503020204020204" pitchFamily="34" charset="-122"/>
              </a:rPr>
              <a:t>进行比较</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根据比较结果确定信息在哪个行，或不在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p:txBody>
      </p:sp>
      <p:sp>
        <p:nvSpPr>
          <p:cNvPr id="62468" name="Rectangle 38"/>
          <p:cNvSpPr>
            <a:spLocks noChangeArrowheads="1"/>
          </p:cNvSpPr>
          <p:nvPr/>
        </p:nvSpPr>
        <p:spPr bwMode="auto">
          <a:xfrm>
            <a:off x="3627438" y="3079750"/>
            <a:ext cx="1844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黑体" panose="02010609060101010101" pitchFamily="49" charset="-122"/>
              </a:rPr>
              <a:t>Cache Index</a:t>
            </a:r>
          </a:p>
        </p:txBody>
      </p:sp>
      <p:sp>
        <p:nvSpPr>
          <p:cNvPr id="62469"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0" name="Line 5"/>
          <p:cNvSpPr>
            <a:spLocks noChangeShapeType="1"/>
          </p:cNvSpPr>
          <p:nvPr/>
        </p:nvSpPr>
        <p:spPr bwMode="auto">
          <a:xfrm>
            <a:off x="2603500" y="39751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a:off x="2603500" y="4606925"/>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Rectangle 7"/>
          <p:cNvSpPr>
            <a:spLocks noChangeArrowheads="1"/>
          </p:cNvSpPr>
          <p:nvPr/>
        </p:nvSpPr>
        <p:spPr bwMode="auto">
          <a:xfrm>
            <a:off x="2798763" y="3338513"/>
            <a:ext cx="1412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0000FF"/>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Data</a:t>
            </a:r>
          </a:p>
        </p:txBody>
      </p:sp>
      <p:sp>
        <p:nvSpPr>
          <p:cNvPr id="62473" name="Rectangle 8"/>
          <p:cNvSpPr>
            <a:spLocks noChangeArrowheads="1"/>
          </p:cNvSpPr>
          <p:nvPr/>
        </p:nvSpPr>
        <p:spPr bwMode="auto">
          <a:xfrm>
            <a:off x="2722563" y="365442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Block 0</a:t>
            </a:r>
          </a:p>
        </p:txBody>
      </p:sp>
      <p:sp>
        <p:nvSpPr>
          <p:cNvPr id="62474"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5"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1"/>
          <p:cNvSpPr>
            <a:spLocks noChangeShapeType="1"/>
          </p:cNvSpPr>
          <p:nvPr/>
        </p:nvSpPr>
        <p:spPr bwMode="auto">
          <a:xfrm flipH="1">
            <a:off x="701675" y="4606925"/>
            <a:ext cx="17256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8"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4"/>
          <p:cNvSpPr>
            <a:spLocks noChangeShapeType="1"/>
          </p:cNvSpPr>
          <p:nvPr/>
        </p:nvSpPr>
        <p:spPr bwMode="auto">
          <a:xfrm flipH="1">
            <a:off x="325438" y="4606925"/>
            <a:ext cx="1920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Rectangle 15"/>
          <p:cNvSpPr>
            <a:spLocks noChangeArrowheads="1"/>
          </p:cNvSpPr>
          <p:nvPr/>
        </p:nvSpPr>
        <p:spPr bwMode="auto">
          <a:xfrm>
            <a:off x="969963" y="333851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81" name="Rectangle 16"/>
          <p:cNvSpPr>
            <a:spLocks noChangeArrowheads="1"/>
          </p:cNvSpPr>
          <p:nvPr/>
        </p:nvSpPr>
        <p:spPr bwMode="auto">
          <a:xfrm>
            <a:off x="55563" y="3338513"/>
            <a:ext cx="727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Valid</a:t>
            </a:r>
          </a:p>
        </p:txBody>
      </p:sp>
      <p:sp>
        <p:nvSpPr>
          <p:cNvPr id="62482" name="Rectangle 17"/>
          <p:cNvSpPr>
            <a:spLocks noChangeArrowheads="1"/>
          </p:cNvSpPr>
          <p:nvPr/>
        </p:nvSpPr>
        <p:spPr bwMode="auto">
          <a:xfrm>
            <a:off x="1427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3" name="Rectangle 18"/>
          <p:cNvSpPr>
            <a:spLocks noChangeArrowheads="1"/>
          </p:cNvSpPr>
          <p:nvPr/>
        </p:nvSpPr>
        <p:spPr bwMode="auto">
          <a:xfrm>
            <a:off x="284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4" name="Rectangle 19"/>
          <p:cNvSpPr>
            <a:spLocks noChangeArrowheads="1"/>
          </p:cNvSpPr>
          <p:nvPr/>
        </p:nvSpPr>
        <p:spPr bwMode="auto">
          <a:xfrm>
            <a:off x="32559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5"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86"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22"/>
          <p:cNvSpPr>
            <a:spLocks noChangeShapeType="1"/>
          </p:cNvSpPr>
          <p:nvPr/>
        </p:nvSpPr>
        <p:spPr bwMode="auto">
          <a:xfrm flipH="1">
            <a:off x="4957763" y="4606925"/>
            <a:ext cx="1592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Rectangle 23"/>
          <p:cNvSpPr>
            <a:spLocks noChangeArrowheads="1"/>
          </p:cNvSpPr>
          <p:nvPr/>
        </p:nvSpPr>
        <p:spPr bwMode="auto">
          <a:xfrm flipH="1">
            <a:off x="5132388" y="3344863"/>
            <a:ext cx="1425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Data</a:t>
            </a:r>
          </a:p>
        </p:txBody>
      </p:sp>
      <p:sp>
        <p:nvSpPr>
          <p:cNvPr id="62489" name="Rectangle 24"/>
          <p:cNvSpPr>
            <a:spLocks noChangeArrowheads="1"/>
          </p:cNvSpPr>
          <p:nvPr/>
        </p:nvSpPr>
        <p:spPr bwMode="auto">
          <a:xfrm flipH="1">
            <a:off x="4976813" y="366077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Block 0</a:t>
            </a:r>
          </a:p>
        </p:txBody>
      </p:sp>
      <p:sp>
        <p:nvSpPr>
          <p:cNvPr id="62490"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1" name="Line 26"/>
          <p:cNvSpPr>
            <a:spLocks noChangeShapeType="1"/>
          </p:cNvSpPr>
          <p:nvPr/>
        </p:nvSpPr>
        <p:spPr bwMode="auto">
          <a:xfrm>
            <a:off x="6702425" y="3975100"/>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7"/>
          <p:cNvSpPr>
            <a:spLocks noChangeShapeType="1"/>
          </p:cNvSpPr>
          <p:nvPr/>
        </p:nvSpPr>
        <p:spPr bwMode="auto">
          <a:xfrm>
            <a:off x="6702425" y="4606925"/>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4" name="Line 29"/>
          <p:cNvSpPr>
            <a:spLocks noChangeShapeType="1"/>
          </p:cNvSpPr>
          <p:nvPr/>
        </p:nvSpPr>
        <p:spPr bwMode="auto">
          <a:xfrm>
            <a:off x="8607425" y="39751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30"/>
          <p:cNvSpPr>
            <a:spLocks noChangeShapeType="1"/>
          </p:cNvSpPr>
          <p:nvPr/>
        </p:nvSpPr>
        <p:spPr bwMode="auto">
          <a:xfrm>
            <a:off x="8607425" y="4606925"/>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31"/>
          <p:cNvSpPr>
            <a:spLocks noChangeArrowheads="1"/>
          </p:cNvSpPr>
          <p:nvPr/>
        </p:nvSpPr>
        <p:spPr bwMode="auto">
          <a:xfrm flipH="1">
            <a:off x="7038975" y="334486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97" name="Rectangle 32"/>
          <p:cNvSpPr>
            <a:spLocks noChangeArrowheads="1"/>
          </p:cNvSpPr>
          <p:nvPr/>
        </p:nvSpPr>
        <p:spPr bwMode="auto">
          <a:xfrm flipH="1">
            <a:off x="8413750" y="3344863"/>
            <a:ext cx="727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Valid</a:t>
            </a:r>
          </a:p>
        </p:txBody>
      </p:sp>
      <p:sp>
        <p:nvSpPr>
          <p:cNvPr id="62498" name="Rectangle 33"/>
          <p:cNvSpPr>
            <a:spLocks noChangeArrowheads="1"/>
          </p:cNvSpPr>
          <p:nvPr/>
        </p:nvSpPr>
        <p:spPr bwMode="auto">
          <a:xfrm flipH="1">
            <a:off x="7412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99" name="Rectangle 34"/>
          <p:cNvSpPr>
            <a:spLocks noChangeArrowheads="1"/>
          </p:cNvSpPr>
          <p:nvPr/>
        </p:nvSpPr>
        <p:spPr bwMode="auto">
          <a:xfrm flipH="1">
            <a:off x="8555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500" name="Rectangle 35"/>
          <p:cNvSpPr>
            <a:spLocks noChangeArrowheads="1"/>
          </p:cNvSpPr>
          <p:nvPr/>
        </p:nvSpPr>
        <p:spPr bwMode="auto">
          <a:xfrm flipH="1">
            <a:off x="55832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501" name="Line 40"/>
          <p:cNvSpPr>
            <a:spLocks noChangeShapeType="1"/>
          </p:cNvSpPr>
          <p:nvPr/>
        </p:nvSpPr>
        <p:spPr bwMode="auto">
          <a:xfrm>
            <a:off x="3365500" y="5394325"/>
            <a:ext cx="2444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41"/>
          <p:cNvSpPr>
            <a:spLocks noChangeShapeType="1"/>
          </p:cNvSpPr>
          <p:nvPr/>
        </p:nvSpPr>
        <p:spPr bwMode="auto">
          <a:xfrm>
            <a:off x="3365500"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Line 42"/>
          <p:cNvSpPr>
            <a:spLocks noChangeShapeType="1"/>
          </p:cNvSpPr>
          <p:nvPr/>
        </p:nvSpPr>
        <p:spPr bwMode="auto">
          <a:xfrm>
            <a:off x="3568700" y="5710238"/>
            <a:ext cx="198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4" name="Line 43"/>
          <p:cNvSpPr>
            <a:spLocks noChangeShapeType="1"/>
          </p:cNvSpPr>
          <p:nvPr/>
        </p:nvSpPr>
        <p:spPr bwMode="auto">
          <a:xfrm flipH="1">
            <a:off x="5545138" y="5387975"/>
            <a:ext cx="265112" cy="323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5" name="Rectangle 44"/>
          <p:cNvSpPr>
            <a:spLocks noChangeArrowheads="1"/>
          </p:cNvSpPr>
          <p:nvPr/>
        </p:nvSpPr>
        <p:spPr bwMode="auto">
          <a:xfrm>
            <a:off x="4322763" y="5387975"/>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Mux</a:t>
            </a:r>
          </a:p>
        </p:txBody>
      </p:sp>
      <p:sp>
        <p:nvSpPr>
          <p:cNvPr id="62506" name="Rectangle 47"/>
          <p:cNvSpPr>
            <a:spLocks noChangeArrowheads="1"/>
          </p:cNvSpPr>
          <p:nvPr/>
        </p:nvSpPr>
        <p:spPr bwMode="auto">
          <a:xfrm>
            <a:off x="5008563" y="53340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0</a:t>
            </a:r>
          </a:p>
        </p:txBody>
      </p:sp>
      <p:sp>
        <p:nvSpPr>
          <p:cNvPr id="62507" name="Rectangle 48"/>
          <p:cNvSpPr>
            <a:spLocks noChangeArrowheads="1"/>
          </p:cNvSpPr>
          <p:nvPr/>
        </p:nvSpPr>
        <p:spPr bwMode="auto">
          <a:xfrm>
            <a:off x="3865563" y="5334000"/>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sp>
        <p:nvSpPr>
          <p:cNvPr id="62508" name="Arc 54"/>
          <p:cNvSpPr>
            <a:spLocks/>
          </p:cNvSpPr>
          <p:nvPr/>
        </p:nvSpPr>
        <p:spPr bwMode="auto">
          <a:xfrm>
            <a:off x="2946400" y="5408613"/>
            <a:ext cx="304800" cy="2238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Arc 55"/>
          <p:cNvSpPr>
            <a:spLocks/>
          </p:cNvSpPr>
          <p:nvPr/>
        </p:nvSpPr>
        <p:spPr bwMode="auto">
          <a:xfrm rot="10800000">
            <a:off x="2947988" y="5645150"/>
            <a:ext cx="304800" cy="22383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0" name="Line 56"/>
          <p:cNvSpPr>
            <a:spLocks noChangeShapeType="1"/>
          </p:cNvSpPr>
          <p:nvPr/>
        </p:nvSpPr>
        <p:spPr bwMode="auto">
          <a:xfrm flipH="1">
            <a:off x="2730500" y="5414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7"/>
          <p:cNvSpPr>
            <a:spLocks noChangeShapeType="1"/>
          </p:cNvSpPr>
          <p:nvPr/>
        </p:nvSpPr>
        <p:spPr bwMode="auto">
          <a:xfrm>
            <a:off x="2743200" y="5407025"/>
            <a:ext cx="0" cy="447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58"/>
          <p:cNvSpPr>
            <a:spLocks noChangeShapeType="1"/>
          </p:cNvSpPr>
          <p:nvPr/>
        </p:nvSpPr>
        <p:spPr bwMode="auto">
          <a:xfrm flipH="1">
            <a:off x="2730500" y="58674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Line 59"/>
          <p:cNvSpPr>
            <a:spLocks noChangeShapeType="1"/>
          </p:cNvSpPr>
          <p:nvPr/>
        </p:nvSpPr>
        <p:spPr bwMode="auto">
          <a:xfrm flipV="1">
            <a:off x="3259138" y="5624513"/>
            <a:ext cx="2524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61"/>
          <p:cNvSpPr>
            <a:spLocks noChangeShapeType="1"/>
          </p:cNvSpPr>
          <p:nvPr/>
        </p:nvSpPr>
        <p:spPr bwMode="auto">
          <a:xfrm flipH="1">
            <a:off x="2501900" y="5788025"/>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5" name="Rectangle 62"/>
          <p:cNvSpPr>
            <a:spLocks noChangeArrowheads="1"/>
          </p:cNvSpPr>
          <p:nvPr/>
        </p:nvSpPr>
        <p:spPr bwMode="auto">
          <a:xfrm>
            <a:off x="1350963" y="5308600"/>
            <a:ext cx="568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16" name="Arc 70"/>
          <p:cNvSpPr>
            <a:spLocks/>
          </p:cNvSpPr>
          <p:nvPr/>
        </p:nvSpPr>
        <p:spPr bwMode="auto">
          <a:xfrm>
            <a:off x="5907088" y="5408613"/>
            <a:ext cx="304800" cy="223837"/>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Arc 71"/>
          <p:cNvSpPr>
            <a:spLocks/>
          </p:cNvSpPr>
          <p:nvPr/>
        </p:nvSpPr>
        <p:spPr bwMode="auto">
          <a:xfrm rot="10800000">
            <a:off x="5892800" y="5645150"/>
            <a:ext cx="304800" cy="2238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8" name="Line 72"/>
          <p:cNvSpPr>
            <a:spLocks noChangeShapeType="1"/>
          </p:cNvSpPr>
          <p:nvPr/>
        </p:nvSpPr>
        <p:spPr bwMode="auto">
          <a:xfrm>
            <a:off x="6223000" y="5414963"/>
            <a:ext cx="165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9" name="Line 73"/>
          <p:cNvSpPr>
            <a:spLocks noChangeShapeType="1"/>
          </p:cNvSpPr>
          <p:nvPr/>
        </p:nvSpPr>
        <p:spPr bwMode="auto">
          <a:xfrm>
            <a:off x="6400800" y="5407025"/>
            <a:ext cx="0" cy="466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0" name="Line 74"/>
          <p:cNvSpPr>
            <a:spLocks noChangeShapeType="1"/>
          </p:cNvSpPr>
          <p:nvPr/>
        </p:nvSpPr>
        <p:spPr bwMode="auto">
          <a:xfrm>
            <a:off x="6197600" y="5867400"/>
            <a:ext cx="19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1" name="Line 75"/>
          <p:cNvSpPr>
            <a:spLocks noChangeShapeType="1"/>
          </p:cNvSpPr>
          <p:nvPr/>
        </p:nvSpPr>
        <p:spPr bwMode="auto">
          <a:xfrm flipH="1">
            <a:off x="5626100" y="5630863"/>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2" name="Rectangle 77"/>
          <p:cNvSpPr>
            <a:spLocks noChangeArrowheads="1"/>
          </p:cNvSpPr>
          <p:nvPr/>
        </p:nvSpPr>
        <p:spPr bwMode="auto">
          <a:xfrm flipH="1">
            <a:off x="6792913" y="5316538"/>
            <a:ext cx="695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FF"/>
                </a:solidFill>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23" name="Oval 83"/>
          <p:cNvSpPr>
            <a:spLocks noChangeArrowheads="1"/>
          </p:cNvSpPr>
          <p:nvPr/>
        </p:nvSpPr>
        <p:spPr bwMode="auto">
          <a:xfrm>
            <a:off x="3594100" y="5802313"/>
            <a:ext cx="431800" cy="4460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2524" name="Group 109"/>
          <p:cNvGrpSpPr>
            <a:grpSpLocks/>
          </p:cNvGrpSpPr>
          <p:nvPr/>
        </p:nvGrpSpPr>
        <p:grpSpPr bwMode="auto">
          <a:xfrm>
            <a:off x="3357563" y="5629275"/>
            <a:ext cx="2370137" cy="995363"/>
            <a:chOff x="2115" y="3567"/>
            <a:chExt cx="1493" cy="606"/>
          </a:xfrm>
        </p:grpSpPr>
        <p:grpSp>
          <p:nvGrpSpPr>
            <p:cNvPr id="62565" name="Group 108"/>
            <p:cNvGrpSpPr>
              <a:grpSpLocks/>
            </p:cNvGrpSpPr>
            <p:nvPr/>
          </p:nvGrpSpPr>
          <p:grpSpPr bwMode="auto">
            <a:xfrm>
              <a:off x="2115" y="3567"/>
              <a:ext cx="1493" cy="344"/>
              <a:chOff x="2115" y="3567"/>
              <a:chExt cx="1493" cy="344"/>
            </a:xfrm>
          </p:grpSpPr>
          <p:sp>
            <p:nvSpPr>
              <p:cNvPr id="62569" name="Rectangle 84"/>
              <p:cNvSpPr>
                <a:spLocks noChangeArrowheads="1"/>
              </p:cNvSpPr>
              <p:nvPr/>
            </p:nvSpPr>
            <p:spPr bwMode="auto">
              <a:xfrm>
                <a:off x="2243" y="3708"/>
                <a:ext cx="30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OR</a:t>
                </a:r>
              </a:p>
            </p:txBody>
          </p:sp>
          <p:sp>
            <p:nvSpPr>
              <p:cNvPr id="62570" name="Line 85"/>
              <p:cNvSpPr>
                <a:spLocks noChangeShapeType="1"/>
              </p:cNvSpPr>
              <p:nvPr/>
            </p:nvSpPr>
            <p:spPr bwMode="auto">
              <a:xfrm>
                <a:off x="2115" y="3567"/>
                <a:ext cx="1" cy="2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1" name="Line 86"/>
              <p:cNvSpPr>
                <a:spLocks noChangeShapeType="1"/>
              </p:cNvSpPr>
              <p:nvPr/>
            </p:nvSpPr>
            <p:spPr bwMode="auto">
              <a:xfrm>
                <a:off x="2120" y="3802"/>
                <a:ext cx="1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2" name="Line 87"/>
              <p:cNvSpPr>
                <a:spLocks noChangeShapeType="1"/>
              </p:cNvSpPr>
              <p:nvPr/>
            </p:nvSpPr>
            <p:spPr bwMode="auto">
              <a:xfrm>
                <a:off x="3600" y="3576"/>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3" name="Line 88"/>
              <p:cNvSpPr>
                <a:spLocks noChangeShapeType="1"/>
              </p:cNvSpPr>
              <p:nvPr/>
            </p:nvSpPr>
            <p:spPr bwMode="auto">
              <a:xfrm flipV="1">
                <a:off x="2539" y="3804"/>
                <a:ext cx="1069"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66" name="Line 89"/>
            <p:cNvSpPr>
              <a:spLocks noChangeShapeType="1"/>
            </p:cNvSpPr>
            <p:nvPr/>
          </p:nvSpPr>
          <p:spPr bwMode="auto">
            <a:xfrm>
              <a:off x="2420" y="3949"/>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7" name="Rectangle 90"/>
            <p:cNvSpPr>
              <a:spLocks noChangeArrowheads="1"/>
            </p:cNvSpPr>
            <p:nvPr/>
          </p:nvSpPr>
          <p:spPr bwMode="auto">
            <a:xfrm>
              <a:off x="2115" y="3934"/>
              <a:ext cx="3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Hit</a:t>
              </a:r>
            </a:p>
          </p:txBody>
        </p:sp>
        <p:sp>
          <p:nvSpPr>
            <p:cNvPr id="62568" name="Rectangle 91"/>
            <p:cNvSpPr>
              <a:spLocks noChangeArrowheads="1"/>
            </p:cNvSpPr>
            <p:nvPr/>
          </p:nvSpPr>
          <p:spPr bwMode="auto">
            <a:xfrm>
              <a:off x="2508" y="397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④</a:t>
              </a:r>
            </a:p>
          </p:txBody>
        </p:sp>
      </p:grpSp>
      <p:grpSp>
        <p:nvGrpSpPr>
          <p:cNvPr id="62525" name="Group 95"/>
          <p:cNvGrpSpPr>
            <a:grpSpLocks/>
          </p:cNvGrpSpPr>
          <p:nvPr/>
        </p:nvGrpSpPr>
        <p:grpSpPr bwMode="auto">
          <a:xfrm>
            <a:off x="241300" y="3429000"/>
            <a:ext cx="8661400" cy="1558925"/>
            <a:chOff x="152" y="2227"/>
            <a:chExt cx="5456" cy="949"/>
          </a:xfrm>
        </p:grpSpPr>
        <p:sp>
          <p:nvSpPr>
            <p:cNvPr id="62561" name="Line 36"/>
            <p:cNvSpPr>
              <a:spLocks noChangeShapeType="1"/>
            </p:cNvSpPr>
            <p:nvPr/>
          </p:nvSpPr>
          <p:spPr bwMode="auto">
            <a:xfrm>
              <a:off x="2880" y="2227"/>
              <a:ext cx="0" cy="805"/>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2"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3"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4" name="Rectangle 92"/>
            <p:cNvSpPr>
              <a:spLocks noChangeArrowheads="1"/>
            </p:cNvSpPr>
            <p:nvPr/>
          </p:nvSpPr>
          <p:spPr bwMode="auto">
            <a:xfrm>
              <a:off x="2933" y="254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宋体" panose="02010600030101010101" pitchFamily="2" charset="-122"/>
                </a:rPr>
                <a:t>①</a:t>
              </a:r>
              <a:endParaRPr lang="zh-CN" altLang="en-US" sz="1800" b="1">
                <a:solidFill>
                  <a:srgbClr val="CC0000"/>
                </a:solidFill>
                <a:ea typeface="宋体" panose="02010600030101010101" pitchFamily="2" charset="-122"/>
              </a:endParaRPr>
            </a:p>
          </p:txBody>
        </p:sp>
      </p:grpSp>
      <p:grpSp>
        <p:nvGrpSpPr>
          <p:cNvPr id="62526" name="Group 103"/>
          <p:cNvGrpSpPr>
            <a:grpSpLocks/>
          </p:cNvGrpSpPr>
          <p:nvPr/>
        </p:nvGrpSpPr>
        <p:grpSpPr bwMode="auto">
          <a:xfrm>
            <a:off x="531813" y="4776788"/>
            <a:ext cx="7989887" cy="947737"/>
            <a:chOff x="335" y="3048"/>
            <a:chExt cx="5033" cy="577"/>
          </a:xfrm>
        </p:grpSpPr>
        <p:sp>
          <p:nvSpPr>
            <p:cNvPr id="62551" name="Oval 53"/>
            <p:cNvSpPr>
              <a:spLocks noChangeArrowheads="1"/>
            </p:cNvSpPr>
            <p:nvPr/>
          </p:nvSpPr>
          <p:spPr bwMode="auto">
            <a:xfrm>
              <a:off x="872" y="3336"/>
              <a:ext cx="560" cy="27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2" name="Oval 69"/>
            <p:cNvSpPr>
              <a:spLocks noChangeArrowheads="1"/>
            </p:cNvSpPr>
            <p:nvPr/>
          </p:nvSpPr>
          <p:spPr bwMode="auto">
            <a:xfrm>
              <a:off x="4286" y="3332"/>
              <a:ext cx="618" cy="293"/>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2553" name="Group 98"/>
            <p:cNvGrpSpPr>
              <a:grpSpLocks/>
            </p:cNvGrpSpPr>
            <p:nvPr/>
          </p:nvGrpSpPr>
          <p:grpSpPr bwMode="auto">
            <a:xfrm>
              <a:off x="335" y="3048"/>
              <a:ext cx="5033" cy="449"/>
              <a:chOff x="335" y="3048"/>
              <a:chExt cx="5033" cy="449"/>
            </a:xfrm>
          </p:grpSpPr>
          <p:sp>
            <p:nvSpPr>
              <p:cNvPr id="62554" name="Line 66"/>
              <p:cNvSpPr>
                <a:spLocks noChangeShapeType="1"/>
              </p:cNvSpPr>
              <p:nvPr/>
            </p:nvSpPr>
            <p:spPr bwMode="auto">
              <a:xfrm>
                <a:off x="1148" y="3048"/>
                <a:ext cx="4" cy="28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5" name="Line 67"/>
              <p:cNvSpPr>
                <a:spLocks noChangeShapeType="1"/>
              </p:cNvSpPr>
              <p:nvPr/>
            </p:nvSpPr>
            <p:spPr bwMode="auto">
              <a:xfrm flipH="1">
                <a:off x="376" y="3472"/>
                <a:ext cx="496" cy="0"/>
              </a:xfrm>
              <a:prstGeom prst="line">
                <a:avLst/>
              </a:prstGeom>
              <a:noFill/>
              <a:ln w="254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6" name="Rectangle 68"/>
              <p:cNvSpPr>
                <a:spLocks noChangeArrowheads="1"/>
              </p:cNvSpPr>
              <p:nvPr/>
            </p:nvSpPr>
            <p:spPr bwMode="auto">
              <a:xfrm>
                <a:off x="335" y="3276"/>
                <a:ext cx="61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AdrTag</a:t>
                </a:r>
              </a:p>
            </p:txBody>
          </p:sp>
          <p:sp>
            <p:nvSpPr>
              <p:cNvPr id="62557" name="Line 81"/>
              <p:cNvSpPr>
                <a:spLocks noChangeShapeType="1"/>
              </p:cNvSpPr>
              <p:nvPr/>
            </p:nvSpPr>
            <p:spPr bwMode="auto">
              <a:xfrm>
                <a:off x="4604" y="3048"/>
                <a:ext cx="0" cy="288"/>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8" name="Line 82"/>
              <p:cNvSpPr>
                <a:spLocks noChangeShapeType="1"/>
              </p:cNvSpPr>
              <p:nvPr/>
            </p:nvSpPr>
            <p:spPr bwMode="auto">
              <a:xfrm>
                <a:off x="4904" y="3472"/>
                <a:ext cx="464" cy="0"/>
              </a:xfrm>
              <a:prstGeom prst="line">
                <a:avLst/>
              </a:prstGeom>
              <a:noFill/>
              <a:ln w="254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9" name="Rectangle 93"/>
              <p:cNvSpPr>
                <a:spLocks noChangeArrowheads="1"/>
              </p:cNvSpPr>
              <p:nvPr/>
            </p:nvSpPr>
            <p:spPr bwMode="auto">
              <a:xfrm>
                <a:off x="1204" y="3136"/>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②</a:t>
                </a:r>
                <a:endParaRPr kumimoji="1" lang="zh-CN" altLang="en-US" sz="1800" b="1">
                  <a:solidFill>
                    <a:srgbClr val="0000FF"/>
                  </a:solidFill>
                  <a:ea typeface="宋体" panose="02010600030101010101" pitchFamily="2" charset="-122"/>
                </a:endParaRPr>
              </a:p>
            </p:txBody>
          </p:sp>
          <p:sp>
            <p:nvSpPr>
              <p:cNvPr id="62560" name="Rectangle 97"/>
              <p:cNvSpPr>
                <a:spLocks noChangeArrowheads="1"/>
              </p:cNvSpPr>
              <p:nvPr/>
            </p:nvSpPr>
            <p:spPr bwMode="auto">
              <a:xfrm>
                <a:off x="4694" y="313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②</a:t>
                </a:r>
                <a:endParaRPr kumimoji="1" lang="zh-CN" altLang="en-US" sz="1800" b="1">
                  <a:solidFill>
                    <a:srgbClr val="0000FF"/>
                  </a:solidFill>
                  <a:ea typeface="宋体" panose="02010600030101010101" pitchFamily="2" charset="-122"/>
                </a:endParaRPr>
              </a:p>
            </p:txBody>
          </p:sp>
        </p:grpSp>
      </p:grpSp>
      <p:grpSp>
        <p:nvGrpSpPr>
          <p:cNvPr id="62527" name="Group 102"/>
          <p:cNvGrpSpPr>
            <a:grpSpLocks/>
          </p:cNvGrpSpPr>
          <p:nvPr/>
        </p:nvGrpSpPr>
        <p:grpSpPr bwMode="auto">
          <a:xfrm>
            <a:off x="431800" y="4778375"/>
            <a:ext cx="8231188" cy="1350963"/>
            <a:chOff x="280" y="3048"/>
            <a:chExt cx="5185" cy="822"/>
          </a:xfrm>
        </p:grpSpPr>
        <p:grpSp>
          <p:nvGrpSpPr>
            <p:cNvPr id="62540" name="Group 99"/>
            <p:cNvGrpSpPr>
              <a:grpSpLocks/>
            </p:cNvGrpSpPr>
            <p:nvPr/>
          </p:nvGrpSpPr>
          <p:grpSpPr bwMode="auto">
            <a:xfrm>
              <a:off x="280" y="3048"/>
              <a:ext cx="5185" cy="630"/>
              <a:chOff x="280" y="3048"/>
              <a:chExt cx="5185" cy="630"/>
            </a:xfrm>
          </p:grpSpPr>
          <p:sp>
            <p:nvSpPr>
              <p:cNvPr id="62543" name="Line 60"/>
              <p:cNvSpPr>
                <a:spLocks noChangeShapeType="1"/>
              </p:cNvSpPr>
              <p:nvPr/>
            </p:nvSpPr>
            <p:spPr bwMode="auto">
              <a:xfrm flipH="1">
                <a:off x="1576" y="3472"/>
                <a:ext cx="16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63"/>
              <p:cNvSpPr>
                <a:spLocks noChangeShapeType="1"/>
              </p:cNvSpPr>
              <p:nvPr/>
            </p:nvSpPr>
            <p:spPr bwMode="auto">
              <a:xfrm>
                <a:off x="1448" y="3472"/>
                <a:ext cx="128"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64"/>
              <p:cNvSpPr>
                <a:spLocks noChangeShapeType="1"/>
              </p:cNvSpPr>
              <p:nvPr/>
            </p:nvSpPr>
            <p:spPr bwMode="auto">
              <a:xfrm flipH="1">
                <a:off x="280" y="3664"/>
                <a:ext cx="131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6" name="Line 65"/>
              <p:cNvSpPr>
                <a:spLocks noChangeShapeType="1"/>
              </p:cNvSpPr>
              <p:nvPr/>
            </p:nvSpPr>
            <p:spPr bwMode="auto">
              <a:xfrm>
                <a:off x="288" y="3048"/>
                <a:ext cx="0" cy="608"/>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7" name="Line 76"/>
              <p:cNvSpPr>
                <a:spLocks noChangeShapeType="1"/>
              </p:cNvSpPr>
              <p:nvPr/>
            </p:nvSpPr>
            <p:spPr bwMode="auto">
              <a:xfrm>
                <a:off x="4040" y="3472"/>
                <a:ext cx="128"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Line 78"/>
              <p:cNvSpPr>
                <a:spLocks noChangeShapeType="1"/>
              </p:cNvSpPr>
              <p:nvPr/>
            </p:nvSpPr>
            <p:spPr bwMode="auto">
              <a:xfrm flipH="1">
                <a:off x="4168" y="3472"/>
                <a:ext cx="16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9" name="Line 79"/>
              <p:cNvSpPr>
                <a:spLocks noChangeShapeType="1"/>
              </p:cNvSpPr>
              <p:nvPr/>
            </p:nvSpPr>
            <p:spPr bwMode="auto">
              <a:xfrm>
                <a:off x="4032" y="3664"/>
                <a:ext cx="1432"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0" name="Line 80"/>
              <p:cNvSpPr>
                <a:spLocks noChangeShapeType="1"/>
              </p:cNvSpPr>
              <p:nvPr/>
            </p:nvSpPr>
            <p:spPr bwMode="auto">
              <a:xfrm>
                <a:off x="5465" y="3070"/>
                <a:ext cx="0" cy="608"/>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1" name="Rectangle 100"/>
            <p:cNvSpPr>
              <a:spLocks noChangeArrowheads="1"/>
            </p:cNvSpPr>
            <p:nvPr/>
          </p:nvSpPr>
          <p:spPr bwMode="auto">
            <a:xfrm>
              <a:off x="3831" y="370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800000"/>
                  </a:solidFill>
                  <a:ea typeface="宋体" panose="02010600030101010101" pitchFamily="2" charset="-122"/>
                </a:rPr>
                <a:t>③</a:t>
              </a:r>
              <a:endParaRPr lang="zh-CN" altLang="en-US" sz="1800" b="1">
                <a:solidFill>
                  <a:srgbClr val="800000"/>
                </a:solidFill>
                <a:ea typeface="宋体" panose="02010600030101010101" pitchFamily="2" charset="-122"/>
              </a:endParaRPr>
            </a:p>
          </p:txBody>
        </p:sp>
        <p:sp>
          <p:nvSpPr>
            <p:cNvPr id="62542" name="Rectangle 101"/>
            <p:cNvSpPr>
              <a:spLocks noChangeArrowheads="1"/>
            </p:cNvSpPr>
            <p:nvPr/>
          </p:nvSpPr>
          <p:spPr bwMode="auto">
            <a:xfrm>
              <a:off x="1784" y="3703"/>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③</a:t>
              </a:r>
              <a:endParaRPr kumimoji="1" lang="zh-CN" altLang="en-US" sz="1800" b="1">
                <a:solidFill>
                  <a:srgbClr val="0000FF"/>
                </a:solidFill>
                <a:ea typeface="宋体" panose="02010600030101010101" pitchFamily="2" charset="-122"/>
              </a:endParaRPr>
            </a:p>
          </p:txBody>
        </p:sp>
      </p:grpSp>
      <p:grpSp>
        <p:nvGrpSpPr>
          <p:cNvPr id="62528" name="Group 112"/>
          <p:cNvGrpSpPr>
            <a:grpSpLocks/>
          </p:cNvGrpSpPr>
          <p:nvPr/>
        </p:nvGrpSpPr>
        <p:grpSpPr bwMode="auto">
          <a:xfrm>
            <a:off x="3962400" y="4776788"/>
            <a:ext cx="2149475" cy="1725612"/>
            <a:chOff x="2496" y="3048"/>
            <a:chExt cx="1354" cy="1051"/>
          </a:xfrm>
        </p:grpSpPr>
        <p:sp>
          <p:nvSpPr>
            <p:cNvPr id="62530" name="Rectangle 52"/>
            <p:cNvSpPr>
              <a:spLocks noChangeArrowheads="1"/>
            </p:cNvSpPr>
            <p:nvPr/>
          </p:nvSpPr>
          <p:spPr bwMode="auto">
            <a:xfrm>
              <a:off x="2880" y="3878"/>
              <a:ext cx="9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CC0000"/>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Block</a:t>
              </a:r>
            </a:p>
          </p:txBody>
        </p:sp>
        <p:grpSp>
          <p:nvGrpSpPr>
            <p:cNvPr id="62531" name="Group 110"/>
            <p:cNvGrpSpPr>
              <a:grpSpLocks/>
            </p:cNvGrpSpPr>
            <p:nvPr/>
          </p:nvGrpSpPr>
          <p:grpSpPr bwMode="auto">
            <a:xfrm>
              <a:off x="2496" y="3048"/>
              <a:ext cx="974" cy="1040"/>
              <a:chOff x="2496" y="3048"/>
              <a:chExt cx="974" cy="1040"/>
            </a:xfrm>
          </p:grpSpPr>
          <p:sp>
            <p:nvSpPr>
              <p:cNvPr id="62533" name="Line 45"/>
              <p:cNvSpPr>
                <a:spLocks noChangeShapeType="1"/>
              </p:cNvSpPr>
              <p:nvPr/>
            </p:nvSpPr>
            <p:spPr bwMode="auto">
              <a:xfrm>
                <a:off x="2496" y="3048"/>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4" name="Line 46"/>
              <p:cNvSpPr>
                <a:spLocks noChangeShapeType="1"/>
              </p:cNvSpPr>
              <p:nvPr/>
            </p:nvSpPr>
            <p:spPr bwMode="auto">
              <a:xfrm>
                <a:off x="3264" y="3048"/>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535" name="Group 107"/>
              <p:cNvGrpSpPr>
                <a:grpSpLocks/>
              </p:cNvGrpSpPr>
              <p:nvPr/>
            </p:nvGrpSpPr>
            <p:grpSpPr bwMode="auto">
              <a:xfrm>
                <a:off x="2592" y="3217"/>
                <a:ext cx="878" cy="871"/>
                <a:chOff x="2592" y="3217"/>
                <a:chExt cx="878" cy="871"/>
              </a:xfrm>
            </p:grpSpPr>
            <p:sp>
              <p:nvSpPr>
                <p:cNvPr id="62536" name="Line 51"/>
                <p:cNvSpPr>
                  <a:spLocks noChangeShapeType="1"/>
                </p:cNvSpPr>
                <p:nvPr/>
              </p:nvSpPr>
              <p:spPr bwMode="auto">
                <a:xfrm>
                  <a:off x="2880" y="3624"/>
                  <a:ext cx="0" cy="4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type="triangle" w="med" len="med"/>
                    </a14:hiddenLine>
                  </a:ext>
                </a:extLst>
              </p:spPr>
              <p:txBody>
                <a:bodyPr wrap="none" anchor="ctr"/>
                <a:lstStyle/>
                <a:p>
                  <a:endParaRPr lang="zh-CN" altLang="en-US"/>
                </a:p>
              </p:txBody>
            </p:sp>
            <p:grpSp>
              <p:nvGrpSpPr>
                <p:cNvPr id="62537" name="Group 106"/>
                <p:cNvGrpSpPr>
                  <a:grpSpLocks/>
                </p:cNvGrpSpPr>
                <p:nvPr/>
              </p:nvGrpSpPr>
              <p:grpSpPr bwMode="auto">
                <a:xfrm>
                  <a:off x="2592" y="3217"/>
                  <a:ext cx="878" cy="188"/>
                  <a:chOff x="2592" y="3217"/>
                  <a:chExt cx="878" cy="188"/>
                </a:xfrm>
              </p:grpSpPr>
              <p:sp>
                <p:nvSpPr>
                  <p:cNvPr id="62538" name="Rectangle 104"/>
                  <p:cNvSpPr>
                    <a:spLocks noChangeArrowheads="1"/>
                  </p:cNvSpPr>
                  <p:nvPr/>
                </p:nvSpPr>
                <p:spPr bwMode="auto">
                  <a:xfrm>
                    <a:off x="2592" y="3238"/>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⑤</a:t>
                    </a:r>
                  </a:p>
                </p:txBody>
              </p:sp>
              <p:sp>
                <p:nvSpPr>
                  <p:cNvPr id="62539" name="Rectangle 105"/>
                  <p:cNvSpPr>
                    <a:spLocks noChangeArrowheads="1"/>
                  </p:cNvSpPr>
                  <p:nvPr/>
                </p:nvSpPr>
                <p:spPr bwMode="auto">
                  <a:xfrm>
                    <a:off x="3325" y="3217"/>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rgbClr val="006600"/>
                        </a:solidFill>
                        <a:ea typeface="宋体" panose="02010600030101010101" pitchFamily="2" charset="-122"/>
                      </a:rPr>
                      <a:t>⑤</a:t>
                    </a:r>
                  </a:p>
                </p:txBody>
              </p:sp>
            </p:grpSp>
          </p:grpSp>
        </p:grpSp>
        <p:sp>
          <p:nvSpPr>
            <p:cNvPr id="62532" name="Line 111"/>
            <p:cNvSpPr>
              <a:spLocks noChangeShapeType="1"/>
            </p:cNvSpPr>
            <p:nvPr/>
          </p:nvSpPr>
          <p:spPr bwMode="auto">
            <a:xfrm>
              <a:off x="2904" y="3618"/>
              <a:ext cx="0" cy="4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6252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04EE163-D4CD-47B9-ACFC-D87FBA18EA31}" type="slidenum">
              <a:rPr lang="zh-CN" altLang="en-US" sz="1200" smtClean="0">
                <a:solidFill>
                  <a:srgbClr val="898989"/>
                </a:solidFill>
              </a:rPr>
              <a:pPr/>
              <a:t>52</a:t>
            </a:fld>
            <a:endParaRPr lang="zh-CN"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36538" y="128588"/>
            <a:ext cx="8807450" cy="414337"/>
          </a:xfrm>
        </p:spPr>
        <p:txBody>
          <a:bodyPr lIns="91440" tIns="45720" rIns="91440" bIns="45720" anchor="ctr"/>
          <a:lstStyle/>
          <a:p>
            <a:pPr eaLnBrk="1" hangingPunct="1"/>
            <a:r>
              <a:rPr lang="zh-CN" altLang="en-US" sz="4000"/>
              <a:t>替换(</a:t>
            </a:r>
            <a:r>
              <a:rPr lang="en-US" altLang="zh-CN" sz="4000"/>
              <a:t>Replacement</a:t>
            </a:r>
            <a:r>
              <a:rPr lang="zh-CN" altLang="en-US" sz="4000"/>
              <a:t>)算法</a:t>
            </a:r>
          </a:p>
        </p:txBody>
      </p:sp>
      <p:sp>
        <p:nvSpPr>
          <p:cNvPr id="63491" name="Rectangle 3"/>
          <p:cNvSpPr>
            <a:spLocks noGrp="1" noChangeArrowheads="1"/>
          </p:cNvSpPr>
          <p:nvPr>
            <p:ph type="body" idx="4294967295"/>
          </p:nvPr>
        </p:nvSpPr>
        <p:spPr>
          <a:xfrm>
            <a:off x="161925" y="863600"/>
            <a:ext cx="8620125" cy="4627563"/>
          </a:xfrm>
        </p:spPr>
        <p:txBody>
          <a:bodyPr lIns="91440" tIns="45720" rIns="91440" bIns="45720"/>
          <a:lstStyle/>
          <a:p>
            <a:pPr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hlinkClick r:id="rId3" action="ppaction://hlinksldjump"/>
              </a:rPr>
              <a:t>问题举例</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p>
          <a:p>
            <a:pPr lvl="1" algn="just" eaLnBrk="1" hangingPunct="1">
              <a:lnSpc>
                <a:spcPct val="110000"/>
              </a:lnSpc>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   组相联映射时，假定第0组的两行分别被主存第0和8块占满，此时若需调入主存第16块，根据映射关系，它只能放到</a:t>
            </a:r>
            <a:r>
              <a:rPr lang="en-US" altLang="zh-CN" sz="200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latin typeface="微软雅黑" panose="020B0503020204020204" pitchFamily="34" charset="-122"/>
                <a:ea typeface="微软雅黑" panose="020B0503020204020204" pitchFamily="34" charset="-122"/>
                <a:cs typeface="Arial" panose="020B0604020202020204" pitchFamily="34" charset="0"/>
              </a:rPr>
              <a:t>第</a:t>
            </a:r>
            <a:r>
              <a:rPr lang="en-US" altLang="zh-CN" sz="2000">
                <a:latin typeface="微软雅黑" panose="020B0503020204020204" pitchFamily="34" charset="-122"/>
                <a:ea typeface="微软雅黑" panose="020B0503020204020204" pitchFamily="34" charset="-122"/>
                <a:cs typeface="Arial" panose="020B0604020202020204" pitchFamily="34" charset="0"/>
              </a:rPr>
              <a:t>0</a:t>
            </a:r>
            <a:r>
              <a:rPr lang="zh-CN" altLang="en-US" sz="2000">
                <a:latin typeface="微软雅黑" panose="020B0503020204020204" pitchFamily="34" charset="-122"/>
                <a:ea typeface="微软雅黑" panose="020B0503020204020204" pitchFamily="34" charset="-122"/>
                <a:cs typeface="Arial" panose="020B0604020202020204" pitchFamily="34" charset="0"/>
              </a:rPr>
              <a:t>组，因此，第</a:t>
            </a:r>
            <a:r>
              <a:rPr lang="en-US" altLang="zh-CN" sz="2000">
                <a:latin typeface="微软雅黑" panose="020B0503020204020204" pitchFamily="34" charset="-122"/>
                <a:ea typeface="微软雅黑" panose="020B0503020204020204" pitchFamily="34" charset="-122"/>
                <a:cs typeface="Arial" panose="020B0604020202020204" pitchFamily="34" charset="0"/>
              </a:rPr>
              <a:t>0</a:t>
            </a:r>
            <a:r>
              <a:rPr lang="zh-CN" altLang="en-US" sz="2000">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a:p>
            <a:pPr lvl="1" algn="just" eaLnBrk="1" hangingPunct="1">
              <a:lnSpc>
                <a:spcPct val="110000"/>
              </a:lnSpc>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    这就是淘汰策略问题，也称替换算法。</a:t>
            </a:r>
          </a:p>
          <a:p>
            <a:pPr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rPr>
              <a:t>常用替换算法有：</a:t>
            </a:r>
          </a:p>
          <a:p>
            <a:pPr lvl="1"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rPr>
              <a:t>先进先出</a:t>
            </a:r>
            <a:r>
              <a:rPr lang="en-US" altLang="zh-CN" sz="2000">
                <a:latin typeface="微软雅黑" panose="020B0503020204020204" pitchFamily="34" charset="-122"/>
                <a:ea typeface="微软雅黑" panose="020B0503020204020204" pitchFamily="34" charset="-122"/>
                <a:cs typeface="Arial" panose="020B0604020202020204" pitchFamily="34" charset="0"/>
              </a:rPr>
              <a:t>FIFO</a:t>
            </a:r>
            <a:r>
              <a:rPr lang="zh-CN" altLang="en-US" sz="2000">
                <a:latin typeface="微软雅黑" panose="020B0503020204020204" pitchFamily="34" charset="-122"/>
                <a:ea typeface="微软雅黑" panose="020B0503020204020204" pitchFamily="34" charset="-122"/>
                <a:cs typeface="Arial" panose="020B0604020202020204" pitchFamily="34" charset="0"/>
              </a:rPr>
              <a:t> （</a:t>
            </a:r>
            <a:r>
              <a:rPr lang="en-US" altLang="zh-CN" sz="2000">
                <a:latin typeface="微软雅黑" panose="020B0503020204020204" pitchFamily="34" charset="-122"/>
                <a:ea typeface="微软雅黑" panose="020B0503020204020204" pitchFamily="34" charset="-122"/>
                <a:cs typeface="Arial" panose="020B0604020202020204" pitchFamily="34" charset="0"/>
              </a:rPr>
              <a:t>first-in-first-out）</a:t>
            </a:r>
          </a:p>
          <a:p>
            <a:pPr lvl="1"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rPr>
              <a:t>最近最少用</a:t>
            </a:r>
            <a:r>
              <a:rPr lang="en-US" altLang="zh-CN" sz="2000">
                <a:latin typeface="微软雅黑" panose="020B0503020204020204" pitchFamily="34" charset="-122"/>
                <a:ea typeface="微软雅黑" panose="020B0503020204020204" pitchFamily="34" charset="-122"/>
                <a:cs typeface="Arial" panose="020B0604020202020204" pitchFamily="34" charset="0"/>
              </a:rPr>
              <a:t>LRU</a:t>
            </a:r>
            <a:r>
              <a:rPr lang="zh-CN" altLang="en-US" sz="2000">
                <a:latin typeface="微软雅黑" panose="020B0503020204020204" pitchFamily="34" charset="-122"/>
                <a:ea typeface="微软雅黑" panose="020B0503020204020204" pitchFamily="34" charset="-122"/>
                <a:cs typeface="Arial" panose="020B0604020202020204" pitchFamily="34" charset="0"/>
              </a:rPr>
              <a:t> （</a:t>
            </a:r>
            <a:r>
              <a:rPr lang="en-US" altLang="zh-CN" sz="2000">
                <a:latin typeface="微软雅黑" panose="020B0503020204020204" pitchFamily="34" charset="-122"/>
                <a:ea typeface="微软雅黑" panose="020B0503020204020204" pitchFamily="34" charset="-122"/>
                <a:cs typeface="Arial" panose="020B0604020202020204" pitchFamily="34" charset="0"/>
              </a:rPr>
              <a:t> least-recently used）</a:t>
            </a:r>
          </a:p>
          <a:p>
            <a:pPr lvl="1"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rPr>
              <a:t>最不经常用</a:t>
            </a:r>
            <a:r>
              <a:rPr lang="en-US" altLang="zh-CN" sz="2000">
                <a:latin typeface="微软雅黑" panose="020B0503020204020204" pitchFamily="34" charset="-122"/>
                <a:ea typeface="微软雅黑" panose="020B0503020204020204" pitchFamily="34" charset="-122"/>
                <a:cs typeface="Arial" panose="020B0604020202020204" pitchFamily="34" charset="0"/>
              </a:rPr>
              <a:t>LFU</a:t>
            </a:r>
            <a:r>
              <a:rPr lang="zh-CN" altLang="en-US" sz="2000">
                <a:latin typeface="微软雅黑" panose="020B0503020204020204" pitchFamily="34" charset="-122"/>
                <a:ea typeface="微软雅黑" panose="020B0503020204020204" pitchFamily="34" charset="-122"/>
                <a:cs typeface="Arial" panose="020B0604020202020204" pitchFamily="34" charset="0"/>
              </a:rPr>
              <a:t> （</a:t>
            </a:r>
            <a:r>
              <a:rPr lang="en-US" altLang="zh-CN" sz="2000">
                <a:latin typeface="微软雅黑" panose="020B0503020204020204" pitchFamily="34" charset="-122"/>
                <a:ea typeface="微软雅黑" panose="020B0503020204020204" pitchFamily="34" charset="-122"/>
                <a:cs typeface="Arial" panose="020B0604020202020204" pitchFamily="34" charset="0"/>
              </a:rPr>
              <a:t> least-frequently used）</a:t>
            </a:r>
          </a:p>
          <a:p>
            <a:pPr lvl="1" algn="just" eaLnBrk="1" hangingPunct="1">
              <a:lnSpc>
                <a:spcPct val="110000"/>
              </a:lnSpc>
            </a:pPr>
            <a:r>
              <a:rPr lang="zh-CN" altLang="en-US" sz="2000">
                <a:latin typeface="微软雅黑" panose="020B0503020204020204" pitchFamily="34" charset="-122"/>
                <a:ea typeface="微软雅黑" panose="020B0503020204020204" pitchFamily="34" charset="-122"/>
                <a:cs typeface="Arial" panose="020B0604020202020204" pitchFamily="34" charset="0"/>
              </a:rPr>
              <a:t>随机替换算法（</a:t>
            </a:r>
            <a:r>
              <a:rPr lang="en-US" altLang="zh-CN" sz="2000">
                <a:latin typeface="微软雅黑" panose="020B0503020204020204" pitchFamily="34" charset="-122"/>
                <a:ea typeface="微软雅黑" panose="020B0503020204020204" pitchFamily="34" charset="-122"/>
                <a:cs typeface="Arial" panose="020B0604020202020204" pitchFamily="34" charset="0"/>
              </a:rPr>
              <a:t>Random）</a:t>
            </a:r>
          </a:p>
          <a:p>
            <a:pPr lvl="1" algn="just" eaLnBrk="1" hangingPunct="1">
              <a:lnSpc>
                <a:spcPct val="110000"/>
              </a:lnSpc>
              <a:buFontTx/>
              <a:buNone/>
            </a:pPr>
            <a:r>
              <a:rPr lang="zh-CN" altLang="en-US" sz="2000">
                <a:latin typeface="微软雅黑" panose="020B0503020204020204" pitchFamily="34" charset="-122"/>
                <a:ea typeface="微软雅黑" panose="020B0503020204020204" pitchFamily="34" charset="-122"/>
              </a:rPr>
              <a:t>等等</a:t>
            </a:r>
          </a:p>
        </p:txBody>
      </p:sp>
      <p:sp>
        <p:nvSpPr>
          <p:cNvPr id="5" name="TextBox 4"/>
          <p:cNvSpPr txBox="1">
            <a:spLocks noChangeArrowheads="1"/>
          </p:cNvSpPr>
          <p:nvPr/>
        </p:nvSpPr>
        <p:spPr bwMode="auto">
          <a:xfrm>
            <a:off x="7181850" y="4824413"/>
            <a:ext cx="126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4" action="ppaction://hlinksldjump"/>
              </a:rPr>
              <a:t>SKIP</a:t>
            </a:r>
            <a:endParaRPr kumimoji="1" lang="en-US" altLang="zh-CN" sz="1800" b="1" i="1">
              <a:solidFill>
                <a:srgbClr val="666699"/>
              </a:solidFill>
              <a:ea typeface="华文新魏" panose="02010800040101010101" pitchFamily="2" charset="-122"/>
            </a:endParaRPr>
          </a:p>
        </p:txBody>
      </p:sp>
      <p:sp>
        <p:nvSpPr>
          <p:cNvPr id="634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69E0FAD-9B80-41B5-B219-B0A04F349749}" type="slidenum">
              <a:rPr lang="zh-CN" altLang="en-US" sz="1200" smtClean="0">
                <a:solidFill>
                  <a:srgbClr val="898989"/>
                </a:solidFill>
              </a:rPr>
              <a:pPr/>
              <a:t>53</a:t>
            </a:fld>
            <a:endParaRPr lang="zh-CN"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descr="Cache组相联映象的组织示意图_修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414338"/>
            <a:ext cx="67659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404" name="Text Box 12"/>
          <p:cNvSpPr txBox="1">
            <a:spLocks noChangeArrowheads="1"/>
          </p:cNvSpPr>
          <p:nvPr/>
        </p:nvSpPr>
        <p:spPr bwMode="auto">
          <a:xfrm>
            <a:off x="296863" y="819150"/>
            <a:ext cx="1800225"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假定第0组的两行分别被主存第0和8块占满，此时若需调入主存第16块</a:t>
            </a:r>
            <a:endPar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kumimoji="1" lang="zh-CN" altLang="en-US" sz="2000" b="1">
                <a:solidFill>
                  <a:srgbClr val="A50021"/>
                </a:solidFill>
                <a:ea typeface="微软雅黑" panose="020B0503020204020204" pitchFamily="34" charset="-122"/>
                <a:cs typeface="Arial" panose="020B0604020202020204" pitchFamily="34" charset="0"/>
              </a:rPr>
              <a:t>该怎么办？</a:t>
            </a:r>
          </a:p>
        </p:txBody>
      </p:sp>
      <p:sp>
        <p:nvSpPr>
          <p:cNvPr id="64516" name="Rectangle 13"/>
          <p:cNvSpPr>
            <a:spLocks noChangeArrowheads="1"/>
          </p:cNvSpPr>
          <p:nvPr/>
        </p:nvSpPr>
        <p:spPr bwMode="auto">
          <a:xfrm>
            <a:off x="7248525" y="762000"/>
            <a:ext cx="765175"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7" name="Line 14"/>
          <p:cNvSpPr>
            <a:spLocks noChangeShapeType="1"/>
          </p:cNvSpPr>
          <p:nvPr/>
        </p:nvSpPr>
        <p:spPr bwMode="auto">
          <a:xfrm flipH="1" flipV="1">
            <a:off x="4616450" y="1962150"/>
            <a:ext cx="2800350" cy="21336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4518" name="Rectangle 15"/>
          <p:cNvSpPr>
            <a:spLocks noChangeArrowheads="1"/>
          </p:cNvSpPr>
          <p:nvPr/>
        </p:nvSpPr>
        <p:spPr bwMode="auto">
          <a:xfrm>
            <a:off x="3638550" y="1468438"/>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19" name="Rectangle 16"/>
          <p:cNvSpPr>
            <a:spLocks noChangeArrowheads="1"/>
          </p:cNvSpPr>
          <p:nvPr/>
        </p:nvSpPr>
        <p:spPr bwMode="auto">
          <a:xfrm>
            <a:off x="3638550" y="1828800"/>
            <a:ext cx="671513"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20" name="Rectangle 13"/>
          <p:cNvSpPr>
            <a:spLocks noChangeArrowheads="1"/>
          </p:cNvSpPr>
          <p:nvPr/>
        </p:nvSpPr>
        <p:spPr bwMode="auto">
          <a:xfrm>
            <a:off x="7239000" y="2357438"/>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4697" name="矩形 14"/>
          <p:cNvSpPr>
            <a:spLocks noChangeArrowheads="1"/>
          </p:cNvSpPr>
          <p:nvPr/>
        </p:nvSpPr>
        <p:spPr bwMode="auto">
          <a:xfrm>
            <a:off x="206375" y="2838450"/>
            <a:ext cx="20510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p:txBody>
      </p:sp>
      <p:sp>
        <p:nvSpPr>
          <p:cNvPr id="10" name="TextBox 9"/>
          <p:cNvSpPr txBox="1">
            <a:spLocks noChangeArrowheads="1"/>
          </p:cNvSpPr>
          <p:nvPr/>
        </p:nvSpPr>
        <p:spPr bwMode="auto">
          <a:xfrm>
            <a:off x="5921375" y="6129338"/>
            <a:ext cx="1260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 action="ppaction://hlinkshowjump?jump=previousslide"/>
              </a:rPr>
              <a:t>BACK</a:t>
            </a:r>
            <a:endParaRPr kumimoji="1" lang="en-US" altLang="zh-CN" sz="1800" b="1" i="1">
              <a:solidFill>
                <a:srgbClr val="666699"/>
              </a:solidFill>
              <a:ea typeface="华文新魏" panose="02010800040101010101" pitchFamily="2" charset="-122"/>
            </a:endParaRPr>
          </a:p>
        </p:txBody>
      </p:sp>
      <p:sp>
        <p:nvSpPr>
          <p:cNvPr id="6452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091A49C-7558-4494-86A1-BDBEF8B71145}" type="slidenum">
              <a:rPr lang="zh-CN" altLang="en-US" sz="1200" smtClean="0">
                <a:solidFill>
                  <a:srgbClr val="898989"/>
                </a:solidFill>
              </a:rPr>
              <a:pPr/>
              <a:t>54</a:t>
            </a:fld>
            <a:endParaRPr lang="zh-CN"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替换算法-先进先出（</a:t>
            </a:r>
            <a:r>
              <a:rPr lang="en-US" altLang="zh-CN">
                <a:solidFill>
                  <a:srgbClr val="CC0000"/>
                </a:solidFill>
              </a:rPr>
              <a:t>FIFO</a:t>
            </a:r>
            <a:r>
              <a:rPr lang="zh-CN" altLang="en-US">
                <a:solidFill>
                  <a:srgbClr val="CC0000"/>
                </a:solidFill>
              </a:rPr>
              <a:t>）</a:t>
            </a:r>
            <a:endParaRPr lang="en-US" altLang="zh-CN">
              <a:solidFill>
                <a:srgbClr val="CC0000"/>
              </a:solidFill>
            </a:endParaRPr>
          </a:p>
        </p:txBody>
      </p:sp>
      <p:sp>
        <p:nvSpPr>
          <p:cNvPr id="66563" name="Rectangle 3"/>
          <p:cNvSpPr>
            <a:spLocks noGrp="1" noChangeArrowheads="1"/>
          </p:cNvSpPr>
          <p:nvPr>
            <p:ph type="body" idx="4294967295"/>
          </p:nvPr>
        </p:nvSpPr>
        <p:spPr>
          <a:xfrm>
            <a:off x="100013" y="923925"/>
            <a:ext cx="8640762" cy="1112838"/>
          </a:xfrm>
        </p:spPr>
        <p:txBody>
          <a:bodyPr lIns="91440" tIns="45720" rIns="91440" bIns="45720"/>
          <a:lstStyle/>
          <a:p>
            <a:pPr eaLnBrk="1" hangingPunct="1"/>
            <a:r>
              <a:rPr lang="zh-CN" altLang="en-US" sz="2000">
                <a:latin typeface="微软雅黑" panose="020B0503020204020204" pitchFamily="34" charset="-122"/>
                <a:ea typeface="微软雅黑" panose="020B0503020204020204" pitchFamily="34" charset="-122"/>
              </a:rPr>
              <a:t>总是把最先进入的那一块淘汰掉。</a:t>
            </a:r>
          </a:p>
          <a:p>
            <a:pPr lvl="1" eaLnBrk="1" hangingPunct="1">
              <a:buFontTx/>
              <a:buNone/>
            </a:pPr>
            <a:r>
              <a:rPr lang="zh-CN" altLang="en-US" sz="2000">
                <a:latin typeface="微软雅黑" panose="020B0503020204020204" pitchFamily="34" charset="-122"/>
                <a:ea typeface="微软雅黑" panose="020B0503020204020204" pitchFamily="34" charset="-122"/>
              </a:rPr>
              <a:t>例：假定主存中的5块{1,2,3,4,5}同时映射到</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同一组中，对于同一地址流，考察3行/组、 4行/组的情况。</a:t>
            </a:r>
          </a:p>
        </p:txBody>
      </p:sp>
      <p:sp>
        <p:nvSpPr>
          <p:cNvPr id="66564" name="Text Box 4"/>
          <p:cNvSpPr txBox="1">
            <a:spLocks noChangeArrowheads="1"/>
          </p:cNvSpPr>
          <p:nvPr/>
        </p:nvSpPr>
        <p:spPr bwMode="auto">
          <a:xfrm>
            <a:off x="242888" y="6272213"/>
            <a:ext cx="869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800000"/>
                </a:solidFill>
                <a:ea typeface="黑体" panose="02010609060101010101" pitchFamily="49" charset="-122"/>
              </a:rPr>
              <a:t>由此可见，</a:t>
            </a:r>
            <a:r>
              <a:rPr kumimoji="1" lang="en-US" altLang="zh-CN" sz="2000" b="1" dirty="0">
                <a:solidFill>
                  <a:srgbClr val="800000"/>
                </a:solidFill>
                <a:ea typeface="黑体" panose="02010609060101010101" pitchFamily="49" charset="-122"/>
              </a:rPr>
              <a:t>FIFO</a:t>
            </a:r>
            <a:r>
              <a:rPr kumimoji="1" lang="zh-CN" altLang="en-US" sz="2000" b="1" dirty="0">
                <a:solidFill>
                  <a:srgbClr val="800000"/>
                </a:solidFill>
                <a:ea typeface="黑体" panose="02010609060101010101" pitchFamily="49" charset="-122"/>
              </a:rPr>
              <a:t>不是一种栈算法，即命中率并不随行的增大而提高。</a:t>
            </a:r>
          </a:p>
        </p:txBody>
      </p:sp>
      <p:sp>
        <p:nvSpPr>
          <p:cNvPr id="66565" name="Rectangle 5"/>
          <p:cNvSpPr>
            <a:spLocks noChangeArrowheads="1"/>
          </p:cNvSpPr>
          <p:nvPr/>
        </p:nvSpPr>
        <p:spPr bwMode="auto">
          <a:xfrm>
            <a:off x="8113713" y="29575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6" name="Line 6"/>
          <p:cNvSpPr>
            <a:spLocks noChangeShapeType="1"/>
          </p:cNvSpPr>
          <p:nvPr/>
        </p:nvSpPr>
        <p:spPr bwMode="auto">
          <a:xfrm>
            <a:off x="8113713"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a:off x="8105775" y="3706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8" name="Rectangle 8"/>
          <p:cNvSpPr>
            <a:spLocks noChangeArrowheads="1"/>
          </p:cNvSpPr>
          <p:nvPr/>
        </p:nvSpPr>
        <p:spPr bwMode="auto">
          <a:xfrm>
            <a:off x="1790700" y="298608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9" name="Rectangle 9"/>
          <p:cNvSpPr>
            <a:spLocks noChangeArrowheads="1"/>
          </p:cNvSpPr>
          <p:nvPr/>
        </p:nvSpPr>
        <p:spPr bwMode="auto">
          <a:xfrm>
            <a:off x="2387600" y="2974975"/>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70" name="Line 10"/>
          <p:cNvSpPr>
            <a:spLocks noChangeShapeType="1"/>
          </p:cNvSpPr>
          <p:nvPr/>
        </p:nvSpPr>
        <p:spPr bwMode="auto">
          <a:xfrm>
            <a:off x="1792288" y="3367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11"/>
          <p:cNvSpPr>
            <a:spLocks noChangeShapeType="1"/>
          </p:cNvSpPr>
          <p:nvPr/>
        </p:nvSpPr>
        <p:spPr bwMode="auto">
          <a:xfrm>
            <a:off x="1784350" y="3735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Text Box 12"/>
          <p:cNvSpPr txBox="1">
            <a:spLocks noChangeArrowheads="1"/>
          </p:cNvSpPr>
          <p:nvPr/>
        </p:nvSpPr>
        <p:spPr bwMode="auto">
          <a:xfrm>
            <a:off x="1804988" y="2989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73" name="Line 13"/>
          <p:cNvSpPr>
            <a:spLocks noChangeShapeType="1"/>
          </p:cNvSpPr>
          <p:nvPr/>
        </p:nvSpPr>
        <p:spPr bwMode="auto">
          <a:xfrm>
            <a:off x="2382838" y="3384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4"/>
          <p:cNvSpPr>
            <a:spLocks noChangeShapeType="1"/>
          </p:cNvSpPr>
          <p:nvPr/>
        </p:nvSpPr>
        <p:spPr bwMode="auto">
          <a:xfrm>
            <a:off x="2387600" y="3740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Text Box 15"/>
          <p:cNvSpPr txBox="1">
            <a:spLocks noChangeArrowheads="1"/>
          </p:cNvSpPr>
          <p:nvPr/>
        </p:nvSpPr>
        <p:spPr bwMode="auto">
          <a:xfrm>
            <a:off x="2408238" y="2994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76" name="Text Box 16"/>
          <p:cNvSpPr txBox="1">
            <a:spLocks noChangeArrowheads="1"/>
          </p:cNvSpPr>
          <p:nvPr/>
        </p:nvSpPr>
        <p:spPr bwMode="auto">
          <a:xfrm>
            <a:off x="4735513" y="5575300"/>
            <a:ext cx="255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77" name="Text Box 17"/>
          <p:cNvSpPr txBox="1">
            <a:spLocks noChangeArrowheads="1"/>
          </p:cNvSpPr>
          <p:nvPr/>
        </p:nvSpPr>
        <p:spPr bwMode="auto">
          <a:xfrm>
            <a:off x="2446338" y="3382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78" name="Text Box 18"/>
          <p:cNvSpPr txBox="1">
            <a:spLocks noChangeArrowheads="1"/>
          </p:cNvSpPr>
          <p:nvPr/>
        </p:nvSpPr>
        <p:spPr bwMode="auto">
          <a:xfrm>
            <a:off x="3060700" y="3722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79" name="Rectangle 19"/>
          <p:cNvSpPr>
            <a:spLocks noChangeArrowheads="1"/>
          </p:cNvSpPr>
          <p:nvPr/>
        </p:nvSpPr>
        <p:spPr bwMode="auto">
          <a:xfrm>
            <a:off x="2987675" y="297180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0" name="Line 20"/>
          <p:cNvSpPr>
            <a:spLocks noChangeShapeType="1"/>
          </p:cNvSpPr>
          <p:nvPr/>
        </p:nvSpPr>
        <p:spPr bwMode="auto">
          <a:xfrm>
            <a:off x="2987675"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21"/>
          <p:cNvSpPr>
            <a:spLocks noChangeShapeType="1"/>
          </p:cNvSpPr>
          <p:nvPr/>
        </p:nvSpPr>
        <p:spPr bwMode="auto">
          <a:xfrm>
            <a:off x="2992438"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Text Box 22"/>
          <p:cNvSpPr txBox="1">
            <a:spLocks noChangeArrowheads="1"/>
          </p:cNvSpPr>
          <p:nvPr/>
        </p:nvSpPr>
        <p:spPr bwMode="auto">
          <a:xfrm>
            <a:off x="2987675" y="3000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83" name="Rectangle 23"/>
          <p:cNvSpPr>
            <a:spLocks noChangeArrowheads="1"/>
          </p:cNvSpPr>
          <p:nvPr/>
        </p:nvSpPr>
        <p:spPr bwMode="auto">
          <a:xfrm>
            <a:off x="3552825" y="297815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4" name="Rectangle 24"/>
          <p:cNvSpPr>
            <a:spLocks noChangeArrowheads="1"/>
          </p:cNvSpPr>
          <p:nvPr/>
        </p:nvSpPr>
        <p:spPr bwMode="auto">
          <a:xfrm>
            <a:off x="4098925" y="296703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5" name="Line 25"/>
          <p:cNvSpPr>
            <a:spLocks noChangeShapeType="1"/>
          </p:cNvSpPr>
          <p:nvPr/>
        </p:nvSpPr>
        <p:spPr bwMode="auto">
          <a:xfrm>
            <a:off x="3554413" y="3371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6"/>
          <p:cNvSpPr>
            <a:spLocks noChangeShapeType="1"/>
          </p:cNvSpPr>
          <p:nvPr/>
        </p:nvSpPr>
        <p:spPr bwMode="auto">
          <a:xfrm>
            <a:off x="3546475" y="3727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Text Box 27"/>
          <p:cNvSpPr txBox="1">
            <a:spLocks noChangeArrowheads="1"/>
          </p:cNvSpPr>
          <p:nvPr/>
        </p:nvSpPr>
        <p:spPr bwMode="auto">
          <a:xfrm>
            <a:off x="3605213" y="2981325"/>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88" name="Line 28"/>
          <p:cNvSpPr>
            <a:spLocks noChangeShapeType="1"/>
          </p:cNvSpPr>
          <p:nvPr/>
        </p:nvSpPr>
        <p:spPr bwMode="auto">
          <a:xfrm>
            <a:off x="4106863"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29"/>
          <p:cNvSpPr>
            <a:spLocks noChangeShapeType="1"/>
          </p:cNvSpPr>
          <p:nvPr/>
        </p:nvSpPr>
        <p:spPr bwMode="auto">
          <a:xfrm>
            <a:off x="4098925"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Text Box 30"/>
          <p:cNvSpPr txBox="1">
            <a:spLocks noChangeArrowheads="1"/>
          </p:cNvSpPr>
          <p:nvPr/>
        </p:nvSpPr>
        <p:spPr bwMode="auto">
          <a:xfrm>
            <a:off x="4170363" y="29860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1" name="Text Box 31"/>
          <p:cNvSpPr txBox="1">
            <a:spLocks noChangeArrowheads="1"/>
          </p:cNvSpPr>
          <p:nvPr/>
        </p:nvSpPr>
        <p:spPr bwMode="auto">
          <a:xfrm>
            <a:off x="3609975" y="338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92" name="Text Box 32"/>
          <p:cNvSpPr txBox="1">
            <a:spLocks noChangeArrowheads="1"/>
          </p:cNvSpPr>
          <p:nvPr/>
        </p:nvSpPr>
        <p:spPr bwMode="auto">
          <a:xfrm>
            <a:off x="4195763" y="339248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93" name="Text Box 33"/>
          <p:cNvSpPr txBox="1">
            <a:spLocks noChangeArrowheads="1"/>
          </p:cNvSpPr>
          <p:nvPr/>
        </p:nvSpPr>
        <p:spPr bwMode="auto">
          <a:xfrm>
            <a:off x="4157663" y="37401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94" name="Rectangle 34"/>
          <p:cNvSpPr>
            <a:spLocks noChangeArrowheads="1"/>
          </p:cNvSpPr>
          <p:nvPr/>
        </p:nvSpPr>
        <p:spPr bwMode="auto">
          <a:xfrm>
            <a:off x="4649788" y="29702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5" name="Line 35"/>
          <p:cNvSpPr>
            <a:spLocks noChangeShapeType="1"/>
          </p:cNvSpPr>
          <p:nvPr/>
        </p:nvSpPr>
        <p:spPr bwMode="auto">
          <a:xfrm>
            <a:off x="4649788"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36"/>
          <p:cNvSpPr>
            <a:spLocks noChangeShapeType="1"/>
          </p:cNvSpPr>
          <p:nvPr/>
        </p:nvSpPr>
        <p:spPr bwMode="auto">
          <a:xfrm>
            <a:off x="4654550" y="3719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Text Box 37"/>
          <p:cNvSpPr txBox="1">
            <a:spLocks noChangeArrowheads="1"/>
          </p:cNvSpPr>
          <p:nvPr/>
        </p:nvSpPr>
        <p:spPr bwMode="auto">
          <a:xfrm>
            <a:off x="4725988" y="2998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8" name="Rectangle 38"/>
          <p:cNvSpPr>
            <a:spLocks noChangeArrowheads="1"/>
          </p:cNvSpPr>
          <p:nvPr/>
        </p:nvSpPr>
        <p:spPr bwMode="auto">
          <a:xfrm>
            <a:off x="5214938" y="297656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9" name="Rectangle 39"/>
          <p:cNvSpPr>
            <a:spLocks noChangeArrowheads="1"/>
          </p:cNvSpPr>
          <p:nvPr/>
        </p:nvSpPr>
        <p:spPr bwMode="auto">
          <a:xfrm>
            <a:off x="5786438" y="2965450"/>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00" name="Line 40"/>
          <p:cNvSpPr>
            <a:spLocks noChangeShapeType="1"/>
          </p:cNvSpPr>
          <p:nvPr/>
        </p:nvSpPr>
        <p:spPr bwMode="auto">
          <a:xfrm>
            <a:off x="5216525" y="3370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41"/>
          <p:cNvSpPr>
            <a:spLocks noChangeShapeType="1"/>
          </p:cNvSpPr>
          <p:nvPr/>
        </p:nvSpPr>
        <p:spPr bwMode="auto">
          <a:xfrm>
            <a:off x="5221288" y="3725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Text Box 42"/>
          <p:cNvSpPr txBox="1">
            <a:spLocks noChangeArrowheads="1"/>
          </p:cNvSpPr>
          <p:nvPr/>
        </p:nvSpPr>
        <p:spPr bwMode="auto">
          <a:xfrm>
            <a:off x="5229225" y="2979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03" name="Line 43"/>
          <p:cNvSpPr>
            <a:spLocks noChangeShapeType="1"/>
          </p:cNvSpPr>
          <p:nvPr/>
        </p:nvSpPr>
        <p:spPr bwMode="auto">
          <a:xfrm>
            <a:off x="5781675" y="3375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44"/>
          <p:cNvSpPr>
            <a:spLocks noChangeShapeType="1"/>
          </p:cNvSpPr>
          <p:nvPr/>
        </p:nvSpPr>
        <p:spPr bwMode="auto">
          <a:xfrm>
            <a:off x="5786438"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Text Box 45"/>
          <p:cNvSpPr txBox="1">
            <a:spLocks noChangeArrowheads="1"/>
          </p:cNvSpPr>
          <p:nvPr/>
        </p:nvSpPr>
        <p:spPr bwMode="auto">
          <a:xfrm>
            <a:off x="5807075" y="33528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6" name="Text Box 46"/>
          <p:cNvSpPr txBox="1">
            <a:spLocks noChangeArrowheads="1"/>
          </p:cNvSpPr>
          <p:nvPr/>
        </p:nvSpPr>
        <p:spPr bwMode="auto">
          <a:xfrm>
            <a:off x="5216525" y="3360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7" name="Text Box 47"/>
          <p:cNvSpPr txBox="1">
            <a:spLocks noChangeArrowheads="1"/>
          </p:cNvSpPr>
          <p:nvPr/>
        </p:nvSpPr>
        <p:spPr bwMode="auto">
          <a:xfrm>
            <a:off x="5845175" y="3741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08" name="Text Box 48"/>
          <p:cNvSpPr txBox="1">
            <a:spLocks noChangeArrowheads="1"/>
          </p:cNvSpPr>
          <p:nvPr/>
        </p:nvSpPr>
        <p:spPr bwMode="auto">
          <a:xfrm>
            <a:off x="7013575" y="3340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09" name="Rectangle 49"/>
          <p:cNvSpPr>
            <a:spLocks noChangeArrowheads="1"/>
          </p:cNvSpPr>
          <p:nvPr/>
        </p:nvSpPr>
        <p:spPr bwMode="auto">
          <a:xfrm>
            <a:off x="6380163" y="297338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0" name="Line 50"/>
          <p:cNvSpPr>
            <a:spLocks noChangeShapeType="1"/>
          </p:cNvSpPr>
          <p:nvPr/>
        </p:nvSpPr>
        <p:spPr bwMode="auto">
          <a:xfrm>
            <a:off x="6380163" y="3341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1"/>
          <p:cNvSpPr>
            <a:spLocks noChangeShapeType="1"/>
          </p:cNvSpPr>
          <p:nvPr/>
        </p:nvSpPr>
        <p:spPr bwMode="auto">
          <a:xfrm>
            <a:off x="6372225" y="3697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Rectangle 52"/>
          <p:cNvSpPr>
            <a:spLocks noChangeArrowheads="1"/>
          </p:cNvSpPr>
          <p:nvPr/>
        </p:nvSpPr>
        <p:spPr bwMode="auto">
          <a:xfrm>
            <a:off x="6945313" y="294163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3" name="Rectangle 53"/>
          <p:cNvSpPr>
            <a:spLocks noChangeArrowheads="1"/>
          </p:cNvSpPr>
          <p:nvPr/>
        </p:nvSpPr>
        <p:spPr bwMode="auto">
          <a:xfrm>
            <a:off x="7516813" y="2943225"/>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4" name="Line 54"/>
          <p:cNvSpPr>
            <a:spLocks noChangeShapeType="1"/>
          </p:cNvSpPr>
          <p:nvPr/>
        </p:nvSpPr>
        <p:spPr bwMode="auto">
          <a:xfrm>
            <a:off x="6934200" y="3335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5"/>
          <p:cNvSpPr>
            <a:spLocks noChangeShapeType="1"/>
          </p:cNvSpPr>
          <p:nvPr/>
        </p:nvSpPr>
        <p:spPr bwMode="auto">
          <a:xfrm>
            <a:off x="6938963" y="3690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Text Box 56"/>
          <p:cNvSpPr txBox="1">
            <a:spLocks noChangeArrowheads="1"/>
          </p:cNvSpPr>
          <p:nvPr/>
        </p:nvSpPr>
        <p:spPr bwMode="auto">
          <a:xfrm>
            <a:off x="7023100" y="295751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17" name="Line 57"/>
          <p:cNvSpPr>
            <a:spLocks noChangeShapeType="1"/>
          </p:cNvSpPr>
          <p:nvPr/>
        </p:nvSpPr>
        <p:spPr bwMode="auto">
          <a:xfrm>
            <a:off x="7512050" y="3352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Line 58"/>
          <p:cNvSpPr>
            <a:spLocks noChangeShapeType="1"/>
          </p:cNvSpPr>
          <p:nvPr/>
        </p:nvSpPr>
        <p:spPr bwMode="auto">
          <a:xfrm>
            <a:off x="7516813" y="3708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Text Box 59"/>
          <p:cNvSpPr txBox="1">
            <a:spLocks noChangeArrowheads="1"/>
          </p:cNvSpPr>
          <p:nvPr/>
        </p:nvSpPr>
        <p:spPr bwMode="auto">
          <a:xfrm>
            <a:off x="7562850" y="2962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20" name="Text Box 60"/>
          <p:cNvSpPr txBox="1">
            <a:spLocks noChangeArrowheads="1"/>
          </p:cNvSpPr>
          <p:nvPr/>
        </p:nvSpPr>
        <p:spPr bwMode="auto">
          <a:xfrm>
            <a:off x="6994525" y="3702050"/>
            <a:ext cx="363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1" name="Text Box 61"/>
          <p:cNvSpPr txBox="1">
            <a:spLocks noChangeArrowheads="1"/>
          </p:cNvSpPr>
          <p:nvPr/>
        </p:nvSpPr>
        <p:spPr bwMode="auto">
          <a:xfrm>
            <a:off x="7600950" y="3351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2" name="Text Box 62"/>
          <p:cNvSpPr txBox="1">
            <a:spLocks noChangeArrowheads="1"/>
          </p:cNvSpPr>
          <p:nvPr/>
        </p:nvSpPr>
        <p:spPr bwMode="auto">
          <a:xfrm>
            <a:off x="7600950" y="3716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23" name="Text Box 63"/>
          <p:cNvSpPr txBox="1">
            <a:spLocks noChangeArrowheads="1"/>
          </p:cNvSpPr>
          <p:nvPr/>
        </p:nvSpPr>
        <p:spPr bwMode="auto">
          <a:xfrm>
            <a:off x="1628775" y="247808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1      2     3     4    1     2     5    1     2     3     4     5   </a:t>
            </a:r>
          </a:p>
        </p:txBody>
      </p:sp>
      <p:sp>
        <p:nvSpPr>
          <p:cNvPr id="66624" name="Text Box 64"/>
          <p:cNvSpPr txBox="1">
            <a:spLocks noChangeArrowheads="1"/>
          </p:cNvSpPr>
          <p:nvPr/>
        </p:nvSpPr>
        <p:spPr bwMode="auto">
          <a:xfrm>
            <a:off x="3068638" y="3375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5" name="Text Box 65"/>
          <p:cNvSpPr txBox="1">
            <a:spLocks noChangeArrowheads="1"/>
          </p:cNvSpPr>
          <p:nvPr/>
        </p:nvSpPr>
        <p:spPr bwMode="auto">
          <a:xfrm>
            <a:off x="3627438" y="3738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6" name="Text Box 66"/>
          <p:cNvSpPr txBox="1">
            <a:spLocks noChangeArrowheads="1"/>
          </p:cNvSpPr>
          <p:nvPr/>
        </p:nvSpPr>
        <p:spPr bwMode="auto">
          <a:xfrm>
            <a:off x="4738688" y="3379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27" name="Text Box 67"/>
          <p:cNvSpPr txBox="1">
            <a:spLocks noChangeArrowheads="1"/>
          </p:cNvSpPr>
          <p:nvPr/>
        </p:nvSpPr>
        <p:spPr bwMode="auto">
          <a:xfrm>
            <a:off x="4756150" y="3729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8" name="Text Box 68"/>
          <p:cNvSpPr txBox="1">
            <a:spLocks noChangeArrowheads="1"/>
          </p:cNvSpPr>
          <p:nvPr/>
        </p:nvSpPr>
        <p:spPr bwMode="auto">
          <a:xfrm>
            <a:off x="5311775" y="3736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9" name="Text Box 69"/>
          <p:cNvSpPr txBox="1">
            <a:spLocks noChangeArrowheads="1"/>
          </p:cNvSpPr>
          <p:nvPr/>
        </p:nvSpPr>
        <p:spPr bwMode="auto">
          <a:xfrm>
            <a:off x="5773738" y="2984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0" name="Text Box 70"/>
          <p:cNvSpPr txBox="1">
            <a:spLocks noChangeArrowheads="1"/>
          </p:cNvSpPr>
          <p:nvPr/>
        </p:nvSpPr>
        <p:spPr bwMode="auto">
          <a:xfrm>
            <a:off x="6391275" y="3333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31" name="Text Box 71"/>
          <p:cNvSpPr txBox="1">
            <a:spLocks noChangeArrowheads="1"/>
          </p:cNvSpPr>
          <p:nvPr/>
        </p:nvSpPr>
        <p:spPr bwMode="auto">
          <a:xfrm>
            <a:off x="6429375" y="3722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32" name="Text Box 72"/>
          <p:cNvSpPr txBox="1">
            <a:spLocks noChangeArrowheads="1"/>
          </p:cNvSpPr>
          <p:nvPr/>
        </p:nvSpPr>
        <p:spPr bwMode="auto">
          <a:xfrm>
            <a:off x="6357938" y="2965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3" name="Text Box 73"/>
          <p:cNvSpPr txBox="1">
            <a:spLocks noChangeArrowheads="1"/>
          </p:cNvSpPr>
          <p:nvPr/>
        </p:nvSpPr>
        <p:spPr bwMode="auto">
          <a:xfrm>
            <a:off x="8166100" y="2959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34" name="Text Box 74"/>
          <p:cNvSpPr txBox="1">
            <a:spLocks noChangeArrowheads="1"/>
          </p:cNvSpPr>
          <p:nvPr/>
        </p:nvSpPr>
        <p:spPr bwMode="auto">
          <a:xfrm>
            <a:off x="8204200" y="3348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35" name="Text Box 75"/>
          <p:cNvSpPr txBox="1">
            <a:spLocks noChangeArrowheads="1"/>
          </p:cNvSpPr>
          <p:nvPr/>
        </p:nvSpPr>
        <p:spPr bwMode="auto">
          <a:xfrm>
            <a:off x="8204200" y="3713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36" name="Text Box 76"/>
          <p:cNvSpPr txBox="1">
            <a:spLocks noChangeArrowheads="1"/>
          </p:cNvSpPr>
          <p:nvPr/>
        </p:nvSpPr>
        <p:spPr bwMode="auto">
          <a:xfrm>
            <a:off x="1646238" y="4105275"/>
            <a:ext cx="6911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                   √</a:t>
            </a:r>
            <a:r>
              <a:rPr kumimoji="1" lang="zh-CN" altLang="en-US" sz="2400" b="1" dirty="0">
                <a:ea typeface="宋体" panose="02010600030101010101" pitchFamily="2" charset="-122"/>
              </a:rPr>
              <a:t> </a:t>
            </a:r>
          </a:p>
        </p:txBody>
      </p:sp>
      <p:sp>
        <p:nvSpPr>
          <p:cNvPr id="66637" name="Text Box 77"/>
          <p:cNvSpPr txBox="1">
            <a:spLocks noChangeArrowheads="1"/>
          </p:cNvSpPr>
          <p:nvPr/>
        </p:nvSpPr>
        <p:spPr bwMode="auto">
          <a:xfrm>
            <a:off x="317500" y="3078163"/>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ea typeface="黑体" panose="02010609060101010101" pitchFamily="49" charset="-122"/>
              </a:rPr>
              <a:t>3行</a:t>
            </a:r>
            <a:r>
              <a:rPr kumimoji="1" lang="en-US" altLang="zh-CN" sz="2400" b="1">
                <a:ea typeface="黑体" panose="02010609060101010101" pitchFamily="49" charset="-122"/>
              </a:rPr>
              <a:t>/</a:t>
            </a:r>
            <a:r>
              <a:rPr kumimoji="1" lang="zh-CN" altLang="en-US" sz="2400" b="1">
                <a:ea typeface="黑体" panose="02010609060101010101" pitchFamily="49" charset="-122"/>
              </a:rPr>
              <a:t>组</a:t>
            </a:r>
            <a:endParaRPr kumimoji="1" lang="en-US" altLang="zh-CN" sz="2400" b="1">
              <a:ea typeface="黑体" panose="02010609060101010101" pitchFamily="49" charset="-122"/>
            </a:endParaRPr>
          </a:p>
        </p:txBody>
      </p:sp>
      <p:sp>
        <p:nvSpPr>
          <p:cNvPr id="66638" name="Rectangle 78"/>
          <p:cNvSpPr>
            <a:spLocks noChangeArrowheads="1"/>
          </p:cNvSpPr>
          <p:nvPr/>
        </p:nvSpPr>
        <p:spPr bwMode="auto">
          <a:xfrm>
            <a:off x="8101013" y="44815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39" name="Line 79"/>
          <p:cNvSpPr>
            <a:spLocks noChangeShapeType="1"/>
          </p:cNvSpPr>
          <p:nvPr/>
        </p:nvSpPr>
        <p:spPr bwMode="auto">
          <a:xfrm>
            <a:off x="8101013" y="4900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0" name="Line 80"/>
          <p:cNvSpPr>
            <a:spLocks noChangeShapeType="1"/>
          </p:cNvSpPr>
          <p:nvPr/>
        </p:nvSpPr>
        <p:spPr bwMode="auto">
          <a:xfrm>
            <a:off x="8093075" y="5230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Rectangle 81"/>
          <p:cNvSpPr>
            <a:spLocks noChangeArrowheads="1"/>
          </p:cNvSpPr>
          <p:nvPr/>
        </p:nvSpPr>
        <p:spPr bwMode="auto">
          <a:xfrm>
            <a:off x="1781175" y="4511675"/>
            <a:ext cx="376238" cy="13731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2" name="Rectangle 82"/>
          <p:cNvSpPr>
            <a:spLocks noChangeArrowheads="1"/>
          </p:cNvSpPr>
          <p:nvPr/>
        </p:nvSpPr>
        <p:spPr bwMode="auto">
          <a:xfrm>
            <a:off x="2374900" y="4498975"/>
            <a:ext cx="376238" cy="13985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3" name="Line 83"/>
          <p:cNvSpPr>
            <a:spLocks noChangeShapeType="1"/>
          </p:cNvSpPr>
          <p:nvPr/>
        </p:nvSpPr>
        <p:spPr bwMode="auto">
          <a:xfrm>
            <a:off x="1779588" y="4891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Line 84"/>
          <p:cNvSpPr>
            <a:spLocks noChangeShapeType="1"/>
          </p:cNvSpPr>
          <p:nvPr/>
        </p:nvSpPr>
        <p:spPr bwMode="auto">
          <a:xfrm>
            <a:off x="1771650" y="5259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5" name="Text Box 85"/>
          <p:cNvSpPr txBox="1">
            <a:spLocks noChangeArrowheads="1"/>
          </p:cNvSpPr>
          <p:nvPr/>
        </p:nvSpPr>
        <p:spPr bwMode="auto">
          <a:xfrm>
            <a:off x="1827213" y="45116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6" name="Line 86"/>
          <p:cNvSpPr>
            <a:spLocks noChangeShapeType="1"/>
          </p:cNvSpPr>
          <p:nvPr/>
        </p:nvSpPr>
        <p:spPr bwMode="auto">
          <a:xfrm>
            <a:off x="2382838" y="4895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Line 87"/>
          <p:cNvSpPr>
            <a:spLocks noChangeShapeType="1"/>
          </p:cNvSpPr>
          <p:nvPr/>
        </p:nvSpPr>
        <p:spPr bwMode="auto">
          <a:xfrm>
            <a:off x="2374900"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Text Box 88"/>
          <p:cNvSpPr txBox="1">
            <a:spLocks noChangeArrowheads="1"/>
          </p:cNvSpPr>
          <p:nvPr/>
        </p:nvSpPr>
        <p:spPr bwMode="auto">
          <a:xfrm>
            <a:off x="2395538" y="4518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9" name="Text Box 89"/>
          <p:cNvSpPr txBox="1">
            <a:spLocks noChangeArrowheads="1"/>
          </p:cNvSpPr>
          <p:nvPr/>
        </p:nvSpPr>
        <p:spPr bwMode="auto">
          <a:xfrm>
            <a:off x="4141788" y="55800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50" name="Text Box 90"/>
          <p:cNvSpPr txBox="1">
            <a:spLocks noChangeArrowheads="1"/>
          </p:cNvSpPr>
          <p:nvPr/>
        </p:nvSpPr>
        <p:spPr bwMode="auto">
          <a:xfrm>
            <a:off x="2433638" y="4906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51" name="Text Box 91"/>
          <p:cNvSpPr txBox="1">
            <a:spLocks noChangeArrowheads="1"/>
          </p:cNvSpPr>
          <p:nvPr/>
        </p:nvSpPr>
        <p:spPr bwMode="auto">
          <a:xfrm>
            <a:off x="3048000" y="5246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52" name="Rectangle 92"/>
          <p:cNvSpPr>
            <a:spLocks noChangeArrowheads="1"/>
          </p:cNvSpPr>
          <p:nvPr/>
        </p:nvSpPr>
        <p:spPr bwMode="auto">
          <a:xfrm>
            <a:off x="2974975" y="4495800"/>
            <a:ext cx="376238" cy="14255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3" name="Line 93"/>
          <p:cNvSpPr>
            <a:spLocks noChangeShapeType="1"/>
          </p:cNvSpPr>
          <p:nvPr/>
        </p:nvSpPr>
        <p:spPr bwMode="auto">
          <a:xfrm>
            <a:off x="2974975" y="4889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4" name="Line 94"/>
          <p:cNvSpPr>
            <a:spLocks noChangeShapeType="1"/>
          </p:cNvSpPr>
          <p:nvPr/>
        </p:nvSpPr>
        <p:spPr bwMode="auto">
          <a:xfrm>
            <a:off x="2967038" y="5245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5" name="Text Box 95"/>
          <p:cNvSpPr txBox="1">
            <a:spLocks noChangeArrowheads="1"/>
          </p:cNvSpPr>
          <p:nvPr/>
        </p:nvSpPr>
        <p:spPr bwMode="auto">
          <a:xfrm>
            <a:off x="2974975" y="4524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56" name="Rectangle 96"/>
          <p:cNvSpPr>
            <a:spLocks noChangeArrowheads="1"/>
          </p:cNvSpPr>
          <p:nvPr/>
        </p:nvSpPr>
        <p:spPr bwMode="auto">
          <a:xfrm>
            <a:off x="3540125" y="4502150"/>
            <a:ext cx="376238" cy="14128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7" name="Rectangle 97"/>
          <p:cNvSpPr>
            <a:spLocks noChangeArrowheads="1"/>
          </p:cNvSpPr>
          <p:nvPr/>
        </p:nvSpPr>
        <p:spPr bwMode="auto">
          <a:xfrm>
            <a:off x="4086225" y="4491038"/>
            <a:ext cx="376238"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8" name="Line 98"/>
          <p:cNvSpPr>
            <a:spLocks noChangeShapeType="1"/>
          </p:cNvSpPr>
          <p:nvPr/>
        </p:nvSpPr>
        <p:spPr bwMode="auto">
          <a:xfrm>
            <a:off x="3541713" y="4883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9" name="Line 99"/>
          <p:cNvSpPr>
            <a:spLocks noChangeShapeType="1"/>
          </p:cNvSpPr>
          <p:nvPr/>
        </p:nvSpPr>
        <p:spPr bwMode="auto">
          <a:xfrm>
            <a:off x="3533775"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0" name="Text Box 100"/>
          <p:cNvSpPr txBox="1">
            <a:spLocks noChangeArrowheads="1"/>
          </p:cNvSpPr>
          <p:nvPr/>
        </p:nvSpPr>
        <p:spPr bwMode="auto">
          <a:xfrm>
            <a:off x="3603625" y="5572125"/>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1" name="Line 101"/>
          <p:cNvSpPr>
            <a:spLocks noChangeShapeType="1"/>
          </p:cNvSpPr>
          <p:nvPr/>
        </p:nvSpPr>
        <p:spPr bwMode="auto">
          <a:xfrm>
            <a:off x="4094163"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2" name="Line 102"/>
          <p:cNvSpPr>
            <a:spLocks noChangeShapeType="1"/>
          </p:cNvSpPr>
          <p:nvPr/>
        </p:nvSpPr>
        <p:spPr bwMode="auto">
          <a:xfrm>
            <a:off x="4086225" y="5256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3" name="Text Box 103"/>
          <p:cNvSpPr txBox="1">
            <a:spLocks noChangeArrowheads="1"/>
          </p:cNvSpPr>
          <p:nvPr/>
        </p:nvSpPr>
        <p:spPr bwMode="auto">
          <a:xfrm>
            <a:off x="5284788" y="56229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4" name="Text Box 104"/>
          <p:cNvSpPr txBox="1">
            <a:spLocks noChangeArrowheads="1"/>
          </p:cNvSpPr>
          <p:nvPr/>
        </p:nvSpPr>
        <p:spPr bwMode="auto">
          <a:xfrm>
            <a:off x="3635375" y="49006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65" name="Text Box 105"/>
          <p:cNvSpPr txBox="1">
            <a:spLocks noChangeArrowheads="1"/>
          </p:cNvSpPr>
          <p:nvPr/>
        </p:nvSpPr>
        <p:spPr bwMode="auto">
          <a:xfrm>
            <a:off x="5857875" y="5619750"/>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6" name="Text Box 106"/>
          <p:cNvSpPr txBox="1">
            <a:spLocks noChangeArrowheads="1"/>
          </p:cNvSpPr>
          <p:nvPr/>
        </p:nvSpPr>
        <p:spPr bwMode="auto">
          <a:xfrm>
            <a:off x="4144963" y="5264150"/>
            <a:ext cx="295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3</a:t>
            </a:r>
          </a:p>
        </p:txBody>
      </p:sp>
      <p:sp>
        <p:nvSpPr>
          <p:cNvPr id="66667" name="Rectangle 107"/>
          <p:cNvSpPr>
            <a:spLocks noChangeArrowheads="1"/>
          </p:cNvSpPr>
          <p:nvPr/>
        </p:nvSpPr>
        <p:spPr bwMode="auto">
          <a:xfrm>
            <a:off x="4637088" y="44942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68" name="Line 108"/>
          <p:cNvSpPr>
            <a:spLocks noChangeShapeType="1"/>
          </p:cNvSpPr>
          <p:nvPr/>
        </p:nvSpPr>
        <p:spPr bwMode="auto">
          <a:xfrm>
            <a:off x="4637088"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9" name="Line 109"/>
          <p:cNvSpPr>
            <a:spLocks noChangeShapeType="1"/>
          </p:cNvSpPr>
          <p:nvPr/>
        </p:nvSpPr>
        <p:spPr bwMode="auto">
          <a:xfrm>
            <a:off x="4641850" y="5243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0" name="Text Box 110"/>
          <p:cNvSpPr txBox="1">
            <a:spLocks noChangeArrowheads="1"/>
          </p:cNvSpPr>
          <p:nvPr/>
        </p:nvSpPr>
        <p:spPr bwMode="auto">
          <a:xfrm>
            <a:off x="4713288" y="4522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1" name="Rectangle 111"/>
          <p:cNvSpPr>
            <a:spLocks noChangeArrowheads="1"/>
          </p:cNvSpPr>
          <p:nvPr/>
        </p:nvSpPr>
        <p:spPr bwMode="auto">
          <a:xfrm>
            <a:off x="5202238" y="4487863"/>
            <a:ext cx="376237" cy="1454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2" name="Rectangle 112"/>
          <p:cNvSpPr>
            <a:spLocks noChangeArrowheads="1"/>
          </p:cNvSpPr>
          <p:nvPr/>
        </p:nvSpPr>
        <p:spPr bwMode="auto">
          <a:xfrm>
            <a:off x="5773738" y="4489450"/>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3" name="Line 113"/>
          <p:cNvSpPr>
            <a:spLocks noChangeShapeType="1"/>
          </p:cNvSpPr>
          <p:nvPr/>
        </p:nvSpPr>
        <p:spPr bwMode="auto">
          <a:xfrm>
            <a:off x="5203825" y="4894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4" name="Line 114"/>
          <p:cNvSpPr>
            <a:spLocks noChangeShapeType="1"/>
          </p:cNvSpPr>
          <p:nvPr/>
        </p:nvSpPr>
        <p:spPr bwMode="auto">
          <a:xfrm>
            <a:off x="5208588" y="5249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5" name="Text Box 115"/>
          <p:cNvSpPr txBox="1">
            <a:spLocks noChangeArrowheads="1"/>
          </p:cNvSpPr>
          <p:nvPr/>
        </p:nvSpPr>
        <p:spPr bwMode="auto">
          <a:xfrm>
            <a:off x="5216525" y="4503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76" name="Line 116"/>
          <p:cNvSpPr>
            <a:spLocks noChangeShapeType="1"/>
          </p:cNvSpPr>
          <p:nvPr/>
        </p:nvSpPr>
        <p:spPr bwMode="auto">
          <a:xfrm>
            <a:off x="5768975" y="4899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7" name="Line 117"/>
          <p:cNvSpPr>
            <a:spLocks noChangeShapeType="1"/>
          </p:cNvSpPr>
          <p:nvPr/>
        </p:nvSpPr>
        <p:spPr bwMode="auto">
          <a:xfrm>
            <a:off x="5773738" y="5254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8" name="Text Box 118"/>
          <p:cNvSpPr txBox="1">
            <a:spLocks noChangeArrowheads="1"/>
          </p:cNvSpPr>
          <p:nvPr/>
        </p:nvSpPr>
        <p:spPr bwMode="auto">
          <a:xfrm>
            <a:off x="5832475" y="4876800"/>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9" name="Text Box 119"/>
          <p:cNvSpPr txBox="1">
            <a:spLocks noChangeArrowheads="1"/>
          </p:cNvSpPr>
          <p:nvPr/>
        </p:nvSpPr>
        <p:spPr bwMode="auto">
          <a:xfrm>
            <a:off x="5203825" y="4884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80" name="Text Box 120"/>
          <p:cNvSpPr txBox="1">
            <a:spLocks noChangeArrowheads="1"/>
          </p:cNvSpPr>
          <p:nvPr/>
        </p:nvSpPr>
        <p:spPr bwMode="auto">
          <a:xfrm>
            <a:off x="5832475" y="5265738"/>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81" name="Text Box 121"/>
          <p:cNvSpPr txBox="1">
            <a:spLocks noChangeArrowheads="1"/>
          </p:cNvSpPr>
          <p:nvPr/>
        </p:nvSpPr>
        <p:spPr bwMode="auto">
          <a:xfrm>
            <a:off x="7000875" y="4864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82" name="Rectangle 122"/>
          <p:cNvSpPr>
            <a:spLocks noChangeArrowheads="1"/>
          </p:cNvSpPr>
          <p:nvPr/>
        </p:nvSpPr>
        <p:spPr bwMode="auto">
          <a:xfrm>
            <a:off x="6919913" y="4471988"/>
            <a:ext cx="376237" cy="14652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3" name="Line 123"/>
          <p:cNvSpPr>
            <a:spLocks noChangeShapeType="1"/>
          </p:cNvSpPr>
          <p:nvPr/>
        </p:nvSpPr>
        <p:spPr bwMode="auto">
          <a:xfrm>
            <a:off x="6367463" y="4865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4" name="Line 124"/>
          <p:cNvSpPr>
            <a:spLocks noChangeShapeType="1"/>
          </p:cNvSpPr>
          <p:nvPr/>
        </p:nvSpPr>
        <p:spPr bwMode="auto">
          <a:xfrm>
            <a:off x="6359525" y="5221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5" name="Rectangle 125"/>
          <p:cNvSpPr>
            <a:spLocks noChangeArrowheads="1"/>
          </p:cNvSpPr>
          <p:nvPr/>
        </p:nvSpPr>
        <p:spPr bwMode="auto">
          <a:xfrm>
            <a:off x="6380163" y="4478338"/>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6" name="Rectangle 126"/>
          <p:cNvSpPr>
            <a:spLocks noChangeArrowheads="1"/>
          </p:cNvSpPr>
          <p:nvPr/>
        </p:nvSpPr>
        <p:spPr bwMode="auto">
          <a:xfrm>
            <a:off x="7504113" y="4467225"/>
            <a:ext cx="376237" cy="14811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7" name="Line 127"/>
          <p:cNvSpPr>
            <a:spLocks noChangeShapeType="1"/>
          </p:cNvSpPr>
          <p:nvPr/>
        </p:nvSpPr>
        <p:spPr bwMode="auto">
          <a:xfrm>
            <a:off x="6921500" y="4859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8" name="Line 128"/>
          <p:cNvSpPr>
            <a:spLocks noChangeShapeType="1"/>
          </p:cNvSpPr>
          <p:nvPr/>
        </p:nvSpPr>
        <p:spPr bwMode="auto">
          <a:xfrm>
            <a:off x="6926263" y="5214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9" name="Text Box 129"/>
          <p:cNvSpPr txBox="1">
            <a:spLocks noChangeArrowheads="1"/>
          </p:cNvSpPr>
          <p:nvPr/>
        </p:nvSpPr>
        <p:spPr bwMode="auto">
          <a:xfrm>
            <a:off x="6969125" y="4481513"/>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90" name="Line 130"/>
          <p:cNvSpPr>
            <a:spLocks noChangeShapeType="1"/>
          </p:cNvSpPr>
          <p:nvPr/>
        </p:nvSpPr>
        <p:spPr bwMode="auto">
          <a:xfrm>
            <a:off x="7499350" y="4876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1" name="Line 131"/>
          <p:cNvSpPr>
            <a:spLocks noChangeShapeType="1"/>
          </p:cNvSpPr>
          <p:nvPr/>
        </p:nvSpPr>
        <p:spPr bwMode="auto">
          <a:xfrm>
            <a:off x="7504113" y="5232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2" name="Text Box 132"/>
          <p:cNvSpPr txBox="1">
            <a:spLocks noChangeArrowheads="1"/>
          </p:cNvSpPr>
          <p:nvPr/>
        </p:nvSpPr>
        <p:spPr bwMode="auto">
          <a:xfrm>
            <a:off x="7575550" y="4486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93" name="Text Box 133"/>
          <p:cNvSpPr txBox="1">
            <a:spLocks noChangeArrowheads="1"/>
          </p:cNvSpPr>
          <p:nvPr/>
        </p:nvSpPr>
        <p:spPr bwMode="auto">
          <a:xfrm>
            <a:off x="7032625" y="5226050"/>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4" name="Text Box 134"/>
          <p:cNvSpPr txBox="1">
            <a:spLocks noChangeArrowheads="1"/>
          </p:cNvSpPr>
          <p:nvPr/>
        </p:nvSpPr>
        <p:spPr bwMode="auto">
          <a:xfrm>
            <a:off x="7562850" y="4875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95" name="Text Box 135"/>
          <p:cNvSpPr txBox="1">
            <a:spLocks noChangeArrowheads="1"/>
          </p:cNvSpPr>
          <p:nvPr/>
        </p:nvSpPr>
        <p:spPr bwMode="auto">
          <a:xfrm>
            <a:off x="7588250" y="5240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6" name="Text Box 136"/>
          <p:cNvSpPr txBox="1">
            <a:spLocks noChangeArrowheads="1"/>
          </p:cNvSpPr>
          <p:nvPr/>
        </p:nvSpPr>
        <p:spPr bwMode="auto">
          <a:xfrm>
            <a:off x="3055938" y="4899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7" name="Text Box 137"/>
          <p:cNvSpPr txBox="1">
            <a:spLocks noChangeArrowheads="1"/>
          </p:cNvSpPr>
          <p:nvPr/>
        </p:nvSpPr>
        <p:spPr bwMode="auto">
          <a:xfrm>
            <a:off x="3614738"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98" name="Text Box 138"/>
          <p:cNvSpPr txBox="1">
            <a:spLocks noChangeArrowheads="1"/>
          </p:cNvSpPr>
          <p:nvPr/>
        </p:nvSpPr>
        <p:spPr bwMode="auto">
          <a:xfrm>
            <a:off x="4725988" y="4903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9" name="Text Box 139"/>
          <p:cNvSpPr txBox="1">
            <a:spLocks noChangeArrowheads="1"/>
          </p:cNvSpPr>
          <p:nvPr/>
        </p:nvSpPr>
        <p:spPr bwMode="auto">
          <a:xfrm>
            <a:off x="4743450" y="5253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0" name="Text Box 140"/>
          <p:cNvSpPr txBox="1">
            <a:spLocks noChangeArrowheads="1"/>
          </p:cNvSpPr>
          <p:nvPr/>
        </p:nvSpPr>
        <p:spPr bwMode="auto">
          <a:xfrm>
            <a:off x="5299075" y="5260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1" name="Text Box 141"/>
          <p:cNvSpPr txBox="1">
            <a:spLocks noChangeArrowheads="1"/>
          </p:cNvSpPr>
          <p:nvPr/>
        </p:nvSpPr>
        <p:spPr bwMode="auto">
          <a:xfrm>
            <a:off x="5786438" y="4508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2" name="Text Box 142"/>
          <p:cNvSpPr txBox="1">
            <a:spLocks noChangeArrowheads="1"/>
          </p:cNvSpPr>
          <p:nvPr/>
        </p:nvSpPr>
        <p:spPr bwMode="auto">
          <a:xfrm>
            <a:off x="6403975" y="4857750"/>
            <a:ext cx="268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03" name="Text Box 143"/>
          <p:cNvSpPr txBox="1">
            <a:spLocks noChangeArrowheads="1"/>
          </p:cNvSpPr>
          <p:nvPr/>
        </p:nvSpPr>
        <p:spPr bwMode="auto">
          <a:xfrm>
            <a:off x="6416675" y="5246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4" name="Text Box 144"/>
          <p:cNvSpPr txBox="1">
            <a:spLocks noChangeArrowheads="1"/>
          </p:cNvSpPr>
          <p:nvPr/>
        </p:nvSpPr>
        <p:spPr bwMode="auto">
          <a:xfrm>
            <a:off x="6345238" y="4489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5" name="Text Box 145"/>
          <p:cNvSpPr txBox="1">
            <a:spLocks noChangeArrowheads="1"/>
          </p:cNvSpPr>
          <p:nvPr/>
        </p:nvSpPr>
        <p:spPr bwMode="auto">
          <a:xfrm>
            <a:off x="8191500" y="4483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06" name="Text Box 146"/>
          <p:cNvSpPr txBox="1">
            <a:spLocks noChangeArrowheads="1"/>
          </p:cNvSpPr>
          <p:nvPr/>
        </p:nvSpPr>
        <p:spPr bwMode="auto">
          <a:xfrm>
            <a:off x="8191500" y="4872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707" name="Text Box 147"/>
          <p:cNvSpPr txBox="1">
            <a:spLocks noChangeArrowheads="1"/>
          </p:cNvSpPr>
          <p:nvPr/>
        </p:nvSpPr>
        <p:spPr bwMode="auto">
          <a:xfrm>
            <a:off x="8153400"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8" name="Line 148"/>
          <p:cNvSpPr>
            <a:spLocks noChangeShapeType="1"/>
          </p:cNvSpPr>
          <p:nvPr/>
        </p:nvSpPr>
        <p:spPr bwMode="auto">
          <a:xfrm>
            <a:off x="17716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9" name="Line 149"/>
          <p:cNvSpPr>
            <a:spLocks noChangeShapeType="1"/>
          </p:cNvSpPr>
          <p:nvPr/>
        </p:nvSpPr>
        <p:spPr bwMode="auto">
          <a:xfrm>
            <a:off x="2381250" y="55641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0" name="Line 150"/>
          <p:cNvSpPr>
            <a:spLocks noChangeShapeType="1"/>
          </p:cNvSpPr>
          <p:nvPr/>
        </p:nvSpPr>
        <p:spPr bwMode="auto">
          <a:xfrm>
            <a:off x="29654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1" name="Line 151"/>
          <p:cNvSpPr>
            <a:spLocks noChangeShapeType="1"/>
          </p:cNvSpPr>
          <p:nvPr/>
        </p:nvSpPr>
        <p:spPr bwMode="auto">
          <a:xfrm>
            <a:off x="3536950" y="55832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2" name="Line 152"/>
          <p:cNvSpPr>
            <a:spLocks noChangeShapeType="1"/>
          </p:cNvSpPr>
          <p:nvPr/>
        </p:nvSpPr>
        <p:spPr bwMode="auto">
          <a:xfrm>
            <a:off x="4643438" y="5621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3" name="Line 153"/>
          <p:cNvSpPr>
            <a:spLocks noChangeShapeType="1"/>
          </p:cNvSpPr>
          <p:nvPr/>
        </p:nvSpPr>
        <p:spPr bwMode="auto">
          <a:xfrm>
            <a:off x="6378575" y="56292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4" name="Line 154"/>
          <p:cNvSpPr>
            <a:spLocks noChangeShapeType="1"/>
          </p:cNvSpPr>
          <p:nvPr/>
        </p:nvSpPr>
        <p:spPr bwMode="auto">
          <a:xfrm>
            <a:off x="6926263" y="5619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5" name="Line 155"/>
          <p:cNvSpPr>
            <a:spLocks noChangeShapeType="1"/>
          </p:cNvSpPr>
          <p:nvPr/>
        </p:nvSpPr>
        <p:spPr bwMode="auto">
          <a:xfrm>
            <a:off x="7508875" y="55991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6" name="Line 156"/>
          <p:cNvSpPr>
            <a:spLocks noChangeShapeType="1"/>
          </p:cNvSpPr>
          <p:nvPr/>
        </p:nvSpPr>
        <p:spPr bwMode="auto">
          <a:xfrm>
            <a:off x="8093075" y="5611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7" name="Line 157"/>
          <p:cNvSpPr>
            <a:spLocks noChangeShapeType="1"/>
          </p:cNvSpPr>
          <p:nvPr/>
        </p:nvSpPr>
        <p:spPr bwMode="auto">
          <a:xfrm>
            <a:off x="5765800" y="56467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8" name="Line 158"/>
          <p:cNvSpPr>
            <a:spLocks noChangeShapeType="1"/>
          </p:cNvSpPr>
          <p:nvPr/>
        </p:nvSpPr>
        <p:spPr bwMode="auto">
          <a:xfrm>
            <a:off x="5203825" y="5640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9" name="Line 159"/>
          <p:cNvSpPr>
            <a:spLocks noChangeShapeType="1"/>
          </p:cNvSpPr>
          <p:nvPr/>
        </p:nvSpPr>
        <p:spPr bwMode="auto">
          <a:xfrm>
            <a:off x="4084638" y="5600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0" name="Text Box 160"/>
          <p:cNvSpPr txBox="1">
            <a:spLocks noChangeArrowheads="1"/>
          </p:cNvSpPr>
          <p:nvPr/>
        </p:nvSpPr>
        <p:spPr bwMode="auto">
          <a:xfrm>
            <a:off x="1700213" y="5969000"/>
            <a:ext cx="6911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a:t>
            </a:r>
            <a:r>
              <a:rPr kumimoji="1" lang="zh-CN" altLang="en-US" sz="2400" b="1">
                <a:solidFill>
                  <a:srgbClr val="006600"/>
                </a:solidFill>
                <a:ea typeface="宋体" panose="02010600030101010101" pitchFamily="2" charset="-122"/>
              </a:rPr>
              <a:t>√    √</a:t>
            </a:r>
            <a:r>
              <a:rPr kumimoji="1" lang="zh-CN" altLang="en-US" sz="2400">
                <a:solidFill>
                  <a:srgbClr val="006600"/>
                </a:solidFill>
                <a:ea typeface="宋体" panose="02010600030101010101" pitchFamily="2" charset="-122"/>
              </a:rPr>
              <a:t> </a:t>
            </a:r>
            <a:r>
              <a:rPr kumimoji="1" lang="zh-CN" altLang="en-US" sz="2400">
                <a:ea typeface="宋体" panose="02010600030101010101" pitchFamily="2" charset="-122"/>
              </a:rPr>
              <a:t>                 </a:t>
            </a:r>
          </a:p>
        </p:txBody>
      </p:sp>
      <p:sp>
        <p:nvSpPr>
          <p:cNvPr id="66721" name="Text Box 161"/>
          <p:cNvSpPr txBox="1">
            <a:spLocks noChangeArrowheads="1"/>
          </p:cNvSpPr>
          <p:nvPr/>
        </p:nvSpPr>
        <p:spPr bwMode="auto">
          <a:xfrm>
            <a:off x="3578225" y="4533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2" name="Text Box 162"/>
          <p:cNvSpPr txBox="1">
            <a:spLocks noChangeArrowheads="1"/>
          </p:cNvSpPr>
          <p:nvPr/>
        </p:nvSpPr>
        <p:spPr bwMode="auto">
          <a:xfrm>
            <a:off x="4168775" y="49133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23" name="Text Box 163"/>
          <p:cNvSpPr txBox="1">
            <a:spLocks noChangeArrowheads="1"/>
          </p:cNvSpPr>
          <p:nvPr/>
        </p:nvSpPr>
        <p:spPr bwMode="auto">
          <a:xfrm>
            <a:off x="4111625" y="45466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4" name="Text Box 164"/>
          <p:cNvSpPr txBox="1">
            <a:spLocks noChangeArrowheads="1"/>
          </p:cNvSpPr>
          <p:nvPr/>
        </p:nvSpPr>
        <p:spPr bwMode="auto">
          <a:xfrm>
            <a:off x="6426200" y="56118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25" name="Text Box 165"/>
          <p:cNvSpPr txBox="1">
            <a:spLocks noChangeArrowheads="1"/>
          </p:cNvSpPr>
          <p:nvPr/>
        </p:nvSpPr>
        <p:spPr bwMode="auto">
          <a:xfrm>
            <a:off x="7021513" y="56038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6" name="Text Box 166"/>
          <p:cNvSpPr txBox="1">
            <a:spLocks noChangeArrowheads="1"/>
          </p:cNvSpPr>
          <p:nvPr/>
        </p:nvSpPr>
        <p:spPr bwMode="auto">
          <a:xfrm>
            <a:off x="76057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7" name="Text Box 167"/>
          <p:cNvSpPr txBox="1">
            <a:spLocks noChangeArrowheads="1"/>
          </p:cNvSpPr>
          <p:nvPr/>
        </p:nvSpPr>
        <p:spPr bwMode="auto">
          <a:xfrm>
            <a:off x="81899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8" name="Text Box 168"/>
          <p:cNvSpPr txBox="1">
            <a:spLocks noChangeArrowheads="1"/>
          </p:cNvSpPr>
          <p:nvPr/>
        </p:nvSpPr>
        <p:spPr bwMode="auto">
          <a:xfrm>
            <a:off x="317500" y="4978400"/>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ea typeface="黑体" panose="02010609060101010101" pitchFamily="49" charset="-122"/>
              </a:rPr>
              <a:t>4行/组</a:t>
            </a:r>
            <a:endParaRPr kumimoji="1" lang="en-US" altLang="zh-CN" sz="2400" b="1">
              <a:ea typeface="黑体" panose="02010609060101010101" pitchFamily="49" charset="-122"/>
            </a:endParaRPr>
          </a:p>
        </p:txBody>
      </p:sp>
      <p:sp>
        <p:nvSpPr>
          <p:cNvPr id="66729" name="Text Box 169"/>
          <p:cNvSpPr txBox="1">
            <a:spLocks noChangeArrowheads="1"/>
          </p:cNvSpPr>
          <p:nvPr/>
        </p:nvSpPr>
        <p:spPr bwMode="auto">
          <a:xfrm>
            <a:off x="296863" y="2138363"/>
            <a:ext cx="73358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6600"/>
                </a:solidFill>
                <a:latin typeface="微软雅黑" panose="020B0503020204020204" pitchFamily="34" charset="-122"/>
                <a:ea typeface="微软雅黑" panose="020B0503020204020204" pitchFamily="34" charset="-122"/>
              </a:rPr>
              <a:t>注：通常一组中含有</a:t>
            </a:r>
            <a:r>
              <a:rPr kumimoji="1" lang="en-US" altLang="zh-CN" sz="2000" b="1">
                <a:solidFill>
                  <a:srgbClr val="006600"/>
                </a:solidFill>
                <a:latin typeface="微软雅黑" panose="020B0503020204020204" pitchFamily="34" charset="-122"/>
                <a:ea typeface="微软雅黑" panose="020B0503020204020204" pitchFamily="34" charset="-122"/>
              </a:rPr>
              <a:t>2</a:t>
            </a:r>
            <a:r>
              <a:rPr kumimoji="1" lang="en-US" altLang="zh-CN" sz="2000" b="1" baseline="30000">
                <a:solidFill>
                  <a:srgbClr val="006600"/>
                </a:solidFill>
                <a:latin typeface="微软雅黑" panose="020B0503020204020204" pitchFamily="34" charset="-122"/>
                <a:ea typeface="微软雅黑" panose="020B0503020204020204" pitchFamily="34" charset="-122"/>
              </a:rPr>
              <a:t>k</a:t>
            </a:r>
            <a:r>
              <a:rPr kumimoji="1" lang="zh-CN" altLang="en-US" sz="2000" b="1">
                <a:solidFill>
                  <a:srgbClr val="006600"/>
                </a:solidFill>
                <a:latin typeface="微软雅黑" panose="020B0503020204020204" pitchFamily="34" charset="-122"/>
                <a:ea typeface="微软雅黑" panose="020B0503020204020204" pitchFamily="34" charset="-122"/>
              </a:rPr>
              <a:t>行，这里</a:t>
            </a:r>
            <a:r>
              <a:rPr kumimoji="1" lang="en-US" altLang="zh-CN" sz="2000" b="1">
                <a:solidFill>
                  <a:srgbClr val="006600"/>
                </a:solidFill>
                <a:latin typeface="微软雅黑" panose="020B0503020204020204" pitchFamily="34" charset="-122"/>
                <a:ea typeface="微软雅黑" panose="020B0503020204020204" pitchFamily="34" charset="-122"/>
              </a:rPr>
              <a:t>3</a:t>
            </a:r>
            <a:r>
              <a:rPr kumimoji="1" lang="zh-CN" altLang="en-US" sz="2000" b="1">
                <a:solidFill>
                  <a:srgbClr val="006600"/>
                </a:solidFill>
                <a:latin typeface="微软雅黑" panose="020B0503020204020204" pitchFamily="34" charset="-122"/>
                <a:ea typeface="微软雅黑" panose="020B0503020204020204" pitchFamily="34" charset="-122"/>
              </a:rPr>
              <a:t>行</a:t>
            </a:r>
            <a:r>
              <a:rPr kumimoji="1" lang="en-US" altLang="zh-CN" sz="2000" b="1">
                <a:solidFill>
                  <a:srgbClr val="006600"/>
                </a:solidFill>
                <a:latin typeface="微软雅黑" panose="020B0503020204020204" pitchFamily="34" charset="-122"/>
                <a:ea typeface="微软雅黑" panose="020B0503020204020204" pitchFamily="34" charset="-122"/>
              </a:rPr>
              <a:t>/</a:t>
            </a:r>
            <a:r>
              <a:rPr kumimoji="1" lang="zh-CN" altLang="en-US" sz="2000" b="1">
                <a:solidFill>
                  <a:srgbClr val="006600"/>
                </a:solidFill>
                <a:latin typeface="微软雅黑" panose="020B0503020204020204" pitchFamily="34" charset="-122"/>
                <a:ea typeface="微软雅黑" panose="020B0503020204020204" pitchFamily="34" charset="-122"/>
              </a:rPr>
              <a:t>组主要为了简化问题而假设</a:t>
            </a:r>
          </a:p>
        </p:txBody>
      </p:sp>
      <p:sp>
        <p:nvSpPr>
          <p:cNvPr id="615594" name="Text Box 170"/>
          <p:cNvSpPr txBox="1">
            <a:spLocks noChangeArrowheads="1"/>
          </p:cNvSpPr>
          <p:nvPr/>
        </p:nvSpPr>
        <p:spPr bwMode="auto">
          <a:xfrm>
            <a:off x="6283325" y="736600"/>
            <a:ext cx="224948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FF0000"/>
                </a:solidFill>
                <a:latin typeface="微软雅黑" panose="020B0503020204020204" pitchFamily="34" charset="-122"/>
                <a:ea typeface="微软雅黑" panose="020B0503020204020204" pitchFamily="34" charset="-122"/>
              </a:rPr>
              <a:t>总是把最先从图书馆搬来的书还回去！</a:t>
            </a:r>
          </a:p>
        </p:txBody>
      </p:sp>
      <p:sp>
        <p:nvSpPr>
          <p:cNvPr id="667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E58275C-B10A-4BA1-BA65-606BBE433C24}" type="slidenum">
              <a:rPr lang="zh-CN" altLang="en-US" sz="1200" smtClean="0">
                <a:solidFill>
                  <a:srgbClr val="898989"/>
                </a:solidFill>
              </a:rPr>
              <a:pPr/>
              <a:t>55</a:t>
            </a:fld>
            <a:endParaRPr lang="zh-CN" altLang="en-US"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r>
              <a:rPr lang="en-US" altLang="zh-CN">
                <a:solidFill>
                  <a:srgbClr val="CC0000"/>
                </a:solidFill>
              </a:rPr>
              <a:t>(LRU)</a:t>
            </a:r>
          </a:p>
        </p:txBody>
      </p:sp>
      <p:sp>
        <p:nvSpPr>
          <p:cNvPr id="67587" name="Rectangle 3"/>
          <p:cNvSpPr>
            <a:spLocks noGrp="1" noChangeArrowheads="1"/>
          </p:cNvSpPr>
          <p:nvPr>
            <p:ph type="body" idx="4294967295"/>
          </p:nvPr>
        </p:nvSpPr>
        <p:spPr>
          <a:xfrm>
            <a:off x="142875" y="1171575"/>
            <a:ext cx="8640763" cy="1524000"/>
          </a:xfrm>
        </p:spPr>
        <p:txBody>
          <a:bodyPr lIns="91440" tIns="45720" rIns="91440" bIns="45720"/>
          <a:lstStyle/>
          <a:p>
            <a:pPr eaLnBrk="1" hangingPunct="1"/>
            <a:r>
              <a:rPr lang="zh-CN" altLang="en-US" sz="2000">
                <a:latin typeface="微软雅黑" panose="020B0503020204020204" pitchFamily="34" charset="-122"/>
                <a:ea typeface="微软雅黑" panose="020B0503020204020204" pitchFamily="34" charset="-122"/>
              </a:rPr>
              <a:t>总是把最近最少用的那一块淘汰掉。</a:t>
            </a:r>
          </a:p>
          <a:p>
            <a:pPr lvl="1" eaLnBrk="1" hangingPunct="1">
              <a:buFontTx/>
              <a:buNone/>
            </a:pPr>
            <a:r>
              <a:rPr lang="zh-CN" altLang="en-US" sz="2000">
                <a:latin typeface="微软雅黑" panose="020B0503020204020204" pitchFamily="34" charset="-122"/>
                <a:ea typeface="微软雅黑" panose="020B0503020204020204" pitchFamily="34" charset="-122"/>
              </a:rPr>
              <a:t>例：假定主存中的5块{1,2,3,4,5}同时映射到</a:t>
            </a:r>
            <a:r>
              <a:rPr lang="en-US" altLang="zh-CN" sz="2000">
                <a:latin typeface="微软雅黑" panose="020B0503020204020204" pitchFamily="34" charset="-122"/>
                <a:ea typeface="微软雅黑" panose="020B0503020204020204" pitchFamily="34" charset="-122"/>
              </a:rPr>
              <a:t>Cache</a:t>
            </a:r>
            <a:r>
              <a:rPr lang="zh-CN" altLang="en-US" sz="2000">
                <a:latin typeface="微软雅黑" panose="020B0503020204020204" pitchFamily="34" charset="-122"/>
                <a:ea typeface="微软雅黑" panose="020B0503020204020204" pitchFamily="34" charset="-122"/>
              </a:rPr>
              <a:t>同一组中，对于同一地址流，考察3行/组、 4行/组、 5行/组的情况。</a:t>
            </a:r>
          </a:p>
          <a:p>
            <a:pPr eaLnBrk="1" hangingPunct="1"/>
            <a:endParaRPr lang="zh-CN" altLang="en-US" sz="2000">
              <a:latin typeface="微软雅黑" panose="020B0503020204020204" pitchFamily="34" charset="-122"/>
              <a:ea typeface="微软雅黑" panose="020B0503020204020204" pitchFamily="34" charset="-122"/>
            </a:endParaRPr>
          </a:p>
        </p:txBody>
      </p:sp>
      <p:sp>
        <p:nvSpPr>
          <p:cNvPr id="67588" name="Text Box 4"/>
          <p:cNvSpPr txBox="1">
            <a:spLocks noChangeArrowheads="1"/>
          </p:cNvSpPr>
          <p:nvPr/>
        </p:nvSpPr>
        <p:spPr bwMode="auto">
          <a:xfrm>
            <a:off x="4502150" y="4113213"/>
            <a:ext cx="255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589" name="Rectangle 5"/>
          <p:cNvSpPr>
            <a:spLocks noChangeArrowheads="1"/>
          </p:cNvSpPr>
          <p:nvPr/>
        </p:nvSpPr>
        <p:spPr bwMode="auto">
          <a:xfrm>
            <a:off x="7867650" y="2981325"/>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0" name="Line 6"/>
          <p:cNvSpPr>
            <a:spLocks noChangeShapeType="1"/>
          </p:cNvSpPr>
          <p:nvPr/>
        </p:nvSpPr>
        <p:spPr bwMode="auto">
          <a:xfrm>
            <a:off x="7867650" y="34004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7"/>
          <p:cNvSpPr>
            <a:spLocks noChangeShapeType="1"/>
          </p:cNvSpPr>
          <p:nvPr/>
        </p:nvSpPr>
        <p:spPr bwMode="auto">
          <a:xfrm>
            <a:off x="7859713"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Rectangle 8"/>
          <p:cNvSpPr>
            <a:spLocks noChangeArrowheads="1"/>
          </p:cNvSpPr>
          <p:nvPr/>
        </p:nvSpPr>
        <p:spPr bwMode="auto">
          <a:xfrm>
            <a:off x="1544638" y="3009900"/>
            <a:ext cx="376237" cy="18430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3" name="Rectangle 9"/>
          <p:cNvSpPr>
            <a:spLocks noChangeArrowheads="1"/>
          </p:cNvSpPr>
          <p:nvPr/>
        </p:nvSpPr>
        <p:spPr bwMode="auto">
          <a:xfrm>
            <a:off x="2141538" y="2998788"/>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4" name="Line 10"/>
          <p:cNvSpPr>
            <a:spLocks noChangeShapeType="1"/>
          </p:cNvSpPr>
          <p:nvPr/>
        </p:nvSpPr>
        <p:spPr bwMode="auto">
          <a:xfrm>
            <a:off x="1546225" y="33909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p:cNvSpPr>
            <a:spLocks noChangeShapeType="1"/>
          </p:cNvSpPr>
          <p:nvPr/>
        </p:nvSpPr>
        <p:spPr bwMode="auto">
          <a:xfrm>
            <a:off x="1538288" y="37592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Text Box 12"/>
          <p:cNvSpPr txBox="1">
            <a:spLocks noChangeArrowheads="1"/>
          </p:cNvSpPr>
          <p:nvPr/>
        </p:nvSpPr>
        <p:spPr bwMode="auto">
          <a:xfrm>
            <a:off x="1558925" y="30130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a:t>
            </a:r>
          </a:p>
        </p:txBody>
      </p:sp>
      <p:sp>
        <p:nvSpPr>
          <p:cNvPr id="67597" name="Line 13"/>
          <p:cNvSpPr>
            <a:spLocks noChangeShapeType="1"/>
          </p:cNvSpPr>
          <p:nvPr/>
        </p:nvSpPr>
        <p:spPr bwMode="auto">
          <a:xfrm>
            <a:off x="2149475" y="33956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14"/>
          <p:cNvSpPr>
            <a:spLocks noChangeShapeType="1"/>
          </p:cNvSpPr>
          <p:nvPr/>
        </p:nvSpPr>
        <p:spPr bwMode="auto">
          <a:xfrm>
            <a:off x="2141538" y="3751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Text Box 15"/>
          <p:cNvSpPr txBox="1">
            <a:spLocks noChangeArrowheads="1"/>
          </p:cNvSpPr>
          <p:nvPr/>
        </p:nvSpPr>
        <p:spPr bwMode="auto">
          <a:xfrm>
            <a:off x="2162175" y="30178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00" name="Text Box 16"/>
          <p:cNvSpPr txBox="1">
            <a:spLocks noChangeArrowheads="1"/>
          </p:cNvSpPr>
          <p:nvPr/>
        </p:nvSpPr>
        <p:spPr bwMode="auto">
          <a:xfrm>
            <a:off x="3933825" y="4092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01" name="Text Box 17"/>
          <p:cNvSpPr txBox="1">
            <a:spLocks noChangeArrowheads="1"/>
          </p:cNvSpPr>
          <p:nvPr/>
        </p:nvSpPr>
        <p:spPr bwMode="auto">
          <a:xfrm>
            <a:off x="2225675" y="34067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2" name="Text Box 18"/>
          <p:cNvSpPr txBox="1">
            <a:spLocks noChangeArrowheads="1"/>
          </p:cNvSpPr>
          <p:nvPr/>
        </p:nvSpPr>
        <p:spPr bwMode="auto">
          <a:xfrm>
            <a:off x="2814638" y="3746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3" name="Rectangle 19"/>
          <p:cNvSpPr>
            <a:spLocks noChangeArrowheads="1"/>
          </p:cNvSpPr>
          <p:nvPr/>
        </p:nvSpPr>
        <p:spPr bwMode="auto">
          <a:xfrm>
            <a:off x="2741613" y="2995613"/>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4" name="Line 20"/>
          <p:cNvSpPr>
            <a:spLocks noChangeShapeType="1"/>
          </p:cNvSpPr>
          <p:nvPr/>
        </p:nvSpPr>
        <p:spPr bwMode="auto">
          <a:xfrm>
            <a:off x="2741613" y="33893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p:cNvSpPr>
            <a:spLocks noChangeShapeType="1"/>
          </p:cNvSpPr>
          <p:nvPr/>
        </p:nvSpPr>
        <p:spPr bwMode="auto">
          <a:xfrm>
            <a:off x="2733675" y="3744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22"/>
          <p:cNvSpPr txBox="1">
            <a:spLocks noChangeArrowheads="1"/>
          </p:cNvSpPr>
          <p:nvPr/>
        </p:nvSpPr>
        <p:spPr bwMode="auto">
          <a:xfrm>
            <a:off x="2741613" y="30241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3</a:t>
            </a:r>
          </a:p>
        </p:txBody>
      </p:sp>
      <p:sp>
        <p:nvSpPr>
          <p:cNvPr id="67607" name="Rectangle 23"/>
          <p:cNvSpPr>
            <a:spLocks noChangeArrowheads="1"/>
          </p:cNvSpPr>
          <p:nvPr/>
        </p:nvSpPr>
        <p:spPr bwMode="auto">
          <a:xfrm>
            <a:off x="3306763" y="3001963"/>
            <a:ext cx="376237" cy="18573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8" name="Rectangle 24"/>
          <p:cNvSpPr>
            <a:spLocks noChangeArrowheads="1"/>
          </p:cNvSpPr>
          <p:nvPr/>
        </p:nvSpPr>
        <p:spPr bwMode="auto">
          <a:xfrm>
            <a:off x="3852863" y="2990850"/>
            <a:ext cx="376237" cy="18542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9" name="Line 25"/>
          <p:cNvSpPr>
            <a:spLocks noChangeShapeType="1"/>
          </p:cNvSpPr>
          <p:nvPr/>
        </p:nvSpPr>
        <p:spPr bwMode="auto">
          <a:xfrm>
            <a:off x="3308350" y="33829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6"/>
          <p:cNvSpPr>
            <a:spLocks noChangeShapeType="1"/>
          </p:cNvSpPr>
          <p:nvPr/>
        </p:nvSpPr>
        <p:spPr bwMode="auto">
          <a:xfrm>
            <a:off x="3300413" y="3751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Text Box 27"/>
          <p:cNvSpPr txBox="1">
            <a:spLocks noChangeArrowheads="1"/>
          </p:cNvSpPr>
          <p:nvPr/>
        </p:nvSpPr>
        <p:spPr bwMode="auto">
          <a:xfrm>
            <a:off x="3382963" y="408463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12" name="Line 28"/>
          <p:cNvSpPr>
            <a:spLocks noChangeShapeType="1"/>
          </p:cNvSpPr>
          <p:nvPr/>
        </p:nvSpPr>
        <p:spPr bwMode="auto">
          <a:xfrm>
            <a:off x="3860800" y="33877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Line 29"/>
          <p:cNvSpPr>
            <a:spLocks noChangeShapeType="1"/>
          </p:cNvSpPr>
          <p:nvPr/>
        </p:nvSpPr>
        <p:spPr bwMode="auto">
          <a:xfrm>
            <a:off x="3852863" y="3756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Text Box 30"/>
          <p:cNvSpPr txBox="1">
            <a:spLocks noChangeArrowheads="1"/>
          </p:cNvSpPr>
          <p:nvPr/>
        </p:nvSpPr>
        <p:spPr bwMode="auto">
          <a:xfrm>
            <a:off x="5051425" y="412273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15" name="Text Box 31"/>
          <p:cNvSpPr txBox="1">
            <a:spLocks noChangeArrowheads="1"/>
          </p:cNvSpPr>
          <p:nvPr/>
        </p:nvSpPr>
        <p:spPr bwMode="auto">
          <a:xfrm>
            <a:off x="3389313" y="34004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6" name="Text Box 32"/>
          <p:cNvSpPr txBox="1">
            <a:spLocks noChangeArrowheads="1"/>
          </p:cNvSpPr>
          <p:nvPr/>
        </p:nvSpPr>
        <p:spPr bwMode="auto">
          <a:xfrm>
            <a:off x="5662613" y="4510088"/>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7" name="Text Box 33"/>
          <p:cNvSpPr txBox="1">
            <a:spLocks noChangeArrowheads="1"/>
          </p:cNvSpPr>
          <p:nvPr/>
        </p:nvSpPr>
        <p:spPr bwMode="auto">
          <a:xfrm>
            <a:off x="3937000" y="3763963"/>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8" name="Rectangle 34"/>
          <p:cNvSpPr>
            <a:spLocks noChangeArrowheads="1"/>
          </p:cNvSpPr>
          <p:nvPr/>
        </p:nvSpPr>
        <p:spPr bwMode="auto">
          <a:xfrm>
            <a:off x="4403725" y="2994025"/>
            <a:ext cx="376238" cy="184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19" name="Line 35"/>
          <p:cNvSpPr>
            <a:spLocks noChangeShapeType="1"/>
          </p:cNvSpPr>
          <p:nvPr/>
        </p:nvSpPr>
        <p:spPr bwMode="auto">
          <a:xfrm>
            <a:off x="4403725" y="33877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36"/>
          <p:cNvSpPr>
            <a:spLocks noChangeShapeType="1"/>
          </p:cNvSpPr>
          <p:nvPr/>
        </p:nvSpPr>
        <p:spPr bwMode="auto">
          <a:xfrm>
            <a:off x="4408488" y="37433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Text Box 37"/>
          <p:cNvSpPr txBox="1">
            <a:spLocks noChangeArrowheads="1"/>
          </p:cNvSpPr>
          <p:nvPr/>
        </p:nvSpPr>
        <p:spPr bwMode="auto">
          <a:xfrm>
            <a:off x="4479925" y="30226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22" name="Rectangle 38"/>
          <p:cNvSpPr>
            <a:spLocks noChangeArrowheads="1"/>
          </p:cNvSpPr>
          <p:nvPr/>
        </p:nvSpPr>
        <p:spPr bwMode="auto">
          <a:xfrm>
            <a:off x="4968875" y="2987675"/>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3" name="Rectangle 39"/>
          <p:cNvSpPr>
            <a:spLocks noChangeArrowheads="1"/>
          </p:cNvSpPr>
          <p:nvPr/>
        </p:nvSpPr>
        <p:spPr bwMode="auto">
          <a:xfrm>
            <a:off x="5540375" y="2989263"/>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4" name="Line 40"/>
          <p:cNvSpPr>
            <a:spLocks noChangeShapeType="1"/>
          </p:cNvSpPr>
          <p:nvPr/>
        </p:nvSpPr>
        <p:spPr bwMode="auto">
          <a:xfrm>
            <a:off x="4970463" y="33940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5" name="Line 41"/>
          <p:cNvSpPr>
            <a:spLocks noChangeShapeType="1"/>
          </p:cNvSpPr>
          <p:nvPr/>
        </p:nvSpPr>
        <p:spPr bwMode="auto">
          <a:xfrm>
            <a:off x="4975225" y="37496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6" name="Text Box 42"/>
          <p:cNvSpPr txBox="1">
            <a:spLocks noChangeArrowheads="1"/>
          </p:cNvSpPr>
          <p:nvPr/>
        </p:nvSpPr>
        <p:spPr bwMode="auto">
          <a:xfrm>
            <a:off x="4983163" y="30035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27" name="Line 43"/>
          <p:cNvSpPr>
            <a:spLocks noChangeShapeType="1"/>
          </p:cNvSpPr>
          <p:nvPr/>
        </p:nvSpPr>
        <p:spPr bwMode="auto">
          <a:xfrm>
            <a:off x="5535613" y="33988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44"/>
          <p:cNvSpPr>
            <a:spLocks noChangeShapeType="1"/>
          </p:cNvSpPr>
          <p:nvPr/>
        </p:nvSpPr>
        <p:spPr bwMode="auto">
          <a:xfrm>
            <a:off x="5540375" y="37544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9" name="Text Box 45"/>
          <p:cNvSpPr txBox="1">
            <a:spLocks noChangeArrowheads="1"/>
          </p:cNvSpPr>
          <p:nvPr/>
        </p:nvSpPr>
        <p:spPr bwMode="auto">
          <a:xfrm>
            <a:off x="5637213" y="37607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0" name="Text Box 46"/>
          <p:cNvSpPr txBox="1">
            <a:spLocks noChangeArrowheads="1"/>
          </p:cNvSpPr>
          <p:nvPr/>
        </p:nvSpPr>
        <p:spPr bwMode="auto">
          <a:xfrm>
            <a:off x="5059363" y="33845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1" name="Text Box 47"/>
          <p:cNvSpPr txBox="1">
            <a:spLocks noChangeArrowheads="1"/>
          </p:cNvSpPr>
          <p:nvPr/>
        </p:nvSpPr>
        <p:spPr bwMode="auto">
          <a:xfrm>
            <a:off x="5637213" y="41497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32" name="Text Box 48"/>
          <p:cNvSpPr txBox="1">
            <a:spLocks noChangeArrowheads="1"/>
          </p:cNvSpPr>
          <p:nvPr/>
        </p:nvSpPr>
        <p:spPr bwMode="auto">
          <a:xfrm>
            <a:off x="6818313" y="33639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3" name="Rectangle 49"/>
          <p:cNvSpPr>
            <a:spLocks noChangeArrowheads="1"/>
          </p:cNvSpPr>
          <p:nvPr/>
        </p:nvSpPr>
        <p:spPr bwMode="auto">
          <a:xfrm>
            <a:off x="6686550" y="2971800"/>
            <a:ext cx="376238" cy="18938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4" name="Line 50"/>
          <p:cNvSpPr>
            <a:spLocks noChangeShapeType="1"/>
          </p:cNvSpPr>
          <p:nvPr/>
        </p:nvSpPr>
        <p:spPr bwMode="auto">
          <a:xfrm>
            <a:off x="6134100"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1"/>
          <p:cNvSpPr>
            <a:spLocks noChangeShapeType="1"/>
          </p:cNvSpPr>
          <p:nvPr/>
        </p:nvSpPr>
        <p:spPr bwMode="auto">
          <a:xfrm>
            <a:off x="6126163"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Rectangle 52"/>
          <p:cNvSpPr>
            <a:spLocks noChangeArrowheads="1"/>
          </p:cNvSpPr>
          <p:nvPr/>
        </p:nvSpPr>
        <p:spPr bwMode="auto">
          <a:xfrm>
            <a:off x="6146800" y="2978150"/>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7" name="Rectangle 53"/>
          <p:cNvSpPr>
            <a:spLocks noChangeArrowheads="1"/>
          </p:cNvSpPr>
          <p:nvPr/>
        </p:nvSpPr>
        <p:spPr bwMode="auto">
          <a:xfrm>
            <a:off x="7270750" y="2967038"/>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8" name="Line 54"/>
          <p:cNvSpPr>
            <a:spLocks noChangeShapeType="1"/>
          </p:cNvSpPr>
          <p:nvPr/>
        </p:nvSpPr>
        <p:spPr bwMode="auto">
          <a:xfrm>
            <a:off x="6688138" y="3359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55"/>
          <p:cNvSpPr>
            <a:spLocks noChangeShapeType="1"/>
          </p:cNvSpPr>
          <p:nvPr/>
        </p:nvSpPr>
        <p:spPr bwMode="auto">
          <a:xfrm>
            <a:off x="6692900" y="3714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Text Box 56"/>
          <p:cNvSpPr txBox="1">
            <a:spLocks noChangeArrowheads="1"/>
          </p:cNvSpPr>
          <p:nvPr/>
        </p:nvSpPr>
        <p:spPr bwMode="auto">
          <a:xfrm>
            <a:off x="6786563" y="2981325"/>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1" name="Line 57"/>
          <p:cNvSpPr>
            <a:spLocks noChangeShapeType="1"/>
          </p:cNvSpPr>
          <p:nvPr/>
        </p:nvSpPr>
        <p:spPr bwMode="auto">
          <a:xfrm>
            <a:off x="7265988"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58"/>
          <p:cNvSpPr>
            <a:spLocks noChangeShapeType="1"/>
          </p:cNvSpPr>
          <p:nvPr/>
        </p:nvSpPr>
        <p:spPr bwMode="auto">
          <a:xfrm>
            <a:off x="7270750"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Text Box 59"/>
          <p:cNvSpPr txBox="1">
            <a:spLocks noChangeArrowheads="1"/>
          </p:cNvSpPr>
          <p:nvPr/>
        </p:nvSpPr>
        <p:spPr bwMode="auto">
          <a:xfrm>
            <a:off x="7342188" y="2986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44" name="Text Box 60"/>
          <p:cNvSpPr txBox="1">
            <a:spLocks noChangeArrowheads="1"/>
          </p:cNvSpPr>
          <p:nvPr/>
        </p:nvSpPr>
        <p:spPr bwMode="auto">
          <a:xfrm>
            <a:off x="6799263" y="372586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45" name="Text Box 61"/>
          <p:cNvSpPr txBox="1">
            <a:spLocks noChangeArrowheads="1"/>
          </p:cNvSpPr>
          <p:nvPr/>
        </p:nvSpPr>
        <p:spPr bwMode="auto">
          <a:xfrm>
            <a:off x="7354888" y="3375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6" name="Text Box 62"/>
          <p:cNvSpPr txBox="1">
            <a:spLocks noChangeArrowheads="1"/>
          </p:cNvSpPr>
          <p:nvPr/>
        </p:nvSpPr>
        <p:spPr bwMode="auto">
          <a:xfrm>
            <a:off x="7354888" y="3740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7" name="Text Box 63"/>
          <p:cNvSpPr txBox="1">
            <a:spLocks noChangeArrowheads="1"/>
          </p:cNvSpPr>
          <p:nvPr/>
        </p:nvSpPr>
        <p:spPr bwMode="auto">
          <a:xfrm>
            <a:off x="2822575" y="3398838"/>
            <a:ext cx="2428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8" name="Text Box 64"/>
          <p:cNvSpPr txBox="1">
            <a:spLocks noChangeArrowheads="1"/>
          </p:cNvSpPr>
          <p:nvPr/>
        </p:nvSpPr>
        <p:spPr bwMode="auto">
          <a:xfrm>
            <a:off x="3381375" y="37369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9" name="Text Box 65"/>
          <p:cNvSpPr txBox="1">
            <a:spLocks noChangeArrowheads="1"/>
          </p:cNvSpPr>
          <p:nvPr/>
        </p:nvSpPr>
        <p:spPr bwMode="auto">
          <a:xfrm>
            <a:off x="4492625" y="3403600"/>
            <a:ext cx="258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0" name="Text Box 66"/>
          <p:cNvSpPr txBox="1">
            <a:spLocks noChangeArrowheads="1"/>
          </p:cNvSpPr>
          <p:nvPr/>
        </p:nvSpPr>
        <p:spPr bwMode="auto">
          <a:xfrm>
            <a:off x="4510088" y="3752850"/>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1" name="Text Box 67"/>
          <p:cNvSpPr txBox="1">
            <a:spLocks noChangeArrowheads="1"/>
          </p:cNvSpPr>
          <p:nvPr/>
        </p:nvSpPr>
        <p:spPr bwMode="auto">
          <a:xfrm>
            <a:off x="5065713" y="376078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2" name="Text Box 68"/>
          <p:cNvSpPr txBox="1">
            <a:spLocks noChangeArrowheads="1"/>
          </p:cNvSpPr>
          <p:nvPr/>
        </p:nvSpPr>
        <p:spPr bwMode="auto">
          <a:xfrm>
            <a:off x="5553075" y="34147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53" name="Text Box 69"/>
          <p:cNvSpPr txBox="1">
            <a:spLocks noChangeArrowheads="1"/>
          </p:cNvSpPr>
          <p:nvPr/>
        </p:nvSpPr>
        <p:spPr bwMode="auto">
          <a:xfrm>
            <a:off x="6208713" y="3357563"/>
            <a:ext cx="268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4" name="Text Box 70"/>
          <p:cNvSpPr txBox="1">
            <a:spLocks noChangeArrowheads="1"/>
          </p:cNvSpPr>
          <p:nvPr/>
        </p:nvSpPr>
        <p:spPr bwMode="auto">
          <a:xfrm>
            <a:off x="6221413" y="3746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5" name="Text Box 71"/>
          <p:cNvSpPr txBox="1">
            <a:spLocks noChangeArrowheads="1"/>
          </p:cNvSpPr>
          <p:nvPr/>
        </p:nvSpPr>
        <p:spPr bwMode="auto">
          <a:xfrm>
            <a:off x="6149975" y="2989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56" name="Text Box 72"/>
          <p:cNvSpPr txBox="1">
            <a:spLocks noChangeArrowheads="1"/>
          </p:cNvSpPr>
          <p:nvPr/>
        </p:nvSpPr>
        <p:spPr bwMode="auto">
          <a:xfrm>
            <a:off x="7958138" y="29829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7" name="Text Box 73"/>
          <p:cNvSpPr txBox="1">
            <a:spLocks noChangeArrowheads="1"/>
          </p:cNvSpPr>
          <p:nvPr/>
        </p:nvSpPr>
        <p:spPr bwMode="auto">
          <a:xfrm>
            <a:off x="7958138" y="3371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8" name="Text Box 74"/>
          <p:cNvSpPr txBox="1">
            <a:spLocks noChangeArrowheads="1"/>
          </p:cNvSpPr>
          <p:nvPr/>
        </p:nvSpPr>
        <p:spPr bwMode="auto">
          <a:xfrm>
            <a:off x="7970838" y="37369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59" name="Line 75"/>
          <p:cNvSpPr>
            <a:spLocks noChangeShapeType="1"/>
          </p:cNvSpPr>
          <p:nvPr/>
        </p:nvSpPr>
        <p:spPr bwMode="auto">
          <a:xfrm>
            <a:off x="1538288" y="4102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Line 76"/>
          <p:cNvSpPr>
            <a:spLocks noChangeShapeType="1"/>
          </p:cNvSpPr>
          <p:nvPr/>
        </p:nvSpPr>
        <p:spPr bwMode="auto">
          <a:xfrm>
            <a:off x="2147888" y="4089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1" name="Line 77"/>
          <p:cNvSpPr>
            <a:spLocks noChangeShapeType="1"/>
          </p:cNvSpPr>
          <p:nvPr/>
        </p:nvSpPr>
        <p:spPr bwMode="auto">
          <a:xfrm>
            <a:off x="2732088" y="4076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2" name="Line 78"/>
          <p:cNvSpPr>
            <a:spLocks noChangeShapeType="1"/>
          </p:cNvSpPr>
          <p:nvPr/>
        </p:nvSpPr>
        <p:spPr bwMode="auto">
          <a:xfrm>
            <a:off x="3303588" y="40830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9"/>
          <p:cNvSpPr>
            <a:spLocks noChangeShapeType="1"/>
          </p:cNvSpPr>
          <p:nvPr/>
        </p:nvSpPr>
        <p:spPr bwMode="auto">
          <a:xfrm>
            <a:off x="4410075" y="4121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80"/>
          <p:cNvSpPr>
            <a:spLocks noChangeShapeType="1"/>
          </p:cNvSpPr>
          <p:nvPr/>
        </p:nvSpPr>
        <p:spPr bwMode="auto">
          <a:xfrm>
            <a:off x="6145213" y="4129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81"/>
          <p:cNvSpPr>
            <a:spLocks noChangeShapeType="1"/>
          </p:cNvSpPr>
          <p:nvPr/>
        </p:nvSpPr>
        <p:spPr bwMode="auto">
          <a:xfrm>
            <a:off x="6692900" y="41195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82"/>
          <p:cNvSpPr>
            <a:spLocks noChangeShapeType="1"/>
          </p:cNvSpPr>
          <p:nvPr/>
        </p:nvSpPr>
        <p:spPr bwMode="auto">
          <a:xfrm>
            <a:off x="7275513" y="40989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Line 83"/>
          <p:cNvSpPr>
            <a:spLocks noChangeShapeType="1"/>
          </p:cNvSpPr>
          <p:nvPr/>
        </p:nvSpPr>
        <p:spPr bwMode="auto">
          <a:xfrm>
            <a:off x="7859713" y="4111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8" name="Line 84"/>
          <p:cNvSpPr>
            <a:spLocks noChangeShapeType="1"/>
          </p:cNvSpPr>
          <p:nvPr/>
        </p:nvSpPr>
        <p:spPr bwMode="auto">
          <a:xfrm>
            <a:off x="5532438" y="4146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9" name="Line 85"/>
          <p:cNvSpPr>
            <a:spLocks noChangeShapeType="1"/>
          </p:cNvSpPr>
          <p:nvPr/>
        </p:nvSpPr>
        <p:spPr bwMode="auto">
          <a:xfrm>
            <a:off x="4970463" y="41402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6"/>
          <p:cNvSpPr>
            <a:spLocks noChangeShapeType="1"/>
          </p:cNvSpPr>
          <p:nvPr/>
        </p:nvSpPr>
        <p:spPr bwMode="auto">
          <a:xfrm>
            <a:off x="3851275" y="4100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Text Box 87"/>
          <p:cNvSpPr txBox="1">
            <a:spLocks noChangeArrowheads="1"/>
          </p:cNvSpPr>
          <p:nvPr/>
        </p:nvSpPr>
        <p:spPr bwMode="auto">
          <a:xfrm>
            <a:off x="1466850" y="4930775"/>
            <a:ext cx="6911975"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宋体" panose="02010600030101010101" pitchFamily="2" charset="-122"/>
              </a:rPr>
              <a:t>                                                 </a:t>
            </a:r>
            <a:r>
              <a:rPr kumimoji="1" lang="zh-CN" altLang="en-US" sz="2400" b="1" dirty="0">
                <a:solidFill>
                  <a:srgbClr val="006600"/>
                </a:solidFill>
                <a:ea typeface="宋体" panose="02010600030101010101" pitchFamily="2" charset="-122"/>
              </a:rPr>
              <a:t>√     √ </a:t>
            </a:r>
            <a:r>
              <a:rPr kumimoji="1" lang="zh-CN" altLang="en-US" sz="2400" b="1" dirty="0">
                <a:ea typeface="宋体" panose="02010600030101010101" pitchFamily="2" charset="-122"/>
              </a:rPr>
              <a:t>      </a:t>
            </a:r>
          </a:p>
          <a:p>
            <a:pPr eaLnBrk="1" hangingPunct="1">
              <a:spcBef>
                <a:spcPct val="1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          √     √</a:t>
            </a:r>
          </a:p>
          <a:p>
            <a:pPr eaLnBrk="1" hangingPunct="1">
              <a:spcBef>
                <a:spcPct val="10000"/>
              </a:spcBef>
            </a:pPr>
            <a:r>
              <a:rPr kumimoji="1" lang="zh-CN" altLang="en-US" sz="2400" b="1" dirty="0">
                <a:solidFill>
                  <a:srgbClr val="006600"/>
                </a:solidFill>
                <a:ea typeface="宋体" panose="02010600030101010101" pitchFamily="2" charset="-122"/>
              </a:rPr>
              <a:t>                              √     √ </a:t>
            </a:r>
            <a:r>
              <a:rPr kumimoji="1" lang="zh-CN" altLang="en-US" sz="2400" b="1" dirty="0" smtClean="0">
                <a:solidFill>
                  <a:srgbClr val="006600"/>
                </a:solidFill>
                <a:ea typeface="宋体" panose="02010600030101010101" pitchFamily="2" charset="-122"/>
              </a:rPr>
              <a:t>   √    </a:t>
            </a:r>
            <a:r>
              <a:rPr kumimoji="1" lang="zh-CN" altLang="en-US" sz="2400" b="1" dirty="0">
                <a:solidFill>
                  <a:srgbClr val="006600"/>
                </a:solidFill>
                <a:ea typeface="宋体" panose="02010600030101010101" pitchFamily="2" charset="-122"/>
              </a:rPr>
              <a:t>√     √      √     √     √</a:t>
            </a:r>
          </a:p>
        </p:txBody>
      </p:sp>
      <p:sp>
        <p:nvSpPr>
          <p:cNvPr id="67672" name="Text Box 88"/>
          <p:cNvSpPr txBox="1">
            <a:spLocks noChangeArrowheads="1"/>
          </p:cNvSpPr>
          <p:nvPr/>
        </p:nvSpPr>
        <p:spPr bwMode="auto">
          <a:xfrm>
            <a:off x="3306763" y="30210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4</a:t>
            </a:r>
          </a:p>
        </p:txBody>
      </p:sp>
      <p:sp>
        <p:nvSpPr>
          <p:cNvPr id="67673" name="Text Box 89"/>
          <p:cNvSpPr txBox="1">
            <a:spLocks noChangeArrowheads="1"/>
          </p:cNvSpPr>
          <p:nvPr/>
        </p:nvSpPr>
        <p:spPr bwMode="auto">
          <a:xfrm>
            <a:off x="3935413" y="3413125"/>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4" name="Text Box 90"/>
          <p:cNvSpPr txBox="1">
            <a:spLocks noChangeArrowheads="1"/>
          </p:cNvSpPr>
          <p:nvPr/>
        </p:nvSpPr>
        <p:spPr bwMode="auto">
          <a:xfrm>
            <a:off x="3903663" y="30337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5" name="Text Box 91"/>
          <p:cNvSpPr txBox="1">
            <a:spLocks noChangeArrowheads="1"/>
          </p:cNvSpPr>
          <p:nvPr/>
        </p:nvSpPr>
        <p:spPr bwMode="auto">
          <a:xfrm>
            <a:off x="6218238" y="41116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6" name="Text Box 92"/>
          <p:cNvSpPr txBox="1">
            <a:spLocks noChangeArrowheads="1"/>
          </p:cNvSpPr>
          <p:nvPr/>
        </p:nvSpPr>
        <p:spPr bwMode="auto">
          <a:xfrm>
            <a:off x="6813550" y="41036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77" name="Text Box 93"/>
          <p:cNvSpPr txBox="1">
            <a:spLocks noChangeArrowheads="1"/>
          </p:cNvSpPr>
          <p:nvPr/>
        </p:nvSpPr>
        <p:spPr bwMode="auto">
          <a:xfrm>
            <a:off x="7372350" y="40909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8" name="Text Box 94"/>
          <p:cNvSpPr txBox="1">
            <a:spLocks noChangeArrowheads="1"/>
          </p:cNvSpPr>
          <p:nvPr/>
        </p:nvSpPr>
        <p:spPr bwMode="auto">
          <a:xfrm>
            <a:off x="7956550" y="40909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79" name="Text Box 95"/>
          <p:cNvSpPr txBox="1">
            <a:spLocks noChangeArrowheads="1"/>
          </p:cNvSpPr>
          <p:nvPr/>
        </p:nvSpPr>
        <p:spPr bwMode="auto">
          <a:xfrm>
            <a:off x="1420813" y="2540000"/>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1      2     3     4    1    2     5    1     2     3     4     5   </a:t>
            </a:r>
          </a:p>
        </p:txBody>
      </p:sp>
      <p:sp>
        <p:nvSpPr>
          <p:cNvPr id="67680" name="Line 96"/>
          <p:cNvSpPr>
            <a:spLocks noChangeShapeType="1"/>
          </p:cNvSpPr>
          <p:nvPr/>
        </p:nvSpPr>
        <p:spPr bwMode="auto">
          <a:xfrm>
            <a:off x="1538288" y="4470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97"/>
          <p:cNvSpPr>
            <a:spLocks noChangeShapeType="1"/>
          </p:cNvSpPr>
          <p:nvPr/>
        </p:nvSpPr>
        <p:spPr bwMode="auto">
          <a:xfrm>
            <a:off x="2147888" y="44640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98"/>
          <p:cNvSpPr>
            <a:spLocks noChangeShapeType="1"/>
          </p:cNvSpPr>
          <p:nvPr/>
        </p:nvSpPr>
        <p:spPr bwMode="auto">
          <a:xfrm>
            <a:off x="4975225" y="45116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99"/>
          <p:cNvSpPr>
            <a:spLocks noChangeShapeType="1"/>
          </p:cNvSpPr>
          <p:nvPr/>
        </p:nvSpPr>
        <p:spPr bwMode="auto">
          <a:xfrm>
            <a:off x="5530850" y="4514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100"/>
          <p:cNvSpPr>
            <a:spLocks noChangeShapeType="1"/>
          </p:cNvSpPr>
          <p:nvPr/>
        </p:nvSpPr>
        <p:spPr bwMode="auto">
          <a:xfrm>
            <a:off x="6143625" y="4518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101"/>
          <p:cNvSpPr>
            <a:spLocks noChangeShapeType="1"/>
          </p:cNvSpPr>
          <p:nvPr/>
        </p:nvSpPr>
        <p:spPr bwMode="auto">
          <a:xfrm>
            <a:off x="6692900" y="44989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102"/>
          <p:cNvSpPr>
            <a:spLocks noChangeShapeType="1"/>
          </p:cNvSpPr>
          <p:nvPr/>
        </p:nvSpPr>
        <p:spPr bwMode="auto">
          <a:xfrm>
            <a:off x="7270750" y="4478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103"/>
          <p:cNvSpPr>
            <a:spLocks noChangeShapeType="1"/>
          </p:cNvSpPr>
          <p:nvPr/>
        </p:nvSpPr>
        <p:spPr bwMode="auto">
          <a:xfrm>
            <a:off x="7861300" y="4510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104"/>
          <p:cNvSpPr>
            <a:spLocks noChangeShapeType="1"/>
          </p:cNvSpPr>
          <p:nvPr/>
        </p:nvSpPr>
        <p:spPr bwMode="auto">
          <a:xfrm>
            <a:off x="2732088" y="4476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105"/>
          <p:cNvSpPr>
            <a:spLocks noChangeShapeType="1"/>
          </p:cNvSpPr>
          <p:nvPr/>
        </p:nvSpPr>
        <p:spPr bwMode="auto">
          <a:xfrm>
            <a:off x="3303588" y="4489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106"/>
          <p:cNvSpPr>
            <a:spLocks noChangeShapeType="1"/>
          </p:cNvSpPr>
          <p:nvPr/>
        </p:nvSpPr>
        <p:spPr bwMode="auto">
          <a:xfrm>
            <a:off x="3849688" y="4502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107"/>
          <p:cNvSpPr>
            <a:spLocks noChangeShapeType="1"/>
          </p:cNvSpPr>
          <p:nvPr/>
        </p:nvSpPr>
        <p:spPr bwMode="auto">
          <a:xfrm>
            <a:off x="4408488" y="4514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Text Box 108"/>
          <p:cNvSpPr txBox="1">
            <a:spLocks noChangeArrowheads="1"/>
          </p:cNvSpPr>
          <p:nvPr/>
        </p:nvSpPr>
        <p:spPr bwMode="auto">
          <a:xfrm>
            <a:off x="5068888" y="45116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3" name="Text Box 109"/>
          <p:cNvSpPr txBox="1">
            <a:spLocks noChangeArrowheads="1"/>
          </p:cNvSpPr>
          <p:nvPr/>
        </p:nvSpPr>
        <p:spPr bwMode="auto">
          <a:xfrm>
            <a:off x="5603875" y="30067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4" name="Text Box 110"/>
          <p:cNvSpPr txBox="1">
            <a:spLocks noChangeArrowheads="1"/>
          </p:cNvSpPr>
          <p:nvPr/>
        </p:nvSpPr>
        <p:spPr bwMode="auto">
          <a:xfrm>
            <a:off x="6208713" y="4513263"/>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5" name="Text Box 111"/>
          <p:cNvSpPr txBox="1">
            <a:spLocks noChangeArrowheads="1"/>
          </p:cNvSpPr>
          <p:nvPr/>
        </p:nvSpPr>
        <p:spPr bwMode="auto">
          <a:xfrm>
            <a:off x="6789738" y="45053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96" name="Text Box 112"/>
          <p:cNvSpPr txBox="1">
            <a:spLocks noChangeArrowheads="1"/>
          </p:cNvSpPr>
          <p:nvPr/>
        </p:nvSpPr>
        <p:spPr bwMode="auto">
          <a:xfrm>
            <a:off x="7372350" y="44846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97" name="Text Box 113"/>
          <p:cNvSpPr txBox="1">
            <a:spLocks noChangeArrowheads="1"/>
          </p:cNvSpPr>
          <p:nvPr/>
        </p:nvSpPr>
        <p:spPr bwMode="auto">
          <a:xfrm>
            <a:off x="7956550" y="44973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8" name="Text Box 114"/>
          <p:cNvSpPr txBox="1">
            <a:spLocks noChangeArrowheads="1"/>
          </p:cNvSpPr>
          <p:nvPr/>
        </p:nvSpPr>
        <p:spPr bwMode="auto">
          <a:xfrm>
            <a:off x="431800" y="4822825"/>
            <a:ext cx="114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a:ea typeface="黑体" panose="02010609060101010101" pitchFamily="49" charset="-122"/>
              </a:rPr>
              <a:t>3行/组</a:t>
            </a:r>
          </a:p>
          <a:p>
            <a:pPr eaLnBrk="1" hangingPunct="1">
              <a:spcBef>
                <a:spcPct val="10000"/>
              </a:spcBef>
            </a:pPr>
            <a:r>
              <a:rPr kumimoji="1" lang="en-US" altLang="zh-CN" sz="2400">
                <a:ea typeface="黑体" panose="02010609060101010101" pitchFamily="49" charset="-122"/>
              </a:rPr>
              <a:t>4</a:t>
            </a:r>
            <a:r>
              <a:rPr kumimoji="1" lang="zh-CN" altLang="en-US" sz="2400">
                <a:ea typeface="黑体" panose="02010609060101010101" pitchFamily="49" charset="-122"/>
              </a:rPr>
              <a:t>行/组</a:t>
            </a:r>
          </a:p>
          <a:p>
            <a:pPr eaLnBrk="1" hangingPunct="1">
              <a:spcBef>
                <a:spcPct val="10000"/>
              </a:spcBef>
            </a:pPr>
            <a:r>
              <a:rPr kumimoji="1" lang="zh-CN" altLang="en-US" sz="2400">
                <a:ea typeface="黑体" panose="02010609060101010101" pitchFamily="49" charset="-122"/>
              </a:rPr>
              <a:t>5行/组</a:t>
            </a:r>
          </a:p>
        </p:txBody>
      </p:sp>
      <p:sp>
        <p:nvSpPr>
          <p:cNvPr id="616563" name="Text Box 115"/>
          <p:cNvSpPr txBox="1">
            <a:spLocks noChangeArrowheads="1"/>
          </p:cNvSpPr>
          <p:nvPr/>
        </p:nvSpPr>
        <p:spPr bwMode="auto">
          <a:xfrm>
            <a:off x="6372225" y="908050"/>
            <a:ext cx="19812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FF0000"/>
                </a:solidFill>
                <a:latin typeface="微软雅黑" panose="020B0503020204020204" pitchFamily="34" charset="-122"/>
                <a:ea typeface="微软雅黑" panose="020B0503020204020204" pitchFamily="34" charset="-122"/>
              </a:rPr>
              <a:t>总是把最长时间不看的书还回去！</a:t>
            </a:r>
          </a:p>
        </p:txBody>
      </p:sp>
      <p:sp>
        <p:nvSpPr>
          <p:cNvPr id="677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4AEBC8-419B-4F12-999E-0A686DCF9DAE}" type="slidenum">
              <a:rPr lang="zh-CN" altLang="en-US" sz="1200" smtClean="0">
                <a:solidFill>
                  <a:srgbClr val="898989"/>
                </a:solidFill>
              </a:rPr>
              <a:pPr/>
              <a:t>56</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63"/>
                                        </p:tgtEl>
                                        <p:attrNameLst>
                                          <p:attrName>style.visibility</p:attrName>
                                        </p:attrNameLst>
                                      </p:cBhvr>
                                      <p:to>
                                        <p:strVal val="visible"/>
                                      </p:to>
                                    </p:set>
                                    <p:animEffect transition="in" filter="blinds(horizontal)">
                                      <p:cBhvr>
                                        <p:cTn id="7" dur="500"/>
                                        <p:tgtEl>
                                          <p:spTgt spid="61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68611" name="Rectangle 3"/>
          <p:cNvSpPr>
            <a:spLocks noGrp="1" noChangeArrowheads="1"/>
          </p:cNvSpPr>
          <p:nvPr>
            <p:ph type="body" idx="4294967295"/>
          </p:nvPr>
        </p:nvSpPr>
        <p:spPr>
          <a:xfrm>
            <a:off x="520700" y="981075"/>
            <a:ext cx="8299450" cy="4454525"/>
          </a:xfrm>
        </p:spPr>
        <p:txBody>
          <a:bodyPr lIns="91440" tIns="45720" rIns="91440" bIns="45720"/>
          <a:lstStyle/>
          <a:p>
            <a:pPr eaLnBrk="1" hangingPunct="1">
              <a:lnSpc>
                <a:spcPct val="115000"/>
              </a:lnSpc>
              <a:spcBef>
                <a:spcPct val="50000"/>
              </a:spcBef>
            </a:pPr>
            <a:r>
              <a:rPr lang="en-US" altLang="zh-CN" sz="2200" dirty="0">
                <a:latin typeface="微软雅黑" panose="020B0503020204020204" pitchFamily="34" charset="-122"/>
                <a:ea typeface="微软雅黑" panose="020B0503020204020204" pitchFamily="34" charset="-122"/>
              </a:rPr>
              <a:t>LRU</a:t>
            </a:r>
            <a:r>
              <a:rPr lang="zh-CN" altLang="en-US" sz="2200" dirty="0">
                <a:latin typeface="微软雅黑" panose="020B0503020204020204" pitchFamily="34" charset="-122"/>
                <a:ea typeface="微软雅黑" panose="020B0503020204020204" pitchFamily="34" charset="-122"/>
              </a:rPr>
              <a:t>是一种栈算法，它的命中率随组内行数的增大而提高。</a:t>
            </a:r>
          </a:p>
          <a:p>
            <a:pPr eaLnBrk="1" hangingPunct="1">
              <a:lnSpc>
                <a:spcPct val="115000"/>
              </a:lnSpc>
              <a:spcBef>
                <a:spcPct val="50000"/>
              </a:spcBef>
            </a:pPr>
            <a:r>
              <a:rPr lang="zh-CN" altLang="en-US" sz="2200" dirty="0">
                <a:latin typeface="微软雅黑" panose="020B0503020204020204" pitchFamily="34" charset="-122"/>
                <a:ea typeface="微软雅黑" panose="020B0503020204020204" pitchFamily="34" charset="-122"/>
              </a:rPr>
              <a:t>当分块局部化范围</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即：某段时间集中访问的存储区</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超过了</a:t>
            </a:r>
            <a:r>
              <a:rPr lang="en-US" altLang="zh-CN" sz="2200" dirty="0">
                <a:latin typeface="微软雅黑" panose="020B0503020204020204" pitchFamily="34" charset="-122"/>
                <a:ea typeface="微软雅黑" panose="020B0503020204020204" pitchFamily="34" charset="-122"/>
              </a:rPr>
              <a:t>Cache</a:t>
            </a:r>
            <a:r>
              <a:rPr lang="zh-CN" altLang="en-US" sz="2200" dirty="0">
                <a:latin typeface="微软雅黑" panose="020B0503020204020204" pitchFamily="34" charset="-122"/>
                <a:ea typeface="微软雅黑" panose="020B0503020204020204" pitchFamily="34" charset="-122"/>
              </a:rPr>
              <a:t>存储容量时，命中率变得很低。极端情况下，假设地址流是1,2,3,4,1 2,3,4,1,……，而</a:t>
            </a:r>
            <a:r>
              <a:rPr lang="en-US" altLang="zh-CN" sz="2200" dirty="0">
                <a:latin typeface="微软雅黑" panose="020B0503020204020204" pitchFamily="34" charset="-122"/>
                <a:ea typeface="微软雅黑" panose="020B0503020204020204" pitchFamily="34" charset="-122"/>
              </a:rPr>
              <a:t>Cache</a:t>
            </a:r>
            <a:r>
              <a:rPr lang="zh-CN" altLang="en-US" sz="2200" dirty="0">
                <a:latin typeface="微软雅黑" panose="020B0503020204020204" pitchFamily="34" charset="-122"/>
                <a:ea typeface="微软雅黑" panose="020B0503020204020204" pitchFamily="34" charset="-122"/>
              </a:rPr>
              <a:t>每组只有3行，那么，不管是</a:t>
            </a:r>
            <a:r>
              <a:rPr lang="en-US" altLang="zh-CN" sz="2200" dirty="0">
                <a:latin typeface="微软雅黑" panose="020B0503020204020204" pitchFamily="34" charset="-122"/>
                <a:ea typeface="微软雅黑" panose="020B0503020204020204" pitchFamily="34" charset="-122"/>
              </a:rPr>
              <a:t>FIFO，</a:t>
            </a:r>
            <a:r>
              <a:rPr lang="zh-CN" altLang="en-US" sz="2200" dirty="0">
                <a:latin typeface="微软雅黑" panose="020B0503020204020204" pitchFamily="34" charset="-122"/>
                <a:ea typeface="微软雅黑" panose="020B0503020204020204" pitchFamily="34" charset="-122"/>
              </a:rPr>
              <a:t>还是</a:t>
            </a:r>
            <a:r>
              <a:rPr lang="en-US" altLang="zh-CN" sz="2200" dirty="0">
                <a:latin typeface="微软雅黑" panose="020B0503020204020204" pitchFamily="34" charset="-122"/>
                <a:ea typeface="微软雅黑" panose="020B0503020204020204" pitchFamily="34" charset="-122"/>
              </a:rPr>
              <a:t>LRU</a:t>
            </a:r>
            <a:r>
              <a:rPr lang="zh-CN" altLang="en-US" sz="2200" dirty="0">
                <a:latin typeface="微软雅黑" panose="020B0503020204020204" pitchFamily="34" charset="-122"/>
                <a:ea typeface="微软雅黑" panose="020B0503020204020204" pitchFamily="34" charset="-122"/>
              </a:rPr>
              <a:t>算法，其命中率都为0。这种现象称为颠簸(</a:t>
            </a:r>
            <a:r>
              <a:rPr lang="en-US" altLang="zh-CN" sz="2200" dirty="0">
                <a:latin typeface="微软雅黑" panose="020B0503020204020204" pitchFamily="34" charset="-122"/>
                <a:ea typeface="微软雅黑" panose="020B0503020204020204" pitchFamily="34" charset="-122"/>
              </a:rPr>
              <a:t>Thrashing / </a:t>
            </a:r>
            <a:r>
              <a:rPr lang="en-US" altLang="zh-CN" sz="2200" dirty="0" err="1">
                <a:latin typeface="微软雅黑" panose="020B0503020204020204" pitchFamily="34" charset="-122"/>
                <a:ea typeface="微软雅黑" panose="020B0503020204020204" pitchFamily="34" charset="-122"/>
              </a:rPr>
              <a:t>PingPong</a:t>
            </a:r>
            <a:r>
              <a:rPr lang="en-US" altLang="zh-CN" sz="2200" dirty="0">
                <a:latin typeface="微软雅黑" panose="020B0503020204020204" pitchFamily="34" charset="-122"/>
                <a:ea typeface="微软雅黑" panose="020B0503020204020204" pitchFamily="34" charset="-122"/>
              </a:rPr>
              <a:t>)。</a:t>
            </a:r>
          </a:p>
          <a:p>
            <a:pPr eaLnBrk="1" hangingPunct="1">
              <a:lnSpc>
                <a:spcPct val="115000"/>
              </a:lnSpc>
              <a:spcBef>
                <a:spcPct val="50000"/>
              </a:spcBef>
            </a:pPr>
            <a:r>
              <a:rPr lang="en-US" altLang="zh-CN" sz="2200" dirty="0">
                <a:latin typeface="微软雅黑" panose="020B0503020204020204" pitchFamily="34" charset="-122"/>
                <a:ea typeface="微软雅黑" panose="020B0503020204020204" pitchFamily="34" charset="-122"/>
              </a:rPr>
              <a:t>LRU</a:t>
            </a:r>
            <a:r>
              <a:rPr lang="zh-CN" altLang="en-US" sz="2200" dirty="0">
                <a:latin typeface="微软雅黑" panose="020B0503020204020204" pitchFamily="34" charset="-122"/>
                <a:ea typeface="微软雅黑" panose="020B0503020204020204" pitchFamily="34" charset="-122"/>
              </a:rPr>
              <a:t>具体实现时，并不是通过移动块来实现的，而是通过给每个</a:t>
            </a:r>
            <a:r>
              <a:rPr lang="en-US" altLang="zh-CN" sz="2200" dirty="0">
                <a:latin typeface="微软雅黑" panose="020B0503020204020204" pitchFamily="34" charset="-122"/>
                <a:ea typeface="微软雅黑" panose="020B0503020204020204" pitchFamily="34" charset="-122"/>
              </a:rPr>
              <a:t>cache</a:t>
            </a:r>
            <a:r>
              <a:rPr lang="zh-CN" altLang="en-US" sz="2200" dirty="0">
                <a:latin typeface="微软雅黑" panose="020B0503020204020204" pitchFamily="34" charset="-122"/>
                <a:ea typeface="微软雅黑" panose="020B0503020204020204" pitchFamily="34" charset="-122"/>
              </a:rPr>
              <a:t>行设定一个计数器，根据计数值来记录这些主存块的使用情况。这个计数值称为</a:t>
            </a:r>
            <a:r>
              <a:rPr lang="en-US" altLang="zh-CN" sz="2200" dirty="0">
                <a:solidFill>
                  <a:srgbClr val="FF0000"/>
                </a:solidFill>
                <a:latin typeface="微软雅黑" panose="020B0503020204020204" pitchFamily="34" charset="-122"/>
                <a:ea typeface="微软雅黑" panose="020B0503020204020204" pitchFamily="34" charset="-122"/>
              </a:rPr>
              <a:t>LRU</a:t>
            </a:r>
            <a:r>
              <a:rPr lang="zh-CN" altLang="en-US" sz="2200" dirty="0">
                <a:solidFill>
                  <a:srgbClr val="FF0000"/>
                </a:solidFill>
                <a:latin typeface="微软雅黑" panose="020B0503020204020204" pitchFamily="34" charset="-122"/>
                <a:ea typeface="微软雅黑" panose="020B0503020204020204" pitchFamily="34" charset="-122"/>
              </a:rPr>
              <a:t>位</a:t>
            </a:r>
            <a:r>
              <a:rPr lang="zh-CN" altLang="en-US" sz="2200" dirty="0">
                <a:latin typeface="微软雅黑" panose="020B0503020204020204" pitchFamily="34" charset="-122"/>
                <a:ea typeface="微软雅黑" panose="020B0503020204020204" pitchFamily="34" charset="-122"/>
              </a:rPr>
              <a:t>。</a:t>
            </a:r>
          </a:p>
          <a:p>
            <a:pPr eaLnBrk="1" hangingPunct="1">
              <a:lnSpc>
                <a:spcPct val="115000"/>
              </a:lnSpc>
              <a:spcBef>
                <a:spcPct val="50000"/>
              </a:spcBef>
              <a:buFontTx/>
              <a:buNone/>
            </a:pPr>
            <a:r>
              <a:rPr lang="zh-CN" altLang="en-US"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hlinkClick r:id="" action="ppaction://hlinkshowjump?jump=nextslide"/>
              </a:rPr>
              <a:t>具体实现</a:t>
            </a:r>
            <a:endParaRPr lang="zh-CN" altLang="en-US" sz="2200" dirty="0">
              <a:latin typeface="微软雅黑" panose="020B0503020204020204" pitchFamily="34" charset="-122"/>
              <a:ea typeface="微软雅黑" panose="020B0503020204020204" pitchFamily="34" charset="-122"/>
            </a:endParaRPr>
          </a:p>
        </p:txBody>
      </p:sp>
      <p:sp>
        <p:nvSpPr>
          <p:cNvPr id="6861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607F2C8-CF0A-477E-B464-AFB5FB6CADDE}" type="slidenum">
              <a:rPr lang="zh-CN" altLang="en-US" sz="1200" smtClean="0">
                <a:solidFill>
                  <a:srgbClr val="898989"/>
                </a:solidFill>
              </a:rPr>
              <a:pPr/>
              <a:t>57</a:t>
            </a:fld>
            <a:endParaRPr lang="zh-CN"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a:solidFill>
                  <a:srgbClr val="CC0000"/>
                </a:solidFill>
              </a:rPr>
              <a:t>替换算法-最近最少用</a:t>
            </a:r>
          </a:p>
        </p:txBody>
      </p:sp>
      <p:sp>
        <p:nvSpPr>
          <p:cNvPr id="455683" name="Rectangle 3"/>
          <p:cNvSpPr>
            <a:spLocks noGrp="1" noChangeArrowheads="1"/>
          </p:cNvSpPr>
          <p:nvPr>
            <p:ph type="body" idx="4294967295"/>
          </p:nvPr>
        </p:nvSpPr>
        <p:spPr>
          <a:xfrm>
            <a:off x="0" y="1577975"/>
            <a:ext cx="8945563" cy="2757488"/>
          </a:xfrm>
        </p:spPr>
        <p:txBody>
          <a:bodyPr lIns="91440" tIns="45720" rIns="91440" bIns="45720"/>
          <a:lstStyle/>
          <a:p>
            <a:pPr eaLnBrk="1" hangingPunct="1"/>
            <a:r>
              <a:rPr lang="zh-CN" altLang="en-US" sz="2000">
                <a:latin typeface="微软雅黑" panose="020B0503020204020204" pitchFamily="34" charset="-122"/>
                <a:ea typeface="微软雅黑" panose="020B0503020204020204" pitchFamily="34" charset="-122"/>
              </a:rPr>
              <a:t>计数器变化规则：</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每组4行时，计数器有2位。计数值越小则说明越被常用。</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命中时，被访问行的计数器置0，比其低的计数器加1，其余不变。</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未命中且该组未满时，新行计数器置为0，其余全加1。</a:t>
            </a:r>
          </a:p>
          <a:p>
            <a:pPr lvl="1" eaLnBrk="1" hangingPunct="1">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未命中且该组已满时，计数值为3的那一行中的主存块被淘汰，新行计数器置为0，其余加1。</a:t>
            </a:r>
          </a:p>
          <a:p>
            <a:pPr lvl="1" eaLnBrk="1" hangingPunct="1"/>
            <a:endParaRPr lang="zh-CN" altLang="en-US" sz="2000">
              <a:latin typeface="微软雅黑" panose="020B0503020204020204" pitchFamily="34" charset="-122"/>
              <a:ea typeface="微软雅黑" panose="020B0503020204020204" pitchFamily="34" charset="-122"/>
            </a:endParaRPr>
          </a:p>
        </p:txBody>
      </p:sp>
      <p:sp>
        <p:nvSpPr>
          <p:cNvPr id="69636" name="Rectangle 4"/>
          <p:cNvSpPr>
            <a:spLocks noChangeArrowheads="1"/>
          </p:cNvSpPr>
          <p:nvPr/>
        </p:nvSpPr>
        <p:spPr bwMode="auto">
          <a:xfrm>
            <a:off x="525463" y="4541838"/>
            <a:ext cx="7851775" cy="15986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9637" name="Text Box 5"/>
          <p:cNvSpPr txBox="1">
            <a:spLocks noChangeArrowheads="1"/>
          </p:cNvSpPr>
          <p:nvPr/>
        </p:nvSpPr>
        <p:spPr bwMode="auto">
          <a:xfrm>
            <a:off x="431800" y="4056063"/>
            <a:ext cx="816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9638" name="Line 6"/>
          <p:cNvSpPr>
            <a:spLocks noChangeShapeType="1"/>
          </p:cNvSpPr>
          <p:nvPr/>
        </p:nvSpPr>
        <p:spPr bwMode="auto">
          <a:xfrm>
            <a:off x="525463" y="5024438"/>
            <a:ext cx="78501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7"/>
          <p:cNvSpPr>
            <a:spLocks noChangeShapeType="1"/>
          </p:cNvSpPr>
          <p:nvPr/>
        </p:nvSpPr>
        <p:spPr bwMode="auto">
          <a:xfrm>
            <a:off x="512763" y="5367338"/>
            <a:ext cx="7891462"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8"/>
          <p:cNvSpPr>
            <a:spLocks noChangeShapeType="1"/>
          </p:cNvSpPr>
          <p:nvPr/>
        </p:nvSpPr>
        <p:spPr bwMode="auto">
          <a:xfrm>
            <a:off x="525463" y="5748338"/>
            <a:ext cx="78374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9"/>
          <p:cNvSpPr>
            <a:spLocks noChangeShapeType="1"/>
          </p:cNvSpPr>
          <p:nvPr/>
        </p:nvSpPr>
        <p:spPr bwMode="auto">
          <a:xfrm flipH="1">
            <a:off x="1123950" y="4540250"/>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10"/>
          <p:cNvSpPr>
            <a:spLocks noChangeShapeType="1"/>
          </p:cNvSpPr>
          <p:nvPr/>
        </p:nvSpPr>
        <p:spPr bwMode="auto">
          <a:xfrm>
            <a:off x="806450" y="454025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1"/>
          <p:cNvSpPr txBox="1">
            <a:spLocks noChangeArrowheads="1"/>
          </p:cNvSpPr>
          <p:nvPr/>
        </p:nvSpPr>
        <p:spPr bwMode="auto">
          <a:xfrm>
            <a:off x="8131175"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44" name="Text Box 12"/>
          <p:cNvSpPr txBox="1">
            <a:spLocks noChangeArrowheads="1"/>
          </p:cNvSpPr>
          <p:nvPr/>
        </p:nvSpPr>
        <p:spPr bwMode="auto">
          <a:xfrm>
            <a:off x="8131175"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45" name="Text Box 13"/>
          <p:cNvSpPr txBox="1">
            <a:spLocks noChangeArrowheads="1"/>
          </p:cNvSpPr>
          <p:nvPr/>
        </p:nvSpPr>
        <p:spPr bwMode="auto">
          <a:xfrm>
            <a:off x="8143875"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46" name="Text Box 14"/>
          <p:cNvSpPr txBox="1">
            <a:spLocks noChangeArrowheads="1"/>
          </p:cNvSpPr>
          <p:nvPr/>
        </p:nvSpPr>
        <p:spPr bwMode="auto">
          <a:xfrm>
            <a:off x="8129588"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47" name="Line 15"/>
          <p:cNvSpPr>
            <a:spLocks noChangeShapeType="1"/>
          </p:cNvSpPr>
          <p:nvPr/>
        </p:nvSpPr>
        <p:spPr bwMode="auto">
          <a:xfrm flipH="1">
            <a:off x="1784350" y="454025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6"/>
          <p:cNvSpPr>
            <a:spLocks noChangeShapeType="1"/>
          </p:cNvSpPr>
          <p:nvPr/>
        </p:nvSpPr>
        <p:spPr bwMode="auto">
          <a:xfrm>
            <a:off x="1454150" y="455295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7"/>
          <p:cNvSpPr>
            <a:spLocks noChangeShapeType="1"/>
          </p:cNvSpPr>
          <p:nvPr/>
        </p:nvSpPr>
        <p:spPr bwMode="auto">
          <a:xfrm flipH="1">
            <a:off x="2468563" y="4559300"/>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8"/>
          <p:cNvSpPr>
            <a:spLocks noChangeShapeType="1"/>
          </p:cNvSpPr>
          <p:nvPr/>
        </p:nvSpPr>
        <p:spPr bwMode="auto">
          <a:xfrm>
            <a:off x="2151063" y="45593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19"/>
          <p:cNvSpPr>
            <a:spLocks noChangeShapeType="1"/>
          </p:cNvSpPr>
          <p:nvPr/>
        </p:nvSpPr>
        <p:spPr bwMode="auto">
          <a:xfrm flipH="1">
            <a:off x="3128963" y="455930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Line 20"/>
          <p:cNvSpPr>
            <a:spLocks noChangeShapeType="1"/>
          </p:cNvSpPr>
          <p:nvPr/>
        </p:nvSpPr>
        <p:spPr bwMode="auto">
          <a:xfrm>
            <a:off x="2798763" y="45720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3" name="Line 21"/>
          <p:cNvSpPr>
            <a:spLocks noChangeShapeType="1"/>
          </p:cNvSpPr>
          <p:nvPr/>
        </p:nvSpPr>
        <p:spPr bwMode="auto">
          <a:xfrm flipH="1">
            <a:off x="3802063" y="4533900"/>
            <a:ext cx="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2"/>
          <p:cNvSpPr>
            <a:spLocks noChangeShapeType="1"/>
          </p:cNvSpPr>
          <p:nvPr/>
        </p:nvSpPr>
        <p:spPr bwMode="auto">
          <a:xfrm>
            <a:off x="3471863" y="45339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23"/>
          <p:cNvSpPr>
            <a:spLocks noChangeShapeType="1"/>
          </p:cNvSpPr>
          <p:nvPr/>
        </p:nvSpPr>
        <p:spPr bwMode="auto">
          <a:xfrm flipH="1">
            <a:off x="4449763" y="4533900"/>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Line 24"/>
          <p:cNvSpPr>
            <a:spLocks noChangeShapeType="1"/>
          </p:cNvSpPr>
          <p:nvPr/>
        </p:nvSpPr>
        <p:spPr bwMode="auto">
          <a:xfrm>
            <a:off x="4119563" y="45466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7" name="Line 25"/>
          <p:cNvSpPr>
            <a:spLocks noChangeShapeType="1"/>
          </p:cNvSpPr>
          <p:nvPr/>
        </p:nvSpPr>
        <p:spPr bwMode="auto">
          <a:xfrm flipH="1">
            <a:off x="5081588" y="4545013"/>
            <a:ext cx="0" cy="162877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8" name="Line 26"/>
          <p:cNvSpPr>
            <a:spLocks noChangeShapeType="1"/>
          </p:cNvSpPr>
          <p:nvPr/>
        </p:nvSpPr>
        <p:spPr bwMode="auto">
          <a:xfrm>
            <a:off x="4751388" y="454501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27"/>
          <p:cNvSpPr>
            <a:spLocks noChangeShapeType="1"/>
          </p:cNvSpPr>
          <p:nvPr/>
        </p:nvSpPr>
        <p:spPr bwMode="auto">
          <a:xfrm flipH="1">
            <a:off x="5729288" y="4545013"/>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28"/>
          <p:cNvSpPr>
            <a:spLocks noChangeShapeType="1"/>
          </p:cNvSpPr>
          <p:nvPr/>
        </p:nvSpPr>
        <p:spPr bwMode="auto">
          <a:xfrm>
            <a:off x="5399088" y="455771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Line 29"/>
          <p:cNvSpPr>
            <a:spLocks noChangeShapeType="1"/>
          </p:cNvSpPr>
          <p:nvPr/>
        </p:nvSpPr>
        <p:spPr bwMode="auto">
          <a:xfrm>
            <a:off x="6426200" y="4538663"/>
            <a:ext cx="1588"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30"/>
          <p:cNvSpPr>
            <a:spLocks noChangeShapeType="1"/>
          </p:cNvSpPr>
          <p:nvPr/>
        </p:nvSpPr>
        <p:spPr bwMode="auto">
          <a:xfrm>
            <a:off x="6096000" y="45640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31"/>
          <p:cNvSpPr>
            <a:spLocks noChangeShapeType="1"/>
          </p:cNvSpPr>
          <p:nvPr/>
        </p:nvSpPr>
        <p:spPr bwMode="auto">
          <a:xfrm flipH="1">
            <a:off x="7073900" y="4538663"/>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32"/>
          <p:cNvSpPr>
            <a:spLocks noChangeShapeType="1"/>
          </p:cNvSpPr>
          <p:nvPr/>
        </p:nvSpPr>
        <p:spPr bwMode="auto">
          <a:xfrm>
            <a:off x="6743700" y="45513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33"/>
          <p:cNvSpPr>
            <a:spLocks noChangeShapeType="1"/>
          </p:cNvSpPr>
          <p:nvPr/>
        </p:nvSpPr>
        <p:spPr bwMode="auto">
          <a:xfrm flipH="1">
            <a:off x="7747000" y="4538663"/>
            <a:ext cx="0"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34"/>
          <p:cNvSpPr>
            <a:spLocks noChangeShapeType="1"/>
          </p:cNvSpPr>
          <p:nvPr/>
        </p:nvSpPr>
        <p:spPr bwMode="auto">
          <a:xfrm>
            <a:off x="7416800" y="4538663"/>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35"/>
          <p:cNvSpPr>
            <a:spLocks noChangeShapeType="1"/>
          </p:cNvSpPr>
          <p:nvPr/>
        </p:nvSpPr>
        <p:spPr bwMode="auto">
          <a:xfrm>
            <a:off x="8080375" y="45434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Text Box 36"/>
          <p:cNvSpPr txBox="1">
            <a:spLocks noChangeArrowheads="1"/>
          </p:cNvSpPr>
          <p:nvPr/>
        </p:nvSpPr>
        <p:spPr bwMode="auto">
          <a:xfrm>
            <a:off x="7810500"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69" name="Text Box 37"/>
          <p:cNvSpPr txBox="1">
            <a:spLocks noChangeArrowheads="1"/>
          </p:cNvSpPr>
          <p:nvPr/>
        </p:nvSpPr>
        <p:spPr bwMode="auto">
          <a:xfrm>
            <a:off x="7810500"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70" name="Text Box 38"/>
          <p:cNvSpPr txBox="1">
            <a:spLocks noChangeArrowheads="1"/>
          </p:cNvSpPr>
          <p:nvPr/>
        </p:nvSpPr>
        <p:spPr bwMode="auto">
          <a:xfrm>
            <a:off x="7823200"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71" name="Text Box 39"/>
          <p:cNvSpPr txBox="1">
            <a:spLocks noChangeArrowheads="1"/>
          </p:cNvSpPr>
          <p:nvPr/>
        </p:nvSpPr>
        <p:spPr bwMode="auto">
          <a:xfrm>
            <a:off x="7808913"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72" name="Text Box 40"/>
          <p:cNvSpPr txBox="1">
            <a:spLocks noChangeArrowheads="1"/>
          </p:cNvSpPr>
          <p:nvPr/>
        </p:nvSpPr>
        <p:spPr bwMode="auto">
          <a:xfrm>
            <a:off x="7494588"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73" name="Text Box 41"/>
          <p:cNvSpPr txBox="1">
            <a:spLocks noChangeArrowheads="1"/>
          </p:cNvSpPr>
          <p:nvPr/>
        </p:nvSpPr>
        <p:spPr bwMode="auto">
          <a:xfrm>
            <a:off x="7494588"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74" name="Text Box 42"/>
          <p:cNvSpPr txBox="1">
            <a:spLocks noChangeArrowheads="1"/>
          </p:cNvSpPr>
          <p:nvPr/>
        </p:nvSpPr>
        <p:spPr bwMode="auto">
          <a:xfrm>
            <a:off x="7507288"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75" name="Text Box 43"/>
          <p:cNvSpPr txBox="1">
            <a:spLocks noChangeArrowheads="1"/>
          </p:cNvSpPr>
          <p:nvPr/>
        </p:nvSpPr>
        <p:spPr bwMode="auto">
          <a:xfrm>
            <a:off x="7493000"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76" name="Text Box 44"/>
          <p:cNvSpPr txBox="1">
            <a:spLocks noChangeArrowheads="1"/>
          </p:cNvSpPr>
          <p:nvPr/>
        </p:nvSpPr>
        <p:spPr bwMode="auto">
          <a:xfrm>
            <a:off x="7173913"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77" name="Text Box 45"/>
          <p:cNvSpPr txBox="1">
            <a:spLocks noChangeArrowheads="1"/>
          </p:cNvSpPr>
          <p:nvPr/>
        </p:nvSpPr>
        <p:spPr bwMode="auto">
          <a:xfrm>
            <a:off x="7173913"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78" name="Text Box 46"/>
          <p:cNvSpPr txBox="1">
            <a:spLocks noChangeArrowheads="1"/>
          </p:cNvSpPr>
          <p:nvPr/>
        </p:nvSpPr>
        <p:spPr bwMode="auto">
          <a:xfrm>
            <a:off x="7186613"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79" name="Text Box 47"/>
          <p:cNvSpPr txBox="1">
            <a:spLocks noChangeArrowheads="1"/>
          </p:cNvSpPr>
          <p:nvPr/>
        </p:nvSpPr>
        <p:spPr bwMode="auto">
          <a:xfrm>
            <a:off x="7172325"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80" name="Text Box 48"/>
          <p:cNvSpPr txBox="1">
            <a:spLocks noChangeArrowheads="1"/>
          </p:cNvSpPr>
          <p:nvPr/>
        </p:nvSpPr>
        <p:spPr bwMode="auto">
          <a:xfrm>
            <a:off x="6821488" y="4635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81" name="Text Box 49"/>
          <p:cNvSpPr txBox="1">
            <a:spLocks noChangeArrowheads="1"/>
          </p:cNvSpPr>
          <p:nvPr/>
        </p:nvSpPr>
        <p:spPr bwMode="auto">
          <a:xfrm>
            <a:off x="6821488" y="50244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82" name="Text Box 50"/>
          <p:cNvSpPr txBox="1">
            <a:spLocks noChangeArrowheads="1"/>
          </p:cNvSpPr>
          <p:nvPr/>
        </p:nvSpPr>
        <p:spPr bwMode="auto">
          <a:xfrm>
            <a:off x="6834188" y="5389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83" name="Text Box 51"/>
          <p:cNvSpPr txBox="1">
            <a:spLocks noChangeArrowheads="1"/>
          </p:cNvSpPr>
          <p:nvPr/>
        </p:nvSpPr>
        <p:spPr bwMode="auto">
          <a:xfrm>
            <a:off x="6819900" y="57435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684" name="Text Box 52"/>
          <p:cNvSpPr txBox="1">
            <a:spLocks noChangeArrowheads="1"/>
          </p:cNvSpPr>
          <p:nvPr/>
        </p:nvSpPr>
        <p:spPr bwMode="auto">
          <a:xfrm>
            <a:off x="6500813"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85" name="Text Box 53"/>
          <p:cNvSpPr txBox="1">
            <a:spLocks noChangeArrowheads="1"/>
          </p:cNvSpPr>
          <p:nvPr/>
        </p:nvSpPr>
        <p:spPr bwMode="auto">
          <a:xfrm>
            <a:off x="6500813"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86" name="Text Box 54"/>
          <p:cNvSpPr txBox="1">
            <a:spLocks noChangeArrowheads="1"/>
          </p:cNvSpPr>
          <p:nvPr/>
        </p:nvSpPr>
        <p:spPr bwMode="auto">
          <a:xfrm>
            <a:off x="6513513"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87" name="Text Box 55"/>
          <p:cNvSpPr txBox="1">
            <a:spLocks noChangeArrowheads="1"/>
          </p:cNvSpPr>
          <p:nvPr/>
        </p:nvSpPr>
        <p:spPr bwMode="auto">
          <a:xfrm>
            <a:off x="6499225"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88" name="Text Box 56"/>
          <p:cNvSpPr txBox="1">
            <a:spLocks noChangeArrowheads="1"/>
          </p:cNvSpPr>
          <p:nvPr/>
        </p:nvSpPr>
        <p:spPr bwMode="auto">
          <a:xfrm>
            <a:off x="6173788" y="4648200"/>
            <a:ext cx="187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89" name="Text Box 57"/>
          <p:cNvSpPr txBox="1">
            <a:spLocks noChangeArrowheads="1"/>
          </p:cNvSpPr>
          <p:nvPr/>
        </p:nvSpPr>
        <p:spPr bwMode="auto">
          <a:xfrm>
            <a:off x="6173788"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90" name="Text Box 58"/>
          <p:cNvSpPr txBox="1">
            <a:spLocks noChangeArrowheads="1"/>
          </p:cNvSpPr>
          <p:nvPr/>
        </p:nvSpPr>
        <p:spPr bwMode="auto">
          <a:xfrm>
            <a:off x="6186488"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91" name="Text Box 59"/>
          <p:cNvSpPr txBox="1">
            <a:spLocks noChangeArrowheads="1"/>
          </p:cNvSpPr>
          <p:nvPr/>
        </p:nvSpPr>
        <p:spPr bwMode="auto">
          <a:xfrm>
            <a:off x="6172200" y="57562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692" name="Text Box 60"/>
          <p:cNvSpPr txBox="1">
            <a:spLocks noChangeArrowheads="1"/>
          </p:cNvSpPr>
          <p:nvPr/>
        </p:nvSpPr>
        <p:spPr bwMode="auto">
          <a:xfrm>
            <a:off x="5853113"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693" name="Text Box 61"/>
          <p:cNvSpPr txBox="1">
            <a:spLocks noChangeArrowheads="1"/>
          </p:cNvSpPr>
          <p:nvPr/>
        </p:nvSpPr>
        <p:spPr bwMode="auto">
          <a:xfrm>
            <a:off x="5853113"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694" name="Text Box 62"/>
          <p:cNvSpPr txBox="1">
            <a:spLocks noChangeArrowheads="1"/>
          </p:cNvSpPr>
          <p:nvPr/>
        </p:nvSpPr>
        <p:spPr bwMode="auto">
          <a:xfrm>
            <a:off x="5865813"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695" name="Text Box 63"/>
          <p:cNvSpPr txBox="1">
            <a:spLocks noChangeArrowheads="1"/>
          </p:cNvSpPr>
          <p:nvPr/>
        </p:nvSpPr>
        <p:spPr bwMode="auto">
          <a:xfrm>
            <a:off x="5851525" y="57578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696" name="Text Box 64"/>
          <p:cNvSpPr txBox="1">
            <a:spLocks noChangeArrowheads="1"/>
          </p:cNvSpPr>
          <p:nvPr/>
        </p:nvSpPr>
        <p:spPr bwMode="auto">
          <a:xfrm>
            <a:off x="5487988" y="46370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697" name="Text Box 65"/>
          <p:cNvSpPr txBox="1">
            <a:spLocks noChangeArrowheads="1"/>
          </p:cNvSpPr>
          <p:nvPr/>
        </p:nvSpPr>
        <p:spPr bwMode="auto">
          <a:xfrm>
            <a:off x="5487988" y="5026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698" name="Text Box 66"/>
          <p:cNvSpPr txBox="1">
            <a:spLocks noChangeArrowheads="1"/>
          </p:cNvSpPr>
          <p:nvPr/>
        </p:nvSpPr>
        <p:spPr bwMode="auto">
          <a:xfrm>
            <a:off x="5500688" y="53911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699" name="Text Box 67"/>
          <p:cNvSpPr txBox="1">
            <a:spLocks noChangeArrowheads="1"/>
          </p:cNvSpPr>
          <p:nvPr/>
        </p:nvSpPr>
        <p:spPr bwMode="auto">
          <a:xfrm>
            <a:off x="5486400" y="57451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00" name="Text Box 68"/>
          <p:cNvSpPr txBox="1">
            <a:spLocks noChangeArrowheads="1"/>
          </p:cNvSpPr>
          <p:nvPr/>
        </p:nvSpPr>
        <p:spPr bwMode="auto">
          <a:xfrm>
            <a:off x="5167313" y="46386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01" name="Text Box 69"/>
          <p:cNvSpPr txBox="1">
            <a:spLocks noChangeArrowheads="1"/>
          </p:cNvSpPr>
          <p:nvPr/>
        </p:nvSpPr>
        <p:spPr bwMode="auto">
          <a:xfrm>
            <a:off x="5167313" y="50276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02" name="Text Box 70"/>
          <p:cNvSpPr txBox="1">
            <a:spLocks noChangeArrowheads="1"/>
          </p:cNvSpPr>
          <p:nvPr/>
        </p:nvSpPr>
        <p:spPr bwMode="auto">
          <a:xfrm>
            <a:off x="5180013" y="5392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03" name="Text Box 71"/>
          <p:cNvSpPr txBox="1">
            <a:spLocks noChangeArrowheads="1"/>
          </p:cNvSpPr>
          <p:nvPr/>
        </p:nvSpPr>
        <p:spPr bwMode="auto">
          <a:xfrm>
            <a:off x="5165725" y="57467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04" name="Text Box 72"/>
          <p:cNvSpPr txBox="1">
            <a:spLocks noChangeArrowheads="1"/>
          </p:cNvSpPr>
          <p:nvPr/>
        </p:nvSpPr>
        <p:spPr bwMode="auto">
          <a:xfrm>
            <a:off x="4829175" y="4652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05" name="Text Box 73"/>
          <p:cNvSpPr txBox="1">
            <a:spLocks noChangeArrowheads="1"/>
          </p:cNvSpPr>
          <p:nvPr/>
        </p:nvSpPr>
        <p:spPr bwMode="auto">
          <a:xfrm>
            <a:off x="4829175" y="5041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06" name="Text Box 74"/>
          <p:cNvSpPr txBox="1">
            <a:spLocks noChangeArrowheads="1"/>
          </p:cNvSpPr>
          <p:nvPr/>
        </p:nvSpPr>
        <p:spPr bwMode="auto">
          <a:xfrm>
            <a:off x="4841875" y="5407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707" name="Text Box 75"/>
          <p:cNvSpPr txBox="1">
            <a:spLocks noChangeArrowheads="1"/>
          </p:cNvSpPr>
          <p:nvPr/>
        </p:nvSpPr>
        <p:spPr bwMode="auto">
          <a:xfrm>
            <a:off x="4827588" y="57610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08" name="Text Box 76"/>
          <p:cNvSpPr txBox="1">
            <a:spLocks noChangeArrowheads="1"/>
          </p:cNvSpPr>
          <p:nvPr/>
        </p:nvSpPr>
        <p:spPr bwMode="auto">
          <a:xfrm>
            <a:off x="4508500" y="46545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09" name="Text Box 77"/>
          <p:cNvSpPr txBox="1">
            <a:spLocks noChangeArrowheads="1"/>
          </p:cNvSpPr>
          <p:nvPr/>
        </p:nvSpPr>
        <p:spPr bwMode="auto">
          <a:xfrm>
            <a:off x="4508500" y="50434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10" name="Text Box 78"/>
          <p:cNvSpPr txBox="1">
            <a:spLocks noChangeArrowheads="1"/>
          </p:cNvSpPr>
          <p:nvPr/>
        </p:nvSpPr>
        <p:spPr bwMode="auto">
          <a:xfrm>
            <a:off x="4521200" y="54086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11" name="Text Box 79"/>
          <p:cNvSpPr txBox="1">
            <a:spLocks noChangeArrowheads="1"/>
          </p:cNvSpPr>
          <p:nvPr/>
        </p:nvSpPr>
        <p:spPr bwMode="auto">
          <a:xfrm>
            <a:off x="4506913" y="57626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12" name="Text Box 80"/>
          <p:cNvSpPr txBox="1">
            <a:spLocks noChangeArrowheads="1"/>
          </p:cNvSpPr>
          <p:nvPr/>
        </p:nvSpPr>
        <p:spPr bwMode="auto">
          <a:xfrm>
            <a:off x="4208463" y="4656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13" name="Text Box 81"/>
          <p:cNvSpPr txBox="1">
            <a:spLocks noChangeArrowheads="1"/>
          </p:cNvSpPr>
          <p:nvPr/>
        </p:nvSpPr>
        <p:spPr bwMode="auto">
          <a:xfrm>
            <a:off x="4208463" y="50450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14" name="Text Box 82"/>
          <p:cNvSpPr txBox="1">
            <a:spLocks noChangeArrowheads="1"/>
          </p:cNvSpPr>
          <p:nvPr/>
        </p:nvSpPr>
        <p:spPr bwMode="auto">
          <a:xfrm>
            <a:off x="4221163" y="5410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15" name="Text Box 83"/>
          <p:cNvSpPr txBox="1">
            <a:spLocks noChangeArrowheads="1"/>
          </p:cNvSpPr>
          <p:nvPr/>
        </p:nvSpPr>
        <p:spPr bwMode="auto">
          <a:xfrm>
            <a:off x="4206875" y="57642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16" name="Text Box 84"/>
          <p:cNvSpPr txBox="1">
            <a:spLocks noChangeArrowheads="1"/>
          </p:cNvSpPr>
          <p:nvPr/>
        </p:nvSpPr>
        <p:spPr bwMode="auto">
          <a:xfrm>
            <a:off x="3887788" y="4657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17" name="Text Box 85"/>
          <p:cNvSpPr txBox="1">
            <a:spLocks noChangeArrowheads="1"/>
          </p:cNvSpPr>
          <p:nvPr/>
        </p:nvSpPr>
        <p:spPr bwMode="auto">
          <a:xfrm>
            <a:off x="3887788" y="50466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18" name="Text Box 86"/>
          <p:cNvSpPr txBox="1">
            <a:spLocks noChangeArrowheads="1"/>
          </p:cNvSpPr>
          <p:nvPr/>
        </p:nvSpPr>
        <p:spPr bwMode="auto">
          <a:xfrm>
            <a:off x="3900488" y="5411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19" name="Text Box 87"/>
          <p:cNvSpPr txBox="1">
            <a:spLocks noChangeArrowheads="1"/>
          </p:cNvSpPr>
          <p:nvPr/>
        </p:nvSpPr>
        <p:spPr bwMode="auto">
          <a:xfrm>
            <a:off x="3886200" y="576580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20" name="Text Box 88"/>
          <p:cNvSpPr txBox="1">
            <a:spLocks noChangeArrowheads="1"/>
          </p:cNvSpPr>
          <p:nvPr/>
        </p:nvSpPr>
        <p:spPr bwMode="auto">
          <a:xfrm>
            <a:off x="3575050" y="465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1</a:t>
            </a:r>
          </a:p>
        </p:txBody>
      </p:sp>
      <p:sp>
        <p:nvSpPr>
          <p:cNvPr id="69721" name="Text Box 89"/>
          <p:cNvSpPr txBox="1">
            <a:spLocks noChangeArrowheads="1"/>
          </p:cNvSpPr>
          <p:nvPr/>
        </p:nvSpPr>
        <p:spPr bwMode="auto">
          <a:xfrm>
            <a:off x="3575050" y="50482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22" name="Text Box 90"/>
          <p:cNvSpPr txBox="1">
            <a:spLocks noChangeArrowheads="1"/>
          </p:cNvSpPr>
          <p:nvPr/>
        </p:nvSpPr>
        <p:spPr bwMode="auto">
          <a:xfrm>
            <a:off x="3587750" y="5413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23" name="Text Box 91"/>
          <p:cNvSpPr txBox="1">
            <a:spLocks noChangeArrowheads="1"/>
          </p:cNvSpPr>
          <p:nvPr/>
        </p:nvSpPr>
        <p:spPr bwMode="auto">
          <a:xfrm>
            <a:off x="3573463" y="57673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24" name="Text Box 92"/>
          <p:cNvSpPr txBox="1">
            <a:spLocks noChangeArrowheads="1"/>
          </p:cNvSpPr>
          <p:nvPr/>
        </p:nvSpPr>
        <p:spPr bwMode="auto">
          <a:xfrm>
            <a:off x="3254375" y="4660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25" name="Text Box 93"/>
          <p:cNvSpPr txBox="1">
            <a:spLocks noChangeArrowheads="1"/>
          </p:cNvSpPr>
          <p:nvPr/>
        </p:nvSpPr>
        <p:spPr bwMode="auto">
          <a:xfrm>
            <a:off x="3254375" y="50498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3</a:t>
            </a:r>
          </a:p>
        </p:txBody>
      </p:sp>
      <p:sp>
        <p:nvSpPr>
          <p:cNvPr id="69726" name="Text Box 94"/>
          <p:cNvSpPr txBox="1">
            <a:spLocks noChangeArrowheads="1"/>
          </p:cNvSpPr>
          <p:nvPr/>
        </p:nvSpPr>
        <p:spPr bwMode="auto">
          <a:xfrm>
            <a:off x="3267075" y="54149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27" name="Text Box 95"/>
          <p:cNvSpPr txBox="1">
            <a:spLocks noChangeArrowheads="1"/>
          </p:cNvSpPr>
          <p:nvPr/>
        </p:nvSpPr>
        <p:spPr bwMode="auto">
          <a:xfrm>
            <a:off x="3252788" y="57689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28" name="Text Box 96"/>
          <p:cNvSpPr txBox="1">
            <a:spLocks noChangeArrowheads="1"/>
          </p:cNvSpPr>
          <p:nvPr/>
        </p:nvSpPr>
        <p:spPr bwMode="auto">
          <a:xfrm>
            <a:off x="2925763"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29" name="Text Box 97"/>
          <p:cNvSpPr txBox="1">
            <a:spLocks noChangeArrowheads="1"/>
          </p:cNvSpPr>
          <p:nvPr/>
        </p:nvSpPr>
        <p:spPr bwMode="auto">
          <a:xfrm>
            <a:off x="292576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30" name="Text Box 98"/>
          <p:cNvSpPr txBox="1">
            <a:spLocks noChangeArrowheads="1"/>
          </p:cNvSpPr>
          <p:nvPr/>
        </p:nvSpPr>
        <p:spPr bwMode="auto">
          <a:xfrm>
            <a:off x="2924175"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31" name="Text Box 99"/>
          <p:cNvSpPr txBox="1">
            <a:spLocks noChangeArrowheads="1"/>
          </p:cNvSpPr>
          <p:nvPr/>
        </p:nvSpPr>
        <p:spPr bwMode="auto">
          <a:xfrm>
            <a:off x="2924175" y="57562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9732" name="Text Box 100"/>
          <p:cNvSpPr txBox="1">
            <a:spLocks noChangeArrowheads="1"/>
          </p:cNvSpPr>
          <p:nvPr/>
        </p:nvSpPr>
        <p:spPr bwMode="auto">
          <a:xfrm>
            <a:off x="257968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9733" name="Text Box 101"/>
          <p:cNvSpPr txBox="1">
            <a:spLocks noChangeArrowheads="1"/>
          </p:cNvSpPr>
          <p:nvPr/>
        </p:nvSpPr>
        <p:spPr bwMode="auto">
          <a:xfrm>
            <a:off x="257968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34" name="Text Box 102"/>
          <p:cNvSpPr txBox="1">
            <a:spLocks noChangeArrowheads="1"/>
          </p:cNvSpPr>
          <p:nvPr/>
        </p:nvSpPr>
        <p:spPr bwMode="auto">
          <a:xfrm>
            <a:off x="2592388"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35" name="Text Box 103"/>
          <p:cNvSpPr txBox="1">
            <a:spLocks noChangeArrowheads="1"/>
          </p:cNvSpPr>
          <p:nvPr/>
        </p:nvSpPr>
        <p:spPr bwMode="auto">
          <a:xfrm>
            <a:off x="2578100" y="57578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36" name="Text Box 104"/>
          <p:cNvSpPr txBox="1">
            <a:spLocks noChangeArrowheads="1"/>
          </p:cNvSpPr>
          <p:nvPr/>
        </p:nvSpPr>
        <p:spPr bwMode="auto">
          <a:xfrm>
            <a:off x="2273300"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37" name="Text Box 105"/>
          <p:cNvSpPr txBox="1">
            <a:spLocks noChangeArrowheads="1"/>
          </p:cNvSpPr>
          <p:nvPr/>
        </p:nvSpPr>
        <p:spPr bwMode="auto">
          <a:xfrm>
            <a:off x="225901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38" name="Text Box 106"/>
          <p:cNvSpPr txBox="1">
            <a:spLocks noChangeArrowheads="1"/>
          </p:cNvSpPr>
          <p:nvPr/>
        </p:nvSpPr>
        <p:spPr bwMode="auto">
          <a:xfrm>
            <a:off x="2271713" y="54022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9739" name="Text Box 107"/>
          <p:cNvSpPr txBox="1">
            <a:spLocks noChangeArrowheads="1"/>
          </p:cNvSpPr>
          <p:nvPr/>
        </p:nvSpPr>
        <p:spPr bwMode="auto">
          <a:xfrm>
            <a:off x="193833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9740" name="Text Box 108"/>
          <p:cNvSpPr txBox="1">
            <a:spLocks noChangeArrowheads="1"/>
          </p:cNvSpPr>
          <p:nvPr/>
        </p:nvSpPr>
        <p:spPr bwMode="auto">
          <a:xfrm>
            <a:off x="193833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41" name="Text Box 109"/>
          <p:cNvSpPr txBox="1">
            <a:spLocks noChangeArrowheads="1"/>
          </p:cNvSpPr>
          <p:nvPr/>
        </p:nvSpPr>
        <p:spPr bwMode="auto">
          <a:xfrm>
            <a:off x="1951038" y="54038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42" name="Text Box 110"/>
          <p:cNvSpPr txBox="1">
            <a:spLocks noChangeArrowheads="1"/>
          </p:cNvSpPr>
          <p:nvPr/>
        </p:nvSpPr>
        <p:spPr bwMode="auto">
          <a:xfrm>
            <a:off x="1573213" y="46482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43" name="Text Box 111"/>
          <p:cNvSpPr txBox="1">
            <a:spLocks noChangeArrowheads="1"/>
          </p:cNvSpPr>
          <p:nvPr/>
        </p:nvSpPr>
        <p:spPr bwMode="auto">
          <a:xfrm>
            <a:off x="1573213" y="50371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9744" name="Text Box 112"/>
          <p:cNvSpPr txBox="1">
            <a:spLocks noChangeArrowheads="1"/>
          </p:cNvSpPr>
          <p:nvPr/>
        </p:nvSpPr>
        <p:spPr bwMode="auto">
          <a:xfrm>
            <a:off x="1252538" y="46497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69745" name="Text Box 113"/>
          <p:cNvSpPr txBox="1">
            <a:spLocks noChangeArrowheads="1"/>
          </p:cNvSpPr>
          <p:nvPr/>
        </p:nvSpPr>
        <p:spPr bwMode="auto">
          <a:xfrm>
            <a:off x="1252538" y="50387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9746" name="Text Box 114"/>
          <p:cNvSpPr txBox="1">
            <a:spLocks noChangeArrowheads="1"/>
          </p:cNvSpPr>
          <p:nvPr/>
        </p:nvSpPr>
        <p:spPr bwMode="auto">
          <a:xfrm>
            <a:off x="925513" y="4660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9747" name="Text Box 115"/>
          <p:cNvSpPr txBox="1">
            <a:spLocks noChangeArrowheads="1"/>
          </p:cNvSpPr>
          <p:nvPr/>
        </p:nvSpPr>
        <p:spPr bwMode="auto">
          <a:xfrm>
            <a:off x="604838" y="46624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18612" name="Text Box 116"/>
          <p:cNvSpPr txBox="1">
            <a:spLocks noChangeArrowheads="1"/>
          </p:cNvSpPr>
          <p:nvPr/>
        </p:nvSpPr>
        <p:spPr bwMode="auto">
          <a:xfrm>
            <a:off x="5157788" y="773113"/>
            <a:ext cx="36449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8000"/>
                </a:solidFill>
                <a:latin typeface="微软雅黑" panose="020B0503020204020204" pitchFamily="34" charset="-122"/>
                <a:ea typeface="微软雅黑" panose="020B0503020204020204" pitchFamily="34" charset="-122"/>
              </a:rPr>
              <a:t>即：计数值为</a:t>
            </a:r>
            <a:r>
              <a:rPr kumimoji="1" lang="en-US" altLang="zh-CN" sz="1900" b="1">
                <a:solidFill>
                  <a:srgbClr val="008000"/>
                </a:solidFill>
                <a:latin typeface="微软雅黑" panose="020B0503020204020204" pitchFamily="34" charset="-122"/>
                <a:ea typeface="微软雅黑" panose="020B0503020204020204" pitchFamily="34" charset="-122"/>
              </a:rPr>
              <a:t>0</a:t>
            </a:r>
            <a:r>
              <a:rPr kumimoji="1" lang="zh-CN" altLang="en-US" sz="1900" b="1">
                <a:solidFill>
                  <a:srgbClr val="008000"/>
                </a:solidFill>
                <a:latin typeface="微软雅黑" panose="020B0503020204020204" pitchFamily="34" charset="-122"/>
                <a:ea typeface="微软雅黑" panose="020B0503020204020204" pitchFamily="34" charset="-122"/>
              </a:rPr>
              <a:t>的行中的主存块最常被访问，计数值为</a:t>
            </a:r>
            <a:r>
              <a:rPr kumimoji="1" lang="en-US" altLang="zh-CN" sz="1900" b="1">
                <a:solidFill>
                  <a:srgbClr val="008000"/>
                </a:solidFill>
                <a:latin typeface="微软雅黑" panose="020B0503020204020204" pitchFamily="34" charset="-122"/>
                <a:ea typeface="微软雅黑" panose="020B0503020204020204" pitchFamily="34" charset="-122"/>
              </a:rPr>
              <a:t>3</a:t>
            </a:r>
            <a:r>
              <a:rPr kumimoji="1" lang="zh-CN" altLang="en-US" sz="1900" b="1">
                <a:solidFill>
                  <a:srgbClr val="008000"/>
                </a:solidFill>
                <a:latin typeface="微软雅黑" panose="020B0503020204020204" pitchFamily="34" charset="-122"/>
                <a:ea typeface="微软雅黑" panose="020B0503020204020204" pitchFamily="34" charset="-122"/>
              </a:rPr>
              <a:t>的行中的主存块最不经常被访问，先被淘汰！</a:t>
            </a:r>
          </a:p>
        </p:txBody>
      </p:sp>
      <p:sp>
        <p:nvSpPr>
          <p:cNvPr id="618613" name="Text Box 117"/>
          <p:cNvSpPr txBox="1">
            <a:spLocks noChangeArrowheads="1"/>
          </p:cNvSpPr>
          <p:nvPr/>
        </p:nvSpPr>
        <p:spPr bwMode="auto">
          <a:xfrm>
            <a:off x="566738" y="863600"/>
            <a:ext cx="29321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通过计数值来确定</a:t>
            </a:r>
            <a:r>
              <a:rPr kumimoji="1" lang="en-US" altLang="zh-CN" sz="2000" b="1">
                <a:solidFill>
                  <a:srgbClr val="FF0000"/>
                </a:solidFill>
                <a:latin typeface="微软雅黑" panose="020B0503020204020204" pitchFamily="34" charset="-122"/>
                <a:ea typeface="微软雅黑" panose="020B0503020204020204" pitchFamily="34" charset="-122"/>
              </a:rPr>
              <a:t>cache</a:t>
            </a:r>
            <a:r>
              <a:rPr kumimoji="1" lang="zh-CN" altLang="en-US" sz="2000" b="1">
                <a:solidFill>
                  <a:srgbClr val="FF0000"/>
                </a:solidFill>
                <a:latin typeface="微软雅黑" panose="020B0503020204020204" pitchFamily="34" charset="-122"/>
                <a:ea typeface="微软雅黑" panose="020B0503020204020204" pitchFamily="34" charset="-122"/>
              </a:rPr>
              <a:t>行中主存块的使用情况</a:t>
            </a:r>
          </a:p>
        </p:txBody>
      </p:sp>
      <p:sp>
        <p:nvSpPr>
          <p:cNvPr id="697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1058F4-D7DB-44DD-9484-6102B5AA9116}" type="slidenum">
              <a:rPr lang="zh-CN" altLang="en-US" sz="1200" smtClean="0">
                <a:solidFill>
                  <a:srgbClr val="898989"/>
                </a:solidFill>
              </a:rPr>
              <a:pPr/>
              <a:t>58</a:t>
            </a:fld>
            <a:endParaRPr lang="zh-CN"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lIns="91440" tIns="45720" rIns="91440" bIns="45720" anchor="ctr"/>
          <a:lstStyle/>
          <a:p>
            <a:pPr eaLnBrk="1" hangingPunct="1"/>
            <a:r>
              <a:rPr lang="en-US" altLang="zh-CN"/>
              <a:t>The Need to Replace! (</a:t>
            </a:r>
            <a:r>
              <a:rPr lang="zh-CN" altLang="en-US"/>
              <a:t>何时需要替换？</a:t>
            </a:r>
            <a:r>
              <a:rPr lang="en-US" altLang="zh-CN"/>
              <a:t>)</a:t>
            </a:r>
            <a:endParaRPr lang="zh-CN" altLang="en-US"/>
          </a:p>
        </p:txBody>
      </p:sp>
      <p:sp>
        <p:nvSpPr>
          <p:cNvPr id="450563" name="Rectangle 3"/>
          <p:cNvSpPr>
            <a:spLocks noGrp="1" noChangeArrowheads="1"/>
          </p:cNvSpPr>
          <p:nvPr>
            <p:ph type="body" idx="4294967295"/>
          </p:nvPr>
        </p:nvSpPr>
        <p:spPr>
          <a:xfrm>
            <a:off x="495300" y="914400"/>
            <a:ext cx="8191500" cy="5389563"/>
          </a:xfrm>
          <a:noFill/>
        </p:spPr>
        <p:txBody>
          <a:bodyPr/>
          <a:lstStyle/>
          <a:p>
            <a:pPr eaLnBrk="1" hangingPunct="1">
              <a:lnSpc>
                <a:spcPct val="120000"/>
              </a:lnSpc>
            </a:pPr>
            <a:r>
              <a:rPr lang="en-US" altLang="zh-CN" sz="2000" dirty="0">
                <a:latin typeface="微软雅黑" panose="020B0503020204020204" pitchFamily="34" charset="-122"/>
                <a:ea typeface="微软雅黑" panose="020B0503020204020204" pitchFamily="34" charset="-122"/>
              </a:rPr>
              <a:t>Direct Mapped Cache:</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映射唯一，毫无选择，无需考虑替换</a:t>
            </a:r>
          </a:p>
          <a:p>
            <a:pPr eaLnBrk="1" hangingPunct="1">
              <a:lnSpc>
                <a:spcPct val="120000"/>
              </a:lnSpc>
            </a:pPr>
            <a:r>
              <a:rPr lang="en-US" altLang="zh-CN" sz="2000" dirty="0">
                <a:latin typeface="微软雅黑" panose="020B0503020204020204" pitchFamily="34" charset="-122"/>
                <a:ea typeface="微软雅黑" panose="020B0503020204020204" pitchFamily="34" charset="-122"/>
              </a:rPr>
              <a:t>N-way Set Associative Cache: </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每个主存数据有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行可选择，需考虑替换</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pPr>
            <a:r>
              <a:rPr lang="en-US" altLang="zh-CN" sz="2000" dirty="0">
                <a:latin typeface="微软雅黑" panose="020B0503020204020204" pitchFamily="34" charset="-122"/>
                <a:ea typeface="微软雅黑" panose="020B0503020204020204" pitchFamily="34" charset="-122"/>
              </a:rPr>
              <a:t>Fully Associative Cache:</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每个主存数据可存放到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任意行中，需考虑替换</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a:solidFill>
                  <a:srgbClr val="CC0000"/>
                </a:solidFill>
                <a:latin typeface="微软雅黑" panose="020B0503020204020204" pitchFamily="34" charset="-122"/>
                <a:ea typeface="微软雅黑" panose="020B0503020204020204" pitchFamily="34" charset="-122"/>
              </a:rPr>
              <a:t>结论：若</a:t>
            </a:r>
            <a:r>
              <a:rPr lang="en-US" altLang="zh-CN" sz="2000" dirty="0">
                <a:solidFill>
                  <a:srgbClr val="CC0000"/>
                </a:solidFill>
                <a:latin typeface="微软雅黑" panose="020B0503020204020204" pitchFamily="34" charset="-122"/>
                <a:ea typeface="微软雅黑" panose="020B0503020204020204" pitchFamily="34" charset="-122"/>
              </a:rPr>
              <a:t>Cache miss in a N-way Set Associative or Fully Associative Cache</a:t>
            </a:r>
            <a:r>
              <a:rPr lang="zh-CN" altLang="en-US" sz="2000" dirty="0">
                <a:solidFill>
                  <a:srgbClr val="CC0000"/>
                </a:solidFill>
                <a:latin typeface="微软雅黑" panose="020B0503020204020204" pitchFamily="34" charset="-122"/>
                <a:ea typeface="微软雅黑" panose="020B0503020204020204" pitchFamily="34" charset="-122"/>
              </a:rPr>
              <a:t>，则可能需要替换。其过程为：</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从主存取出一个新块</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选择一个有映射关系的空</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若对应</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行被占满时又需调入新主存块，则必须考虑从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行中替换出一个主存块</a:t>
            </a:r>
            <a:endParaRPr lang="en-US" altLang="zh-CN" sz="2000" dirty="0">
              <a:latin typeface="微软雅黑" panose="020B0503020204020204" pitchFamily="34" charset="-122"/>
              <a:ea typeface="微软雅黑" panose="020B0503020204020204" pitchFamily="34" charset="-122"/>
            </a:endParaRPr>
          </a:p>
        </p:txBody>
      </p:sp>
      <p:sp>
        <p:nvSpPr>
          <p:cNvPr id="7066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A4E485A-0606-4E2B-AA8D-AFF055FCEA46}" type="slidenum">
              <a:rPr lang="zh-CN" altLang="en-US" sz="1200" smtClean="0">
                <a:solidFill>
                  <a:srgbClr val="898989"/>
                </a:solidFill>
              </a:rPr>
              <a:pPr/>
              <a:t>59</a:t>
            </a:fld>
            <a:endParaRPr lang="zh-CN"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直接与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连接，</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属于</a:t>
            </a:r>
            <a:r>
              <a:rPr lang="zh-CN" altLang="en-US" sz="2000">
                <a:solidFill>
                  <a:schemeClr val="accent1"/>
                </a:solidFill>
                <a:latin typeface="微软雅黑" panose="020B0503020204020204" pitchFamily="34" charset="-122"/>
                <a:ea typeface="微软雅黑" panose="020B0503020204020204" pitchFamily="34" charset="-122"/>
              </a:rPr>
              <a:t>易失性</a:t>
            </a:r>
            <a:r>
              <a:rPr lang="zh-CN" altLang="en-US" sz="2000">
                <a:solidFill>
                  <a:srgbClr val="006600"/>
                </a:solidFill>
                <a:latin typeface="微软雅黑" panose="020B0503020204020204" pitchFamily="34" charset="-122"/>
                <a:ea typeface="微软雅黑" panose="020B0503020204020204" pitchFamily="34" charset="-122"/>
              </a:rPr>
              <a:t>存储器(</a:t>
            </a:r>
            <a:r>
              <a:rPr lang="en-US" altLang="zh-CN" sz="2000">
                <a:solidFill>
                  <a:srgbClr val="006600"/>
                </a:solidFill>
                <a:latin typeface="微软雅黑" panose="020B0503020204020204" pitchFamily="34" charset="-122"/>
                <a:ea typeface="微软雅黑" panose="020B0503020204020204" pitchFamily="34" charset="-122"/>
              </a:rPr>
              <a:t>volatile</a:t>
            </a:r>
            <a:r>
              <a:rPr lang="zh-CN" altLang="en-US" sz="200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10244" name="Group 4"/>
          <p:cNvGrpSpPr>
            <a:grpSpLocks/>
          </p:cNvGrpSpPr>
          <p:nvPr/>
        </p:nvGrpSpPr>
        <p:grpSpPr bwMode="auto">
          <a:xfrm>
            <a:off x="3544888" y="868363"/>
            <a:ext cx="1784350" cy="2509837"/>
            <a:chOff x="2419" y="1680"/>
            <a:chExt cx="1045" cy="1360"/>
          </a:xfrm>
        </p:grpSpPr>
        <p:sp>
          <p:nvSpPr>
            <p:cNvPr id="10279"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80"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10245" name="Group 7"/>
          <p:cNvGrpSpPr>
            <a:grpSpLocks/>
          </p:cNvGrpSpPr>
          <p:nvPr/>
        </p:nvGrpSpPr>
        <p:grpSpPr bwMode="auto">
          <a:xfrm>
            <a:off x="234950" y="1666875"/>
            <a:ext cx="1287463" cy="866775"/>
            <a:chOff x="480" y="2112"/>
            <a:chExt cx="754" cy="470"/>
          </a:xfrm>
        </p:grpSpPr>
        <p:sp>
          <p:nvSpPr>
            <p:cNvPr id="10277"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8"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10246"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7"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10260" name="Group 13"/>
            <p:cNvGrpSpPr>
              <a:grpSpLocks/>
            </p:cNvGrpSpPr>
            <p:nvPr/>
          </p:nvGrpSpPr>
          <p:grpSpPr bwMode="auto">
            <a:xfrm>
              <a:off x="2474" y="1742"/>
              <a:ext cx="743" cy="1341"/>
              <a:chOff x="2474" y="1742"/>
              <a:chExt cx="743" cy="1341"/>
            </a:xfrm>
          </p:grpSpPr>
          <p:sp>
            <p:nvSpPr>
              <p:cNvPr id="10263"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10264"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10265"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10266"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10267"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0"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10271"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10272"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10273"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10274"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6"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10261"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10249"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10258"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10256"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102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F19BDA-7893-4026-9D4F-E51467AFCB72}" type="slidenum">
              <a:rPr lang="zh-CN" altLang="en-US" sz="1200" smtClean="0">
                <a:solidFill>
                  <a:srgbClr val="898989"/>
                </a:solidFill>
              </a:rPr>
              <a:pPr/>
              <a:t>6</a:t>
            </a:fld>
            <a:endParaRPr lang="zh-CN" altLang="en-US" sz="1200">
              <a:solidFill>
                <a:srgbClr val="898989"/>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1827" name="Rectangle 3"/>
          <p:cNvSpPr>
            <a:spLocks noGrp="1" noChangeArrowheads="1"/>
          </p:cNvSpPr>
          <p:nvPr>
            <p:ph type="body" idx="4294967295"/>
          </p:nvPr>
        </p:nvSpPr>
        <p:spPr>
          <a:xfrm>
            <a:off x="304800" y="908050"/>
            <a:ext cx="8610600" cy="5738813"/>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为何要保持在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和主存中数据的一致？</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中的内容是主存块副本，当对</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中的内容进行更新时，就存在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和主存如何保持一致的问题。</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以下情况也会出现“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一致性问题”</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当多个设备都允许访问主存时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例如：</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设备可直接读写内存时，如果</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中的内容被修改，则</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设备读出的对应主存单元的内容无效；若</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设备修改了主存单元的内容，则</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中对应的内容无效。</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都带有各自的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而共享主存时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某个</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修改了自身</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中的内容，则对应的主存单元和其他</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中对应的内容都变为无效。</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写操作有两种情况</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写命中（</a:t>
            </a:r>
            <a:r>
              <a:rPr lang="en-US" altLang="zh-CN" sz="2000" dirty="0">
                <a:latin typeface="微软雅黑" panose="020B0503020204020204" pitchFamily="34" charset="-122"/>
                <a:ea typeface="微软雅黑" panose="020B0503020204020204" pitchFamily="34" charset="-122"/>
              </a:rPr>
              <a:t>Write Hit</a:t>
            </a:r>
            <a:r>
              <a:rPr lang="zh-CN" altLang="en-US" sz="2000" dirty="0">
                <a:latin typeface="微软雅黑" panose="020B0503020204020204" pitchFamily="34" charset="-122"/>
                <a:ea typeface="微软雅黑" panose="020B0503020204020204" pitchFamily="34" charset="-122"/>
              </a:rPr>
              <a:t>）：要写的单元已经在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写不命中（</a:t>
            </a:r>
            <a:r>
              <a:rPr lang="en-US" altLang="zh-CN" sz="2000" dirty="0">
                <a:latin typeface="微软雅黑" panose="020B0503020204020204" pitchFamily="34" charset="-122"/>
                <a:ea typeface="微软雅黑" panose="020B0503020204020204" pitchFamily="34" charset="-122"/>
              </a:rPr>
              <a:t>Write Miss</a:t>
            </a:r>
            <a:r>
              <a:rPr lang="zh-CN" altLang="en-US" sz="2000" dirty="0">
                <a:latin typeface="微软雅黑" panose="020B0503020204020204" pitchFamily="34" charset="-122"/>
                <a:ea typeface="微软雅黑" panose="020B0503020204020204" pitchFamily="34" charset="-122"/>
              </a:rPr>
              <a:t>）：要写的单元不在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endParaRPr lang="en-US" altLang="zh-CN" sz="2000" dirty="0">
              <a:latin typeface="微软雅黑" panose="020B0503020204020204" pitchFamily="34" charset="-122"/>
              <a:ea typeface="微软雅黑" panose="020B0503020204020204" pitchFamily="34" charset="-122"/>
            </a:endParaRPr>
          </a:p>
        </p:txBody>
      </p:sp>
      <p:sp>
        <p:nvSpPr>
          <p:cNvPr id="7168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1A25C4A-AFFB-4176-BFEC-FE41044E72C7}" type="slidenum">
              <a:rPr lang="zh-CN" altLang="en-US" sz="1200" smtClean="0">
                <a:solidFill>
                  <a:srgbClr val="898989"/>
                </a:solidFill>
              </a:rPr>
              <a:pPr/>
              <a:t>60</a:t>
            </a:fld>
            <a:endParaRPr lang="zh-CN"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236538" y="134938"/>
            <a:ext cx="8807450" cy="515937"/>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2851" name="Rectangle 3"/>
          <p:cNvSpPr>
            <a:spLocks noGrp="1" noChangeArrowheads="1"/>
          </p:cNvSpPr>
          <p:nvPr>
            <p:ph type="body" idx="4294967295"/>
          </p:nvPr>
        </p:nvSpPr>
        <p:spPr>
          <a:xfrm>
            <a:off x="177800" y="877888"/>
            <a:ext cx="8758238" cy="5606663"/>
          </a:xfrm>
          <a:noFill/>
        </p:spPr>
        <p:txBody>
          <a:bodyPr/>
          <a:lstStyle/>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处理</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读比</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写更容易，故</a:t>
            </a:r>
            <a:r>
              <a:rPr lang="zh-CN" altLang="en-US" sz="1900" dirty="0">
                <a:solidFill>
                  <a:srgbClr val="FF0000"/>
                </a:solidFill>
                <a:latin typeface="微软雅黑" panose="020B0503020204020204" pitchFamily="34" charset="-122"/>
                <a:ea typeface="微软雅黑" panose="020B0503020204020204" pitchFamily="34" charset="-122"/>
              </a:rPr>
              <a:t>指令</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solidFill>
                  <a:srgbClr val="FF0000"/>
                </a:solidFill>
                <a:latin typeface="微软雅黑" panose="020B0503020204020204" pitchFamily="34" charset="-122"/>
                <a:ea typeface="微软雅黑" panose="020B0503020204020204" pitchFamily="34" charset="-122"/>
              </a:rPr>
              <a:t>比数据</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solidFill>
                  <a:srgbClr val="FF0000"/>
                </a:solidFill>
                <a:latin typeface="微软雅黑" panose="020B0503020204020204" pitchFamily="34" charset="-122"/>
                <a:ea typeface="微软雅黑" panose="020B0503020204020204" pitchFamily="34" charset="-122"/>
              </a:rPr>
              <a:t>容易设计</a:t>
            </a:r>
            <a:endParaRPr lang="en-US" altLang="zh-CN" sz="1900"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hlinkClick r:id="" action="ppaction://noaction"/>
              </a:rPr>
              <a:t>Write Through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通过式写、写直达、直写)</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同时写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和主存单元</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en-US" altLang="zh-CN" sz="1900" dirty="0">
                <a:solidFill>
                  <a:srgbClr val="006600"/>
                </a:solidFill>
                <a:latin typeface="微软雅黑" panose="020B0503020204020204" pitchFamily="34" charset="-122"/>
                <a:ea typeface="微软雅黑" panose="020B0503020204020204" pitchFamily="34" charset="-122"/>
              </a:rPr>
              <a:t>What!!! How can this be?  Memory is too slow(&gt;100Cycles)?</a:t>
            </a:r>
          </a:p>
          <a:p>
            <a:pPr lvl="3" eaLnBrk="1" hangingPunct="1">
              <a:lnSpc>
                <a:spcPct val="110000"/>
              </a:lnSpc>
              <a:spcBef>
                <a:spcPct val="10000"/>
              </a:spcBef>
              <a:buFontTx/>
              <a:buNone/>
            </a:pPr>
            <a:r>
              <a:rPr lang="en-US" altLang="zh-CN" sz="1900" b="1" dirty="0">
                <a:solidFill>
                  <a:srgbClr val="0000FF"/>
                </a:solidFill>
                <a:latin typeface="微软雅黑" panose="020B0503020204020204" pitchFamily="34" charset="-122"/>
                <a:ea typeface="微软雅黑" panose="020B0503020204020204" pitchFamily="34" charset="-122"/>
              </a:rPr>
              <a:t>10%</a:t>
            </a:r>
            <a:r>
              <a:rPr lang="zh-CN" altLang="en-US" sz="1900" b="1" dirty="0">
                <a:solidFill>
                  <a:srgbClr val="0000FF"/>
                </a:solidFill>
                <a:latin typeface="微软雅黑" panose="020B0503020204020204" pitchFamily="34" charset="-122"/>
                <a:ea typeface="微软雅黑" panose="020B0503020204020204" pitchFamily="34" charset="-122"/>
              </a:rPr>
              <a:t>的存储指令使</a:t>
            </a:r>
            <a:r>
              <a:rPr lang="en-US" altLang="zh-CN" sz="1900" b="1" dirty="0">
                <a:solidFill>
                  <a:srgbClr val="0000FF"/>
                </a:solidFill>
                <a:latin typeface="微软雅黑" panose="020B0503020204020204" pitchFamily="34" charset="-122"/>
                <a:ea typeface="微软雅黑" panose="020B0503020204020204" pitchFamily="34" charset="-122"/>
              </a:rPr>
              <a:t>CPI</a:t>
            </a:r>
            <a:r>
              <a:rPr lang="zh-CN" altLang="en-US" sz="1900" b="1" dirty="0">
                <a:solidFill>
                  <a:srgbClr val="0000FF"/>
                </a:solidFill>
                <a:latin typeface="微软雅黑" panose="020B0503020204020204" pitchFamily="34" charset="-122"/>
                <a:ea typeface="微软雅黑" panose="020B0503020204020204" pitchFamily="34" charset="-122"/>
              </a:rPr>
              <a:t>增加：</a:t>
            </a:r>
            <a:r>
              <a:rPr lang="en-US" altLang="zh-CN" sz="1900" b="1" dirty="0">
                <a:solidFill>
                  <a:srgbClr val="0000FF"/>
                </a:solidFill>
                <a:latin typeface="微软雅黑" panose="020B0503020204020204" pitchFamily="34" charset="-122"/>
                <a:ea typeface="微软雅黑" panose="020B0503020204020204" pitchFamily="34" charset="-122"/>
              </a:rPr>
              <a:t>100x10%=10</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使用写缓冲（</a:t>
            </a:r>
            <a:r>
              <a:rPr lang="en-US" altLang="zh-CN" sz="1900" dirty="0">
                <a:solidFill>
                  <a:srgbClr val="006600"/>
                </a:solidFill>
                <a:latin typeface="微软雅黑" panose="020B0503020204020204" pitchFamily="34" charset="-122"/>
                <a:ea typeface="微软雅黑" panose="020B0503020204020204" pitchFamily="34" charset="-122"/>
                <a:hlinkClick r:id="" action="ppaction://noaction"/>
              </a:rPr>
              <a:t>Write Buffer</a:t>
            </a:r>
            <a:r>
              <a:rPr lang="zh-CN" altLang="en-US" sz="1900" dirty="0">
                <a:solidFill>
                  <a:srgbClr val="006600"/>
                </a:solidFill>
                <a:latin typeface="微软雅黑" panose="020B0503020204020204" pitchFamily="34" charset="-122"/>
                <a:ea typeface="微软雅黑" panose="020B0503020204020204" pitchFamily="34" charset="-122"/>
              </a:rPr>
              <a:t>）</a:t>
            </a: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hlinkClick r:id="" action="ppaction://noaction"/>
              </a:rPr>
              <a:t>Write Back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一次性写、写回、回写)</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只写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不写主存，缺失时一次写回，每行有个修改位（“</a:t>
            </a:r>
            <a:r>
              <a:rPr lang="en-US" altLang="zh-CN" sz="1900" dirty="0">
                <a:solidFill>
                  <a:srgbClr val="006600"/>
                </a:solidFill>
                <a:latin typeface="微软雅黑" panose="020B0503020204020204" pitchFamily="34" charset="-122"/>
                <a:ea typeface="微软雅黑" panose="020B0503020204020204" pitchFamily="34" charset="-122"/>
              </a:rPr>
              <a:t>dirty bit-</a:t>
            </a:r>
            <a:r>
              <a:rPr lang="zh-CN" altLang="en-US" sz="1900" dirty="0">
                <a:solidFill>
                  <a:srgbClr val="006600"/>
                </a:solidFill>
                <a:latin typeface="微软雅黑" panose="020B0503020204020204" pitchFamily="34" charset="-122"/>
                <a:ea typeface="微软雅黑" panose="020B0503020204020204" pitchFamily="34" charset="-122"/>
              </a:rPr>
              <a:t>脏位”），大大降低主存带宽需求，控制可能很复杂</a:t>
            </a: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对于写不命中，有两种处理方式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将主存块装入</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，然后再更新相应单元</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试图利用空间局部性，但每次都要从主存读一个块</a:t>
            </a: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Not 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非写分配)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直接写主存单元，不把主存块装入到</a:t>
            </a:r>
            <a:r>
              <a:rPr lang="en-US" altLang="zh-CN" sz="1900" dirty="0">
                <a:solidFill>
                  <a:srgbClr val="006600"/>
                </a:solidFill>
                <a:latin typeface="微软雅黑" panose="020B0503020204020204" pitchFamily="34" charset="-122"/>
                <a:ea typeface="微软雅黑" panose="020B0503020204020204" pitchFamily="34" charset="-122"/>
              </a:rPr>
              <a:t>Cache</a:t>
            </a:r>
          </a:p>
        </p:txBody>
      </p:sp>
      <p:sp>
        <p:nvSpPr>
          <p:cNvPr id="7271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4F9A4A2-EAC4-40FA-827E-7EBADC631C43}" type="slidenum">
              <a:rPr lang="zh-CN" altLang="en-US" sz="1200" smtClean="0">
                <a:solidFill>
                  <a:srgbClr val="898989"/>
                </a:solidFill>
              </a:rPr>
              <a:pPr/>
              <a:t>61</a:t>
            </a:fld>
            <a:endParaRPr lang="zh-CN"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B59FD2B-4D30-4E21-8328-4733CFAEE8B4}"/>
              </a:ext>
            </a:extLst>
          </p:cNvPr>
          <p:cNvSpPr>
            <a:spLocks noGrp="1" noChangeArrowheads="1"/>
          </p:cNvSpPr>
          <p:nvPr>
            <p:ph type="title" idx="4294967295"/>
          </p:nvPr>
        </p:nvSpPr>
        <p:spPr>
          <a:xfrm>
            <a:off x="341313" y="33513"/>
            <a:ext cx="8716962" cy="574324"/>
          </a:xfrm>
          <a:noFill/>
        </p:spPr>
        <p:txBody>
          <a:bodyPr lIns="91440" tIns="45720" rIns="91440" bIns="45720" anchor="ctr"/>
          <a:lstStyle/>
          <a:p>
            <a:pPr eaLnBrk="1" hangingPunct="1"/>
            <a:r>
              <a:rPr kumimoji="1" lang="zh-CN" altLang="en-US" kern="1200" dirty="0">
                <a:solidFill>
                  <a:schemeClr val="accent1"/>
                </a:solidFill>
                <a:latin typeface="Times New Roman" panose="02020603050405020304" pitchFamily="18" charset="0"/>
                <a:ea typeface="+mj-ea"/>
                <a:cs typeface="+mj-cs"/>
              </a:rPr>
              <a:t>四、虚拟存储器（</a:t>
            </a:r>
            <a:r>
              <a:rPr kumimoji="1" lang="en-US" altLang="zh-CN" kern="1200" dirty="0">
                <a:solidFill>
                  <a:schemeClr val="accent1"/>
                </a:solidFill>
                <a:latin typeface="Times New Roman" panose="02020603050405020304" pitchFamily="18" charset="0"/>
                <a:ea typeface="+mj-ea"/>
                <a:cs typeface="+mj-cs"/>
              </a:rPr>
              <a:t>Virtual Memory</a:t>
            </a:r>
            <a:r>
              <a:rPr kumimoji="1" lang="zh-CN" altLang="en-US" kern="1200" dirty="0">
                <a:solidFill>
                  <a:schemeClr val="accent1"/>
                </a:solidFill>
                <a:latin typeface="Times New Roman" panose="02020603050405020304" pitchFamily="18" charset="0"/>
                <a:ea typeface="+mj-ea"/>
                <a:cs typeface="+mj-cs"/>
              </a:rPr>
              <a:t>）</a:t>
            </a:r>
            <a:endParaRPr lang="zh-CN" altLang="en-US" dirty="0"/>
          </a:p>
        </p:txBody>
      </p:sp>
      <p:sp>
        <p:nvSpPr>
          <p:cNvPr id="827395" name="Rectangle 3">
            <a:extLst>
              <a:ext uri="{FF2B5EF4-FFF2-40B4-BE49-F238E27FC236}">
                <a16:creationId xmlns:a16="http://schemas.microsoft.com/office/drawing/2014/main" id="{66F5D377-4DE4-4A1C-88AB-642C4B9E6588}"/>
              </a:ext>
            </a:extLst>
          </p:cNvPr>
          <p:cNvSpPr>
            <a:spLocks noGrp="1" noChangeArrowheads="1"/>
          </p:cNvSpPr>
          <p:nvPr>
            <p:ph type="body" idx="4294967295"/>
          </p:nvPr>
        </p:nvSpPr>
        <p:spPr>
          <a:xfrm>
            <a:off x="103187" y="1274408"/>
            <a:ext cx="8937625" cy="5000793"/>
          </a:xfrm>
          <a:noFill/>
        </p:spPr>
        <p:txBody>
          <a:bodyPr lIns="91440" tIns="45720" rIns="91440" bIns="45720"/>
          <a:lstStyle/>
          <a:p>
            <a:pPr eaLnBrk="1" hangingPunct="1">
              <a:lnSpc>
                <a:spcPct val="120000"/>
              </a:lnSpc>
            </a:pPr>
            <a:r>
              <a:rPr lang="zh-CN" altLang="en-US" sz="2200" dirty="0" smtClean="0">
                <a:latin typeface="微软雅黑" panose="020B0503020204020204" pitchFamily="34" charset="-122"/>
                <a:ea typeface="微软雅黑" panose="020B0503020204020204" pitchFamily="34" charset="-122"/>
              </a:rPr>
              <a:t>动机：把程序员从大量繁琐的存储管理工作中解放出来，</a:t>
            </a:r>
            <a:r>
              <a:rPr lang="zh-CN" altLang="en-US" sz="2200" dirty="0" smtClean="0">
                <a:solidFill>
                  <a:schemeClr val="accent1"/>
                </a:solidFill>
                <a:latin typeface="微软雅黑" panose="020B0503020204020204" pitchFamily="34" charset="-122"/>
                <a:ea typeface="微软雅黑" panose="020B0503020204020204" pitchFamily="34" charset="-122"/>
              </a:rPr>
              <a:t>使得程序员编程时不用管主存容量的大小</a:t>
            </a:r>
            <a:r>
              <a:rPr lang="zh-CN" altLang="en-US" sz="2200" dirty="0" smtClean="0">
                <a:latin typeface="微软雅黑" panose="020B0503020204020204" pitchFamily="34" charset="-122"/>
                <a:ea typeface="微软雅黑" panose="020B0503020204020204" pitchFamily="34" charset="-122"/>
              </a:rPr>
              <a:t>。</a:t>
            </a:r>
          </a:p>
          <a:p>
            <a:pPr eaLnBrk="1" hangingPunct="1">
              <a:lnSpc>
                <a:spcPct val="120000"/>
              </a:lnSpc>
            </a:pPr>
            <a:r>
              <a:rPr lang="zh-CN" altLang="en-US" sz="2200" dirty="0" smtClean="0">
                <a:latin typeface="微软雅黑" panose="020B0503020204020204" pitchFamily="34" charset="-122"/>
                <a:ea typeface="微软雅黑" panose="020B0503020204020204" pitchFamily="34" charset="-122"/>
              </a:rPr>
              <a:t>基</a:t>
            </a:r>
            <a:r>
              <a:rPr lang="zh-CN" altLang="en-US" sz="2200" dirty="0">
                <a:latin typeface="微软雅黑" panose="020B0503020204020204" pitchFamily="34" charset="-122"/>
                <a:ea typeface="微软雅黑" panose="020B0503020204020204" pitchFamily="34" charset="-122"/>
              </a:rPr>
              <a:t>本思想：把</a:t>
            </a:r>
            <a:r>
              <a:rPr lang="zh-CN" altLang="en-US" sz="2200" dirty="0">
                <a:solidFill>
                  <a:srgbClr val="FF3300"/>
                </a:solidFill>
                <a:latin typeface="微软雅黑" panose="020B0503020204020204" pitchFamily="34" charset="-122"/>
                <a:ea typeface="微软雅黑" panose="020B0503020204020204" pitchFamily="34" charset="-122"/>
              </a:rPr>
              <a:t>地址空间</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3300"/>
                </a:solidFill>
                <a:latin typeface="微软雅黑" panose="020B0503020204020204" pitchFamily="34" charset="-122"/>
                <a:ea typeface="微软雅黑" panose="020B0503020204020204" pitchFamily="34" charset="-122"/>
              </a:rPr>
              <a:t>主存容量</a:t>
            </a:r>
            <a:r>
              <a:rPr lang="zh-CN" altLang="en-US" sz="2200" dirty="0">
                <a:latin typeface="微软雅黑" panose="020B0503020204020204" pitchFamily="34" charset="-122"/>
                <a:ea typeface="微软雅黑" panose="020B0503020204020204" pitchFamily="34" charset="-122"/>
              </a:rPr>
              <a:t>的概念区分开来。程序员在地址空间里编写程序，而程序则在真正的内存中运行。由一个</a:t>
            </a:r>
            <a:r>
              <a:rPr lang="zh-CN" altLang="en-US" sz="2200" dirty="0">
                <a:solidFill>
                  <a:srgbClr val="FF3300"/>
                </a:solidFill>
                <a:latin typeface="微软雅黑" panose="020B0503020204020204" pitchFamily="34" charset="-122"/>
                <a:ea typeface="微软雅黑" panose="020B0503020204020204" pitchFamily="34" charset="-122"/>
              </a:rPr>
              <a:t>专门的机制</a:t>
            </a:r>
            <a:r>
              <a:rPr lang="zh-CN" altLang="en-US" sz="2200" dirty="0">
                <a:latin typeface="微软雅黑" panose="020B0503020204020204" pitchFamily="34" charset="-122"/>
                <a:ea typeface="微软雅黑" panose="020B0503020204020204" pitchFamily="34" charset="-122"/>
              </a:rPr>
              <a:t>实现地址空间和实际主存之间的</a:t>
            </a:r>
            <a:r>
              <a:rPr lang="zh-CN" altLang="en-US" sz="2200" dirty="0">
                <a:solidFill>
                  <a:srgbClr val="FF3300"/>
                </a:solidFill>
                <a:latin typeface="微软雅黑" panose="020B0503020204020204" pitchFamily="34" charset="-122"/>
                <a:ea typeface="微软雅黑" panose="020B0503020204020204" pitchFamily="34" charset="-122"/>
              </a:rPr>
              <a:t>映射</a:t>
            </a:r>
            <a:r>
              <a:rPr lang="zh-CN" altLang="en-US" sz="2200" dirty="0">
                <a:latin typeface="微软雅黑" panose="020B0503020204020204" pitchFamily="34" charset="-122"/>
                <a:ea typeface="微软雅黑" panose="020B0503020204020204" pitchFamily="34" charset="-122"/>
              </a:rPr>
              <a:t>。</a:t>
            </a: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  例如，当时的一种典型计算机，其指令中给出的主存地址为</a:t>
            </a:r>
            <a:r>
              <a:rPr lang="en-US" altLang="zh-CN" sz="2200" dirty="0">
                <a:latin typeface="微软雅黑" panose="020B0503020204020204" pitchFamily="34" charset="-122"/>
                <a:ea typeface="微软雅黑" panose="020B0503020204020204" pitchFamily="34" charset="-122"/>
              </a:rPr>
              <a:t>16</a:t>
            </a:r>
            <a:r>
              <a:rPr lang="zh-CN" altLang="en-US" sz="2200" dirty="0">
                <a:latin typeface="微软雅黑" panose="020B0503020204020204" pitchFamily="34" charset="-122"/>
                <a:ea typeface="微软雅黑" panose="020B0503020204020204" pitchFamily="34" charset="-122"/>
              </a:rPr>
              <a:t>位，而</a:t>
            </a:r>
            <a:r>
              <a:rPr lang="zh-CN" altLang="en-US" sz="2200" dirty="0">
                <a:solidFill>
                  <a:srgbClr val="FF0000"/>
                </a:solidFill>
                <a:latin typeface="微软雅黑" panose="020B0503020204020204" pitchFamily="34" charset="-122"/>
                <a:ea typeface="微软雅黑" panose="020B0503020204020204" pitchFamily="34" charset="-122"/>
              </a:rPr>
              <a:t>主存容量</a:t>
            </a:r>
            <a:r>
              <a:rPr lang="zh-CN" altLang="en-US" sz="2200" dirty="0">
                <a:latin typeface="微软雅黑" panose="020B0503020204020204" pitchFamily="34" charset="-122"/>
                <a:ea typeface="微软雅黑" panose="020B0503020204020204" pitchFamily="34" charset="-122"/>
              </a:rPr>
              <a:t>只有</a:t>
            </a:r>
            <a:r>
              <a:rPr lang="en-US" altLang="zh-CN" sz="2200" dirty="0">
                <a:latin typeface="微软雅黑" panose="020B0503020204020204" pitchFamily="34" charset="-122"/>
                <a:ea typeface="微软雅黑" panose="020B0503020204020204" pitchFamily="34" charset="-122"/>
              </a:rPr>
              <a:t>4K</a:t>
            </a:r>
            <a:r>
              <a:rPr lang="zh-CN" altLang="en-US" sz="2200" dirty="0">
                <a:latin typeface="微软雅黑" panose="020B0503020204020204" pitchFamily="34" charset="-122"/>
                <a:ea typeface="微软雅黑" panose="020B0503020204020204" pitchFamily="34" charset="-122"/>
              </a:rPr>
              <a:t>字，则指令</a:t>
            </a:r>
            <a:r>
              <a:rPr lang="zh-CN" altLang="en-US" sz="2200" dirty="0">
                <a:solidFill>
                  <a:srgbClr val="FF0000"/>
                </a:solidFill>
                <a:latin typeface="微软雅黑" panose="020B0503020204020204" pitchFamily="34" charset="-122"/>
                <a:ea typeface="微软雅黑" panose="020B0503020204020204" pitchFamily="34" charset="-122"/>
              </a:rPr>
              <a:t>可寻址范围</a:t>
            </a:r>
            <a:r>
              <a:rPr lang="zh-CN" altLang="en-US" sz="2200" dirty="0">
                <a:latin typeface="微软雅黑" panose="020B0503020204020204" pitchFamily="34" charset="-122"/>
                <a:ea typeface="微软雅黑" panose="020B0503020204020204" pitchFamily="34" charset="-122"/>
              </a:rPr>
              <a:t>是多少？</a:t>
            </a: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地址空间</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65535</a:t>
            </a:r>
            <a:r>
              <a:rPr lang="zh-CN" altLang="en-US" sz="2200" dirty="0">
                <a:latin typeface="微软雅黑" panose="020B0503020204020204" pitchFamily="34" charset="-122"/>
                <a:ea typeface="微软雅黑" panose="020B0503020204020204" pitchFamily="34" charset="-122"/>
              </a:rPr>
              <a:t>组成的地址集合，即</a:t>
            </a:r>
            <a:r>
              <a:rPr lang="zh-CN" altLang="en-US" sz="2200" dirty="0">
                <a:solidFill>
                  <a:srgbClr val="FF0000"/>
                </a:solidFill>
                <a:latin typeface="微软雅黑" panose="020B0503020204020204" pitchFamily="34" charset="-122"/>
                <a:ea typeface="微软雅黑" panose="020B0503020204020204" pitchFamily="34" charset="-122"/>
              </a:rPr>
              <a:t>地址空间大小</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=64K</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程序员编写程序的空间（地址空间，可寻址空间）比执行程序的空间（主存容量）大得多，怎么自动执行程序呢？</a:t>
            </a:r>
            <a:endParaRPr lang="zh-CN" altLang="en-US" sz="2200" dirty="0">
              <a:solidFill>
                <a:srgbClr val="0000FF"/>
              </a:solidFill>
              <a:latin typeface="微软雅黑" panose="020B0503020204020204" pitchFamily="34" charset="-122"/>
              <a:ea typeface="微软雅黑" panose="020B0503020204020204" pitchFamily="34" charset="-122"/>
            </a:endParaRPr>
          </a:p>
        </p:txBody>
      </p:sp>
      <p:sp>
        <p:nvSpPr>
          <p:cNvPr id="827396" name="Text Box 4">
            <a:extLst>
              <a:ext uri="{FF2B5EF4-FFF2-40B4-BE49-F238E27FC236}">
                <a16:creationId xmlns:a16="http://schemas.microsoft.com/office/drawing/2014/main" id="{12DDE557-E6AA-450D-AB33-1E4C7803402E}"/>
              </a:ext>
            </a:extLst>
          </p:cNvPr>
          <p:cNvSpPr txBox="1">
            <a:spLocks noChangeArrowheads="1"/>
          </p:cNvSpPr>
          <p:nvPr/>
        </p:nvSpPr>
        <p:spPr bwMode="auto">
          <a:xfrm>
            <a:off x="334963" y="814388"/>
            <a:ext cx="834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早期：程序员自己管理主存，通过分解程序并覆盖主存的方式执行程序</a:t>
            </a:r>
          </a:p>
        </p:txBody>
      </p:sp>
      <p:sp>
        <p:nvSpPr>
          <p:cNvPr id="2" name="灯片编号占位符 1">
            <a:extLst>
              <a:ext uri="{FF2B5EF4-FFF2-40B4-BE49-F238E27FC236}">
                <a16:creationId xmlns:a16="http://schemas.microsoft.com/office/drawing/2014/main" id="{876CF548-4EE7-43D7-AE61-BA6CF7F0B11E}"/>
              </a:ext>
            </a:extLst>
          </p:cNvPr>
          <p:cNvSpPr>
            <a:spLocks noGrp="1"/>
          </p:cNvSpPr>
          <p:nvPr>
            <p:ph type="sldNum" sz="quarter" idx="10"/>
          </p:nvPr>
        </p:nvSpPr>
        <p:spPr/>
        <p:txBody>
          <a:bodyPr/>
          <a:lstStyle/>
          <a:p>
            <a:pPr>
              <a:defRPr/>
            </a:pPr>
            <a:fld id="{E5695708-78D6-49FC-AD1D-A92B2AA36AF2}" type="slidenum">
              <a:rPr lang="zh-CN" altLang="en-US" smtClean="0"/>
              <a:pPr>
                <a:defRPr/>
              </a:pPr>
              <a:t>62</a:t>
            </a:fld>
            <a:endParaRPr lang="zh-CN" altLang="en-US"/>
          </a:p>
        </p:txBody>
      </p:sp>
    </p:spTree>
    <p:extLst>
      <p:ext uri="{BB962C8B-B14F-4D97-AF65-F5344CB8AC3E}">
        <p14:creationId xmlns:p14="http://schemas.microsoft.com/office/powerpoint/2010/main" val="1125576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7396"/>
                                        </p:tgtEl>
                                        <p:attrNameLst>
                                          <p:attrName>style.visibility</p:attrName>
                                        </p:attrNameLst>
                                      </p:cBhvr>
                                      <p:to>
                                        <p:strVal val="visible"/>
                                      </p:to>
                                    </p:set>
                                    <p:animEffect transition="in" filter="blinds(horizontal)">
                                      <p:cBhvr>
                                        <p:cTn id="7" dur="500"/>
                                        <p:tgtEl>
                                          <p:spTgt spid="82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5">
                                            <p:txEl>
                                              <p:pRg st="0" end="0"/>
                                            </p:txEl>
                                          </p:spTgt>
                                        </p:tgtEl>
                                        <p:attrNameLst>
                                          <p:attrName>style.visibility</p:attrName>
                                        </p:attrNameLst>
                                      </p:cBhvr>
                                      <p:to>
                                        <p:strVal val="visible"/>
                                      </p:to>
                                    </p:set>
                                    <p:animEffect transition="in" filter="blinds(horizontal)">
                                      <p:cBhvr>
                                        <p:cTn id="12" dur="500"/>
                                        <p:tgtEl>
                                          <p:spTgt spid="8273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5">
                                            <p:txEl>
                                              <p:pRg st="1" end="1"/>
                                            </p:txEl>
                                          </p:spTgt>
                                        </p:tgtEl>
                                        <p:attrNameLst>
                                          <p:attrName>style.visibility</p:attrName>
                                        </p:attrNameLst>
                                      </p:cBhvr>
                                      <p:to>
                                        <p:strVal val="visible"/>
                                      </p:to>
                                    </p:set>
                                    <p:animEffect transition="in" filter="blinds(horizontal)">
                                      <p:cBhvr>
                                        <p:cTn id="17" dur="500"/>
                                        <p:tgtEl>
                                          <p:spTgt spid="8273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22" dur="500"/>
                                        <p:tgtEl>
                                          <p:spTgt spid="8273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5">
                                            <p:txEl>
                                              <p:pRg st="3" end="3"/>
                                            </p:txEl>
                                          </p:spTgt>
                                        </p:tgtEl>
                                        <p:attrNameLst>
                                          <p:attrName>style.visibility</p:attrName>
                                        </p:attrNameLst>
                                      </p:cBhvr>
                                      <p:to>
                                        <p:strVal val="visible"/>
                                      </p:to>
                                    </p:set>
                                    <p:animEffect transition="in" filter="blinds(horizontal)">
                                      <p:cBhvr>
                                        <p:cTn id="27" dur="500"/>
                                        <p:tgtEl>
                                          <p:spTgt spid="8273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7395">
                                            <p:txEl>
                                              <p:pRg st="4" end="4"/>
                                            </p:txEl>
                                          </p:spTgt>
                                        </p:tgtEl>
                                        <p:attrNameLst>
                                          <p:attrName>style.visibility</p:attrName>
                                        </p:attrNameLst>
                                      </p:cBhvr>
                                      <p:to>
                                        <p:strVal val="visible"/>
                                      </p:to>
                                    </p:set>
                                    <p:animEffect transition="in" filter="blinds(horizontal)">
                                      <p:cBhvr>
                                        <p:cTn id="32" dur="500"/>
                                        <p:tgtEl>
                                          <p:spTgt spid="827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21243C6-98D4-4383-A29A-7D46C9E36EF6}"/>
              </a:ext>
            </a:extLst>
          </p:cNvPr>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a:extLst>
              <a:ext uri="{FF2B5EF4-FFF2-40B4-BE49-F238E27FC236}">
                <a16:creationId xmlns:a16="http://schemas.microsoft.com/office/drawing/2014/main" id="{FD942D32-A6C7-4195-AE3A-91E5E3411BA0}"/>
              </a:ext>
            </a:extLst>
          </p:cNvPr>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anose="02010600030101010101" pitchFamily="2" charset="-122"/>
            </a:endParaRPr>
          </a:p>
          <a:p>
            <a:pPr lvl="1" eaLnBrk="1" hangingPunct="1"/>
            <a:r>
              <a:rPr lang="zh-CN" altLang="en-US" sz="2000">
                <a:latin typeface="微软雅黑" panose="020B0503020204020204" pitchFamily="34" charset="-122"/>
                <a:ea typeface="微软雅黑" panose="020B0503020204020204" pitchFamily="34" charset="-122"/>
              </a:rPr>
              <a:t>将地址空间划分成</a:t>
            </a:r>
            <a:r>
              <a:rPr lang="en-US" altLang="zh-CN" sz="2000">
                <a:latin typeface="微软雅黑" panose="020B0503020204020204" pitchFamily="34" charset="-122"/>
                <a:ea typeface="微软雅黑" panose="020B0503020204020204" pitchFamily="34" charset="-122"/>
              </a:rPr>
              <a:t>4K</a:t>
            </a:r>
            <a:r>
              <a:rPr lang="zh-CN" altLang="en-US" sz="2000">
                <a:latin typeface="微软雅黑" panose="020B0503020204020204" pitchFamily="34" charset="-122"/>
                <a:ea typeface="微软雅黑" panose="020B0503020204020204" pitchFamily="34" charset="-122"/>
              </a:rPr>
              <a:t>大小的区间，装入内存的总是其中的一个区间</a:t>
            </a:r>
            <a:endParaRPr lang="en-US" altLang="zh-CN" sz="2000">
              <a:latin typeface="微软雅黑" panose="020B0503020204020204" pitchFamily="34" charset="-122"/>
              <a:ea typeface="微软雅黑" panose="020B0503020204020204" pitchFamily="34" charset="-122"/>
            </a:endParaRPr>
          </a:p>
          <a:p>
            <a:pPr lvl="1" eaLnBrk="1" hangingPunct="1"/>
            <a:r>
              <a:rPr lang="zh-CN" altLang="en-US" sz="2000">
                <a:latin typeface="微软雅黑" panose="020B0503020204020204" pitchFamily="34" charset="-122"/>
                <a:ea typeface="微软雅黑" panose="020B0503020204020204" pitchFamily="34" charset="-122"/>
              </a:rPr>
              <a:t>执行到某个区间时，把该区间的地址</a:t>
            </a:r>
            <a:r>
              <a:rPr lang="zh-CN" altLang="en-US" sz="2000">
                <a:solidFill>
                  <a:srgbClr val="FF0000"/>
                </a:solidFill>
                <a:latin typeface="微软雅黑" panose="020B0503020204020204" pitchFamily="34" charset="-122"/>
                <a:ea typeface="微软雅黑" panose="020B0503020204020204" pitchFamily="34" charset="-122"/>
              </a:rPr>
              <a:t>自动映射</a:t>
            </a:r>
            <a:r>
              <a:rPr lang="zh-CN" altLang="en-US" sz="2000">
                <a:latin typeface="微软雅黑" panose="020B0503020204020204" pitchFamily="34" charset="-122"/>
                <a:ea typeface="微软雅黑" panose="020B0503020204020204" pitchFamily="34" charset="-122"/>
              </a:rPr>
              <a:t>到</a:t>
            </a:r>
            <a:r>
              <a:rPr lang="en-US" altLang="zh-CN" sz="2000">
                <a:latin typeface="微软雅黑" panose="020B0503020204020204" pitchFamily="34" charset="-122"/>
                <a:ea typeface="微软雅黑" panose="020B0503020204020204" pitchFamily="34" charset="-122"/>
              </a:rPr>
              <a:t>0</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rPr>
              <a:t>4095</a:t>
            </a:r>
            <a:r>
              <a:rPr lang="zh-CN" altLang="en-US" sz="2000">
                <a:latin typeface="微软雅黑" panose="020B0503020204020204" pitchFamily="34" charset="-122"/>
                <a:ea typeface="微软雅黑" panose="020B0503020204020204" pitchFamily="34" charset="-122"/>
              </a:rPr>
              <a:t>之间，例如：</a:t>
            </a:r>
          </a:p>
          <a:p>
            <a:pPr lvl="2" eaLnBrk="1" hangingPunct="1"/>
            <a:r>
              <a:rPr lang="en-US" altLang="zh-CN" sz="2000">
                <a:latin typeface="微软雅黑" panose="020B0503020204020204" pitchFamily="34" charset="-122"/>
                <a:ea typeface="微软雅黑" panose="020B0503020204020204" pitchFamily="34" charset="-122"/>
              </a:rPr>
              <a:t>4096→0, 4097 →1, ……, 8191 →4095</a:t>
            </a:r>
            <a:endParaRPr lang="zh-CN" altLang="en-US" sz="2000">
              <a:latin typeface="微软雅黑" panose="020B0503020204020204" pitchFamily="34" charset="-122"/>
              <a:ea typeface="微软雅黑" panose="020B0503020204020204" pitchFamily="34" charset="-122"/>
            </a:endParaRPr>
          </a:p>
          <a:p>
            <a:pPr lvl="1" eaLnBrk="1" hangingPunct="1"/>
            <a:r>
              <a:rPr lang="zh-CN" altLang="en-US" sz="2000">
                <a:latin typeface="微软雅黑" panose="020B0503020204020204" pitchFamily="34" charset="-122"/>
                <a:ea typeface="微软雅黑" panose="020B0503020204020204" pitchFamily="34" charset="-122"/>
              </a:rPr>
              <a:t>程序员在</a:t>
            </a:r>
            <a:r>
              <a:rPr lang="en-US" altLang="zh-CN" sz="2000">
                <a:latin typeface="微软雅黑" panose="020B0503020204020204" pitchFamily="34" charset="-122"/>
                <a:ea typeface="微软雅黑" panose="020B0503020204020204" pitchFamily="34" charset="-122"/>
              </a:rPr>
              <a:t>0~65535</a:t>
            </a:r>
            <a:r>
              <a:rPr lang="zh-CN" altLang="en-US" sz="2000">
                <a:latin typeface="微软雅黑" panose="020B0503020204020204" pitchFamily="34" charset="-122"/>
                <a:ea typeface="微软雅黑" panose="020B0503020204020204" pitchFamily="34" charset="-122"/>
              </a:rPr>
              <a:t>范围内写程序，完全不用管在多大的主存空间上执行，所以，这种方式对程序员来说，是透明的！</a:t>
            </a:r>
          </a:p>
          <a:p>
            <a:pPr lvl="1" eaLnBrk="1" hangingPunct="1"/>
            <a:r>
              <a:rPr lang="zh-CN" altLang="en-US" sz="2000">
                <a:latin typeface="微软雅黑" panose="020B0503020204020204" pitchFamily="34" charset="-122"/>
                <a:ea typeface="微软雅黑" panose="020B0503020204020204" pitchFamily="34" charset="-122"/>
              </a:rPr>
              <a:t>可寻址的地址空间是一种虚拟内存！</a:t>
            </a:r>
          </a:p>
        </p:txBody>
      </p:sp>
      <p:sp>
        <p:nvSpPr>
          <p:cNvPr id="129028" name="Rectangle 4">
            <a:extLst>
              <a:ext uri="{FF2B5EF4-FFF2-40B4-BE49-F238E27FC236}">
                <a16:creationId xmlns:a16="http://schemas.microsoft.com/office/drawing/2014/main" id="{99861BB2-5563-4C33-AC77-F44C4CD5FD5C}"/>
              </a:ext>
            </a:extLst>
          </p:cNvPr>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029" name="Text Box 5">
            <a:extLst>
              <a:ext uri="{FF2B5EF4-FFF2-40B4-BE49-F238E27FC236}">
                <a16:creationId xmlns:a16="http://schemas.microsoft.com/office/drawing/2014/main" id="{462586E7-7FC0-4829-959E-D860885CDB2D}"/>
              </a:ext>
            </a:extLst>
          </p:cNvPr>
          <p:cNvSpPr txBox="1">
            <a:spLocks noChangeArrowheads="1"/>
          </p:cNvSpPr>
          <p:nvPr/>
        </p:nvSpPr>
        <p:spPr bwMode="auto">
          <a:xfrm>
            <a:off x="1019175" y="998538"/>
            <a:ext cx="18891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黑体" panose="02010609060101010101" pitchFamily="49" charset="-122"/>
              </a:rPr>
              <a:t>地址空间</a:t>
            </a:r>
          </a:p>
        </p:txBody>
      </p:sp>
      <p:sp>
        <p:nvSpPr>
          <p:cNvPr id="129030" name="Line 6">
            <a:extLst>
              <a:ext uri="{FF2B5EF4-FFF2-40B4-BE49-F238E27FC236}">
                <a16:creationId xmlns:a16="http://schemas.microsoft.com/office/drawing/2014/main" id="{B352B4E7-2519-408C-A1E8-0907D66FEBE4}"/>
              </a:ext>
            </a:extLst>
          </p:cNvPr>
          <p:cNvSpPr>
            <a:spLocks noChangeShapeType="1"/>
          </p:cNvSpPr>
          <p:nvPr/>
        </p:nvSpPr>
        <p:spPr bwMode="auto">
          <a:xfrm>
            <a:off x="749300" y="3608388"/>
            <a:ext cx="1619250" cy="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1" name="Line 7">
            <a:extLst>
              <a:ext uri="{FF2B5EF4-FFF2-40B4-BE49-F238E27FC236}">
                <a16:creationId xmlns:a16="http://schemas.microsoft.com/office/drawing/2014/main" id="{392526E0-7A1A-4DB4-9324-93556F425592}"/>
              </a:ext>
            </a:extLst>
          </p:cNvPr>
          <p:cNvSpPr>
            <a:spLocks noChangeShapeType="1"/>
          </p:cNvSpPr>
          <p:nvPr/>
        </p:nvSpPr>
        <p:spPr bwMode="auto">
          <a:xfrm>
            <a:off x="749300" y="3024188"/>
            <a:ext cx="1619250" cy="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2" name="Line 8">
            <a:extLst>
              <a:ext uri="{FF2B5EF4-FFF2-40B4-BE49-F238E27FC236}">
                <a16:creationId xmlns:a16="http://schemas.microsoft.com/office/drawing/2014/main" id="{E20433B9-EAFE-4AA7-9988-C1D0724ED68B}"/>
              </a:ext>
            </a:extLst>
          </p:cNvPr>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3" name="Rectangle 9">
            <a:extLst>
              <a:ext uri="{FF2B5EF4-FFF2-40B4-BE49-F238E27FC236}">
                <a16:creationId xmlns:a16="http://schemas.microsoft.com/office/drawing/2014/main" id="{9F089057-E493-4563-8593-9B8A6079AF14}"/>
              </a:ext>
            </a:extLst>
          </p:cNvPr>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034" name="Line 10">
            <a:extLst>
              <a:ext uri="{FF2B5EF4-FFF2-40B4-BE49-F238E27FC236}">
                <a16:creationId xmlns:a16="http://schemas.microsoft.com/office/drawing/2014/main" id="{AA1933D5-E679-457B-9E88-2B20FF4B70AF}"/>
              </a:ext>
            </a:extLst>
          </p:cNvPr>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5" name="Line 11">
            <a:extLst>
              <a:ext uri="{FF2B5EF4-FFF2-40B4-BE49-F238E27FC236}">
                <a16:creationId xmlns:a16="http://schemas.microsoft.com/office/drawing/2014/main" id="{E2418D5C-3A73-4E90-AEED-96C2B3C0A105}"/>
              </a:ext>
            </a:extLst>
          </p:cNvPr>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6" name="Text Box 12">
            <a:extLst>
              <a:ext uri="{FF2B5EF4-FFF2-40B4-BE49-F238E27FC236}">
                <a16:creationId xmlns:a16="http://schemas.microsoft.com/office/drawing/2014/main" id="{1194D3C4-4FF1-426D-945A-4D0B9D28CB09}"/>
              </a:ext>
            </a:extLst>
          </p:cNvPr>
          <p:cNvSpPr txBox="1">
            <a:spLocks noChangeArrowheads="1"/>
          </p:cNvSpPr>
          <p:nvPr/>
        </p:nvSpPr>
        <p:spPr bwMode="auto">
          <a:xfrm>
            <a:off x="3719513" y="3159125"/>
            <a:ext cx="10350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4K</a:t>
            </a:r>
            <a:r>
              <a:rPr kumimoji="1" lang="zh-CN" altLang="en-US" sz="1800" b="1">
                <a:ea typeface="黑体" panose="02010609060101010101" pitchFamily="49" charset="-122"/>
              </a:rPr>
              <a:t>主存</a:t>
            </a:r>
          </a:p>
        </p:txBody>
      </p:sp>
      <p:sp>
        <p:nvSpPr>
          <p:cNvPr id="129037" name="Text Box 13">
            <a:extLst>
              <a:ext uri="{FF2B5EF4-FFF2-40B4-BE49-F238E27FC236}">
                <a16:creationId xmlns:a16="http://schemas.microsoft.com/office/drawing/2014/main" id="{73A29AA6-4A7D-4B01-B86D-AC8472418DD4}"/>
              </a:ext>
            </a:extLst>
          </p:cNvPr>
          <p:cNvSpPr txBox="1">
            <a:spLocks noChangeArrowheads="1"/>
          </p:cNvSpPr>
          <p:nvPr/>
        </p:nvSpPr>
        <p:spPr bwMode="auto">
          <a:xfrm>
            <a:off x="4978400" y="3924300"/>
            <a:ext cx="404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0</a:t>
            </a:r>
          </a:p>
        </p:txBody>
      </p:sp>
      <p:sp>
        <p:nvSpPr>
          <p:cNvPr id="129038" name="Text Box 14">
            <a:extLst>
              <a:ext uri="{FF2B5EF4-FFF2-40B4-BE49-F238E27FC236}">
                <a16:creationId xmlns:a16="http://schemas.microsoft.com/office/drawing/2014/main" id="{06ABFF1C-4463-48AC-815E-8355A0E7F6AF}"/>
              </a:ext>
            </a:extLst>
          </p:cNvPr>
          <p:cNvSpPr txBox="1">
            <a:spLocks noChangeArrowheads="1"/>
          </p:cNvSpPr>
          <p:nvPr/>
        </p:nvSpPr>
        <p:spPr bwMode="auto">
          <a:xfrm>
            <a:off x="4979988" y="3468688"/>
            <a:ext cx="6746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4095</a:t>
            </a:r>
          </a:p>
        </p:txBody>
      </p:sp>
      <p:sp>
        <p:nvSpPr>
          <p:cNvPr id="129039" name="Text Box 15">
            <a:extLst>
              <a:ext uri="{FF2B5EF4-FFF2-40B4-BE49-F238E27FC236}">
                <a16:creationId xmlns:a16="http://schemas.microsoft.com/office/drawing/2014/main" id="{87298ED6-7422-486A-B10A-702FF18341EA}"/>
              </a:ext>
            </a:extLst>
          </p:cNvPr>
          <p:cNvSpPr txBox="1">
            <a:spLocks noChangeArrowheads="1"/>
          </p:cNvSpPr>
          <p:nvPr/>
        </p:nvSpPr>
        <p:spPr bwMode="auto">
          <a:xfrm>
            <a:off x="523875" y="3968750"/>
            <a:ext cx="404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0</a:t>
            </a:r>
          </a:p>
        </p:txBody>
      </p:sp>
      <p:sp>
        <p:nvSpPr>
          <p:cNvPr id="129040" name="Text Box 16">
            <a:extLst>
              <a:ext uri="{FF2B5EF4-FFF2-40B4-BE49-F238E27FC236}">
                <a16:creationId xmlns:a16="http://schemas.microsoft.com/office/drawing/2014/main" id="{4DECD590-590B-4E3B-AA39-CC193F6046CA}"/>
              </a:ext>
            </a:extLst>
          </p:cNvPr>
          <p:cNvSpPr txBox="1">
            <a:spLocks noChangeArrowheads="1"/>
          </p:cNvSpPr>
          <p:nvPr/>
        </p:nvSpPr>
        <p:spPr bwMode="auto">
          <a:xfrm>
            <a:off x="161925" y="3389313"/>
            <a:ext cx="54133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4096</a:t>
            </a:r>
          </a:p>
        </p:txBody>
      </p:sp>
      <p:sp>
        <p:nvSpPr>
          <p:cNvPr id="129041" name="Text Box 17">
            <a:extLst>
              <a:ext uri="{FF2B5EF4-FFF2-40B4-BE49-F238E27FC236}">
                <a16:creationId xmlns:a16="http://schemas.microsoft.com/office/drawing/2014/main" id="{4A872CF5-EB23-4F06-94C4-DC69889101D1}"/>
              </a:ext>
            </a:extLst>
          </p:cNvPr>
          <p:cNvSpPr txBox="1">
            <a:spLocks noChangeArrowheads="1"/>
          </p:cNvSpPr>
          <p:nvPr/>
        </p:nvSpPr>
        <p:spPr bwMode="auto">
          <a:xfrm>
            <a:off x="163513" y="2754313"/>
            <a:ext cx="6746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8192</a:t>
            </a:r>
          </a:p>
        </p:txBody>
      </p:sp>
      <p:sp>
        <p:nvSpPr>
          <p:cNvPr id="2" name="Rectangle 4">
            <a:extLst>
              <a:ext uri="{FF2B5EF4-FFF2-40B4-BE49-F238E27FC236}">
                <a16:creationId xmlns:a16="http://schemas.microsoft.com/office/drawing/2014/main" id="{9702CE02-DEAF-448A-B503-1C4A4831CD37}"/>
              </a:ext>
            </a:extLst>
          </p:cNvPr>
          <p:cNvSpPr>
            <a:spLocks noChangeArrowheads="1"/>
          </p:cNvSpPr>
          <p:nvPr/>
        </p:nvSpPr>
        <p:spPr bwMode="auto">
          <a:xfrm>
            <a:off x="2727325" y="855663"/>
            <a:ext cx="6075363"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3200" indent="-203200">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0"/>
              </a:spcBef>
              <a:buFontTx/>
              <a:buNone/>
            </a:pPr>
            <a:r>
              <a:rPr lang="zh-CN" altLang="en-US" sz="2000">
                <a:latin typeface="微软雅黑" panose="020B0503020204020204" pitchFamily="34" charset="-122"/>
                <a:ea typeface="微软雅黑" panose="020B0503020204020204" pitchFamily="34" charset="-122"/>
              </a:rPr>
              <a:t>执行到</a:t>
            </a:r>
            <a:r>
              <a:rPr lang="en-US" altLang="zh-CN" sz="2000">
                <a:latin typeface="微软雅黑" panose="020B0503020204020204" pitchFamily="34" charset="-122"/>
                <a:ea typeface="微软雅黑" panose="020B0503020204020204" pitchFamily="34" charset="-122"/>
              </a:rPr>
              <a:t>4096</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rPr>
              <a:t>8191</a:t>
            </a:r>
            <a:r>
              <a:rPr lang="zh-CN" altLang="en-US" sz="2000">
                <a:latin typeface="微软雅黑" panose="020B0503020204020204" pitchFamily="34" charset="-122"/>
                <a:ea typeface="微软雅黑" panose="020B0503020204020204" pitchFamily="34" charset="-122"/>
              </a:rPr>
              <a:t>之间的程序段时，自动做：</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把当前主存内容保存到磁盘上；</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在盘上找到</a:t>
            </a:r>
            <a:r>
              <a:rPr lang="en-US" altLang="zh-CN" sz="2000">
                <a:solidFill>
                  <a:srgbClr val="A50021"/>
                </a:solidFill>
                <a:latin typeface="微软雅黑" panose="020B0503020204020204" pitchFamily="34" charset="-122"/>
                <a:ea typeface="微软雅黑" panose="020B0503020204020204" pitchFamily="34" charset="-122"/>
              </a:rPr>
              <a:t>4096~8191</a:t>
            </a:r>
            <a:r>
              <a:rPr lang="zh-CN" altLang="en-US" sz="2000">
                <a:solidFill>
                  <a:srgbClr val="A50021"/>
                </a:solidFill>
                <a:latin typeface="微软雅黑" panose="020B0503020204020204" pitchFamily="34" charset="-122"/>
                <a:ea typeface="微软雅黑" panose="020B0503020204020204" pitchFamily="34" charset="-122"/>
              </a:rPr>
              <a:t>之间的程序段并读入主存</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改变地址映射（仅改映射区间号（页号））</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程序继续运行</a:t>
            </a:r>
          </a:p>
        </p:txBody>
      </p:sp>
      <p:sp>
        <p:nvSpPr>
          <p:cNvPr id="828436" name="Text Box 20">
            <a:extLst>
              <a:ext uri="{FF2B5EF4-FFF2-40B4-BE49-F238E27FC236}">
                <a16:creationId xmlns:a16="http://schemas.microsoft.com/office/drawing/2014/main" id="{F3B9E0EB-7E7A-4872-A6E3-C2AF12D01492}"/>
              </a:ext>
            </a:extLst>
          </p:cNvPr>
          <p:cNvSpPr txBox="1">
            <a:spLocks noChangeArrowheads="1"/>
          </p:cNvSpPr>
          <p:nvPr/>
        </p:nvSpPr>
        <p:spPr bwMode="auto">
          <a:xfrm>
            <a:off x="5715000" y="2741613"/>
            <a:ext cx="3240088"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5000"/>
              </a:spcBef>
            </a:pPr>
            <a:r>
              <a:rPr kumimoji="1" lang="zh-CN" altLang="en-US" sz="2000" b="1">
                <a:solidFill>
                  <a:srgbClr val="006600"/>
                </a:solidFill>
                <a:latin typeface="微软雅黑" panose="020B0503020204020204" pitchFamily="34" charset="-122"/>
                <a:ea typeface="微软雅黑" panose="020B0503020204020204" pitchFamily="34" charset="-122"/>
              </a:rPr>
              <a:t>后来把区间称为</a:t>
            </a:r>
            <a:r>
              <a:rPr kumimoji="1" lang="zh-CN" altLang="en-US" sz="2000" b="1">
                <a:solidFill>
                  <a:srgbClr val="FF0000"/>
                </a:solidFill>
                <a:latin typeface="微软雅黑" panose="020B0503020204020204" pitchFamily="34" charset="-122"/>
                <a:ea typeface="微软雅黑" panose="020B0503020204020204" pitchFamily="34" charset="-122"/>
              </a:rPr>
              <a:t>页</a:t>
            </a:r>
            <a:r>
              <a:rPr kumimoji="1" lang="en-US" altLang="zh-CN" sz="2000" b="1">
                <a:solidFill>
                  <a:srgbClr val="FF0000"/>
                </a:solidFill>
                <a:latin typeface="微软雅黑" panose="020B0503020204020204" pitchFamily="34" charset="-122"/>
                <a:ea typeface="微软雅黑" panose="020B0503020204020204" pitchFamily="34" charset="-122"/>
              </a:rPr>
              <a:t>(page)</a:t>
            </a:r>
            <a:r>
              <a:rPr kumimoji="1" lang="zh-CN" altLang="en-US" sz="2000" b="1">
                <a:solidFill>
                  <a:srgbClr val="006600"/>
                </a:solidFill>
                <a:latin typeface="微软雅黑" panose="020B0503020204020204" pitchFamily="34" charset="-122"/>
                <a:ea typeface="微软雅黑" panose="020B0503020204020204" pitchFamily="34" charset="-122"/>
              </a:rPr>
              <a:t>，主存中存放页的区域称为</a:t>
            </a:r>
            <a:r>
              <a:rPr kumimoji="1" lang="zh-CN" altLang="en-US" sz="2000" b="1">
                <a:solidFill>
                  <a:srgbClr val="FF0000"/>
                </a:solidFill>
                <a:latin typeface="微软雅黑" panose="020B0503020204020204" pitchFamily="34" charset="-122"/>
                <a:ea typeface="微软雅黑" panose="020B0503020204020204" pitchFamily="34" charset="-122"/>
              </a:rPr>
              <a:t>页框</a:t>
            </a:r>
            <a:r>
              <a:rPr kumimoji="1" lang="en-US" altLang="zh-CN" sz="2000" b="1">
                <a:solidFill>
                  <a:srgbClr val="FF0000"/>
                </a:solidFill>
                <a:latin typeface="微软雅黑" panose="020B0503020204020204" pitchFamily="34" charset="-122"/>
                <a:ea typeface="微软雅黑" panose="020B0503020204020204" pitchFamily="34" charset="-122"/>
              </a:rPr>
              <a:t>(page frame)</a:t>
            </a:r>
            <a:r>
              <a:rPr kumimoji="1" lang="zh-CN" altLang="en-US" sz="2000" b="1">
                <a:solidFill>
                  <a:srgbClr val="006600"/>
                </a:solidFill>
                <a:latin typeface="微软雅黑" panose="020B0503020204020204" pitchFamily="34" charset="-122"/>
                <a:ea typeface="微软雅黑" panose="020B0503020204020204" pitchFamily="34" charset="-122"/>
              </a:rPr>
              <a:t>。</a:t>
            </a:r>
          </a:p>
          <a:p>
            <a:pPr eaLnBrk="1" hangingPunct="1">
              <a:spcBef>
                <a:spcPct val="15000"/>
              </a:spcBef>
            </a:pPr>
            <a:r>
              <a:rPr kumimoji="1" lang="zh-CN" altLang="en-US" sz="2000" b="1">
                <a:solidFill>
                  <a:srgbClr val="006600"/>
                </a:solidFill>
                <a:latin typeface="微软雅黑" panose="020B0503020204020204" pitchFamily="34" charset="-122"/>
                <a:ea typeface="微软雅黑" panose="020B0503020204020204" pitchFamily="34" charset="-122"/>
              </a:rPr>
              <a:t>早期主存只有一个页框！</a:t>
            </a:r>
          </a:p>
        </p:txBody>
      </p:sp>
      <p:sp>
        <p:nvSpPr>
          <p:cNvPr id="3" name="灯片编号占位符 2">
            <a:extLst>
              <a:ext uri="{FF2B5EF4-FFF2-40B4-BE49-F238E27FC236}">
                <a16:creationId xmlns:a16="http://schemas.microsoft.com/office/drawing/2014/main" id="{308A1E43-697A-4EA8-8AD6-E73DA9161DBC}"/>
              </a:ext>
            </a:extLst>
          </p:cNvPr>
          <p:cNvSpPr>
            <a:spLocks noGrp="1"/>
          </p:cNvSpPr>
          <p:nvPr>
            <p:ph type="sldNum" sz="quarter" idx="10"/>
          </p:nvPr>
        </p:nvSpPr>
        <p:spPr/>
        <p:txBody>
          <a:bodyPr/>
          <a:lstStyle/>
          <a:p>
            <a:pPr>
              <a:defRPr/>
            </a:pPr>
            <a:fld id="{E5695708-78D6-49FC-AD1D-A92B2AA36AF2}" type="slidenum">
              <a:rPr lang="zh-CN" altLang="en-US" smtClean="0"/>
              <a:pPr>
                <a:defRPr/>
              </a:pPr>
              <a:t>63</a:t>
            </a:fld>
            <a:endParaRPr lang="zh-CN" altLang="en-US"/>
          </a:p>
        </p:txBody>
      </p:sp>
    </p:spTree>
    <p:extLst>
      <p:ext uri="{BB962C8B-B14F-4D97-AF65-F5344CB8AC3E}">
        <p14:creationId xmlns:p14="http://schemas.microsoft.com/office/powerpoint/2010/main" val="580509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0500">
                                            <p:txEl>
                                              <p:pRg st="1" end="1"/>
                                            </p:txEl>
                                          </p:spTgt>
                                        </p:tgtEl>
                                        <p:attrNameLst>
                                          <p:attrName>style.visibility</p:attrName>
                                        </p:attrNameLst>
                                      </p:cBhvr>
                                      <p:to>
                                        <p:strVal val="visible"/>
                                      </p:to>
                                    </p:set>
                                    <p:animEffect transition="in" filter="blinds(horizontal)">
                                      <p:cBhvr>
                                        <p:cTn id="7" dur="500"/>
                                        <p:tgtEl>
                                          <p:spTgt spid="4905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0">
                                            <p:txEl>
                                              <p:pRg st="2" end="2"/>
                                            </p:txEl>
                                          </p:spTgt>
                                        </p:tgtEl>
                                        <p:attrNameLst>
                                          <p:attrName>style.visibility</p:attrName>
                                        </p:attrNameLst>
                                      </p:cBhvr>
                                      <p:to>
                                        <p:strVal val="visible"/>
                                      </p:to>
                                    </p:set>
                                    <p:animEffect transition="in" filter="blinds(horizontal)">
                                      <p:cBhvr>
                                        <p:cTn id="12" dur="500"/>
                                        <p:tgtEl>
                                          <p:spTgt spid="4905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0">
                                            <p:txEl>
                                              <p:pRg st="3" end="3"/>
                                            </p:txEl>
                                          </p:spTgt>
                                        </p:tgtEl>
                                        <p:attrNameLst>
                                          <p:attrName>style.visibility</p:attrName>
                                        </p:attrNameLst>
                                      </p:cBhvr>
                                      <p:to>
                                        <p:strVal val="visible"/>
                                      </p:to>
                                    </p:set>
                                    <p:animEffect transition="in" filter="blinds(horizontal)">
                                      <p:cBhvr>
                                        <p:cTn id="17" dur="500"/>
                                        <p:tgtEl>
                                          <p:spTgt spid="49050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0500">
                                            <p:txEl>
                                              <p:pRg st="4" end="4"/>
                                            </p:txEl>
                                          </p:spTgt>
                                        </p:tgtEl>
                                        <p:attrNameLst>
                                          <p:attrName>style.visibility</p:attrName>
                                        </p:attrNameLst>
                                      </p:cBhvr>
                                      <p:to>
                                        <p:strVal val="visible"/>
                                      </p:to>
                                    </p:set>
                                    <p:animEffect transition="in" filter="blinds(horizontal)">
                                      <p:cBhvr>
                                        <p:cTn id="22" dur="500"/>
                                        <p:tgtEl>
                                          <p:spTgt spid="49050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0">
                                            <p:txEl>
                                              <p:pRg st="5" end="5"/>
                                            </p:txEl>
                                          </p:spTgt>
                                        </p:tgtEl>
                                        <p:attrNameLst>
                                          <p:attrName>style.visibility</p:attrName>
                                        </p:attrNameLst>
                                      </p:cBhvr>
                                      <p:to>
                                        <p:strVal val="visible"/>
                                      </p:to>
                                    </p:set>
                                    <p:animEffect transition="in" filter="blinds(horizontal)">
                                      <p:cBhvr>
                                        <p:cTn id="27" dur="500"/>
                                        <p:tgtEl>
                                          <p:spTgt spid="49050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horizontal)">
                                      <p:cBhvr>
                                        <p:cTn id="32" dur="500"/>
                                        <p:tgtEl>
                                          <p:spTgt spid="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blinds(horizontal)">
                                      <p:cBhvr>
                                        <p:cTn id="37" dur="500"/>
                                        <p:tgtEl>
                                          <p:spTgt spid="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linds(horizontal)">
                                      <p:cBhvr>
                                        <p:cTn id="42" dur="500"/>
                                        <p:tgtEl>
                                          <p:spTgt spid="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blinds(horizontal)">
                                      <p:cBhvr>
                                        <p:cTn id="47" dur="500"/>
                                        <p:tgtEl>
                                          <p:spTgt spid="2">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blinds(horizontal)">
                                      <p:cBhvr>
                                        <p:cTn id="52" dur="500"/>
                                        <p:tgtEl>
                                          <p:spTgt spid="2">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8436"/>
                                        </p:tgtEl>
                                        <p:attrNameLst>
                                          <p:attrName>style.visibility</p:attrName>
                                        </p:attrNameLst>
                                      </p:cBhvr>
                                      <p:to>
                                        <p:strVal val="visible"/>
                                      </p:to>
                                    </p:set>
                                    <p:animEffect transition="in" filter="blinds(horizontal)">
                                      <p:cBhvr>
                                        <p:cTn id="57" dur="500"/>
                                        <p:tgtEl>
                                          <p:spTgt spid="82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96D76E7-F233-497B-8166-08A338950FB2}"/>
              </a:ext>
            </a:extLst>
          </p:cNvPr>
          <p:cNvSpPr>
            <a:spLocks noGrp="1" noChangeArrowheads="1"/>
          </p:cNvSpPr>
          <p:nvPr>
            <p:ph type="title" idx="4294967295"/>
          </p:nvPr>
        </p:nvSpPr>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492547" name="Rectangle 3">
            <a:extLst>
              <a:ext uri="{FF2B5EF4-FFF2-40B4-BE49-F238E27FC236}">
                <a16:creationId xmlns:a16="http://schemas.microsoft.com/office/drawing/2014/main" id="{AAF7A2F7-C9E8-4201-9AAB-C426E1C1BDA6}"/>
              </a:ext>
            </a:extLst>
          </p:cNvPr>
          <p:cNvSpPr>
            <a:spLocks noGrp="1" noChangeArrowheads="1"/>
          </p:cNvSpPr>
          <p:nvPr>
            <p:ph type="body" sz="half" idx="4294967295"/>
          </p:nvPr>
        </p:nvSpPr>
        <p:spPr>
          <a:xfrm>
            <a:off x="252413" y="863600"/>
            <a:ext cx="8640762" cy="5510213"/>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基本思想：</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内存被分成固定长且比较小的存储块</a:t>
            </a:r>
            <a:r>
              <a:rPr lang="zh-CN" altLang="en-US" sz="2000" dirty="0">
                <a:solidFill>
                  <a:srgbClr val="FF0000"/>
                </a:solidFill>
                <a:latin typeface="微软雅黑" panose="020B0503020204020204" pitchFamily="34" charset="-122"/>
                <a:ea typeface="微软雅黑" panose="020B0503020204020204" pitchFamily="34" charset="-122"/>
              </a:rPr>
              <a:t>（页框、实页、物理页）</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每个进程也被划分成固定长的程序块</a:t>
            </a:r>
            <a:r>
              <a:rPr lang="zh-CN" altLang="en-US" sz="2000" dirty="0">
                <a:solidFill>
                  <a:srgbClr val="FF0000"/>
                </a:solidFill>
                <a:latin typeface="微软雅黑" panose="020B0503020204020204" pitchFamily="34" charset="-122"/>
                <a:ea typeface="微软雅黑" panose="020B0503020204020204" pitchFamily="34" charset="-122"/>
              </a:rPr>
              <a:t>（页、虚页、逻辑页）</a:t>
            </a:r>
            <a:endParaRPr lang="en-US" altLang="zh-CN" sz="2000" dirty="0">
              <a:solidFill>
                <a:srgbClr val="FF0000"/>
              </a:solidFill>
              <a:latin typeface="微软雅黑" panose="020B0503020204020204" pitchFamily="34" charset="-122"/>
              <a:ea typeface="微软雅黑" panose="020B0503020204020204" pitchFamily="34" charset="-122"/>
            </a:endParaRPr>
          </a:p>
          <a:p>
            <a:pPr lvl="1" eaLnBrk="1" hangingPunct="1">
              <a:lnSpc>
                <a:spcPct val="110000"/>
              </a:lnSpc>
            </a:pPr>
            <a:r>
              <a:rPr lang="zh-CN" altLang="en-US" sz="2000" dirty="0">
                <a:solidFill>
                  <a:srgbClr val="A50021"/>
                </a:solidFill>
                <a:latin typeface="微软雅黑" panose="020B0503020204020204" pitchFamily="34" charset="-122"/>
                <a:ea typeface="微软雅黑" panose="020B0503020204020204" pitchFamily="34" charset="-122"/>
              </a:rPr>
              <a:t>程序块</a:t>
            </a:r>
            <a:r>
              <a:rPr lang="zh-CN" altLang="en-US" sz="2000" dirty="0">
                <a:latin typeface="微软雅黑" panose="020B0503020204020204" pitchFamily="34" charset="-122"/>
                <a:ea typeface="微软雅黑" panose="020B0503020204020204" pitchFamily="34" charset="-122"/>
              </a:rPr>
              <a:t>可装到内存中可用的</a:t>
            </a:r>
            <a:r>
              <a:rPr lang="zh-CN" altLang="en-US" sz="2000" dirty="0">
                <a:solidFill>
                  <a:srgbClr val="A50021"/>
                </a:solidFill>
                <a:latin typeface="微软雅黑" panose="020B0503020204020204" pitchFamily="34" charset="-122"/>
                <a:ea typeface="微软雅黑" panose="020B0503020204020204" pitchFamily="34" charset="-122"/>
              </a:rPr>
              <a:t>存储块</a:t>
            </a:r>
            <a:r>
              <a:rPr lang="zh-CN" altLang="en-US" sz="2000" dirty="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无需用连续页框来存放一个进程</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操作系统为每个进程生成一个页表</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通过</a:t>
            </a:r>
            <a:r>
              <a:rPr lang="zh-CN" altLang="en-US" sz="2000" dirty="0">
                <a:solidFill>
                  <a:srgbClr val="A50021"/>
                </a:solidFill>
                <a:latin typeface="微软雅黑" panose="020B0503020204020204" pitchFamily="34" charset="-122"/>
                <a:ea typeface="微软雅黑" panose="020B0503020204020204" pitchFamily="34" charset="-122"/>
              </a:rPr>
              <a:t>页表</a:t>
            </a:r>
            <a:r>
              <a:rPr lang="en-US" altLang="zh-CN" sz="2000" dirty="0">
                <a:solidFill>
                  <a:srgbClr val="A50021"/>
                </a:solidFill>
                <a:latin typeface="微软雅黑" panose="020B0503020204020204" pitchFamily="34" charset="-122"/>
                <a:ea typeface="微软雅黑" panose="020B0503020204020204" pitchFamily="34" charset="-122"/>
              </a:rPr>
              <a:t>(page table)</a:t>
            </a:r>
            <a:r>
              <a:rPr lang="zh-CN" altLang="en-US" sz="2000" dirty="0">
                <a:latin typeface="微软雅黑" panose="020B0503020204020204" pitchFamily="34" charset="-122"/>
                <a:ea typeface="微软雅黑" panose="020B0503020204020204" pitchFamily="34" charset="-122"/>
              </a:rPr>
              <a:t>实现</a:t>
            </a:r>
            <a:r>
              <a:rPr lang="zh-CN" altLang="en-US" sz="2000" dirty="0">
                <a:solidFill>
                  <a:srgbClr val="FF0000"/>
                </a:solidFill>
                <a:latin typeface="微软雅黑" panose="020B0503020204020204" pitchFamily="34" charset="-122"/>
                <a:ea typeface="微软雅黑" panose="020B0503020204020204" pitchFamily="34" charset="-122"/>
              </a:rPr>
              <a:t>逻辑地址</a:t>
            </a:r>
            <a:r>
              <a:rPr lang="zh-CN" altLang="en-US" sz="2000" dirty="0">
                <a:latin typeface="微软雅黑" panose="020B0503020204020204" pitchFamily="34" charset="-122"/>
                <a:ea typeface="微软雅黑" panose="020B0503020204020204" pitchFamily="34" charset="-122"/>
              </a:rPr>
              <a:t>向</a:t>
            </a:r>
            <a:r>
              <a:rPr lang="zh-CN" altLang="en-US" sz="2000" dirty="0">
                <a:solidFill>
                  <a:srgbClr val="FF0000"/>
                </a:solidFill>
                <a:latin typeface="微软雅黑" panose="020B0503020204020204" pitchFamily="34" charset="-122"/>
                <a:ea typeface="微软雅黑" panose="020B0503020204020204" pitchFamily="34" charset="-122"/>
              </a:rPr>
              <a:t>物理地址</a:t>
            </a:r>
            <a:r>
              <a:rPr lang="zh-CN" altLang="en-US" sz="2000" dirty="0">
                <a:latin typeface="微软雅黑" panose="020B0503020204020204" pitchFamily="34" charset="-122"/>
                <a:ea typeface="微软雅黑" panose="020B0503020204020204" pitchFamily="34" charset="-122"/>
              </a:rPr>
              <a:t>转换（</a:t>
            </a:r>
            <a:r>
              <a:rPr lang="en-US" altLang="zh-CN" sz="2000" dirty="0">
                <a:solidFill>
                  <a:schemeClr val="accent1"/>
                </a:solidFill>
                <a:latin typeface="微软雅黑" panose="020B0503020204020204" pitchFamily="34" charset="-122"/>
                <a:ea typeface="微软雅黑" panose="020B0503020204020204" pitchFamily="34" charset="-122"/>
              </a:rPr>
              <a:t>Address Mapping</a:t>
            </a:r>
            <a:r>
              <a:rPr lang="zh-CN" altLang="en-US" sz="2000" dirty="0">
                <a:latin typeface="微软雅黑" panose="020B0503020204020204" pitchFamily="34" charset="-122"/>
                <a:ea typeface="微软雅黑" panose="020B0503020204020204" pitchFamily="34" charset="-122"/>
              </a:rPr>
              <a:t> ）</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逻辑地址（</a:t>
            </a:r>
            <a:r>
              <a:rPr lang="en-US" altLang="zh-CN" sz="2000" dirty="0">
                <a:latin typeface="微软雅黑" panose="020B0503020204020204" pitchFamily="34" charset="-122"/>
                <a:ea typeface="微软雅黑" panose="020B0503020204020204" pitchFamily="34" charset="-122"/>
              </a:rPr>
              <a:t>Logical Address</a:t>
            </a:r>
            <a:r>
              <a:rPr lang="zh-CN" altLang="en-US" sz="2000" dirty="0">
                <a:latin typeface="微软雅黑" panose="020B0503020204020204" pitchFamily="34" charset="-122"/>
                <a:ea typeface="微软雅黑" panose="020B0503020204020204" pitchFamily="34" charset="-122"/>
              </a:rPr>
              <a:t>）：</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程序中指令所用地址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进程所在地址空间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，也称为</a:t>
            </a:r>
            <a:r>
              <a:rPr lang="zh-CN" altLang="en-US" sz="2000" dirty="0">
                <a:solidFill>
                  <a:srgbClr val="FF0000"/>
                </a:solidFill>
                <a:latin typeface="微软雅黑" panose="020B0503020204020204" pitchFamily="34" charset="-122"/>
                <a:ea typeface="微软雅黑" panose="020B0503020204020204" pitchFamily="34" charset="-122"/>
              </a:rPr>
              <a:t>虚拟地址（</a:t>
            </a:r>
            <a:r>
              <a:rPr lang="en-US" altLang="zh-CN" sz="2000" dirty="0">
                <a:solidFill>
                  <a:srgbClr val="FF0000"/>
                </a:solidFill>
                <a:latin typeface="微软雅黑" panose="020B0503020204020204" pitchFamily="34" charset="-122"/>
                <a:ea typeface="微软雅黑" panose="020B0503020204020204" pitchFamily="34" charset="-122"/>
              </a:rPr>
              <a:t>Virtual Address</a:t>
            </a:r>
            <a:r>
              <a:rPr lang="zh-CN" altLang="en-US" sz="2000" dirty="0">
                <a:solidFill>
                  <a:srgbClr val="FF0000"/>
                </a:solidFill>
                <a:latin typeface="微软雅黑" panose="020B0503020204020204" pitchFamily="34" charset="-122"/>
                <a:ea typeface="微软雅黑" panose="020B0503020204020204" pitchFamily="34" charset="-122"/>
              </a:rPr>
              <a:t>，简称</a:t>
            </a:r>
            <a:r>
              <a:rPr lang="en-US" altLang="zh-CN" sz="2000" dirty="0">
                <a:solidFill>
                  <a:srgbClr val="FF0000"/>
                </a:solidFill>
                <a:latin typeface="微软雅黑" panose="020B0503020204020204" pitchFamily="34" charset="-122"/>
                <a:ea typeface="微软雅黑" panose="020B0503020204020204" pitchFamily="34" charset="-122"/>
              </a:rPr>
              <a:t>VA</a:t>
            </a:r>
            <a:r>
              <a:rPr lang="zh-CN" altLang="en-US" sz="2000" dirty="0">
                <a:solidFill>
                  <a:srgbClr val="FF0000"/>
                </a:solidFill>
                <a:latin typeface="微软雅黑" panose="020B0503020204020204" pitchFamily="34" charset="-122"/>
                <a:ea typeface="微软雅黑" panose="020B0503020204020204" pitchFamily="34" charset="-122"/>
              </a:rPr>
              <a:t>）</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物理地址（</a:t>
            </a:r>
            <a:r>
              <a:rPr lang="en-US" altLang="zh-CN" sz="2000" dirty="0">
                <a:latin typeface="微软雅黑" panose="020B0503020204020204" pitchFamily="34" charset="-122"/>
                <a:ea typeface="微软雅黑" panose="020B0503020204020204" pitchFamily="34" charset="-122"/>
              </a:rPr>
              <a:t>Physical Address</a:t>
            </a:r>
            <a:r>
              <a:rPr lang="zh-CN" altLang="en-US" sz="2000" dirty="0">
                <a:latin typeface="微软雅黑" panose="020B0503020204020204" pitchFamily="34" charset="-122"/>
                <a:ea typeface="微软雅黑" panose="020B0503020204020204" pitchFamily="34" charset="-122"/>
              </a:rPr>
              <a:t>，简称</a:t>
            </a:r>
            <a:r>
              <a:rPr lang="en-US" altLang="zh-CN" sz="2000" dirty="0">
                <a:latin typeface="微软雅黑" panose="020B0503020204020204" pitchFamily="34" charset="-122"/>
                <a:ea typeface="微软雅黑" panose="020B0503020204020204" pitchFamily="34" charset="-122"/>
              </a:rPr>
              <a:t>PA</a:t>
            </a:r>
            <a:r>
              <a:rPr lang="zh-CN" altLang="en-US" sz="2000" dirty="0">
                <a:latin typeface="微软雅黑" panose="020B0503020204020204" pitchFamily="34" charset="-122"/>
                <a:ea typeface="微软雅黑" panose="020B0503020204020204" pitchFamily="34" charset="-122"/>
              </a:rPr>
              <a:t>）：</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存放指令或数据的实际内存地址，也称为</a:t>
            </a:r>
            <a:r>
              <a:rPr lang="zh-CN" altLang="en-US" sz="2000" dirty="0">
                <a:solidFill>
                  <a:srgbClr val="FF0000"/>
                </a:solidFill>
                <a:latin typeface="微软雅黑" panose="020B0503020204020204" pitchFamily="34" charset="-122"/>
                <a:ea typeface="微软雅黑" panose="020B0503020204020204" pitchFamily="34" charset="-122"/>
              </a:rPr>
              <a:t>实地址、主存地址。</a:t>
            </a:r>
          </a:p>
        </p:txBody>
      </p:sp>
      <p:sp>
        <p:nvSpPr>
          <p:cNvPr id="2" name="灯片编号占位符 1">
            <a:extLst>
              <a:ext uri="{FF2B5EF4-FFF2-40B4-BE49-F238E27FC236}">
                <a16:creationId xmlns:a16="http://schemas.microsoft.com/office/drawing/2014/main" id="{B8D4C742-8C03-463A-882E-67E16407984C}"/>
              </a:ext>
            </a:extLst>
          </p:cNvPr>
          <p:cNvSpPr>
            <a:spLocks noGrp="1"/>
          </p:cNvSpPr>
          <p:nvPr>
            <p:ph type="sldNum" sz="quarter" idx="10"/>
          </p:nvPr>
        </p:nvSpPr>
        <p:spPr/>
        <p:txBody>
          <a:bodyPr/>
          <a:lstStyle/>
          <a:p>
            <a:pPr>
              <a:defRPr/>
            </a:pPr>
            <a:fld id="{E5695708-78D6-49FC-AD1D-A92B2AA36AF2}" type="slidenum">
              <a:rPr lang="zh-CN" altLang="en-US" smtClean="0"/>
              <a:pPr>
                <a:defRPr/>
              </a:pPr>
              <a:t>64</a:t>
            </a:fld>
            <a:endParaRPr lang="zh-CN" altLang="en-US"/>
          </a:p>
        </p:txBody>
      </p:sp>
    </p:spTree>
    <p:extLst>
      <p:ext uri="{BB962C8B-B14F-4D97-AF65-F5344CB8AC3E}">
        <p14:creationId xmlns:p14="http://schemas.microsoft.com/office/powerpoint/2010/main" val="2101020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blinds(horizontal)">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blinds(horizontal)">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blinds(horizontal)">
                                      <p:cBhvr>
                                        <p:cTn id="22" dur="500"/>
                                        <p:tgtEl>
                                          <p:spTgt spid="4925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2547">
                                            <p:txEl>
                                              <p:pRg st="5" end="5"/>
                                            </p:txEl>
                                          </p:spTgt>
                                        </p:tgtEl>
                                        <p:attrNameLst>
                                          <p:attrName>style.visibility</p:attrName>
                                        </p:attrNameLst>
                                      </p:cBhvr>
                                      <p:to>
                                        <p:strVal val="visible"/>
                                      </p:to>
                                    </p:set>
                                    <p:animEffect transition="in" filter="blinds(horizontal)">
                                      <p:cBhvr>
                                        <p:cTn id="27" dur="500"/>
                                        <p:tgtEl>
                                          <p:spTgt spid="4925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7">
                                            <p:txEl>
                                              <p:pRg st="6" end="6"/>
                                            </p:txEl>
                                          </p:spTgt>
                                        </p:tgtEl>
                                        <p:attrNameLst>
                                          <p:attrName>style.visibility</p:attrName>
                                        </p:attrNameLst>
                                      </p:cBhvr>
                                      <p:to>
                                        <p:strVal val="visible"/>
                                      </p:to>
                                    </p:set>
                                    <p:animEffect transition="in" filter="blinds(horizontal)">
                                      <p:cBhvr>
                                        <p:cTn id="32" dur="500"/>
                                        <p:tgtEl>
                                          <p:spTgt spid="4925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92547">
                                            <p:txEl>
                                              <p:pRg st="7" end="7"/>
                                            </p:txEl>
                                          </p:spTgt>
                                        </p:tgtEl>
                                        <p:attrNameLst>
                                          <p:attrName>style.visibility</p:attrName>
                                        </p:attrNameLst>
                                      </p:cBhvr>
                                      <p:to>
                                        <p:strVal val="visible"/>
                                      </p:to>
                                    </p:set>
                                    <p:animEffect transition="in" filter="blinds(horizontal)">
                                      <p:cBhvr>
                                        <p:cTn id="37" dur="500"/>
                                        <p:tgtEl>
                                          <p:spTgt spid="4925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92547">
                                            <p:txEl>
                                              <p:pRg st="8" end="8"/>
                                            </p:txEl>
                                          </p:spTgt>
                                        </p:tgtEl>
                                        <p:attrNameLst>
                                          <p:attrName>style.visibility</p:attrName>
                                        </p:attrNameLst>
                                      </p:cBhvr>
                                      <p:to>
                                        <p:strVal val="visible"/>
                                      </p:to>
                                    </p:set>
                                    <p:animEffect transition="in" filter="blinds(horizontal)">
                                      <p:cBhvr>
                                        <p:cTn id="42" dur="500"/>
                                        <p:tgtEl>
                                          <p:spTgt spid="49254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92547">
                                            <p:txEl>
                                              <p:pRg st="9" end="9"/>
                                            </p:txEl>
                                          </p:spTgt>
                                        </p:tgtEl>
                                        <p:attrNameLst>
                                          <p:attrName>style.visibility</p:attrName>
                                        </p:attrNameLst>
                                      </p:cBhvr>
                                      <p:to>
                                        <p:strVal val="visible"/>
                                      </p:to>
                                    </p:set>
                                    <p:animEffect transition="in" filter="blinds(horizontal)">
                                      <p:cBhvr>
                                        <p:cTn id="47" dur="500"/>
                                        <p:tgtEl>
                                          <p:spTgt spid="49254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92547">
                                            <p:txEl>
                                              <p:pRg st="10" end="10"/>
                                            </p:txEl>
                                          </p:spTgt>
                                        </p:tgtEl>
                                        <p:attrNameLst>
                                          <p:attrName>style.visibility</p:attrName>
                                        </p:attrNameLst>
                                      </p:cBhvr>
                                      <p:to>
                                        <p:strVal val="visible"/>
                                      </p:to>
                                    </p:set>
                                    <p:animEffect transition="in" filter="blinds(horizontal)">
                                      <p:cBhvr>
                                        <p:cTn id="52" dur="500"/>
                                        <p:tgtEl>
                                          <p:spTgt spid="492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C0D8FFD-C18E-48C5-8DD4-1C607FF6573A}"/>
              </a:ext>
            </a:extLst>
          </p:cNvPr>
          <p:cNvSpPr>
            <a:spLocks noGrp="1" noChangeArrowheads="1"/>
          </p:cNvSpPr>
          <p:nvPr>
            <p:ph type="title" idx="4294967295"/>
          </p:nvPr>
        </p:nvSpPr>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779271" name="Rectangle 7">
            <a:extLst>
              <a:ext uri="{FF2B5EF4-FFF2-40B4-BE49-F238E27FC236}">
                <a16:creationId xmlns:a16="http://schemas.microsoft.com/office/drawing/2014/main" id="{AA0F7B48-E120-4854-8DE9-F24E03FE4A37}"/>
              </a:ext>
            </a:extLst>
          </p:cNvPr>
          <p:cNvSpPr>
            <a:spLocks noChangeArrowheads="1"/>
          </p:cNvSpPr>
          <p:nvPr/>
        </p:nvSpPr>
        <p:spPr bwMode="auto">
          <a:xfrm>
            <a:off x="185738" y="3943350"/>
            <a:ext cx="26558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0000FF"/>
                </a:solidFill>
                <a:latin typeface="微软雅黑" panose="020B0503020204020204" pitchFamily="34" charset="-122"/>
                <a:ea typeface="微软雅黑" panose="020B0503020204020204" pitchFamily="34" charset="-122"/>
              </a:rPr>
              <a:t>采用 “</a:t>
            </a:r>
            <a:r>
              <a:rPr kumimoji="1" lang="zh-CN" altLang="en-US" sz="2200" b="1" dirty="0">
                <a:solidFill>
                  <a:srgbClr val="006600"/>
                </a:solidFill>
                <a:latin typeface="微软雅黑" panose="020B0503020204020204" pitchFamily="34" charset="-122"/>
                <a:ea typeface="微软雅黑" panose="020B0503020204020204" pitchFamily="34" charset="-122"/>
              </a:rPr>
              <a:t>按需调页</a:t>
            </a:r>
            <a:r>
              <a:rPr kumimoji="1" lang="zh-CN" altLang="en-US" sz="2200" b="1" dirty="0">
                <a:solidFill>
                  <a:srgbClr val="0000FF"/>
                </a:solidFill>
                <a:latin typeface="微软雅黑" panose="020B0503020204020204" pitchFamily="34" charset="-122"/>
                <a:ea typeface="微软雅黑" panose="020B0503020204020204" pitchFamily="34" charset="-122"/>
              </a:rPr>
              <a:t> </a:t>
            </a:r>
            <a:r>
              <a:rPr kumimoji="1" lang="en-US" altLang="zh-CN" sz="2200" b="1" dirty="0">
                <a:solidFill>
                  <a:srgbClr val="006600"/>
                </a:solidFill>
                <a:latin typeface="微软雅黑" panose="020B0503020204020204" pitchFamily="34" charset="-122"/>
                <a:ea typeface="微软雅黑" panose="020B0503020204020204" pitchFamily="34" charset="-122"/>
              </a:rPr>
              <a:t>Demand Paging</a:t>
            </a:r>
            <a:r>
              <a:rPr kumimoji="1" lang="en-US" altLang="zh-CN" sz="2200" b="1" dirty="0">
                <a:solidFill>
                  <a:srgbClr val="0000FF"/>
                </a:solidFill>
                <a:latin typeface="微软雅黑" panose="020B0503020204020204" pitchFamily="34" charset="-122"/>
                <a:ea typeface="微软雅黑" panose="020B0503020204020204" pitchFamily="34" charset="-122"/>
              </a:rPr>
              <a:t>”</a:t>
            </a:r>
            <a:r>
              <a:rPr kumimoji="1" lang="zh-CN" altLang="en-US" sz="2200" b="1" dirty="0">
                <a:solidFill>
                  <a:srgbClr val="0000FF"/>
                </a:solidFill>
                <a:latin typeface="微软雅黑" panose="020B0503020204020204" pitchFamily="34" charset="-122"/>
                <a:ea typeface="微软雅黑" panose="020B0503020204020204" pitchFamily="34" charset="-122"/>
              </a:rPr>
              <a:t>方式分配主存！这就是虚拟存储管理概念</a:t>
            </a:r>
          </a:p>
        </p:txBody>
      </p:sp>
      <p:sp>
        <p:nvSpPr>
          <p:cNvPr id="779272" name="Text Box 8">
            <a:extLst>
              <a:ext uri="{FF2B5EF4-FFF2-40B4-BE49-F238E27FC236}">
                <a16:creationId xmlns:a16="http://schemas.microsoft.com/office/drawing/2014/main" id="{05CA6033-6FDE-4CB3-8F14-0E592D9C0D3D}"/>
              </a:ext>
            </a:extLst>
          </p:cNvPr>
          <p:cNvSpPr txBox="1">
            <a:spLocks noChangeArrowheads="1"/>
          </p:cNvSpPr>
          <p:nvPr/>
        </p:nvSpPr>
        <p:spPr bwMode="auto">
          <a:xfrm>
            <a:off x="276225" y="882650"/>
            <a:ext cx="236696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微软雅黑" panose="020B0503020204020204" pitchFamily="34" charset="-122"/>
              </a:rPr>
              <a:t>问题：是否需要将一个进程的全部都装入内存？</a:t>
            </a:r>
          </a:p>
        </p:txBody>
      </p:sp>
      <p:sp>
        <p:nvSpPr>
          <p:cNvPr id="779273" name="Rectangle 9">
            <a:extLst>
              <a:ext uri="{FF2B5EF4-FFF2-40B4-BE49-F238E27FC236}">
                <a16:creationId xmlns:a16="http://schemas.microsoft.com/office/drawing/2014/main" id="{352240F1-2487-4C63-B12E-084B760BA3BC}"/>
              </a:ext>
            </a:extLst>
          </p:cNvPr>
          <p:cNvSpPr>
            <a:spLocks noChangeArrowheads="1"/>
          </p:cNvSpPr>
          <p:nvPr/>
        </p:nvSpPr>
        <p:spPr bwMode="auto">
          <a:xfrm>
            <a:off x="230188" y="2098675"/>
            <a:ext cx="26114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5000"/>
              </a:lnSpc>
              <a:spcBef>
                <a:spcPct val="50000"/>
              </a:spcBef>
            </a:pPr>
            <a:r>
              <a:rPr kumimoji="1" lang="zh-CN" altLang="en-US" sz="2200" b="1" dirty="0">
                <a:ea typeface="微软雅黑" panose="020B0503020204020204" pitchFamily="34" charset="-122"/>
              </a:rPr>
              <a:t>根据程序访问局部性可知：</a:t>
            </a:r>
            <a:r>
              <a:rPr kumimoji="1" lang="zh-CN" altLang="en-US" sz="2200" b="1" dirty="0">
                <a:solidFill>
                  <a:srgbClr val="FF0000"/>
                </a:solidFill>
                <a:ea typeface="微软雅黑" panose="020B0503020204020204" pitchFamily="34" charset="-122"/>
              </a:rPr>
              <a:t>把当前活跃的页面调入主存，其余留在磁盘上！</a:t>
            </a:r>
          </a:p>
        </p:txBody>
      </p:sp>
      <p:sp>
        <p:nvSpPr>
          <p:cNvPr id="833547" name="Rectangle 11">
            <a:extLst>
              <a:ext uri="{FF2B5EF4-FFF2-40B4-BE49-F238E27FC236}">
                <a16:creationId xmlns:a16="http://schemas.microsoft.com/office/drawing/2014/main" id="{51D38045-E054-4A73-B395-067234AF97B9}"/>
              </a:ext>
            </a:extLst>
          </p:cNvPr>
          <p:cNvSpPr>
            <a:spLocks noChangeArrowheads="1"/>
          </p:cNvSpPr>
          <p:nvPr/>
        </p:nvSpPr>
        <p:spPr bwMode="auto">
          <a:xfrm>
            <a:off x="71437" y="5451475"/>
            <a:ext cx="27701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2000" b="1" dirty="0">
                <a:solidFill>
                  <a:srgbClr val="CC0000"/>
                </a:solidFill>
                <a:ea typeface="微软雅黑" panose="020B0503020204020204" pitchFamily="34" charset="-122"/>
              </a:rPr>
              <a:t>优点：浪费的空间最多是最后一页的部分！</a:t>
            </a:r>
          </a:p>
        </p:txBody>
      </p:sp>
      <p:sp>
        <p:nvSpPr>
          <p:cNvPr id="2" name="灯片编号占位符 1">
            <a:extLst>
              <a:ext uri="{FF2B5EF4-FFF2-40B4-BE49-F238E27FC236}">
                <a16:creationId xmlns:a16="http://schemas.microsoft.com/office/drawing/2014/main" id="{D5BE6262-8F26-4E92-91F8-B53502F1B318}"/>
              </a:ext>
            </a:extLst>
          </p:cNvPr>
          <p:cNvSpPr>
            <a:spLocks noGrp="1"/>
          </p:cNvSpPr>
          <p:nvPr>
            <p:ph type="sldNum" sz="quarter" idx="10"/>
          </p:nvPr>
        </p:nvSpPr>
        <p:spPr/>
        <p:txBody>
          <a:bodyPr/>
          <a:lstStyle/>
          <a:p>
            <a:pPr>
              <a:defRPr/>
            </a:pPr>
            <a:fld id="{E5695708-78D6-49FC-AD1D-A92B2AA36AF2}" type="slidenum">
              <a:rPr lang="zh-CN" altLang="en-US" smtClean="0"/>
              <a:pPr>
                <a:defRPr/>
              </a:pPr>
              <a:t>65</a:t>
            </a:fld>
            <a:endParaRPr lang="zh-CN" altLang="en-US"/>
          </a:p>
        </p:txBody>
      </p:sp>
      <p:pic>
        <p:nvPicPr>
          <p:cNvPr id="4" name="图片 3">
            <a:extLst>
              <a:ext uri="{FF2B5EF4-FFF2-40B4-BE49-F238E27FC236}">
                <a16:creationId xmlns:a16="http://schemas.microsoft.com/office/drawing/2014/main" id="{12F04790-B708-4896-B271-B90FC61EF8F3}"/>
              </a:ext>
            </a:extLst>
          </p:cNvPr>
          <p:cNvPicPr>
            <a:picLocks noChangeAspect="1"/>
          </p:cNvPicPr>
          <p:nvPr/>
        </p:nvPicPr>
        <p:blipFill>
          <a:blip r:embed="rId3"/>
          <a:stretch>
            <a:fillRect/>
          </a:stretch>
        </p:blipFill>
        <p:spPr>
          <a:xfrm>
            <a:off x="2995613" y="882650"/>
            <a:ext cx="6048375" cy="5581650"/>
          </a:xfrm>
          <a:prstGeom prst="rect">
            <a:avLst/>
          </a:prstGeom>
        </p:spPr>
      </p:pic>
    </p:spTree>
    <p:extLst>
      <p:ext uri="{BB962C8B-B14F-4D97-AF65-F5344CB8AC3E}">
        <p14:creationId xmlns:p14="http://schemas.microsoft.com/office/powerpoint/2010/main" val="1590886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2"/>
                                        </p:tgtEl>
                                        <p:attrNameLst>
                                          <p:attrName>style.visibility</p:attrName>
                                        </p:attrNameLst>
                                      </p:cBhvr>
                                      <p:to>
                                        <p:strVal val="visible"/>
                                      </p:to>
                                    </p:set>
                                    <p:animEffect transition="in" filter="blinds(horizontal)">
                                      <p:cBhvr>
                                        <p:cTn id="7" dur="500"/>
                                        <p:tgtEl>
                                          <p:spTgt spid="77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73"/>
                                        </p:tgtEl>
                                        <p:attrNameLst>
                                          <p:attrName>style.visibility</p:attrName>
                                        </p:attrNameLst>
                                      </p:cBhvr>
                                      <p:to>
                                        <p:strVal val="visible"/>
                                      </p:to>
                                    </p:set>
                                    <p:animEffect transition="in" filter="blinds(horizontal)">
                                      <p:cBhvr>
                                        <p:cTn id="12" dur="500"/>
                                        <p:tgtEl>
                                          <p:spTgt spid="7792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71"/>
                                        </p:tgtEl>
                                        <p:attrNameLst>
                                          <p:attrName>style.visibility</p:attrName>
                                        </p:attrNameLst>
                                      </p:cBhvr>
                                      <p:to>
                                        <p:strVal val="visible"/>
                                      </p:to>
                                    </p:set>
                                    <p:animEffect transition="in" filter="blinds(horizontal)">
                                      <p:cBhvr>
                                        <p:cTn id="17" dur="500"/>
                                        <p:tgtEl>
                                          <p:spTgt spid="779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3547"/>
                                        </p:tgtEl>
                                        <p:attrNameLst>
                                          <p:attrName>style.visibility</p:attrName>
                                        </p:attrNameLst>
                                      </p:cBhvr>
                                      <p:to>
                                        <p:strVal val="visible"/>
                                      </p:to>
                                    </p:set>
                                    <p:animEffect transition="in" filter="blinds(horizontal)">
                                      <p:cBhvr>
                                        <p:cTn id="22" dur="500"/>
                                        <p:tgtEl>
                                          <p:spTgt spid="83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1" grpId="0"/>
      <p:bldP spid="779272" grpId="0"/>
      <p:bldP spid="779273" grpId="0"/>
      <p:bldP spid="83354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F8C6903-8565-40B2-9B51-1F03E8578313}"/>
              </a:ext>
            </a:extLst>
          </p:cNvPr>
          <p:cNvSpPr>
            <a:spLocks noGrp="1" noChangeArrowheads="1"/>
          </p:cNvSpPr>
          <p:nvPr>
            <p:ph type="title" idx="4294967295"/>
          </p:nvPr>
        </p:nvSpPr>
        <p:spPr/>
        <p:txBody>
          <a:bodyPr lIns="91440" tIns="45720" rIns="91440" bIns="45720" anchor="ctr"/>
          <a:lstStyle/>
          <a:p>
            <a:pPr eaLnBrk="1" hangingPunct="1"/>
            <a:r>
              <a:rPr lang="zh-CN" altLang="en-US" sz="3200"/>
              <a:t>虚拟存储系统的基本概念</a:t>
            </a:r>
          </a:p>
        </p:txBody>
      </p:sp>
      <p:sp>
        <p:nvSpPr>
          <p:cNvPr id="722947" name="Rectangle 3">
            <a:extLst>
              <a:ext uri="{FF2B5EF4-FFF2-40B4-BE49-F238E27FC236}">
                <a16:creationId xmlns:a16="http://schemas.microsoft.com/office/drawing/2014/main" id="{6F9F7F09-52D6-4A92-B218-1F6AB0ACF1FB}"/>
              </a:ext>
            </a:extLst>
          </p:cNvPr>
          <p:cNvSpPr>
            <a:spLocks noGrp="1" noChangeArrowheads="1"/>
          </p:cNvSpPr>
          <p:nvPr>
            <p:ph type="body" idx="4294967295"/>
          </p:nvPr>
        </p:nvSpPr>
        <p:spPr>
          <a:xfrm>
            <a:off x="296863" y="863600"/>
            <a:ext cx="8640762" cy="5391150"/>
          </a:xfrm>
        </p:spPr>
        <p:txBody>
          <a:bodyPr lIns="91440" tIns="45720" rIns="91440" bIns="45720"/>
          <a:lstStyle/>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虚拟存储技术的引入用来解决一对矛盾</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一方面，由于技术和成本等原因，主存容量受到限制。</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另一方面，系统程序和应用程序要求主存容量越来越大。</a:t>
            </a:r>
          </a:p>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hlinkClick r:id="" action="ppaction://hlinkshowjump?jump=nextslide"/>
              </a:rPr>
              <a:t>虚拟存储技术的实质</a:t>
            </a:r>
            <a:endParaRPr lang="zh-CN" altLang="en-US" sz="2000" dirty="0">
              <a:latin typeface="微软雅黑" panose="020B0503020204020204" pitchFamily="34" charset="-122"/>
              <a:ea typeface="微软雅黑" panose="020B0503020204020204" pitchFamily="34" charset="-122"/>
            </a:endParaRP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程序员在比实际主存空间大得多的逻辑地址空间中编写程序。</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程序执行时，把当前需要的程序段和相应的数据块调入主存，其他暂不用的部分存放在磁盘上。</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指令执行时，通过</a:t>
            </a:r>
            <a:r>
              <a:rPr lang="zh-CN" altLang="en-US" sz="2000" dirty="0">
                <a:solidFill>
                  <a:schemeClr val="accent1"/>
                </a:solidFill>
                <a:latin typeface="微软雅黑" panose="020B0503020204020204" pitchFamily="34" charset="-122"/>
                <a:ea typeface="微软雅黑" panose="020B0503020204020204" pitchFamily="34" charset="-122"/>
              </a:rPr>
              <a:t>硬件</a:t>
            </a:r>
            <a:r>
              <a:rPr lang="zh-CN" altLang="en-US" sz="2000" dirty="0">
                <a:latin typeface="微软雅黑" panose="020B0503020204020204" pitchFamily="34" charset="-122"/>
                <a:ea typeface="微软雅黑" panose="020B0503020204020204" pitchFamily="34" charset="-122"/>
              </a:rPr>
              <a:t>将逻辑地址（也称虚拟地址或虚地址）转化为物理地址（也称主存地址或实地址）。</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在发生程序或数据访问失效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缺页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时，由</a:t>
            </a:r>
            <a:r>
              <a:rPr lang="zh-CN" altLang="en-US" sz="2000" dirty="0">
                <a:solidFill>
                  <a:srgbClr val="FF0000"/>
                </a:solidFill>
                <a:latin typeface="微软雅黑" panose="020B0503020204020204" pitchFamily="34" charset="-122"/>
                <a:ea typeface="微软雅黑" panose="020B0503020204020204" pitchFamily="34" charset="-122"/>
              </a:rPr>
              <a:t>操作系统</a:t>
            </a:r>
            <a:r>
              <a:rPr lang="zh-CN" altLang="en-US" sz="2000" dirty="0">
                <a:latin typeface="微软雅黑" panose="020B0503020204020204" pitchFamily="34" charset="-122"/>
                <a:ea typeface="微软雅黑" panose="020B0503020204020204" pitchFamily="34" charset="-122"/>
              </a:rPr>
              <a:t>进行主存和磁盘之间的信息交换。</a:t>
            </a:r>
          </a:p>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虚拟存储器机制由硬件与操作系统共同协作实现，涉及到操作系统中的许多概念，如进程、进程的上下文切换、存储器分配、虚拟地址空间、缺页处理等。 </a:t>
            </a:r>
          </a:p>
        </p:txBody>
      </p:sp>
      <p:sp>
        <p:nvSpPr>
          <p:cNvPr id="4" name="Text Box 51">
            <a:extLst>
              <a:ext uri="{FF2B5EF4-FFF2-40B4-BE49-F238E27FC236}">
                <a16:creationId xmlns:a16="http://schemas.microsoft.com/office/drawing/2014/main" id="{19D45A98-A9C1-49DC-A92B-2C46B02F91EF}"/>
              </a:ext>
            </a:extLst>
          </p:cNvPr>
          <p:cNvSpPr txBox="1">
            <a:spLocks noChangeArrowheads="1"/>
          </p:cNvSpPr>
          <p:nvPr/>
        </p:nvSpPr>
        <p:spPr bwMode="auto">
          <a:xfrm>
            <a:off x="3371850" y="6332538"/>
            <a:ext cx="1885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rId3" action="ppaction://hlinksldjump"/>
              </a:rPr>
              <a:t>SKIP</a:t>
            </a:r>
            <a:endParaRPr kumimoji="1" lang="en-US" altLang="zh-CN" sz="1800" b="1" i="1">
              <a:solidFill>
                <a:srgbClr val="666699"/>
              </a:solidFill>
              <a:ea typeface="华文新魏" panose="02010800040101010101" pitchFamily="2" charset="-122"/>
            </a:endParaRPr>
          </a:p>
        </p:txBody>
      </p:sp>
      <p:sp>
        <p:nvSpPr>
          <p:cNvPr id="2" name="灯片编号占位符 1">
            <a:extLst>
              <a:ext uri="{FF2B5EF4-FFF2-40B4-BE49-F238E27FC236}">
                <a16:creationId xmlns:a16="http://schemas.microsoft.com/office/drawing/2014/main" id="{09AF1667-081C-46CD-A730-BA0F6901A6C6}"/>
              </a:ext>
            </a:extLst>
          </p:cNvPr>
          <p:cNvSpPr>
            <a:spLocks noGrp="1"/>
          </p:cNvSpPr>
          <p:nvPr>
            <p:ph type="sldNum" sz="quarter" idx="10"/>
          </p:nvPr>
        </p:nvSpPr>
        <p:spPr/>
        <p:txBody>
          <a:bodyPr/>
          <a:lstStyle/>
          <a:p>
            <a:pPr>
              <a:defRPr/>
            </a:pPr>
            <a:fld id="{E5695708-78D6-49FC-AD1D-A92B2AA36AF2}" type="slidenum">
              <a:rPr lang="zh-CN" altLang="en-US" smtClean="0"/>
              <a:pPr>
                <a:defRPr/>
              </a:pPr>
              <a:t>66</a:t>
            </a:fld>
            <a:endParaRPr lang="zh-CN" altLang="en-US"/>
          </a:p>
        </p:txBody>
      </p:sp>
    </p:spTree>
    <p:extLst>
      <p:ext uri="{BB962C8B-B14F-4D97-AF65-F5344CB8AC3E}">
        <p14:creationId xmlns:p14="http://schemas.microsoft.com/office/powerpoint/2010/main" val="32244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7" dur="500"/>
                                        <p:tgtEl>
                                          <p:spTgt spid="722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2" dur="500"/>
                                        <p:tgtEl>
                                          <p:spTgt spid="722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22947">
                                            <p:txEl>
                                              <p:pRg st="3" end="3"/>
                                            </p:txEl>
                                          </p:spTgt>
                                        </p:tgtEl>
                                        <p:attrNameLst>
                                          <p:attrName>style.visibility</p:attrName>
                                        </p:attrNameLst>
                                      </p:cBhvr>
                                      <p:to>
                                        <p:strVal val="visible"/>
                                      </p:to>
                                    </p:set>
                                    <p:animEffect transition="in" filter="wipe(down)">
                                      <p:cBhvr>
                                        <p:cTn id="17" dur="500"/>
                                        <p:tgtEl>
                                          <p:spTgt spid="7229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22" dur="500"/>
                                        <p:tgtEl>
                                          <p:spTgt spid="7229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2947">
                                            <p:txEl>
                                              <p:pRg st="5" end="5"/>
                                            </p:txEl>
                                          </p:spTgt>
                                        </p:tgtEl>
                                        <p:attrNameLst>
                                          <p:attrName>style.visibility</p:attrName>
                                        </p:attrNameLst>
                                      </p:cBhvr>
                                      <p:to>
                                        <p:strVal val="visible"/>
                                      </p:to>
                                    </p:set>
                                    <p:animEffect transition="in" filter="blinds(horizontal)">
                                      <p:cBhvr>
                                        <p:cTn id="27" dur="500"/>
                                        <p:tgtEl>
                                          <p:spTgt spid="7229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2947">
                                            <p:txEl>
                                              <p:pRg st="6" end="6"/>
                                            </p:txEl>
                                          </p:spTgt>
                                        </p:tgtEl>
                                        <p:attrNameLst>
                                          <p:attrName>style.visibility</p:attrName>
                                        </p:attrNameLst>
                                      </p:cBhvr>
                                      <p:to>
                                        <p:strVal val="visible"/>
                                      </p:to>
                                    </p:set>
                                    <p:animEffect transition="in" filter="blinds(horizontal)">
                                      <p:cBhvr>
                                        <p:cTn id="32" dur="500"/>
                                        <p:tgtEl>
                                          <p:spTgt spid="7229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2947">
                                            <p:txEl>
                                              <p:pRg st="7" end="7"/>
                                            </p:txEl>
                                          </p:spTgt>
                                        </p:tgtEl>
                                        <p:attrNameLst>
                                          <p:attrName>style.visibility</p:attrName>
                                        </p:attrNameLst>
                                      </p:cBhvr>
                                      <p:to>
                                        <p:strVal val="visible"/>
                                      </p:to>
                                    </p:set>
                                    <p:animEffect transition="in" filter="blinds(horizontal)">
                                      <p:cBhvr>
                                        <p:cTn id="37" dur="500"/>
                                        <p:tgtEl>
                                          <p:spTgt spid="7229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2947">
                                            <p:txEl>
                                              <p:pRg st="8" end="8"/>
                                            </p:txEl>
                                          </p:spTgt>
                                        </p:tgtEl>
                                        <p:attrNameLst>
                                          <p:attrName>style.visibility</p:attrName>
                                        </p:attrNameLst>
                                      </p:cBhvr>
                                      <p:to>
                                        <p:strVal val="visible"/>
                                      </p:to>
                                    </p:set>
                                    <p:animEffect transition="in" filter="blinds(horizontal)">
                                      <p:cBhvr>
                                        <p:cTn id="42" dur="500"/>
                                        <p:tgtEl>
                                          <p:spTgt spid="7229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4718E975-15C0-48F7-A34C-BB0D4DA687A2}"/>
              </a:ext>
            </a:extLst>
          </p:cNvPr>
          <p:cNvSpPr>
            <a:spLocks noGrp="1" noChangeArrowheads="1"/>
          </p:cNvSpPr>
          <p:nvPr>
            <p:ph type="title" idx="4294967295"/>
          </p:nvPr>
        </p:nvSpPr>
        <p:spPr/>
        <p:txBody>
          <a:bodyPr lIns="91440" tIns="45720" rIns="91440" bIns="45720" anchor="ctr"/>
          <a:lstStyle/>
          <a:p>
            <a:pPr eaLnBrk="1" hangingPunct="1"/>
            <a:r>
              <a:rPr lang="zh-CN" altLang="en-US" sz="3200"/>
              <a:t>虚拟存储技术的实质</a:t>
            </a:r>
          </a:p>
        </p:txBody>
      </p:sp>
      <p:sp>
        <p:nvSpPr>
          <p:cNvPr id="134147" name="Rectangle 4">
            <a:extLst>
              <a:ext uri="{FF2B5EF4-FFF2-40B4-BE49-F238E27FC236}">
                <a16:creationId xmlns:a16="http://schemas.microsoft.com/office/drawing/2014/main" id="{3FFFA4C2-26C8-46F9-8CAF-3DE896D16220}"/>
              </a:ext>
            </a:extLst>
          </p:cNvPr>
          <p:cNvSpPr>
            <a:spLocks noChangeArrowheads="1"/>
          </p:cNvSpPr>
          <p:nvPr/>
        </p:nvSpPr>
        <p:spPr bwMode="auto">
          <a:xfrm>
            <a:off x="2543175" y="14763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48" name="Text Box 5">
            <a:extLst>
              <a:ext uri="{FF2B5EF4-FFF2-40B4-BE49-F238E27FC236}">
                <a16:creationId xmlns:a16="http://schemas.microsoft.com/office/drawing/2014/main" id="{61F15656-4D29-4482-8CCA-78069B8FE3B8}"/>
              </a:ext>
            </a:extLst>
          </p:cNvPr>
          <p:cNvSpPr txBox="1">
            <a:spLocks noChangeArrowheads="1"/>
          </p:cNvSpPr>
          <p:nvPr/>
        </p:nvSpPr>
        <p:spPr bwMode="auto">
          <a:xfrm>
            <a:off x="2695575" y="581025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微软雅黑" panose="020B0503020204020204" pitchFamily="34" charset="-122"/>
              </a:rPr>
              <a:t>编程空间</a:t>
            </a:r>
          </a:p>
        </p:txBody>
      </p:sp>
      <p:sp>
        <p:nvSpPr>
          <p:cNvPr id="134149" name="Rectangle 10">
            <a:extLst>
              <a:ext uri="{FF2B5EF4-FFF2-40B4-BE49-F238E27FC236}">
                <a16:creationId xmlns:a16="http://schemas.microsoft.com/office/drawing/2014/main" id="{4DE119CB-51A3-44D6-A208-7CDEF01FDF9A}"/>
              </a:ext>
            </a:extLst>
          </p:cNvPr>
          <p:cNvSpPr>
            <a:spLocks noChangeArrowheads="1"/>
          </p:cNvSpPr>
          <p:nvPr/>
        </p:nvSpPr>
        <p:spPr bwMode="auto">
          <a:xfrm>
            <a:off x="160338" y="1484313"/>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50" name="Text Box 11">
            <a:extLst>
              <a:ext uri="{FF2B5EF4-FFF2-40B4-BE49-F238E27FC236}">
                <a16:creationId xmlns:a16="http://schemas.microsoft.com/office/drawing/2014/main" id="{C00D1365-CACC-439C-93FC-AE22770573FE}"/>
              </a:ext>
            </a:extLst>
          </p:cNvPr>
          <p:cNvSpPr txBox="1">
            <a:spLocks noChangeArrowheads="1"/>
          </p:cNvSpPr>
          <p:nvPr/>
        </p:nvSpPr>
        <p:spPr bwMode="auto">
          <a:xfrm>
            <a:off x="341313" y="5770563"/>
            <a:ext cx="1125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微软雅黑" panose="020B0503020204020204" pitchFamily="34" charset="-122"/>
              </a:rPr>
              <a:t>编程空间</a:t>
            </a:r>
          </a:p>
        </p:txBody>
      </p:sp>
      <p:sp>
        <p:nvSpPr>
          <p:cNvPr id="134151" name="Line 12">
            <a:extLst>
              <a:ext uri="{FF2B5EF4-FFF2-40B4-BE49-F238E27FC236}">
                <a16:creationId xmlns:a16="http://schemas.microsoft.com/office/drawing/2014/main" id="{AD81CEA4-C874-4CE3-B5DB-79DB734BA7C7}"/>
              </a:ext>
            </a:extLst>
          </p:cNvPr>
          <p:cNvSpPr>
            <a:spLocks noChangeShapeType="1"/>
          </p:cNvSpPr>
          <p:nvPr/>
        </p:nvSpPr>
        <p:spPr bwMode="auto">
          <a:xfrm flipV="1">
            <a:off x="152400" y="3857625"/>
            <a:ext cx="1285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52" name="Text Box 13">
            <a:extLst>
              <a:ext uri="{FF2B5EF4-FFF2-40B4-BE49-F238E27FC236}">
                <a16:creationId xmlns:a16="http://schemas.microsoft.com/office/drawing/2014/main" id="{D09553BA-A118-4905-8EBA-92017D023E34}"/>
              </a:ext>
            </a:extLst>
          </p:cNvPr>
          <p:cNvSpPr txBox="1">
            <a:spLocks noChangeArrowheads="1"/>
          </p:cNvSpPr>
          <p:nvPr/>
        </p:nvSpPr>
        <p:spPr bwMode="auto">
          <a:xfrm>
            <a:off x="238125" y="4495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p>
        </p:txBody>
      </p:sp>
      <p:sp>
        <p:nvSpPr>
          <p:cNvPr id="134153" name="Text Box 14">
            <a:extLst>
              <a:ext uri="{FF2B5EF4-FFF2-40B4-BE49-F238E27FC236}">
                <a16:creationId xmlns:a16="http://schemas.microsoft.com/office/drawing/2014/main" id="{8D7C722F-A579-4AD8-A65B-29AD6E79FF09}"/>
              </a:ext>
            </a:extLst>
          </p:cNvPr>
          <p:cNvSpPr txBox="1">
            <a:spLocks noChangeArrowheads="1"/>
          </p:cNvSpPr>
          <p:nvPr/>
        </p:nvSpPr>
        <p:spPr bwMode="auto">
          <a:xfrm>
            <a:off x="2665413" y="3779838"/>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p>
        </p:txBody>
      </p:sp>
      <p:sp>
        <p:nvSpPr>
          <p:cNvPr id="134154" name="Line 15">
            <a:extLst>
              <a:ext uri="{FF2B5EF4-FFF2-40B4-BE49-F238E27FC236}">
                <a16:creationId xmlns:a16="http://schemas.microsoft.com/office/drawing/2014/main" id="{E6C872AE-1F82-4C09-8A9C-4390F0C216A3}"/>
              </a:ext>
            </a:extLst>
          </p:cNvPr>
          <p:cNvSpPr>
            <a:spLocks noChangeShapeType="1"/>
          </p:cNvSpPr>
          <p:nvPr/>
        </p:nvSpPr>
        <p:spPr bwMode="auto">
          <a:xfrm>
            <a:off x="2543175" y="2876550"/>
            <a:ext cx="1343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55" name="Line 16">
            <a:extLst>
              <a:ext uri="{FF2B5EF4-FFF2-40B4-BE49-F238E27FC236}">
                <a16:creationId xmlns:a16="http://schemas.microsoft.com/office/drawing/2014/main" id="{A9765A8F-57C6-4BDE-AB55-90CD754AECB2}"/>
              </a:ext>
            </a:extLst>
          </p:cNvPr>
          <p:cNvSpPr>
            <a:spLocks noChangeShapeType="1"/>
          </p:cNvSpPr>
          <p:nvPr/>
        </p:nvSpPr>
        <p:spPr bwMode="auto">
          <a:xfrm flipV="1">
            <a:off x="1743075" y="3390900"/>
            <a:ext cx="48577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nvGrpSpPr>
          <p:cNvPr id="2" name="Group 50">
            <a:extLst>
              <a:ext uri="{FF2B5EF4-FFF2-40B4-BE49-F238E27FC236}">
                <a16:creationId xmlns:a16="http://schemas.microsoft.com/office/drawing/2014/main" id="{5CB5783A-365B-44C5-A933-7E961D5D0A05}"/>
              </a:ext>
            </a:extLst>
          </p:cNvPr>
          <p:cNvGrpSpPr>
            <a:grpSpLocks/>
          </p:cNvGrpSpPr>
          <p:nvPr/>
        </p:nvGrpSpPr>
        <p:grpSpPr bwMode="auto">
          <a:xfrm>
            <a:off x="4686300" y="4333875"/>
            <a:ext cx="4191000" cy="2085975"/>
            <a:chOff x="2952" y="2730"/>
            <a:chExt cx="2640" cy="1314"/>
          </a:xfrm>
        </p:grpSpPr>
        <p:sp>
          <p:nvSpPr>
            <p:cNvPr id="134196" name="AutoShape 6">
              <a:extLst>
                <a:ext uri="{FF2B5EF4-FFF2-40B4-BE49-F238E27FC236}">
                  <a16:creationId xmlns:a16="http://schemas.microsoft.com/office/drawing/2014/main" id="{8F5C936D-9F2F-4228-A6DA-1D5DDB194019}"/>
                </a:ext>
              </a:extLst>
            </p:cNvPr>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7" name="Text Box 7">
              <a:extLst>
                <a:ext uri="{FF2B5EF4-FFF2-40B4-BE49-F238E27FC236}">
                  <a16:creationId xmlns:a16="http://schemas.microsoft.com/office/drawing/2014/main" id="{E2B4FF59-2F27-4F03-A8B1-75E246C4EFB1}"/>
                </a:ext>
              </a:extLst>
            </p:cNvPr>
            <p:cNvSpPr txBox="1">
              <a:spLocks noChangeArrowheads="1"/>
            </p:cNvSpPr>
            <p:nvPr/>
          </p:nvSpPr>
          <p:spPr bwMode="auto">
            <a:xfrm>
              <a:off x="3834" y="2874"/>
              <a:ext cx="8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微软雅黑" panose="020B0503020204020204" pitchFamily="34" charset="-122"/>
                </a:rPr>
                <a:t>磁盘物理空间</a:t>
              </a:r>
            </a:p>
          </p:txBody>
        </p:sp>
        <p:sp>
          <p:nvSpPr>
            <p:cNvPr id="134198" name="Text Box 18">
              <a:extLst>
                <a:ext uri="{FF2B5EF4-FFF2-40B4-BE49-F238E27FC236}">
                  <a16:creationId xmlns:a16="http://schemas.microsoft.com/office/drawing/2014/main" id="{E9D4250B-DBE8-47E2-B97F-9AACC26CE872}"/>
                </a:ext>
              </a:extLst>
            </p:cNvPr>
            <p:cNvSpPr txBox="1">
              <a:spLocks noChangeArrowheads="1"/>
            </p:cNvSpPr>
            <p:nvPr/>
          </p:nvSpPr>
          <p:spPr bwMode="auto">
            <a:xfrm>
              <a:off x="3059" y="3251"/>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p>
          </p:txBody>
        </p:sp>
        <p:sp>
          <p:nvSpPr>
            <p:cNvPr id="134199" name="Text Box 19">
              <a:extLst>
                <a:ext uri="{FF2B5EF4-FFF2-40B4-BE49-F238E27FC236}">
                  <a16:creationId xmlns:a16="http://schemas.microsoft.com/office/drawing/2014/main" id="{0051FC17-4695-4589-AE11-0C143E7CC34D}"/>
                </a:ext>
              </a:extLst>
            </p:cNvPr>
            <p:cNvSpPr txBox="1">
              <a:spLocks noChangeArrowheads="1"/>
            </p:cNvSpPr>
            <p:nvPr/>
          </p:nvSpPr>
          <p:spPr bwMode="auto">
            <a:xfrm>
              <a:off x="4318" y="3538"/>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p>
          </p:txBody>
        </p:sp>
        <p:sp>
          <p:nvSpPr>
            <p:cNvPr id="134200" name="Text Box 20">
              <a:extLst>
                <a:ext uri="{FF2B5EF4-FFF2-40B4-BE49-F238E27FC236}">
                  <a16:creationId xmlns:a16="http://schemas.microsoft.com/office/drawing/2014/main" id="{119EAA05-E3C8-40AA-B13C-5B020787F828}"/>
                </a:ext>
              </a:extLst>
            </p:cNvPr>
            <p:cNvSpPr txBox="1">
              <a:spLocks noChangeArrowheads="1"/>
            </p:cNvSpPr>
            <p:nvPr/>
          </p:nvSpPr>
          <p:spPr bwMode="auto">
            <a:xfrm>
              <a:off x="3514" y="3718"/>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2</a:t>
              </a:r>
            </a:p>
          </p:txBody>
        </p:sp>
      </p:grpSp>
      <p:grpSp>
        <p:nvGrpSpPr>
          <p:cNvPr id="3" name="Group 48">
            <a:extLst>
              <a:ext uri="{FF2B5EF4-FFF2-40B4-BE49-F238E27FC236}">
                <a16:creationId xmlns:a16="http://schemas.microsoft.com/office/drawing/2014/main" id="{32DD9D77-E0E7-4DEA-A59C-00D4B520D624}"/>
              </a:ext>
            </a:extLst>
          </p:cNvPr>
          <p:cNvGrpSpPr>
            <a:grpSpLocks/>
          </p:cNvGrpSpPr>
          <p:nvPr/>
        </p:nvGrpSpPr>
        <p:grpSpPr bwMode="auto">
          <a:xfrm>
            <a:off x="6777038" y="1543050"/>
            <a:ext cx="2366962" cy="1990725"/>
            <a:chOff x="4518" y="972"/>
            <a:chExt cx="1098" cy="1254"/>
          </a:xfrm>
        </p:grpSpPr>
        <p:sp>
          <p:nvSpPr>
            <p:cNvPr id="134185" name="Text Box 8">
              <a:extLst>
                <a:ext uri="{FF2B5EF4-FFF2-40B4-BE49-F238E27FC236}">
                  <a16:creationId xmlns:a16="http://schemas.microsoft.com/office/drawing/2014/main" id="{EEE65397-EDB3-4F5B-8563-DF8CA5A7947E}"/>
                </a:ext>
              </a:extLst>
            </p:cNvPr>
            <p:cNvSpPr txBox="1">
              <a:spLocks noChangeArrowheads="1"/>
            </p:cNvSpPr>
            <p:nvPr/>
          </p:nvSpPr>
          <p:spPr bwMode="auto">
            <a:xfrm>
              <a:off x="4518" y="972"/>
              <a:ext cx="109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ea typeface="黑体" panose="02010609060101010101" pitchFamily="49" charset="-122"/>
                </a:rPr>
                <a:t>       </a:t>
              </a:r>
              <a:r>
                <a:rPr kumimoji="1" lang="zh-CN" altLang="en-US" sz="1900" b="1">
                  <a:solidFill>
                    <a:srgbClr val="0000FF"/>
                  </a:solidFill>
                  <a:ea typeface="微软雅黑" panose="020B0503020204020204" pitchFamily="34" charset="-122"/>
                </a:rPr>
                <a:t>主存物理空间</a:t>
              </a:r>
            </a:p>
          </p:txBody>
        </p:sp>
        <p:sp>
          <p:nvSpPr>
            <p:cNvPr id="134186" name="Rectangle 9">
              <a:extLst>
                <a:ext uri="{FF2B5EF4-FFF2-40B4-BE49-F238E27FC236}">
                  <a16:creationId xmlns:a16="http://schemas.microsoft.com/office/drawing/2014/main" id="{54DDEA96-3225-4103-A12D-58756725068C}"/>
                </a:ext>
              </a:extLst>
            </p:cNvPr>
            <p:cNvSpPr>
              <a:spLocks noChangeArrowheads="1"/>
            </p:cNvSpPr>
            <p:nvPr/>
          </p:nvSpPr>
          <p:spPr bwMode="auto">
            <a:xfrm>
              <a:off x="4656" y="1272"/>
              <a:ext cx="774" cy="954"/>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7" name="Line 21">
              <a:extLst>
                <a:ext uri="{FF2B5EF4-FFF2-40B4-BE49-F238E27FC236}">
                  <a16:creationId xmlns:a16="http://schemas.microsoft.com/office/drawing/2014/main" id="{89B31D8E-C4BA-4854-AF08-E33C389172E8}"/>
                </a:ext>
              </a:extLst>
            </p:cNvPr>
            <p:cNvSpPr>
              <a:spLocks noChangeShapeType="1"/>
            </p:cNvSpPr>
            <p:nvPr/>
          </p:nvSpPr>
          <p:spPr bwMode="auto">
            <a:xfrm>
              <a:off x="4662" y="1650"/>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8" name="Line 22">
              <a:extLst>
                <a:ext uri="{FF2B5EF4-FFF2-40B4-BE49-F238E27FC236}">
                  <a16:creationId xmlns:a16="http://schemas.microsoft.com/office/drawing/2014/main" id="{923AFD56-1161-4DD5-841C-4A43E60EDFFA}"/>
                </a:ext>
              </a:extLst>
            </p:cNvPr>
            <p:cNvSpPr>
              <a:spLocks noChangeShapeType="1"/>
            </p:cNvSpPr>
            <p:nvPr/>
          </p:nvSpPr>
          <p:spPr bwMode="auto">
            <a:xfrm>
              <a:off x="4655" y="1433"/>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9" name="Line 23">
              <a:extLst>
                <a:ext uri="{FF2B5EF4-FFF2-40B4-BE49-F238E27FC236}">
                  <a16:creationId xmlns:a16="http://schemas.microsoft.com/office/drawing/2014/main" id="{02300343-1D15-4822-8D51-425C8CA25C26}"/>
                </a:ext>
              </a:extLst>
            </p:cNvPr>
            <p:cNvSpPr>
              <a:spLocks noChangeShapeType="1"/>
            </p:cNvSpPr>
            <p:nvPr/>
          </p:nvSpPr>
          <p:spPr bwMode="auto">
            <a:xfrm>
              <a:off x="4654" y="1888"/>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90" name="Line 24">
              <a:extLst>
                <a:ext uri="{FF2B5EF4-FFF2-40B4-BE49-F238E27FC236}">
                  <a16:creationId xmlns:a16="http://schemas.microsoft.com/office/drawing/2014/main" id="{16BE4752-F1E0-4297-B042-A31AA8AB2238}"/>
                </a:ext>
              </a:extLst>
            </p:cNvPr>
            <p:cNvSpPr>
              <a:spLocks noChangeShapeType="1"/>
            </p:cNvSpPr>
            <p:nvPr/>
          </p:nvSpPr>
          <p:spPr bwMode="auto">
            <a:xfrm>
              <a:off x="4653" y="2055"/>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91" name="Text Box 26">
              <a:extLst>
                <a:ext uri="{FF2B5EF4-FFF2-40B4-BE49-F238E27FC236}">
                  <a16:creationId xmlns:a16="http://schemas.microsoft.com/office/drawing/2014/main" id="{E55F15A2-5005-4F19-9468-4150EA464F9D}"/>
                </a:ext>
              </a:extLst>
            </p:cNvPr>
            <p:cNvSpPr txBox="1">
              <a:spLocks noChangeArrowheads="1"/>
            </p:cNvSpPr>
            <p:nvPr/>
          </p:nvSpPr>
          <p:spPr bwMode="auto">
            <a:xfrm>
              <a:off x="4673" y="1679"/>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r>
                <a:rPr kumimoji="1" lang="zh-CN" altLang="en-US" sz="1800" b="1">
                  <a:solidFill>
                    <a:srgbClr val="CC0000"/>
                  </a:solidFill>
                  <a:ea typeface="黑体" panose="02010609060101010101" pitchFamily="49" charset="-122"/>
                </a:rPr>
                <a:t>片段</a:t>
              </a:r>
            </a:p>
          </p:txBody>
        </p:sp>
        <p:sp>
          <p:nvSpPr>
            <p:cNvPr id="134192" name="Text Box 27">
              <a:extLst>
                <a:ext uri="{FF2B5EF4-FFF2-40B4-BE49-F238E27FC236}">
                  <a16:creationId xmlns:a16="http://schemas.microsoft.com/office/drawing/2014/main" id="{59D2F065-AACD-4F93-A699-7BA81A4074E1}"/>
                </a:ext>
              </a:extLst>
            </p:cNvPr>
            <p:cNvSpPr txBox="1">
              <a:spLocks noChangeArrowheads="1"/>
            </p:cNvSpPr>
            <p:nvPr/>
          </p:nvSpPr>
          <p:spPr bwMode="auto">
            <a:xfrm>
              <a:off x="4666" y="2050"/>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2</a:t>
              </a:r>
              <a:r>
                <a:rPr kumimoji="1" lang="zh-CN" altLang="en-US" sz="1800" b="1">
                  <a:solidFill>
                    <a:srgbClr val="CC0000"/>
                  </a:solidFill>
                  <a:ea typeface="黑体" panose="02010609060101010101" pitchFamily="49" charset="-122"/>
                </a:rPr>
                <a:t>片段</a:t>
              </a:r>
            </a:p>
          </p:txBody>
        </p:sp>
        <p:sp>
          <p:nvSpPr>
            <p:cNvPr id="134193" name="Text Box 28">
              <a:extLst>
                <a:ext uri="{FF2B5EF4-FFF2-40B4-BE49-F238E27FC236}">
                  <a16:creationId xmlns:a16="http://schemas.microsoft.com/office/drawing/2014/main" id="{19D7FD1B-1BBE-422F-A3D4-9D99006590F6}"/>
                </a:ext>
              </a:extLst>
            </p:cNvPr>
            <p:cNvSpPr txBox="1">
              <a:spLocks noChangeArrowheads="1"/>
            </p:cNvSpPr>
            <p:nvPr/>
          </p:nvSpPr>
          <p:spPr bwMode="auto">
            <a:xfrm>
              <a:off x="4678" y="1474"/>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r>
                <a:rPr kumimoji="1" lang="zh-CN" altLang="en-US" sz="1800" b="1">
                  <a:solidFill>
                    <a:srgbClr val="CC0000"/>
                  </a:solidFill>
                  <a:ea typeface="黑体" panose="02010609060101010101" pitchFamily="49" charset="-122"/>
                </a:rPr>
                <a:t>片段</a:t>
              </a:r>
            </a:p>
          </p:txBody>
        </p:sp>
        <p:sp>
          <p:nvSpPr>
            <p:cNvPr id="134194" name="Text Box 29">
              <a:extLst>
                <a:ext uri="{FF2B5EF4-FFF2-40B4-BE49-F238E27FC236}">
                  <a16:creationId xmlns:a16="http://schemas.microsoft.com/office/drawing/2014/main" id="{CA66FE08-223A-477F-B6D6-04D8B864A8B1}"/>
                </a:ext>
              </a:extLst>
            </p:cNvPr>
            <p:cNvSpPr txBox="1">
              <a:spLocks noChangeArrowheads="1"/>
            </p:cNvSpPr>
            <p:nvPr/>
          </p:nvSpPr>
          <p:spPr bwMode="auto">
            <a:xfrm>
              <a:off x="4684" y="1282"/>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操作系统程序</a:t>
              </a:r>
            </a:p>
          </p:txBody>
        </p:sp>
        <p:sp>
          <p:nvSpPr>
            <p:cNvPr id="134195" name="Line 30">
              <a:extLst>
                <a:ext uri="{FF2B5EF4-FFF2-40B4-BE49-F238E27FC236}">
                  <a16:creationId xmlns:a16="http://schemas.microsoft.com/office/drawing/2014/main" id="{C3D7C06A-116B-406D-B6CF-C26AE64F35D9}"/>
                </a:ext>
              </a:extLst>
            </p:cNvPr>
            <p:cNvSpPr>
              <a:spLocks noChangeShapeType="1"/>
            </p:cNvSpPr>
            <p:nvPr/>
          </p:nvSpPr>
          <p:spPr bwMode="auto">
            <a:xfrm flipV="1">
              <a:off x="4871" y="1961"/>
              <a:ext cx="306" cy="0"/>
            </a:xfrm>
            <a:prstGeom prst="line">
              <a:avLst/>
            </a:prstGeom>
            <a:noFill/>
            <a:ln w="28575">
              <a:solidFill>
                <a:srgbClr val="CC0000"/>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67967" name="Text Box 33">
            <a:extLst>
              <a:ext uri="{FF2B5EF4-FFF2-40B4-BE49-F238E27FC236}">
                <a16:creationId xmlns:a16="http://schemas.microsoft.com/office/drawing/2014/main" id="{9874BFE4-9F42-4DC7-BEFF-914B3C705E54}"/>
              </a:ext>
            </a:extLst>
          </p:cNvPr>
          <p:cNvSpPr txBox="1">
            <a:spLocks noChangeArrowheads="1"/>
          </p:cNvSpPr>
          <p:nvPr/>
        </p:nvSpPr>
        <p:spPr bwMode="auto">
          <a:xfrm>
            <a:off x="6867525" y="279400"/>
            <a:ext cx="1979613"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latin typeface="微软雅黑" panose="020B0503020204020204" pitchFamily="34" charset="-122"/>
                <a:ea typeface="微软雅黑" panose="020B0503020204020204" pitchFamily="34" charset="-122"/>
              </a:rPr>
              <a:t>通过页表建立虚拟空间和物理空间之间的映射</a:t>
            </a:r>
            <a:r>
              <a:rPr kumimoji="1" lang="en-US" altLang="zh-CN" sz="2000" b="1">
                <a:latin typeface="微软雅黑" panose="020B0503020204020204" pitchFamily="34" charset="-122"/>
                <a:ea typeface="微软雅黑" panose="020B0503020204020204" pitchFamily="34" charset="-122"/>
              </a:rPr>
              <a:t>!</a:t>
            </a:r>
          </a:p>
        </p:txBody>
      </p:sp>
      <p:sp>
        <p:nvSpPr>
          <p:cNvPr id="134159" name="Text Box 34">
            <a:extLst>
              <a:ext uri="{FF2B5EF4-FFF2-40B4-BE49-F238E27FC236}">
                <a16:creationId xmlns:a16="http://schemas.microsoft.com/office/drawing/2014/main" id="{96558139-193C-40E2-9B58-118AFFBC8A92}"/>
              </a:ext>
            </a:extLst>
          </p:cNvPr>
          <p:cNvSpPr txBox="1">
            <a:spLocks noChangeArrowheads="1"/>
          </p:cNvSpPr>
          <p:nvPr/>
        </p:nvSpPr>
        <p:spPr bwMode="auto">
          <a:xfrm>
            <a:off x="57150" y="1112838"/>
            <a:ext cx="1743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黑体" panose="02010609060101010101" pitchFamily="49" charset="-122"/>
              </a:rPr>
              <a:t>虚拟</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逻辑</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空间</a:t>
            </a:r>
          </a:p>
        </p:txBody>
      </p:sp>
      <p:grpSp>
        <p:nvGrpSpPr>
          <p:cNvPr id="4" name="Group 45">
            <a:extLst>
              <a:ext uri="{FF2B5EF4-FFF2-40B4-BE49-F238E27FC236}">
                <a16:creationId xmlns:a16="http://schemas.microsoft.com/office/drawing/2014/main" id="{1F3F33B2-16F0-43BE-8541-1DEBD8CDF7DF}"/>
              </a:ext>
            </a:extLst>
          </p:cNvPr>
          <p:cNvGrpSpPr>
            <a:grpSpLocks/>
          </p:cNvGrpSpPr>
          <p:nvPr/>
        </p:nvGrpSpPr>
        <p:grpSpPr bwMode="auto">
          <a:xfrm>
            <a:off x="3914775" y="2971800"/>
            <a:ext cx="3429000" cy="1200150"/>
            <a:chOff x="2466" y="1872"/>
            <a:chExt cx="2160" cy="756"/>
          </a:xfrm>
        </p:grpSpPr>
        <p:sp>
          <p:nvSpPr>
            <p:cNvPr id="134183" name="Line 37">
              <a:extLst>
                <a:ext uri="{FF2B5EF4-FFF2-40B4-BE49-F238E27FC236}">
                  <a16:creationId xmlns:a16="http://schemas.microsoft.com/office/drawing/2014/main" id="{57933870-C4FE-48E9-A658-AE56EDD88190}"/>
                </a:ext>
              </a:extLst>
            </p:cNvPr>
            <p:cNvSpPr>
              <a:spLocks noChangeShapeType="1"/>
            </p:cNvSpPr>
            <p:nvPr/>
          </p:nvSpPr>
          <p:spPr bwMode="auto">
            <a:xfrm flipV="1">
              <a:off x="2466" y="1872"/>
              <a:ext cx="2160" cy="756"/>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4" name="Text Box 38">
              <a:extLst>
                <a:ext uri="{FF2B5EF4-FFF2-40B4-BE49-F238E27FC236}">
                  <a16:creationId xmlns:a16="http://schemas.microsoft.com/office/drawing/2014/main" id="{BFFB28F8-18C7-4F79-ABB2-8570ACF27BDC}"/>
                </a:ext>
              </a:extLst>
            </p:cNvPr>
            <p:cNvSpPr txBox="1">
              <a:spLocks noChangeArrowheads="1"/>
            </p:cNvSpPr>
            <p:nvPr/>
          </p:nvSpPr>
          <p:spPr bwMode="auto">
            <a:xfrm rot="-1136569">
              <a:off x="2752" y="2049"/>
              <a:ext cx="16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ea typeface="宋体" panose="02010600030101010101" pitchFamily="2" charset="-122"/>
                </a:rPr>
                <a:t>仅装入当前所需的代码和数据</a:t>
              </a:r>
            </a:p>
          </p:txBody>
        </p:sp>
      </p:grpSp>
      <p:grpSp>
        <p:nvGrpSpPr>
          <p:cNvPr id="5" name="Group 46">
            <a:extLst>
              <a:ext uri="{FF2B5EF4-FFF2-40B4-BE49-F238E27FC236}">
                <a16:creationId xmlns:a16="http://schemas.microsoft.com/office/drawing/2014/main" id="{CA546404-FF7D-425F-BEA5-35C1F7339056}"/>
              </a:ext>
            </a:extLst>
          </p:cNvPr>
          <p:cNvGrpSpPr>
            <a:grpSpLocks/>
          </p:cNvGrpSpPr>
          <p:nvPr/>
        </p:nvGrpSpPr>
        <p:grpSpPr bwMode="auto">
          <a:xfrm>
            <a:off x="3910013" y="4338638"/>
            <a:ext cx="900112" cy="538162"/>
            <a:chOff x="2463" y="2733"/>
            <a:chExt cx="567" cy="339"/>
          </a:xfrm>
        </p:grpSpPr>
        <p:sp>
          <p:nvSpPr>
            <p:cNvPr id="134181" name="Line 35">
              <a:extLst>
                <a:ext uri="{FF2B5EF4-FFF2-40B4-BE49-F238E27FC236}">
                  <a16:creationId xmlns:a16="http://schemas.microsoft.com/office/drawing/2014/main" id="{CA756CD6-581B-47C3-8534-875CEC9493FD}"/>
                </a:ext>
              </a:extLst>
            </p:cNvPr>
            <p:cNvSpPr>
              <a:spLocks noChangeShapeType="1"/>
            </p:cNvSpPr>
            <p:nvPr/>
          </p:nvSpPr>
          <p:spPr bwMode="auto">
            <a:xfrm>
              <a:off x="2472" y="2772"/>
              <a:ext cx="462" cy="3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2" name="Text Box 39">
              <a:extLst>
                <a:ext uri="{FF2B5EF4-FFF2-40B4-BE49-F238E27FC236}">
                  <a16:creationId xmlns:a16="http://schemas.microsoft.com/office/drawing/2014/main" id="{F0682C04-0580-4532-8C01-C1F14D7C4EFD}"/>
                </a:ext>
              </a:extLst>
            </p:cNvPr>
            <p:cNvSpPr txBox="1">
              <a:spLocks noChangeArrowheads="1"/>
            </p:cNvSpPr>
            <p:nvPr/>
          </p:nvSpPr>
          <p:spPr bwMode="auto">
            <a:xfrm rot="1844339">
              <a:off x="2463" y="2733"/>
              <a:ext cx="5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ea typeface="宋体" panose="02010600030101010101" pitchFamily="2" charset="-122"/>
                </a:rPr>
                <a:t>存储全部</a:t>
              </a:r>
            </a:p>
          </p:txBody>
        </p:sp>
      </p:grpSp>
      <p:sp>
        <p:nvSpPr>
          <p:cNvPr id="134162" name="Rectangle 40">
            <a:extLst>
              <a:ext uri="{FF2B5EF4-FFF2-40B4-BE49-F238E27FC236}">
                <a16:creationId xmlns:a16="http://schemas.microsoft.com/office/drawing/2014/main" id="{1AFE7A4F-260C-44B0-B73A-CB8986B153DC}"/>
              </a:ext>
            </a:extLst>
          </p:cNvPr>
          <p:cNvSpPr>
            <a:spLocks noChangeArrowheads="1"/>
          </p:cNvSpPr>
          <p:nvPr/>
        </p:nvSpPr>
        <p:spPr bwMode="auto">
          <a:xfrm>
            <a:off x="161925" y="3833813"/>
            <a:ext cx="1295400" cy="1857375"/>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3" name="Rectangle 41">
            <a:extLst>
              <a:ext uri="{FF2B5EF4-FFF2-40B4-BE49-F238E27FC236}">
                <a16:creationId xmlns:a16="http://schemas.microsoft.com/office/drawing/2014/main" id="{14FD0AF6-1318-4FE6-B80F-FD1F129E7CD0}"/>
              </a:ext>
            </a:extLst>
          </p:cNvPr>
          <p:cNvSpPr>
            <a:spLocks noChangeArrowheads="1"/>
          </p:cNvSpPr>
          <p:nvPr/>
        </p:nvSpPr>
        <p:spPr bwMode="auto">
          <a:xfrm>
            <a:off x="2546350" y="2889250"/>
            <a:ext cx="1314450" cy="2819400"/>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 name="Group 47">
            <a:extLst>
              <a:ext uri="{FF2B5EF4-FFF2-40B4-BE49-F238E27FC236}">
                <a16:creationId xmlns:a16="http://schemas.microsoft.com/office/drawing/2014/main" id="{39BE8A3C-F43F-4E58-B933-BFE53CD6CD2B}"/>
              </a:ext>
            </a:extLst>
          </p:cNvPr>
          <p:cNvGrpSpPr>
            <a:grpSpLocks/>
          </p:cNvGrpSpPr>
          <p:nvPr/>
        </p:nvGrpSpPr>
        <p:grpSpPr bwMode="auto">
          <a:xfrm>
            <a:off x="7305675" y="3014663"/>
            <a:ext cx="1104900" cy="2678112"/>
            <a:chOff x="4602" y="1899"/>
            <a:chExt cx="696" cy="1687"/>
          </a:xfrm>
        </p:grpSpPr>
        <p:sp>
          <p:nvSpPr>
            <p:cNvPr id="134179" name="Line 42">
              <a:extLst>
                <a:ext uri="{FF2B5EF4-FFF2-40B4-BE49-F238E27FC236}">
                  <a16:creationId xmlns:a16="http://schemas.microsoft.com/office/drawing/2014/main" id="{6B997804-CA86-4427-8610-2E46FD948024}"/>
                </a:ext>
              </a:extLst>
            </p:cNvPr>
            <p:cNvSpPr>
              <a:spLocks noChangeShapeType="1"/>
            </p:cNvSpPr>
            <p:nvPr/>
          </p:nvSpPr>
          <p:spPr bwMode="auto">
            <a:xfrm flipV="1">
              <a:off x="4602" y="2232"/>
              <a:ext cx="696" cy="12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0" name="Text Box 43">
              <a:extLst>
                <a:ext uri="{FF2B5EF4-FFF2-40B4-BE49-F238E27FC236}">
                  <a16:creationId xmlns:a16="http://schemas.microsoft.com/office/drawing/2014/main" id="{44BA758E-6A4B-44B7-8C11-6A9AD4158C38}"/>
                </a:ext>
              </a:extLst>
            </p:cNvPr>
            <p:cNvSpPr txBox="1">
              <a:spLocks noChangeArrowheads="1"/>
            </p:cNvSpPr>
            <p:nvPr/>
          </p:nvSpPr>
          <p:spPr bwMode="auto">
            <a:xfrm rot="-3707124">
              <a:off x="4317" y="2666"/>
              <a:ext cx="16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solidFill>
                    <a:srgbClr val="0000FF"/>
                  </a:solidFill>
                  <a:ea typeface="宋体" panose="02010600030101010101" pitchFamily="2" charset="-122"/>
                </a:rPr>
                <a:t>发生缺页时，调入新页</a:t>
              </a:r>
            </a:p>
          </p:txBody>
        </p:sp>
      </p:grpSp>
      <p:sp>
        <p:nvSpPr>
          <p:cNvPr id="134165" name="Text Box 44">
            <a:extLst>
              <a:ext uri="{FF2B5EF4-FFF2-40B4-BE49-F238E27FC236}">
                <a16:creationId xmlns:a16="http://schemas.microsoft.com/office/drawing/2014/main" id="{D3E2C452-7754-4A02-91BE-75FBF2D21261}"/>
              </a:ext>
            </a:extLst>
          </p:cNvPr>
          <p:cNvSpPr txBox="1">
            <a:spLocks noChangeArrowheads="1"/>
          </p:cNvSpPr>
          <p:nvPr/>
        </p:nvSpPr>
        <p:spPr bwMode="auto">
          <a:xfrm>
            <a:off x="2389188" y="1158875"/>
            <a:ext cx="1743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黑体" panose="02010609060101010101" pitchFamily="49" charset="-122"/>
              </a:rPr>
              <a:t>虚拟</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逻辑</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空间</a:t>
            </a:r>
          </a:p>
        </p:txBody>
      </p:sp>
      <p:sp>
        <p:nvSpPr>
          <p:cNvPr id="167958" name="Text Box 51">
            <a:extLst>
              <a:ext uri="{FF2B5EF4-FFF2-40B4-BE49-F238E27FC236}">
                <a16:creationId xmlns:a16="http://schemas.microsoft.com/office/drawing/2014/main" id="{CFDFB929-1D6E-455C-BFFD-948C0613AF6B}"/>
              </a:ext>
            </a:extLst>
          </p:cNvPr>
          <p:cNvSpPr txBox="1">
            <a:spLocks noChangeArrowheads="1"/>
          </p:cNvSpPr>
          <p:nvPr/>
        </p:nvSpPr>
        <p:spPr bwMode="auto">
          <a:xfrm>
            <a:off x="2495550" y="6381750"/>
            <a:ext cx="1885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a:solidFill>
                  <a:srgbClr val="666699"/>
                </a:solidFill>
                <a:ea typeface="华文新魏" panose="02010800040101010101" pitchFamily="2" charset="-122"/>
                <a:hlinkClick r:id="" action="ppaction://hlinkshowjump?jump=previousslide"/>
              </a:rPr>
              <a:t>BACK</a:t>
            </a:r>
            <a:endParaRPr kumimoji="1" lang="en-US" altLang="zh-CN" sz="1800" b="1" i="1">
              <a:solidFill>
                <a:srgbClr val="666699"/>
              </a:solidFill>
              <a:ea typeface="华文新魏" panose="02010800040101010101" pitchFamily="2" charset="-122"/>
            </a:endParaRPr>
          </a:p>
        </p:txBody>
      </p:sp>
      <p:grpSp>
        <p:nvGrpSpPr>
          <p:cNvPr id="7" name="组合 61">
            <a:extLst>
              <a:ext uri="{FF2B5EF4-FFF2-40B4-BE49-F238E27FC236}">
                <a16:creationId xmlns:a16="http://schemas.microsoft.com/office/drawing/2014/main" id="{C1198F5C-BEF0-4F99-AC13-843270D1DE87}"/>
              </a:ext>
            </a:extLst>
          </p:cNvPr>
          <p:cNvGrpSpPr>
            <a:grpSpLocks/>
          </p:cNvGrpSpPr>
          <p:nvPr/>
        </p:nvGrpSpPr>
        <p:grpSpPr bwMode="auto">
          <a:xfrm>
            <a:off x="1466850" y="1228725"/>
            <a:ext cx="5607050" cy="3143250"/>
            <a:chOff x="1466655" y="1228725"/>
            <a:chExt cx="5607870" cy="3143896"/>
          </a:xfrm>
        </p:grpSpPr>
        <p:sp>
          <p:nvSpPr>
            <p:cNvPr id="134174" name="Text Box 32">
              <a:extLst>
                <a:ext uri="{FF2B5EF4-FFF2-40B4-BE49-F238E27FC236}">
                  <a16:creationId xmlns:a16="http://schemas.microsoft.com/office/drawing/2014/main" id="{E35161E2-DE49-4F49-B397-02E779D6AAC7}"/>
                </a:ext>
              </a:extLst>
            </p:cNvPr>
            <p:cNvSpPr txBox="1">
              <a:spLocks noChangeArrowheads="1"/>
            </p:cNvSpPr>
            <p:nvPr/>
          </p:nvSpPr>
          <p:spPr bwMode="auto">
            <a:xfrm>
              <a:off x="4838700" y="1228725"/>
              <a:ext cx="1114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800" b="1">
                  <a:solidFill>
                    <a:srgbClr val="0000FF"/>
                  </a:solidFill>
                  <a:ea typeface="黑体" panose="02010609060101010101" pitchFamily="49" charset="-122"/>
                </a:rPr>
                <a:t>页表</a:t>
              </a:r>
              <a:r>
                <a:rPr kumimoji="1" lang="en-US" altLang="zh-CN" sz="1800" b="1">
                  <a:solidFill>
                    <a:srgbClr val="0000FF"/>
                  </a:solidFill>
                  <a:ea typeface="黑体" panose="02010609060101010101" pitchFamily="49" charset="-122"/>
                </a:rPr>
                <a:t>1</a:t>
              </a:r>
            </a:p>
          </p:txBody>
        </p:sp>
        <p:grpSp>
          <p:nvGrpSpPr>
            <p:cNvPr id="134175" name="组合 59">
              <a:extLst>
                <a:ext uri="{FF2B5EF4-FFF2-40B4-BE49-F238E27FC236}">
                  <a16:creationId xmlns:a16="http://schemas.microsoft.com/office/drawing/2014/main" id="{5ADC7F8E-6022-4179-A853-5178F40963E6}"/>
                </a:ext>
              </a:extLst>
            </p:cNvPr>
            <p:cNvGrpSpPr>
              <a:grpSpLocks/>
            </p:cNvGrpSpPr>
            <p:nvPr/>
          </p:nvGrpSpPr>
          <p:grpSpPr bwMode="auto">
            <a:xfrm>
              <a:off x="1466655" y="1628800"/>
              <a:ext cx="5607870" cy="2743821"/>
              <a:chOff x="1466655" y="1628800"/>
              <a:chExt cx="5607870" cy="2743821"/>
            </a:xfrm>
          </p:grpSpPr>
          <p:sp>
            <p:nvSpPr>
              <p:cNvPr id="134176" name="Rectangle 31">
                <a:extLst>
                  <a:ext uri="{FF2B5EF4-FFF2-40B4-BE49-F238E27FC236}">
                    <a16:creationId xmlns:a16="http://schemas.microsoft.com/office/drawing/2014/main" id="{2E4BFC78-E9E1-4448-81B2-BA8A7B95CCEF}"/>
                  </a:ext>
                </a:extLst>
              </p:cNvPr>
              <p:cNvSpPr>
                <a:spLocks noChangeArrowheads="1"/>
              </p:cNvSpPr>
              <p:nvPr/>
            </p:nvSpPr>
            <p:spPr bwMode="auto">
              <a:xfrm>
                <a:off x="4707015" y="162880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cxnSp>
            <p:nvCxnSpPr>
              <p:cNvPr id="134177" name="直接箭头连接符 50">
                <a:extLst>
                  <a:ext uri="{FF2B5EF4-FFF2-40B4-BE49-F238E27FC236}">
                    <a16:creationId xmlns:a16="http://schemas.microsoft.com/office/drawing/2014/main" id="{4C1728D3-FE2E-43D3-BD15-6185F969FF69}"/>
                  </a:ext>
                </a:extLst>
              </p:cNvPr>
              <p:cNvCxnSpPr>
                <a:cxnSpLocks noChangeShapeType="1"/>
                <a:stCxn id="134176" idx="3"/>
                <a:endCxn id="134186" idx="1"/>
              </p:cNvCxnSpPr>
              <p:nvPr/>
            </p:nvCxnSpPr>
            <p:spPr bwMode="auto">
              <a:xfrm>
                <a:off x="6211965" y="1767300"/>
                <a:ext cx="862560" cy="100923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178" name="直接箭头连接符 55">
                <a:extLst>
                  <a:ext uri="{FF2B5EF4-FFF2-40B4-BE49-F238E27FC236}">
                    <a16:creationId xmlns:a16="http://schemas.microsoft.com/office/drawing/2014/main" id="{C6A1A2B0-AFEC-4758-90AC-CAD579397C31}"/>
                  </a:ext>
                </a:extLst>
              </p:cNvPr>
              <p:cNvCxnSpPr>
                <a:cxnSpLocks noChangeShapeType="1"/>
                <a:endCxn id="134176" idx="1"/>
              </p:cNvCxnSpPr>
              <p:nvPr/>
            </p:nvCxnSpPr>
            <p:spPr bwMode="auto">
              <a:xfrm flipV="1">
                <a:off x="1466655" y="1767300"/>
                <a:ext cx="3240360" cy="260532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grpSp>
        <p:nvGrpSpPr>
          <p:cNvPr id="9" name="组合 62">
            <a:extLst>
              <a:ext uri="{FF2B5EF4-FFF2-40B4-BE49-F238E27FC236}">
                <a16:creationId xmlns:a16="http://schemas.microsoft.com/office/drawing/2014/main" id="{F9ABB726-6E84-48DA-B09B-0A8572248A66}"/>
              </a:ext>
            </a:extLst>
          </p:cNvPr>
          <p:cNvGrpSpPr>
            <a:grpSpLocks/>
          </p:cNvGrpSpPr>
          <p:nvPr/>
        </p:nvGrpSpPr>
        <p:grpSpPr bwMode="auto">
          <a:xfrm>
            <a:off x="3897313" y="2214563"/>
            <a:ext cx="3149600" cy="1257300"/>
            <a:chOff x="3896925" y="2213865"/>
            <a:chExt cx="3150350" cy="1258656"/>
          </a:xfrm>
        </p:grpSpPr>
        <p:sp>
          <p:nvSpPr>
            <p:cNvPr id="134169" name="Text Box 32">
              <a:extLst>
                <a:ext uri="{FF2B5EF4-FFF2-40B4-BE49-F238E27FC236}">
                  <a16:creationId xmlns:a16="http://schemas.microsoft.com/office/drawing/2014/main" id="{E2D8C445-3D7A-4136-806F-139909E4114C}"/>
                </a:ext>
              </a:extLst>
            </p:cNvPr>
            <p:cNvSpPr txBox="1">
              <a:spLocks noChangeArrowheads="1"/>
            </p:cNvSpPr>
            <p:nvPr/>
          </p:nvSpPr>
          <p:spPr bwMode="auto">
            <a:xfrm>
              <a:off x="4613675" y="2213865"/>
              <a:ext cx="1114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800" b="1">
                  <a:solidFill>
                    <a:srgbClr val="0000FF"/>
                  </a:solidFill>
                  <a:ea typeface="黑体" panose="02010609060101010101" pitchFamily="49" charset="-122"/>
                </a:rPr>
                <a:t>页表</a:t>
              </a:r>
              <a:r>
                <a:rPr kumimoji="1" lang="en-US" altLang="zh-CN" sz="1800" b="1">
                  <a:solidFill>
                    <a:srgbClr val="0000FF"/>
                  </a:solidFill>
                  <a:ea typeface="黑体" panose="02010609060101010101" pitchFamily="49" charset="-122"/>
                </a:rPr>
                <a:t>k</a:t>
              </a:r>
            </a:p>
          </p:txBody>
        </p:sp>
        <p:grpSp>
          <p:nvGrpSpPr>
            <p:cNvPr id="134170" name="组合 60">
              <a:extLst>
                <a:ext uri="{FF2B5EF4-FFF2-40B4-BE49-F238E27FC236}">
                  <a16:creationId xmlns:a16="http://schemas.microsoft.com/office/drawing/2014/main" id="{7304762A-4F39-4E3A-8DAB-85BF841F47AA}"/>
                </a:ext>
              </a:extLst>
            </p:cNvPr>
            <p:cNvGrpSpPr>
              <a:grpSpLocks/>
            </p:cNvGrpSpPr>
            <p:nvPr/>
          </p:nvGrpSpPr>
          <p:grpSpPr bwMode="auto">
            <a:xfrm>
              <a:off x="3896925" y="2483895"/>
              <a:ext cx="3150350" cy="988626"/>
              <a:chOff x="3896925" y="2483895"/>
              <a:chExt cx="3150350" cy="988626"/>
            </a:xfrm>
          </p:grpSpPr>
          <p:sp>
            <p:nvSpPr>
              <p:cNvPr id="134171" name="Rectangle 31">
                <a:extLst>
                  <a:ext uri="{FF2B5EF4-FFF2-40B4-BE49-F238E27FC236}">
                    <a16:creationId xmlns:a16="http://schemas.microsoft.com/office/drawing/2014/main" id="{48340B5B-3BE3-4C26-9F62-3719CE8F9758}"/>
                  </a:ext>
                </a:extLst>
              </p:cNvPr>
              <p:cNvSpPr>
                <a:spLocks noChangeArrowheads="1"/>
              </p:cNvSpPr>
              <p:nvPr/>
            </p:nvSpPr>
            <p:spPr bwMode="auto">
              <a:xfrm>
                <a:off x="4481990" y="261394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cxnSp>
            <p:nvCxnSpPr>
              <p:cNvPr id="134172" name="直接箭头连接符 51">
                <a:extLst>
                  <a:ext uri="{FF2B5EF4-FFF2-40B4-BE49-F238E27FC236}">
                    <a16:creationId xmlns:a16="http://schemas.microsoft.com/office/drawing/2014/main" id="{FB966E5B-C480-4CF7-9962-BE5478833D6A}"/>
                  </a:ext>
                </a:extLst>
              </p:cNvPr>
              <p:cNvCxnSpPr>
                <a:cxnSpLocks noChangeShapeType="1"/>
                <a:stCxn id="134171" idx="3"/>
              </p:cNvCxnSpPr>
              <p:nvPr/>
            </p:nvCxnSpPr>
            <p:spPr bwMode="auto">
              <a:xfrm flipV="1">
                <a:off x="5986940" y="2483895"/>
                <a:ext cx="1060335" cy="26854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173" name="直接箭头连接符 57">
                <a:extLst>
                  <a:ext uri="{FF2B5EF4-FFF2-40B4-BE49-F238E27FC236}">
                    <a16:creationId xmlns:a16="http://schemas.microsoft.com/office/drawing/2014/main" id="{8471213D-C491-43A6-8AC5-0174401B5D4B}"/>
                  </a:ext>
                </a:extLst>
              </p:cNvPr>
              <p:cNvCxnSpPr>
                <a:cxnSpLocks noChangeShapeType="1"/>
                <a:endCxn id="134171" idx="1"/>
              </p:cNvCxnSpPr>
              <p:nvPr/>
            </p:nvCxnSpPr>
            <p:spPr bwMode="auto">
              <a:xfrm flipV="1">
                <a:off x="3896925" y="2752440"/>
                <a:ext cx="585065" cy="72008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8" name="灯片编号占位符 7">
            <a:extLst>
              <a:ext uri="{FF2B5EF4-FFF2-40B4-BE49-F238E27FC236}">
                <a16:creationId xmlns:a16="http://schemas.microsoft.com/office/drawing/2014/main" id="{E74469D1-5F4B-482D-9637-E2004AC710B4}"/>
              </a:ext>
            </a:extLst>
          </p:cNvPr>
          <p:cNvSpPr>
            <a:spLocks noGrp="1"/>
          </p:cNvSpPr>
          <p:nvPr>
            <p:ph type="sldNum" sz="quarter" idx="10"/>
          </p:nvPr>
        </p:nvSpPr>
        <p:spPr/>
        <p:txBody>
          <a:bodyPr/>
          <a:lstStyle/>
          <a:p>
            <a:pPr>
              <a:defRPr/>
            </a:pPr>
            <a:fld id="{E5695708-78D6-49FC-AD1D-A92B2AA36AF2}" type="slidenum">
              <a:rPr lang="zh-CN" altLang="en-US" smtClean="0"/>
              <a:pPr>
                <a:defRPr/>
              </a:pPr>
              <a:t>67</a:t>
            </a:fld>
            <a:endParaRPr lang="zh-CN" altLang="en-US"/>
          </a:p>
        </p:txBody>
      </p:sp>
    </p:spTree>
    <p:extLst>
      <p:ext uri="{BB962C8B-B14F-4D97-AF65-F5344CB8AC3E}">
        <p14:creationId xmlns:p14="http://schemas.microsoft.com/office/powerpoint/2010/main" val="4028952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blinds(horizontal)">
                                      <p:cBhvr>
                                        <p:cTn id="32" dur="500"/>
                                        <p:tgtEl>
                                          <p:spTgt spid="167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7958"/>
                                        </p:tgtEl>
                                        <p:attrNameLst>
                                          <p:attrName>style.visibility</p:attrName>
                                        </p:attrNameLst>
                                      </p:cBhvr>
                                      <p:to>
                                        <p:strVal val="visible"/>
                                      </p:to>
                                    </p:set>
                                    <p:animEffect transition="in" filter="blinds(horizontal)">
                                      <p:cBhvr>
                                        <p:cTn id="47"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P spid="16795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646BE79-B599-402C-9506-5E26FE2424C5}"/>
              </a:ext>
            </a:extLst>
          </p:cNvPr>
          <p:cNvSpPr>
            <a:spLocks noGrp="1" noChangeArrowheads="1"/>
          </p:cNvSpPr>
          <p:nvPr>
            <p:ph type="title" idx="4294967295"/>
          </p:nvPr>
        </p:nvSpPr>
        <p:spPr>
          <a:xfrm>
            <a:off x="688975" y="53975"/>
            <a:ext cx="7772400" cy="609600"/>
          </a:xfrm>
        </p:spPr>
        <p:txBody>
          <a:bodyPr lIns="91440" tIns="45720" rIns="91440" bIns="45720" anchor="ctr"/>
          <a:lstStyle/>
          <a:p>
            <a:pPr algn="l" eaLnBrk="1" hangingPunct="1"/>
            <a:r>
              <a:rPr lang="zh-CN" altLang="en-US"/>
              <a:t>                   虚拟存储器管理</a:t>
            </a:r>
          </a:p>
        </p:txBody>
      </p:sp>
      <p:sp>
        <p:nvSpPr>
          <p:cNvPr id="138243" name="Rectangle 3">
            <a:extLst>
              <a:ext uri="{FF2B5EF4-FFF2-40B4-BE49-F238E27FC236}">
                <a16:creationId xmlns:a16="http://schemas.microsoft.com/office/drawing/2014/main" id="{8521BA48-4294-4BD2-9B2B-2FE14A3FB9BD}"/>
              </a:ext>
            </a:extLst>
          </p:cNvPr>
          <p:cNvSpPr>
            <a:spLocks noChangeArrowheads="1"/>
          </p:cNvSpPr>
          <p:nvPr/>
        </p:nvSpPr>
        <p:spPr bwMode="auto">
          <a:xfrm>
            <a:off x="228600" y="762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kumimoji="1" lang="zh-CN" altLang="en-US" sz="3200" b="1">
              <a:solidFill>
                <a:srgbClr val="CC3300"/>
              </a:solidFill>
              <a:latin typeface="Times New Roman" panose="02020603050405020304" pitchFamily="18" charset="0"/>
              <a:ea typeface="宋体" panose="02010600030101010101" pitchFamily="2" charset="-122"/>
              <a:cs typeface="Arial" panose="020B0604020202020204" pitchFamily="34" charset="0"/>
            </a:endParaRPr>
          </a:p>
        </p:txBody>
      </p:sp>
      <p:sp>
        <p:nvSpPr>
          <p:cNvPr id="138244" name="Rectangle 4">
            <a:extLst>
              <a:ext uri="{FF2B5EF4-FFF2-40B4-BE49-F238E27FC236}">
                <a16:creationId xmlns:a16="http://schemas.microsoft.com/office/drawing/2014/main" id="{397FEEB6-35CA-40FD-93A3-F38B34097E27}"/>
              </a:ext>
            </a:extLst>
          </p:cNvPr>
          <p:cNvSpPr>
            <a:spLocks noChangeArrowheads="1"/>
          </p:cNvSpPr>
          <p:nvPr/>
        </p:nvSpPr>
        <p:spPr bwMode="auto">
          <a:xfrm>
            <a:off x="457200" y="9906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20000"/>
              </a:spcBef>
              <a:buClr>
                <a:schemeClr val="accent1"/>
              </a:buClr>
              <a:buSzPct val="80000"/>
              <a:buFont typeface="Wingdings" panose="05000000000000000000" pitchFamily="2" charset="2"/>
              <a:buChar char="u"/>
            </a:pPr>
            <a:endParaRPr kumimoji="1" lang="zh-CN" altLang="en-US" sz="2000" b="1">
              <a:solidFill>
                <a:schemeClr val="hlink"/>
              </a:solidFill>
              <a:ea typeface="宋体" panose="02010600030101010101" pitchFamily="2" charset="-122"/>
              <a:cs typeface="Arial" panose="020B0604020202020204" pitchFamily="34" charset="0"/>
            </a:endParaRPr>
          </a:p>
        </p:txBody>
      </p:sp>
      <p:sp>
        <p:nvSpPr>
          <p:cNvPr id="499717" name="Rectangle 5">
            <a:extLst>
              <a:ext uri="{FF2B5EF4-FFF2-40B4-BE49-F238E27FC236}">
                <a16:creationId xmlns:a16="http://schemas.microsoft.com/office/drawing/2014/main" id="{595E06B1-7C95-482A-A922-15B68D52F9A8}"/>
              </a:ext>
            </a:extLst>
          </p:cNvPr>
          <p:cNvSpPr>
            <a:spLocks noChangeArrowheads="1"/>
          </p:cNvSpPr>
          <p:nvPr/>
        </p:nvSpPr>
        <p:spPr bwMode="auto">
          <a:xfrm>
            <a:off x="209550" y="954088"/>
            <a:ext cx="8734425"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buClr>
                <a:schemeClr val="accent1"/>
              </a:buClr>
              <a:buSzPct val="70000"/>
            </a:pPr>
            <a:r>
              <a:rPr kumimoji="1" lang="zh-CN" altLang="en-US" sz="2400" b="1">
                <a:latin typeface="黑体" panose="02010609060101010101" pitchFamily="49" charset="-122"/>
                <a:ea typeface="黑体" panose="02010609060101010101" pitchFamily="49" charset="-122"/>
                <a:cs typeface="Arial" panose="020B0604020202020204" pitchFamily="34" charset="0"/>
              </a:rPr>
              <a:t> </a:t>
            </a:r>
            <a:r>
              <a:rPr kumimoji="1" lang="zh-CN" altLang="en-US" sz="2400" b="1">
                <a:latin typeface="微软雅黑" panose="020B0503020204020204" pitchFamily="34" charset="-122"/>
                <a:ea typeface="微软雅黑" panose="020B0503020204020204" pitchFamily="34" charset="-122"/>
                <a:cs typeface="Arial" panose="020B0604020202020204" pitchFamily="34" charset="0"/>
              </a:rPr>
              <a:t>实现虚拟存储器管理，需考虑：</a:t>
            </a:r>
          </a:p>
          <a:p>
            <a:pPr lvl="1" eaLnBrk="1" hangingPunct="1">
              <a:spcBef>
                <a:spcPct val="20000"/>
              </a:spcBef>
              <a:buClr>
                <a:schemeClr val="accent1"/>
              </a:buClr>
              <a:buSzPct val="70000"/>
              <a:buFont typeface="Arial" panose="020B0604020202020204" pitchFamily="34" charset="0"/>
              <a:buNone/>
            </a:pPr>
            <a:r>
              <a:rPr kumimoji="1" lang="zh-CN" altLang="en-US" sz="2000" b="1">
                <a:solidFill>
                  <a:schemeClr val="hlink"/>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块大小（在虚拟存储器中“块</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被称为“页 </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Page”</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）应多大？</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主存与辅存的空间如何分区管理</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程序块 </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存储块之间如何映像</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逻辑地址和物理地址如何转换，转换速度如何提高</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主存与辅存之间如何进行替换（与</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所用策略相似）</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页表如何实现，页表项中要记录哪些信息</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如何加快访问页表的速度</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如果要找的内容不在主存，怎么办</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 如何保护进程各自的存储区不被其他进程访问</a:t>
            </a:r>
            <a:r>
              <a:rPr kumimoji="1"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499720" name="Rectangle 8">
            <a:extLst>
              <a:ext uri="{FF2B5EF4-FFF2-40B4-BE49-F238E27FC236}">
                <a16:creationId xmlns:a16="http://schemas.microsoft.com/office/drawing/2014/main" id="{80E8BFD6-B9CC-4D33-A68B-C3B35CBC5370}"/>
              </a:ext>
            </a:extLst>
          </p:cNvPr>
          <p:cNvSpPr>
            <a:spLocks noChangeArrowheads="1"/>
          </p:cNvSpPr>
          <p:nvPr/>
        </p:nvSpPr>
        <p:spPr bwMode="auto">
          <a:xfrm>
            <a:off x="269875" y="5262563"/>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50000"/>
              </a:spcBef>
              <a:buClr>
                <a:schemeClr val="accent1"/>
              </a:buClr>
              <a:buSzPct val="80000"/>
            </a:pPr>
            <a:r>
              <a:rPr kumimoji="1" lang="zh-CN" altLang="en-US" sz="1800" b="1">
                <a:solidFill>
                  <a:srgbClr val="000099"/>
                </a:solidFill>
                <a:ea typeface="宋体" panose="02010600030101010101" pitchFamily="2" charset="-122"/>
              </a:rPr>
              <a:t> </a:t>
            </a:r>
            <a:r>
              <a:rPr kumimoji="1" lang="zh-CN" altLang="en-US" sz="2200" b="1">
                <a:latin typeface="微软雅黑" panose="020B0503020204020204" pitchFamily="34" charset="-122"/>
                <a:ea typeface="微软雅黑" panose="020B0503020204020204" pitchFamily="34" charset="-122"/>
              </a:rPr>
              <a:t>有三种虚拟存储器实现方式：</a:t>
            </a:r>
          </a:p>
          <a:p>
            <a:pPr lvl="1" eaLnBrk="1" hangingPunct="1">
              <a:spcBef>
                <a:spcPct val="50000"/>
              </a:spcBef>
              <a:buClr>
                <a:schemeClr val="accent1"/>
              </a:buClr>
              <a:buFont typeface="Wingdings" panose="05000000000000000000" pitchFamily="2" charset="2"/>
              <a:buNone/>
            </a:pPr>
            <a:r>
              <a:rPr kumimoji="1" lang="zh-CN" altLang="en-US" sz="2200" b="1">
                <a:solidFill>
                  <a:srgbClr val="CC3300"/>
                </a:solidFill>
                <a:latin typeface="微软雅黑" panose="020B0503020204020204" pitchFamily="34" charset="-122"/>
                <a:ea typeface="微软雅黑" panose="020B0503020204020204" pitchFamily="34" charset="-122"/>
              </a:rPr>
              <a:t>     分页式、分段式、段页式</a:t>
            </a:r>
          </a:p>
        </p:txBody>
      </p:sp>
      <p:sp>
        <p:nvSpPr>
          <p:cNvPr id="499721" name="Text Box 9">
            <a:extLst>
              <a:ext uri="{FF2B5EF4-FFF2-40B4-BE49-F238E27FC236}">
                <a16:creationId xmlns:a16="http://schemas.microsoft.com/office/drawing/2014/main" id="{3D7611BB-425F-4793-8D6D-A86FED7E8AD2}"/>
              </a:ext>
            </a:extLst>
          </p:cNvPr>
          <p:cNvSpPr txBox="1">
            <a:spLocks noChangeArrowheads="1"/>
          </p:cNvSpPr>
          <p:nvPr/>
        </p:nvSpPr>
        <p:spPr bwMode="auto">
          <a:xfrm>
            <a:off x="5157788" y="5229225"/>
            <a:ext cx="33305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FF0000"/>
                </a:solidFill>
                <a:latin typeface="微软雅黑" panose="020B0503020204020204" pitchFamily="34" charset="-122"/>
                <a:ea typeface="微软雅黑" panose="020B0503020204020204" pitchFamily="34" charset="-122"/>
              </a:rPr>
              <a:t>这些问题是由硬件和</a:t>
            </a:r>
            <a:r>
              <a:rPr kumimoji="1" lang="en-US" altLang="zh-CN" sz="2400" b="1" dirty="0">
                <a:solidFill>
                  <a:srgbClr val="FF0000"/>
                </a:solidFill>
                <a:latin typeface="微软雅黑" panose="020B0503020204020204" pitchFamily="34" charset="-122"/>
                <a:ea typeface="微软雅黑" panose="020B0503020204020204" pitchFamily="34" charset="-122"/>
              </a:rPr>
              <a:t>OS</a:t>
            </a:r>
            <a:r>
              <a:rPr kumimoji="1" lang="zh-CN" altLang="en-US" sz="2400" b="1" dirty="0">
                <a:solidFill>
                  <a:srgbClr val="FF0000"/>
                </a:solidFill>
                <a:latin typeface="微软雅黑" panose="020B0503020204020204" pitchFamily="34" charset="-122"/>
                <a:ea typeface="微软雅黑" panose="020B0503020204020204" pitchFamily="34" charset="-122"/>
              </a:rPr>
              <a:t>共同协调解决的！</a:t>
            </a:r>
          </a:p>
        </p:txBody>
      </p:sp>
      <p:sp>
        <p:nvSpPr>
          <p:cNvPr id="2" name="灯片编号占位符 1">
            <a:extLst>
              <a:ext uri="{FF2B5EF4-FFF2-40B4-BE49-F238E27FC236}">
                <a16:creationId xmlns:a16="http://schemas.microsoft.com/office/drawing/2014/main" id="{9074B11D-FCC0-40BB-8C6F-6912E0B08306}"/>
              </a:ext>
            </a:extLst>
          </p:cNvPr>
          <p:cNvSpPr>
            <a:spLocks noGrp="1"/>
          </p:cNvSpPr>
          <p:nvPr>
            <p:ph type="sldNum" sz="quarter" idx="10"/>
          </p:nvPr>
        </p:nvSpPr>
        <p:spPr/>
        <p:txBody>
          <a:bodyPr/>
          <a:lstStyle/>
          <a:p>
            <a:pPr>
              <a:defRPr/>
            </a:pPr>
            <a:fld id="{E5695708-78D6-49FC-AD1D-A92B2AA36AF2}" type="slidenum">
              <a:rPr lang="zh-CN" altLang="en-US" smtClean="0"/>
              <a:pPr>
                <a:defRPr/>
              </a:pPr>
              <a:t>68</a:t>
            </a:fld>
            <a:endParaRPr lang="zh-CN" altLang="en-US"/>
          </a:p>
        </p:txBody>
      </p:sp>
    </p:spTree>
    <p:extLst>
      <p:ext uri="{BB962C8B-B14F-4D97-AF65-F5344CB8AC3E}">
        <p14:creationId xmlns:p14="http://schemas.microsoft.com/office/powerpoint/2010/main" val="132046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pRg st="1" end="1"/>
                                            </p:txEl>
                                          </p:spTgt>
                                        </p:tgtEl>
                                        <p:attrNameLst>
                                          <p:attrName>style.visibility</p:attrName>
                                        </p:attrNameLst>
                                      </p:cBhvr>
                                      <p:to>
                                        <p:strVal val="visible"/>
                                      </p:to>
                                    </p:set>
                                    <p:animEffect transition="in" filter="blinds(horizontal)">
                                      <p:cBhvr>
                                        <p:cTn id="7" dur="500"/>
                                        <p:tgtEl>
                                          <p:spTgt spid="499717">
                                            <p:txEl>
                                              <p:pRg st="1" end="1"/>
                                            </p:txEl>
                                          </p:spTgt>
                                        </p:tgtEl>
                                      </p:cBhvr>
                                    </p:animEffect>
                                  </p:childTnLst>
                                  <p:subTnLst>
                                    <p:animClr clrSpc="rgb" dir="cw">
                                      <p:cBhvr override="childStyle">
                                        <p:cTn dur="1" fill="hold" display="0" masterRel="nextClick" afterEffect="1"/>
                                        <p:tgtEl>
                                          <p:spTgt spid="499717">
                                            <p:txEl>
                                              <p:pRg st="1" end="1"/>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7">
                                            <p:txEl>
                                              <p:pRg st="2" end="2"/>
                                            </p:txEl>
                                          </p:spTgt>
                                        </p:tgtEl>
                                        <p:attrNameLst>
                                          <p:attrName>style.visibility</p:attrName>
                                        </p:attrNameLst>
                                      </p:cBhvr>
                                      <p:to>
                                        <p:strVal val="visible"/>
                                      </p:to>
                                    </p:set>
                                    <p:animEffect transition="in" filter="blinds(horizontal)">
                                      <p:cBhvr>
                                        <p:cTn id="12" dur="500"/>
                                        <p:tgtEl>
                                          <p:spTgt spid="499717">
                                            <p:txEl>
                                              <p:pRg st="2" end="2"/>
                                            </p:txEl>
                                          </p:spTgt>
                                        </p:tgtEl>
                                      </p:cBhvr>
                                    </p:animEffect>
                                  </p:childTnLst>
                                  <p:subTnLst>
                                    <p:animClr clrSpc="rgb" dir="cw">
                                      <p:cBhvr override="childStyle">
                                        <p:cTn dur="1" fill="hold" display="0" masterRel="nextClick" afterEffect="1"/>
                                        <p:tgtEl>
                                          <p:spTgt spid="499717">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7">
                                            <p:txEl>
                                              <p:pRg st="3" end="3"/>
                                            </p:txEl>
                                          </p:spTgt>
                                        </p:tgtEl>
                                        <p:attrNameLst>
                                          <p:attrName>style.visibility</p:attrName>
                                        </p:attrNameLst>
                                      </p:cBhvr>
                                      <p:to>
                                        <p:strVal val="visible"/>
                                      </p:to>
                                    </p:set>
                                    <p:animEffect transition="in" filter="blinds(horizontal)">
                                      <p:cBhvr>
                                        <p:cTn id="17" dur="500"/>
                                        <p:tgtEl>
                                          <p:spTgt spid="499717">
                                            <p:txEl>
                                              <p:pRg st="3" end="3"/>
                                            </p:txEl>
                                          </p:spTgt>
                                        </p:tgtEl>
                                      </p:cBhvr>
                                    </p:animEffect>
                                  </p:childTnLst>
                                  <p:subTnLst>
                                    <p:animClr clrSpc="rgb" dir="cw">
                                      <p:cBhvr override="childStyle">
                                        <p:cTn dur="1" fill="hold" display="0" masterRel="nextClick" afterEffect="1"/>
                                        <p:tgtEl>
                                          <p:spTgt spid="499717">
                                            <p:txEl>
                                              <p:pRg st="3" end="3"/>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9717">
                                            <p:txEl>
                                              <p:pRg st="4" end="4"/>
                                            </p:txEl>
                                          </p:spTgt>
                                        </p:tgtEl>
                                        <p:attrNameLst>
                                          <p:attrName>style.visibility</p:attrName>
                                        </p:attrNameLst>
                                      </p:cBhvr>
                                      <p:to>
                                        <p:strVal val="visible"/>
                                      </p:to>
                                    </p:set>
                                    <p:animEffect transition="in" filter="blinds(horizontal)">
                                      <p:cBhvr>
                                        <p:cTn id="22" dur="500"/>
                                        <p:tgtEl>
                                          <p:spTgt spid="499717">
                                            <p:txEl>
                                              <p:pRg st="4" end="4"/>
                                            </p:txEl>
                                          </p:spTgt>
                                        </p:tgtEl>
                                      </p:cBhvr>
                                    </p:animEffect>
                                  </p:childTnLst>
                                  <p:subTnLst>
                                    <p:animClr clrSpc="rgb" dir="cw">
                                      <p:cBhvr override="childStyle">
                                        <p:cTn dur="1" fill="hold" display="0" masterRel="nextClick" afterEffect="1"/>
                                        <p:tgtEl>
                                          <p:spTgt spid="499717">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xEl>
                                              <p:pRg st="5" end="5"/>
                                            </p:txEl>
                                          </p:spTgt>
                                        </p:tgtEl>
                                        <p:attrNameLst>
                                          <p:attrName>style.visibility</p:attrName>
                                        </p:attrNameLst>
                                      </p:cBhvr>
                                      <p:to>
                                        <p:strVal val="visible"/>
                                      </p:to>
                                    </p:set>
                                    <p:animEffect transition="in" filter="blinds(horizontal)">
                                      <p:cBhvr>
                                        <p:cTn id="27" dur="500"/>
                                        <p:tgtEl>
                                          <p:spTgt spid="499717">
                                            <p:txEl>
                                              <p:pRg st="5" end="5"/>
                                            </p:txEl>
                                          </p:spTgt>
                                        </p:tgtEl>
                                      </p:cBhvr>
                                    </p:animEffect>
                                  </p:childTnLst>
                                  <p:subTnLst>
                                    <p:animClr clrSpc="rgb" dir="cw">
                                      <p:cBhvr override="childStyle">
                                        <p:cTn dur="1" fill="hold" display="0" masterRel="nextClick" afterEffect="1"/>
                                        <p:tgtEl>
                                          <p:spTgt spid="499717">
                                            <p:txEl>
                                              <p:pRg st="5" end="5"/>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9717">
                                            <p:txEl>
                                              <p:pRg st="6" end="6"/>
                                            </p:txEl>
                                          </p:spTgt>
                                        </p:tgtEl>
                                        <p:attrNameLst>
                                          <p:attrName>style.visibility</p:attrName>
                                        </p:attrNameLst>
                                      </p:cBhvr>
                                      <p:to>
                                        <p:strVal val="visible"/>
                                      </p:to>
                                    </p:set>
                                    <p:animEffect transition="in" filter="blinds(horizontal)">
                                      <p:cBhvr>
                                        <p:cTn id="32" dur="500"/>
                                        <p:tgtEl>
                                          <p:spTgt spid="499717">
                                            <p:txEl>
                                              <p:pRg st="6" end="6"/>
                                            </p:txEl>
                                          </p:spTgt>
                                        </p:tgtEl>
                                      </p:cBhvr>
                                    </p:animEffect>
                                  </p:childTnLst>
                                  <p:subTnLst>
                                    <p:animClr clrSpc="rgb" dir="cw">
                                      <p:cBhvr override="childStyle">
                                        <p:cTn dur="1" fill="hold" display="0" masterRel="nextClick" afterEffect="1"/>
                                        <p:tgtEl>
                                          <p:spTgt spid="499717">
                                            <p:txEl>
                                              <p:pRg st="6" end="6"/>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99717">
                                            <p:txEl>
                                              <p:pRg st="7" end="7"/>
                                            </p:txEl>
                                          </p:spTgt>
                                        </p:tgtEl>
                                        <p:attrNameLst>
                                          <p:attrName>style.visibility</p:attrName>
                                        </p:attrNameLst>
                                      </p:cBhvr>
                                      <p:to>
                                        <p:strVal val="visible"/>
                                      </p:to>
                                    </p:set>
                                    <p:animEffect transition="in" filter="blinds(horizontal)">
                                      <p:cBhvr>
                                        <p:cTn id="37" dur="500"/>
                                        <p:tgtEl>
                                          <p:spTgt spid="499717">
                                            <p:txEl>
                                              <p:pRg st="7" end="7"/>
                                            </p:txEl>
                                          </p:spTgt>
                                        </p:tgtEl>
                                      </p:cBhvr>
                                    </p:animEffect>
                                  </p:childTnLst>
                                  <p:subTnLst>
                                    <p:animClr clrSpc="rgb" dir="cw">
                                      <p:cBhvr override="childStyle">
                                        <p:cTn dur="1" fill="hold" display="0" masterRel="nextClick" afterEffect="1"/>
                                        <p:tgtEl>
                                          <p:spTgt spid="499717">
                                            <p:txEl>
                                              <p:pRg st="7" end="7"/>
                                            </p:txEl>
                                          </p:spTgt>
                                        </p:tgtEl>
                                        <p:attrNameLst>
                                          <p:attrName>ppt_c</p:attrName>
                                        </p:attrNameLst>
                                      </p:cBhvr>
                                      <p:to>
                                        <a:schemeClr val="accent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99717">
                                            <p:txEl>
                                              <p:pRg st="8" end="8"/>
                                            </p:txEl>
                                          </p:spTgt>
                                        </p:tgtEl>
                                        <p:attrNameLst>
                                          <p:attrName>style.visibility</p:attrName>
                                        </p:attrNameLst>
                                      </p:cBhvr>
                                      <p:to>
                                        <p:strVal val="visible"/>
                                      </p:to>
                                    </p:set>
                                    <p:animEffect transition="in" filter="blinds(horizontal)">
                                      <p:cBhvr>
                                        <p:cTn id="42" dur="500"/>
                                        <p:tgtEl>
                                          <p:spTgt spid="499717">
                                            <p:txEl>
                                              <p:pRg st="8" end="8"/>
                                            </p:txEl>
                                          </p:spTgt>
                                        </p:tgtEl>
                                      </p:cBhvr>
                                    </p:animEffect>
                                  </p:childTnLst>
                                  <p:subTnLst>
                                    <p:animClr clrSpc="rgb" dir="cw">
                                      <p:cBhvr override="childStyle">
                                        <p:cTn dur="1" fill="hold" display="0" masterRel="nextClick" afterEffect="1"/>
                                        <p:tgtEl>
                                          <p:spTgt spid="499717">
                                            <p:txEl>
                                              <p:pRg st="8" end="8"/>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99717">
                                            <p:txEl>
                                              <p:pRg st="9" end="9"/>
                                            </p:txEl>
                                          </p:spTgt>
                                        </p:tgtEl>
                                        <p:attrNameLst>
                                          <p:attrName>style.visibility</p:attrName>
                                        </p:attrNameLst>
                                      </p:cBhvr>
                                      <p:to>
                                        <p:strVal val="visible"/>
                                      </p:to>
                                    </p:set>
                                    <p:animEffect transition="in" filter="blinds(horizontal)">
                                      <p:cBhvr>
                                        <p:cTn id="47" dur="500"/>
                                        <p:tgtEl>
                                          <p:spTgt spid="499717">
                                            <p:txEl>
                                              <p:pRg st="9" end="9"/>
                                            </p:txEl>
                                          </p:spTgt>
                                        </p:tgtEl>
                                      </p:cBhvr>
                                    </p:animEffect>
                                  </p:childTnLst>
                                  <p:subTnLst>
                                    <p:animClr clrSpc="rgb" dir="cw">
                                      <p:cBhvr override="childStyle">
                                        <p:cTn dur="1" fill="hold" display="0" masterRel="nextClick" afterEffect="1"/>
                                        <p:tgtEl>
                                          <p:spTgt spid="499717">
                                            <p:txEl>
                                              <p:pRg st="9" end="9"/>
                                            </p:txEl>
                                          </p:spTgt>
                                        </p:tgtEl>
                                        <p:attrNameLst>
                                          <p:attrName>ppt_c</p:attrName>
                                        </p:attrNameLst>
                                      </p:cBhvr>
                                      <p:to>
                                        <a:schemeClr val="accent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9720"/>
                                        </p:tgtEl>
                                        <p:attrNameLst>
                                          <p:attrName>style.visibility</p:attrName>
                                        </p:attrNameLst>
                                      </p:cBhvr>
                                      <p:to>
                                        <p:strVal val="visible"/>
                                      </p:to>
                                    </p:set>
                                    <p:animEffect transition="in" filter="blinds(horizontal)">
                                      <p:cBhvr>
                                        <p:cTn id="52" dur="500"/>
                                        <p:tgtEl>
                                          <p:spTgt spid="499720"/>
                                        </p:tgtEl>
                                      </p:cBhvr>
                                    </p:animEffect>
                                  </p:childTnLst>
                                  <p:subTnLst>
                                    <p:animClr clrSpc="rgb" dir="cw">
                                      <p:cBhvr override="childStyle">
                                        <p:cTn dur="1" fill="hold" display="0" masterRel="nextClick" afterEffect="1"/>
                                        <p:tgtEl>
                                          <p:spTgt spid="499720"/>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9721"/>
                                        </p:tgtEl>
                                        <p:attrNameLst>
                                          <p:attrName>style.visibility</p:attrName>
                                        </p:attrNameLst>
                                      </p:cBhvr>
                                      <p:to>
                                        <p:strVal val="visible"/>
                                      </p:to>
                                    </p:set>
                                    <p:animEffect transition="in" filter="blinds(horizontal)">
                                      <p:cBhvr>
                                        <p:cTn id="57" dur="500"/>
                                        <p:tgtEl>
                                          <p:spTgt spid="49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p:bldP spid="4997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3EA3F53-CF59-41E1-AEE8-1977F8195E84}"/>
              </a:ext>
            </a:extLst>
          </p:cNvPr>
          <p:cNvSpPr>
            <a:spLocks noGrp="1" noChangeArrowheads="1"/>
          </p:cNvSpPr>
          <p:nvPr>
            <p:ph type="title" idx="4294967295"/>
          </p:nvPr>
        </p:nvSpPr>
        <p:spPr>
          <a:xfrm>
            <a:off x="701675" y="53975"/>
            <a:ext cx="7772400" cy="641350"/>
          </a:xfrm>
          <a:noFill/>
        </p:spPr>
        <p:txBody>
          <a:bodyPr lIns="91440" tIns="45720" rIns="91440" bIns="45720" anchor="ctr"/>
          <a:lstStyle/>
          <a:p>
            <a:pPr eaLnBrk="1" hangingPunct="1"/>
            <a:r>
              <a:rPr lang="zh-CN" altLang="en-US">
                <a:latin typeface="黑体" panose="02010609060101010101" pitchFamily="49" charset="-122"/>
              </a:rPr>
              <a:t>“</a:t>
            </a:r>
            <a:r>
              <a:rPr lang="zh-CN" altLang="en-US"/>
              <a:t>主存</a:t>
            </a:r>
            <a:r>
              <a:rPr lang="en-US" altLang="zh-CN"/>
              <a:t>--</a:t>
            </a:r>
            <a:r>
              <a:rPr lang="zh-CN" altLang="en-US"/>
              <a:t>磁盘</a:t>
            </a:r>
            <a:r>
              <a:rPr lang="zh-CN" altLang="en-US">
                <a:latin typeface="黑体" panose="02010609060101010101" pitchFamily="49" charset="-122"/>
              </a:rPr>
              <a:t>”</a:t>
            </a:r>
            <a:r>
              <a:rPr lang="zh-CN" altLang="en-US"/>
              <a:t>层次</a:t>
            </a:r>
          </a:p>
        </p:txBody>
      </p:sp>
      <p:sp>
        <p:nvSpPr>
          <p:cNvPr id="500866" name="Text Box 130">
            <a:extLst>
              <a:ext uri="{FF2B5EF4-FFF2-40B4-BE49-F238E27FC236}">
                <a16:creationId xmlns:a16="http://schemas.microsoft.com/office/drawing/2014/main" id="{1F3E0024-73DE-439B-B649-070416B2678E}"/>
              </a:ext>
            </a:extLst>
          </p:cNvPr>
          <p:cNvSpPr txBox="1">
            <a:spLocks noChangeArrowheads="1"/>
          </p:cNvSpPr>
          <p:nvPr/>
        </p:nvSpPr>
        <p:spPr bwMode="auto">
          <a:xfrm>
            <a:off x="385763" y="954088"/>
            <a:ext cx="8507412" cy="529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ts val="600"/>
              </a:spcBef>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与“</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主存”层次相比：</a:t>
            </a:r>
          </a:p>
          <a:p>
            <a:pPr eaLnBrk="1" hangingPunct="1">
              <a:spcBef>
                <a:spcPts val="600"/>
              </a:spcBef>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页大小（</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2KB~64KB</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）比</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中的</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Block</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大得多！</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Why</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spcBef>
                <a:spcPts val="600"/>
              </a:spcBef>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采用全相联映射！</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因为缺页的开销比</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缺失开销大得多！缺页时需要访问磁盘（约几百万个时钟周期），而</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缺失时，访问主存仅需几十到几百个时钟周期！因此，页命中率比</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命中率更重要！“大页面”和“全相联”可提高页命中率。</a:t>
            </a:r>
            <a:endPar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20000"/>
              </a:lnSpc>
              <a:spcBef>
                <a:spcPts val="600"/>
              </a:spcBef>
            </a:pPr>
            <a:r>
              <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通过软件来处理“缺页”！</a:t>
            </a:r>
            <a:r>
              <a:rPr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lnSpc>
                <a:spcPct val="120000"/>
              </a:lnSpc>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缺页时需要访问磁盘（约几百万个时钟周期），慢！不能用硬件实现。</a:t>
            </a:r>
            <a:endParaRPr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ts val="600"/>
              </a:spcBef>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采用</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Write Back</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写策略！ </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避免频繁的慢速磁盘访问操作。</a:t>
            </a:r>
          </a:p>
          <a:p>
            <a:pPr eaLnBrk="1" hangingPunct="1">
              <a:spcBef>
                <a:spcPts val="600"/>
              </a:spcBef>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地址转换用硬件实现！</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加快指令执行</a:t>
            </a:r>
            <a:endPar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40706AA7-CCC2-4D6C-BCC3-D17F0F57C1CD}"/>
              </a:ext>
            </a:extLst>
          </p:cNvPr>
          <p:cNvSpPr>
            <a:spLocks noGrp="1"/>
          </p:cNvSpPr>
          <p:nvPr>
            <p:ph type="sldNum" sz="quarter" idx="10"/>
          </p:nvPr>
        </p:nvSpPr>
        <p:spPr/>
        <p:txBody>
          <a:bodyPr/>
          <a:lstStyle/>
          <a:p>
            <a:pPr>
              <a:defRPr/>
            </a:pPr>
            <a:fld id="{E5695708-78D6-49FC-AD1D-A92B2AA36AF2}" type="slidenum">
              <a:rPr lang="zh-CN" altLang="en-US" smtClean="0"/>
              <a:pPr>
                <a:defRPr/>
              </a:pPr>
              <a:t>69</a:t>
            </a:fld>
            <a:endParaRPr lang="zh-CN" altLang="en-US"/>
          </a:p>
        </p:txBody>
      </p:sp>
    </p:spTree>
    <p:extLst>
      <p:ext uri="{BB962C8B-B14F-4D97-AF65-F5344CB8AC3E}">
        <p14:creationId xmlns:p14="http://schemas.microsoft.com/office/powerpoint/2010/main" val="1280584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7"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8"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11269"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11270"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1"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2"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3"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4"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5"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2" name="Group 106"/>
          <p:cNvGrpSpPr>
            <a:grpSpLocks/>
          </p:cNvGrpSpPr>
          <p:nvPr/>
        </p:nvGrpSpPr>
        <p:grpSpPr bwMode="auto">
          <a:xfrm>
            <a:off x="3781425" y="4908550"/>
            <a:ext cx="1555750" cy="587375"/>
            <a:chOff x="2249" y="1828"/>
            <a:chExt cx="980" cy="370"/>
          </a:xfrm>
        </p:grpSpPr>
        <p:sp>
          <p:nvSpPr>
            <p:cNvPr id="1136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1136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77"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8"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11279"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11334"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11335"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36"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37"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11339" name="Group 118"/>
            <p:cNvGrpSpPr>
              <a:grpSpLocks/>
            </p:cNvGrpSpPr>
            <p:nvPr/>
          </p:nvGrpSpPr>
          <p:grpSpPr bwMode="auto">
            <a:xfrm>
              <a:off x="2589" y="854"/>
              <a:ext cx="622" cy="443"/>
              <a:chOff x="5628" y="10821"/>
              <a:chExt cx="936" cy="609"/>
            </a:xfrm>
          </p:grpSpPr>
          <p:sp>
            <p:nvSpPr>
              <p:cNvPr id="11349"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0"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1"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2"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3"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4"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5"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6"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40" name="Group 133"/>
            <p:cNvGrpSpPr>
              <a:grpSpLocks/>
            </p:cNvGrpSpPr>
            <p:nvPr/>
          </p:nvGrpSpPr>
          <p:grpSpPr bwMode="auto">
            <a:xfrm>
              <a:off x="2666" y="1720"/>
              <a:ext cx="458" cy="103"/>
              <a:chOff x="7470" y="11487"/>
              <a:chExt cx="690" cy="609"/>
            </a:xfrm>
          </p:grpSpPr>
          <p:sp>
            <p:nvSpPr>
              <p:cNvPr id="11342"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41"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81"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11282" name="Freeform 143"/>
          <p:cNvSpPr>
            <a:spLocks/>
          </p:cNvSpPr>
          <p:nvPr/>
        </p:nvSpPr>
        <p:spPr bwMode="auto">
          <a:xfrm>
            <a:off x="1871663" y="3087688"/>
            <a:ext cx="2654300" cy="250825"/>
          </a:xfrm>
          <a:custGeom>
            <a:avLst/>
            <a:gdLst>
              <a:gd name="T0" fmla="*/ 2147483646 w 2688"/>
              <a:gd name="T1" fmla="*/ 2147483646 h 144"/>
              <a:gd name="T2" fmla="*/ 2147483646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11284"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11285"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11286"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11287"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6" name="Group 149"/>
          <p:cNvGrpSpPr>
            <a:grpSpLocks/>
          </p:cNvGrpSpPr>
          <p:nvPr/>
        </p:nvGrpSpPr>
        <p:grpSpPr bwMode="auto">
          <a:xfrm>
            <a:off x="5630863" y="2908300"/>
            <a:ext cx="3216275" cy="2936875"/>
            <a:chOff x="3603" y="582"/>
            <a:chExt cx="2026" cy="1850"/>
          </a:xfrm>
        </p:grpSpPr>
        <p:grpSp>
          <p:nvGrpSpPr>
            <p:cNvPr id="11302" name="Group 150"/>
            <p:cNvGrpSpPr>
              <a:grpSpLocks/>
            </p:cNvGrpSpPr>
            <p:nvPr/>
          </p:nvGrpSpPr>
          <p:grpSpPr bwMode="auto">
            <a:xfrm>
              <a:off x="3603" y="731"/>
              <a:ext cx="1836" cy="1601"/>
              <a:chOff x="2666" y="1073"/>
              <a:chExt cx="1439" cy="1256"/>
            </a:xfrm>
          </p:grpSpPr>
          <p:grpSp>
            <p:nvGrpSpPr>
              <p:cNvPr id="11304" name="Group 151"/>
              <p:cNvGrpSpPr>
                <a:grpSpLocks/>
              </p:cNvGrpSpPr>
              <p:nvPr/>
            </p:nvGrpSpPr>
            <p:grpSpPr bwMode="auto">
              <a:xfrm>
                <a:off x="3273" y="1076"/>
                <a:ext cx="595" cy="1192"/>
                <a:chOff x="4598" y="40"/>
                <a:chExt cx="829" cy="1508"/>
              </a:xfrm>
            </p:grpSpPr>
            <p:sp>
              <p:nvSpPr>
                <p:cNvPr id="11321"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22"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5"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11306"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11307"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11308"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11309"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170"/>
              <p:cNvGrpSpPr>
                <a:grpSpLocks/>
              </p:cNvGrpSpPr>
              <p:nvPr/>
            </p:nvGrpSpPr>
            <p:grpSpPr bwMode="auto">
              <a:xfrm>
                <a:off x="2666" y="1073"/>
                <a:ext cx="839" cy="1256"/>
                <a:chOff x="2666" y="1073"/>
                <a:chExt cx="839" cy="1256"/>
              </a:xfrm>
            </p:grpSpPr>
            <p:sp>
              <p:nvSpPr>
                <p:cNvPr id="11311"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11312"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11313"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11314"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11315"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11316"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11317"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11318"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11319"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11320"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11303"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1289"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11290"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11291"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2"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11293"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11294"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Rectangle 192"/>
          <p:cNvSpPr>
            <a:spLocks noGrp="1" noChangeArrowheads="1"/>
          </p:cNvSpPr>
          <p:nvPr>
            <p:ph type="title" idx="4294967295"/>
          </p:nvPr>
        </p:nvSpPr>
        <p:spPr>
          <a:xfrm>
            <a:off x="504825" y="-17463"/>
            <a:ext cx="8639175" cy="569913"/>
          </a:xfrm>
          <a:noFill/>
        </p:spPr>
        <p:txBody>
          <a:bodyPr lIns="91440" tIns="45720" rIns="91440" bIns="45720" anchor="ctr"/>
          <a:lstStyle/>
          <a:p>
            <a:pPr defTabSz="717550" eaLnBrk="1" hangingPunct="1"/>
            <a:r>
              <a:rPr lang="zh-CN" altLang="en-US"/>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dirty="0">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dirty="0">
                <a:solidFill>
                  <a:srgbClr val="0000FF"/>
                </a:solidFill>
                <a:latin typeface="微软雅黑" panose="020B0503020204020204" pitchFamily="34" charset="-122"/>
                <a:ea typeface="微软雅黑" panose="020B0503020204020204" pitchFamily="34" charset="-122"/>
              </a:rPr>
              <a:t>可寻址范围为</a:t>
            </a:r>
            <a:r>
              <a:rPr kumimoji="1" lang="en-US" altLang="zh-CN" sz="2100" b="1" dirty="0">
                <a:solidFill>
                  <a:srgbClr val="0000FF"/>
                </a:solidFill>
                <a:latin typeface="微软雅黑" panose="020B0503020204020204" pitchFamily="34" charset="-122"/>
                <a:ea typeface="微软雅黑" panose="020B0503020204020204" pitchFamily="34" charset="-122"/>
              </a:rPr>
              <a:t>0</a:t>
            </a:r>
            <a:r>
              <a:rPr kumimoji="1" lang="en-US" altLang="zh-CN" sz="21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dirty="0">
                <a:solidFill>
                  <a:srgbClr val="0000FF"/>
                </a:solidFill>
                <a:latin typeface="微软雅黑" panose="020B0503020204020204" pitchFamily="34" charset="-122"/>
                <a:ea typeface="微软雅黑" panose="020B0503020204020204" pitchFamily="34" charset="-122"/>
              </a:rPr>
              <a:t>2</a:t>
            </a:r>
            <a:r>
              <a:rPr kumimoji="1" lang="en-US" altLang="zh-CN" sz="2100" b="1" baseline="30000" dirty="0">
                <a:solidFill>
                  <a:srgbClr val="0000FF"/>
                </a:solidFill>
                <a:latin typeface="微软雅黑" panose="020B0503020204020204" pitchFamily="34" charset="-122"/>
                <a:ea typeface="微软雅黑" panose="020B0503020204020204" pitchFamily="34" charset="-122"/>
              </a:rPr>
              <a:t>36</a:t>
            </a:r>
            <a:r>
              <a:rPr kumimoji="1" lang="en-US" altLang="zh-CN" sz="2100" b="1" dirty="0">
                <a:solidFill>
                  <a:srgbClr val="0000FF"/>
                </a:solidFill>
                <a:latin typeface="微软雅黑" panose="020B0503020204020204" pitchFamily="34" charset="-122"/>
                <a:ea typeface="微软雅黑" panose="020B0503020204020204" pitchFamily="34" charset="-122"/>
              </a:rPr>
              <a:t>-1</a:t>
            </a:r>
            <a:r>
              <a:rPr kumimoji="1" lang="zh-CN" altLang="en-US" sz="2100" b="1" dirty="0">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dirty="0">
                <a:solidFill>
                  <a:srgbClr val="0000FF"/>
                </a:solidFill>
                <a:latin typeface="微软雅黑" panose="020B0503020204020204" pitchFamily="34" charset="-122"/>
                <a:ea typeface="微软雅黑" panose="020B0503020204020204" pitchFamily="34" charset="-122"/>
              </a:rPr>
              <a:t>64GB</a:t>
            </a:r>
            <a:r>
              <a:rPr kumimoji="1" lang="zh-CN" altLang="en-US" sz="2100" b="1" dirty="0">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dirty="0">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dirty="0">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写</a:t>
            </a:r>
            <a:r>
              <a:rPr kumimoji="1" lang="en-US" altLang="zh-CN" sz="2100" b="1" dirty="0">
                <a:solidFill>
                  <a:srgbClr val="FF0000"/>
                </a:solidFill>
                <a:latin typeface="微软雅黑" panose="020B0503020204020204" pitchFamily="34" charset="-122"/>
                <a:ea typeface="微软雅黑" panose="020B0503020204020204" pitchFamily="34" charset="-122"/>
              </a:rPr>
              <a:t>8</a:t>
            </a:r>
            <a:r>
              <a:rPr kumimoji="1" lang="zh-CN" altLang="en-US" sz="2100" b="1" dirty="0">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最小</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地址</a:t>
            </a:r>
            <a:r>
              <a:rPr kumimoji="1" lang="en-US" altLang="zh-CN" sz="2100" b="1" dirty="0">
                <a:solidFill>
                  <a:srgbClr val="FF0000"/>
                </a:solidFill>
                <a:latin typeface="微软雅黑" panose="020B0503020204020204" pitchFamily="34" charset="-122"/>
                <a:ea typeface="微软雅黑" panose="020B0503020204020204" pitchFamily="34" charset="-122"/>
              </a:rPr>
              <a:t>.</a:t>
            </a:r>
          </a:p>
        </p:txBody>
      </p:sp>
      <p:sp>
        <p:nvSpPr>
          <p:cNvPr id="11301" name="灯片编号占位符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615CE12-B1F4-48DE-85A5-DEF365086D6E}" type="slidenum">
              <a:rPr lang="zh-CN" altLang="en-US" sz="1200" smtClean="0">
                <a:solidFill>
                  <a:srgbClr val="898989"/>
                </a:solidFill>
              </a:rPr>
              <a:pPr/>
              <a:t>7</a:t>
            </a:fld>
            <a:endParaRPr lang="zh-CN" altLang="en-US" sz="1200">
              <a:solidFill>
                <a:srgbClr val="898989"/>
              </a:solidFill>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BF0C4C0-EAAB-4DF2-B2EE-CC2B7EAA7E0C}"/>
              </a:ext>
            </a:extLst>
          </p:cNvPr>
          <p:cNvSpPr>
            <a:spLocks noGrp="1" noChangeArrowheads="1"/>
          </p:cNvSpPr>
          <p:nvPr>
            <p:ph type="title" idx="4294967295"/>
          </p:nvPr>
        </p:nvSpPr>
        <p:spPr>
          <a:xfrm>
            <a:off x="3267075" y="7938"/>
            <a:ext cx="2387600" cy="641350"/>
          </a:xfrm>
        </p:spPr>
        <p:txBody>
          <a:bodyPr lIns="91440" tIns="45720" rIns="91440" bIns="45720" anchor="ctr"/>
          <a:lstStyle/>
          <a:p>
            <a:pPr algn="l" eaLnBrk="1" hangingPunct="1"/>
            <a:r>
              <a:rPr lang="zh-CN" altLang="en-US" sz="4000"/>
              <a:t>页表结构</a:t>
            </a:r>
          </a:p>
        </p:txBody>
      </p:sp>
      <p:pic>
        <p:nvPicPr>
          <p:cNvPr id="142339" name="Picture 4" descr="用户程序A的页表图">
            <a:extLst>
              <a:ext uri="{FF2B5EF4-FFF2-40B4-BE49-F238E27FC236}">
                <a16:creationId xmlns:a16="http://schemas.microsoft.com/office/drawing/2014/main" id="{7EBC06EE-DC04-412A-A2B1-A4F4772F0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811213"/>
            <a:ext cx="866457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1" name="Rectangle 3">
            <a:extLst>
              <a:ext uri="{FF2B5EF4-FFF2-40B4-BE49-F238E27FC236}">
                <a16:creationId xmlns:a16="http://schemas.microsoft.com/office/drawing/2014/main" id="{03B4ECE6-D096-4B7D-BA29-0E14E90509C8}"/>
              </a:ext>
            </a:extLst>
          </p:cNvPr>
          <p:cNvSpPr>
            <a:spLocks noGrp="1" noChangeArrowheads="1"/>
          </p:cNvSpPr>
          <p:nvPr>
            <p:ph type="body" idx="4294967295"/>
          </p:nvPr>
        </p:nvSpPr>
        <p:spPr>
          <a:xfrm>
            <a:off x="130175" y="4905375"/>
            <a:ext cx="8893175" cy="1492250"/>
          </a:xfrm>
          <a:solidFill>
            <a:schemeClr val="bg1"/>
          </a:solidFill>
        </p:spPr>
        <p:txBody>
          <a:bodyPr lIns="91440" tIns="45720" rIns="91440" bIns="45720"/>
          <a:lstStyle/>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每个进程有一个页表，其中有</a:t>
            </a:r>
            <a:r>
              <a:rPr lang="zh-CN" altLang="en-US" sz="2000" dirty="0">
                <a:solidFill>
                  <a:srgbClr val="CC0000"/>
                </a:solidFill>
                <a:latin typeface="微软雅黑" panose="020B0503020204020204" pitchFamily="34" charset="-122"/>
                <a:ea typeface="微软雅黑" panose="020B0503020204020204" pitchFamily="34" charset="-122"/>
              </a:rPr>
              <a:t>装入位、修改（</a:t>
            </a:r>
            <a:r>
              <a:rPr lang="en-US" altLang="zh-CN" sz="2000" dirty="0">
                <a:solidFill>
                  <a:srgbClr val="CC0000"/>
                </a:solidFill>
                <a:latin typeface="微软雅黑" panose="020B0503020204020204" pitchFamily="34" charset="-122"/>
                <a:ea typeface="微软雅黑" panose="020B0503020204020204" pitchFamily="34" charset="-122"/>
              </a:rPr>
              <a:t>Dirt</a:t>
            </a:r>
            <a:r>
              <a:rPr lang="zh-CN" altLang="en-US" sz="2000" dirty="0">
                <a:solidFill>
                  <a:srgbClr val="CC0000"/>
                </a:solidFill>
                <a:latin typeface="微软雅黑" panose="020B0503020204020204" pitchFamily="34" charset="-122"/>
                <a:ea typeface="微软雅黑" panose="020B0503020204020204" pitchFamily="34" charset="-122"/>
              </a:rPr>
              <a:t>）位、替换控制位、访问权限位、禁止缓存位、实页号。</a:t>
            </a:r>
            <a:endParaRPr lang="en-US" altLang="zh-CN" sz="2000" dirty="0">
              <a:solidFill>
                <a:srgbClr val="CC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一个页表的项数由什么决定？</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每个进程的页表大小一样吗？</a:t>
            </a:r>
          </a:p>
        </p:txBody>
      </p:sp>
      <p:sp>
        <p:nvSpPr>
          <p:cNvPr id="503814" name="Rectangle 6">
            <a:extLst>
              <a:ext uri="{FF2B5EF4-FFF2-40B4-BE49-F238E27FC236}">
                <a16:creationId xmlns:a16="http://schemas.microsoft.com/office/drawing/2014/main" id="{C64378A3-2750-4BA0-A402-707141B040CF}"/>
              </a:ext>
            </a:extLst>
          </p:cNvPr>
          <p:cNvSpPr>
            <a:spLocks noChangeArrowheads="1"/>
          </p:cNvSpPr>
          <p:nvPr/>
        </p:nvSpPr>
        <p:spPr bwMode="auto">
          <a:xfrm>
            <a:off x="2497138" y="946150"/>
            <a:ext cx="6165850" cy="495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0000"/>
              </a:lnSpc>
              <a:spcBef>
                <a:spcPct val="20000"/>
              </a:spcBef>
              <a:buClr>
                <a:schemeClr val="accent2"/>
              </a:buClr>
              <a:buSzPct val="80000"/>
              <a:buFont typeface="Wingdings" panose="05000000000000000000" pitchFamily="2" charset="2"/>
              <a:buChar char="u"/>
            </a:pPr>
            <a:r>
              <a:rPr kumimoji="1" lang="zh-CN" altLang="en-US" sz="2200" b="1">
                <a:solidFill>
                  <a:srgbClr val="0000FF"/>
                </a:solidFill>
                <a:ea typeface="微软雅黑" panose="020B0503020204020204" pitchFamily="34" charset="-122"/>
              </a:rPr>
              <a:t>页表首址记录在页表基址寄存器中</a:t>
            </a:r>
          </a:p>
        </p:txBody>
      </p:sp>
      <p:sp>
        <p:nvSpPr>
          <p:cNvPr id="6" name="矩形 5">
            <a:extLst>
              <a:ext uri="{FF2B5EF4-FFF2-40B4-BE49-F238E27FC236}">
                <a16:creationId xmlns:a16="http://schemas.microsoft.com/office/drawing/2014/main" id="{DA01FBB2-0FA9-487E-843E-9E3AB89BF163}"/>
              </a:ext>
            </a:extLst>
          </p:cNvPr>
          <p:cNvSpPr>
            <a:spLocks noChangeArrowheads="1"/>
          </p:cNvSpPr>
          <p:nvPr/>
        </p:nvSpPr>
        <p:spPr bwMode="auto">
          <a:xfrm>
            <a:off x="4071938" y="5510213"/>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理论上由虚拟地址空间大小决定。</a:t>
            </a:r>
            <a:endParaRPr kumimoji="1" lang="zh-CN" altLang="en-US" sz="1900" b="1">
              <a:solidFill>
                <a:srgbClr val="666699"/>
              </a:solidFill>
              <a:ea typeface="微软雅黑" panose="020B0503020204020204" pitchFamily="34" charset="-122"/>
            </a:endParaRPr>
          </a:p>
        </p:txBody>
      </p:sp>
      <p:sp>
        <p:nvSpPr>
          <p:cNvPr id="8" name="矩形 7">
            <a:extLst>
              <a:ext uri="{FF2B5EF4-FFF2-40B4-BE49-F238E27FC236}">
                <a16:creationId xmlns:a16="http://schemas.microsoft.com/office/drawing/2014/main" id="{43DD2D5B-B44D-4764-9D03-C05BF5FCDEF4}"/>
              </a:ext>
            </a:extLst>
          </p:cNvPr>
          <p:cNvSpPr>
            <a:spLocks noChangeArrowheads="1"/>
          </p:cNvSpPr>
          <p:nvPr/>
        </p:nvSpPr>
        <p:spPr bwMode="auto">
          <a:xfrm>
            <a:off x="3787775" y="5986463"/>
            <a:ext cx="5324475" cy="66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各进程有相同虚拟空间，故理论上一样。实际大小看具体实现方式，如</a:t>
            </a:r>
            <a:r>
              <a:rPr kumimoji="1" lang="zh-CN" altLang="en-US" sz="1900" b="1">
                <a:solidFill>
                  <a:srgbClr val="CC0000"/>
                </a:solidFill>
                <a:latin typeface="微软雅黑" panose="020B0503020204020204" pitchFamily="34" charset="-122"/>
                <a:ea typeface="微软雅黑" panose="020B0503020204020204" pitchFamily="34" charset="-122"/>
              </a:rPr>
              <a:t>“</a:t>
            </a:r>
            <a:r>
              <a:rPr kumimoji="1" lang="zh-CN" altLang="en-US" sz="1900" b="1">
                <a:solidFill>
                  <a:srgbClr val="CC0000"/>
                </a:solidFill>
                <a:ea typeface="微软雅黑" panose="020B0503020204020204" pitchFamily="34" charset="-122"/>
              </a:rPr>
              <a:t>空洞</a:t>
            </a:r>
            <a:r>
              <a:rPr kumimoji="1" lang="zh-CN" altLang="en-US" sz="1900" b="1">
                <a:solidFill>
                  <a:srgbClr val="CC0000"/>
                </a:solidFill>
                <a:latin typeface="微软雅黑" panose="020B0503020204020204" pitchFamily="34" charset="-122"/>
                <a:ea typeface="微软雅黑" panose="020B0503020204020204" pitchFamily="34" charset="-122"/>
              </a:rPr>
              <a:t>”</a:t>
            </a:r>
            <a:r>
              <a:rPr kumimoji="1" lang="zh-CN" altLang="en-US" sz="1900" b="1">
                <a:solidFill>
                  <a:srgbClr val="CC0000"/>
                </a:solidFill>
                <a:ea typeface="微软雅黑" panose="020B0503020204020204" pitchFamily="34" charset="-122"/>
              </a:rPr>
              <a:t>页面如何处理等</a:t>
            </a:r>
            <a:endParaRPr kumimoji="1" lang="zh-CN" altLang="en-US" sz="1900" b="1">
              <a:solidFill>
                <a:srgbClr val="666699"/>
              </a:solidFill>
              <a:ea typeface="微软雅黑" panose="020B0503020204020204" pitchFamily="34" charset="-122"/>
            </a:endParaRPr>
          </a:p>
        </p:txBody>
      </p:sp>
      <p:sp>
        <p:nvSpPr>
          <p:cNvPr id="2" name="灯片编号占位符 1">
            <a:extLst>
              <a:ext uri="{FF2B5EF4-FFF2-40B4-BE49-F238E27FC236}">
                <a16:creationId xmlns:a16="http://schemas.microsoft.com/office/drawing/2014/main" id="{14A31C5F-6974-4469-8DEE-7C51053A5059}"/>
              </a:ext>
            </a:extLst>
          </p:cNvPr>
          <p:cNvSpPr>
            <a:spLocks noGrp="1"/>
          </p:cNvSpPr>
          <p:nvPr>
            <p:ph type="sldNum" sz="quarter" idx="10"/>
          </p:nvPr>
        </p:nvSpPr>
        <p:spPr/>
        <p:txBody>
          <a:bodyPr/>
          <a:lstStyle/>
          <a:p>
            <a:pPr>
              <a:defRPr/>
            </a:pPr>
            <a:fld id="{E5695708-78D6-49FC-AD1D-A92B2AA36AF2}" type="slidenum">
              <a:rPr lang="zh-CN" altLang="en-US" smtClean="0"/>
              <a:pPr>
                <a:defRPr/>
              </a:pPr>
              <a:t>70</a:t>
            </a:fld>
            <a:endParaRPr lang="zh-CN" altLang="en-US"/>
          </a:p>
        </p:txBody>
      </p:sp>
    </p:spTree>
    <p:extLst>
      <p:ext uri="{BB962C8B-B14F-4D97-AF65-F5344CB8AC3E}">
        <p14:creationId xmlns:p14="http://schemas.microsoft.com/office/powerpoint/2010/main" val="3706538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3814">
                                            <p:txEl>
                                              <p:pRg st="0" end="0"/>
                                            </p:txEl>
                                          </p:spTgt>
                                        </p:tgtEl>
                                        <p:attrNameLst>
                                          <p:attrName>style.visibility</p:attrName>
                                        </p:attrNameLst>
                                      </p:cBhvr>
                                      <p:to>
                                        <p:strVal val="visible"/>
                                      </p:to>
                                    </p:set>
                                    <p:animEffect transition="in" filter="blinds(horizontal)">
                                      <p:cBhvr>
                                        <p:cTn id="7" dur="500"/>
                                        <p:tgtEl>
                                          <p:spTgt spid="5038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2" dur="500"/>
                                        <p:tgtEl>
                                          <p:spTgt spid="503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3811">
                                            <p:txEl>
                                              <p:pRg st="1" end="1"/>
                                            </p:txEl>
                                          </p:spTgt>
                                        </p:tgtEl>
                                        <p:attrNameLst>
                                          <p:attrName>style.visibility</p:attrName>
                                        </p:attrNameLst>
                                      </p:cBhvr>
                                      <p:to>
                                        <p:strVal val="visible"/>
                                      </p:to>
                                    </p:set>
                                    <p:animEffect transition="in" filter="blinds(horizontal)">
                                      <p:cBhvr>
                                        <p:cTn id="17" dur="500"/>
                                        <p:tgtEl>
                                          <p:spTgt spid="503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3811">
                                            <p:txEl>
                                              <p:pRg st="2" end="2"/>
                                            </p:txEl>
                                          </p:spTgt>
                                        </p:tgtEl>
                                        <p:attrNameLst>
                                          <p:attrName>style.visibility</p:attrName>
                                        </p:attrNameLst>
                                      </p:cBhvr>
                                      <p:to>
                                        <p:strVal val="visible"/>
                                      </p:to>
                                    </p:set>
                                    <p:animEffect transition="in" filter="blinds(horizontal)">
                                      <p:cBhvr>
                                        <p:cTn id="27" dur="500"/>
                                        <p:tgtEl>
                                          <p:spTgt spid="50381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9A832F6-59FD-4FD4-A576-02EA89E14207}"/>
              </a:ext>
            </a:extLst>
          </p:cNvPr>
          <p:cNvSpPr>
            <a:spLocks noGrp="1" noChangeArrowheads="1"/>
          </p:cNvSpPr>
          <p:nvPr>
            <p:ph type="title" idx="4294967295"/>
          </p:nvPr>
        </p:nvSpPr>
        <p:spPr>
          <a:xfrm>
            <a:off x="2478088" y="53975"/>
            <a:ext cx="3390900" cy="538163"/>
          </a:xfrm>
          <a:noFill/>
        </p:spPr>
        <p:txBody>
          <a:bodyPr wrap="none"/>
          <a:lstStyle/>
          <a:p>
            <a:pPr eaLnBrk="1" hangingPunct="1"/>
            <a:r>
              <a:rPr lang="zh-CN" altLang="en-US">
                <a:solidFill>
                  <a:srgbClr val="CC0000"/>
                </a:solidFill>
              </a:rPr>
              <a:t>主存中的页表示例</a:t>
            </a:r>
          </a:p>
        </p:txBody>
      </p:sp>
      <p:pic>
        <p:nvPicPr>
          <p:cNvPr id="143363" name="Picture 3">
            <a:extLst>
              <a:ext uri="{FF2B5EF4-FFF2-40B4-BE49-F238E27FC236}">
                <a16:creationId xmlns:a16="http://schemas.microsoft.com/office/drawing/2014/main" id="{A6594BFE-0B42-489A-B01F-2FE4285B0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700088"/>
            <a:ext cx="8326437"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Rectangle 3">
            <a:extLst>
              <a:ext uri="{FF2B5EF4-FFF2-40B4-BE49-F238E27FC236}">
                <a16:creationId xmlns:a16="http://schemas.microsoft.com/office/drawing/2014/main" id="{C9AC2D08-73F5-4D0C-AE21-E5A5C5C81B31}"/>
              </a:ext>
            </a:extLst>
          </p:cNvPr>
          <p:cNvSpPr txBox="1">
            <a:spLocks noChangeArrowheads="1"/>
          </p:cNvSpPr>
          <p:nvPr/>
        </p:nvSpPr>
        <p:spPr bwMode="auto">
          <a:xfrm>
            <a:off x="31072" y="5677547"/>
            <a:ext cx="9081856"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未分配页</a:t>
            </a:r>
            <a:r>
              <a:rPr kumimoji="1" lang="zh-CN" altLang="en-US" sz="2000" b="1" dirty="0">
                <a:latin typeface="微软雅黑" panose="020B0503020204020204" pitchFamily="34" charset="-122"/>
                <a:ea typeface="微软雅黑" panose="020B0503020204020204" pitchFamily="34" charset="-122"/>
              </a:rPr>
              <a:t>：进程的虚拟地址空间中</a:t>
            </a:r>
            <a:r>
              <a:rPr kumimoji="1" lang="zh-CN" altLang="en-US" sz="2000" b="1" dirty="0">
                <a:solidFill>
                  <a:srgbClr val="C00000"/>
                </a:solidFill>
                <a:latin typeface="微软雅黑" panose="020B0503020204020204" pitchFamily="34" charset="-122"/>
                <a:ea typeface="微软雅黑" panose="020B0503020204020204" pitchFamily="34" charset="-122"/>
              </a:rPr>
              <a:t>“空洞”对应的页</a:t>
            </a:r>
            <a:r>
              <a:rPr kumimoji="1" lang="zh-CN" altLang="en-US" sz="2000" b="1" dirty="0">
                <a:latin typeface="微软雅黑" panose="020B0503020204020204" pitchFamily="34" charset="-122"/>
                <a:ea typeface="微软雅黑" panose="020B0503020204020204" pitchFamily="34" charset="-122"/>
              </a:rPr>
              <a:t>（如</a:t>
            </a:r>
            <a:r>
              <a:rPr kumimoji="1" lang="en-US" altLang="zh-CN" sz="2000" b="1" dirty="0">
                <a:latin typeface="微软雅黑" panose="020B0503020204020204" pitchFamily="34" charset="-122"/>
                <a:ea typeface="微软雅黑" panose="020B0503020204020204" pitchFamily="34" charset="-122"/>
              </a:rPr>
              <a:t>VP0</a:t>
            </a: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VP4</a:t>
            </a:r>
            <a:r>
              <a:rPr kumimoji="1" lang="zh-CN" altLang="en-US" sz="2000" b="1" dirty="0">
                <a:latin typeface="微软雅黑" panose="020B0503020204020204" pitchFamily="34" charset="-122"/>
                <a:ea typeface="微软雅黑" panose="020B0503020204020204" pitchFamily="34" charset="-122"/>
              </a:rPr>
              <a:t>）</a:t>
            </a: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已分配的缓存页</a:t>
            </a:r>
            <a:r>
              <a:rPr kumimoji="1" lang="zh-CN" altLang="en-US" sz="2000" b="1" dirty="0">
                <a:latin typeface="微软雅黑" panose="020B0503020204020204" pitchFamily="34" charset="-122"/>
                <a:ea typeface="微软雅黑" panose="020B0503020204020204" pitchFamily="34" charset="-122"/>
              </a:rPr>
              <a:t>：有内容对应的已装入主存的页（如</a:t>
            </a:r>
            <a:r>
              <a:rPr kumimoji="1" lang="en-US" altLang="zh-CN" sz="2000" b="1" dirty="0">
                <a:latin typeface="微软雅黑" panose="020B0503020204020204" pitchFamily="34" charset="-122"/>
                <a:ea typeface="微软雅黑" panose="020B0503020204020204" pitchFamily="34" charset="-122"/>
              </a:rPr>
              <a:t>VP1,VP2,VP5,VP7</a:t>
            </a:r>
            <a:r>
              <a:rPr kumimoji="1" lang="zh-CN" altLang="en-US" sz="2000" b="1" dirty="0">
                <a:latin typeface="微软雅黑" panose="020B0503020204020204" pitchFamily="34" charset="-122"/>
                <a:ea typeface="微软雅黑" panose="020B0503020204020204" pitchFamily="34" charset="-122"/>
              </a:rPr>
              <a:t>）</a:t>
            </a: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已分配的未缓存页</a:t>
            </a:r>
            <a:r>
              <a:rPr kumimoji="1" lang="zh-CN" altLang="en-US" sz="2000" b="1" dirty="0">
                <a:latin typeface="微软雅黑" panose="020B0503020204020204" pitchFamily="34" charset="-122"/>
                <a:ea typeface="微软雅黑" panose="020B0503020204020204" pitchFamily="34" charset="-122"/>
              </a:rPr>
              <a:t>：有内容对应但未装入主存的页（如</a:t>
            </a:r>
            <a:r>
              <a:rPr kumimoji="1" lang="en-US" altLang="zh-CN" sz="2000" b="1" dirty="0">
                <a:latin typeface="微软雅黑" panose="020B0503020204020204" pitchFamily="34" charset="-122"/>
                <a:ea typeface="微软雅黑" panose="020B0503020204020204" pitchFamily="34" charset="-122"/>
              </a:rPr>
              <a:t>VP3</a:t>
            </a: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VP6</a:t>
            </a:r>
            <a:r>
              <a:rPr kumimoji="1" lang="zh-CN" altLang="en-US" sz="2000" b="1" dirty="0">
                <a:latin typeface="微软雅黑" panose="020B0503020204020204" pitchFamily="34" charset="-122"/>
                <a:ea typeface="微软雅黑" panose="020B0503020204020204" pitchFamily="34" charset="-122"/>
              </a:rPr>
              <a:t>）</a:t>
            </a:r>
          </a:p>
        </p:txBody>
      </p:sp>
      <p:sp>
        <p:nvSpPr>
          <p:cNvPr id="143365" name="Text Box 5">
            <a:extLst>
              <a:ext uri="{FF2B5EF4-FFF2-40B4-BE49-F238E27FC236}">
                <a16:creationId xmlns:a16="http://schemas.microsoft.com/office/drawing/2014/main" id="{9B6150BA-EB2B-43FC-B526-ABAB3BA8E335}"/>
              </a:ext>
            </a:extLst>
          </p:cNvPr>
          <p:cNvSpPr txBox="1">
            <a:spLocks noChangeArrowheads="1"/>
          </p:cNvSpPr>
          <p:nvPr/>
        </p:nvSpPr>
        <p:spPr bwMode="auto">
          <a:xfrm>
            <a:off x="290513" y="5080000"/>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ea typeface="宋体" panose="02010600030101010101" pitchFamily="2" charset="-122"/>
                <a:hlinkClick r:id="rId4" action="ppaction://hlinksldjump"/>
              </a:rPr>
              <a:t>SKIP</a:t>
            </a:r>
            <a:endParaRPr lang="en-US" altLang="zh-CN" sz="2000" b="1">
              <a:ea typeface="宋体" panose="02010600030101010101" pitchFamily="2" charset="-122"/>
            </a:endParaRPr>
          </a:p>
        </p:txBody>
      </p:sp>
      <p:sp>
        <p:nvSpPr>
          <p:cNvPr id="2" name="灯片编号占位符 1">
            <a:extLst>
              <a:ext uri="{FF2B5EF4-FFF2-40B4-BE49-F238E27FC236}">
                <a16:creationId xmlns:a16="http://schemas.microsoft.com/office/drawing/2014/main" id="{4D83437A-B73A-4B7F-9A5A-5838DC6E89CC}"/>
              </a:ext>
            </a:extLst>
          </p:cNvPr>
          <p:cNvSpPr>
            <a:spLocks noGrp="1"/>
          </p:cNvSpPr>
          <p:nvPr>
            <p:ph type="sldNum" sz="quarter" idx="10"/>
          </p:nvPr>
        </p:nvSpPr>
        <p:spPr/>
        <p:txBody>
          <a:bodyPr/>
          <a:lstStyle/>
          <a:p>
            <a:pPr>
              <a:defRPr/>
            </a:pPr>
            <a:fld id="{E5695708-78D6-49FC-AD1D-A92B2AA36AF2}" type="slidenum">
              <a:rPr lang="zh-CN" altLang="en-US" smtClean="0"/>
              <a:pPr>
                <a:defRPr/>
              </a:pPr>
              <a:t>71</a:t>
            </a:fld>
            <a:endParaRPr lang="zh-CN" altLang="en-US"/>
          </a:p>
        </p:txBody>
      </p:sp>
    </p:spTree>
    <p:extLst>
      <p:ext uri="{BB962C8B-B14F-4D97-AF65-F5344CB8AC3E}">
        <p14:creationId xmlns:p14="http://schemas.microsoft.com/office/powerpoint/2010/main" val="1122084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animEffect transition="in" filter="wipe(down)">
                                      <p:cBhvr>
                                        <p:cTn id="7" dur="500"/>
                                        <p:tgtEl>
                                          <p:spTgt spid="143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64">
                                            <p:txEl>
                                              <p:pRg st="1" end="1"/>
                                            </p:txEl>
                                          </p:spTgt>
                                        </p:tgtEl>
                                        <p:attrNameLst>
                                          <p:attrName>style.visibility</p:attrName>
                                        </p:attrNameLst>
                                      </p:cBhvr>
                                      <p:to>
                                        <p:strVal val="visible"/>
                                      </p:to>
                                    </p:set>
                                    <p:animEffect transition="in" filter="wipe(down)">
                                      <p:cBhvr>
                                        <p:cTn id="12" dur="500"/>
                                        <p:tgtEl>
                                          <p:spTgt spid="143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3364">
                                            <p:txEl>
                                              <p:pRg st="2" end="2"/>
                                            </p:txEl>
                                          </p:spTgt>
                                        </p:tgtEl>
                                        <p:attrNameLst>
                                          <p:attrName>style.visibility</p:attrName>
                                        </p:attrNameLst>
                                      </p:cBhvr>
                                      <p:to>
                                        <p:strVal val="visible"/>
                                      </p:to>
                                    </p:set>
                                    <p:animEffect transition="in" filter="wipe(down)">
                                      <p:cBhvr>
                                        <p:cTn id="17" dur="500"/>
                                        <p:tgtEl>
                                          <p:spTgt spid="143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BBB22C0-F3B4-40FD-9C2B-F7F1C13CA168}"/>
              </a:ext>
            </a:extLst>
          </p:cNvPr>
          <p:cNvSpPr>
            <a:spLocks noGrp="1" noChangeArrowheads="1"/>
          </p:cNvSpPr>
          <p:nvPr>
            <p:ph type="title" idx="4294967295"/>
          </p:nvPr>
        </p:nvSpPr>
        <p:spPr>
          <a:xfrm>
            <a:off x="1254125" y="82550"/>
            <a:ext cx="6884988" cy="528638"/>
          </a:xfrm>
          <a:noFill/>
        </p:spPr>
        <p:txBody>
          <a:bodyPr/>
          <a:lstStyle/>
          <a:p>
            <a:pPr eaLnBrk="1" hangingPunct="1"/>
            <a:r>
              <a:rPr lang="zh-CN" altLang="en-US">
                <a:solidFill>
                  <a:srgbClr val="CC0000"/>
                </a:solidFill>
              </a:rPr>
              <a:t>逻辑地址转换为物理地址的过程</a:t>
            </a:r>
          </a:p>
        </p:txBody>
      </p:sp>
      <p:grpSp>
        <p:nvGrpSpPr>
          <p:cNvPr id="145411" name="Group 43">
            <a:extLst>
              <a:ext uri="{FF2B5EF4-FFF2-40B4-BE49-F238E27FC236}">
                <a16:creationId xmlns:a16="http://schemas.microsoft.com/office/drawing/2014/main" id="{89604E5B-6908-4DA2-8260-EC4EC3A1608E}"/>
              </a:ext>
            </a:extLst>
          </p:cNvPr>
          <p:cNvGrpSpPr>
            <a:grpSpLocks/>
          </p:cNvGrpSpPr>
          <p:nvPr/>
        </p:nvGrpSpPr>
        <p:grpSpPr bwMode="auto">
          <a:xfrm>
            <a:off x="546100" y="1023938"/>
            <a:ext cx="3479800" cy="925512"/>
            <a:chOff x="360" y="2194"/>
            <a:chExt cx="2192" cy="332"/>
          </a:xfrm>
        </p:grpSpPr>
        <p:sp>
          <p:nvSpPr>
            <p:cNvPr id="145452" name="Rectangle 44">
              <a:extLst>
                <a:ext uri="{FF2B5EF4-FFF2-40B4-BE49-F238E27FC236}">
                  <a16:creationId xmlns:a16="http://schemas.microsoft.com/office/drawing/2014/main" id="{0ADB5161-5084-4F27-AC4F-DFE9852907E6}"/>
                </a:ext>
              </a:extLst>
            </p:cNvPr>
            <p:cNvSpPr>
              <a:spLocks noChangeArrowheads="1"/>
            </p:cNvSpPr>
            <p:nvPr/>
          </p:nvSpPr>
          <p:spPr bwMode="auto">
            <a:xfrm>
              <a:off x="737" y="2342"/>
              <a:ext cx="181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45453" name="Rectangle 45">
              <a:extLst>
                <a:ext uri="{FF2B5EF4-FFF2-40B4-BE49-F238E27FC236}">
                  <a16:creationId xmlns:a16="http://schemas.microsoft.com/office/drawing/2014/main" id="{6B6E8EA1-DC29-4B37-9B9C-E727B103162C}"/>
                </a:ext>
              </a:extLst>
            </p:cNvPr>
            <p:cNvSpPr>
              <a:spLocks noChangeArrowheads="1"/>
            </p:cNvSpPr>
            <p:nvPr/>
          </p:nvSpPr>
          <p:spPr bwMode="auto">
            <a:xfrm>
              <a:off x="360" y="2362"/>
              <a:ext cx="3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900" b="1">
                  <a:solidFill>
                    <a:srgbClr val="0000FF"/>
                  </a:solidFill>
                  <a:latin typeface="微软雅黑" panose="020B0503020204020204" pitchFamily="34" charset="-122"/>
                  <a:ea typeface="微软雅黑" panose="020B0503020204020204" pitchFamily="34" charset="-122"/>
                </a:rPr>
                <a:t>VA</a:t>
              </a:r>
            </a:p>
          </p:txBody>
        </p:sp>
        <p:sp>
          <p:nvSpPr>
            <p:cNvPr id="145454" name="Rectangle 46">
              <a:extLst>
                <a:ext uri="{FF2B5EF4-FFF2-40B4-BE49-F238E27FC236}">
                  <a16:creationId xmlns:a16="http://schemas.microsoft.com/office/drawing/2014/main" id="{6526F226-B0B1-4F87-9196-1E434D796123}"/>
                </a:ext>
              </a:extLst>
            </p:cNvPr>
            <p:cNvSpPr>
              <a:spLocks noChangeArrowheads="1"/>
            </p:cNvSpPr>
            <p:nvPr/>
          </p:nvSpPr>
          <p:spPr bwMode="auto">
            <a:xfrm>
              <a:off x="750" y="2362"/>
              <a:ext cx="71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page no.</a:t>
              </a:r>
            </a:p>
          </p:txBody>
        </p:sp>
        <p:sp>
          <p:nvSpPr>
            <p:cNvPr id="145455" name="Rectangle 47">
              <a:extLst>
                <a:ext uri="{FF2B5EF4-FFF2-40B4-BE49-F238E27FC236}">
                  <a16:creationId xmlns:a16="http://schemas.microsoft.com/office/drawing/2014/main" id="{35822699-2BC6-4C97-A649-40E3345524A6}"/>
                </a:ext>
              </a:extLst>
            </p:cNvPr>
            <p:cNvSpPr>
              <a:spLocks noChangeArrowheads="1"/>
            </p:cNvSpPr>
            <p:nvPr/>
          </p:nvSpPr>
          <p:spPr bwMode="auto">
            <a:xfrm>
              <a:off x="1978" y="2362"/>
              <a:ext cx="38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disp</a:t>
              </a:r>
            </a:p>
          </p:txBody>
        </p:sp>
        <p:sp>
          <p:nvSpPr>
            <p:cNvPr id="145456" name="Line 48">
              <a:extLst>
                <a:ext uri="{FF2B5EF4-FFF2-40B4-BE49-F238E27FC236}">
                  <a16:creationId xmlns:a16="http://schemas.microsoft.com/office/drawing/2014/main" id="{DAA414BD-09E5-4E4A-A671-132D36BB387C}"/>
                </a:ext>
              </a:extLst>
            </p:cNvPr>
            <p:cNvSpPr>
              <a:spLocks noChangeShapeType="1"/>
            </p:cNvSpPr>
            <p:nvPr/>
          </p:nvSpPr>
          <p:spPr bwMode="auto">
            <a:xfrm>
              <a:off x="1798" y="234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57" name="Rectangle 49">
              <a:extLst>
                <a:ext uri="{FF2B5EF4-FFF2-40B4-BE49-F238E27FC236}">
                  <a16:creationId xmlns:a16="http://schemas.microsoft.com/office/drawing/2014/main" id="{5CF81C01-4652-4425-B850-53AD051CD6C5}"/>
                </a:ext>
              </a:extLst>
            </p:cNvPr>
            <p:cNvSpPr>
              <a:spLocks noChangeArrowheads="1"/>
            </p:cNvSpPr>
            <p:nvPr/>
          </p:nvSpPr>
          <p:spPr bwMode="auto">
            <a:xfrm>
              <a:off x="2050" y="2194"/>
              <a:ext cx="24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10</a:t>
              </a:r>
            </a:p>
          </p:txBody>
        </p:sp>
        <p:sp>
          <p:nvSpPr>
            <p:cNvPr id="145458" name="Line 50">
              <a:extLst>
                <a:ext uri="{FF2B5EF4-FFF2-40B4-BE49-F238E27FC236}">
                  <a16:creationId xmlns:a16="http://schemas.microsoft.com/office/drawing/2014/main" id="{8079D304-DEBB-48CA-9FB2-83EC483837E8}"/>
                </a:ext>
              </a:extLst>
            </p:cNvPr>
            <p:cNvSpPr>
              <a:spLocks noChangeShapeType="1"/>
            </p:cNvSpPr>
            <p:nvPr/>
          </p:nvSpPr>
          <p:spPr bwMode="auto">
            <a:xfrm>
              <a:off x="2290" y="2258"/>
              <a:ext cx="2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59" name="Line 51">
              <a:extLst>
                <a:ext uri="{FF2B5EF4-FFF2-40B4-BE49-F238E27FC236}">
                  <a16:creationId xmlns:a16="http://schemas.microsoft.com/office/drawing/2014/main" id="{CC9988D7-975C-4A25-8B30-BC52A151E510}"/>
                </a:ext>
              </a:extLst>
            </p:cNvPr>
            <p:cNvSpPr>
              <a:spLocks noChangeShapeType="1"/>
            </p:cNvSpPr>
            <p:nvPr/>
          </p:nvSpPr>
          <p:spPr bwMode="auto">
            <a:xfrm flipH="1">
              <a:off x="1793" y="2266"/>
              <a:ext cx="30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5412" name="Group 52">
            <a:extLst>
              <a:ext uri="{FF2B5EF4-FFF2-40B4-BE49-F238E27FC236}">
                <a16:creationId xmlns:a16="http://schemas.microsoft.com/office/drawing/2014/main" id="{BB4FCC7D-A9A2-48F7-9A60-BE007E23E356}"/>
              </a:ext>
            </a:extLst>
          </p:cNvPr>
          <p:cNvGrpSpPr>
            <a:grpSpLocks/>
          </p:cNvGrpSpPr>
          <p:nvPr/>
        </p:nvGrpSpPr>
        <p:grpSpPr bwMode="auto">
          <a:xfrm>
            <a:off x="1547813" y="1958975"/>
            <a:ext cx="720725" cy="1963738"/>
            <a:chOff x="1009" y="2550"/>
            <a:chExt cx="454" cy="704"/>
          </a:xfrm>
        </p:grpSpPr>
        <p:sp>
          <p:nvSpPr>
            <p:cNvPr id="145450" name="Line 53">
              <a:extLst>
                <a:ext uri="{FF2B5EF4-FFF2-40B4-BE49-F238E27FC236}">
                  <a16:creationId xmlns:a16="http://schemas.microsoft.com/office/drawing/2014/main" id="{E15E9414-D08F-4F85-BD39-ACD75E39663C}"/>
                </a:ext>
              </a:extLst>
            </p:cNvPr>
            <p:cNvSpPr>
              <a:spLocks noChangeShapeType="1"/>
            </p:cNvSpPr>
            <p:nvPr/>
          </p:nvSpPr>
          <p:spPr bwMode="auto">
            <a:xfrm>
              <a:off x="1009" y="2550"/>
              <a:ext cx="0" cy="70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51" name="Line 54">
              <a:extLst>
                <a:ext uri="{FF2B5EF4-FFF2-40B4-BE49-F238E27FC236}">
                  <a16:creationId xmlns:a16="http://schemas.microsoft.com/office/drawing/2014/main" id="{3D935795-4109-45CB-BBDC-28C1C6D2D681}"/>
                </a:ext>
              </a:extLst>
            </p:cNvPr>
            <p:cNvSpPr>
              <a:spLocks noChangeShapeType="1"/>
            </p:cNvSpPr>
            <p:nvPr/>
          </p:nvSpPr>
          <p:spPr bwMode="auto">
            <a:xfrm flipV="1">
              <a:off x="1009" y="3254"/>
              <a:ext cx="45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5413" name="Rectangle 55">
            <a:extLst>
              <a:ext uri="{FF2B5EF4-FFF2-40B4-BE49-F238E27FC236}">
                <a16:creationId xmlns:a16="http://schemas.microsoft.com/office/drawing/2014/main" id="{7DC3C941-4F65-4946-9515-3FF54D2A31F2}"/>
              </a:ext>
            </a:extLst>
          </p:cNvPr>
          <p:cNvSpPr>
            <a:spLocks noChangeArrowheads="1"/>
          </p:cNvSpPr>
          <p:nvPr/>
        </p:nvSpPr>
        <p:spPr bwMode="auto">
          <a:xfrm>
            <a:off x="1533525" y="2165350"/>
            <a:ext cx="1143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sz="2000" b="1">
                <a:solidFill>
                  <a:schemeClr val="accent1"/>
                </a:solidFill>
                <a:ea typeface="微软雅黑" panose="020B0503020204020204" pitchFamily="34" charset="-122"/>
              </a:rPr>
              <a:t>页表索引</a:t>
            </a:r>
          </a:p>
        </p:txBody>
      </p:sp>
      <p:sp>
        <p:nvSpPr>
          <p:cNvPr id="145414" name="Rectangle 57">
            <a:extLst>
              <a:ext uri="{FF2B5EF4-FFF2-40B4-BE49-F238E27FC236}">
                <a16:creationId xmlns:a16="http://schemas.microsoft.com/office/drawing/2014/main" id="{CAFA6719-C342-4C31-B48C-2AD7894CEEEC}"/>
              </a:ext>
            </a:extLst>
          </p:cNvPr>
          <p:cNvSpPr>
            <a:spLocks noChangeArrowheads="1"/>
          </p:cNvSpPr>
          <p:nvPr/>
        </p:nvSpPr>
        <p:spPr bwMode="auto">
          <a:xfrm>
            <a:off x="219075" y="2741613"/>
            <a:ext cx="1189038" cy="581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sz="2000" b="1">
                <a:solidFill>
                  <a:schemeClr val="accent1"/>
                </a:solidFill>
                <a:ea typeface="微软雅黑" panose="020B0503020204020204" pitchFamily="34" charset="-122"/>
              </a:rPr>
              <a:t>页表基址寄存器</a:t>
            </a:r>
          </a:p>
        </p:txBody>
      </p:sp>
      <p:sp>
        <p:nvSpPr>
          <p:cNvPr id="145415" name="Line 58">
            <a:extLst>
              <a:ext uri="{FF2B5EF4-FFF2-40B4-BE49-F238E27FC236}">
                <a16:creationId xmlns:a16="http://schemas.microsoft.com/office/drawing/2014/main" id="{2C3CF7FF-6962-41A4-AD93-86F32BFD6BE0}"/>
              </a:ext>
            </a:extLst>
          </p:cNvPr>
          <p:cNvSpPr>
            <a:spLocks noChangeShapeType="1"/>
          </p:cNvSpPr>
          <p:nvPr/>
        </p:nvSpPr>
        <p:spPr bwMode="auto">
          <a:xfrm flipV="1">
            <a:off x="1149350" y="3079750"/>
            <a:ext cx="114776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6" name="Line 62">
            <a:extLst>
              <a:ext uri="{FF2B5EF4-FFF2-40B4-BE49-F238E27FC236}">
                <a16:creationId xmlns:a16="http://schemas.microsoft.com/office/drawing/2014/main" id="{9AB73C1F-6E44-43BC-B763-11C66B3A11AF}"/>
              </a:ext>
            </a:extLst>
          </p:cNvPr>
          <p:cNvSpPr>
            <a:spLocks noChangeShapeType="1"/>
          </p:cNvSpPr>
          <p:nvPr/>
        </p:nvSpPr>
        <p:spPr bwMode="auto">
          <a:xfrm>
            <a:off x="3402013" y="1968500"/>
            <a:ext cx="0" cy="33496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7" name="Line 63">
            <a:extLst>
              <a:ext uri="{FF2B5EF4-FFF2-40B4-BE49-F238E27FC236}">
                <a16:creationId xmlns:a16="http://schemas.microsoft.com/office/drawing/2014/main" id="{A77AC18B-DA40-4F4F-9B57-44C3681F55A6}"/>
              </a:ext>
            </a:extLst>
          </p:cNvPr>
          <p:cNvSpPr>
            <a:spLocks noChangeShapeType="1"/>
          </p:cNvSpPr>
          <p:nvPr/>
        </p:nvSpPr>
        <p:spPr bwMode="auto">
          <a:xfrm>
            <a:off x="3408363" y="2314575"/>
            <a:ext cx="163512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8" name="Line 64">
            <a:extLst>
              <a:ext uri="{FF2B5EF4-FFF2-40B4-BE49-F238E27FC236}">
                <a16:creationId xmlns:a16="http://schemas.microsoft.com/office/drawing/2014/main" id="{62A173CB-79C3-4217-A42C-B72671C85F7D}"/>
              </a:ext>
            </a:extLst>
          </p:cNvPr>
          <p:cNvSpPr>
            <a:spLocks noChangeShapeType="1"/>
          </p:cNvSpPr>
          <p:nvPr/>
        </p:nvSpPr>
        <p:spPr bwMode="auto">
          <a:xfrm>
            <a:off x="5067300" y="2284413"/>
            <a:ext cx="0" cy="134937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9" name="Line 65">
            <a:extLst>
              <a:ext uri="{FF2B5EF4-FFF2-40B4-BE49-F238E27FC236}">
                <a16:creationId xmlns:a16="http://schemas.microsoft.com/office/drawing/2014/main" id="{A708C9EE-3CEA-4E79-9C17-7DE9539D486F}"/>
              </a:ext>
            </a:extLst>
          </p:cNvPr>
          <p:cNvSpPr>
            <a:spLocks noChangeShapeType="1"/>
          </p:cNvSpPr>
          <p:nvPr/>
        </p:nvSpPr>
        <p:spPr bwMode="auto">
          <a:xfrm>
            <a:off x="4211638" y="4038600"/>
            <a:ext cx="80962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0" name="Line 66">
            <a:extLst>
              <a:ext uri="{FF2B5EF4-FFF2-40B4-BE49-F238E27FC236}">
                <a16:creationId xmlns:a16="http://schemas.microsoft.com/office/drawing/2014/main" id="{0878389B-544B-471B-ABFB-7E2D77C8B229}"/>
              </a:ext>
            </a:extLst>
          </p:cNvPr>
          <p:cNvSpPr>
            <a:spLocks noChangeShapeType="1"/>
          </p:cNvSpPr>
          <p:nvPr/>
        </p:nvSpPr>
        <p:spPr bwMode="auto">
          <a:xfrm>
            <a:off x="5021263" y="4044950"/>
            <a:ext cx="0" cy="9398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5421" name="Group 67">
            <a:extLst>
              <a:ext uri="{FF2B5EF4-FFF2-40B4-BE49-F238E27FC236}">
                <a16:creationId xmlns:a16="http://schemas.microsoft.com/office/drawing/2014/main" id="{D0A3D92C-AACD-4239-9811-50FE20E96613}"/>
              </a:ext>
            </a:extLst>
          </p:cNvPr>
          <p:cNvGrpSpPr>
            <a:grpSpLocks/>
          </p:cNvGrpSpPr>
          <p:nvPr/>
        </p:nvGrpSpPr>
        <p:grpSpPr bwMode="auto">
          <a:xfrm>
            <a:off x="2298700" y="2608263"/>
            <a:ext cx="1892300" cy="3411537"/>
            <a:chOff x="1482" y="2762"/>
            <a:chExt cx="1192" cy="1223"/>
          </a:xfrm>
        </p:grpSpPr>
        <p:sp>
          <p:nvSpPr>
            <p:cNvPr id="145437" name="Line 68">
              <a:extLst>
                <a:ext uri="{FF2B5EF4-FFF2-40B4-BE49-F238E27FC236}">
                  <a16:creationId xmlns:a16="http://schemas.microsoft.com/office/drawing/2014/main" id="{1FD09A68-634F-4F9B-8428-6B372199950E}"/>
                </a:ext>
              </a:extLst>
            </p:cNvPr>
            <p:cNvSpPr>
              <a:spLocks noChangeShapeType="1"/>
            </p:cNvSpPr>
            <p:nvPr/>
          </p:nvSpPr>
          <p:spPr bwMode="auto">
            <a:xfrm>
              <a:off x="1482" y="2790"/>
              <a:ext cx="0" cy="11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8" name="Line 69">
              <a:extLst>
                <a:ext uri="{FF2B5EF4-FFF2-40B4-BE49-F238E27FC236}">
                  <a16:creationId xmlns:a16="http://schemas.microsoft.com/office/drawing/2014/main" id="{8FEE4F0B-EC12-4AB2-8F66-130AF4F8F9F0}"/>
                </a:ext>
              </a:extLst>
            </p:cNvPr>
            <p:cNvSpPr>
              <a:spLocks noChangeShapeType="1"/>
            </p:cNvSpPr>
            <p:nvPr/>
          </p:nvSpPr>
          <p:spPr bwMode="auto">
            <a:xfrm>
              <a:off x="2674" y="2790"/>
              <a:ext cx="0" cy="11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9" name="Line 70">
              <a:extLst>
                <a:ext uri="{FF2B5EF4-FFF2-40B4-BE49-F238E27FC236}">
                  <a16:creationId xmlns:a16="http://schemas.microsoft.com/office/drawing/2014/main" id="{5F89E268-39E1-4AED-991A-44B6911750C2}"/>
                </a:ext>
              </a:extLst>
            </p:cNvPr>
            <p:cNvSpPr>
              <a:spLocks noChangeShapeType="1"/>
            </p:cNvSpPr>
            <p:nvPr/>
          </p:nvSpPr>
          <p:spPr bwMode="auto">
            <a:xfrm>
              <a:off x="1486" y="2986"/>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0" name="Line 71">
              <a:extLst>
                <a:ext uri="{FF2B5EF4-FFF2-40B4-BE49-F238E27FC236}">
                  <a16:creationId xmlns:a16="http://schemas.microsoft.com/office/drawing/2014/main" id="{5B91FBBC-C9FE-4233-A180-73D6BB5B0685}"/>
                </a:ext>
              </a:extLst>
            </p:cNvPr>
            <p:cNvSpPr>
              <a:spLocks noChangeShapeType="1"/>
            </p:cNvSpPr>
            <p:nvPr/>
          </p:nvSpPr>
          <p:spPr bwMode="auto">
            <a:xfrm>
              <a:off x="1486" y="3170"/>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1" name="Line 72">
              <a:extLst>
                <a:ext uri="{FF2B5EF4-FFF2-40B4-BE49-F238E27FC236}">
                  <a16:creationId xmlns:a16="http://schemas.microsoft.com/office/drawing/2014/main" id="{60123FAA-02A0-4ED3-9944-C4109B35D427}"/>
                </a:ext>
              </a:extLst>
            </p:cNvPr>
            <p:cNvSpPr>
              <a:spLocks noChangeShapeType="1"/>
            </p:cNvSpPr>
            <p:nvPr/>
          </p:nvSpPr>
          <p:spPr bwMode="auto">
            <a:xfrm>
              <a:off x="1486" y="3386"/>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2" name="Line 73">
              <a:extLst>
                <a:ext uri="{FF2B5EF4-FFF2-40B4-BE49-F238E27FC236}">
                  <a16:creationId xmlns:a16="http://schemas.microsoft.com/office/drawing/2014/main" id="{00ED7AAC-14A2-44D4-BE6A-7219CC381171}"/>
                </a:ext>
              </a:extLst>
            </p:cNvPr>
            <p:cNvSpPr>
              <a:spLocks noChangeShapeType="1"/>
            </p:cNvSpPr>
            <p:nvPr/>
          </p:nvSpPr>
          <p:spPr bwMode="auto">
            <a:xfrm>
              <a:off x="1486" y="3530"/>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3" name="Line 74">
              <a:extLst>
                <a:ext uri="{FF2B5EF4-FFF2-40B4-BE49-F238E27FC236}">
                  <a16:creationId xmlns:a16="http://schemas.microsoft.com/office/drawing/2014/main" id="{4A78DF00-B3AA-4904-BE95-BFD20224AC16}"/>
                </a:ext>
              </a:extLst>
            </p:cNvPr>
            <p:cNvSpPr>
              <a:spLocks noChangeShapeType="1"/>
            </p:cNvSpPr>
            <p:nvPr/>
          </p:nvSpPr>
          <p:spPr bwMode="auto">
            <a:xfrm>
              <a:off x="1716" y="2990"/>
              <a:ext cx="0" cy="512"/>
            </a:xfrm>
            <a:prstGeom prst="line">
              <a:avLst/>
            </a:prstGeom>
            <a:noFill/>
            <a:ln w="28575">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4" name="Line 75">
              <a:extLst>
                <a:ext uri="{FF2B5EF4-FFF2-40B4-BE49-F238E27FC236}">
                  <a16:creationId xmlns:a16="http://schemas.microsoft.com/office/drawing/2014/main" id="{FBF3EEDD-F207-48D7-BE4E-FC9F1E8AFEB1}"/>
                </a:ext>
              </a:extLst>
            </p:cNvPr>
            <p:cNvSpPr>
              <a:spLocks noChangeShapeType="1"/>
            </p:cNvSpPr>
            <p:nvPr/>
          </p:nvSpPr>
          <p:spPr bwMode="auto">
            <a:xfrm>
              <a:off x="2204" y="2990"/>
              <a:ext cx="0" cy="512"/>
            </a:xfrm>
            <a:prstGeom prst="line">
              <a:avLst/>
            </a:prstGeom>
            <a:noFill/>
            <a:ln w="28575">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5" name="Rectangle 76">
              <a:extLst>
                <a:ext uri="{FF2B5EF4-FFF2-40B4-BE49-F238E27FC236}">
                  <a16:creationId xmlns:a16="http://schemas.microsoft.com/office/drawing/2014/main" id="{AE115C85-674F-46F6-BAF8-1145853D047A}"/>
                </a:ext>
              </a:extLst>
            </p:cNvPr>
            <p:cNvSpPr>
              <a:spLocks noChangeArrowheads="1"/>
            </p:cNvSpPr>
            <p:nvPr/>
          </p:nvSpPr>
          <p:spPr bwMode="auto">
            <a:xfrm>
              <a:off x="1581" y="2762"/>
              <a:ext cx="8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i="1">
                  <a:solidFill>
                    <a:srgbClr val="CC0000"/>
                  </a:solidFill>
                  <a:latin typeface="微软雅黑" panose="020B0503020204020204" pitchFamily="34" charset="-122"/>
                  <a:ea typeface="微软雅黑" panose="020B0503020204020204" pitchFamily="34" charset="-122"/>
                </a:rPr>
                <a:t>Page Table</a:t>
              </a:r>
            </a:p>
          </p:txBody>
        </p:sp>
        <p:sp>
          <p:nvSpPr>
            <p:cNvPr id="145446" name="Rectangle 77">
              <a:extLst>
                <a:ext uri="{FF2B5EF4-FFF2-40B4-BE49-F238E27FC236}">
                  <a16:creationId xmlns:a16="http://schemas.microsoft.com/office/drawing/2014/main" id="{4CF537CC-4C5A-4ACA-A7BB-BDE3E16C9621}"/>
                </a:ext>
              </a:extLst>
            </p:cNvPr>
            <p:cNvSpPr>
              <a:spLocks noChangeArrowheads="1"/>
            </p:cNvSpPr>
            <p:nvPr/>
          </p:nvSpPr>
          <p:spPr bwMode="auto">
            <a:xfrm>
              <a:off x="1500" y="3194"/>
              <a:ext cx="18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solidFill>
                    <a:srgbClr val="0000FF"/>
                  </a:solidFill>
                  <a:latin typeface="微软雅黑" panose="020B0503020204020204" pitchFamily="34" charset="-122"/>
                  <a:ea typeface="微软雅黑" panose="020B0503020204020204" pitchFamily="34" charset="-122"/>
                </a:rPr>
                <a:t>V</a:t>
              </a:r>
            </a:p>
          </p:txBody>
        </p:sp>
        <p:sp>
          <p:nvSpPr>
            <p:cNvPr id="145447" name="Rectangle 78">
              <a:extLst>
                <a:ext uri="{FF2B5EF4-FFF2-40B4-BE49-F238E27FC236}">
                  <a16:creationId xmlns:a16="http://schemas.microsoft.com/office/drawing/2014/main" id="{2F477E40-70CA-4BA8-84D8-FA4B760342D1}"/>
                </a:ext>
              </a:extLst>
            </p:cNvPr>
            <p:cNvSpPr>
              <a:spLocks noChangeArrowheads="1"/>
            </p:cNvSpPr>
            <p:nvPr/>
          </p:nvSpPr>
          <p:spPr bwMode="auto">
            <a:xfrm>
              <a:off x="1725" y="3138"/>
              <a:ext cx="48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endParaRPr lang="en-US" altLang="zh-CN" sz="1400" b="1">
                <a:solidFill>
                  <a:srgbClr val="0000FF"/>
                </a:solidFill>
                <a:ea typeface="宋体" panose="02010600030101010101" pitchFamily="2" charset="-122"/>
              </a:endParaRPr>
            </a:p>
            <a:p>
              <a:pPr>
                <a:lnSpc>
                  <a:spcPct val="90000"/>
                </a:lnSpc>
              </a:pPr>
              <a:r>
                <a:rPr lang="en-US" altLang="zh-CN" sz="1500" b="1">
                  <a:solidFill>
                    <a:srgbClr val="0000FF"/>
                  </a:solidFill>
                  <a:latin typeface="微软雅黑" panose="020B0503020204020204" pitchFamily="34" charset="-122"/>
                  <a:ea typeface="微软雅黑" panose="020B0503020204020204" pitchFamily="34" charset="-122"/>
                </a:rPr>
                <a:t>Access</a:t>
              </a:r>
            </a:p>
            <a:p>
              <a:pPr>
                <a:lnSpc>
                  <a:spcPct val="90000"/>
                </a:lnSpc>
              </a:pPr>
              <a:r>
                <a:rPr lang="en-US" altLang="zh-CN" sz="1500" b="1">
                  <a:solidFill>
                    <a:srgbClr val="0000FF"/>
                  </a:solidFill>
                  <a:latin typeface="微软雅黑" panose="020B0503020204020204" pitchFamily="34" charset="-122"/>
                  <a:ea typeface="微软雅黑" panose="020B0503020204020204" pitchFamily="34" charset="-122"/>
                </a:rPr>
                <a:t>Rights</a:t>
              </a:r>
            </a:p>
          </p:txBody>
        </p:sp>
        <p:sp>
          <p:nvSpPr>
            <p:cNvPr id="145448" name="Rectangle 79">
              <a:extLst>
                <a:ext uri="{FF2B5EF4-FFF2-40B4-BE49-F238E27FC236}">
                  <a16:creationId xmlns:a16="http://schemas.microsoft.com/office/drawing/2014/main" id="{7F924AD6-0612-4136-A7F5-B6FF9DEA59BF}"/>
                </a:ext>
              </a:extLst>
            </p:cNvPr>
            <p:cNvSpPr>
              <a:spLocks noChangeArrowheads="1"/>
            </p:cNvSpPr>
            <p:nvPr/>
          </p:nvSpPr>
          <p:spPr bwMode="auto">
            <a:xfrm>
              <a:off x="2294" y="3210"/>
              <a:ext cx="3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solidFill>
                    <a:srgbClr val="0000FF"/>
                  </a:solidFill>
                  <a:latin typeface="微软雅黑" panose="020B0503020204020204" pitchFamily="34" charset="-122"/>
                  <a:ea typeface="微软雅黑" panose="020B0503020204020204" pitchFamily="34" charset="-122"/>
                </a:rPr>
                <a:t>PF#</a:t>
              </a:r>
            </a:p>
          </p:txBody>
        </p:sp>
        <p:sp>
          <p:nvSpPr>
            <p:cNvPr id="145449" name="Rectangle 80">
              <a:extLst>
                <a:ext uri="{FF2B5EF4-FFF2-40B4-BE49-F238E27FC236}">
                  <a16:creationId xmlns:a16="http://schemas.microsoft.com/office/drawing/2014/main" id="{B7B6939D-E7EA-4DCF-BC59-2ED2054397CF}"/>
                </a:ext>
              </a:extLst>
            </p:cNvPr>
            <p:cNvSpPr>
              <a:spLocks noChangeArrowheads="1"/>
            </p:cNvSpPr>
            <p:nvPr/>
          </p:nvSpPr>
          <p:spPr bwMode="auto">
            <a:xfrm>
              <a:off x="1563" y="3634"/>
              <a:ext cx="9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85000"/>
                </a:lnSpc>
              </a:pPr>
              <a:r>
                <a:rPr lang="zh-CN" altLang="en-US" sz="1900" b="1">
                  <a:solidFill>
                    <a:schemeClr val="accent1"/>
                  </a:solidFill>
                  <a:ea typeface="微软雅黑" panose="020B0503020204020204" pitchFamily="34" charset="-122"/>
                </a:rPr>
                <a:t>页表位于主存</a:t>
              </a:r>
            </a:p>
          </p:txBody>
        </p:sp>
      </p:grpSp>
      <p:grpSp>
        <p:nvGrpSpPr>
          <p:cNvPr id="145422" name="Group 82">
            <a:extLst>
              <a:ext uri="{FF2B5EF4-FFF2-40B4-BE49-F238E27FC236}">
                <a16:creationId xmlns:a16="http://schemas.microsoft.com/office/drawing/2014/main" id="{8EAA07D1-48F3-4FC7-907E-6200626D9447}"/>
              </a:ext>
            </a:extLst>
          </p:cNvPr>
          <p:cNvGrpSpPr>
            <a:grpSpLocks/>
          </p:cNvGrpSpPr>
          <p:nvPr/>
        </p:nvGrpSpPr>
        <p:grpSpPr bwMode="auto">
          <a:xfrm>
            <a:off x="4437063" y="4953000"/>
            <a:ext cx="3527425" cy="512763"/>
            <a:chOff x="2820" y="3618"/>
            <a:chExt cx="2222" cy="184"/>
          </a:xfrm>
        </p:grpSpPr>
        <p:sp>
          <p:nvSpPr>
            <p:cNvPr id="145432" name="Rectangle 83">
              <a:extLst>
                <a:ext uri="{FF2B5EF4-FFF2-40B4-BE49-F238E27FC236}">
                  <a16:creationId xmlns:a16="http://schemas.microsoft.com/office/drawing/2014/main" id="{F3C0CD56-C591-4D90-AEDD-EAA59D754605}"/>
                </a:ext>
              </a:extLst>
            </p:cNvPr>
            <p:cNvSpPr>
              <a:spLocks noChangeArrowheads="1"/>
            </p:cNvSpPr>
            <p:nvPr/>
          </p:nvSpPr>
          <p:spPr bwMode="auto">
            <a:xfrm>
              <a:off x="2820" y="3618"/>
              <a:ext cx="181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45433" name="Rectangle 84">
              <a:extLst>
                <a:ext uri="{FF2B5EF4-FFF2-40B4-BE49-F238E27FC236}">
                  <a16:creationId xmlns:a16="http://schemas.microsoft.com/office/drawing/2014/main" id="{A8819DEF-374D-4340-BEE2-0E9F176C08B5}"/>
                </a:ext>
              </a:extLst>
            </p:cNvPr>
            <p:cNvSpPr>
              <a:spLocks noChangeArrowheads="1"/>
            </p:cNvSpPr>
            <p:nvPr/>
          </p:nvSpPr>
          <p:spPr bwMode="auto">
            <a:xfrm>
              <a:off x="2834" y="3638"/>
              <a:ext cx="7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frame no.</a:t>
              </a:r>
            </a:p>
          </p:txBody>
        </p:sp>
        <p:sp>
          <p:nvSpPr>
            <p:cNvPr id="145434" name="Rectangle 85">
              <a:extLst>
                <a:ext uri="{FF2B5EF4-FFF2-40B4-BE49-F238E27FC236}">
                  <a16:creationId xmlns:a16="http://schemas.microsoft.com/office/drawing/2014/main" id="{CC4BE490-97A3-49A9-8C26-0535F778D6A6}"/>
                </a:ext>
              </a:extLst>
            </p:cNvPr>
            <p:cNvSpPr>
              <a:spLocks noChangeArrowheads="1"/>
            </p:cNvSpPr>
            <p:nvPr/>
          </p:nvSpPr>
          <p:spPr bwMode="auto">
            <a:xfrm>
              <a:off x="4062" y="3638"/>
              <a:ext cx="38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disp</a:t>
              </a:r>
            </a:p>
          </p:txBody>
        </p:sp>
        <p:sp>
          <p:nvSpPr>
            <p:cNvPr id="145435" name="Line 86">
              <a:extLst>
                <a:ext uri="{FF2B5EF4-FFF2-40B4-BE49-F238E27FC236}">
                  <a16:creationId xmlns:a16="http://schemas.microsoft.com/office/drawing/2014/main" id="{8C72E5D5-C962-4552-B2FC-E5EC05A1AC4E}"/>
                </a:ext>
              </a:extLst>
            </p:cNvPr>
            <p:cNvSpPr>
              <a:spLocks noChangeShapeType="1"/>
            </p:cNvSpPr>
            <p:nvPr/>
          </p:nvSpPr>
          <p:spPr bwMode="auto">
            <a:xfrm>
              <a:off x="3881" y="361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6" name="Rectangle 87">
              <a:extLst>
                <a:ext uri="{FF2B5EF4-FFF2-40B4-BE49-F238E27FC236}">
                  <a16:creationId xmlns:a16="http://schemas.microsoft.com/office/drawing/2014/main" id="{3C88045A-D5B9-4B0E-9B5D-3183B588715A}"/>
                </a:ext>
              </a:extLst>
            </p:cNvPr>
            <p:cNvSpPr>
              <a:spLocks noChangeArrowheads="1"/>
            </p:cNvSpPr>
            <p:nvPr/>
          </p:nvSpPr>
          <p:spPr bwMode="auto">
            <a:xfrm>
              <a:off x="4748" y="3640"/>
              <a:ext cx="2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900" b="1">
                  <a:solidFill>
                    <a:srgbClr val="0000FF"/>
                  </a:solidFill>
                  <a:latin typeface="微软雅黑" panose="020B0503020204020204" pitchFamily="34" charset="-122"/>
                  <a:ea typeface="微软雅黑" panose="020B0503020204020204" pitchFamily="34" charset="-122"/>
                </a:rPr>
                <a:t>PA</a:t>
              </a:r>
            </a:p>
          </p:txBody>
        </p:sp>
      </p:grpSp>
      <p:sp>
        <p:nvSpPr>
          <p:cNvPr id="660524" name="Text Box 89">
            <a:extLst>
              <a:ext uri="{FF2B5EF4-FFF2-40B4-BE49-F238E27FC236}">
                <a16:creationId xmlns:a16="http://schemas.microsoft.com/office/drawing/2014/main" id="{FDBEE39E-D318-44DD-A5FB-BD36D2280F79}"/>
              </a:ext>
            </a:extLst>
          </p:cNvPr>
          <p:cNvSpPr txBox="1">
            <a:spLocks noChangeArrowheads="1"/>
          </p:cNvSpPr>
          <p:nvPr/>
        </p:nvSpPr>
        <p:spPr bwMode="auto">
          <a:xfrm>
            <a:off x="5584825" y="1533525"/>
            <a:ext cx="2938463"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当</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V=0</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时，发生缺页</a:t>
            </a:r>
          </a:p>
          <a:p>
            <a:pPr eaLnBrk="1" hangingPunct="1">
              <a:spcBef>
                <a:spcPct val="20000"/>
              </a:spcBef>
            </a:pP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当读写操作不符合存取权限（</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Access Right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）时，发生保护违例</a:t>
            </a:r>
            <a:endPar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20000"/>
              </a:spcBef>
            </a:pP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PF#</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为对应的物理页号（页框号或实页号）</a:t>
            </a:r>
          </a:p>
        </p:txBody>
      </p:sp>
      <p:sp>
        <p:nvSpPr>
          <p:cNvPr id="660525" name="Line 90">
            <a:extLst>
              <a:ext uri="{FF2B5EF4-FFF2-40B4-BE49-F238E27FC236}">
                <a16:creationId xmlns:a16="http://schemas.microsoft.com/office/drawing/2014/main" id="{612F670A-96D8-46EF-AD84-D961A5A4109E}"/>
              </a:ext>
            </a:extLst>
          </p:cNvPr>
          <p:cNvSpPr>
            <a:spLocks noChangeShapeType="1"/>
          </p:cNvSpPr>
          <p:nvPr/>
        </p:nvSpPr>
        <p:spPr bwMode="auto">
          <a:xfrm flipH="1">
            <a:off x="2516188" y="1712913"/>
            <a:ext cx="3060700" cy="201295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60526" name="Line 91">
            <a:extLst>
              <a:ext uri="{FF2B5EF4-FFF2-40B4-BE49-F238E27FC236}">
                <a16:creationId xmlns:a16="http://schemas.microsoft.com/office/drawing/2014/main" id="{C7ACDC8C-76A5-4E97-86C7-F0CB9045CAAF}"/>
              </a:ext>
            </a:extLst>
          </p:cNvPr>
          <p:cNvSpPr>
            <a:spLocks noChangeShapeType="1"/>
          </p:cNvSpPr>
          <p:nvPr/>
        </p:nvSpPr>
        <p:spPr bwMode="auto">
          <a:xfrm flipH="1">
            <a:off x="3257550" y="2168525"/>
            <a:ext cx="2295525" cy="160020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60527" name="Line 91">
            <a:extLst>
              <a:ext uri="{FF2B5EF4-FFF2-40B4-BE49-F238E27FC236}">
                <a16:creationId xmlns:a16="http://schemas.microsoft.com/office/drawing/2014/main" id="{8757F386-4999-4DF3-8B69-90995221E648}"/>
              </a:ext>
            </a:extLst>
          </p:cNvPr>
          <p:cNvSpPr>
            <a:spLocks noChangeShapeType="1"/>
          </p:cNvSpPr>
          <p:nvPr/>
        </p:nvSpPr>
        <p:spPr bwMode="auto">
          <a:xfrm flipH="1">
            <a:off x="4105384" y="2950197"/>
            <a:ext cx="1492250" cy="1060450"/>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45427" name="Line 48">
            <a:extLst>
              <a:ext uri="{FF2B5EF4-FFF2-40B4-BE49-F238E27FC236}">
                <a16:creationId xmlns:a16="http://schemas.microsoft.com/office/drawing/2014/main" id="{71A6070B-2734-4C7C-B9A2-89F88A7FE3E2}"/>
              </a:ext>
            </a:extLst>
          </p:cNvPr>
          <p:cNvSpPr>
            <a:spLocks noChangeShapeType="1"/>
          </p:cNvSpPr>
          <p:nvPr/>
        </p:nvSpPr>
        <p:spPr bwMode="auto">
          <a:xfrm>
            <a:off x="5067300" y="3633788"/>
            <a:ext cx="170973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5428" name="Line 49">
            <a:extLst>
              <a:ext uri="{FF2B5EF4-FFF2-40B4-BE49-F238E27FC236}">
                <a16:creationId xmlns:a16="http://schemas.microsoft.com/office/drawing/2014/main" id="{4378EB0A-BA02-48B4-88D8-DEE55122441C}"/>
              </a:ext>
            </a:extLst>
          </p:cNvPr>
          <p:cNvSpPr>
            <a:spLocks noChangeShapeType="1"/>
          </p:cNvSpPr>
          <p:nvPr/>
        </p:nvSpPr>
        <p:spPr bwMode="auto">
          <a:xfrm>
            <a:off x="6777038" y="3633788"/>
            <a:ext cx="0" cy="1350962"/>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5429" name="Rectangle 50">
            <a:extLst>
              <a:ext uri="{FF2B5EF4-FFF2-40B4-BE49-F238E27FC236}">
                <a16:creationId xmlns:a16="http://schemas.microsoft.com/office/drawing/2014/main" id="{5DE8370F-E83F-47AC-B995-0156A2641319}"/>
              </a:ext>
            </a:extLst>
          </p:cNvPr>
          <p:cNvSpPr>
            <a:spLocks noChangeArrowheads="1"/>
          </p:cNvSpPr>
          <p:nvPr/>
        </p:nvSpPr>
        <p:spPr bwMode="auto">
          <a:xfrm>
            <a:off x="4476750" y="836613"/>
            <a:ext cx="2246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微软雅黑" panose="020B0503020204020204" pitchFamily="34" charset="-122"/>
                <a:ea typeface="微软雅黑" panose="020B0503020204020204" pitchFamily="34" charset="-122"/>
              </a:rPr>
              <a:t>disp</a:t>
            </a:r>
            <a:r>
              <a:rPr lang="zh-CN" altLang="en-US" sz="2000" b="1">
                <a:latin typeface="微软雅黑" panose="020B0503020204020204" pitchFamily="34" charset="-122"/>
                <a:ea typeface="微软雅黑" panose="020B0503020204020204" pitchFamily="34" charset="-122"/>
              </a:rPr>
              <a:t>为页内偏移量</a:t>
            </a:r>
          </a:p>
        </p:txBody>
      </p:sp>
      <p:sp>
        <p:nvSpPr>
          <p:cNvPr id="660531" name="Text Box 51">
            <a:extLst>
              <a:ext uri="{FF2B5EF4-FFF2-40B4-BE49-F238E27FC236}">
                <a16:creationId xmlns:a16="http://schemas.microsoft.com/office/drawing/2014/main" id="{CC241CC3-0628-411B-A015-42AEBDCDF6AE}"/>
              </a:ext>
            </a:extLst>
          </p:cNvPr>
          <p:cNvSpPr txBox="1">
            <a:spLocks noChangeArrowheads="1"/>
          </p:cNvSpPr>
          <p:nvPr/>
        </p:nvSpPr>
        <p:spPr bwMode="auto">
          <a:xfrm>
            <a:off x="7345363" y="2471738"/>
            <a:ext cx="1493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rgbClr val="A50021"/>
                </a:solidFill>
                <a:latin typeface="微软雅黑" panose="020B0503020204020204" pitchFamily="34" charset="-122"/>
                <a:ea typeface="微软雅黑" panose="020B0503020204020204" pitchFamily="34" charset="-122"/>
              </a:rPr>
              <a:t>访问越权</a:t>
            </a:r>
          </a:p>
        </p:txBody>
      </p:sp>
      <p:sp>
        <p:nvSpPr>
          <p:cNvPr id="145431" name="Text Box 52">
            <a:extLst>
              <a:ext uri="{FF2B5EF4-FFF2-40B4-BE49-F238E27FC236}">
                <a16:creationId xmlns:a16="http://schemas.microsoft.com/office/drawing/2014/main" id="{933BD9FD-3658-421A-8A3D-E0B224A1A4B6}"/>
              </a:ext>
            </a:extLst>
          </p:cNvPr>
          <p:cNvSpPr txBox="1">
            <a:spLocks noChangeArrowheads="1"/>
          </p:cNvSpPr>
          <p:nvPr/>
        </p:nvSpPr>
        <p:spPr bwMode="auto">
          <a:xfrm>
            <a:off x="274638" y="5937250"/>
            <a:ext cx="8345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问题：虚拟页与主存页框之间采用全相联方式进行映射，为何不像全相联</a:t>
            </a:r>
            <a:r>
              <a:rPr lang="en-US" altLang="zh-CN" sz="2000" b="1" dirty="0">
                <a:latin typeface="微软雅黑" panose="020B0503020204020204" pitchFamily="34" charset="-122"/>
                <a:ea typeface="微软雅黑" panose="020B0503020204020204" pitchFamily="34" charset="-122"/>
              </a:rPr>
              <a:t>Cache</a:t>
            </a:r>
            <a:r>
              <a:rPr lang="zh-CN" altLang="en-US" sz="2000" b="1" dirty="0">
                <a:latin typeface="微软雅黑" panose="020B0503020204020204" pitchFamily="34" charset="-122"/>
                <a:ea typeface="微软雅黑" panose="020B0503020204020204" pitchFamily="34" charset="-122"/>
              </a:rPr>
              <a:t>那样（高位地址是</a:t>
            </a:r>
            <a:r>
              <a:rPr lang="en-US" altLang="zh-CN" sz="2000" b="1" dirty="0">
                <a:latin typeface="微软雅黑" panose="020B0503020204020204" pitchFamily="34" charset="-122"/>
                <a:ea typeface="微软雅黑" panose="020B0503020204020204" pitchFamily="34" charset="-122"/>
              </a:rPr>
              <a:t>Tag</a:t>
            </a:r>
            <a:r>
              <a:rPr lang="zh-CN" altLang="en-US" sz="2000" b="1" dirty="0">
                <a:latin typeface="微软雅黑" panose="020B0503020204020204" pitchFamily="34" charset="-122"/>
                <a:ea typeface="微软雅黑" panose="020B0503020204020204" pitchFamily="34" charset="-122"/>
              </a:rPr>
              <a:t>），而高位地址是索引呢？</a:t>
            </a:r>
          </a:p>
        </p:txBody>
      </p:sp>
      <p:sp>
        <p:nvSpPr>
          <p:cNvPr id="2" name="灯片编号占位符 1">
            <a:extLst>
              <a:ext uri="{FF2B5EF4-FFF2-40B4-BE49-F238E27FC236}">
                <a16:creationId xmlns:a16="http://schemas.microsoft.com/office/drawing/2014/main" id="{14DDFE15-EB28-42F3-9B0E-9B54A09E22F0}"/>
              </a:ext>
            </a:extLst>
          </p:cNvPr>
          <p:cNvSpPr>
            <a:spLocks noGrp="1"/>
          </p:cNvSpPr>
          <p:nvPr>
            <p:ph type="sldNum" sz="quarter" idx="10"/>
          </p:nvPr>
        </p:nvSpPr>
        <p:spPr/>
        <p:txBody>
          <a:bodyPr/>
          <a:lstStyle/>
          <a:p>
            <a:pPr>
              <a:defRPr/>
            </a:pPr>
            <a:fld id="{E5695708-78D6-49FC-AD1D-A92B2AA36AF2}" type="slidenum">
              <a:rPr lang="zh-CN" altLang="en-US" smtClean="0"/>
              <a:pPr>
                <a:defRPr/>
              </a:pPr>
              <a:t>72</a:t>
            </a:fld>
            <a:endParaRPr lang="zh-CN" altLang="en-US"/>
          </a:p>
        </p:txBody>
      </p:sp>
    </p:spTree>
    <p:extLst>
      <p:ext uri="{BB962C8B-B14F-4D97-AF65-F5344CB8AC3E}">
        <p14:creationId xmlns:p14="http://schemas.microsoft.com/office/powerpoint/2010/main" val="718006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5431"/>
                                        </p:tgtEl>
                                        <p:attrNameLst>
                                          <p:attrName>style.visibility</p:attrName>
                                        </p:attrNameLst>
                                      </p:cBhvr>
                                      <p:to>
                                        <p:strVal val="visible"/>
                                      </p:to>
                                    </p:set>
                                    <p:animEffect transition="in" filter="wipe(down)">
                                      <p:cBhvr>
                                        <p:cTn id="7" dur="500"/>
                                        <p:tgtEl>
                                          <p:spTgt spid="1454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0524">
                                            <p:txEl>
                                              <p:pRg st="0" end="0"/>
                                            </p:txEl>
                                          </p:spTgt>
                                        </p:tgtEl>
                                        <p:attrNameLst>
                                          <p:attrName>style.visibility</p:attrName>
                                        </p:attrNameLst>
                                      </p:cBhvr>
                                      <p:to>
                                        <p:strVal val="visible"/>
                                      </p:to>
                                    </p:set>
                                    <p:animEffect transition="in" filter="blinds(horizontal)">
                                      <p:cBhvr>
                                        <p:cTn id="12" dur="500"/>
                                        <p:tgtEl>
                                          <p:spTgt spid="660524">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60525"/>
                                        </p:tgtEl>
                                        <p:attrNameLst>
                                          <p:attrName>style.visibility</p:attrName>
                                        </p:attrNameLst>
                                      </p:cBhvr>
                                      <p:to>
                                        <p:strVal val="visible"/>
                                      </p:to>
                                    </p:set>
                                    <p:animEffect transition="in" filter="blinds(horizontal)">
                                      <p:cBhvr>
                                        <p:cTn id="16" dur="500"/>
                                        <p:tgtEl>
                                          <p:spTgt spid="66052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60524">
                                            <p:txEl>
                                              <p:pRg st="1" end="1"/>
                                            </p:txEl>
                                          </p:spTgt>
                                        </p:tgtEl>
                                        <p:attrNameLst>
                                          <p:attrName>style.visibility</p:attrName>
                                        </p:attrNameLst>
                                      </p:cBhvr>
                                      <p:to>
                                        <p:strVal val="visible"/>
                                      </p:to>
                                    </p:set>
                                    <p:animEffect transition="in" filter="blinds(horizontal)">
                                      <p:cBhvr>
                                        <p:cTn id="21" dur="500"/>
                                        <p:tgtEl>
                                          <p:spTgt spid="660524">
                                            <p:txEl>
                                              <p:pRg st="1" end="1"/>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660526"/>
                                        </p:tgtEl>
                                        <p:attrNameLst>
                                          <p:attrName>style.visibility</p:attrName>
                                        </p:attrNameLst>
                                      </p:cBhvr>
                                      <p:to>
                                        <p:strVal val="visible"/>
                                      </p:to>
                                    </p:set>
                                    <p:animEffect transition="in" filter="blinds(horizontal)">
                                      <p:cBhvr>
                                        <p:cTn id="25" dur="500"/>
                                        <p:tgtEl>
                                          <p:spTgt spid="6605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0531"/>
                                        </p:tgtEl>
                                        <p:attrNameLst>
                                          <p:attrName>style.visibility</p:attrName>
                                        </p:attrNameLst>
                                      </p:cBhvr>
                                      <p:to>
                                        <p:strVal val="visible"/>
                                      </p:to>
                                    </p:set>
                                    <p:animEffect transition="in" filter="blinds(horizontal)">
                                      <p:cBhvr>
                                        <p:cTn id="30" dur="500"/>
                                        <p:tgtEl>
                                          <p:spTgt spid="66053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60524">
                                            <p:txEl>
                                              <p:pRg st="2" end="2"/>
                                            </p:txEl>
                                          </p:spTgt>
                                        </p:tgtEl>
                                        <p:attrNameLst>
                                          <p:attrName>style.visibility</p:attrName>
                                        </p:attrNameLst>
                                      </p:cBhvr>
                                      <p:to>
                                        <p:strVal val="visible"/>
                                      </p:to>
                                    </p:set>
                                    <p:animEffect transition="in" filter="blinds(horizontal)">
                                      <p:cBhvr>
                                        <p:cTn id="35" dur="500"/>
                                        <p:tgtEl>
                                          <p:spTgt spid="660524">
                                            <p:txEl>
                                              <p:pRg st="2" end="2"/>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660527"/>
                                        </p:tgtEl>
                                        <p:attrNameLst>
                                          <p:attrName>style.visibility</p:attrName>
                                        </p:attrNameLst>
                                      </p:cBhvr>
                                      <p:to>
                                        <p:strVal val="visible"/>
                                      </p:to>
                                    </p:set>
                                    <p:animEffect transition="in" filter="blinds(horizontal)">
                                      <p:cBhvr>
                                        <p:cTn id="39" dur="500"/>
                                        <p:tgtEl>
                                          <p:spTgt spid="66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31" grpId="0"/>
      <p:bldP spid="1454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A7199CF-427A-46C7-9344-8E9D4E9B8251}"/>
              </a:ext>
            </a:extLst>
          </p:cNvPr>
          <p:cNvSpPr>
            <a:spLocks noGrp="1" noChangeArrowheads="1"/>
          </p:cNvSpPr>
          <p:nvPr>
            <p:ph type="title" idx="4294967295"/>
          </p:nvPr>
        </p:nvSpPr>
        <p:spPr>
          <a:xfrm>
            <a:off x="1300163" y="98425"/>
            <a:ext cx="5838825" cy="538163"/>
          </a:xfrm>
          <a:noFill/>
        </p:spPr>
        <p:txBody>
          <a:bodyPr wrap="none"/>
          <a:lstStyle/>
          <a:p>
            <a:pPr eaLnBrk="1" hangingPunct="1"/>
            <a:r>
              <a:rPr lang="zh-CN" altLang="en-US">
                <a:solidFill>
                  <a:srgbClr val="CC0000"/>
                </a:solidFill>
              </a:rPr>
              <a:t>信息访问中可能出现的异常情况</a:t>
            </a:r>
          </a:p>
        </p:txBody>
      </p:sp>
      <p:sp>
        <p:nvSpPr>
          <p:cNvPr id="514051" name="Rectangle 3">
            <a:extLst>
              <a:ext uri="{FF2B5EF4-FFF2-40B4-BE49-F238E27FC236}">
                <a16:creationId xmlns:a16="http://schemas.microsoft.com/office/drawing/2014/main" id="{500AC311-656F-4A8E-BAC3-48CE51CC6DFF}"/>
              </a:ext>
            </a:extLst>
          </p:cNvPr>
          <p:cNvSpPr>
            <a:spLocks noChangeArrowheads="1"/>
          </p:cNvSpPr>
          <p:nvPr/>
        </p:nvSpPr>
        <p:spPr bwMode="auto">
          <a:xfrm>
            <a:off x="239713" y="868363"/>
            <a:ext cx="8761412"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spcBef>
                <a:spcPct val="15000"/>
              </a:spcBef>
            </a:pPr>
            <a:r>
              <a:rPr lang="zh-CN" altLang="en-US" sz="2000" b="1">
                <a:latin typeface="微软雅黑" panose="020B0503020204020204" pitchFamily="34" charset="-122"/>
                <a:ea typeface="微软雅黑" panose="020B0503020204020204" pitchFamily="34" charset="-122"/>
              </a:rPr>
              <a:t>可能有两种异常情况：</a:t>
            </a:r>
          </a:p>
          <a:p>
            <a:pPr>
              <a:lnSpc>
                <a:spcPct val="115000"/>
              </a:lnSpc>
              <a:spcBef>
                <a:spcPct val="15000"/>
              </a:spcBef>
            </a:pPr>
            <a:r>
              <a:rPr lang="en-US" altLang="zh-CN" sz="2000" b="1">
                <a:solidFill>
                  <a:srgbClr val="0000FF"/>
                </a:solidFill>
                <a:latin typeface="微软雅黑" panose="020B0503020204020204" pitchFamily="34" charset="-122"/>
                <a:ea typeface="微软雅黑" panose="020B0503020204020204" pitchFamily="34" charset="-122"/>
              </a:rPr>
              <a:t>1</a:t>
            </a:r>
            <a:r>
              <a:rPr lang="zh-CN" altLang="en-US" sz="2000" b="1">
                <a:solidFill>
                  <a:srgbClr val="0000FF"/>
                </a:solidFill>
                <a:latin typeface="微软雅黑" panose="020B0503020204020204" pitchFamily="34" charset="-122"/>
                <a:ea typeface="微软雅黑" panose="020B0503020204020204" pitchFamily="34" charset="-122"/>
              </a:rPr>
              <a:t>）缺页（ </a:t>
            </a:r>
            <a:r>
              <a:rPr lang="en-US" altLang="zh-CN" sz="2000" b="1">
                <a:solidFill>
                  <a:srgbClr val="0000FF"/>
                </a:solidFill>
                <a:latin typeface="微软雅黑" panose="020B0503020204020204" pitchFamily="34" charset="-122"/>
                <a:ea typeface="微软雅黑" panose="020B0503020204020204" pitchFamily="34" charset="-122"/>
              </a:rPr>
              <a:t>page fault</a:t>
            </a:r>
            <a:r>
              <a:rPr lang="zh-CN" altLang="en-US"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CC0000"/>
                </a:solidFill>
                <a:latin typeface="微软雅黑" panose="020B0503020204020204" pitchFamily="34" charset="-122"/>
                <a:ea typeface="微软雅黑" panose="020B0503020204020204" pitchFamily="34" charset="-122"/>
              </a:rPr>
              <a:t> </a:t>
            </a:r>
          </a:p>
          <a:p>
            <a:pPr>
              <a:lnSpc>
                <a:spcPct val="115000"/>
              </a:lnSpc>
              <a:spcBef>
                <a:spcPct val="15000"/>
              </a:spcBef>
            </a:pPr>
            <a:r>
              <a:rPr lang="zh-CN" altLang="en-US" sz="2000" b="1">
                <a:solidFill>
                  <a:srgbClr val="CC0000"/>
                </a:solidFill>
                <a:latin typeface="微软雅黑" panose="020B0503020204020204" pitchFamily="34" charset="-122"/>
                <a:ea typeface="微软雅黑" panose="020B0503020204020204" pitchFamily="34" charset="-122"/>
              </a:rPr>
              <a:t>     产生条件：</a:t>
            </a:r>
            <a:r>
              <a:rPr lang="zh-CN" altLang="en-US" sz="2000" b="1">
                <a:solidFill>
                  <a:srgbClr val="006600"/>
                </a:solidFill>
                <a:latin typeface="微软雅黑" panose="020B0503020204020204" pitchFamily="34" charset="-122"/>
                <a:ea typeface="微软雅黑" panose="020B0503020204020204" pitchFamily="34" charset="-122"/>
              </a:rPr>
              <a:t>当</a:t>
            </a:r>
            <a:r>
              <a:rPr lang="en-US" altLang="zh-CN" sz="2000" b="1">
                <a:solidFill>
                  <a:srgbClr val="006600"/>
                </a:solidFill>
                <a:latin typeface="微软雅黑" panose="020B0503020204020204" pitchFamily="34" charset="-122"/>
                <a:ea typeface="微软雅黑" panose="020B0503020204020204" pitchFamily="34" charset="-122"/>
              </a:rPr>
              <a:t>Valid</a:t>
            </a:r>
            <a:r>
              <a:rPr lang="zh-CN" altLang="en-US" sz="2000" b="1">
                <a:solidFill>
                  <a:srgbClr val="006600"/>
                </a:solidFill>
                <a:latin typeface="微软雅黑" panose="020B0503020204020204" pitchFamily="34" charset="-122"/>
                <a:ea typeface="微软雅黑" panose="020B0503020204020204" pitchFamily="34" charset="-122"/>
              </a:rPr>
              <a:t>（有效位 </a:t>
            </a:r>
            <a:r>
              <a:rPr lang="en-US" altLang="zh-CN" sz="2000" b="1">
                <a:solidFill>
                  <a:srgbClr val="006600"/>
                </a:solidFill>
                <a:latin typeface="微软雅黑" panose="020B0503020204020204" pitchFamily="34" charset="-122"/>
                <a:ea typeface="微软雅黑" panose="020B0503020204020204" pitchFamily="34" charset="-122"/>
              </a:rPr>
              <a:t>/ </a:t>
            </a:r>
            <a:r>
              <a:rPr lang="zh-CN" altLang="en-US" sz="2000" b="1">
                <a:solidFill>
                  <a:srgbClr val="006600"/>
                </a:solidFill>
                <a:latin typeface="微软雅黑" panose="020B0503020204020204" pitchFamily="34" charset="-122"/>
                <a:ea typeface="微软雅黑" panose="020B0503020204020204" pitchFamily="34" charset="-122"/>
              </a:rPr>
              <a:t>装入位）为 </a:t>
            </a:r>
            <a:r>
              <a:rPr lang="en-US" altLang="zh-CN" sz="2000" b="1">
                <a:solidFill>
                  <a:srgbClr val="006600"/>
                </a:solidFill>
                <a:latin typeface="微软雅黑" panose="020B0503020204020204" pitchFamily="34" charset="-122"/>
                <a:ea typeface="微软雅黑" panose="020B0503020204020204" pitchFamily="34" charset="-122"/>
              </a:rPr>
              <a:t>0 </a:t>
            </a:r>
            <a:r>
              <a:rPr lang="zh-CN" altLang="en-US" sz="2000" b="1">
                <a:solidFill>
                  <a:srgbClr val="006600"/>
                </a:solidFill>
                <a:latin typeface="微软雅黑" panose="020B0503020204020204" pitchFamily="34" charset="-122"/>
                <a:ea typeface="微软雅黑" panose="020B0503020204020204" pitchFamily="34" charset="-122"/>
              </a:rPr>
              <a:t>时</a:t>
            </a:r>
          </a:p>
          <a:p>
            <a:pPr eaLnBrk="1" hangingPunct="1">
              <a:lnSpc>
                <a:spcPct val="115000"/>
              </a:lnSpc>
              <a:spcBef>
                <a:spcPct val="15000"/>
              </a:spcBef>
            </a:pPr>
            <a:r>
              <a:rPr lang="zh-CN" altLang="en-US" sz="2000" b="1">
                <a:solidFill>
                  <a:srgbClr val="0000FF"/>
                </a:solidFill>
                <a:latin typeface="微软雅黑" panose="020B0503020204020204" pitchFamily="34" charset="-122"/>
                <a:ea typeface="微软雅黑" panose="020B0503020204020204" pitchFamily="34" charset="-122"/>
              </a:rPr>
              <a:t>     </a:t>
            </a:r>
            <a:r>
              <a:rPr lang="zh-CN" altLang="en-US" sz="2000" b="1">
                <a:solidFill>
                  <a:srgbClr val="CC0000"/>
                </a:solidFill>
                <a:latin typeface="微软雅黑" panose="020B0503020204020204" pitchFamily="34" charset="-122"/>
                <a:ea typeface="微软雅黑" panose="020B0503020204020204" pitchFamily="34" charset="-122"/>
              </a:rPr>
              <a:t>相应处理：</a:t>
            </a:r>
            <a:r>
              <a:rPr lang="zh-CN" altLang="en-US" sz="2000" b="1">
                <a:solidFill>
                  <a:srgbClr val="006600"/>
                </a:solidFill>
                <a:latin typeface="微软雅黑" panose="020B0503020204020204" pitchFamily="34" charset="-122"/>
                <a:ea typeface="微软雅黑" panose="020B0503020204020204" pitchFamily="34" charset="-122"/>
              </a:rPr>
              <a:t>从磁盘读到内存，若内存没有空间，则还要从内存选择一页替换到磁盘上，替换算法类似于</a:t>
            </a:r>
            <a:r>
              <a:rPr lang="en-US" altLang="zh-CN" sz="2000" b="1">
                <a:solidFill>
                  <a:srgbClr val="006600"/>
                </a:solidFill>
                <a:latin typeface="微软雅黑" panose="020B0503020204020204" pitchFamily="34" charset="-122"/>
                <a:ea typeface="微软雅黑" panose="020B0503020204020204" pitchFamily="34" charset="-122"/>
              </a:rPr>
              <a:t>Cache</a:t>
            </a:r>
            <a:r>
              <a:rPr lang="zh-CN" altLang="en-US" sz="2000" b="1">
                <a:solidFill>
                  <a:srgbClr val="006600"/>
                </a:solidFill>
                <a:latin typeface="微软雅黑" panose="020B0503020204020204" pitchFamily="34" charset="-122"/>
                <a:ea typeface="微软雅黑" panose="020B0503020204020204" pitchFamily="34" charset="-122"/>
              </a:rPr>
              <a:t>，采用回写法，淘汰时，根据“</a:t>
            </a:r>
            <a:r>
              <a:rPr lang="en-US" altLang="zh-CN" sz="2000" b="1">
                <a:solidFill>
                  <a:srgbClr val="006600"/>
                </a:solidFill>
                <a:latin typeface="微软雅黑" panose="020B0503020204020204" pitchFamily="34" charset="-122"/>
                <a:ea typeface="微软雅黑" panose="020B0503020204020204" pitchFamily="34" charset="-122"/>
              </a:rPr>
              <a:t>dirty”</a:t>
            </a:r>
            <a:r>
              <a:rPr lang="zh-CN" altLang="en-US" sz="2000" b="1">
                <a:solidFill>
                  <a:srgbClr val="006600"/>
                </a:solidFill>
                <a:latin typeface="微软雅黑" panose="020B0503020204020204" pitchFamily="34" charset="-122"/>
                <a:ea typeface="微软雅黑" panose="020B0503020204020204" pitchFamily="34" charset="-122"/>
              </a:rPr>
              <a:t>位确定是否要写磁盘</a:t>
            </a:r>
          </a:p>
          <a:p>
            <a:pPr eaLnBrk="1" hangingPunct="1">
              <a:lnSpc>
                <a:spcPct val="115000"/>
              </a:lnSpc>
              <a:spcBef>
                <a:spcPct val="15000"/>
              </a:spcBef>
            </a:pPr>
            <a:r>
              <a:rPr lang="zh-CN" altLang="en-US" sz="2000" b="1">
                <a:solidFill>
                  <a:srgbClr val="0000FF"/>
                </a:solidFill>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当前指令执行被阻塞，当前进程被挂起，处理结束回到原指令继续执行</a:t>
            </a:r>
          </a:p>
          <a:p>
            <a:pPr>
              <a:lnSpc>
                <a:spcPct val="115000"/>
              </a:lnSpc>
              <a:spcBef>
                <a:spcPct val="15000"/>
              </a:spcBef>
            </a:pPr>
            <a:r>
              <a:rPr lang="en-US" altLang="zh-CN" sz="2000" b="1">
                <a:solidFill>
                  <a:srgbClr val="0000FF"/>
                </a:solidFill>
                <a:latin typeface="微软雅黑" panose="020B0503020204020204" pitchFamily="34" charset="-122"/>
                <a:ea typeface="微软雅黑" panose="020B0503020204020204" pitchFamily="34" charset="-122"/>
              </a:rPr>
              <a:t>2</a:t>
            </a:r>
            <a:r>
              <a:rPr lang="zh-CN" altLang="en-US" sz="2000" b="1">
                <a:solidFill>
                  <a:srgbClr val="0000FF"/>
                </a:solidFill>
                <a:latin typeface="微软雅黑" panose="020B0503020204020204" pitchFamily="34" charset="-122"/>
                <a:ea typeface="微软雅黑" panose="020B0503020204020204" pitchFamily="34" charset="-122"/>
              </a:rPr>
              <a:t>）保护违例（ </a:t>
            </a:r>
            <a:r>
              <a:rPr lang="en-US" altLang="zh-CN" sz="2000" b="1">
                <a:solidFill>
                  <a:srgbClr val="0000FF"/>
                </a:solidFill>
                <a:latin typeface="微软雅黑" panose="020B0503020204020204" pitchFamily="34" charset="-122"/>
                <a:ea typeface="微软雅黑" panose="020B0503020204020204" pitchFamily="34" charset="-122"/>
              </a:rPr>
              <a:t>protection_violation_fault </a:t>
            </a:r>
            <a:r>
              <a:rPr lang="zh-CN" altLang="en-US" sz="2000" b="1">
                <a:solidFill>
                  <a:srgbClr val="0000FF"/>
                </a:solidFill>
                <a:latin typeface="微软雅黑" panose="020B0503020204020204" pitchFamily="34" charset="-122"/>
                <a:ea typeface="微软雅黑" panose="020B0503020204020204" pitchFamily="34" charset="-122"/>
              </a:rPr>
              <a:t>）或访问违例</a:t>
            </a:r>
          </a:p>
          <a:p>
            <a:pPr>
              <a:lnSpc>
                <a:spcPct val="115000"/>
              </a:lnSpc>
              <a:spcBef>
                <a:spcPct val="15000"/>
              </a:spcBef>
            </a:pPr>
            <a:r>
              <a:rPr lang="en-US" altLang="zh-CN" sz="2000" b="1">
                <a:solidFill>
                  <a:srgbClr val="CC0000"/>
                </a:solidFill>
                <a:latin typeface="微软雅黑" panose="020B0503020204020204" pitchFamily="34" charset="-122"/>
                <a:ea typeface="微软雅黑" panose="020B0503020204020204" pitchFamily="34" charset="-122"/>
              </a:rPr>
              <a:t>      </a:t>
            </a:r>
            <a:r>
              <a:rPr lang="zh-CN" altLang="en-US" sz="2000" b="1">
                <a:solidFill>
                  <a:srgbClr val="CC0000"/>
                </a:solidFill>
                <a:latin typeface="微软雅黑" panose="020B0503020204020204" pitchFamily="34" charset="-122"/>
                <a:ea typeface="微软雅黑" panose="020B0503020204020204" pitchFamily="34" charset="-122"/>
              </a:rPr>
              <a:t>产生条件： </a:t>
            </a:r>
            <a:r>
              <a:rPr lang="zh-CN" altLang="en-US" sz="2000" b="1">
                <a:solidFill>
                  <a:srgbClr val="006600"/>
                </a:solidFill>
                <a:latin typeface="微软雅黑" panose="020B0503020204020204" pitchFamily="34" charset="-122"/>
                <a:ea typeface="微软雅黑" panose="020B0503020204020204" pitchFamily="34" charset="-122"/>
              </a:rPr>
              <a:t>当</a:t>
            </a:r>
            <a:r>
              <a:rPr lang="en-US" altLang="zh-CN" sz="2000" b="1">
                <a:solidFill>
                  <a:srgbClr val="006600"/>
                </a:solidFill>
                <a:latin typeface="微软雅黑" panose="020B0503020204020204" pitchFamily="34" charset="-122"/>
                <a:ea typeface="微软雅黑" panose="020B0503020204020204" pitchFamily="34" charset="-122"/>
              </a:rPr>
              <a:t>Access Rights (</a:t>
            </a:r>
            <a:r>
              <a:rPr lang="zh-CN" altLang="en-US" sz="2000" b="1">
                <a:solidFill>
                  <a:srgbClr val="006600"/>
                </a:solidFill>
                <a:latin typeface="微软雅黑" panose="020B0503020204020204" pitchFamily="34" charset="-122"/>
                <a:ea typeface="微软雅黑" panose="020B0503020204020204" pitchFamily="34" charset="-122"/>
              </a:rPr>
              <a:t>存取权限</a:t>
            </a:r>
            <a:r>
              <a:rPr lang="en-US" altLang="zh-CN" sz="2000" b="1">
                <a:solidFill>
                  <a:srgbClr val="006600"/>
                </a:solidFill>
                <a:latin typeface="微软雅黑" panose="020B0503020204020204" pitchFamily="34" charset="-122"/>
                <a:ea typeface="微软雅黑" panose="020B0503020204020204" pitchFamily="34" charset="-122"/>
              </a:rPr>
              <a:t>)</a:t>
            </a:r>
            <a:r>
              <a:rPr lang="zh-CN" altLang="en-US" sz="2000" b="1">
                <a:solidFill>
                  <a:srgbClr val="006600"/>
                </a:solidFill>
                <a:latin typeface="微软雅黑" panose="020B0503020204020204" pitchFamily="34" charset="-122"/>
                <a:ea typeface="微软雅黑" panose="020B0503020204020204" pitchFamily="34" charset="-122"/>
              </a:rPr>
              <a:t>与所指定的具体操作不相符时</a:t>
            </a:r>
          </a:p>
          <a:p>
            <a:pPr>
              <a:lnSpc>
                <a:spcPct val="115000"/>
              </a:lnSpc>
              <a:spcBef>
                <a:spcPct val="15000"/>
              </a:spcBef>
            </a:pPr>
            <a:r>
              <a:rPr lang="zh-CN" altLang="en-US" sz="2000" b="1">
                <a:solidFill>
                  <a:srgbClr val="0000FF"/>
                </a:solidFill>
                <a:latin typeface="微软雅黑" panose="020B0503020204020204" pitchFamily="34" charset="-122"/>
                <a:ea typeface="微软雅黑" panose="020B0503020204020204" pitchFamily="34" charset="-122"/>
              </a:rPr>
              <a:t>      </a:t>
            </a:r>
            <a:r>
              <a:rPr lang="zh-CN" altLang="en-US" sz="2000" b="1">
                <a:solidFill>
                  <a:srgbClr val="CC0000"/>
                </a:solidFill>
                <a:latin typeface="微软雅黑" panose="020B0503020204020204" pitchFamily="34" charset="-122"/>
                <a:ea typeface="微软雅黑" panose="020B0503020204020204" pitchFamily="34" charset="-122"/>
              </a:rPr>
              <a:t>相应处理：</a:t>
            </a:r>
            <a:r>
              <a:rPr lang="zh-CN" altLang="en-US" sz="2000" b="1">
                <a:solidFill>
                  <a:srgbClr val="006600"/>
                </a:solidFill>
                <a:latin typeface="微软雅黑" panose="020B0503020204020204" pitchFamily="34" charset="-122"/>
                <a:ea typeface="微软雅黑" panose="020B0503020204020204" pitchFamily="34" charset="-122"/>
              </a:rPr>
              <a:t>在屏幕上显示“内存保护错”或“访问违例”信息</a:t>
            </a:r>
            <a:endParaRPr lang="zh-CN" altLang="en-US" sz="2000" b="1">
              <a:solidFill>
                <a:srgbClr val="0000FF"/>
              </a:solidFill>
              <a:latin typeface="微软雅黑" panose="020B0503020204020204" pitchFamily="34" charset="-122"/>
              <a:ea typeface="微软雅黑" panose="020B0503020204020204" pitchFamily="34" charset="-122"/>
            </a:endParaRPr>
          </a:p>
          <a:p>
            <a:pPr>
              <a:lnSpc>
                <a:spcPct val="115000"/>
              </a:lnSpc>
              <a:spcBef>
                <a:spcPct val="15000"/>
              </a:spcBef>
            </a:pPr>
            <a:r>
              <a:rPr lang="zh-CN" altLang="en-US" sz="2000" b="1">
                <a:solidFill>
                  <a:srgbClr val="0000FF"/>
                </a:solidFill>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当前指令的执行被阻塞，当前进程被终止</a:t>
            </a:r>
          </a:p>
          <a:p>
            <a:pPr>
              <a:lnSpc>
                <a:spcPct val="115000"/>
              </a:lnSpc>
              <a:spcBef>
                <a:spcPct val="15000"/>
              </a:spcBef>
            </a:pPr>
            <a:r>
              <a:rPr lang="en-US" altLang="zh-CN" sz="2000" b="1">
                <a:solidFill>
                  <a:srgbClr val="006600"/>
                </a:solidFill>
                <a:latin typeface="微软雅黑" panose="020B0503020204020204" pitchFamily="34" charset="-122"/>
                <a:ea typeface="微软雅黑" panose="020B0503020204020204" pitchFamily="34" charset="-122"/>
              </a:rPr>
              <a:t>      </a:t>
            </a:r>
            <a:r>
              <a:rPr lang="en-US" altLang="zh-CN" sz="2000" b="1">
                <a:solidFill>
                  <a:srgbClr val="0000FF"/>
                </a:solidFill>
                <a:latin typeface="微软雅黑" panose="020B0503020204020204" pitchFamily="34" charset="-122"/>
                <a:ea typeface="微软雅黑" panose="020B0503020204020204" pitchFamily="34" charset="-122"/>
              </a:rPr>
              <a:t>     Access Rights (</a:t>
            </a:r>
            <a:r>
              <a:rPr lang="zh-CN" altLang="en-US" sz="2000" b="1">
                <a:solidFill>
                  <a:srgbClr val="0000FF"/>
                </a:solidFill>
                <a:latin typeface="微软雅黑" panose="020B0503020204020204" pitchFamily="34" charset="-122"/>
                <a:ea typeface="微软雅黑" panose="020B0503020204020204" pitchFamily="34" charset="-122"/>
              </a:rPr>
              <a:t>存取权限</a:t>
            </a:r>
            <a:r>
              <a:rPr lang="en-US" altLang="zh-CN"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可能的取值有哪些？</a:t>
            </a:r>
          </a:p>
          <a:p>
            <a:pPr>
              <a:lnSpc>
                <a:spcPct val="115000"/>
              </a:lnSpc>
              <a:spcBef>
                <a:spcPct val="15000"/>
              </a:spcBef>
            </a:pPr>
            <a:r>
              <a:rPr lang="en-US" altLang="zh-CN" sz="2000" b="1">
                <a:solidFill>
                  <a:srgbClr val="0000FF"/>
                </a:solidFill>
                <a:latin typeface="微软雅黑" panose="020B0503020204020204" pitchFamily="34" charset="-122"/>
                <a:ea typeface="微软雅黑" panose="020B0503020204020204" pitchFamily="34" charset="-122"/>
              </a:rPr>
              <a:t>           </a:t>
            </a:r>
            <a:r>
              <a:rPr lang="en-US" altLang="zh-CN" sz="2000" b="1">
                <a:solidFill>
                  <a:schemeClr val="accent1"/>
                </a:solidFill>
                <a:latin typeface="微软雅黑" panose="020B0503020204020204" pitchFamily="34" charset="-122"/>
                <a:ea typeface="微软雅黑" panose="020B0503020204020204" pitchFamily="34" charset="-122"/>
              </a:rPr>
              <a:t>R = Read-only,  R/W = read/write,  X = execute only</a:t>
            </a:r>
          </a:p>
        </p:txBody>
      </p:sp>
      <p:sp>
        <p:nvSpPr>
          <p:cNvPr id="147460" name="Rectangle 5">
            <a:extLst>
              <a:ext uri="{FF2B5EF4-FFF2-40B4-BE49-F238E27FC236}">
                <a16:creationId xmlns:a16="http://schemas.microsoft.com/office/drawing/2014/main" id="{9628DD8A-59F0-4BC7-A5E8-5C990D84DE04}"/>
              </a:ext>
            </a:extLst>
          </p:cNvPr>
          <p:cNvSpPr>
            <a:spLocks noChangeArrowheads="1"/>
          </p:cNvSpPr>
          <p:nvPr/>
        </p:nvSpPr>
        <p:spPr bwMode="auto">
          <a:xfrm>
            <a:off x="4953000" y="5910263"/>
            <a:ext cx="127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endParaRPr lang="zh-CN" altLang="en-US" sz="1800" b="1">
              <a:ea typeface="宋体" panose="02010600030101010101" pitchFamily="2" charset="-122"/>
            </a:endParaRPr>
          </a:p>
        </p:txBody>
      </p:sp>
      <p:sp>
        <p:nvSpPr>
          <p:cNvPr id="2" name="灯片编号占位符 1">
            <a:extLst>
              <a:ext uri="{FF2B5EF4-FFF2-40B4-BE49-F238E27FC236}">
                <a16:creationId xmlns:a16="http://schemas.microsoft.com/office/drawing/2014/main" id="{B2B7452B-DD89-46F0-B560-CEA050D3256D}"/>
              </a:ext>
            </a:extLst>
          </p:cNvPr>
          <p:cNvSpPr>
            <a:spLocks noGrp="1"/>
          </p:cNvSpPr>
          <p:nvPr>
            <p:ph type="sldNum" sz="quarter" idx="10"/>
          </p:nvPr>
        </p:nvSpPr>
        <p:spPr/>
        <p:txBody>
          <a:bodyPr/>
          <a:lstStyle/>
          <a:p>
            <a:pPr>
              <a:defRPr/>
            </a:pPr>
            <a:fld id="{E5695708-78D6-49FC-AD1D-A92B2AA36AF2}" type="slidenum">
              <a:rPr lang="zh-CN" altLang="en-US" smtClean="0"/>
              <a:pPr>
                <a:defRPr/>
              </a:pPr>
              <a:t>73</a:t>
            </a:fld>
            <a:endParaRPr lang="zh-CN" altLang="en-US"/>
          </a:p>
        </p:txBody>
      </p:sp>
    </p:spTree>
    <p:extLst>
      <p:ext uri="{BB962C8B-B14F-4D97-AF65-F5344CB8AC3E}">
        <p14:creationId xmlns:p14="http://schemas.microsoft.com/office/powerpoint/2010/main" val="1108905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7" dur="500"/>
                                        <p:tgtEl>
                                          <p:spTgt spid="5140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17" dur="500"/>
                                        <p:tgtEl>
                                          <p:spTgt spid="5140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22" dur="500"/>
                                        <p:tgtEl>
                                          <p:spTgt spid="5140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7" dur="500"/>
                                        <p:tgtEl>
                                          <p:spTgt spid="5140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32" dur="500"/>
                                        <p:tgtEl>
                                          <p:spTgt spid="51405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37" dur="500"/>
                                        <p:tgtEl>
                                          <p:spTgt spid="51405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42" dur="500"/>
                                        <p:tgtEl>
                                          <p:spTgt spid="5140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5C9C227-33B3-4C26-9658-42111AA77B83}"/>
              </a:ext>
            </a:extLst>
          </p:cNvPr>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526339" name="Rectangle 3">
            <a:extLst>
              <a:ext uri="{FF2B5EF4-FFF2-40B4-BE49-F238E27FC236}">
                <a16:creationId xmlns:a16="http://schemas.microsoft.com/office/drawing/2014/main" id="{1DC79046-6F43-4C13-ADEC-0868A37429F2}"/>
              </a:ext>
            </a:extLst>
          </p:cNvPr>
          <p:cNvSpPr>
            <a:spLocks noChangeArrowheads="1"/>
          </p:cNvSpPr>
          <p:nvPr/>
        </p:nvSpPr>
        <p:spPr bwMode="auto">
          <a:xfrm>
            <a:off x="341313" y="1673225"/>
            <a:ext cx="854392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spcBef>
                <a:spcPct val="20000"/>
              </a:spcBef>
            </a:pPr>
            <a:r>
              <a:rPr lang="zh-CN" altLang="en-US" sz="2200" b="1" dirty="0">
                <a:latin typeface="微软雅黑" panose="020B0503020204020204" pitchFamily="34" charset="-122"/>
                <a:ea typeface="微软雅黑" panose="020B0503020204020204" pitchFamily="34" charset="-122"/>
              </a:rPr>
              <a:t>把经常要查的页表项放到</a:t>
            </a:r>
            <a:r>
              <a:rPr lang="en-US" altLang="zh-CN" sz="2200" b="1" dirty="0">
                <a:latin typeface="微软雅黑" panose="020B0503020204020204" pitchFamily="34" charset="-122"/>
                <a:ea typeface="微软雅黑" panose="020B0503020204020204" pitchFamily="34" charset="-122"/>
              </a:rPr>
              <a:t>Cache</a:t>
            </a:r>
            <a:r>
              <a:rPr lang="zh-CN" altLang="en-US" sz="2200" b="1" dirty="0">
                <a:latin typeface="微软雅黑" panose="020B0503020204020204" pitchFamily="34" charset="-122"/>
                <a:ea typeface="微软雅黑" panose="020B0503020204020204" pitchFamily="34" charset="-122"/>
              </a:rPr>
              <a:t>中，这种在</a:t>
            </a:r>
            <a:r>
              <a:rPr lang="en-US" altLang="zh-CN" sz="2200" b="1" dirty="0">
                <a:latin typeface="微软雅黑" panose="020B0503020204020204" pitchFamily="34" charset="-122"/>
                <a:ea typeface="微软雅黑" panose="020B0503020204020204" pitchFamily="34" charset="-122"/>
              </a:rPr>
              <a:t>Cache</a:t>
            </a:r>
            <a:r>
              <a:rPr lang="zh-CN" altLang="en-US" sz="2200" b="1" dirty="0">
                <a:latin typeface="微软雅黑" panose="020B0503020204020204" pitchFamily="34" charset="-122"/>
                <a:ea typeface="微软雅黑" panose="020B0503020204020204" pitchFamily="34" charset="-122"/>
              </a:rPr>
              <a:t>中的页表项组成的页表称为</a:t>
            </a:r>
            <a:r>
              <a:rPr lang="en-US" altLang="zh-CN" sz="2200" b="1" i="1" dirty="0">
                <a:solidFill>
                  <a:srgbClr val="FF6600"/>
                </a:solidFill>
                <a:latin typeface="微软雅黑" panose="020B0503020204020204" pitchFamily="34" charset="-122"/>
                <a:ea typeface="微软雅黑" panose="020B0503020204020204" pitchFamily="34" charset="-122"/>
              </a:rPr>
              <a:t>Translation Lookaside Buffer</a:t>
            </a:r>
            <a:r>
              <a:rPr lang="en-US" altLang="zh-CN" sz="2200" b="1" dirty="0">
                <a:latin typeface="微软雅黑" panose="020B0503020204020204" pitchFamily="34" charset="-122"/>
                <a:ea typeface="微软雅黑" panose="020B0503020204020204" pitchFamily="34" charset="-122"/>
              </a:rPr>
              <a:t> or </a:t>
            </a:r>
            <a:r>
              <a:rPr lang="en-US" altLang="zh-CN" sz="2200" b="1" i="1" dirty="0">
                <a:solidFill>
                  <a:srgbClr val="FF6600"/>
                </a:solidFill>
                <a:latin typeface="微软雅黑" panose="020B0503020204020204" pitchFamily="34" charset="-122"/>
                <a:ea typeface="微软雅黑" panose="020B0503020204020204" pitchFamily="34" charset="-122"/>
              </a:rPr>
              <a:t>TLB</a:t>
            </a:r>
            <a:r>
              <a:rPr lang="zh-CN" altLang="en-US" sz="2200" b="1" i="1" dirty="0">
                <a:solidFill>
                  <a:srgbClr val="CC0000"/>
                </a:solidFill>
                <a:latin typeface="微软雅黑" panose="020B0503020204020204" pitchFamily="34" charset="-122"/>
                <a:ea typeface="微软雅黑" panose="020B0503020204020204" pitchFamily="34" charset="-122"/>
              </a:rPr>
              <a:t>（快表）</a:t>
            </a:r>
          </a:p>
        </p:txBody>
      </p:sp>
      <p:sp>
        <p:nvSpPr>
          <p:cNvPr id="151556" name="Rectangle 12">
            <a:extLst>
              <a:ext uri="{FF2B5EF4-FFF2-40B4-BE49-F238E27FC236}">
                <a16:creationId xmlns:a16="http://schemas.microsoft.com/office/drawing/2014/main" id="{82695122-28DC-4E3D-B2F2-377F47D7FBF7}"/>
              </a:ext>
            </a:extLst>
          </p:cNvPr>
          <p:cNvSpPr>
            <a:spLocks noChangeArrowheads="1"/>
          </p:cNvSpPr>
          <p:nvPr/>
        </p:nvSpPr>
        <p:spPr bwMode="auto">
          <a:xfrm>
            <a:off x="5432425" y="3770313"/>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sp>
        <p:nvSpPr>
          <p:cNvPr id="151557" name="Rectangle 13">
            <a:extLst>
              <a:ext uri="{FF2B5EF4-FFF2-40B4-BE49-F238E27FC236}">
                <a16:creationId xmlns:a16="http://schemas.microsoft.com/office/drawing/2014/main" id="{B230A23D-8766-48DB-A4C7-5BB875B9EC62}"/>
              </a:ext>
            </a:extLst>
          </p:cNvPr>
          <p:cNvSpPr>
            <a:spLocks noChangeArrowheads="1"/>
          </p:cNvSpPr>
          <p:nvPr/>
        </p:nvSpPr>
        <p:spPr bwMode="auto">
          <a:xfrm>
            <a:off x="3252788" y="3732213"/>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grpSp>
        <p:nvGrpSpPr>
          <p:cNvPr id="2" name="Group 200">
            <a:extLst>
              <a:ext uri="{FF2B5EF4-FFF2-40B4-BE49-F238E27FC236}">
                <a16:creationId xmlns:a16="http://schemas.microsoft.com/office/drawing/2014/main" id="{76924E2A-536C-49E0-B7D2-AD5E93EE545E}"/>
              </a:ext>
            </a:extLst>
          </p:cNvPr>
          <p:cNvGrpSpPr>
            <a:grpSpLocks/>
          </p:cNvGrpSpPr>
          <p:nvPr/>
        </p:nvGrpSpPr>
        <p:grpSpPr bwMode="auto">
          <a:xfrm>
            <a:off x="566738" y="3505200"/>
            <a:ext cx="8101012" cy="1171575"/>
            <a:chOff x="720" y="1314"/>
            <a:chExt cx="4336" cy="681"/>
          </a:xfrm>
        </p:grpSpPr>
        <p:sp>
          <p:nvSpPr>
            <p:cNvPr id="151571" name="Rectangle 4">
              <a:extLst>
                <a:ext uri="{FF2B5EF4-FFF2-40B4-BE49-F238E27FC236}">
                  <a16:creationId xmlns:a16="http://schemas.microsoft.com/office/drawing/2014/main" id="{E253867F-A353-4A3C-9A89-1F1B7E7CB87C}"/>
                </a:ext>
              </a:extLst>
            </p:cNvPr>
            <p:cNvSpPr>
              <a:spLocks noChangeArrowheads="1"/>
            </p:cNvSpPr>
            <p:nvPr/>
          </p:nvSpPr>
          <p:spPr bwMode="auto">
            <a:xfrm>
              <a:off x="720" y="1316"/>
              <a:ext cx="4320" cy="65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1572" name="Rectangle 5">
              <a:extLst>
                <a:ext uri="{FF2B5EF4-FFF2-40B4-BE49-F238E27FC236}">
                  <a16:creationId xmlns:a16="http://schemas.microsoft.com/office/drawing/2014/main" id="{8D0726A4-D74E-45B2-84CC-142527E3C1C5}"/>
                </a:ext>
              </a:extLst>
            </p:cNvPr>
            <p:cNvSpPr>
              <a:spLocks noChangeArrowheads="1"/>
            </p:cNvSpPr>
            <p:nvPr/>
          </p:nvSpPr>
          <p:spPr bwMode="auto">
            <a:xfrm>
              <a:off x="720" y="1364"/>
              <a:ext cx="42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b="1">
                  <a:ea typeface="宋体" panose="02010600030101010101" pitchFamily="2" charset="-122"/>
                </a:rPr>
                <a:t> </a:t>
              </a:r>
              <a:r>
                <a:rPr lang="en-US" altLang="zh-CN" sz="1800" b="1">
                  <a:latin typeface="微软雅黑" panose="020B0503020204020204" pitchFamily="34" charset="-122"/>
                  <a:ea typeface="微软雅黑" panose="020B0503020204020204" pitchFamily="34" charset="-122"/>
                </a:rPr>
                <a:t>Virtual Address      Physical Address        Dirty   Ref     Valid    Access</a:t>
              </a:r>
            </a:p>
          </p:txBody>
        </p:sp>
        <p:sp>
          <p:nvSpPr>
            <p:cNvPr id="151573" name="Line 6">
              <a:extLst>
                <a:ext uri="{FF2B5EF4-FFF2-40B4-BE49-F238E27FC236}">
                  <a16:creationId xmlns:a16="http://schemas.microsoft.com/office/drawing/2014/main" id="{1A946512-C19D-4070-BD94-CF793877AC83}"/>
                </a:ext>
              </a:extLst>
            </p:cNvPr>
            <p:cNvSpPr>
              <a:spLocks noChangeShapeType="1"/>
            </p:cNvSpPr>
            <p:nvPr/>
          </p:nvSpPr>
          <p:spPr bwMode="auto">
            <a:xfrm flipH="1">
              <a:off x="1920" y="1316"/>
              <a:ext cx="0" cy="6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4" name="Line 7">
              <a:extLst>
                <a:ext uri="{FF2B5EF4-FFF2-40B4-BE49-F238E27FC236}">
                  <a16:creationId xmlns:a16="http://schemas.microsoft.com/office/drawing/2014/main" id="{C2FE3D56-4877-4DA4-B673-7C6F46BBD4F3}"/>
                </a:ext>
              </a:extLst>
            </p:cNvPr>
            <p:cNvSpPr>
              <a:spLocks noChangeShapeType="1"/>
            </p:cNvSpPr>
            <p:nvPr/>
          </p:nvSpPr>
          <p:spPr bwMode="auto">
            <a:xfrm>
              <a:off x="3216" y="1314"/>
              <a:ext cx="0" cy="6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5" name="Line 8">
              <a:extLst>
                <a:ext uri="{FF2B5EF4-FFF2-40B4-BE49-F238E27FC236}">
                  <a16:creationId xmlns:a16="http://schemas.microsoft.com/office/drawing/2014/main" id="{737A15FA-58E8-46A4-91F7-DB185C96EDEF}"/>
                </a:ext>
              </a:extLst>
            </p:cNvPr>
            <p:cNvSpPr>
              <a:spLocks noChangeShapeType="1"/>
            </p:cNvSpPr>
            <p:nvPr/>
          </p:nvSpPr>
          <p:spPr bwMode="auto">
            <a:xfrm>
              <a:off x="3648" y="1316"/>
              <a:ext cx="0" cy="6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6" name="Line 9">
              <a:extLst>
                <a:ext uri="{FF2B5EF4-FFF2-40B4-BE49-F238E27FC236}">
                  <a16:creationId xmlns:a16="http://schemas.microsoft.com/office/drawing/2014/main" id="{3308B4CA-9E2C-4B2A-BA87-DEB1BCA696C8}"/>
                </a:ext>
              </a:extLst>
            </p:cNvPr>
            <p:cNvSpPr>
              <a:spLocks noChangeShapeType="1"/>
            </p:cNvSpPr>
            <p:nvPr/>
          </p:nvSpPr>
          <p:spPr bwMode="auto">
            <a:xfrm flipH="1">
              <a:off x="3984" y="1316"/>
              <a:ext cx="0" cy="6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7" name="Line 10">
              <a:extLst>
                <a:ext uri="{FF2B5EF4-FFF2-40B4-BE49-F238E27FC236}">
                  <a16:creationId xmlns:a16="http://schemas.microsoft.com/office/drawing/2014/main" id="{7F0CA4D5-B544-4199-8FEC-87F1DE20DFD7}"/>
                </a:ext>
              </a:extLst>
            </p:cNvPr>
            <p:cNvSpPr>
              <a:spLocks noChangeShapeType="1"/>
            </p:cNvSpPr>
            <p:nvPr/>
          </p:nvSpPr>
          <p:spPr bwMode="auto">
            <a:xfrm>
              <a:off x="4464" y="1316"/>
              <a:ext cx="0" cy="6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8" name="Line 11">
              <a:extLst>
                <a:ext uri="{FF2B5EF4-FFF2-40B4-BE49-F238E27FC236}">
                  <a16:creationId xmlns:a16="http://schemas.microsoft.com/office/drawing/2014/main" id="{95CD671D-3B82-4C23-998B-35DAA77A5CEC}"/>
                </a:ext>
              </a:extLst>
            </p:cNvPr>
            <p:cNvSpPr>
              <a:spLocks noChangeShapeType="1"/>
            </p:cNvSpPr>
            <p:nvPr/>
          </p:nvSpPr>
          <p:spPr bwMode="auto">
            <a:xfrm>
              <a:off x="728" y="1652"/>
              <a:ext cx="43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9" name="Text Box 15">
              <a:extLst>
                <a:ext uri="{FF2B5EF4-FFF2-40B4-BE49-F238E27FC236}">
                  <a16:creationId xmlns:a16="http://schemas.microsoft.com/office/drawing/2014/main" id="{975C48EC-9C62-4C87-BA28-A4777F60CFF0}"/>
                </a:ext>
              </a:extLst>
            </p:cNvPr>
            <p:cNvSpPr txBox="1">
              <a:spLocks noChangeArrowheads="1"/>
            </p:cNvSpPr>
            <p:nvPr/>
          </p:nvSpPr>
          <p:spPr bwMode="auto">
            <a:xfrm>
              <a:off x="811" y="1442"/>
              <a:ext cx="5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黑体" panose="02010609060101010101" pitchFamily="49" charset="-122"/>
                </a:rPr>
                <a:t>      (tag)</a:t>
              </a:r>
            </a:p>
          </p:txBody>
        </p:sp>
      </p:grpSp>
      <p:sp>
        <p:nvSpPr>
          <p:cNvPr id="526535" name="Text Box 199">
            <a:extLst>
              <a:ext uri="{FF2B5EF4-FFF2-40B4-BE49-F238E27FC236}">
                <a16:creationId xmlns:a16="http://schemas.microsoft.com/office/drawing/2014/main" id="{16BBECE8-F297-4670-B636-F9832B67CEE2}"/>
              </a:ext>
            </a:extLst>
          </p:cNvPr>
          <p:cNvSpPr txBox="1">
            <a:spLocks noChangeArrowheads="1"/>
          </p:cNvSpPr>
          <p:nvPr/>
        </p:nvSpPr>
        <p:spPr bwMode="auto">
          <a:xfrm>
            <a:off x="385763" y="1089025"/>
            <a:ext cx="585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chemeClr val="accent1"/>
                </a:solidFill>
                <a:latin typeface="Times New Roman" panose="02020603050405020304" pitchFamily="18" charset="0"/>
                <a:ea typeface="微软雅黑" panose="020B0503020204020204" pitchFamily="34" charset="-122"/>
              </a:rPr>
              <a:t>问题：一次存储器引用要访问几次主存？</a:t>
            </a:r>
          </a:p>
        </p:txBody>
      </p:sp>
      <p:sp>
        <p:nvSpPr>
          <p:cNvPr id="526545" name="Rectangle 209">
            <a:extLst>
              <a:ext uri="{FF2B5EF4-FFF2-40B4-BE49-F238E27FC236}">
                <a16:creationId xmlns:a16="http://schemas.microsoft.com/office/drawing/2014/main" id="{FC1E27B5-0A46-44AC-8A7A-E9C0018FFD92}"/>
              </a:ext>
            </a:extLst>
          </p:cNvPr>
          <p:cNvSpPr>
            <a:spLocks noChangeArrowheads="1"/>
          </p:cNvSpPr>
          <p:nvPr/>
        </p:nvSpPr>
        <p:spPr bwMode="auto">
          <a:xfrm>
            <a:off x="6140450" y="1192213"/>
            <a:ext cx="2335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latin typeface="微软雅黑" panose="020B0503020204020204" pitchFamily="34" charset="-122"/>
                <a:ea typeface="微软雅黑" panose="020B0503020204020204" pitchFamily="34" charset="-122"/>
              </a:rPr>
              <a:t>0 / 1 / 2 / 3</a:t>
            </a:r>
            <a:r>
              <a:rPr kumimoji="1" lang="zh-CN" altLang="en-US" sz="2400" b="1">
                <a:solidFill>
                  <a:srgbClr val="CC0000"/>
                </a:solidFill>
                <a:latin typeface="微软雅黑" panose="020B0503020204020204" pitchFamily="34" charset="-122"/>
                <a:ea typeface="微软雅黑" panose="020B0503020204020204" pitchFamily="34" charset="-122"/>
              </a:rPr>
              <a:t>次？</a:t>
            </a:r>
          </a:p>
        </p:txBody>
      </p:sp>
      <p:sp>
        <p:nvSpPr>
          <p:cNvPr id="526546" name="Text Box 210">
            <a:extLst>
              <a:ext uri="{FF2B5EF4-FFF2-40B4-BE49-F238E27FC236}">
                <a16:creationId xmlns:a16="http://schemas.microsoft.com/office/drawing/2014/main" id="{55B35E7B-F214-4204-BA99-1B8F6905E014}"/>
              </a:ext>
            </a:extLst>
          </p:cNvPr>
          <p:cNvSpPr txBox="1">
            <a:spLocks noChangeArrowheads="1"/>
          </p:cNvSpPr>
          <p:nvPr/>
        </p:nvSpPr>
        <p:spPr bwMode="auto">
          <a:xfrm>
            <a:off x="612775" y="4914900"/>
            <a:ext cx="81454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en-US" altLang="zh-CN" sz="2400" b="1">
                <a:solidFill>
                  <a:srgbClr val="0000FF"/>
                </a:solidFill>
                <a:latin typeface="微软雅黑" panose="020B0503020204020204" pitchFamily="34" charset="-122"/>
                <a:ea typeface="微软雅黑" panose="020B0503020204020204" pitchFamily="34" charset="-122"/>
              </a:rPr>
              <a:t>CPU</a:t>
            </a:r>
            <a:r>
              <a:rPr kumimoji="1" lang="zh-CN" altLang="en-US" sz="2400" b="1">
                <a:solidFill>
                  <a:srgbClr val="0000FF"/>
                </a:solidFill>
                <a:latin typeface="微软雅黑" panose="020B0503020204020204" pitchFamily="34" charset="-122"/>
                <a:ea typeface="微软雅黑" panose="020B0503020204020204" pitchFamily="34" charset="-122"/>
              </a:rPr>
              <a:t>访存时，地址中虚页号被分成</a:t>
            </a:r>
            <a:r>
              <a:rPr kumimoji="1" lang="en-US" altLang="zh-CN" sz="2400" b="1">
                <a:solidFill>
                  <a:srgbClr val="0000FF"/>
                </a:solidFill>
                <a:latin typeface="微软雅黑" panose="020B0503020204020204" pitchFamily="34" charset="-122"/>
                <a:ea typeface="微软雅黑" panose="020B0503020204020204" pitchFamily="34" charset="-122"/>
              </a:rPr>
              <a:t>tag+index</a:t>
            </a:r>
            <a:r>
              <a:rPr kumimoji="1" lang="zh-CN" altLang="en-US" sz="2400" b="1">
                <a:solidFill>
                  <a:srgbClr val="0000FF"/>
                </a:solidFill>
                <a:latin typeface="微软雅黑" panose="020B0503020204020204" pitchFamily="34" charset="-122"/>
                <a:ea typeface="微软雅黑" panose="020B0503020204020204" pitchFamily="34" charset="-122"/>
              </a:rPr>
              <a:t>，</a:t>
            </a:r>
            <a:r>
              <a:rPr kumimoji="1" lang="en-US" altLang="zh-CN" sz="2400" b="1">
                <a:solidFill>
                  <a:srgbClr val="0000FF"/>
                </a:solidFill>
                <a:latin typeface="微软雅黑" panose="020B0503020204020204" pitchFamily="34" charset="-122"/>
                <a:ea typeface="微软雅黑" panose="020B0503020204020204" pitchFamily="34" charset="-122"/>
              </a:rPr>
              <a:t>tag</a:t>
            </a:r>
            <a:r>
              <a:rPr kumimoji="1" lang="zh-CN" altLang="en-US" sz="2400" b="1">
                <a:solidFill>
                  <a:srgbClr val="0000FF"/>
                </a:solidFill>
                <a:latin typeface="微软雅黑" panose="020B0503020204020204" pitchFamily="34" charset="-122"/>
                <a:ea typeface="微软雅黑" panose="020B0503020204020204" pitchFamily="34" charset="-122"/>
              </a:rPr>
              <a:t>用于和</a:t>
            </a:r>
            <a:r>
              <a:rPr kumimoji="1" lang="en-US" altLang="zh-CN" sz="2400" b="1">
                <a:solidFill>
                  <a:srgbClr val="0000FF"/>
                </a:solidFill>
                <a:latin typeface="微软雅黑" panose="020B0503020204020204" pitchFamily="34" charset="-122"/>
                <a:ea typeface="微软雅黑" panose="020B0503020204020204" pitchFamily="34" charset="-122"/>
              </a:rPr>
              <a:t>TLB</a:t>
            </a:r>
            <a:r>
              <a:rPr kumimoji="1" lang="zh-CN" altLang="en-US" sz="2400" b="1">
                <a:solidFill>
                  <a:srgbClr val="0000FF"/>
                </a:solidFill>
                <a:latin typeface="微软雅黑" panose="020B0503020204020204" pitchFamily="34" charset="-122"/>
                <a:ea typeface="微软雅黑" panose="020B0503020204020204" pitchFamily="34" charset="-122"/>
              </a:rPr>
              <a:t>页表项中的</a:t>
            </a:r>
            <a:r>
              <a:rPr kumimoji="1" lang="en-US" altLang="zh-CN" sz="2400" b="1">
                <a:solidFill>
                  <a:srgbClr val="0000FF"/>
                </a:solidFill>
                <a:latin typeface="微软雅黑" panose="020B0503020204020204" pitchFamily="34" charset="-122"/>
                <a:ea typeface="微软雅黑" panose="020B0503020204020204" pitchFamily="34" charset="-122"/>
              </a:rPr>
              <a:t>tag</a:t>
            </a:r>
            <a:r>
              <a:rPr kumimoji="1" lang="zh-CN" altLang="en-US" sz="2400" b="1">
                <a:solidFill>
                  <a:srgbClr val="0000FF"/>
                </a:solidFill>
                <a:latin typeface="微软雅黑" panose="020B0503020204020204" pitchFamily="34" charset="-122"/>
                <a:ea typeface="微软雅黑" panose="020B0503020204020204" pitchFamily="34" charset="-122"/>
              </a:rPr>
              <a:t>比较，</a:t>
            </a:r>
            <a:r>
              <a:rPr kumimoji="1" lang="en-US" altLang="zh-CN" sz="2400" b="1">
                <a:solidFill>
                  <a:srgbClr val="0000FF"/>
                </a:solidFill>
                <a:latin typeface="微软雅黑" panose="020B0503020204020204" pitchFamily="34" charset="-122"/>
                <a:ea typeface="微软雅黑" panose="020B0503020204020204" pitchFamily="34" charset="-122"/>
              </a:rPr>
              <a:t>index</a:t>
            </a:r>
            <a:r>
              <a:rPr kumimoji="1" lang="zh-CN" altLang="en-US" sz="2400" b="1">
                <a:solidFill>
                  <a:srgbClr val="0000FF"/>
                </a:solidFill>
                <a:latin typeface="微软雅黑" panose="020B0503020204020204" pitchFamily="34" charset="-122"/>
                <a:ea typeface="微软雅黑" panose="020B0503020204020204" pitchFamily="34" charset="-122"/>
              </a:rPr>
              <a:t>用于定位需要比较的表项</a:t>
            </a:r>
            <a:endParaRPr kumimoji="1" lang="en-US" altLang="zh-CN" sz="2400" b="1">
              <a:solidFill>
                <a:srgbClr val="0000FF"/>
              </a:solidFill>
              <a:latin typeface="微软雅黑" panose="020B0503020204020204" pitchFamily="34" charset="-122"/>
              <a:ea typeface="微软雅黑" panose="020B0503020204020204" pitchFamily="34" charset="-122"/>
            </a:endParaRPr>
          </a:p>
        </p:txBody>
      </p:sp>
      <p:sp>
        <p:nvSpPr>
          <p:cNvPr id="526547" name="Text Box 211">
            <a:extLst>
              <a:ext uri="{FF2B5EF4-FFF2-40B4-BE49-F238E27FC236}">
                <a16:creationId xmlns:a16="http://schemas.microsoft.com/office/drawing/2014/main" id="{F2540C2D-91FC-4308-92A6-9645C5228AE3}"/>
              </a:ext>
            </a:extLst>
          </p:cNvPr>
          <p:cNvSpPr txBox="1">
            <a:spLocks noChangeArrowheads="1"/>
          </p:cNvSpPr>
          <p:nvPr/>
        </p:nvSpPr>
        <p:spPr bwMode="auto">
          <a:xfrm>
            <a:off x="3132138" y="4195763"/>
            <a:ext cx="193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微软雅黑" panose="020B0503020204020204" pitchFamily="34" charset="-122"/>
              </a:rPr>
              <a:t>对应物理页框号</a:t>
            </a:r>
          </a:p>
        </p:txBody>
      </p:sp>
      <p:sp>
        <p:nvSpPr>
          <p:cNvPr id="151563" name="Text Box 225">
            <a:extLst>
              <a:ext uri="{FF2B5EF4-FFF2-40B4-BE49-F238E27FC236}">
                <a16:creationId xmlns:a16="http://schemas.microsoft.com/office/drawing/2014/main" id="{AA9D76C3-5D8A-4ED6-9A64-4C803D643295}"/>
              </a:ext>
            </a:extLst>
          </p:cNvPr>
          <p:cNvSpPr txBox="1">
            <a:spLocks noChangeArrowheads="1"/>
          </p:cNvSpPr>
          <p:nvPr/>
        </p:nvSpPr>
        <p:spPr bwMode="auto">
          <a:xfrm>
            <a:off x="66675" y="1946275"/>
            <a:ext cx="962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6562" name="Text Box 226">
            <a:extLst>
              <a:ext uri="{FF2B5EF4-FFF2-40B4-BE49-F238E27FC236}">
                <a16:creationId xmlns:a16="http://schemas.microsoft.com/office/drawing/2014/main" id="{F0FE22B0-2C77-42B6-8745-16B91BEC1EA2}"/>
              </a:ext>
            </a:extLst>
          </p:cNvPr>
          <p:cNvSpPr txBox="1">
            <a:spLocks noChangeArrowheads="1"/>
          </p:cNvSpPr>
          <p:nvPr/>
        </p:nvSpPr>
        <p:spPr bwMode="auto">
          <a:xfrm>
            <a:off x="568325" y="5881688"/>
            <a:ext cx="83264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en-US" altLang="zh-CN" sz="2200" b="1">
                <a:solidFill>
                  <a:srgbClr val="CC0000"/>
                </a:solidFill>
                <a:latin typeface="微软雅黑" panose="020B0503020204020204" pitchFamily="34" charset="-122"/>
                <a:ea typeface="微软雅黑" panose="020B0503020204020204" pitchFamily="34" charset="-122"/>
              </a:rPr>
              <a:t>TLB</a:t>
            </a:r>
            <a:r>
              <a:rPr kumimoji="1" lang="zh-CN" altLang="en-US" sz="2200" b="1">
                <a:solidFill>
                  <a:srgbClr val="CC0000"/>
                </a:solidFill>
                <a:latin typeface="微软雅黑" panose="020B0503020204020204" pitchFamily="34" charset="-122"/>
                <a:ea typeface="微软雅黑" panose="020B0503020204020204" pitchFamily="34" charset="-122"/>
              </a:rPr>
              <a:t>全相联时，没有</a:t>
            </a:r>
            <a:r>
              <a:rPr kumimoji="1" lang="en-US" altLang="zh-CN" sz="2200" b="1">
                <a:solidFill>
                  <a:srgbClr val="CC0000"/>
                </a:solidFill>
                <a:latin typeface="微软雅黑" panose="020B0503020204020204" pitchFamily="34" charset="-122"/>
                <a:ea typeface="微软雅黑" panose="020B0503020204020204" pitchFamily="34" charset="-122"/>
              </a:rPr>
              <a:t>index</a:t>
            </a:r>
            <a:r>
              <a:rPr kumimoji="1" lang="zh-CN" altLang="en-US" sz="2200" b="1">
                <a:solidFill>
                  <a:srgbClr val="CC0000"/>
                </a:solidFill>
                <a:latin typeface="微软雅黑" panose="020B0503020204020204" pitchFamily="34" charset="-122"/>
                <a:ea typeface="微软雅黑" panose="020B0503020204020204" pitchFamily="34" charset="-122"/>
              </a:rPr>
              <a:t>，只有</a:t>
            </a:r>
            <a:r>
              <a:rPr kumimoji="1" lang="en-US" altLang="zh-CN" sz="2200" b="1">
                <a:solidFill>
                  <a:srgbClr val="CC0000"/>
                </a:solidFill>
                <a:latin typeface="微软雅黑" panose="020B0503020204020204" pitchFamily="34" charset="-122"/>
                <a:ea typeface="微软雅黑" panose="020B0503020204020204" pitchFamily="34" charset="-122"/>
              </a:rPr>
              <a:t>Tag</a:t>
            </a:r>
            <a:r>
              <a:rPr kumimoji="1" lang="zh-CN" altLang="en-US" sz="2200" b="1">
                <a:solidFill>
                  <a:srgbClr val="CC0000"/>
                </a:solidFill>
                <a:latin typeface="微软雅黑" panose="020B0503020204020204" pitchFamily="34" charset="-122"/>
                <a:ea typeface="微软雅黑" panose="020B0503020204020204" pitchFamily="34" charset="-122"/>
              </a:rPr>
              <a:t>，虚页号需与每个</a:t>
            </a:r>
            <a:r>
              <a:rPr kumimoji="1" lang="en-US" altLang="zh-CN" sz="2200" b="1">
                <a:solidFill>
                  <a:srgbClr val="CC0000"/>
                </a:solidFill>
                <a:latin typeface="微软雅黑" panose="020B0503020204020204" pitchFamily="34" charset="-122"/>
                <a:ea typeface="微软雅黑" panose="020B0503020204020204" pitchFamily="34" charset="-122"/>
              </a:rPr>
              <a:t>Tag</a:t>
            </a:r>
            <a:r>
              <a:rPr kumimoji="1" lang="zh-CN" altLang="en-US" sz="2200" b="1">
                <a:solidFill>
                  <a:srgbClr val="CC0000"/>
                </a:solidFill>
                <a:latin typeface="微软雅黑" panose="020B0503020204020204" pitchFamily="34" charset="-122"/>
                <a:ea typeface="微软雅黑" panose="020B0503020204020204" pitchFamily="34" charset="-122"/>
              </a:rPr>
              <a:t>比较；</a:t>
            </a:r>
            <a:r>
              <a:rPr kumimoji="1" lang="en-US" altLang="zh-CN" sz="2200" b="1">
                <a:solidFill>
                  <a:srgbClr val="CC0000"/>
                </a:solidFill>
                <a:latin typeface="微软雅黑" panose="020B0503020204020204" pitchFamily="34" charset="-122"/>
                <a:ea typeface="微软雅黑" panose="020B0503020204020204" pitchFamily="34" charset="-122"/>
              </a:rPr>
              <a:t>TLB</a:t>
            </a:r>
            <a:r>
              <a:rPr kumimoji="1" lang="zh-CN" altLang="en-US" sz="2200" b="1">
                <a:solidFill>
                  <a:srgbClr val="CC0000"/>
                </a:solidFill>
                <a:latin typeface="微软雅黑" panose="020B0503020204020204" pitchFamily="34" charset="-122"/>
                <a:ea typeface="微软雅黑" panose="020B0503020204020204" pitchFamily="34" charset="-122"/>
              </a:rPr>
              <a:t>组相联时，则虚页号高位为</a:t>
            </a:r>
            <a:r>
              <a:rPr kumimoji="1" lang="en-US" altLang="zh-CN" sz="2200" b="1">
                <a:solidFill>
                  <a:srgbClr val="CC0000"/>
                </a:solidFill>
                <a:latin typeface="微软雅黑" panose="020B0503020204020204" pitchFamily="34" charset="-122"/>
                <a:ea typeface="微软雅黑" panose="020B0503020204020204" pitchFamily="34" charset="-122"/>
              </a:rPr>
              <a:t>Tag</a:t>
            </a:r>
            <a:r>
              <a:rPr kumimoji="1" lang="zh-CN" altLang="en-US" sz="2200" b="1">
                <a:solidFill>
                  <a:srgbClr val="CC0000"/>
                </a:solidFill>
                <a:latin typeface="微软雅黑" panose="020B0503020204020204" pitchFamily="34" charset="-122"/>
                <a:ea typeface="微软雅黑" panose="020B0503020204020204" pitchFamily="34" charset="-122"/>
              </a:rPr>
              <a:t>，低位为</a:t>
            </a:r>
            <a:r>
              <a:rPr kumimoji="1" lang="en-US" altLang="zh-CN" sz="2200" b="1">
                <a:solidFill>
                  <a:srgbClr val="CC0000"/>
                </a:solidFill>
                <a:latin typeface="微软雅黑" panose="020B0503020204020204" pitchFamily="34" charset="-122"/>
                <a:ea typeface="微软雅黑" panose="020B0503020204020204" pitchFamily="34" charset="-122"/>
              </a:rPr>
              <a:t>index</a:t>
            </a:r>
            <a:r>
              <a:rPr kumimoji="1" lang="zh-CN" altLang="en-US" sz="2200" b="1">
                <a:solidFill>
                  <a:srgbClr val="CC0000"/>
                </a:solidFill>
                <a:latin typeface="微软雅黑" panose="020B0503020204020204" pitchFamily="34" charset="-122"/>
                <a:ea typeface="微软雅黑" panose="020B0503020204020204" pitchFamily="34" charset="-122"/>
              </a:rPr>
              <a:t>，用作组索引。</a:t>
            </a:r>
          </a:p>
        </p:txBody>
      </p:sp>
      <p:cxnSp>
        <p:nvCxnSpPr>
          <p:cNvPr id="27" name="直接连接符 26">
            <a:extLst>
              <a:ext uri="{FF2B5EF4-FFF2-40B4-BE49-F238E27FC236}">
                <a16:creationId xmlns:a16="http://schemas.microsoft.com/office/drawing/2014/main" id="{AE8DDAAF-5220-4243-AA36-D810E84063A8}"/>
              </a:ext>
            </a:extLst>
          </p:cNvPr>
          <p:cNvCxnSpPr>
            <a:cxnSpLocks noChangeShapeType="1"/>
          </p:cNvCxnSpPr>
          <p:nvPr/>
        </p:nvCxnSpPr>
        <p:spPr bwMode="auto">
          <a:xfrm flipH="1">
            <a:off x="2051050" y="3114675"/>
            <a:ext cx="946150" cy="404813"/>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组合 47">
            <a:extLst>
              <a:ext uri="{FF2B5EF4-FFF2-40B4-BE49-F238E27FC236}">
                <a16:creationId xmlns:a16="http://schemas.microsoft.com/office/drawing/2014/main" id="{61B55B4C-3495-491B-BAE9-868620A15682}"/>
              </a:ext>
            </a:extLst>
          </p:cNvPr>
          <p:cNvGrpSpPr>
            <a:grpSpLocks/>
          </p:cNvGrpSpPr>
          <p:nvPr/>
        </p:nvGrpSpPr>
        <p:grpSpPr bwMode="auto">
          <a:xfrm>
            <a:off x="2816225" y="3114675"/>
            <a:ext cx="5805488" cy="990600"/>
            <a:chOff x="2816804" y="3113965"/>
            <a:chExt cx="5805645" cy="991555"/>
          </a:xfrm>
        </p:grpSpPr>
        <p:sp>
          <p:nvSpPr>
            <p:cNvPr id="151569" name="TextBox 23">
              <a:extLst>
                <a:ext uri="{FF2B5EF4-FFF2-40B4-BE49-F238E27FC236}">
                  <a16:creationId xmlns:a16="http://schemas.microsoft.com/office/drawing/2014/main" id="{0A4195EF-1B3B-418B-A460-4664628BA6C7}"/>
                </a:ext>
              </a:extLst>
            </p:cNvPr>
            <p:cNvSpPr txBox="1">
              <a:spLocks noChangeArrowheads="1"/>
            </p:cNvSpPr>
            <p:nvPr/>
          </p:nvSpPr>
          <p:spPr bwMode="auto">
            <a:xfrm>
              <a:off x="2816804" y="3520455"/>
              <a:ext cx="5805645" cy="585065"/>
            </a:xfrm>
            <a:prstGeom prst="rect">
              <a:avLst/>
            </a:prstGeom>
            <a:solidFill>
              <a:srgbClr val="FF00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1800" b="1" i="1">
                <a:solidFill>
                  <a:srgbClr val="666699"/>
                </a:solidFill>
                <a:ea typeface="华文新魏" panose="02010800040101010101" pitchFamily="2" charset="-122"/>
              </a:endParaRPr>
            </a:p>
          </p:txBody>
        </p:sp>
        <p:cxnSp>
          <p:nvCxnSpPr>
            <p:cNvPr id="151570" name="直接连接符 31">
              <a:extLst>
                <a:ext uri="{FF2B5EF4-FFF2-40B4-BE49-F238E27FC236}">
                  <a16:creationId xmlns:a16="http://schemas.microsoft.com/office/drawing/2014/main" id="{2C5FA317-2372-4436-9ABD-390D1BE0A8FF}"/>
                </a:ext>
              </a:extLst>
            </p:cNvPr>
            <p:cNvCxnSpPr>
              <a:cxnSpLocks noChangeShapeType="1"/>
            </p:cNvCxnSpPr>
            <p:nvPr/>
          </p:nvCxnSpPr>
          <p:spPr bwMode="auto">
            <a:xfrm>
              <a:off x="4436985" y="3113965"/>
              <a:ext cx="810090" cy="405045"/>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 name="Text Box 210">
            <a:extLst>
              <a:ext uri="{FF2B5EF4-FFF2-40B4-BE49-F238E27FC236}">
                <a16:creationId xmlns:a16="http://schemas.microsoft.com/office/drawing/2014/main" id="{4926202E-2B9B-4FDC-965F-D960A1577A06}"/>
              </a:ext>
            </a:extLst>
          </p:cNvPr>
          <p:cNvSpPr txBox="1">
            <a:spLocks noChangeArrowheads="1"/>
          </p:cNvSpPr>
          <p:nvPr/>
        </p:nvSpPr>
        <p:spPr bwMode="auto">
          <a:xfrm>
            <a:off x="385763" y="2700338"/>
            <a:ext cx="8145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00FF"/>
                </a:solidFill>
                <a:latin typeface="微软雅黑" panose="020B0503020204020204" pitchFamily="34" charset="-122"/>
                <a:ea typeface="微软雅黑" panose="020B0503020204020204" pitchFamily="34" charset="-122"/>
              </a:rPr>
              <a:t>TLB</a:t>
            </a:r>
            <a:r>
              <a:rPr kumimoji="1" lang="zh-CN" altLang="en-US" sz="2400" b="1">
                <a:solidFill>
                  <a:srgbClr val="0000FF"/>
                </a:solidFill>
                <a:latin typeface="微软雅黑" panose="020B0503020204020204" pitchFamily="34" charset="-122"/>
                <a:ea typeface="微软雅黑" panose="020B0503020204020204" pitchFamily="34" charset="-122"/>
              </a:rPr>
              <a:t>中的页表项：</a:t>
            </a:r>
            <a:r>
              <a:rPr kumimoji="1" lang="en-US" altLang="zh-CN" sz="2400" b="1">
                <a:latin typeface="微软雅黑" panose="020B0503020204020204" pitchFamily="34" charset="-122"/>
                <a:ea typeface="微软雅黑" panose="020B0503020204020204" pitchFamily="34" charset="-122"/>
              </a:rPr>
              <a:t>tag</a:t>
            </a:r>
            <a:r>
              <a:rPr kumimoji="1" lang="en-US" altLang="zh-CN" sz="2400" b="1">
                <a:solidFill>
                  <a:srgbClr val="0000FF"/>
                </a:solidFill>
                <a:latin typeface="微软雅黑" panose="020B0503020204020204" pitchFamily="34" charset="-122"/>
                <a:ea typeface="微软雅黑" panose="020B0503020204020204" pitchFamily="34" charset="-122"/>
              </a:rPr>
              <a:t>+</a:t>
            </a:r>
            <a:r>
              <a:rPr kumimoji="1" lang="zh-CN" altLang="en-US" sz="2400" b="1">
                <a:latin typeface="微软雅黑" panose="020B0503020204020204" pitchFamily="34" charset="-122"/>
                <a:ea typeface="微软雅黑" panose="020B0503020204020204" pitchFamily="34" charset="-122"/>
              </a:rPr>
              <a:t>主存页表项</a:t>
            </a:r>
          </a:p>
        </p:txBody>
      </p:sp>
      <p:sp>
        <p:nvSpPr>
          <p:cNvPr id="664603" name="Rectangle 27">
            <a:extLst>
              <a:ext uri="{FF2B5EF4-FFF2-40B4-BE49-F238E27FC236}">
                <a16:creationId xmlns:a16="http://schemas.microsoft.com/office/drawing/2014/main" id="{D0A24DE3-8273-4D17-BC6B-2D3E802E5A38}"/>
              </a:ext>
            </a:extLst>
          </p:cNvPr>
          <p:cNvSpPr>
            <a:spLocks noChangeArrowheads="1"/>
          </p:cNvSpPr>
          <p:nvPr/>
        </p:nvSpPr>
        <p:spPr bwMode="auto">
          <a:xfrm>
            <a:off x="3497263" y="2743200"/>
            <a:ext cx="1539875" cy="319088"/>
          </a:xfrm>
          <a:prstGeom prst="rect">
            <a:avLst/>
          </a:prstGeom>
          <a:solidFill>
            <a:srgbClr val="FF8398">
              <a:alpha val="34901"/>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 name="灯片编号占位符 3">
            <a:extLst>
              <a:ext uri="{FF2B5EF4-FFF2-40B4-BE49-F238E27FC236}">
                <a16:creationId xmlns:a16="http://schemas.microsoft.com/office/drawing/2014/main" id="{E42FB60F-5C67-4303-AB66-623734175935}"/>
              </a:ext>
            </a:extLst>
          </p:cNvPr>
          <p:cNvSpPr>
            <a:spLocks noGrp="1"/>
          </p:cNvSpPr>
          <p:nvPr>
            <p:ph type="sldNum" sz="quarter" idx="10"/>
          </p:nvPr>
        </p:nvSpPr>
        <p:spPr/>
        <p:txBody>
          <a:bodyPr/>
          <a:lstStyle/>
          <a:p>
            <a:pPr>
              <a:defRPr/>
            </a:pPr>
            <a:fld id="{E5695708-78D6-49FC-AD1D-A92B2AA36AF2}" type="slidenum">
              <a:rPr lang="zh-CN" altLang="en-US" smtClean="0"/>
              <a:pPr>
                <a:defRPr/>
              </a:pPr>
              <a:t>74</a:t>
            </a:fld>
            <a:endParaRPr lang="zh-CN" altLang="en-US"/>
          </a:p>
        </p:txBody>
      </p:sp>
    </p:spTree>
    <p:extLst>
      <p:ext uri="{BB962C8B-B14F-4D97-AF65-F5344CB8AC3E}">
        <p14:creationId xmlns:p14="http://schemas.microsoft.com/office/powerpoint/2010/main" val="2137882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6535">
                                            <p:txEl>
                                              <p:pRg st="0" end="0"/>
                                            </p:txEl>
                                          </p:spTgt>
                                        </p:tgtEl>
                                        <p:attrNameLst>
                                          <p:attrName>style.visibility</p:attrName>
                                        </p:attrNameLst>
                                      </p:cBhvr>
                                      <p:to>
                                        <p:strVal val="visible"/>
                                      </p:to>
                                    </p:set>
                                    <p:animEffect transition="in" filter="blinds(horizontal)">
                                      <p:cBhvr>
                                        <p:cTn id="7" dur="500"/>
                                        <p:tgtEl>
                                          <p:spTgt spid="5265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545"/>
                                        </p:tgtEl>
                                        <p:attrNameLst>
                                          <p:attrName>style.visibility</p:attrName>
                                        </p:attrNameLst>
                                      </p:cBhvr>
                                      <p:to>
                                        <p:strVal val="visible"/>
                                      </p:to>
                                    </p:set>
                                    <p:animEffect transition="in" filter="blinds(horizontal)">
                                      <p:cBhvr>
                                        <p:cTn id="12" dur="500"/>
                                        <p:tgtEl>
                                          <p:spTgt spid="526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17" dur="500"/>
                                        <p:tgtEl>
                                          <p:spTgt spid="5263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4603"/>
                                        </p:tgtEl>
                                        <p:attrNameLst>
                                          <p:attrName>style.visibility</p:attrName>
                                        </p:attrNameLst>
                                      </p:cBhvr>
                                      <p:to>
                                        <p:strVal val="visible"/>
                                      </p:to>
                                    </p:set>
                                    <p:animEffect transition="in" filter="blinds(horizontal)">
                                      <p:cBhvr>
                                        <p:cTn id="27" dur="500"/>
                                        <p:tgtEl>
                                          <p:spTgt spid="6646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6547"/>
                                        </p:tgtEl>
                                        <p:attrNameLst>
                                          <p:attrName>style.visibility</p:attrName>
                                        </p:attrNameLst>
                                      </p:cBhvr>
                                      <p:to>
                                        <p:strVal val="visible"/>
                                      </p:to>
                                    </p:set>
                                    <p:animEffect transition="in" filter="blinds(horizontal)">
                                      <p:cBhvr>
                                        <p:cTn id="37" dur="500"/>
                                        <p:tgtEl>
                                          <p:spTgt spid="5265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6546"/>
                                        </p:tgtEl>
                                        <p:attrNameLst>
                                          <p:attrName>style.visibility</p:attrName>
                                        </p:attrNameLst>
                                      </p:cBhvr>
                                      <p:to>
                                        <p:strVal val="visible"/>
                                      </p:to>
                                    </p:set>
                                    <p:animEffect transition="in" filter="blinds(horizontal)">
                                      <p:cBhvr>
                                        <p:cTn id="52" dur="500"/>
                                        <p:tgtEl>
                                          <p:spTgt spid="5265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6562"/>
                                        </p:tgtEl>
                                        <p:attrNameLst>
                                          <p:attrName>style.visibility</p:attrName>
                                        </p:attrNameLst>
                                      </p:cBhvr>
                                      <p:to>
                                        <p:strVal val="visible"/>
                                      </p:to>
                                    </p:set>
                                    <p:animEffect transition="in" filter="blinds(horizontal)">
                                      <p:cBhvr>
                                        <p:cTn id="57" dur="500"/>
                                        <p:tgtEl>
                                          <p:spTgt spid="52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545" grpId="0"/>
      <p:bldP spid="526546" grpId="0"/>
      <p:bldP spid="526547" grpId="0"/>
      <p:bldP spid="526562" grpId="0"/>
      <p:bldP spid="47" grpId="0"/>
      <p:bldP spid="6646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78E7161-E874-43F1-AB02-6910CA562D88}"/>
              </a:ext>
            </a:extLst>
          </p:cNvPr>
          <p:cNvSpPr>
            <a:spLocks noGrp="1" noChangeArrowheads="1"/>
          </p:cNvSpPr>
          <p:nvPr>
            <p:ph type="title" idx="4294967295"/>
          </p:nvPr>
        </p:nvSpPr>
        <p:spPr>
          <a:xfrm>
            <a:off x="358775" y="98425"/>
            <a:ext cx="8150225" cy="474663"/>
          </a:xfrm>
          <a:noFill/>
        </p:spPr>
        <p:txBody>
          <a:bodyPr wrap="none"/>
          <a:lstStyle/>
          <a:p>
            <a:pPr eaLnBrk="1" hangingPunct="1"/>
            <a:r>
              <a:rPr lang="en-US" altLang="zh-CN" sz="3200">
                <a:solidFill>
                  <a:srgbClr val="CC0000"/>
                </a:solidFill>
              </a:rPr>
              <a:t>TLBs --- Making Address Translation Fast</a:t>
            </a:r>
          </a:p>
        </p:txBody>
      </p:sp>
      <p:sp>
        <p:nvSpPr>
          <p:cNvPr id="785621" name="Text Box 213">
            <a:extLst>
              <a:ext uri="{FF2B5EF4-FFF2-40B4-BE49-F238E27FC236}">
                <a16:creationId xmlns:a16="http://schemas.microsoft.com/office/drawing/2014/main" id="{78769C14-55B6-4203-838F-A3022038A1A4}"/>
              </a:ext>
            </a:extLst>
          </p:cNvPr>
          <p:cNvSpPr txBox="1">
            <a:spLocks noChangeArrowheads="1"/>
          </p:cNvSpPr>
          <p:nvPr/>
        </p:nvSpPr>
        <p:spPr bwMode="auto">
          <a:xfrm>
            <a:off x="206375" y="1763713"/>
            <a:ext cx="13509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先由虚页号到</a:t>
            </a:r>
            <a:r>
              <a:rPr kumimoji="1" lang="en-US" altLang="zh-CN" sz="2000" b="1">
                <a:solidFill>
                  <a:srgbClr val="0000FF"/>
                </a:solidFill>
                <a:ea typeface="黑体" panose="02010609060101010101" pitchFamily="49" charset="-122"/>
              </a:rPr>
              <a:t>TLB</a:t>
            </a:r>
            <a:r>
              <a:rPr kumimoji="1" lang="zh-CN" altLang="en-US" sz="2000" b="1">
                <a:solidFill>
                  <a:srgbClr val="0000FF"/>
                </a:solidFill>
                <a:ea typeface="黑体" panose="02010609060101010101" pitchFamily="49" charset="-122"/>
              </a:rPr>
              <a:t>中找</a:t>
            </a:r>
            <a:endParaRPr kumimoji="1" lang="en-US" altLang="zh-CN" sz="2000" b="1">
              <a:solidFill>
                <a:srgbClr val="0000FF"/>
              </a:solidFill>
              <a:ea typeface="黑体" panose="02010609060101010101" pitchFamily="49" charset="-122"/>
            </a:endParaRPr>
          </a:p>
          <a:p>
            <a:pPr eaLnBrk="1" hangingPunct="1"/>
            <a:r>
              <a:rPr kumimoji="1" lang="zh-CN" altLang="en-US" sz="2000" b="1">
                <a:solidFill>
                  <a:srgbClr val="FF0000"/>
                </a:solidFill>
                <a:ea typeface="黑体" panose="02010609060101010101" pitchFamily="49" charset="-122"/>
              </a:rPr>
              <a:t>如何找？</a:t>
            </a:r>
          </a:p>
        </p:txBody>
      </p:sp>
      <p:grpSp>
        <p:nvGrpSpPr>
          <p:cNvPr id="153604" name="Group 224">
            <a:extLst>
              <a:ext uri="{FF2B5EF4-FFF2-40B4-BE49-F238E27FC236}">
                <a16:creationId xmlns:a16="http://schemas.microsoft.com/office/drawing/2014/main" id="{1D8526CE-BAFE-465D-B6EA-B269D8748C51}"/>
              </a:ext>
            </a:extLst>
          </p:cNvPr>
          <p:cNvGrpSpPr>
            <a:grpSpLocks/>
          </p:cNvGrpSpPr>
          <p:nvPr/>
        </p:nvGrpSpPr>
        <p:grpSpPr bwMode="auto">
          <a:xfrm>
            <a:off x="566738" y="1044575"/>
            <a:ext cx="8201025" cy="5068888"/>
            <a:chOff x="237" y="1947"/>
            <a:chExt cx="5039" cy="2244"/>
          </a:xfrm>
        </p:grpSpPr>
        <p:sp>
          <p:nvSpPr>
            <p:cNvPr id="153611" name="Rectangle 6">
              <a:extLst>
                <a:ext uri="{FF2B5EF4-FFF2-40B4-BE49-F238E27FC236}">
                  <a16:creationId xmlns:a16="http://schemas.microsoft.com/office/drawing/2014/main" id="{57CA0041-FAE1-435E-9135-A02ADC1FABD7}"/>
                </a:ext>
              </a:extLst>
            </p:cNvPr>
            <p:cNvSpPr>
              <a:spLocks noChangeArrowheads="1"/>
            </p:cNvSpPr>
            <p:nvPr/>
          </p:nvSpPr>
          <p:spPr bwMode="auto">
            <a:xfrm>
              <a:off x="2330" y="2819"/>
              <a:ext cx="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sp>
          <p:nvSpPr>
            <p:cNvPr id="153612" name="Freeform 17">
              <a:extLst>
                <a:ext uri="{FF2B5EF4-FFF2-40B4-BE49-F238E27FC236}">
                  <a16:creationId xmlns:a16="http://schemas.microsoft.com/office/drawing/2014/main" id="{3367D2D0-E222-47D6-A88B-2C573ED1F119}"/>
                </a:ext>
              </a:extLst>
            </p:cNvPr>
            <p:cNvSpPr>
              <a:spLocks/>
            </p:cNvSpPr>
            <p:nvPr/>
          </p:nvSpPr>
          <p:spPr bwMode="auto">
            <a:xfrm>
              <a:off x="881" y="2233"/>
              <a:ext cx="445" cy="1369"/>
            </a:xfrm>
            <a:custGeom>
              <a:avLst/>
              <a:gdLst>
                <a:gd name="T0" fmla="*/ 0 w 283"/>
                <a:gd name="T1" fmla="*/ 0 h 1605"/>
                <a:gd name="T2" fmla="*/ 0 w 283"/>
                <a:gd name="T3" fmla="*/ 126 h 1605"/>
                <a:gd name="T4" fmla="*/ 395548 w 283"/>
                <a:gd name="T5" fmla="*/ 126 h 1605"/>
                <a:gd name="T6" fmla="*/ 0 60000 65536"/>
                <a:gd name="T7" fmla="*/ 0 60000 65536"/>
                <a:gd name="T8" fmla="*/ 0 60000 65536"/>
                <a:gd name="T9" fmla="*/ 0 w 283"/>
                <a:gd name="T10" fmla="*/ 0 h 1605"/>
                <a:gd name="T11" fmla="*/ 283 w 283"/>
                <a:gd name="T12" fmla="*/ 1605 h 1605"/>
              </a:gdLst>
              <a:ahLst/>
              <a:cxnLst>
                <a:cxn ang="T6">
                  <a:pos x="T0" y="T1"/>
                </a:cxn>
                <a:cxn ang="T7">
                  <a:pos x="T2" y="T3"/>
                </a:cxn>
                <a:cxn ang="T8">
                  <a:pos x="T4" y="T5"/>
                </a:cxn>
              </a:cxnLst>
              <a:rect l="T9" t="T10" r="T11" b="T12"/>
              <a:pathLst>
                <a:path w="283" h="1605">
                  <a:moveTo>
                    <a:pt x="0" y="0"/>
                  </a:moveTo>
                  <a:lnTo>
                    <a:pt x="0" y="1605"/>
                  </a:lnTo>
                  <a:lnTo>
                    <a:pt x="283" y="1605"/>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3613" name="Group 18">
              <a:extLst>
                <a:ext uri="{FF2B5EF4-FFF2-40B4-BE49-F238E27FC236}">
                  <a16:creationId xmlns:a16="http://schemas.microsoft.com/office/drawing/2014/main" id="{BAACF00C-71B9-4D3C-BA14-01B85AD787E1}"/>
                </a:ext>
              </a:extLst>
            </p:cNvPr>
            <p:cNvGrpSpPr>
              <a:grpSpLocks/>
            </p:cNvGrpSpPr>
            <p:nvPr/>
          </p:nvGrpSpPr>
          <p:grpSpPr bwMode="auto">
            <a:xfrm>
              <a:off x="2698" y="2276"/>
              <a:ext cx="1292" cy="892"/>
              <a:chOff x="2698" y="2276"/>
              <a:chExt cx="1292" cy="892"/>
            </a:xfrm>
          </p:grpSpPr>
          <p:sp>
            <p:nvSpPr>
              <p:cNvPr id="153778" name="Freeform 19">
                <a:extLst>
                  <a:ext uri="{FF2B5EF4-FFF2-40B4-BE49-F238E27FC236}">
                    <a16:creationId xmlns:a16="http://schemas.microsoft.com/office/drawing/2014/main" id="{1FE552DC-8D45-45A0-9506-171E964D7588}"/>
                  </a:ext>
                </a:extLst>
              </p:cNvPr>
              <p:cNvSpPr>
                <a:spLocks/>
              </p:cNvSpPr>
              <p:nvPr/>
            </p:nvSpPr>
            <p:spPr bwMode="auto">
              <a:xfrm>
                <a:off x="3932" y="3108"/>
                <a:ext cx="58" cy="27"/>
              </a:xfrm>
              <a:custGeom>
                <a:avLst/>
                <a:gdLst>
                  <a:gd name="T0" fmla="*/ 4909 w 41"/>
                  <a:gd name="T1" fmla="*/ 0 h 32"/>
                  <a:gd name="T2" fmla="*/ 0 w 41"/>
                  <a:gd name="T3" fmla="*/ 3 h 32"/>
                  <a:gd name="T4" fmla="*/ 10521 w 41"/>
                  <a:gd name="T5" fmla="*/ 3 h 32"/>
                  <a:gd name="T6" fmla="*/ 5632 w 41"/>
                  <a:gd name="T7" fmla="*/ 0 h 32"/>
                  <a:gd name="T8" fmla="*/ 5632 w 41"/>
                  <a:gd name="T9" fmla="*/ 0 h 32"/>
                  <a:gd name="T10" fmla="*/ 4909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9" y="0"/>
                    </a:moveTo>
                    <a:lnTo>
                      <a:pt x="0" y="28"/>
                    </a:lnTo>
                    <a:lnTo>
                      <a:pt x="41" y="32"/>
                    </a:lnTo>
                    <a:lnTo>
                      <a:pt x="22" y="0"/>
                    </a:lnTo>
                    <a:lnTo>
                      <a:pt x="19"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9" name="Freeform 20">
                <a:extLst>
                  <a:ext uri="{FF2B5EF4-FFF2-40B4-BE49-F238E27FC236}">
                    <a16:creationId xmlns:a16="http://schemas.microsoft.com/office/drawing/2014/main" id="{10A805F5-C521-4BEA-921D-CEB75DC6A794}"/>
                  </a:ext>
                </a:extLst>
              </p:cNvPr>
              <p:cNvSpPr>
                <a:spLocks/>
              </p:cNvSpPr>
              <p:nvPr/>
            </p:nvSpPr>
            <p:spPr bwMode="auto">
              <a:xfrm>
                <a:off x="3932" y="3108"/>
                <a:ext cx="58" cy="27"/>
              </a:xfrm>
              <a:custGeom>
                <a:avLst/>
                <a:gdLst>
                  <a:gd name="T0" fmla="*/ 4909 w 41"/>
                  <a:gd name="T1" fmla="*/ 0 h 32"/>
                  <a:gd name="T2" fmla="*/ 0 w 41"/>
                  <a:gd name="T3" fmla="*/ 3 h 32"/>
                  <a:gd name="T4" fmla="*/ 10521 w 41"/>
                  <a:gd name="T5" fmla="*/ 3 h 32"/>
                  <a:gd name="T6" fmla="*/ 5632 w 41"/>
                  <a:gd name="T7" fmla="*/ 0 h 32"/>
                  <a:gd name="T8" fmla="*/ 5632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9" y="0"/>
                    </a:moveTo>
                    <a:lnTo>
                      <a:pt x="0" y="28"/>
                    </a:lnTo>
                    <a:lnTo>
                      <a:pt x="41" y="32"/>
                    </a:lnTo>
                    <a:lnTo>
                      <a:pt x="22"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0" name="Freeform 21">
                <a:extLst>
                  <a:ext uri="{FF2B5EF4-FFF2-40B4-BE49-F238E27FC236}">
                    <a16:creationId xmlns:a16="http://schemas.microsoft.com/office/drawing/2014/main" id="{1D3DF4F7-B45F-4C0B-9442-262CF1F405D3}"/>
                  </a:ext>
                </a:extLst>
              </p:cNvPr>
              <p:cNvSpPr>
                <a:spLocks/>
              </p:cNvSpPr>
              <p:nvPr/>
            </p:nvSpPr>
            <p:spPr bwMode="auto">
              <a:xfrm>
                <a:off x="3932" y="2852"/>
                <a:ext cx="58" cy="28"/>
              </a:xfrm>
              <a:custGeom>
                <a:avLst/>
                <a:gdLst>
                  <a:gd name="T0" fmla="*/ 3769 w 41"/>
                  <a:gd name="T1" fmla="*/ 0 h 32"/>
                  <a:gd name="T2" fmla="*/ 0 w 41"/>
                  <a:gd name="T3" fmla="*/ 4 h 32"/>
                  <a:gd name="T4" fmla="*/ 10521 w 41"/>
                  <a:gd name="T5" fmla="*/ 4 h 32"/>
                  <a:gd name="T6" fmla="*/ 3769 w 41"/>
                  <a:gd name="T7" fmla="*/ 2 h 32"/>
                  <a:gd name="T8" fmla="*/ 3769 w 41"/>
                  <a:gd name="T9" fmla="*/ 2 h 32"/>
                  <a:gd name="T10" fmla="*/ 3769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5" y="0"/>
                    </a:moveTo>
                    <a:lnTo>
                      <a:pt x="0" y="32"/>
                    </a:lnTo>
                    <a:lnTo>
                      <a:pt x="41" y="30"/>
                    </a:lnTo>
                    <a:lnTo>
                      <a:pt x="15" y="2"/>
                    </a:lnTo>
                    <a:lnTo>
                      <a:pt x="15"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1" name="Freeform 22">
                <a:extLst>
                  <a:ext uri="{FF2B5EF4-FFF2-40B4-BE49-F238E27FC236}">
                    <a16:creationId xmlns:a16="http://schemas.microsoft.com/office/drawing/2014/main" id="{EEDB87DC-1971-451D-BE85-2E7CDA46ECFB}"/>
                  </a:ext>
                </a:extLst>
              </p:cNvPr>
              <p:cNvSpPr>
                <a:spLocks/>
              </p:cNvSpPr>
              <p:nvPr/>
            </p:nvSpPr>
            <p:spPr bwMode="auto">
              <a:xfrm>
                <a:off x="3932" y="2852"/>
                <a:ext cx="58" cy="28"/>
              </a:xfrm>
              <a:custGeom>
                <a:avLst/>
                <a:gdLst>
                  <a:gd name="T0" fmla="*/ 3769 w 41"/>
                  <a:gd name="T1" fmla="*/ 0 h 32"/>
                  <a:gd name="T2" fmla="*/ 0 w 41"/>
                  <a:gd name="T3" fmla="*/ 4 h 32"/>
                  <a:gd name="T4" fmla="*/ 10521 w 41"/>
                  <a:gd name="T5" fmla="*/ 4 h 32"/>
                  <a:gd name="T6" fmla="*/ 3769 w 41"/>
                  <a:gd name="T7" fmla="*/ 2 h 32"/>
                  <a:gd name="T8" fmla="*/ 3769 w 41"/>
                  <a:gd name="T9" fmla="*/ 2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5" y="0"/>
                    </a:moveTo>
                    <a:lnTo>
                      <a:pt x="0" y="32"/>
                    </a:lnTo>
                    <a:lnTo>
                      <a:pt x="41" y="30"/>
                    </a:lnTo>
                    <a:lnTo>
                      <a:pt x="15" y="2"/>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2" name="Freeform 23">
                <a:extLst>
                  <a:ext uri="{FF2B5EF4-FFF2-40B4-BE49-F238E27FC236}">
                    <a16:creationId xmlns:a16="http://schemas.microsoft.com/office/drawing/2014/main" id="{1841A131-F60B-4F56-A465-AC1E46E69653}"/>
                  </a:ext>
                </a:extLst>
              </p:cNvPr>
              <p:cNvSpPr>
                <a:spLocks/>
              </p:cNvSpPr>
              <p:nvPr/>
            </p:nvSpPr>
            <p:spPr bwMode="auto">
              <a:xfrm>
                <a:off x="3932" y="2678"/>
                <a:ext cx="58" cy="28"/>
              </a:xfrm>
              <a:custGeom>
                <a:avLst/>
                <a:gdLst>
                  <a:gd name="T0" fmla="*/ 4368 w 41"/>
                  <a:gd name="T1" fmla="*/ 0 h 32"/>
                  <a:gd name="T2" fmla="*/ 0 w 41"/>
                  <a:gd name="T3" fmla="*/ 4 h 32"/>
                  <a:gd name="T4" fmla="*/ 10521 w 41"/>
                  <a:gd name="T5" fmla="*/ 4 h 32"/>
                  <a:gd name="T6" fmla="*/ 4909 w 41"/>
                  <a:gd name="T7" fmla="*/ 0 h 32"/>
                  <a:gd name="T8" fmla="*/ 4909 w 41"/>
                  <a:gd name="T9" fmla="*/ 0 h 32"/>
                  <a:gd name="T10" fmla="*/ 4368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3" name="Freeform 24">
                <a:extLst>
                  <a:ext uri="{FF2B5EF4-FFF2-40B4-BE49-F238E27FC236}">
                    <a16:creationId xmlns:a16="http://schemas.microsoft.com/office/drawing/2014/main" id="{FE0AA303-98CB-46B0-A5AA-168C4A7CA384}"/>
                  </a:ext>
                </a:extLst>
              </p:cNvPr>
              <p:cNvSpPr>
                <a:spLocks/>
              </p:cNvSpPr>
              <p:nvPr/>
            </p:nvSpPr>
            <p:spPr bwMode="auto">
              <a:xfrm>
                <a:off x="3932" y="2678"/>
                <a:ext cx="58" cy="28"/>
              </a:xfrm>
              <a:custGeom>
                <a:avLst/>
                <a:gdLst>
                  <a:gd name="T0" fmla="*/ 4368 w 41"/>
                  <a:gd name="T1" fmla="*/ 0 h 32"/>
                  <a:gd name="T2" fmla="*/ 0 w 41"/>
                  <a:gd name="T3" fmla="*/ 4 h 32"/>
                  <a:gd name="T4" fmla="*/ 10521 w 41"/>
                  <a:gd name="T5" fmla="*/ 4 h 32"/>
                  <a:gd name="T6" fmla="*/ 4909 w 41"/>
                  <a:gd name="T7" fmla="*/ 0 h 32"/>
                  <a:gd name="T8" fmla="*/ 4909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4" name="Freeform 25">
                <a:extLst>
                  <a:ext uri="{FF2B5EF4-FFF2-40B4-BE49-F238E27FC236}">
                    <a16:creationId xmlns:a16="http://schemas.microsoft.com/office/drawing/2014/main" id="{EDC0521D-DAC4-433E-9F12-52F7581882FF}"/>
                  </a:ext>
                </a:extLst>
              </p:cNvPr>
              <p:cNvSpPr>
                <a:spLocks/>
              </p:cNvSpPr>
              <p:nvPr/>
            </p:nvSpPr>
            <p:spPr bwMode="auto">
              <a:xfrm>
                <a:off x="3937" y="2434"/>
                <a:ext cx="53" cy="30"/>
              </a:xfrm>
              <a:custGeom>
                <a:avLst/>
                <a:gdLst>
                  <a:gd name="T0" fmla="*/ 0 w 37"/>
                  <a:gd name="T1" fmla="*/ 0 h 34"/>
                  <a:gd name="T2" fmla="*/ 0 w 37"/>
                  <a:gd name="T3" fmla="*/ 4 h 34"/>
                  <a:gd name="T4" fmla="*/ 11607 w 37"/>
                  <a:gd name="T5" fmla="*/ 4 h 34"/>
                  <a:gd name="T6" fmla="*/ 0 w 37"/>
                  <a:gd name="T7" fmla="*/ 2 h 34"/>
                  <a:gd name="T8" fmla="*/ 0 w 37"/>
                  <a:gd name="T9" fmla="*/ 2 h 34"/>
                  <a:gd name="T10" fmla="*/ 0 w 37"/>
                  <a:gd name="T11" fmla="*/ 0 h 34"/>
                  <a:gd name="T12" fmla="*/ 0 60000 65536"/>
                  <a:gd name="T13" fmla="*/ 0 60000 65536"/>
                  <a:gd name="T14" fmla="*/ 0 60000 65536"/>
                  <a:gd name="T15" fmla="*/ 0 60000 65536"/>
                  <a:gd name="T16" fmla="*/ 0 60000 65536"/>
                  <a:gd name="T17" fmla="*/ 0 60000 65536"/>
                  <a:gd name="T18" fmla="*/ 0 w 37"/>
                  <a:gd name="T19" fmla="*/ 0 h 34"/>
                  <a:gd name="T20" fmla="*/ 37 w 3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7" h="34">
                    <a:moveTo>
                      <a:pt x="0" y="0"/>
                    </a:moveTo>
                    <a:lnTo>
                      <a:pt x="0" y="34"/>
                    </a:lnTo>
                    <a:lnTo>
                      <a:pt x="37" y="18"/>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5" name="Freeform 26">
                <a:extLst>
                  <a:ext uri="{FF2B5EF4-FFF2-40B4-BE49-F238E27FC236}">
                    <a16:creationId xmlns:a16="http://schemas.microsoft.com/office/drawing/2014/main" id="{A0DA4BC7-694B-4FF8-83BF-AFFE6B33C640}"/>
                  </a:ext>
                </a:extLst>
              </p:cNvPr>
              <p:cNvSpPr>
                <a:spLocks/>
              </p:cNvSpPr>
              <p:nvPr/>
            </p:nvSpPr>
            <p:spPr bwMode="auto">
              <a:xfrm>
                <a:off x="3937" y="2434"/>
                <a:ext cx="53" cy="30"/>
              </a:xfrm>
              <a:custGeom>
                <a:avLst/>
                <a:gdLst>
                  <a:gd name="T0" fmla="*/ 0 w 37"/>
                  <a:gd name="T1" fmla="*/ 0 h 34"/>
                  <a:gd name="T2" fmla="*/ 0 w 37"/>
                  <a:gd name="T3" fmla="*/ 4 h 34"/>
                  <a:gd name="T4" fmla="*/ 11607 w 37"/>
                  <a:gd name="T5" fmla="*/ 4 h 34"/>
                  <a:gd name="T6" fmla="*/ 0 w 37"/>
                  <a:gd name="T7" fmla="*/ 2 h 34"/>
                  <a:gd name="T8" fmla="*/ 0 w 37"/>
                  <a:gd name="T9" fmla="*/ 2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0" y="0"/>
                    </a:moveTo>
                    <a:lnTo>
                      <a:pt x="0" y="34"/>
                    </a:lnTo>
                    <a:lnTo>
                      <a:pt x="37" y="18"/>
                    </a:lnTo>
                    <a:lnTo>
                      <a:pt x="0" y="2"/>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6" name="Freeform 27">
                <a:extLst>
                  <a:ext uri="{FF2B5EF4-FFF2-40B4-BE49-F238E27FC236}">
                    <a16:creationId xmlns:a16="http://schemas.microsoft.com/office/drawing/2014/main" id="{17055DED-855C-469F-92FC-04BCD885C663}"/>
                  </a:ext>
                </a:extLst>
              </p:cNvPr>
              <p:cNvSpPr>
                <a:spLocks/>
              </p:cNvSpPr>
              <p:nvPr/>
            </p:nvSpPr>
            <p:spPr bwMode="auto">
              <a:xfrm>
                <a:off x="2701" y="2446"/>
                <a:ext cx="1252" cy="7"/>
              </a:xfrm>
              <a:custGeom>
                <a:avLst/>
                <a:gdLst>
                  <a:gd name="T0" fmla="*/ 0 w 885"/>
                  <a:gd name="T1" fmla="*/ 4 h 8"/>
                  <a:gd name="T2" fmla="*/ 227737 w 885"/>
                  <a:gd name="T3" fmla="*/ 4 h 8"/>
                  <a:gd name="T4" fmla="*/ 227737 w 885"/>
                  <a:gd name="T5" fmla="*/ 0 h 8"/>
                  <a:gd name="T6" fmla="*/ 531 w 885"/>
                  <a:gd name="T7" fmla="*/ 0 h 8"/>
                  <a:gd name="T8" fmla="*/ 531 w 885"/>
                  <a:gd name="T9" fmla="*/ 4 h 8"/>
                  <a:gd name="T10" fmla="*/ 531 w 885"/>
                  <a:gd name="T11" fmla="*/ 4 h 8"/>
                  <a:gd name="T12" fmla="*/ 0 w 885"/>
                  <a:gd name="T13" fmla="*/ 4 h 8"/>
                  <a:gd name="T14" fmla="*/ 0 60000 65536"/>
                  <a:gd name="T15" fmla="*/ 0 60000 65536"/>
                  <a:gd name="T16" fmla="*/ 0 60000 65536"/>
                  <a:gd name="T17" fmla="*/ 0 60000 65536"/>
                  <a:gd name="T18" fmla="*/ 0 60000 65536"/>
                  <a:gd name="T19" fmla="*/ 0 60000 65536"/>
                  <a:gd name="T20" fmla="*/ 0 60000 65536"/>
                  <a:gd name="T21" fmla="*/ 0 w 885"/>
                  <a:gd name="T22" fmla="*/ 0 h 8"/>
                  <a:gd name="T23" fmla="*/ 885 w 88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
                    <a:moveTo>
                      <a:pt x="0" y="8"/>
                    </a:moveTo>
                    <a:lnTo>
                      <a:pt x="885" y="8"/>
                    </a:lnTo>
                    <a:lnTo>
                      <a:pt x="885" y="0"/>
                    </a:lnTo>
                    <a:lnTo>
                      <a:pt x="2" y="0"/>
                    </a:lnTo>
                    <a:lnTo>
                      <a:pt x="2" y="8"/>
                    </a:lnTo>
                    <a:lnTo>
                      <a:pt x="0" y="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7" name="Freeform 28">
                <a:extLst>
                  <a:ext uri="{FF2B5EF4-FFF2-40B4-BE49-F238E27FC236}">
                    <a16:creationId xmlns:a16="http://schemas.microsoft.com/office/drawing/2014/main" id="{4096D9D6-AF33-4FC5-8D11-DF6E81BF9DAA}"/>
                  </a:ext>
                </a:extLst>
              </p:cNvPr>
              <p:cNvSpPr>
                <a:spLocks/>
              </p:cNvSpPr>
              <p:nvPr/>
            </p:nvSpPr>
            <p:spPr bwMode="auto">
              <a:xfrm>
                <a:off x="2701" y="2446"/>
                <a:ext cx="1252" cy="7"/>
              </a:xfrm>
              <a:custGeom>
                <a:avLst/>
                <a:gdLst>
                  <a:gd name="T0" fmla="*/ 0 w 885"/>
                  <a:gd name="T1" fmla="*/ 4 h 8"/>
                  <a:gd name="T2" fmla="*/ 227737 w 885"/>
                  <a:gd name="T3" fmla="*/ 4 h 8"/>
                  <a:gd name="T4" fmla="*/ 227737 w 885"/>
                  <a:gd name="T5" fmla="*/ 0 h 8"/>
                  <a:gd name="T6" fmla="*/ 531 w 885"/>
                  <a:gd name="T7" fmla="*/ 0 h 8"/>
                  <a:gd name="T8" fmla="*/ 531 w 885"/>
                  <a:gd name="T9" fmla="*/ 4 h 8"/>
                  <a:gd name="T10" fmla="*/ 531 w 885"/>
                  <a:gd name="T11" fmla="*/ 4 h 8"/>
                  <a:gd name="T12" fmla="*/ 0 60000 65536"/>
                  <a:gd name="T13" fmla="*/ 0 60000 65536"/>
                  <a:gd name="T14" fmla="*/ 0 60000 65536"/>
                  <a:gd name="T15" fmla="*/ 0 60000 65536"/>
                  <a:gd name="T16" fmla="*/ 0 60000 65536"/>
                  <a:gd name="T17" fmla="*/ 0 60000 65536"/>
                  <a:gd name="T18" fmla="*/ 0 w 885"/>
                  <a:gd name="T19" fmla="*/ 0 h 8"/>
                  <a:gd name="T20" fmla="*/ 885 w 885"/>
                  <a:gd name="T21" fmla="*/ 8 h 8"/>
                </a:gdLst>
                <a:ahLst/>
                <a:cxnLst>
                  <a:cxn ang="T12">
                    <a:pos x="T0" y="T1"/>
                  </a:cxn>
                  <a:cxn ang="T13">
                    <a:pos x="T2" y="T3"/>
                  </a:cxn>
                  <a:cxn ang="T14">
                    <a:pos x="T4" y="T5"/>
                  </a:cxn>
                  <a:cxn ang="T15">
                    <a:pos x="T6" y="T7"/>
                  </a:cxn>
                  <a:cxn ang="T16">
                    <a:pos x="T8" y="T9"/>
                  </a:cxn>
                  <a:cxn ang="T17">
                    <a:pos x="T10" y="T11"/>
                  </a:cxn>
                </a:cxnLst>
                <a:rect l="T18" t="T19" r="T20" b="T21"/>
                <a:pathLst>
                  <a:path w="885" h="8">
                    <a:moveTo>
                      <a:pt x="0" y="8"/>
                    </a:moveTo>
                    <a:lnTo>
                      <a:pt x="885" y="8"/>
                    </a:lnTo>
                    <a:lnTo>
                      <a:pt x="885" y="0"/>
                    </a:lnTo>
                    <a:lnTo>
                      <a:pt x="2" y="0"/>
                    </a:lnTo>
                    <a:lnTo>
                      <a:pt x="2" y="8"/>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8" name="Freeform 29">
                <a:extLst>
                  <a:ext uri="{FF2B5EF4-FFF2-40B4-BE49-F238E27FC236}">
                    <a16:creationId xmlns:a16="http://schemas.microsoft.com/office/drawing/2014/main" id="{5A246D48-4CB9-4A1A-8C64-77FC77EB9669}"/>
                  </a:ext>
                </a:extLst>
              </p:cNvPr>
              <p:cNvSpPr>
                <a:spLocks/>
              </p:cNvSpPr>
              <p:nvPr/>
            </p:nvSpPr>
            <p:spPr bwMode="auto">
              <a:xfrm>
                <a:off x="2710" y="2276"/>
                <a:ext cx="1249" cy="423"/>
              </a:xfrm>
              <a:custGeom>
                <a:avLst/>
                <a:gdLst>
                  <a:gd name="T0" fmla="*/ 0 w 882"/>
                  <a:gd name="T1" fmla="*/ 3 h 491"/>
                  <a:gd name="T2" fmla="*/ 229461 w 882"/>
                  <a:gd name="T3" fmla="*/ 46 h 491"/>
                  <a:gd name="T4" fmla="*/ 230670 w 882"/>
                  <a:gd name="T5" fmla="*/ 45 h 491"/>
                  <a:gd name="T6" fmla="*/ 1536 w 882"/>
                  <a:gd name="T7" fmla="*/ 0 h 491"/>
                  <a:gd name="T8" fmla="*/ 541 w 882"/>
                  <a:gd name="T9" fmla="*/ 3 h 491"/>
                  <a:gd name="T10" fmla="*/ 541 w 882"/>
                  <a:gd name="T11" fmla="*/ 3 h 491"/>
                  <a:gd name="T12" fmla="*/ 0 w 882"/>
                  <a:gd name="T13" fmla="*/ 3 h 491"/>
                  <a:gd name="T14" fmla="*/ 0 60000 65536"/>
                  <a:gd name="T15" fmla="*/ 0 60000 65536"/>
                  <a:gd name="T16" fmla="*/ 0 60000 65536"/>
                  <a:gd name="T17" fmla="*/ 0 60000 65536"/>
                  <a:gd name="T18" fmla="*/ 0 60000 65536"/>
                  <a:gd name="T19" fmla="*/ 0 60000 65536"/>
                  <a:gd name="T20" fmla="*/ 0 60000 65536"/>
                  <a:gd name="T21" fmla="*/ 0 w 882"/>
                  <a:gd name="T22" fmla="*/ 0 h 491"/>
                  <a:gd name="T23" fmla="*/ 882 w 882"/>
                  <a:gd name="T24" fmla="*/ 491 h 4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2" h="491">
                    <a:moveTo>
                      <a:pt x="0" y="8"/>
                    </a:moveTo>
                    <a:lnTo>
                      <a:pt x="878" y="491"/>
                    </a:lnTo>
                    <a:lnTo>
                      <a:pt x="882" y="483"/>
                    </a:lnTo>
                    <a:lnTo>
                      <a:pt x="6" y="0"/>
                    </a:lnTo>
                    <a:lnTo>
                      <a:pt x="2" y="8"/>
                    </a:lnTo>
                    <a:lnTo>
                      <a:pt x="0" y="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9" name="Freeform 30">
                <a:extLst>
                  <a:ext uri="{FF2B5EF4-FFF2-40B4-BE49-F238E27FC236}">
                    <a16:creationId xmlns:a16="http://schemas.microsoft.com/office/drawing/2014/main" id="{030BA8A5-3160-4590-B4BA-D85719984C81}"/>
                  </a:ext>
                </a:extLst>
              </p:cNvPr>
              <p:cNvSpPr>
                <a:spLocks/>
              </p:cNvSpPr>
              <p:nvPr/>
            </p:nvSpPr>
            <p:spPr bwMode="auto">
              <a:xfrm>
                <a:off x="2710" y="2276"/>
                <a:ext cx="1249" cy="423"/>
              </a:xfrm>
              <a:custGeom>
                <a:avLst/>
                <a:gdLst>
                  <a:gd name="T0" fmla="*/ 0 w 882"/>
                  <a:gd name="T1" fmla="*/ 3 h 491"/>
                  <a:gd name="T2" fmla="*/ 229461 w 882"/>
                  <a:gd name="T3" fmla="*/ 46 h 491"/>
                  <a:gd name="T4" fmla="*/ 230670 w 882"/>
                  <a:gd name="T5" fmla="*/ 45 h 491"/>
                  <a:gd name="T6" fmla="*/ 1536 w 882"/>
                  <a:gd name="T7" fmla="*/ 0 h 491"/>
                  <a:gd name="T8" fmla="*/ 541 w 882"/>
                  <a:gd name="T9" fmla="*/ 3 h 491"/>
                  <a:gd name="T10" fmla="*/ 541 w 882"/>
                  <a:gd name="T11" fmla="*/ 3 h 491"/>
                  <a:gd name="T12" fmla="*/ 0 60000 65536"/>
                  <a:gd name="T13" fmla="*/ 0 60000 65536"/>
                  <a:gd name="T14" fmla="*/ 0 60000 65536"/>
                  <a:gd name="T15" fmla="*/ 0 60000 65536"/>
                  <a:gd name="T16" fmla="*/ 0 60000 65536"/>
                  <a:gd name="T17" fmla="*/ 0 60000 65536"/>
                  <a:gd name="T18" fmla="*/ 0 w 882"/>
                  <a:gd name="T19" fmla="*/ 0 h 491"/>
                  <a:gd name="T20" fmla="*/ 882 w 882"/>
                  <a:gd name="T21" fmla="*/ 491 h 491"/>
                </a:gdLst>
                <a:ahLst/>
                <a:cxnLst>
                  <a:cxn ang="T12">
                    <a:pos x="T0" y="T1"/>
                  </a:cxn>
                  <a:cxn ang="T13">
                    <a:pos x="T2" y="T3"/>
                  </a:cxn>
                  <a:cxn ang="T14">
                    <a:pos x="T4" y="T5"/>
                  </a:cxn>
                  <a:cxn ang="T15">
                    <a:pos x="T6" y="T7"/>
                  </a:cxn>
                  <a:cxn ang="T16">
                    <a:pos x="T8" y="T9"/>
                  </a:cxn>
                  <a:cxn ang="T17">
                    <a:pos x="T10" y="T11"/>
                  </a:cxn>
                </a:cxnLst>
                <a:rect l="T18" t="T19" r="T20" b="T21"/>
                <a:pathLst>
                  <a:path w="882" h="491">
                    <a:moveTo>
                      <a:pt x="0" y="8"/>
                    </a:moveTo>
                    <a:lnTo>
                      <a:pt x="878" y="491"/>
                    </a:lnTo>
                    <a:lnTo>
                      <a:pt x="882" y="483"/>
                    </a:lnTo>
                    <a:lnTo>
                      <a:pt x="6" y="0"/>
                    </a:lnTo>
                    <a:lnTo>
                      <a:pt x="2" y="8"/>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0" name="Freeform 31">
                <a:extLst>
                  <a:ext uri="{FF2B5EF4-FFF2-40B4-BE49-F238E27FC236}">
                    <a16:creationId xmlns:a16="http://schemas.microsoft.com/office/drawing/2014/main" id="{9F09D2FD-E9E2-4346-9434-AC0572974669}"/>
                  </a:ext>
                </a:extLst>
              </p:cNvPr>
              <p:cNvSpPr>
                <a:spLocks/>
              </p:cNvSpPr>
              <p:nvPr/>
            </p:nvSpPr>
            <p:spPr bwMode="auto">
              <a:xfrm>
                <a:off x="2701" y="2534"/>
                <a:ext cx="1258" cy="341"/>
              </a:xfrm>
              <a:custGeom>
                <a:avLst/>
                <a:gdLst>
                  <a:gd name="T0" fmla="*/ 0 w 889"/>
                  <a:gd name="T1" fmla="*/ 3 h 395"/>
                  <a:gd name="T2" fmla="*/ 229270 w 889"/>
                  <a:gd name="T3" fmla="*/ 38 h 395"/>
                  <a:gd name="T4" fmla="*/ 229829 w 889"/>
                  <a:gd name="T5" fmla="*/ 37 h 395"/>
                  <a:gd name="T6" fmla="*/ 1312 w 889"/>
                  <a:gd name="T7" fmla="*/ 0 h 395"/>
                  <a:gd name="T8" fmla="*/ 539 w 889"/>
                  <a:gd name="T9" fmla="*/ 3 h 395"/>
                  <a:gd name="T10" fmla="*/ 539 w 889"/>
                  <a:gd name="T11" fmla="*/ 3 h 395"/>
                  <a:gd name="T12" fmla="*/ 0 w 889"/>
                  <a:gd name="T13" fmla="*/ 3 h 395"/>
                  <a:gd name="T14" fmla="*/ 0 60000 65536"/>
                  <a:gd name="T15" fmla="*/ 0 60000 65536"/>
                  <a:gd name="T16" fmla="*/ 0 60000 65536"/>
                  <a:gd name="T17" fmla="*/ 0 60000 65536"/>
                  <a:gd name="T18" fmla="*/ 0 60000 65536"/>
                  <a:gd name="T19" fmla="*/ 0 60000 65536"/>
                  <a:gd name="T20" fmla="*/ 0 60000 65536"/>
                  <a:gd name="T21" fmla="*/ 0 w 889"/>
                  <a:gd name="T22" fmla="*/ 0 h 395"/>
                  <a:gd name="T23" fmla="*/ 889 w 88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9" h="395">
                    <a:moveTo>
                      <a:pt x="0" y="6"/>
                    </a:moveTo>
                    <a:lnTo>
                      <a:pt x="887" y="395"/>
                    </a:lnTo>
                    <a:lnTo>
                      <a:pt x="889" y="387"/>
                    </a:lnTo>
                    <a:lnTo>
                      <a:pt x="5"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1" name="Freeform 32">
                <a:extLst>
                  <a:ext uri="{FF2B5EF4-FFF2-40B4-BE49-F238E27FC236}">
                    <a16:creationId xmlns:a16="http://schemas.microsoft.com/office/drawing/2014/main" id="{949AA5EC-1677-4B72-B25D-3C7A230CCF8C}"/>
                  </a:ext>
                </a:extLst>
              </p:cNvPr>
              <p:cNvSpPr>
                <a:spLocks/>
              </p:cNvSpPr>
              <p:nvPr/>
            </p:nvSpPr>
            <p:spPr bwMode="auto">
              <a:xfrm>
                <a:off x="2701" y="2534"/>
                <a:ext cx="1258" cy="341"/>
              </a:xfrm>
              <a:custGeom>
                <a:avLst/>
                <a:gdLst>
                  <a:gd name="T0" fmla="*/ 0 w 889"/>
                  <a:gd name="T1" fmla="*/ 3 h 395"/>
                  <a:gd name="T2" fmla="*/ 229270 w 889"/>
                  <a:gd name="T3" fmla="*/ 38 h 395"/>
                  <a:gd name="T4" fmla="*/ 229829 w 889"/>
                  <a:gd name="T5" fmla="*/ 37 h 395"/>
                  <a:gd name="T6" fmla="*/ 1312 w 889"/>
                  <a:gd name="T7" fmla="*/ 0 h 395"/>
                  <a:gd name="T8" fmla="*/ 539 w 889"/>
                  <a:gd name="T9" fmla="*/ 3 h 395"/>
                  <a:gd name="T10" fmla="*/ 539 w 889"/>
                  <a:gd name="T11" fmla="*/ 3 h 395"/>
                  <a:gd name="T12" fmla="*/ 0 60000 65536"/>
                  <a:gd name="T13" fmla="*/ 0 60000 65536"/>
                  <a:gd name="T14" fmla="*/ 0 60000 65536"/>
                  <a:gd name="T15" fmla="*/ 0 60000 65536"/>
                  <a:gd name="T16" fmla="*/ 0 60000 65536"/>
                  <a:gd name="T17" fmla="*/ 0 60000 65536"/>
                  <a:gd name="T18" fmla="*/ 0 w 889"/>
                  <a:gd name="T19" fmla="*/ 0 h 395"/>
                  <a:gd name="T20" fmla="*/ 889 w 88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889" h="395">
                    <a:moveTo>
                      <a:pt x="0" y="6"/>
                    </a:moveTo>
                    <a:lnTo>
                      <a:pt x="887" y="395"/>
                    </a:lnTo>
                    <a:lnTo>
                      <a:pt x="889" y="387"/>
                    </a:lnTo>
                    <a:lnTo>
                      <a:pt x="5"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2" name="Freeform 33">
                <a:extLst>
                  <a:ext uri="{FF2B5EF4-FFF2-40B4-BE49-F238E27FC236}">
                    <a16:creationId xmlns:a16="http://schemas.microsoft.com/office/drawing/2014/main" id="{19B32A3C-46D8-4665-BC54-2D4EE933FBA6}"/>
                  </a:ext>
                </a:extLst>
              </p:cNvPr>
              <p:cNvSpPr>
                <a:spLocks/>
              </p:cNvSpPr>
              <p:nvPr/>
            </p:nvSpPr>
            <p:spPr bwMode="auto">
              <a:xfrm>
                <a:off x="2701" y="2706"/>
                <a:ext cx="1262" cy="421"/>
              </a:xfrm>
              <a:custGeom>
                <a:avLst/>
                <a:gdLst>
                  <a:gd name="T0" fmla="*/ 0 w 892"/>
                  <a:gd name="T1" fmla="*/ 3 h 488"/>
                  <a:gd name="T2" fmla="*/ 227989 w 892"/>
                  <a:gd name="T3" fmla="*/ 46 h 488"/>
                  <a:gd name="T4" fmla="*/ 229752 w 892"/>
                  <a:gd name="T5" fmla="*/ 46 h 488"/>
                  <a:gd name="T6" fmla="*/ 1856 w 892"/>
                  <a:gd name="T7" fmla="*/ 0 h 488"/>
                  <a:gd name="T8" fmla="*/ 531 w 892"/>
                  <a:gd name="T9" fmla="*/ 3 h 488"/>
                  <a:gd name="T10" fmla="*/ 531 w 892"/>
                  <a:gd name="T11" fmla="*/ 3 h 488"/>
                  <a:gd name="T12" fmla="*/ 0 w 892"/>
                  <a:gd name="T13" fmla="*/ 3 h 488"/>
                  <a:gd name="T14" fmla="*/ 0 60000 65536"/>
                  <a:gd name="T15" fmla="*/ 0 60000 65536"/>
                  <a:gd name="T16" fmla="*/ 0 60000 65536"/>
                  <a:gd name="T17" fmla="*/ 0 60000 65536"/>
                  <a:gd name="T18" fmla="*/ 0 60000 65536"/>
                  <a:gd name="T19" fmla="*/ 0 60000 65536"/>
                  <a:gd name="T20" fmla="*/ 0 60000 65536"/>
                  <a:gd name="T21" fmla="*/ 0 w 892"/>
                  <a:gd name="T22" fmla="*/ 0 h 488"/>
                  <a:gd name="T23" fmla="*/ 892 w 892"/>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488">
                    <a:moveTo>
                      <a:pt x="0" y="6"/>
                    </a:moveTo>
                    <a:lnTo>
                      <a:pt x="885" y="488"/>
                    </a:lnTo>
                    <a:lnTo>
                      <a:pt x="892" y="482"/>
                    </a:lnTo>
                    <a:lnTo>
                      <a:pt x="7"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3" name="Freeform 34">
                <a:extLst>
                  <a:ext uri="{FF2B5EF4-FFF2-40B4-BE49-F238E27FC236}">
                    <a16:creationId xmlns:a16="http://schemas.microsoft.com/office/drawing/2014/main" id="{BB6FC253-7095-48BD-96BF-4C12C791E963}"/>
                  </a:ext>
                </a:extLst>
              </p:cNvPr>
              <p:cNvSpPr>
                <a:spLocks/>
              </p:cNvSpPr>
              <p:nvPr/>
            </p:nvSpPr>
            <p:spPr bwMode="auto">
              <a:xfrm>
                <a:off x="2701" y="2706"/>
                <a:ext cx="1262" cy="421"/>
              </a:xfrm>
              <a:custGeom>
                <a:avLst/>
                <a:gdLst>
                  <a:gd name="T0" fmla="*/ 0 w 892"/>
                  <a:gd name="T1" fmla="*/ 3 h 488"/>
                  <a:gd name="T2" fmla="*/ 227989 w 892"/>
                  <a:gd name="T3" fmla="*/ 46 h 488"/>
                  <a:gd name="T4" fmla="*/ 229752 w 892"/>
                  <a:gd name="T5" fmla="*/ 46 h 488"/>
                  <a:gd name="T6" fmla="*/ 1856 w 892"/>
                  <a:gd name="T7" fmla="*/ 0 h 488"/>
                  <a:gd name="T8" fmla="*/ 531 w 892"/>
                  <a:gd name="T9" fmla="*/ 3 h 488"/>
                  <a:gd name="T10" fmla="*/ 531 w 892"/>
                  <a:gd name="T11" fmla="*/ 3 h 488"/>
                  <a:gd name="T12" fmla="*/ 0 60000 65536"/>
                  <a:gd name="T13" fmla="*/ 0 60000 65536"/>
                  <a:gd name="T14" fmla="*/ 0 60000 65536"/>
                  <a:gd name="T15" fmla="*/ 0 60000 65536"/>
                  <a:gd name="T16" fmla="*/ 0 60000 65536"/>
                  <a:gd name="T17" fmla="*/ 0 60000 65536"/>
                  <a:gd name="T18" fmla="*/ 0 w 892"/>
                  <a:gd name="T19" fmla="*/ 0 h 488"/>
                  <a:gd name="T20" fmla="*/ 892 w 892"/>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892" h="488">
                    <a:moveTo>
                      <a:pt x="0" y="6"/>
                    </a:moveTo>
                    <a:lnTo>
                      <a:pt x="885" y="488"/>
                    </a:lnTo>
                    <a:lnTo>
                      <a:pt x="892" y="482"/>
                    </a:lnTo>
                    <a:lnTo>
                      <a:pt x="7"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4" name="Freeform 35">
                <a:extLst>
                  <a:ext uri="{FF2B5EF4-FFF2-40B4-BE49-F238E27FC236}">
                    <a16:creationId xmlns:a16="http://schemas.microsoft.com/office/drawing/2014/main" id="{C84FEE91-2D45-445F-8035-C2F518F302FF}"/>
                  </a:ext>
                </a:extLst>
              </p:cNvPr>
              <p:cNvSpPr>
                <a:spLocks/>
              </p:cNvSpPr>
              <p:nvPr/>
            </p:nvSpPr>
            <p:spPr bwMode="auto">
              <a:xfrm>
                <a:off x="3937" y="2457"/>
                <a:ext cx="53" cy="33"/>
              </a:xfrm>
              <a:custGeom>
                <a:avLst/>
                <a:gdLst>
                  <a:gd name="T0" fmla="*/ 0 w 37"/>
                  <a:gd name="T1" fmla="*/ 3 h 38"/>
                  <a:gd name="T2" fmla="*/ 9640 w 37"/>
                  <a:gd name="T3" fmla="*/ 4 h 38"/>
                  <a:gd name="T4" fmla="*/ 11607 w 37"/>
                  <a:gd name="T5" fmla="*/ 0 h 38"/>
                  <a:gd name="T6" fmla="*/ 0 w 37"/>
                  <a:gd name="T7" fmla="*/ 3 h 38"/>
                  <a:gd name="T8" fmla="*/ 0 w 37"/>
                  <a:gd name="T9" fmla="*/ 3 h 38"/>
                  <a:gd name="T10" fmla="*/ 0 60000 65536"/>
                  <a:gd name="T11" fmla="*/ 0 60000 65536"/>
                  <a:gd name="T12" fmla="*/ 0 60000 65536"/>
                  <a:gd name="T13" fmla="*/ 0 60000 65536"/>
                  <a:gd name="T14" fmla="*/ 0 60000 65536"/>
                  <a:gd name="T15" fmla="*/ 0 w 37"/>
                  <a:gd name="T16" fmla="*/ 0 h 38"/>
                  <a:gd name="T17" fmla="*/ 37 w 37"/>
                  <a:gd name="T18" fmla="*/ 38 h 38"/>
                </a:gdLst>
                <a:ahLst/>
                <a:cxnLst>
                  <a:cxn ang="T10">
                    <a:pos x="T0" y="T1"/>
                  </a:cxn>
                  <a:cxn ang="T11">
                    <a:pos x="T2" y="T3"/>
                  </a:cxn>
                  <a:cxn ang="T12">
                    <a:pos x="T4" y="T5"/>
                  </a:cxn>
                  <a:cxn ang="T13">
                    <a:pos x="T6" y="T7"/>
                  </a:cxn>
                  <a:cxn ang="T14">
                    <a:pos x="T8" y="T9"/>
                  </a:cxn>
                </a:cxnLst>
                <a:rect l="T15" t="T16" r="T17" b="T18"/>
                <a:pathLst>
                  <a:path w="37" h="38">
                    <a:moveTo>
                      <a:pt x="0" y="18"/>
                    </a:moveTo>
                    <a:lnTo>
                      <a:pt x="31" y="38"/>
                    </a:lnTo>
                    <a:lnTo>
                      <a:pt x="37"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5" name="Freeform 36">
                <a:extLst>
                  <a:ext uri="{FF2B5EF4-FFF2-40B4-BE49-F238E27FC236}">
                    <a16:creationId xmlns:a16="http://schemas.microsoft.com/office/drawing/2014/main" id="{47721390-B72F-4DD2-B73A-6D87D66C8630}"/>
                  </a:ext>
                </a:extLst>
              </p:cNvPr>
              <p:cNvSpPr>
                <a:spLocks/>
              </p:cNvSpPr>
              <p:nvPr/>
            </p:nvSpPr>
            <p:spPr bwMode="auto">
              <a:xfrm>
                <a:off x="3940" y="2545"/>
                <a:ext cx="50" cy="32"/>
              </a:xfrm>
              <a:custGeom>
                <a:avLst/>
                <a:gdLst>
                  <a:gd name="T0" fmla="*/ 0 w 35"/>
                  <a:gd name="T1" fmla="*/ 3 h 37"/>
                  <a:gd name="T2" fmla="*/ 9319 w 35"/>
                  <a:gd name="T3" fmla="*/ 3 h 37"/>
                  <a:gd name="T4" fmla="*/ 10409 w 35"/>
                  <a:gd name="T5" fmla="*/ 0 h 37"/>
                  <a:gd name="T6" fmla="*/ 0 w 35"/>
                  <a:gd name="T7" fmla="*/ 3 h 37"/>
                  <a:gd name="T8" fmla="*/ 0 w 35"/>
                  <a:gd name="T9" fmla="*/ 3 h 37"/>
                  <a:gd name="T10" fmla="*/ 0 w 35"/>
                  <a:gd name="T11" fmla="*/ 3 h 37"/>
                  <a:gd name="T12" fmla="*/ 0 60000 65536"/>
                  <a:gd name="T13" fmla="*/ 0 60000 65536"/>
                  <a:gd name="T14" fmla="*/ 0 60000 65536"/>
                  <a:gd name="T15" fmla="*/ 0 60000 65536"/>
                  <a:gd name="T16" fmla="*/ 0 60000 65536"/>
                  <a:gd name="T17" fmla="*/ 0 60000 65536"/>
                  <a:gd name="T18" fmla="*/ 0 w 35"/>
                  <a:gd name="T19" fmla="*/ 0 h 37"/>
                  <a:gd name="T20" fmla="*/ 35 w 3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5" h="37">
                    <a:moveTo>
                      <a:pt x="0" y="19"/>
                    </a:moveTo>
                    <a:lnTo>
                      <a:pt x="31" y="37"/>
                    </a:lnTo>
                    <a:lnTo>
                      <a:pt x="35" y="0"/>
                    </a:lnTo>
                    <a:lnTo>
                      <a:pt x="0"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6" name="Freeform 37">
                <a:extLst>
                  <a:ext uri="{FF2B5EF4-FFF2-40B4-BE49-F238E27FC236}">
                    <a16:creationId xmlns:a16="http://schemas.microsoft.com/office/drawing/2014/main" id="{FB8FD039-46FA-4A5E-AD57-E0A2F6182EE3}"/>
                  </a:ext>
                </a:extLst>
              </p:cNvPr>
              <p:cNvSpPr>
                <a:spLocks/>
              </p:cNvSpPr>
              <p:nvPr/>
            </p:nvSpPr>
            <p:spPr bwMode="auto">
              <a:xfrm>
                <a:off x="3932" y="2625"/>
                <a:ext cx="58" cy="27"/>
              </a:xfrm>
              <a:custGeom>
                <a:avLst/>
                <a:gdLst>
                  <a:gd name="T0" fmla="*/ 0 w 41"/>
                  <a:gd name="T1" fmla="*/ 0 h 32"/>
                  <a:gd name="T2" fmla="*/ 4368 w 41"/>
                  <a:gd name="T3" fmla="*/ 3 h 32"/>
                  <a:gd name="T4" fmla="*/ 10521 w 41"/>
                  <a:gd name="T5" fmla="*/ 0 h 32"/>
                  <a:gd name="T6" fmla="*/ 0 w 41"/>
                  <a:gd name="T7" fmla="*/ 2 h 32"/>
                  <a:gd name="T8" fmla="*/ 0 w 41"/>
                  <a:gd name="T9" fmla="*/ 2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17" y="32"/>
                    </a:lnTo>
                    <a:lnTo>
                      <a:pt x="41"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7" name="Freeform 38">
                <a:extLst>
                  <a:ext uri="{FF2B5EF4-FFF2-40B4-BE49-F238E27FC236}">
                    <a16:creationId xmlns:a16="http://schemas.microsoft.com/office/drawing/2014/main" id="{0CAD5474-8217-4B96-A384-318196D47132}"/>
                  </a:ext>
                </a:extLst>
              </p:cNvPr>
              <p:cNvSpPr>
                <a:spLocks/>
              </p:cNvSpPr>
              <p:nvPr/>
            </p:nvSpPr>
            <p:spPr bwMode="auto">
              <a:xfrm>
                <a:off x="3932" y="2713"/>
                <a:ext cx="58" cy="29"/>
              </a:xfrm>
              <a:custGeom>
                <a:avLst/>
                <a:gdLst>
                  <a:gd name="T0" fmla="*/ 0 w 41"/>
                  <a:gd name="T1" fmla="*/ 3 h 34"/>
                  <a:gd name="T2" fmla="*/ 5632 w 41"/>
                  <a:gd name="T3" fmla="*/ 3 h 34"/>
                  <a:gd name="T4" fmla="*/ 10521 w 41"/>
                  <a:gd name="T5" fmla="*/ 0 h 34"/>
                  <a:gd name="T6" fmla="*/ 0 w 41"/>
                  <a:gd name="T7" fmla="*/ 3 h 34"/>
                  <a:gd name="T8" fmla="*/ 0 w 41"/>
                  <a:gd name="T9" fmla="*/ 3 h 34"/>
                  <a:gd name="T10" fmla="*/ 0 w 41"/>
                  <a:gd name="T11" fmla="*/ 3 h 34"/>
                  <a:gd name="T12" fmla="*/ 0 60000 65536"/>
                  <a:gd name="T13" fmla="*/ 0 60000 65536"/>
                  <a:gd name="T14" fmla="*/ 0 60000 65536"/>
                  <a:gd name="T15" fmla="*/ 0 60000 65536"/>
                  <a:gd name="T16" fmla="*/ 0 60000 65536"/>
                  <a:gd name="T17" fmla="*/ 0 60000 65536"/>
                  <a:gd name="T18" fmla="*/ 0 w 41"/>
                  <a:gd name="T19" fmla="*/ 0 h 34"/>
                  <a:gd name="T20" fmla="*/ 41 w 4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1" h="34">
                    <a:moveTo>
                      <a:pt x="0" y="4"/>
                    </a:moveTo>
                    <a:lnTo>
                      <a:pt x="22" y="34"/>
                    </a:lnTo>
                    <a:lnTo>
                      <a:pt x="41" y="0"/>
                    </a:lnTo>
                    <a:lnTo>
                      <a:pt x="0"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8" name="Freeform 39">
                <a:extLst>
                  <a:ext uri="{FF2B5EF4-FFF2-40B4-BE49-F238E27FC236}">
                    <a16:creationId xmlns:a16="http://schemas.microsoft.com/office/drawing/2014/main" id="{44F7DA7A-2C52-4A2D-AE64-0D000A0B4575}"/>
                  </a:ext>
                </a:extLst>
              </p:cNvPr>
              <p:cNvSpPr>
                <a:spLocks/>
              </p:cNvSpPr>
              <p:nvPr/>
            </p:nvSpPr>
            <p:spPr bwMode="auto">
              <a:xfrm>
                <a:off x="3935" y="2801"/>
                <a:ext cx="55" cy="32"/>
              </a:xfrm>
              <a:custGeom>
                <a:avLst/>
                <a:gdLst>
                  <a:gd name="T0" fmla="*/ 0 w 39"/>
                  <a:gd name="T1" fmla="*/ 3 h 38"/>
                  <a:gd name="T2" fmla="*/ 6824 w 39"/>
                  <a:gd name="T3" fmla="*/ 3 h 38"/>
                  <a:gd name="T4" fmla="*/ 9624 w 39"/>
                  <a:gd name="T5" fmla="*/ 0 h 38"/>
                  <a:gd name="T6" fmla="*/ 499 w 39"/>
                  <a:gd name="T7" fmla="*/ 3 h 38"/>
                  <a:gd name="T8" fmla="*/ 499 w 39"/>
                  <a:gd name="T9" fmla="*/ 3 h 38"/>
                  <a:gd name="T10" fmla="*/ 0 w 39"/>
                  <a:gd name="T11" fmla="*/ 3 h 38"/>
                  <a:gd name="T12" fmla="*/ 0 60000 65536"/>
                  <a:gd name="T13" fmla="*/ 0 60000 65536"/>
                  <a:gd name="T14" fmla="*/ 0 60000 65536"/>
                  <a:gd name="T15" fmla="*/ 0 60000 65536"/>
                  <a:gd name="T16" fmla="*/ 0 60000 65536"/>
                  <a:gd name="T17" fmla="*/ 0 60000 65536"/>
                  <a:gd name="T18" fmla="*/ 0 w 39"/>
                  <a:gd name="T19" fmla="*/ 0 h 38"/>
                  <a:gd name="T20" fmla="*/ 39 w 3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9" h="38">
                    <a:moveTo>
                      <a:pt x="0" y="14"/>
                    </a:moveTo>
                    <a:lnTo>
                      <a:pt x="28" y="38"/>
                    </a:lnTo>
                    <a:lnTo>
                      <a:pt x="39" y="0"/>
                    </a:lnTo>
                    <a:lnTo>
                      <a:pt x="2" y="16"/>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9" name="Freeform 40">
                <a:extLst>
                  <a:ext uri="{FF2B5EF4-FFF2-40B4-BE49-F238E27FC236}">
                    <a16:creationId xmlns:a16="http://schemas.microsoft.com/office/drawing/2014/main" id="{A7361EB9-FC5D-4128-8E3E-033888118A09}"/>
                  </a:ext>
                </a:extLst>
              </p:cNvPr>
              <p:cNvSpPr>
                <a:spLocks/>
              </p:cNvSpPr>
              <p:nvPr/>
            </p:nvSpPr>
            <p:spPr bwMode="auto">
              <a:xfrm>
                <a:off x="3932" y="2885"/>
                <a:ext cx="58" cy="28"/>
              </a:xfrm>
              <a:custGeom>
                <a:avLst/>
                <a:gdLst>
                  <a:gd name="T0" fmla="*/ 0 w 41"/>
                  <a:gd name="T1" fmla="*/ 4 h 32"/>
                  <a:gd name="T2" fmla="*/ 5632 w 41"/>
                  <a:gd name="T3" fmla="*/ 4 h 32"/>
                  <a:gd name="T4" fmla="*/ 10521 w 41"/>
                  <a:gd name="T5" fmla="*/ 0 h 32"/>
                  <a:gd name="T6" fmla="*/ 0 w 41"/>
                  <a:gd name="T7" fmla="*/ 4 h 32"/>
                  <a:gd name="T8" fmla="*/ 0 w 41"/>
                  <a:gd name="T9" fmla="*/ 4 h 32"/>
                  <a:gd name="T10" fmla="*/ 0 w 41"/>
                  <a:gd name="T11" fmla="*/ 4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4"/>
                    </a:moveTo>
                    <a:lnTo>
                      <a:pt x="22" y="32"/>
                    </a:lnTo>
                    <a:lnTo>
                      <a:pt x="41" y="0"/>
                    </a:lnTo>
                    <a:lnTo>
                      <a:pt x="0"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0" name="Freeform 41">
                <a:extLst>
                  <a:ext uri="{FF2B5EF4-FFF2-40B4-BE49-F238E27FC236}">
                    <a16:creationId xmlns:a16="http://schemas.microsoft.com/office/drawing/2014/main" id="{F1C34E0B-B4CD-416A-9BA1-7408B71F3974}"/>
                  </a:ext>
                </a:extLst>
              </p:cNvPr>
              <p:cNvSpPr>
                <a:spLocks/>
              </p:cNvSpPr>
              <p:nvPr/>
            </p:nvSpPr>
            <p:spPr bwMode="auto">
              <a:xfrm>
                <a:off x="3932" y="2961"/>
                <a:ext cx="58" cy="28"/>
              </a:xfrm>
              <a:custGeom>
                <a:avLst/>
                <a:gdLst>
                  <a:gd name="T0" fmla="*/ 0 w 41"/>
                  <a:gd name="T1" fmla="*/ 0 h 32"/>
                  <a:gd name="T2" fmla="*/ 2259 w 41"/>
                  <a:gd name="T3" fmla="*/ 4 h 32"/>
                  <a:gd name="T4" fmla="*/ 10521 w 41"/>
                  <a:gd name="T5" fmla="*/ 4 h 32"/>
                  <a:gd name="T6" fmla="*/ 530 w 41"/>
                  <a:gd name="T7" fmla="*/ 0 h 32"/>
                  <a:gd name="T8" fmla="*/ 530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1" name="Freeform 42">
                <a:extLst>
                  <a:ext uri="{FF2B5EF4-FFF2-40B4-BE49-F238E27FC236}">
                    <a16:creationId xmlns:a16="http://schemas.microsoft.com/office/drawing/2014/main" id="{84F366AF-D51A-447A-A422-58DBEE4C07BB}"/>
                  </a:ext>
                </a:extLst>
              </p:cNvPr>
              <p:cNvSpPr>
                <a:spLocks/>
              </p:cNvSpPr>
              <p:nvPr/>
            </p:nvSpPr>
            <p:spPr bwMode="auto">
              <a:xfrm>
                <a:off x="3932" y="3047"/>
                <a:ext cx="58" cy="28"/>
              </a:xfrm>
              <a:custGeom>
                <a:avLst/>
                <a:gdLst>
                  <a:gd name="T0" fmla="*/ 0 w 41"/>
                  <a:gd name="T1" fmla="*/ 0 h 32"/>
                  <a:gd name="T2" fmla="*/ 2259 w 41"/>
                  <a:gd name="T3" fmla="*/ 4 h 32"/>
                  <a:gd name="T4" fmla="*/ 10521 w 41"/>
                  <a:gd name="T5" fmla="*/ 4 h 32"/>
                  <a:gd name="T6" fmla="*/ 530 w 41"/>
                  <a:gd name="T7" fmla="*/ 0 h 32"/>
                  <a:gd name="T8" fmla="*/ 530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2" name="Freeform 43">
                <a:extLst>
                  <a:ext uri="{FF2B5EF4-FFF2-40B4-BE49-F238E27FC236}">
                    <a16:creationId xmlns:a16="http://schemas.microsoft.com/office/drawing/2014/main" id="{FB5EBAF8-4339-4522-B81F-D352CBA41827}"/>
                  </a:ext>
                </a:extLst>
              </p:cNvPr>
              <p:cNvSpPr>
                <a:spLocks/>
              </p:cNvSpPr>
              <p:nvPr/>
            </p:nvSpPr>
            <p:spPr bwMode="auto">
              <a:xfrm>
                <a:off x="3932" y="3142"/>
                <a:ext cx="58" cy="26"/>
              </a:xfrm>
              <a:custGeom>
                <a:avLst/>
                <a:gdLst>
                  <a:gd name="T0" fmla="*/ 0 w 41"/>
                  <a:gd name="T1" fmla="*/ 0 h 30"/>
                  <a:gd name="T2" fmla="*/ 4368 w 41"/>
                  <a:gd name="T3" fmla="*/ 3 h 30"/>
                  <a:gd name="T4" fmla="*/ 10521 w 41"/>
                  <a:gd name="T5" fmla="*/ 0 h 30"/>
                  <a:gd name="T6" fmla="*/ 0 w 41"/>
                  <a:gd name="T7" fmla="*/ 0 h 30"/>
                  <a:gd name="T8" fmla="*/ 0 w 41"/>
                  <a:gd name="T9" fmla="*/ 0 h 30"/>
                  <a:gd name="T10" fmla="*/ 0 60000 65536"/>
                  <a:gd name="T11" fmla="*/ 0 60000 65536"/>
                  <a:gd name="T12" fmla="*/ 0 60000 65536"/>
                  <a:gd name="T13" fmla="*/ 0 60000 65536"/>
                  <a:gd name="T14" fmla="*/ 0 60000 65536"/>
                  <a:gd name="T15" fmla="*/ 0 w 41"/>
                  <a:gd name="T16" fmla="*/ 0 h 30"/>
                  <a:gd name="T17" fmla="*/ 41 w 41"/>
                  <a:gd name="T18" fmla="*/ 30 h 30"/>
                </a:gdLst>
                <a:ahLst/>
                <a:cxnLst>
                  <a:cxn ang="T10">
                    <a:pos x="T0" y="T1"/>
                  </a:cxn>
                  <a:cxn ang="T11">
                    <a:pos x="T2" y="T3"/>
                  </a:cxn>
                  <a:cxn ang="T12">
                    <a:pos x="T4" y="T5"/>
                  </a:cxn>
                  <a:cxn ang="T13">
                    <a:pos x="T6" y="T7"/>
                  </a:cxn>
                  <a:cxn ang="T14">
                    <a:pos x="T8" y="T9"/>
                  </a:cxn>
                </a:cxnLst>
                <a:rect l="T15" t="T16" r="T17" b="T18"/>
                <a:pathLst>
                  <a:path w="41" h="30">
                    <a:moveTo>
                      <a:pt x="0" y="0"/>
                    </a:moveTo>
                    <a:lnTo>
                      <a:pt x="17" y="30"/>
                    </a:lnTo>
                    <a:lnTo>
                      <a:pt x="4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3" name="Freeform 44">
                <a:extLst>
                  <a:ext uri="{FF2B5EF4-FFF2-40B4-BE49-F238E27FC236}">
                    <a16:creationId xmlns:a16="http://schemas.microsoft.com/office/drawing/2014/main" id="{A1454064-4306-4643-A166-5967FCDF9E6C}"/>
                  </a:ext>
                </a:extLst>
              </p:cNvPr>
              <p:cNvSpPr>
                <a:spLocks/>
              </p:cNvSpPr>
              <p:nvPr/>
            </p:nvSpPr>
            <p:spPr bwMode="auto">
              <a:xfrm>
                <a:off x="3932" y="2765"/>
                <a:ext cx="58" cy="27"/>
              </a:xfrm>
              <a:custGeom>
                <a:avLst/>
                <a:gdLst>
                  <a:gd name="T0" fmla="*/ 4368 w 41"/>
                  <a:gd name="T1" fmla="*/ 0 h 32"/>
                  <a:gd name="T2" fmla="*/ 0 w 41"/>
                  <a:gd name="T3" fmla="*/ 3 h 32"/>
                  <a:gd name="T4" fmla="*/ 10521 w 41"/>
                  <a:gd name="T5" fmla="*/ 3 h 32"/>
                  <a:gd name="T6" fmla="*/ 4909 w 41"/>
                  <a:gd name="T7" fmla="*/ 0 h 32"/>
                  <a:gd name="T8" fmla="*/ 4909 w 41"/>
                  <a:gd name="T9" fmla="*/ 0 h 32"/>
                  <a:gd name="T10" fmla="*/ 4368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4" name="Freeform 45">
                <a:extLst>
                  <a:ext uri="{FF2B5EF4-FFF2-40B4-BE49-F238E27FC236}">
                    <a16:creationId xmlns:a16="http://schemas.microsoft.com/office/drawing/2014/main" id="{2712F225-D6C7-4F12-B4F8-727FFE188064}"/>
                  </a:ext>
                </a:extLst>
              </p:cNvPr>
              <p:cNvSpPr>
                <a:spLocks/>
              </p:cNvSpPr>
              <p:nvPr/>
            </p:nvSpPr>
            <p:spPr bwMode="auto">
              <a:xfrm>
                <a:off x="3932" y="2765"/>
                <a:ext cx="58" cy="27"/>
              </a:xfrm>
              <a:custGeom>
                <a:avLst/>
                <a:gdLst>
                  <a:gd name="T0" fmla="*/ 4368 w 41"/>
                  <a:gd name="T1" fmla="*/ 0 h 32"/>
                  <a:gd name="T2" fmla="*/ 0 w 41"/>
                  <a:gd name="T3" fmla="*/ 3 h 32"/>
                  <a:gd name="T4" fmla="*/ 10521 w 41"/>
                  <a:gd name="T5" fmla="*/ 3 h 32"/>
                  <a:gd name="T6" fmla="*/ 4909 w 41"/>
                  <a:gd name="T7" fmla="*/ 0 h 32"/>
                  <a:gd name="T8" fmla="*/ 4909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5" name="Freeform 46">
                <a:extLst>
                  <a:ext uri="{FF2B5EF4-FFF2-40B4-BE49-F238E27FC236}">
                    <a16:creationId xmlns:a16="http://schemas.microsoft.com/office/drawing/2014/main" id="{388944C3-DFFF-49E4-9D6D-BFA75DC01448}"/>
                  </a:ext>
                </a:extLst>
              </p:cNvPr>
              <p:cNvSpPr>
                <a:spLocks/>
              </p:cNvSpPr>
              <p:nvPr/>
            </p:nvSpPr>
            <p:spPr bwMode="auto">
              <a:xfrm>
                <a:off x="2698" y="2360"/>
                <a:ext cx="1261" cy="425"/>
              </a:xfrm>
              <a:custGeom>
                <a:avLst/>
                <a:gdLst>
                  <a:gd name="T0" fmla="*/ 0 w 891"/>
                  <a:gd name="T1" fmla="*/ 3 h 493"/>
                  <a:gd name="T2" fmla="*/ 229772 w 891"/>
                  <a:gd name="T3" fmla="*/ 46 h 493"/>
                  <a:gd name="T4" fmla="*/ 230872 w 891"/>
                  <a:gd name="T5" fmla="*/ 45 h 493"/>
                  <a:gd name="T6" fmla="*/ 1857 w 891"/>
                  <a:gd name="T7" fmla="*/ 0 h 493"/>
                  <a:gd name="T8" fmla="*/ 539 w 891"/>
                  <a:gd name="T9" fmla="*/ 3 h 493"/>
                  <a:gd name="T10" fmla="*/ 539 w 891"/>
                  <a:gd name="T11" fmla="*/ 3 h 493"/>
                  <a:gd name="T12" fmla="*/ 0 w 891"/>
                  <a:gd name="T13" fmla="*/ 3 h 493"/>
                  <a:gd name="T14" fmla="*/ 0 60000 65536"/>
                  <a:gd name="T15" fmla="*/ 0 60000 65536"/>
                  <a:gd name="T16" fmla="*/ 0 60000 65536"/>
                  <a:gd name="T17" fmla="*/ 0 60000 65536"/>
                  <a:gd name="T18" fmla="*/ 0 60000 65536"/>
                  <a:gd name="T19" fmla="*/ 0 60000 65536"/>
                  <a:gd name="T20" fmla="*/ 0 60000 65536"/>
                  <a:gd name="T21" fmla="*/ 0 w 891"/>
                  <a:gd name="T22" fmla="*/ 0 h 493"/>
                  <a:gd name="T23" fmla="*/ 891 w 891"/>
                  <a:gd name="T24" fmla="*/ 493 h 4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493">
                    <a:moveTo>
                      <a:pt x="0" y="6"/>
                    </a:moveTo>
                    <a:lnTo>
                      <a:pt x="887" y="493"/>
                    </a:lnTo>
                    <a:lnTo>
                      <a:pt x="891" y="485"/>
                    </a:lnTo>
                    <a:lnTo>
                      <a:pt x="7"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6" name="Freeform 47">
                <a:extLst>
                  <a:ext uri="{FF2B5EF4-FFF2-40B4-BE49-F238E27FC236}">
                    <a16:creationId xmlns:a16="http://schemas.microsoft.com/office/drawing/2014/main" id="{978E1892-4D69-4A00-8D23-9FCB74D931B0}"/>
                  </a:ext>
                </a:extLst>
              </p:cNvPr>
              <p:cNvSpPr>
                <a:spLocks/>
              </p:cNvSpPr>
              <p:nvPr/>
            </p:nvSpPr>
            <p:spPr bwMode="auto">
              <a:xfrm>
                <a:off x="2698" y="2360"/>
                <a:ext cx="1261" cy="425"/>
              </a:xfrm>
              <a:custGeom>
                <a:avLst/>
                <a:gdLst>
                  <a:gd name="T0" fmla="*/ 0 w 891"/>
                  <a:gd name="T1" fmla="*/ 3 h 493"/>
                  <a:gd name="T2" fmla="*/ 229772 w 891"/>
                  <a:gd name="T3" fmla="*/ 46 h 493"/>
                  <a:gd name="T4" fmla="*/ 230872 w 891"/>
                  <a:gd name="T5" fmla="*/ 45 h 493"/>
                  <a:gd name="T6" fmla="*/ 1857 w 891"/>
                  <a:gd name="T7" fmla="*/ 0 h 493"/>
                  <a:gd name="T8" fmla="*/ 539 w 891"/>
                  <a:gd name="T9" fmla="*/ 3 h 493"/>
                  <a:gd name="T10" fmla="*/ 539 w 891"/>
                  <a:gd name="T11" fmla="*/ 3 h 493"/>
                  <a:gd name="T12" fmla="*/ 0 60000 65536"/>
                  <a:gd name="T13" fmla="*/ 0 60000 65536"/>
                  <a:gd name="T14" fmla="*/ 0 60000 65536"/>
                  <a:gd name="T15" fmla="*/ 0 60000 65536"/>
                  <a:gd name="T16" fmla="*/ 0 60000 65536"/>
                  <a:gd name="T17" fmla="*/ 0 60000 65536"/>
                  <a:gd name="T18" fmla="*/ 0 w 891"/>
                  <a:gd name="T19" fmla="*/ 0 h 493"/>
                  <a:gd name="T20" fmla="*/ 891 w 891"/>
                  <a:gd name="T21" fmla="*/ 493 h 493"/>
                </a:gdLst>
                <a:ahLst/>
                <a:cxnLst>
                  <a:cxn ang="T12">
                    <a:pos x="T0" y="T1"/>
                  </a:cxn>
                  <a:cxn ang="T13">
                    <a:pos x="T2" y="T3"/>
                  </a:cxn>
                  <a:cxn ang="T14">
                    <a:pos x="T4" y="T5"/>
                  </a:cxn>
                  <a:cxn ang="T15">
                    <a:pos x="T6" y="T7"/>
                  </a:cxn>
                  <a:cxn ang="T16">
                    <a:pos x="T8" y="T9"/>
                  </a:cxn>
                  <a:cxn ang="T17">
                    <a:pos x="T10" y="T11"/>
                  </a:cxn>
                </a:cxnLst>
                <a:rect l="T18" t="T19" r="T20" b="T21"/>
                <a:pathLst>
                  <a:path w="891" h="493">
                    <a:moveTo>
                      <a:pt x="0" y="6"/>
                    </a:moveTo>
                    <a:lnTo>
                      <a:pt x="887" y="493"/>
                    </a:lnTo>
                    <a:lnTo>
                      <a:pt x="891" y="485"/>
                    </a:lnTo>
                    <a:lnTo>
                      <a:pt x="7"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614" name="Group 48">
              <a:extLst>
                <a:ext uri="{FF2B5EF4-FFF2-40B4-BE49-F238E27FC236}">
                  <a16:creationId xmlns:a16="http://schemas.microsoft.com/office/drawing/2014/main" id="{5BA9ECC9-6F68-42DC-A923-F4CC3E6C502D}"/>
                </a:ext>
              </a:extLst>
            </p:cNvPr>
            <p:cNvGrpSpPr>
              <a:grpSpLocks/>
            </p:cNvGrpSpPr>
            <p:nvPr/>
          </p:nvGrpSpPr>
          <p:grpSpPr bwMode="auto">
            <a:xfrm>
              <a:off x="1873" y="2474"/>
              <a:ext cx="2101" cy="1660"/>
              <a:chOff x="1873" y="2474"/>
              <a:chExt cx="2101" cy="1660"/>
            </a:xfrm>
          </p:grpSpPr>
          <p:sp>
            <p:nvSpPr>
              <p:cNvPr id="153763" name="Line 49">
                <a:extLst>
                  <a:ext uri="{FF2B5EF4-FFF2-40B4-BE49-F238E27FC236}">
                    <a16:creationId xmlns:a16="http://schemas.microsoft.com/office/drawing/2014/main" id="{F84301DF-A721-4913-9181-6D61D85957E7}"/>
                  </a:ext>
                </a:extLst>
              </p:cNvPr>
              <p:cNvSpPr>
                <a:spLocks noChangeShapeType="1"/>
              </p:cNvSpPr>
              <p:nvPr/>
            </p:nvSpPr>
            <p:spPr bwMode="auto">
              <a:xfrm flipV="1">
                <a:off x="1883" y="2474"/>
                <a:ext cx="2086" cy="140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4" name="Line 50">
                <a:extLst>
                  <a:ext uri="{FF2B5EF4-FFF2-40B4-BE49-F238E27FC236}">
                    <a16:creationId xmlns:a16="http://schemas.microsoft.com/office/drawing/2014/main" id="{F5A89C59-0408-43CC-A13B-45EA6283032C}"/>
                  </a:ext>
                </a:extLst>
              </p:cNvPr>
              <p:cNvSpPr>
                <a:spLocks noChangeShapeType="1"/>
              </p:cNvSpPr>
              <p:nvPr/>
            </p:nvSpPr>
            <p:spPr bwMode="auto">
              <a:xfrm flipV="1">
                <a:off x="1888" y="2559"/>
                <a:ext cx="2086" cy="1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5" name="Line 51">
                <a:extLst>
                  <a:ext uri="{FF2B5EF4-FFF2-40B4-BE49-F238E27FC236}">
                    <a16:creationId xmlns:a16="http://schemas.microsoft.com/office/drawing/2014/main" id="{C9B544A4-D2E1-4463-B317-8981A42905D8}"/>
                  </a:ext>
                </a:extLst>
              </p:cNvPr>
              <p:cNvSpPr>
                <a:spLocks noChangeShapeType="1"/>
              </p:cNvSpPr>
              <p:nvPr/>
            </p:nvSpPr>
            <p:spPr bwMode="auto">
              <a:xfrm flipV="1">
                <a:off x="1883" y="2635"/>
                <a:ext cx="2073" cy="55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6" name="Line 52">
                <a:extLst>
                  <a:ext uri="{FF2B5EF4-FFF2-40B4-BE49-F238E27FC236}">
                    <a16:creationId xmlns:a16="http://schemas.microsoft.com/office/drawing/2014/main" id="{351FC72B-F757-4D55-9844-481B2A21B4CB}"/>
                  </a:ext>
                </a:extLst>
              </p:cNvPr>
              <p:cNvSpPr>
                <a:spLocks noChangeShapeType="1"/>
              </p:cNvSpPr>
              <p:nvPr/>
            </p:nvSpPr>
            <p:spPr bwMode="auto">
              <a:xfrm flipV="1">
                <a:off x="1883" y="2725"/>
                <a:ext cx="2076" cy="72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7" name="Line 53">
                <a:extLst>
                  <a:ext uri="{FF2B5EF4-FFF2-40B4-BE49-F238E27FC236}">
                    <a16:creationId xmlns:a16="http://schemas.microsoft.com/office/drawing/2014/main" id="{F1F6330C-AB3C-418C-A501-4F3991D25DFF}"/>
                  </a:ext>
                </a:extLst>
              </p:cNvPr>
              <p:cNvSpPr>
                <a:spLocks noChangeShapeType="1"/>
              </p:cNvSpPr>
              <p:nvPr/>
            </p:nvSpPr>
            <p:spPr bwMode="auto">
              <a:xfrm flipV="1">
                <a:off x="1888" y="2818"/>
                <a:ext cx="2078" cy="11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8" name="Line 54">
                <a:extLst>
                  <a:ext uri="{FF2B5EF4-FFF2-40B4-BE49-F238E27FC236}">
                    <a16:creationId xmlns:a16="http://schemas.microsoft.com/office/drawing/2014/main" id="{0FA00ACB-7AB5-419C-9B16-790F2CDCBA23}"/>
                  </a:ext>
                </a:extLst>
              </p:cNvPr>
              <p:cNvSpPr>
                <a:spLocks noChangeShapeType="1"/>
              </p:cNvSpPr>
              <p:nvPr/>
            </p:nvSpPr>
            <p:spPr bwMode="auto">
              <a:xfrm flipV="1">
                <a:off x="1883" y="2897"/>
                <a:ext cx="2076" cy="72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9" name="Line 55">
                <a:extLst>
                  <a:ext uri="{FF2B5EF4-FFF2-40B4-BE49-F238E27FC236}">
                    <a16:creationId xmlns:a16="http://schemas.microsoft.com/office/drawing/2014/main" id="{220AE7BA-4ACC-4E32-B615-843EC40D1EBC}"/>
                  </a:ext>
                </a:extLst>
              </p:cNvPr>
              <p:cNvSpPr>
                <a:spLocks noChangeShapeType="1"/>
              </p:cNvSpPr>
              <p:nvPr/>
            </p:nvSpPr>
            <p:spPr bwMode="auto">
              <a:xfrm flipV="1">
                <a:off x="1883" y="2973"/>
                <a:ext cx="2070" cy="3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0" name="Line 56">
                <a:extLst>
                  <a:ext uri="{FF2B5EF4-FFF2-40B4-BE49-F238E27FC236}">
                    <a16:creationId xmlns:a16="http://schemas.microsoft.com/office/drawing/2014/main" id="{887B5D5B-6039-467D-9468-DE7C09EEADA0}"/>
                  </a:ext>
                </a:extLst>
              </p:cNvPr>
              <p:cNvSpPr>
                <a:spLocks noChangeShapeType="1"/>
              </p:cNvSpPr>
              <p:nvPr/>
            </p:nvSpPr>
            <p:spPr bwMode="auto">
              <a:xfrm flipV="1">
                <a:off x="1873" y="3059"/>
                <a:ext cx="2083" cy="2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1" name="Line 57">
                <a:extLst>
                  <a:ext uri="{FF2B5EF4-FFF2-40B4-BE49-F238E27FC236}">
                    <a16:creationId xmlns:a16="http://schemas.microsoft.com/office/drawing/2014/main" id="{17062AAE-107E-4048-8BFA-52AAE64B3B3C}"/>
                  </a:ext>
                </a:extLst>
              </p:cNvPr>
              <p:cNvSpPr>
                <a:spLocks noChangeShapeType="1"/>
              </p:cNvSpPr>
              <p:nvPr/>
            </p:nvSpPr>
            <p:spPr bwMode="auto">
              <a:xfrm flipV="1">
                <a:off x="1883" y="3152"/>
                <a:ext cx="2070" cy="55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2" name="Freeform 58">
                <a:extLst>
                  <a:ext uri="{FF2B5EF4-FFF2-40B4-BE49-F238E27FC236}">
                    <a16:creationId xmlns:a16="http://schemas.microsoft.com/office/drawing/2014/main" id="{C1AAC4A8-8A6F-4175-8CC0-269480031DB7}"/>
                  </a:ext>
                </a:extLst>
              </p:cNvPr>
              <p:cNvSpPr>
                <a:spLocks/>
              </p:cNvSpPr>
              <p:nvPr/>
            </p:nvSpPr>
            <p:spPr bwMode="auto">
              <a:xfrm>
                <a:off x="3782" y="3595"/>
                <a:ext cx="52" cy="30"/>
              </a:xfrm>
              <a:custGeom>
                <a:avLst/>
                <a:gdLst>
                  <a:gd name="T0" fmla="*/ 1174 w 37"/>
                  <a:gd name="T1" fmla="*/ 0 h 34"/>
                  <a:gd name="T2" fmla="*/ 0 w 37"/>
                  <a:gd name="T3" fmla="*/ 4 h 34"/>
                  <a:gd name="T4" fmla="*/ 8605 w 37"/>
                  <a:gd name="T5" fmla="*/ 4 h 34"/>
                  <a:gd name="T6" fmla="*/ 1174 w 37"/>
                  <a:gd name="T7" fmla="*/ 0 h 34"/>
                  <a:gd name="T8" fmla="*/ 1174 w 37"/>
                  <a:gd name="T9" fmla="*/ 0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5" y="0"/>
                    </a:moveTo>
                    <a:lnTo>
                      <a:pt x="0" y="34"/>
                    </a:lnTo>
                    <a:lnTo>
                      <a:pt x="37" y="2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3" name="Freeform 59">
                <a:extLst>
                  <a:ext uri="{FF2B5EF4-FFF2-40B4-BE49-F238E27FC236}">
                    <a16:creationId xmlns:a16="http://schemas.microsoft.com/office/drawing/2014/main" id="{090E99B9-40EC-4DA9-A98A-9AD0A7092521}"/>
                  </a:ext>
                </a:extLst>
              </p:cNvPr>
              <p:cNvSpPr>
                <a:spLocks/>
              </p:cNvSpPr>
              <p:nvPr/>
            </p:nvSpPr>
            <p:spPr bwMode="auto">
              <a:xfrm>
                <a:off x="3779" y="3839"/>
                <a:ext cx="55" cy="28"/>
              </a:xfrm>
              <a:custGeom>
                <a:avLst/>
                <a:gdLst>
                  <a:gd name="T0" fmla="*/ 0 w 39"/>
                  <a:gd name="T1" fmla="*/ 0 h 32"/>
                  <a:gd name="T2" fmla="*/ 2142 w 39"/>
                  <a:gd name="T3" fmla="*/ 4 h 32"/>
                  <a:gd name="T4" fmla="*/ 9624 w 39"/>
                  <a:gd name="T5" fmla="*/ 4 h 32"/>
                  <a:gd name="T6" fmla="*/ 0 w 39"/>
                  <a:gd name="T7" fmla="*/ 0 h 32"/>
                  <a:gd name="T8" fmla="*/ 0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0" y="0"/>
                    </a:moveTo>
                    <a:lnTo>
                      <a:pt x="9" y="32"/>
                    </a:lnTo>
                    <a:lnTo>
                      <a:pt x="39"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4" name="Freeform 60">
                <a:extLst>
                  <a:ext uri="{FF2B5EF4-FFF2-40B4-BE49-F238E27FC236}">
                    <a16:creationId xmlns:a16="http://schemas.microsoft.com/office/drawing/2014/main" id="{3854C68F-429C-42CE-BF3F-0A0DA68FAF1E}"/>
                  </a:ext>
                </a:extLst>
              </p:cNvPr>
              <p:cNvSpPr>
                <a:spLocks/>
              </p:cNvSpPr>
              <p:nvPr/>
            </p:nvSpPr>
            <p:spPr bwMode="auto">
              <a:xfrm>
                <a:off x="3779" y="3717"/>
                <a:ext cx="55" cy="29"/>
              </a:xfrm>
              <a:custGeom>
                <a:avLst/>
                <a:gdLst>
                  <a:gd name="T0" fmla="*/ 0 w 39"/>
                  <a:gd name="T1" fmla="*/ 0 h 34"/>
                  <a:gd name="T2" fmla="*/ 993 w 39"/>
                  <a:gd name="T3" fmla="*/ 3 h 34"/>
                  <a:gd name="T4" fmla="*/ 9624 w 39"/>
                  <a:gd name="T5" fmla="*/ 3 h 34"/>
                  <a:gd name="T6" fmla="*/ 499 w 39"/>
                  <a:gd name="T7" fmla="*/ 0 h 34"/>
                  <a:gd name="T8" fmla="*/ 499 w 39"/>
                  <a:gd name="T9" fmla="*/ 0 h 34"/>
                  <a:gd name="T10" fmla="*/ 0 w 39"/>
                  <a:gd name="T11" fmla="*/ 0 h 34"/>
                  <a:gd name="T12" fmla="*/ 0 60000 65536"/>
                  <a:gd name="T13" fmla="*/ 0 60000 65536"/>
                  <a:gd name="T14" fmla="*/ 0 60000 65536"/>
                  <a:gd name="T15" fmla="*/ 0 60000 65536"/>
                  <a:gd name="T16" fmla="*/ 0 60000 65536"/>
                  <a:gd name="T17" fmla="*/ 0 60000 65536"/>
                  <a:gd name="T18" fmla="*/ 0 w 39"/>
                  <a:gd name="T19" fmla="*/ 0 h 34"/>
                  <a:gd name="T20" fmla="*/ 39 w 3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9" h="34">
                    <a:moveTo>
                      <a:pt x="0" y="0"/>
                    </a:moveTo>
                    <a:lnTo>
                      <a:pt x="4" y="34"/>
                    </a:lnTo>
                    <a:lnTo>
                      <a:pt x="39"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5" name="Line 61">
                <a:extLst>
                  <a:ext uri="{FF2B5EF4-FFF2-40B4-BE49-F238E27FC236}">
                    <a16:creationId xmlns:a16="http://schemas.microsoft.com/office/drawing/2014/main" id="{90C07138-DF4E-4CF8-957F-71C51E3A2B41}"/>
                  </a:ext>
                </a:extLst>
              </p:cNvPr>
              <p:cNvSpPr>
                <a:spLocks noChangeShapeType="1"/>
              </p:cNvSpPr>
              <p:nvPr/>
            </p:nvSpPr>
            <p:spPr bwMode="auto">
              <a:xfrm>
                <a:off x="1873" y="3530"/>
                <a:ext cx="1961" cy="8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6" name="Line 62">
                <a:extLst>
                  <a:ext uri="{FF2B5EF4-FFF2-40B4-BE49-F238E27FC236}">
                    <a16:creationId xmlns:a16="http://schemas.microsoft.com/office/drawing/2014/main" id="{941612E1-AE36-42C9-AD0D-FBEB1E6321F1}"/>
                  </a:ext>
                </a:extLst>
              </p:cNvPr>
              <p:cNvSpPr>
                <a:spLocks noChangeShapeType="1"/>
              </p:cNvSpPr>
              <p:nvPr/>
            </p:nvSpPr>
            <p:spPr bwMode="auto">
              <a:xfrm flipV="1">
                <a:off x="1883" y="3851"/>
                <a:ext cx="1920" cy="19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7" name="Line 63">
                <a:extLst>
                  <a:ext uri="{FF2B5EF4-FFF2-40B4-BE49-F238E27FC236}">
                    <a16:creationId xmlns:a16="http://schemas.microsoft.com/office/drawing/2014/main" id="{D53FC199-27C0-4377-8321-A5F086F64D5A}"/>
                  </a:ext>
                </a:extLst>
              </p:cNvPr>
              <p:cNvSpPr>
                <a:spLocks noChangeShapeType="1"/>
              </p:cNvSpPr>
              <p:nvPr/>
            </p:nvSpPr>
            <p:spPr bwMode="auto">
              <a:xfrm flipV="1">
                <a:off x="1873" y="3731"/>
                <a:ext cx="1961" cy="5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615" name="Group 64">
              <a:extLst>
                <a:ext uri="{FF2B5EF4-FFF2-40B4-BE49-F238E27FC236}">
                  <a16:creationId xmlns:a16="http://schemas.microsoft.com/office/drawing/2014/main" id="{235E99AA-09C0-4EF9-8CEE-D705BE0B40C3}"/>
                </a:ext>
              </a:extLst>
            </p:cNvPr>
            <p:cNvGrpSpPr>
              <a:grpSpLocks/>
            </p:cNvGrpSpPr>
            <p:nvPr/>
          </p:nvGrpSpPr>
          <p:grpSpPr bwMode="auto">
            <a:xfrm>
              <a:off x="3996" y="2237"/>
              <a:ext cx="1280" cy="983"/>
              <a:chOff x="3996" y="2237"/>
              <a:chExt cx="1280" cy="983"/>
            </a:xfrm>
          </p:grpSpPr>
          <p:sp>
            <p:nvSpPr>
              <p:cNvPr id="153753" name="Freeform 65">
                <a:extLst>
                  <a:ext uri="{FF2B5EF4-FFF2-40B4-BE49-F238E27FC236}">
                    <a16:creationId xmlns:a16="http://schemas.microsoft.com/office/drawing/2014/main" id="{4B49BC17-FD15-4609-A88F-07D878794A28}"/>
                  </a:ext>
                </a:extLst>
              </p:cNvPr>
              <p:cNvSpPr>
                <a:spLocks/>
              </p:cNvSpPr>
              <p:nvPr/>
            </p:nvSpPr>
            <p:spPr bwMode="auto">
              <a:xfrm>
                <a:off x="3996" y="2448"/>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4" name="Freeform 66">
                <a:extLst>
                  <a:ext uri="{FF2B5EF4-FFF2-40B4-BE49-F238E27FC236}">
                    <a16:creationId xmlns:a16="http://schemas.microsoft.com/office/drawing/2014/main" id="{D7A03CD6-8207-4DD0-8BCB-423FB52727B2}"/>
                  </a:ext>
                </a:extLst>
              </p:cNvPr>
              <p:cNvSpPr>
                <a:spLocks/>
              </p:cNvSpPr>
              <p:nvPr/>
            </p:nvSpPr>
            <p:spPr bwMode="auto">
              <a:xfrm>
                <a:off x="3996" y="2534"/>
                <a:ext cx="1252" cy="87"/>
              </a:xfrm>
              <a:custGeom>
                <a:avLst/>
                <a:gdLst>
                  <a:gd name="T0" fmla="*/ 227737 w 885"/>
                  <a:gd name="T1" fmla="*/ 9 h 101"/>
                  <a:gd name="T2" fmla="*/ 227737 w 885"/>
                  <a:gd name="T3" fmla="*/ 0 h 101"/>
                  <a:gd name="T4" fmla="*/ 0 w 885"/>
                  <a:gd name="T5" fmla="*/ 0 h 101"/>
                  <a:gd name="T6" fmla="*/ 0 w 885"/>
                  <a:gd name="T7" fmla="*/ 9 h 101"/>
                  <a:gd name="T8" fmla="*/ 227737 w 885"/>
                  <a:gd name="T9" fmla="*/ 9 h 101"/>
                  <a:gd name="T10" fmla="*/ 227737 w 885"/>
                  <a:gd name="T11" fmla="*/ 9 h 101"/>
                  <a:gd name="T12" fmla="*/ 0 60000 65536"/>
                  <a:gd name="T13" fmla="*/ 0 60000 65536"/>
                  <a:gd name="T14" fmla="*/ 0 60000 65536"/>
                  <a:gd name="T15" fmla="*/ 0 60000 65536"/>
                  <a:gd name="T16" fmla="*/ 0 60000 65536"/>
                  <a:gd name="T17" fmla="*/ 0 60000 65536"/>
                  <a:gd name="T18" fmla="*/ 0 w 885"/>
                  <a:gd name="T19" fmla="*/ 0 h 101"/>
                  <a:gd name="T20" fmla="*/ 885 w 885"/>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885" h="101">
                    <a:moveTo>
                      <a:pt x="885" y="99"/>
                    </a:moveTo>
                    <a:lnTo>
                      <a:pt x="885" y="0"/>
                    </a:lnTo>
                    <a:lnTo>
                      <a:pt x="0" y="0"/>
                    </a:lnTo>
                    <a:lnTo>
                      <a:pt x="0" y="101"/>
                    </a:lnTo>
                    <a:lnTo>
                      <a:pt x="885"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5" name="Freeform 67">
                <a:extLst>
                  <a:ext uri="{FF2B5EF4-FFF2-40B4-BE49-F238E27FC236}">
                    <a16:creationId xmlns:a16="http://schemas.microsoft.com/office/drawing/2014/main" id="{529ECDF9-FCB3-4D18-9D86-E2CDFBFF9FB9}"/>
                  </a:ext>
                </a:extLst>
              </p:cNvPr>
              <p:cNvSpPr>
                <a:spLocks/>
              </p:cNvSpPr>
              <p:nvPr/>
            </p:nvSpPr>
            <p:spPr bwMode="auto">
              <a:xfrm>
                <a:off x="3996" y="2621"/>
                <a:ext cx="1252" cy="85"/>
              </a:xfrm>
              <a:custGeom>
                <a:avLst/>
                <a:gdLst>
                  <a:gd name="T0" fmla="*/ 227737 w 885"/>
                  <a:gd name="T1" fmla="*/ 10 h 98"/>
                  <a:gd name="T2" fmla="*/ 227737 w 885"/>
                  <a:gd name="T3" fmla="*/ 0 h 98"/>
                  <a:gd name="T4" fmla="*/ 0 w 885"/>
                  <a:gd name="T5" fmla="*/ 0 h 98"/>
                  <a:gd name="T6" fmla="*/ 0 w 885"/>
                  <a:gd name="T7" fmla="*/ 10 h 98"/>
                  <a:gd name="T8" fmla="*/ 227737 w 885"/>
                  <a:gd name="T9" fmla="*/ 10 h 98"/>
                  <a:gd name="T10" fmla="*/ 227737 w 885"/>
                  <a:gd name="T11" fmla="*/ 10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6" name="Freeform 68">
                <a:extLst>
                  <a:ext uri="{FF2B5EF4-FFF2-40B4-BE49-F238E27FC236}">
                    <a16:creationId xmlns:a16="http://schemas.microsoft.com/office/drawing/2014/main" id="{0D31D790-B685-43FD-9210-503CBD53EA06}"/>
                  </a:ext>
                </a:extLst>
              </p:cNvPr>
              <p:cNvSpPr>
                <a:spLocks/>
              </p:cNvSpPr>
              <p:nvPr/>
            </p:nvSpPr>
            <p:spPr bwMode="auto">
              <a:xfrm>
                <a:off x="3996" y="2706"/>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7" name="Freeform 69">
                <a:extLst>
                  <a:ext uri="{FF2B5EF4-FFF2-40B4-BE49-F238E27FC236}">
                    <a16:creationId xmlns:a16="http://schemas.microsoft.com/office/drawing/2014/main" id="{EAE147AC-6812-465E-B2CA-2467B964020C}"/>
                  </a:ext>
                </a:extLst>
              </p:cNvPr>
              <p:cNvSpPr>
                <a:spLocks/>
              </p:cNvSpPr>
              <p:nvPr/>
            </p:nvSpPr>
            <p:spPr bwMode="auto">
              <a:xfrm>
                <a:off x="3996" y="2792"/>
                <a:ext cx="1252" cy="85"/>
              </a:xfrm>
              <a:custGeom>
                <a:avLst/>
                <a:gdLst>
                  <a:gd name="T0" fmla="*/ 227737 w 885"/>
                  <a:gd name="T1" fmla="*/ 10 h 98"/>
                  <a:gd name="T2" fmla="*/ 227737 w 885"/>
                  <a:gd name="T3" fmla="*/ 0 h 98"/>
                  <a:gd name="T4" fmla="*/ 0 w 885"/>
                  <a:gd name="T5" fmla="*/ 0 h 98"/>
                  <a:gd name="T6" fmla="*/ 0 w 885"/>
                  <a:gd name="T7" fmla="*/ 10 h 98"/>
                  <a:gd name="T8" fmla="*/ 227737 w 885"/>
                  <a:gd name="T9" fmla="*/ 10 h 98"/>
                  <a:gd name="T10" fmla="*/ 227737 w 885"/>
                  <a:gd name="T11" fmla="*/ 10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8" name="Freeform 70">
                <a:extLst>
                  <a:ext uri="{FF2B5EF4-FFF2-40B4-BE49-F238E27FC236}">
                    <a16:creationId xmlns:a16="http://schemas.microsoft.com/office/drawing/2014/main" id="{0B5BA939-0258-4766-9F01-FE1CFC2262BF}"/>
                  </a:ext>
                </a:extLst>
              </p:cNvPr>
              <p:cNvSpPr>
                <a:spLocks/>
              </p:cNvSpPr>
              <p:nvPr/>
            </p:nvSpPr>
            <p:spPr bwMode="auto">
              <a:xfrm>
                <a:off x="3996" y="2877"/>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9" name="Freeform 71">
                <a:extLst>
                  <a:ext uri="{FF2B5EF4-FFF2-40B4-BE49-F238E27FC236}">
                    <a16:creationId xmlns:a16="http://schemas.microsoft.com/office/drawing/2014/main" id="{DBA9718F-0471-43A2-ACD5-869370CCA748}"/>
                  </a:ext>
                </a:extLst>
              </p:cNvPr>
              <p:cNvSpPr>
                <a:spLocks/>
              </p:cNvSpPr>
              <p:nvPr/>
            </p:nvSpPr>
            <p:spPr bwMode="auto">
              <a:xfrm>
                <a:off x="3996" y="2963"/>
                <a:ext cx="1252" cy="84"/>
              </a:xfrm>
              <a:custGeom>
                <a:avLst/>
                <a:gdLst>
                  <a:gd name="T0" fmla="*/ 227737 w 885"/>
                  <a:gd name="T1" fmla="*/ 8 h 98"/>
                  <a:gd name="T2" fmla="*/ 227737 w 885"/>
                  <a:gd name="T3" fmla="*/ 0 h 98"/>
                  <a:gd name="T4" fmla="*/ 0 w 885"/>
                  <a:gd name="T5" fmla="*/ 0 h 98"/>
                  <a:gd name="T6" fmla="*/ 0 w 885"/>
                  <a:gd name="T7" fmla="*/ 8 h 98"/>
                  <a:gd name="T8" fmla="*/ 227737 w 885"/>
                  <a:gd name="T9" fmla="*/ 8 h 98"/>
                  <a:gd name="T10" fmla="*/ 227737 w 885"/>
                  <a:gd name="T11" fmla="*/ 8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0" name="Freeform 72">
                <a:extLst>
                  <a:ext uri="{FF2B5EF4-FFF2-40B4-BE49-F238E27FC236}">
                    <a16:creationId xmlns:a16="http://schemas.microsoft.com/office/drawing/2014/main" id="{CDE51348-28A3-4C65-A9CA-1C89E96BE6F6}"/>
                  </a:ext>
                </a:extLst>
              </p:cNvPr>
              <p:cNvSpPr>
                <a:spLocks/>
              </p:cNvSpPr>
              <p:nvPr/>
            </p:nvSpPr>
            <p:spPr bwMode="auto">
              <a:xfrm>
                <a:off x="3996" y="3047"/>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1" name="Freeform 73">
                <a:extLst>
                  <a:ext uri="{FF2B5EF4-FFF2-40B4-BE49-F238E27FC236}">
                    <a16:creationId xmlns:a16="http://schemas.microsoft.com/office/drawing/2014/main" id="{2B3F4191-FEBA-48EE-BAA2-3AF83434D2DA}"/>
                  </a:ext>
                </a:extLst>
              </p:cNvPr>
              <p:cNvSpPr>
                <a:spLocks/>
              </p:cNvSpPr>
              <p:nvPr/>
            </p:nvSpPr>
            <p:spPr bwMode="auto">
              <a:xfrm>
                <a:off x="3996" y="3133"/>
                <a:ext cx="1252" cy="87"/>
              </a:xfrm>
              <a:custGeom>
                <a:avLst/>
                <a:gdLst>
                  <a:gd name="T0" fmla="*/ 227737 w 885"/>
                  <a:gd name="T1" fmla="*/ 10 h 100"/>
                  <a:gd name="T2" fmla="*/ 227737 w 885"/>
                  <a:gd name="T3" fmla="*/ 0 h 100"/>
                  <a:gd name="T4" fmla="*/ 0 w 885"/>
                  <a:gd name="T5" fmla="*/ 0 h 100"/>
                  <a:gd name="T6" fmla="*/ 0 w 885"/>
                  <a:gd name="T7" fmla="*/ 11 h 100"/>
                  <a:gd name="T8" fmla="*/ 227737 w 885"/>
                  <a:gd name="T9" fmla="*/ 11 h 100"/>
                  <a:gd name="T10" fmla="*/ 227737 w 885"/>
                  <a:gd name="T11" fmla="*/ 11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2" name="Text Box 74">
                <a:extLst>
                  <a:ext uri="{FF2B5EF4-FFF2-40B4-BE49-F238E27FC236}">
                    <a16:creationId xmlns:a16="http://schemas.microsoft.com/office/drawing/2014/main" id="{7F47D943-C504-47A5-B673-D8F54EF18F26}"/>
                  </a:ext>
                </a:extLst>
              </p:cNvPr>
              <p:cNvSpPr txBox="1">
                <a:spLocks noChangeArrowheads="1"/>
              </p:cNvSpPr>
              <p:nvPr/>
            </p:nvSpPr>
            <p:spPr bwMode="auto">
              <a:xfrm>
                <a:off x="4068" y="2237"/>
                <a:ext cx="12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Physical memory</a:t>
                </a:r>
              </a:p>
            </p:txBody>
          </p:sp>
        </p:grpSp>
        <p:grpSp>
          <p:nvGrpSpPr>
            <p:cNvPr id="153616" name="Group 75">
              <a:extLst>
                <a:ext uri="{FF2B5EF4-FFF2-40B4-BE49-F238E27FC236}">
                  <a16:creationId xmlns:a16="http://schemas.microsoft.com/office/drawing/2014/main" id="{5911EB2C-FADE-444E-8A61-8271F4895C29}"/>
                </a:ext>
              </a:extLst>
            </p:cNvPr>
            <p:cNvGrpSpPr>
              <a:grpSpLocks/>
            </p:cNvGrpSpPr>
            <p:nvPr/>
          </p:nvGrpSpPr>
          <p:grpSpPr bwMode="auto">
            <a:xfrm>
              <a:off x="237" y="1953"/>
              <a:ext cx="1208" cy="280"/>
              <a:chOff x="237" y="1953"/>
              <a:chExt cx="1208" cy="280"/>
            </a:xfrm>
          </p:grpSpPr>
          <p:sp>
            <p:nvSpPr>
              <p:cNvPr id="153751" name="Freeform 76">
                <a:extLst>
                  <a:ext uri="{FF2B5EF4-FFF2-40B4-BE49-F238E27FC236}">
                    <a16:creationId xmlns:a16="http://schemas.microsoft.com/office/drawing/2014/main" id="{BB6211FC-9D96-4E5A-A959-4FB9A241F853}"/>
                  </a:ext>
                </a:extLst>
              </p:cNvPr>
              <p:cNvSpPr>
                <a:spLocks/>
              </p:cNvSpPr>
              <p:nvPr/>
            </p:nvSpPr>
            <p:spPr bwMode="auto">
              <a:xfrm>
                <a:off x="377" y="2147"/>
                <a:ext cx="879" cy="86"/>
              </a:xfrm>
              <a:custGeom>
                <a:avLst/>
                <a:gdLst>
                  <a:gd name="T0" fmla="*/ 160677 w 621"/>
                  <a:gd name="T1" fmla="*/ 9 h 100"/>
                  <a:gd name="T2" fmla="*/ 161243 w 621"/>
                  <a:gd name="T3" fmla="*/ 0 h 100"/>
                  <a:gd name="T4" fmla="*/ 0 w 621"/>
                  <a:gd name="T5" fmla="*/ 0 h 100"/>
                  <a:gd name="T6" fmla="*/ 0 w 621"/>
                  <a:gd name="T7" fmla="*/ 9 h 100"/>
                  <a:gd name="T8" fmla="*/ 161243 w 621"/>
                  <a:gd name="T9" fmla="*/ 9 h 100"/>
                  <a:gd name="T10" fmla="*/ 161243 w 621"/>
                  <a:gd name="T11" fmla="*/ 9 h 100"/>
                  <a:gd name="T12" fmla="*/ 0 60000 65536"/>
                  <a:gd name="T13" fmla="*/ 0 60000 65536"/>
                  <a:gd name="T14" fmla="*/ 0 60000 65536"/>
                  <a:gd name="T15" fmla="*/ 0 60000 65536"/>
                  <a:gd name="T16" fmla="*/ 0 60000 65536"/>
                  <a:gd name="T17" fmla="*/ 0 60000 65536"/>
                  <a:gd name="T18" fmla="*/ 0 w 621"/>
                  <a:gd name="T19" fmla="*/ 0 h 100"/>
                  <a:gd name="T20" fmla="*/ 621 w 62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21" h="100">
                    <a:moveTo>
                      <a:pt x="619" y="100"/>
                    </a:moveTo>
                    <a:lnTo>
                      <a:pt x="621" y="0"/>
                    </a:lnTo>
                    <a:lnTo>
                      <a:pt x="0" y="0"/>
                    </a:lnTo>
                    <a:lnTo>
                      <a:pt x="0" y="100"/>
                    </a:lnTo>
                    <a:lnTo>
                      <a:pt x="62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2" name="Text Box 77">
                <a:extLst>
                  <a:ext uri="{FF2B5EF4-FFF2-40B4-BE49-F238E27FC236}">
                    <a16:creationId xmlns:a16="http://schemas.microsoft.com/office/drawing/2014/main" id="{1437A977-FDBD-4316-851E-EB9AB0951C3E}"/>
                  </a:ext>
                </a:extLst>
              </p:cNvPr>
              <p:cNvSpPr txBox="1">
                <a:spLocks noChangeArrowheads="1"/>
              </p:cNvSpPr>
              <p:nvPr/>
            </p:nvSpPr>
            <p:spPr bwMode="auto">
              <a:xfrm>
                <a:off x="237" y="1953"/>
                <a:ext cx="12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virtual page #</a:t>
                </a:r>
              </a:p>
            </p:txBody>
          </p:sp>
        </p:grpSp>
        <p:grpSp>
          <p:nvGrpSpPr>
            <p:cNvPr id="153617" name="Group 78">
              <a:extLst>
                <a:ext uri="{FF2B5EF4-FFF2-40B4-BE49-F238E27FC236}">
                  <a16:creationId xmlns:a16="http://schemas.microsoft.com/office/drawing/2014/main" id="{2E544DEB-C8AF-467E-9080-32C073407EA9}"/>
                </a:ext>
              </a:extLst>
            </p:cNvPr>
            <p:cNvGrpSpPr>
              <a:grpSpLocks/>
            </p:cNvGrpSpPr>
            <p:nvPr/>
          </p:nvGrpSpPr>
          <p:grpSpPr bwMode="auto">
            <a:xfrm>
              <a:off x="3734" y="3208"/>
              <a:ext cx="1511" cy="983"/>
              <a:chOff x="3734" y="3208"/>
              <a:chExt cx="1511" cy="983"/>
            </a:xfrm>
          </p:grpSpPr>
          <p:sp>
            <p:nvSpPr>
              <p:cNvPr id="153741" name="Freeform 79">
                <a:extLst>
                  <a:ext uri="{FF2B5EF4-FFF2-40B4-BE49-F238E27FC236}">
                    <a16:creationId xmlns:a16="http://schemas.microsoft.com/office/drawing/2014/main" id="{7DE76F18-D8A8-4B28-8B37-65A1D236582B}"/>
                  </a:ext>
                </a:extLst>
              </p:cNvPr>
              <p:cNvSpPr>
                <a:spLocks/>
              </p:cNvSpPr>
              <p:nvPr/>
            </p:nvSpPr>
            <p:spPr bwMode="auto">
              <a:xfrm>
                <a:off x="3734" y="3416"/>
                <a:ext cx="1511" cy="775"/>
              </a:xfrm>
              <a:custGeom>
                <a:avLst/>
                <a:gdLst>
                  <a:gd name="T0" fmla="*/ 275284 w 1068"/>
                  <a:gd name="T1" fmla="*/ 843 h 671"/>
                  <a:gd name="T2" fmla="*/ 273696 w 1068"/>
                  <a:gd name="T3" fmla="*/ 713 h 671"/>
                  <a:gd name="T4" fmla="*/ 268420 w 1068"/>
                  <a:gd name="T5" fmla="*/ 577 h 671"/>
                  <a:gd name="T6" fmla="*/ 260360 w 1068"/>
                  <a:gd name="T7" fmla="*/ 462 h 671"/>
                  <a:gd name="T8" fmla="*/ 249141 w 1068"/>
                  <a:gd name="T9" fmla="*/ 335 h 671"/>
                  <a:gd name="T10" fmla="*/ 235335 w 1068"/>
                  <a:gd name="T11" fmla="*/ 243 h 671"/>
                  <a:gd name="T12" fmla="*/ 219108 w 1068"/>
                  <a:gd name="T13" fmla="*/ 158 h 671"/>
                  <a:gd name="T14" fmla="*/ 201160 w 1068"/>
                  <a:gd name="T15" fmla="*/ 77 h 671"/>
                  <a:gd name="T16" fmla="*/ 181245 w 1068"/>
                  <a:gd name="T17" fmla="*/ 43 h 671"/>
                  <a:gd name="T18" fmla="*/ 160139 w 1068"/>
                  <a:gd name="T19" fmla="*/ 0 h 671"/>
                  <a:gd name="T20" fmla="*/ 137829 w 1068"/>
                  <a:gd name="T21" fmla="*/ 0 h 671"/>
                  <a:gd name="T22" fmla="*/ 115545 w 1068"/>
                  <a:gd name="T23" fmla="*/ 0 h 671"/>
                  <a:gd name="T24" fmla="*/ 94456 w 1068"/>
                  <a:gd name="T25" fmla="*/ 43 h 671"/>
                  <a:gd name="T26" fmla="*/ 74533 w 1068"/>
                  <a:gd name="T27" fmla="*/ 77 h 671"/>
                  <a:gd name="T28" fmla="*/ 56630 w 1068"/>
                  <a:gd name="T29" fmla="*/ 158 h 671"/>
                  <a:gd name="T30" fmla="*/ 40356 w 1068"/>
                  <a:gd name="T31" fmla="*/ 243 h 671"/>
                  <a:gd name="T32" fmla="*/ 26662 w 1068"/>
                  <a:gd name="T33" fmla="*/ 335 h 671"/>
                  <a:gd name="T34" fmla="*/ 15485 w 1068"/>
                  <a:gd name="T35" fmla="*/ 462 h 671"/>
                  <a:gd name="T36" fmla="*/ 7436 w 1068"/>
                  <a:gd name="T37" fmla="*/ 577 h 671"/>
                  <a:gd name="T38" fmla="*/ 2128 w 1068"/>
                  <a:gd name="T39" fmla="*/ 713 h 671"/>
                  <a:gd name="T40" fmla="*/ 0 w 1068"/>
                  <a:gd name="T41" fmla="*/ 843 h 671"/>
                  <a:gd name="T42" fmla="*/ 0 w 1068"/>
                  <a:gd name="T43" fmla="*/ 5878 h 671"/>
                  <a:gd name="T44" fmla="*/ 2128 w 1068"/>
                  <a:gd name="T45" fmla="*/ 6005 h 671"/>
                  <a:gd name="T46" fmla="*/ 7436 w 1068"/>
                  <a:gd name="T47" fmla="*/ 6153 h 671"/>
                  <a:gd name="T48" fmla="*/ 15485 w 1068"/>
                  <a:gd name="T49" fmla="*/ 6268 h 671"/>
                  <a:gd name="T50" fmla="*/ 26662 w 1068"/>
                  <a:gd name="T51" fmla="*/ 6393 h 671"/>
                  <a:gd name="T52" fmla="*/ 40356 w 1068"/>
                  <a:gd name="T53" fmla="*/ 6495 h 671"/>
                  <a:gd name="T54" fmla="*/ 56630 w 1068"/>
                  <a:gd name="T55" fmla="*/ 6567 h 671"/>
                  <a:gd name="T56" fmla="*/ 74533 w 1068"/>
                  <a:gd name="T57" fmla="*/ 6622 h 671"/>
                  <a:gd name="T58" fmla="*/ 94456 w 1068"/>
                  <a:gd name="T59" fmla="*/ 6682 h 671"/>
                  <a:gd name="T60" fmla="*/ 115545 w 1068"/>
                  <a:gd name="T61" fmla="*/ 6708 h 671"/>
                  <a:gd name="T62" fmla="*/ 137829 w 1068"/>
                  <a:gd name="T63" fmla="*/ 6728 h 671"/>
                  <a:gd name="T64" fmla="*/ 160139 w 1068"/>
                  <a:gd name="T65" fmla="*/ 6708 h 671"/>
                  <a:gd name="T66" fmla="*/ 181245 w 1068"/>
                  <a:gd name="T67" fmla="*/ 6682 h 671"/>
                  <a:gd name="T68" fmla="*/ 201160 w 1068"/>
                  <a:gd name="T69" fmla="*/ 6622 h 671"/>
                  <a:gd name="T70" fmla="*/ 219108 w 1068"/>
                  <a:gd name="T71" fmla="*/ 6567 h 671"/>
                  <a:gd name="T72" fmla="*/ 235335 w 1068"/>
                  <a:gd name="T73" fmla="*/ 6495 h 671"/>
                  <a:gd name="T74" fmla="*/ 249141 w 1068"/>
                  <a:gd name="T75" fmla="*/ 6393 h 671"/>
                  <a:gd name="T76" fmla="*/ 260360 w 1068"/>
                  <a:gd name="T77" fmla="*/ 6268 h 671"/>
                  <a:gd name="T78" fmla="*/ 268420 w 1068"/>
                  <a:gd name="T79" fmla="*/ 6153 h 671"/>
                  <a:gd name="T80" fmla="*/ 273696 w 1068"/>
                  <a:gd name="T81" fmla="*/ 6005 h 671"/>
                  <a:gd name="T82" fmla="*/ 275284 w 1068"/>
                  <a:gd name="T83" fmla="*/ 5878 h 671"/>
                  <a:gd name="T84" fmla="*/ 275284 w 1068"/>
                  <a:gd name="T85" fmla="*/ 843 h 671"/>
                  <a:gd name="T86" fmla="*/ 275284 w 1068"/>
                  <a:gd name="T87" fmla="*/ 843 h 6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68"/>
                  <a:gd name="T133" fmla="*/ 0 h 671"/>
                  <a:gd name="T134" fmla="*/ 1068 w 1068"/>
                  <a:gd name="T135" fmla="*/ 671 h 6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2" name="Freeform 80">
                <a:extLst>
                  <a:ext uri="{FF2B5EF4-FFF2-40B4-BE49-F238E27FC236}">
                    <a16:creationId xmlns:a16="http://schemas.microsoft.com/office/drawing/2014/main" id="{3346730D-BC92-40E5-9267-B7EF0A751DC2}"/>
                  </a:ext>
                </a:extLst>
              </p:cNvPr>
              <p:cNvSpPr>
                <a:spLocks/>
              </p:cNvSpPr>
              <p:nvPr/>
            </p:nvSpPr>
            <p:spPr bwMode="auto">
              <a:xfrm>
                <a:off x="3837" y="3616"/>
                <a:ext cx="1353" cy="87"/>
              </a:xfrm>
              <a:custGeom>
                <a:avLst/>
                <a:gdLst>
                  <a:gd name="T0" fmla="*/ 247218 w 956"/>
                  <a:gd name="T1" fmla="*/ 9 h 101"/>
                  <a:gd name="T2" fmla="*/ 247673 w 956"/>
                  <a:gd name="T3" fmla="*/ 0 h 101"/>
                  <a:gd name="T4" fmla="*/ 0 w 956"/>
                  <a:gd name="T5" fmla="*/ 0 h 101"/>
                  <a:gd name="T6" fmla="*/ 0 w 956"/>
                  <a:gd name="T7" fmla="*/ 9 h 101"/>
                  <a:gd name="T8" fmla="*/ 247673 w 956"/>
                  <a:gd name="T9" fmla="*/ 9 h 101"/>
                  <a:gd name="T10" fmla="*/ 247673 w 956"/>
                  <a:gd name="T11" fmla="*/ 9 h 101"/>
                  <a:gd name="T12" fmla="*/ 247218 w 956"/>
                  <a:gd name="T13" fmla="*/ 9 h 101"/>
                  <a:gd name="T14" fmla="*/ 0 60000 65536"/>
                  <a:gd name="T15" fmla="*/ 0 60000 65536"/>
                  <a:gd name="T16" fmla="*/ 0 60000 65536"/>
                  <a:gd name="T17" fmla="*/ 0 60000 65536"/>
                  <a:gd name="T18" fmla="*/ 0 60000 65536"/>
                  <a:gd name="T19" fmla="*/ 0 60000 65536"/>
                  <a:gd name="T20" fmla="*/ 0 60000 65536"/>
                  <a:gd name="T21" fmla="*/ 0 w 956"/>
                  <a:gd name="T22" fmla="*/ 0 h 101"/>
                  <a:gd name="T23" fmla="*/ 956 w 956"/>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1">
                    <a:moveTo>
                      <a:pt x="954" y="101"/>
                    </a:moveTo>
                    <a:lnTo>
                      <a:pt x="956" y="0"/>
                    </a:lnTo>
                    <a:lnTo>
                      <a:pt x="0" y="0"/>
                    </a:lnTo>
                    <a:lnTo>
                      <a:pt x="0" y="101"/>
                    </a:lnTo>
                    <a:lnTo>
                      <a:pt x="956" y="101"/>
                    </a:lnTo>
                    <a:lnTo>
                      <a:pt x="954" y="10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3" name="Freeform 81">
                <a:extLst>
                  <a:ext uri="{FF2B5EF4-FFF2-40B4-BE49-F238E27FC236}">
                    <a16:creationId xmlns:a16="http://schemas.microsoft.com/office/drawing/2014/main" id="{EF7D79E6-49D6-4016-BEE9-88DAC2D885F1}"/>
                  </a:ext>
                </a:extLst>
              </p:cNvPr>
              <p:cNvSpPr>
                <a:spLocks/>
              </p:cNvSpPr>
              <p:nvPr/>
            </p:nvSpPr>
            <p:spPr bwMode="auto">
              <a:xfrm>
                <a:off x="3837" y="3616"/>
                <a:ext cx="1353" cy="87"/>
              </a:xfrm>
              <a:custGeom>
                <a:avLst/>
                <a:gdLst>
                  <a:gd name="T0" fmla="*/ 247218 w 956"/>
                  <a:gd name="T1" fmla="*/ 9 h 101"/>
                  <a:gd name="T2" fmla="*/ 247673 w 956"/>
                  <a:gd name="T3" fmla="*/ 0 h 101"/>
                  <a:gd name="T4" fmla="*/ 0 w 956"/>
                  <a:gd name="T5" fmla="*/ 0 h 101"/>
                  <a:gd name="T6" fmla="*/ 0 w 956"/>
                  <a:gd name="T7" fmla="*/ 9 h 101"/>
                  <a:gd name="T8" fmla="*/ 247673 w 956"/>
                  <a:gd name="T9" fmla="*/ 9 h 101"/>
                  <a:gd name="T10" fmla="*/ 247673 w 956"/>
                  <a:gd name="T11" fmla="*/ 9 h 101"/>
                  <a:gd name="T12" fmla="*/ 0 60000 65536"/>
                  <a:gd name="T13" fmla="*/ 0 60000 65536"/>
                  <a:gd name="T14" fmla="*/ 0 60000 65536"/>
                  <a:gd name="T15" fmla="*/ 0 60000 65536"/>
                  <a:gd name="T16" fmla="*/ 0 60000 65536"/>
                  <a:gd name="T17" fmla="*/ 0 60000 65536"/>
                  <a:gd name="T18" fmla="*/ 0 w 956"/>
                  <a:gd name="T19" fmla="*/ 0 h 101"/>
                  <a:gd name="T20" fmla="*/ 956 w 956"/>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56" h="101">
                    <a:moveTo>
                      <a:pt x="954" y="101"/>
                    </a:moveTo>
                    <a:lnTo>
                      <a:pt x="956" y="0"/>
                    </a:lnTo>
                    <a:lnTo>
                      <a:pt x="0" y="0"/>
                    </a:lnTo>
                    <a:lnTo>
                      <a:pt x="0" y="101"/>
                    </a:lnTo>
                    <a:lnTo>
                      <a:pt x="956"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4" name="Freeform 82">
                <a:extLst>
                  <a:ext uri="{FF2B5EF4-FFF2-40B4-BE49-F238E27FC236}">
                    <a16:creationId xmlns:a16="http://schemas.microsoft.com/office/drawing/2014/main" id="{5DC72B36-F842-43DC-B500-DAF82CB65896}"/>
                  </a:ext>
                </a:extLst>
              </p:cNvPr>
              <p:cNvSpPr>
                <a:spLocks/>
              </p:cNvSpPr>
              <p:nvPr/>
            </p:nvSpPr>
            <p:spPr bwMode="auto">
              <a:xfrm>
                <a:off x="3837" y="3732"/>
                <a:ext cx="1353" cy="87"/>
              </a:xfrm>
              <a:custGeom>
                <a:avLst/>
                <a:gdLst>
                  <a:gd name="T0" fmla="*/ 247218 w 956"/>
                  <a:gd name="T1" fmla="*/ 10 h 100"/>
                  <a:gd name="T2" fmla="*/ 247673 w 956"/>
                  <a:gd name="T3" fmla="*/ 0 h 100"/>
                  <a:gd name="T4" fmla="*/ 0 w 956"/>
                  <a:gd name="T5" fmla="*/ 0 h 100"/>
                  <a:gd name="T6" fmla="*/ 0 w 956"/>
                  <a:gd name="T7" fmla="*/ 11 h 100"/>
                  <a:gd name="T8" fmla="*/ 247673 w 956"/>
                  <a:gd name="T9" fmla="*/ 11 h 100"/>
                  <a:gd name="T10" fmla="*/ 247673 w 956"/>
                  <a:gd name="T11" fmla="*/ 11 h 100"/>
                  <a:gd name="T12" fmla="*/ 247218 w 956"/>
                  <a:gd name="T13" fmla="*/ 10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98"/>
                    </a:moveTo>
                    <a:lnTo>
                      <a:pt x="956" y="0"/>
                    </a:lnTo>
                    <a:lnTo>
                      <a:pt x="0" y="0"/>
                    </a:lnTo>
                    <a:lnTo>
                      <a:pt x="0" y="100"/>
                    </a:lnTo>
                    <a:lnTo>
                      <a:pt x="956" y="100"/>
                    </a:lnTo>
                    <a:lnTo>
                      <a:pt x="954" y="9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5" name="Freeform 83">
                <a:extLst>
                  <a:ext uri="{FF2B5EF4-FFF2-40B4-BE49-F238E27FC236}">
                    <a16:creationId xmlns:a16="http://schemas.microsoft.com/office/drawing/2014/main" id="{F0F1F987-EA05-4AC5-8A35-BBFE5DB3AF23}"/>
                  </a:ext>
                </a:extLst>
              </p:cNvPr>
              <p:cNvSpPr>
                <a:spLocks/>
              </p:cNvSpPr>
              <p:nvPr/>
            </p:nvSpPr>
            <p:spPr bwMode="auto">
              <a:xfrm>
                <a:off x="3837" y="3732"/>
                <a:ext cx="1353" cy="87"/>
              </a:xfrm>
              <a:custGeom>
                <a:avLst/>
                <a:gdLst>
                  <a:gd name="T0" fmla="*/ 247218 w 956"/>
                  <a:gd name="T1" fmla="*/ 10 h 100"/>
                  <a:gd name="T2" fmla="*/ 247673 w 956"/>
                  <a:gd name="T3" fmla="*/ 0 h 100"/>
                  <a:gd name="T4" fmla="*/ 0 w 956"/>
                  <a:gd name="T5" fmla="*/ 0 h 100"/>
                  <a:gd name="T6" fmla="*/ 0 w 956"/>
                  <a:gd name="T7" fmla="*/ 11 h 100"/>
                  <a:gd name="T8" fmla="*/ 247673 w 956"/>
                  <a:gd name="T9" fmla="*/ 11 h 100"/>
                  <a:gd name="T10" fmla="*/ 247673 w 956"/>
                  <a:gd name="T11" fmla="*/ 11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98"/>
                    </a:moveTo>
                    <a:lnTo>
                      <a:pt x="956" y="0"/>
                    </a:lnTo>
                    <a:lnTo>
                      <a:pt x="0" y="0"/>
                    </a:lnTo>
                    <a:lnTo>
                      <a:pt x="0" y="100"/>
                    </a:lnTo>
                    <a:lnTo>
                      <a:pt x="956"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6" name="Freeform 84">
                <a:extLst>
                  <a:ext uri="{FF2B5EF4-FFF2-40B4-BE49-F238E27FC236}">
                    <a16:creationId xmlns:a16="http://schemas.microsoft.com/office/drawing/2014/main" id="{68E3ECB5-5B94-4EBE-856A-E45641626F6F}"/>
                  </a:ext>
                </a:extLst>
              </p:cNvPr>
              <p:cNvSpPr>
                <a:spLocks/>
              </p:cNvSpPr>
              <p:nvPr/>
            </p:nvSpPr>
            <p:spPr bwMode="auto">
              <a:xfrm>
                <a:off x="3837" y="3846"/>
                <a:ext cx="1353" cy="86"/>
              </a:xfrm>
              <a:custGeom>
                <a:avLst/>
                <a:gdLst>
                  <a:gd name="T0" fmla="*/ 247218 w 956"/>
                  <a:gd name="T1" fmla="*/ 9 h 100"/>
                  <a:gd name="T2" fmla="*/ 247673 w 956"/>
                  <a:gd name="T3" fmla="*/ 0 h 100"/>
                  <a:gd name="T4" fmla="*/ 0 w 956"/>
                  <a:gd name="T5" fmla="*/ 0 h 100"/>
                  <a:gd name="T6" fmla="*/ 0 w 956"/>
                  <a:gd name="T7" fmla="*/ 9 h 100"/>
                  <a:gd name="T8" fmla="*/ 247673 w 956"/>
                  <a:gd name="T9" fmla="*/ 9 h 100"/>
                  <a:gd name="T10" fmla="*/ 247673 w 956"/>
                  <a:gd name="T11" fmla="*/ 9 h 100"/>
                  <a:gd name="T12" fmla="*/ 247218 w 956"/>
                  <a:gd name="T13" fmla="*/ 9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100"/>
                    </a:moveTo>
                    <a:lnTo>
                      <a:pt x="956" y="0"/>
                    </a:lnTo>
                    <a:lnTo>
                      <a:pt x="0" y="0"/>
                    </a:lnTo>
                    <a:lnTo>
                      <a:pt x="0" y="100"/>
                    </a:lnTo>
                    <a:lnTo>
                      <a:pt x="956" y="100"/>
                    </a:lnTo>
                    <a:lnTo>
                      <a:pt x="954"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7" name="Freeform 85">
                <a:extLst>
                  <a:ext uri="{FF2B5EF4-FFF2-40B4-BE49-F238E27FC236}">
                    <a16:creationId xmlns:a16="http://schemas.microsoft.com/office/drawing/2014/main" id="{8F8F3AF2-E882-4E27-A70F-3DE3B736327D}"/>
                  </a:ext>
                </a:extLst>
              </p:cNvPr>
              <p:cNvSpPr>
                <a:spLocks/>
              </p:cNvSpPr>
              <p:nvPr/>
            </p:nvSpPr>
            <p:spPr bwMode="auto">
              <a:xfrm>
                <a:off x="3837" y="3846"/>
                <a:ext cx="1353" cy="86"/>
              </a:xfrm>
              <a:custGeom>
                <a:avLst/>
                <a:gdLst>
                  <a:gd name="T0" fmla="*/ 247218 w 956"/>
                  <a:gd name="T1" fmla="*/ 9 h 100"/>
                  <a:gd name="T2" fmla="*/ 247673 w 956"/>
                  <a:gd name="T3" fmla="*/ 0 h 100"/>
                  <a:gd name="T4" fmla="*/ 0 w 956"/>
                  <a:gd name="T5" fmla="*/ 0 h 100"/>
                  <a:gd name="T6" fmla="*/ 0 w 956"/>
                  <a:gd name="T7" fmla="*/ 9 h 100"/>
                  <a:gd name="T8" fmla="*/ 247673 w 956"/>
                  <a:gd name="T9" fmla="*/ 9 h 100"/>
                  <a:gd name="T10" fmla="*/ 247673 w 956"/>
                  <a:gd name="T11" fmla="*/ 9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100"/>
                    </a:moveTo>
                    <a:lnTo>
                      <a:pt x="956" y="0"/>
                    </a:lnTo>
                    <a:lnTo>
                      <a:pt x="0" y="0"/>
                    </a:lnTo>
                    <a:lnTo>
                      <a:pt x="0" y="100"/>
                    </a:lnTo>
                    <a:lnTo>
                      <a:pt x="956"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8" name="Freeform 86">
                <a:extLst>
                  <a:ext uri="{FF2B5EF4-FFF2-40B4-BE49-F238E27FC236}">
                    <a16:creationId xmlns:a16="http://schemas.microsoft.com/office/drawing/2014/main" id="{00D4C577-9D5B-429D-9C42-41093BF967D8}"/>
                  </a:ext>
                </a:extLst>
              </p:cNvPr>
              <p:cNvSpPr>
                <a:spLocks/>
              </p:cNvSpPr>
              <p:nvPr/>
            </p:nvSpPr>
            <p:spPr bwMode="auto">
              <a:xfrm>
                <a:off x="3734" y="3506"/>
                <a:ext cx="1511" cy="74"/>
              </a:xfrm>
              <a:custGeom>
                <a:avLst/>
                <a:gdLst>
                  <a:gd name="T0" fmla="*/ 0 w 1068"/>
                  <a:gd name="T1" fmla="*/ 0 h 86"/>
                  <a:gd name="T2" fmla="*/ 2128 w 1068"/>
                  <a:gd name="T3" fmla="*/ 3 h 86"/>
                  <a:gd name="T4" fmla="*/ 7436 w 1068"/>
                  <a:gd name="T5" fmla="*/ 3 h 86"/>
                  <a:gd name="T6" fmla="*/ 15485 w 1068"/>
                  <a:gd name="T7" fmla="*/ 3 h 86"/>
                  <a:gd name="T8" fmla="*/ 26662 w 1068"/>
                  <a:gd name="T9" fmla="*/ 5 h 86"/>
                  <a:gd name="T10" fmla="*/ 40356 w 1068"/>
                  <a:gd name="T11" fmla="*/ 6 h 86"/>
                  <a:gd name="T12" fmla="*/ 56630 w 1068"/>
                  <a:gd name="T13" fmla="*/ 7 h 86"/>
                  <a:gd name="T14" fmla="*/ 74533 w 1068"/>
                  <a:gd name="T15" fmla="*/ 7 h 86"/>
                  <a:gd name="T16" fmla="*/ 94456 w 1068"/>
                  <a:gd name="T17" fmla="*/ 8 h 86"/>
                  <a:gd name="T18" fmla="*/ 115545 w 1068"/>
                  <a:gd name="T19" fmla="*/ 8 h 86"/>
                  <a:gd name="T20" fmla="*/ 137829 w 1068"/>
                  <a:gd name="T21" fmla="*/ 8 h 86"/>
                  <a:gd name="T22" fmla="*/ 160139 w 1068"/>
                  <a:gd name="T23" fmla="*/ 8 h 86"/>
                  <a:gd name="T24" fmla="*/ 181245 w 1068"/>
                  <a:gd name="T25" fmla="*/ 8 h 86"/>
                  <a:gd name="T26" fmla="*/ 201160 w 1068"/>
                  <a:gd name="T27" fmla="*/ 7 h 86"/>
                  <a:gd name="T28" fmla="*/ 219108 w 1068"/>
                  <a:gd name="T29" fmla="*/ 7 h 86"/>
                  <a:gd name="T30" fmla="*/ 235335 w 1068"/>
                  <a:gd name="T31" fmla="*/ 6 h 86"/>
                  <a:gd name="T32" fmla="*/ 249141 w 1068"/>
                  <a:gd name="T33" fmla="*/ 5 h 86"/>
                  <a:gd name="T34" fmla="*/ 260360 w 1068"/>
                  <a:gd name="T35" fmla="*/ 3 h 86"/>
                  <a:gd name="T36" fmla="*/ 268420 w 1068"/>
                  <a:gd name="T37" fmla="*/ 3 h 86"/>
                  <a:gd name="T38" fmla="*/ 273696 w 1068"/>
                  <a:gd name="T39" fmla="*/ 3 h 86"/>
                  <a:gd name="T40" fmla="*/ 275284 w 106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8"/>
                  <a:gd name="T64" fmla="*/ 0 h 86"/>
                  <a:gd name="T65" fmla="*/ 1068 w 106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9" name="Line 87">
                <a:extLst>
                  <a:ext uri="{FF2B5EF4-FFF2-40B4-BE49-F238E27FC236}">
                    <a16:creationId xmlns:a16="http://schemas.microsoft.com/office/drawing/2014/main" id="{CF68DDE5-DCBA-4914-8585-C9E62F2DF82C}"/>
                  </a:ext>
                </a:extLst>
              </p:cNvPr>
              <p:cNvSpPr>
                <a:spLocks noChangeShapeType="1"/>
              </p:cNvSpPr>
              <p:nvPr/>
            </p:nvSpPr>
            <p:spPr bwMode="auto">
              <a:xfrm>
                <a:off x="4499" y="3994"/>
                <a:ext cx="2" cy="17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0" name="Text Box 88">
                <a:extLst>
                  <a:ext uri="{FF2B5EF4-FFF2-40B4-BE49-F238E27FC236}">
                    <a16:creationId xmlns:a16="http://schemas.microsoft.com/office/drawing/2014/main" id="{0B35C136-5B43-4ADD-A746-DB1A119C351E}"/>
                  </a:ext>
                </a:extLst>
              </p:cNvPr>
              <p:cNvSpPr txBox="1">
                <a:spLocks noChangeArrowheads="1"/>
              </p:cNvSpPr>
              <p:nvPr/>
            </p:nvSpPr>
            <p:spPr bwMode="auto">
              <a:xfrm>
                <a:off x="3994" y="3208"/>
                <a:ext cx="89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Disk storage</a:t>
                </a:r>
              </a:p>
            </p:txBody>
          </p:sp>
        </p:grpSp>
        <p:grpSp>
          <p:nvGrpSpPr>
            <p:cNvPr id="153618" name="Group 93">
              <a:extLst>
                <a:ext uri="{FF2B5EF4-FFF2-40B4-BE49-F238E27FC236}">
                  <a16:creationId xmlns:a16="http://schemas.microsoft.com/office/drawing/2014/main" id="{72840AC2-0D13-435E-92E2-FC1413AEE4FE}"/>
                </a:ext>
              </a:extLst>
            </p:cNvPr>
            <p:cNvGrpSpPr>
              <a:grpSpLocks/>
            </p:cNvGrpSpPr>
            <p:nvPr/>
          </p:nvGrpSpPr>
          <p:grpSpPr bwMode="auto">
            <a:xfrm>
              <a:off x="1199" y="1947"/>
              <a:ext cx="2143" cy="809"/>
              <a:chOff x="1199" y="1947"/>
              <a:chExt cx="2143" cy="809"/>
            </a:xfrm>
          </p:grpSpPr>
          <p:grpSp>
            <p:nvGrpSpPr>
              <p:cNvPr id="153697" name="Group 94">
                <a:extLst>
                  <a:ext uri="{FF2B5EF4-FFF2-40B4-BE49-F238E27FC236}">
                    <a16:creationId xmlns:a16="http://schemas.microsoft.com/office/drawing/2014/main" id="{8F47C5C1-15B9-4699-A5BF-51EA4B81856F}"/>
                  </a:ext>
                </a:extLst>
              </p:cNvPr>
              <p:cNvGrpSpPr>
                <a:grpSpLocks/>
              </p:cNvGrpSpPr>
              <p:nvPr/>
            </p:nvGrpSpPr>
            <p:grpSpPr bwMode="auto">
              <a:xfrm>
                <a:off x="1199" y="1954"/>
                <a:ext cx="2143" cy="802"/>
                <a:chOff x="1199" y="1954"/>
                <a:chExt cx="2143" cy="802"/>
              </a:xfrm>
            </p:grpSpPr>
            <p:sp>
              <p:nvSpPr>
                <p:cNvPr id="153699" name="Text Box 95">
                  <a:extLst>
                    <a:ext uri="{FF2B5EF4-FFF2-40B4-BE49-F238E27FC236}">
                      <a16:creationId xmlns:a16="http://schemas.microsoft.com/office/drawing/2014/main" id="{4118D802-8DD1-43D4-B9AA-D932A886F7D3}"/>
                    </a:ext>
                  </a:extLst>
                </p:cNvPr>
                <p:cNvSpPr txBox="1">
                  <a:spLocks noChangeArrowheads="1"/>
                </p:cNvSpPr>
                <p:nvPr/>
              </p:nvSpPr>
              <p:spPr bwMode="auto">
                <a:xfrm>
                  <a:off x="2299" y="1954"/>
                  <a:ext cx="104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page frame #</a:t>
                  </a:r>
                </a:p>
              </p:txBody>
            </p:sp>
            <p:grpSp>
              <p:nvGrpSpPr>
                <p:cNvPr id="153700" name="Group 96">
                  <a:extLst>
                    <a:ext uri="{FF2B5EF4-FFF2-40B4-BE49-F238E27FC236}">
                      <a16:creationId xmlns:a16="http://schemas.microsoft.com/office/drawing/2014/main" id="{26FF104E-EC88-4CBF-8AF5-E35AD755E1DF}"/>
                    </a:ext>
                  </a:extLst>
                </p:cNvPr>
                <p:cNvGrpSpPr>
                  <a:grpSpLocks/>
                </p:cNvGrpSpPr>
                <p:nvPr/>
              </p:nvGrpSpPr>
              <p:grpSpPr bwMode="auto">
                <a:xfrm>
                  <a:off x="1326" y="1954"/>
                  <a:ext cx="1815" cy="802"/>
                  <a:chOff x="1326" y="1954"/>
                  <a:chExt cx="1815" cy="802"/>
                </a:xfrm>
              </p:grpSpPr>
              <p:sp>
                <p:nvSpPr>
                  <p:cNvPr id="153702" name="Freeform 97">
                    <a:extLst>
                      <a:ext uri="{FF2B5EF4-FFF2-40B4-BE49-F238E27FC236}">
                        <a16:creationId xmlns:a16="http://schemas.microsoft.com/office/drawing/2014/main" id="{0D425A33-5464-45DC-BE90-0D65A2E12A17}"/>
                      </a:ext>
                    </a:extLst>
                  </p:cNvPr>
                  <p:cNvSpPr>
                    <a:spLocks/>
                  </p:cNvSpPr>
                  <p:nvPr/>
                </p:nvSpPr>
                <p:spPr bwMode="auto">
                  <a:xfrm>
                    <a:off x="2292" y="2580"/>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3" name="Freeform 98">
                    <a:extLst>
                      <a:ext uri="{FF2B5EF4-FFF2-40B4-BE49-F238E27FC236}">
                        <a16:creationId xmlns:a16="http://schemas.microsoft.com/office/drawing/2014/main" id="{7F48576E-D0B9-47A9-A6D3-C77770F9B5EE}"/>
                      </a:ext>
                    </a:extLst>
                  </p:cNvPr>
                  <p:cNvSpPr>
                    <a:spLocks/>
                  </p:cNvSpPr>
                  <p:nvPr/>
                </p:nvSpPr>
                <p:spPr bwMode="auto">
                  <a:xfrm>
                    <a:off x="1326" y="232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4" name="Freeform 99">
                    <a:extLst>
                      <a:ext uri="{FF2B5EF4-FFF2-40B4-BE49-F238E27FC236}">
                        <a16:creationId xmlns:a16="http://schemas.microsoft.com/office/drawing/2014/main" id="{F499B4F5-4AAD-4976-AF9A-330DCE01949A}"/>
                      </a:ext>
                    </a:extLst>
                  </p:cNvPr>
                  <p:cNvSpPr>
                    <a:spLocks/>
                  </p:cNvSpPr>
                  <p:nvPr/>
                </p:nvSpPr>
                <p:spPr bwMode="auto">
                  <a:xfrm>
                    <a:off x="1326" y="249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99"/>
                        </a:moveTo>
                        <a:lnTo>
                          <a:pt x="91" y="0"/>
                        </a:lnTo>
                        <a:lnTo>
                          <a:pt x="0" y="0"/>
                        </a:lnTo>
                        <a:lnTo>
                          <a:pt x="0" y="101"/>
                        </a:lnTo>
                        <a:lnTo>
                          <a:pt x="91"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5" name="Freeform 100">
                    <a:extLst>
                      <a:ext uri="{FF2B5EF4-FFF2-40B4-BE49-F238E27FC236}">
                        <a16:creationId xmlns:a16="http://schemas.microsoft.com/office/drawing/2014/main" id="{387F4E6A-6EA8-4963-B22D-E8C0428CE978}"/>
                      </a:ext>
                    </a:extLst>
                  </p:cNvPr>
                  <p:cNvSpPr>
                    <a:spLocks/>
                  </p:cNvSpPr>
                  <p:nvPr/>
                </p:nvSpPr>
                <p:spPr bwMode="auto">
                  <a:xfrm>
                    <a:off x="1326" y="266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6" name="Freeform 101">
                    <a:extLst>
                      <a:ext uri="{FF2B5EF4-FFF2-40B4-BE49-F238E27FC236}">
                        <a16:creationId xmlns:a16="http://schemas.microsoft.com/office/drawing/2014/main" id="{0141040E-F411-4228-BE46-C8930783582B}"/>
                      </a:ext>
                    </a:extLst>
                  </p:cNvPr>
                  <p:cNvSpPr>
                    <a:spLocks/>
                  </p:cNvSpPr>
                  <p:nvPr/>
                </p:nvSpPr>
                <p:spPr bwMode="auto">
                  <a:xfrm>
                    <a:off x="1455" y="2321"/>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7" name="Freeform 102">
                    <a:extLst>
                      <a:ext uri="{FF2B5EF4-FFF2-40B4-BE49-F238E27FC236}">
                        <a16:creationId xmlns:a16="http://schemas.microsoft.com/office/drawing/2014/main" id="{19CEC94E-FD40-42DE-8272-07F3BAC0BBBC}"/>
                      </a:ext>
                    </a:extLst>
                  </p:cNvPr>
                  <p:cNvSpPr>
                    <a:spLocks/>
                  </p:cNvSpPr>
                  <p:nvPr/>
                </p:nvSpPr>
                <p:spPr bwMode="auto">
                  <a:xfrm>
                    <a:off x="1455" y="2493"/>
                    <a:ext cx="837" cy="87"/>
                  </a:xfrm>
                  <a:custGeom>
                    <a:avLst/>
                    <a:gdLst>
                      <a:gd name="T0" fmla="*/ 154725 w 591"/>
                      <a:gd name="T1" fmla="*/ 9 h 101"/>
                      <a:gd name="T2" fmla="*/ 154725 w 591"/>
                      <a:gd name="T3" fmla="*/ 0 h 101"/>
                      <a:gd name="T4" fmla="*/ 0 w 591"/>
                      <a:gd name="T5" fmla="*/ 0 h 101"/>
                      <a:gd name="T6" fmla="*/ 0 w 591"/>
                      <a:gd name="T7" fmla="*/ 9 h 101"/>
                      <a:gd name="T8" fmla="*/ 154725 w 591"/>
                      <a:gd name="T9" fmla="*/ 9 h 101"/>
                      <a:gd name="T10" fmla="*/ 154725 w 591"/>
                      <a:gd name="T11" fmla="*/ 9 h 101"/>
                      <a:gd name="T12" fmla="*/ 0 60000 65536"/>
                      <a:gd name="T13" fmla="*/ 0 60000 65536"/>
                      <a:gd name="T14" fmla="*/ 0 60000 65536"/>
                      <a:gd name="T15" fmla="*/ 0 60000 65536"/>
                      <a:gd name="T16" fmla="*/ 0 60000 65536"/>
                      <a:gd name="T17" fmla="*/ 0 60000 65536"/>
                      <a:gd name="T18" fmla="*/ 0 w 591"/>
                      <a:gd name="T19" fmla="*/ 0 h 101"/>
                      <a:gd name="T20" fmla="*/ 591 w 5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1" h="101">
                        <a:moveTo>
                          <a:pt x="591" y="99"/>
                        </a:moveTo>
                        <a:lnTo>
                          <a:pt x="591" y="0"/>
                        </a:lnTo>
                        <a:lnTo>
                          <a:pt x="0" y="0"/>
                        </a:lnTo>
                        <a:lnTo>
                          <a:pt x="0" y="101"/>
                        </a:lnTo>
                        <a:lnTo>
                          <a:pt x="591"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8" name="Freeform 103">
                    <a:extLst>
                      <a:ext uri="{FF2B5EF4-FFF2-40B4-BE49-F238E27FC236}">
                        <a16:creationId xmlns:a16="http://schemas.microsoft.com/office/drawing/2014/main" id="{1A72D843-F2BA-4E54-A43E-065FFEF963CD}"/>
                      </a:ext>
                    </a:extLst>
                  </p:cNvPr>
                  <p:cNvSpPr>
                    <a:spLocks/>
                  </p:cNvSpPr>
                  <p:nvPr/>
                </p:nvSpPr>
                <p:spPr bwMode="auto">
                  <a:xfrm>
                    <a:off x="1455" y="2666"/>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9" name="Freeform 104">
                    <a:extLst>
                      <a:ext uri="{FF2B5EF4-FFF2-40B4-BE49-F238E27FC236}">
                        <a16:creationId xmlns:a16="http://schemas.microsoft.com/office/drawing/2014/main" id="{13611B64-0879-49C3-A599-6C87D5457788}"/>
                      </a:ext>
                    </a:extLst>
                  </p:cNvPr>
                  <p:cNvSpPr>
                    <a:spLocks/>
                  </p:cNvSpPr>
                  <p:nvPr/>
                </p:nvSpPr>
                <p:spPr bwMode="auto">
                  <a:xfrm>
                    <a:off x="2292" y="2580"/>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0" name="Freeform 105">
                    <a:extLst>
                      <a:ext uri="{FF2B5EF4-FFF2-40B4-BE49-F238E27FC236}">
                        <a16:creationId xmlns:a16="http://schemas.microsoft.com/office/drawing/2014/main" id="{37108715-7859-4162-849C-4098B91C3A5E}"/>
                      </a:ext>
                    </a:extLst>
                  </p:cNvPr>
                  <p:cNvSpPr>
                    <a:spLocks/>
                  </p:cNvSpPr>
                  <p:nvPr/>
                </p:nvSpPr>
                <p:spPr bwMode="auto">
                  <a:xfrm>
                    <a:off x="1326" y="2234"/>
                    <a:ext cx="129" cy="87"/>
                  </a:xfrm>
                  <a:custGeom>
                    <a:avLst/>
                    <a:gdLst>
                      <a:gd name="T0" fmla="*/ 24154 w 91"/>
                      <a:gd name="T1" fmla="*/ 10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1" name="Freeform 106">
                    <a:extLst>
                      <a:ext uri="{FF2B5EF4-FFF2-40B4-BE49-F238E27FC236}">
                        <a16:creationId xmlns:a16="http://schemas.microsoft.com/office/drawing/2014/main" id="{45112D5D-7225-4E59-85CE-38A82CD2E5B1}"/>
                      </a:ext>
                    </a:extLst>
                  </p:cNvPr>
                  <p:cNvSpPr>
                    <a:spLocks/>
                  </p:cNvSpPr>
                  <p:nvPr/>
                </p:nvSpPr>
                <p:spPr bwMode="auto">
                  <a:xfrm>
                    <a:off x="1326" y="240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2" name="Freeform 107">
                    <a:extLst>
                      <a:ext uri="{FF2B5EF4-FFF2-40B4-BE49-F238E27FC236}">
                        <a16:creationId xmlns:a16="http://schemas.microsoft.com/office/drawing/2014/main" id="{1C68421C-7FF1-4B5E-81F6-FA80209A56B9}"/>
                      </a:ext>
                    </a:extLst>
                  </p:cNvPr>
                  <p:cNvSpPr>
                    <a:spLocks/>
                  </p:cNvSpPr>
                  <p:nvPr/>
                </p:nvSpPr>
                <p:spPr bwMode="auto">
                  <a:xfrm>
                    <a:off x="1326" y="258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3" name="Freeform 108">
                    <a:extLst>
                      <a:ext uri="{FF2B5EF4-FFF2-40B4-BE49-F238E27FC236}">
                        <a16:creationId xmlns:a16="http://schemas.microsoft.com/office/drawing/2014/main" id="{0DC35458-15AC-4719-A7D2-418C12242720}"/>
                      </a:ext>
                    </a:extLst>
                  </p:cNvPr>
                  <p:cNvSpPr>
                    <a:spLocks/>
                  </p:cNvSpPr>
                  <p:nvPr/>
                </p:nvSpPr>
                <p:spPr bwMode="auto">
                  <a:xfrm>
                    <a:off x="2292" y="2148"/>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4" name="Freeform 109">
                    <a:extLst>
                      <a:ext uri="{FF2B5EF4-FFF2-40B4-BE49-F238E27FC236}">
                        <a16:creationId xmlns:a16="http://schemas.microsoft.com/office/drawing/2014/main" id="{3987852D-86C2-4A0F-9BFB-1B03D69FBE6B}"/>
                      </a:ext>
                    </a:extLst>
                  </p:cNvPr>
                  <p:cNvSpPr>
                    <a:spLocks/>
                  </p:cNvSpPr>
                  <p:nvPr/>
                </p:nvSpPr>
                <p:spPr bwMode="auto">
                  <a:xfrm>
                    <a:off x="1326" y="214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5" name="Rectangle 110">
                    <a:extLst>
                      <a:ext uri="{FF2B5EF4-FFF2-40B4-BE49-F238E27FC236}">
                        <a16:creationId xmlns:a16="http://schemas.microsoft.com/office/drawing/2014/main" id="{065410FD-CB3D-4EB9-A869-D398B051A347}"/>
                      </a:ext>
                    </a:extLst>
                  </p:cNvPr>
                  <p:cNvSpPr>
                    <a:spLocks noChangeArrowheads="1"/>
                  </p:cNvSpPr>
                  <p:nvPr/>
                </p:nvSpPr>
                <p:spPr bwMode="auto">
                  <a:xfrm>
                    <a:off x="1360" y="224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6" name="Rectangle 111">
                    <a:extLst>
                      <a:ext uri="{FF2B5EF4-FFF2-40B4-BE49-F238E27FC236}">
                        <a16:creationId xmlns:a16="http://schemas.microsoft.com/office/drawing/2014/main" id="{A5177400-744E-4C4C-A225-EF9252380C04}"/>
                      </a:ext>
                    </a:extLst>
                  </p:cNvPr>
                  <p:cNvSpPr>
                    <a:spLocks noChangeArrowheads="1"/>
                  </p:cNvSpPr>
                  <p:nvPr/>
                </p:nvSpPr>
                <p:spPr bwMode="auto">
                  <a:xfrm>
                    <a:off x="1360" y="232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7" name="Rectangle 112">
                    <a:extLst>
                      <a:ext uri="{FF2B5EF4-FFF2-40B4-BE49-F238E27FC236}">
                        <a16:creationId xmlns:a16="http://schemas.microsoft.com/office/drawing/2014/main" id="{F7F83EF3-6F9F-43FA-903D-1C1C5CD5469B}"/>
                      </a:ext>
                    </a:extLst>
                  </p:cNvPr>
                  <p:cNvSpPr>
                    <a:spLocks noChangeArrowheads="1"/>
                  </p:cNvSpPr>
                  <p:nvPr/>
                </p:nvSpPr>
                <p:spPr bwMode="auto">
                  <a:xfrm>
                    <a:off x="1360" y="241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8" name="Rectangle 113">
                    <a:extLst>
                      <a:ext uri="{FF2B5EF4-FFF2-40B4-BE49-F238E27FC236}">
                        <a16:creationId xmlns:a16="http://schemas.microsoft.com/office/drawing/2014/main" id="{A9FA771B-6E43-42FE-BD5B-6A8314D330D3}"/>
                      </a:ext>
                    </a:extLst>
                  </p:cNvPr>
                  <p:cNvSpPr>
                    <a:spLocks noChangeArrowheads="1"/>
                  </p:cNvSpPr>
                  <p:nvPr/>
                </p:nvSpPr>
                <p:spPr bwMode="auto">
                  <a:xfrm>
                    <a:off x="1360" y="250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9" name="Rectangle 114">
                    <a:extLst>
                      <a:ext uri="{FF2B5EF4-FFF2-40B4-BE49-F238E27FC236}">
                        <a16:creationId xmlns:a16="http://schemas.microsoft.com/office/drawing/2014/main" id="{B7E72AF5-9D63-4C90-9B5D-F53DD9B8CCF0}"/>
                      </a:ext>
                    </a:extLst>
                  </p:cNvPr>
                  <p:cNvSpPr>
                    <a:spLocks noChangeArrowheads="1"/>
                  </p:cNvSpPr>
                  <p:nvPr/>
                </p:nvSpPr>
                <p:spPr bwMode="auto">
                  <a:xfrm>
                    <a:off x="1360" y="258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720" name="Rectangle 115">
                    <a:extLst>
                      <a:ext uri="{FF2B5EF4-FFF2-40B4-BE49-F238E27FC236}">
                        <a16:creationId xmlns:a16="http://schemas.microsoft.com/office/drawing/2014/main" id="{149872C2-AC36-4A3B-A3FE-2FC24059474A}"/>
                      </a:ext>
                    </a:extLst>
                  </p:cNvPr>
                  <p:cNvSpPr>
                    <a:spLocks noChangeArrowheads="1"/>
                  </p:cNvSpPr>
                  <p:nvPr/>
                </p:nvSpPr>
                <p:spPr bwMode="auto">
                  <a:xfrm>
                    <a:off x="1360" y="267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21" name="Freeform 116">
                    <a:extLst>
                      <a:ext uri="{FF2B5EF4-FFF2-40B4-BE49-F238E27FC236}">
                        <a16:creationId xmlns:a16="http://schemas.microsoft.com/office/drawing/2014/main" id="{CF6AEEC7-F2E8-4397-93D6-7459495BCBBB}"/>
                      </a:ext>
                    </a:extLst>
                  </p:cNvPr>
                  <p:cNvSpPr>
                    <a:spLocks/>
                  </p:cNvSpPr>
                  <p:nvPr/>
                </p:nvSpPr>
                <p:spPr bwMode="auto">
                  <a:xfrm>
                    <a:off x="1455" y="2234"/>
                    <a:ext cx="837" cy="87"/>
                  </a:xfrm>
                  <a:custGeom>
                    <a:avLst/>
                    <a:gdLst>
                      <a:gd name="T0" fmla="*/ 154725 w 591"/>
                      <a:gd name="T1" fmla="*/ 10 h 100"/>
                      <a:gd name="T2" fmla="*/ 154725 w 591"/>
                      <a:gd name="T3" fmla="*/ 0 h 100"/>
                      <a:gd name="T4" fmla="*/ 0 w 591"/>
                      <a:gd name="T5" fmla="*/ 0 h 100"/>
                      <a:gd name="T6" fmla="*/ 0 w 591"/>
                      <a:gd name="T7" fmla="*/ 11 h 100"/>
                      <a:gd name="T8" fmla="*/ 154725 w 591"/>
                      <a:gd name="T9" fmla="*/ 11 h 100"/>
                      <a:gd name="T10" fmla="*/ 154725 w 591"/>
                      <a:gd name="T11" fmla="*/ 11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2" name="Freeform 117">
                    <a:extLst>
                      <a:ext uri="{FF2B5EF4-FFF2-40B4-BE49-F238E27FC236}">
                        <a16:creationId xmlns:a16="http://schemas.microsoft.com/office/drawing/2014/main" id="{8B6A3D99-D54A-4B1D-9612-AAC1162A5CCD}"/>
                      </a:ext>
                    </a:extLst>
                  </p:cNvPr>
                  <p:cNvSpPr>
                    <a:spLocks/>
                  </p:cNvSpPr>
                  <p:nvPr/>
                </p:nvSpPr>
                <p:spPr bwMode="auto">
                  <a:xfrm>
                    <a:off x="1455" y="2407"/>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3" name="Freeform 118">
                    <a:extLst>
                      <a:ext uri="{FF2B5EF4-FFF2-40B4-BE49-F238E27FC236}">
                        <a16:creationId xmlns:a16="http://schemas.microsoft.com/office/drawing/2014/main" id="{D5C8D98F-8A33-4764-9F66-1047EE5CD73D}"/>
                      </a:ext>
                    </a:extLst>
                  </p:cNvPr>
                  <p:cNvSpPr>
                    <a:spLocks/>
                  </p:cNvSpPr>
                  <p:nvPr/>
                </p:nvSpPr>
                <p:spPr bwMode="auto">
                  <a:xfrm>
                    <a:off x="1455" y="2580"/>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4" name="Freeform 119">
                    <a:extLst>
                      <a:ext uri="{FF2B5EF4-FFF2-40B4-BE49-F238E27FC236}">
                        <a16:creationId xmlns:a16="http://schemas.microsoft.com/office/drawing/2014/main" id="{CA84B331-6BF4-4E72-B406-13E2473FC178}"/>
                      </a:ext>
                    </a:extLst>
                  </p:cNvPr>
                  <p:cNvSpPr>
                    <a:spLocks/>
                  </p:cNvSpPr>
                  <p:nvPr/>
                </p:nvSpPr>
                <p:spPr bwMode="auto">
                  <a:xfrm>
                    <a:off x="1455" y="2148"/>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5" name="Freeform 120">
                    <a:extLst>
                      <a:ext uri="{FF2B5EF4-FFF2-40B4-BE49-F238E27FC236}">
                        <a16:creationId xmlns:a16="http://schemas.microsoft.com/office/drawing/2014/main" id="{470D6CAB-33EA-4A69-B859-6A829D059BBA}"/>
                      </a:ext>
                    </a:extLst>
                  </p:cNvPr>
                  <p:cNvSpPr>
                    <a:spLocks/>
                  </p:cNvSpPr>
                  <p:nvPr/>
                </p:nvSpPr>
                <p:spPr bwMode="auto">
                  <a:xfrm>
                    <a:off x="2685" y="2264"/>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4083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26" name="Freeform 121">
                    <a:extLst>
                      <a:ext uri="{FF2B5EF4-FFF2-40B4-BE49-F238E27FC236}">
                        <a16:creationId xmlns:a16="http://schemas.microsoft.com/office/drawing/2014/main" id="{E58C1007-191B-4BC3-9512-935307393510}"/>
                      </a:ext>
                    </a:extLst>
                  </p:cNvPr>
                  <p:cNvSpPr>
                    <a:spLocks/>
                  </p:cNvSpPr>
                  <p:nvPr/>
                </p:nvSpPr>
                <p:spPr bwMode="auto">
                  <a:xfrm>
                    <a:off x="2685" y="2264"/>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7" name="Freeform 122">
                    <a:extLst>
                      <a:ext uri="{FF2B5EF4-FFF2-40B4-BE49-F238E27FC236}">
                        <a16:creationId xmlns:a16="http://schemas.microsoft.com/office/drawing/2014/main" id="{C27DC86A-6C1D-4F01-BEFF-EEE9883A58C1}"/>
                      </a:ext>
                    </a:extLst>
                  </p:cNvPr>
                  <p:cNvSpPr>
                    <a:spLocks/>
                  </p:cNvSpPr>
                  <p:nvPr/>
                </p:nvSpPr>
                <p:spPr bwMode="auto">
                  <a:xfrm>
                    <a:off x="2685" y="2436"/>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4083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28" name="Freeform 123">
                    <a:extLst>
                      <a:ext uri="{FF2B5EF4-FFF2-40B4-BE49-F238E27FC236}">
                        <a16:creationId xmlns:a16="http://schemas.microsoft.com/office/drawing/2014/main" id="{E977F1E2-8605-44AB-AB9B-F975E4B72BB2}"/>
                      </a:ext>
                    </a:extLst>
                  </p:cNvPr>
                  <p:cNvSpPr>
                    <a:spLocks/>
                  </p:cNvSpPr>
                  <p:nvPr/>
                </p:nvSpPr>
                <p:spPr bwMode="auto">
                  <a:xfrm>
                    <a:off x="2685" y="2436"/>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9" name="Freeform 124">
                    <a:extLst>
                      <a:ext uri="{FF2B5EF4-FFF2-40B4-BE49-F238E27FC236}">
                        <a16:creationId xmlns:a16="http://schemas.microsoft.com/office/drawing/2014/main" id="{4DD7A565-3545-4281-9459-7FF650217210}"/>
                      </a:ext>
                    </a:extLst>
                  </p:cNvPr>
                  <p:cNvSpPr>
                    <a:spLocks/>
                  </p:cNvSpPr>
                  <p:nvPr/>
                </p:nvSpPr>
                <p:spPr bwMode="auto">
                  <a:xfrm>
                    <a:off x="2685" y="2522"/>
                    <a:ext cx="52" cy="29"/>
                  </a:xfrm>
                  <a:custGeom>
                    <a:avLst/>
                    <a:gdLst>
                      <a:gd name="T0" fmla="*/ 4083 w 37"/>
                      <a:gd name="T1" fmla="*/ 4 h 33"/>
                      <a:gd name="T2" fmla="*/ 5130 w 37"/>
                      <a:gd name="T3" fmla="*/ 4 h 33"/>
                      <a:gd name="T4" fmla="*/ 5588 w 37"/>
                      <a:gd name="T5" fmla="*/ 4 h 33"/>
                      <a:gd name="T6" fmla="*/ 6437 w 37"/>
                      <a:gd name="T7" fmla="*/ 4 h 33"/>
                      <a:gd name="T8" fmla="*/ 7210 w 37"/>
                      <a:gd name="T9" fmla="*/ 4 h 33"/>
                      <a:gd name="T10" fmla="*/ 7614 w 37"/>
                      <a:gd name="T11" fmla="*/ 4 h 33"/>
                      <a:gd name="T12" fmla="*/ 7614 w 37"/>
                      <a:gd name="T13" fmla="*/ 4 h 33"/>
                      <a:gd name="T14" fmla="*/ 8064 w 37"/>
                      <a:gd name="T15" fmla="*/ 4 h 33"/>
                      <a:gd name="T16" fmla="*/ 8605 w 37"/>
                      <a:gd name="T17" fmla="*/ 4 h 33"/>
                      <a:gd name="T18" fmla="*/ 8605 w 37"/>
                      <a:gd name="T19" fmla="*/ 4 h 33"/>
                      <a:gd name="T20" fmla="*/ 8605 w 37"/>
                      <a:gd name="T21" fmla="*/ 4 h 33"/>
                      <a:gd name="T22" fmla="*/ 8605 w 37"/>
                      <a:gd name="T23" fmla="*/ 4 h 33"/>
                      <a:gd name="T24" fmla="*/ 8605 w 37"/>
                      <a:gd name="T25" fmla="*/ 4 h 33"/>
                      <a:gd name="T26" fmla="*/ 8064 w 37"/>
                      <a:gd name="T27" fmla="*/ 4 h 33"/>
                      <a:gd name="T28" fmla="*/ 7614 w 37"/>
                      <a:gd name="T29" fmla="*/ 4 h 33"/>
                      <a:gd name="T30" fmla="*/ 7614 w 37"/>
                      <a:gd name="T31" fmla="*/ 4 h 33"/>
                      <a:gd name="T32" fmla="*/ 7210 w 37"/>
                      <a:gd name="T33" fmla="*/ 2 h 33"/>
                      <a:gd name="T34" fmla="*/ 6437 w 37"/>
                      <a:gd name="T35" fmla="*/ 0 h 33"/>
                      <a:gd name="T36" fmla="*/ 5588 w 37"/>
                      <a:gd name="T37" fmla="*/ 0 h 33"/>
                      <a:gd name="T38" fmla="*/ 5130 w 37"/>
                      <a:gd name="T39" fmla="*/ 0 h 33"/>
                      <a:gd name="T40" fmla="*/ 4580 w 37"/>
                      <a:gd name="T41" fmla="*/ 0 h 33"/>
                      <a:gd name="T42" fmla="*/ 3650 w 37"/>
                      <a:gd name="T43" fmla="*/ 0 h 33"/>
                      <a:gd name="T44" fmla="*/ 2905 w 37"/>
                      <a:gd name="T45" fmla="*/ 0 h 33"/>
                      <a:gd name="T46" fmla="*/ 2490 w 37"/>
                      <a:gd name="T47" fmla="*/ 0 h 33"/>
                      <a:gd name="T48" fmla="*/ 2067 w 37"/>
                      <a:gd name="T49" fmla="*/ 2 h 33"/>
                      <a:gd name="T50" fmla="*/ 1650 w 37"/>
                      <a:gd name="T51" fmla="*/ 4 h 33"/>
                      <a:gd name="T52" fmla="*/ 1174 w 37"/>
                      <a:gd name="T53" fmla="*/ 4 h 33"/>
                      <a:gd name="T54" fmla="*/ 638 w 37"/>
                      <a:gd name="T55" fmla="*/ 4 h 33"/>
                      <a:gd name="T56" fmla="*/ 638 w 37"/>
                      <a:gd name="T57" fmla="*/ 4 h 33"/>
                      <a:gd name="T58" fmla="*/ 0 w 37"/>
                      <a:gd name="T59" fmla="*/ 4 h 33"/>
                      <a:gd name="T60" fmla="*/ 0 w 37"/>
                      <a:gd name="T61" fmla="*/ 4 h 33"/>
                      <a:gd name="T62" fmla="*/ 0 w 37"/>
                      <a:gd name="T63" fmla="*/ 4 h 33"/>
                      <a:gd name="T64" fmla="*/ 638 w 37"/>
                      <a:gd name="T65" fmla="*/ 4 h 33"/>
                      <a:gd name="T66" fmla="*/ 638 w 37"/>
                      <a:gd name="T67" fmla="*/ 4 h 33"/>
                      <a:gd name="T68" fmla="*/ 1174 w 37"/>
                      <a:gd name="T69" fmla="*/ 4 h 33"/>
                      <a:gd name="T70" fmla="*/ 1650 w 37"/>
                      <a:gd name="T71" fmla="*/ 4 h 33"/>
                      <a:gd name="T72" fmla="*/ 2067 w 37"/>
                      <a:gd name="T73" fmla="*/ 4 h 33"/>
                      <a:gd name="T74" fmla="*/ 2490 w 37"/>
                      <a:gd name="T75" fmla="*/ 4 h 33"/>
                      <a:gd name="T76" fmla="*/ 2905 w 37"/>
                      <a:gd name="T77" fmla="*/ 4 h 33"/>
                      <a:gd name="T78" fmla="*/ 3650 w 37"/>
                      <a:gd name="T79" fmla="*/ 4 h 33"/>
                      <a:gd name="T80" fmla="*/ 4580 w 37"/>
                      <a:gd name="T81" fmla="*/ 4 h 33"/>
                      <a:gd name="T82" fmla="*/ 4580 w 37"/>
                      <a:gd name="T83" fmla="*/ 4 h 33"/>
                      <a:gd name="T84" fmla="*/ 4083 w 37"/>
                      <a:gd name="T85" fmla="*/ 4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3"/>
                      <a:gd name="T131" fmla="*/ 37 w 3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18" y="33"/>
                        </a:lnTo>
                        <a:close/>
                      </a:path>
                    </a:pathLst>
                  </a:custGeom>
                  <a:solidFill>
                    <a:srgbClr val="EB7500"/>
                  </a:solidFill>
                  <a:ln w="9525">
                    <a:solidFill>
                      <a:srgbClr val="FF6600"/>
                    </a:solidFill>
                    <a:round/>
                    <a:headEnd/>
                    <a:tailEnd/>
                  </a:ln>
                </p:spPr>
                <p:txBody>
                  <a:bodyPr/>
                  <a:lstStyle/>
                  <a:p>
                    <a:endParaRPr lang="zh-CN" altLang="en-US"/>
                  </a:p>
                </p:txBody>
              </p:sp>
              <p:sp>
                <p:nvSpPr>
                  <p:cNvPr id="153730" name="Freeform 125">
                    <a:extLst>
                      <a:ext uri="{FF2B5EF4-FFF2-40B4-BE49-F238E27FC236}">
                        <a16:creationId xmlns:a16="http://schemas.microsoft.com/office/drawing/2014/main" id="{C820F707-162C-4C4F-888C-2C8754BB6FFD}"/>
                      </a:ext>
                    </a:extLst>
                  </p:cNvPr>
                  <p:cNvSpPr>
                    <a:spLocks/>
                  </p:cNvSpPr>
                  <p:nvPr/>
                </p:nvSpPr>
                <p:spPr bwMode="auto">
                  <a:xfrm>
                    <a:off x="2685" y="2522"/>
                    <a:ext cx="52" cy="29"/>
                  </a:xfrm>
                  <a:custGeom>
                    <a:avLst/>
                    <a:gdLst>
                      <a:gd name="T0" fmla="*/ 4083 w 37"/>
                      <a:gd name="T1" fmla="*/ 4 h 33"/>
                      <a:gd name="T2" fmla="*/ 5130 w 37"/>
                      <a:gd name="T3" fmla="*/ 4 h 33"/>
                      <a:gd name="T4" fmla="*/ 5588 w 37"/>
                      <a:gd name="T5" fmla="*/ 4 h 33"/>
                      <a:gd name="T6" fmla="*/ 6437 w 37"/>
                      <a:gd name="T7" fmla="*/ 4 h 33"/>
                      <a:gd name="T8" fmla="*/ 7210 w 37"/>
                      <a:gd name="T9" fmla="*/ 4 h 33"/>
                      <a:gd name="T10" fmla="*/ 7614 w 37"/>
                      <a:gd name="T11" fmla="*/ 4 h 33"/>
                      <a:gd name="T12" fmla="*/ 7614 w 37"/>
                      <a:gd name="T13" fmla="*/ 4 h 33"/>
                      <a:gd name="T14" fmla="*/ 8064 w 37"/>
                      <a:gd name="T15" fmla="*/ 4 h 33"/>
                      <a:gd name="T16" fmla="*/ 8605 w 37"/>
                      <a:gd name="T17" fmla="*/ 4 h 33"/>
                      <a:gd name="T18" fmla="*/ 8605 w 37"/>
                      <a:gd name="T19" fmla="*/ 4 h 33"/>
                      <a:gd name="T20" fmla="*/ 8605 w 37"/>
                      <a:gd name="T21" fmla="*/ 4 h 33"/>
                      <a:gd name="T22" fmla="*/ 8605 w 37"/>
                      <a:gd name="T23" fmla="*/ 4 h 33"/>
                      <a:gd name="T24" fmla="*/ 8605 w 37"/>
                      <a:gd name="T25" fmla="*/ 4 h 33"/>
                      <a:gd name="T26" fmla="*/ 8064 w 37"/>
                      <a:gd name="T27" fmla="*/ 4 h 33"/>
                      <a:gd name="T28" fmla="*/ 7614 w 37"/>
                      <a:gd name="T29" fmla="*/ 4 h 33"/>
                      <a:gd name="T30" fmla="*/ 7614 w 37"/>
                      <a:gd name="T31" fmla="*/ 4 h 33"/>
                      <a:gd name="T32" fmla="*/ 7210 w 37"/>
                      <a:gd name="T33" fmla="*/ 2 h 33"/>
                      <a:gd name="T34" fmla="*/ 6437 w 37"/>
                      <a:gd name="T35" fmla="*/ 0 h 33"/>
                      <a:gd name="T36" fmla="*/ 5588 w 37"/>
                      <a:gd name="T37" fmla="*/ 0 h 33"/>
                      <a:gd name="T38" fmla="*/ 5130 w 37"/>
                      <a:gd name="T39" fmla="*/ 0 h 33"/>
                      <a:gd name="T40" fmla="*/ 4580 w 37"/>
                      <a:gd name="T41" fmla="*/ 0 h 33"/>
                      <a:gd name="T42" fmla="*/ 3650 w 37"/>
                      <a:gd name="T43" fmla="*/ 0 h 33"/>
                      <a:gd name="T44" fmla="*/ 2905 w 37"/>
                      <a:gd name="T45" fmla="*/ 0 h 33"/>
                      <a:gd name="T46" fmla="*/ 2490 w 37"/>
                      <a:gd name="T47" fmla="*/ 0 h 33"/>
                      <a:gd name="T48" fmla="*/ 2067 w 37"/>
                      <a:gd name="T49" fmla="*/ 2 h 33"/>
                      <a:gd name="T50" fmla="*/ 1650 w 37"/>
                      <a:gd name="T51" fmla="*/ 4 h 33"/>
                      <a:gd name="T52" fmla="*/ 1174 w 37"/>
                      <a:gd name="T53" fmla="*/ 4 h 33"/>
                      <a:gd name="T54" fmla="*/ 638 w 37"/>
                      <a:gd name="T55" fmla="*/ 4 h 33"/>
                      <a:gd name="T56" fmla="*/ 638 w 37"/>
                      <a:gd name="T57" fmla="*/ 4 h 33"/>
                      <a:gd name="T58" fmla="*/ 0 w 37"/>
                      <a:gd name="T59" fmla="*/ 4 h 33"/>
                      <a:gd name="T60" fmla="*/ 0 w 37"/>
                      <a:gd name="T61" fmla="*/ 4 h 33"/>
                      <a:gd name="T62" fmla="*/ 0 w 37"/>
                      <a:gd name="T63" fmla="*/ 4 h 33"/>
                      <a:gd name="T64" fmla="*/ 638 w 37"/>
                      <a:gd name="T65" fmla="*/ 4 h 33"/>
                      <a:gd name="T66" fmla="*/ 638 w 37"/>
                      <a:gd name="T67" fmla="*/ 4 h 33"/>
                      <a:gd name="T68" fmla="*/ 1174 w 37"/>
                      <a:gd name="T69" fmla="*/ 4 h 33"/>
                      <a:gd name="T70" fmla="*/ 1650 w 37"/>
                      <a:gd name="T71" fmla="*/ 4 h 33"/>
                      <a:gd name="T72" fmla="*/ 2067 w 37"/>
                      <a:gd name="T73" fmla="*/ 4 h 33"/>
                      <a:gd name="T74" fmla="*/ 2490 w 37"/>
                      <a:gd name="T75" fmla="*/ 4 h 33"/>
                      <a:gd name="T76" fmla="*/ 2905 w 37"/>
                      <a:gd name="T77" fmla="*/ 4 h 33"/>
                      <a:gd name="T78" fmla="*/ 3650 w 37"/>
                      <a:gd name="T79" fmla="*/ 4 h 33"/>
                      <a:gd name="T80" fmla="*/ 4580 w 37"/>
                      <a:gd name="T81" fmla="*/ 4 h 33"/>
                      <a:gd name="T82" fmla="*/ 4580 w 37"/>
                      <a:gd name="T83" fmla="*/ 4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3"/>
                      <a:gd name="T128" fmla="*/ 37 w 37"/>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1" name="Freeform 126">
                    <a:extLst>
                      <a:ext uri="{FF2B5EF4-FFF2-40B4-BE49-F238E27FC236}">
                        <a16:creationId xmlns:a16="http://schemas.microsoft.com/office/drawing/2014/main" id="{33401397-A32F-4A40-8E97-74C4B8CDD2D1}"/>
                      </a:ext>
                    </a:extLst>
                  </p:cNvPr>
                  <p:cNvSpPr>
                    <a:spLocks/>
                  </p:cNvSpPr>
                  <p:nvPr/>
                </p:nvSpPr>
                <p:spPr bwMode="auto">
                  <a:xfrm>
                    <a:off x="2685" y="2696"/>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4083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32" name="Freeform 127">
                    <a:extLst>
                      <a:ext uri="{FF2B5EF4-FFF2-40B4-BE49-F238E27FC236}">
                        <a16:creationId xmlns:a16="http://schemas.microsoft.com/office/drawing/2014/main" id="{D9CBD5CC-A32F-4194-B174-2CCA3BF01ABA}"/>
                      </a:ext>
                    </a:extLst>
                  </p:cNvPr>
                  <p:cNvSpPr>
                    <a:spLocks/>
                  </p:cNvSpPr>
                  <p:nvPr/>
                </p:nvSpPr>
                <p:spPr bwMode="auto">
                  <a:xfrm>
                    <a:off x="2685" y="2696"/>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3" name="Freeform 128">
                    <a:extLst>
                      <a:ext uri="{FF2B5EF4-FFF2-40B4-BE49-F238E27FC236}">
                        <a16:creationId xmlns:a16="http://schemas.microsoft.com/office/drawing/2014/main" id="{97AF225A-8FE7-4061-BF7F-0B9838C67B5D}"/>
                      </a:ext>
                    </a:extLst>
                  </p:cNvPr>
                  <p:cNvSpPr>
                    <a:spLocks/>
                  </p:cNvSpPr>
                  <p:nvPr/>
                </p:nvSpPr>
                <p:spPr bwMode="auto">
                  <a:xfrm>
                    <a:off x="2685" y="2350"/>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4083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34" name="Freeform 129">
                    <a:extLst>
                      <a:ext uri="{FF2B5EF4-FFF2-40B4-BE49-F238E27FC236}">
                        <a16:creationId xmlns:a16="http://schemas.microsoft.com/office/drawing/2014/main" id="{CBDC842D-CB04-4252-A7FD-B72B58BB0BC2}"/>
                      </a:ext>
                    </a:extLst>
                  </p:cNvPr>
                  <p:cNvSpPr>
                    <a:spLocks/>
                  </p:cNvSpPr>
                  <p:nvPr/>
                </p:nvSpPr>
                <p:spPr bwMode="auto">
                  <a:xfrm>
                    <a:off x="2685" y="2350"/>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5" name="Freeform 130">
                    <a:extLst>
                      <a:ext uri="{FF2B5EF4-FFF2-40B4-BE49-F238E27FC236}">
                        <a16:creationId xmlns:a16="http://schemas.microsoft.com/office/drawing/2014/main" id="{50ACDBFD-7579-491F-A2EF-2B6AE87F923D}"/>
                      </a:ext>
                    </a:extLst>
                  </p:cNvPr>
                  <p:cNvSpPr>
                    <a:spLocks/>
                  </p:cNvSpPr>
                  <p:nvPr/>
                </p:nvSpPr>
                <p:spPr bwMode="auto">
                  <a:xfrm>
                    <a:off x="2292" y="2234"/>
                    <a:ext cx="849" cy="87"/>
                  </a:xfrm>
                  <a:custGeom>
                    <a:avLst/>
                    <a:gdLst>
                      <a:gd name="T0" fmla="*/ 154909 w 600"/>
                      <a:gd name="T1" fmla="*/ 10 h 100"/>
                      <a:gd name="T2" fmla="*/ 154909 w 600"/>
                      <a:gd name="T3" fmla="*/ 0 h 100"/>
                      <a:gd name="T4" fmla="*/ 0 w 600"/>
                      <a:gd name="T5" fmla="*/ 0 h 100"/>
                      <a:gd name="T6" fmla="*/ 0 w 600"/>
                      <a:gd name="T7" fmla="*/ 11 h 100"/>
                      <a:gd name="T8" fmla="*/ 154909 w 600"/>
                      <a:gd name="T9" fmla="*/ 11 h 100"/>
                      <a:gd name="T10" fmla="*/ 154909 w 600"/>
                      <a:gd name="T11" fmla="*/ 11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6" name="Freeform 131">
                    <a:extLst>
                      <a:ext uri="{FF2B5EF4-FFF2-40B4-BE49-F238E27FC236}">
                        <a16:creationId xmlns:a16="http://schemas.microsoft.com/office/drawing/2014/main" id="{9637906F-1426-433F-900F-6DDDCD34FD29}"/>
                      </a:ext>
                    </a:extLst>
                  </p:cNvPr>
                  <p:cNvSpPr>
                    <a:spLocks/>
                  </p:cNvSpPr>
                  <p:nvPr/>
                </p:nvSpPr>
                <p:spPr bwMode="auto">
                  <a:xfrm>
                    <a:off x="2292" y="2321"/>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7" name="Freeform 132">
                    <a:extLst>
                      <a:ext uri="{FF2B5EF4-FFF2-40B4-BE49-F238E27FC236}">
                        <a16:creationId xmlns:a16="http://schemas.microsoft.com/office/drawing/2014/main" id="{49B294D1-2CB7-47C6-AE92-FD8C8972F528}"/>
                      </a:ext>
                    </a:extLst>
                  </p:cNvPr>
                  <p:cNvSpPr>
                    <a:spLocks/>
                  </p:cNvSpPr>
                  <p:nvPr/>
                </p:nvSpPr>
                <p:spPr bwMode="auto">
                  <a:xfrm>
                    <a:off x="2292" y="2493"/>
                    <a:ext cx="849" cy="87"/>
                  </a:xfrm>
                  <a:custGeom>
                    <a:avLst/>
                    <a:gdLst>
                      <a:gd name="T0" fmla="*/ 154909 w 600"/>
                      <a:gd name="T1" fmla="*/ 9 h 101"/>
                      <a:gd name="T2" fmla="*/ 154909 w 600"/>
                      <a:gd name="T3" fmla="*/ 0 h 101"/>
                      <a:gd name="T4" fmla="*/ 0 w 600"/>
                      <a:gd name="T5" fmla="*/ 0 h 101"/>
                      <a:gd name="T6" fmla="*/ 0 w 600"/>
                      <a:gd name="T7" fmla="*/ 9 h 101"/>
                      <a:gd name="T8" fmla="*/ 154909 w 600"/>
                      <a:gd name="T9" fmla="*/ 9 h 101"/>
                      <a:gd name="T10" fmla="*/ 154909 w 600"/>
                      <a:gd name="T11" fmla="*/ 9 h 101"/>
                      <a:gd name="T12" fmla="*/ 0 60000 65536"/>
                      <a:gd name="T13" fmla="*/ 0 60000 65536"/>
                      <a:gd name="T14" fmla="*/ 0 60000 65536"/>
                      <a:gd name="T15" fmla="*/ 0 60000 65536"/>
                      <a:gd name="T16" fmla="*/ 0 60000 65536"/>
                      <a:gd name="T17" fmla="*/ 0 60000 65536"/>
                      <a:gd name="T18" fmla="*/ 0 w 600"/>
                      <a:gd name="T19" fmla="*/ 0 h 101"/>
                      <a:gd name="T20" fmla="*/ 600 w 60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600" h="101">
                        <a:moveTo>
                          <a:pt x="600" y="99"/>
                        </a:moveTo>
                        <a:lnTo>
                          <a:pt x="600" y="0"/>
                        </a:lnTo>
                        <a:lnTo>
                          <a:pt x="0" y="0"/>
                        </a:lnTo>
                        <a:lnTo>
                          <a:pt x="0" y="101"/>
                        </a:lnTo>
                        <a:lnTo>
                          <a:pt x="600"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8" name="Freeform 133">
                    <a:extLst>
                      <a:ext uri="{FF2B5EF4-FFF2-40B4-BE49-F238E27FC236}">
                        <a16:creationId xmlns:a16="http://schemas.microsoft.com/office/drawing/2014/main" id="{1673BFFB-DEBD-42A0-8CCD-CEF4A885A669}"/>
                      </a:ext>
                    </a:extLst>
                  </p:cNvPr>
                  <p:cNvSpPr>
                    <a:spLocks/>
                  </p:cNvSpPr>
                  <p:nvPr/>
                </p:nvSpPr>
                <p:spPr bwMode="auto">
                  <a:xfrm>
                    <a:off x="2292" y="2666"/>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9" name="Freeform 134">
                    <a:extLst>
                      <a:ext uri="{FF2B5EF4-FFF2-40B4-BE49-F238E27FC236}">
                        <a16:creationId xmlns:a16="http://schemas.microsoft.com/office/drawing/2014/main" id="{82F44533-96B5-470D-9C4B-E1A0FF144149}"/>
                      </a:ext>
                    </a:extLst>
                  </p:cNvPr>
                  <p:cNvSpPr>
                    <a:spLocks/>
                  </p:cNvSpPr>
                  <p:nvPr/>
                </p:nvSpPr>
                <p:spPr bwMode="auto">
                  <a:xfrm>
                    <a:off x="2292" y="2407"/>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0" name="Text Box 135">
                    <a:extLst>
                      <a:ext uri="{FF2B5EF4-FFF2-40B4-BE49-F238E27FC236}">
                        <a16:creationId xmlns:a16="http://schemas.microsoft.com/office/drawing/2014/main" id="{21F9275A-AD78-41D5-AEA7-1222002AC0B3}"/>
                      </a:ext>
                    </a:extLst>
                  </p:cNvPr>
                  <p:cNvSpPr txBox="1">
                    <a:spLocks noChangeArrowheads="1"/>
                  </p:cNvSpPr>
                  <p:nvPr/>
                </p:nvSpPr>
                <p:spPr bwMode="auto">
                  <a:xfrm>
                    <a:off x="1609" y="1954"/>
                    <a:ext cx="48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tag</a:t>
                    </a:r>
                  </a:p>
                </p:txBody>
              </p:sp>
            </p:grpSp>
            <p:sp>
              <p:nvSpPr>
                <p:cNvPr id="153701" name="Text Box 136">
                  <a:extLst>
                    <a:ext uri="{FF2B5EF4-FFF2-40B4-BE49-F238E27FC236}">
                      <a16:creationId xmlns:a16="http://schemas.microsoft.com/office/drawing/2014/main" id="{E0184165-3B7A-41C2-BB0E-7BE8573DC6D9}"/>
                    </a:ext>
                  </a:extLst>
                </p:cNvPr>
                <p:cNvSpPr txBox="1">
                  <a:spLocks noChangeArrowheads="1"/>
                </p:cNvSpPr>
                <p:nvPr/>
              </p:nvSpPr>
              <p:spPr bwMode="auto">
                <a:xfrm flipH="1">
                  <a:off x="1199" y="1961"/>
                  <a:ext cx="47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valid</a:t>
                  </a:r>
                </a:p>
              </p:txBody>
            </p:sp>
          </p:grpSp>
          <p:sp>
            <p:nvSpPr>
              <p:cNvPr id="153698" name="Text Box 137">
                <a:extLst>
                  <a:ext uri="{FF2B5EF4-FFF2-40B4-BE49-F238E27FC236}">
                    <a16:creationId xmlns:a16="http://schemas.microsoft.com/office/drawing/2014/main" id="{5D1F8237-1183-40B8-8C12-1B41B165702F}"/>
                  </a:ext>
                </a:extLst>
              </p:cNvPr>
              <p:cNvSpPr txBox="1">
                <a:spLocks noChangeArrowheads="1"/>
              </p:cNvSpPr>
              <p:nvPr/>
            </p:nvSpPr>
            <p:spPr bwMode="auto">
              <a:xfrm>
                <a:off x="1966" y="1947"/>
                <a:ext cx="29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6600"/>
                    </a:solidFill>
                    <a:ea typeface="华文新魏" panose="02010800040101010101" pitchFamily="2" charset="-122"/>
                  </a:rPr>
                  <a:t>TLB</a:t>
                </a:r>
              </a:p>
            </p:txBody>
          </p:sp>
        </p:grpSp>
        <p:grpSp>
          <p:nvGrpSpPr>
            <p:cNvPr id="153619" name="Group 138">
              <a:extLst>
                <a:ext uri="{FF2B5EF4-FFF2-40B4-BE49-F238E27FC236}">
                  <a16:creationId xmlns:a16="http://schemas.microsoft.com/office/drawing/2014/main" id="{EB0637CB-9C69-42CD-AAF9-10B13EC2AA7D}"/>
                </a:ext>
              </a:extLst>
            </p:cNvPr>
            <p:cNvGrpSpPr>
              <a:grpSpLocks/>
            </p:cNvGrpSpPr>
            <p:nvPr/>
          </p:nvGrpSpPr>
          <p:grpSpPr bwMode="auto">
            <a:xfrm>
              <a:off x="1326" y="2948"/>
              <a:ext cx="978" cy="1233"/>
              <a:chOff x="1326" y="2948"/>
              <a:chExt cx="978" cy="1233"/>
            </a:xfrm>
          </p:grpSpPr>
          <p:grpSp>
            <p:nvGrpSpPr>
              <p:cNvPr id="153623" name="Group 139">
                <a:extLst>
                  <a:ext uri="{FF2B5EF4-FFF2-40B4-BE49-F238E27FC236}">
                    <a16:creationId xmlns:a16="http://schemas.microsoft.com/office/drawing/2014/main" id="{6B5AB2DB-6D0A-407B-ACB1-20F6788BC121}"/>
                  </a:ext>
                </a:extLst>
              </p:cNvPr>
              <p:cNvGrpSpPr>
                <a:grpSpLocks/>
              </p:cNvGrpSpPr>
              <p:nvPr/>
            </p:nvGrpSpPr>
            <p:grpSpPr bwMode="auto">
              <a:xfrm>
                <a:off x="1326" y="3142"/>
                <a:ext cx="978" cy="1039"/>
                <a:chOff x="1326" y="3142"/>
                <a:chExt cx="978" cy="1039"/>
              </a:xfrm>
            </p:grpSpPr>
            <p:sp>
              <p:nvSpPr>
                <p:cNvPr id="153625" name="Freeform 140">
                  <a:extLst>
                    <a:ext uri="{FF2B5EF4-FFF2-40B4-BE49-F238E27FC236}">
                      <a16:creationId xmlns:a16="http://schemas.microsoft.com/office/drawing/2014/main" id="{A07675E0-D666-4C5E-BC81-EB3CA6461A66}"/>
                    </a:ext>
                  </a:extLst>
                </p:cNvPr>
                <p:cNvSpPr>
                  <a:spLocks/>
                </p:cNvSpPr>
                <p:nvPr/>
              </p:nvSpPr>
              <p:spPr bwMode="auto">
                <a:xfrm>
                  <a:off x="1458" y="323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26" name="Freeform 141">
                  <a:extLst>
                    <a:ext uri="{FF2B5EF4-FFF2-40B4-BE49-F238E27FC236}">
                      <a16:creationId xmlns:a16="http://schemas.microsoft.com/office/drawing/2014/main" id="{7CFFAA50-2926-4B06-9DC1-53A640B00486}"/>
                    </a:ext>
                  </a:extLst>
                </p:cNvPr>
                <p:cNvSpPr>
                  <a:spLocks/>
                </p:cNvSpPr>
                <p:nvPr/>
              </p:nvSpPr>
              <p:spPr bwMode="auto">
                <a:xfrm>
                  <a:off x="1458" y="323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27" name="Freeform 142">
                  <a:extLst>
                    <a:ext uri="{FF2B5EF4-FFF2-40B4-BE49-F238E27FC236}">
                      <a16:creationId xmlns:a16="http://schemas.microsoft.com/office/drawing/2014/main" id="{4CCDFA3C-B46D-436C-B15B-E36C00F73040}"/>
                    </a:ext>
                  </a:extLst>
                </p:cNvPr>
                <p:cNvSpPr>
                  <a:spLocks/>
                </p:cNvSpPr>
                <p:nvPr/>
              </p:nvSpPr>
              <p:spPr bwMode="auto">
                <a:xfrm>
                  <a:off x="1326" y="322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28" name="Freeform 143">
                  <a:extLst>
                    <a:ext uri="{FF2B5EF4-FFF2-40B4-BE49-F238E27FC236}">
                      <a16:creationId xmlns:a16="http://schemas.microsoft.com/office/drawing/2014/main" id="{2A78BE28-9F5E-436B-BC8C-76064E190FBC}"/>
                    </a:ext>
                  </a:extLst>
                </p:cNvPr>
                <p:cNvSpPr>
                  <a:spLocks/>
                </p:cNvSpPr>
                <p:nvPr/>
              </p:nvSpPr>
              <p:spPr bwMode="auto">
                <a:xfrm>
                  <a:off x="1326" y="322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29" name="Freeform 144">
                  <a:extLst>
                    <a:ext uri="{FF2B5EF4-FFF2-40B4-BE49-F238E27FC236}">
                      <a16:creationId xmlns:a16="http://schemas.microsoft.com/office/drawing/2014/main" id="{70AF842A-9C34-48D4-9739-BCE70281A530}"/>
                    </a:ext>
                  </a:extLst>
                </p:cNvPr>
                <p:cNvSpPr>
                  <a:spLocks/>
                </p:cNvSpPr>
                <p:nvPr/>
              </p:nvSpPr>
              <p:spPr bwMode="auto">
                <a:xfrm>
                  <a:off x="1458" y="3402"/>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0" name="Freeform 145">
                  <a:extLst>
                    <a:ext uri="{FF2B5EF4-FFF2-40B4-BE49-F238E27FC236}">
                      <a16:creationId xmlns:a16="http://schemas.microsoft.com/office/drawing/2014/main" id="{AFF26495-02A0-40E2-983C-0545F67AA034}"/>
                    </a:ext>
                  </a:extLst>
                </p:cNvPr>
                <p:cNvSpPr>
                  <a:spLocks/>
                </p:cNvSpPr>
                <p:nvPr/>
              </p:nvSpPr>
              <p:spPr bwMode="auto">
                <a:xfrm>
                  <a:off x="1458" y="3402"/>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1" name="Freeform 146">
                  <a:extLst>
                    <a:ext uri="{FF2B5EF4-FFF2-40B4-BE49-F238E27FC236}">
                      <a16:creationId xmlns:a16="http://schemas.microsoft.com/office/drawing/2014/main" id="{B0252835-E4B2-41B3-81F6-216FA7D0C7F3}"/>
                    </a:ext>
                  </a:extLst>
                </p:cNvPr>
                <p:cNvSpPr>
                  <a:spLocks/>
                </p:cNvSpPr>
                <p:nvPr/>
              </p:nvSpPr>
              <p:spPr bwMode="auto">
                <a:xfrm>
                  <a:off x="1326" y="340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2" name="Freeform 147">
                  <a:extLst>
                    <a:ext uri="{FF2B5EF4-FFF2-40B4-BE49-F238E27FC236}">
                      <a16:creationId xmlns:a16="http://schemas.microsoft.com/office/drawing/2014/main" id="{790607C1-15F8-4BF4-B0E5-F9A4460C7C6E}"/>
                    </a:ext>
                  </a:extLst>
                </p:cNvPr>
                <p:cNvSpPr>
                  <a:spLocks/>
                </p:cNvSpPr>
                <p:nvPr/>
              </p:nvSpPr>
              <p:spPr bwMode="auto">
                <a:xfrm>
                  <a:off x="1326" y="340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3" name="Freeform 148">
                  <a:extLst>
                    <a:ext uri="{FF2B5EF4-FFF2-40B4-BE49-F238E27FC236}">
                      <a16:creationId xmlns:a16="http://schemas.microsoft.com/office/drawing/2014/main" id="{87D587A6-0314-454C-BABD-B15C42C6B791}"/>
                    </a:ext>
                  </a:extLst>
                </p:cNvPr>
                <p:cNvSpPr>
                  <a:spLocks/>
                </p:cNvSpPr>
                <p:nvPr/>
              </p:nvSpPr>
              <p:spPr bwMode="auto">
                <a:xfrm>
                  <a:off x="1458" y="3573"/>
                  <a:ext cx="846" cy="87"/>
                </a:xfrm>
                <a:custGeom>
                  <a:avLst/>
                  <a:gdLst>
                    <a:gd name="T0" fmla="*/ 153917 w 598"/>
                    <a:gd name="T1" fmla="*/ 9 h 101"/>
                    <a:gd name="T2" fmla="*/ 153917 w 598"/>
                    <a:gd name="T3" fmla="*/ 0 h 101"/>
                    <a:gd name="T4" fmla="*/ 0 w 598"/>
                    <a:gd name="T5" fmla="*/ 0 h 101"/>
                    <a:gd name="T6" fmla="*/ 0 w 598"/>
                    <a:gd name="T7" fmla="*/ 9 h 101"/>
                    <a:gd name="T8" fmla="*/ 153917 w 598"/>
                    <a:gd name="T9" fmla="*/ 9 h 101"/>
                    <a:gd name="T10" fmla="*/ 153917 w 598"/>
                    <a:gd name="T11" fmla="*/ 9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4" name="Freeform 149">
                  <a:extLst>
                    <a:ext uri="{FF2B5EF4-FFF2-40B4-BE49-F238E27FC236}">
                      <a16:creationId xmlns:a16="http://schemas.microsoft.com/office/drawing/2014/main" id="{561D8D48-1254-439F-B079-48961528781E}"/>
                    </a:ext>
                  </a:extLst>
                </p:cNvPr>
                <p:cNvSpPr>
                  <a:spLocks/>
                </p:cNvSpPr>
                <p:nvPr/>
              </p:nvSpPr>
              <p:spPr bwMode="auto">
                <a:xfrm>
                  <a:off x="1458" y="3573"/>
                  <a:ext cx="846" cy="87"/>
                </a:xfrm>
                <a:custGeom>
                  <a:avLst/>
                  <a:gdLst>
                    <a:gd name="T0" fmla="*/ 153917 w 598"/>
                    <a:gd name="T1" fmla="*/ 9 h 101"/>
                    <a:gd name="T2" fmla="*/ 153917 w 598"/>
                    <a:gd name="T3" fmla="*/ 0 h 101"/>
                    <a:gd name="T4" fmla="*/ 0 w 598"/>
                    <a:gd name="T5" fmla="*/ 0 h 101"/>
                    <a:gd name="T6" fmla="*/ 0 w 598"/>
                    <a:gd name="T7" fmla="*/ 9 h 101"/>
                    <a:gd name="T8" fmla="*/ 153917 w 598"/>
                    <a:gd name="T9" fmla="*/ 9 h 101"/>
                    <a:gd name="T10" fmla="*/ 153917 w 598"/>
                    <a:gd name="T11" fmla="*/ 9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5" name="Freeform 150">
                  <a:extLst>
                    <a:ext uri="{FF2B5EF4-FFF2-40B4-BE49-F238E27FC236}">
                      <a16:creationId xmlns:a16="http://schemas.microsoft.com/office/drawing/2014/main" id="{4D154DFA-3EDB-41FC-A888-8CB9D1372730}"/>
                    </a:ext>
                  </a:extLst>
                </p:cNvPr>
                <p:cNvSpPr>
                  <a:spLocks/>
                </p:cNvSpPr>
                <p:nvPr/>
              </p:nvSpPr>
              <p:spPr bwMode="auto">
                <a:xfrm>
                  <a:off x="1326" y="357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6" name="Freeform 151">
                  <a:extLst>
                    <a:ext uri="{FF2B5EF4-FFF2-40B4-BE49-F238E27FC236}">
                      <a16:creationId xmlns:a16="http://schemas.microsoft.com/office/drawing/2014/main" id="{F5D08AB9-70CC-4D39-8BF7-0A2FAF6B3CC3}"/>
                    </a:ext>
                  </a:extLst>
                </p:cNvPr>
                <p:cNvSpPr>
                  <a:spLocks/>
                </p:cNvSpPr>
                <p:nvPr/>
              </p:nvSpPr>
              <p:spPr bwMode="auto">
                <a:xfrm>
                  <a:off x="1326" y="357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7" name="Freeform 152">
                  <a:extLst>
                    <a:ext uri="{FF2B5EF4-FFF2-40B4-BE49-F238E27FC236}">
                      <a16:creationId xmlns:a16="http://schemas.microsoft.com/office/drawing/2014/main" id="{646F83A3-0617-498F-80CE-ECA26E49999C}"/>
                    </a:ext>
                  </a:extLst>
                </p:cNvPr>
                <p:cNvSpPr>
                  <a:spLocks/>
                </p:cNvSpPr>
                <p:nvPr/>
              </p:nvSpPr>
              <p:spPr bwMode="auto">
                <a:xfrm>
                  <a:off x="1458" y="3748"/>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8" name="Freeform 153">
                  <a:extLst>
                    <a:ext uri="{FF2B5EF4-FFF2-40B4-BE49-F238E27FC236}">
                      <a16:creationId xmlns:a16="http://schemas.microsoft.com/office/drawing/2014/main" id="{D5AF4C90-B227-44AE-BBC9-DF87BB1E9833}"/>
                    </a:ext>
                  </a:extLst>
                </p:cNvPr>
                <p:cNvSpPr>
                  <a:spLocks/>
                </p:cNvSpPr>
                <p:nvPr/>
              </p:nvSpPr>
              <p:spPr bwMode="auto">
                <a:xfrm>
                  <a:off x="1458" y="3748"/>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9" name="Freeform 154">
                  <a:extLst>
                    <a:ext uri="{FF2B5EF4-FFF2-40B4-BE49-F238E27FC236}">
                      <a16:creationId xmlns:a16="http://schemas.microsoft.com/office/drawing/2014/main" id="{DD4751C6-1E6E-4582-8DF0-13FAEAA5E282}"/>
                    </a:ext>
                  </a:extLst>
                </p:cNvPr>
                <p:cNvSpPr>
                  <a:spLocks/>
                </p:cNvSpPr>
                <p:nvPr/>
              </p:nvSpPr>
              <p:spPr bwMode="auto">
                <a:xfrm>
                  <a:off x="1326" y="374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0" name="Freeform 155">
                  <a:extLst>
                    <a:ext uri="{FF2B5EF4-FFF2-40B4-BE49-F238E27FC236}">
                      <a16:creationId xmlns:a16="http://schemas.microsoft.com/office/drawing/2014/main" id="{9361FA09-F823-4746-B259-9945E527351C}"/>
                    </a:ext>
                  </a:extLst>
                </p:cNvPr>
                <p:cNvSpPr>
                  <a:spLocks/>
                </p:cNvSpPr>
                <p:nvPr/>
              </p:nvSpPr>
              <p:spPr bwMode="auto">
                <a:xfrm>
                  <a:off x="1326" y="374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1" name="Freeform 156">
                  <a:extLst>
                    <a:ext uri="{FF2B5EF4-FFF2-40B4-BE49-F238E27FC236}">
                      <a16:creationId xmlns:a16="http://schemas.microsoft.com/office/drawing/2014/main" id="{BD2450F2-91C1-4A28-BADD-FB67F89C48A1}"/>
                    </a:ext>
                  </a:extLst>
                </p:cNvPr>
                <p:cNvSpPr>
                  <a:spLocks/>
                </p:cNvSpPr>
                <p:nvPr/>
              </p:nvSpPr>
              <p:spPr bwMode="auto">
                <a:xfrm>
                  <a:off x="1458" y="3920"/>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2" name="Freeform 157">
                  <a:extLst>
                    <a:ext uri="{FF2B5EF4-FFF2-40B4-BE49-F238E27FC236}">
                      <a16:creationId xmlns:a16="http://schemas.microsoft.com/office/drawing/2014/main" id="{A2471CBD-F7F6-495F-A06E-72C41E3F3AAA}"/>
                    </a:ext>
                  </a:extLst>
                </p:cNvPr>
                <p:cNvSpPr>
                  <a:spLocks/>
                </p:cNvSpPr>
                <p:nvPr/>
              </p:nvSpPr>
              <p:spPr bwMode="auto">
                <a:xfrm>
                  <a:off x="1458" y="3920"/>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3" name="Freeform 158">
                  <a:extLst>
                    <a:ext uri="{FF2B5EF4-FFF2-40B4-BE49-F238E27FC236}">
                      <a16:creationId xmlns:a16="http://schemas.microsoft.com/office/drawing/2014/main" id="{481B683A-F793-4FAF-ADF3-9E7567C9BC27}"/>
                    </a:ext>
                  </a:extLst>
                </p:cNvPr>
                <p:cNvSpPr>
                  <a:spLocks/>
                </p:cNvSpPr>
                <p:nvPr/>
              </p:nvSpPr>
              <p:spPr bwMode="auto">
                <a:xfrm>
                  <a:off x="1326" y="3919"/>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4" name="Freeform 159">
                  <a:extLst>
                    <a:ext uri="{FF2B5EF4-FFF2-40B4-BE49-F238E27FC236}">
                      <a16:creationId xmlns:a16="http://schemas.microsoft.com/office/drawing/2014/main" id="{867428C7-8F40-479F-9098-2F40FB928B23}"/>
                    </a:ext>
                  </a:extLst>
                </p:cNvPr>
                <p:cNvSpPr>
                  <a:spLocks/>
                </p:cNvSpPr>
                <p:nvPr/>
              </p:nvSpPr>
              <p:spPr bwMode="auto">
                <a:xfrm>
                  <a:off x="1326" y="3919"/>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5" name="Freeform 160">
                  <a:extLst>
                    <a:ext uri="{FF2B5EF4-FFF2-40B4-BE49-F238E27FC236}">
                      <a16:creationId xmlns:a16="http://schemas.microsoft.com/office/drawing/2014/main" id="{E09BB4BE-66E0-45DB-805F-760CA6ADC1A3}"/>
                    </a:ext>
                  </a:extLst>
                </p:cNvPr>
                <p:cNvSpPr>
                  <a:spLocks/>
                </p:cNvSpPr>
                <p:nvPr/>
              </p:nvSpPr>
              <p:spPr bwMode="auto">
                <a:xfrm>
                  <a:off x="1458" y="4093"/>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153917 w 598"/>
                    <a:gd name="T13" fmla="*/ 9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6" name="Freeform 161">
                  <a:extLst>
                    <a:ext uri="{FF2B5EF4-FFF2-40B4-BE49-F238E27FC236}">
                      <a16:creationId xmlns:a16="http://schemas.microsoft.com/office/drawing/2014/main" id="{F2A0D8A7-3166-413E-AB55-3833F2770EDD}"/>
                    </a:ext>
                  </a:extLst>
                </p:cNvPr>
                <p:cNvSpPr>
                  <a:spLocks/>
                </p:cNvSpPr>
                <p:nvPr/>
              </p:nvSpPr>
              <p:spPr bwMode="auto">
                <a:xfrm>
                  <a:off x="1458" y="4093"/>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7" name="Freeform 162">
                  <a:extLst>
                    <a:ext uri="{FF2B5EF4-FFF2-40B4-BE49-F238E27FC236}">
                      <a16:creationId xmlns:a16="http://schemas.microsoft.com/office/drawing/2014/main" id="{AEB196A9-1669-4301-A3CB-2E9A07FF522A}"/>
                    </a:ext>
                  </a:extLst>
                </p:cNvPr>
                <p:cNvSpPr>
                  <a:spLocks/>
                </p:cNvSpPr>
                <p:nvPr/>
              </p:nvSpPr>
              <p:spPr bwMode="auto">
                <a:xfrm>
                  <a:off x="1326" y="409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8" name="Freeform 163">
                  <a:extLst>
                    <a:ext uri="{FF2B5EF4-FFF2-40B4-BE49-F238E27FC236}">
                      <a16:creationId xmlns:a16="http://schemas.microsoft.com/office/drawing/2014/main" id="{2FA0808F-1015-47F9-9B40-19E6F6799400}"/>
                    </a:ext>
                  </a:extLst>
                </p:cNvPr>
                <p:cNvSpPr>
                  <a:spLocks/>
                </p:cNvSpPr>
                <p:nvPr/>
              </p:nvSpPr>
              <p:spPr bwMode="auto">
                <a:xfrm>
                  <a:off x="1326" y="409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9" name="Freeform 164">
                  <a:extLst>
                    <a:ext uri="{FF2B5EF4-FFF2-40B4-BE49-F238E27FC236}">
                      <a16:creationId xmlns:a16="http://schemas.microsoft.com/office/drawing/2014/main" id="{BBAB163E-6535-4173-81CB-218F03DECF18}"/>
                    </a:ext>
                  </a:extLst>
                </p:cNvPr>
                <p:cNvSpPr>
                  <a:spLocks/>
                </p:cNvSpPr>
                <p:nvPr/>
              </p:nvSpPr>
              <p:spPr bwMode="auto">
                <a:xfrm>
                  <a:off x="1458" y="314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0" name="Freeform 165">
                  <a:extLst>
                    <a:ext uri="{FF2B5EF4-FFF2-40B4-BE49-F238E27FC236}">
                      <a16:creationId xmlns:a16="http://schemas.microsoft.com/office/drawing/2014/main" id="{5195DCCA-1DA8-4E5C-8A11-F30215868BA2}"/>
                    </a:ext>
                  </a:extLst>
                </p:cNvPr>
                <p:cNvSpPr>
                  <a:spLocks/>
                </p:cNvSpPr>
                <p:nvPr/>
              </p:nvSpPr>
              <p:spPr bwMode="auto">
                <a:xfrm>
                  <a:off x="1458" y="314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1" name="Freeform 166">
                  <a:extLst>
                    <a:ext uri="{FF2B5EF4-FFF2-40B4-BE49-F238E27FC236}">
                      <a16:creationId xmlns:a16="http://schemas.microsoft.com/office/drawing/2014/main" id="{487C406A-6EDC-4FC0-BD2C-A815D647DD1B}"/>
                    </a:ext>
                  </a:extLst>
                </p:cNvPr>
                <p:cNvSpPr>
                  <a:spLocks/>
                </p:cNvSpPr>
                <p:nvPr/>
              </p:nvSpPr>
              <p:spPr bwMode="auto">
                <a:xfrm>
                  <a:off x="1326" y="3142"/>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2" name="Freeform 167">
                  <a:extLst>
                    <a:ext uri="{FF2B5EF4-FFF2-40B4-BE49-F238E27FC236}">
                      <a16:creationId xmlns:a16="http://schemas.microsoft.com/office/drawing/2014/main" id="{B3AB141A-3F4C-4ED8-8694-DAFFEDD0B4C5}"/>
                    </a:ext>
                  </a:extLst>
                </p:cNvPr>
                <p:cNvSpPr>
                  <a:spLocks/>
                </p:cNvSpPr>
                <p:nvPr/>
              </p:nvSpPr>
              <p:spPr bwMode="auto">
                <a:xfrm>
                  <a:off x="1326" y="3142"/>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3" name="Freeform 168">
                  <a:extLst>
                    <a:ext uri="{FF2B5EF4-FFF2-40B4-BE49-F238E27FC236}">
                      <a16:creationId xmlns:a16="http://schemas.microsoft.com/office/drawing/2014/main" id="{2702B861-9220-4F68-8D72-E7307F4B7AD6}"/>
                    </a:ext>
                  </a:extLst>
                </p:cNvPr>
                <p:cNvSpPr>
                  <a:spLocks/>
                </p:cNvSpPr>
                <p:nvPr/>
              </p:nvSpPr>
              <p:spPr bwMode="auto">
                <a:xfrm>
                  <a:off x="1458" y="3314"/>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4" name="Freeform 169">
                  <a:extLst>
                    <a:ext uri="{FF2B5EF4-FFF2-40B4-BE49-F238E27FC236}">
                      <a16:creationId xmlns:a16="http://schemas.microsoft.com/office/drawing/2014/main" id="{D4BA1D76-7F23-44C0-8B27-8CA2AAE90B88}"/>
                    </a:ext>
                  </a:extLst>
                </p:cNvPr>
                <p:cNvSpPr>
                  <a:spLocks/>
                </p:cNvSpPr>
                <p:nvPr/>
              </p:nvSpPr>
              <p:spPr bwMode="auto">
                <a:xfrm>
                  <a:off x="1458" y="3314"/>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5" name="Freeform 170">
                  <a:extLst>
                    <a:ext uri="{FF2B5EF4-FFF2-40B4-BE49-F238E27FC236}">
                      <a16:creationId xmlns:a16="http://schemas.microsoft.com/office/drawing/2014/main" id="{3172B92F-BDC0-4794-820F-F698E389EF15}"/>
                    </a:ext>
                  </a:extLst>
                </p:cNvPr>
                <p:cNvSpPr>
                  <a:spLocks/>
                </p:cNvSpPr>
                <p:nvPr/>
              </p:nvSpPr>
              <p:spPr bwMode="auto">
                <a:xfrm>
                  <a:off x="1326" y="3314"/>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6" name="Freeform 171">
                  <a:extLst>
                    <a:ext uri="{FF2B5EF4-FFF2-40B4-BE49-F238E27FC236}">
                      <a16:creationId xmlns:a16="http://schemas.microsoft.com/office/drawing/2014/main" id="{42F007BC-26EE-4253-B676-450AF3AA1FCA}"/>
                    </a:ext>
                  </a:extLst>
                </p:cNvPr>
                <p:cNvSpPr>
                  <a:spLocks/>
                </p:cNvSpPr>
                <p:nvPr/>
              </p:nvSpPr>
              <p:spPr bwMode="auto">
                <a:xfrm>
                  <a:off x="1326" y="3314"/>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7" name="Freeform 172">
                  <a:extLst>
                    <a:ext uri="{FF2B5EF4-FFF2-40B4-BE49-F238E27FC236}">
                      <a16:creationId xmlns:a16="http://schemas.microsoft.com/office/drawing/2014/main" id="{6F474B2D-ED62-4B3A-A21C-C30F4388D5EE}"/>
                    </a:ext>
                  </a:extLst>
                </p:cNvPr>
                <p:cNvSpPr>
                  <a:spLocks/>
                </p:cNvSpPr>
                <p:nvPr/>
              </p:nvSpPr>
              <p:spPr bwMode="auto">
                <a:xfrm>
                  <a:off x="1458" y="3489"/>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153917 w 598"/>
                    <a:gd name="T13" fmla="*/ 9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8" name="Freeform 173">
                  <a:extLst>
                    <a:ext uri="{FF2B5EF4-FFF2-40B4-BE49-F238E27FC236}">
                      <a16:creationId xmlns:a16="http://schemas.microsoft.com/office/drawing/2014/main" id="{738EF414-D57C-411B-B0D3-60A25C7365A3}"/>
                    </a:ext>
                  </a:extLst>
                </p:cNvPr>
                <p:cNvSpPr>
                  <a:spLocks/>
                </p:cNvSpPr>
                <p:nvPr/>
              </p:nvSpPr>
              <p:spPr bwMode="auto">
                <a:xfrm>
                  <a:off x="1458" y="3489"/>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9" name="Freeform 174">
                  <a:extLst>
                    <a:ext uri="{FF2B5EF4-FFF2-40B4-BE49-F238E27FC236}">
                      <a16:creationId xmlns:a16="http://schemas.microsoft.com/office/drawing/2014/main" id="{1A9A871E-3F68-43A9-A0FE-8E85C013114E}"/>
                    </a:ext>
                  </a:extLst>
                </p:cNvPr>
                <p:cNvSpPr>
                  <a:spLocks/>
                </p:cNvSpPr>
                <p:nvPr/>
              </p:nvSpPr>
              <p:spPr bwMode="auto">
                <a:xfrm>
                  <a:off x="1326" y="348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0" name="Freeform 175">
                  <a:extLst>
                    <a:ext uri="{FF2B5EF4-FFF2-40B4-BE49-F238E27FC236}">
                      <a16:creationId xmlns:a16="http://schemas.microsoft.com/office/drawing/2014/main" id="{2163022D-EC28-4632-9C31-822DCF1EA088}"/>
                    </a:ext>
                  </a:extLst>
                </p:cNvPr>
                <p:cNvSpPr>
                  <a:spLocks/>
                </p:cNvSpPr>
                <p:nvPr/>
              </p:nvSpPr>
              <p:spPr bwMode="auto">
                <a:xfrm>
                  <a:off x="1326" y="348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1" name="Freeform 176">
                  <a:extLst>
                    <a:ext uri="{FF2B5EF4-FFF2-40B4-BE49-F238E27FC236}">
                      <a16:creationId xmlns:a16="http://schemas.microsoft.com/office/drawing/2014/main" id="{FB640AA1-34D7-4E0F-B09D-7907D0E3C73D}"/>
                    </a:ext>
                  </a:extLst>
                </p:cNvPr>
                <p:cNvSpPr>
                  <a:spLocks/>
                </p:cNvSpPr>
                <p:nvPr/>
              </p:nvSpPr>
              <p:spPr bwMode="auto">
                <a:xfrm>
                  <a:off x="1458" y="366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2" name="Freeform 177">
                  <a:extLst>
                    <a:ext uri="{FF2B5EF4-FFF2-40B4-BE49-F238E27FC236}">
                      <a16:creationId xmlns:a16="http://schemas.microsoft.com/office/drawing/2014/main" id="{FFA5CC0C-1286-49CD-AB27-06A3EF5EBF11}"/>
                    </a:ext>
                  </a:extLst>
                </p:cNvPr>
                <p:cNvSpPr>
                  <a:spLocks/>
                </p:cNvSpPr>
                <p:nvPr/>
              </p:nvSpPr>
              <p:spPr bwMode="auto">
                <a:xfrm>
                  <a:off x="1458" y="366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3" name="Freeform 178">
                  <a:extLst>
                    <a:ext uri="{FF2B5EF4-FFF2-40B4-BE49-F238E27FC236}">
                      <a16:creationId xmlns:a16="http://schemas.microsoft.com/office/drawing/2014/main" id="{491FDE69-EBE0-4DA5-80C4-9216DC2EDCC2}"/>
                    </a:ext>
                  </a:extLst>
                </p:cNvPr>
                <p:cNvSpPr>
                  <a:spLocks/>
                </p:cNvSpPr>
                <p:nvPr/>
              </p:nvSpPr>
              <p:spPr bwMode="auto">
                <a:xfrm>
                  <a:off x="1326" y="366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4" name="Freeform 179">
                  <a:extLst>
                    <a:ext uri="{FF2B5EF4-FFF2-40B4-BE49-F238E27FC236}">
                      <a16:creationId xmlns:a16="http://schemas.microsoft.com/office/drawing/2014/main" id="{A06F5839-269D-4484-8CCB-5F2DC049C7AB}"/>
                    </a:ext>
                  </a:extLst>
                </p:cNvPr>
                <p:cNvSpPr>
                  <a:spLocks/>
                </p:cNvSpPr>
                <p:nvPr/>
              </p:nvSpPr>
              <p:spPr bwMode="auto">
                <a:xfrm>
                  <a:off x="1326" y="366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5" name="Freeform 180">
                  <a:extLst>
                    <a:ext uri="{FF2B5EF4-FFF2-40B4-BE49-F238E27FC236}">
                      <a16:creationId xmlns:a16="http://schemas.microsoft.com/office/drawing/2014/main" id="{FF760217-3573-4FD7-A49A-FCFE52CCAE10}"/>
                    </a:ext>
                  </a:extLst>
                </p:cNvPr>
                <p:cNvSpPr>
                  <a:spLocks/>
                </p:cNvSpPr>
                <p:nvPr/>
              </p:nvSpPr>
              <p:spPr bwMode="auto">
                <a:xfrm>
                  <a:off x="1458" y="383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6" name="Freeform 181">
                  <a:extLst>
                    <a:ext uri="{FF2B5EF4-FFF2-40B4-BE49-F238E27FC236}">
                      <a16:creationId xmlns:a16="http://schemas.microsoft.com/office/drawing/2014/main" id="{F1D4808F-B734-4724-A2F4-C3747CF36A10}"/>
                    </a:ext>
                  </a:extLst>
                </p:cNvPr>
                <p:cNvSpPr>
                  <a:spLocks/>
                </p:cNvSpPr>
                <p:nvPr/>
              </p:nvSpPr>
              <p:spPr bwMode="auto">
                <a:xfrm>
                  <a:off x="1458" y="383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7" name="Freeform 182">
                  <a:extLst>
                    <a:ext uri="{FF2B5EF4-FFF2-40B4-BE49-F238E27FC236}">
                      <a16:creationId xmlns:a16="http://schemas.microsoft.com/office/drawing/2014/main" id="{6E311C08-109A-4881-976B-19E3EE501702}"/>
                    </a:ext>
                  </a:extLst>
                </p:cNvPr>
                <p:cNvSpPr>
                  <a:spLocks/>
                </p:cNvSpPr>
                <p:nvPr/>
              </p:nvSpPr>
              <p:spPr bwMode="auto">
                <a:xfrm>
                  <a:off x="1326" y="3832"/>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8" name="Freeform 183">
                  <a:extLst>
                    <a:ext uri="{FF2B5EF4-FFF2-40B4-BE49-F238E27FC236}">
                      <a16:creationId xmlns:a16="http://schemas.microsoft.com/office/drawing/2014/main" id="{FF577D37-5F86-42B6-AF8C-6DE83A7CD0B3}"/>
                    </a:ext>
                  </a:extLst>
                </p:cNvPr>
                <p:cNvSpPr>
                  <a:spLocks/>
                </p:cNvSpPr>
                <p:nvPr/>
              </p:nvSpPr>
              <p:spPr bwMode="auto">
                <a:xfrm>
                  <a:off x="1326" y="3832"/>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9" name="Freeform 184">
                  <a:extLst>
                    <a:ext uri="{FF2B5EF4-FFF2-40B4-BE49-F238E27FC236}">
                      <a16:creationId xmlns:a16="http://schemas.microsoft.com/office/drawing/2014/main" id="{C7DA0805-2F1D-4B34-AEE9-90D130F149F1}"/>
                    </a:ext>
                  </a:extLst>
                </p:cNvPr>
                <p:cNvSpPr>
                  <a:spLocks/>
                </p:cNvSpPr>
                <p:nvPr/>
              </p:nvSpPr>
              <p:spPr bwMode="auto">
                <a:xfrm>
                  <a:off x="1458" y="4005"/>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0" name="Freeform 185">
                  <a:extLst>
                    <a:ext uri="{FF2B5EF4-FFF2-40B4-BE49-F238E27FC236}">
                      <a16:creationId xmlns:a16="http://schemas.microsoft.com/office/drawing/2014/main" id="{E71157DF-6DFF-47BD-9B86-E18143A09281}"/>
                    </a:ext>
                  </a:extLst>
                </p:cNvPr>
                <p:cNvSpPr>
                  <a:spLocks/>
                </p:cNvSpPr>
                <p:nvPr/>
              </p:nvSpPr>
              <p:spPr bwMode="auto">
                <a:xfrm>
                  <a:off x="1458" y="4005"/>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1" name="Freeform 186">
                  <a:extLst>
                    <a:ext uri="{FF2B5EF4-FFF2-40B4-BE49-F238E27FC236}">
                      <a16:creationId xmlns:a16="http://schemas.microsoft.com/office/drawing/2014/main" id="{295C49F7-69AD-4A0B-B1D7-127F1A7D533D}"/>
                    </a:ext>
                  </a:extLst>
                </p:cNvPr>
                <p:cNvSpPr>
                  <a:spLocks/>
                </p:cNvSpPr>
                <p:nvPr/>
              </p:nvSpPr>
              <p:spPr bwMode="auto">
                <a:xfrm>
                  <a:off x="1326" y="4005"/>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2" name="Freeform 187">
                  <a:extLst>
                    <a:ext uri="{FF2B5EF4-FFF2-40B4-BE49-F238E27FC236}">
                      <a16:creationId xmlns:a16="http://schemas.microsoft.com/office/drawing/2014/main" id="{9AE19FB5-40A7-4D54-9BE3-B5C40C5081D2}"/>
                    </a:ext>
                  </a:extLst>
                </p:cNvPr>
                <p:cNvSpPr>
                  <a:spLocks/>
                </p:cNvSpPr>
                <p:nvPr/>
              </p:nvSpPr>
              <p:spPr bwMode="auto">
                <a:xfrm>
                  <a:off x="1326" y="4005"/>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3" name="Rectangle 188">
                  <a:extLst>
                    <a:ext uri="{FF2B5EF4-FFF2-40B4-BE49-F238E27FC236}">
                      <a16:creationId xmlns:a16="http://schemas.microsoft.com/office/drawing/2014/main" id="{B1A86965-0EC7-420C-AFCF-CD1E4A88560A}"/>
                    </a:ext>
                  </a:extLst>
                </p:cNvPr>
                <p:cNvSpPr>
                  <a:spLocks noChangeArrowheads="1"/>
                </p:cNvSpPr>
                <p:nvPr/>
              </p:nvSpPr>
              <p:spPr bwMode="auto">
                <a:xfrm>
                  <a:off x="1360" y="3151"/>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4" name="Rectangle 189">
                  <a:extLst>
                    <a:ext uri="{FF2B5EF4-FFF2-40B4-BE49-F238E27FC236}">
                      <a16:creationId xmlns:a16="http://schemas.microsoft.com/office/drawing/2014/main" id="{C957A01E-79DD-405C-BBDE-68CF86E551A7}"/>
                    </a:ext>
                  </a:extLst>
                </p:cNvPr>
                <p:cNvSpPr>
                  <a:spLocks noChangeArrowheads="1"/>
                </p:cNvSpPr>
                <p:nvPr/>
              </p:nvSpPr>
              <p:spPr bwMode="auto">
                <a:xfrm>
                  <a:off x="1360" y="3237"/>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5" name="Rectangle 190">
                  <a:extLst>
                    <a:ext uri="{FF2B5EF4-FFF2-40B4-BE49-F238E27FC236}">
                      <a16:creationId xmlns:a16="http://schemas.microsoft.com/office/drawing/2014/main" id="{DB963B06-36EC-400E-BC45-2BD7B42C14C2}"/>
                    </a:ext>
                  </a:extLst>
                </p:cNvPr>
                <p:cNvSpPr>
                  <a:spLocks noChangeArrowheads="1"/>
                </p:cNvSpPr>
                <p:nvPr/>
              </p:nvSpPr>
              <p:spPr bwMode="auto">
                <a:xfrm>
                  <a:off x="1360" y="332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6" name="Rectangle 191">
                  <a:extLst>
                    <a:ext uri="{FF2B5EF4-FFF2-40B4-BE49-F238E27FC236}">
                      <a16:creationId xmlns:a16="http://schemas.microsoft.com/office/drawing/2014/main" id="{53BF23DD-266C-45D7-9DBD-7F90D584ADF8}"/>
                    </a:ext>
                  </a:extLst>
                </p:cNvPr>
                <p:cNvSpPr>
                  <a:spLocks noChangeArrowheads="1"/>
                </p:cNvSpPr>
                <p:nvPr/>
              </p:nvSpPr>
              <p:spPr bwMode="auto">
                <a:xfrm>
                  <a:off x="1360" y="340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7" name="Rectangle 192">
                  <a:extLst>
                    <a:ext uri="{FF2B5EF4-FFF2-40B4-BE49-F238E27FC236}">
                      <a16:creationId xmlns:a16="http://schemas.microsoft.com/office/drawing/2014/main" id="{F91D7FF0-04C0-4003-8516-66C564EEFA49}"/>
                    </a:ext>
                  </a:extLst>
                </p:cNvPr>
                <p:cNvSpPr>
                  <a:spLocks noChangeArrowheads="1"/>
                </p:cNvSpPr>
                <p:nvPr/>
              </p:nvSpPr>
              <p:spPr bwMode="auto">
                <a:xfrm>
                  <a:off x="1360" y="3495"/>
                  <a:ext cx="5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78" name="Rectangle 193">
                  <a:extLst>
                    <a:ext uri="{FF2B5EF4-FFF2-40B4-BE49-F238E27FC236}">
                      <a16:creationId xmlns:a16="http://schemas.microsoft.com/office/drawing/2014/main" id="{69991E5C-EC27-403B-9F3D-85415D3D1649}"/>
                    </a:ext>
                  </a:extLst>
                </p:cNvPr>
                <p:cNvSpPr>
                  <a:spLocks noChangeArrowheads="1"/>
                </p:cNvSpPr>
                <p:nvPr/>
              </p:nvSpPr>
              <p:spPr bwMode="auto">
                <a:xfrm>
                  <a:off x="1360" y="3582"/>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9" name="Rectangle 194">
                  <a:extLst>
                    <a:ext uri="{FF2B5EF4-FFF2-40B4-BE49-F238E27FC236}">
                      <a16:creationId xmlns:a16="http://schemas.microsoft.com/office/drawing/2014/main" id="{61A86AC4-770B-4578-BACC-6DF1363B44F5}"/>
                    </a:ext>
                  </a:extLst>
                </p:cNvPr>
                <p:cNvSpPr>
                  <a:spLocks noChangeArrowheads="1"/>
                </p:cNvSpPr>
                <p:nvPr/>
              </p:nvSpPr>
              <p:spPr bwMode="auto">
                <a:xfrm>
                  <a:off x="1360" y="366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0" name="Rectangle 195">
                  <a:extLst>
                    <a:ext uri="{FF2B5EF4-FFF2-40B4-BE49-F238E27FC236}">
                      <a16:creationId xmlns:a16="http://schemas.microsoft.com/office/drawing/2014/main" id="{5657F988-7BBA-4E64-9DDE-E27165A480D7}"/>
                    </a:ext>
                  </a:extLst>
                </p:cNvPr>
                <p:cNvSpPr>
                  <a:spLocks noChangeArrowheads="1"/>
                </p:cNvSpPr>
                <p:nvPr/>
              </p:nvSpPr>
              <p:spPr bwMode="auto">
                <a:xfrm>
                  <a:off x="1360" y="375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81" name="Rectangle 196">
                  <a:extLst>
                    <a:ext uri="{FF2B5EF4-FFF2-40B4-BE49-F238E27FC236}">
                      <a16:creationId xmlns:a16="http://schemas.microsoft.com/office/drawing/2014/main" id="{7ABCC3C1-BB90-45D1-80DA-FD69185F2DC8}"/>
                    </a:ext>
                  </a:extLst>
                </p:cNvPr>
                <p:cNvSpPr>
                  <a:spLocks noChangeArrowheads="1"/>
                </p:cNvSpPr>
                <p:nvPr/>
              </p:nvSpPr>
              <p:spPr bwMode="auto">
                <a:xfrm>
                  <a:off x="1360" y="3841"/>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2" name="Rectangle 197">
                  <a:extLst>
                    <a:ext uri="{FF2B5EF4-FFF2-40B4-BE49-F238E27FC236}">
                      <a16:creationId xmlns:a16="http://schemas.microsoft.com/office/drawing/2014/main" id="{02272325-7E53-4F0C-910F-9E710FF60918}"/>
                    </a:ext>
                  </a:extLst>
                </p:cNvPr>
                <p:cNvSpPr>
                  <a:spLocks noChangeArrowheads="1"/>
                </p:cNvSpPr>
                <p:nvPr/>
              </p:nvSpPr>
              <p:spPr bwMode="auto">
                <a:xfrm>
                  <a:off x="1360" y="3927"/>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3" name="Rectangle 198">
                  <a:extLst>
                    <a:ext uri="{FF2B5EF4-FFF2-40B4-BE49-F238E27FC236}">
                      <a16:creationId xmlns:a16="http://schemas.microsoft.com/office/drawing/2014/main" id="{655A7E81-D2B2-4FAC-B904-0646038B9E27}"/>
                    </a:ext>
                  </a:extLst>
                </p:cNvPr>
                <p:cNvSpPr>
                  <a:spLocks noChangeArrowheads="1"/>
                </p:cNvSpPr>
                <p:nvPr/>
              </p:nvSpPr>
              <p:spPr bwMode="auto">
                <a:xfrm>
                  <a:off x="1360" y="401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84" name="Rectangle 199">
                  <a:extLst>
                    <a:ext uri="{FF2B5EF4-FFF2-40B4-BE49-F238E27FC236}">
                      <a16:creationId xmlns:a16="http://schemas.microsoft.com/office/drawing/2014/main" id="{5BE9C79B-2F1E-46D3-A9F8-CCBF649D0819}"/>
                    </a:ext>
                  </a:extLst>
                </p:cNvPr>
                <p:cNvSpPr>
                  <a:spLocks noChangeArrowheads="1"/>
                </p:cNvSpPr>
                <p:nvPr/>
              </p:nvSpPr>
              <p:spPr bwMode="auto">
                <a:xfrm>
                  <a:off x="1360" y="4100"/>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5" name="Freeform 200">
                  <a:extLst>
                    <a:ext uri="{FF2B5EF4-FFF2-40B4-BE49-F238E27FC236}">
                      <a16:creationId xmlns:a16="http://schemas.microsoft.com/office/drawing/2014/main" id="{0D6D66BA-A571-4F44-BDF4-262247D2DF9A}"/>
                    </a:ext>
                  </a:extLst>
                </p:cNvPr>
                <p:cNvSpPr>
                  <a:spLocks/>
                </p:cNvSpPr>
                <p:nvPr/>
              </p:nvSpPr>
              <p:spPr bwMode="auto">
                <a:xfrm>
                  <a:off x="1849" y="3171"/>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6" name="Freeform 201">
                  <a:extLst>
                    <a:ext uri="{FF2B5EF4-FFF2-40B4-BE49-F238E27FC236}">
                      <a16:creationId xmlns:a16="http://schemas.microsoft.com/office/drawing/2014/main" id="{EDC13758-5E7F-40AC-9B5E-4B8B0A3441A3}"/>
                    </a:ext>
                  </a:extLst>
                </p:cNvPr>
                <p:cNvSpPr>
                  <a:spLocks/>
                </p:cNvSpPr>
                <p:nvPr/>
              </p:nvSpPr>
              <p:spPr bwMode="auto">
                <a:xfrm>
                  <a:off x="1849" y="3258"/>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7" name="Freeform 202">
                  <a:extLst>
                    <a:ext uri="{FF2B5EF4-FFF2-40B4-BE49-F238E27FC236}">
                      <a16:creationId xmlns:a16="http://schemas.microsoft.com/office/drawing/2014/main" id="{4469788F-0CC6-4D04-94C5-60654B54C8CE}"/>
                    </a:ext>
                  </a:extLst>
                </p:cNvPr>
                <p:cNvSpPr>
                  <a:spLocks/>
                </p:cNvSpPr>
                <p:nvPr/>
              </p:nvSpPr>
              <p:spPr bwMode="auto">
                <a:xfrm>
                  <a:off x="1849" y="3344"/>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8" name="Freeform 203">
                  <a:extLst>
                    <a:ext uri="{FF2B5EF4-FFF2-40B4-BE49-F238E27FC236}">
                      <a16:creationId xmlns:a16="http://schemas.microsoft.com/office/drawing/2014/main" id="{8ED04FE9-E3B5-4E90-8D5D-D761F84B2BB7}"/>
                    </a:ext>
                  </a:extLst>
                </p:cNvPr>
                <p:cNvSpPr>
                  <a:spLocks/>
                </p:cNvSpPr>
                <p:nvPr/>
              </p:nvSpPr>
              <p:spPr bwMode="auto">
                <a:xfrm>
                  <a:off x="1849" y="3430"/>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9" name="Freeform 204">
                  <a:extLst>
                    <a:ext uri="{FF2B5EF4-FFF2-40B4-BE49-F238E27FC236}">
                      <a16:creationId xmlns:a16="http://schemas.microsoft.com/office/drawing/2014/main" id="{ED4588AA-07BE-48E2-A54B-39E8F81A27D1}"/>
                    </a:ext>
                  </a:extLst>
                </p:cNvPr>
                <p:cNvSpPr>
                  <a:spLocks/>
                </p:cNvSpPr>
                <p:nvPr/>
              </p:nvSpPr>
              <p:spPr bwMode="auto">
                <a:xfrm>
                  <a:off x="1849" y="3516"/>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0" name="Freeform 205">
                  <a:extLst>
                    <a:ext uri="{FF2B5EF4-FFF2-40B4-BE49-F238E27FC236}">
                      <a16:creationId xmlns:a16="http://schemas.microsoft.com/office/drawing/2014/main" id="{0FC7CC58-530D-45D8-9968-9D818ACA8EE7}"/>
                    </a:ext>
                  </a:extLst>
                </p:cNvPr>
                <p:cNvSpPr>
                  <a:spLocks/>
                </p:cNvSpPr>
                <p:nvPr/>
              </p:nvSpPr>
              <p:spPr bwMode="auto">
                <a:xfrm>
                  <a:off x="1849" y="3602"/>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1" name="Freeform 206">
                  <a:extLst>
                    <a:ext uri="{FF2B5EF4-FFF2-40B4-BE49-F238E27FC236}">
                      <a16:creationId xmlns:a16="http://schemas.microsoft.com/office/drawing/2014/main" id="{B7E8762D-8AF9-4760-89BC-58291AC1D028}"/>
                    </a:ext>
                  </a:extLst>
                </p:cNvPr>
                <p:cNvSpPr>
                  <a:spLocks/>
                </p:cNvSpPr>
                <p:nvPr/>
              </p:nvSpPr>
              <p:spPr bwMode="auto">
                <a:xfrm>
                  <a:off x="1849" y="3689"/>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2" name="Freeform 207">
                  <a:extLst>
                    <a:ext uri="{FF2B5EF4-FFF2-40B4-BE49-F238E27FC236}">
                      <a16:creationId xmlns:a16="http://schemas.microsoft.com/office/drawing/2014/main" id="{BFC486FE-D138-44AD-8901-79E0678C179D}"/>
                    </a:ext>
                  </a:extLst>
                </p:cNvPr>
                <p:cNvSpPr>
                  <a:spLocks/>
                </p:cNvSpPr>
                <p:nvPr/>
              </p:nvSpPr>
              <p:spPr bwMode="auto">
                <a:xfrm>
                  <a:off x="1849" y="3776"/>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3" name="Freeform 208">
                  <a:extLst>
                    <a:ext uri="{FF2B5EF4-FFF2-40B4-BE49-F238E27FC236}">
                      <a16:creationId xmlns:a16="http://schemas.microsoft.com/office/drawing/2014/main" id="{841ED4A4-B491-41E1-867B-2DD5A224F21F}"/>
                    </a:ext>
                  </a:extLst>
                </p:cNvPr>
                <p:cNvSpPr>
                  <a:spLocks/>
                </p:cNvSpPr>
                <p:nvPr/>
              </p:nvSpPr>
              <p:spPr bwMode="auto">
                <a:xfrm>
                  <a:off x="1849" y="3862"/>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4" name="Freeform 209">
                  <a:extLst>
                    <a:ext uri="{FF2B5EF4-FFF2-40B4-BE49-F238E27FC236}">
                      <a16:creationId xmlns:a16="http://schemas.microsoft.com/office/drawing/2014/main" id="{738FA5D0-B02F-40A4-BA5F-39103E1E1AF8}"/>
                    </a:ext>
                  </a:extLst>
                </p:cNvPr>
                <p:cNvSpPr>
                  <a:spLocks/>
                </p:cNvSpPr>
                <p:nvPr/>
              </p:nvSpPr>
              <p:spPr bwMode="auto">
                <a:xfrm>
                  <a:off x="1849" y="3948"/>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5" name="Freeform 210">
                  <a:extLst>
                    <a:ext uri="{FF2B5EF4-FFF2-40B4-BE49-F238E27FC236}">
                      <a16:creationId xmlns:a16="http://schemas.microsoft.com/office/drawing/2014/main" id="{5B6CA64B-92E2-4C66-9CEB-9B54D998497E}"/>
                    </a:ext>
                  </a:extLst>
                </p:cNvPr>
                <p:cNvSpPr>
                  <a:spLocks/>
                </p:cNvSpPr>
                <p:nvPr/>
              </p:nvSpPr>
              <p:spPr bwMode="auto">
                <a:xfrm>
                  <a:off x="1849" y="4034"/>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6" name="Freeform 211">
                  <a:extLst>
                    <a:ext uri="{FF2B5EF4-FFF2-40B4-BE49-F238E27FC236}">
                      <a16:creationId xmlns:a16="http://schemas.microsoft.com/office/drawing/2014/main" id="{CDC8E8F3-AE38-471E-B3AA-67F7FC14DF6B}"/>
                    </a:ext>
                  </a:extLst>
                </p:cNvPr>
                <p:cNvSpPr>
                  <a:spLocks/>
                </p:cNvSpPr>
                <p:nvPr/>
              </p:nvSpPr>
              <p:spPr bwMode="auto">
                <a:xfrm>
                  <a:off x="1849" y="4120"/>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624" name="Text Box 212">
                <a:extLst>
                  <a:ext uri="{FF2B5EF4-FFF2-40B4-BE49-F238E27FC236}">
                    <a16:creationId xmlns:a16="http://schemas.microsoft.com/office/drawing/2014/main" id="{C949B581-D66C-4934-A44B-A019AFAE1033}"/>
                  </a:ext>
                </a:extLst>
              </p:cNvPr>
              <p:cNvSpPr txBox="1">
                <a:spLocks noChangeArrowheads="1"/>
              </p:cNvSpPr>
              <p:nvPr/>
            </p:nvSpPr>
            <p:spPr bwMode="auto">
              <a:xfrm>
                <a:off x="1576" y="2948"/>
                <a:ext cx="29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6600"/>
                    </a:solidFill>
                    <a:ea typeface="宋体" panose="02010600030101010101" pitchFamily="2" charset="-122"/>
                  </a:rPr>
                  <a:t>页表</a:t>
                </a:r>
              </a:p>
            </p:txBody>
          </p:sp>
        </p:grpSp>
        <p:grpSp>
          <p:nvGrpSpPr>
            <p:cNvPr id="153620" name="Group 214">
              <a:extLst>
                <a:ext uri="{FF2B5EF4-FFF2-40B4-BE49-F238E27FC236}">
                  <a16:creationId xmlns:a16="http://schemas.microsoft.com/office/drawing/2014/main" id="{8FB8640A-931F-4832-81E9-CE71B0A1A6B9}"/>
                </a:ext>
              </a:extLst>
            </p:cNvPr>
            <p:cNvGrpSpPr>
              <a:grpSpLocks/>
            </p:cNvGrpSpPr>
            <p:nvPr/>
          </p:nvGrpSpPr>
          <p:grpSpPr bwMode="auto">
            <a:xfrm>
              <a:off x="881" y="2240"/>
              <a:ext cx="445" cy="219"/>
              <a:chOff x="881" y="2240"/>
              <a:chExt cx="445" cy="219"/>
            </a:xfrm>
          </p:grpSpPr>
          <p:sp>
            <p:nvSpPr>
              <p:cNvPr id="153621" name="Line 215">
                <a:extLst>
                  <a:ext uri="{FF2B5EF4-FFF2-40B4-BE49-F238E27FC236}">
                    <a16:creationId xmlns:a16="http://schemas.microsoft.com/office/drawing/2014/main" id="{8EA4673B-06A2-4024-9651-15338FC66493}"/>
                  </a:ext>
                </a:extLst>
              </p:cNvPr>
              <p:cNvSpPr>
                <a:spLocks noChangeShapeType="1"/>
              </p:cNvSpPr>
              <p:nvPr/>
            </p:nvSpPr>
            <p:spPr bwMode="auto">
              <a:xfrm>
                <a:off x="881" y="2448"/>
                <a:ext cx="445" cy="1"/>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22" name="Line 216">
                <a:extLst>
                  <a:ext uri="{FF2B5EF4-FFF2-40B4-BE49-F238E27FC236}">
                    <a16:creationId xmlns:a16="http://schemas.microsoft.com/office/drawing/2014/main" id="{E69249D4-1CC9-4359-8254-C1947CDA7F54}"/>
                  </a:ext>
                </a:extLst>
              </p:cNvPr>
              <p:cNvSpPr>
                <a:spLocks noChangeShapeType="1"/>
              </p:cNvSpPr>
              <p:nvPr/>
            </p:nvSpPr>
            <p:spPr bwMode="auto">
              <a:xfrm>
                <a:off x="887" y="2240"/>
                <a:ext cx="0" cy="219"/>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sp>
        <p:nvSpPr>
          <p:cNvPr id="785625" name="Text Box 217">
            <a:extLst>
              <a:ext uri="{FF2B5EF4-FFF2-40B4-BE49-F238E27FC236}">
                <a16:creationId xmlns:a16="http://schemas.microsoft.com/office/drawing/2014/main" id="{E1D3A337-E478-43D5-8EF4-71AC519D9E37}"/>
              </a:ext>
            </a:extLst>
          </p:cNvPr>
          <p:cNvSpPr txBox="1">
            <a:spLocks noChangeArrowheads="1"/>
          </p:cNvSpPr>
          <p:nvPr/>
        </p:nvSpPr>
        <p:spPr bwMode="auto">
          <a:xfrm>
            <a:off x="250825" y="2889250"/>
            <a:ext cx="11255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若</a:t>
            </a:r>
            <a:r>
              <a:rPr kumimoji="1" lang="en-US" altLang="zh-CN" sz="2000" b="1">
                <a:solidFill>
                  <a:srgbClr val="0000FF"/>
                </a:solidFill>
                <a:ea typeface="黑体" panose="02010609060101010101" pitchFamily="49" charset="-122"/>
              </a:rPr>
              <a:t>TLB</a:t>
            </a:r>
            <a:r>
              <a:rPr kumimoji="1" lang="zh-CN" altLang="en-US" sz="2000" b="1">
                <a:solidFill>
                  <a:srgbClr val="0000FF"/>
                </a:solidFill>
                <a:ea typeface="黑体" panose="02010609060101010101" pitchFamily="49" charset="-122"/>
              </a:rPr>
              <a:t>中的</a:t>
            </a:r>
            <a:r>
              <a:rPr kumimoji="1" lang="en-US" altLang="zh-CN" sz="2000" b="1">
                <a:solidFill>
                  <a:srgbClr val="0000FF"/>
                </a:solidFill>
                <a:ea typeface="黑体" panose="02010609060101010101" pitchFamily="49" charset="-122"/>
              </a:rPr>
              <a:t>V=0 </a:t>
            </a:r>
            <a:r>
              <a:rPr kumimoji="1" lang="zh-CN" altLang="en-US" sz="2000" b="1">
                <a:solidFill>
                  <a:srgbClr val="0000FF"/>
                </a:solidFill>
                <a:ea typeface="黑体" panose="02010609060101010101" pitchFamily="49" charset="-122"/>
              </a:rPr>
              <a:t>或</a:t>
            </a:r>
            <a:r>
              <a:rPr kumimoji="1" lang="en-US" altLang="zh-CN" sz="2000" b="1">
                <a:solidFill>
                  <a:srgbClr val="0000FF"/>
                </a:solidFill>
                <a:ea typeface="黑体" panose="02010609060101010101" pitchFamily="49" charset="-122"/>
              </a:rPr>
              <a:t>Tag≠VA,</a:t>
            </a:r>
            <a:r>
              <a:rPr kumimoji="1" lang="zh-CN" altLang="en-US" sz="2000" b="1">
                <a:solidFill>
                  <a:srgbClr val="0000FF"/>
                </a:solidFill>
                <a:ea typeface="黑体" panose="02010609060101010101" pitchFamily="49" charset="-122"/>
              </a:rPr>
              <a:t>则到页表中找</a:t>
            </a:r>
          </a:p>
        </p:txBody>
      </p:sp>
      <p:sp>
        <p:nvSpPr>
          <p:cNvPr id="785626" name="Text Box 218">
            <a:extLst>
              <a:ext uri="{FF2B5EF4-FFF2-40B4-BE49-F238E27FC236}">
                <a16:creationId xmlns:a16="http://schemas.microsoft.com/office/drawing/2014/main" id="{71187884-E57F-40B3-8A99-84C55B06598E}"/>
              </a:ext>
            </a:extLst>
          </p:cNvPr>
          <p:cNvSpPr txBox="1">
            <a:spLocks noChangeArrowheads="1"/>
          </p:cNvSpPr>
          <p:nvPr/>
        </p:nvSpPr>
        <p:spPr bwMode="auto">
          <a:xfrm>
            <a:off x="206375" y="4598988"/>
            <a:ext cx="13954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若页表中的</a:t>
            </a:r>
            <a:r>
              <a:rPr kumimoji="1" lang="en-US" altLang="zh-CN" sz="2000" b="1">
                <a:solidFill>
                  <a:srgbClr val="0000FF"/>
                </a:solidFill>
                <a:ea typeface="黑体" panose="02010609060101010101" pitchFamily="49" charset="-122"/>
              </a:rPr>
              <a:t>V=0</a:t>
            </a:r>
            <a:r>
              <a:rPr kumimoji="1" lang="zh-CN" altLang="en-US" sz="2000" b="1">
                <a:solidFill>
                  <a:srgbClr val="0000FF"/>
                </a:solidFill>
                <a:ea typeface="黑体" panose="02010609060101010101" pitchFamily="49" charset="-122"/>
              </a:rPr>
              <a:t>，则缺页，到磁盘中找</a:t>
            </a:r>
          </a:p>
        </p:txBody>
      </p:sp>
      <p:sp>
        <p:nvSpPr>
          <p:cNvPr id="785627" name="Text Box 219">
            <a:extLst>
              <a:ext uri="{FF2B5EF4-FFF2-40B4-BE49-F238E27FC236}">
                <a16:creationId xmlns:a16="http://schemas.microsoft.com/office/drawing/2014/main" id="{8AD80F7A-63E6-412E-A353-BEB50F6CA098}"/>
              </a:ext>
            </a:extLst>
          </p:cNvPr>
          <p:cNvSpPr txBox="1">
            <a:spLocks noChangeArrowheads="1"/>
          </p:cNvSpPr>
          <p:nvPr/>
        </p:nvSpPr>
        <p:spPr bwMode="auto">
          <a:xfrm>
            <a:off x="4257675" y="5454650"/>
            <a:ext cx="20701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rPr>
              <a:t>主存页表中需要</a:t>
            </a:r>
            <a:r>
              <a:rPr kumimoji="1" lang="en-US" altLang="zh-CN" sz="2000" b="1">
                <a:solidFill>
                  <a:srgbClr val="CC0000"/>
                </a:solidFill>
                <a:ea typeface="黑体" panose="02010609060101010101" pitchFamily="49" charset="-122"/>
              </a:rPr>
              <a:t>Tag</a:t>
            </a:r>
            <a:r>
              <a:rPr kumimoji="1" lang="zh-CN" altLang="en-US" sz="2000" b="1">
                <a:solidFill>
                  <a:srgbClr val="CC0000"/>
                </a:solidFill>
                <a:ea typeface="黑体" panose="02010609060101010101" pitchFamily="49" charset="-122"/>
              </a:rPr>
              <a:t>吗？为什么？</a:t>
            </a:r>
          </a:p>
        </p:txBody>
      </p:sp>
      <p:sp>
        <p:nvSpPr>
          <p:cNvPr id="206" name="Text Box 219">
            <a:extLst>
              <a:ext uri="{FF2B5EF4-FFF2-40B4-BE49-F238E27FC236}">
                <a16:creationId xmlns:a16="http://schemas.microsoft.com/office/drawing/2014/main" id="{76641713-6346-49AC-88A7-02EE58511518}"/>
              </a:ext>
            </a:extLst>
          </p:cNvPr>
          <p:cNvSpPr txBox="1">
            <a:spLocks noChangeArrowheads="1"/>
          </p:cNvSpPr>
          <p:nvPr/>
        </p:nvSpPr>
        <p:spPr bwMode="auto">
          <a:xfrm>
            <a:off x="5381625" y="77311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ts val="0"/>
              </a:spcBef>
              <a:defRPr/>
            </a:pPr>
            <a:r>
              <a:rPr kumimoji="1" lang="zh-CN" altLang="en-US" sz="2000" b="1" dirty="0">
                <a:solidFill>
                  <a:srgbClr val="CC0000"/>
                </a:solidFill>
                <a:ea typeface="黑体" pitchFamily="49" charset="-122"/>
              </a:rPr>
              <a:t>这里的</a:t>
            </a:r>
            <a:r>
              <a:rPr kumimoji="1" lang="en-US" altLang="zh-CN" sz="2000" b="1" dirty="0">
                <a:solidFill>
                  <a:srgbClr val="CC0000"/>
                </a:solidFill>
                <a:ea typeface="黑体" pitchFamily="49" charset="-122"/>
              </a:rPr>
              <a:t>TLB</a:t>
            </a:r>
            <a:r>
              <a:rPr kumimoji="1" lang="zh-CN" altLang="en-US" sz="2000" b="1" dirty="0">
                <a:solidFill>
                  <a:srgbClr val="CC0000"/>
                </a:solidFill>
                <a:ea typeface="黑体" pitchFamily="49" charset="-122"/>
              </a:rPr>
              <a:t>采用何映射方式？</a:t>
            </a:r>
            <a:endParaRPr kumimoji="1" lang="en-US" altLang="zh-CN" sz="2000" b="1" dirty="0">
              <a:solidFill>
                <a:srgbClr val="CC0000"/>
              </a:solidFill>
              <a:ea typeface="黑体" pitchFamily="49" charset="-122"/>
            </a:endParaRPr>
          </a:p>
          <a:p>
            <a:pPr eaLnBrk="1" hangingPunct="1">
              <a:spcBef>
                <a:spcPts val="0"/>
              </a:spcBef>
              <a:defRPr/>
            </a:pPr>
            <a:r>
              <a:rPr kumimoji="1" lang="zh-CN" altLang="en-US" sz="2000" b="1" dirty="0">
                <a:solidFill>
                  <a:schemeClr val="tx2">
                    <a:lumMod val="60000"/>
                    <a:lumOff val="40000"/>
                  </a:schemeClr>
                </a:solidFill>
                <a:ea typeface="黑体" pitchFamily="49" charset="-122"/>
              </a:rPr>
              <a:t>全相联！</a:t>
            </a:r>
            <a:r>
              <a:rPr kumimoji="1" lang="en-US" altLang="zh-CN" sz="2000" b="1" dirty="0">
                <a:solidFill>
                  <a:schemeClr val="tx2">
                    <a:lumMod val="60000"/>
                    <a:lumOff val="40000"/>
                  </a:schemeClr>
                </a:solidFill>
                <a:ea typeface="黑体" pitchFamily="49" charset="-122"/>
              </a:rPr>
              <a:t>VP#</a:t>
            </a:r>
            <a:r>
              <a:rPr kumimoji="1" lang="zh-CN" altLang="en-US" sz="2000" b="1" dirty="0">
                <a:solidFill>
                  <a:schemeClr val="tx2">
                    <a:lumMod val="60000"/>
                    <a:lumOff val="40000"/>
                  </a:schemeClr>
                </a:solidFill>
                <a:ea typeface="黑体" pitchFamily="49" charset="-122"/>
              </a:rPr>
              <a:t>需和每个</a:t>
            </a:r>
            <a:r>
              <a:rPr kumimoji="1" lang="en-US" altLang="zh-CN" sz="2000" b="1" dirty="0">
                <a:solidFill>
                  <a:schemeClr val="tx2">
                    <a:lumMod val="60000"/>
                    <a:lumOff val="40000"/>
                  </a:schemeClr>
                </a:solidFill>
                <a:ea typeface="黑体" pitchFamily="49" charset="-122"/>
              </a:rPr>
              <a:t>tag</a:t>
            </a:r>
            <a:r>
              <a:rPr kumimoji="1" lang="zh-CN" altLang="en-US" sz="2000" b="1" dirty="0">
                <a:solidFill>
                  <a:schemeClr val="tx2">
                    <a:lumMod val="60000"/>
                    <a:lumOff val="40000"/>
                  </a:schemeClr>
                </a:solidFill>
                <a:ea typeface="黑体" pitchFamily="49" charset="-122"/>
              </a:rPr>
              <a:t>比较</a:t>
            </a:r>
          </a:p>
        </p:txBody>
      </p:sp>
      <p:sp>
        <p:nvSpPr>
          <p:cNvPr id="208" name="Text Box 220">
            <a:extLst>
              <a:ext uri="{FF2B5EF4-FFF2-40B4-BE49-F238E27FC236}">
                <a16:creationId xmlns:a16="http://schemas.microsoft.com/office/drawing/2014/main" id="{607F7DDA-A8D6-4C02-B071-7F06995651E5}"/>
              </a:ext>
            </a:extLst>
          </p:cNvPr>
          <p:cNvSpPr txBox="1">
            <a:spLocks noChangeArrowheads="1"/>
          </p:cNvSpPr>
          <p:nvPr/>
        </p:nvSpPr>
        <p:spPr bwMode="auto">
          <a:xfrm>
            <a:off x="206375" y="6348413"/>
            <a:ext cx="40513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问题：引入</a:t>
            </a:r>
            <a:r>
              <a:rPr kumimoji="1" lang="en-US" altLang="zh-CN" sz="2200" b="1">
                <a:solidFill>
                  <a:srgbClr val="CC0000"/>
                </a:solidFill>
                <a:latin typeface="微软雅黑" panose="020B0503020204020204" pitchFamily="34" charset="-122"/>
                <a:ea typeface="微软雅黑" panose="020B0503020204020204" pitchFamily="34" charset="-122"/>
              </a:rPr>
              <a:t>TLB</a:t>
            </a:r>
            <a:r>
              <a:rPr kumimoji="1" lang="zh-CN" altLang="en-US" sz="2200" b="1">
                <a:solidFill>
                  <a:srgbClr val="CC0000"/>
                </a:solidFill>
                <a:latin typeface="微软雅黑" panose="020B0503020204020204" pitchFamily="34" charset="-122"/>
                <a:ea typeface="微软雅黑" panose="020B0503020204020204" pitchFamily="34" charset="-122"/>
              </a:rPr>
              <a:t>的目的是什么？</a:t>
            </a:r>
          </a:p>
        </p:txBody>
      </p:sp>
      <p:sp>
        <p:nvSpPr>
          <p:cNvPr id="209" name="Text Box 221">
            <a:extLst>
              <a:ext uri="{FF2B5EF4-FFF2-40B4-BE49-F238E27FC236}">
                <a16:creationId xmlns:a16="http://schemas.microsoft.com/office/drawing/2014/main" id="{B615ACDD-F481-400D-8DBE-4449EFA33276}"/>
              </a:ext>
            </a:extLst>
          </p:cNvPr>
          <p:cNvSpPr txBox="1">
            <a:spLocks noChangeArrowheads="1"/>
          </p:cNvSpPr>
          <p:nvPr/>
        </p:nvSpPr>
        <p:spPr bwMode="auto">
          <a:xfrm>
            <a:off x="4437063" y="6399213"/>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减少到内存查页表的次数！</a:t>
            </a:r>
            <a:endParaRPr kumimoji="1" lang="en-US" altLang="zh-CN" sz="2000" b="1">
              <a:solidFill>
                <a:srgbClr val="0000FF"/>
              </a:solidFill>
              <a:ea typeface="黑体" panose="02010609060101010101" pitchFamily="49" charset="-122"/>
            </a:endParaRPr>
          </a:p>
        </p:txBody>
      </p:sp>
      <p:sp>
        <p:nvSpPr>
          <p:cNvPr id="2" name="灯片编号占位符 1">
            <a:extLst>
              <a:ext uri="{FF2B5EF4-FFF2-40B4-BE49-F238E27FC236}">
                <a16:creationId xmlns:a16="http://schemas.microsoft.com/office/drawing/2014/main" id="{EA483932-0CBF-4E70-A33D-F97BB8096017}"/>
              </a:ext>
            </a:extLst>
          </p:cNvPr>
          <p:cNvSpPr>
            <a:spLocks noGrp="1"/>
          </p:cNvSpPr>
          <p:nvPr>
            <p:ph type="sldNum" sz="quarter" idx="10"/>
          </p:nvPr>
        </p:nvSpPr>
        <p:spPr/>
        <p:txBody>
          <a:bodyPr/>
          <a:lstStyle/>
          <a:p>
            <a:pPr>
              <a:defRPr/>
            </a:pPr>
            <a:fld id="{E5695708-78D6-49FC-AD1D-A92B2AA36AF2}" type="slidenum">
              <a:rPr lang="zh-CN" altLang="en-US" smtClean="0"/>
              <a:pPr>
                <a:defRPr/>
              </a:pPr>
              <a:t>75</a:t>
            </a:fld>
            <a:endParaRPr lang="zh-CN" altLang="en-US"/>
          </a:p>
        </p:txBody>
      </p:sp>
    </p:spTree>
    <p:extLst>
      <p:ext uri="{BB962C8B-B14F-4D97-AF65-F5344CB8AC3E}">
        <p14:creationId xmlns:p14="http://schemas.microsoft.com/office/powerpoint/2010/main" val="646445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621"/>
                                        </p:tgtEl>
                                        <p:attrNameLst>
                                          <p:attrName>style.visibility</p:attrName>
                                        </p:attrNameLst>
                                      </p:cBhvr>
                                      <p:to>
                                        <p:strVal val="visible"/>
                                      </p:to>
                                    </p:set>
                                    <p:animEffect transition="in" filter="blinds(horizontal)">
                                      <p:cBhvr>
                                        <p:cTn id="7" dur="500"/>
                                        <p:tgtEl>
                                          <p:spTgt spid="785621"/>
                                        </p:tgtEl>
                                      </p:cBhvr>
                                    </p:animEffect>
                                  </p:childTnLst>
                                  <p:subTnLst>
                                    <p:animClr clrSpc="rgb" dir="cw">
                                      <p:cBhvr override="childStyle">
                                        <p:cTn dur="1" fill="hold" display="0" masterRel="nextClick" afterEffect="1"/>
                                        <p:tgtEl>
                                          <p:spTgt spid="785621"/>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625"/>
                                        </p:tgtEl>
                                        <p:attrNameLst>
                                          <p:attrName>style.visibility</p:attrName>
                                        </p:attrNameLst>
                                      </p:cBhvr>
                                      <p:to>
                                        <p:strVal val="visible"/>
                                      </p:to>
                                    </p:set>
                                    <p:animEffect transition="in" filter="blinds(horizontal)">
                                      <p:cBhvr>
                                        <p:cTn id="12" dur="500"/>
                                        <p:tgtEl>
                                          <p:spTgt spid="785625"/>
                                        </p:tgtEl>
                                      </p:cBhvr>
                                    </p:animEffect>
                                  </p:childTnLst>
                                  <p:subTnLst>
                                    <p:animClr clrSpc="rgb" dir="cw">
                                      <p:cBhvr override="childStyle">
                                        <p:cTn dur="1" fill="hold" display="0" masterRel="nextClick" afterEffect="1"/>
                                        <p:tgtEl>
                                          <p:spTgt spid="785625"/>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626"/>
                                        </p:tgtEl>
                                        <p:attrNameLst>
                                          <p:attrName>style.visibility</p:attrName>
                                        </p:attrNameLst>
                                      </p:cBhvr>
                                      <p:to>
                                        <p:strVal val="visible"/>
                                      </p:to>
                                    </p:set>
                                    <p:animEffect transition="in" filter="blinds(horizontal)">
                                      <p:cBhvr>
                                        <p:cTn id="17" dur="500"/>
                                        <p:tgtEl>
                                          <p:spTgt spid="785626"/>
                                        </p:tgtEl>
                                      </p:cBhvr>
                                    </p:animEffect>
                                  </p:childTnLst>
                                  <p:subTnLst>
                                    <p:animClr clrSpc="rgb" dir="cw">
                                      <p:cBhvr override="childStyle">
                                        <p:cTn dur="1" fill="hold" display="0" masterRel="nextClick" afterEffect="1"/>
                                        <p:tgtEl>
                                          <p:spTgt spid="785626"/>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5627"/>
                                        </p:tgtEl>
                                        <p:attrNameLst>
                                          <p:attrName>style.visibility</p:attrName>
                                        </p:attrNameLst>
                                      </p:cBhvr>
                                      <p:to>
                                        <p:strVal val="visible"/>
                                      </p:to>
                                    </p:set>
                                    <p:animEffect transition="in" filter="blinds(horizontal)">
                                      <p:cBhvr>
                                        <p:cTn id="22" dur="500"/>
                                        <p:tgtEl>
                                          <p:spTgt spid="7856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
                                            <p:txEl>
                                              <p:pRg st="0" end="0"/>
                                            </p:txEl>
                                          </p:spTgt>
                                        </p:tgtEl>
                                        <p:attrNameLst>
                                          <p:attrName>style.visibility</p:attrName>
                                        </p:attrNameLst>
                                      </p:cBhvr>
                                      <p:to>
                                        <p:strVal val="visible"/>
                                      </p:to>
                                    </p:set>
                                    <p:animEffect transition="in" filter="blinds(horizontal)">
                                      <p:cBhvr>
                                        <p:cTn id="27" dur="500"/>
                                        <p:tgtEl>
                                          <p:spTgt spid="2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xEl>
                                              <p:pRg st="1" end="1"/>
                                            </p:txEl>
                                          </p:spTgt>
                                        </p:tgtEl>
                                        <p:attrNameLst>
                                          <p:attrName>style.visibility</p:attrName>
                                        </p:attrNameLst>
                                      </p:cBhvr>
                                      <p:to>
                                        <p:strVal val="visible"/>
                                      </p:to>
                                    </p:set>
                                    <p:animEffect transition="in" filter="blinds(horizontal)">
                                      <p:cBhvr>
                                        <p:cTn id="32" dur="500"/>
                                        <p:tgtEl>
                                          <p:spTgt spid="20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blinds(horizontal)">
                                      <p:cBhvr>
                                        <p:cTn id="37" dur="500"/>
                                        <p:tgtEl>
                                          <p:spTgt spid="2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blinds(horizontal)">
                                      <p:cBhvr>
                                        <p:cTn id="42"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621" grpId="0"/>
      <p:bldP spid="785625" grpId="0"/>
      <p:bldP spid="785626" grpId="0"/>
      <p:bldP spid="785627" grpId="0" animBg="1"/>
      <p:bldP spid="208" grpId="0"/>
      <p:bldP spid="20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04D6CCD-8FB8-4080-8AE0-DB8F5AD70B9B}"/>
              </a:ext>
            </a:extLst>
          </p:cNvPr>
          <p:cNvSpPr>
            <a:spLocks noGrp="1" noChangeArrowheads="1"/>
          </p:cNvSpPr>
          <p:nvPr>
            <p:ph type="title" idx="4294967295"/>
          </p:nvPr>
        </p:nvSpPr>
        <p:spPr>
          <a:xfrm>
            <a:off x="1311275" y="128588"/>
            <a:ext cx="5768975" cy="533400"/>
          </a:xfrm>
          <a:noFill/>
        </p:spPr>
        <p:txBody>
          <a:bodyPr wrap="none"/>
          <a:lstStyle/>
          <a:p>
            <a:pPr eaLnBrk="1" hangingPunct="1"/>
            <a:r>
              <a:rPr lang="en-US" altLang="zh-CN">
                <a:solidFill>
                  <a:srgbClr val="CC0000"/>
                </a:solidFill>
              </a:rPr>
              <a:t>Translation Look-Aside Buffers</a:t>
            </a:r>
          </a:p>
        </p:txBody>
      </p:sp>
      <p:sp>
        <p:nvSpPr>
          <p:cNvPr id="155651" name="Text Box 57">
            <a:extLst>
              <a:ext uri="{FF2B5EF4-FFF2-40B4-BE49-F238E27FC236}">
                <a16:creationId xmlns:a16="http://schemas.microsoft.com/office/drawing/2014/main" id="{6FB1D67B-AF67-4380-9BA1-4462A64E503F}"/>
              </a:ext>
            </a:extLst>
          </p:cNvPr>
          <p:cNvSpPr txBox="1">
            <a:spLocks noChangeArrowheads="1"/>
          </p:cNvSpPr>
          <p:nvPr/>
        </p:nvSpPr>
        <p:spPr bwMode="auto">
          <a:xfrm>
            <a:off x="100013" y="1089025"/>
            <a:ext cx="1103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55652" name="Group 65">
            <a:extLst>
              <a:ext uri="{FF2B5EF4-FFF2-40B4-BE49-F238E27FC236}">
                <a16:creationId xmlns:a16="http://schemas.microsoft.com/office/drawing/2014/main" id="{C9917F40-8439-46AC-9502-925624A48160}"/>
              </a:ext>
            </a:extLst>
          </p:cNvPr>
          <p:cNvGrpSpPr>
            <a:grpSpLocks/>
          </p:cNvGrpSpPr>
          <p:nvPr/>
        </p:nvGrpSpPr>
        <p:grpSpPr bwMode="auto">
          <a:xfrm>
            <a:off x="836613" y="954088"/>
            <a:ext cx="8235950" cy="4659312"/>
            <a:chOff x="414" y="852"/>
            <a:chExt cx="4588" cy="2078"/>
          </a:xfrm>
        </p:grpSpPr>
        <p:sp>
          <p:nvSpPr>
            <p:cNvPr id="155655" name="Line 4">
              <a:extLst>
                <a:ext uri="{FF2B5EF4-FFF2-40B4-BE49-F238E27FC236}">
                  <a16:creationId xmlns:a16="http://schemas.microsoft.com/office/drawing/2014/main" id="{0E336358-93C1-461F-96DE-4447102B5FC1}"/>
                </a:ext>
              </a:extLst>
            </p:cNvPr>
            <p:cNvSpPr>
              <a:spLocks noChangeShapeType="1"/>
            </p:cNvSpPr>
            <p:nvPr/>
          </p:nvSpPr>
          <p:spPr bwMode="auto">
            <a:xfrm>
              <a:off x="504" y="1091"/>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6" name="Line 5">
              <a:extLst>
                <a:ext uri="{FF2B5EF4-FFF2-40B4-BE49-F238E27FC236}">
                  <a16:creationId xmlns:a16="http://schemas.microsoft.com/office/drawing/2014/main" id="{7F1DB56E-A564-45C5-94B1-0C995DD14459}"/>
                </a:ext>
              </a:extLst>
            </p:cNvPr>
            <p:cNvSpPr>
              <a:spLocks noChangeShapeType="1"/>
            </p:cNvSpPr>
            <p:nvPr/>
          </p:nvSpPr>
          <p:spPr bwMode="auto">
            <a:xfrm>
              <a:off x="1132" y="1095"/>
              <a:ext cx="0" cy="5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7" name="Line 6">
              <a:extLst>
                <a:ext uri="{FF2B5EF4-FFF2-40B4-BE49-F238E27FC236}">
                  <a16:creationId xmlns:a16="http://schemas.microsoft.com/office/drawing/2014/main" id="{255DF388-C5EE-4022-8DDB-A8DE6BA3AB83}"/>
                </a:ext>
              </a:extLst>
            </p:cNvPr>
            <p:cNvSpPr>
              <a:spLocks noChangeShapeType="1"/>
            </p:cNvSpPr>
            <p:nvPr/>
          </p:nvSpPr>
          <p:spPr bwMode="auto">
            <a:xfrm flipH="1">
              <a:off x="474" y="1689"/>
              <a:ext cx="6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8" name="Rectangle 7">
              <a:extLst>
                <a:ext uri="{FF2B5EF4-FFF2-40B4-BE49-F238E27FC236}">
                  <a16:creationId xmlns:a16="http://schemas.microsoft.com/office/drawing/2014/main" id="{F4E8C27F-5EC7-4F4C-BFED-E3459E98F61B}"/>
                </a:ext>
              </a:extLst>
            </p:cNvPr>
            <p:cNvSpPr>
              <a:spLocks noChangeArrowheads="1"/>
            </p:cNvSpPr>
            <p:nvPr/>
          </p:nvSpPr>
          <p:spPr bwMode="auto">
            <a:xfrm>
              <a:off x="540" y="1323"/>
              <a:ext cx="25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CU</a:t>
              </a:r>
            </a:p>
          </p:txBody>
        </p:sp>
        <p:sp>
          <p:nvSpPr>
            <p:cNvPr id="155659" name="Rectangle 8">
              <a:extLst>
                <a:ext uri="{FF2B5EF4-FFF2-40B4-BE49-F238E27FC236}">
                  <a16:creationId xmlns:a16="http://schemas.microsoft.com/office/drawing/2014/main" id="{0FA6B32E-FA16-4590-B5C7-8BE62D83DB69}"/>
                </a:ext>
              </a:extLst>
            </p:cNvPr>
            <p:cNvSpPr>
              <a:spLocks noChangeArrowheads="1"/>
            </p:cNvSpPr>
            <p:nvPr/>
          </p:nvSpPr>
          <p:spPr bwMode="auto">
            <a:xfrm>
              <a:off x="1544" y="1111"/>
              <a:ext cx="680" cy="265"/>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en-US" altLang="zh-CN" sz="1800" b="1">
                <a:solidFill>
                  <a:srgbClr val="CC0000"/>
                </a:solidFill>
                <a:ea typeface="宋体" panose="02010600030101010101" pitchFamily="2" charset="-122"/>
              </a:endParaRPr>
            </a:p>
            <a:p>
              <a:pPr algn="ctr"/>
              <a:r>
                <a:rPr lang="en-US" altLang="zh-CN" sz="1800" b="1">
                  <a:solidFill>
                    <a:srgbClr val="CC0000"/>
                  </a:solidFill>
                  <a:ea typeface="宋体" panose="02010600030101010101" pitchFamily="2" charset="-122"/>
                </a:rPr>
                <a:t>TLB</a:t>
              </a:r>
            </a:p>
            <a:p>
              <a:pPr algn="ctr"/>
              <a:endParaRPr lang="en-US" altLang="zh-CN" sz="1800" b="1">
                <a:solidFill>
                  <a:srgbClr val="CC0000"/>
                </a:solidFill>
                <a:ea typeface="宋体" panose="02010600030101010101" pitchFamily="2" charset="-122"/>
              </a:endParaRPr>
            </a:p>
          </p:txBody>
        </p:sp>
        <p:sp>
          <p:nvSpPr>
            <p:cNvPr id="155660" name="Rectangle 9">
              <a:extLst>
                <a:ext uri="{FF2B5EF4-FFF2-40B4-BE49-F238E27FC236}">
                  <a16:creationId xmlns:a16="http://schemas.microsoft.com/office/drawing/2014/main" id="{6D290EB6-0938-4FEA-ACFC-C7D81686054D}"/>
                </a:ext>
              </a:extLst>
            </p:cNvPr>
            <p:cNvSpPr>
              <a:spLocks noChangeArrowheads="1"/>
            </p:cNvSpPr>
            <p:nvPr/>
          </p:nvSpPr>
          <p:spPr bwMode="auto">
            <a:xfrm>
              <a:off x="2696" y="1019"/>
              <a:ext cx="680" cy="6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Cache</a:t>
              </a:r>
            </a:p>
          </p:txBody>
        </p:sp>
        <p:sp>
          <p:nvSpPr>
            <p:cNvPr id="155661" name="Rectangle 10">
              <a:extLst>
                <a:ext uri="{FF2B5EF4-FFF2-40B4-BE49-F238E27FC236}">
                  <a16:creationId xmlns:a16="http://schemas.microsoft.com/office/drawing/2014/main" id="{D8DCF441-C403-4B12-A26B-9806F84CC3CE}"/>
                </a:ext>
              </a:extLst>
            </p:cNvPr>
            <p:cNvSpPr>
              <a:spLocks noChangeArrowheads="1"/>
            </p:cNvSpPr>
            <p:nvPr/>
          </p:nvSpPr>
          <p:spPr bwMode="auto">
            <a:xfrm>
              <a:off x="3936" y="891"/>
              <a:ext cx="1066" cy="10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latin typeface="微软雅黑" panose="020B0503020204020204" pitchFamily="34" charset="-122"/>
                  <a:ea typeface="微软雅黑" panose="020B0503020204020204" pitchFamily="34" charset="-122"/>
                </a:rPr>
                <a:t>Main</a:t>
              </a:r>
            </a:p>
            <a:p>
              <a:pPr algn="ctr"/>
              <a:r>
                <a:rPr lang="en-US" altLang="zh-CN" sz="2000" b="1">
                  <a:latin typeface="微软雅黑" panose="020B0503020204020204" pitchFamily="34" charset="-122"/>
                  <a:ea typeface="微软雅黑" panose="020B0503020204020204" pitchFamily="34" charset="-122"/>
                </a:rPr>
                <a:t>Memory</a:t>
              </a:r>
            </a:p>
          </p:txBody>
        </p:sp>
        <p:grpSp>
          <p:nvGrpSpPr>
            <p:cNvPr id="155662" name="Group 54">
              <a:extLst>
                <a:ext uri="{FF2B5EF4-FFF2-40B4-BE49-F238E27FC236}">
                  <a16:creationId xmlns:a16="http://schemas.microsoft.com/office/drawing/2014/main" id="{5233900B-444C-4968-BB7D-F21B925592B4}"/>
                </a:ext>
              </a:extLst>
            </p:cNvPr>
            <p:cNvGrpSpPr>
              <a:grpSpLocks/>
            </p:cNvGrpSpPr>
            <p:nvPr/>
          </p:nvGrpSpPr>
          <p:grpSpPr bwMode="auto">
            <a:xfrm>
              <a:off x="1128" y="1631"/>
              <a:ext cx="1408" cy="1096"/>
              <a:chOff x="1529" y="1319"/>
              <a:chExt cx="1408" cy="1096"/>
            </a:xfrm>
          </p:grpSpPr>
          <p:sp>
            <p:nvSpPr>
              <p:cNvPr id="155702" name="Line 16">
                <a:extLst>
                  <a:ext uri="{FF2B5EF4-FFF2-40B4-BE49-F238E27FC236}">
                    <a16:creationId xmlns:a16="http://schemas.microsoft.com/office/drawing/2014/main" id="{6856CC17-4CBD-4DD4-9603-6B1EC144F064}"/>
                  </a:ext>
                </a:extLst>
              </p:cNvPr>
              <p:cNvSpPr>
                <a:spLocks noChangeShapeType="1"/>
              </p:cNvSpPr>
              <p:nvPr/>
            </p:nvSpPr>
            <p:spPr bwMode="auto">
              <a:xfrm flipH="1">
                <a:off x="1697" y="2415"/>
                <a:ext cx="1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3" name="Line 17">
                <a:extLst>
                  <a:ext uri="{FF2B5EF4-FFF2-40B4-BE49-F238E27FC236}">
                    <a16:creationId xmlns:a16="http://schemas.microsoft.com/office/drawing/2014/main" id="{2F491BF4-11B9-4B86-B191-0A5C59D9E07B}"/>
                  </a:ext>
                </a:extLst>
              </p:cNvPr>
              <p:cNvSpPr>
                <a:spLocks noChangeShapeType="1"/>
              </p:cNvSpPr>
              <p:nvPr/>
            </p:nvSpPr>
            <p:spPr bwMode="auto">
              <a:xfrm flipV="1">
                <a:off x="1689" y="1319"/>
                <a:ext cx="0" cy="1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4" name="Line 18">
                <a:extLst>
                  <a:ext uri="{FF2B5EF4-FFF2-40B4-BE49-F238E27FC236}">
                    <a16:creationId xmlns:a16="http://schemas.microsoft.com/office/drawing/2014/main" id="{A5FC67DC-8464-4D42-9AC5-F2607DE7BCED}"/>
                  </a:ext>
                </a:extLst>
              </p:cNvPr>
              <p:cNvSpPr>
                <a:spLocks noChangeShapeType="1"/>
              </p:cNvSpPr>
              <p:nvPr/>
            </p:nvSpPr>
            <p:spPr bwMode="auto">
              <a:xfrm flipH="1">
                <a:off x="1529" y="1323"/>
                <a:ext cx="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5663" name="Group 46">
              <a:extLst>
                <a:ext uri="{FF2B5EF4-FFF2-40B4-BE49-F238E27FC236}">
                  <a16:creationId xmlns:a16="http://schemas.microsoft.com/office/drawing/2014/main" id="{30DE246E-54B6-45D8-8AA9-E7CE79917819}"/>
                </a:ext>
              </a:extLst>
            </p:cNvPr>
            <p:cNvGrpSpPr>
              <a:grpSpLocks/>
            </p:cNvGrpSpPr>
            <p:nvPr/>
          </p:nvGrpSpPr>
          <p:grpSpPr bwMode="auto">
            <a:xfrm>
              <a:off x="1136" y="998"/>
              <a:ext cx="400" cy="205"/>
              <a:chOff x="1537" y="686"/>
              <a:chExt cx="400" cy="205"/>
            </a:xfrm>
          </p:grpSpPr>
          <p:sp>
            <p:nvSpPr>
              <p:cNvPr id="155700" name="Line 11">
                <a:extLst>
                  <a:ext uri="{FF2B5EF4-FFF2-40B4-BE49-F238E27FC236}">
                    <a16:creationId xmlns:a16="http://schemas.microsoft.com/office/drawing/2014/main" id="{5D754157-9DFC-4F4A-BA27-48C6607DCBAD}"/>
                  </a:ext>
                </a:extLst>
              </p:cNvPr>
              <p:cNvSpPr>
                <a:spLocks noChangeShapeType="1"/>
              </p:cNvSpPr>
              <p:nvPr/>
            </p:nvSpPr>
            <p:spPr bwMode="auto">
              <a:xfrm>
                <a:off x="1537" y="891"/>
                <a:ext cx="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1" name="Rectangle 24">
                <a:extLst>
                  <a:ext uri="{FF2B5EF4-FFF2-40B4-BE49-F238E27FC236}">
                    <a16:creationId xmlns:a16="http://schemas.microsoft.com/office/drawing/2014/main" id="{E12C9DD3-50CF-479C-892C-A33DD0A662FC}"/>
                  </a:ext>
                </a:extLst>
              </p:cNvPr>
              <p:cNvSpPr>
                <a:spLocks noChangeArrowheads="1"/>
              </p:cNvSpPr>
              <p:nvPr/>
            </p:nvSpPr>
            <p:spPr bwMode="auto">
              <a:xfrm>
                <a:off x="1557" y="686"/>
                <a:ext cx="24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VA</a:t>
                </a:r>
              </a:p>
            </p:txBody>
          </p:sp>
        </p:grpSp>
        <p:sp>
          <p:nvSpPr>
            <p:cNvPr id="155664" name="Rectangle 25">
              <a:extLst>
                <a:ext uri="{FF2B5EF4-FFF2-40B4-BE49-F238E27FC236}">
                  <a16:creationId xmlns:a16="http://schemas.microsoft.com/office/drawing/2014/main" id="{BC56BF75-1731-4880-8B03-1B40BF611816}"/>
                </a:ext>
              </a:extLst>
            </p:cNvPr>
            <p:cNvSpPr>
              <a:spLocks noChangeArrowheads="1"/>
            </p:cNvSpPr>
            <p:nvPr/>
          </p:nvSpPr>
          <p:spPr bwMode="auto">
            <a:xfrm>
              <a:off x="2500" y="863"/>
              <a:ext cx="24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PA</a:t>
              </a:r>
            </a:p>
          </p:txBody>
        </p:sp>
        <p:grpSp>
          <p:nvGrpSpPr>
            <p:cNvPr id="155665" name="Group 52">
              <a:extLst>
                <a:ext uri="{FF2B5EF4-FFF2-40B4-BE49-F238E27FC236}">
                  <a16:creationId xmlns:a16="http://schemas.microsoft.com/office/drawing/2014/main" id="{72D60C50-062B-4E23-A67A-01461814223D}"/>
                </a:ext>
              </a:extLst>
            </p:cNvPr>
            <p:cNvGrpSpPr>
              <a:grpSpLocks/>
            </p:cNvGrpSpPr>
            <p:nvPr/>
          </p:nvGrpSpPr>
          <p:grpSpPr bwMode="auto">
            <a:xfrm>
              <a:off x="3376" y="1019"/>
              <a:ext cx="552" cy="168"/>
              <a:chOff x="3777" y="707"/>
              <a:chExt cx="552" cy="168"/>
            </a:xfrm>
          </p:grpSpPr>
          <p:sp>
            <p:nvSpPr>
              <p:cNvPr id="155698" name="Line 13">
                <a:extLst>
                  <a:ext uri="{FF2B5EF4-FFF2-40B4-BE49-F238E27FC236}">
                    <a16:creationId xmlns:a16="http://schemas.microsoft.com/office/drawing/2014/main" id="{19D4DFE8-55BC-4EE6-9FEE-E573E7F8C8A9}"/>
                  </a:ext>
                </a:extLst>
              </p:cNvPr>
              <p:cNvSpPr>
                <a:spLocks noChangeShapeType="1"/>
              </p:cNvSpPr>
              <p:nvPr/>
            </p:nvSpPr>
            <p:spPr bwMode="auto">
              <a:xfrm>
                <a:off x="3777" y="875"/>
                <a:ext cx="5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9" name="Rectangle 26">
                <a:extLst>
                  <a:ext uri="{FF2B5EF4-FFF2-40B4-BE49-F238E27FC236}">
                    <a16:creationId xmlns:a16="http://schemas.microsoft.com/office/drawing/2014/main" id="{004E3220-0535-44E8-A997-0D18294D6FC6}"/>
                  </a:ext>
                </a:extLst>
              </p:cNvPr>
              <p:cNvSpPr>
                <a:spLocks noChangeArrowheads="1"/>
              </p:cNvSpPr>
              <p:nvPr/>
            </p:nvSpPr>
            <p:spPr bwMode="auto">
              <a:xfrm>
                <a:off x="3813" y="707"/>
                <a:ext cx="43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miss3</a:t>
                </a:r>
              </a:p>
            </p:txBody>
          </p:sp>
        </p:grpSp>
        <p:grpSp>
          <p:nvGrpSpPr>
            <p:cNvPr id="155666" name="Group 51">
              <a:extLst>
                <a:ext uri="{FF2B5EF4-FFF2-40B4-BE49-F238E27FC236}">
                  <a16:creationId xmlns:a16="http://schemas.microsoft.com/office/drawing/2014/main" id="{3C9CFE88-1486-499D-A2E1-19FD4E149C2F}"/>
                </a:ext>
              </a:extLst>
            </p:cNvPr>
            <p:cNvGrpSpPr>
              <a:grpSpLocks/>
            </p:cNvGrpSpPr>
            <p:nvPr/>
          </p:nvGrpSpPr>
          <p:grpSpPr bwMode="auto">
            <a:xfrm>
              <a:off x="2536" y="1595"/>
              <a:ext cx="397" cy="1107"/>
              <a:chOff x="2937" y="1283"/>
              <a:chExt cx="397" cy="1107"/>
            </a:xfrm>
          </p:grpSpPr>
          <p:sp>
            <p:nvSpPr>
              <p:cNvPr id="155695" name="Line 21">
                <a:extLst>
                  <a:ext uri="{FF2B5EF4-FFF2-40B4-BE49-F238E27FC236}">
                    <a16:creationId xmlns:a16="http://schemas.microsoft.com/office/drawing/2014/main" id="{E3FE22B4-DBB8-427B-9EB4-E8E513B3FFDE}"/>
                  </a:ext>
                </a:extLst>
              </p:cNvPr>
              <p:cNvSpPr>
                <a:spLocks noChangeShapeType="1"/>
              </p:cNvSpPr>
              <p:nvPr/>
            </p:nvSpPr>
            <p:spPr bwMode="auto">
              <a:xfrm flipH="1">
                <a:off x="2937" y="1283"/>
                <a:ext cx="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6" name="Line 22">
                <a:extLst>
                  <a:ext uri="{FF2B5EF4-FFF2-40B4-BE49-F238E27FC236}">
                    <a16:creationId xmlns:a16="http://schemas.microsoft.com/office/drawing/2014/main" id="{7A1047E3-1868-4F7C-A6F6-1B87499F5E82}"/>
                  </a:ext>
                </a:extLst>
              </p:cNvPr>
              <p:cNvSpPr>
                <a:spLocks noChangeShapeType="1"/>
              </p:cNvSpPr>
              <p:nvPr/>
            </p:nvSpPr>
            <p:spPr bwMode="auto">
              <a:xfrm flipH="1">
                <a:off x="2938" y="1287"/>
                <a:ext cx="7" cy="110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7" name="Rectangle 27">
                <a:extLst>
                  <a:ext uri="{FF2B5EF4-FFF2-40B4-BE49-F238E27FC236}">
                    <a16:creationId xmlns:a16="http://schemas.microsoft.com/office/drawing/2014/main" id="{7D95062A-46C7-4120-B829-5453347270F5}"/>
                  </a:ext>
                </a:extLst>
              </p:cNvPr>
              <p:cNvSpPr>
                <a:spLocks noChangeArrowheads="1"/>
              </p:cNvSpPr>
              <p:nvPr/>
            </p:nvSpPr>
            <p:spPr bwMode="auto">
              <a:xfrm>
                <a:off x="3037" y="1419"/>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endParaRPr lang="en-US" altLang="zh-CN" sz="1800" b="1">
                  <a:ea typeface="宋体" panose="02010600030101010101" pitchFamily="2" charset="-122"/>
                </a:endParaRPr>
              </a:p>
              <a:p>
                <a:pPr>
                  <a:lnSpc>
                    <a:spcPct val="85000"/>
                  </a:lnSpc>
                </a:pPr>
                <a:r>
                  <a:rPr lang="en-US" altLang="zh-CN" sz="1800" b="1">
                    <a:ea typeface="宋体" panose="02010600030101010101" pitchFamily="2" charset="-122"/>
                  </a:rPr>
                  <a:t>hit3</a:t>
                </a:r>
              </a:p>
            </p:txBody>
          </p:sp>
        </p:grpSp>
        <p:sp>
          <p:nvSpPr>
            <p:cNvPr id="155667" name="Rectangle 29">
              <a:extLst>
                <a:ext uri="{FF2B5EF4-FFF2-40B4-BE49-F238E27FC236}">
                  <a16:creationId xmlns:a16="http://schemas.microsoft.com/office/drawing/2014/main" id="{2A96C086-C3CF-4184-AA23-9FE00EF257B5}"/>
                </a:ext>
              </a:extLst>
            </p:cNvPr>
            <p:cNvSpPr>
              <a:spLocks noChangeArrowheads="1"/>
            </p:cNvSpPr>
            <p:nvPr/>
          </p:nvSpPr>
          <p:spPr bwMode="auto">
            <a:xfrm>
              <a:off x="1373" y="1831"/>
              <a:ext cx="876" cy="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页表</a:t>
              </a:r>
            </a:p>
          </p:txBody>
        </p:sp>
        <p:grpSp>
          <p:nvGrpSpPr>
            <p:cNvPr id="155668" name="Group 49">
              <a:extLst>
                <a:ext uri="{FF2B5EF4-FFF2-40B4-BE49-F238E27FC236}">
                  <a16:creationId xmlns:a16="http://schemas.microsoft.com/office/drawing/2014/main" id="{55DDAE41-A61B-48B8-995B-51152C579577}"/>
                </a:ext>
              </a:extLst>
            </p:cNvPr>
            <p:cNvGrpSpPr>
              <a:grpSpLocks/>
            </p:cNvGrpSpPr>
            <p:nvPr/>
          </p:nvGrpSpPr>
          <p:grpSpPr bwMode="auto">
            <a:xfrm>
              <a:off x="2216" y="1008"/>
              <a:ext cx="472" cy="195"/>
              <a:chOff x="2617" y="696"/>
              <a:chExt cx="472" cy="195"/>
            </a:xfrm>
          </p:grpSpPr>
          <p:sp>
            <p:nvSpPr>
              <p:cNvPr id="155693" name="Line 12">
                <a:extLst>
                  <a:ext uri="{FF2B5EF4-FFF2-40B4-BE49-F238E27FC236}">
                    <a16:creationId xmlns:a16="http://schemas.microsoft.com/office/drawing/2014/main" id="{E3DE8DF3-DA9E-42A5-ADE4-636E25BEB7EC}"/>
                  </a:ext>
                </a:extLst>
              </p:cNvPr>
              <p:cNvSpPr>
                <a:spLocks noChangeShapeType="1"/>
              </p:cNvSpPr>
              <p:nvPr/>
            </p:nvSpPr>
            <p:spPr bwMode="auto">
              <a:xfrm>
                <a:off x="2617" y="891"/>
                <a:ext cx="4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4" name="Rectangle 30">
                <a:extLst>
                  <a:ext uri="{FF2B5EF4-FFF2-40B4-BE49-F238E27FC236}">
                    <a16:creationId xmlns:a16="http://schemas.microsoft.com/office/drawing/2014/main" id="{721D18EF-C7F8-4EF2-872A-676CD51E8AC0}"/>
                  </a:ext>
                </a:extLst>
              </p:cNvPr>
              <p:cNvSpPr>
                <a:spLocks noChangeArrowheads="1"/>
              </p:cNvSpPr>
              <p:nvPr/>
            </p:nvSpPr>
            <p:spPr bwMode="auto">
              <a:xfrm>
                <a:off x="2625" y="696"/>
                <a:ext cx="29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hit1</a:t>
                </a:r>
              </a:p>
            </p:txBody>
          </p:sp>
        </p:grpSp>
        <p:grpSp>
          <p:nvGrpSpPr>
            <p:cNvPr id="155669" name="Group 47">
              <a:extLst>
                <a:ext uri="{FF2B5EF4-FFF2-40B4-BE49-F238E27FC236}">
                  <a16:creationId xmlns:a16="http://schemas.microsoft.com/office/drawing/2014/main" id="{E2856666-BF24-4E5C-AC0A-F7DC239B5EAF}"/>
                </a:ext>
              </a:extLst>
            </p:cNvPr>
            <p:cNvGrpSpPr>
              <a:grpSpLocks/>
            </p:cNvGrpSpPr>
            <p:nvPr/>
          </p:nvGrpSpPr>
          <p:grpSpPr bwMode="auto">
            <a:xfrm>
              <a:off x="1426" y="1382"/>
              <a:ext cx="524" cy="440"/>
              <a:chOff x="1861" y="1190"/>
              <a:chExt cx="488" cy="242"/>
            </a:xfrm>
          </p:grpSpPr>
          <p:sp>
            <p:nvSpPr>
              <p:cNvPr id="155691" name="Line 31">
                <a:extLst>
                  <a:ext uri="{FF2B5EF4-FFF2-40B4-BE49-F238E27FC236}">
                    <a16:creationId xmlns:a16="http://schemas.microsoft.com/office/drawing/2014/main" id="{4EB1D692-1F93-40E7-83EA-B751EA521BEA}"/>
                  </a:ext>
                </a:extLst>
              </p:cNvPr>
              <p:cNvSpPr>
                <a:spLocks noChangeShapeType="1"/>
              </p:cNvSpPr>
              <p:nvPr/>
            </p:nvSpPr>
            <p:spPr bwMode="auto">
              <a:xfrm flipH="1">
                <a:off x="2277" y="1190"/>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2" name="Rectangle 32">
                <a:extLst>
                  <a:ext uri="{FF2B5EF4-FFF2-40B4-BE49-F238E27FC236}">
                    <a16:creationId xmlns:a16="http://schemas.microsoft.com/office/drawing/2014/main" id="{8D0F5BF9-E808-4769-8ACB-D0E0CA66579F}"/>
                  </a:ext>
                </a:extLst>
              </p:cNvPr>
              <p:cNvSpPr>
                <a:spLocks noChangeArrowheads="1"/>
              </p:cNvSpPr>
              <p:nvPr/>
            </p:nvSpPr>
            <p:spPr bwMode="auto">
              <a:xfrm>
                <a:off x="1861" y="1196"/>
                <a:ext cx="48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miss1</a:t>
                </a:r>
              </a:p>
            </p:txBody>
          </p:sp>
        </p:grpSp>
        <p:grpSp>
          <p:nvGrpSpPr>
            <p:cNvPr id="155670" name="Group 53">
              <a:extLst>
                <a:ext uri="{FF2B5EF4-FFF2-40B4-BE49-F238E27FC236}">
                  <a16:creationId xmlns:a16="http://schemas.microsoft.com/office/drawing/2014/main" id="{CA6EFADC-3D05-46E9-8053-B77582E9A2C6}"/>
                </a:ext>
              </a:extLst>
            </p:cNvPr>
            <p:cNvGrpSpPr>
              <a:grpSpLocks/>
            </p:cNvGrpSpPr>
            <p:nvPr/>
          </p:nvGrpSpPr>
          <p:grpSpPr bwMode="auto">
            <a:xfrm>
              <a:off x="2528" y="1595"/>
              <a:ext cx="1408" cy="1143"/>
              <a:chOff x="2929" y="1283"/>
              <a:chExt cx="1408" cy="1143"/>
            </a:xfrm>
          </p:grpSpPr>
          <p:sp>
            <p:nvSpPr>
              <p:cNvPr id="155686" name="Line 14">
                <a:extLst>
                  <a:ext uri="{FF2B5EF4-FFF2-40B4-BE49-F238E27FC236}">
                    <a16:creationId xmlns:a16="http://schemas.microsoft.com/office/drawing/2014/main" id="{0F4E3776-362B-49A1-89CA-33EA69A71C4C}"/>
                  </a:ext>
                </a:extLst>
              </p:cNvPr>
              <p:cNvSpPr>
                <a:spLocks noChangeShapeType="1"/>
              </p:cNvSpPr>
              <p:nvPr/>
            </p:nvSpPr>
            <p:spPr bwMode="auto">
              <a:xfrm flipH="1">
                <a:off x="4201" y="128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7" name="Line 15">
                <a:extLst>
                  <a:ext uri="{FF2B5EF4-FFF2-40B4-BE49-F238E27FC236}">
                    <a16:creationId xmlns:a16="http://schemas.microsoft.com/office/drawing/2014/main" id="{9260CB8E-CE34-43B1-8CFF-A3E7AA05A82B}"/>
                  </a:ext>
                </a:extLst>
              </p:cNvPr>
              <p:cNvSpPr>
                <a:spLocks noChangeShapeType="1"/>
              </p:cNvSpPr>
              <p:nvPr/>
            </p:nvSpPr>
            <p:spPr bwMode="auto">
              <a:xfrm>
                <a:off x="4209" y="1287"/>
                <a:ext cx="3" cy="1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8" name="Line 19">
                <a:extLst>
                  <a:ext uri="{FF2B5EF4-FFF2-40B4-BE49-F238E27FC236}">
                    <a16:creationId xmlns:a16="http://schemas.microsoft.com/office/drawing/2014/main" id="{C5957E26-758E-4FAD-A80D-49BB358417B5}"/>
                  </a:ext>
                </a:extLst>
              </p:cNvPr>
              <p:cNvSpPr>
                <a:spLocks noChangeShapeType="1"/>
              </p:cNvSpPr>
              <p:nvPr/>
            </p:nvSpPr>
            <p:spPr bwMode="auto">
              <a:xfrm flipV="1">
                <a:off x="3937" y="1295"/>
                <a:ext cx="0" cy="10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9" name="Line 20">
                <a:extLst>
                  <a:ext uri="{FF2B5EF4-FFF2-40B4-BE49-F238E27FC236}">
                    <a16:creationId xmlns:a16="http://schemas.microsoft.com/office/drawing/2014/main" id="{7FB58841-96E0-4BF7-A254-E03A56A7014B}"/>
                  </a:ext>
                </a:extLst>
              </p:cNvPr>
              <p:cNvSpPr>
                <a:spLocks noChangeShapeType="1"/>
              </p:cNvSpPr>
              <p:nvPr/>
            </p:nvSpPr>
            <p:spPr bwMode="auto">
              <a:xfrm flipH="1">
                <a:off x="3777" y="1299"/>
                <a:ext cx="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0" name="Line 36">
                <a:extLst>
                  <a:ext uri="{FF2B5EF4-FFF2-40B4-BE49-F238E27FC236}">
                    <a16:creationId xmlns:a16="http://schemas.microsoft.com/office/drawing/2014/main" id="{EC13D64D-25A4-4200-98B2-A993D54FAED0}"/>
                  </a:ext>
                </a:extLst>
              </p:cNvPr>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5671" name="Rectangle 37">
              <a:extLst>
                <a:ext uri="{FF2B5EF4-FFF2-40B4-BE49-F238E27FC236}">
                  <a16:creationId xmlns:a16="http://schemas.microsoft.com/office/drawing/2014/main" id="{4C894836-ADDA-488E-A296-C93F3F1ED752}"/>
                </a:ext>
              </a:extLst>
            </p:cNvPr>
            <p:cNvSpPr>
              <a:spLocks noChangeArrowheads="1"/>
            </p:cNvSpPr>
            <p:nvPr/>
          </p:nvSpPr>
          <p:spPr bwMode="auto">
            <a:xfrm>
              <a:off x="4407" y="2795"/>
              <a:ext cx="2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20 t</a:t>
              </a:r>
            </a:p>
          </p:txBody>
        </p:sp>
        <p:sp>
          <p:nvSpPr>
            <p:cNvPr id="155672" name="Rectangle 38">
              <a:extLst>
                <a:ext uri="{FF2B5EF4-FFF2-40B4-BE49-F238E27FC236}">
                  <a16:creationId xmlns:a16="http://schemas.microsoft.com/office/drawing/2014/main" id="{D28768E2-5740-4507-80C7-48995D5BD99E}"/>
                </a:ext>
              </a:extLst>
            </p:cNvPr>
            <p:cNvSpPr>
              <a:spLocks noChangeArrowheads="1"/>
            </p:cNvSpPr>
            <p:nvPr/>
          </p:nvSpPr>
          <p:spPr bwMode="auto">
            <a:xfrm>
              <a:off x="3004" y="2795"/>
              <a:ext cx="11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t</a:t>
              </a:r>
            </a:p>
          </p:txBody>
        </p:sp>
        <p:sp>
          <p:nvSpPr>
            <p:cNvPr id="155673" name="Rectangle 39">
              <a:extLst>
                <a:ext uri="{FF2B5EF4-FFF2-40B4-BE49-F238E27FC236}">
                  <a16:creationId xmlns:a16="http://schemas.microsoft.com/office/drawing/2014/main" id="{03CD2B64-97CA-4030-9D29-9D328F7EC7F7}"/>
                </a:ext>
              </a:extLst>
            </p:cNvPr>
            <p:cNvSpPr>
              <a:spLocks noChangeArrowheads="1"/>
            </p:cNvSpPr>
            <p:nvPr/>
          </p:nvSpPr>
          <p:spPr bwMode="auto">
            <a:xfrm>
              <a:off x="1692" y="2803"/>
              <a:ext cx="32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1/2 t</a:t>
              </a:r>
            </a:p>
          </p:txBody>
        </p:sp>
        <p:grpSp>
          <p:nvGrpSpPr>
            <p:cNvPr id="155674" name="Group 48">
              <a:extLst>
                <a:ext uri="{FF2B5EF4-FFF2-40B4-BE49-F238E27FC236}">
                  <a16:creationId xmlns:a16="http://schemas.microsoft.com/office/drawing/2014/main" id="{1E33C552-7721-414D-9409-036D15E30864}"/>
                </a:ext>
              </a:extLst>
            </p:cNvPr>
            <p:cNvGrpSpPr>
              <a:grpSpLocks/>
            </p:cNvGrpSpPr>
            <p:nvPr/>
          </p:nvGrpSpPr>
          <p:grpSpPr bwMode="auto">
            <a:xfrm>
              <a:off x="1287" y="2156"/>
              <a:ext cx="790" cy="431"/>
              <a:chOff x="1697" y="1844"/>
              <a:chExt cx="708" cy="431"/>
            </a:xfrm>
          </p:grpSpPr>
          <p:sp>
            <p:nvSpPr>
              <p:cNvPr id="155683" name="Line 42">
                <a:extLst>
                  <a:ext uri="{FF2B5EF4-FFF2-40B4-BE49-F238E27FC236}">
                    <a16:creationId xmlns:a16="http://schemas.microsoft.com/office/drawing/2014/main" id="{F9147576-D6C4-40E2-BBEA-781818449D41}"/>
                  </a:ext>
                </a:extLst>
              </p:cNvPr>
              <p:cNvSpPr>
                <a:spLocks noChangeShapeType="1"/>
              </p:cNvSpPr>
              <p:nvPr/>
            </p:nvSpPr>
            <p:spPr bwMode="auto">
              <a:xfrm flipH="1">
                <a:off x="2115" y="1844"/>
                <a:ext cx="0" cy="2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4" name="Rectangle 43">
                <a:extLst>
                  <a:ext uri="{FF2B5EF4-FFF2-40B4-BE49-F238E27FC236}">
                    <a16:creationId xmlns:a16="http://schemas.microsoft.com/office/drawing/2014/main" id="{01FB9140-895D-4666-8F93-7D0831FD0E48}"/>
                  </a:ext>
                </a:extLst>
              </p:cNvPr>
              <p:cNvSpPr>
                <a:spLocks noChangeArrowheads="1"/>
              </p:cNvSpPr>
              <p:nvPr/>
            </p:nvSpPr>
            <p:spPr bwMode="auto">
              <a:xfrm>
                <a:off x="1697" y="1870"/>
                <a:ext cx="38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miss2</a:t>
                </a:r>
              </a:p>
            </p:txBody>
          </p:sp>
          <p:sp>
            <p:nvSpPr>
              <p:cNvPr id="155685" name="Text Box 44">
                <a:extLst>
                  <a:ext uri="{FF2B5EF4-FFF2-40B4-BE49-F238E27FC236}">
                    <a16:creationId xmlns:a16="http://schemas.microsoft.com/office/drawing/2014/main" id="{107C59A1-C1E4-4851-B86C-E23580790808}"/>
                  </a:ext>
                </a:extLst>
              </p:cNvPr>
              <p:cNvSpPr txBox="1">
                <a:spLocks noChangeArrowheads="1"/>
              </p:cNvSpPr>
              <p:nvPr/>
            </p:nvSpPr>
            <p:spPr bwMode="auto">
              <a:xfrm>
                <a:off x="1718" y="2126"/>
                <a:ext cx="68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200" b="1">
                    <a:solidFill>
                      <a:srgbClr val="0000FF"/>
                    </a:solidFill>
                    <a:ea typeface="宋体" panose="02010600030101010101" pitchFamily="2" charset="-122"/>
                    <a:cs typeface="Arial" panose="020B0604020202020204" pitchFamily="34" charset="0"/>
                  </a:rPr>
                  <a:t>Page fault</a:t>
                </a:r>
              </a:p>
            </p:txBody>
          </p:sp>
        </p:grpSp>
        <p:grpSp>
          <p:nvGrpSpPr>
            <p:cNvPr id="155675" name="Group 50">
              <a:extLst>
                <a:ext uri="{FF2B5EF4-FFF2-40B4-BE49-F238E27FC236}">
                  <a16:creationId xmlns:a16="http://schemas.microsoft.com/office/drawing/2014/main" id="{5952C0E9-316B-4E3B-92C9-5F5A94CE162E}"/>
                </a:ext>
              </a:extLst>
            </p:cNvPr>
            <p:cNvGrpSpPr>
              <a:grpSpLocks/>
            </p:cNvGrpSpPr>
            <p:nvPr/>
          </p:nvGrpSpPr>
          <p:grpSpPr bwMode="auto">
            <a:xfrm>
              <a:off x="1888" y="1199"/>
              <a:ext cx="428" cy="1168"/>
              <a:chOff x="2289" y="887"/>
              <a:chExt cx="428" cy="1168"/>
            </a:xfrm>
          </p:grpSpPr>
          <p:sp>
            <p:nvSpPr>
              <p:cNvPr id="155679" name="Line 33">
                <a:extLst>
                  <a:ext uri="{FF2B5EF4-FFF2-40B4-BE49-F238E27FC236}">
                    <a16:creationId xmlns:a16="http://schemas.microsoft.com/office/drawing/2014/main" id="{ABF44BD0-4AAE-4468-B657-F41ECA34528C}"/>
                  </a:ext>
                </a:extLst>
              </p:cNvPr>
              <p:cNvSpPr>
                <a:spLocks noChangeShapeType="1"/>
              </p:cNvSpPr>
              <p:nvPr/>
            </p:nvSpPr>
            <p:spPr bwMode="auto">
              <a:xfrm flipH="1">
                <a:off x="2289" y="1832"/>
                <a:ext cx="0"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0" name="Line 34">
                <a:extLst>
                  <a:ext uri="{FF2B5EF4-FFF2-40B4-BE49-F238E27FC236}">
                    <a16:creationId xmlns:a16="http://schemas.microsoft.com/office/drawing/2014/main" id="{2D88D0FB-2DD4-4452-A7EC-0529746C4DDE}"/>
                  </a:ext>
                </a:extLst>
              </p:cNvPr>
              <p:cNvSpPr>
                <a:spLocks noChangeShapeType="1"/>
              </p:cNvSpPr>
              <p:nvPr/>
            </p:nvSpPr>
            <p:spPr bwMode="auto">
              <a:xfrm>
                <a:off x="2289" y="2055"/>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1" name="Line 35">
                <a:extLst>
                  <a:ext uri="{FF2B5EF4-FFF2-40B4-BE49-F238E27FC236}">
                    <a16:creationId xmlns:a16="http://schemas.microsoft.com/office/drawing/2014/main" id="{5A8E7DED-8766-41B1-A548-7DD514E562F4}"/>
                  </a:ext>
                </a:extLst>
              </p:cNvPr>
              <p:cNvSpPr>
                <a:spLocks noChangeShapeType="1"/>
              </p:cNvSpPr>
              <p:nvPr/>
            </p:nvSpPr>
            <p:spPr bwMode="auto">
              <a:xfrm flipV="1">
                <a:off x="2717" y="887"/>
                <a:ext cx="0" cy="11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2" name="Rectangle 45">
                <a:extLst>
                  <a:ext uri="{FF2B5EF4-FFF2-40B4-BE49-F238E27FC236}">
                    <a16:creationId xmlns:a16="http://schemas.microsoft.com/office/drawing/2014/main" id="{BAE53AA0-5B4F-48D8-99FD-1A2ACA3C6C55}"/>
                  </a:ext>
                </a:extLst>
              </p:cNvPr>
              <p:cNvSpPr>
                <a:spLocks noChangeArrowheads="1"/>
              </p:cNvSpPr>
              <p:nvPr/>
            </p:nvSpPr>
            <p:spPr bwMode="auto">
              <a:xfrm>
                <a:off x="2312" y="1868"/>
                <a:ext cx="29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hit2</a:t>
                </a:r>
              </a:p>
            </p:txBody>
          </p:sp>
        </p:grpSp>
        <p:grpSp>
          <p:nvGrpSpPr>
            <p:cNvPr id="155676" name="Group 64">
              <a:extLst>
                <a:ext uri="{FF2B5EF4-FFF2-40B4-BE49-F238E27FC236}">
                  <a16:creationId xmlns:a16="http://schemas.microsoft.com/office/drawing/2014/main" id="{1A7CFB1B-966D-4463-8B58-2DE39524BA6D}"/>
                </a:ext>
              </a:extLst>
            </p:cNvPr>
            <p:cNvGrpSpPr>
              <a:grpSpLocks/>
            </p:cNvGrpSpPr>
            <p:nvPr/>
          </p:nvGrpSpPr>
          <p:grpSpPr bwMode="auto">
            <a:xfrm>
              <a:off x="414" y="852"/>
              <a:ext cx="3324" cy="900"/>
              <a:chOff x="1014" y="540"/>
              <a:chExt cx="3324" cy="900"/>
            </a:xfrm>
          </p:grpSpPr>
          <p:sp>
            <p:nvSpPr>
              <p:cNvPr id="155677" name="Rectangle 62">
                <a:extLst>
                  <a:ext uri="{FF2B5EF4-FFF2-40B4-BE49-F238E27FC236}">
                    <a16:creationId xmlns:a16="http://schemas.microsoft.com/office/drawing/2014/main" id="{39B59952-A5DA-4B60-B75F-1460BD79411D}"/>
                  </a:ext>
                </a:extLst>
              </p:cNvPr>
              <p:cNvSpPr>
                <a:spLocks noChangeArrowheads="1"/>
              </p:cNvSpPr>
              <p:nvPr/>
            </p:nvSpPr>
            <p:spPr bwMode="auto">
              <a:xfrm>
                <a:off x="1014" y="540"/>
                <a:ext cx="3324" cy="900"/>
              </a:xfrm>
              <a:prstGeom prst="rect">
                <a:avLst/>
              </a:prstGeom>
              <a:solidFill>
                <a:schemeClr val="accent1">
                  <a:alpha val="29019"/>
                </a:schemeClr>
              </a:solidFill>
              <a:ln w="19050">
                <a:solidFill>
                  <a:srgbClr val="CC0000"/>
                </a:solidFill>
                <a:prstDash val="dash"/>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5678" name="Text Box 63">
                <a:extLst>
                  <a:ext uri="{FF2B5EF4-FFF2-40B4-BE49-F238E27FC236}">
                    <a16:creationId xmlns:a16="http://schemas.microsoft.com/office/drawing/2014/main" id="{5697DD9E-592F-4596-8331-74C89E27C4EE}"/>
                  </a:ext>
                </a:extLst>
              </p:cNvPr>
              <p:cNvSpPr txBox="1">
                <a:spLocks noChangeArrowheads="1"/>
              </p:cNvSpPr>
              <p:nvPr/>
            </p:nvSpPr>
            <p:spPr bwMode="auto">
              <a:xfrm>
                <a:off x="1152" y="606"/>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i="1">
                    <a:solidFill>
                      <a:srgbClr val="CC0000"/>
                    </a:solidFill>
                    <a:latin typeface="微软雅黑" panose="020B0503020204020204" pitchFamily="34" charset="-122"/>
                    <a:ea typeface="微软雅黑" panose="020B0503020204020204" pitchFamily="34" charset="-122"/>
                  </a:rPr>
                  <a:t>CPU</a:t>
                </a:r>
              </a:p>
            </p:txBody>
          </p:sp>
        </p:grpSp>
      </p:grpSp>
      <p:sp>
        <p:nvSpPr>
          <p:cNvPr id="528450" name="Text Box 66">
            <a:extLst>
              <a:ext uri="{FF2B5EF4-FFF2-40B4-BE49-F238E27FC236}">
                <a16:creationId xmlns:a16="http://schemas.microsoft.com/office/drawing/2014/main" id="{A247ED78-52E7-4939-91CB-8A5C782C7ABD}"/>
              </a:ext>
            </a:extLst>
          </p:cNvPr>
          <p:cNvSpPr txBox="1">
            <a:spLocks noChangeArrowheads="1"/>
          </p:cNvSpPr>
          <p:nvPr/>
        </p:nvSpPr>
        <p:spPr bwMode="auto">
          <a:xfrm>
            <a:off x="431800" y="4238625"/>
            <a:ext cx="391477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a:solidFill>
                  <a:srgbClr val="CC0000"/>
                </a:solidFill>
                <a:latin typeface="微软雅黑" panose="020B0503020204020204" pitchFamily="34" charset="-122"/>
                <a:ea typeface="微软雅黑" panose="020B0503020204020204" pitchFamily="34" charset="-122"/>
              </a:rPr>
              <a:t>Miss1:</a:t>
            </a:r>
          </a:p>
          <a:p>
            <a:pPr eaLnBrk="1" hangingPunct="1">
              <a:spcBef>
                <a:spcPct val="20000"/>
              </a:spcBef>
            </a:pPr>
            <a:r>
              <a:rPr kumimoji="1" lang="en-US" altLang="zh-CN" sz="2000" b="1">
                <a:solidFill>
                  <a:srgbClr val="0000FF"/>
                </a:solidFill>
                <a:latin typeface="微软雅黑" panose="020B0503020204020204" pitchFamily="34" charset="-122"/>
                <a:ea typeface="微软雅黑" panose="020B0503020204020204" pitchFamily="34" charset="-122"/>
              </a:rPr>
              <a:t>TLB</a:t>
            </a:r>
            <a:r>
              <a:rPr kumimoji="1" lang="zh-CN" altLang="en-US" sz="2000" b="1">
                <a:solidFill>
                  <a:srgbClr val="0000FF"/>
                </a:solidFill>
                <a:latin typeface="微软雅黑" panose="020B0503020204020204" pitchFamily="34" charset="-122"/>
                <a:ea typeface="微软雅黑" panose="020B0503020204020204" pitchFamily="34" charset="-122"/>
              </a:rPr>
              <a:t>缺失</a:t>
            </a:r>
          </a:p>
          <a:p>
            <a:pPr eaLnBrk="1" hangingPunct="1">
              <a:spcBef>
                <a:spcPct val="20000"/>
              </a:spcBef>
            </a:pPr>
            <a:r>
              <a:rPr kumimoji="1" lang="en-US" altLang="zh-CN" sz="2000" b="1">
                <a:solidFill>
                  <a:srgbClr val="CC0000"/>
                </a:solidFill>
                <a:latin typeface="微软雅黑" panose="020B0503020204020204" pitchFamily="34" charset="-122"/>
                <a:ea typeface="微软雅黑" panose="020B0503020204020204" pitchFamily="34" charset="-122"/>
              </a:rPr>
              <a:t>Miss2:</a:t>
            </a:r>
          </a:p>
          <a:p>
            <a:pPr eaLnBrk="1" hangingPunct="1">
              <a:spcBef>
                <a:spcPct val="20000"/>
              </a:spcBef>
            </a:pPr>
            <a:r>
              <a:rPr kumimoji="1" lang="zh-CN" altLang="en-US" sz="2000" b="1">
                <a:solidFill>
                  <a:srgbClr val="0000FF"/>
                </a:solidFill>
                <a:latin typeface="微软雅黑" panose="020B0503020204020204" pitchFamily="34" charset="-122"/>
                <a:ea typeface="微软雅黑" panose="020B0503020204020204" pitchFamily="34" charset="-122"/>
              </a:rPr>
              <a:t>缺页</a:t>
            </a:r>
          </a:p>
          <a:p>
            <a:pPr eaLnBrk="1" hangingPunct="1">
              <a:spcBef>
                <a:spcPct val="20000"/>
              </a:spcBef>
            </a:pPr>
            <a:r>
              <a:rPr kumimoji="1" lang="en-US" altLang="zh-CN" sz="2000" b="1">
                <a:solidFill>
                  <a:srgbClr val="CC0000"/>
                </a:solidFill>
                <a:latin typeface="微软雅黑" panose="020B0503020204020204" pitchFamily="34" charset="-122"/>
                <a:ea typeface="微软雅黑" panose="020B0503020204020204" pitchFamily="34" charset="-122"/>
              </a:rPr>
              <a:t>Miss3:</a:t>
            </a:r>
          </a:p>
          <a:p>
            <a:pPr eaLnBrk="1" hangingPunct="1">
              <a:spcBef>
                <a:spcPct val="20000"/>
              </a:spcBef>
            </a:pPr>
            <a:r>
              <a:rPr kumimoji="1" lang="en-US" altLang="zh-CN" sz="2000" b="1">
                <a:solidFill>
                  <a:srgbClr val="0000FF"/>
                </a:solidFill>
                <a:latin typeface="微软雅黑" panose="020B0503020204020204" pitchFamily="34" charset="-122"/>
                <a:ea typeface="微软雅黑" panose="020B0503020204020204" pitchFamily="34" charset="-122"/>
              </a:rPr>
              <a:t>PA </a:t>
            </a:r>
            <a:r>
              <a:rPr kumimoji="1" lang="zh-CN" altLang="en-US" sz="2000" b="1">
                <a:solidFill>
                  <a:srgbClr val="0000FF"/>
                </a:solidFill>
                <a:latin typeface="微软雅黑" panose="020B0503020204020204" pitchFamily="34" charset="-122"/>
                <a:ea typeface="微软雅黑" panose="020B0503020204020204" pitchFamily="34" charset="-122"/>
              </a:rPr>
              <a:t>在主存中，但不在</a:t>
            </a:r>
            <a:r>
              <a:rPr kumimoji="1" lang="en-US" altLang="zh-CN" sz="2000" b="1">
                <a:solidFill>
                  <a:srgbClr val="0000FF"/>
                </a:solidFill>
                <a:latin typeface="微软雅黑" panose="020B0503020204020204" pitchFamily="34" charset="-122"/>
                <a:ea typeface="微软雅黑" panose="020B0503020204020204" pitchFamily="34" charset="-122"/>
              </a:rPr>
              <a:t>Cache</a:t>
            </a:r>
            <a:r>
              <a:rPr kumimoji="1" lang="zh-CN" altLang="en-US" sz="2000" b="1">
                <a:solidFill>
                  <a:srgbClr val="0000FF"/>
                </a:solidFill>
                <a:latin typeface="微软雅黑" panose="020B0503020204020204" pitchFamily="34" charset="-122"/>
                <a:ea typeface="微软雅黑" panose="020B0503020204020204" pitchFamily="34" charset="-122"/>
              </a:rPr>
              <a:t>中</a:t>
            </a:r>
            <a:endParaRPr kumimoji="1" lang="en-US" altLang="zh-CN" sz="2000" b="1">
              <a:solidFill>
                <a:srgbClr val="0000FF"/>
              </a:solidFill>
              <a:latin typeface="微软雅黑" panose="020B0503020204020204" pitchFamily="34" charset="-122"/>
              <a:ea typeface="微软雅黑" panose="020B0503020204020204" pitchFamily="34" charset="-122"/>
            </a:endParaRPr>
          </a:p>
        </p:txBody>
      </p:sp>
      <p:sp>
        <p:nvSpPr>
          <p:cNvPr id="155654" name="Text Box 56">
            <a:extLst>
              <a:ext uri="{FF2B5EF4-FFF2-40B4-BE49-F238E27FC236}">
                <a16:creationId xmlns:a16="http://schemas.microsoft.com/office/drawing/2014/main" id="{6F4D697B-48D6-46B5-B3FE-CC52D12C28CB}"/>
              </a:ext>
            </a:extLst>
          </p:cNvPr>
          <p:cNvSpPr txBox="1">
            <a:spLocks noChangeArrowheads="1"/>
          </p:cNvSpPr>
          <p:nvPr/>
        </p:nvSpPr>
        <p:spPr bwMode="auto">
          <a:xfrm>
            <a:off x="4860925" y="5935663"/>
            <a:ext cx="3921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latin typeface="微软雅黑" panose="020B0503020204020204" pitchFamily="34" charset="-122"/>
                <a:ea typeface="微软雅黑" panose="020B0503020204020204" pitchFamily="34" charset="-122"/>
              </a:rPr>
              <a:t>TLB</a:t>
            </a:r>
            <a:r>
              <a:rPr lang="zh-CN" altLang="en-US" sz="2000" b="1">
                <a:latin typeface="微软雅黑" panose="020B0503020204020204" pitchFamily="34" charset="-122"/>
                <a:ea typeface="微软雅黑" panose="020B0503020204020204" pitchFamily="34" charset="-122"/>
              </a:rPr>
              <a:t>冲刷指令和</a:t>
            </a:r>
            <a:r>
              <a:rPr lang="en-US" altLang="zh-CN" sz="2000" b="1">
                <a:latin typeface="微软雅黑" panose="020B0503020204020204" pitchFamily="34" charset="-122"/>
                <a:ea typeface="微软雅黑" panose="020B0503020204020204" pitchFamily="34" charset="-122"/>
              </a:rPr>
              <a:t>Cache</a:t>
            </a:r>
            <a:r>
              <a:rPr lang="zh-CN" altLang="en-US" sz="2000" b="1">
                <a:latin typeface="微软雅黑" panose="020B0503020204020204" pitchFamily="34" charset="-122"/>
                <a:ea typeface="微软雅黑" panose="020B0503020204020204" pitchFamily="34" charset="-122"/>
              </a:rPr>
              <a:t>冲刷指令都是操作系统使用的特权指令</a:t>
            </a:r>
          </a:p>
        </p:txBody>
      </p:sp>
      <p:sp>
        <p:nvSpPr>
          <p:cNvPr id="2" name="灯片编号占位符 1">
            <a:extLst>
              <a:ext uri="{FF2B5EF4-FFF2-40B4-BE49-F238E27FC236}">
                <a16:creationId xmlns:a16="http://schemas.microsoft.com/office/drawing/2014/main" id="{1DBDADFD-AABA-427D-8376-BE693F682F9F}"/>
              </a:ext>
            </a:extLst>
          </p:cNvPr>
          <p:cNvSpPr>
            <a:spLocks noGrp="1"/>
          </p:cNvSpPr>
          <p:nvPr>
            <p:ph type="sldNum" sz="quarter" idx="10"/>
          </p:nvPr>
        </p:nvSpPr>
        <p:spPr/>
        <p:txBody>
          <a:bodyPr/>
          <a:lstStyle/>
          <a:p>
            <a:pPr>
              <a:defRPr/>
            </a:pPr>
            <a:fld id="{E5695708-78D6-49FC-AD1D-A92B2AA36AF2}" type="slidenum">
              <a:rPr lang="zh-CN" altLang="en-US" smtClean="0"/>
              <a:pPr>
                <a:defRPr/>
              </a:pPr>
              <a:t>76</a:t>
            </a:fld>
            <a:endParaRPr lang="zh-CN" altLang="en-US"/>
          </a:p>
        </p:txBody>
      </p:sp>
    </p:spTree>
    <p:extLst>
      <p:ext uri="{BB962C8B-B14F-4D97-AF65-F5344CB8AC3E}">
        <p14:creationId xmlns:p14="http://schemas.microsoft.com/office/powerpoint/2010/main" val="3182623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8450">
                                            <p:txEl>
                                              <p:pRg st="0" end="0"/>
                                            </p:txEl>
                                          </p:spTgt>
                                        </p:tgtEl>
                                        <p:attrNameLst>
                                          <p:attrName>style.visibility</p:attrName>
                                        </p:attrNameLst>
                                      </p:cBhvr>
                                      <p:to>
                                        <p:strVal val="visible"/>
                                      </p:to>
                                    </p:set>
                                    <p:animEffect transition="in" filter="blinds(horizontal)">
                                      <p:cBhvr>
                                        <p:cTn id="7" dur="500"/>
                                        <p:tgtEl>
                                          <p:spTgt spid="5284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450">
                                            <p:txEl>
                                              <p:pRg st="1" end="1"/>
                                            </p:txEl>
                                          </p:spTgt>
                                        </p:tgtEl>
                                        <p:attrNameLst>
                                          <p:attrName>style.visibility</p:attrName>
                                        </p:attrNameLst>
                                      </p:cBhvr>
                                      <p:to>
                                        <p:strVal val="visible"/>
                                      </p:to>
                                    </p:set>
                                    <p:animEffect transition="in" filter="blinds(horizontal)">
                                      <p:cBhvr>
                                        <p:cTn id="10" dur="500"/>
                                        <p:tgtEl>
                                          <p:spTgt spid="52845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28450">
                                            <p:txEl>
                                              <p:pRg st="2" end="2"/>
                                            </p:txEl>
                                          </p:spTgt>
                                        </p:tgtEl>
                                        <p:attrNameLst>
                                          <p:attrName>style.visibility</p:attrName>
                                        </p:attrNameLst>
                                      </p:cBhvr>
                                      <p:to>
                                        <p:strVal val="visible"/>
                                      </p:to>
                                    </p:set>
                                    <p:animEffect transition="in" filter="blinds(horizontal)">
                                      <p:cBhvr>
                                        <p:cTn id="15" dur="500"/>
                                        <p:tgtEl>
                                          <p:spTgt spid="5284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8450">
                                            <p:txEl>
                                              <p:pRg st="3" end="3"/>
                                            </p:txEl>
                                          </p:spTgt>
                                        </p:tgtEl>
                                        <p:attrNameLst>
                                          <p:attrName>style.visibility</p:attrName>
                                        </p:attrNameLst>
                                      </p:cBhvr>
                                      <p:to>
                                        <p:strVal val="visible"/>
                                      </p:to>
                                    </p:set>
                                    <p:animEffect transition="in" filter="blinds(horizontal)">
                                      <p:cBhvr>
                                        <p:cTn id="18" dur="500"/>
                                        <p:tgtEl>
                                          <p:spTgt spid="52845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28450">
                                            <p:txEl>
                                              <p:pRg st="4" end="4"/>
                                            </p:txEl>
                                          </p:spTgt>
                                        </p:tgtEl>
                                        <p:attrNameLst>
                                          <p:attrName>style.visibility</p:attrName>
                                        </p:attrNameLst>
                                      </p:cBhvr>
                                      <p:to>
                                        <p:strVal val="visible"/>
                                      </p:to>
                                    </p:set>
                                    <p:animEffect transition="in" filter="blinds(horizontal)">
                                      <p:cBhvr>
                                        <p:cTn id="23" dur="500"/>
                                        <p:tgtEl>
                                          <p:spTgt spid="52845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8450">
                                            <p:txEl>
                                              <p:pRg st="5" end="5"/>
                                            </p:txEl>
                                          </p:spTgt>
                                        </p:tgtEl>
                                        <p:attrNameLst>
                                          <p:attrName>style.visibility</p:attrName>
                                        </p:attrNameLst>
                                      </p:cBhvr>
                                      <p:to>
                                        <p:strVal val="visible"/>
                                      </p:to>
                                    </p:set>
                                    <p:animEffect transition="in" filter="blinds(horizontal)">
                                      <p:cBhvr>
                                        <p:cTn id="26" dur="500"/>
                                        <p:tgtEl>
                                          <p:spTgt spid="528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7C814CC4-FB71-4894-9EA8-207031692F12}"/>
              </a:ext>
            </a:extLst>
          </p:cNvPr>
          <p:cNvSpPr>
            <a:spLocks noGrp="1" noChangeArrowheads="1"/>
          </p:cNvSpPr>
          <p:nvPr>
            <p:ph type="title" idx="4294967295"/>
          </p:nvPr>
        </p:nvSpPr>
        <p:spPr/>
        <p:txBody>
          <a:bodyPr lIns="91440" tIns="45720" rIns="91440" bIns="45720" anchor="ctr"/>
          <a:lstStyle/>
          <a:p>
            <a:pPr eaLnBrk="1" hangingPunct="1"/>
            <a:endParaRPr lang="zh-CN" altLang="en-US"/>
          </a:p>
        </p:txBody>
      </p:sp>
      <p:sp>
        <p:nvSpPr>
          <p:cNvPr id="157699" name="Rectangle 3">
            <a:extLst>
              <a:ext uri="{FF2B5EF4-FFF2-40B4-BE49-F238E27FC236}">
                <a16:creationId xmlns:a16="http://schemas.microsoft.com/office/drawing/2014/main" id="{59DA01AB-C0D0-4FBC-8CDE-B64086A8C4FE}"/>
              </a:ext>
            </a:extLst>
          </p:cNvPr>
          <p:cNvSpPr>
            <a:spLocks noGrp="1" noChangeArrowheads="1"/>
          </p:cNvSpPr>
          <p:nvPr>
            <p:ph type="body" idx="4294967295"/>
          </p:nvPr>
        </p:nvSpPr>
        <p:spPr>
          <a:xfrm>
            <a:off x="533400" y="1071563"/>
            <a:ext cx="1249363" cy="2794000"/>
          </a:xfrm>
        </p:spPr>
        <p:txBody>
          <a:bodyPr lIns="91440" tIns="45720" rIns="91440" bIns="45720"/>
          <a:lstStyle/>
          <a:p>
            <a:pPr eaLnBrk="1" hangingPunct="1">
              <a:buFontTx/>
              <a:buNone/>
            </a:pPr>
            <a:r>
              <a:rPr lang="zh-CN" altLang="en-US" sz="2000">
                <a:ea typeface="微软雅黑" panose="020B0503020204020204" pitchFamily="34" charset="-122"/>
              </a:rPr>
              <a:t>虚拟地址</a:t>
            </a:r>
          </a:p>
          <a:p>
            <a:pPr eaLnBrk="1" hangingPunct="1">
              <a:buFontTx/>
              <a:buNone/>
            </a:pPr>
            <a:endParaRPr lang="zh-CN" altLang="en-US" sz="20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spcBef>
                <a:spcPct val="10000"/>
              </a:spcBef>
              <a:buFontTx/>
              <a:buNone/>
            </a:pPr>
            <a:r>
              <a:rPr lang="zh-CN" altLang="en-US" sz="2000">
                <a:ea typeface="微软雅黑" panose="020B0503020204020204" pitchFamily="34" charset="-122"/>
              </a:rPr>
              <a:t>物理地址</a:t>
            </a:r>
          </a:p>
        </p:txBody>
      </p:sp>
      <p:pic>
        <p:nvPicPr>
          <p:cNvPr id="157700" name="Picture 4">
            <a:extLst>
              <a:ext uri="{FF2B5EF4-FFF2-40B4-BE49-F238E27FC236}">
                <a16:creationId xmlns:a16="http://schemas.microsoft.com/office/drawing/2014/main" id="{8A5BEA88-3297-4E14-9A53-D8CABC3CC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0"/>
            <a:ext cx="7402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0725" name="Rectangle 5">
            <a:extLst>
              <a:ext uri="{FF2B5EF4-FFF2-40B4-BE49-F238E27FC236}">
                <a16:creationId xmlns:a16="http://schemas.microsoft.com/office/drawing/2014/main" id="{CAB73D2E-ABDD-46A9-BDB0-EC8BA090EEE3}"/>
              </a:ext>
            </a:extLst>
          </p:cNvPr>
          <p:cNvSpPr>
            <a:spLocks noChangeArrowheads="1"/>
          </p:cNvSpPr>
          <p:nvPr/>
        </p:nvSpPr>
        <p:spPr bwMode="auto">
          <a:xfrm>
            <a:off x="1736725" y="0"/>
            <a:ext cx="7296150" cy="857250"/>
          </a:xfrm>
          <a:prstGeom prst="rect">
            <a:avLst/>
          </a:prstGeom>
          <a:solidFill>
            <a:schemeClr val="accent1">
              <a:alpha val="1411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0726" name="Rectangle 6">
            <a:extLst>
              <a:ext uri="{FF2B5EF4-FFF2-40B4-BE49-F238E27FC236}">
                <a16:creationId xmlns:a16="http://schemas.microsoft.com/office/drawing/2014/main" id="{AACDD180-B6C6-484C-B165-3568A5ADCC81}"/>
              </a:ext>
            </a:extLst>
          </p:cNvPr>
          <p:cNvSpPr>
            <a:spLocks noChangeArrowheads="1"/>
          </p:cNvSpPr>
          <p:nvPr/>
        </p:nvSpPr>
        <p:spPr bwMode="auto">
          <a:xfrm>
            <a:off x="1833563" y="1463675"/>
            <a:ext cx="7078662" cy="2249488"/>
          </a:xfrm>
          <a:prstGeom prst="rect">
            <a:avLst/>
          </a:prstGeom>
          <a:solidFill>
            <a:srgbClr val="FFCC00">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0727" name="Rectangle 7">
            <a:extLst>
              <a:ext uri="{FF2B5EF4-FFF2-40B4-BE49-F238E27FC236}">
                <a16:creationId xmlns:a16="http://schemas.microsoft.com/office/drawing/2014/main" id="{A4EF9248-604D-40A5-89C5-2C093C7E0971}"/>
              </a:ext>
            </a:extLst>
          </p:cNvPr>
          <p:cNvSpPr>
            <a:spLocks noChangeArrowheads="1"/>
          </p:cNvSpPr>
          <p:nvPr/>
        </p:nvSpPr>
        <p:spPr bwMode="auto">
          <a:xfrm>
            <a:off x="1776413" y="3994150"/>
            <a:ext cx="7296150" cy="2641600"/>
          </a:xfrm>
          <a:prstGeom prst="rect">
            <a:avLst/>
          </a:prstGeom>
          <a:solidFill>
            <a:srgbClr val="00CC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7704" name="Line 8">
            <a:extLst>
              <a:ext uri="{FF2B5EF4-FFF2-40B4-BE49-F238E27FC236}">
                <a16:creationId xmlns:a16="http://schemas.microsoft.com/office/drawing/2014/main" id="{ACF81472-860E-4A6A-9683-21E07DB3088E}"/>
              </a:ext>
            </a:extLst>
          </p:cNvPr>
          <p:cNvSpPr>
            <a:spLocks noChangeShapeType="1"/>
          </p:cNvSpPr>
          <p:nvPr/>
        </p:nvSpPr>
        <p:spPr bwMode="auto">
          <a:xfrm>
            <a:off x="1025525" y="1343025"/>
            <a:ext cx="0" cy="419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5" name="Text Box 9">
            <a:extLst>
              <a:ext uri="{FF2B5EF4-FFF2-40B4-BE49-F238E27FC236}">
                <a16:creationId xmlns:a16="http://schemas.microsoft.com/office/drawing/2014/main" id="{C552D3FE-DEB0-41E7-B408-A94980309C5D}"/>
              </a:ext>
            </a:extLst>
          </p:cNvPr>
          <p:cNvSpPr txBox="1">
            <a:spLocks noChangeArrowheads="1"/>
          </p:cNvSpPr>
          <p:nvPr/>
        </p:nvSpPr>
        <p:spPr bwMode="auto">
          <a:xfrm>
            <a:off x="701675" y="1762125"/>
            <a:ext cx="720725" cy="323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rPr>
              <a:t>TLB</a:t>
            </a:r>
          </a:p>
        </p:txBody>
      </p:sp>
      <p:sp>
        <p:nvSpPr>
          <p:cNvPr id="157706" name="Line 11">
            <a:extLst>
              <a:ext uri="{FF2B5EF4-FFF2-40B4-BE49-F238E27FC236}">
                <a16:creationId xmlns:a16="http://schemas.microsoft.com/office/drawing/2014/main" id="{A8319A64-6E30-4556-BD3A-31B04FC65796}"/>
              </a:ext>
            </a:extLst>
          </p:cNvPr>
          <p:cNvSpPr>
            <a:spLocks noChangeShapeType="1"/>
          </p:cNvSpPr>
          <p:nvPr/>
        </p:nvSpPr>
        <p:spPr bwMode="auto">
          <a:xfrm>
            <a:off x="1033463" y="2065338"/>
            <a:ext cx="0"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7" name="Text Box 12">
            <a:extLst>
              <a:ext uri="{FF2B5EF4-FFF2-40B4-BE49-F238E27FC236}">
                <a16:creationId xmlns:a16="http://schemas.microsoft.com/office/drawing/2014/main" id="{A1BF215E-31C3-4314-A5C6-D0B4087D065D}"/>
              </a:ext>
            </a:extLst>
          </p:cNvPr>
          <p:cNvSpPr txBox="1">
            <a:spLocks noChangeArrowheads="1"/>
          </p:cNvSpPr>
          <p:nvPr/>
        </p:nvSpPr>
        <p:spPr bwMode="auto">
          <a:xfrm>
            <a:off x="681038" y="2751138"/>
            <a:ext cx="676275" cy="3238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solidFill>
                  <a:srgbClr val="0000FF"/>
                </a:solidFill>
                <a:ea typeface="微软雅黑" panose="020B0503020204020204" pitchFamily="34" charset="-122"/>
              </a:rPr>
              <a:t>页表</a:t>
            </a:r>
          </a:p>
        </p:txBody>
      </p:sp>
      <p:sp>
        <p:nvSpPr>
          <p:cNvPr id="157708" name="Line 13">
            <a:extLst>
              <a:ext uri="{FF2B5EF4-FFF2-40B4-BE49-F238E27FC236}">
                <a16:creationId xmlns:a16="http://schemas.microsoft.com/office/drawing/2014/main" id="{B08F4E9B-08AA-4B61-BA40-8343012E8426}"/>
              </a:ext>
            </a:extLst>
          </p:cNvPr>
          <p:cNvSpPr>
            <a:spLocks noChangeShapeType="1"/>
          </p:cNvSpPr>
          <p:nvPr/>
        </p:nvSpPr>
        <p:spPr bwMode="auto">
          <a:xfrm flipH="1">
            <a:off x="1030288" y="3073400"/>
            <a:ext cx="1587" cy="4778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9" name="Text Box 14">
            <a:extLst>
              <a:ext uri="{FF2B5EF4-FFF2-40B4-BE49-F238E27FC236}">
                <a16:creationId xmlns:a16="http://schemas.microsoft.com/office/drawing/2014/main" id="{CED76064-E6AF-487C-9BE5-FE1C12D7A8C2}"/>
              </a:ext>
            </a:extLst>
          </p:cNvPr>
          <p:cNvSpPr txBox="1">
            <a:spLocks noChangeArrowheads="1"/>
          </p:cNvSpPr>
          <p:nvPr/>
        </p:nvSpPr>
        <p:spPr bwMode="auto">
          <a:xfrm>
            <a:off x="115888" y="3059113"/>
            <a:ext cx="59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pPr>
            <a:r>
              <a:rPr kumimoji="1" lang="zh-CN" altLang="en-US" sz="1900" b="1">
                <a:solidFill>
                  <a:srgbClr val="CC0000"/>
                </a:solidFill>
                <a:ea typeface="微软雅黑" panose="020B0503020204020204" pitchFamily="34" charset="-122"/>
              </a:rPr>
              <a:t>缺页</a:t>
            </a:r>
          </a:p>
          <a:p>
            <a:pPr eaLnBrk="1" hangingPunct="1">
              <a:lnSpc>
                <a:spcPct val="90000"/>
              </a:lnSpc>
            </a:pPr>
            <a:r>
              <a:rPr kumimoji="1" lang="zh-CN" altLang="en-US" sz="1900" b="1">
                <a:solidFill>
                  <a:srgbClr val="CC0000"/>
                </a:solidFill>
                <a:ea typeface="微软雅黑" panose="020B0503020204020204" pitchFamily="34" charset="-122"/>
              </a:rPr>
              <a:t>处理</a:t>
            </a:r>
          </a:p>
        </p:txBody>
      </p:sp>
      <p:sp>
        <p:nvSpPr>
          <p:cNvPr id="157710" name="Line 15">
            <a:extLst>
              <a:ext uri="{FF2B5EF4-FFF2-40B4-BE49-F238E27FC236}">
                <a16:creationId xmlns:a16="http://schemas.microsoft.com/office/drawing/2014/main" id="{CD7B5BE0-AC3B-47B2-BCDB-42F041571477}"/>
              </a:ext>
            </a:extLst>
          </p:cNvPr>
          <p:cNvSpPr>
            <a:spLocks noChangeShapeType="1"/>
          </p:cNvSpPr>
          <p:nvPr/>
        </p:nvSpPr>
        <p:spPr bwMode="auto">
          <a:xfrm flipH="1">
            <a:off x="387350" y="28860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1" name="Line 17">
            <a:extLst>
              <a:ext uri="{FF2B5EF4-FFF2-40B4-BE49-F238E27FC236}">
                <a16:creationId xmlns:a16="http://schemas.microsoft.com/office/drawing/2014/main" id="{256E420D-43FF-494A-8DC7-467BED3CC22C}"/>
              </a:ext>
            </a:extLst>
          </p:cNvPr>
          <p:cNvSpPr>
            <a:spLocks noChangeShapeType="1"/>
          </p:cNvSpPr>
          <p:nvPr/>
        </p:nvSpPr>
        <p:spPr bwMode="auto">
          <a:xfrm>
            <a:off x="396875" y="2862263"/>
            <a:ext cx="14288" cy="2317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2" name="Line 18">
            <a:extLst>
              <a:ext uri="{FF2B5EF4-FFF2-40B4-BE49-F238E27FC236}">
                <a16:creationId xmlns:a16="http://schemas.microsoft.com/office/drawing/2014/main" id="{FD7C410C-BBE4-4E8B-8078-4E5E8B676DA9}"/>
              </a:ext>
            </a:extLst>
          </p:cNvPr>
          <p:cNvSpPr>
            <a:spLocks noChangeShapeType="1"/>
          </p:cNvSpPr>
          <p:nvPr/>
        </p:nvSpPr>
        <p:spPr bwMode="auto">
          <a:xfrm flipH="1">
            <a:off x="1025525" y="3824288"/>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3" name="Text Box 19">
            <a:extLst>
              <a:ext uri="{FF2B5EF4-FFF2-40B4-BE49-F238E27FC236}">
                <a16:creationId xmlns:a16="http://schemas.microsoft.com/office/drawing/2014/main" id="{A0F63FA2-F552-44A7-B75E-6C63DE03FB20}"/>
              </a:ext>
            </a:extLst>
          </p:cNvPr>
          <p:cNvSpPr txBox="1">
            <a:spLocks noChangeArrowheads="1"/>
          </p:cNvSpPr>
          <p:nvPr/>
        </p:nvSpPr>
        <p:spPr bwMode="auto">
          <a:xfrm>
            <a:off x="668338" y="4778375"/>
            <a:ext cx="754062" cy="323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rPr>
              <a:t>cache</a:t>
            </a:r>
          </a:p>
        </p:txBody>
      </p:sp>
      <p:sp>
        <p:nvSpPr>
          <p:cNvPr id="157714" name="Text Box 20">
            <a:extLst>
              <a:ext uri="{FF2B5EF4-FFF2-40B4-BE49-F238E27FC236}">
                <a16:creationId xmlns:a16="http://schemas.microsoft.com/office/drawing/2014/main" id="{0747F37B-DB65-49A4-99E1-1CF8755B7045}"/>
              </a:ext>
            </a:extLst>
          </p:cNvPr>
          <p:cNvSpPr txBox="1">
            <a:spLocks noChangeArrowheads="1"/>
          </p:cNvSpPr>
          <p:nvPr/>
        </p:nvSpPr>
        <p:spPr bwMode="auto">
          <a:xfrm>
            <a:off x="1062038" y="5184775"/>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缺失</a:t>
            </a:r>
          </a:p>
        </p:txBody>
      </p:sp>
      <p:sp>
        <p:nvSpPr>
          <p:cNvPr id="157715" name="Line 21">
            <a:extLst>
              <a:ext uri="{FF2B5EF4-FFF2-40B4-BE49-F238E27FC236}">
                <a16:creationId xmlns:a16="http://schemas.microsoft.com/office/drawing/2014/main" id="{54D65AD4-8106-4E9D-9D71-7FA052FAE866}"/>
              </a:ext>
            </a:extLst>
          </p:cNvPr>
          <p:cNvSpPr>
            <a:spLocks noChangeShapeType="1"/>
          </p:cNvSpPr>
          <p:nvPr/>
        </p:nvSpPr>
        <p:spPr bwMode="auto">
          <a:xfrm flipH="1">
            <a:off x="371475" y="4914900"/>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6" name="Line 22">
            <a:extLst>
              <a:ext uri="{FF2B5EF4-FFF2-40B4-BE49-F238E27FC236}">
                <a16:creationId xmlns:a16="http://schemas.microsoft.com/office/drawing/2014/main" id="{0301CAAB-B03F-4A76-86BF-FDB1DB8F8A0F}"/>
              </a:ext>
            </a:extLst>
          </p:cNvPr>
          <p:cNvSpPr>
            <a:spLocks noChangeShapeType="1"/>
          </p:cNvSpPr>
          <p:nvPr/>
        </p:nvSpPr>
        <p:spPr bwMode="auto">
          <a:xfrm>
            <a:off x="1016000" y="5094288"/>
            <a:ext cx="0" cy="4937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7" name="Text Box 23">
            <a:extLst>
              <a:ext uri="{FF2B5EF4-FFF2-40B4-BE49-F238E27FC236}">
                <a16:creationId xmlns:a16="http://schemas.microsoft.com/office/drawing/2014/main" id="{129E4EDC-3CA1-4815-B1B1-C0F1B612A3B4}"/>
              </a:ext>
            </a:extLst>
          </p:cNvPr>
          <p:cNvSpPr txBox="1">
            <a:spLocks noChangeArrowheads="1"/>
          </p:cNvSpPr>
          <p:nvPr/>
        </p:nvSpPr>
        <p:spPr bwMode="auto">
          <a:xfrm>
            <a:off x="657225" y="5589588"/>
            <a:ext cx="676275" cy="3238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solidFill>
                  <a:srgbClr val="0000FF"/>
                </a:solidFill>
                <a:ea typeface="微软雅黑" panose="020B0503020204020204" pitchFamily="34" charset="-122"/>
              </a:rPr>
              <a:t>主存</a:t>
            </a:r>
          </a:p>
        </p:txBody>
      </p:sp>
      <p:sp>
        <p:nvSpPr>
          <p:cNvPr id="157718" name="Line 24">
            <a:extLst>
              <a:ext uri="{FF2B5EF4-FFF2-40B4-BE49-F238E27FC236}">
                <a16:creationId xmlns:a16="http://schemas.microsoft.com/office/drawing/2014/main" id="{0629F797-DFFE-4CA7-B39A-F0B0B8BC4C60}"/>
              </a:ext>
            </a:extLst>
          </p:cNvPr>
          <p:cNvSpPr>
            <a:spLocks noChangeShapeType="1"/>
          </p:cNvSpPr>
          <p:nvPr/>
        </p:nvSpPr>
        <p:spPr bwMode="auto">
          <a:xfrm>
            <a:off x="371475" y="4914900"/>
            <a:ext cx="0" cy="13049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9" name="Line 25">
            <a:extLst>
              <a:ext uri="{FF2B5EF4-FFF2-40B4-BE49-F238E27FC236}">
                <a16:creationId xmlns:a16="http://schemas.microsoft.com/office/drawing/2014/main" id="{52EC5B70-F596-4ED1-BDF2-11CEC81F38B6}"/>
              </a:ext>
            </a:extLst>
          </p:cNvPr>
          <p:cNvSpPr>
            <a:spLocks noChangeShapeType="1"/>
          </p:cNvSpPr>
          <p:nvPr/>
        </p:nvSpPr>
        <p:spPr bwMode="auto">
          <a:xfrm>
            <a:off x="1016000" y="5903913"/>
            <a:ext cx="0" cy="3159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20" name="Text Box 26">
            <a:extLst>
              <a:ext uri="{FF2B5EF4-FFF2-40B4-BE49-F238E27FC236}">
                <a16:creationId xmlns:a16="http://schemas.microsoft.com/office/drawing/2014/main" id="{DE8D8767-82BA-4218-A9D8-54E9CAF151FD}"/>
              </a:ext>
            </a:extLst>
          </p:cNvPr>
          <p:cNvSpPr txBox="1">
            <a:spLocks noChangeArrowheads="1"/>
          </p:cNvSpPr>
          <p:nvPr/>
        </p:nvSpPr>
        <p:spPr bwMode="auto">
          <a:xfrm>
            <a:off x="161925" y="4598988"/>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命中</a:t>
            </a:r>
          </a:p>
        </p:txBody>
      </p:sp>
      <p:sp>
        <p:nvSpPr>
          <p:cNvPr id="157721" name="AutoShape 27">
            <a:extLst>
              <a:ext uri="{FF2B5EF4-FFF2-40B4-BE49-F238E27FC236}">
                <a16:creationId xmlns:a16="http://schemas.microsoft.com/office/drawing/2014/main" id="{5D54B2D6-6F7E-4008-95F1-7E062B76DF75}"/>
              </a:ext>
            </a:extLst>
          </p:cNvPr>
          <p:cNvSpPr>
            <a:spLocks noChangeArrowheads="1"/>
          </p:cNvSpPr>
          <p:nvPr/>
        </p:nvSpPr>
        <p:spPr bwMode="auto">
          <a:xfrm>
            <a:off x="250825" y="6219825"/>
            <a:ext cx="900113" cy="1793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FF"/>
          </a:solidFill>
          <a:ln w="19050">
            <a:solidFill>
              <a:schemeClr val="tx1"/>
            </a:solidFill>
            <a:miter lim="800000"/>
            <a:headEnd/>
            <a:tailEnd/>
          </a:ln>
        </p:spPr>
        <p:txBody>
          <a:bodyPr lIns="0" tIns="0" rIns="0" bIns="0" anchor="ctr">
            <a:spAutoFit/>
          </a:bodyPr>
          <a:lstStyle/>
          <a:p>
            <a:endParaRPr lang="zh-CN" altLang="en-US"/>
          </a:p>
        </p:txBody>
      </p:sp>
      <p:sp>
        <p:nvSpPr>
          <p:cNvPr id="157722" name="Line 28">
            <a:extLst>
              <a:ext uri="{FF2B5EF4-FFF2-40B4-BE49-F238E27FC236}">
                <a16:creationId xmlns:a16="http://schemas.microsoft.com/office/drawing/2014/main" id="{CCC0DFFB-688A-407C-824A-0900833F7BC7}"/>
              </a:ext>
            </a:extLst>
          </p:cNvPr>
          <p:cNvSpPr>
            <a:spLocks noChangeShapeType="1"/>
          </p:cNvSpPr>
          <p:nvPr/>
        </p:nvSpPr>
        <p:spPr bwMode="auto">
          <a:xfrm flipH="1">
            <a:off x="701675" y="6399213"/>
            <a:ext cx="0" cy="314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 name="灯片编号占位符 1">
            <a:extLst>
              <a:ext uri="{FF2B5EF4-FFF2-40B4-BE49-F238E27FC236}">
                <a16:creationId xmlns:a16="http://schemas.microsoft.com/office/drawing/2014/main" id="{611AEDDA-ECEA-4B2B-9E45-32FD227B517D}"/>
              </a:ext>
            </a:extLst>
          </p:cNvPr>
          <p:cNvSpPr>
            <a:spLocks noGrp="1"/>
          </p:cNvSpPr>
          <p:nvPr>
            <p:ph type="sldNum" sz="quarter" idx="10"/>
          </p:nvPr>
        </p:nvSpPr>
        <p:spPr/>
        <p:txBody>
          <a:bodyPr/>
          <a:lstStyle/>
          <a:p>
            <a:pPr>
              <a:defRPr/>
            </a:pPr>
            <a:fld id="{E5695708-78D6-49FC-AD1D-A92B2AA36AF2}" type="slidenum">
              <a:rPr lang="zh-CN" altLang="en-US" smtClean="0"/>
              <a:pPr>
                <a:defRPr/>
              </a:pPr>
              <a:t>77</a:t>
            </a:fld>
            <a:endParaRPr lang="zh-CN" altLang="en-US"/>
          </a:p>
        </p:txBody>
      </p:sp>
    </p:spTree>
    <p:extLst>
      <p:ext uri="{BB962C8B-B14F-4D97-AF65-F5344CB8AC3E}">
        <p14:creationId xmlns:p14="http://schemas.microsoft.com/office/powerpoint/2010/main" val="2793066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blinds(horizontal)">
                                      <p:cBhvr>
                                        <p:cTn id="7" dur="500"/>
                                        <p:tgtEl>
                                          <p:spTgt spid="67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7"/>
                                        </p:tgtEl>
                                        <p:attrNameLst>
                                          <p:attrName>style.visibility</p:attrName>
                                        </p:attrNameLst>
                                      </p:cBhvr>
                                      <p:to>
                                        <p:strVal val="visible"/>
                                      </p:to>
                                    </p:set>
                                    <p:animEffect transition="in" filter="blinds(horizontal)">
                                      <p:cBhvr>
                                        <p:cTn id="17" dur="500"/>
                                        <p:tgtEl>
                                          <p:spTgt spid="67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6" grpId="0" animBg="1"/>
      <p:bldP spid="67072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4">
            <a:extLst>
              <a:ext uri="{FF2B5EF4-FFF2-40B4-BE49-F238E27FC236}">
                <a16:creationId xmlns:a16="http://schemas.microsoft.com/office/drawing/2014/main" id="{A95D2B8E-6622-4ABA-A3AD-97A0E6411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400"/>
            <a:ext cx="8888413"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Rectangle 2">
            <a:extLst>
              <a:ext uri="{FF2B5EF4-FFF2-40B4-BE49-F238E27FC236}">
                <a16:creationId xmlns:a16="http://schemas.microsoft.com/office/drawing/2014/main" id="{CDA9EB0A-514D-47D3-8E96-9B3D0F4F28EA}"/>
              </a:ext>
            </a:extLst>
          </p:cNvPr>
          <p:cNvSpPr>
            <a:spLocks noGrp="1" noChangeArrowheads="1"/>
          </p:cNvSpPr>
          <p:nvPr>
            <p:ph type="title" idx="4294967295"/>
          </p:nvPr>
        </p:nvSpPr>
        <p:spPr/>
        <p:txBody>
          <a:bodyPr lIns="91440" tIns="45720" rIns="91440" bIns="45720" anchor="ctr"/>
          <a:lstStyle/>
          <a:p>
            <a:pPr algn="l" eaLnBrk="1" hangingPunct="1"/>
            <a:r>
              <a:rPr lang="en-US" altLang="zh-CN" sz="3200"/>
              <a:t>CPU</a:t>
            </a:r>
            <a:r>
              <a:rPr lang="zh-CN" altLang="en-US" sz="3200"/>
              <a:t>访存过程</a:t>
            </a:r>
          </a:p>
        </p:txBody>
      </p:sp>
      <p:sp>
        <p:nvSpPr>
          <p:cNvPr id="744453" name="Rectangle 5">
            <a:extLst>
              <a:ext uri="{FF2B5EF4-FFF2-40B4-BE49-F238E27FC236}">
                <a16:creationId xmlns:a16="http://schemas.microsoft.com/office/drawing/2014/main" id="{69F1C97F-0C7B-4000-9A91-1F56A01D00FC}"/>
              </a:ext>
            </a:extLst>
          </p:cNvPr>
          <p:cNvSpPr>
            <a:spLocks noChangeArrowheads="1"/>
          </p:cNvSpPr>
          <p:nvPr/>
        </p:nvSpPr>
        <p:spPr bwMode="auto">
          <a:xfrm>
            <a:off x="1179513" y="1824038"/>
            <a:ext cx="5137150" cy="1638300"/>
          </a:xfrm>
          <a:prstGeom prst="rect">
            <a:avLst/>
          </a:prstGeom>
          <a:solidFill>
            <a:srgbClr val="FFCC00">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44454" name="Rectangle 6">
            <a:extLst>
              <a:ext uri="{FF2B5EF4-FFF2-40B4-BE49-F238E27FC236}">
                <a16:creationId xmlns:a16="http://schemas.microsoft.com/office/drawing/2014/main" id="{497760CD-FD93-44C0-97EB-2A44005679AA}"/>
              </a:ext>
            </a:extLst>
          </p:cNvPr>
          <p:cNvSpPr>
            <a:spLocks noChangeArrowheads="1"/>
          </p:cNvSpPr>
          <p:nvPr/>
        </p:nvSpPr>
        <p:spPr bwMode="auto">
          <a:xfrm>
            <a:off x="255588" y="3608388"/>
            <a:ext cx="4038600" cy="2655887"/>
          </a:xfrm>
          <a:prstGeom prst="rect">
            <a:avLst/>
          </a:prstGeom>
          <a:solidFill>
            <a:srgbClr val="FF0000">
              <a:alpha val="1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44455" name="Rectangle 7">
            <a:extLst>
              <a:ext uri="{FF2B5EF4-FFF2-40B4-BE49-F238E27FC236}">
                <a16:creationId xmlns:a16="http://schemas.microsoft.com/office/drawing/2014/main" id="{2DE16285-99F9-4097-B366-E0FCF24361AB}"/>
              </a:ext>
            </a:extLst>
          </p:cNvPr>
          <p:cNvSpPr>
            <a:spLocks noChangeArrowheads="1"/>
          </p:cNvSpPr>
          <p:nvPr/>
        </p:nvSpPr>
        <p:spPr bwMode="auto">
          <a:xfrm>
            <a:off x="4483100" y="3968750"/>
            <a:ext cx="4114800" cy="1981200"/>
          </a:xfrm>
          <a:prstGeom prst="rect">
            <a:avLst/>
          </a:prstGeom>
          <a:solidFill>
            <a:srgbClr val="00CCFF">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1751" name="Text Box 7">
            <a:extLst>
              <a:ext uri="{FF2B5EF4-FFF2-40B4-BE49-F238E27FC236}">
                <a16:creationId xmlns:a16="http://schemas.microsoft.com/office/drawing/2014/main" id="{A293979E-96EA-474C-84D5-D1D21B38E25D}"/>
              </a:ext>
            </a:extLst>
          </p:cNvPr>
          <p:cNvSpPr txBox="1">
            <a:spLocks noChangeArrowheads="1"/>
          </p:cNvSpPr>
          <p:nvPr/>
        </p:nvSpPr>
        <p:spPr bwMode="auto">
          <a:xfrm>
            <a:off x="4933950" y="349250"/>
            <a:ext cx="42100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5000"/>
              </a:spcBef>
            </a:pPr>
            <a:r>
              <a:rPr lang="en-US" altLang="zh-CN" sz="1900" b="1">
                <a:solidFill>
                  <a:schemeClr val="accent1"/>
                </a:solidFill>
                <a:latin typeface="微软雅黑" panose="020B0503020204020204" pitchFamily="34" charset="-122"/>
                <a:ea typeface="微软雅黑" panose="020B0503020204020204" pitchFamily="34" charset="-122"/>
              </a:rPr>
              <a:t>TLB</a:t>
            </a:r>
            <a:r>
              <a:rPr lang="zh-CN" altLang="en-US" sz="1900" b="1">
                <a:solidFill>
                  <a:schemeClr val="accent1"/>
                </a:solidFill>
                <a:latin typeface="微软雅黑" panose="020B0503020204020204" pitchFamily="34" charset="-122"/>
                <a:ea typeface="微软雅黑" panose="020B0503020204020204" pitchFamily="34" charset="-122"/>
              </a:rPr>
              <a:t>缺失可由硬件也可由</a:t>
            </a:r>
            <a:r>
              <a:rPr lang="en-US" altLang="zh-CN" sz="1900" b="1">
                <a:solidFill>
                  <a:schemeClr val="accent1"/>
                </a:solidFill>
                <a:latin typeface="微软雅黑" panose="020B0503020204020204" pitchFamily="34" charset="-122"/>
                <a:ea typeface="微软雅黑" panose="020B0503020204020204" pitchFamily="34" charset="-122"/>
              </a:rPr>
              <a:t>OS</a:t>
            </a:r>
            <a:r>
              <a:rPr lang="zh-CN" altLang="en-US" sz="1900" b="1">
                <a:solidFill>
                  <a:schemeClr val="accent1"/>
                </a:solidFill>
                <a:latin typeface="微软雅黑" panose="020B0503020204020204" pitchFamily="34" charset="-122"/>
                <a:ea typeface="微软雅黑" panose="020B0503020204020204" pitchFamily="34" charset="-122"/>
              </a:rPr>
              <a:t>处理</a:t>
            </a:r>
          </a:p>
          <a:p>
            <a:pPr>
              <a:spcBef>
                <a:spcPct val="25000"/>
              </a:spcBef>
            </a:pPr>
            <a:r>
              <a:rPr lang="en-US" altLang="zh-CN" sz="1900" b="1">
                <a:solidFill>
                  <a:schemeClr val="accent1"/>
                </a:solidFill>
                <a:latin typeface="微软雅黑" panose="020B0503020204020204" pitchFamily="34" charset="-122"/>
                <a:ea typeface="微软雅黑" panose="020B0503020204020204" pitchFamily="34" charset="-122"/>
              </a:rPr>
              <a:t>Cache</a:t>
            </a:r>
            <a:r>
              <a:rPr lang="zh-CN" altLang="en-US" sz="1900" b="1">
                <a:solidFill>
                  <a:schemeClr val="accent1"/>
                </a:solidFill>
                <a:latin typeface="微软雅黑" panose="020B0503020204020204" pitchFamily="34" charset="-122"/>
                <a:ea typeface="微软雅黑" panose="020B0503020204020204" pitchFamily="34" charset="-122"/>
              </a:rPr>
              <a:t>缺失由硬件处理</a:t>
            </a:r>
          </a:p>
          <a:p>
            <a:pPr>
              <a:spcBef>
                <a:spcPct val="25000"/>
              </a:spcBef>
            </a:pPr>
            <a:r>
              <a:rPr lang="zh-CN" altLang="en-US" sz="1900" b="1">
                <a:solidFill>
                  <a:schemeClr val="accent1"/>
                </a:solidFill>
                <a:latin typeface="微软雅黑" panose="020B0503020204020204" pitchFamily="34" charset="-122"/>
                <a:ea typeface="微软雅黑" panose="020B0503020204020204" pitchFamily="34" charset="-122"/>
              </a:rPr>
              <a:t>缺页由</a:t>
            </a:r>
            <a:r>
              <a:rPr lang="en-US" altLang="zh-CN" sz="1900" b="1">
                <a:solidFill>
                  <a:schemeClr val="accent1"/>
                </a:solidFill>
                <a:latin typeface="微软雅黑" panose="020B0503020204020204" pitchFamily="34" charset="-122"/>
                <a:ea typeface="微软雅黑" panose="020B0503020204020204" pitchFamily="34" charset="-122"/>
              </a:rPr>
              <a:t>OS</a:t>
            </a:r>
            <a:r>
              <a:rPr lang="zh-CN" altLang="en-US" sz="1900" b="1">
                <a:solidFill>
                  <a:schemeClr val="accent1"/>
                </a:solidFill>
                <a:latin typeface="微软雅黑" panose="020B0503020204020204" pitchFamily="34" charset="-122"/>
                <a:ea typeface="微软雅黑" panose="020B0503020204020204" pitchFamily="34" charset="-122"/>
              </a:rPr>
              <a:t>处理（缺页异常）</a:t>
            </a:r>
          </a:p>
        </p:txBody>
      </p:sp>
      <p:sp>
        <p:nvSpPr>
          <p:cNvPr id="2" name="灯片编号占位符 1">
            <a:extLst>
              <a:ext uri="{FF2B5EF4-FFF2-40B4-BE49-F238E27FC236}">
                <a16:creationId xmlns:a16="http://schemas.microsoft.com/office/drawing/2014/main" id="{6C3E649F-9A72-4E8E-8E14-90566CF6581C}"/>
              </a:ext>
            </a:extLst>
          </p:cNvPr>
          <p:cNvSpPr>
            <a:spLocks noGrp="1"/>
          </p:cNvSpPr>
          <p:nvPr>
            <p:ph type="sldNum" sz="quarter" idx="10"/>
          </p:nvPr>
        </p:nvSpPr>
        <p:spPr/>
        <p:txBody>
          <a:bodyPr/>
          <a:lstStyle/>
          <a:p>
            <a:pPr>
              <a:defRPr/>
            </a:pPr>
            <a:fld id="{E5695708-78D6-49FC-AD1D-A92B2AA36AF2}" type="slidenum">
              <a:rPr lang="zh-CN" altLang="en-US" smtClean="0"/>
              <a:pPr>
                <a:defRPr/>
              </a:pPr>
              <a:t>78</a:t>
            </a:fld>
            <a:endParaRPr lang="zh-CN" altLang="en-US"/>
          </a:p>
        </p:txBody>
      </p:sp>
    </p:spTree>
    <p:extLst>
      <p:ext uri="{BB962C8B-B14F-4D97-AF65-F5344CB8AC3E}">
        <p14:creationId xmlns:p14="http://schemas.microsoft.com/office/powerpoint/2010/main" val="332285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53"/>
                                        </p:tgtEl>
                                        <p:attrNameLst>
                                          <p:attrName>style.visibility</p:attrName>
                                        </p:attrNameLst>
                                      </p:cBhvr>
                                      <p:to>
                                        <p:strVal val="visible"/>
                                      </p:to>
                                    </p:set>
                                    <p:animEffect transition="in" filter="blinds(horizontal)">
                                      <p:cBhvr>
                                        <p:cTn id="7" dur="500"/>
                                        <p:tgtEl>
                                          <p:spTgt spid="744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54"/>
                                        </p:tgtEl>
                                        <p:attrNameLst>
                                          <p:attrName>style.visibility</p:attrName>
                                        </p:attrNameLst>
                                      </p:cBhvr>
                                      <p:to>
                                        <p:strVal val="visible"/>
                                      </p:to>
                                    </p:set>
                                    <p:animEffect transition="in" filter="blinds(horizontal)">
                                      <p:cBhvr>
                                        <p:cTn id="12" dur="500"/>
                                        <p:tgtEl>
                                          <p:spTgt spid="744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55"/>
                                        </p:tgtEl>
                                        <p:attrNameLst>
                                          <p:attrName>style.visibility</p:attrName>
                                        </p:attrNameLst>
                                      </p:cBhvr>
                                      <p:to>
                                        <p:strVal val="visible"/>
                                      </p:to>
                                    </p:set>
                                    <p:animEffect transition="in" filter="blinds(horizontal)">
                                      <p:cBhvr>
                                        <p:cTn id="17" dur="500"/>
                                        <p:tgtEl>
                                          <p:spTgt spid="744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1751"/>
                                        </p:tgtEl>
                                        <p:attrNameLst>
                                          <p:attrName>style.visibility</p:attrName>
                                        </p:attrNameLst>
                                      </p:cBhvr>
                                      <p:to>
                                        <p:strVal val="visible"/>
                                      </p:to>
                                    </p:set>
                                    <p:animEffect transition="in" filter="blinds(horizontal)">
                                      <p:cBhvr>
                                        <p:cTn id="22"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animBg="1"/>
      <p:bldP spid="744455" grpId="0" animBg="1"/>
      <p:bldP spid="67175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E02CAF7-BF39-4EB6-B8EB-8CCEF7FE0237}"/>
              </a:ext>
            </a:extLst>
          </p:cNvPr>
          <p:cNvSpPr>
            <a:spLocks noGrp="1" noChangeArrowheads="1"/>
          </p:cNvSpPr>
          <p:nvPr>
            <p:ph type="title" idx="4294967295"/>
          </p:nvPr>
        </p:nvSpPr>
        <p:spPr/>
        <p:txBody>
          <a:bodyPr lIns="91440" tIns="45720" rIns="91440" bIns="45720" anchor="ctr"/>
          <a:lstStyle/>
          <a:p>
            <a:pPr eaLnBrk="1" hangingPunct="1"/>
            <a:r>
              <a:rPr lang="zh-CN" altLang="en-US" sz="3200"/>
              <a:t>举例：三种不同缺失的组合</a:t>
            </a:r>
            <a:endParaRPr lang="en-US" altLang="zh-CN" sz="3200"/>
          </a:p>
        </p:txBody>
      </p:sp>
      <p:pic>
        <p:nvPicPr>
          <p:cNvPr id="159747" name="Picture 4">
            <a:extLst>
              <a:ext uri="{FF2B5EF4-FFF2-40B4-BE49-F238E27FC236}">
                <a16:creationId xmlns:a16="http://schemas.microsoft.com/office/drawing/2014/main" id="{88788121-8FF8-4E59-9D2B-8CE37873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 y="998538"/>
            <a:ext cx="8945562"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6853" name="Text Box 6">
            <a:extLst>
              <a:ext uri="{FF2B5EF4-FFF2-40B4-BE49-F238E27FC236}">
                <a16:creationId xmlns:a16="http://schemas.microsoft.com/office/drawing/2014/main" id="{F426C8E8-6A81-4A25-AC85-6D8EAA32D002}"/>
              </a:ext>
            </a:extLst>
          </p:cNvPr>
          <p:cNvSpPr txBox="1">
            <a:spLocks noChangeArrowheads="1"/>
          </p:cNvSpPr>
          <p:nvPr/>
        </p:nvSpPr>
        <p:spPr bwMode="auto">
          <a:xfrm>
            <a:off x="2336800" y="1955800"/>
            <a:ext cx="64150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命中则页表一定命中，但实际上不会查页表</a:t>
            </a:r>
          </a:p>
        </p:txBody>
      </p:sp>
      <p:sp>
        <p:nvSpPr>
          <p:cNvPr id="846854" name="Text Box 7">
            <a:extLst>
              <a:ext uri="{FF2B5EF4-FFF2-40B4-BE49-F238E27FC236}">
                <a16:creationId xmlns:a16="http://schemas.microsoft.com/office/drawing/2014/main" id="{534D9717-644F-4C19-B49F-F2EB7D7AA85B}"/>
              </a:ext>
            </a:extLst>
          </p:cNvPr>
          <p:cNvSpPr txBox="1">
            <a:spLocks noChangeArrowheads="1"/>
          </p:cNvSpPr>
          <p:nvPr/>
        </p:nvSpPr>
        <p:spPr bwMode="auto">
          <a:xfrm>
            <a:off x="2344738" y="2335213"/>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缺失但页表命中，信息在主存，就可能在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5" name="Text Box 8">
            <a:extLst>
              <a:ext uri="{FF2B5EF4-FFF2-40B4-BE49-F238E27FC236}">
                <a16:creationId xmlns:a16="http://schemas.microsoft.com/office/drawing/2014/main" id="{4D93E284-19A6-435D-B505-852F04E3A150}"/>
              </a:ext>
            </a:extLst>
          </p:cNvPr>
          <p:cNvSpPr txBox="1">
            <a:spLocks noChangeArrowheads="1"/>
          </p:cNvSpPr>
          <p:nvPr/>
        </p:nvSpPr>
        <p:spPr bwMode="auto">
          <a:xfrm>
            <a:off x="2352675" y="2714625"/>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缺失但页表命中，信息在主存，但可能不在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6" name="Text Box 9">
            <a:extLst>
              <a:ext uri="{FF2B5EF4-FFF2-40B4-BE49-F238E27FC236}">
                <a16:creationId xmlns:a16="http://schemas.microsoft.com/office/drawing/2014/main" id="{C55F8F69-CFAD-4D5E-BF4D-211EEA46F631}"/>
              </a:ext>
            </a:extLst>
          </p:cNvPr>
          <p:cNvSpPr txBox="1">
            <a:spLocks noChangeArrowheads="1"/>
          </p:cNvSpPr>
          <p:nvPr/>
        </p:nvSpPr>
        <p:spPr bwMode="auto">
          <a:xfrm>
            <a:off x="2403475" y="3094038"/>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缺失页表缺失，信息不在主存，一定也不在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7" name="Text Box 10">
            <a:extLst>
              <a:ext uri="{FF2B5EF4-FFF2-40B4-BE49-F238E27FC236}">
                <a16:creationId xmlns:a16="http://schemas.microsoft.com/office/drawing/2014/main" id="{5B80D320-93D8-4372-A92C-7BFD12E69D87}"/>
              </a:ext>
            </a:extLst>
          </p:cNvPr>
          <p:cNvSpPr txBox="1">
            <a:spLocks noChangeArrowheads="1"/>
          </p:cNvSpPr>
          <p:nvPr/>
        </p:nvSpPr>
        <p:spPr bwMode="auto">
          <a:xfrm>
            <a:off x="2382838" y="3473450"/>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不可能，页表缺失，信息不在主存，</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中一定没有该页表项</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846858" name="Text Box 11">
            <a:extLst>
              <a:ext uri="{FF2B5EF4-FFF2-40B4-BE49-F238E27FC236}">
                <a16:creationId xmlns:a16="http://schemas.microsoft.com/office/drawing/2014/main" id="{2B90CA90-79FF-40E7-9365-ECBD25591284}"/>
              </a:ext>
            </a:extLst>
          </p:cNvPr>
          <p:cNvSpPr txBox="1">
            <a:spLocks noChangeArrowheads="1"/>
          </p:cNvSpPr>
          <p:nvPr/>
        </p:nvSpPr>
        <p:spPr bwMode="auto">
          <a:xfrm>
            <a:off x="2397125" y="3838575"/>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同上</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846859" name="Text Box 13">
            <a:extLst>
              <a:ext uri="{FF2B5EF4-FFF2-40B4-BE49-F238E27FC236}">
                <a16:creationId xmlns:a16="http://schemas.microsoft.com/office/drawing/2014/main" id="{C835F2ED-3417-4DF1-93FB-C15F12CC19C1}"/>
              </a:ext>
            </a:extLst>
          </p:cNvPr>
          <p:cNvSpPr txBox="1">
            <a:spLocks noChangeArrowheads="1"/>
          </p:cNvSpPr>
          <p:nvPr/>
        </p:nvSpPr>
        <p:spPr bwMode="auto">
          <a:xfrm>
            <a:off x="2347913" y="4224338"/>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不可能，页表缺失，信息不在主存，</a:t>
            </a:r>
            <a:r>
              <a:rPr kumimoji="1" lang="en-US" altLang="zh-CN" sz="1900" b="1">
                <a:solidFill>
                  <a:srgbClr val="0000FF"/>
                </a:solidFill>
                <a:latin typeface="微软雅黑" panose="020B0503020204020204" pitchFamily="34" charset="-122"/>
                <a:ea typeface="微软雅黑" panose="020B0503020204020204" pitchFamily="34" charset="-122"/>
              </a:rPr>
              <a:t>Cache</a:t>
            </a:r>
            <a:r>
              <a:rPr kumimoji="1" lang="zh-CN" altLang="en-US" sz="1900" b="1">
                <a:solidFill>
                  <a:srgbClr val="0000FF"/>
                </a:solidFill>
                <a:latin typeface="微软雅黑" panose="020B0503020204020204" pitchFamily="34" charset="-122"/>
                <a:ea typeface="微软雅黑" panose="020B0503020204020204" pitchFamily="34" charset="-122"/>
              </a:rPr>
              <a:t>中一定也无该信息</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711707" name="Text Box 27">
            <a:extLst>
              <a:ext uri="{FF2B5EF4-FFF2-40B4-BE49-F238E27FC236}">
                <a16:creationId xmlns:a16="http://schemas.microsoft.com/office/drawing/2014/main" id="{843578ED-A21E-4D5F-A934-AACBD4D482F1}"/>
              </a:ext>
            </a:extLst>
          </p:cNvPr>
          <p:cNvSpPr txBox="1">
            <a:spLocks noChangeArrowheads="1"/>
          </p:cNvSpPr>
          <p:nvPr/>
        </p:nvSpPr>
        <p:spPr bwMode="auto">
          <a:xfrm>
            <a:off x="188913" y="5213350"/>
            <a:ext cx="34686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以上组合中，最好的情况是？</a:t>
            </a:r>
          </a:p>
        </p:txBody>
      </p:sp>
      <p:sp>
        <p:nvSpPr>
          <p:cNvPr id="711708" name="Text Box 28">
            <a:extLst>
              <a:ext uri="{FF2B5EF4-FFF2-40B4-BE49-F238E27FC236}">
                <a16:creationId xmlns:a16="http://schemas.microsoft.com/office/drawing/2014/main" id="{CEA8A130-F59E-4DF8-B927-0DBD4B7A298C}"/>
              </a:ext>
            </a:extLst>
          </p:cNvPr>
          <p:cNvSpPr txBox="1">
            <a:spLocks noChangeArrowheads="1"/>
          </p:cNvSpPr>
          <p:nvPr/>
        </p:nvSpPr>
        <p:spPr bwMode="auto">
          <a:xfrm>
            <a:off x="161925" y="4773613"/>
            <a:ext cx="59213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latin typeface="微软雅黑" panose="020B0503020204020204" pitchFamily="34" charset="-122"/>
                <a:ea typeface="微软雅黑" panose="020B0503020204020204" pitchFamily="34" charset="-122"/>
              </a:rPr>
              <a:t>最好的情况是</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CC0000"/>
                </a:solidFill>
                <a:latin typeface="微软雅黑" panose="020B0503020204020204" pitchFamily="34" charset="-122"/>
                <a:ea typeface="微软雅黑" panose="020B0503020204020204" pitchFamily="34" charset="-122"/>
              </a:rPr>
              <a:t>，此时，访问主存几次？</a:t>
            </a:r>
          </a:p>
        </p:txBody>
      </p:sp>
      <p:sp>
        <p:nvSpPr>
          <p:cNvPr id="711709" name="Text Box 29">
            <a:extLst>
              <a:ext uri="{FF2B5EF4-FFF2-40B4-BE49-F238E27FC236}">
                <a16:creationId xmlns:a16="http://schemas.microsoft.com/office/drawing/2014/main" id="{C4776F55-140D-44FF-8770-0B451BDAC9B0}"/>
              </a:ext>
            </a:extLst>
          </p:cNvPr>
          <p:cNvSpPr txBox="1">
            <a:spLocks noChangeArrowheads="1"/>
          </p:cNvSpPr>
          <p:nvPr/>
        </p:nvSpPr>
        <p:spPr bwMode="auto">
          <a:xfrm>
            <a:off x="6102350" y="4773613"/>
            <a:ext cx="1930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ea typeface="微软雅黑" panose="020B0503020204020204" pitchFamily="34" charset="-122"/>
              </a:rPr>
              <a:t>不需要访问主存！</a:t>
            </a:r>
          </a:p>
        </p:txBody>
      </p:sp>
      <p:sp>
        <p:nvSpPr>
          <p:cNvPr id="711710" name="Text Box 30">
            <a:extLst>
              <a:ext uri="{FF2B5EF4-FFF2-40B4-BE49-F238E27FC236}">
                <a16:creationId xmlns:a16="http://schemas.microsoft.com/office/drawing/2014/main" id="{980A7D05-BDBF-4CC9-AFC7-0EBD1B9C0EAE}"/>
              </a:ext>
            </a:extLst>
          </p:cNvPr>
          <p:cNvSpPr txBox="1">
            <a:spLocks noChangeArrowheads="1"/>
          </p:cNvSpPr>
          <p:nvPr/>
        </p:nvSpPr>
        <p:spPr bwMode="auto">
          <a:xfrm>
            <a:off x="3482975" y="5184775"/>
            <a:ext cx="3746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和</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endParaRPr kumimoji="1" lang="zh-CN" altLang="en-US" sz="1900" b="1">
              <a:solidFill>
                <a:srgbClr val="663300"/>
              </a:solidFill>
              <a:latin typeface="微软雅黑" panose="020B0503020204020204" pitchFamily="34" charset="-122"/>
              <a:ea typeface="微软雅黑" panose="020B0503020204020204" pitchFamily="34" charset="-122"/>
            </a:endParaRPr>
          </a:p>
        </p:txBody>
      </p:sp>
      <p:sp>
        <p:nvSpPr>
          <p:cNvPr id="711711" name="Text Box 31">
            <a:extLst>
              <a:ext uri="{FF2B5EF4-FFF2-40B4-BE49-F238E27FC236}">
                <a16:creationId xmlns:a16="http://schemas.microsoft.com/office/drawing/2014/main" id="{B64433E5-7DD5-4538-ACD4-E7A2692DB3EA}"/>
              </a:ext>
            </a:extLst>
          </p:cNvPr>
          <p:cNvSpPr txBox="1">
            <a:spLocks noChangeArrowheads="1"/>
          </p:cNvSpPr>
          <p:nvPr/>
        </p:nvSpPr>
        <p:spPr bwMode="auto">
          <a:xfrm>
            <a:off x="7362825" y="5184775"/>
            <a:ext cx="9001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访存</a:t>
            </a:r>
            <a:r>
              <a:rPr kumimoji="1" lang="en-US" altLang="zh-CN" sz="1900" b="1">
                <a:solidFill>
                  <a:srgbClr val="006600"/>
                </a:solidFill>
                <a:latin typeface="微软雅黑" panose="020B0503020204020204" pitchFamily="34" charset="-122"/>
                <a:ea typeface="微软雅黑" panose="020B0503020204020204" pitchFamily="34" charset="-122"/>
              </a:rPr>
              <a:t>1</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711712" name="Text Box 32">
            <a:extLst>
              <a:ext uri="{FF2B5EF4-FFF2-40B4-BE49-F238E27FC236}">
                <a16:creationId xmlns:a16="http://schemas.microsoft.com/office/drawing/2014/main" id="{8B519CB4-6370-4B1D-8050-DAB3D1E04FA0}"/>
              </a:ext>
            </a:extLst>
          </p:cNvPr>
          <p:cNvSpPr txBox="1">
            <a:spLocks noChangeArrowheads="1"/>
          </p:cNvSpPr>
          <p:nvPr/>
        </p:nvSpPr>
        <p:spPr bwMode="auto">
          <a:xfrm>
            <a:off x="180975" y="6138863"/>
            <a:ext cx="34686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介于最坏和最好之间的是？</a:t>
            </a:r>
          </a:p>
        </p:txBody>
      </p:sp>
      <p:sp>
        <p:nvSpPr>
          <p:cNvPr id="711713" name="Text Box 33">
            <a:extLst>
              <a:ext uri="{FF2B5EF4-FFF2-40B4-BE49-F238E27FC236}">
                <a16:creationId xmlns:a16="http://schemas.microsoft.com/office/drawing/2014/main" id="{B0575BEF-B696-47FE-8B45-1E0734F5925C}"/>
              </a:ext>
            </a:extLst>
          </p:cNvPr>
          <p:cNvSpPr txBox="1">
            <a:spLocks noChangeArrowheads="1"/>
          </p:cNvSpPr>
          <p:nvPr/>
        </p:nvSpPr>
        <p:spPr bwMode="auto">
          <a:xfrm>
            <a:off x="3317875" y="6126163"/>
            <a:ext cx="2149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p>
        </p:txBody>
      </p:sp>
      <p:sp>
        <p:nvSpPr>
          <p:cNvPr id="711714" name="Text Box 34">
            <a:extLst>
              <a:ext uri="{FF2B5EF4-FFF2-40B4-BE49-F238E27FC236}">
                <a16:creationId xmlns:a16="http://schemas.microsoft.com/office/drawing/2014/main" id="{D6D5E127-6762-44E4-AF1C-DDB4363E738C}"/>
              </a:ext>
            </a:extLst>
          </p:cNvPr>
          <p:cNvSpPr txBox="1">
            <a:spLocks noChangeArrowheads="1"/>
          </p:cNvSpPr>
          <p:nvPr/>
        </p:nvSpPr>
        <p:spPr bwMode="auto">
          <a:xfrm>
            <a:off x="5514975" y="6153150"/>
            <a:ext cx="3338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不需访问磁盘、但访存至少</a:t>
            </a:r>
            <a:r>
              <a:rPr kumimoji="1" lang="en-US" altLang="zh-CN" sz="1900" b="1">
                <a:solidFill>
                  <a:srgbClr val="006600"/>
                </a:solidFill>
                <a:latin typeface="微软雅黑" panose="020B0503020204020204" pitchFamily="34" charset="-122"/>
                <a:ea typeface="微软雅黑" panose="020B0503020204020204" pitchFamily="34" charset="-122"/>
              </a:rPr>
              <a:t>2</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711715" name="Text Box 35">
            <a:extLst>
              <a:ext uri="{FF2B5EF4-FFF2-40B4-BE49-F238E27FC236}">
                <a16:creationId xmlns:a16="http://schemas.microsoft.com/office/drawing/2014/main" id="{46311E1E-D893-43C3-86E7-0C9607699CB5}"/>
              </a:ext>
            </a:extLst>
          </p:cNvPr>
          <p:cNvSpPr txBox="1">
            <a:spLocks noChangeArrowheads="1"/>
          </p:cNvSpPr>
          <p:nvPr/>
        </p:nvSpPr>
        <p:spPr bwMode="auto">
          <a:xfrm>
            <a:off x="158750" y="5675313"/>
            <a:ext cx="34686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以上组合中，最坏的情况是？</a:t>
            </a:r>
          </a:p>
        </p:txBody>
      </p:sp>
      <p:sp>
        <p:nvSpPr>
          <p:cNvPr id="711716" name="Text Box 36">
            <a:extLst>
              <a:ext uri="{FF2B5EF4-FFF2-40B4-BE49-F238E27FC236}">
                <a16:creationId xmlns:a16="http://schemas.microsoft.com/office/drawing/2014/main" id="{47C86034-E54C-409C-99CA-4B505DD5C998}"/>
              </a:ext>
            </a:extLst>
          </p:cNvPr>
          <p:cNvSpPr txBox="1">
            <a:spLocks noChangeArrowheads="1"/>
          </p:cNvSpPr>
          <p:nvPr/>
        </p:nvSpPr>
        <p:spPr bwMode="auto">
          <a:xfrm>
            <a:off x="3424238" y="5662613"/>
            <a:ext cx="2149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p>
        </p:txBody>
      </p:sp>
      <p:sp>
        <p:nvSpPr>
          <p:cNvPr id="711717" name="Text Box 37">
            <a:extLst>
              <a:ext uri="{FF2B5EF4-FFF2-40B4-BE49-F238E27FC236}">
                <a16:creationId xmlns:a16="http://schemas.microsoft.com/office/drawing/2014/main" id="{121326F2-3255-4011-8070-2D9247DED5B0}"/>
              </a:ext>
            </a:extLst>
          </p:cNvPr>
          <p:cNvSpPr txBox="1">
            <a:spLocks noChangeArrowheads="1"/>
          </p:cNvSpPr>
          <p:nvPr/>
        </p:nvSpPr>
        <p:spPr bwMode="auto">
          <a:xfrm>
            <a:off x="5791200" y="5629275"/>
            <a:ext cx="3076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需访问磁盘、并访存至少</a:t>
            </a:r>
            <a:r>
              <a:rPr kumimoji="1" lang="en-US" altLang="zh-CN" sz="1900" b="1">
                <a:solidFill>
                  <a:srgbClr val="006600"/>
                </a:solidFill>
                <a:latin typeface="微软雅黑" panose="020B0503020204020204" pitchFamily="34" charset="-122"/>
                <a:ea typeface="微软雅黑" panose="020B0503020204020204" pitchFamily="34" charset="-122"/>
              </a:rPr>
              <a:t>2</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2" name="灯片编号占位符 1">
            <a:extLst>
              <a:ext uri="{FF2B5EF4-FFF2-40B4-BE49-F238E27FC236}">
                <a16:creationId xmlns:a16="http://schemas.microsoft.com/office/drawing/2014/main" id="{CA40B93D-27A4-4C87-B8E3-20E6A81C9682}"/>
              </a:ext>
            </a:extLst>
          </p:cNvPr>
          <p:cNvSpPr>
            <a:spLocks noGrp="1"/>
          </p:cNvSpPr>
          <p:nvPr>
            <p:ph type="sldNum" sz="quarter" idx="10"/>
          </p:nvPr>
        </p:nvSpPr>
        <p:spPr/>
        <p:txBody>
          <a:bodyPr/>
          <a:lstStyle/>
          <a:p>
            <a:pPr>
              <a:defRPr/>
            </a:pPr>
            <a:fld id="{E5695708-78D6-49FC-AD1D-A92B2AA36AF2}" type="slidenum">
              <a:rPr lang="zh-CN" altLang="en-US" smtClean="0"/>
              <a:pPr>
                <a:defRPr/>
              </a:pPr>
              <a:t>79</a:t>
            </a:fld>
            <a:endParaRPr lang="zh-CN" altLang="en-US"/>
          </a:p>
        </p:txBody>
      </p:sp>
    </p:spTree>
    <p:extLst>
      <p:ext uri="{BB962C8B-B14F-4D97-AF65-F5344CB8AC3E}">
        <p14:creationId xmlns:p14="http://schemas.microsoft.com/office/powerpoint/2010/main" val="535078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53"/>
                                        </p:tgtEl>
                                        <p:attrNameLst>
                                          <p:attrName>style.visibility</p:attrName>
                                        </p:attrNameLst>
                                      </p:cBhvr>
                                      <p:to>
                                        <p:strVal val="visible"/>
                                      </p:to>
                                    </p:set>
                                    <p:animEffect transition="in" filter="blinds(horizontal)">
                                      <p:cBhvr>
                                        <p:cTn id="7" dur="500"/>
                                        <p:tgtEl>
                                          <p:spTgt spid="846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6854"/>
                                        </p:tgtEl>
                                        <p:attrNameLst>
                                          <p:attrName>style.visibility</p:attrName>
                                        </p:attrNameLst>
                                      </p:cBhvr>
                                      <p:to>
                                        <p:strVal val="visible"/>
                                      </p:to>
                                    </p:set>
                                    <p:animEffect transition="in" filter="blinds(horizontal)">
                                      <p:cBhvr>
                                        <p:cTn id="12" dur="500"/>
                                        <p:tgtEl>
                                          <p:spTgt spid="846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6855"/>
                                        </p:tgtEl>
                                        <p:attrNameLst>
                                          <p:attrName>style.visibility</p:attrName>
                                        </p:attrNameLst>
                                      </p:cBhvr>
                                      <p:to>
                                        <p:strVal val="visible"/>
                                      </p:to>
                                    </p:set>
                                    <p:animEffect transition="in" filter="blinds(horizontal)">
                                      <p:cBhvr>
                                        <p:cTn id="17" dur="500"/>
                                        <p:tgtEl>
                                          <p:spTgt spid="846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6856"/>
                                        </p:tgtEl>
                                        <p:attrNameLst>
                                          <p:attrName>style.visibility</p:attrName>
                                        </p:attrNameLst>
                                      </p:cBhvr>
                                      <p:to>
                                        <p:strVal val="visible"/>
                                      </p:to>
                                    </p:set>
                                    <p:animEffect transition="in" filter="blinds(horizontal)">
                                      <p:cBhvr>
                                        <p:cTn id="22" dur="500"/>
                                        <p:tgtEl>
                                          <p:spTgt spid="8468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6857"/>
                                        </p:tgtEl>
                                        <p:attrNameLst>
                                          <p:attrName>style.visibility</p:attrName>
                                        </p:attrNameLst>
                                      </p:cBhvr>
                                      <p:to>
                                        <p:strVal val="visible"/>
                                      </p:to>
                                    </p:set>
                                    <p:animEffect transition="in" filter="blinds(horizontal)">
                                      <p:cBhvr>
                                        <p:cTn id="27" dur="500"/>
                                        <p:tgtEl>
                                          <p:spTgt spid="8468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6858"/>
                                        </p:tgtEl>
                                        <p:attrNameLst>
                                          <p:attrName>style.visibility</p:attrName>
                                        </p:attrNameLst>
                                      </p:cBhvr>
                                      <p:to>
                                        <p:strVal val="visible"/>
                                      </p:to>
                                    </p:set>
                                    <p:animEffect transition="in" filter="blinds(horizontal)">
                                      <p:cBhvr>
                                        <p:cTn id="32" dur="500"/>
                                        <p:tgtEl>
                                          <p:spTgt spid="846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6859"/>
                                        </p:tgtEl>
                                        <p:attrNameLst>
                                          <p:attrName>style.visibility</p:attrName>
                                        </p:attrNameLst>
                                      </p:cBhvr>
                                      <p:to>
                                        <p:strVal val="visible"/>
                                      </p:to>
                                    </p:set>
                                    <p:animEffect transition="in" filter="blinds(horizontal)">
                                      <p:cBhvr>
                                        <p:cTn id="37" dur="500"/>
                                        <p:tgtEl>
                                          <p:spTgt spid="8468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1708"/>
                                        </p:tgtEl>
                                        <p:attrNameLst>
                                          <p:attrName>style.visibility</p:attrName>
                                        </p:attrNameLst>
                                      </p:cBhvr>
                                      <p:to>
                                        <p:strVal val="visible"/>
                                      </p:to>
                                    </p:set>
                                    <p:animEffect transition="in" filter="blinds(horizontal)">
                                      <p:cBhvr>
                                        <p:cTn id="42" dur="500"/>
                                        <p:tgtEl>
                                          <p:spTgt spid="7117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1709"/>
                                        </p:tgtEl>
                                        <p:attrNameLst>
                                          <p:attrName>style.visibility</p:attrName>
                                        </p:attrNameLst>
                                      </p:cBhvr>
                                      <p:to>
                                        <p:strVal val="visible"/>
                                      </p:to>
                                    </p:set>
                                    <p:animEffect transition="in" filter="blinds(horizontal)">
                                      <p:cBhvr>
                                        <p:cTn id="47" dur="500"/>
                                        <p:tgtEl>
                                          <p:spTgt spid="7117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1707"/>
                                        </p:tgtEl>
                                        <p:attrNameLst>
                                          <p:attrName>style.visibility</p:attrName>
                                        </p:attrNameLst>
                                      </p:cBhvr>
                                      <p:to>
                                        <p:strVal val="visible"/>
                                      </p:to>
                                    </p:set>
                                    <p:animEffect transition="in" filter="blinds(horizontal)">
                                      <p:cBhvr>
                                        <p:cTn id="52" dur="500"/>
                                        <p:tgtEl>
                                          <p:spTgt spid="7117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1710"/>
                                        </p:tgtEl>
                                        <p:attrNameLst>
                                          <p:attrName>style.visibility</p:attrName>
                                        </p:attrNameLst>
                                      </p:cBhvr>
                                      <p:to>
                                        <p:strVal val="visible"/>
                                      </p:to>
                                    </p:set>
                                    <p:animEffect transition="in" filter="blinds(horizontal)">
                                      <p:cBhvr>
                                        <p:cTn id="57" dur="500"/>
                                        <p:tgtEl>
                                          <p:spTgt spid="7117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11711"/>
                                        </p:tgtEl>
                                        <p:attrNameLst>
                                          <p:attrName>style.visibility</p:attrName>
                                        </p:attrNameLst>
                                      </p:cBhvr>
                                      <p:to>
                                        <p:strVal val="visible"/>
                                      </p:to>
                                    </p:set>
                                    <p:animEffect transition="in" filter="blinds(horizontal)">
                                      <p:cBhvr>
                                        <p:cTn id="62" dur="500"/>
                                        <p:tgtEl>
                                          <p:spTgt spid="7117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11715"/>
                                        </p:tgtEl>
                                        <p:attrNameLst>
                                          <p:attrName>style.visibility</p:attrName>
                                        </p:attrNameLst>
                                      </p:cBhvr>
                                      <p:to>
                                        <p:strVal val="visible"/>
                                      </p:to>
                                    </p:set>
                                    <p:animEffect transition="in" filter="blinds(horizontal)">
                                      <p:cBhvr>
                                        <p:cTn id="67" dur="500"/>
                                        <p:tgtEl>
                                          <p:spTgt spid="7117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11716"/>
                                        </p:tgtEl>
                                        <p:attrNameLst>
                                          <p:attrName>style.visibility</p:attrName>
                                        </p:attrNameLst>
                                      </p:cBhvr>
                                      <p:to>
                                        <p:strVal val="visible"/>
                                      </p:to>
                                    </p:set>
                                    <p:animEffect transition="in" filter="blinds(horizontal)">
                                      <p:cBhvr>
                                        <p:cTn id="72" dur="500"/>
                                        <p:tgtEl>
                                          <p:spTgt spid="7117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11717"/>
                                        </p:tgtEl>
                                        <p:attrNameLst>
                                          <p:attrName>style.visibility</p:attrName>
                                        </p:attrNameLst>
                                      </p:cBhvr>
                                      <p:to>
                                        <p:strVal val="visible"/>
                                      </p:to>
                                    </p:set>
                                    <p:animEffect transition="in" filter="blinds(horizontal)">
                                      <p:cBhvr>
                                        <p:cTn id="77" dur="500"/>
                                        <p:tgtEl>
                                          <p:spTgt spid="7117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11712"/>
                                        </p:tgtEl>
                                        <p:attrNameLst>
                                          <p:attrName>style.visibility</p:attrName>
                                        </p:attrNameLst>
                                      </p:cBhvr>
                                      <p:to>
                                        <p:strVal val="visible"/>
                                      </p:to>
                                    </p:set>
                                    <p:animEffect transition="in" filter="blinds(horizontal)">
                                      <p:cBhvr>
                                        <p:cTn id="82" dur="500"/>
                                        <p:tgtEl>
                                          <p:spTgt spid="7117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11713"/>
                                        </p:tgtEl>
                                        <p:attrNameLst>
                                          <p:attrName>style.visibility</p:attrName>
                                        </p:attrNameLst>
                                      </p:cBhvr>
                                      <p:to>
                                        <p:strVal val="visible"/>
                                      </p:to>
                                    </p:set>
                                    <p:animEffect transition="in" filter="blinds(horizontal)">
                                      <p:cBhvr>
                                        <p:cTn id="87" dur="500"/>
                                        <p:tgtEl>
                                          <p:spTgt spid="7117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11714"/>
                                        </p:tgtEl>
                                        <p:attrNameLst>
                                          <p:attrName>style.visibility</p:attrName>
                                        </p:attrNameLst>
                                      </p:cBhvr>
                                      <p:to>
                                        <p:strVal val="visible"/>
                                      </p:to>
                                    </p:set>
                                    <p:animEffect transition="in" filter="blinds(horizontal)">
                                      <p:cBhvr>
                                        <p:cTn id="92" dur="500"/>
                                        <p:tgtEl>
                                          <p:spTgt spid="71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animBg="1"/>
      <p:bldP spid="846854" grpId="0" animBg="1"/>
      <p:bldP spid="846855" grpId="0" animBg="1"/>
      <p:bldP spid="846856" grpId="0" animBg="1"/>
      <p:bldP spid="846857" grpId="0" animBg="1"/>
      <p:bldP spid="846858" grpId="0" animBg="1"/>
      <p:bldP spid="846859" grpId="0" animBg="1"/>
      <p:bldP spid="711707" grpId="0"/>
      <p:bldP spid="711708" grpId="0"/>
      <p:bldP spid="711709" grpId="0"/>
      <p:bldP spid="711710" grpId="0"/>
      <p:bldP spid="711711" grpId="0"/>
      <p:bldP spid="711712" grpId="0"/>
      <p:bldP spid="711713" grpId="0"/>
      <p:bldP spid="711714" grpId="0"/>
      <p:bldP spid="711715" grpId="0"/>
      <p:bldP spid="711716" grpId="0"/>
      <p:bldP spid="7117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02238"/>
          </a:xfrm>
        </p:spPr>
        <p:txBody>
          <a:bodyPr lIns="91440" tIns="45720" rIns="91440" bIns="45720"/>
          <a:lstStyle/>
          <a:p>
            <a:pPr marL="268288" indent="-268288" algn="just" defTabSz="717550" eaLnBrk="1" hangingPunct="1">
              <a:lnSpc>
                <a:spcPct val="125000"/>
              </a:lnSpc>
              <a:spcBef>
                <a:spcPct val="30000"/>
              </a:spcBef>
            </a:pPr>
            <a:r>
              <a:rPr lang="zh-CN" altLang="pt-BR" sz="2200" dirty="0">
                <a:latin typeface="微软雅黑" panose="020B0503020204020204" pitchFamily="34" charset="-122"/>
                <a:ea typeface="微软雅黑" panose="020B0503020204020204" pitchFamily="34" charset="-122"/>
              </a:rPr>
              <a:t>性能指标：</a:t>
            </a:r>
          </a:p>
          <a:p>
            <a:pPr marL="582613" lvl="1" indent="-223838" algn="just" defTabSz="717550" eaLnBrk="1" hangingPunct="1">
              <a:lnSpc>
                <a:spcPct val="125000"/>
              </a:lnSpc>
              <a:spcBef>
                <a:spcPct val="30000"/>
              </a:spcBef>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前提：</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按字节</a:t>
            </a:r>
            <a:r>
              <a:rPr lang="zh-CN" altLang="pt-BR"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连续编址</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，每个存储单元为</a:t>
            </a:r>
            <a:r>
              <a:rPr lang="pt-BR" altLang="zh-CN" sz="2200" dirty="0">
                <a:latin typeface="微软雅黑" panose="020B0503020204020204" pitchFamily="34" charset="-122"/>
                <a:ea typeface="微软雅黑" panose="020B0503020204020204" pitchFamily="34" charset="-122"/>
                <a:cs typeface="Arial" panose="020B0604020202020204" pitchFamily="34" charset="0"/>
              </a:rPr>
              <a:t>1</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个字节（</a:t>
            </a:r>
            <a:r>
              <a:rPr lang="pt-BR" altLang="zh-CN" sz="2200" dirty="0">
                <a:latin typeface="微软雅黑" panose="020B0503020204020204" pitchFamily="34" charset="-122"/>
                <a:ea typeface="微软雅黑" panose="020B0503020204020204" pitchFamily="34" charset="-122"/>
                <a:cs typeface="Arial" panose="020B0604020202020204" pitchFamily="34" charset="0"/>
              </a:rPr>
              <a:t>8</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个二进位）</a:t>
            </a:r>
            <a:endParaRPr lang="pt-BR" altLang="zh-CN" sz="2200" dirty="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存储容量</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：所包含的存储单元的总数（单位：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MB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GB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存取时间</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：从</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送出内存单元的地址码开始，到主存读出数据并送到</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（或者是把</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数据写入主存）所需要的时间（单位：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ns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1 ns = 10</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-9 </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），分</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读取时间</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和</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写入时间</a:t>
            </a: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存储周期</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：连读两次访问存储器所需的最小时间间隔，它应等于存取时间加上下一次存取开始前所要求的附加时间，因此，</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比</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大</a:t>
            </a:r>
            <a:r>
              <a:rPr lang="zh-CN" altLang="en-US"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因为存储器由于读出放大器、驱动电路等都有一段稳定恢复时间，所以读出后不能立即进行下一次访问。 ）</a:t>
            </a:r>
            <a:endParaRPr lang="en-US" altLang="zh-CN"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buFontTx/>
              <a:buNone/>
            </a:pPr>
            <a:r>
              <a:rPr lang="zh-CN" altLang="en-US"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（就像一趟火车运行时间和发车周期是两个不同概念一样。）</a:t>
            </a:r>
            <a:endParaRPr lang="zh-CN" altLang="pt-BR"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291" name="Rectangle 97"/>
          <p:cNvSpPr>
            <a:spLocks noGrp="1" noChangeArrowheads="1"/>
          </p:cNvSpPr>
          <p:nvPr>
            <p:ph type="title" idx="4294967295"/>
          </p:nvPr>
        </p:nvSpPr>
        <p:spPr>
          <a:xfrm>
            <a:off x="296863" y="68263"/>
            <a:ext cx="8639175" cy="569912"/>
          </a:xfrm>
          <a:noFill/>
        </p:spPr>
        <p:txBody>
          <a:bodyPr lIns="91440" tIns="45720" rIns="91440" bIns="45720" anchor="ctr"/>
          <a:lstStyle/>
          <a:p>
            <a:pPr defTabSz="717550" eaLnBrk="1" hangingPunct="1"/>
            <a:r>
              <a:rPr lang="zh-CN" altLang="en-US"/>
              <a:t>主存的主要性能指标</a:t>
            </a:r>
          </a:p>
        </p:txBody>
      </p:sp>
      <p:sp>
        <p:nvSpPr>
          <p:cNvPr id="1229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C2AA2D3-8CE4-48A5-84AC-745C354807B0}" type="slidenum">
              <a:rPr lang="zh-CN" altLang="en-US" sz="1200" smtClean="0">
                <a:solidFill>
                  <a:srgbClr val="898989"/>
                </a:solidFill>
              </a:rPr>
              <a:pPr/>
              <a:t>8</a:t>
            </a:fld>
            <a:endParaRPr lang="zh-CN" altLang="en-US" sz="1200">
              <a:solidFill>
                <a:srgbClr val="898989"/>
              </a:solidFill>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C631C72E-3BD8-40C9-AF5B-0847DF8A7987}"/>
              </a:ext>
            </a:extLst>
          </p:cNvPr>
          <p:cNvSpPr>
            <a:spLocks noGrp="1" noChangeArrowheads="1"/>
          </p:cNvSpPr>
          <p:nvPr>
            <p:ph type="title" idx="4294967295"/>
          </p:nvPr>
        </p:nvSpPr>
        <p:spPr>
          <a:xfrm>
            <a:off x="2430463" y="128588"/>
            <a:ext cx="4941887" cy="528637"/>
          </a:xfrm>
        </p:spPr>
        <p:txBody>
          <a:bodyPr lIns="91440" tIns="45720" rIns="91440" bIns="45720" anchor="ctr"/>
          <a:lstStyle/>
          <a:p>
            <a:pPr algn="l" eaLnBrk="1" hangingPunct="1"/>
            <a:r>
              <a:rPr lang="zh-CN" altLang="en-US"/>
              <a:t>分段式虚拟存储器</a:t>
            </a:r>
          </a:p>
        </p:txBody>
      </p:sp>
      <p:sp>
        <p:nvSpPr>
          <p:cNvPr id="792579" name="Rectangle 3">
            <a:extLst>
              <a:ext uri="{FF2B5EF4-FFF2-40B4-BE49-F238E27FC236}">
                <a16:creationId xmlns:a16="http://schemas.microsoft.com/office/drawing/2014/main" id="{BDB94CA0-9820-444B-85CE-2DEF6541D61F}"/>
              </a:ext>
            </a:extLst>
          </p:cNvPr>
          <p:cNvSpPr>
            <a:spLocks noGrp="1" noChangeArrowheads="1"/>
          </p:cNvSpPr>
          <p:nvPr>
            <p:ph type="body" idx="4294967295"/>
          </p:nvPr>
        </p:nvSpPr>
        <p:spPr>
          <a:xfrm>
            <a:off x="107950" y="550863"/>
            <a:ext cx="8950325" cy="5354637"/>
          </a:xfrm>
        </p:spPr>
        <p:txBody>
          <a:bodyPr lIns="91440" tIns="45720" rIns="91440" bIns="45720"/>
          <a:lstStyle/>
          <a:p>
            <a:pPr eaLnBrk="1" hangingPunct="1">
              <a:lnSpc>
                <a:spcPct val="115000"/>
              </a:lnSpc>
              <a:spcBef>
                <a:spcPct val="10000"/>
              </a:spcBef>
              <a:buFontTx/>
              <a:buNone/>
            </a:pPr>
            <a:endParaRPr lang="zh-CN" altLang="en-US" sz="1700">
              <a:ea typeface="宋体" panose="02010600030101010101" pitchFamily="2" charset="-122"/>
            </a:endParaRPr>
          </a:p>
          <a:p>
            <a:pPr eaLnBrk="1" hangingPunct="1">
              <a:lnSpc>
                <a:spcPct val="130000"/>
              </a:lnSpc>
              <a:spcBef>
                <a:spcPct val="10000"/>
              </a:spcBef>
            </a:pPr>
            <a:r>
              <a:rPr lang="zh-CN" altLang="en-US" sz="2400">
                <a:latin typeface="微软雅黑" panose="020B0503020204020204" pitchFamily="34" charset="-122"/>
                <a:ea typeface="微软雅黑" panose="020B0503020204020204" pitchFamily="34" charset="-122"/>
              </a:rPr>
              <a:t>分段系统的实现</a:t>
            </a:r>
          </a:p>
          <a:p>
            <a:pPr lvl="1" eaLnBrk="1" hangingPunct="1">
              <a:lnSpc>
                <a:spcPct val="130000"/>
              </a:lnSpc>
              <a:spcBef>
                <a:spcPct val="10000"/>
              </a:spcBef>
            </a:pPr>
            <a:r>
              <a:rPr lang="zh-CN" altLang="en-US" sz="2400">
                <a:solidFill>
                  <a:srgbClr val="0000FF"/>
                </a:solidFill>
                <a:latin typeface="微软雅黑" panose="020B0503020204020204" pitchFamily="34" charset="-122"/>
                <a:ea typeface="微软雅黑" panose="020B0503020204020204" pitchFamily="34" charset="-122"/>
              </a:rPr>
              <a:t>程序员或</a:t>
            </a:r>
            <a:r>
              <a:rPr lang="en-US" altLang="zh-CN" sz="2400">
                <a:solidFill>
                  <a:srgbClr val="0000FF"/>
                </a:solidFill>
                <a:latin typeface="微软雅黑" panose="020B0503020204020204" pitchFamily="34" charset="-122"/>
                <a:ea typeface="微软雅黑" panose="020B0503020204020204" pitchFamily="34" charset="-122"/>
              </a:rPr>
              <a:t>OS</a:t>
            </a:r>
            <a:r>
              <a:rPr lang="zh-CN" altLang="en-US" sz="2400">
                <a:solidFill>
                  <a:srgbClr val="0000FF"/>
                </a:solidFill>
                <a:latin typeface="微软雅黑" panose="020B0503020204020204" pitchFamily="34" charset="-122"/>
                <a:ea typeface="微软雅黑" panose="020B0503020204020204" pitchFamily="34" charset="-122"/>
              </a:rPr>
              <a:t>将程序模块或数据模块分配给不同的主存段，一个大程序有多个代码段和多个数据段构成，是按照程序的逻辑结构划分而成的多个相对独立的部分。</a:t>
            </a:r>
          </a:p>
          <a:p>
            <a:pPr lvl="1" eaLnBrk="1" hangingPunct="1">
              <a:lnSpc>
                <a:spcPct val="130000"/>
              </a:lnSpc>
              <a:spcBef>
                <a:spcPct val="10000"/>
              </a:spcBef>
              <a:buFontTx/>
              <a:buNone/>
            </a:pPr>
            <a:r>
              <a:rPr lang="zh-CN" altLang="en-US" sz="2400">
                <a:solidFill>
                  <a:srgbClr val="FF0000"/>
                </a:solidFill>
                <a:latin typeface="微软雅黑" panose="020B0503020204020204" pitchFamily="34" charset="-122"/>
                <a:ea typeface="微软雅黑" panose="020B0503020204020204" pitchFamily="34" charset="-122"/>
              </a:rPr>
              <a:t>     （例如，代码段、只读数据段、可读写数据段等）</a:t>
            </a:r>
          </a:p>
          <a:p>
            <a:pPr lvl="1" eaLnBrk="1" hangingPunct="1">
              <a:lnSpc>
                <a:spcPct val="130000"/>
              </a:lnSpc>
              <a:spcBef>
                <a:spcPct val="10000"/>
              </a:spcBef>
            </a:pPr>
            <a:r>
              <a:rPr lang="zh-CN" altLang="en-US" sz="2400">
                <a:solidFill>
                  <a:srgbClr val="0000FF"/>
                </a:solidFill>
                <a:latin typeface="微软雅黑" panose="020B0503020204020204" pitchFamily="34" charset="-122"/>
                <a:ea typeface="微软雅黑" panose="020B0503020204020204" pitchFamily="34" charset="-122"/>
              </a:rPr>
              <a:t>段通常带有</a:t>
            </a:r>
            <a:r>
              <a:rPr lang="zh-CN" altLang="en-US" sz="2400">
                <a:solidFill>
                  <a:srgbClr val="FF0000"/>
                </a:solidFill>
                <a:latin typeface="微软雅黑" panose="020B0503020204020204" pitchFamily="34" charset="-122"/>
                <a:ea typeface="微软雅黑" panose="020B0503020204020204" pitchFamily="34" charset="-122"/>
              </a:rPr>
              <a:t>段名或基地址</a:t>
            </a:r>
            <a:r>
              <a:rPr lang="zh-CN" altLang="en-US" sz="2400">
                <a:solidFill>
                  <a:srgbClr val="0000FF"/>
                </a:solidFill>
                <a:latin typeface="微软雅黑" panose="020B0503020204020204" pitchFamily="34" charset="-122"/>
                <a:ea typeface="微软雅黑" panose="020B0503020204020204" pitchFamily="34" charset="-122"/>
              </a:rPr>
              <a:t>，便于编写程序、编译器优化和操作系统调度管理</a:t>
            </a:r>
          </a:p>
          <a:p>
            <a:pPr lvl="1" eaLnBrk="1" hangingPunct="1">
              <a:lnSpc>
                <a:spcPct val="130000"/>
              </a:lnSpc>
              <a:spcBef>
                <a:spcPct val="10000"/>
              </a:spcBef>
            </a:pPr>
            <a:r>
              <a:rPr lang="zh-CN" altLang="en-US" sz="2400">
                <a:solidFill>
                  <a:srgbClr val="0000FF"/>
                </a:solidFill>
                <a:latin typeface="微软雅黑" panose="020B0503020204020204" pitchFamily="34" charset="-122"/>
                <a:ea typeface="微软雅黑" panose="020B0503020204020204" pitchFamily="34" charset="-122"/>
              </a:rPr>
              <a:t>分段系统将主存空间</a:t>
            </a:r>
            <a:r>
              <a:rPr lang="zh-CN" altLang="en-US" sz="2400">
                <a:solidFill>
                  <a:srgbClr val="FF0000"/>
                </a:solidFill>
                <a:latin typeface="微软雅黑" panose="020B0503020204020204" pitchFamily="34" charset="-122"/>
                <a:ea typeface="微软雅黑" panose="020B0503020204020204" pitchFamily="34" charset="-122"/>
              </a:rPr>
              <a:t>按实际程序中的段来划分</a:t>
            </a:r>
            <a:r>
              <a:rPr lang="zh-CN" altLang="en-US" sz="2400">
                <a:solidFill>
                  <a:srgbClr val="0000FF"/>
                </a:solidFill>
                <a:latin typeface="微软雅黑" panose="020B0503020204020204" pitchFamily="34" charset="-122"/>
                <a:ea typeface="微软雅黑" panose="020B0503020204020204" pitchFamily="34" charset="-122"/>
              </a:rPr>
              <a:t>，每个段在主存中的位置记录在</a:t>
            </a:r>
            <a:r>
              <a:rPr lang="zh-CN" altLang="en-US" sz="2400">
                <a:solidFill>
                  <a:schemeClr val="accent1"/>
                </a:solidFill>
                <a:latin typeface="微软雅黑" panose="020B0503020204020204" pitchFamily="34" charset="-122"/>
                <a:ea typeface="微软雅黑" panose="020B0503020204020204" pitchFamily="34" charset="-122"/>
              </a:rPr>
              <a:t>段表</a:t>
            </a:r>
            <a:r>
              <a:rPr lang="zh-CN" altLang="en-US" sz="2400">
                <a:solidFill>
                  <a:srgbClr val="0000FF"/>
                </a:solidFill>
                <a:latin typeface="微软雅黑" panose="020B0503020204020204" pitchFamily="34" charset="-122"/>
                <a:ea typeface="微软雅黑" panose="020B0503020204020204" pitchFamily="34" charset="-122"/>
              </a:rPr>
              <a:t>中，并附以“段长”项</a:t>
            </a:r>
          </a:p>
          <a:p>
            <a:pPr lvl="1" eaLnBrk="1" hangingPunct="1">
              <a:lnSpc>
                <a:spcPct val="130000"/>
              </a:lnSpc>
              <a:spcBef>
                <a:spcPct val="10000"/>
              </a:spcBef>
            </a:pPr>
            <a:r>
              <a:rPr lang="zh-CN" altLang="en-US" sz="2400">
                <a:solidFill>
                  <a:srgbClr val="0000FF"/>
                </a:solidFill>
                <a:latin typeface="微软雅黑" panose="020B0503020204020204" pitchFamily="34" charset="-122"/>
                <a:ea typeface="微软雅黑" panose="020B0503020204020204" pitchFamily="34" charset="-122"/>
              </a:rPr>
              <a:t>段表由</a:t>
            </a:r>
            <a:r>
              <a:rPr lang="zh-CN" altLang="en-US" sz="2400">
                <a:solidFill>
                  <a:schemeClr val="accent1"/>
                </a:solidFill>
                <a:latin typeface="微软雅黑" panose="020B0503020204020204" pitchFamily="34" charset="-122"/>
                <a:ea typeface="微软雅黑" panose="020B0503020204020204" pitchFamily="34" charset="-122"/>
              </a:rPr>
              <a:t>段表项</a:t>
            </a:r>
            <a:r>
              <a:rPr lang="zh-CN" altLang="en-US" sz="2400">
                <a:solidFill>
                  <a:srgbClr val="0000FF"/>
                </a:solidFill>
                <a:latin typeface="微软雅黑" panose="020B0503020204020204" pitchFamily="34" charset="-122"/>
                <a:ea typeface="微软雅黑" panose="020B0503020204020204" pitchFamily="34" charset="-122"/>
              </a:rPr>
              <a:t>组成，段表本身也是主存中的一个可再定位段</a:t>
            </a:r>
          </a:p>
        </p:txBody>
      </p:sp>
      <p:sp>
        <p:nvSpPr>
          <p:cNvPr id="2" name="灯片编号占位符 1">
            <a:extLst>
              <a:ext uri="{FF2B5EF4-FFF2-40B4-BE49-F238E27FC236}">
                <a16:creationId xmlns:a16="http://schemas.microsoft.com/office/drawing/2014/main" id="{DC15A3D8-CCFE-43F7-BD6C-4A0FE65AAB12}"/>
              </a:ext>
            </a:extLst>
          </p:cNvPr>
          <p:cNvSpPr>
            <a:spLocks noGrp="1"/>
          </p:cNvSpPr>
          <p:nvPr>
            <p:ph type="sldNum" sz="quarter" idx="10"/>
          </p:nvPr>
        </p:nvSpPr>
        <p:spPr/>
        <p:txBody>
          <a:bodyPr/>
          <a:lstStyle/>
          <a:p>
            <a:pPr>
              <a:defRPr/>
            </a:pPr>
            <a:fld id="{E5695708-78D6-49FC-AD1D-A92B2AA36AF2}" type="slidenum">
              <a:rPr lang="zh-CN" altLang="en-US" smtClean="0"/>
              <a:pPr>
                <a:defRPr/>
              </a:pPr>
              <a:t>80</a:t>
            </a:fld>
            <a:endParaRPr lang="zh-CN" altLang="en-US"/>
          </a:p>
        </p:txBody>
      </p:sp>
    </p:spTree>
    <p:extLst>
      <p:ext uri="{BB962C8B-B14F-4D97-AF65-F5344CB8AC3E}">
        <p14:creationId xmlns:p14="http://schemas.microsoft.com/office/powerpoint/2010/main" val="3412617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7" dur="500"/>
                                        <p:tgtEl>
                                          <p:spTgt spid="7925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12" dur="500"/>
                                        <p:tgtEl>
                                          <p:spTgt spid="7925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4" end="4"/>
                                            </p:txEl>
                                          </p:spTgt>
                                        </p:tgtEl>
                                        <p:attrNameLst>
                                          <p:attrName>style.visibility</p:attrName>
                                        </p:attrNameLst>
                                      </p:cBhvr>
                                      <p:to>
                                        <p:strVal val="visible"/>
                                      </p:to>
                                    </p:set>
                                    <p:animEffect transition="in" filter="blinds(horizontal)">
                                      <p:cBhvr>
                                        <p:cTn id="17" dur="500"/>
                                        <p:tgtEl>
                                          <p:spTgt spid="7925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5" end="5"/>
                                            </p:txEl>
                                          </p:spTgt>
                                        </p:tgtEl>
                                        <p:attrNameLst>
                                          <p:attrName>style.visibility</p:attrName>
                                        </p:attrNameLst>
                                      </p:cBhvr>
                                      <p:to>
                                        <p:strVal val="visible"/>
                                      </p:to>
                                    </p:set>
                                    <p:animEffect transition="in" filter="blinds(horizontal)">
                                      <p:cBhvr>
                                        <p:cTn id="22" dur="500"/>
                                        <p:tgtEl>
                                          <p:spTgt spid="7925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2579">
                                            <p:txEl>
                                              <p:pRg st="6" end="6"/>
                                            </p:txEl>
                                          </p:spTgt>
                                        </p:tgtEl>
                                        <p:attrNameLst>
                                          <p:attrName>style.visibility</p:attrName>
                                        </p:attrNameLst>
                                      </p:cBhvr>
                                      <p:to>
                                        <p:strVal val="visible"/>
                                      </p:to>
                                    </p:set>
                                    <p:animEffect transition="in" filter="blinds(horizontal)">
                                      <p:cBhvr>
                                        <p:cTn id="27" dur="500"/>
                                        <p:tgtEl>
                                          <p:spTgt spid="792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BD94610-E75F-4728-8046-02FC2D7487B5}"/>
              </a:ext>
            </a:extLst>
          </p:cNvPr>
          <p:cNvSpPr>
            <a:spLocks noGrp="1" noChangeArrowheads="1"/>
          </p:cNvSpPr>
          <p:nvPr>
            <p:ph type="title" idx="4294967295"/>
          </p:nvPr>
        </p:nvSpPr>
        <p:spPr>
          <a:xfrm>
            <a:off x="1703388" y="107950"/>
            <a:ext cx="6070600" cy="569913"/>
          </a:xfrm>
        </p:spPr>
        <p:txBody>
          <a:bodyPr lIns="91440" tIns="45720" rIns="91440" bIns="45720" anchor="ctr"/>
          <a:lstStyle/>
          <a:p>
            <a:pPr algn="l" eaLnBrk="1" hangingPunct="1"/>
            <a:r>
              <a:rPr lang="zh-CN" altLang="en-US"/>
              <a:t>段式虚拟存储器的地址映像</a:t>
            </a:r>
          </a:p>
        </p:txBody>
      </p:sp>
      <p:pic>
        <p:nvPicPr>
          <p:cNvPr id="174083" name="Picture 3" descr="段式虚拟存储器的地址映像(俞建新)">
            <a:extLst>
              <a:ext uri="{FF2B5EF4-FFF2-40B4-BE49-F238E27FC236}">
                <a16:creationId xmlns:a16="http://schemas.microsoft.com/office/drawing/2014/main" id="{114F97BA-D3E6-43D5-9579-42F70E64B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133475"/>
            <a:ext cx="8982075" cy="5491163"/>
          </a:xfrm>
          <a:prstGeom prst="rect">
            <a:avLst/>
          </a:prstGeom>
          <a:noFill/>
          <a:ln w="28575">
            <a:solidFill>
              <a:srgbClr val="CC99FF"/>
            </a:solidFill>
            <a:miter lim="800000"/>
            <a:headEnd/>
            <a:tailEnd/>
          </a:ln>
          <a:extLst>
            <a:ext uri="{909E8E84-426E-40DD-AFC4-6F175D3DCCD1}">
              <a14:hiddenFill xmlns:a14="http://schemas.microsoft.com/office/drawing/2010/main">
                <a:solidFill>
                  <a:srgbClr val="FFFFFF"/>
                </a:solidFill>
              </a14:hiddenFill>
            </a:ext>
          </a:extLst>
        </p:spPr>
      </p:pic>
      <p:sp>
        <p:nvSpPr>
          <p:cNvPr id="535556" name="Rectangle 4">
            <a:extLst>
              <a:ext uri="{FF2B5EF4-FFF2-40B4-BE49-F238E27FC236}">
                <a16:creationId xmlns:a16="http://schemas.microsoft.com/office/drawing/2014/main" id="{BA11413A-DF5D-4626-87B7-2F23A6CEA2BF}"/>
              </a:ext>
            </a:extLst>
          </p:cNvPr>
          <p:cNvSpPr>
            <a:spLocks noChangeArrowheads="1"/>
          </p:cNvSpPr>
          <p:nvPr/>
        </p:nvSpPr>
        <p:spPr bwMode="auto">
          <a:xfrm>
            <a:off x="2141538" y="4554538"/>
            <a:ext cx="5032375" cy="17446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Faults (</a:t>
            </a:r>
            <a:r>
              <a:rPr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异常情况</a:t>
            </a:r>
            <a:r>
              <a:rPr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a:lnSpc>
                <a:spcPct val="120000"/>
              </a:lnSpc>
            </a:pPr>
            <a:r>
              <a:rPr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缺段（段不存在）</a:t>
            </a:r>
            <a:r>
              <a:rPr lang="zh-CN" altLang="en-US" sz="2000" b="1">
                <a:latin typeface="微软雅黑" panose="020B0503020204020204" pitchFamily="34" charset="-122"/>
                <a:ea typeface="微软雅黑" panose="020B0503020204020204" pitchFamily="34" charset="-122"/>
                <a:cs typeface="Arial" panose="020B0604020202020204" pitchFamily="34" charset="0"/>
              </a:rPr>
              <a:t>：装入位</a:t>
            </a:r>
            <a:r>
              <a:rPr lang="en-US" altLang="zh-CN" sz="2000" b="1">
                <a:latin typeface="微软雅黑" panose="020B0503020204020204" pitchFamily="34" charset="-122"/>
                <a:ea typeface="微软雅黑" panose="020B0503020204020204" pitchFamily="34" charset="-122"/>
                <a:cs typeface="Arial" panose="020B0604020202020204" pitchFamily="34" charset="0"/>
              </a:rPr>
              <a:t>= 0</a:t>
            </a:r>
            <a:endParaRPr lang="zh-CN" altLang="en-US" sz="2000" b="1">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r>
              <a:rPr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地址出界</a:t>
            </a:r>
            <a:r>
              <a:rPr lang="zh-CN" altLang="en-US" sz="2000" b="1">
                <a:latin typeface="微软雅黑" panose="020B0503020204020204" pitchFamily="34" charset="-122"/>
                <a:ea typeface="微软雅黑" panose="020B0503020204020204" pitchFamily="34" charset="-122"/>
                <a:cs typeface="Arial" panose="020B0604020202020204" pitchFamily="34" charset="0"/>
              </a:rPr>
              <a:t>： 偏移量超出最大段长</a:t>
            </a:r>
          </a:p>
          <a:p>
            <a:pPr>
              <a:lnSpc>
                <a:spcPct val="120000"/>
              </a:lnSpc>
            </a:pPr>
            <a:r>
              <a:rPr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保护违例</a:t>
            </a:r>
            <a:r>
              <a:rPr lang="zh-CN" altLang="en-US" sz="2000" b="1">
                <a:latin typeface="微软雅黑" panose="020B0503020204020204" pitchFamily="34" charset="-122"/>
                <a:ea typeface="微软雅黑" panose="020B0503020204020204" pitchFamily="34" charset="-122"/>
                <a:cs typeface="Arial" panose="020B0604020202020204" pitchFamily="34" charset="0"/>
              </a:rPr>
              <a:t>：访问操作与访问方式不匹配</a:t>
            </a:r>
            <a:endParaRPr lang="en-US" altLang="zh-CN" sz="2000" b="1">
              <a:latin typeface="微软雅黑" panose="020B0503020204020204" pitchFamily="34" charset="-122"/>
              <a:ea typeface="微软雅黑" panose="020B0503020204020204" pitchFamily="34" charset="-122"/>
              <a:cs typeface="Arial" panose="020B0604020202020204" pitchFamily="34" charset="0"/>
            </a:endParaRPr>
          </a:p>
          <a:p>
            <a:pPr>
              <a:lnSpc>
                <a:spcPct val="85000"/>
              </a:lnSpc>
            </a:pPr>
            <a:r>
              <a:rPr lang="en-US" altLang="zh-CN" sz="1800" b="1">
                <a:ea typeface="黑体" panose="02010609060101010101" pitchFamily="49" charset="-122"/>
                <a:cs typeface="Arial" panose="020B0604020202020204" pitchFamily="34" charset="0"/>
              </a:rPr>
              <a:t>      </a:t>
            </a:r>
          </a:p>
        </p:txBody>
      </p:sp>
      <p:sp>
        <p:nvSpPr>
          <p:cNvPr id="535557" name="Text Box 5">
            <a:extLst>
              <a:ext uri="{FF2B5EF4-FFF2-40B4-BE49-F238E27FC236}">
                <a16:creationId xmlns:a16="http://schemas.microsoft.com/office/drawing/2014/main" id="{5EECFD1D-88C9-473C-AED1-702249599CE0}"/>
              </a:ext>
            </a:extLst>
          </p:cNvPr>
          <p:cNvSpPr txBox="1">
            <a:spLocks noChangeArrowheads="1"/>
          </p:cNvSpPr>
          <p:nvPr/>
        </p:nvSpPr>
        <p:spPr bwMode="auto">
          <a:xfrm>
            <a:off x="2366963" y="1354138"/>
            <a:ext cx="4725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0000"/>
                </a:solidFill>
                <a:ea typeface="黑体" panose="02010609060101010101" pitchFamily="49" charset="-122"/>
                <a:cs typeface="Arial" panose="020B0604020202020204" pitchFamily="34" charset="0"/>
              </a:rPr>
              <a:t>物理地址</a:t>
            </a:r>
            <a:r>
              <a:rPr kumimoji="1" lang="en-US" altLang="zh-CN" sz="2400" b="1">
                <a:solidFill>
                  <a:srgbClr val="CC0000"/>
                </a:solidFill>
                <a:ea typeface="黑体" panose="02010609060101010101" pitchFamily="49" charset="-122"/>
                <a:cs typeface="Arial" panose="020B0604020202020204" pitchFamily="34" charset="0"/>
              </a:rPr>
              <a:t>=</a:t>
            </a:r>
            <a:r>
              <a:rPr kumimoji="1" lang="zh-CN" altLang="en-US" sz="2400" b="1">
                <a:solidFill>
                  <a:srgbClr val="CC0000"/>
                </a:solidFill>
                <a:ea typeface="黑体" panose="02010609060101010101" pitchFamily="49" charset="-122"/>
                <a:cs typeface="Arial" panose="020B0604020202020204" pitchFamily="34" charset="0"/>
              </a:rPr>
              <a:t>段起始地址</a:t>
            </a:r>
            <a:r>
              <a:rPr kumimoji="1" lang="en-US" altLang="zh-CN" sz="2400" b="1">
                <a:solidFill>
                  <a:srgbClr val="CC0000"/>
                </a:solidFill>
                <a:ea typeface="黑体" panose="02010609060101010101" pitchFamily="49" charset="-122"/>
                <a:cs typeface="Arial" panose="020B0604020202020204" pitchFamily="34" charset="0"/>
              </a:rPr>
              <a:t>+</a:t>
            </a:r>
            <a:r>
              <a:rPr kumimoji="1" lang="zh-CN" altLang="en-US" sz="2400" b="1">
                <a:solidFill>
                  <a:srgbClr val="CC0000"/>
                </a:solidFill>
                <a:ea typeface="黑体" panose="02010609060101010101" pitchFamily="49" charset="-122"/>
                <a:cs typeface="Arial" panose="020B0604020202020204" pitchFamily="34" charset="0"/>
              </a:rPr>
              <a:t>段内偏移</a:t>
            </a:r>
          </a:p>
        </p:txBody>
      </p:sp>
      <p:sp>
        <p:nvSpPr>
          <p:cNvPr id="174086" name="Text Box 6">
            <a:extLst>
              <a:ext uri="{FF2B5EF4-FFF2-40B4-BE49-F238E27FC236}">
                <a16:creationId xmlns:a16="http://schemas.microsoft.com/office/drawing/2014/main" id="{89833E00-10A2-449F-A7F3-9E2E8B6C788E}"/>
              </a:ext>
            </a:extLst>
          </p:cNvPr>
          <p:cNvSpPr txBox="1">
            <a:spLocks noChangeArrowheads="1"/>
          </p:cNvSpPr>
          <p:nvPr/>
        </p:nvSpPr>
        <p:spPr bwMode="auto">
          <a:xfrm>
            <a:off x="3527425" y="3990975"/>
            <a:ext cx="2336800"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段表由段表项组成</a:t>
            </a:r>
          </a:p>
        </p:txBody>
      </p:sp>
      <p:sp>
        <p:nvSpPr>
          <p:cNvPr id="2" name="灯片编号占位符 1">
            <a:extLst>
              <a:ext uri="{FF2B5EF4-FFF2-40B4-BE49-F238E27FC236}">
                <a16:creationId xmlns:a16="http://schemas.microsoft.com/office/drawing/2014/main" id="{E012D487-ABDB-47CC-91A9-96C9E77F7864}"/>
              </a:ext>
            </a:extLst>
          </p:cNvPr>
          <p:cNvSpPr>
            <a:spLocks noGrp="1"/>
          </p:cNvSpPr>
          <p:nvPr>
            <p:ph type="sldNum" sz="quarter" idx="10"/>
          </p:nvPr>
        </p:nvSpPr>
        <p:spPr/>
        <p:txBody>
          <a:bodyPr/>
          <a:lstStyle/>
          <a:p>
            <a:pPr>
              <a:defRPr/>
            </a:pPr>
            <a:fld id="{E5695708-78D6-49FC-AD1D-A92B2AA36AF2}" type="slidenum">
              <a:rPr lang="zh-CN" altLang="en-US" smtClean="0"/>
              <a:pPr>
                <a:defRPr/>
              </a:pPr>
              <a:t>81</a:t>
            </a:fld>
            <a:endParaRPr lang="zh-CN" altLang="en-US"/>
          </a:p>
        </p:txBody>
      </p:sp>
    </p:spTree>
    <p:extLst>
      <p:ext uri="{BB962C8B-B14F-4D97-AF65-F5344CB8AC3E}">
        <p14:creationId xmlns:p14="http://schemas.microsoft.com/office/powerpoint/2010/main" val="3823930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6">
                                            <p:txEl>
                                              <p:pRg st="0" end="0"/>
                                            </p:txEl>
                                          </p:spTgt>
                                        </p:tgtEl>
                                        <p:attrNameLst>
                                          <p:attrName>style.visibility</p:attrName>
                                        </p:attrNameLst>
                                      </p:cBhvr>
                                      <p:to>
                                        <p:strVal val="visible"/>
                                      </p:to>
                                    </p:set>
                                    <p:animEffect transition="in" filter="blinds(horizontal)">
                                      <p:cBhvr>
                                        <p:cTn id="12" dur="500"/>
                                        <p:tgtEl>
                                          <p:spTgt spid="535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6">
                                            <p:txEl>
                                              <p:pRg st="1" end="1"/>
                                            </p:txEl>
                                          </p:spTgt>
                                        </p:tgtEl>
                                        <p:attrNameLst>
                                          <p:attrName>style.visibility</p:attrName>
                                        </p:attrNameLst>
                                      </p:cBhvr>
                                      <p:to>
                                        <p:strVal val="visible"/>
                                      </p:to>
                                    </p:set>
                                    <p:animEffect transition="in" filter="blinds(horizontal)">
                                      <p:cBhvr>
                                        <p:cTn id="17" dur="500"/>
                                        <p:tgtEl>
                                          <p:spTgt spid="535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6">
                                            <p:txEl>
                                              <p:pRg st="2" end="2"/>
                                            </p:txEl>
                                          </p:spTgt>
                                        </p:tgtEl>
                                        <p:attrNameLst>
                                          <p:attrName>style.visibility</p:attrName>
                                        </p:attrNameLst>
                                      </p:cBhvr>
                                      <p:to>
                                        <p:strVal val="visible"/>
                                      </p:to>
                                    </p:set>
                                    <p:animEffect transition="in" filter="blinds(horizontal)">
                                      <p:cBhvr>
                                        <p:cTn id="22" dur="500"/>
                                        <p:tgtEl>
                                          <p:spTgt spid="53555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6">
                                            <p:txEl>
                                              <p:pRg st="3" end="3"/>
                                            </p:txEl>
                                          </p:spTgt>
                                        </p:tgtEl>
                                        <p:attrNameLst>
                                          <p:attrName>style.visibility</p:attrName>
                                        </p:attrNameLst>
                                      </p:cBhvr>
                                      <p:to>
                                        <p:strVal val="visible"/>
                                      </p:to>
                                    </p:set>
                                    <p:animEffect transition="in" filter="blinds(horizontal)">
                                      <p:cBhvr>
                                        <p:cTn id="27" dur="500"/>
                                        <p:tgtEl>
                                          <p:spTgt spid="535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785D51D-FECF-4A5E-A6F7-BBCD56544CF0}"/>
              </a:ext>
            </a:extLst>
          </p:cNvPr>
          <p:cNvSpPr>
            <a:spLocks noGrp="1" noChangeArrowheads="1"/>
          </p:cNvSpPr>
          <p:nvPr>
            <p:ph type="title" idx="4294967295"/>
          </p:nvPr>
        </p:nvSpPr>
        <p:spPr>
          <a:xfrm>
            <a:off x="2681288" y="104775"/>
            <a:ext cx="4713287" cy="533400"/>
          </a:xfrm>
          <a:noFill/>
        </p:spPr>
        <p:txBody>
          <a:bodyPr lIns="91440" tIns="45720" rIns="91440" bIns="45720" anchor="ctr"/>
          <a:lstStyle/>
          <a:p>
            <a:pPr algn="l" eaLnBrk="1" hangingPunct="1"/>
            <a:r>
              <a:rPr lang="zh-CN" altLang="en-US"/>
              <a:t>段页式存储器</a:t>
            </a:r>
          </a:p>
        </p:txBody>
      </p:sp>
      <p:sp>
        <p:nvSpPr>
          <p:cNvPr id="794627" name="Rectangle 3">
            <a:extLst>
              <a:ext uri="{FF2B5EF4-FFF2-40B4-BE49-F238E27FC236}">
                <a16:creationId xmlns:a16="http://schemas.microsoft.com/office/drawing/2014/main" id="{EE92F85A-F8AF-4C35-856F-4679872068E8}"/>
              </a:ext>
            </a:extLst>
          </p:cNvPr>
          <p:cNvSpPr>
            <a:spLocks noGrp="1" noChangeArrowheads="1"/>
          </p:cNvSpPr>
          <p:nvPr>
            <p:ph type="body" idx="4294967295"/>
          </p:nvPr>
        </p:nvSpPr>
        <p:spPr>
          <a:xfrm>
            <a:off x="214313" y="977900"/>
            <a:ext cx="8686800" cy="4546600"/>
          </a:xfrm>
          <a:noFill/>
        </p:spPr>
        <p:txBody>
          <a:bodyPr lIns="91440" tIns="45720" rIns="91440" bIns="45720"/>
          <a:lstStyle/>
          <a:p>
            <a:pPr eaLnBrk="1" hangingPunct="1">
              <a:lnSpc>
                <a:spcPct val="110000"/>
              </a:lnSpc>
              <a:spcBef>
                <a:spcPct val="30000"/>
              </a:spcBef>
            </a:pPr>
            <a:r>
              <a:rPr lang="zh-CN" altLang="en-US" sz="2400">
                <a:latin typeface="微软雅黑" panose="020B0503020204020204" pitchFamily="34" charset="-122"/>
                <a:ea typeface="微软雅黑" panose="020B0503020204020204" pitchFamily="34" charset="-122"/>
              </a:rPr>
              <a:t>段页式系统基本思想</a:t>
            </a:r>
          </a:p>
          <a:p>
            <a:pPr lvl="1" eaLnBrk="1" hangingPunct="1">
              <a:lnSpc>
                <a:spcPct val="120000"/>
              </a:lnSpc>
              <a:spcBef>
                <a:spcPct val="30000"/>
              </a:spcBef>
            </a:pPr>
            <a:r>
              <a:rPr lang="zh-CN" altLang="en-US" sz="2400">
                <a:solidFill>
                  <a:srgbClr val="0000FF"/>
                </a:solidFill>
                <a:ea typeface="微软雅黑" panose="020B0503020204020204" pitchFamily="34" charset="-122"/>
              </a:rPr>
              <a:t>段、页式结合：</a:t>
            </a:r>
          </a:p>
          <a:p>
            <a:pPr lvl="2" eaLnBrk="1" hangingPunct="1">
              <a:lnSpc>
                <a:spcPct val="120000"/>
              </a:lnSpc>
              <a:spcBef>
                <a:spcPct val="30000"/>
              </a:spcBef>
            </a:pPr>
            <a:r>
              <a:rPr lang="zh-CN" altLang="en-US" sz="2400">
                <a:solidFill>
                  <a:schemeClr val="accent1"/>
                </a:solidFill>
                <a:ea typeface="微软雅黑" panose="020B0503020204020204" pitchFamily="34" charset="-122"/>
              </a:rPr>
              <a:t>程序的虚拟地址空间按模块分段</a:t>
            </a:r>
            <a:r>
              <a:rPr lang="zh-CN" altLang="en-US" sz="2400">
                <a:solidFill>
                  <a:srgbClr val="0000FF"/>
                </a:solidFill>
                <a:ea typeface="微软雅黑" panose="020B0503020204020204" pitchFamily="34" charset="-122"/>
              </a:rPr>
              <a:t>、</a:t>
            </a:r>
            <a:r>
              <a:rPr lang="zh-CN" altLang="en-US" sz="2400">
                <a:solidFill>
                  <a:schemeClr val="accent1"/>
                </a:solidFill>
                <a:ea typeface="微软雅黑" panose="020B0503020204020204" pitchFamily="34" charset="-122"/>
              </a:rPr>
              <a:t>段内再分页</a:t>
            </a:r>
            <a:r>
              <a:rPr lang="zh-CN" altLang="en-US" sz="2400">
                <a:solidFill>
                  <a:srgbClr val="0000FF"/>
                </a:solidFill>
                <a:ea typeface="微软雅黑" panose="020B0503020204020204" pitchFamily="34" charset="-122"/>
              </a:rPr>
              <a:t>，进入主存仍以页为基本单位</a:t>
            </a:r>
          </a:p>
          <a:p>
            <a:pPr lvl="1" eaLnBrk="1" hangingPunct="1">
              <a:lnSpc>
                <a:spcPct val="120000"/>
              </a:lnSpc>
              <a:spcBef>
                <a:spcPct val="30000"/>
              </a:spcBef>
            </a:pPr>
            <a:r>
              <a:rPr lang="zh-CN" altLang="en-US" sz="2400">
                <a:solidFill>
                  <a:srgbClr val="0000FF"/>
                </a:solidFill>
                <a:ea typeface="微软雅黑" panose="020B0503020204020204" pitchFamily="34" charset="-122"/>
              </a:rPr>
              <a:t>逻辑地址由段地址、页地址和偏移量三个字段构成</a:t>
            </a:r>
          </a:p>
          <a:p>
            <a:pPr lvl="1" eaLnBrk="1" hangingPunct="1">
              <a:lnSpc>
                <a:spcPct val="120000"/>
              </a:lnSpc>
              <a:spcBef>
                <a:spcPct val="30000"/>
              </a:spcBef>
            </a:pPr>
            <a:r>
              <a:rPr lang="zh-CN" altLang="en-US" sz="2400">
                <a:solidFill>
                  <a:srgbClr val="0000FF"/>
                </a:solidFill>
                <a:ea typeface="微软雅黑" panose="020B0503020204020204" pitchFamily="34" charset="-122"/>
              </a:rPr>
              <a:t>用段表和页表（每段一个）进行两级定位管理</a:t>
            </a:r>
          </a:p>
          <a:p>
            <a:pPr lvl="1" eaLnBrk="1" hangingPunct="1">
              <a:lnSpc>
                <a:spcPct val="120000"/>
              </a:lnSpc>
              <a:spcBef>
                <a:spcPct val="30000"/>
              </a:spcBef>
            </a:pPr>
            <a:r>
              <a:rPr lang="zh-CN" altLang="en-US" sz="2400">
                <a:solidFill>
                  <a:srgbClr val="0000FF"/>
                </a:solidFill>
                <a:ea typeface="微软雅黑" panose="020B0503020204020204" pitchFamily="34" charset="-122"/>
              </a:rPr>
              <a:t>根据段地址到段表中查阅与该段相应的页表首地址，转向页表，然后根据页地址从页表中查到该页在主存中的页框地址，由此再访问到页内某数据</a:t>
            </a:r>
          </a:p>
        </p:txBody>
      </p:sp>
      <p:sp>
        <p:nvSpPr>
          <p:cNvPr id="2" name="灯片编号占位符 1">
            <a:extLst>
              <a:ext uri="{FF2B5EF4-FFF2-40B4-BE49-F238E27FC236}">
                <a16:creationId xmlns:a16="http://schemas.microsoft.com/office/drawing/2014/main" id="{ACA7975C-7C9B-43C1-B0DA-73D04C76D48C}"/>
              </a:ext>
            </a:extLst>
          </p:cNvPr>
          <p:cNvSpPr>
            <a:spLocks noGrp="1"/>
          </p:cNvSpPr>
          <p:nvPr>
            <p:ph type="sldNum" sz="quarter" idx="10"/>
          </p:nvPr>
        </p:nvSpPr>
        <p:spPr/>
        <p:txBody>
          <a:bodyPr/>
          <a:lstStyle/>
          <a:p>
            <a:pPr>
              <a:defRPr/>
            </a:pPr>
            <a:fld id="{E5695708-78D6-49FC-AD1D-A92B2AA36AF2}" type="slidenum">
              <a:rPr lang="zh-CN" altLang="en-US" smtClean="0"/>
              <a:pPr>
                <a:defRPr/>
              </a:pPr>
              <a:t>82</a:t>
            </a:fld>
            <a:endParaRPr lang="zh-CN" altLang="en-US"/>
          </a:p>
        </p:txBody>
      </p:sp>
    </p:spTree>
    <p:extLst>
      <p:ext uri="{BB962C8B-B14F-4D97-AF65-F5344CB8AC3E}">
        <p14:creationId xmlns:p14="http://schemas.microsoft.com/office/powerpoint/2010/main" val="1123144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7" dur="500"/>
                                        <p:tgtEl>
                                          <p:spTgt spid="794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2" dur="500"/>
                                        <p:tgtEl>
                                          <p:spTgt spid="794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17" dur="500"/>
                                        <p:tgtEl>
                                          <p:spTgt spid="794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4627">
                                            <p:txEl>
                                              <p:pRg st="4" end="4"/>
                                            </p:txEl>
                                          </p:spTgt>
                                        </p:tgtEl>
                                        <p:attrNameLst>
                                          <p:attrName>style.visibility</p:attrName>
                                        </p:attrNameLst>
                                      </p:cBhvr>
                                      <p:to>
                                        <p:strVal val="visible"/>
                                      </p:to>
                                    </p:set>
                                    <p:animEffect transition="in" filter="blinds(horizontal)">
                                      <p:cBhvr>
                                        <p:cTn id="22" dur="500"/>
                                        <p:tgtEl>
                                          <p:spTgt spid="7946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4627">
                                            <p:txEl>
                                              <p:pRg st="5" end="5"/>
                                            </p:txEl>
                                          </p:spTgt>
                                        </p:tgtEl>
                                        <p:attrNameLst>
                                          <p:attrName>style.visibility</p:attrName>
                                        </p:attrNameLst>
                                      </p:cBhvr>
                                      <p:to>
                                        <p:strVal val="visible"/>
                                      </p:to>
                                    </p:set>
                                    <p:animEffect transition="in" filter="blinds(horizontal)">
                                      <p:cBhvr>
                                        <p:cTn id="27" dur="500"/>
                                        <p:tgtEl>
                                          <p:spTgt spid="794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8F7DEC90-9DA1-4A1D-A3F1-CD712AFCCEC3}"/>
              </a:ext>
            </a:extLst>
          </p:cNvPr>
          <p:cNvSpPr>
            <a:spLocks noGrp="1" noChangeArrowheads="1"/>
          </p:cNvSpPr>
          <p:nvPr>
            <p:ph type="title"/>
          </p:nvPr>
        </p:nvSpPr>
        <p:spPr>
          <a:xfrm>
            <a:off x="236538" y="128588"/>
            <a:ext cx="8807450" cy="425450"/>
          </a:xfrm>
        </p:spPr>
        <p:txBody>
          <a:bodyPr/>
          <a:lstStyle/>
          <a:p>
            <a:pPr eaLnBrk="1" hangingPunct="1"/>
            <a:r>
              <a:rPr lang="zh-CN" altLang="en-US" sz="2800"/>
              <a:t>第四讲小结</a:t>
            </a:r>
          </a:p>
        </p:txBody>
      </p:sp>
      <p:sp>
        <p:nvSpPr>
          <p:cNvPr id="617475" name="Rectangle 3">
            <a:extLst>
              <a:ext uri="{FF2B5EF4-FFF2-40B4-BE49-F238E27FC236}">
                <a16:creationId xmlns:a16="http://schemas.microsoft.com/office/drawing/2014/main" id="{E2A99EB2-3A9B-4AA5-A18B-D27B1ED6B3C7}"/>
              </a:ext>
            </a:extLst>
          </p:cNvPr>
          <p:cNvSpPr>
            <a:spLocks noGrp="1" noChangeArrowheads="1"/>
          </p:cNvSpPr>
          <p:nvPr>
            <p:ph type="body" idx="1"/>
          </p:nvPr>
        </p:nvSpPr>
        <p:spPr>
          <a:xfrm>
            <a:off x="304800" y="954088"/>
            <a:ext cx="8640763" cy="4361963"/>
          </a:xfrm>
        </p:spPr>
        <p:txBody>
          <a:bodyPr/>
          <a:lstStyle/>
          <a:p>
            <a:pPr eaLnBrk="1" hangingPunct="1">
              <a:lnSpc>
                <a:spcPct val="110000"/>
              </a:lnSpc>
              <a:spcBef>
                <a:spcPct val="10000"/>
              </a:spcBef>
            </a:pPr>
            <a:r>
              <a:rPr lang="zh-CN" altLang="en-US" sz="2000" dirty="0">
                <a:ea typeface="黑体" panose="02010609060101010101" pitchFamily="49" charset="-122"/>
              </a:rPr>
              <a:t>虚拟存储器是磁盘和主存之间的缓存管理机制，而不是一种物理存储器</a:t>
            </a:r>
          </a:p>
          <a:p>
            <a:pPr eaLnBrk="1" hangingPunct="1">
              <a:lnSpc>
                <a:spcPct val="110000"/>
              </a:lnSpc>
              <a:spcBef>
                <a:spcPct val="10000"/>
              </a:spcBef>
            </a:pPr>
            <a:r>
              <a:rPr lang="zh-CN" altLang="en-US" sz="2000" dirty="0">
                <a:ea typeface="黑体" panose="02010609060101010101" pitchFamily="49" charset="-122"/>
              </a:rPr>
              <a:t>引入虚拟存储器，使程序员可以在一个极大的存储空间写程序，无需知道运行程序的物理存储器有多大</a:t>
            </a:r>
          </a:p>
          <a:p>
            <a:pPr eaLnBrk="1" hangingPunct="1">
              <a:lnSpc>
                <a:spcPct val="110000"/>
              </a:lnSpc>
              <a:spcBef>
                <a:spcPct val="10000"/>
              </a:spcBef>
            </a:pPr>
            <a:r>
              <a:rPr lang="zh-CN" altLang="en-US" sz="2000" dirty="0">
                <a:ea typeface="黑体" panose="02010609060101010101" pitchFamily="49" charset="-122"/>
              </a:rPr>
              <a:t>虚拟存储器采用“按需调页”技术，一部分程序调入主存，一部分存放在磁盘上</a:t>
            </a:r>
          </a:p>
          <a:p>
            <a:pPr eaLnBrk="1" hangingPunct="1">
              <a:lnSpc>
                <a:spcPct val="110000"/>
              </a:lnSpc>
              <a:spcBef>
                <a:spcPct val="10000"/>
              </a:spcBef>
            </a:pPr>
            <a:r>
              <a:rPr lang="zh-CN" altLang="en-US" sz="2000" dirty="0">
                <a:ea typeface="黑体" panose="02010609060101010101" pitchFamily="49" charset="-122"/>
              </a:rPr>
              <a:t>交换的块（称为页）比</a:t>
            </a:r>
            <a:r>
              <a:rPr lang="en-US" altLang="zh-CN" sz="2000" dirty="0">
                <a:ea typeface="黑体" panose="02010609060101010101" pitchFamily="49" charset="-122"/>
              </a:rPr>
              <a:t>Cache-MM</a:t>
            </a:r>
            <a:r>
              <a:rPr lang="zh-CN" altLang="en-US" sz="2000" dirty="0">
                <a:ea typeface="黑体" panose="02010609060101010101" pitchFamily="49" charset="-122"/>
              </a:rPr>
              <a:t>层次的块要大得多</a:t>
            </a:r>
          </a:p>
          <a:p>
            <a:pPr eaLnBrk="1" hangingPunct="1">
              <a:lnSpc>
                <a:spcPct val="110000"/>
              </a:lnSpc>
              <a:spcBef>
                <a:spcPct val="10000"/>
              </a:spcBef>
            </a:pPr>
            <a:r>
              <a:rPr lang="zh-CN" altLang="en-US" sz="2000" dirty="0">
                <a:ea typeface="黑体" panose="02010609060101010101" pitchFamily="49" charset="-122"/>
              </a:rPr>
              <a:t>采用全相联映射，通过页表实现逻辑地址和物理地址转换，由硬件实现</a:t>
            </a:r>
          </a:p>
          <a:p>
            <a:pPr eaLnBrk="1" hangingPunct="1">
              <a:lnSpc>
                <a:spcPct val="110000"/>
              </a:lnSpc>
              <a:spcBef>
                <a:spcPct val="10000"/>
              </a:spcBef>
            </a:pPr>
            <a:r>
              <a:rPr lang="zh-CN" altLang="en-US" sz="2000" dirty="0">
                <a:ea typeface="黑体" panose="02010609060101010101" pitchFamily="49" charset="-122"/>
              </a:rPr>
              <a:t>缺页处理由</a:t>
            </a:r>
            <a:r>
              <a:rPr lang="en-US" altLang="zh-CN" sz="2000" dirty="0">
                <a:ea typeface="黑体" panose="02010609060101010101" pitchFamily="49" charset="-122"/>
              </a:rPr>
              <a:t>OS</a:t>
            </a:r>
            <a:r>
              <a:rPr lang="zh-CN" altLang="en-US" sz="2000" dirty="0">
                <a:ea typeface="黑体" panose="02010609060101010101" pitchFamily="49" charset="-122"/>
              </a:rPr>
              <a:t>完成（</a:t>
            </a:r>
            <a:r>
              <a:rPr lang="en-US" altLang="zh-CN" sz="2000" dirty="0">
                <a:ea typeface="黑体" panose="02010609060101010101" pitchFamily="49" charset="-122"/>
              </a:rPr>
              <a:t>cache miss</a:t>
            </a:r>
            <a:r>
              <a:rPr lang="zh-CN" altLang="en-US" sz="2000" dirty="0">
                <a:ea typeface="黑体" panose="02010609060101010101" pitchFamily="49" charset="-122"/>
              </a:rPr>
              <a:t>处理由硬件实现）</a:t>
            </a:r>
          </a:p>
          <a:p>
            <a:pPr eaLnBrk="1" hangingPunct="1">
              <a:lnSpc>
                <a:spcPct val="110000"/>
              </a:lnSpc>
              <a:spcBef>
                <a:spcPct val="10000"/>
              </a:spcBef>
            </a:pPr>
            <a:r>
              <a:rPr lang="zh-CN" altLang="en-US" sz="2000" dirty="0">
                <a:ea typeface="黑体" panose="02010609060101010101" pitchFamily="49" charset="-122"/>
              </a:rPr>
              <a:t>采用</a:t>
            </a:r>
            <a:r>
              <a:rPr lang="en-US" altLang="zh-CN" sz="2000" dirty="0">
                <a:ea typeface="黑体" panose="02010609060101010101" pitchFamily="49" charset="-122"/>
              </a:rPr>
              <a:t>Write Back</a:t>
            </a:r>
            <a:r>
              <a:rPr lang="zh-CN" altLang="en-US" sz="2000" dirty="0">
                <a:ea typeface="黑体" panose="02010609060101010101" pitchFamily="49" charset="-122"/>
              </a:rPr>
              <a:t>写策略</a:t>
            </a:r>
          </a:p>
          <a:p>
            <a:pPr eaLnBrk="1" hangingPunct="1">
              <a:lnSpc>
                <a:spcPct val="110000"/>
              </a:lnSpc>
              <a:spcBef>
                <a:spcPct val="10000"/>
              </a:spcBef>
            </a:pPr>
            <a:r>
              <a:rPr lang="zh-CN" altLang="en-US" sz="2000" dirty="0">
                <a:ea typeface="黑体" panose="02010609060101010101" pitchFamily="49" charset="-122"/>
              </a:rPr>
              <a:t>页表中记录装入位、访问方式、使用情况、修改位、磁盘地址或页框号</a:t>
            </a:r>
          </a:p>
          <a:p>
            <a:pPr eaLnBrk="1" hangingPunct="1">
              <a:lnSpc>
                <a:spcPct val="110000"/>
              </a:lnSpc>
              <a:spcBef>
                <a:spcPct val="10000"/>
              </a:spcBef>
            </a:pPr>
            <a:r>
              <a:rPr lang="zh-CN" altLang="en-US" sz="2000" dirty="0">
                <a:ea typeface="黑体" panose="02010609060101010101" pitchFamily="49" charset="-122"/>
              </a:rPr>
              <a:t>经常使用的页表项放到特殊的</a:t>
            </a:r>
            <a:r>
              <a:rPr lang="en-US" altLang="zh-CN" sz="2000" dirty="0">
                <a:ea typeface="黑体" panose="02010609060101010101" pitchFamily="49" charset="-122"/>
              </a:rPr>
              <a:t>Cache</a:t>
            </a:r>
            <a:r>
              <a:rPr lang="zh-CN" altLang="en-US" sz="2000" dirty="0">
                <a:ea typeface="黑体" panose="02010609060101010101" pitchFamily="49" charset="-122"/>
              </a:rPr>
              <a:t>中，称为快表（</a:t>
            </a:r>
            <a:r>
              <a:rPr lang="en-US" altLang="zh-CN" sz="2000" dirty="0">
                <a:ea typeface="黑体" panose="02010609060101010101" pitchFamily="49" charset="-122"/>
              </a:rPr>
              <a:t>TLB</a:t>
            </a:r>
            <a:r>
              <a:rPr lang="zh-CN" altLang="en-US" sz="2000" dirty="0">
                <a:ea typeface="黑体" panose="02010609060101010101" pitchFamily="49" charset="-122"/>
              </a:rPr>
              <a:t>）</a:t>
            </a:r>
            <a:endParaRPr lang="en-US" altLang="zh-CN" sz="2000" dirty="0">
              <a:ea typeface="黑体" panose="02010609060101010101" pitchFamily="49" charset="-122"/>
            </a:endParaRPr>
          </a:p>
          <a:p>
            <a:pPr eaLnBrk="1" hangingPunct="1">
              <a:lnSpc>
                <a:spcPct val="110000"/>
              </a:lnSpc>
              <a:spcBef>
                <a:spcPct val="10000"/>
              </a:spcBef>
            </a:pPr>
            <a:r>
              <a:rPr lang="zh-CN" altLang="en-US" sz="2000" dirty="0">
                <a:ea typeface="黑体" panose="02010609060101010101" pitchFamily="49" charset="-122"/>
              </a:rPr>
              <a:t>有分页式、分段式、段页式三种管理模式</a:t>
            </a:r>
          </a:p>
        </p:txBody>
      </p:sp>
      <p:sp>
        <p:nvSpPr>
          <p:cNvPr id="2" name="灯片编号占位符 1">
            <a:extLst>
              <a:ext uri="{FF2B5EF4-FFF2-40B4-BE49-F238E27FC236}">
                <a16:creationId xmlns:a16="http://schemas.microsoft.com/office/drawing/2014/main" id="{62EF03A8-AC90-4898-B4AE-16A926120DD1}"/>
              </a:ext>
            </a:extLst>
          </p:cNvPr>
          <p:cNvSpPr>
            <a:spLocks noGrp="1"/>
          </p:cNvSpPr>
          <p:nvPr>
            <p:ph type="sldNum" sz="quarter" idx="10"/>
          </p:nvPr>
        </p:nvSpPr>
        <p:spPr/>
        <p:txBody>
          <a:bodyPr/>
          <a:lstStyle/>
          <a:p>
            <a:pPr>
              <a:defRPr/>
            </a:pPr>
            <a:fld id="{B7F242E4-6A5F-4123-B967-1CA66AE767CB}" type="slidenum">
              <a:rPr lang="zh-CN" altLang="en-US" smtClean="0"/>
              <a:pPr>
                <a:defRPr/>
              </a:pPr>
              <a:t>83</a:t>
            </a:fld>
            <a:endParaRPr lang="zh-CN" altLang="en-US"/>
          </a:p>
        </p:txBody>
      </p:sp>
    </p:spTree>
    <p:extLst>
      <p:ext uri="{BB962C8B-B14F-4D97-AF65-F5344CB8AC3E}">
        <p14:creationId xmlns:p14="http://schemas.microsoft.com/office/powerpoint/2010/main" val="936176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7" dur="500"/>
                                        <p:tgtEl>
                                          <p:spTgt spid="617475">
                                            <p:txEl>
                                              <p:pRg st="0" end="0"/>
                                            </p:txEl>
                                          </p:spTgt>
                                        </p:tgtEl>
                                      </p:cBhvr>
                                    </p:animEffect>
                                  </p:childTnLst>
                                  <p:subTnLst>
                                    <p:animClr clrSpc="rgb" dir="cw">
                                      <p:cBhvr override="childStyle">
                                        <p:cTn dur="1" fill="hold" display="0" masterRel="nextClick" afterEffect="1"/>
                                        <p:tgtEl>
                                          <p:spTgt spid="61747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12" dur="500"/>
                                        <p:tgtEl>
                                          <p:spTgt spid="617475">
                                            <p:txEl>
                                              <p:pRg st="1" end="1"/>
                                            </p:txEl>
                                          </p:spTgt>
                                        </p:tgtEl>
                                      </p:cBhvr>
                                    </p:animEffect>
                                  </p:childTnLst>
                                  <p:subTnLst>
                                    <p:animClr clrSpc="rgb" dir="cw">
                                      <p:cBhvr override="childStyle">
                                        <p:cTn dur="1" fill="hold" display="0" masterRel="nextClick" afterEffect="1"/>
                                        <p:tgtEl>
                                          <p:spTgt spid="61747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17" dur="500"/>
                                        <p:tgtEl>
                                          <p:spTgt spid="617475">
                                            <p:txEl>
                                              <p:pRg st="2" end="2"/>
                                            </p:txEl>
                                          </p:spTgt>
                                        </p:tgtEl>
                                      </p:cBhvr>
                                    </p:animEffect>
                                  </p:childTnLst>
                                  <p:subTnLst>
                                    <p:animClr clrSpc="rgb" dir="cw">
                                      <p:cBhvr override="childStyle">
                                        <p:cTn dur="1" fill="hold" display="0" masterRel="nextClick" afterEffect="1"/>
                                        <p:tgtEl>
                                          <p:spTgt spid="61747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22" dur="500"/>
                                        <p:tgtEl>
                                          <p:spTgt spid="617475">
                                            <p:txEl>
                                              <p:pRg st="3" end="3"/>
                                            </p:txEl>
                                          </p:spTgt>
                                        </p:tgtEl>
                                      </p:cBhvr>
                                    </p:animEffect>
                                  </p:childTnLst>
                                  <p:subTnLst>
                                    <p:animClr clrSpc="rgb" dir="cw">
                                      <p:cBhvr override="childStyle">
                                        <p:cTn dur="1" fill="hold" display="0" masterRel="nextClick" afterEffect="1"/>
                                        <p:tgtEl>
                                          <p:spTgt spid="617475">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27" dur="500"/>
                                        <p:tgtEl>
                                          <p:spTgt spid="617475">
                                            <p:txEl>
                                              <p:pRg st="4" end="4"/>
                                            </p:txEl>
                                          </p:spTgt>
                                        </p:tgtEl>
                                      </p:cBhvr>
                                    </p:animEffect>
                                  </p:childTnLst>
                                  <p:subTnLst>
                                    <p:animClr clrSpc="rgb" dir="cw">
                                      <p:cBhvr override="childStyle">
                                        <p:cTn dur="1" fill="hold" display="0" masterRel="nextClick" afterEffect="1"/>
                                        <p:tgtEl>
                                          <p:spTgt spid="617475">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32" dur="500"/>
                                        <p:tgtEl>
                                          <p:spTgt spid="617475">
                                            <p:txEl>
                                              <p:pRg st="5" end="5"/>
                                            </p:txEl>
                                          </p:spTgt>
                                        </p:tgtEl>
                                      </p:cBhvr>
                                    </p:animEffect>
                                  </p:childTnLst>
                                  <p:subTnLst>
                                    <p:animClr clrSpc="rgb" dir="cw">
                                      <p:cBhvr override="childStyle">
                                        <p:cTn dur="1" fill="hold" display="0" masterRel="nextClick" afterEffect="1"/>
                                        <p:tgtEl>
                                          <p:spTgt spid="617475">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6" end="6"/>
                                            </p:txEl>
                                          </p:spTgt>
                                        </p:tgtEl>
                                        <p:attrNameLst>
                                          <p:attrName>style.visibility</p:attrName>
                                        </p:attrNameLst>
                                      </p:cBhvr>
                                      <p:to>
                                        <p:strVal val="visible"/>
                                      </p:to>
                                    </p:set>
                                    <p:animEffect transition="in" filter="blinds(horizontal)">
                                      <p:cBhvr>
                                        <p:cTn id="37" dur="500"/>
                                        <p:tgtEl>
                                          <p:spTgt spid="617475">
                                            <p:txEl>
                                              <p:pRg st="6" end="6"/>
                                            </p:txEl>
                                          </p:spTgt>
                                        </p:tgtEl>
                                      </p:cBhvr>
                                    </p:animEffect>
                                  </p:childTnLst>
                                  <p:subTnLst>
                                    <p:animClr clrSpc="rgb" dir="cw">
                                      <p:cBhvr override="childStyle">
                                        <p:cTn dur="1" fill="hold" display="0" masterRel="nextClick" afterEffect="1"/>
                                        <p:tgtEl>
                                          <p:spTgt spid="617475">
                                            <p:txEl>
                                              <p:pRg st="6" end="6"/>
                                            </p:txEl>
                                          </p:spTgt>
                                        </p:tgtEl>
                                        <p:attrNameLst>
                                          <p:attrName>ppt_c</p:attrName>
                                        </p:attrNameLst>
                                      </p:cBhvr>
                                      <p:to>
                                        <a:schemeClr val="accent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7" end="7"/>
                                            </p:txEl>
                                          </p:spTgt>
                                        </p:tgtEl>
                                        <p:attrNameLst>
                                          <p:attrName>style.visibility</p:attrName>
                                        </p:attrNameLst>
                                      </p:cBhvr>
                                      <p:to>
                                        <p:strVal val="visible"/>
                                      </p:to>
                                    </p:set>
                                    <p:animEffect transition="in" filter="blinds(horizontal)">
                                      <p:cBhvr>
                                        <p:cTn id="42" dur="500"/>
                                        <p:tgtEl>
                                          <p:spTgt spid="617475">
                                            <p:txEl>
                                              <p:pRg st="7" end="7"/>
                                            </p:txEl>
                                          </p:spTgt>
                                        </p:tgtEl>
                                      </p:cBhvr>
                                    </p:animEffect>
                                  </p:childTnLst>
                                  <p:subTnLst>
                                    <p:animClr clrSpc="rgb" dir="cw">
                                      <p:cBhvr override="childStyle">
                                        <p:cTn dur="1" fill="hold" display="0" masterRel="nextClick" afterEffect="1"/>
                                        <p:tgtEl>
                                          <p:spTgt spid="617475">
                                            <p:txEl>
                                              <p:pRg st="7" end="7"/>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7475">
                                            <p:txEl>
                                              <p:pRg st="8" end="8"/>
                                            </p:txEl>
                                          </p:spTgt>
                                        </p:tgtEl>
                                        <p:attrNameLst>
                                          <p:attrName>style.visibility</p:attrName>
                                        </p:attrNameLst>
                                      </p:cBhvr>
                                      <p:to>
                                        <p:strVal val="visible"/>
                                      </p:to>
                                    </p:set>
                                    <p:animEffect transition="in" filter="blinds(horizontal)">
                                      <p:cBhvr>
                                        <p:cTn id="47" dur="500"/>
                                        <p:tgtEl>
                                          <p:spTgt spid="617475">
                                            <p:txEl>
                                              <p:pRg st="8" end="8"/>
                                            </p:txEl>
                                          </p:spTgt>
                                        </p:tgtEl>
                                      </p:cBhvr>
                                    </p:animEffect>
                                  </p:childTnLst>
                                  <p:subTnLst>
                                    <p:animClr clrSpc="rgb" dir="cw">
                                      <p:cBhvr override="childStyle">
                                        <p:cTn dur="1" fill="hold" display="0" masterRel="nextClick" afterEffect="1"/>
                                        <p:tgtEl>
                                          <p:spTgt spid="617475">
                                            <p:txEl>
                                              <p:pRg st="8" end="8"/>
                                            </p:txEl>
                                          </p:spTgt>
                                        </p:tgtEl>
                                        <p:attrNameLst>
                                          <p:attrName>ppt_c</p:attrName>
                                        </p:attrNameLst>
                                      </p:cBhvr>
                                      <p:to>
                                        <a:schemeClr val="accent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7475">
                                            <p:txEl>
                                              <p:pRg st="9" end="9"/>
                                            </p:txEl>
                                          </p:spTgt>
                                        </p:tgtEl>
                                        <p:attrNameLst>
                                          <p:attrName>style.visibility</p:attrName>
                                        </p:attrNameLst>
                                      </p:cBhvr>
                                      <p:to>
                                        <p:strVal val="visible"/>
                                      </p:to>
                                    </p:set>
                                    <p:animEffect transition="in" filter="blinds(horizontal)">
                                      <p:cBhvr>
                                        <p:cTn id="52" dur="500"/>
                                        <p:tgtEl>
                                          <p:spTgt spid="617475">
                                            <p:txEl>
                                              <p:pRg st="9" end="9"/>
                                            </p:txEl>
                                          </p:spTgt>
                                        </p:tgtEl>
                                      </p:cBhvr>
                                    </p:animEffect>
                                  </p:childTnLst>
                                  <p:subTnLst>
                                    <p:animClr clrSpc="rgb" dir="cw">
                                      <p:cBhvr override="childStyle">
                                        <p:cTn dur="1" fill="hold" display="0" masterRel="nextClick" afterEffect="1"/>
                                        <p:tgtEl>
                                          <p:spTgt spid="617475">
                                            <p:txEl>
                                              <p:pRg st="9" end="9"/>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84</a:t>
            </a:fld>
            <a:endParaRPr lang="zh-CN" altLang="en-US"/>
          </a:p>
        </p:txBody>
      </p:sp>
      <p:sp>
        <p:nvSpPr>
          <p:cNvPr id="3" name="文本框 2"/>
          <p:cNvSpPr txBox="1"/>
          <p:nvPr/>
        </p:nvSpPr>
        <p:spPr>
          <a:xfrm>
            <a:off x="419100" y="180975"/>
            <a:ext cx="2952750" cy="461665"/>
          </a:xfrm>
          <a:prstGeom prst="rect">
            <a:avLst/>
          </a:prstGeom>
          <a:noFill/>
        </p:spPr>
        <p:txBody>
          <a:bodyPr wrap="square" rtlCol="0">
            <a:spAutoFit/>
          </a:bodyPr>
          <a:lstStyle/>
          <a:p>
            <a:r>
              <a:rPr lang="zh-CN" altLang="en-US" sz="2400" dirty="0">
                <a:latin typeface="+mj-ea"/>
                <a:ea typeface="+mj-ea"/>
              </a:rPr>
              <a:t>作业</a:t>
            </a:r>
          </a:p>
        </p:txBody>
      </p:sp>
      <p:sp>
        <p:nvSpPr>
          <p:cNvPr id="4" name="文本框 3"/>
          <p:cNvSpPr txBox="1"/>
          <p:nvPr/>
        </p:nvSpPr>
        <p:spPr>
          <a:xfrm>
            <a:off x="609598" y="1038225"/>
            <a:ext cx="6477001" cy="461665"/>
          </a:xfrm>
          <a:prstGeom prst="rect">
            <a:avLst/>
          </a:prstGeom>
          <a:noFill/>
        </p:spPr>
        <p:txBody>
          <a:bodyPr wrap="square" rtlCol="0">
            <a:spAutoFit/>
          </a:bodyPr>
          <a:lstStyle/>
          <a:p>
            <a:r>
              <a:rPr lang="en-US" altLang="zh-CN" sz="2400" dirty="0">
                <a:latin typeface="+mj-ea"/>
                <a:ea typeface="+mj-ea"/>
              </a:rPr>
              <a:t>3</a:t>
            </a:r>
            <a:r>
              <a:rPr lang="zh-CN" altLang="en-US" sz="2400" dirty="0">
                <a:latin typeface="+mj-ea"/>
                <a:ea typeface="+mj-ea"/>
              </a:rPr>
              <a:t>、</a:t>
            </a:r>
            <a:r>
              <a:rPr lang="en-US" altLang="zh-CN" sz="2400" dirty="0">
                <a:latin typeface="+mj-ea"/>
                <a:ea typeface="+mj-ea"/>
              </a:rPr>
              <a:t>4</a:t>
            </a:r>
            <a:r>
              <a:rPr lang="zh-CN" altLang="en-US" sz="2400" dirty="0">
                <a:latin typeface="+mj-ea"/>
                <a:ea typeface="+mj-ea"/>
              </a:rPr>
              <a:t>、</a:t>
            </a:r>
            <a:r>
              <a:rPr lang="en-US" altLang="zh-CN" sz="2400" dirty="0">
                <a:latin typeface="+mj-ea"/>
                <a:ea typeface="+mj-ea"/>
              </a:rPr>
              <a:t>5</a:t>
            </a:r>
            <a:r>
              <a:rPr lang="zh-CN" altLang="en-US" sz="2400" dirty="0">
                <a:latin typeface="+mj-ea"/>
                <a:ea typeface="+mj-ea"/>
              </a:rPr>
              <a:t>、</a:t>
            </a:r>
            <a:r>
              <a:rPr lang="en-US" altLang="zh-CN" sz="2400" dirty="0">
                <a:latin typeface="+mj-ea"/>
                <a:ea typeface="+mj-ea"/>
              </a:rPr>
              <a:t>6</a:t>
            </a:r>
            <a:r>
              <a:rPr lang="zh-CN" altLang="en-US" sz="2400" dirty="0">
                <a:latin typeface="+mj-ea"/>
                <a:ea typeface="+mj-ea"/>
              </a:rPr>
              <a:t>、</a:t>
            </a:r>
            <a:r>
              <a:rPr lang="en-US" altLang="zh-CN" sz="2400" dirty="0">
                <a:latin typeface="+mj-ea"/>
                <a:ea typeface="+mj-ea"/>
              </a:rPr>
              <a:t>10</a:t>
            </a:r>
            <a:r>
              <a:rPr lang="zh-CN" altLang="en-US" sz="2400" dirty="0">
                <a:latin typeface="+mj-ea"/>
                <a:ea typeface="+mj-ea"/>
              </a:rPr>
              <a:t>、</a:t>
            </a:r>
            <a:r>
              <a:rPr lang="en-US" altLang="zh-CN" sz="2400" dirty="0">
                <a:latin typeface="+mj-ea"/>
                <a:ea typeface="+mj-ea"/>
              </a:rPr>
              <a:t>17</a:t>
            </a: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en-US" altLang="zh-CN" sz="2400" dirty="0">
                <a:latin typeface="+mj-ea"/>
                <a:ea typeface="+mj-ea"/>
              </a:rPr>
              <a:t>23</a:t>
            </a:r>
            <a:r>
              <a:rPr lang="zh-CN" altLang="en-US" sz="2400" dirty="0">
                <a:latin typeface="+mj-ea"/>
                <a:ea typeface="+mj-ea"/>
              </a:rPr>
              <a:t>、</a:t>
            </a:r>
            <a:r>
              <a:rPr lang="en-US" altLang="zh-CN" sz="2400" dirty="0">
                <a:latin typeface="+mj-ea"/>
                <a:ea typeface="+mj-ea"/>
              </a:rPr>
              <a:t>24</a:t>
            </a:r>
            <a:endParaRPr lang="zh-CN" altLang="en-US" sz="2400" dirty="0">
              <a:latin typeface="+mj-ea"/>
              <a:ea typeface="+mj-ea"/>
            </a:endParaRPr>
          </a:p>
        </p:txBody>
      </p:sp>
    </p:spTree>
    <p:extLst>
      <p:ext uri="{BB962C8B-B14F-4D97-AF65-F5344CB8AC3E}">
        <p14:creationId xmlns:p14="http://schemas.microsoft.com/office/powerpoint/2010/main" val="124121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1440" tIns="45720" rIns="91440" bIns="45720" anchor="ctr"/>
          <a:lstStyle/>
          <a:p>
            <a:pPr eaLnBrk="1" hangingPunct="1"/>
            <a:r>
              <a:rPr lang="zh-CN" altLang="en-US"/>
              <a:t>时间、存储容量（或带宽）的单位</a:t>
            </a:r>
          </a:p>
        </p:txBody>
      </p:sp>
      <p:sp>
        <p:nvSpPr>
          <p:cNvPr id="13315" name="AutoShape 504"/>
          <p:cNvSpPr>
            <a:spLocks noChangeAspect="1" noChangeArrowheads="1" noTextEdit="1"/>
          </p:cNvSpPr>
          <p:nvPr/>
        </p:nvSpPr>
        <p:spPr bwMode="auto">
          <a:xfrm>
            <a:off x="862013" y="971550"/>
            <a:ext cx="7504112"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Rectangle 506"/>
          <p:cNvSpPr>
            <a:spLocks noChangeArrowheads="1"/>
          </p:cNvSpPr>
          <p:nvPr/>
        </p:nvSpPr>
        <p:spPr bwMode="auto">
          <a:xfrm>
            <a:off x="860425" y="969963"/>
            <a:ext cx="7504113" cy="5626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17" name="Group 555"/>
          <p:cNvGrpSpPr>
            <a:grpSpLocks/>
          </p:cNvGrpSpPr>
          <p:nvPr/>
        </p:nvGrpSpPr>
        <p:grpSpPr bwMode="auto">
          <a:xfrm>
            <a:off x="854075" y="4651375"/>
            <a:ext cx="4724400" cy="1946275"/>
            <a:chOff x="538" y="2930"/>
            <a:chExt cx="2976" cy="1226"/>
          </a:xfrm>
        </p:grpSpPr>
        <p:sp>
          <p:nvSpPr>
            <p:cNvPr id="13727" name="Rectangle 507"/>
            <p:cNvSpPr>
              <a:spLocks noChangeArrowheads="1"/>
            </p:cNvSpPr>
            <p:nvPr/>
          </p:nvSpPr>
          <p:spPr bwMode="auto">
            <a:xfrm>
              <a:off x="538" y="2930"/>
              <a:ext cx="2976"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8" name="Rectangle 508"/>
            <p:cNvSpPr>
              <a:spLocks noChangeArrowheads="1"/>
            </p:cNvSpPr>
            <p:nvPr/>
          </p:nvSpPr>
          <p:spPr bwMode="auto">
            <a:xfrm>
              <a:off x="538" y="2947"/>
              <a:ext cx="2976" cy="1"/>
            </a:xfrm>
            <a:prstGeom prst="rect">
              <a:avLst/>
            </a:prstGeom>
            <a:solidFill>
              <a:srgbClr val="0000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9" name="Rectangle 509"/>
            <p:cNvSpPr>
              <a:spLocks noChangeArrowheads="1"/>
            </p:cNvSpPr>
            <p:nvPr/>
          </p:nvSpPr>
          <p:spPr bwMode="auto">
            <a:xfrm>
              <a:off x="538" y="2948"/>
              <a:ext cx="2976" cy="2"/>
            </a:xfrm>
            <a:prstGeom prst="rect">
              <a:avLst/>
            </a:prstGeom>
            <a:solidFill>
              <a:srgbClr val="00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0" name="Rectangle 510"/>
            <p:cNvSpPr>
              <a:spLocks noChangeArrowheads="1"/>
            </p:cNvSpPr>
            <p:nvPr/>
          </p:nvSpPr>
          <p:spPr bwMode="auto">
            <a:xfrm>
              <a:off x="538" y="2950"/>
              <a:ext cx="2976" cy="31"/>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1" name="Rectangle 511"/>
            <p:cNvSpPr>
              <a:spLocks noChangeArrowheads="1"/>
            </p:cNvSpPr>
            <p:nvPr/>
          </p:nvSpPr>
          <p:spPr bwMode="auto">
            <a:xfrm>
              <a:off x="538" y="2981"/>
              <a:ext cx="2976" cy="27"/>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2" name="Rectangle 512"/>
            <p:cNvSpPr>
              <a:spLocks noChangeArrowheads="1"/>
            </p:cNvSpPr>
            <p:nvPr/>
          </p:nvSpPr>
          <p:spPr bwMode="auto">
            <a:xfrm>
              <a:off x="538" y="3008"/>
              <a:ext cx="2976" cy="3"/>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3" name="Rectangle 513"/>
            <p:cNvSpPr>
              <a:spLocks noChangeArrowheads="1"/>
            </p:cNvSpPr>
            <p:nvPr/>
          </p:nvSpPr>
          <p:spPr bwMode="auto">
            <a:xfrm>
              <a:off x="538" y="3011"/>
              <a:ext cx="2976" cy="18"/>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4" name="Rectangle 514"/>
            <p:cNvSpPr>
              <a:spLocks noChangeArrowheads="1"/>
            </p:cNvSpPr>
            <p:nvPr/>
          </p:nvSpPr>
          <p:spPr bwMode="auto">
            <a:xfrm>
              <a:off x="538" y="3029"/>
              <a:ext cx="2976" cy="24"/>
            </a:xfrm>
            <a:prstGeom prst="rect">
              <a:avLst/>
            </a:prstGeom>
            <a:solidFill>
              <a:srgbClr val="0000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5" name="Rectangle 515"/>
            <p:cNvSpPr>
              <a:spLocks noChangeArrowheads="1"/>
            </p:cNvSpPr>
            <p:nvPr/>
          </p:nvSpPr>
          <p:spPr bwMode="auto">
            <a:xfrm>
              <a:off x="538" y="3053"/>
              <a:ext cx="2976" cy="20"/>
            </a:xfrm>
            <a:prstGeom prst="rect">
              <a:avLst/>
            </a:prstGeom>
            <a:solidFill>
              <a:srgbClr val="0000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6" name="Rectangle 516"/>
            <p:cNvSpPr>
              <a:spLocks noChangeArrowheads="1"/>
            </p:cNvSpPr>
            <p:nvPr/>
          </p:nvSpPr>
          <p:spPr bwMode="auto">
            <a:xfrm>
              <a:off x="538" y="3073"/>
              <a:ext cx="2976" cy="30"/>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7" name="Rectangle 517"/>
            <p:cNvSpPr>
              <a:spLocks noChangeArrowheads="1"/>
            </p:cNvSpPr>
            <p:nvPr/>
          </p:nvSpPr>
          <p:spPr bwMode="auto">
            <a:xfrm>
              <a:off x="538" y="3103"/>
              <a:ext cx="2976" cy="15"/>
            </a:xfrm>
            <a:prstGeom prst="rect">
              <a:avLst/>
            </a:prstGeom>
            <a:solidFill>
              <a:srgbClr val="0000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8" name="Rectangle 518"/>
            <p:cNvSpPr>
              <a:spLocks noChangeArrowheads="1"/>
            </p:cNvSpPr>
            <p:nvPr/>
          </p:nvSpPr>
          <p:spPr bwMode="auto">
            <a:xfrm>
              <a:off x="538" y="3118"/>
              <a:ext cx="2976" cy="11"/>
            </a:xfrm>
            <a:prstGeom prst="rect">
              <a:avLst/>
            </a:prstGeom>
            <a:solidFill>
              <a:srgbClr val="0000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9" name="Rectangle 519"/>
            <p:cNvSpPr>
              <a:spLocks noChangeArrowheads="1"/>
            </p:cNvSpPr>
            <p:nvPr/>
          </p:nvSpPr>
          <p:spPr bwMode="auto">
            <a:xfrm>
              <a:off x="538" y="3129"/>
              <a:ext cx="2976" cy="27"/>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0" name="Rectangle 520"/>
            <p:cNvSpPr>
              <a:spLocks noChangeArrowheads="1"/>
            </p:cNvSpPr>
            <p:nvPr/>
          </p:nvSpPr>
          <p:spPr bwMode="auto">
            <a:xfrm>
              <a:off x="538" y="3156"/>
              <a:ext cx="2976" cy="10"/>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1" name="Rectangle 521"/>
            <p:cNvSpPr>
              <a:spLocks noChangeArrowheads="1"/>
            </p:cNvSpPr>
            <p:nvPr/>
          </p:nvSpPr>
          <p:spPr bwMode="auto">
            <a:xfrm>
              <a:off x="538" y="3166"/>
              <a:ext cx="2976" cy="26"/>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2" name="Rectangle 522"/>
            <p:cNvSpPr>
              <a:spLocks noChangeArrowheads="1"/>
            </p:cNvSpPr>
            <p:nvPr/>
          </p:nvSpPr>
          <p:spPr bwMode="auto">
            <a:xfrm>
              <a:off x="538" y="3192"/>
              <a:ext cx="2976" cy="11"/>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3" name="Rectangle 523"/>
            <p:cNvSpPr>
              <a:spLocks noChangeArrowheads="1"/>
            </p:cNvSpPr>
            <p:nvPr/>
          </p:nvSpPr>
          <p:spPr bwMode="auto">
            <a:xfrm>
              <a:off x="538" y="3203"/>
              <a:ext cx="2976" cy="18"/>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4" name="Rectangle 524"/>
            <p:cNvSpPr>
              <a:spLocks noChangeArrowheads="1"/>
            </p:cNvSpPr>
            <p:nvPr/>
          </p:nvSpPr>
          <p:spPr bwMode="auto">
            <a:xfrm>
              <a:off x="538" y="3221"/>
              <a:ext cx="2976" cy="18"/>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5" name="Rectangle 525"/>
            <p:cNvSpPr>
              <a:spLocks noChangeArrowheads="1"/>
            </p:cNvSpPr>
            <p:nvPr/>
          </p:nvSpPr>
          <p:spPr bwMode="auto">
            <a:xfrm>
              <a:off x="538" y="3239"/>
              <a:ext cx="2976" cy="14"/>
            </a:xfrm>
            <a:prstGeom prst="rect">
              <a:avLst/>
            </a:prstGeom>
            <a:solidFill>
              <a:srgbClr val="0000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6" name="Rectangle 526"/>
            <p:cNvSpPr>
              <a:spLocks noChangeArrowheads="1"/>
            </p:cNvSpPr>
            <p:nvPr/>
          </p:nvSpPr>
          <p:spPr bwMode="auto">
            <a:xfrm>
              <a:off x="538" y="3253"/>
              <a:ext cx="2976" cy="23"/>
            </a:xfrm>
            <a:prstGeom prst="rect">
              <a:avLst/>
            </a:prstGeom>
            <a:solidFill>
              <a:srgbClr val="0000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7" name="Rectangle 527"/>
            <p:cNvSpPr>
              <a:spLocks noChangeArrowheads="1"/>
            </p:cNvSpPr>
            <p:nvPr/>
          </p:nvSpPr>
          <p:spPr bwMode="auto">
            <a:xfrm>
              <a:off x="538" y="3276"/>
              <a:ext cx="2976" cy="20"/>
            </a:xfrm>
            <a:prstGeom prst="rect">
              <a:avLst/>
            </a:prstGeom>
            <a:solidFill>
              <a:srgbClr val="0000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8" name="Rectangle 528"/>
            <p:cNvSpPr>
              <a:spLocks noChangeArrowheads="1"/>
            </p:cNvSpPr>
            <p:nvPr/>
          </p:nvSpPr>
          <p:spPr bwMode="auto">
            <a:xfrm>
              <a:off x="538" y="3296"/>
              <a:ext cx="2976" cy="20"/>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9" name="Rectangle 529"/>
            <p:cNvSpPr>
              <a:spLocks noChangeArrowheads="1"/>
            </p:cNvSpPr>
            <p:nvPr/>
          </p:nvSpPr>
          <p:spPr bwMode="auto">
            <a:xfrm>
              <a:off x="538" y="3316"/>
              <a:ext cx="2976" cy="15"/>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0" name="Rectangle 530"/>
            <p:cNvSpPr>
              <a:spLocks noChangeArrowheads="1"/>
            </p:cNvSpPr>
            <p:nvPr/>
          </p:nvSpPr>
          <p:spPr bwMode="auto">
            <a:xfrm>
              <a:off x="538" y="3331"/>
              <a:ext cx="2976" cy="18"/>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1" name="Rectangle 531"/>
            <p:cNvSpPr>
              <a:spLocks noChangeArrowheads="1"/>
            </p:cNvSpPr>
            <p:nvPr/>
          </p:nvSpPr>
          <p:spPr bwMode="auto">
            <a:xfrm>
              <a:off x="538" y="3349"/>
              <a:ext cx="2976" cy="19"/>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2" name="Rectangle 532"/>
            <p:cNvSpPr>
              <a:spLocks noChangeArrowheads="1"/>
            </p:cNvSpPr>
            <p:nvPr/>
          </p:nvSpPr>
          <p:spPr bwMode="auto">
            <a:xfrm>
              <a:off x="538" y="3368"/>
              <a:ext cx="2976" cy="18"/>
            </a:xfrm>
            <a:prstGeom prst="rect">
              <a:avLst/>
            </a:prstGeom>
            <a:solidFill>
              <a:srgbClr val="0000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3" name="Rectangle 533"/>
            <p:cNvSpPr>
              <a:spLocks noChangeArrowheads="1"/>
            </p:cNvSpPr>
            <p:nvPr/>
          </p:nvSpPr>
          <p:spPr bwMode="auto">
            <a:xfrm>
              <a:off x="538" y="3386"/>
              <a:ext cx="2976" cy="20"/>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4" name="Rectangle 534"/>
            <p:cNvSpPr>
              <a:spLocks noChangeArrowheads="1"/>
            </p:cNvSpPr>
            <p:nvPr/>
          </p:nvSpPr>
          <p:spPr bwMode="auto">
            <a:xfrm>
              <a:off x="538" y="3406"/>
              <a:ext cx="2976" cy="20"/>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5" name="Rectangle 535"/>
            <p:cNvSpPr>
              <a:spLocks noChangeArrowheads="1"/>
            </p:cNvSpPr>
            <p:nvPr/>
          </p:nvSpPr>
          <p:spPr bwMode="auto">
            <a:xfrm>
              <a:off x="538" y="3426"/>
              <a:ext cx="2976" cy="13"/>
            </a:xfrm>
            <a:prstGeom prst="rect">
              <a:avLst/>
            </a:prstGeom>
            <a:solidFill>
              <a:srgbClr val="000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6" name="Rectangle 536"/>
            <p:cNvSpPr>
              <a:spLocks noChangeArrowheads="1"/>
            </p:cNvSpPr>
            <p:nvPr/>
          </p:nvSpPr>
          <p:spPr bwMode="auto">
            <a:xfrm>
              <a:off x="538" y="3439"/>
              <a:ext cx="2976" cy="25"/>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7" name="Rectangle 537"/>
            <p:cNvSpPr>
              <a:spLocks noChangeArrowheads="1"/>
            </p:cNvSpPr>
            <p:nvPr/>
          </p:nvSpPr>
          <p:spPr bwMode="auto">
            <a:xfrm>
              <a:off x="538" y="3464"/>
              <a:ext cx="2976" cy="1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8" name="Rectangle 538"/>
            <p:cNvSpPr>
              <a:spLocks noChangeArrowheads="1"/>
            </p:cNvSpPr>
            <p:nvPr/>
          </p:nvSpPr>
          <p:spPr bwMode="auto">
            <a:xfrm>
              <a:off x="538" y="3478"/>
              <a:ext cx="2976" cy="2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9" name="Rectangle 539"/>
            <p:cNvSpPr>
              <a:spLocks noChangeArrowheads="1"/>
            </p:cNvSpPr>
            <p:nvPr/>
          </p:nvSpPr>
          <p:spPr bwMode="auto">
            <a:xfrm>
              <a:off x="538" y="3502"/>
              <a:ext cx="2976" cy="20"/>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0" name="Rectangle 540"/>
            <p:cNvSpPr>
              <a:spLocks noChangeArrowheads="1"/>
            </p:cNvSpPr>
            <p:nvPr/>
          </p:nvSpPr>
          <p:spPr bwMode="auto">
            <a:xfrm>
              <a:off x="538" y="3522"/>
              <a:ext cx="2976" cy="23"/>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1" name="Rectangle 541"/>
            <p:cNvSpPr>
              <a:spLocks noChangeArrowheads="1"/>
            </p:cNvSpPr>
            <p:nvPr/>
          </p:nvSpPr>
          <p:spPr bwMode="auto">
            <a:xfrm>
              <a:off x="538" y="3545"/>
              <a:ext cx="2976" cy="18"/>
            </a:xfrm>
            <a:prstGeom prst="rect">
              <a:avLst/>
            </a:prstGeom>
            <a:solidFill>
              <a:srgbClr val="0000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2" name="Rectangle 542"/>
            <p:cNvSpPr>
              <a:spLocks noChangeArrowheads="1"/>
            </p:cNvSpPr>
            <p:nvPr/>
          </p:nvSpPr>
          <p:spPr bwMode="auto">
            <a:xfrm>
              <a:off x="538" y="3563"/>
              <a:ext cx="2976" cy="25"/>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3" name="Rectangle 543"/>
            <p:cNvSpPr>
              <a:spLocks noChangeArrowheads="1"/>
            </p:cNvSpPr>
            <p:nvPr/>
          </p:nvSpPr>
          <p:spPr bwMode="auto">
            <a:xfrm>
              <a:off x="538" y="3588"/>
              <a:ext cx="2976" cy="2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4" name="Rectangle 544"/>
            <p:cNvSpPr>
              <a:spLocks noChangeArrowheads="1"/>
            </p:cNvSpPr>
            <p:nvPr/>
          </p:nvSpPr>
          <p:spPr bwMode="auto">
            <a:xfrm>
              <a:off x="538" y="3612"/>
              <a:ext cx="2976" cy="23"/>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5" name="Rectangle 545"/>
            <p:cNvSpPr>
              <a:spLocks noChangeArrowheads="1"/>
            </p:cNvSpPr>
            <p:nvPr/>
          </p:nvSpPr>
          <p:spPr bwMode="auto">
            <a:xfrm>
              <a:off x="538" y="3635"/>
              <a:ext cx="2976" cy="29"/>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6" name="Rectangle 546"/>
            <p:cNvSpPr>
              <a:spLocks noChangeArrowheads="1"/>
            </p:cNvSpPr>
            <p:nvPr/>
          </p:nvSpPr>
          <p:spPr bwMode="auto">
            <a:xfrm>
              <a:off x="538" y="3664"/>
              <a:ext cx="2976" cy="23"/>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7" name="Rectangle 547"/>
            <p:cNvSpPr>
              <a:spLocks noChangeArrowheads="1"/>
            </p:cNvSpPr>
            <p:nvPr/>
          </p:nvSpPr>
          <p:spPr bwMode="auto">
            <a:xfrm>
              <a:off x="538" y="3687"/>
              <a:ext cx="2976" cy="35"/>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8" name="Rectangle 548"/>
            <p:cNvSpPr>
              <a:spLocks noChangeArrowheads="1"/>
            </p:cNvSpPr>
            <p:nvPr/>
          </p:nvSpPr>
          <p:spPr bwMode="auto">
            <a:xfrm>
              <a:off x="538" y="3722"/>
              <a:ext cx="2976" cy="32"/>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9" name="Rectangle 549"/>
            <p:cNvSpPr>
              <a:spLocks noChangeArrowheads="1"/>
            </p:cNvSpPr>
            <p:nvPr/>
          </p:nvSpPr>
          <p:spPr bwMode="auto">
            <a:xfrm>
              <a:off x="538" y="3754"/>
              <a:ext cx="2976" cy="3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0" name="Rectangle 550"/>
            <p:cNvSpPr>
              <a:spLocks noChangeArrowheads="1"/>
            </p:cNvSpPr>
            <p:nvPr/>
          </p:nvSpPr>
          <p:spPr bwMode="auto">
            <a:xfrm>
              <a:off x="538" y="3788"/>
              <a:ext cx="2976" cy="47"/>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1" name="Rectangle 551"/>
            <p:cNvSpPr>
              <a:spLocks noChangeArrowheads="1"/>
            </p:cNvSpPr>
            <p:nvPr/>
          </p:nvSpPr>
          <p:spPr bwMode="auto">
            <a:xfrm>
              <a:off x="538" y="3835"/>
              <a:ext cx="2976" cy="49"/>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2" name="Rectangle 552"/>
            <p:cNvSpPr>
              <a:spLocks noChangeArrowheads="1"/>
            </p:cNvSpPr>
            <p:nvPr/>
          </p:nvSpPr>
          <p:spPr bwMode="auto">
            <a:xfrm>
              <a:off x="538" y="3884"/>
              <a:ext cx="2976" cy="67"/>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3" name="Rectangle 553"/>
            <p:cNvSpPr>
              <a:spLocks noChangeArrowheads="1"/>
            </p:cNvSpPr>
            <p:nvPr/>
          </p:nvSpPr>
          <p:spPr bwMode="auto">
            <a:xfrm>
              <a:off x="538" y="3951"/>
              <a:ext cx="2976" cy="75"/>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4" name="Rectangle 554"/>
            <p:cNvSpPr>
              <a:spLocks noChangeArrowheads="1"/>
            </p:cNvSpPr>
            <p:nvPr/>
          </p:nvSpPr>
          <p:spPr bwMode="auto">
            <a:xfrm>
              <a:off x="538" y="4026"/>
              <a:ext cx="2976" cy="130"/>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8" name="Group 574"/>
          <p:cNvGrpSpPr>
            <a:grpSpLocks/>
          </p:cNvGrpSpPr>
          <p:nvPr/>
        </p:nvGrpSpPr>
        <p:grpSpPr bwMode="auto">
          <a:xfrm>
            <a:off x="862013" y="2439988"/>
            <a:ext cx="7507287" cy="1265237"/>
            <a:chOff x="543" y="1537"/>
            <a:chExt cx="4729" cy="797"/>
          </a:xfrm>
        </p:grpSpPr>
        <p:sp>
          <p:nvSpPr>
            <p:cNvPr id="13709" name="Rectangle 556"/>
            <p:cNvSpPr>
              <a:spLocks noChangeArrowheads="1"/>
            </p:cNvSpPr>
            <p:nvPr/>
          </p:nvSpPr>
          <p:spPr bwMode="auto">
            <a:xfrm>
              <a:off x="543" y="1537"/>
              <a:ext cx="471" cy="797"/>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0" name="Rectangle 557"/>
            <p:cNvSpPr>
              <a:spLocks noChangeArrowheads="1"/>
            </p:cNvSpPr>
            <p:nvPr/>
          </p:nvSpPr>
          <p:spPr bwMode="auto">
            <a:xfrm>
              <a:off x="1014" y="1537"/>
              <a:ext cx="387" cy="797"/>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1" name="Rectangle 558"/>
            <p:cNvSpPr>
              <a:spLocks noChangeArrowheads="1"/>
            </p:cNvSpPr>
            <p:nvPr/>
          </p:nvSpPr>
          <p:spPr bwMode="auto">
            <a:xfrm>
              <a:off x="1401" y="1537"/>
              <a:ext cx="276" cy="797"/>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2" name="Rectangle 559"/>
            <p:cNvSpPr>
              <a:spLocks noChangeArrowheads="1"/>
            </p:cNvSpPr>
            <p:nvPr/>
          </p:nvSpPr>
          <p:spPr bwMode="auto">
            <a:xfrm>
              <a:off x="1677" y="1537"/>
              <a:ext cx="222" cy="797"/>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3" name="Rectangle 560"/>
            <p:cNvSpPr>
              <a:spLocks noChangeArrowheads="1"/>
            </p:cNvSpPr>
            <p:nvPr/>
          </p:nvSpPr>
          <p:spPr bwMode="auto">
            <a:xfrm>
              <a:off x="1899" y="1537"/>
              <a:ext cx="185" cy="797"/>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4" name="Rectangle 561"/>
            <p:cNvSpPr>
              <a:spLocks noChangeArrowheads="1"/>
            </p:cNvSpPr>
            <p:nvPr/>
          </p:nvSpPr>
          <p:spPr bwMode="auto">
            <a:xfrm>
              <a:off x="2084" y="1537"/>
              <a:ext cx="166" cy="797"/>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5" name="Rectangle 562"/>
            <p:cNvSpPr>
              <a:spLocks noChangeArrowheads="1"/>
            </p:cNvSpPr>
            <p:nvPr/>
          </p:nvSpPr>
          <p:spPr bwMode="auto">
            <a:xfrm>
              <a:off x="2250" y="1537"/>
              <a:ext cx="202" cy="797"/>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6" name="Rectangle 563"/>
            <p:cNvSpPr>
              <a:spLocks noChangeArrowheads="1"/>
            </p:cNvSpPr>
            <p:nvPr/>
          </p:nvSpPr>
          <p:spPr bwMode="auto">
            <a:xfrm>
              <a:off x="2452" y="1537"/>
              <a:ext cx="148" cy="797"/>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7" name="Rectangle 564"/>
            <p:cNvSpPr>
              <a:spLocks noChangeArrowheads="1"/>
            </p:cNvSpPr>
            <p:nvPr/>
          </p:nvSpPr>
          <p:spPr bwMode="auto">
            <a:xfrm>
              <a:off x="2600" y="1537"/>
              <a:ext cx="186" cy="797"/>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8" name="Rectangle 565"/>
            <p:cNvSpPr>
              <a:spLocks noChangeArrowheads="1"/>
            </p:cNvSpPr>
            <p:nvPr/>
          </p:nvSpPr>
          <p:spPr bwMode="auto">
            <a:xfrm>
              <a:off x="2786" y="1537"/>
              <a:ext cx="166" cy="797"/>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9" name="Rectangle 566"/>
            <p:cNvSpPr>
              <a:spLocks noChangeArrowheads="1"/>
            </p:cNvSpPr>
            <p:nvPr/>
          </p:nvSpPr>
          <p:spPr bwMode="auto">
            <a:xfrm>
              <a:off x="2952" y="1537"/>
              <a:ext cx="183" cy="797"/>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0" name="Rectangle 567"/>
            <p:cNvSpPr>
              <a:spLocks noChangeArrowheads="1"/>
            </p:cNvSpPr>
            <p:nvPr/>
          </p:nvSpPr>
          <p:spPr bwMode="auto">
            <a:xfrm>
              <a:off x="3135" y="1537"/>
              <a:ext cx="186" cy="797"/>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1" name="Rectangle 568"/>
            <p:cNvSpPr>
              <a:spLocks noChangeArrowheads="1"/>
            </p:cNvSpPr>
            <p:nvPr/>
          </p:nvSpPr>
          <p:spPr bwMode="auto">
            <a:xfrm>
              <a:off x="3321" y="1537"/>
              <a:ext cx="184" cy="797"/>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2" name="Rectangle 569"/>
            <p:cNvSpPr>
              <a:spLocks noChangeArrowheads="1"/>
            </p:cNvSpPr>
            <p:nvPr/>
          </p:nvSpPr>
          <p:spPr bwMode="auto">
            <a:xfrm>
              <a:off x="3505" y="1537"/>
              <a:ext cx="222" cy="797"/>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3" name="Rectangle 570"/>
            <p:cNvSpPr>
              <a:spLocks noChangeArrowheads="1"/>
            </p:cNvSpPr>
            <p:nvPr/>
          </p:nvSpPr>
          <p:spPr bwMode="auto">
            <a:xfrm>
              <a:off x="3727" y="1537"/>
              <a:ext cx="276" cy="797"/>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4" name="Rectangle 571"/>
            <p:cNvSpPr>
              <a:spLocks noChangeArrowheads="1"/>
            </p:cNvSpPr>
            <p:nvPr/>
          </p:nvSpPr>
          <p:spPr bwMode="auto">
            <a:xfrm>
              <a:off x="4003" y="1537"/>
              <a:ext cx="389" cy="797"/>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5" name="Rectangle 572"/>
            <p:cNvSpPr>
              <a:spLocks noChangeArrowheads="1"/>
            </p:cNvSpPr>
            <p:nvPr/>
          </p:nvSpPr>
          <p:spPr bwMode="auto">
            <a:xfrm>
              <a:off x="4392" y="1537"/>
              <a:ext cx="534" cy="797"/>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6" name="Rectangle 573"/>
            <p:cNvSpPr>
              <a:spLocks noChangeArrowheads="1"/>
            </p:cNvSpPr>
            <p:nvPr/>
          </p:nvSpPr>
          <p:spPr bwMode="auto">
            <a:xfrm>
              <a:off x="4926" y="1537"/>
              <a:ext cx="346" cy="797"/>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9" name="Group 593"/>
          <p:cNvGrpSpPr>
            <a:grpSpLocks/>
          </p:cNvGrpSpPr>
          <p:nvPr/>
        </p:nvGrpSpPr>
        <p:grpSpPr bwMode="auto">
          <a:xfrm>
            <a:off x="862013" y="954088"/>
            <a:ext cx="3760787" cy="374650"/>
            <a:chOff x="543" y="601"/>
            <a:chExt cx="2369" cy="236"/>
          </a:xfrm>
        </p:grpSpPr>
        <p:sp>
          <p:nvSpPr>
            <p:cNvPr id="13691" name="Rectangle 575"/>
            <p:cNvSpPr>
              <a:spLocks noChangeArrowheads="1"/>
            </p:cNvSpPr>
            <p:nvPr/>
          </p:nvSpPr>
          <p:spPr bwMode="auto">
            <a:xfrm>
              <a:off x="543" y="601"/>
              <a:ext cx="234" cy="236"/>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2" name="Rectangle 576"/>
            <p:cNvSpPr>
              <a:spLocks noChangeArrowheads="1"/>
            </p:cNvSpPr>
            <p:nvPr/>
          </p:nvSpPr>
          <p:spPr bwMode="auto">
            <a:xfrm>
              <a:off x="777" y="601"/>
              <a:ext cx="195" cy="236"/>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3" name="Rectangle 577"/>
            <p:cNvSpPr>
              <a:spLocks noChangeArrowheads="1"/>
            </p:cNvSpPr>
            <p:nvPr/>
          </p:nvSpPr>
          <p:spPr bwMode="auto">
            <a:xfrm>
              <a:off x="972" y="601"/>
              <a:ext cx="139" cy="236"/>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4" name="Rectangle 578"/>
            <p:cNvSpPr>
              <a:spLocks noChangeArrowheads="1"/>
            </p:cNvSpPr>
            <p:nvPr/>
          </p:nvSpPr>
          <p:spPr bwMode="auto">
            <a:xfrm>
              <a:off x="1111" y="601"/>
              <a:ext cx="110" cy="236"/>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5" name="Rectangle 579"/>
            <p:cNvSpPr>
              <a:spLocks noChangeArrowheads="1"/>
            </p:cNvSpPr>
            <p:nvPr/>
          </p:nvSpPr>
          <p:spPr bwMode="auto">
            <a:xfrm>
              <a:off x="1221" y="601"/>
              <a:ext cx="94" cy="236"/>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6" name="Rectangle 580"/>
            <p:cNvSpPr>
              <a:spLocks noChangeArrowheads="1"/>
            </p:cNvSpPr>
            <p:nvPr/>
          </p:nvSpPr>
          <p:spPr bwMode="auto">
            <a:xfrm>
              <a:off x="1315" y="601"/>
              <a:ext cx="83" cy="236"/>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7" name="Rectangle 581"/>
            <p:cNvSpPr>
              <a:spLocks noChangeArrowheads="1"/>
            </p:cNvSpPr>
            <p:nvPr/>
          </p:nvSpPr>
          <p:spPr bwMode="auto">
            <a:xfrm>
              <a:off x="1398" y="601"/>
              <a:ext cx="100" cy="236"/>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8" name="Rectangle 582"/>
            <p:cNvSpPr>
              <a:spLocks noChangeArrowheads="1"/>
            </p:cNvSpPr>
            <p:nvPr/>
          </p:nvSpPr>
          <p:spPr bwMode="auto">
            <a:xfrm>
              <a:off x="1498" y="601"/>
              <a:ext cx="74" cy="236"/>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9" name="Rectangle 583"/>
            <p:cNvSpPr>
              <a:spLocks noChangeArrowheads="1"/>
            </p:cNvSpPr>
            <p:nvPr/>
          </p:nvSpPr>
          <p:spPr bwMode="auto">
            <a:xfrm>
              <a:off x="1572" y="601"/>
              <a:ext cx="92" cy="236"/>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0" name="Rectangle 584"/>
            <p:cNvSpPr>
              <a:spLocks noChangeArrowheads="1"/>
            </p:cNvSpPr>
            <p:nvPr/>
          </p:nvSpPr>
          <p:spPr bwMode="auto">
            <a:xfrm>
              <a:off x="1664" y="601"/>
              <a:ext cx="83" cy="236"/>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1" name="Rectangle 585"/>
            <p:cNvSpPr>
              <a:spLocks noChangeArrowheads="1"/>
            </p:cNvSpPr>
            <p:nvPr/>
          </p:nvSpPr>
          <p:spPr bwMode="auto">
            <a:xfrm>
              <a:off x="1747" y="601"/>
              <a:ext cx="94" cy="236"/>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2" name="Rectangle 586"/>
            <p:cNvSpPr>
              <a:spLocks noChangeArrowheads="1"/>
            </p:cNvSpPr>
            <p:nvPr/>
          </p:nvSpPr>
          <p:spPr bwMode="auto">
            <a:xfrm>
              <a:off x="1841" y="601"/>
              <a:ext cx="92" cy="236"/>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3" name="Rectangle 587"/>
            <p:cNvSpPr>
              <a:spLocks noChangeArrowheads="1"/>
            </p:cNvSpPr>
            <p:nvPr/>
          </p:nvSpPr>
          <p:spPr bwMode="auto">
            <a:xfrm>
              <a:off x="1933" y="601"/>
              <a:ext cx="92" cy="236"/>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4" name="Rectangle 588"/>
            <p:cNvSpPr>
              <a:spLocks noChangeArrowheads="1"/>
            </p:cNvSpPr>
            <p:nvPr/>
          </p:nvSpPr>
          <p:spPr bwMode="auto">
            <a:xfrm>
              <a:off x="2025" y="601"/>
              <a:ext cx="112" cy="236"/>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5" name="Rectangle 589"/>
            <p:cNvSpPr>
              <a:spLocks noChangeArrowheads="1"/>
            </p:cNvSpPr>
            <p:nvPr/>
          </p:nvSpPr>
          <p:spPr bwMode="auto">
            <a:xfrm>
              <a:off x="2137" y="601"/>
              <a:ext cx="139" cy="236"/>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6" name="Rectangle 590"/>
            <p:cNvSpPr>
              <a:spLocks noChangeArrowheads="1"/>
            </p:cNvSpPr>
            <p:nvPr/>
          </p:nvSpPr>
          <p:spPr bwMode="auto">
            <a:xfrm>
              <a:off x="2276" y="601"/>
              <a:ext cx="192" cy="236"/>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7" name="Rectangle 591"/>
            <p:cNvSpPr>
              <a:spLocks noChangeArrowheads="1"/>
            </p:cNvSpPr>
            <p:nvPr/>
          </p:nvSpPr>
          <p:spPr bwMode="auto">
            <a:xfrm>
              <a:off x="2468" y="601"/>
              <a:ext cx="269" cy="236"/>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8" name="Rectangle 592"/>
            <p:cNvSpPr>
              <a:spLocks noChangeArrowheads="1"/>
            </p:cNvSpPr>
            <p:nvPr/>
          </p:nvSpPr>
          <p:spPr bwMode="auto">
            <a:xfrm>
              <a:off x="2737" y="601"/>
              <a:ext cx="175" cy="236"/>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pic>
        <p:nvPicPr>
          <p:cNvPr id="13320" name="Picture 5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971550"/>
            <a:ext cx="37782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596"/>
          <p:cNvSpPr>
            <a:spLocks noChangeArrowheads="1"/>
          </p:cNvSpPr>
          <p:nvPr/>
        </p:nvSpPr>
        <p:spPr bwMode="auto">
          <a:xfrm>
            <a:off x="860425" y="1282700"/>
            <a:ext cx="346075" cy="2687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2" name="Group 600"/>
          <p:cNvGrpSpPr>
            <a:grpSpLocks/>
          </p:cNvGrpSpPr>
          <p:nvPr/>
        </p:nvGrpSpPr>
        <p:grpSpPr bwMode="auto">
          <a:xfrm>
            <a:off x="860425" y="1655763"/>
            <a:ext cx="190500" cy="4940300"/>
            <a:chOff x="542" y="1043"/>
            <a:chExt cx="120" cy="3112"/>
          </a:xfrm>
        </p:grpSpPr>
        <p:sp>
          <p:nvSpPr>
            <p:cNvPr id="13688" name="Rectangle 597"/>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pic>
          <p:nvPicPr>
            <p:cNvPr id="13689" name="Picture 5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 y="1044"/>
              <a:ext cx="118" cy="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0" name="Rectangle 599"/>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3" name="Rectangle 601"/>
          <p:cNvSpPr>
            <a:spLocks noChangeArrowheads="1"/>
          </p:cNvSpPr>
          <p:nvPr/>
        </p:nvSpPr>
        <p:spPr bwMode="auto">
          <a:xfrm>
            <a:off x="860425" y="5532438"/>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4" name="Rectangle 602"/>
          <p:cNvSpPr>
            <a:spLocks noChangeArrowheads="1"/>
          </p:cNvSpPr>
          <p:nvPr/>
        </p:nvSpPr>
        <p:spPr bwMode="auto">
          <a:xfrm>
            <a:off x="860425" y="5845175"/>
            <a:ext cx="312738" cy="125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5" name="Rectangle 603"/>
          <p:cNvSpPr>
            <a:spLocks noChangeArrowheads="1"/>
          </p:cNvSpPr>
          <p:nvPr/>
        </p:nvSpPr>
        <p:spPr bwMode="auto">
          <a:xfrm>
            <a:off x="860425" y="6157913"/>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6" name="Oval 604"/>
          <p:cNvSpPr>
            <a:spLocks noChangeArrowheads="1"/>
          </p:cNvSpPr>
          <p:nvPr/>
        </p:nvSpPr>
        <p:spPr bwMode="auto">
          <a:xfrm>
            <a:off x="860425" y="4470400"/>
            <a:ext cx="374650" cy="750888"/>
          </a:xfrm>
          <a:prstGeom prst="ellipse">
            <a:avLst/>
          </a:prstGeom>
          <a:solidFill>
            <a:srgbClr val="FFFFFF"/>
          </a:solidFill>
          <a:ln w="0">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7" name="Group 675"/>
          <p:cNvGrpSpPr>
            <a:grpSpLocks/>
          </p:cNvGrpSpPr>
          <p:nvPr/>
        </p:nvGrpSpPr>
        <p:grpSpPr bwMode="auto">
          <a:xfrm>
            <a:off x="1233488" y="971550"/>
            <a:ext cx="252412" cy="5626100"/>
            <a:chOff x="777" y="612"/>
            <a:chExt cx="159" cy="3544"/>
          </a:xfrm>
        </p:grpSpPr>
        <p:sp>
          <p:nvSpPr>
            <p:cNvPr id="13618" name="Rectangle 605"/>
            <p:cNvSpPr>
              <a:spLocks noChangeArrowheads="1"/>
            </p:cNvSpPr>
            <p:nvPr/>
          </p:nvSpPr>
          <p:spPr bwMode="auto">
            <a:xfrm>
              <a:off x="777" y="612"/>
              <a:ext cx="2" cy="3544"/>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9" name="Rectangle 606"/>
            <p:cNvSpPr>
              <a:spLocks noChangeArrowheads="1"/>
            </p:cNvSpPr>
            <p:nvPr/>
          </p:nvSpPr>
          <p:spPr bwMode="auto">
            <a:xfrm>
              <a:off x="779" y="612"/>
              <a:ext cx="2" cy="3544"/>
            </a:xfrm>
            <a:prstGeom prst="rect">
              <a:avLst/>
            </a:prstGeom>
            <a:solidFill>
              <a:srgbClr val="0000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0" name="Rectangle 607"/>
            <p:cNvSpPr>
              <a:spLocks noChangeArrowheads="1"/>
            </p:cNvSpPr>
            <p:nvPr/>
          </p:nvSpPr>
          <p:spPr bwMode="auto">
            <a:xfrm>
              <a:off x="781" y="612"/>
              <a:ext cx="2" cy="3544"/>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1" name="Rectangle 608"/>
            <p:cNvSpPr>
              <a:spLocks noChangeArrowheads="1"/>
            </p:cNvSpPr>
            <p:nvPr/>
          </p:nvSpPr>
          <p:spPr bwMode="auto">
            <a:xfrm>
              <a:off x="783" y="612"/>
              <a:ext cx="2" cy="3544"/>
            </a:xfrm>
            <a:prstGeom prst="rect">
              <a:avLst/>
            </a:prstGeom>
            <a:solidFill>
              <a:srgbClr val="0000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2" name="Rectangle 609"/>
            <p:cNvSpPr>
              <a:spLocks noChangeArrowheads="1"/>
            </p:cNvSpPr>
            <p:nvPr/>
          </p:nvSpPr>
          <p:spPr bwMode="auto">
            <a:xfrm>
              <a:off x="785" y="612"/>
              <a:ext cx="1" cy="3544"/>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3" name="Rectangle 610"/>
            <p:cNvSpPr>
              <a:spLocks noChangeArrowheads="1"/>
            </p:cNvSpPr>
            <p:nvPr/>
          </p:nvSpPr>
          <p:spPr bwMode="auto">
            <a:xfrm>
              <a:off x="786" y="612"/>
              <a:ext cx="2" cy="3544"/>
            </a:xfrm>
            <a:prstGeom prst="rect">
              <a:avLst/>
            </a:prstGeom>
            <a:solidFill>
              <a:srgbClr val="0000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4" name="Rectangle 611"/>
            <p:cNvSpPr>
              <a:spLocks noChangeArrowheads="1"/>
            </p:cNvSpPr>
            <p:nvPr/>
          </p:nvSpPr>
          <p:spPr bwMode="auto">
            <a:xfrm>
              <a:off x="788" y="612"/>
              <a:ext cx="2" cy="3544"/>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5" name="Rectangle 612"/>
            <p:cNvSpPr>
              <a:spLocks noChangeArrowheads="1"/>
            </p:cNvSpPr>
            <p:nvPr/>
          </p:nvSpPr>
          <p:spPr bwMode="auto">
            <a:xfrm>
              <a:off x="790" y="612"/>
              <a:ext cx="2" cy="3544"/>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6" name="Rectangle 613"/>
            <p:cNvSpPr>
              <a:spLocks noChangeArrowheads="1"/>
            </p:cNvSpPr>
            <p:nvPr/>
          </p:nvSpPr>
          <p:spPr bwMode="auto">
            <a:xfrm>
              <a:off x="792" y="612"/>
              <a:ext cx="2" cy="3544"/>
            </a:xfrm>
            <a:prstGeom prst="rect">
              <a:avLst/>
            </a:prstGeom>
            <a:solidFill>
              <a:srgbClr val="0000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7" name="Rectangle 614"/>
            <p:cNvSpPr>
              <a:spLocks noChangeArrowheads="1"/>
            </p:cNvSpPr>
            <p:nvPr/>
          </p:nvSpPr>
          <p:spPr bwMode="auto">
            <a:xfrm>
              <a:off x="794" y="612"/>
              <a:ext cx="1" cy="3544"/>
            </a:xfrm>
            <a:prstGeom prst="rect">
              <a:avLst/>
            </a:prstGeom>
            <a:solidFill>
              <a:srgbClr val="0000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8" name="Rectangle 615"/>
            <p:cNvSpPr>
              <a:spLocks noChangeArrowheads="1"/>
            </p:cNvSpPr>
            <p:nvPr/>
          </p:nvSpPr>
          <p:spPr bwMode="auto">
            <a:xfrm>
              <a:off x="795" y="612"/>
              <a:ext cx="2" cy="3544"/>
            </a:xfrm>
            <a:prstGeom prst="rect">
              <a:avLst/>
            </a:prstGeom>
            <a:solidFill>
              <a:srgbClr val="0000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9" name="Rectangle 616"/>
            <p:cNvSpPr>
              <a:spLocks noChangeArrowheads="1"/>
            </p:cNvSpPr>
            <p:nvPr/>
          </p:nvSpPr>
          <p:spPr bwMode="auto">
            <a:xfrm>
              <a:off x="797" y="612"/>
              <a:ext cx="2" cy="3544"/>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0" name="Rectangle 617"/>
            <p:cNvSpPr>
              <a:spLocks noChangeArrowheads="1"/>
            </p:cNvSpPr>
            <p:nvPr/>
          </p:nvSpPr>
          <p:spPr bwMode="auto">
            <a:xfrm>
              <a:off x="799" y="612"/>
              <a:ext cx="2" cy="3544"/>
            </a:xfrm>
            <a:prstGeom prst="rect">
              <a:avLst/>
            </a:prstGeom>
            <a:solidFill>
              <a:srgbClr val="0000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1" name="Rectangle 618"/>
            <p:cNvSpPr>
              <a:spLocks noChangeArrowheads="1"/>
            </p:cNvSpPr>
            <p:nvPr/>
          </p:nvSpPr>
          <p:spPr bwMode="auto">
            <a:xfrm>
              <a:off x="801" y="612"/>
              <a:ext cx="2" cy="3544"/>
            </a:xfrm>
            <a:prstGeom prst="rect">
              <a:avLst/>
            </a:prstGeom>
            <a:solidFill>
              <a:srgbClr val="0000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2" name="Rectangle 619"/>
            <p:cNvSpPr>
              <a:spLocks noChangeArrowheads="1"/>
            </p:cNvSpPr>
            <p:nvPr/>
          </p:nvSpPr>
          <p:spPr bwMode="auto">
            <a:xfrm>
              <a:off x="803" y="612"/>
              <a:ext cx="1" cy="3544"/>
            </a:xfrm>
            <a:prstGeom prst="rect">
              <a:avLst/>
            </a:prstGeom>
            <a:solidFill>
              <a:srgbClr val="0000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3" name="Rectangle 620"/>
            <p:cNvSpPr>
              <a:spLocks noChangeArrowheads="1"/>
            </p:cNvSpPr>
            <p:nvPr/>
          </p:nvSpPr>
          <p:spPr bwMode="auto">
            <a:xfrm>
              <a:off x="804" y="612"/>
              <a:ext cx="2" cy="3544"/>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4" name="Rectangle 621"/>
            <p:cNvSpPr>
              <a:spLocks noChangeArrowheads="1"/>
            </p:cNvSpPr>
            <p:nvPr/>
          </p:nvSpPr>
          <p:spPr bwMode="auto">
            <a:xfrm>
              <a:off x="806" y="612"/>
              <a:ext cx="2" cy="3544"/>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5" name="Rectangle 622"/>
            <p:cNvSpPr>
              <a:spLocks noChangeArrowheads="1"/>
            </p:cNvSpPr>
            <p:nvPr/>
          </p:nvSpPr>
          <p:spPr bwMode="auto">
            <a:xfrm>
              <a:off x="808" y="612"/>
              <a:ext cx="2" cy="3544"/>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6" name="Rectangle 623"/>
            <p:cNvSpPr>
              <a:spLocks noChangeArrowheads="1"/>
            </p:cNvSpPr>
            <p:nvPr/>
          </p:nvSpPr>
          <p:spPr bwMode="auto">
            <a:xfrm>
              <a:off x="810" y="612"/>
              <a:ext cx="2" cy="3544"/>
            </a:xfrm>
            <a:prstGeom prst="rect">
              <a:avLst/>
            </a:prstGeom>
            <a:solidFill>
              <a:srgbClr val="0000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7" name="Rectangle 624"/>
            <p:cNvSpPr>
              <a:spLocks noChangeArrowheads="1"/>
            </p:cNvSpPr>
            <p:nvPr/>
          </p:nvSpPr>
          <p:spPr bwMode="auto">
            <a:xfrm>
              <a:off x="812" y="612"/>
              <a:ext cx="1" cy="3544"/>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8" name="Rectangle 625"/>
            <p:cNvSpPr>
              <a:spLocks noChangeArrowheads="1"/>
            </p:cNvSpPr>
            <p:nvPr/>
          </p:nvSpPr>
          <p:spPr bwMode="auto">
            <a:xfrm>
              <a:off x="813" y="612"/>
              <a:ext cx="2" cy="3544"/>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9" name="Rectangle 626"/>
            <p:cNvSpPr>
              <a:spLocks noChangeArrowheads="1"/>
            </p:cNvSpPr>
            <p:nvPr/>
          </p:nvSpPr>
          <p:spPr bwMode="auto">
            <a:xfrm>
              <a:off x="815" y="612"/>
              <a:ext cx="2" cy="3544"/>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0" name="Rectangle 627"/>
            <p:cNvSpPr>
              <a:spLocks noChangeArrowheads="1"/>
            </p:cNvSpPr>
            <p:nvPr/>
          </p:nvSpPr>
          <p:spPr bwMode="auto">
            <a:xfrm>
              <a:off x="817" y="612"/>
              <a:ext cx="2" cy="3544"/>
            </a:xfrm>
            <a:prstGeom prst="rect">
              <a:avLst/>
            </a:prstGeom>
            <a:solidFill>
              <a:srgbClr val="0000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1" name="Rectangle 628"/>
            <p:cNvSpPr>
              <a:spLocks noChangeArrowheads="1"/>
            </p:cNvSpPr>
            <p:nvPr/>
          </p:nvSpPr>
          <p:spPr bwMode="auto">
            <a:xfrm>
              <a:off x="819" y="612"/>
              <a:ext cx="2" cy="3544"/>
            </a:xfrm>
            <a:prstGeom prst="rect">
              <a:avLst/>
            </a:prstGeom>
            <a:solidFill>
              <a:srgbClr val="0000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2" name="Rectangle 629"/>
            <p:cNvSpPr>
              <a:spLocks noChangeArrowheads="1"/>
            </p:cNvSpPr>
            <p:nvPr/>
          </p:nvSpPr>
          <p:spPr bwMode="auto">
            <a:xfrm>
              <a:off x="821" y="612"/>
              <a:ext cx="3" cy="3544"/>
            </a:xfrm>
            <a:prstGeom prst="rect">
              <a:avLst/>
            </a:prstGeom>
            <a:solidFill>
              <a:srgbClr val="0000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3" name="Rectangle 630"/>
            <p:cNvSpPr>
              <a:spLocks noChangeArrowheads="1"/>
            </p:cNvSpPr>
            <p:nvPr/>
          </p:nvSpPr>
          <p:spPr bwMode="auto">
            <a:xfrm>
              <a:off x="824" y="612"/>
              <a:ext cx="2" cy="3544"/>
            </a:xfrm>
            <a:prstGeom prst="rect">
              <a:avLst/>
            </a:prstGeom>
            <a:solidFill>
              <a:srgbClr val="000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4" name="Rectangle 631"/>
            <p:cNvSpPr>
              <a:spLocks noChangeArrowheads="1"/>
            </p:cNvSpPr>
            <p:nvPr/>
          </p:nvSpPr>
          <p:spPr bwMode="auto">
            <a:xfrm>
              <a:off x="826" y="612"/>
              <a:ext cx="2" cy="3544"/>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5" name="Rectangle 632"/>
            <p:cNvSpPr>
              <a:spLocks noChangeArrowheads="1"/>
            </p:cNvSpPr>
            <p:nvPr/>
          </p:nvSpPr>
          <p:spPr bwMode="auto">
            <a:xfrm>
              <a:off x="828" y="612"/>
              <a:ext cx="2" cy="3544"/>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6" name="Rectangle 633"/>
            <p:cNvSpPr>
              <a:spLocks noChangeArrowheads="1"/>
            </p:cNvSpPr>
            <p:nvPr/>
          </p:nvSpPr>
          <p:spPr bwMode="auto">
            <a:xfrm>
              <a:off x="830" y="612"/>
              <a:ext cx="1" cy="3544"/>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7" name="Rectangle 634"/>
            <p:cNvSpPr>
              <a:spLocks noChangeArrowheads="1"/>
            </p:cNvSpPr>
            <p:nvPr/>
          </p:nvSpPr>
          <p:spPr bwMode="auto">
            <a:xfrm>
              <a:off x="831" y="612"/>
              <a:ext cx="2" cy="3544"/>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8" name="Rectangle 635"/>
            <p:cNvSpPr>
              <a:spLocks noChangeArrowheads="1"/>
            </p:cNvSpPr>
            <p:nvPr/>
          </p:nvSpPr>
          <p:spPr bwMode="auto">
            <a:xfrm>
              <a:off x="833" y="612"/>
              <a:ext cx="2" cy="3544"/>
            </a:xfrm>
            <a:prstGeom prst="rect">
              <a:avLst/>
            </a:prstGeom>
            <a:solidFill>
              <a:srgbClr val="0000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9" name="Rectangle 636"/>
            <p:cNvSpPr>
              <a:spLocks noChangeArrowheads="1"/>
            </p:cNvSpPr>
            <p:nvPr/>
          </p:nvSpPr>
          <p:spPr bwMode="auto">
            <a:xfrm>
              <a:off x="835" y="612"/>
              <a:ext cx="2" cy="3544"/>
            </a:xfrm>
            <a:prstGeom prst="rect">
              <a:avLst/>
            </a:prstGeom>
            <a:solidFill>
              <a:srgbClr val="0000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0" name="Rectangle 637"/>
            <p:cNvSpPr>
              <a:spLocks noChangeArrowheads="1"/>
            </p:cNvSpPr>
            <p:nvPr/>
          </p:nvSpPr>
          <p:spPr bwMode="auto">
            <a:xfrm>
              <a:off x="837" y="612"/>
              <a:ext cx="2" cy="3544"/>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1" name="Rectangle 638"/>
            <p:cNvSpPr>
              <a:spLocks noChangeArrowheads="1"/>
            </p:cNvSpPr>
            <p:nvPr/>
          </p:nvSpPr>
          <p:spPr bwMode="auto">
            <a:xfrm>
              <a:off x="839" y="612"/>
              <a:ext cx="1" cy="3544"/>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2" name="Rectangle 639"/>
            <p:cNvSpPr>
              <a:spLocks noChangeArrowheads="1"/>
            </p:cNvSpPr>
            <p:nvPr/>
          </p:nvSpPr>
          <p:spPr bwMode="auto">
            <a:xfrm>
              <a:off x="840" y="612"/>
              <a:ext cx="2" cy="354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3" name="Rectangle 640"/>
            <p:cNvSpPr>
              <a:spLocks noChangeArrowheads="1"/>
            </p:cNvSpPr>
            <p:nvPr/>
          </p:nvSpPr>
          <p:spPr bwMode="auto">
            <a:xfrm>
              <a:off x="842" y="612"/>
              <a:ext cx="2" cy="3544"/>
            </a:xfrm>
            <a:prstGeom prst="rect">
              <a:avLst/>
            </a:prstGeom>
            <a:solidFill>
              <a:srgbClr val="000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4" name="Rectangle 641"/>
            <p:cNvSpPr>
              <a:spLocks noChangeArrowheads="1"/>
            </p:cNvSpPr>
            <p:nvPr/>
          </p:nvSpPr>
          <p:spPr bwMode="auto">
            <a:xfrm>
              <a:off x="844" y="612"/>
              <a:ext cx="2" cy="3544"/>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5" name="Rectangle 642"/>
            <p:cNvSpPr>
              <a:spLocks noChangeArrowheads="1"/>
            </p:cNvSpPr>
            <p:nvPr/>
          </p:nvSpPr>
          <p:spPr bwMode="auto">
            <a:xfrm>
              <a:off x="846" y="612"/>
              <a:ext cx="2" cy="354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6" name="Rectangle 643"/>
            <p:cNvSpPr>
              <a:spLocks noChangeArrowheads="1"/>
            </p:cNvSpPr>
            <p:nvPr/>
          </p:nvSpPr>
          <p:spPr bwMode="auto">
            <a:xfrm>
              <a:off x="848" y="612"/>
              <a:ext cx="1" cy="3544"/>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7" name="Rectangle 644"/>
            <p:cNvSpPr>
              <a:spLocks noChangeArrowheads="1"/>
            </p:cNvSpPr>
            <p:nvPr/>
          </p:nvSpPr>
          <p:spPr bwMode="auto">
            <a:xfrm>
              <a:off x="849" y="612"/>
              <a:ext cx="2" cy="354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8" name="Rectangle 645"/>
            <p:cNvSpPr>
              <a:spLocks noChangeArrowheads="1"/>
            </p:cNvSpPr>
            <p:nvPr/>
          </p:nvSpPr>
          <p:spPr bwMode="auto">
            <a:xfrm>
              <a:off x="851" y="612"/>
              <a:ext cx="2" cy="3544"/>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9" name="Rectangle 646"/>
            <p:cNvSpPr>
              <a:spLocks noChangeArrowheads="1"/>
            </p:cNvSpPr>
            <p:nvPr/>
          </p:nvSpPr>
          <p:spPr bwMode="auto">
            <a:xfrm>
              <a:off x="853" y="612"/>
              <a:ext cx="2" cy="3544"/>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0" name="Rectangle 647"/>
            <p:cNvSpPr>
              <a:spLocks noChangeArrowheads="1"/>
            </p:cNvSpPr>
            <p:nvPr/>
          </p:nvSpPr>
          <p:spPr bwMode="auto">
            <a:xfrm>
              <a:off x="855" y="612"/>
              <a:ext cx="2" cy="3544"/>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1" name="Rectangle 648"/>
            <p:cNvSpPr>
              <a:spLocks noChangeArrowheads="1"/>
            </p:cNvSpPr>
            <p:nvPr/>
          </p:nvSpPr>
          <p:spPr bwMode="auto">
            <a:xfrm>
              <a:off x="857" y="612"/>
              <a:ext cx="1" cy="3544"/>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2" name="Rectangle 649"/>
            <p:cNvSpPr>
              <a:spLocks noChangeArrowheads="1"/>
            </p:cNvSpPr>
            <p:nvPr/>
          </p:nvSpPr>
          <p:spPr bwMode="auto">
            <a:xfrm>
              <a:off x="858" y="612"/>
              <a:ext cx="2" cy="3544"/>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3" name="Rectangle 650"/>
            <p:cNvSpPr>
              <a:spLocks noChangeArrowheads="1"/>
            </p:cNvSpPr>
            <p:nvPr/>
          </p:nvSpPr>
          <p:spPr bwMode="auto">
            <a:xfrm>
              <a:off x="860" y="612"/>
              <a:ext cx="2" cy="3544"/>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4" name="Rectangle 651"/>
            <p:cNvSpPr>
              <a:spLocks noChangeArrowheads="1"/>
            </p:cNvSpPr>
            <p:nvPr/>
          </p:nvSpPr>
          <p:spPr bwMode="auto">
            <a:xfrm>
              <a:off x="862" y="612"/>
              <a:ext cx="2" cy="354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5" name="Rectangle 652"/>
            <p:cNvSpPr>
              <a:spLocks noChangeArrowheads="1"/>
            </p:cNvSpPr>
            <p:nvPr/>
          </p:nvSpPr>
          <p:spPr bwMode="auto">
            <a:xfrm>
              <a:off x="864" y="612"/>
              <a:ext cx="2" cy="3544"/>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6" name="Rectangle 653"/>
            <p:cNvSpPr>
              <a:spLocks noChangeArrowheads="1"/>
            </p:cNvSpPr>
            <p:nvPr/>
          </p:nvSpPr>
          <p:spPr bwMode="auto">
            <a:xfrm>
              <a:off x="866" y="612"/>
              <a:ext cx="2" cy="3544"/>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7" name="Rectangle 654"/>
            <p:cNvSpPr>
              <a:spLocks noChangeArrowheads="1"/>
            </p:cNvSpPr>
            <p:nvPr/>
          </p:nvSpPr>
          <p:spPr bwMode="auto">
            <a:xfrm>
              <a:off x="868" y="612"/>
              <a:ext cx="1" cy="3544"/>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8" name="Rectangle 655"/>
            <p:cNvSpPr>
              <a:spLocks noChangeArrowheads="1"/>
            </p:cNvSpPr>
            <p:nvPr/>
          </p:nvSpPr>
          <p:spPr bwMode="auto">
            <a:xfrm>
              <a:off x="869" y="612"/>
              <a:ext cx="2" cy="3544"/>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9" name="Rectangle 656"/>
            <p:cNvSpPr>
              <a:spLocks noChangeArrowheads="1"/>
            </p:cNvSpPr>
            <p:nvPr/>
          </p:nvSpPr>
          <p:spPr bwMode="auto">
            <a:xfrm>
              <a:off x="871" y="612"/>
              <a:ext cx="2" cy="3544"/>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0" name="Rectangle 657"/>
            <p:cNvSpPr>
              <a:spLocks noChangeArrowheads="1"/>
            </p:cNvSpPr>
            <p:nvPr/>
          </p:nvSpPr>
          <p:spPr bwMode="auto">
            <a:xfrm>
              <a:off x="873" y="612"/>
              <a:ext cx="2" cy="3544"/>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1" name="Rectangle 658"/>
            <p:cNvSpPr>
              <a:spLocks noChangeArrowheads="1"/>
            </p:cNvSpPr>
            <p:nvPr/>
          </p:nvSpPr>
          <p:spPr bwMode="auto">
            <a:xfrm>
              <a:off x="875" y="612"/>
              <a:ext cx="2" cy="3544"/>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2" name="Rectangle 659"/>
            <p:cNvSpPr>
              <a:spLocks noChangeArrowheads="1"/>
            </p:cNvSpPr>
            <p:nvPr/>
          </p:nvSpPr>
          <p:spPr bwMode="auto">
            <a:xfrm>
              <a:off x="877" y="612"/>
              <a:ext cx="1" cy="3544"/>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3" name="Rectangle 660"/>
            <p:cNvSpPr>
              <a:spLocks noChangeArrowheads="1"/>
            </p:cNvSpPr>
            <p:nvPr/>
          </p:nvSpPr>
          <p:spPr bwMode="auto">
            <a:xfrm>
              <a:off x="878" y="612"/>
              <a:ext cx="2" cy="3544"/>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4" name="Rectangle 661"/>
            <p:cNvSpPr>
              <a:spLocks noChangeArrowheads="1"/>
            </p:cNvSpPr>
            <p:nvPr/>
          </p:nvSpPr>
          <p:spPr bwMode="auto">
            <a:xfrm>
              <a:off x="880" y="612"/>
              <a:ext cx="4" cy="3544"/>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5" name="Rectangle 662"/>
            <p:cNvSpPr>
              <a:spLocks noChangeArrowheads="1"/>
            </p:cNvSpPr>
            <p:nvPr/>
          </p:nvSpPr>
          <p:spPr bwMode="auto">
            <a:xfrm>
              <a:off x="884" y="612"/>
              <a:ext cx="2" cy="3544"/>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6" name="Rectangle 663"/>
            <p:cNvSpPr>
              <a:spLocks noChangeArrowheads="1"/>
            </p:cNvSpPr>
            <p:nvPr/>
          </p:nvSpPr>
          <p:spPr bwMode="auto">
            <a:xfrm>
              <a:off x="886" y="612"/>
              <a:ext cx="1" cy="354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7" name="Rectangle 664"/>
            <p:cNvSpPr>
              <a:spLocks noChangeArrowheads="1"/>
            </p:cNvSpPr>
            <p:nvPr/>
          </p:nvSpPr>
          <p:spPr bwMode="auto">
            <a:xfrm>
              <a:off x="887" y="612"/>
              <a:ext cx="2" cy="3544"/>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8" name="Rectangle 665"/>
            <p:cNvSpPr>
              <a:spLocks noChangeArrowheads="1"/>
            </p:cNvSpPr>
            <p:nvPr/>
          </p:nvSpPr>
          <p:spPr bwMode="auto">
            <a:xfrm>
              <a:off x="889" y="612"/>
              <a:ext cx="4" cy="3544"/>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9" name="Rectangle 666"/>
            <p:cNvSpPr>
              <a:spLocks noChangeArrowheads="1"/>
            </p:cNvSpPr>
            <p:nvPr/>
          </p:nvSpPr>
          <p:spPr bwMode="auto">
            <a:xfrm>
              <a:off x="893" y="612"/>
              <a:ext cx="2" cy="3544"/>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0" name="Rectangle 667"/>
            <p:cNvSpPr>
              <a:spLocks noChangeArrowheads="1"/>
            </p:cNvSpPr>
            <p:nvPr/>
          </p:nvSpPr>
          <p:spPr bwMode="auto">
            <a:xfrm>
              <a:off x="895" y="612"/>
              <a:ext cx="3" cy="3544"/>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1" name="Rectangle 668"/>
            <p:cNvSpPr>
              <a:spLocks noChangeArrowheads="1"/>
            </p:cNvSpPr>
            <p:nvPr/>
          </p:nvSpPr>
          <p:spPr bwMode="auto">
            <a:xfrm>
              <a:off x="898" y="612"/>
              <a:ext cx="2" cy="3544"/>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2" name="Rectangle 669"/>
            <p:cNvSpPr>
              <a:spLocks noChangeArrowheads="1"/>
            </p:cNvSpPr>
            <p:nvPr/>
          </p:nvSpPr>
          <p:spPr bwMode="auto">
            <a:xfrm>
              <a:off x="900" y="612"/>
              <a:ext cx="5" cy="3544"/>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3" name="Rectangle 670"/>
            <p:cNvSpPr>
              <a:spLocks noChangeArrowheads="1"/>
            </p:cNvSpPr>
            <p:nvPr/>
          </p:nvSpPr>
          <p:spPr bwMode="auto">
            <a:xfrm>
              <a:off x="905" y="612"/>
              <a:ext cx="6" cy="3544"/>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4" name="Rectangle 671"/>
            <p:cNvSpPr>
              <a:spLocks noChangeArrowheads="1"/>
            </p:cNvSpPr>
            <p:nvPr/>
          </p:nvSpPr>
          <p:spPr bwMode="auto">
            <a:xfrm>
              <a:off x="911" y="612"/>
              <a:ext cx="3" cy="3544"/>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5" name="Rectangle 672"/>
            <p:cNvSpPr>
              <a:spLocks noChangeArrowheads="1"/>
            </p:cNvSpPr>
            <p:nvPr/>
          </p:nvSpPr>
          <p:spPr bwMode="auto">
            <a:xfrm>
              <a:off x="914" y="612"/>
              <a:ext cx="6" cy="3544"/>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6" name="Rectangle 673"/>
            <p:cNvSpPr>
              <a:spLocks noChangeArrowheads="1"/>
            </p:cNvSpPr>
            <p:nvPr/>
          </p:nvSpPr>
          <p:spPr bwMode="auto">
            <a:xfrm>
              <a:off x="920" y="612"/>
              <a:ext cx="7" cy="3544"/>
            </a:xfrm>
            <a:prstGeom prst="rect">
              <a:avLst/>
            </a:prstGeom>
            <a:solidFill>
              <a:srgbClr val="000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7" name="Rectangle 674"/>
            <p:cNvSpPr>
              <a:spLocks noChangeArrowheads="1"/>
            </p:cNvSpPr>
            <p:nvPr/>
          </p:nvSpPr>
          <p:spPr bwMode="auto">
            <a:xfrm>
              <a:off x="927" y="612"/>
              <a:ext cx="9" cy="354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8" name="Rectangle 676"/>
          <p:cNvSpPr>
            <a:spLocks noChangeArrowheads="1"/>
          </p:cNvSpPr>
          <p:nvPr/>
        </p:nvSpPr>
        <p:spPr bwMode="auto">
          <a:xfrm>
            <a:off x="936625" y="10287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H</a:t>
            </a:r>
            <a:endParaRPr kumimoji="1" lang="en-US" altLang="zh-CN" sz="1800" b="1" i="1">
              <a:solidFill>
                <a:srgbClr val="666699"/>
              </a:solidFill>
              <a:ea typeface="华文新魏" panose="02010800040101010101" pitchFamily="2" charset="-122"/>
            </a:endParaRPr>
          </a:p>
        </p:txBody>
      </p:sp>
      <p:sp>
        <p:nvSpPr>
          <p:cNvPr id="13329" name="Rectangle 677"/>
          <p:cNvSpPr>
            <a:spLocks noChangeArrowheads="1"/>
          </p:cNvSpPr>
          <p:nvPr/>
        </p:nvSpPr>
        <p:spPr bwMode="auto">
          <a:xfrm>
            <a:off x="936625" y="13255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30" name="Rectangle 678"/>
          <p:cNvSpPr>
            <a:spLocks noChangeArrowheads="1"/>
          </p:cNvSpPr>
          <p:nvPr/>
        </p:nvSpPr>
        <p:spPr bwMode="auto">
          <a:xfrm>
            <a:off x="936625" y="16256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C</a:t>
            </a:r>
            <a:endParaRPr kumimoji="1" lang="en-US" altLang="zh-CN" sz="1800" b="1" i="1">
              <a:solidFill>
                <a:srgbClr val="666699"/>
              </a:solidFill>
              <a:ea typeface="华文新魏" panose="02010800040101010101" pitchFamily="2" charset="-122"/>
            </a:endParaRPr>
          </a:p>
        </p:txBody>
      </p:sp>
      <p:sp>
        <p:nvSpPr>
          <p:cNvPr id="13331" name="Rectangle 679"/>
          <p:cNvSpPr>
            <a:spLocks noChangeArrowheads="1"/>
          </p:cNvSpPr>
          <p:nvPr/>
        </p:nvSpPr>
        <p:spPr bwMode="auto">
          <a:xfrm>
            <a:off x="936625" y="19272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32" name="Rectangle 680"/>
          <p:cNvSpPr>
            <a:spLocks noChangeArrowheads="1"/>
          </p:cNvSpPr>
          <p:nvPr/>
        </p:nvSpPr>
        <p:spPr bwMode="auto">
          <a:xfrm>
            <a:off x="936625" y="25257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2</a:t>
            </a:r>
            <a:endParaRPr kumimoji="1" lang="en-US" altLang="zh-CN" sz="1800" b="1" i="1">
              <a:solidFill>
                <a:srgbClr val="666699"/>
              </a:solidFill>
              <a:ea typeface="华文新魏" panose="02010800040101010101" pitchFamily="2" charset="-122"/>
            </a:endParaRPr>
          </a:p>
        </p:txBody>
      </p:sp>
      <p:sp>
        <p:nvSpPr>
          <p:cNvPr id="13333" name="Rectangle 681"/>
          <p:cNvSpPr>
            <a:spLocks noChangeArrowheads="1"/>
          </p:cNvSpPr>
          <p:nvPr/>
        </p:nvSpPr>
        <p:spPr bwMode="auto">
          <a:xfrm>
            <a:off x="936625" y="28257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4" name="Rectangle 682"/>
          <p:cNvSpPr>
            <a:spLocks noChangeArrowheads="1"/>
          </p:cNvSpPr>
          <p:nvPr/>
        </p:nvSpPr>
        <p:spPr bwMode="auto">
          <a:xfrm>
            <a:off x="936625" y="31226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5" name="Rectangle 683"/>
          <p:cNvSpPr>
            <a:spLocks noChangeArrowheads="1"/>
          </p:cNvSpPr>
          <p:nvPr/>
        </p:nvSpPr>
        <p:spPr bwMode="auto">
          <a:xfrm>
            <a:off x="936625" y="34242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1</a:t>
            </a:r>
            <a:endParaRPr kumimoji="1" lang="en-US" altLang="zh-CN" sz="1800" b="1" i="1">
              <a:solidFill>
                <a:srgbClr val="666699"/>
              </a:solidFill>
              <a:ea typeface="华文新魏" panose="02010800040101010101" pitchFamily="2" charset="-122"/>
            </a:endParaRPr>
          </a:p>
        </p:txBody>
      </p:sp>
      <p:grpSp>
        <p:nvGrpSpPr>
          <p:cNvPr id="13336" name="Group 794"/>
          <p:cNvGrpSpPr>
            <a:grpSpLocks/>
          </p:cNvGrpSpPr>
          <p:nvPr/>
        </p:nvGrpSpPr>
        <p:grpSpPr bwMode="auto">
          <a:xfrm>
            <a:off x="1485900" y="2155825"/>
            <a:ext cx="6877050" cy="103188"/>
            <a:chOff x="936" y="1358"/>
            <a:chExt cx="4332" cy="65"/>
          </a:xfrm>
        </p:grpSpPr>
        <p:sp>
          <p:nvSpPr>
            <p:cNvPr id="13508" name="Rectangle 684"/>
            <p:cNvSpPr>
              <a:spLocks noChangeArrowheads="1"/>
            </p:cNvSpPr>
            <p:nvPr/>
          </p:nvSpPr>
          <p:spPr bwMode="auto">
            <a:xfrm>
              <a:off x="936" y="1358"/>
              <a:ext cx="4" cy="65"/>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9" name="Rectangle 685"/>
            <p:cNvSpPr>
              <a:spLocks noChangeArrowheads="1"/>
            </p:cNvSpPr>
            <p:nvPr/>
          </p:nvSpPr>
          <p:spPr bwMode="auto">
            <a:xfrm>
              <a:off x="940" y="1358"/>
              <a:ext cx="1" cy="65"/>
            </a:xfrm>
            <a:prstGeom prst="rect">
              <a:avLst/>
            </a:prstGeom>
            <a:solidFill>
              <a:srgbClr val="02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0" name="Rectangle 686"/>
            <p:cNvSpPr>
              <a:spLocks noChangeArrowheads="1"/>
            </p:cNvSpPr>
            <p:nvPr/>
          </p:nvSpPr>
          <p:spPr bwMode="auto">
            <a:xfrm>
              <a:off x="941" y="1358"/>
              <a:ext cx="4" cy="65"/>
            </a:xfrm>
            <a:prstGeom prst="rect">
              <a:avLst/>
            </a:prstGeom>
            <a:solidFill>
              <a:srgbClr val="04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1" name="Rectangle 687"/>
            <p:cNvSpPr>
              <a:spLocks noChangeArrowheads="1"/>
            </p:cNvSpPr>
            <p:nvPr/>
          </p:nvSpPr>
          <p:spPr bwMode="auto">
            <a:xfrm>
              <a:off x="945" y="1358"/>
              <a:ext cx="4" cy="65"/>
            </a:xfrm>
            <a:prstGeom prst="rect">
              <a:avLst/>
            </a:prstGeom>
            <a:solidFill>
              <a:srgbClr val="0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2" name="Rectangle 688"/>
            <p:cNvSpPr>
              <a:spLocks noChangeArrowheads="1"/>
            </p:cNvSpPr>
            <p:nvPr/>
          </p:nvSpPr>
          <p:spPr bwMode="auto">
            <a:xfrm>
              <a:off x="949" y="1358"/>
              <a:ext cx="3" cy="65"/>
            </a:xfrm>
            <a:prstGeom prst="rect">
              <a:avLst/>
            </a:prstGeom>
            <a:solidFill>
              <a:srgbClr val="08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3" name="Rectangle 689"/>
            <p:cNvSpPr>
              <a:spLocks noChangeArrowheads="1"/>
            </p:cNvSpPr>
            <p:nvPr/>
          </p:nvSpPr>
          <p:spPr bwMode="auto">
            <a:xfrm>
              <a:off x="952" y="1358"/>
              <a:ext cx="25" cy="65"/>
            </a:xfrm>
            <a:prstGeom prst="rect">
              <a:avLst/>
            </a:prstGeom>
            <a:solidFill>
              <a:srgbClr val="0B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4" name="Rectangle 690"/>
            <p:cNvSpPr>
              <a:spLocks noChangeArrowheads="1"/>
            </p:cNvSpPr>
            <p:nvPr/>
          </p:nvSpPr>
          <p:spPr bwMode="auto">
            <a:xfrm>
              <a:off x="977" y="1358"/>
              <a:ext cx="8" cy="65"/>
            </a:xfrm>
            <a:prstGeom prst="rect">
              <a:avLst/>
            </a:prstGeom>
            <a:solidFill>
              <a:srgbClr val="0D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5" name="Rectangle 691"/>
            <p:cNvSpPr>
              <a:spLocks noChangeArrowheads="1"/>
            </p:cNvSpPr>
            <p:nvPr/>
          </p:nvSpPr>
          <p:spPr bwMode="auto">
            <a:xfrm>
              <a:off x="985" y="1358"/>
              <a:ext cx="29" cy="65"/>
            </a:xfrm>
            <a:prstGeom prst="rect">
              <a:avLst/>
            </a:prstGeom>
            <a:solidFill>
              <a:srgbClr val="0F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6" name="Rectangle 692"/>
            <p:cNvSpPr>
              <a:spLocks noChangeArrowheads="1"/>
            </p:cNvSpPr>
            <p:nvPr/>
          </p:nvSpPr>
          <p:spPr bwMode="auto">
            <a:xfrm>
              <a:off x="1014" y="1358"/>
              <a:ext cx="10" cy="65"/>
            </a:xfrm>
            <a:prstGeom prst="rect">
              <a:avLst/>
            </a:prstGeom>
            <a:solidFill>
              <a:srgbClr val="11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7" name="Rectangle 693"/>
            <p:cNvSpPr>
              <a:spLocks noChangeArrowheads="1"/>
            </p:cNvSpPr>
            <p:nvPr/>
          </p:nvSpPr>
          <p:spPr bwMode="auto">
            <a:xfrm>
              <a:off x="1024" y="1358"/>
              <a:ext cx="11" cy="65"/>
            </a:xfrm>
            <a:prstGeom prst="rect">
              <a:avLst/>
            </a:prstGeom>
            <a:solidFill>
              <a:srgbClr val="13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8" name="Rectangle 694"/>
            <p:cNvSpPr>
              <a:spLocks noChangeArrowheads="1"/>
            </p:cNvSpPr>
            <p:nvPr/>
          </p:nvSpPr>
          <p:spPr bwMode="auto">
            <a:xfrm>
              <a:off x="1035" y="1358"/>
              <a:ext cx="33" cy="65"/>
            </a:xfrm>
            <a:prstGeom prst="rect">
              <a:avLst/>
            </a:prstGeom>
            <a:solidFill>
              <a:srgbClr val="15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9" name="Rectangle 695"/>
            <p:cNvSpPr>
              <a:spLocks noChangeArrowheads="1"/>
            </p:cNvSpPr>
            <p:nvPr/>
          </p:nvSpPr>
          <p:spPr bwMode="auto">
            <a:xfrm>
              <a:off x="1068" y="1358"/>
              <a:ext cx="18" cy="65"/>
            </a:xfrm>
            <a:prstGeom prst="rect">
              <a:avLst/>
            </a:prstGeom>
            <a:solidFill>
              <a:srgbClr val="17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0" name="Rectangle 696"/>
            <p:cNvSpPr>
              <a:spLocks noChangeArrowheads="1"/>
            </p:cNvSpPr>
            <p:nvPr/>
          </p:nvSpPr>
          <p:spPr bwMode="auto">
            <a:xfrm>
              <a:off x="1086" y="1358"/>
              <a:ext cx="41" cy="65"/>
            </a:xfrm>
            <a:prstGeom prst="rect">
              <a:avLst/>
            </a:prstGeom>
            <a:solidFill>
              <a:srgbClr val="19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1" name="Rectangle 697"/>
            <p:cNvSpPr>
              <a:spLocks noChangeArrowheads="1"/>
            </p:cNvSpPr>
            <p:nvPr/>
          </p:nvSpPr>
          <p:spPr bwMode="auto">
            <a:xfrm>
              <a:off x="1127" y="1358"/>
              <a:ext cx="16" cy="65"/>
            </a:xfrm>
            <a:prstGeom prst="rect">
              <a:avLst/>
            </a:prstGeom>
            <a:solidFill>
              <a:srgbClr val="1B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2" name="Rectangle 698"/>
            <p:cNvSpPr>
              <a:spLocks noChangeArrowheads="1"/>
            </p:cNvSpPr>
            <p:nvPr/>
          </p:nvSpPr>
          <p:spPr bwMode="auto">
            <a:xfrm>
              <a:off x="1143" y="1358"/>
              <a:ext cx="22" cy="65"/>
            </a:xfrm>
            <a:prstGeom prst="rect">
              <a:avLst/>
            </a:prstGeom>
            <a:solidFill>
              <a:srgbClr val="1D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3" name="Rectangle 699"/>
            <p:cNvSpPr>
              <a:spLocks noChangeArrowheads="1"/>
            </p:cNvSpPr>
            <p:nvPr/>
          </p:nvSpPr>
          <p:spPr bwMode="auto">
            <a:xfrm>
              <a:off x="1165" y="1358"/>
              <a:ext cx="47" cy="65"/>
            </a:xfrm>
            <a:prstGeom prst="rect">
              <a:avLst/>
            </a:prstGeom>
            <a:solidFill>
              <a:srgbClr val="1F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4" name="Rectangle 700"/>
            <p:cNvSpPr>
              <a:spLocks noChangeArrowheads="1"/>
            </p:cNvSpPr>
            <p:nvPr/>
          </p:nvSpPr>
          <p:spPr bwMode="auto">
            <a:xfrm>
              <a:off x="1212" y="1358"/>
              <a:ext cx="21" cy="65"/>
            </a:xfrm>
            <a:prstGeom prst="rect">
              <a:avLst/>
            </a:prstGeom>
            <a:solidFill>
              <a:srgbClr val="21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5" name="Rectangle 701"/>
            <p:cNvSpPr>
              <a:spLocks noChangeArrowheads="1"/>
            </p:cNvSpPr>
            <p:nvPr/>
          </p:nvSpPr>
          <p:spPr bwMode="auto">
            <a:xfrm>
              <a:off x="1233" y="1358"/>
              <a:ext cx="33" cy="65"/>
            </a:xfrm>
            <a:prstGeom prst="rect">
              <a:avLst/>
            </a:prstGeom>
            <a:solidFill>
              <a:srgbClr val="236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6" name="Rectangle 702"/>
            <p:cNvSpPr>
              <a:spLocks noChangeArrowheads="1"/>
            </p:cNvSpPr>
            <p:nvPr/>
          </p:nvSpPr>
          <p:spPr bwMode="auto">
            <a:xfrm>
              <a:off x="1266" y="1358"/>
              <a:ext cx="22" cy="65"/>
            </a:xfrm>
            <a:prstGeom prst="rect">
              <a:avLst/>
            </a:prstGeom>
            <a:solidFill>
              <a:srgbClr val="25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7" name="Rectangle 703"/>
            <p:cNvSpPr>
              <a:spLocks noChangeArrowheads="1"/>
            </p:cNvSpPr>
            <p:nvPr/>
          </p:nvSpPr>
          <p:spPr bwMode="auto">
            <a:xfrm>
              <a:off x="1288" y="1358"/>
              <a:ext cx="30" cy="65"/>
            </a:xfrm>
            <a:prstGeom prst="rect">
              <a:avLst/>
            </a:prstGeom>
            <a:solidFill>
              <a:srgbClr val="27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8" name="Rectangle 704"/>
            <p:cNvSpPr>
              <a:spLocks noChangeArrowheads="1"/>
            </p:cNvSpPr>
            <p:nvPr/>
          </p:nvSpPr>
          <p:spPr bwMode="auto">
            <a:xfrm>
              <a:off x="1318" y="1358"/>
              <a:ext cx="33" cy="65"/>
            </a:xfrm>
            <a:prstGeom prst="rect">
              <a:avLst/>
            </a:prstGeom>
            <a:solidFill>
              <a:srgbClr val="296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9" name="Rectangle 705"/>
            <p:cNvSpPr>
              <a:spLocks noChangeArrowheads="1"/>
            </p:cNvSpPr>
            <p:nvPr/>
          </p:nvSpPr>
          <p:spPr bwMode="auto">
            <a:xfrm>
              <a:off x="1351" y="1358"/>
              <a:ext cx="34" cy="65"/>
            </a:xfrm>
            <a:prstGeom prst="rect">
              <a:avLst/>
            </a:prstGeom>
            <a:solidFill>
              <a:srgbClr val="2B6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0" name="Rectangle 706"/>
            <p:cNvSpPr>
              <a:spLocks noChangeArrowheads="1"/>
            </p:cNvSpPr>
            <p:nvPr/>
          </p:nvSpPr>
          <p:spPr bwMode="auto">
            <a:xfrm>
              <a:off x="1385" y="1358"/>
              <a:ext cx="34" cy="65"/>
            </a:xfrm>
            <a:prstGeom prst="rect">
              <a:avLst/>
            </a:prstGeom>
            <a:solidFill>
              <a:srgbClr val="2D7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1" name="Rectangle 707"/>
            <p:cNvSpPr>
              <a:spLocks noChangeArrowheads="1"/>
            </p:cNvSpPr>
            <p:nvPr/>
          </p:nvSpPr>
          <p:spPr bwMode="auto">
            <a:xfrm>
              <a:off x="1419" y="1358"/>
              <a:ext cx="29" cy="65"/>
            </a:xfrm>
            <a:prstGeom prst="rect">
              <a:avLst/>
            </a:prstGeom>
            <a:solidFill>
              <a:srgbClr val="2F7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2" name="Rectangle 708"/>
            <p:cNvSpPr>
              <a:spLocks noChangeArrowheads="1"/>
            </p:cNvSpPr>
            <p:nvPr/>
          </p:nvSpPr>
          <p:spPr bwMode="auto">
            <a:xfrm>
              <a:off x="1448" y="1358"/>
              <a:ext cx="40" cy="65"/>
            </a:xfrm>
            <a:prstGeom prst="rect">
              <a:avLst/>
            </a:prstGeom>
            <a:solidFill>
              <a:srgbClr val="31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3" name="Rectangle 709"/>
            <p:cNvSpPr>
              <a:spLocks noChangeArrowheads="1"/>
            </p:cNvSpPr>
            <p:nvPr/>
          </p:nvSpPr>
          <p:spPr bwMode="auto">
            <a:xfrm>
              <a:off x="1488" y="1358"/>
              <a:ext cx="20" cy="65"/>
            </a:xfrm>
            <a:prstGeom prst="rect">
              <a:avLst/>
            </a:prstGeom>
            <a:solidFill>
              <a:srgbClr val="337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4" name="Rectangle 710"/>
            <p:cNvSpPr>
              <a:spLocks noChangeArrowheads="1"/>
            </p:cNvSpPr>
            <p:nvPr/>
          </p:nvSpPr>
          <p:spPr bwMode="auto">
            <a:xfrm>
              <a:off x="1508" y="1358"/>
              <a:ext cx="43" cy="65"/>
            </a:xfrm>
            <a:prstGeom prst="rect">
              <a:avLst/>
            </a:prstGeom>
            <a:solidFill>
              <a:srgbClr val="357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5" name="Rectangle 711"/>
            <p:cNvSpPr>
              <a:spLocks noChangeArrowheads="1"/>
            </p:cNvSpPr>
            <p:nvPr/>
          </p:nvSpPr>
          <p:spPr bwMode="auto">
            <a:xfrm>
              <a:off x="1551" y="1358"/>
              <a:ext cx="32" cy="65"/>
            </a:xfrm>
            <a:prstGeom prst="rect">
              <a:avLst/>
            </a:prstGeom>
            <a:solidFill>
              <a:srgbClr val="377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6" name="Rectangle 712"/>
            <p:cNvSpPr>
              <a:spLocks noChangeArrowheads="1"/>
            </p:cNvSpPr>
            <p:nvPr/>
          </p:nvSpPr>
          <p:spPr bwMode="auto">
            <a:xfrm>
              <a:off x="1583" y="1358"/>
              <a:ext cx="22" cy="65"/>
            </a:xfrm>
            <a:prstGeom prst="rect">
              <a:avLst/>
            </a:prstGeom>
            <a:solidFill>
              <a:srgbClr val="397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7" name="Rectangle 713"/>
            <p:cNvSpPr>
              <a:spLocks noChangeArrowheads="1"/>
            </p:cNvSpPr>
            <p:nvPr/>
          </p:nvSpPr>
          <p:spPr bwMode="auto">
            <a:xfrm>
              <a:off x="1605" y="1358"/>
              <a:ext cx="34" cy="65"/>
            </a:xfrm>
            <a:prstGeom prst="rect">
              <a:avLst/>
            </a:prstGeom>
            <a:solidFill>
              <a:srgbClr val="3B7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8" name="Rectangle 714"/>
            <p:cNvSpPr>
              <a:spLocks noChangeArrowheads="1"/>
            </p:cNvSpPr>
            <p:nvPr/>
          </p:nvSpPr>
          <p:spPr bwMode="auto">
            <a:xfrm>
              <a:off x="1639" y="1358"/>
              <a:ext cx="34" cy="65"/>
            </a:xfrm>
            <a:prstGeom prst="rect">
              <a:avLst/>
            </a:prstGeom>
            <a:solidFill>
              <a:srgbClr val="3D7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9" name="Rectangle 715"/>
            <p:cNvSpPr>
              <a:spLocks noChangeArrowheads="1"/>
            </p:cNvSpPr>
            <p:nvPr/>
          </p:nvSpPr>
          <p:spPr bwMode="auto">
            <a:xfrm>
              <a:off x="1673" y="1358"/>
              <a:ext cx="35" cy="65"/>
            </a:xfrm>
            <a:prstGeom prst="rect">
              <a:avLst/>
            </a:prstGeom>
            <a:solidFill>
              <a:srgbClr val="3F7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0" name="Rectangle 716"/>
            <p:cNvSpPr>
              <a:spLocks noChangeArrowheads="1"/>
            </p:cNvSpPr>
            <p:nvPr/>
          </p:nvSpPr>
          <p:spPr bwMode="auto">
            <a:xfrm>
              <a:off x="1708" y="1358"/>
              <a:ext cx="32" cy="65"/>
            </a:xfrm>
            <a:prstGeom prst="rect">
              <a:avLst/>
            </a:prstGeom>
            <a:solidFill>
              <a:srgbClr val="417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1" name="Rectangle 717"/>
            <p:cNvSpPr>
              <a:spLocks noChangeArrowheads="1"/>
            </p:cNvSpPr>
            <p:nvPr/>
          </p:nvSpPr>
          <p:spPr bwMode="auto">
            <a:xfrm>
              <a:off x="1740" y="1358"/>
              <a:ext cx="34" cy="65"/>
            </a:xfrm>
            <a:prstGeom prst="rect">
              <a:avLst/>
            </a:prstGeom>
            <a:solidFill>
              <a:srgbClr val="43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2" name="Rectangle 718"/>
            <p:cNvSpPr>
              <a:spLocks noChangeArrowheads="1"/>
            </p:cNvSpPr>
            <p:nvPr/>
          </p:nvSpPr>
          <p:spPr bwMode="auto">
            <a:xfrm>
              <a:off x="1774" y="1358"/>
              <a:ext cx="35" cy="65"/>
            </a:xfrm>
            <a:prstGeom prst="rect">
              <a:avLst/>
            </a:prstGeom>
            <a:solidFill>
              <a:srgbClr val="45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3" name="Rectangle 719"/>
            <p:cNvSpPr>
              <a:spLocks noChangeArrowheads="1"/>
            </p:cNvSpPr>
            <p:nvPr/>
          </p:nvSpPr>
          <p:spPr bwMode="auto">
            <a:xfrm>
              <a:off x="1809" y="1358"/>
              <a:ext cx="34" cy="65"/>
            </a:xfrm>
            <a:prstGeom prst="rect">
              <a:avLst/>
            </a:prstGeom>
            <a:solidFill>
              <a:srgbClr val="478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4" name="Rectangle 720"/>
            <p:cNvSpPr>
              <a:spLocks noChangeArrowheads="1"/>
            </p:cNvSpPr>
            <p:nvPr/>
          </p:nvSpPr>
          <p:spPr bwMode="auto">
            <a:xfrm>
              <a:off x="1843" y="1358"/>
              <a:ext cx="29" cy="65"/>
            </a:xfrm>
            <a:prstGeom prst="rect">
              <a:avLst/>
            </a:prstGeom>
            <a:solidFill>
              <a:srgbClr val="498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5" name="Rectangle 721"/>
            <p:cNvSpPr>
              <a:spLocks noChangeArrowheads="1"/>
            </p:cNvSpPr>
            <p:nvPr/>
          </p:nvSpPr>
          <p:spPr bwMode="auto">
            <a:xfrm>
              <a:off x="1872" y="1358"/>
              <a:ext cx="21" cy="65"/>
            </a:xfrm>
            <a:prstGeom prst="rect">
              <a:avLst/>
            </a:prstGeom>
            <a:solidFill>
              <a:srgbClr val="4B8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6" name="Rectangle 722"/>
            <p:cNvSpPr>
              <a:spLocks noChangeArrowheads="1"/>
            </p:cNvSpPr>
            <p:nvPr/>
          </p:nvSpPr>
          <p:spPr bwMode="auto">
            <a:xfrm>
              <a:off x="1893" y="1358"/>
              <a:ext cx="35" cy="65"/>
            </a:xfrm>
            <a:prstGeom prst="rect">
              <a:avLst/>
            </a:prstGeom>
            <a:solidFill>
              <a:srgbClr val="4D8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7" name="Rectangle 723"/>
            <p:cNvSpPr>
              <a:spLocks noChangeArrowheads="1"/>
            </p:cNvSpPr>
            <p:nvPr/>
          </p:nvSpPr>
          <p:spPr bwMode="auto">
            <a:xfrm>
              <a:off x="1928" y="1358"/>
              <a:ext cx="32" cy="65"/>
            </a:xfrm>
            <a:prstGeom prst="rect">
              <a:avLst/>
            </a:prstGeom>
            <a:solidFill>
              <a:srgbClr val="4F8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8" name="Rectangle 724"/>
            <p:cNvSpPr>
              <a:spLocks noChangeArrowheads="1"/>
            </p:cNvSpPr>
            <p:nvPr/>
          </p:nvSpPr>
          <p:spPr bwMode="auto">
            <a:xfrm>
              <a:off x="1960" y="1358"/>
              <a:ext cx="34" cy="65"/>
            </a:xfrm>
            <a:prstGeom prst="rect">
              <a:avLst/>
            </a:prstGeom>
            <a:solidFill>
              <a:srgbClr val="518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9" name="Rectangle 725"/>
            <p:cNvSpPr>
              <a:spLocks noChangeArrowheads="1"/>
            </p:cNvSpPr>
            <p:nvPr/>
          </p:nvSpPr>
          <p:spPr bwMode="auto">
            <a:xfrm>
              <a:off x="1994" y="1358"/>
              <a:ext cx="35" cy="65"/>
            </a:xfrm>
            <a:prstGeom prst="rect">
              <a:avLst/>
            </a:prstGeom>
            <a:solidFill>
              <a:srgbClr val="538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0" name="Rectangle 726"/>
            <p:cNvSpPr>
              <a:spLocks noChangeArrowheads="1"/>
            </p:cNvSpPr>
            <p:nvPr/>
          </p:nvSpPr>
          <p:spPr bwMode="auto">
            <a:xfrm>
              <a:off x="2029" y="1358"/>
              <a:ext cx="34" cy="65"/>
            </a:xfrm>
            <a:prstGeom prst="rect">
              <a:avLst/>
            </a:prstGeom>
            <a:solidFill>
              <a:srgbClr val="558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1" name="Rectangle 727"/>
            <p:cNvSpPr>
              <a:spLocks noChangeArrowheads="1"/>
            </p:cNvSpPr>
            <p:nvPr/>
          </p:nvSpPr>
          <p:spPr bwMode="auto">
            <a:xfrm>
              <a:off x="2063" y="1358"/>
              <a:ext cx="32" cy="65"/>
            </a:xfrm>
            <a:prstGeom prst="rect">
              <a:avLst/>
            </a:prstGeom>
            <a:solidFill>
              <a:srgbClr val="57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2" name="Rectangle 728"/>
            <p:cNvSpPr>
              <a:spLocks noChangeArrowheads="1"/>
            </p:cNvSpPr>
            <p:nvPr/>
          </p:nvSpPr>
          <p:spPr bwMode="auto">
            <a:xfrm>
              <a:off x="2095" y="1358"/>
              <a:ext cx="22" cy="65"/>
            </a:xfrm>
            <a:prstGeom prst="rect">
              <a:avLst/>
            </a:prstGeom>
            <a:solidFill>
              <a:srgbClr val="598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3" name="Rectangle 729"/>
            <p:cNvSpPr>
              <a:spLocks noChangeArrowheads="1"/>
            </p:cNvSpPr>
            <p:nvPr/>
          </p:nvSpPr>
          <p:spPr bwMode="auto">
            <a:xfrm>
              <a:off x="2117" y="1358"/>
              <a:ext cx="34" cy="65"/>
            </a:xfrm>
            <a:prstGeom prst="rect">
              <a:avLst/>
            </a:prstGeom>
            <a:solidFill>
              <a:srgbClr val="5B8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4" name="Rectangle 730"/>
            <p:cNvSpPr>
              <a:spLocks noChangeArrowheads="1"/>
            </p:cNvSpPr>
            <p:nvPr/>
          </p:nvSpPr>
          <p:spPr bwMode="auto">
            <a:xfrm>
              <a:off x="2151" y="1358"/>
              <a:ext cx="29" cy="65"/>
            </a:xfrm>
            <a:prstGeom prst="rect">
              <a:avLst/>
            </a:prstGeom>
            <a:solidFill>
              <a:srgbClr val="5D9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5" name="Rectangle 731"/>
            <p:cNvSpPr>
              <a:spLocks noChangeArrowheads="1"/>
            </p:cNvSpPr>
            <p:nvPr/>
          </p:nvSpPr>
          <p:spPr bwMode="auto">
            <a:xfrm>
              <a:off x="2180" y="1358"/>
              <a:ext cx="34" cy="65"/>
            </a:xfrm>
            <a:prstGeom prst="rect">
              <a:avLst/>
            </a:prstGeom>
            <a:solidFill>
              <a:srgbClr val="5F9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6" name="Rectangle 732"/>
            <p:cNvSpPr>
              <a:spLocks noChangeArrowheads="1"/>
            </p:cNvSpPr>
            <p:nvPr/>
          </p:nvSpPr>
          <p:spPr bwMode="auto">
            <a:xfrm>
              <a:off x="2214" y="1358"/>
              <a:ext cx="34" cy="65"/>
            </a:xfrm>
            <a:prstGeom prst="rect">
              <a:avLst/>
            </a:prstGeom>
            <a:solidFill>
              <a:srgbClr val="619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7" name="Rectangle 733"/>
            <p:cNvSpPr>
              <a:spLocks noChangeArrowheads="1"/>
            </p:cNvSpPr>
            <p:nvPr/>
          </p:nvSpPr>
          <p:spPr bwMode="auto">
            <a:xfrm>
              <a:off x="2248" y="1358"/>
              <a:ext cx="35" cy="65"/>
            </a:xfrm>
            <a:prstGeom prst="rect">
              <a:avLst/>
            </a:prstGeom>
            <a:solidFill>
              <a:srgbClr val="639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8" name="Rectangle 734"/>
            <p:cNvSpPr>
              <a:spLocks noChangeArrowheads="1"/>
            </p:cNvSpPr>
            <p:nvPr/>
          </p:nvSpPr>
          <p:spPr bwMode="auto">
            <a:xfrm>
              <a:off x="2283" y="1358"/>
              <a:ext cx="32" cy="65"/>
            </a:xfrm>
            <a:prstGeom prst="rect">
              <a:avLst/>
            </a:prstGeom>
            <a:solidFill>
              <a:srgbClr val="659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9" name="Rectangle 735"/>
            <p:cNvSpPr>
              <a:spLocks noChangeArrowheads="1"/>
            </p:cNvSpPr>
            <p:nvPr/>
          </p:nvSpPr>
          <p:spPr bwMode="auto">
            <a:xfrm>
              <a:off x="2315" y="1358"/>
              <a:ext cx="34" cy="65"/>
            </a:xfrm>
            <a:prstGeom prst="rect">
              <a:avLst/>
            </a:prstGeom>
            <a:solidFill>
              <a:srgbClr val="6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0" name="Rectangle 736"/>
            <p:cNvSpPr>
              <a:spLocks noChangeArrowheads="1"/>
            </p:cNvSpPr>
            <p:nvPr/>
          </p:nvSpPr>
          <p:spPr bwMode="auto">
            <a:xfrm>
              <a:off x="2349" y="1358"/>
              <a:ext cx="22" cy="65"/>
            </a:xfrm>
            <a:prstGeom prst="rect">
              <a:avLst/>
            </a:prstGeom>
            <a:solidFill>
              <a:srgbClr val="699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1" name="Rectangle 737"/>
            <p:cNvSpPr>
              <a:spLocks noChangeArrowheads="1"/>
            </p:cNvSpPr>
            <p:nvPr/>
          </p:nvSpPr>
          <p:spPr bwMode="auto">
            <a:xfrm>
              <a:off x="2371" y="1358"/>
              <a:ext cx="29" cy="65"/>
            </a:xfrm>
            <a:prstGeom prst="rect">
              <a:avLst/>
            </a:prstGeom>
            <a:solidFill>
              <a:srgbClr val="6B9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2" name="Rectangle 738"/>
            <p:cNvSpPr>
              <a:spLocks noChangeArrowheads="1"/>
            </p:cNvSpPr>
            <p:nvPr/>
          </p:nvSpPr>
          <p:spPr bwMode="auto">
            <a:xfrm>
              <a:off x="2400" y="1358"/>
              <a:ext cx="22" cy="65"/>
            </a:xfrm>
            <a:prstGeom prst="rect">
              <a:avLst/>
            </a:prstGeom>
            <a:solidFill>
              <a:srgbClr val="6C9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3" name="Rectangle 739"/>
            <p:cNvSpPr>
              <a:spLocks noChangeArrowheads="1"/>
            </p:cNvSpPr>
            <p:nvPr/>
          </p:nvSpPr>
          <p:spPr bwMode="auto">
            <a:xfrm>
              <a:off x="2422" y="1358"/>
              <a:ext cx="30" cy="65"/>
            </a:xfrm>
            <a:prstGeom prst="rect">
              <a:avLst/>
            </a:prstGeom>
            <a:solidFill>
              <a:srgbClr val="6E9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4" name="Rectangle 740"/>
            <p:cNvSpPr>
              <a:spLocks noChangeArrowheads="1"/>
            </p:cNvSpPr>
            <p:nvPr/>
          </p:nvSpPr>
          <p:spPr bwMode="auto">
            <a:xfrm>
              <a:off x="2452" y="1358"/>
              <a:ext cx="33" cy="65"/>
            </a:xfrm>
            <a:prstGeom prst="rect">
              <a:avLst/>
            </a:prstGeom>
            <a:solidFill>
              <a:srgbClr val="70A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5" name="Rectangle 741"/>
            <p:cNvSpPr>
              <a:spLocks noChangeArrowheads="1"/>
            </p:cNvSpPr>
            <p:nvPr/>
          </p:nvSpPr>
          <p:spPr bwMode="auto">
            <a:xfrm>
              <a:off x="2485" y="1358"/>
              <a:ext cx="34" cy="65"/>
            </a:xfrm>
            <a:prstGeom prst="rect">
              <a:avLst/>
            </a:prstGeom>
            <a:solidFill>
              <a:srgbClr val="72A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6" name="Rectangle 742"/>
            <p:cNvSpPr>
              <a:spLocks noChangeArrowheads="1"/>
            </p:cNvSpPr>
            <p:nvPr/>
          </p:nvSpPr>
          <p:spPr bwMode="auto">
            <a:xfrm>
              <a:off x="2519" y="1358"/>
              <a:ext cx="34" cy="65"/>
            </a:xfrm>
            <a:prstGeom prst="rect">
              <a:avLst/>
            </a:prstGeom>
            <a:solidFill>
              <a:srgbClr val="74A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7" name="Rectangle 743"/>
            <p:cNvSpPr>
              <a:spLocks noChangeArrowheads="1"/>
            </p:cNvSpPr>
            <p:nvPr/>
          </p:nvSpPr>
          <p:spPr bwMode="auto">
            <a:xfrm>
              <a:off x="2553" y="1358"/>
              <a:ext cx="34" cy="65"/>
            </a:xfrm>
            <a:prstGeom prst="rect">
              <a:avLst/>
            </a:prstGeom>
            <a:solidFill>
              <a:srgbClr val="76A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8" name="Rectangle 744"/>
            <p:cNvSpPr>
              <a:spLocks noChangeArrowheads="1"/>
            </p:cNvSpPr>
            <p:nvPr/>
          </p:nvSpPr>
          <p:spPr bwMode="auto">
            <a:xfrm>
              <a:off x="2587" y="1358"/>
              <a:ext cx="33" cy="65"/>
            </a:xfrm>
            <a:prstGeom prst="rect">
              <a:avLst/>
            </a:prstGeom>
            <a:solidFill>
              <a:srgbClr val="78A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9" name="Rectangle 745"/>
            <p:cNvSpPr>
              <a:spLocks noChangeArrowheads="1"/>
            </p:cNvSpPr>
            <p:nvPr/>
          </p:nvSpPr>
          <p:spPr bwMode="auto">
            <a:xfrm>
              <a:off x="2620" y="1358"/>
              <a:ext cx="34" cy="65"/>
            </a:xfrm>
            <a:prstGeom prst="rect">
              <a:avLst/>
            </a:prstGeom>
            <a:solidFill>
              <a:srgbClr val="7AA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0" name="Rectangle 746"/>
            <p:cNvSpPr>
              <a:spLocks noChangeArrowheads="1"/>
            </p:cNvSpPr>
            <p:nvPr/>
          </p:nvSpPr>
          <p:spPr bwMode="auto">
            <a:xfrm>
              <a:off x="2654" y="1358"/>
              <a:ext cx="34" cy="65"/>
            </a:xfrm>
            <a:prstGeom prst="rect">
              <a:avLst/>
            </a:prstGeom>
            <a:solidFill>
              <a:srgbClr val="7CA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1" name="Rectangle 747"/>
            <p:cNvSpPr>
              <a:spLocks noChangeArrowheads="1"/>
            </p:cNvSpPr>
            <p:nvPr/>
          </p:nvSpPr>
          <p:spPr bwMode="auto">
            <a:xfrm>
              <a:off x="2688" y="1358"/>
              <a:ext cx="35" cy="65"/>
            </a:xfrm>
            <a:prstGeom prst="rect">
              <a:avLst/>
            </a:prstGeom>
            <a:solidFill>
              <a:srgbClr val="7EA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2" name="Rectangle 748"/>
            <p:cNvSpPr>
              <a:spLocks noChangeArrowheads="1"/>
            </p:cNvSpPr>
            <p:nvPr/>
          </p:nvSpPr>
          <p:spPr bwMode="auto">
            <a:xfrm>
              <a:off x="2723" y="1358"/>
              <a:ext cx="32" cy="65"/>
            </a:xfrm>
            <a:prstGeom prst="rect">
              <a:avLst/>
            </a:prstGeom>
            <a:solidFill>
              <a:srgbClr val="80B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3" name="Rectangle 749"/>
            <p:cNvSpPr>
              <a:spLocks noChangeArrowheads="1"/>
            </p:cNvSpPr>
            <p:nvPr/>
          </p:nvSpPr>
          <p:spPr bwMode="auto">
            <a:xfrm>
              <a:off x="2755" y="1358"/>
              <a:ext cx="34" cy="65"/>
            </a:xfrm>
            <a:prstGeom prst="rect">
              <a:avLst/>
            </a:prstGeom>
            <a:solidFill>
              <a:srgbClr val="82B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4" name="Rectangle 750"/>
            <p:cNvSpPr>
              <a:spLocks noChangeArrowheads="1"/>
            </p:cNvSpPr>
            <p:nvPr/>
          </p:nvSpPr>
          <p:spPr bwMode="auto">
            <a:xfrm>
              <a:off x="2789" y="1358"/>
              <a:ext cx="35" cy="65"/>
            </a:xfrm>
            <a:prstGeom prst="rect">
              <a:avLst/>
            </a:prstGeom>
            <a:solidFill>
              <a:srgbClr val="84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5" name="Rectangle 751"/>
            <p:cNvSpPr>
              <a:spLocks noChangeArrowheads="1"/>
            </p:cNvSpPr>
            <p:nvPr/>
          </p:nvSpPr>
          <p:spPr bwMode="auto">
            <a:xfrm>
              <a:off x="2824" y="1358"/>
              <a:ext cx="34" cy="65"/>
            </a:xfrm>
            <a:prstGeom prst="rect">
              <a:avLst/>
            </a:prstGeom>
            <a:solidFill>
              <a:srgbClr val="86B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6" name="Rectangle 752"/>
            <p:cNvSpPr>
              <a:spLocks noChangeArrowheads="1"/>
            </p:cNvSpPr>
            <p:nvPr/>
          </p:nvSpPr>
          <p:spPr bwMode="auto">
            <a:xfrm>
              <a:off x="2858" y="1358"/>
              <a:ext cx="34" cy="65"/>
            </a:xfrm>
            <a:prstGeom prst="rect">
              <a:avLst/>
            </a:prstGeom>
            <a:solidFill>
              <a:srgbClr val="88B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7" name="Rectangle 753"/>
            <p:cNvSpPr>
              <a:spLocks noChangeArrowheads="1"/>
            </p:cNvSpPr>
            <p:nvPr/>
          </p:nvSpPr>
          <p:spPr bwMode="auto">
            <a:xfrm>
              <a:off x="2892" y="1358"/>
              <a:ext cx="33" cy="65"/>
            </a:xfrm>
            <a:prstGeom prst="rect">
              <a:avLst/>
            </a:prstGeom>
            <a:solidFill>
              <a:srgbClr val="8AB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8" name="Rectangle 754"/>
            <p:cNvSpPr>
              <a:spLocks noChangeArrowheads="1"/>
            </p:cNvSpPr>
            <p:nvPr/>
          </p:nvSpPr>
          <p:spPr bwMode="auto">
            <a:xfrm>
              <a:off x="2925" y="1358"/>
              <a:ext cx="34" cy="65"/>
            </a:xfrm>
            <a:prstGeom prst="rect">
              <a:avLst/>
            </a:prstGeom>
            <a:solidFill>
              <a:srgbClr val="8C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9" name="Rectangle 755"/>
            <p:cNvSpPr>
              <a:spLocks noChangeArrowheads="1"/>
            </p:cNvSpPr>
            <p:nvPr/>
          </p:nvSpPr>
          <p:spPr bwMode="auto">
            <a:xfrm>
              <a:off x="2959" y="1358"/>
              <a:ext cx="34" cy="65"/>
            </a:xfrm>
            <a:prstGeom prst="rect">
              <a:avLst/>
            </a:prstGeom>
            <a:solidFill>
              <a:srgbClr val="8EB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0" name="Rectangle 756"/>
            <p:cNvSpPr>
              <a:spLocks noChangeArrowheads="1"/>
            </p:cNvSpPr>
            <p:nvPr/>
          </p:nvSpPr>
          <p:spPr bwMode="auto">
            <a:xfrm>
              <a:off x="2993" y="1358"/>
              <a:ext cx="34" cy="65"/>
            </a:xfrm>
            <a:prstGeom prst="rect">
              <a:avLst/>
            </a:prstGeom>
            <a:solidFill>
              <a:srgbClr val="8FC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1" name="Rectangle 757"/>
            <p:cNvSpPr>
              <a:spLocks noChangeArrowheads="1"/>
            </p:cNvSpPr>
            <p:nvPr/>
          </p:nvSpPr>
          <p:spPr bwMode="auto">
            <a:xfrm>
              <a:off x="3027" y="1358"/>
              <a:ext cx="33" cy="65"/>
            </a:xfrm>
            <a:prstGeom prst="rect">
              <a:avLst/>
            </a:prstGeom>
            <a:solidFill>
              <a:srgbClr val="9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2" name="Rectangle 758"/>
            <p:cNvSpPr>
              <a:spLocks noChangeArrowheads="1"/>
            </p:cNvSpPr>
            <p:nvPr/>
          </p:nvSpPr>
          <p:spPr bwMode="auto">
            <a:xfrm>
              <a:off x="3060" y="1358"/>
              <a:ext cx="34" cy="65"/>
            </a:xfrm>
            <a:prstGeom prst="rect">
              <a:avLst/>
            </a:prstGeom>
            <a:solidFill>
              <a:srgbClr val="93C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3" name="Rectangle 759"/>
            <p:cNvSpPr>
              <a:spLocks noChangeArrowheads="1"/>
            </p:cNvSpPr>
            <p:nvPr/>
          </p:nvSpPr>
          <p:spPr bwMode="auto">
            <a:xfrm>
              <a:off x="3094" y="1358"/>
              <a:ext cx="34" cy="65"/>
            </a:xfrm>
            <a:prstGeom prst="rect">
              <a:avLst/>
            </a:prstGeom>
            <a:solidFill>
              <a:srgbClr val="95C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4" name="Rectangle 760"/>
            <p:cNvSpPr>
              <a:spLocks noChangeArrowheads="1"/>
            </p:cNvSpPr>
            <p:nvPr/>
          </p:nvSpPr>
          <p:spPr bwMode="auto">
            <a:xfrm>
              <a:off x="3128" y="1358"/>
              <a:ext cx="34" cy="65"/>
            </a:xfrm>
            <a:prstGeom prst="rect">
              <a:avLst/>
            </a:prstGeom>
            <a:solidFill>
              <a:srgbClr val="97C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5" name="Rectangle 761"/>
            <p:cNvSpPr>
              <a:spLocks noChangeArrowheads="1"/>
            </p:cNvSpPr>
            <p:nvPr/>
          </p:nvSpPr>
          <p:spPr bwMode="auto">
            <a:xfrm>
              <a:off x="3162" y="1358"/>
              <a:ext cx="35" cy="65"/>
            </a:xfrm>
            <a:prstGeom prst="rect">
              <a:avLst/>
            </a:prstGeom>
            <a:solidFill>
              <a:srgbClr val="98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6" name="Rectangle 762"/>
            <p:cNvSpPr>
              <a:spLocks noChangeArrowheads="1"/>
            </p:cNvSpPr>
            <p:nvPr/>
          </p:nvSpPr>
          <p:spPr bwMode="auto">
            <a:xfrm>
              <a:off x="3197" y="1358"/>
              <a:ext cx="32" cy="65"/>
            </a:xfrm>
            <a:prstGeom prst="rect">
              <a:avLst/>
            </a:prstGeom>
            <a:solidFill>
              <a:srgbClr val="9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7" name="Rectangle 763"/>
            <p:cNvSpPr>
              <a:spLocks noChangeArrowheads="1"/>
            </p:cNvSpPr>
            <p:nvPr/>
          </p:nvSpPr>
          <p:spPr bwMode="auto">
            <a:xfrm>
              <a:off x="3229" y="1358"/>
              <a:ext cx="34" cy="65"/>
            </a:xfrm>
            <a:prstGeom prst="rect">
              <a:avLst/>
            </a:prstGeom>
            <a:solidFill>
              <a:srgbClr val="9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8" name="Rectangle 764"/>
            <p:cNvSpPr>
              <a:spLocks noChangeArrowheads="1"/>
            </p:cNvSpPr>
            <p:nvPr/>
          </p:nvSpPr>
          <p:spPr bwMode="auto">
            <a:xfrm>
              <a:off x="3263" y="1358"/>
              <a:ext cx="35" cy="65"/>
            </a:xfrm>
            <a:prstGeom prst="rect">
              <a:avLst/>
            </a:prstGeom>
            <a:solidFill>
              <a:srgbClr val="9DC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9" name="Rectangle 765"/>
            <p:cNvSpPr>
              <a:spLocks noChangeArrowheads="1"/>
            </p:cNvSpPr>
            <p:nvPr/>
          </p:nvSpPr>
          <p:spPr bwMode="auto">
            <a:xfrm>
              <a:off x="3298" y="1358"/>
              <a:ext cx="34" cy="65"/>
            </a:xfrm>
            <a:prstGeom prst="rect">
              <a:avLst/>
            </a:prstGeom>
            <a:solidFill>
              <a:srgbClr val="9FC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0" name="Rectangle 766"/>
            <p:cNvSpPr>
              <a:spLocks noChangeArrowheads="1"/>
            </p:cNvSpPr>
            <p:nvPr/>
          </p:nvSpPr>
          <p:spPr bwMode="auto">
            <a:xfrm>
              <a:off x="3332" y="1358"/>
              <a:ext cx="32" cy="65"/>
            </a:xfrm>
            <a:prstGeom prst="rect">
              <a:avLst/>
            </a:prstGeom>
            <a:solidFill>
              <a:srgbClr val="A1D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1" name="Rectangle 767"/>
            <p:cNvSpPr>
              <a:spLocks noChangeArrowheads="1"/>
            </p:cNvSpPr>
            <p:nvPr/>
          </p:nvSpPr>
          <p:spPr bwMode="auto">
            <a:xfrm>
              <a:off x="3364" y="1358"/>
              <a:ext cx="35" cy="65"/>
            </a:xfrm>
            <a:prstGeom prst="rect">
              <a:avLst/>
            </a:prstGeom>
            <a:solidFill>
              <a:srgbClr val="A2D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2" name="Rectangle 768"/>
            <p:cNvSpPr>
              <a:spLocks noChangeArrowheads="1"/>
            </p:cNvSpPr>
            <p:nvPr/>
          </p:nvSpPr>
          <p:spPr bwMode="auto">
            <a:xfrm>
              <a:off x="3399" y="1358"/>
              <a:ext cx="34" cy="65"/>
            </a:xfrm>
            <a:prstGeom prst="rect">
              <a:avLst/>
            </a:prstGeom>
            <a:solidFill>
              <a:srgbClr val="A4D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3" name="Rectangle 769"/>
            <p:cNvSpPr>
              <a:spLocks noChangeArrowheads="1"/>
            </p:cNvSpPr>
            <p:nvPr/>
          </p:nvSpPr>
          <p:spPr bwMode="auto">
            <a:xfrm>
              <a:off x="3433" y="1358"/>
              <a:ext cx="34" cy="65"/>
            </a:xfrm>
            <a:prstGeom prst="rect">
              <a:avLst/>
            </a:prstGeom>
            <a:solidFill>
              <a:srgbClr val="A5D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4" name="Rectangle 770"/>
            <p:cNvSpPr>
              <a:spLocks noChangeArrowheads="1"/>
            </p:cNvSpPr>
            <p:nvPr/>
          </p:nvSpPr>
          <p:spPr bwMode="auto">
            <a:xfrm>
              <a:off x="3467" y="1358"/>
              <a:ext cx="33" cy="65"/>
            </a:xfrm>
            <a:prstGeom prst="rect">
              <a:avLst/>
            </a:prstGeom>
            <a:solidFill>
              <a:srgbClr val="A7D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5" name="Rectangle 771"/>
            <p:cNvSpPr>
              <a:spLocks noChangeArrowheads="1"/>
            </p:cNvSpPr>
            <p:nvPr/>
          </p:nvSpPr>
          <p:spPr bwMode="auto">
            <a:xfrm>
              <a:off x="3500" y="1358"/>
              <a:ext cx="34" cy="65"/>
            </a:xfrm>
            <a:prstGeom prst="rect">
              <a:avLst/>
            </a:prstGeom>
            <a:solidFill>
              <a:srgbClr val="A8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6" name="Rectangle 772"/>
            <p:cNvSpPr>
              <a:spLocks noChangeArrowheads="1"/>
            </p:cNvSpPr>
            <p:nvPr/>
          </p:nvSpPr>
          <p:spPr bwMode="auto">
            <a:xfrm>
              <a:off x="3534" y="1358"/>
              <a:ext cx="34" cy="65"/>
            </a:xfrm>
            <a:prstGeom prst="rect">
              <a:avLst/>
            </a:prstGeom>
            <a:solidFill>
              <a:srgbClr val="AAD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7" name="Rectangle 773"/>
            <p:cNvSpPr>
              <a:spLocks noChangeArrowheads="1"/>
            </p:cNvSpPr>
            <p:nvPr/>
          </p:nvSpPr>
          <p:spPr bwMode="auto">
            <a:xfrm>
              <a:off x="3568" y="1358"/>
              <a:ext cx="51" cy="65"/>
            </a:xfrm>
            <a:prstGeom prst="rect">
              <a:avLst/>
            </a:prstGeom>
            <a:solidFill>
              <a:srgbClr val="AB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8" name="Rectangle 774"/>
            <p:cNvSpPr>
              <a:spLocks noChangeArrowheads="1"/>
            </p:cNvSpPr>
            <p:nvPr/>
          </p:nvSpPr>
          <p:spPr bwMode="auto">
            <a:xfrm>
              <a:off x="3619" y="1358"/>
              <a:ext cx="50" cy="65"/>
            </a:xfrm>
            <a:prstGeom prst="rect">
              <a:avLst/>
            </a:prstGeom>
            <a:solidFill>
              <a:srgbClr val="A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9" name="Rectangle 775"/>
            <p:cNvSpPr>
              <a:spLocks noChangeArrowheads="1"/>
            </p:cNvSpPr>
            <p:nvPr/>
          </p:nvSpPr>
          <p:spPr bwMode="auto">
            <a:xfrm>
              <a:off x="3669" y="1358"/>
              <a:ext cx="52" cy="65"/>
            </a:xfrm>
            <a:prstGeom prst="rect">
              <a:avLst/>
            </a:prstGeom>
            <a:solidFill>
              <a:srgbClr val="AFE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0" name="Rectangle 776"/>
            <p:cNvSpPr>
              <a:spLocks noChangeArrowheads="1"/>
            </p:cNvSpPr>
            <p:nvPr/>
          </p:nvSpPr>
          <p:spPr bwMode="auto">
            <a:xfrm>
              <a:off x="3721" y="1358"/>
              <a:ext cx="51" cy="65"/>
            </a:xfrm>
            <a:prstGeom prst="rect">
              <a:avLst/>
            </a:prstGeom>
            <a:solidFill>
              <a:srgbClr val="B1E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1" name="Rectangle 777"/>
            <p:cNvSpPr>
              <a:spLocks noChangeArrowheads="1"/>
            </p:cNvSpPr>
            <p:nvPr/>
          </p:nvSpPr>
          <p:spPr bwMode="auto">
            <a:xfrm>
              <a:off x="3772" y="1358"/>
              <a:ext cx="67" cy="65"/>
            </a:xfrm>
            <a:prstGeom prst="rect">
              <a:avLst/>
            </a:prstGeom>
            <a:solidFill>
              <a:srgbClr val="B3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2" name="Rectangle 778"/>
            <p:cNvSpPr>
              <a:spLocks noChangeArrowheads="1"/>
            </p:cNvSpPr>
            <p:nvPr/>
          </p:nvSpPr>
          <p:spPr bwMode="auto">
            <a:xfrm>
              <a:off x="3839" y="1358"/>
              <a:ext cx="50" cy="65"/>
            </a:xfrm>
            <a:prstGeom prst="rect">
              <a:avLst/>
            </a:prstGeom>
            <a:solidFill>
              <a:srgbClr val="B5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3" name="Rectangle 779"/>
            <p:cNvSpPr>
              <a:spLocks noChangeArrowheads="1"/>
            </p:cNvSpPr>
            <p:nvPr/>
          </p:nvSpPr>
          <p:spPr bwMode="auto">
            <a:xfrm>
              <a:off x="3889" y="1358"/>
              <a:ext cx="52" cy="65"/>
            </a:xfrm>
            <a:prstGeom prst="rect">
              <a:avLst/>
            </a:prstGeom>
            <a:solidFill>
              <a:srgbClr val="B6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4" name="Rectangle 780"/>
            <p:cNvSpPr>
              <a:spLocks noChangeArrowheads="1"/>
            </p:cNvSpPr>
            <p:nvPr/>
          </p:nvSpPr>
          <p:spPr bwMode="auto">
            <a:xfrm>
              <a:off x="3941" y="1358"/>
              <a:ext cx="33" cy="65"/>
            </a:xfrm>
            <a:prstGeom prst="rect">
              <a:avLst/>
            </a:prstGeom>
            <a:solidFill>
              <a:srgbClr val="B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5" name="Rectangle 781"/>
            <p:cNvSpPr>
              <a:spLocks noChangeArrowheads="1"/>
            </p:cNvSpPr>
            <p:nvPr/>
          </p:nvSpPr>
          <p:spPr bwMode="auto">
            <a:xfrm>
              <a:off x="3974" y="1358"/>
              <a:ext cx="68" cy="65"/>
            </a:xfrm>
            <a:prstGeom prst="rect">
              <a:avLst/>
            </a:prstGeom>
            <a:solidFill>
              <a:srgbClr val="B9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6" name="Rectangle 782"/>
            <p:cNvSpPr>
              <a:spLocks noChangeArrowheads="1"/>
            </p:cNvSpPr>
            <p:nvPr/>
          </p:nvSpPr>
          <p:spPr bwMode="auto">
            <a:xfrm>
              <a:off x="4042" y="1358"/>
              <a:ext cx="67" cy="65"/>
            </a:xfrm>
            <a:prstGeom prst="rect">
              <a:avLst/>
            </a:prstGeom>
            <a:solidFill>
              <a:srgbClr val="BBE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7" name="Rectangle 783"/>
            <p:cNvSpPr>
              <a:spLocks noChangeArrowheads="1"/>
            </p:cNvSpPr>
            <p:nvPr/>
          </p:nvSpPr>
          <p:spPr bwMode="auto">
            <a:xfrm>
              <a:off x="4109" y="1358"/>
              <a:ext cx="52" cy="65"/>
            </a:xfrm>
            <a:prstGeom prst="rect">
              <a:avLst/>
            </a:prstGeom>
            <a:solidFill>
              <a:srgbClr val="BDE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8" name="Rectangle 784"/>
            <p:cNvSpPr>
              <a:spLocks noChangeArrowheads="1"/>
            </p:cNvSpPr>
            <p:nvPr/>
          </p:nvSpPr>
          <p:spPr bwMode="auto">
            <a:xfrm>
              <a:off x="4161" y="1358"/>
              <a:ext cx="83" cy="65"/>
            </a:xfrm>
            <a:prstGeom prst="rect">
              <a:avLst/>
            </a:prstGeom>
            <a:solidFill>
              <a:srgbClr val="BEF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9" name="Rectangle 785"/>
            <p:cNvSpPr>
              <a:spLocks noChangeArrowheads="1"/>
            </p:cNvSpPr>
            <p:nvPr/>
          </p:nvSpPr>
          <p:spPr bwMode="auto">
            <a:xfrm>
              <a:off x="4244" y="1358"/>
              <a:ext cx="85" cy="65"/>
            </a:xfrm>
            <a:prstGeom prst="rect">
              <a:avLst/>
            </a:prstGeom>
            <a:solidFill>
              <a:srgbClr val="C0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0" name="Rectangle 786"/>
            <p:cNvSpPr>
              <a:spLocks noChangeArrowheads="1"/>
            </p:cNvSpPr>
            <p:nvPr/>
          </p:nvSpPr>
          <p:spPr bwMode="auto">
            <a:xfrm>
              <a:off x="4329" y="1358"/>
              <a:ext cx="103" cy="65"/>
            </a:xfrm>
            <a:prstGeom prst="rect">
              <a:avLst/>
            </a:prstGeom>
            <a:solidFill>
              <a:srgbClr val="C2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1" name="Rectangle 787"/>
            <p:cNvSpPr>
              <a:spLocks noChangeArrowheads="1"/>
            </p:cNvSpPr>
            <p:nvPr/>
          </p:nvSpPr>
          <p:spPr bwMode="auto">
            <a:xfrm>
              <a:off x="4432" y="1358"/>
              <a:ext cx="66" cy="65"/>
            </a:xfrm>
            <a:prstGeom prst="rect">
              <a:avLst/>
            </a:prstGeom>
            <a:solidFill>
              <a:srgbClr val="C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2" name="Rectangle 788"/>
            <p:cNvSpPr>
              <a:spLocks noChangeArrowheads="1"/>
            </p:cNvSpPr>
            <p:nvPr/>
          </p:nvSpPr>
          <p:spPr bwMode="auto">
            <a:xfrm>
              <a:off x="4498" y="1358"/>
              <a:ext cx="103" cy="65"/>
            </a:xfrm>
            <a:prstGeom prst="rect">
              <a:avLst/>
            </a:prstGeom>
            <a:solidFill>
              <a:srgbClr val="C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3" name="Rectangle 789"/>
            <p:cNvSpPr>
              <a:spLocks noChangeArrowheads="1"/>
            </p:cNvSpPr>
            <p:nvPr/>
          </p:nvSpPr>
          <p:spPr bwMode="auto">
            <a:xfrm>
              <a:off x="4601" y="1358"/>
              <a:ext cx="117" cy="65"/>
            </a:xfrm>
            <a:prstGeom prst="rect">
              <a:avLst/>
            </a:prstGeom>
            <a:solidFill>
              <a:srgbClr val="C6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4" name="Rectangle 790"/>
            <p:cNvSpPr>
              <a:spLocks noChangeArrowheads="1"/>
            </p:cNvSpPr>
            <p:nvPr/>
          </p:nvSpPr>
          <p:spPr bwMode="auto">
            <a:xfrm>
              <a:off x="4718" y="1358"/>
              <a:ext cx="103" cy="65"/>
            </a:xfrm>
            <a:prstGeom prst="rect">
              <a:avLst/>
            </a:prstGeom>
            <a:solidFill>
              <a:srgbClr val="C8F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5" name="Rectangle 791"/>
            <p:cNvSpPr>
              <a:spLocks noChangeArrowheads="1"/>
            </p:cNvSpPr>
            <p:nvPr/>
          </p:nvSpPr>
          <p:spPr bwMode="auto">
            <a:xfrm>
              <a:off x="4821" y="1358"/>
              <a:ext cx="202" cy="65"/>
            </a:xfrm>
            <a:prstGeom prst="rect">
              <a:avLst/>
            </a:prstGeom>
            <a:solidFill>
              <a:srgbClr val="C9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6" name="Rectangle 792"/>
            <p:cNvSpPr>
              <a:spLocks noChangeArrowheads="1"/>
            </p:cNvSpPr>
            <p:nvPr/>
          </p:nvSpPr>
          <p:spPr bwMode="auto">
            <a:xfrm>
              <a:off x="5023" y="1358"/>
              <a:ext cx="153" cy="65"/>
            </a:xfrm>
            <a:prstGeom prst="rect">
              <a:avLst/>
            </a:prstGeom>
            <a:solidFill>
              <a:srgbClr val="CBF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7" name="Rectangle 793"/>
            <p:cNvSpPr>
              <a:spLocks noChangeArrowheads="1"/>
            </p:cNvSpPr>
            <p:nvPr/>
          </p:nvSpPr>
          <p:spPr bwMode="auto">
            <a:xfrm>
              <a:off x="5176" y="1358"/>
              <a:ext cx="92" cy="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37" name="Group 888"/>
          <p:cNvGrpSpPr>
            <a:grpSpLocks/>
          </p:cNvGrpSpPr>
          <p:nvPr/>
        </p:nvGrpSpPr>
        <p:grpSpPr bwMode="auto">
          <a:xfrm>
            <a:off x="8088313" y="971550"/>
            <a:ext cx="274637" cy="5626100"/>
            <a:chOff x="5095" y="612"/>
            <a:chExt cx="173" cy="3544"/>
          </a:xfrm>
        </p:grpSpPr>
        <p:sp>
          <p:nvSpPr>
            <p:cNvPr id="13415" name="Rectangle 795"/>
            <p:cNvSpPr>
              <a:spLocks noChangeArrowheads="1"/>
            </p:cNvSpPr>
            <p:nvPr/>
          </p:nvSpPr>
          <p:spPr bwMode="auto">
            <a:xfrm>
              <a:off x="5095" y="612"/>
              <a:ext cx="2" cy="3544"/>
            </a:xfrm>
            <a:prstGeom prst="rect">
              <a:avLst/>
            </a:prstGeom>
            <a:solidFill>
              <a:srgbClr val="0001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 name="Rectangle 796"/>
            <p:cNvSpPr>
              <a:spLocks noChangeArrowheads="1"/>
            </p:cNvSpPr>
            <p:nvPr/>
          </p:nvSpPr>
          <p:spPr bwMode="auto">
            <a:xfrm>
              <a:off x="5097" y="612"/>
              <a:ext cx="2" cy="3544"/>
            </a:xfrm>
            <a:prstGeom prst="rect">
              <a:avLst/>
            </a:prstGeom>
            <a:solidFill>
              <a:srgbClr val="0009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7" name="Rectangle 797"/>
            <p:cNvSpPr>
              <a:spLocks noChangeArrowheads="1"/>
            </p:cNvSpPr>
            <p:nvPr/>
          </p:nvSpPr>
          <p:spPr bwMode="auto">
            <a:xfrm>
              <a:off x="5099" y="612"/>
              <a:ext cx="2" cy="3544"/>
            </a:xfrm>
            <a:prstGeom prst="rect">
              <a:avLst/>
            </a:prstGeom>
            <a:solidFill>
              <a:srgbClr val="050D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 name="Rectangle 798"/>
            <p:cNvSpPr>
              <a:spLocks noChangeArrowheads="1"/>
            </p:cNvSpPr>
            <p:nvPr/>
          </p:nvSpPr>
          <p:spPr bwMode="auto">
            <a:xfrm>
              <a:off x="5101" y="612"/>
              <a:ext cx="1" cy="3544"/>
            </a:xfrm>
            <a:prstGeom prst="rect">
              <a:avLst/>
            </a:prstGeom>
            <a:solidFill>
              <a:srgbClr val="0B1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 name="Rectangle 799"/>
            <p:cNvSpPr>
              <a:spLocks noChangeArrowheads="1"/>
            </p:cNvSpPr>
            <p:nvPr/>
          </p:nvSpPr>
          <p:spPr bwMode="auto">
            <a:xfrm>
              <a:off x="5102" y="612"/>
              <a:ext cx="2" cy="3544"/>
            </a:xfrm>
            <a:prstGeom prst="rect">
              <a:avLst/>
            </a:prstGeom>
            <a:solidFill>
              <a:srgbClr val="0B14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0" name="Rectangle 800"/>
            <p:cNvSpPr>
              <a:spLocks noChangeArrowheads="1"/>
            </p:cNvSpPr>
            <p:nvPr/>
          </p:nvSpPr>
          <p:spPr bwMode="auto">
            <a:xfrm>
              <a:off x="5104" y="612"/>
              <a:ext cx="2" cy="3544"/>
            </a:xfrm>
            <a:prstGeom prst="rect">
              <a:avLst/>
            </a:prstGeom>
            <a:solidFill>
              <a:srgbClr val="0B1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1" name="Rectangle 801"/>
            <p:cNvSpPr>
              <a:spLocks noChangeArrowheads="1"/>
            </p:cNvSpPr>
            <p:nvPr/>
          </p:nvSpPr>
          <p:spPr bwMode="auto">
            <a:xfrm>
              <a:off x="5106" y="612"/>
              <a:ext cx="2" cy="3544"/>
            </a:xfrm>
            <a:prstGeom prst="rect">
              <a:avLst/>
            </a:prstGeom>
            <a:solidFill>
              <a:srgbClr val="0B1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2" name="Rectangle 802"/>
            <p:cNvSpPr>
              <a:spLocks noChangeArrowheads="1"/>
            </p:cNvSpPr>
            <p:nvPr/>
          </p:nvSpPr>
          <p:spPr bwMode="auto">
            <a:xfrm>
              <a:off x="5108" y="612"/>
              <a:ext cx="2" cy="3544"/>
            </a:xfrm>
            <a:prstGeom prst="rect">
              <a:avLst/>
            </a:prstGeom>
            <a:solidFill>
              <a:srgbClr val="0E1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3" name="Rectangle 803"/>
            <p:cNvSpPr>
              <a:spLocks noChangeArrowheads="1"/>
            </p:cNvSpPr>
            <p:nvPr/>
          </p:nvSpPr>
          <p:spPr bwMode="auto">
            <a:xfrm>
              <a:off x="5110" y="612"/>
              <a:ext cx="1" cy="3544"/>
            </a:xfrm>
            <a:prstGeom prst="rect">
              <a:avLst/>
            </a:prstGeom>
            <a:solidFill>
              <a:srgbClr val="102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4" name="Rectangle 804"/>
            <p:cNvSpPr>
              <a:spLocks noChangeArrowheads="1"/>
            </p:cNvSpPr>
            <p:nvPr/>
          </p:nvSpPr>
          <p:spPr bwMode="auto">
            <a:xfrm>
              <a:off x="5111" y="612"/>
              <a:ext cx="2" cy="3544"/>
            </a:xfrm>
            <a:prstGeom prst="rect">
              <a:avLst/>
            </a:prstGeom>
            <a:solidFill>
              <a:srgbClr val="122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5" name="Rectangle 805"/>
            <p:cNvSpPr>
              <a:spLocks noChangeArrowheads="1"/>
            </p:cNvSpPr>
            <p:nvPr/>
          </p:nvSpPr>
          <p:spPr bwMode="auto">
            <a:xfrm>
              <a:off x="5113" y="612"/>
              <a:ext cx="2" cy="3544"/>
            </a:xfrm>
            <a:prstGeom prst="rect">
              <a:avLst/>
            </a:prstGeom>
            <a:solidFill>
              <a:srgbClr val="122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6" name="Rectangle 806"/>
            <p:cNvSpPr>
              <a:spLocks noChangeArrowheads="1"/>
            </p:cNvSpPr>
            <p:nvPr/>
          </p:nvSpPr>
          <p:spPr bwMode="auto">
            <a:xfrm>
              <a:off x="5115" y="612"/>
              <a:ext cx="2" cy="3544"/>
            </a:xfrm>
            <a:prstGeom prst="rect">
              <a:avLst/>
            </a:prstGeom>
            <a:solidFill>
              <a:srgbClr val="1327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7" name="Rectangle 807"/>
            <p:cNvSpPr>
              <a:spLocks noChangeArrowheads="1"/>
            </p:cNvSpPr>
            <p:nvPr/>
          </p:nvSpPr>
          <p:spPr bwMode="auto">
            <a:xfrm>
              <a:off x="5117" y="612"/>
              <a:ext cx="2" cy="3544"/>
            </a:xfrm>
            <a:prstGeom prst="rect">
              <a:avLst/>
            </a:prstGeom>
            <a:solidFill>
              <a:srgbClr val="152A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8" name="Rectangle 808"/>
            <p:cNvSpPr>
              <a:spLocks noChangeArrowheads="1"/>
            </p:cNvSpPr>
            <p:nvPr/>
          </p:nvSpPr>
          <p:spPr bwMode="auto">
            <a:xfrm>
              <a:off x="5119" y="612"/>
              <a:ext cx="1" cy="3544"/>
            </a:xfrm>
            <a:prstGeom prst="rect">
              <a:avLst/>
            </a:prstGeom>
            <a:solidFill>
              <a:srgbClr val="172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9" name="Rectangle 809"/>
            <p:cNvSpPr>
              <a:spLocks noChangeArrowheads="1"/>
            </p:cNvSpPr>
            <p:nvPr/>
          </p:nvSpPr>
          <p:spPr bwMode="auto">
            <a:xfrm>
              <a:off x="5120" y="612"/>
              <a:ext cx="2" cy="3544"/>
            </a:xfrm>
            <a:prstGeom prst="rect">
              <a:avLst/>
            </a:prstGeom>
            <a:solidFill>
              <a:srgbClr val="183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0" name="Rectangle 810"/>
            <p:cNvSpPr>
              <a:spLocks noChangeArrowheads="1"/>
            </p:cNvSpPr>
            <p:nvPr/>
          </p:nvSpPr>
          <p:spPr bwMode="auto">
            <a:xfrm>
              <a:off x="5122" y="612"/>
              <a:ext cx="2" cy="3544"/>
            </a:xfrm>
            <a:prstGeom prst="rect">
              <a:avLst/>
            </a:prstGeom>
            <a:solidFill>
              <a:srgbClr val="1933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1" name="Rectangle 811"/>
            <p:cNvSpPr>
              <a:spLocks noChangeArrowheads="1"/>
            </p:cNvSpPr>
            <p:nvPr/>
          </p:nvSpPr>
          <p:spPr bwMode="auto">
            <a:xfrm>
              <a:off x="5124" y="612"/>
              <a:ext cx="2" cy="3544"/>
            </a:xfrm>
            <a:prstGeom prst="rect">
              <a:avLst/>
            </a:prstGeom>
            <a:solidFill>
              <a:srgbClr val="1B36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2" name="Rectangle 812"/>
            <p:cNvSpPr>
              <a:spLocks noChangeArrowheads="1"/>
            </p:cNvSpPr>
            <p:nvPr/>
          </p:nvSpPr>
          <p:spPr bwMode="auto">
            <a:xfrm>
              <a:off x="5126" y="612"/>
              <a:ext cx="2" cy="3544"/>
            </a:xfrm>
            <a:prstGeom prst="rect">
              <a:avLst/>
            </a:prstGeom>
            <a:solidFill>
              <a:srgbClr val="1D39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3" name="Rectangle 813"/>
            <p:cNvSpPr>
              <a:spLocks noChangeArrowheads="1"/>
            </p:cNvSpPr>
            <p:nvPr/>
          </p:nvSpPr>
          <p:spPr bwMode="auto">
            <a:xfrm>
              <a:off x="5128" y="612"/>
              <a:ext cx="1" cy="3544"/>
            </a:xfrm>
            <a:prstGeom prst="rect">
              <a:avLst/>
            </a:prstGeom>
            <a:solidFill>
              <a:srgbClr val="1E3B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4" name="Rectangle 814"/>
            <p:cNvSpPr>
              <a:spLocks noChangeArrowheads="1"/>
            </p:cNvSpPr>
            <p:nvPr/>
          </p:nvSpPr>
          <p:spPr bwMode="auto">
            <a:xfrm>
              <a:off x="5129" y="612"/>
              <a:ext cx="2" cy="3544"/>
            </a:xfrm>
            <a:prstGeom prst="rect">
              <a:avLst/>
            </a:prstGeom>
            <a:solidFill>
              <a:srgbClr val="1F3E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5" name="Rectangle 815"/>
            <p:cNvSpPr>
              <a:spLocks noChangeArrowheads="1"/>
            </p:cNvSpPr>
            <p:nvPr/>
          </p:nvSpPr>
          <p:spPr bwMode="auto">
            <a:xfrm>
              <a:off x="5131" y="612"/>
              <a:ext cx="2" cy="3544"/>
            </a:xfrm>
            <a:prstGeom prst="rect">
              <a:avLst/>
            </a:prstGeom>
            <a:solidFill>
              <a:srgbClr val="204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6" name="Rectangle 816"/>
            <p:cNvSpPr>
              <a:spLocks noChangeArrowheads="1"/>
            </p:cNvSpPr>
            <p:nvPr/>
          </p:nvSpPr>
          <p:spPr bwMode="auto">
            <a:xfrm>
              <a:off x="5133" y="612"/>
              <a:ext cx="2" cy="3544"/>
            </a:xfrm>
            <a:prstGeom prst="rect">
              <a:avLst/>
            </a:prstGeom>
            <a:solidFill>
              <a:srgbClr val="2243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7" name="Rectangle 817"/>
            <p:cNvSpPr>
              <a:spLocks noChangeArrowheads="1"/>
            </p:cNvSpPr>
            <p:nvPr/>
          </p:nvSpPr>
          <p:spPr bwMode="auto">
            <a:xfrm>
              <a:off x="5135" y="612"/>
              <a:ext cx="2" cy="3544"/>
            </a:xfrm>
            <a:prstGeom prst="rect">
              <a:avLst/>
            </a:prstGeom>
            <a:solidFill>
              <a:srgbClr val="2346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8" name="Rectangle 818"/>
            <p:cNvSpPr>
              <a:spLocks noChangeArrowheads="1"/>
            </p:cNvSpPr>
            <p:nvPr/>
          </p:nvSpPr>
          <p:spPr bwMode="auto">
            <a:xfrm>
              <a:off x="5137" y="612"/>
              <a:ext cx="1" cy="3544"/>
            </a:xfrm>
            <a:prstGeom prst="rect">
              <a:avLst/>
            </a:prstGeom>
            <a:solidFill>
              <a:srgbClr val="2448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9" name="Rectangle 819"/>
            <p:cNvSpPr>
              <a:spLocks noChangeArrowheads="1"/>
            </p:cNvSpPr>
            <p:nvPr/>
          </p:nvSpPr>
          <p:spPr bwMode="auto">
            <a:xfrm>
              <a:off x="5138" y="612"/>
              <a:ext cx="2" cy="3544"/>
            </a:xfrm>
            <a:prstGeom prst="rect">
              <a:avLst/>
            </a:prstGeom>
            <a:solidFill>
              <a:srgbClr val="254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0" name="Rectangle 820"/>
            <p:cNvSpPr>
              <a:spLocks noChangeArrowheads="1"/>
            </p:cNvSpPr>
            <p:nvPr/>
          </p:nvSpPr>
          <p:spPr bwMode="auto">
            <a:xfrm>
              <a:off x="5140" y="612"/>
              <a:ext cx="2" cy="3544"/>
            </a:xfrm>
            <a:prstGeom prst="rect">
              <a:avLst/>
            </a:prstGeom>
            <a:solidFill>
              <a:srgbClr val="274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1" name="Rectangle 821"/>
            <p:cNvSpPr>
              <a:spLocks noChangeArrowheads="1"/>
            </p:cNvSpPr>
            <p:nvPr/>
          </p:nvSpPr>
          <p:spPr bwMode="auto">
            <a:xfrm>
              <a:off x="5142" y="612"/>
              <a:ext cx="2" cy="3544"/>
            </a:xfrm>
            <a:prstGeom prst="rect">
              <a:avLst/>
            </a:prstGeom>
            <a:solidFill>
              <a:srgbClr val="284F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2" name="Rectangle 822"/>
            <p:cNvSpPr>
              <a:spLocks noChangeArrowheads="1"/>
            </p:cNvSpPr>
            <p:nvPr/>
          </p:nvSpPr>
          <p:spPr bwMode="auto">
            <a:xfrm>
              <a:off x="5144" y="612"/>
              <a:ext cx="2" cy="3544"/>
            </a:xfrm>
            <a:prstGeom prst="rect">
              <a:avLst/>
            </a:prstGeom>
            <a:solidFill>
              <a:srgbClr val="2951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3" name="Rectangle 823"/>
            <p:cNvSpPr>
              <a:spLocks noChangeArrowheads="1"/>
            </p:cNvSpPr>
            <p:nvPr/>
          </p:nvSpPr>
          <p:spPr bwMode="auto">
            <a:xfrm>
              <a:off x="5146" y="612"/>
              <a:ext cx="1" cy="3544"/>
            </a:xfrm>
            <a:prstGeom prst="rect">
              <a:avLst/>
            </a:prstGeom>
            <a:solidFill>
              <a:srgbClr val="2A5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4" name="Rectangle 824"/>
            <p:cNvSpPr>
              <a:spLocks noChangeArrowheads="1"/>
            </p:cNvSpPr>
            <p:nvPr/>
          </p:nvSpPr>
          <p:spPr bwMode="auto">
            <a:xfrm>
              <a:off x="5147" y="612"/>
              <a:ext cx="2" cy="3544"/>
            </a:xfrm>
            <a:prstGeom prst="rect">
              <a:avLst/>
            </a:prstGeom>
            <a:solidFill>
              <a:srgbClr val="2B55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5" name="Rectangle 825"/>
            <p:cNvSpPr>
              <a:spLocks noChangeArrowheads="1"/>
            </p:cNvSpPr>
            <p:nvPr/>
          </p:nvSpPr>
          <p:spPr bwMode="auto">
            <a:xfrm>
              <a:off x="5149" y="612"/>
              <a:ext cx="2" cy="3544"/>
            </a:xfrm>
            <a:prstGeom prst="rect">
              <a:avLst/>
            </a:prstGeom>
            <a:solidFill>
              <a:srgbClr val="2C5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6" name="Rectangle 826"/>
            <p:cNvSpPr>
              <a:spLocks noChangeArrowheads="1"/>
            </p:cNvSpPr>
            <p:nvPr/>
          </p:nvSpPr>
          <p:spPr bwMode="auto">
            <a:xfrm>
              <a:off x="5151" y="612"/>
              <a:ext cx="2" cy="3544"/>
            </a:xfrm>
            <a:prstGeom prst="rect">
              <a:avLst/>
            </a:prstGeom>
            <a:solidFill>
              <a:srgbClr val="2D59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7" name="Rectangle 827"/>
            <p:cNvSpPr>
              <a:spLocks noChangeArrowheads="1"/>
            </p:cNvSpPr>
            <p:nvPr/>
          </p:nvSpPr>
          <p:spPr bwMode="auto">
            <a:xfrm>
              <a:off x="5153" y="612"/>
              <a:ext cx="2" cy="3544"/>
            </a:xfrm>
            <a:prstGeom prst="rect">
              <a:avLst/>
            </a:prstGeom>
            <a:solidFill>
              <a:srgbClr val="2D5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8" name="Rectangle 828"/>
            <p:cNvSpPr>
              <a:spLocks noChangeArrowheads="1"/>
            </p:cNvSpPr>
            <p:nvPr/>
          </p:nvSpPr>
          <p:spPr bwMode="auto">
            <a:xfrm>
              <a:off x="5155" y="612"/>
              <a:ext cx="1" cy="3544"/>
            </a:xfrm>
            <a:prstGeom prst="rect">
              <a:avLst/>
            </a:prstGeom>
            <a:solidFill>
              <a:srgbClr val="2D5B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9" name="Rectangle 829"/>
            <p:cNvSpPr>
              <a:spLocks noChangeArrowheads="1"/>
            </p:cNvSpPr>
            <p:nvPr/>
          </p:nvSpPr>
          <p:spPr bwMode="auto">
            <a:xfrm>
              <a:off x="5156" y="612"/>
              <a:ext cx="2" cy="3544"/>
            </a:xfrm>
            <a:prstGeom prst="rect">
              <a:avLst/>
            </a:prstGeom>
            <a:solidFill>
              <a:srgbClr val="2E5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0" name="Rectangle 830"/>
            <p:cNvSpPr>
              <a:spLocks noChangeArrowheads="1"/>
            </p:cNvSpPr>
            <p:nvPr/>
          </p:nvSpPr>
          <p:spPr bwMode="auto">
            <a:xfrm>
              <a:off x="5158" y="612"/>
              <a:ext cx="2" cy="3544"/>
            </a:xfrm>
            <a:prstGeom prst="rect">
              <a:avLst/>
            </a:prstGeom>
            <a:solidFill>
              <a:srgbClr val="2E5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1" name="Rectangle 831"/>
            <p:cNvSpPr>
              <a:spLocks noChangeArrowheads="1"/>
            </p:cNvSpPr>
            <p:nvPr/>
          </p:nvSpPr>
          <p:spPr bwMode="auto">
            <a:xfrm>
              <a:off x="5160"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2" name="Rectangle 832"/>
            <p:cNvSpPr>
              <a:spLocks noChangeArrowheads="1"/>
            </p:cNvSpPr>
            <p:nvPr/>
          </p:nvSpPr>
          <p:spPr bwMode="auto">
            <a:xfrm>
              <a:off x="5162" y="612"/>
              <a:ext cx="2" cy="3544"/>
            </a:xfrm>
            <a:prstGeom prst="rect">
              <a:avLst/>
            </a:prstGeom>
            <a:solidFill>
              <a:srgbClr val="306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3" name="Rectangle 833"/>
            <p:cNvSpPr>
              <a:spLocks noChangeArrowheads="1"/>
            </p:cNvSpPr>
            <p:nvPr/>
          </p:nvSpPr>
          <p:spPr bwMode="auto">
            <a:xfrm>
              <a:off x="5164"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4" name="Rectangle 834"/>
            <p:cNvSpPr>
              <a:spLocks noChangeArrowheads="1"/>
            </p:cNvSpPr>
            <p:nvPr/>
          </p:nvSpPr>
          <p:spPr bwMode="auto">
            <a:xfrm>
              <a:off x="5165"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5" name="Rectangle 835"/>
            <p:cNvSpPr>
              <a:spLocks noChangeArrowheads="1"/>
            </p:cNvSpPr>
            <p:nvPr/>
          </p:nvSpPr>
          <p:spPr bwMode="auto">
            <a:xfrm>
              <a:off x="5167"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6" name="Rectangle 836"/>
            <p:cNvSpPr>
              <a:spLocks noChangeArrowheads="1"/>
            </p:cNvSpPr>
            <p:nvPr/>
          </p:nvSpPr>
          <p:spPr bwMode="auto">
            <a:xfrm>
              <a:off x="5169" y="612"/>
              <a:ext cx="2" cy="3544"/>
            </a:xfrm>
            <a:prstGeom prst="rect">
              <a:avLst/>
            </a:prstGeom>
            <a:solidFill>
              <a:srgbClr val="3263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7" name="Rectangle 837"/>
            <p:cNvSpPr>
              <a:spLocks noChangeArrowheads="1"/>
            </p:cNvSpPr>
            <p:nvPr/>
          </p:nvSpPr>
          <p:spPr bwMode="auto">
            <a:xfrm>
              <a:off x="5171"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8" name="Rectangle 838"/>
            <p:cNvSpPr>
              <a:spLocks noChangeArrowheads="1"/>
            </p:cNvSpPr>
            <p:nvPr/>
          </p:nvSpPr>
          <p:spPr bwMode="auto">
            <a:xfrm>
              <a:off x="5173" y="612"/>
              <a:ext cx="3"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9" name="Rectangle 839"/>
            <p:cNvSpPr>
              <a:spLocks noChangeArrowheads="1"/>
            </p:cNvSpPr>
            <p:nvPr/>
          </p:nvSpPr>
          <p:spPr bwMode="auto">
            <a:xfrm>
              <a:off x="5176"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0" name="Rectangle 840"/>
            <p:cNvSpPr>
              <a:spLocks noChangeArrowheads="1"/>
            </p:cNvSpPr>
            <p:nvPr/>
          </p:nvSpPr>
          <p:spPr bwMode="auto">
            <a:xfrm>
              <a:off x="5178"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1" name="Rectangle 841"/>
            <p:cNvSpPr>
              <a:spLocks noChangeArrowheads="1"/>
            </p:cNvSpPr>
            <p:nvPr/>
          </p:nvSpPr>
          <p:spPr bwMode="auto">
            <a:xfrm>
              <a:off x="5182" y="612"/>
              <a:ext cx="1" cy="3544"/>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2" name="Rectangle 842"/>
            <p:cNvSpPr>
              <a:spLocks noChangeArrowheads="1"/>
            </p:cNvSpPr>
            <p:nvPr/>
          </p:nvSpPr>
          <p:spPr bwMode="auto">
            <a:xfrm>
              <a:off x="5183"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3" name="Rectangle 843"/>
            <p:cNvSpPr>
              <a:spLocks noChangeArrowheads="1"/>
            </p:cNvSpPr>
            <p:nvPr/>
          </p:nvSpPr>
          <p:spPr bwMode="auto">
            <a:xfrm>
              <a:off x="5187"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4" name="Rectangle 844"/>
            <p:cNvSpPr>
              <a:spLocks noChangeArrowheads="1"/>
            </p:cNvSpPr>
            <p:nvPr/>
          </p:nvSpPr>
          <p:spPr bwMode="auto">
            <a:xfrm>
              <a:off x="5189" y="612"/>
              <a:ext cx="2"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5" name="Rectangle 845"/>
            <p:cNvSpPr>
              <a:spLocks noChangeArrowheads="1"/>
            </p:cNvSpPr>
            <p:nvPr/>
          </p:nvSpPr>
          <p:spPr bwMode="auto">
            <a:xfrm>
              <a:off x="5191" y="612"/>
              <a:ext cx="1" cy="3544"/>
            </a:xfrm>
            <a:prstGeom prst="rect">
              <a:avLst/>
            </a:prstGeom>
            <a:solidFill>
              <a:srgbClr val="3265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6" name="Rectangle 846"/>
            <p:cNvSpPr>
              <a:spLocks noChangeArrowheads="1"/>
            </p:cNvSpPr>
            <p:nvPr/>
          </p:nvSpPr>
          <p:spPr bwMode="auto">
            <a:xfrm>
              <a:off x="5192"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7" name="Rectangle 847"/>
            <p:cNvSpPr>
              <a:spLocks noChangeArrowheads="1"/>
            </p:cNvSpPr>
            <p:nvPr/>
          </p:nvSpPr>
          <p:spPr bwMode="auto">
            <a:xfrm>
              <a:off x="5194" y="612"/>
              <a:ext cx="2" cy="3544"/>
            </a:xfrm>
            <a:prstGeom prst="rect">
              <a:avLst/>
            </a:prstGeom>
            <a:solidFill>
              <a:srgbClr val="3263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8" name="Rectangle 848"/>
            <p:cNvSpPr>
              <a:spLocks noChangeArrowheads="1"/>
            </p:cNvSpPr>
            <p:nvPr/>
          </p:nvSpPr>
          <p:spPr bwMode="auto">
            <a:xfrm>
              <a:off x="5196"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9" name="Rectangle 849"/>
            <p:cNvSpPr>
              <a:spLocks noChangeArrowheads="1"/>
            </p:cNvSpPr>
            <p:nvPr/>
          </p:nvSpPr>
          <p:spPr bwMode="auto">
            <a:xfrm>
              <a:off x="5198"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0" name="Rectangle 850"/>
            <p:cNvSpPr>
              <a:spLocks noChangeArrowheads="1"/>
            </p:cNvSpPr>
            <p:nvPr/>
          </p:nvSpPr>
          <p:spPr bwMode="auto">
            <a:xfrm>
              <a:off x="5200"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1" name="Rectangle 851"/>
            <p:cNvSpPr>
              <a:spLocks noChangeArrowheads="1"/>
            </p:cNvSpPr>
            <p:nvPr/>
          </p:nvSpPr>
          <p:spPr bwMode="auto">
            <a:xfrm>
              <a:off x="5201" y="612"/>
              <a:ext cx="2" cy="3544"/>
            </a:xfrm>
            <a:prstGeom prst="rect">
              <a:avLst/>
            </a:prstGeom>
            <a:solidFill>
              <a:srgbClr val="306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2" name="Rectangle 852"/>
            <p:cNvSpPr>
              <a:spLocks noChangeArrowheads="1"/>
            </p:cNvSpPr>
            <p:nvPr/>
          </p:nvSpPr>
          <p:spPr bwMode="auto">
            <a:xfrm>
              <a:off x="5203"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3" name="Rectangle 853"/>
            <p:cNvSpPr>
              <a:spLocks noChangeArrowheads="1"/>
            </p:cNvSpPr>
            <p:nvPr/>
          </p:nvSpPr>
          <p:spPr bwMode="auto">
            <a:xfrm>
              <a:off x="5205" y="612"/>
              <a:ext cx="2" cy="3544"/>
            </a:xfrm>
            <a:prstGeom prst="rect">
              <a:avLst/>
            </a:prstGeom>
            <a:solidFill>
              <a:srgbClr val="2E5D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4" name="Rectangle 854"/>
            <p:cNvSpPr>
              <a:spLocks noChangeArrowheads="1"/>
            </p:cNvSpPr>
            <p:nvPr/>
          </p:nvSpPr>
          <p:spPr bwMode="auto">
            <a:xfrm>
              <a:off x="5207" y="612"/>
              <a:ext cx="2" cy="3544"/>
            </a:xfrm>
            <a:prstGeom prst="rect">
              <a:avLst/>
            </a:prstGeom>
            <a:solidFill>
              <a:srgbClr val="2E5C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5" name="Rectangle 855"/>
            <p:cNvSpPr>
              <a:spLocks noChangeArrowheads="1"/>
            </p:cNvSpPr>
            <p:nvPr/>
          </p:nvSpPr>
          <p:spPr bwMode="auto">
            <a:xfrm>
              <a:off x="5209" y="612"/>
              <a:ext cx="1" cy="3544"/>
            </a:xfrm>
            <a:prstGeom prst="rect">
              <a:avLst/>
            </a:prstGeom>
            <a:solidFill>
              <a:srgbClr val="2D5B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6" name="Rectangle 856"/>
            <p:cNvSpPr>
              <a:spLocks noChangeArrowheads="1"/>
            </p:cNvSpPr>
            <p:nvPr/>
          </p:nvSpPr>
          <p:spPr bwMode="auto">
            <a:xfrm>
              <a:off x="5210" y="612"/>
              <a:ext cx="2" cy="3544"/>
            </a:xfrm>
            <a:prstGeom prst="rect">
              <a:avLst/>
            </a:prstGeom>
            <a:solidFill>
              <a:srgbClr val="2D5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7" name="Rectangle 857"/>
            <p:cNvSpPr>
              <a:spLocks noChangeArrowheads="1"/>
            </p:cNvSpPr>
            <p:nvPr/>
          </p:nvSpPr>
          <p:spPr bwMode="auto">
            <a:xfrm>
              <a:off x="5212" y="612"/>
              <a:ext cx="2" cy="3544"/>
            </a:xfrm>
            <a:prstGeom prst="rect">
              <a:avLst/>
            </a:prstGeom>
            <a:solidFill>
              <a:srgbClr val="2D58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8" name="Rectangle 858"/>
            <p:cNvSpPr>
              <a:spLocks noChangeArrowheads="1"/>
            </p:cNvSpPr>
            <p:nvPr/>
          </p:nvSpPr>
          <p:spPr bwMode="auto">
            <a:xfrm>
              <a:off x="5214" y="612"/>
              <a:ext cx="2" cy="3544"/>
            </a:xfrm>
            <a:prstGeom prst="rect">
              <a:avLst/>
            </a:prstGeom>
            <a:solidFill>
              <a:srgbClr val="2C57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9" name="Rectangle 859"/>
            <p:cNvSpPr>
              <a:spLocks noChangeArrowheads="1"/>
            </p:cNvSpPr>
            <p:nvPr/>
          </p:nvSpPr>
          <p:spPr bwMode="auto">
            <a:xfrm>
              <a:off x="5216" y="612"/>
              <a:ext cx="2" cy="3544"/>
            </a:xfrm>
            <a:prstGeom prst="rect">
              <a:avLst/>
            </a:prstGeom>
            <a:solidFill>
              <a:srgbClr val="2A55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0" name="Rectangle 860"/>
            <p:cNvSpPr>
              <a:spLocks noChangeArrowheads="1"/>
            </p:cNvSpPr>
            <p:nvPr/>
          </p:nvSpPr>
          <p:spPr bwMode="auto">
            <a:xfrm>
              <a:off x="5218" y="612"/>
              <a:ext cx="2" cy="3544"/>
            </a:xfrm>
            <a:prstGeom prst="rect">
              <a:avLst/>
            </a:prstGeom>
            <a:solidFill>
              <a:srgbClr val="2A5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1" name="Rectangle 861"/>
            <p:cNvSpPr>
              <a:spLocks noChangeArrowheads="1"/>
            </p:cNvSpPr>
            <p:nvPr/>
          </p:nvSpPr>
          <p:spPr bwMode="auto">
            <a:xfrm>
              <a:off x="5220" y="612"/>
              <a:ext cx="1" cy="3544"/>
            </a:xfrm>
            <a:prstGeom prst="rect">
              <a:avLst/>
            </a:prstGeom>
            <a:solidFill>
              <a:srgbClr val="2951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2" name="Rectangle 862"/>
            <p:cNvSpPr>
              <a:spLocks noChangeArrowheads="1"/>
            </p:cNvSpPr>
            <p:nvPr/>
          </p:nvSpPr>
          <p:spPr bwMode="auto">
            <a:xfrm>
              <a:off x="5221" y="612"/>
              <a:ext cx="2" cy="3544"/>
            </a:xfrm>
            <a:prstGeom prst="rect">
              <a:avLst/>
            </a:prstGeom>
            <a:solidFill>
              <a:srgbClr val="274F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3" name="Rectangle 863"/>
            <p:cNvSpPr>
              <a:spLocks noChangeArrowheads="1"/>
            </p:cNvSpPr>
            <p:nvPr/>
          </p:nvSpPr>
          <p:spPr bwMode="auto">
            <a:xfrm>
              <a:off x="5223" y="612"/>
              <a:ext cx="2" cy="3544"/>
            </a:xfrm>
            <a:prstGeom prst="rect">
              <a:avLst/>
            </a:prstGeom>
            <a:solidFill>
              <a:srgbClr val="264C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4" name="Rectangle 864"/>
            <p:cNvSpPr>
              <a:spLocks noChangeArrowheads="1"/>
            </p:cNvSpPr>
            <p:nvPr/>
          </p:nvSpPr>
          <p:spPr bwMode="auto">
            <a:xfrm>
              <a:off x="5225" y="612"/>
              <a:ext cx="2" cy="3544"/>
            </a:xfrm>
            <a:prstGeom prst="rect">
              <a:avLst/>
            </a:prstGeom>
            <a:solidFill>
              <a:srgbClr val="254A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5" name="Rectangle 865"/>
            <p:cNvSpPr>
              <a:spLocks noChangeArrowheads="1"/>
            </p:cNvSpPr>
            <p:nvPr/>
          </p:nvSpPr>
          <p:spPr bwMode="auto">
            <a:xfrm>
              <a:off x="5227" y="612"/>
              <a:ext cx="2" cy="3544"/>
            </a:xfrm>
            <a:prstGeom prst="rect">
              <a:avLst/>
            </a:prstGeom>
            <a:solidFill>
              <a:srgbClr val="234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6" name="Rectangle 866"/>
            <p:cNvSpPr>
              <a:spLocks noChangeArrowheads="1"/>
            </p:cNvSpPr>
            <p:nvPr/>
          </p:nvSpPr>
          <p:spPr bwMode="auto">
            <a:xfrm>
              <a:off x="5229" y="612"/>
              <a:ext cx="1" cy="3544"/>
            </a:xfrm>
            <a:prstGeom prst="rect">
              <a:avLst/>
            </a:prstGeom>
            <a:solidFill>
              <a:srgbClr val="2345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7" name="Rectangle 867"/>
            <p:cNvSpPr>
              <a:spLocks noChangeArrowheads="1"/>
            </p:cNvSpPr>
            <p:nvPr/>
          </p:nvSpPr>
          <p:spPr bwMode="auto">
            <a:xfrm>
              <a:off x="5230" y="612"/>
              <a:ext cx="2" cy="3544"/>
            </a:xfrm>
            <a:prstGeom prst="rect">
              <a:avLst/>
            </a:prstGeom>
            <a:solidFill>
              <a:srgbClr val="2243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8" name="Rectangle 868"/>
            <p:cNvSpPr>
              <a:spLocks noChangeArrowheads="1"/>
            </p:cNvSpPr>
            <p:nvPr/>
          </p:nvSpPr>
          <p:spPr bwMode="auto">
            <a:xfrm>
              <a:off x="5232" y="612"/>
              <a:ext cx="2" cy="3544"/>
            </a:xfrm>
            <a:prstGeom prst="rect">
              <a:avLst/>
            </a:prstGeom>
            <a:solidFill>
              <a:srgbClr val="2040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9" name="Rectangle 869"/>
            <p:cNvSpPr>
              <a:spLocks noChangeArrowheads="1"/>
            </p:cNvSpPr>
            <p:nvPr/>
          </p:nvSpPr>
          <p:spPr bwMode="auto">
            <a:xfrm>
              <a:off x="5234" y="612"/>
              <a:ext cx="2" cy="3544"/>
            </a:xfrm>
            <a:prstGeom prst="rect">
              <a:avLst/>
            </a:prstGeom>
            <a:solidFill>
              <a:srgbClr val="1F3D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0" name="Rectangle 870"/>
            <p:cNvSpPr>
              <a:spLocks noChangeArrowheads="1"/>
            </p:cNvSpPr>
            <p:nvPr/>
          </p:nvSpPr>
          <p:spPr bwMode="auto">
            <a:xfrm>
              <a:off x="5236" y="612"/>
              <a:ext cx="2" cy="3544"/>
            </a:xfrm>
            <a:prstGeom prst="rect">
              <a:avLst/>
            </a:prstGeom>
            <a:solidFill>
              <a:srgbClr val="1E3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1" name="Rectangle 871"/>
            <p:cNvSpPr>
              <a:spLocks noChangeArrowheads="1"/>
            </p:cNvSpPr>
            <p:nvPr/>
          </p:nvSpPr>
          <p:spPr bwMode="auto">
            <a:xfrm>
              <a:off x="5238" y="612"/>
              <a:ext cx="1" cy="3544"/>
            </a:xfrm>
            <a:prstGeom prst="rect">
              <a:avLst/>
            </a:prstGeom>
            <a:solidFill>
              <a:srgbClr val="1C38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2" name="Rectangle 872"/>
            <p:cNvSpPr>
              <a:spLocks noChangeArrowheads="1"/>
            </p:cNvSpPr>
            <p:nvPr/>
          </p:nvSpPr>
          <p:spPr bwMode="auto">
            <a:xfrm>
              <a:off x="5239" y="612"/>
              <a:ext cx="2" cy="3544"/>
            </a:xfrm>
            <a:prstGeom prst="rect">
              <a:avLst/>
            </a:prstGeom>
            <a:solidFill>
              <a:srgbClr val="1B35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3" name="Rectangle 873"/>
            <p:cNvSpPr>
              <a:spLocks noChangeArrowheads="1"/>
            </p:cNvSpPr>
            <p:nvPr/>
          </p:nvSpPr>
          <p:spPr bwMode="auto">
            <a:xfrm>
              <a:off x="5241" y="612"/>
              <a:ext cx="2" cy="3544"/>
            </a:xfrm>
            <a:prstGeom prst="rect">
              <a:avLst/>
            </a:prstGeom>
            <a:solidFill>
              <a:srgbClr val="1932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4" name="Rectangle 874"/>
            <p:cNvSpPr>
              <a:spLocks noChangeArrowheads="1"/>
            </p:cNvSpPr>
            <p:nvPr/>
          </p:nvSpPr>
          <p:spPr bwMode="auto">
            <a:xfrm>
              <a:off x="5243" y="612"/>
              <a:ext cx="2" cy="3544"/>
            </a:xfrm>
            <a:prstGeom prst="rect">
              <a:avLst/>
            </a:prstGeom>
            <a:solidFill>
              <a:srgbClr val="172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5" name="Rectangle 875"/>
            <p:cNvSpPr>
              <a:spLocks noChangeArrowheads="1"/>
            </p:cNvSpPr>
            <p:nvPr/>
          </p:nvSpPr>
          <p:spPr bwMode="auto">
            <a:xfrm>
              <a:off x="5245" y="612"/>
              <a:ext cx="2" cy="3544"/>
            </a:xfrm>
            <a:prstGeom prst="rect">
              <a:avLst/>
            </a:prstGeom>
            <a:solidFill>
              <a:srgbClr val="162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6" name="Rectangle 876"/>
            <p:cNvSpPr>
              <a:spLocks noChangeArrowheads="1"/>
            </p:cNvSpPr>
            <p:nvPr/>
          </p:nvSpPr>
          <p:spPr bwMode="auto">
            <a:xfrm>
              <a:off x="5247" y="612"/>
              <a:ext cx="1" cy="3544"/>
            </a:xfrm>
            <a:prstGeom prst="rect">
              <a:avLst/>
            </a:prstGeom>
            <a:solidFill>
              <a:srgbClr val="152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7" name="Rectangle 877"/>
            <p:cNvSpPr>
              <a:spLocks noChangeArrowheads="1"/>
            </p:cNvSpPr>
            <p:nvPr/>
          </p:nvSpPr>
          <p:spPr bwMode="auto">
            <a:xfrm>
              <a:off x="5248" y="612"/>
              <a:ext cx="2" cy="3544"/>
            </a:xfrm>
            <a:prstGeom prst="rect">
              <a:avLst/>
            </a:prstGeom>
            <a:solidFill>
              <a:srgbClr val="132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8" name="Rectangle 878"/>
            <p:cNvSpPr>
              <a:spLocks noChangeArrowheads="1"/>
            </p:cNvSpPr>
            <p:nvPr/>
          </p:nvSpPr>
          <p:spPr bwMode="auto">
            <a:xfrm>
              <a:off x="5250" y="612"/>
              <a:ext cx="2" cy="3544"/>
            </a:xfrm>
            <a:prstGeom prst="rect">
              <a:avLst/>
            </a:prstGeom>
            <a:solidFill>
              <a:srgbClr val="1224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9" name="Rectangle 879"/>
            <p:cNvSpPr>
              <a:spLocks noChangeArrowheads="1"/>
            </p:cNvSpPr>
            <p:nvPr/>
          </p:nvSpPr>
          <p:spPr bwMode="auto">
            <a:xfrm>
              <a:off x="5252" y="612"/>
              <a:ext cx="2" cy="3544"/>
            </a:xfrm>
            <a:prstGeom prst="rect">
              <a:avLst/>
            </a:prstGeom>
            <a:solidFill>
              <a:srgbClr val="122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0" name="Rectangle 880"/>
            <p:cNvSpPr>
              <a:spLocks noChangeArrowheads="1"/>
            </p:cNvSpPr>
            <p:nvPr/>
          </p:nvSpPr>
          <p:spPr bwMode="auto">
            <a:xfrm>
              <a:off x="5254" y="612"/>
              <a:ext cx="2" cy="3544"/>
            </a:xfrm>
            <a:prstGeom prst="rect">
              <a:avLst/>
            </a:prstGeom>
            <a:solidFill>
              <a:srgbClr val="101F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1" name="Rectangle 881"/>
            <p:cNvSpPr>
              <a:spLocks noChangeArrowheads="1"/>
            </p:cNvSpPr>
            <p:nvPr/>
          </p:nvSpPr>
          <p:spPr bwMode="auto">
            <a:xfrm>
              <a:off x="5256" y="612"/>
              <a:ext cx="1" cy="3544"/>
            </a:xfrm>
            <a:prstGeom prst="rect">
              <a:avLst/>
            </a:prstGeom>
            <a:solidFill>
              <a:srgbClr val="0D1C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2" name="Rectangle 882"/>
            <p:cNvSpPr>
              <a:spLocks noChangeArrowheads="1"/>
            </p:cNvSpPr>
            <p:nvPr/>
          </p:nvSpPr>
          <p:spPr bwMode="auto">
            <a:xfrm>
              <a:off x="5257" y="612"/>
              <a:ext cx="2" cy="3544"/>
            </a:xfrm>
            <a:prstGeom prst="rect">
              <a:avLst/>
            </a:prstGeom>
            <a:solidFill>
              <a:srgbClr val="0B19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3" name="Rectangle 883"/>
            <p:cNvSpPr>
              <a:spLocks noChangeArrowheads="1"/>
            </p:cNvSpPr>
            <p:nvPr/>
          </p:nvSpPr>
          <p:spPr bwMode="auto">
            <a:xfrm>
              <a:off x="5259" y="612"/>
              <a:ext cx="2" cy="3544"/>
            </a:xfrm>
            <a:prstGeom prst="rect">
              <a:avLst/>
            </a:prstGeom>
            <a:solidFill>
              <a:srgbClr val="0B16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4" name="Rectangle 884"/>
            <p:cNvSpPr>
              <a:spLocks noChangeArrowheads="1"/>
            </p:cNvSpPr>
            <p:nvPr/>
          </p:nvSpPr>
          <p:spPr bwMode="auto">
            <a:xfrm>
              <a:off x="5261" y="612"/>
              <a:ext cx="2" cy="3544"/>
            </a:xfrm>
            <a:prstGeom prst="rect">
              <a:avLst/>
            </a:prstGeom>
            <a:solidFill>
              <a:srgbClr val="0B1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5" name="Rectangle 885"/>
            <p:cNvSpPr>
              <a:spLocks noChangeArrowheads="1"/>
            </p:cNvSpPr>
            <p:nvPr/>
          </p:nvSpPr>
          <p:spPr bwMode="auto">
            <a:xfrm>
              <a:off x="5263" y="612"/>
              <a:ext cx="2" cy="3544"/>
            </a:xfrm>
            <a:prstGeom prst="rect">
              <a:avLst/>
            </a:prstGeom>
            <a:solidFill>
              <a:srgbClr val="0A0F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6" name="Rectangle 886"/>
            <p:cNvSpPr>
              <a:spLocks noChangeArrowheads="1"/>
            </p:cNvSpPr>
            <p:nvPr/>
          </p:nvSpPr>
          <p:spPr bwMode="auto">
            <a:xfrm>
              <a:off x="5265" y="612"/>
              <a:ext cx="1" cy="3544"/>
            </a:xfrm>
            <a:prstGeom prst="rect">
              <a:avLst/>
            </a:prstGeom>
            <a:solidFill>
              <a:srgbClr val="030C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7" name="Rectangle 887"/>
            <p:cNvSpPr>
              <a:spLocks noChangeArrowheads="1"/>
            </p:cNvSpPr>
            <p:nvPr/>
          </p:nvSpPr>
          <p:spPr bwMode="auto">
            <a:xfrm>
              <a:off x="5266" y="612"/>
              <a:ext cx="2" cy="3544"/>
            </a:xfrm>
            <a:prstGeom prst="rect">
              <a:avLst/>
            </a:prstGeom>
            <a:solidFill>
              <a:srgbClr val="000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38" name="Rectangle 889"/>
          <p:cNvSpPr>
            <a:spLocks noChangeArrowheads="1"/>
          </p:cNvSpPr>
          <p:nvPr/>
        </p:nvSpPr>
        <p:spPr bwMode="auto">
          <a:xfrm>
            <a:off x="1652588" y="1489075"/>
            <a:ext cx="633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00"/>
                </a:solidFill>
                <a:ea typeface="华文新魏" panose="02010800040101010101" pitchFamily="2" charset="-122"/>
              </a:rPr>
              <a:t>Appendix1: Notations and Conventions for Numbers</a:t>
            </a:r>
            <a:endParaRPr kumimoji="1" lang="en-US" altLang="zh-CN" sz="1800" b="1" i="1">
              <a:solidFill>
                <a:srgbClr val="666699"/>
              </a:solidFill>
              <a:ea typeface="华文新魏" panose="02010800040101010101" pitchFamily="2" charset="-122"/>
            </a:endParaRPr>
          </a:p>
        </p:txBody>
      </p:sp>
      <p:sp>
        <p:nvSpPr>
          <p:cNvPr id="13339" name="Rectangle 890"/>
          <p:cNvSpPr>
            <a:spLocks noChangeArrowheads="1"/>
          </p:cNvSpPr>
          <p:nvPr/>
        </p:nvSpPr>
        <p:spPr bwMode="auto">
          <a:xfrm>
            <a:off x="746125" y="863600"/>
            <a:ext cx="7572375" cy="562451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40" name="Group 950"/>
          <p:cNvGrpSpPr>
            <a:grpSpLocks/>
          </p:cNvGrpSpPr>
          <p:nvPr/>
        </p:nvGrpSpPr>
        <p:grpSpPr bwMode="auto">
          <a:xfrm>
            <a:off x="1331913" y="1449388"/>
            <a:ext cx="7316787" cy="5014912"/>
            <a:chOff x="660" y="926"/>
            <a:chExt cx="4609" cy="3159"/>
          </a:xfrm>
        </p:grpSpPr>
        <p:sp>
          <p:nvSpPr>
            <p:cNvPr id="13356" name="Rectangle 891"/>
            <p:cNvSpPr>
              <a:spLocks noChangeArrowheads="1"/>
            </p:cNvSpPr>
            <p:nvPr/>
          </p:nvSpPr>
          <p:spPr bwMode="auto">
            <a:xfrm>
              <a:off x="2575" y="3878"/>
              <a:ext cx="7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Quintillion</a:t>
              </a:r>
              <a:endParaRPr kumimoji="1" lang="en-US" altLang="zh-CN" sz="1800" b="1" i="1">
                <a:solidFill>
                  <a:srgbClr val="666699"/>
                </a:solidFill>
                <a:ea typeface="华文新魏" panose="02010800040101010101" pitchFamily="2" charset="-122"/>
              </a:endParaRPr>
            </a:p>
          </p:txBody>
        </p:sp>
        <p:sp>
          <p:nvSpPr>
            <p:cNvPr id="13357" name="Rectangle 892"/>
            <p:cNvSpPr>
              <a:spLocks noChangeArrowheads="1"/>
            </p:cNvSpPr>
            <p:nvPr/>
          </p:nvSpPr>
          <p:spPr bwMode="auto">
            <a:xfrm>
              <a:off x="1504" y="38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a:t>
              </a:r>
              <a:endParaRPr kumimoji="1" lang="en-US" altLang="zh-CN" sz="1800" b="1" i="1">
                <a:solidFill>
                  <a:srgbClr val="666699"/>
                </a:solidFill>
                <a:ea typeface="华文新魏" panose="02010800040101010101" pitchFamily="2" charset="-122"/>
              </a:endParaRPr>
            </a:p>
          </p:txBody>
        </p:sp>
        <p:sp>
          <p:nvSpPr>
            <p:cNvPr id="13358" name="Rectangle 893"/>
            <p:cNvSpPr>
              <a:spLocks noChangeArrowheads="1"/>
            </p:cNvSpPr>
            <p:nvPr/>
          </p:nvSpPr>
          <p:spPr bwMode="auto">
            <a:xfrm>
              <a:off x="709" y="3873"/>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exa</a:t>
              </a:r>
              <a:endParaRPr kumimoji="1" lang="en-US" altLang="zh-CN" sz="1800" b="1" i="1">
                <a:solidFill>
                  <a:srgbClr val="666699"/>
                </a:solidFill>
                <a:ea typeface="华文新魏" panose="02010800040101010101" pitchFamily="2" charset="-122"/>
              </a:endParaRPr>
            </a:p>
          </p:txBody>
        </p:sp>
        <p:sp>
          <p:nvSpPr>
            <p:cNvPr id="13359" name="Rectangle 894"/>
            <p:cNvSpPr>
              <a:spLocks noChangeArrowheads="1"/>
            </p:cNvSpPr>
            <p:nvPr/>
          </p:nvSpPr>
          <p:spPr bwMode="auto">
            <a:xfrm>
              <a:off x="2575" y="3635"/>
              <a:ext cx="8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Quadrillion</a:t>
              </a:r>
              <a:endParaRPr kumimoji="1" lang="en-US" altLang="zh-CN" sz="1800" b="1" i="1">
                <a:solidFill>
                  <a:srgbClr val="666699"/>
                </a:solidFill>
                <a:ea typeface="华文新魏" panose="02010800040101010101" pitchFamily="2" charset="-122"/>
              </a:endParaRPr>
            </a:p>
          </p:txBody>
        </p:sp>
        <p:sp>
          <p:nvSpPr>
            <p:cNvPr id="13360" name="Rectangle 895"/>
            <p:cNvSpPr>
              <a:spLocks noChangeArrowheads="1"/>
            </p:cNvSpPr>
            <p:nvPr/>
          </p:nvSpPr>
          <p:spPr bwMode="auto">
            <a:xfrm>
              <a:off x="1504" y="363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61" name="Rectangle 896"/>
            <p:cNvSpPr>
              <a:spLocks noChangeArrowheads="1"/>
            </p:cNvSpPr>
            <p:nvPr/>
          </p:nvSpPr>
          <p:spPr bwMode="auto">
            <a:xfrm>
              <a:off x="709" y="3630"/>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peta</a:t>
              </a:r>
              <a:endParaRPr kumimoji="1" lang="en-US" altLang="zh-CN" sz="1800" b="1" i="1">
                <a:solidFill>
                  <a:srgbClr val="666699"/>
                </a:solidFill>
                <a:ea typeface="华文新魏" panose="02010800040101010101" pitchFamily="2" charset="-122"/>
              </a:endParaRPr>
            </a:p>
          </p:txBody>
        </p:sp>
        <p:sp>
          <p:nvSpPr>
            <p:cNvPr id="13362" name="Rectangle 897"/>
            <p:cNvSpPr>
              <a:spLocks noChangeArrowheads="1"/>
            </p:cNvSpPr>
            <p:nvPr/>
          </p:nvSpPr>
          <p:spPr bwMode="auto">
            <a:xfrm>
              <a:off x="2575" y="3392"/>
              <a:ext cx="4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Trillion</a:t>
              </a:r>
              <a:endParaRPr kumimoji="1" lang="en-US" altLang="zh-CN" sz="1800" b="1" i="1">
                <a:solidFill>
                  <a:srgbClr val="666699"/>
                </a:solidFill>
                <a:ea typeface="华文新魏" panose="02010800040101010101" pitchFamily="2" charset="-122"/>
              </a:endParaRPr>
            </a:p>
          </p:txBody>
        </p:sp>
        <p:sp>
          <p:nvSpPr>
            <p:cNvPr id="13363" name="Rectangle 898"/>
            <p:cNvSpPr>
              <a:spLocks noChangeArrowheads="1"/>
            </p:cNvSpPr>
            <p:nvPr/>
          </p:nvSpPr>
          <p:spPr bwMode="auto">
            <a:xfrm>
              <a:off x="1504" y="338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a:t>
              </a:r>
              <a:endParaRPr kumimoji="1" lang="en-US" altLang="zh-CN" sz="1800" b="1" i="1">
                <a:solidFill>
                  <a:srgbClr val="666699"/>
                </a:solidFill>
                <a:ea typeface="华文新魏" panose="02010800040101010101" pitchFamily="2" charset="-122"/>
              </a:endParaRPr>
            </a:p>
          </p:txBody>
        </p:sp>
        <p:sp>
          <p:nvSpPr>
            <p:cNvPr id="13364" name="Rectangle 899"/>
            <p:cNvSpPr>
              <a:spLocks noChangeArrowheads="1"/>
            </p:cNvSpPr>
            <p:nvPr/>
          </p:nvSpPr>
          <p:spPr bwMode="auto">
            <a:xfrm>
              <a:off x="709" y="3385"/>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tera</a:t>
              </a:r>
              <a:endParaRPr kumimoji="1" lang="en-US" altLang="zh-CN" sz="1800" b="1" i="1">
                <a:solidFill>
                  <a:srgbClr val="666699"/>
                </a:solidFill>
                <a:ea typeface="华文新魏" panose="02010800040101010101" pitchFamily="2" charset="-122"/>
              </a:endParaRPr>
            </a:p>
          </p:txBody>
        </p:sp>
        <p:sp>
          <p:nvSpPr>
            <p:cNvPr id="13365" name="Rectangle 900"/>
            <p:cNvSpPr>
              <a:spLocks noChangeArrowheads="1"/>
            </p:cNvSpPr>
            <p:nvPr/>
          </p:nvSpPr>
          <p:spPr bwMode="auto">
            <a:xfrm>
              <a:off x="2575" y="3148"/>
              <a:ext cx="4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Billion</a:t>
              </a:r>
              <a:endParaRPr kumimoji="1" lang="en-US" altLang="zh-CN" sz="1800" b="1" i="1">
                <a:solidFill>
                  <a:srgbClr val="666699"/>
                </a:solidFill>
                <a:ea typeface="华文新魏" panose="02010800040101010101" pitchFamily="2" charset="-122"/>
              </a:endParaRPr>
            </a:p>
          </p:txBody>
        </p:sp>
        <p:sp>
          <p:nvSpPr>
            <p:cNvPr id="13366" name="Rectangle 901"/>
            <p:cNvSpPr>
              <a:spLocks noChangeArrowheads="1"/>
            </p:cNvSpPr>
            <p:nvPr/>
          </p:nvSpPr>
          <p:spPr bwMode="auto">
            <a:xfrm>
              <a:off x="1504" y="3141"/>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a:t>
              </a:r>
              <a:endParaRPr kumimoji="1" lang="en-US" altLang="zh-CN" sz="1800" b="1" i="1">
                <a:solidFill>
                  <a:srgbClr val="666699"/>
                </a:solidFill>
                <a:ea typeface="华文新魏" panose="02010800040101010101" pitchFamily="2" charset="-122"/>
              </a:endParaRPr>
            </a:p>
          </p:txBody>
        </p:sp>
        <p:sp>
          <p:nvSpPr>
            <p:cNvPr id="13367" name="Rectangle 902"/>
            <p:cNvSpPr>
              <a:spLocks noChangeArrowheads="1"/>
            </p:cNvSpPr>
            <p:nvPr/>
          </p:nvSpPr>
          <p:spPr bwMode="auto">
            <a:xfrm>
              <a:off x="709" y="3141"/>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giga</a:t>
              </a:r>
              <a:endParaRPr kumimoji="1" lang="en-US" altLang="zh-CN" sz="1800" b="1" i="1">
                <a:solidFill>
                  <a:srgbClr val="666699"/>
                </a:solidFill>
                <a:ea typeface="华文新魏" panose="02010800040101010101" pitchFamily="2" charset="-122"/>
              </a:endParaRPr>
            </a:p>
          </p:txBody>
        </p:sp>
        <p:sp>
          <p:nvSpPr>
            <p:cNvPr id="13368" name="Rectangle 903"/>
            <p:cNvSpPr>
              <a:spLocks noChangeArrowheads="1"/>
            </p:cNvSpPr>
            <p:nvPr/>
          </p:nvSpPr>
          <p:spPr bwMode="auto">
            <a:xfrm>
              <a:off x="2575" y="2905"/>
              <a:ext cx="4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Million</a:t>
              </a:r>
              <a:endParaRPr kumimoji="1" lang="en-US" altLang="zh-CN" sz="1800" b="1" i="1">
                <a:solidFill>
                  <a:srgbClr val="666699"/>
                </a:solidFill>
                <a:ea typeface="华文新魏" panose="02010800040101010101" pitchFamily="2" charset="-122"/>
              </a:endParaRPr>
            </a:p>
          </p:txBody>
        </p:sp>
        <p:sp>
          <p:nvSpPr>
            <p:cNvPr id="13369" name="Rectangle 904"/>
            <p:cNvSpPr>
              <a:spLocks noChangeArrowheads="1"/>
            </p:cNvSpPr>
            <p:nvPr/>
          </p:nvSpPr>
          <p:spPr bwMode="auto">
            <a:xfrm>
              <a:off x="1504" y="2898"/>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70" name="Rectangle 905"/>
            <p:cNvSpPr>
              <a:spLocks noChangeArrowheads="1"/>
            </p:cNvSpPr>
            <p:nvPr/>
          </p:nvSpPr>
          <p:spPr bwMode="auto">
            <a:xfrm>
              <a:off x="709" y="2898"/>
              <a:ext cx="4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mega</a:t>
              </a:r>
              <a:endParaRPr kumimoji="1" lang="en-US" altLang="zh-CN" sz="1800" b="1" i="1">
                <a:solidFill>
                  <a:srgbClr val="666699"/>
                </a:solidFill>
                <a:ea typeface="华文新魏" panose="02010800040101010101" pitchFamily="2" charset="-122"/>
              </a:endParaRPr>
            </a:p>
          </p:txBody>
        </p:sp>
        <p:sp>
          <p:nvSpPr>
            <p:cNvPr id="13371" name="Rectangle 906"/>
            <p:cNvSpPr>
              <a:spLocks noChangeArrowheads="1"/>
            </p:cNvSpPr>
            <p:nvPr/>
          </p:nvSpPr>
          <p:spPr bwMode="auto">
            <a:xfrm>
              <a:off x="2575" y="2662"/>
              <a:ext cx="7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Thousand</a:t>
              </a:r>
              <a:endParaRPr kumimoji="1" lang="en-US" altLang="zh-CN" sz="1800" b="1" i="1">
                <a:solidFill>
                  <a:srgbClr val="666699"/>
                </a:solidFill>
                <a:ea typeface="华文新魏" panose="02010800040101010101" pitchFamily="2" charset="-122"/>
              </a:endParaRPr>
            </a:p>
          </p:txBody>
        </p:sp>
        <p:sp>
          <p:nvSpPr>
            <p:cNvPr id="13372" name="Rectangle 907"/>
            <p:cNvSpPr>
              <a:spLocks noChangeArrowheads="1"/>
            </p:cNvSpPr>
            <p:nvPr/>
          </p:nvSpPr>
          <p:spPr bwMode="auto">
            <a:xfrm>
              <a:off x="1504" y="2655"/>
              <a:ext cx="5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 (or k)</a:t>
              </a:r>
              <a:endParaRPr kumimoji="1" lang="en-US" altLang="zh-CN" sz="1800" b="1" i="1">
                <a:solidFill>
                  <a:srgbClr val="666699"/>
                </a:solidFill>
                <a:ea typeface="华文新魏" panose="02010800040101010101" pitchFamily="2" charset="-122"/>
              </a:endParaRPr>
            </a:p>
          </p:txBody>
        </p:sp>
        <p:sp>
          <p:nvSpPr>
            <p:cNvPr id="13373" name="Rectangle 908"/>
            <p:cNvSpPr>
              <a:spLocks noChangeArrowheads="1"/>
            </p:cNvSpPr>
            <p:nvPr/>
          </p:nvSpPr>
          <p:spPr bwMode="auto">
            <a:xfrm>
              <a:off x="709" y="265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kilo</a:t>
              </a:r>
              <a:endParaRPr kumimoji="1" lang="en-US" altLang="zh-CN" sz="1800" b="1" i="1">
                <a:solidFill>
                  <a:srgbClr val="666699"/>
                </a:solidFill>
                <a:ea typeface="华文新魏" panose="02010800040101010101" pitchFamily="2" charset="-122"/>
              </a:endParaRPr>
            </a:p>
          </p:txBody>
        </p:sp>
        <p:sp>
          <p:nvSpPr>
            <p:cNvPr id="13374" name="Rectangle 909"/>
            <p:cNvSpPr>
              <a:spLocks noChangeArrowheads="1"/>
            </p:cNvSpPr>
            <p:nvPr/>
          </p:nvSpPr>
          <p:spPr bwMode="auto">
            <a:xfrm>
              <a:off x="2575" y="2416"/>
              <a:ext cx="12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quintillionth</a:t>
              </a:r>
              <a:endParaRPr kumimoji="1" lang="en-US" altLang="zh-CN" sz="1800" b="1" i="1">
                <a:solidFill>
                  <a:srgbClr val="666699"/>
                </a:solidFill>
                <a:ea typeface="华文新魏" panose="02010800040101010101" pitchFamily="2" charset="-122"/>
              </a:endParaRPr>
            </a:p>
          </p:txBody>
        </p:sp>
        <p:sp>
          <p:nvSpPr>
            <p:cNvPr id="13375" name="Rectangle 910"/>
            <p:cNvSpPr>
              <a:spLocks noChangeArrowheads="1"/>
            </p:cNvSpPr>
            <p:nvPr/>
          </p:nvSpPr>
          <p:spPr bwMode="auto">
            <a:xfrm>
              <a:off x="1504" y="24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76" name="Rectangle 911"/>
            <p:cNvSpPr>
              <a:spLocks noChangeArrowheads="1"/>
            </p:cNvSpPr>
            <p:nvPr/>
          </p:nvSpPr>
          <p:spPr bwMode="auto">
            <a:xfrm>
              <a:off x="709" y="2411"/>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atta</a:t>
              </a:r>
              <a:endParaRPr kumimoji="1" lang="en-US" altLang="zh-CN" sz="1800" b="1" i="1">
                <a:solidFill>
                  <a:srgbClr val="666699"/>
                </a:solidFill>
                <a:ea typeface="华文新魏" panose="02010800040101010101" pitchFamily="2" charset="-122"/>
              </a:endParaRPr>
            </a:p>
          </p:txBody>
        </p:sp>
        <p:sp>
          <p:nvSpPr>
            <p:cNvPr id="13377" name="Rectangle 912"/>
            <p:cNvSpPr>
              <a:spLocks noChangeArrowheads="1"/>
            </p:cNvSpPr>
            <p:nvPr/>
          </p:nvSpPr>
          <p:spPr bwMode="auto">
            <a:xfrm>
              <a:off x="2575" y="2173"/>
              <a:ext cx="12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quadrillionth</a:t>
              </a:r>
              <a:endParaRPr kumimoji="1" lang="en-US" altLang="zh-CN" sz="1800" b="1" i="1">
                <a:solidFill>
                  <a:srgbClr val="666699"/>
                </a:solidFill>
                <a:ea typeface="华文新魏" panose="02010800040101010101" pitchFamily="2" charset="-122"/>
              </a:endParaRPr>
            </a:p>
          </p:txBody>
        </p:sp>
        <p:sp>
          <p:nvSpPr>
            <p:cNvPr id="13378" name="Rectangle 913"/>
            <p:cNvSpPr>
              <a:spLocks noChangeArrowheads="1"/>
            </p:cNvSpPr>
            <p:nvPr/>
          </p:nvSpPr>
          <p:spPr bwMode="auto">
            <a:xfrm>
              <a:off x="1504" y="216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a:t>
              </a:r>
              <a:endParaRPr kumimoji="1" lang="en-US" altLang="zh-CN" sz="1800" b="1" i="1">
                <a:solidFill>
                  <a:srgbClr val="666699"/>
                </a:solidFill>
                <a:ea typeface="华文新魏" panose="02010800040101010101" pitchFamily="2" charset="-122"/>
              </a:endParaRPr>
            </a:p>
          </p:txBody>
        </p:sp>
        <p:sp>
          <p:nvSpPr>
            <p:cNvPr id="13379" name="Rectangle 914"/>
            <p:cNvSpPr>
              <a:spLocks noChangeArrowheads="1"/>
            </p:cNvSpPr>
            <p:nvPr/>
          </p:nvSpPr>
          <p:spPr bwMode="auto">
            <a:xfrm>
              <a:off x="709" y="2168"/>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femto</a:t>
              </a:r>
              <a:endParaRPr kumimoji="1" lang="en-US" altLang="zh-CN" sz="1800" b="1" i="1">
                <a:solidFill>
                  <a:srgbClr val="666699"/>
                </a:solidFill>
                <a:ea typeface="华文新魏" panose="02010800040101010101" pitchFamily="2" charset="-122"/>
              </a:endParaRPr>
            </a:p>
          </p:txBody>
        </p:sp>
        <p:sp>
          <p:nvSpPr>
            <p:cNvPr id="13380" name="Rectangle 915"/>
            <p:cNvSpPr>
              <a:spLocks noChangeArrowheads="1"/>
            </p:cNvSpPr>
            <p:nvPr/>
          </p:nvSpPr>
          <p:spPr bwMode="auto">
            <a:xfrm>
              <a:off x="2575" y="1930"/>
              <a:ext cx="94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trillionth</a:t>
              </a:r>
              <a:endParaRPr kumimoji="1" lang="en-US" altLang="zh-CN" sz="1800" b="1" i="1">
                <a:solidFill>
                  <a:srgbClr val="666699"/>
                </a:solidFill>
                <a:ea typeface="华文新魏" panose="02010800040101010101" pitchFamily="2" charset="-122"/>
              </a:endParaRPr>
            </a:p>
          </p:txBody>
        </p:sp>
        <p:sp>
          <p:nvSpPr>
            <p:cNvPr id="13381" name="Rectangle 916"/>
            <p:cNvSpPr>
              <a:spLocks noChangeArrowheads="1"/>
            </p:cNvSpPr>
            <p:nvPr/>
          </p:nvSpPr>
          <p:spPr bwMode="auto">
            <a:xfrm>
              <a:off x="1504" y="192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82" name="Rectangle 917"/>
            <p:cNvSpPr>
              <a:spLocks noChangeArrowheads="1"/>
            </p:cNvSpPr>
            <p:nvPr/>
          </p:nvSpPr>
          <p:spPr bwMode="auto">
            <a:xfrm>
              <a:off x="709" y="192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pico</a:t>
              </a:r>
              <a:endParaRPr kumimoji="1" lang="en-US" altLang="zh-CN" sz="1800" b="1" i="1">
                <a:solidFill>
                  <a:srgbClr val="666699"/>
                </a:solidFill>
                <a:ea typeface="华文新魏" panose="02010800040101010101" pitchFamily="2" charset="-122"/>
              </a:endParaRPr>
            </a:p>
          </p:txBody>
        </p:sp>
        <p:sp>
          <p:nvSpPr>
            <p:cNvPr id="13383" name="Rectangle 918"/>
            <p:cNvSpPr>
              <a:spLocks noChangeArrowheads="1"/>
            </p:cNvSpPr>
            <p:nvPr/>
          </p:nvSpPr>
          <p:spPr bwMode="auto">
            <a:xfrm>
              <a:off x="2575" y="1686"/>
              <a:ext cx="9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billionth</a:t>
              </a:r>
              <a:endParaRPr kumimoji="1" lang="en-US" altLang="zh-CN" sz="1800" b="1" i="1">
                <a:solidFill>
                  <a:srgbClr val="666699"/>
                </a:solidFill>
                <a:ea typeface="华文新魏" panose="02010800040101010101" pitchFamily="2" charset="-122"/>
              </a:endParaRPr>
            </a:p>
          </p:txBody>
        </p:sp>
        <p:sp>
          <p:nvSpPr>
            <p:cNvPr id="13384" name="Rectangle 919"/>
            <p:cNvSpPr>
              <a:spLocks noChangeArrowheads="1"/>
            </p:cNvSpPr>
            <p:nvPr/>
          </p:nvSpPr>
          <p:spPr bwMode="auto">
            <a:xfrm>
              <a:off x="1504" y="167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t>
              </a:r>
              <a:endParaRPr kumimoji="1" lang="en-US" altLang="zh-CN" sz="1800" b="1" i="1">
                <a:solidFill>
                  <a:srgbClr val="666699"/>
                </a:solidFill>
                <a:ea typeface="华文新魏" panose="02010800040101010101" pitchFamily="2" charset="-122"/>
              </a:endParaRPr>
            </a:p>
          </p:txBody>
        </p:sp>
        <p:sp>
          <p:nvSpPr>
            <p:cNvPr id="13385" name="Rectangle 920"/>
            <p:cNvSpPr>
              <a:spLocks noChangeArrowheads="1"/>
            </p:cNvSpPr>
            <p:nvPr/>
          </p:nvSpPr>
          <p:spPr bwMode="auto">
            <a:xfrm>
              <a:off x="709" y="1679"/>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nano</a:t>
              </a:r>
              <a:endParaRPr kumimoji="1" lang="en-US" altLang="zh-CN" sz="1800" b="1" i="1">
                <a:solidFill>
                  <a:srgbClr val="666699"/>
                </a:solidFill>
                <a:ea typeface="华文新魏" panose="02010800040101010101" pitchFamily="2" charset="-122"/>
              </a:endParaRPr>
            </a:p>
          </p:txBody>
        </p:sp>
        <p:sp>
          <p:nvSpPr>
            <p:cNvPr id="13386" name="Rectangle 921"/>
            <p:cNvSpPr>
              <a:spLocks noChangeArrowheads="1"/>
            </p:cNvSpPr>
            <p:nvPr/>
          </p:nvSpPr>
          <p:spPr bwMode="auto">
            <a:xfrm>
              <a:off x="2575" y="1443"/>
              <a:ext cx="9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millionth</a:t>
              </a:r>
              <a:endParaRPr kumimoji="1" lang="en-US" altLang="zh-CN" sz="1800" b="1" i="1">
                <a:solidFill>
                  <a:srgbClr val="666699"/>
                </a:solidFill>
                <a:ea typeface="华文新魏" panose="02010800040101010101" pitchFamily="2" charset="-122"/>
              </a:endParaRPr>
            </a:p>
          </p:txBody>
        </p:sp>
        <p:sp>
          <p:nvSpPr>
            <p:cNvPr id="13387" name="Rectangle 922"/>
            <p:cNvSpPr>
              <a:spLocks noChangeArrowheads="1"/>
            </p:cNvSpPr>
            <p:nvPr/>
          </p:nvSpPr>
          <p:spPr bwMode="auto">
            <a:xfrm>
              <a:off x="1504" y="1436"/>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µ</a:t>
              </a:r>
              <a:endParaRPr kumimoji="1" lang="en-US" altLang="zh-CN" sz="1800" b="1" i="1">
                <a:solidFill>
                  <a:srgbClr val="666699"/>
                </a:solidFill>
                <a:ea typeface="华文新魏" panose="02010800040101010101" pitchFamily="2" charset="-122"/>
              </a:endParaRPr>
            </a:p>
          </p:txBody>
        </p:sp>
        <p:sp>
          <p:nvSpPr>
            <p:cNvPr id="13388" name="Rectangle 923"/>
            <p:cNvSpPr>
              <a:spLocks noChangeArrowheads="1"/>
            </p:cNvSpPr>
            <p:nvPr/>
          </p:nvSpPr>
          <p:spPr bwMode="auto">
            <a:xfrm>
              <a:off x="709" y="1436"/>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micro</a:t>
              </a:r>
              <a:endParaRPr kumimoji="1" lang="en-US" altLang="zh-CN" sz="1800" b="1" i="1">
                <a:solidFill>
                  <a:srgbClr val="666699"/>
                </a:solidFill>
                <a:ea typeface="华文新魏" panose="02010800040101010101" pitchFamily="2" charset="-122"/>
              </a:endParaRPr>
            </a:p>
          </p:txBody>
        </p:sp>
        <p:sp>
          <p:nvSpPr>
            <p:cNvPr id="13389" name="Rectangle 924"/>
            <p:cNvSpPr>
              <a:spLocks noChangeArrowheads="1"/>
            </p:cNvSpPr>
            <p:nvPr/>
          </p:nvSpPr>
          <p:spPr bwMode="auto">
            <a:xfrm>
              <a:off x="2575" y="1200"/>
              <a:ext cx="1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thousandth</a:t>
              </a:r>
              <a:endParaRPr kumimoji="1" lang="en-US" altLang="zh-CN" sz="1800" b="1" i="1">
                <a:solidFill>
                  <a:srgbClr val="666699"/>
                </a:solidFill>
                <a:ea typeface="华文新魏" panose="02010800040101010101" pitchFamily="2" charset="-122"/>
              </a:endParaRPr>
            </a:p>
          </p:txBody>
        </p:sp>
        <p:sp>
          <p:nvSpPr>
            <p:cNvPr id="13390" name="Rectangle 925"/>
            <p:cNvSpPr>
              <a:spLocks noChangeArrowheads="1"/>
            </p:cNvSpPr>
            <p:nvPr/>
          </p:nvSpPr>
          <p:spPr bwMode="auto">
            <a:xfrm>
              <a:off x="1504" y="119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91" name="Rectangle 926"/>
            <p:cNvSpPr>
              <a:spLocks noChangeArrowheads="1"/>
            </p:cNvSpPr>
            <p:nvPr/>
          </p:nvSpPr>
          <p:spPr bwMode="auto">
            <a:xfrm>
              <a:off x="709" y="1193"/>
              <a:ext cx="2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mill</a:t>
              </a:r>
              <a:endParaRPr kumimoji="1" lang="en-US" altLang="zh-CN" sz="1800" b="1" i="1">
                <a:solidFill>
                  <a:srgbClr val="666699"/>
                </a:solidFill>
                <a:ea typeface="华文新魏" panose="02010800040101010101" pitchFamily="2" charset="-122"/>
              </a:endParaRPr>
            </a:p>
          </p:txBody>
        </p:sp>
        <p:sp>
          <p:nvSpPr>
            <p:cNvPr id="13392" name="Rectangle 927"/>
            <p:cNvSpPr>
              <a:spLocks noChangeArrowheads="1"/>
            </p:cNvSpPr>
            <p:nvPr/>
          </p:nvSpPr>
          <p:spPr bwMode="auto">
            <a:xfrm>
              <a:off x="3927" y="958"/>
              <a:ext cx="11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Numeric Value</a:t>
              </a:r>
              <a:endParaRPr kumimoji="1" lang="en-US" altLang="zh-CN" sz="1800" b="1" i="1">
                <a:solidFill>
                  <a:srgbClr val="666699"/>
                </a:solidFill>
                <a:ea typeface="华文新魏" panose="02010800040101010101" pitchFamily="2" charset="-122"/>
              </a:endParaRPr>
            </a:p>
          </p:txBody>
        </p:sp>
        <p:sp>
          <p:nvSpPr>
            <p:cNvPr id="13393" name="Rectangle 928"/>
            <p:cNvSpPr>
              <a:spLocks noChangeArrowheads="1"/>
            </p:cNvSpPr>
            <p:nvPr/>
          </p:nvSpPr>
          <p:spPr bwMode="auto">
            <a:xfrm>
              <a:off x="2575" y="958"/>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Meaning</a:t>
              </a:r>
              <a:endParaRPr kumimoji="1" lang="en-US" altLang="zh-CN" sz="1800" b="1" i="1">
                <a:solidFill>
                  <a:srgbClr val="666699"/>
                </a:solidFill>
                <a:ea typeface="华文新魏" panose="02010800040101010101" pitchFamily="2" charset="-122"/>
              </a:endParaRPr>
            </a:p>
          </p:txBody>
        </p:sp>
        <p:sp>
          <p:nvSpPr>
            <p:cNvPr id="13394" name="Rectangle 929"/>
            <p:cNvSpPr>
              <a:spLocks noChangeArrowheads="1"/>
            </p:cNvSpPr>
            <p:nvPr/>
          </p:nvSpPr>
          <p:spPr bwMode="auto">
            <a:xfrm>
              <a:off x="1504" y="958"/>
              <a:ext cx="9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Abbreviation</a:t>
              </a:r>
              <a:endParaRPr kumimoji="1" lang="en-US" altLang="zh-CN" sz="1800" b="1" i="1">
                <a:solidFill>
                  <a:srgbClr val="666699"/>
                </a:solidFill>
                <a:ea typeface="华文新魏" panose="02010800040101010101" pitchFamily="2" charset="-122"/>
              </a:endParaRPr>
            </a:p>
          </p:txBody>
        </p:sp>
        <p:sp>
          <p:nvSpPr>
            <p:cNvPr id="13395" name="Rectangle 930"/>
            <p:cNvSpPr>
              <a:spLocks noChangeArrowheads="1"/>
            </p:cNvSpPr>
            <p:nvPr/>
          </p:nvSpPr>
          <p:spPr bwMode="auto">
            <a:xfrm>
              <a:off x="709" y="958"/>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Prefix</a:t>
              </a:r>
              <a:endParaRPr kumimoji="1" lang="en-US" altLang="zh-CN" sz="1800" b="1" i="1">
                <a:solidFill>
                  <a:srgbClr val="666699"/>
                </a:solidFill>
                <a:ea typeface="华文新魏" panose="02010800040101010101" pitchFamily="2" charset="-122"/>
              </a:endParaRPr>
            </a:p>
          </p:txBody>
        </p:sp>
        <p:sp>
          <p:nvSpPr>
            <p:cNvPr id="13396" name="Line 931"/>
            <p:cNvSpPr>
              <a:spLocks noChangeShapeType="1"/>
            </p:cNvSpPr>
            <p:nvPr/>
          </p:nvSpPr>
          <p:spPr bwMode="auto">
            <a:xfrm>
              <a:off x="660" y="926"/>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Line 932"/>
            <p:cNvSpPr>
              <a:spLocks noChangeShapeType="1"/>
            </p:cNvSpPr>
            <p:nvPr/>
          </p:nvSpPr>
          <p:spPr bwMode="auto">
            <a:xfrm>
              <a:off x="660" y="116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8" name="Line 933"/>
            <p:cNvSpPr>
              <a:spLocks noChangeShapeType="1"/>
            </p:cNvSpPr>
            <p:nvPr/>
          </p:nvSpPr>
          <p:spPr bwMode="auto">
            <a:xfrm>
              <a:off x="660" y="1405"/>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Line 934"/>
            <p:cNvSpPr>
              <a:spLocks noChangeShapeType="1"/>
            </p:cNvSpPr>
            <p:nvPr/>
          </p:nvSpPr>
          <p:spPr bwMode="auto">
            <a:xfrm>
              <a:off x="660" y="1649"/>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0" name="Line 935"/>
            <p:cNvSpPr>
              <a:spLocks noChangeShapeType="1"/>
            </p:cNvSpPr>
            <p:nvPr/>
          </p:nvSpPr>
          <p:spPr bwMode="auto">
            <a:xfrm>
              <a:off x="660" y="189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936"/>
            <p:cNvSpPr>
              <a:spLocks noChangeShapeType="1"/>
            </p:cNvSpPr>
            <p:nvPr/>
          </p:nvSpPr>
          <p:spPr bwMode="auto">
            <a:xfrm>
              <a:off x="660" y="2136"/>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937"/>
            <p:cNvSpPr>
              <a:spLocks noChangeShapeType="1"/>
            </p:cNvSpPr>
            <p:nvPr/>
          </p:nvSpPr>
          <p:spPr bwMode="auto">
            <a:xfrm>
              <a:off x="660" y="2380"/>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938"/>
            <p:cNvSpPr>
              <a:spLocks noChangeShapeType="1"/>
            </p:cNvSpPr>
            <p:nvPr/>
          </p:nvSpPr>
          <p:spPr bwMode="auto">
            <a:xfrm>
              <a:off x="660" y="2623"/>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939"/>
            <p:cNvSpPr>
              <a:spLocks noChangeShapeType="1"/>
            </p:cNvSpPr>
            <p:nvPr/>
          </p:nvSpPr>
          <p:spPr bwMode="auto">
            <a:xfrm>
              <a:off x="660" y="2867"/>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940"/>
            <p:cNvSpPr>
              <a:spLocks noChangeShapeType="1"/>
            </p:cNvSpPr>
            <p:nvPr/>
          </p:nvSpPr>
          <p:spPr bwMode="auto">
            <a:xfrm>
              <a:off x="660" y="311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941"/>
            <p:cNvSpPr>
              <a:spLocks noChangeShapeType="1"/>
            </p:cNvSpPr>
            <p:nvPr/>
          </p:nvSpPr>
          <p:spPr bwMode="auto">
            <a:xfrm>
              <a:off x="660" y="3354"/>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942"/>
            <p:cNvSpPr>
              <a:spLocks noChangeShapeType="1"/>
            </p:cNvSpPr>
            <p:nvPr/>
          </p:nvSpPr>
          <p:spPr bwMode="auto">
            <a:xfrm>
              <a:off x="660" y="3598"/>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943"/>
            <p:cNvSpPr>
              <a:spLocks noChangeShapeType="1"/>
            </p:cNvSpPr>
            <p:nvPr/>
          </p:nvSpPr>
          <p:spPr bwMode="auto">
            <a:xfrm>
              <a:off x="660" y="384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944"/>
            <p:cNvSpPr>
              <a:spLocks noChangeShapeType="1"/>
            </p:cNvSpPr>
            <p:nvPr/>
          </p:nvSpPr>
          <p:spPr bwMode="auto">
            <a:xfrm>
              <a:off x="660" y="4085"/>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945"/>
            <p:cNvSpPr>
              <a:spLocks noChangeShapeType="1"/>
            </p:cNvSpPr>
            <p:nvPr/>
          </p:nvSpPr>
          <p:spPr bwMode="auto">
            <a:xfrm>
              <a:off x="660"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946"/>
            <p:cNvSpPr>
              <a:spLocks noChangeShapeType="1"/>
            </p:cNvSpPr>
            <p:nvPr/>
          </p:nvSpPr>
          <p:spPr bwMode="auto">
            <a:xfrm>
              <a:off x="1455"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947"/>
            <p:cNvSpPr>
              <a:spLocks noChangeShapeType="1"/>
            </p:cNvSpPr>
            <p:nvPr/>
          </p:nvSpPr>
          <p:spPr bwMode="auto">
            <a:xfrm>
              <a:off x="2527"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Line 948"/>
            <p:cNvSpPr>
              <a:spLocks noChangeShapeType="1"/>
            </p:cNvSpPr>
            <p:nvPr/>
          </p:nvSpPr>
          <p:spPr bwMode="auto">
            <a:xfrm>
              <a:off x="3879"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949"/>
            <p:cNvSpPr>
              <a:spLocks noChangeShapeType="1"/>
            </p:cNvSpPr>
            <p:nvPr/>
          </p:nvSpPr>
          <p:spPr bwMode="auto">
            <a:xfrm>
              <a:off x="5269"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1" name="Rectangle 951"/>
          <p:cNvSpPr>
            <a:spLocks noChangeArrowheads="1"/>
          </p:cNvSpPr>
          <p:nvPr/>
        </p:nvSpPr>
        <p:spPr bwMode="auto">
          <a:xfrm>
            <a:off x="1436688" y="1038225"/>
            <a:ext cx="5881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600">
                <a:solidFill>
                  <a:srgbClr val="FFCC66"/>
                </a:solidFill>
                <a:ea typeface="华文新魏" panose="02010800040101010101" pitchFamily="2" charset="-122"/>
              </a:rPr>
              <a:t>Notations and Conventions for Numbers</a:t>
            </a:r>
            <a:endParaRPr kumimoji="1" lang="en-US" altLang="zh-CN" sz="1800" b="1" i="1">
              <a:solidFill>
                <a:srgbClr val="666699"/>
              </a:solidFill>
              <a:ea typeface="华文新魏" panose="02010800040101010101" pitchFamily="2" charset="-122"/>
            </a:endParaRPr>
          </a:p>
        </p:txBody>
      </p:sp>
      <p:sp>
        <p:nvSpPr>
          <p:cNvPr id="13342" name="Rectangle 1002"/>
          <p:cNvSpPr>
            <a:spLocks noChangeArrowheads="1"/>
          </p:cNvSpPr>
          <p:nvPr/>
        </p:nvSpPr>
        <p:spPr bwMode="auto">
          <a:xfrm>
            <a:off x="6480175" y="19129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a:t>
            </a:r>
          </a:p>
        </p:txBody>
      </p:sp>
      <p:sp>
        <p:nvSpPr>
          <p:cNvPr id="378886" name="Line 6"/>
          <p:cNvSpPr>
            <a:spLocks noChangeShapeType="1"/>
          </p:cNvSpPr>
          <p:nvPr/>
        </p:nvSpPr>
        <p:spPr bwMode="auto">
          <a:xfrm>
            <a:off x="468313" y="4149725"/>
            <a:ext cx="8382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344" name="Rectangle 1002"/>
          <p:cNvSpPr>
            <a:spLocks noChangeArrowheads="1"/>
          </p:cNvSpPr>
          <p:nvPr/>
        </p:nvSpPr>
        <p:spPr bwMode="auto">
          <a:xfrm>
            <a:off x="6470650" y="226695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a:t>
            </a:r>
          </a:p>
        </p:txBody>
      </p:sp>
      <p:sp>
        <p:nvSpPr>
          <p:cNvPr id="13345" name="Rectangle 1002"/>
          <p:cNvSpPr>
            <a:spLocks noChangeArrowheads="1"/>
          </p:cNvSpPr>
          <p:nvPr/>
        </p:nvSpPr>
        <p:spPr bwMode="auto">
          <a:xfrm>
            <a:off x="6486525" y="26590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a:t>
            </a:r>
          </a:p>
        </p:txBody>
      </p:sp>
      <p:sp>
        <p:nvSpPr>
          <p:cNvPr id="13346" name="Rectangle 1002"/>
          <p:cNvSpPr>
            <a:spLocks noChangeArrowheads="1"/>
          </p:cNvSpPr>
          <p:nvPr/>
        </p:nvSpPr>
        <p:spPr bwMode="auto">
          <a:xfrm>
            <a:off x="6477000" y="301307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a:t>
            </a:r>
          </a:p>
        </p:txBody>
      </p:sp>
      <p:sp>
        <p:nvSpPr>
          <p:cNvPr id="13347" name="Rectangle 1002"/>
          <p:cNvSpPr>
            <a:spLocks noChangeArrowheads="1"/>
          </p:cNvSpPr>
          <p:nvPr/>
        </p:nvSpPr>
        <p:spPr bwMode="auto">
          <a:xfrm>
            <a:off x="6500813" y="342741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a:t>
            </a:r>
          </a:p>
        </p:txBody>
      </p:sp>
      <p:sp>
        <p:nvSpPr>
          <p:cNvPr id="13348" name="Rectangle 1002"/>
          <p:cNvSpPr>
            <a:spLocks noChangeArrowheads="1"/>
          </p:cNvSpPr>
          <p:nvPr/>
        </p:nvSpPr>
        <p:spPr bwMode="auto">
          <a:xfrm>
            <a:off x="6491288" y="378142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a:t>
            </a:r>
          </a:p>
        </p:txBody>
      </p:sp>
      <p:sp>
        <p:nvSpPr>
          <p:cNvPr id="13349" name="Rectangle 1002"/>
          <p:cNvSpPr>
            <a:spLocks noChangeArrowheads="1"/>
          </p:cNvSpPr>
          <p:nvPr/>
        </p:nvSpPr>
        <p:spPr bwMode="auto">
          <a:xfrm>
            <a:off x="6515100" y="42402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10</a:t>
            </a:r>
          </a:p>
        </p:txBody>
      </p:sp>
      <p:sp>
        <p:nvSpPr>
          <p:cNvPr id="13350" name="Rectangle 1002"/>
          <p:cNvSpPr>
            <a:spLocks noChangeArrowheads="1"/>
          </p:cNvSpPr>
          <p:nvPr/>
        </p:nvSpPr>
        <p:spPr bwMode="auto">
          <a:xfrm>
            <a:off x="6519863" y="4578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20</a:t>
            </a:r>
          </a:p>
        </p:txBody>
      </p:sp>
      <p:sp>
        <p:nvSpPr>
          <p:cNvPr id="13351" name="Rectangle 1002"/>
          <p:cNvSpPr>
            <a:spLocks noChangeArrowheads="1"/>
          </p:cNvSpPr>
          <p:nvPr/>
        </p:nvSpPr>
        <p:spPr bwMode="auto">
          <a:xfrm>
            <a:off x="6507163" y="4959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30</a:t>
            </a:r>
          </a:p>
        </p:txBody>
      </p:sp>
      <p:sp>
        <p:nvSpPr>
          <p:cNvPr id="13352" name="Rectangle 1002"/>
          <p:cNvSpPr>
            <a:spLocks noChangeArrowheads="1"/>
          </p:cNvSpPr>
          <p:nvPr/>
        </p:nvSpPr>
        <p:spPr bwMode="auto">
          <a:xfrm>
            <a:off x="6511925" y="5354638"/>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40</a:t>
            </a:r>
          </a:p>
        </p:txBody>
      </p:sp>
      <p:sp>
        <p:nvSpPr>
          <p:cNvPr id="13353" name="Rectangle 1002"/>
          <p:cNvSpPr>
            <a:spLocks noChangeArrowheads="1"/>
          </p:cNvSpPr>
          <p:nvPr/>
        </p:nvSpPr>
        <p:spPr bwMode="auto">
          <a:xfrm>
            <a:off x="6534150" y="5738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50</a:t>
            </a:r>
          </a:p>
        </p:txBody>
      </p:sp>
      <p:sp>
        <p:nvSpPr>
          <p:cNvPr id="13354" name="Rectangle 1002"/>
          <p:cNvSpPr>
            <a:spLocks noChangeArrowheads="1"/>
          </p:cNvSpPr>
          <p:nvPr/>
        </p:nvSpPr>
        <p:spPr bwMode="auto">
          <a:xfrm>
            <a:off x="6524625" y="6119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60</a:t>
            </a:r>
          </a:p>
        </p:txBody>
      </p:sp>
      <p:sp>
        <p:nvSpPr>
          <p:cNvPr id="133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8C23531-1C29-4182-B374-2E0BAF069812}" type="slidenum">
              <a:rPr lang="zh-CN" altLang="en-US" sz="1200" smtClean="0">
                <a:solidFill>
                  <a:srgbClr val="898989"/>
                </a:solidFill>
              </a:rPr>
              <a:pPr/>
              <a:t>9</a:t>
            </a:fld>
            <a:endParaRPr lang="zh-CN" altLang="en-US" sz="1200">
              <a:solidFill>
                <a:srgbClr val="898989"/>
              </a:solidFill>
            </a:endParaRPr>
          </a:p>
        </p:txBody>
      </p:sp>
    </p:spTree>
  </p:cSld>
  <p:clrMapOvr>
    <a:masterClrMapping/>
  </p:clrMapOvr>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defRPr sz="2000" dirty="0" smtClean="0">
            <a:latin typeface="+mj-ea"/>
            <a:ea typeface="+mj-ea"/>
          </a:defRPr>
        </a:defPPr>
      </a:lstStyle>
    </a:tx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2184142511</TotalTime>
  <Pages>40</Pages>
  <Words>29939</Words>
  <Application>Microsoft Office PowerPoint</Application>
  <PresentationFormat>全屏显示(4:3)</PresentationFormat>
  <Paragraphs>2044</Paragraphs>
  <Slides>84</Slides>
  <Notes>82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84</vt:i4>
      </vt:variant>
    </vt:vector>
  </HeadingPairs>
  <TitlesOfParts>
    <vt:vector size="103" baseType="lpstr">
      <vt:lpstr>MS Gothic</vt:lpstr>
      <vt:lpstr>方正舒体</vt:lpstr>
      <vt:lpstr>黑体</vt:lpstr>
      <vt:lpstr>华文新魏</vt:lpstr>
      <vt:lpstr>隶书</vt:lpstr>
      <vt:lpstr>宋体</vt:lpstr>
      <vt:lpstr>微软雅黑</vt:lpstr>
      <vt:lpstr>Arial</vt:lpstr>
      <vt:lpstr>Arial Black</vt:lpstr>
      <vt:lpstr>Cambria Math</vt:lpstr>
      <vt:lpstr>Comic Sans MS</vt:lpstr>
      <vt:lpstr>Helvetica</vt:lpstr>
      <vt:lpstr>Marlett</vt:lpstr>
      <vt:lpstr>Times New Roman</vt:lpstr>
      <vt:lpstr>Wingdings</vt:lpstr>
      <vt:lpstr>lecture1</vt:lpstr>
      <vt:lpstr>VISIO</vt:lpstr>
      <vt:lpstr>公式</vt:lpstr>
      <vt:lpstr>位图图像</vt:lpstr>
      <vt:lpstr>Ch7: Memory Hierarchy  存储器层次结构  </vt:lpstr>
      <vt:lpstr>一、存储器概述和存储器芯片</vt:lpstr>
      <vt:lpstr>存储器分类</vt:lpstr>
      <vt:lpstr>存储器分类</vt:lpstr>
      <vt:lpstr>存储器分类</vt:lpstr>
      <vt:lpstr>内存与外存的关系及比较</vt:lpstr>
      <vt:lpstr>主存的结构</vt:lpstr>
      <vt:lpstr>主存的主要性能指标</vt:lpstr>
      <vt:lpstr>时间、存储容量（或带宽）的单位</vt:lpstr>
      <vt:lpstr>内存储器的分类及应用</vt:lpstr>
      <vt:lpstr>六管静态MOS管电路</vt:lpstr>
      <vt:lpstr>       动态单管记忆单元电路</vt:lpstr>
      <vt:lpstr>半导体RAM的组织</vt:lpstr>
      <vt:lpstr>字片式存储体阵列组织</vt:lpstr>
      <vt:lpstr>位片式存储体阵列组织</vt:lpstr>
      <vt:lpstr>举例：典型的16M位DRAM（4Mx4）</vt:lpstr>
      <vt:lpstr>举例：典型的16M位DRAM（4Mx4）</vt:lpstr>
      <vt:lpstr>DRAM芯片的刷新</vt:lpstr>
      <vt:lpstr>PowerPoint 演示文稿</vt:lpstr>
      <vt:lpstr>CPU与存储器之间的通信方式</vt:lpstr>
      <vt:lpstr>SDRAM芯片技术</vt:lpstr>
      <vt:lpstr>只读存储器</vt:lpstr>
      <vt:lpstr>只读存储器(Read Only Memory)</vt:lpstr>
      <vt:lpstr>闪存（Flash Memory）</vt:lpstr>
      <vt:lpstr>PowerPoint 演示文稿</vt:lpstr>
      <vt:lpstr>二、存储器容量的扩展及其与CPU的连接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主存模块的连接和读写操作 </vt:lpstr>
      <vt:lpstr>PC机主存储器的物理结构</vt:lpstr>
      <vt:lpstr>三、高速缓冲存储器(cache) </vt:lpstr>
      <vt:lpstr>存储器的层次结构</vt:lpstr>
      <vt:lpstr>加快访存速度措施：引入Cache</vt:lpstr>
      <vt:lpstr>Cache(高速缓存)是什么样的？</vt:lpstr>
      <vt:lpstr>Cache 的操作过程</vt:lpstr>
      <vt:lpstr>Cache（高速缓存）的实现</vt:lpstr>
      <vt:lpstr>Cache映射(Cache Mapping)</vt:lpstr>
      <vt:lpstr>The Simplest Cache: Direct  Mapped Cache</vt:lpstr>
      <vt:lpstr>直接映射Cache组织示意图</vt:lpstr>
      <vt:lpstr>有效位（Valid Bit）</vt:lpstr>
      <vt:lpstr>64 KB Direct Mapped Cache with 16B Blocks</vt:lpstr>
      <vt:lpstr>如何计算Cache的容量？</vt:lpstr>
      <vt:lpstr>       全相联映射Cache组织示意图</vt:lpstr>
      <vt:lpstr>举例：Fully Associative</vt:lpstr>
      <vt:lpstr>组相联映射（Set Associative）</vt:lpstr>
      <vt:lpstr>PowerPoint 演示文稿</vt:lpstr>
      <vt:lpstr>例1：A Two-way Set Associative Cache</vt:lpstr>
      <vt:lpstr>替换(Replacement)算法</vt:lpstr>
      <vt:lpstr>PowerPoint 演示文稿</vt:lpstr>
      <vt:lpstr>替换算法-先进先出（FIFO）</vt:lpstr>
      <vt:lpstr>替换算法-最近最少用(LRU)</vt:lpstr>
      <vt:lpstr>替换算法-最近最少用</vt:lpstr>
      <vt:lpstr>替换算法-最近最少用</vt:lpstr>
      <vt:lpstr>The Need to Replace! (何时需要替换？)</vt:lpstr>
      <vt:lpstr>写策略（Cache一致性问题）</vt:lpstr>
      <vt:lpstr>写策略（Cache一致性问题）</vt:lpstr>
      <vt:lpstr>四、虚拟存储器（Virtual Memory）</vt:lpstr>
      <vt:lpstr>早期分页方式的实现</vt:lpstr>
      <vt:lpstr>分页（Paging）</vt:lpstr>
      <vt:lpstr>分页（Paging）</vt:lpstr>
      <vt:lpstr>虚拟存储系统的基本概念</vt:lpstr>
      <vt:lpstr>虚拟存储技术的实质</vt:lpstr>
      <vt:lpstr>                   虚拟存储器管理</vt:lpstr>
      <vt:lpstr>“主存--磁盘”层次</vt:lpstr>
      <vt:lpstr>页表结构</vt:lpstr>
      <vt:lpstr>主存中的页表示例</vt:lpstr>
      <vt:lpstr>逻辑地址转换为物理地址的过程</vt:lpstr>
      <vt:lpstr>信息访问中可能出现的异常情况</vt:lpstr>
      <vt:lpstr>TLBs --- Making Address Translation Fast</vt:lpstr>
      <vt:lpstr>TLBs --- Making Address Translation Fast</vt:lpstr>
      <vt:lpstr>Translation Look-Aside Buffers</vt:lpstr>
      <vt:lpstr>PowerPoint 演示文稿</vt:lpstr>
      <vt:lpstr>CPU访存过程</vt:lpstr>
      <vt:lpstr>举例：三种不同缺失的组合</vt:lpstr>
      <vt:lpstr>分段式虚拟存储器</vt:lpstr>
      <vt:lpstr>段式虚拟存储器的地址映像</vt:lpstr>
      <vt:lpstr>段页式存储器</vt:lpstr>
      <vt:lpstr>第四讲小结</vt:lpstr>
      <vt:lpstr>PowerPoint 演示文稿</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Chen Hong</cp:lastModifiedBy>
  <cp:revision>2185</cp:revision>
  <cp:lastPrinted>1998-02-02T13:15:44Z</cp:lastPrinted>
  <dcterms:created xsi:type="dcterms:W3CDTF">1996-09-09T11:33:30Z</dcterms:created>
  <dcterms:modified xsi:type="dcterms:W3CDTF">2022-05-15T10:55:02Z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