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2"/>
  </p:sldMasterIdLst>
  <p:notesMasterIdLst>
    <p:notesMasterId r:id="rId7"/>
  </p:notesMasterIdLst>
  <p:handoutMasterIdLst>
    <p:handoutMasterId r:id="rId8"/>
  </p:handoutMasterIdLst>
  <p:sldIdLst>
    <p:sldId id="281" r:id="rId3"/>
    <p:sldId id="424" r:id="rId4"/>
    <p:sldId id="426" r:id="rId5"/>
    <p:sldId id="371" r:id="rId6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1pPr>
    <a:lvl2pPr marL="342900" lvl="1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2pPr>
    <a:lvl3pPr marL="685800" lvl="2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3pPr>
    <a:lvl4pPr marL="1028700" lvl="3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4pPr>
    <a:lvl5pPr marL="1371600" lvl="4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5pPr>
    <a:lvl6pPr marL="2286000" lvl="5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6pPr>
    <a:lvl7pPr marL="2743200" lvl="6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7pPr>
    <a:lvl8pPr marL="3200400" lvl="7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8pPr>
    <a:lvl9pPr marL="3657600" lvl="8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 Light" panose="020F0302020204030204" pitchFamily="34" charset="0"/>
        <a:ea typeface="微软雅黑 Light" panose="020B0502040204020203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87">
          <p15:clr>
            <a:srgbClr val="A4A3A4"/>
          </p15:clr>
        </p15:guide>
        <p15:guide id="2" orient="horz" pos="244">
          <p15:clr>
            <a:srgbClr val="A4A3A4"/>
          </p15:clr>
        </p15:guide>
        <p15:guide id="3" pos="2869">
          <p15:clr>
            <a:srgbClr val="A4A3A4"/>
          </p15:clr>
        </p15:guide>
        <p15:guide id="4" pos="5059">
          <p15:clr>
            <a:srgbClr val="A4A3A4"/>
          </p15:clr>
        </p15:guide>
        <p15:guide id="5" orient="horz" pos="1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323F"/>
    <a:srgbClr val="F5F5F6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/>
    <p:restoredTop sz="95317"/>
  </p:normalViewPr>
  <p:slideViewPr>
    <p:cSldViewPr snapToGrid="0" showGuides="1">
      <p:cViewPr varScale="1">
        <p:scale>
          <a:sx n="109" d="100"/>
          <a:sy n="109" d="100"/>
        </p:scale>
        <p:origin x="727" y="38"/>
      </p:cViewPr>
      <p:guideLst>
        <p:guide pos="187"/>
        <p:guide orient="horz" pos="244"/>
        <p:guide pos="2869"/>
        <p:guide pos="5059"/>
        <p:guide orient="horz" pos="1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F635AA57-C306-4F1A-8AAC-8B4CA625C3E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4B769905-CD73-4B5E-AA47-7C501D6A2F7C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C5713533-CA9C-4616-AB97-7E198DB79BF9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2253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E847B17-AD01-4D47-BDF4-A1331792940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55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7871255" y="116187"/>
            <a:ext cx="944608" cy="79790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7871255" y="116187"/>
            <a:ext cx="944608" cy="79790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8186057" y="116184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9460" name="组合 52"/>
          <p:cNvGrpSpPr/>
          <p:nvPr userDrawn="1"/>
        </p:nvGrpSpPr>
        <p:grpSpPr>
          <a:xfrm>
            <a:off x="247650" y="747713"/>
            <a:ext cx="7745413" cy="46037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0483" name="组合 52"/>
          <p:cNvGrpSpPr/>
          <p:nvPr userDrawn="1"/>
        </p:nvGrpSpPr>
        <p:grpSpPr>
          <a:xfrm>
            <a:off x="247650" y="747713"/>
            <a:ext cx="7745413" cy="46037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8186057" y="116184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8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8186057" y="116181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72" name="组合 52"/>
          <p:cNvGrpSpPr/>
          <p:nvPr userDrawn="1"/>
        </p:nvGrpSpPr>
        <p:grpSpPr>
          <a:xfrm>
            <a:off x="247650" y="747713"/>
            <a:ext cx="7745413" cy="46037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0" y="4856163"/>
            <a:ext cx="9144000" cy="287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8195" name="组合 52"/>
          <p:cNvGrpSpPr/>
          <p:nvPr userDrawn="1"/>
        </p:nvGrpSpPr>
        <p:grpSpPr>
          <a:xfrm>
            <a:off x="247650" y="747713"/>
            <a:ext cx="7745413" cy="46037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 fontAlgn="auto"/>
            <a:endParaRPr lang="en-US" strike="noStrike" noProof="1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8186057" y="116181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8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669989D-4831-4E99-B76E-9A53CB0F3A8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2023/10/15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E3F9CDB-1F21-4789-A81E-8FEA25CE194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ransition spd="med">
    <p:fad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ightte/article/details/10883416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tf-wiki.org/pwn/linux/user-mode/stackoverflow/x86/stack-intro/" TargetMode="External"/><Relationship Id="rId5" Type="http://schemas.openxmlformats.org/officeDocument/2006/relationships/hyperlink" Target="https://www.cnblogs.com/itheidou/p/15101734.html" TargetMode="External"/><Relationship Id="rId4" Type="http://schemas.openxmlformats.org/officeDocument/2006/relationships/hyperlink" Target="https://zhuanlan.zhihu.com/p/4251194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63650"/>
            <a:ext cx="9144000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554" name="矩形 44"/>
          <p:cNvSpPr/>
          <p:nvPr/>
        </p:nvSpPr>
        <p:spPr>
          <a:xfrm>
            <a:off x="-639762" y="2130425"/>
            <a:ext cx="104235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charset="-122"/>
              </a:rPr>
              <a:t>栈溢出实验说明</a:t>
            </a:r>
            <a:endParaRPr lang="en-US" altLang="zh-CN" sz="3200" b="1" dirty="0">
              <a:solidFill>
                <a:schemeClr val="bg1"/>
              </a:solidFill>
              <a:latin typeface="Calibri Light" panose="020F0302020204030204" pitchFamily="34" charset="0"/>
              <a:ea typeface="微软雅黑 Light" panose="020B0502040204020203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917950" y="773113"/>
            <a:ext cx="1281113" cy="12811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8" name="组合 37"/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273175" y="3328988"/>
            <a:ext cx="6815138" cy="31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799388" y="0"/>
            <a:ext cx="1344613" cy="118745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1163" y="0"/>
            <a:ext cx="1058863" cy="962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6562" name="矩形 4"/>
          <p:cNvSpPr/>
          <p:nvPr/>
        </p:nvSpPr>
        <p:spPr>
          <a:xfrm>
            <a:off x="283731" y="167243"/>
            <a:ext cx="87716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  <a:endParaRPr lang="en-US" altLang="zh-CN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E57AB-D5BD-44D1-AA52-04EBCC4E3294}"/>
              </a:ext>
            </a:extLst>
          </p:cNvPr>
          <p:cNvSpPr txBox="1"/>
          <p:nvPr/>
        </p:nvSpPr>
        <p:spPr>
          <a:xfrm>
            <a:off x="625288" y="1243853"/>
            <a:ext cx="36239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实验目的：掌握简单栈溢出的原理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B3E8C-3CDC-4377-84FF-58689DD90FD5}"/>
              </a:ext>
            </a:extLst>
          </p:cNvPr>
          <p:cNvSpPr txBox="1"/>
          <p:nvPr/>
        </p:nvSpPr>
        <p:spPr>
          <a:xfrm>
            <a:off x="625284" y="1693581"/>
            <a:ext cx="41724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实验内容：掌握简单栈溢出的原理及</a:t>
            </a:r>
            <a:r>
              <a:rPr lang="en-US" altLang="zh-CN" dirty="0" err="1"/>
              <a:t>ida</a:t>
            </a:r>
            <a:r>
              <a:rPr lang="zh-CN" altLang="en-US" dirty="0"/>
              <a:t>的使用技巧。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B708BB-0537-4E91-A5B0-C1AA58C82F99}"/>
              </a:ext>
            </a:extLst>
          </p:cNvPr>
          <p:cNvSpPr txBox="1"/>
          <p:nvPr/>
        </p:nvSpPr>
        <p:spPr>
          <a:xfrm>
            <a:off x="625284" y="2435697"/>
            <a:ext cx="72277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实验代码：请看附页，自行编译源代码，并使得程序流程转跳到</a:t>
            </a:r>
            <a:r>
              <a:rPr lang="en-US" altLang="zh-CN" dirty="0"/>
              <a:t>attack</a:t>
            </a:r>
            <a:r>
              <a:rPr lang="zh-CN" altLang="en-US" dirty="0"/>
              <a:t>函数。请将其中的</a:t>
            </a:r>
            <a:r>
              <a:rPr lang="en-US" altLang="zh-CN" dirty="0" err="1"/>
              <a:t>attck</a:t>
            </a:r>
            <a:r>
              <a:rPr lang="zh-CN" altLang="en-US" dirty="0"/>
              <a:t>函数内的打印内容替换为自己的姓名和学号，如：</a:t>
            </a:r>
            <a:endParaRPr lang="en-US" altLang="zh-CN" dirty="0"/>
          </a:p>
          <a:p>
            <a:r>
              <a:rPr lang="en-US" altLang="zh-CN" b="0" i="0" dirty="0" err="1">
                <a:solidFill>
                  <a:srgbClr val="61AEEE"/>
                </a:solidFill>
                <a:effectLst/>
                <a:latin typeface="Source Code Pro" panose="020B0604020202020204" pitchFamily="49" charset="0"/>
              </a:rPr>
              <a:t>printf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“</a:t>
            </a:r>
            <a:r>
              <a:rPr lang="zh-CN" altLang="en-US" b="0" i="0" dirty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张三 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201832132131"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7D7F40-6528-4DC2-9B31-55F4C3E8ABB8}"/>
              </a:ext>
            </a:extLst>
          </p:cNvPr>
          <p:cNvSpPr txBox="1"/>
          <p:nvPr/>
        </p:nvSpPr>
        <p:spPr>
          <a:xfrm>
            <a:off x="625284" y="3365677"/>
            <a:ext cx="72277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实验报告：参照报告模板，字数不做要求，但要求运行结果截图，实验很简单，有不会的可以同学互相交流或者直接问我或助教，建议没有二进制逆向经验的同学先不着急直接做，去看一看</a:t>
            </a:r>
            <a:r>
              <a:rPr lang="en-US" altLang="zh-CN" dirty="0"/>
              <a:t>IDA</a:t>
            </a:r>
            <a:r>
              <a:rPr lang="zh-CN" altLang="en-US" dirty="0"/>
              <a:t>的基础使用以及栈与栈帧，实验流程具体流程参考在后文。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1163" y="0"/>
            <a:ext cx="1058863" cy="962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6562" name="矩形 4"/>
          <p:cNvSpPr/>
          <p:nvPr/>
        </p:nvSpPr>
        <p:spPr>
          <a:xfrm>
            <a:off x="283731" y="167243"/>
            <a:ext cx="87716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  <a:endParaRPr lang="en-US" altLang="zh-CN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B708BB-0537-4E91-A5B0-C1AA58C82F99}"/>
              </a:ext>
            </a:extLst>
          </p:cNvPr>
          <p:cNvSpPr txBox="1"/>
          <p:nvPr/>
        </p:nvSpPr>
        <p:spPr>
          <a:xfrm>
            <a:off x="450474" y="962585"/>
            <a:ext cx="37315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#include &lt;</a:t>
            </a:r>
            <a:r>
              <a:rPr lang="en-US" altLang="zh-CN" sz="800" dirty="0" err="1"/>
              <a:t>stdio.h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#include &lt;</a:t>
            </a:r>
            <a:r>
              <a:rPr lang="en-US" altLang="zh-CN" sz="800" dirty="0" err="1"/>
              <a:t>string.h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#include &lt;</a:t>
            </a:r>
            <a:r>
              <a:rPr lang="en-US" altLang="zh-CN" sz="800" dirty="0" err="1"/>
              <a:t>stdlib.h</a:t>
            </a:r>
            <a:r>
              <a:rPr lang="en-US" altLang="zh-CN" sz="800" dirty="0"/>
              <a:t>&gt;</a:t>
            </a:r>
          </a:p>
          <a:p>
            <a:r>
              <a:rPr lang="en-US" altLang="zh-CN" sz="800" dirty="0"/>
              <a:t>void attack()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	</a:t>
            </a:r>
            <a:r>
              <a:rPr lang="en-US" altLang="zh-CN" sz="800" dirty="0" err="1"/>
              <a:t>printf</a:t>
            </a:r>
            <a:r>
              <a:rPr lang="en-US" altLang="zh-CN" sz="800" dirty="0"/>
              <a:t>(“TRY IT!.\n”);       //attack</a:t>
            </a:r>
            <a:r>
              <a:rPr lang="zh-CN" altLang="en-US" sz="800" dirty="0"/>
              <a:t>函数，这里改成自己的学号</a:t>
            </a:r>
          </a:p>
          <a:p>
            <a:r>
              <a:rPr lang="en-US" altLang="zh-CN" sz="800" dirty="0"/>
              <a:t>}</a:t>
            </a:r>
          </a:p>
          <a:p>
            <a:r>
              <a:rPr lang="en-US" altLang="zh-CN" sz="800" dirty="0"/>
              <a:t>void </a:t>
            </a:r>
            <a:r>
              <a:rPr lang="en-US" altLang="zh-CN" sz="800" dirty="0" err="1"/>
              <a:t>func</a:t>
            </a:r>
            <a:r>
              <a:rPr lang="en-US" altLang="zh-CN" sz="800" dirty="0"/>
              <a:t>()                     //</a:t>
            </a:r>
            <a:r>
              <a:rPr lang="en-US" altLang="zh-CN" sz="800" dirty="0" err="1"/>
              <a:t>func</a:t>
            </a:r>
            <a:r>
              <a:rPr lang="zh-CN" altLang="en-US" sz="800" dirty="0"/>
              <a:t>函数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	char password[6] = "ABCDEF";</a:t>
            </a:r>
          </a:p>
          <a:p>
            <a:r>
              <a:rPr lang="en-US" altLang="zh-CN" sz="800" dirty="0"/>
              <a:t>	char str[6];</a:t>
            </a:r>
          </a:p>
          <a:p>
            <a:r>
              <a:rPr lang="en-US" altLang="zh-CN" sz="800" dirty="0"/>
              <a:t>	FILE *</a:t>
            </a:r>
            <a:r>
              <a:rPr lang="en-US" altLang="zh-CN" sz="800" dirty="0" err="1"/>
              <a:t>fp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	if(!(</a:t>
            </a:r>
            <a:r>
              <a:rPr lang="en-US" altLang="zh-CN" sz="800" dirty="0" err="1"/>
              <a:t>fp</a:t>
            </a:r>
            <a:r>
              <a:rPr lang="en-US" altLang="zh-CN" sz="800" dirty="0"/>
              <a:t>=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("D:\\password.txt","r"))) //</a:t>
            </a:r>
            <a:r>
              <a:rPr lang="zh-CN" altLang="en-US" sz="800" dirty="0"/>
              <a:t>打开</a:t>
            </a:r>
            <a:r>
              <a:rPr lang="en-US" altLang="zh-CN" sz="800" dirty="0"/>
              <a:t>D</a:t>
            </a:r>
            <a:r>
              <a:rPr lang="zh-CN" altLang="en-US" sz="800" dirty="0"/>
              <a:t>盘的</a:t>
            </a:r>
            <a:r>
              <a:rPr lang="en-US" altLang="zh-CN" sz="800" dirty="0"/>
              <a:t>password.txt</a:t>
            </a:r>
            <a:r>
              <a:rPr lang="zh-CN" altLang="en-US" sz="800" dirty="0"/>
              <a:t>文件</a:t>
            </a:r>
          </a:p>
          <a:p>
            <a:r>
              <a:rPr lang="zh-CN" altLang="en-US" sz="800" dirty="0"/>
              <a:t>		</a:t>
            </a:r>
            <a:r>
              <a:rPr lang="en-US" altLang="zh-CN" sz="800" dirty="0"/>
              <a:t>exit(0);</a:t>
            </a:r>
          </a:p>
          <a:p>
            <a:r>
              <a:rPr lang="en-US" altLang="zh-CN" sz="800" dirty="0"/>
              <a:t>	</a:t>
            </a:r>
            <a:r>
              <a:rPr lang="en-US" altLang="zh-CN" sz="800" dirty="0" err="1"/>
              <a:t>fscanf</a:t>
            </a:r>
            <a:r>
              <a:rPr lang="en-US" altLang="zh-CN" sz="800" dirty="0"/>
              <a:t>(</a:t>
            </a:r>
            <a:r>
              <a:rPr lang="en-US" altLang="zh-CN" sz="800" dirty="0" err="1"/>
              <a:t>fp</a:t>
            </a:r>
            <a:r>
              <a:rPr lang="en-US" altLang="zh-CN" sz="800" dirty="0"/>
              <a:t>,"%</a:t>
            </a:r>
            <a:r>
              <a:rPr lang="en-US" altLang="zh-CN" sz="800" dirty="0" err="1"/>
              <a:t>s",str</a:t>
            </a:r>
            <a:r>
              <a:rPr lang="en-US" altLang="zh-CN" sz="800" dirty="0"/>
              <a:t>);           //</a:t>
            </a:r>
            <a:r>
              <a:rPr lang="zh-CN" altLang="en-US" sz="800" dirty="0"/>
              <a:t>将</a:t>
            </a:r>
            <a:r>
              <a:rPr lang="en-US" altLang="zh-CN" sz="800" dirty="0"/>
              <a:t>str</a:t>
            </a:r>
            <a:r>
              <a:rPr lang="zh-CN" altLang="en-US" sz="800" dirty="0"/>
              <a:t>的内容写入</a:t>
            </a:r>
            <a:r>
              <a:rPr lang="en-US" altLang="zh-CN" sz="800" dirty="0" err="1"/>
              <a:t>fp</a:t>
            </a:r>
            <a:endParaRPr lang="en-US" altLang="zh-CN" sz="800" dirty="0"/>
          </a:p>
          <a:p>
            <a:r>
              <a:rPr lang="en-US" altLang="zh-CN" sz="800" dirty="0"/>
              <a:t>	str[5]='\0';</a:t>
            </a:r>
          </a:p>
          <a:p>
            <a:r>
              <a:rPr lang="en-US" altLang="zh-CN" sz="800" dirty="0"/>
              <a:t>	if(</a:t>
            </a:r>
            <a:r>
              <a:rPr lang="en-US" altLang="zh-CN" sz="800" dirty="0" err="1"/>
              <a:t>strcmp</a:t>
            </a:r>
            <a:r>
              <a:rPr lang="en-US" altLang="zh-CN" sz="800" dirty="0"/>
              <a:t>(</a:t>
            </a:r>
            <a:r>
              <a:rPr lang="en-US" altLang="zh-CN" sz="800" dirty="0" err="1"/>
              <a:t>str,password</a:t>
            </a:r>
            <a:r>
              <a:rPr lang="en-US" altLang="zh-CN" sz="800" dirty="0"/>
              <a:t>)==0)    //</a:t>
            </a:r>
            <a:r>
              <a:rPr lang="zh-CN" altLang="en-US" sz="800" dirty="0"/>
              <a:t>判断</a:t>
            </a:r>
            <a:r>
              <a:rPr lang="en-US" altLang="zh-CN" sz="800" dirty="0"/>
              <a:t>str</a:t>
            </a:r>
            <a:r>
              <a:rPr lang="zh-CN" altLang="en-US" sz="800" dirty="0"/>
              <a:t>是否与</a:t>
            </a:r>
            <a:r>
              <a:rPr lang="en-US" altLang="zh-CN" sz="800" dirty="0"/>
              <a:t>password</a:t>
            </a:r>
            <a:r>
              <a:rPr lang="zh-CN" altLang="en-US" sz="800" dirty="0"/>
              <a:t>相同</a:t>
            </a:r>
          </a:p>
          <a:p>
            <a:r>
              <a:rPr lang="zh-CN" altLang="en-US" sz="800" dirty="0"/>
              <a:t>		</a:t>
            </a:r>
            <a:r>
              <a:rPr lang="en-US" altLang="zh-CN" sz="800" dirty="0" err="1"/>
              <a:t>printf</a:t>
            </a:r>
            <a:r>
              <a:rPr lang="en-US" altLang="zh-CN" sz="800" dirty="0"/>
              <a:t>("OK.\n");</a:t>
            </a:r>
          </a:p>
          <a:p>
            <a:r>
              <a:rPr lang="en-US" altLang="zh-CN" sz="800" dirty="0"/>
              <a:t>	else</a:t>
            </a:r>
          </a:p>
          <a:p>
            <a:r>
              <a:rPr lang="en-US" altLang="zh-CN" sz="800" dirty="0"/>
              <a:t>		</a:t>
            </a:r>
            <a:r>
              <a:rPr lang="en-US" altLang="zh-CN" sz="800" dirty="0" err="1"/>
              <a:t>printf</a:t>
            </a:r>
            <a:r>
              <a:rPr lang="en-US" altLang="zh-CN" sz="800" dirty="0"/>
              <a:t>("NO.\n");            </a:t>
            </a:r>
          </a:p>
          <a:p>
            <a:r>
              <a:rPr lang="en-US" altLang="zh-CN" sz="800" dirty="0"/>
              <a:t>}</a:t>
            </a:r>
          </a:p>
          <a:p>
            <a:r>
              <a:rPr lang="en-US" altLang="zh-CN" sz="800" dirty="0"/>
              <a:t>int main()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	</a:t>
            </a:r>
            <a:r>
              <a:rPr lang="en-US" altLang="zh-CN" sz="800" dirty="0" err="1"/>
              <a:t>func</a:t>
            </a:r>
            <a:r>
              <a:rPr lang="en-US" altLang="zh-CN" sz="800" dirty="0"/>
              <a:t>();          //</a:t>
            </a:r>
            <a:r>
              <a:rPr lang="zh-CN" altLang="en-US" sz="800" dirty="0"/>
              <a:t>运行</a:t>
            </a:r>
            <a:r>
              <a:rPr lang="en-US" altLang="zh-CN" sz="800" dirty="0" err="1"/>
              <a:t>func</a:t>
            </a:r>
            <a:r>
              <a:rPr lang="zh-CN" altLang="en-US" sz="800" dirty="0"/>
              <a:t>函数</a:t>
            </a:r>
          </a:p>
          <a:p>
            <a:r>
              <a:rPr lang="zh-CN" altLang="en-US" sz="800" dirty="0"/>
              <a:t>	</a:t>
            </a:r>
            <a:r>
              <a:rPr lang="en-US" altLang="zh-CN" sz="800" dirty="0"/>
              <a:t>return 0;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22722-AA22-424F-9777-FC473494E3DD}"/>
              </a:ext>
            </a:extLst>
          </p:cNvPr>
          <p:cNvSpPr txBox="1"/>
          <p:nvPr/>
        </p:nvSpPr>
        <p:spPr>
          <a:xfrm>
            <a:off x="4444252" y="912456"/>
            <a:ext cx="43364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参考资料：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简单实现栈溢出实验</a:t>
            </a:r>
            <a:r>
              <a:rPr lang="en-US" altLang="zh-CN" dirty="0">
                <a:hlinkClick r:id="rId3"/>
              </a:rPr>
              <a:t>(IDA)_idea </a:t>
            </a:r>
            <a:r>
              <a:rPr lang="zh-CN" altLang="en-US" dirty="0">
                <a:hlinkClick r:id="rId3"/>
              </a:rPr>
              <a:t>的栈溢出如何实现和分析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浅析函数调用的栈帧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IDA PRO</a:t>
            </a:r>
            <a:r>
              <a:rPr lang="zh-CN" altLang="en-US" dirty="0">
                <a:hlinkClick r:id="rId5"/>
              </a:rPr>
              <a:t>新手学习教程 </a:t>
            </a:r>
            <a:r>
              <a:rPr lang="en-US" altLang="zh-CN" dirty="0">
                <a:hlinkClick r:id="rId5"/>
              </a:rPr>
              <a:t>- </a:t>
            </a:r>
            <a:r>
              <a:rPr lang="en-US" altLang="zh-CN" dirty="0" err="1">
                <a:hlinkClick r:id="rId5"/>
              </a:rPr>
              <a:t>heiheidou</a:t>
            </a:r>
            <a:r>
              <a:rPr lang="en-US" altLang="zh-CN" dirty="0">
                <a:hlinkClick r:id="rId5"/>
              </a:rPr>
              <a:t> - </a:t>
            </a:r>
            <a:r>
              <a:rPr lang="zh-CN" altLang="en-US" dirty="0">
                <a:hlinkClick r:id="rId5"/>
              </a:rPr>
              <a:t>博客园 </a:t>
            </a:r>
            <a:r>
              <a:rPr lang="en-US" altLang="zh-CN" dirty="0">
                <a:hlinkClick r:id="rId5"/>
              </a:rPr>
              <a:t>(cnblogs.com)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栈介绍 </a:t>
            </a:r>
            <a:r>
              <a:rPr lang="en-US" altLang="zh-CN" dirty="0">
                <a:hlinkClick r:id="rId6"/>
              </a:rPr>
              <a:t>- CTF Wiki (ctf-wiki.org)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510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47775"/>
            <a:ext cx="9144000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610" name="矩形 44"/>
          <p:cNvSpPr/>
          <p:nvPr/>
        </p:nvSpPr>
        <p:spPr>
          <a:xfrm>
            <a:off x="3070225" y="2130425"/>
            <a:ext cx="300355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37" name="椭圆 36"/>
          <p:cNvSpPr/>
          <p:nvPr/>
        </p:nvSpPr>
        <p:spPr>
          <a:xfrm>
            <a:off x="3917950" y="773113"/>
            <a:ext cx="1281113" cy="12811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8" name="组合 37"/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2374900" y="3308350"/>
            <a:ext cx="4227513" cy="79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99388" y="0"/>
            <a:ext cx="1344613" cy="118745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FiYTdlZjllNGNkYTY5Y2JlOTA3MGNjNTIwZjJlZTgifQ==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399</Words>
  <Application>Microsoft Office PowerPoint</Application>
  <PresentationFormat>全屏显示(16:9)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Gill Sans</vt:lpstr>
      <vt:lpstr>等线</vt:lpstr>
      <vt:lpstr>微软雅黑</vt:lpstr>
      <vt:lpstr>Arial</vt:lpstr>
      <vt:lpstr>Calibri</vt:lpstr>
      <vt:lpstr>Calibri Light</vt:lpstr>
      <vt:lpstr>Source Code Pro</vt:lpstr>
      <vt:lpstr>千图网海量PPT模板www.58pic.com​</vt:lpstr>
      <vt:lpstr>4_千图网海量PPT模板www.58pic.com​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NWN</cp:lastModifiedBy>
  <cp:revision>429</cp:revision>
  <dcterms:created xsi:type="dcterms:W3CDTF">2017-05-01T12:27:00Z</dcterms:created>
  <dcterms:modified xsi:type="dcterms:W3CDTF">2023-10-15T08:04:02Z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382982DE33574736B4D610C4ED0FCF14</vt:lpwstr>
  </property>
</Properties>
</file>