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tags/tag21.xml" ContentType="application/vnd.openxmlformats-officedocument.presentationml.tags+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notesSlides/notesSlide26.xml" ContentType="application/vnd.openxmlformats-officedocument.presentationml.notesSlide+xml"/>
  <Override PartName="/ppt/tags/tag24.xml" ContentType="application/vnd.openxmlformats-officedocument.presentationml.tags+xml"/>
  <Override PartName="/ppt/notesSlides/notesSlide27.xml" ContentType="application/vnd.openxmlformats-officedocument.presentationml.notesSlide+xml"/>
  <Override PartName="/ppt/tags/tag25.xml" ContentType="application/vnd.openxmlformats-officedocument.presentationml.tags+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9.xml" ContentType="application/vnd.openxmlformats-officedocument.presentationml.notesSlide+xml"/>
  <Override PartName="/ppt/tags/tag26.xml" ContentType="application/vnd.openxmlformats-officedocument.presentationml.tags+xml"/>
  <Override PartName="/ppt/notesSlides/notesSlide30.xml" ContentType="application/vnd.openxmlformats-officedocument.presentationml.notesSlide+xml"/>
  <Override PartName="/ppt/tags/tag27.xml" ContentType="application/vnd.openxmlformats-officedocument.presentationml.tags+xml"/>
  <Override PartName="/ppt/notesSlides/notesSlide31.xml" ContentType="application/vnd.openxmlformats-officedocument.presentationml.notesSlide+xml"/>
  <Override PartName="/ppt/tags/tag28.xml" ContentType="application/vnd.openxmlformats-officedocument.presentationml.tags+xml"/>
  <Override PartName="/ppt/notesSlides/notesSlide32.xml" ContentType="application/vnd.openxmlformats-officedocument.presentationml.notesSlide+xml"/>
  <Override PartName="/ppt/tags/tag29.xml" ContentType="application/vnd.openxmlformats-officedocument.presentationml.tags+xml"/>
  <Override PartName="/ppt/notesSlides/notesSlide33.xml" ContentType="application/vnd.openxmlformats-officedocument.presentationml.notesSlide+xml"/>
  <Override PartName="/ppt/tags/tag30.xml" ContentType="application/vnd.openxmlformats-officedocument.presentationml.tags+xml"/>
  <Override PartName="/ppt/notesSlides/notesSlide34.xml" ContentType="application/vnd.openxmlformats-officedocument.presentationml.notesSlide+xml"/>
  <Override PartName="/ppt/tags/tag31.xml" ContentType="application/vnd.openxmlformats-officedocument.presentationml.tags+xml"/>
  <Override PartName="/ppt/notesSlides/notesSlide35.xml" ContentType="application/vnd.openxmlformats-officedocument.presentationml.notesSlide+xml"/>
  <Override PartName="/ppt/tags/tag32.xml" ContentType="application/vnd.openxmlformats-officedocument.presentationml.tags+xml"/>
  <Override PartName="/ppt/notesSlides/notesSlide36.xml" ContentType="application/vnd.openxmlformats-officedocument.presentationml.notesSlide+xml"/>
  <Override PartName="/ppt/tags/tag33.xml" ContentType="application/vnd.openxmlformats-officedocument.presentationml.tags+xml"/>
  <Override PartName="/ppt/notesSlides/notesSlide37.xml" ContentType="application/vnd.openxmlformats-officedocument.presentationml.notesSlide+xml"/>
  <Override PartName="/ppt/tags/tag34.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35.xml" ContentType="application/vnd.openxmlformats-officedocument.presentationml.tags+xml"/>
  <Override PartName="/ppt/notesSlides/notesSlide4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36.xml" ContentType="application/vnd.openxmlformats-officedocument.presentationml.tags+xml"/>
  <Override PartName="/ppt/notesSlides/notesSlide41.xml" ContentType="application/vnd.openxmlformats-officedocument.presentationml.notesSlide+xml"/>
  <Override PartName="/ppt/tags/tag37.xml" ContentType="application/vnd.openxmlformats-officedocument.presentationml.tags+xml"/>
  <Override PartName="/ppt/notesSlides/notesSlide42.xml" ContentType="application/vnd.openxmlformats-officedocument.presentationml.notesSlide+xml"/>
  <Override PartName="/ppt/tags/tag38.xml" ContentType="application/vnd.openxmlformats-officedocument.presentationml.tags+xml"/>
  <Override PartName="/ppt/notesSlides/notesSlide43.xml" ContentType="application/vnd.openxmlformats-officedocument.presentationml.notesSlide+xml"/>
  <Override PartName="/ppt/tags/tag39.xml" ContentType="application/vnd.openxmlformats-officedocument.presentationml.tags+xml"/>
  <Override PartName="/ppt/notesSlides/notesSlide44.xml" ContentType="application/vnd.openxmlformats-officedocument.presentationml.notesSlide+xml"/>
  <Override PartName="/ppt/tags/tag40.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1429" r:id="rId3"/>
    <p:sldId id="1190" r:id="rId4"/>
    <p:sldId id="1390" r:id="rId5"/>
    <p:sldId id="1391" r:id="rId6"/>
    <p:sldId id="1392" r:id="rId7"/>
    <p:sldId id="1393" r:id="rId8"/>
    <p:sldId id="1394" r:id="rId9"/>
    <p:sldId id="1395" r:id="rId10"/>
    <p:sldId id="1396" r:id="rId11"/>
    <p:sldId id="1397" r:id="rId12"/>
    <p:sldId id="1398" r:id="rId13"/>
    <p:sldId id="1399" r:id="rId14"/>
    <p:sldId id="1400" r:id="rId15"/>
    <p:sldId id="1401" r:id="rId16"/>
    <p:sldId id="1402" r:id="rId17"/>
    <p:sldId id="1403" r:id="rId18"/>
    <p:sldId id="1404" r:id="rId19"/>
    <p:sldId id="1405" r:id="rId20"/>
    <p:sldId id="1406" r:id="rId21"/>
    <p:sldId id="1407" r:id="rId22"/>
    <p:sldId id="1408" r:id="rId23"/>
    <p:sldId id="1409" r:id="rId24"/>
    <p:sldId id="1410" r:id="rId25"/>
    <p:sldId id="1411" r:id="rId26"/>
    <p:sldId id="1412" r:id="rId27"/>
    <p:sldId id="1413" r:id="rId28"/>
    <p:sldId id="1414" r:id="rId29"/>
    <p:sldId id="1430" r:id="rId30"/>
    <p:sldId id="1415" r:id="rId31"/>
    <p:sldId id="1310" r:id="rId32"/>
    <p:sldId id="1312" r:id="rId33"/>
    <p:sldId id="1313" r:id="rId34"/>
    <p:sldId id="1314" r:id="rId35"/>
    <p:sldId id="1315" r:id="rId36"/>
    <p:sldId id="1316" r:id="rId37"/>
    <p:sldId id="1317" r:id="rId38"/>
    <p:sldId id="1318" r:id="rId39"/>
    <p:sldId id="1431" r:id="rId40"/>
    <p:sldId id="1285" r:id="rId41"/>
    <p:sldId id="1319" r:id="rId42"/>
    <p:sldId id="1320" r:id="rId43"/>
    <p:sldId id="1321" r:id="rId44"/>
    <p:sldId id="1322" r:id="rId45"/>
    <p:sldId id="1323" r:id="rId46"/>
    <p:sldId id="1433" r:id="rId47"/>
    <p:sldId id="1434" r:id="rId48"/>
    <p:sldId id="1435" r:id="rId49"/>
    <p:sldId id="1436" r:id="rId50"/>
    <p:sldId id="1437" r:id="rId51"/>
    <p:sldId id="362" r:id="rId52"/>
    <p:sldId id="1432"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a:srgbClr val="2AA1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89" autoAdjust="0"/>
    <p:restoredTop sz="90566" autoAdjust="0"/>
  </p:normalViewPr>
  <p:slideViewPr>
    <p:cSldViewPr snapToGrid="0">
      <p:cViewPr varScale="1">
        <p:scale>
          <a:sx n="78" d="100"/>
          <a:sy n="78" d="100"/>
        </p:scale>
        <p:origin x="1195" y="4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CA4F7A-66F2-2546-8F31-929CBC0E9D0D}" type="doc">
      <dgm:prSet loTypeId="urn:microsoft.com/office/officeart/2005/8/layout/process1" loCatId="process" qsTypeId="urn:microsoft.com/office/officeart/2005/8/quickstyle/simple4" qsCatId="simple" csTypeId="urn:microsoft.com/office/officeart/2005/8/colors/accent1_2" csCatId="accent1" phldr="1"/>
      <dgm:spPr/>
      <dgm:t>
        <a:bodyPr/>
        <a:lstStyle/>
        <a:p>
          <a:endParaRPr lang="en-US"/>
        </a:p>
      </dgm:t>
    </dgm:pt>
    <dgm:pt modelId="{D261F3A9-C990-7741-9276-682F59D6F3FC}">
      <dgm:prSet phldrT="[Text]" custT="1"/>
      <dgm:spPr>
        <a:noFill/>
        <a:ln w="38100" cmpd="thickThin">
          <a:solidFill>
            <a:schemeClr val="accent5">
              <a:lumMod val="75000"/>
            </a:schemeClr>
          </a:solidFill>
        </a:ln>
      </dgm:spPr>
      <dgm:t>
        <a:bodyPr/>
        <a:lstStyle/>
        <a:p>
          <a:pPr algn="l">
            <a:lnSpc>
              <a:spcPct val="150000"/>
            </a:lnSpc>
          </a:pPr>
          <a:r>
            <a:rPr lang="zh-CN" altLang="en-US" sz="2800" b="0" i="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现代高级语言有很强的类型和有效操作的概念 </a:t>
          </a:r>
          <a:endParaRPr lang="en-US" sz="2800" b="0" i="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gm:t>
    </dgm:pt>
    <dgm:pt modelId="{5ABCB9AA-7050-A440-BD0D-F48C92D5F651}" type="parTrans" cxnId="{74B78F2E-BFDB-0E43-8C83-3F6BF4A89BBA}">
      <dgm:prSet/>
      <dgm:spPr/>
      <dgm:t>
        <a:bodyPr/>
        <a:lstStyle/>
        <a:p>
          <a:endParaRPr lang="en-US" b="0">
            <a:latin typeface="黑体" panose="02010609060101010101" pitchFamily="49" charset="-122"/>
            <a:ea typeface="黑体" panose="02010609060101010101" pitchFamily="49" charset="-122"/>
            <a:cs typeface="Times New Roman" panose="02020603050405020304" pitchFamily="18" charset="0"/>
          </a:endParaRPr>
        </a:p>
      </dgm:t>
    </dgm:pt>
    <dgm:pt modelId="{50675C70-074C-0C47-BE6E-0FFB82BD1AA7}" type="sibTrans" cxnId="{74B78F2E-BFDB-0E43-8C83-3F6BF4A89BBA}">
      <dgm:prSet/>
      <dgm:spPr>
        <a:solidFill>
          <a:schemeClr val="accent6">
            <a:lumMod val="60000"/>
            <a:lumOff val="40000"/>
          </a:schemeClr>
        </a:solidFill>
        <a:ln>
          <a:solidFill>
            <a:schemeClr val="bg1"/>
          </a:solidFill>
        </a:ln>
      </dgm:spPr>
      <dgm:t>
        <a:bodyPr/>
        <a:lstStyle/>
        <a:p>
          <a:endParaRPr lang="en-US" b="0">
            <a:solidFill>
              <a:schemeClr val="accent6">
                <a:lumMod val="60000"/>
                <a:lumOff val="40000"/>
              </a:schemeClr>
            </a:solidFill>
            <a:latin typeface="黑体" panose="02010609060101010101" pitchFamily="49" charset="-122"/>
            <a:ea typeface="黑体" panose="02010609060101010101" pitchFamily="49" charset="-122"/>
            <a:cs typeface="Times New Roman" panose="02020603050405020304" pitchFamily="18" charset="0"/>
          </a:endParaRPr>
        </a:p>
      </dgm:t>
    </dgm:pt>
    <dgm:pt modelId="{283309A8-2F9D-E24D-A140-61087B4DE478}">
      <dgm:prSet custT="1"/>
      <dgm:spPr>
        <a:noFill/>
        <a:ln w="38100" cmpd="thickThin">
          <a:solidFill>
            <a:schemeClr val="accent5">
              <a:lumMod val="75000"/>
            </a:schemeClr>
          </a:solidFill>
        </a:ln>
      </dgm:spPr>
      <dgm:t>
        <a:bodyPr/>
        <a:lstStyle/>
        <a:p>
          <a:pPr algn="l">
            <a:lnSpc>
              <a:spcPct val="150000"/>
            </a:lnSpc>
          </a:pPr>
          <a:r>
            <a:rPr lang="zh-CN" altLang="en-US" sz="2400" b="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不容易发生缓冲区溢出 </a:t>
          </a:r>
          <a:endParaRPr lang="en-US" sz="2400" b="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gm:t>
    </dgm:pt>
    <dgm:pt modelId="{AEC8CBEF-89A6-AF46-A528-F940723F43A8}" type="parTrans" cxnId="{CC1B61CA-6D45-6549-895E-06A3AE23A2B5}">
      <dgm:prSet/>
      <dgm:spPr/>
      <dgm:t>
        <a:bodyPr/>
        <a:lstStyle/>
        <a:p>
          <a:endParaRPr lang="en-US" b="0">
            <a:latin typeface="黑体" panose="02010609060101010101" pitchFamily="49" charset="-122"/>
            <a:ea typeface="黑体" panose="02010609060101010101" pitchFamily="49" charset="-122"/>
            <a:cs typeface="Times New Roman" panose="02020603050405020304" pitchFamily="18" charset="0"/>
          </a:endParaRPr>
        </a:p>
      </dgm:t>
    </dgm:pt>
    <dgm:pt modelId="{785E1BD3-857B-7046-A608-D8799BD38753}" type="sibTrans" cxnId="{CC1B61CA-6D45-6549-895E-06A3AE23A2B5}">
      <dgm:prSet/>
      <dgm:spPr/>
      <dgm:t>
        <a:bodyPr/>
        <a:lstStyle/>
        <a:p>
          <a:endParaRPr lang="en-US" b="0">
            <a:latin typeface="黑体" panose="02010609060101010101" pitchFamily="49" charset="-122"/>
            <a:ea typeface="黑体" panose="02010609060101010101" pitchFamily="49" charset="-122"/>
            <a:cs typeface="Times New Roman" panose="02020603050405020304" pitchFamily="18" charset="0"/>
          </a:endParaRPr>
        </a:p>
      </dgm:t>
    </dgm:pt>
    <dgm:pt modelId="{589FFEDB-74A5-A042-93D2-FE60D842BA72}">
      <dgm:prSet custT="1"/>
      <dgm:spPr>
        <a:noFill/>
        <a:ln w="38100" cmpd="thickThin">
          <a:solidFill>
            <a:schemeClr val="accent5">
              <a:lumMod val="75000"/>
            </a:schemeClr>
          </a:solidFill>
        </a:ln>
      </dgm:spPr>
      <dgm:t>
        <a:bodyPr/>
        <a:lstStyle/>
        <a:p>
          <a:pPr>
            <a:lnSpc>
              <a:spcPct val="100000"/>
            </a:lnSpc>
          </a:pPr>
          <a:r>
            <a:rPr lang="en-US" altLang="zh-CN" sz="2800" b="0" i="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en-US" sz="2800" b="0" i="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和相关语言有高级的控制结构，但允许直接访问内存 </a:t>
          </a:r>
          <a:endParaRPr lang="en-US" sz="2800" b="0" i="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A79B0172-68AD-AC4D-81E9-0FC4AFA87F1F}" type="parTrans" cxnId="{2FFBBAF0-017C-EA44-BB90-76C6B4CE5093}">
      <dgm:prSet/>
      <dgm:spPr/>
      <dgm:t>
        <a:bodyPr/>
        <a:lstStyle/>
        <a:p>
          <a:endParaRPr lang="en-US" b="0">
            <a:latin typeface="黑体" panose="02010609060101010101" pitchFamily="49" charset="-122"/>
            <a:ea typeface="黑体" panose="02010609060101010101" pitchFamily="49" charset="-122"/>
            <a:cs typeface="Times New Roman" panose="02020603050405020304" pitchFamily="18" charset="0"/>
          </a:endParaRPr>
        </a:p>
      </dgm:t>
    </dgm:pt>
    <dgm:pt modelId="{616EF3C3-EFA0-FD43-8DA9-B033FDAEAADF}" type="sibTrans" cxnId="{2FFBBAF0-017C-EA44-BB90-76C6B4CE5093}">
      <dgm:prSet/>
      <dgm:spPr/>
      <dgm:t>
        <a:bodyPr/>
        <a:lstStyle/>
        <a:p>
          <a:endParaRPr lang="en-US" b="0">
            <a:latin typeface="黑体" panose="02010609060101010101" pitchFamily="49" charset="-122"/>
            <a:ea typeface="黑体" panose="02010609060101010101" pitchFamily="49" charset="-122"/>
            <a:cs typeface="Times New Roman" panose="02020603050405020304" pitchFamily="18" charset="0"/>
          </a:endParaRPr>
        </a:p>
      </dgm:t>
    </dgm:pt>
    <dgm:pt modelId="{910438EC-FFAE-3344-8C02-D48F40D3D728}">
      <dgm:prSet custT="1"/>
      <dgm:spPr>
        <a:noFill/>
        <a:ln w="38100" cmpd="thickThin">
          <a:solidFill>
            <a:schemeClr val="accent5">
              <a:lumMod val="75000"/>
            </a:schemeClr>
          </a:solidFill>
        </a:ln>
      </dgm:spPr>
      <dgm:t>
        <a:bodyPr/>
        <a:lstStyle/>
        <a:p>
          <a:pPr>
            <a:lnSpc>
              <a:spcPct val="100000"/>
            </a:lnSpc>
          </a:pPr>
          <a:r>
            <a:rPr lang="zh-CN" altLang="en-US" sz="24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因此容易发生缓冲区溢出 </a:t>
          </a:r>
          <a:endParaRPr lang="en-US" sz="24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EAE88D27-1554-9C49-8BB4-6585FC6B94B7}" type="parTrans" cxnId="{6E9E77E4-4BC2-E34C-A6AC-88CC77379783}">
      <dgm:prSet/>
      <dgm:spPr/>
      <dgm:t>
        <a:bodyPr/>
        <a:lstStyle/>
        <a:p>
          <a:endParaRPr lang="en-US" b="0">
            <a:latin typeface="黑体" panose="02010609060101010101" pitchFamily="49" charset="-122"/>
            <a:ea typeface="黑体" panose="02010609060101010101" pitchFamily="49" charset="-122"/>
            <a:cs typeface="Times New Roman" panose="02020603050405020304" pitchFamily="18" charset="0"/>
          </a:endParaRPr>
        </a:p>
      </dgm:t>
    </dgm:pt>
    <dgm:pt modelId="{6722906A-CB3E-094C-9617-864C5C1EA94A}" type="sibTrans" cxnId="{6E9E77E4-4BC2-E34C-A6AC-88CC77379783}">
      <dgm:prSet/>
      <dgm:spPr/>
      <dgm:t>
        <a:bodyPr/>
        <a:lstStyle/>
        <a:p>
          <a:endParaRPr lang="en-US" b="0">
            <a:latin typeface="黑体" panose="02010609060101010101" pitchFamily="49" charset="-122"/>
            <a:ea typeface="黑体" panose="02010609060101010101" pitchFamily="49" charset="-122"/>
            <a:cs typeface="Times New Roman" panose="02020603050405020304" pitchFamily="18" charset="0"/>
          </a:endParaRPr>
        </a:p>
      </dgm:t>
    </dgm:pt>
    <dgm:pt modelId="{12A9DC28-E277-4DD5-ABC5-F2A3C3095F4B}">
      <dgm:prSet custT="1"/>
      <dgm:spPr>
        <a:noFill/>
        <a:ln w="38100" cmpd="thickThin">
          <a:solidFill>
            <a:schemeClr val="accent5">
              <a:lumMod val="75000"/>
            </a:schemeClr>
          </a:solidFill>
        </a:ln>
      </dgm:spPr>
      <dgm:t>
        <a:bodyPr/>
        <a:lstStyle/>
        <a:p>
          <a:pPr algn="l">
            <a:lnSpc>
              <a:spcPct val="150000"/>
            </a:lnSpc>
          </a:pPr>
          <a:r>
            <a:rPr lang="zh-CN" altLang="en-US" sz="2400" b="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会招致开销，对使用有一些限制</a:t>
          </a:r>
        </a:p>
      </dgm:t>
    </dgm:pt>
    <dgm:pt modelId="{83DF280C-01EB-4E4F-AD96-ADD1D46A4473}" type="parTrans" cxnId="{861D0C46-62CA-4A46-A5A8-1CDC146ACCC0}">
      <dgm:prSet/>
      <dgm:spPr/>
      <dgm:t>
        <a:bodyPr/>
        <a:lstStyle/>
        <a:p>
          <a:endParaRPr lang="zh-CN" altLang="en-US" b="0">
            <a:latin typeface="黑体" panose="02010609060101010101" pitchFamily="49" charset="-122"/>
            <a:ea typeface="黑体" panose="02010609060101010101" pitchFamily="49" charset="-122"/>
            <a:cs typeface="Times New Roman" panose="02020603050405020304" pitchFamily="18" charset="0"/>
          </a:endParaRPr>
        </a:p>
      </dgm:t>
    </dgm:pt>
    <dgm:pt modelId="{E5BEDBD4-921B-495F-94A1-007232C179A4}" type="sibTrans" cxnId="{861D0C46-62CA-4A46-A5A8-1CDC146ACCC0}">
      <dgm:prSet/>
      <dgm:spPr/>
      <dgm:t>
        <a:bodyPr/>
        <a:lstStyle/>
        <a:p>
          <a:endParaRPr lang="zh-CN" altLang="en-US" b="0">
            <a:latin typeface="黑体" panose="02010609060101010101" pitchFamily="49" charset="-122"/>
            <a:ea typeface="黑体" panose="02010609060101010101" pitchFamily="49" charset="-122"/>
            <a:cs typeface="Times New Roman" panose="02020603050405020304" pitchFamily="18" charset="0"/>
          </a:endParaRPr>
        </a:p>
      </dgm:t>
    </dgm:pt>
    <dgm:pt modelId="{6C9EAE58-A56C-4646-8CAB-CB8AC3B84F64}">
      <dgm:prSet custT="1"/>
      <dgm:spPr>
        <a:noFill/>
        <a:ln w="38100" cmpd="thickThin">
          <a:solidFill>
            <a:schemeClr val="accent5">
              <a:lumMod val="75000"/>
            </a:schemeClr>
          </a:solidFill>
        </a:ln>
      </dgm:spPr>
      <dgm:t>
        <a:bodyPr/>
        <a:lstStyle/>
        <a:p>
          <a:pPr>
            <a:lnSpc>
              <a:spcPct val="100000"/>
            </a:lnSpc>
          </a:pPr>
          <a:r>
            <a:rPr lang="zh-CN" altLang="en-US" sz="24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遗留了大量被广泛使用的、不安全的、因而易受攻击的代码 </a:t>
          </a:r>
        </a:p>
      </dgm:t>
    </dgm:pt>
    <dgm:pt modelId="{E64C48EC-85B7-4C55-AFB7-5CAA2319C90F}" type="parTrans" cxnId="{04F9AF70-EC55-4DAD-A263-17FC87E58C6C}">
      <dgm:prSet/>
      <dgm:spPr/>
      <dgm:t>
        <a:bodyPr/>
        <a:lstStyle/>
        <a:p>
          <a:endParaRPr lang="zh-CN" altLang="en-US" b="0">
            <a:latin typeface="黑体" panose="02010609060101010101" pitchFamily="49" charset="-122"/>
            <a:ea typeface="黑体" panose="02010609060101010101" pitchFamily="49" charset="-122"/>
            <a:cs typeface="Times New Roman" panose="02020603050405020304" pitchFamily="18" charset="0"/>
          </a:endParaRPr>
        </a:p>
      </dgm:t>
    </dgm:pt>
    <dgm:pt modelId="{3FB5831F-40ED-45FC-84AF-56DC081C2BDD}" type="sibTrans" cxnId="{04F9AF70-EC55-4DAD-A263-17FC87E58C6C}">
      <dgm:prSet/>
      <dgm:spPr/>
      <dgm:t>
        <a:bodyPr/>
        <a:lstStyle/>
        <a:p>
          <a:endParaRPr lang="zh-CN" altLang="en-US" b="0">
            <a:latin typeface="黑体" panose="02010609060101010101" pitchFamily="49" charset="-122"/>
            <a:ea typeface="黑体" panose="02010609060101010101" pitchFamily="49" charset="-122"/>
            <a:cs typeface="Times New Roman" panose="02020603050405020304" pitchFamily="18" charset="0"/>
          </a:endParaRPr>
        </a:p>
      </dgm:t>
    </dgm:pt>
    <dgm:pt modelId="{C72E19A4-2901-4534-812A-82158DE07FC9}" type="pres">
      <dgm:prSet presAssocID="{ADCA4F7A-66F2-2546-8F31-929CBC0E9D0D}" presName="Name0" presStyleCnt="0">
        <dgm:presLayoutVars>
          <dgm:dir/>
          <dgm:resizeHandles val="exact"/>
        </dgm:presLayoutVars>
      </dgm:prSet>
      <dgm:spPr/>
    </dgm:pt>
    <dgm:pt modelId="{A3CAD1EB-4AA6-4814-A43F-ECC59E33B88B}" type="pres">
      <dgm:prSet presAssocID="{D261F3A9-C990-7741-9276-682F59D6F3FC}" presName="node" presStyleLbl="node1" presStyleIdx="0" presStyleCnt="2" custScaleY="106279" custLinFactNeighborX="15860" custLinFactNeighborY="1217">
        <dgm:presLayoutVars>
          <dgm:bulletEnabled val="1"/>
        </dgm:presLayoutVars>
      </dgm:prSet>
      <dgm:spPr/>
    </dgm:pt>
    <dgm:pt modelId="{2C3DA786-068C-4362-9A91-CE3AB29BB8F3}" type="pres">
      <dgm:prSet presAssocID="{50675C70-074C-0C47-BE6E-0FFB82BD1AA7}" presName="sibTrans" presStyleLbl="sibTrans2D1" presStyleIdx="0" presStyleCnt="1" custLinFactNeighborX="-11645" custLinFactNeighborY="1675"/>
      <dgm:spPr/>
    </dgm:pt>
    <dgm:pt modelId="{82BE21A2-EFEF-423E-94C4-224A9701774D}" type="pres">
      <dgm:prSet presAssocID="{50675C70-074C-0C47-BE6E-0FFB82BD1AA7}" presName="connectorText" presStyleLbl="sibTrans2D1" presStyleIdx="0" presStyleCnt="1"/>
      <dgm:spPr/>
    </dgm:pt>
    <dgm:pt modelId="{47E3C795-A786-4247-9261-5A2CCB214B6C}" type="pres">
      <dgm:prSet presAssocID="{589FFEDB-74A5-A042-93D2-FE60D842BA72}" presName="node" presStyleLbl="node1" presStyleIdx="1" presStyleCnt="2" custScaleY="105740" custLinFactNeighborX="-8828" custLinFactNeighborY="802">
        <dgm:presLayoutVars>
          <dgm:bulletEnabled val="1"/>
        </dgm:presLayoutVars>
      </dgm:prSet>
      <dgm:spPr/>
    </dgm:pt>
  </dgm:ptLst>
  <dgm:cxnLst>
    <dgm:cxn modelId="{164EBE16-1093-4981-B6FC-2CB60F50A6EF}" type="presOf" srcId="{ADCA4F7A-66F2-2546-8F31-929CBC0E9D0D}" destId="{C72E19A4-2901-4534-812A-82158DE07FC9}" srcOrd="0" destOrd="0" presId="urn:microsoft.com/office/officeart/2005/8/layout/process1"/>
    <dgm:cxn modelId="{74B78F2E-BFDB-0E43-8C83-3F6BF4A89BBA}" srcId="{ADCA4F7A-66F2-2546-8F31-929CBC0E9D0D}" destId="{D261F3A9-C990-7741-9276-682F59D6F3FC}" srcOrd="0" destOrd="0" parTransId="{5ABCB9AA-7050-A440-BD0D-F48C92D5F651}" sibTransId="{50675C70-074C-0C47-BE6E-0FFB82BD1AA7}"/>
    <dgm:cxn modelId="{68F5FA5F-547D-48D9-A4FA-2FB01063CBE7}" type="presOf" srcId="{50675C70-074C-0C47-BE6E-0FFB82BD1AA7}" destId="{82BE21A2-EFEF-423E-94C4-224A9701774D}" srcOrd="1" destOrd="0" presId="urn:microsoft.com/office/officeart/2005/8/layout/process1"/>
    <dgm:cxn modelId="{861D0C46-62CA-4A46-A5A8-1CDC146ACCC0}" srcId="{D261F3A9-C990-7741-9276-682F59D6F3FC}" destId="{12A9DC28-E277-4DD5-ABC5-F2A3C3095F4B}" srcOrd="1" destOrd="0" parTransId="{83DF280C-01EB-4E4F-AD96-ADD1D46A4473}" sibTransId="{E5BEDBD4-921B-495F-94A1-007232C179A4}"/>
    <dgm:cxn modelId="{F9130049-E637-45F3-8016-6573C1ED30FA}" type="presOf" srcId="{50675C70-074C-0C47-BE6E-0FFB82BD1AA7}" destId="{2C3DA786-068C-4362-9A91-CE3AB29BB8F3}" srcOrd="0" destOrd="0" presId="urn:microsoft.com/office/officeart/2005/8/layout/process1"/>
    <dgm:cxn modelId="{04F9AF70-EC55-4DAD-A263-17FC87E58C6C}" srcId="{589FFEDB-74A5-A042-93D2-FE60D842BA72}" destId="{6C9EAE58-A56C-4646-8CAB-CB8AC3B84F64}" srcOrd="1" destOrd="0" parTransId="{E64C48EC-85B7-4C55-AFB7-5CAA2319C90F}" sibTransId="{3FB5831F-40ED-45FC-84AF-56DC081C2BDD}"/>
    <dgm:cxn modelId="{F0F2CC74-FED9-48BF-A920-CC778D0D1FD1}" type="presOf" srcId="{6C9EAE58-A56C-4646-8CAB-CB8AC3B84F64}" destId="{47E3C795-A786-4247-9261-5A2CCB214B6C}" srcOrd="0" destOrd="2" presId="urn:microsoft.com/office/officeart/2005/8/layout/process1"/>
    <dgm:cxn modelId="{B240A759-4BF3-4BFD-9D12-A0E84755003A}" type="presOf" srcId="{910438EC-FFAE-3344-8C02-D48F40D3D728}" destId="{47E3C795-A786-4247-9261-5A2CCB214B6C}" srcOrd="0" destOrd="1" presId="urn:microsoft.com/office/officeart/2005/8/layout/process1"/>
    <dgm:cxn modelId="{9697A88A-C4B6-4214-B6BE-DEEAF26A471C}" type="presOf" srcId="{589FFEDB-74A5-A042-93D2-FE60D842BA72}" destId="{47E3C795-A786-4247-9261-5A2CCB214B6C}" srcOrd="0" destOrd="0" presId="urn:microsoft.com/office/officeart/2005/8/layout/process1"/>
    <dgm:cxn modelId="{A2DA76B9-56F3-46DA-ABED-00CCEFD73727}" type="presOf" srcId="{283309A8-2F9D-E24D-A140-61087B4DE478}" destId="{A3CAD1EB-4AA6-4814-A43F-ECC59E33B88B}" srcOrd="0" destOrd="1" presId="urn:microsoft.com/office/officeart/2005/8/layout/process1"/>
    <dgm:cxn modelId="{CC1B61CA-6D45-6549-895E-06A3AE23A2B5}" srcId="{D261F3A9-C990-7741-9276-682F59D6F3FC}" destId="{283309A8-2F9D-E24D-A140-61087B4DE478}" srcOrd="0" destOrd="0" parTransId="{AEC8CBEF-89A6-AF46-A528-F940723F43A8}" sibTransId="{785E1BD3-857B-7046-A608-D8799BD38753}"/>
    <dgm:cxn modelId="{8ECA91CB-1A2B-49A2-8C8A-0C98D9A86B0F}" type="presOf" srcId="{12A9DC28-E277-4DD5-ABC5-F2A3C3095F4B}" destId="{A3CAD1EB-4AA6-4814-A43F-ECC59E33B88B}" srcOrd="0" destOrd="2" presId="urn:microsoft.com/office/officeart/2005/8/layout/process1"/>
    <dgm:cxn modelId="{4F6AD4DF-126B-4285-876C-01908BE7ABD3}" type="presOf" srcId="{D261F3A9-C990-7741-9276-682F59D6F3FC}" destId="{A3CAD1EB-4AA6-4814-A43F-ECC59E33B88B}" srcOrd="0" destOrd="0" presId="urn:microsoft.com/office/officeart/2005/8/layout/process1"/>
    <dgm:cxn modelId="{6E9E77E4-4BC2-E34C-A6AC-88CC77379783}" srcId="{589FFEDB-74A5-A042-93D2-FE60D842BA72}" destId="{910438EC-FFAE-3344-8C02-D48F40D3D728}" srcOrd="0" destOrd="0" parTransId="{EAE88D27-1554-9C49-8BB4-6585FC6B94B7}" sibTransId="{6722906A-CB3E-094C-9617-864C5C1EA94A}"/>
    <dgm:cxn modelId="{2FFBBAF0-017C-EA44-BB90-76C6B4CE5093}" srcId="{ADCA4F7A-66F2-2546-8F31-929CBC0E9D0D}" destId="{589FFEDB-74A5-A042-93D2-FE60D842BA72}" srcOrd="1" destOrd="0" parTransId="{A79B0172-68AD-AC4D-81E9-0FC4AFA87F1F}" sibTransId="{616EF3C3-EFA0-FD43-8DA9-B033FDAEAADF}"/>
    <dgm:cxn modelId="{BDE6F36D-81A8-4A5A-9573-C7354ABE41A3}" type="presParOf" srcId="{C72E19A4-2901-4534-812A-82158DE07FC9}" destId="{A3CAD1EB-4AA6-4814-A43F-ECC59E33B88B}" srcOrd="0" destOrd="0" presId="urn:microsoft.com/office/officeart/2005/8/layout/process1"/>
    <dgm:cxn modelId="{BB67BAC6-7932-4487-B29E-FB145E545CDA}" type="presParOf" srcId="{C72E19A4-2901-4534-812A-82158DE07FC9}" destId="{2C3DA786-068C-4362-9A91-CE3AB29BB8F3}" srcOrd="1" destOrd="0" presId="urn:microsoft.com/office/officeart/2005/8/layout/process1"/>
    <dgm:cxn modelId="{D9C531F0-9B42-45AC-80DA-505DF9DD0D0F}" type="presParOf" srcId="{2C3DA786-068C-4362-9A91-CE3AB29BB8F3}" destId="{82BE21A2-EFEF-423E-94C4-224A9701774D}" srcOrd="0" destOrd="0" presId="urn:microsoft.com/office/officeart/2005/8/layout/process1"/>
    <dgm:cxn modelId="{6539D4A1-F0A8-4875-8C56-6A27C627F7CF}" type="presParOf" srcId="{C72E19A4-2901-4534-812A-82158DE07FC9}" destId="{47E3C795-A786-4247-9261-5A2CCB214B6C}" srcOrd="2"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F6F772-F7A7-0641-96DE-C8272CBD41B2}"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288D1790-D6C0-154D-9148-5CF7A3568C39}">
      <dgm:prSet custT="1"/>
      <dgm:spPr/>
      <dgm:t>
        <a:bodyPr/>
        <a:lstStyle/>
        <a:p>
          <a:pPr rtl="0"/>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目标程序可能是：</a:t>
          </a:r>
          <a:endParaRPr lang="en-US" sz="24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E793AF29-0B4E-C54F-9EE7-C987046E6094}" type="parTrans" cxnId="{7B96A900-5DF0-C54E-B4F0-D9452785C61B}">
      <dgm:prSet/>
      <dgm:spPr/>
      <dgm:t>
        <a:bodyPr/>
        <a:lstStyle/>
        <a:p>
          <a:endParaRPr lang="en-US"/>
        </a:p>
      </dgm:t>
    </dgm:pt>
    <dgm:pt modelId="{9C3D6A65-2FD0-194A-8561-922B62B1EF21}" type="sibTrans" cxnId="{7B96A900-5DF0-C54E-B4F0-D9452785C61B}">
      <dgm:prSet/>
      <dgm:spPr/>
      <dgm:t>
        <a:bodyPr/>
        <a:lstStyle/>
        <a:p>
          <a:endParaRPr lang="en-US"/>
        </a:p>
      </dgm:t>
    </dgm:pt>
    <dgm:pt modelId="{173238C7-7657-BB40-85FC-81A6E54C0B17}">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可信系统实用程序</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EA73D347-2827-4D4A-9224-BCCA62B3F6C7}" type="parTrans" cxnId="{3DCCA133-F23D-5745-AE93-B212844BC72B}">
      <dgm:prSet/>
      <dgm:spPr/>
      <dgm:t>
        <a:bodyPr/>
        <a:lstStyle/>
        <a:p>
          <a:endParaRPr lang="en-US"/>
        </a:p>
      </dgm:t>
    </dgm:pt>
    <dgm:pt modelId="{0929F8A8-BBBE-7B4E-A224-7207904287D9}" type="sibTrans" cxnId="{3DCCA133-F23D-5745-AE93-B212844BC72B}">
      <dgm:prSet/>
      <dgm:spPr/>
      <dgm:t>
        <a:bodyPr/>
        <a:lstStyle/>
        <a:p>
          <a:endParaRPr lang="en-US"/>
        </a:p>
      </dgm:t>
    </dgm:pt>
    <dgm:pt modelId="{7F9945B0-63E8-4D4A-AEA4-2DA2ACE3064F}">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网络服务守护进程</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FB7EA9F2-ACD0-244C-BB00-8510F670992B}" type="parTrans" cxnId="{22A818E0-291B-F74B-8100-5D1A2B7F6C9C}">
      <dgm:prSet/>
      <dgm:spPr/>
      <dgm:t>
        <a:bodyPr/>
        <a:lstStyle/>
        <a:p>
          <a:endParaRPr lang="en-US"/>
        </a:p>
      </dgm:t>
    </dgm:pt>
    <dgm:pt modelId="{A61F4FE4-3CEB-564A-A091-EA096B1FB50F}" type="sibTrans" cxnId="{22A818E0-291B-F74B-8100-5D1A2B7F6C9C}">
      <dgm:prSet/>
      <dgm:spPr/>
      <dgm:t>
        <a:bodyPr/>
        <a:lstStyle/>
        <a:p>
          <a:endParaRPr lang="en-US"/>
        </a:p>
      </dgm:t>
    </dgm:pt>
    <dgm:pt modelId="{9B942200-65F8-5B4A-9814-49274D7AC1A1}">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整个加密过程共重复</a:t>
          </a:r>
          <a:r>
            <a:rPr lang="en-US" altLang="zh-CN" sz="1800" b="0" dirty="0">
              <a:latin typeface="Times New Roman" panose="02020603050405020304" pitchFamily="18" charset="0"/>
              <a:ea typeface="黑体" panose="02010609060101010101" pitchFamily="49" charset="-122"/>
              <a:cs typeface="Times New Roman" panose="02020603050405020304" pitchFamily="18" charset="0"/>
            </a:rPr>
            <a:t>25</a:t>
          </a:r>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次</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63C028AC-0C26-0F4C-B82C-1B1A4A97CEAC}" type="parTrans" cxnId="{6F8CDC24-3B22-904D-88C2-D88120B11ACB}">
      <dgm:prSet/>
      <dgm:spPr/>
      <dgm:t>
        <a:bodyPr/>
        <a:lstStyle/>
        <a:p>
          <a:endParaRPr lang="en-US"/>
        </a:p>
      </dgm:t>
    </dgm:pt>
    <dgm:pt modelId="{474D7A8B-2F8D-E449-8228-84C61BB7ADA3}" type="sibTrans" cxnId="{6F8CDC24-3B22-904D-88C2-D88120B11ACB}">
      <dgm:prSet/>
      <dgm:spPr/>
      <dgm:t>
        <a:bodyPr/>
        <a:lstStyle/>
        <a:p>
          <a:endParaRPr lang="en-US"/>
        </a:p>
      </dgm:t>
    </dgm:pt>
    <dgm:pt modelId="{CBC6E7D0-C696-0647-AE19-8144FAB6BC06}">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常用的代码库</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0AA81869-55DC-2643-B931-D364E65058D0}" type="parTrans" cxnId="{30D75338-8AE0-7C4E-A19F-C3867441D44A}">
      <dgm:prSet/>
      <dgm:spPr/>
      <dgm:t>
        <a:bodyPr/>
        <a:lstStyle/>
        <a:p>
          <a:endParaRPr lang="en-US"/>
        </a:p>
      </dgm:t>
    </dgm:pt>
    <dgm:pt modelId="{9B00934B-A3C6-C940-B650-73AE015DAFAF}" type="sibTrans" cxnId="{30D75338-8AE0-7C4E-A19F-C3867441D44A}">
      <dgm:prSet/>
      <dgm:spPr/>
      <dgm:t>
        <a:bodyPr/>
        <a:lstStyle/>
        <a:p>
          <a:endParaRPr lang="en-US"/>
        </a:p>
      </dgm:t>
    </dgm:pt>
    <dgm:pt modelId="{BA11EC01-E4F2-A34D-963B-C824AF749423}">
      <dgm:prSet custT="1"/>
      <dgm:spPr/>
      <dgm:t>
        <a:bodyPr/>
        <a:lstStyle/>
        <a:p>
          <a:pPr rtl="0"/>
          <a:r>
            <a:rPr lang="en-US" altLang="zh-CN" sz="2400" b="0" dirty="0">
              <a:latin typeface="Times New Roman" panose="02020603050405020304" pitchFamily="18" charset="0"/>
              <a:ea typeface="黑体" panose="02010609060101010101" pitchFamily="49" charset="-122"/>
              <a:cs typeface="Times New Roman" panose="02020603050405020304" pitchFamily="18" charset="0"/>
            </a:rPr>
            <a:t>Shellcode</a:t>
          </a: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函数：</a:t>
          </a:r>
          <a:endParaRPr lang="en-US" sz="24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93448B93-294A-D947-9FC0-4D20EF0E5BA3}" type="parTrans" cxnId="{582DE883-73AF-8042-9856-C427218B4F75}">
      <dgm:prSet/>
      <dgm:spPr/>
      <dgm:t>
        <a:bodyPr/>
        <a:lstStyle/>
        <a:p>
          <a:endParaRPr lang="en-US"/>
        </a:p>
      </dgm:t>
    </dgm:pt>
    <dgm:pt modelId="{63E6D68C-463B-E74F-A59E-E52FCDE5E711}" type="sibTrans" cxnId="{582DE883-73AF-8042-9856-C427218B4F75}">
      <dgm:prSet/>
      <dgm:spPr/>
      <dgm:t>
        <a:bodyPr/>
        <a:lstStyle/>
        <a:p>
          <a:endParaRPr lang="en-US"/>
        </a:p>
      </dgm:t>
    </dgm:pt>
    <dgm:pt modelId="{B0B8CD3C-BEED-0B4F-8696-FDC1B74C473A}">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被连接的时候建立一个侦听服务启动一个远程</a:t>
          </a:r>
          <a:r>
            <a:rPr lang="en-US" altLang="zh-CN" sz="1800" b="0" dirty="0">
              <a:latin typeface="Times New Roman" panose="02020603050405020304" pitchFamily="18" charset="0"/>
              <a:ea typeface="黑体" panose="02010609060101010101" pitchFamily="49" charset="-122"/>
              <a:cs typeface="Times New Roman" panose="02020603050405020304" pitchFamily="18" charset="0"/>
            </a:rPr>
            <a:t>shell</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97C94D3E-5EF1-6641-9DEA-C7336998F047}" type="parTrans" cxnId="{4279E078-0F52-5942-AA7D-229289BDF95F}">
      <dgm:prSet/>
      <dgm:spPr/>
      <dgm:t>
        <a:bodyPr/>
        <a:lstStyle/>
        <a:p>
          <a:endParaRPr lang="en-US"/>
        </a:p>
      </dgm:t>
    </dgm:pt>
    <dgm:pt modelId="{6FAF576A-F1FF-7E47-9C5B-2D2291AB352B}" type="sibTrans" cxnId="{4279E078-0F52-5942-AA7D-229289BDF95F}">
      <dgm:prSet/>
      <dgm:spPr/>
      <dgm:t>
        <a:bodyPr/>
        <a:lstStyle/>
        <a:p>
          <a:endParaRPr lang="en-US"/>
        </a:p>
      </dgm:t>
    </dgm:pt>
    <dgm:pt modelId="{12FE8B37-5247-4A9F-9722-6F589C3D1F67}">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建立一个相反的</a:t>
          </a:r>
          <a:r>
            <a:rPr lang="en-US" altLang="zh-CN" sz="1800" b="0" dirty="0">
              <a:latin typeface="Times New Roman" panose="02020603050405020304" pitchFamily="18" charset="0"/>
              <a:ea typeface="黑体" panose="02010609060101010101" pitchFamily="49" charset="-122"/>
              <a:cs typeface="Times New Roman" panose="02020603050405020304" pitchFamily="18" charset="0"/>
            </a:rPr>
            <a:t>shell</a:t>
          </a:r>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，反向连接到黑客系统</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6C43D668-E99A-4390-8C7D-B3CBF409F9A1}" type="parTrans" cxnId="{0374A6C5-CFB9-4019-AEDB-778D5241086C}">
      <dgm:prSet/>
      <dgm:spPr/>
      <dgm:t>
        <a:bodyPr/>
        <a:lstStyle/>
        <a:p>
          <a:endParaRPr lang="zh-CN" altLang="en-US"/>
        </a:p>
      </dgm:t>
    </dgm:pt>
    <dgm:pt modelId="{EA079282-C708-47DF-8B1B-C64D2BE39044}" type="sibTrans" cxnId="{0374A6C5-CFB9-4019-AEDB-778D5241086C}">
      <dgm:prSet/>
      <dgm:spPr/>
      <dgm:t>
        <a:bodyPr/>
        <a:lstStyle/>
        <a:p>
          <a:endParaRPr lang="zh-CN" altLang="en-US"/>
        </a:p>
      </dgm:t>
    </dgm:pt>
    <dgm:pt modelId="{6CDDAA79-8F7D-4802-A49D-9C476DC80320}">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使用本地攻击，创建一个</a:t>
          </a:r>
          <a:r>
            <a:rPr lang="en-US" altLang="zh-CN" sz="1800" b="0" dirty="0">
              <a:latin typeface="Times New Roman" panose="02020603050405020304" pitchFamily="18" charset="0"/>
              <a:ea typeface="黑体" panose="02010609060101010101" pitchFamily="49" charset="-122"/>
              <a:cs typeface="Times New Roman" panose="02020603050405020304" pitchFamily="18" charset="0"/>
            </a:rPr>
            <a:t>shell</a:t>
          </a:r>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或者</a:t>
          </a:r>
          <a:r>
            <a:rPr lang="en-US" altLang="zh-CN" sz="1800" b="0" dirty="0" err="1">
              <a:latin typeface="Times New Roman" panose="02020603050405020304" pitchFamily="18" charset="0"/>
              <a:ea typeface="黑体" panose="02010609060101010101" pitchFamily="49" charset="-122"/>
              <a:cs typeface="Times New Roman" panose="02020603050405020304" pitchFamily="18" charset="0"/>
            </a:rPr>
            <a:t>execve</a:t>
          </a:r>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一个进程</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E17DD87E-78AB-457D-9054-330F2724D87D}" type="parTrans" cxnId="{72CA4EE8-E005-4F9B-9CA9-7D96A45AB1AE}">
      <dgm:prSet/>
      <dgm:spPr/>
      <dgm:t>
        <a:bodyPr/>
        <a:lstStyle/>
        <a:p>
          <a:endParaRPr lang="zh-CN" altLang="en-US"/>
        </a:p>
      </dgm:t>
    </dgm:pt>
    <dgm:pt modelId="{46369732-5242-48C4-B453-962B4A39672A}" type="sibTrans" cxnId="{72CA4EE8-E005-4F9B-9CA9-7D96A45AB1AE}">
      <dgm:prSet/>
      <dgm:spPr/>
      <dgm:t>
        <a:bodyPr/>
        <a:lstStyle/>
        <a:p>
          <a:endParaRPr lang="zh-CN" altLang="en-US"/>
        </a:p>
      </dgm:t>
    </dgm:pt>
    <dgm:pt modelId="{5F7B4EB5-53CC-431F-ABDD-2DCDFE057808}">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废除当前阻止其他攻击的防火墙规则</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63F95C8B-31AE-462D-AA14-3961CCD0A238}" type="parTrans" cxnId="{5C9FB4F7-B22E-4BD7-803D-98AC02209D14}">
      <dgm:prSet/>
      <dgm:spPr/>
      <dgm:t>
        <a:bodyPr/>
        <a:lstStyle/>
        <a:p>
          <a:endParaRPr lang="zh-CN" altLang="en-US"/>
        </a:p>
      </dgm:t>
    </dgm:pt>
    <dgm:pt modelId="{B14F6BFE-4D21-4A24-886E-B96E99E1266E}" type="sibTrans" cxnId="{5C9FB4F7-B22E-4BD7-803D-98AC02209D14}">
      <dgm:prSet/>
      <dgm:spPr/>
      <dgm:t>
        <a:bodyPr/>
        <a:lstStyle/>
        <a:p>
          <a:endParaRPr lang="zh-CN" altLang="en-US"/>
        </a:p>
      </dgm:t>
    </dgm:pt>
    <dgm:pt modelId="{A88E1984-91BC-4F17-9DEE-87939FA51F28}">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摆脱</a:t>
          </a:r>
          <a:r>
            <a:rPr lang="en-US" altLang="zh-CN" sz="1800" b="0" dirty="0">
              <a:latin typeface="Times New Roman" panose="02020603050405020304" pitchFamily="18" charset="0"/>
              <a:ea typeface="黑体" panose="02010609060101010101" pitchFamily="49" charset="-122"/>
              <a:cs typeface="Times New Roman" panose="02020603050405020304" pitchFamily="18" charset="0"/>
            </a:rPr>
            <a:t>chrooted</a:t>
          </a:r>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的环境，对系统进行完全访问</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B098EE33-3261-49F2-9DEF-F8591E609544}" type="parTrans" cxnId="{9B9EE6BC-4482-42B4-8F9D-434CD3A70A11}">
      <dgm:prSet/>
      <dgm:spPr/>
      <dgm:t>
        <a:bodyPr/>
        <a:lstStyle/>
        <a:p>
          <a:endParaRPr lang="zh-CN" altLang="en-US"/>
        </a:p>
      </dgm:t>
    </dgm:pt>
    <dgm:pt modelId="{32F6383D-34EB-432C-8FAA-2CF3BEA05792}" type="sibTrans" cxnId="{9B9EE6BC-4482-42B4-8F9D-434CD3A70A11}">
      <dgm:prSet/>
      <dgm:spPr/>
      <dgm:t>
        <a:bodyPr/>
        <a:lstStyle/>
        <a:p>
          <a:endParaRPr lang="zh-CN" altLang="en-US"/>
        </a:p>
      </dgm:t>
    </dgm:pt>
    <dgm:pt modelId="{080EF229-5013-1D49-A4CB-48E8EA20FCD4}" type="pres">
      <dgm:prSet presAssocID="{C0F6F772-F7A7-0641-96DE-C8272CBD41B2}" presName="compositeShape" presStyleCnt="0">
        <dgm:presLayoutVars>
          <dgm:chMax val="2"/>
          <dgm:dir/>
          <dgm:resizeHandles val="exact"/>
        </dgm:presLayoutVars>
      </dgm:prSet>
      <dgm:spPr/>
    </dgm:pt>
    <dgm:pt modelId="{5B94E973-0463-3F47-82D1-505F7E3AE315}" type="pres">
      <dgm:prSet presAssocID="{288D1790-D6C0-154D-9148-5CF7A3568C39}" presName="upArrow" presStyleLbl="node1" presStyleIdx="0" presStyleCnt="2" custScaleX="81391" custScaleY="89489" custLinFactNeighborX="-11404" custLinFactNeighborY="1170"/>
      <dgm:spPr>
        <a:solidFill>
          <a:schemeClr val="accent5">
            <a:lumMod val="60000"/>
            <a:lumOff val="40000"/>
          </a:schemeClr>
        </a:solidFill>
      </dgm:spPr>
    </dgm:pt>
    <dgm:pt modelId="{3BD196A2-31F0-4C4B-81E7-1FDB6BBAB15E}" type="pres">
      <dgm:prSet presAssocID="{288D1790-D6C0-154D-9148-5CF7A3568C39}" presName="upArrowText" presStyleLbl="revTx" presStyleIdx="0" presStyleCnt="2" custScaleX="112154" custLinFactNeighborX="5507" custLinFactNeighborY="6629">
        <dgm:presLayoutVars>
          <dgm:chMax val="0"/>
          <dgm:bulletEnabled val="1"/>
        </dgm:presLayoutVars>
      </dgm:prSet>
      <dgm:spPr/>
    </dgm:pt>
    <dgm:pt modelId="{E25E2C7C-CF8C-FA49-A4AA-E90064661ACF}" type="pres">
      <dgm:prSet presAssocID="{BA11EC01-E4F2-A34D-963B-C824AF749423}" presName="downArrow" presStyleLbl="node1" presStyleIdx="1" presStyleCnt="2" custScaleX="76447" custScaleY="87409" custLinFactNeighborX="-11404" custLinFactNeighborY="1170"/>
      <dgm:spPr>
        <a:solidFill>
          <a:schemeClr val="accent5">
            <a:lumMod val="60000"/>
            <a:lumOff val="40000"/>
          </a:schemeClr>
        </a:solidFill>
      </dgm:spPr>
    </dgm:pt>
    <dgm:pt modelId="{DB09E3E5-F031-E245-BF1A-EE60BFD352E3}" type="pres">
      <dgm:prSet presAssocID="{BA11EC01-E4F2-A34D-963B-C824AF749423}" presName="downArrowText" presStyleLbl="revTx" presStyleIdx="1" presStyleCnt="2" custScaleX="112154" custLinFactNeighborX="7469" custLinFactNeighborY="-2730">
        <dgm:presLayoutVars>
          <dgm:chMax val="0"/>
          <dgm:bulletEnabled val="1"/>
        </dgm:presLayoutVars>
      </dgm:prSet>
      <dgm:spPr/>
    </dgm:pt>
  </dgm:ptLst>
  <dgm:cxnLst>
    <dgm:cxn modelId="{7B96A900-5DF0-C54E-B4F0-D9452785C61B}" srcId="{C0F6F772-F7A7-0641-96DE-C8272CBD41B2}" destId="{288D1790-D6C0-154D-9148-5CF7A3568C39}" srcOrd="0" destOrd="0" parTransId="{E793AF29-0B4E-C54F-9EE7-C987046E6094}" sibTransId="{9C3D6A65-2FD0-194A-8561-922B62B1EF21}"/>
    <dgm:cxn modelId="{2732FF0E-376C-7847-AB88-20A849A64E37}" type="presOf" srcId="{173238C7-7657-BB40-85FC-81A6E54C0B17}" destId="{3BD196A2-31F0-4C4B-81E7-1FDB6BBAB15E}" srcOrd="0" destOrd="1" presId="urn:microsoft.com/office/officeart/2005/8/layout/arrow4"/>
    <dgm:cxn modelId="{6F8CDC24-3B22-904D-88C2-D88120B11ACB}" srcId="{288D1790-D6C0-154D-9148-5CF7A3568C39}" destId="{9B942200-65F8-5B4A-9814-49274D7AC1A1}" srcOrd="2" destOrd="0" parTransId="{63C028AC-0C26-0F4C-B82C-1B1A4A97CEAC}" sibTransId="{474D7A8B-2F8D-E449-8228-84C61BB7ADA3}"/>
    <dgm:cxn modelId="{F8F27133-0E83-B847-A2EB-A5C332AF4413}" type="presOf" srcId="{288D1790-D6C0-154D-9148-5CF7A3568C39}" destId="{3BD196A2-31F0-4C4B-81E7-1FDB6BBAB15E}" srcOrd="0" destOrd="0" presId="urn:microsoft.com/office/officeart/2005/8/layout/arrow4"/>
    <dgm:cxn modelId="{A99E7433-85D0-4CF6-A52E-A4A4EE4C1B25}" type="presOf" srcId="{6CDDAA79-8F7D-4802-A49D-9C476DC80320}" destId="{DB09E3E5-F031-E245-BF1A-EE60BFD352E3}" srcOrd="0" destOrd="3" presId="urn:microsoft.com/office/officeart/2005/8/layout/arrow4"/>
    <dgm:cxn modelId="{3DCCA133-F23D-5745-AE93-B212844BC72B}" srcId="{288D1790-D6C0-154D-9148-5CF7A3568C39}" destId="{173238C7-7657-BB40-85FC-81A6E54C0B17}" srcOrd="0" destOrd="0" parTransId="{EA73D347-2827-4D4A-9224-BCCA62B3F6C7}" sibTransId="{0929F8A8-BBBE-7B4E-A224-7207904287D9}"/>
    <dgm:cxn modelId="{30D75338-8AE0-7C4E-A19F-C3867441D44A}" srcId="{288D1790-D6C0-154D-9148-5CF7A3568C39}" destId="{CBC6E7D0-C696-0647-AE19-8144FAB6BC06}" srcOrd="3" destOrd="0" parTransId="{0AA81869-55DC-2643-B931-D364E65058D0}" sibTransId="{9B00934B-A3C6-C940-B650-73AE015DAFAF}"/>
    <dgm:cxn modelId="{94667747-B6E8-474E-9879-E32BA9BA456C}" type="presOf" srcId="{CBC6E7D0-C696-0647-AE19-8144FAB6BC06}" destId="{3BD196A2-31F0-4C4B-81E7-1FDB6BBAB15E}" srcOrd="0" destOrd="4" presId="urn:microsoft.com/office/officeart/2005/8/layout/arrow4"/>
    <dgm:cxn modelId="{332EA857-83ED-1C4F-A581-90A7D95278C1}" type="presOf" srcId="{BA11EC01-E4F2-A34D-963B-C824AF749423}" destId="{DB09E3E5-F031-E245-BF1A-EE60BFD352E3}" srcOrd="0" destOrd="0" presId="urn:microsoft.com/office/officeart/2005/8/layout/arrow4"/>
    <dgm:cxn modelId="{4279E078-0F52-5942-AA7D-229289BDF95F}" srcId="{BA11EC01-E4F2-A34D-963B-C824AF749423}" destId="{B0B8CD3C-BEED-0B4F-8696-FDC1B74C473A}" srcOrd="0" destOrd="0" parTransId="{97C94D3E-5EF1-6641-9DEA-C7336998F047}" sibTransId="{6FAF576A-F1FF-7E47-9C5B-2D2291AB352B}"/>
    <dgm:cxn modelId="{582DE883-73AF-8042-9856-C427218B4F75}" srcId="{C0F6F772-F7A7-0641-96DE-C8272CBD41B2}" destId="{BA11EC01-E4F2-A34D-963B-C824AF749423}" srcOrd="1" destOrd="0" parTransId="{93448B93-294A-D947-9FC0-4D20EF0E5BA3}" sibTransId="{63E6D68C-463B-E74F-A59E-E52FCDE5E711}"/>
    <dgm:cxn modelId="{FB78D386-2367-614C-87DD-F0BE72140B6B}" type="presOf" srcId="{B0B8CD3C-BEED-0B4F-8696-FDC1B74C473A}" destId="{DB09E3E5-F031-E245-BF1A-EE60BFD352E3}" srcOrd="0" destOrd="1" presId="urn:microsoft.com/office/officeart/2005/8/layout/arrow4"/>
    <dgm:cxn modelId="{D154F788-DEE3-46A7-9459-768993E829B1}" type="presOf" srcId="{12FE8B37-5247-4A9F-9722-6F589C3D1F67}" destId="{DB09E3E5-F031-E245-BF1A-EE60BFD352E3}" srcOrd="0" destOrd="2" presId="urn:microsoft.com/office/officeart/2005/8/layout/arrow4"/>
    <dgm:cxn modelId="{98E0FE97-3D73-444E-B1AC-C356E2F263E1}" type="presOf" srcId="{C0F6F772-F7A7-0641-96DE-C8272CBD41B2}" destId="{080EF229-5013-1D49-A4CB-48E8EA20FCD4}" srcOrd="0" destOrd="0" presId="urn:microsoft.com/office/officeart/2005/8/layout/arrow4"/>
    <dgm:cxn modelId="{7E30A7A8-A201-4299-97B6-799FC8D7D7B3}" type="presOf" srcId="{5F7B4EB5-53CC-431F-ABDD-2DCDFE057808}" destId="{DB09E3E5-F031-E245-BF1A-EE60BFD352E3}" srcOrd="0" destOrd="4" presId="urn:microsoft.com/office/officeart/2005/8/layout/arrow4"/>
    <dgm:cxn modelId="{0F8B31B4-B303-5C40-B64D-EB983415A77F}" type="presOf" srcId="{9B942200-65F8-5B4A-9814-49274D7AC1A1}" destId="{3BD196A2-31F0-4C4B-81E7-1FDB6BBAB15E}" srcOrd="0" destOrd="3" presId="urn:microsoft.com/office/officeart/2005/8/layout/arrow4"/>
    <dgm:cxn modelId="{9B9EE6BC-4482-42B4-8F9D-434CD3A70A11}" srcId="{BA11EC01-E4F2-A34D-963B-C824AF749423}" destId="{A88E1984-91BC-4F17-9DEE-87939FA51F28}" srcOrd="4" destOrd="0" parTransId="{B098EE33-3261-49F2-9DEF-F8591E609544}" sibTransId="{32F6383D-34EB-432C-8FAA-2CF3BEA05792}"/>
    <dgm:cxn modelId="{22A755C1-5042-42A9-8E5C-1B0D5FAA43F1}" type="presOf" srcId="{A88E1984-91BC-4F17-9DEE-87939FA51F28}" destId="{DB09E3E5-F031-E245-BF1A-EE60BFD352E3}" srcOrd="0" destOrd="5" presId="urn:microsoft.com/office/officeart/2005/8/layout/arrow4"/>
    <dgm:cxn modelId="{0374A6C5-CFB9-4019-AEDB-778D5241086C}" srcId="{BA11EC01-E4F2-A34D-963B-C824AF749423}" destId="{12FE8B37-5247-4A9F-9722-6F589C3D1F67}" srcOrd="1" destOrd="0" parTransId="{6C43D668-E99A-4390-8C7D-B3CBF409F9A1}" sibTransId="{EA079282-C708-47DF-8B1B-C64D2BE39044}"/>
    <dgm:cxn modelId="{22A818E0-291B-F74B-8100-5D1A2B7F6C9C}" srcId="{288D1790-D6C0-154D-9148-5CF7A3568C39}" destId="{7F9945B0-63E8-4D4A-AEA4-2DA2ACE3064F}" srcOrd="1" destOrd="0" parTransId="{FB7EA9F2-ACD0-244C-BB00-8510F670992B}" sibTransId="{A61F4FE4-3CEB-564A-A091-EA096B1FB50F}"/>
    <dgm:cxn modelId="{72CA4EE8-E005-4F9B-9CA9-7D96A45AB1AE}" srcId="{BA11EC01-E4F2-A34D-963B-C824AF749423}" destId="{6CDDAA79-8F7D-4802-A49D-9C476DC80320}" srcOrd="2" destOrd="0" parTransId="{E17DD87E-78AB-457D-9054-330F2724D87D}" sibTransId="{46369732-5242-48C4-B453-962B4A39672A}"/>
    <dgm:cxn modelId="{5C9FB4F7-B22E-4BD7-803D-98AC02209D14}" srcId="{BA11EC01-E4F2-A34D-963B-C824AF749423}" destId="{5F7B4EB5-53CC-431F-ABDD-2DCDFE057808}" srcOrd="3" destOrd="0" parTransId="{63F95C8B-31AE-462D-AA14-3961CCD0A238}" sibTransId="{B14F6BFE-4D21-4A24-886E-B96E99E1266E}"/>
    <dgm:cxn modelId="{A4B7EDFD-9138-6D48-AEC4-50E167CA326E}" type="presOf" srcId="{7F9945B0-63E8-4D4A-AEA4-2DA2ACE3064F}" destId="{3BD196A2-31F0-4C4B-81E7-1FDB6BBAB15E}" srcOrd="0" destOrd="2" presId="urn:microsoft.com/office/officeart/2005/8/layout/arrow4"/>
    <dgm:cxn modelId="{8CC8FBD4-C999-AF47-91AB-CECF745AEE99}" type="presParOf" srcId="{080EF229-5013-1D49-A4CB-48E8EA20FCD4}" destId="{5B94E973-0463-3F47-82D1-505F7E3AE315}" srcOrd="0" destOrd="0" presId="urn:microsoft.com/office/officeart/2005/8/layout/arrow4"/>
    <dgm:cxn modelId="{A9408875-F1D0-3248-9231-3332D85328A8}" type="presParOf" srcId="{080EF229-5013-1D49-A4CB-48E8EA20FCD4}" destId="{3BD196A2-31F0-4C4B-81E7-1FDB6BBAB15E}" srcOrd="1" destOrd="0" presId="urn:microsoft.com/office/officeart/2005/8/layout/arrow4"/>
    <dgm:cxn modelId="{5D26891F-053D-BD46-A5C2-8F2360F59A1C}" type="presParOf" srcId="{080EF229-5013-1D49-A4CB-48E8EA20FCD4}" destId="{E25E2C7C-CF8C-FA49-A4AA-E90064661ACF}" srcOrd="2" destOrd="0" presId="urn:microsoft.com/office/officeart/2005/8/layout/arrow4"/>
    <dgm:cxn modelId="{67FB4B2F-0D04-AD42-A4C8-96E8AE301A7D}" type="presParOf" srcId="{080EF229-5013-1D49-A4CB-48E8EA20FCD4}" destId="{DB09E3E5-F031-E245-BF1A-EE60BFD352E3}" srcOrd="3" destOrd="0" presId="urn:microsoft.com/office/officeart/2005/8/layout/arrow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4BBFED-F51C-FF4C-8305-A811AC79D33E}" type="doc">
      <dgm:prSet loTypeId="urn:microsoft.com/office/officeart/2005/8/layout/hChevron3" loCatId="process" qsTypeId="urn:microsoft.com/office/officeart/2005/8/quickstyle/simple4" qsCatId="simple" csTypeId="urn:microsoft.com/office/officeart/2005/8/colors/accent1_2" csCatId="accent1" phldr="1"/>
      <dgm:spPr/>
      <dgm:t>
        <a:bodyPr/>
        <a:lstStyle/>
        <a:p>
          <a:endParaRPr lang="en-US"/>
        </a:p>
      </dgm:t>
    </dgm:pt>
    <dgm:pt modelId="{ABD93B33-C118-844C-BAFD-3D35E04D0DED}">
      <dgm:prSet custT="1"/>
      <dgm:spPr>
        <a:noFill/>
        <a:ln w="38100" cmpd="thickThin">
          <a:solidFill>
            <a:schemeClr val="accent5">
              <a:lumMod val="75000"/>
            </a:schemeClr>
          </a:solidFill>
        </a:ln>
      </dgm:spPr>
      <dgm:t>
        <a:bodyPr/>
        <a:lstStyle/>
        <a:p>
          <a:pPr algn="l" rtl="0">
            <a:lnSpc>
              <a:spcPct val="120000"/>
            </a:lnSpc>
          </a:pPr>
          <a:r>
            <a:rPr lang="zh-CN" altLang="en-US"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重写缓冲区和保存帧指针地址的变体：</a:t>
          </a:r>
        </a:p>
      </dgm:t>
    </dgm:pt>
    <dgm:pt modelId="{A8D1B1CA-5758-F342-9F4B-7C0C89860EBD}" type="parTrans" cxnId="{5BABE6BE-586B-9445-8640-6008118616D9}">
      <dgm:prSet/>
      <dgm:spPr/>
      <dgm:t>
        <a:bodyPr/>
        <a:lstStyle/>
        <a:p>
          <a:endParaRPr lang="en-US"/>
        </a:p>
      </dgm:t>
    </dgm:pt>
    <dgm:pt modelId="{2C20140D-A1A6-0049-AF01-E7BDBF0A0395}" type="sibTrans" cxnId="{5BABE6BE-586B-9445-8640-6008118616D9}">
      <dgm:prSet/>
      <dgm:spPr/>
      <dgm:t>
        <a:bodyPr/>
        <a:lstStyle/>
        <a:p>
          <a:endParaRPr lang="en-US"/>
        </a:p>
      </dgm:t>
    </dgm:pt>
    <dgm:pt modelId="{41A41942-622A-DC40-9B09-894966952EAE}">
      <dgm:prSet custT="1"/>
      <dgm:spPr>
        <a:noFill/>
        <a:ln w="38100" cmpd="thickThin">
          <a:solidFill>
            <a:schemeClr val="accent5">
              <a:lumMod val="75000"/>
            </a:schemeClr>
          </a:solidFill>
        </a:ln>
      </dgm:spPr>
      <dgm:t>
        <a:bodyPr/>
        <a:lstStyle/>
        <a:p>
          <a:pPr rtl="0">
            <a:lnSpc>
              <a:spcPct val="150000"/>
            </a:lnSpc>
          </a:pPr>
          <a:r>
            <a:rPr lang="zh-CN" altLang="en-US"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错误攻击：</a:t>
          </a:r>
          <a:r>
            <a:rPr lang="zh-CN" altLang="en-US"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允许复制比可用空间多一个字节的编码错误</a:t>
          </a:r>
          <a:endParaRPr lang="en-US" altLang="zh-CN"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rtl="0">
            <a:lnSpc>
              <a:spcPct val="90000"/>
            </a:lnSpc>
          </a:pPr>
          <a:endParaRPr lang="en-US"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0AE38F50-C55A-1C49-BD2B-D09767E41B39}" type="parTrans" cxnId="{D9235BD7-6B42-9E4E-BAAF-9B256955252D}">
      <dgm:prSet/>
      <dgm:spPr/>
      <dgm:t>
        <a:bodyPr/>
        <a:lstStyle/>
        <a:p>
          <a:endParaRPr lang="en-US"/>
        </a:p>
      </dgm:t>
    </dgm:pt>
    <dgm:pt modelId="{9B0E4561-D4FF-B449-BAF9-BB07ABEB0DCC}" type="sibTrans" cxnId="{D9235BD7-6B42-9E4E-BAAF-9B256955252D}">
      <dgm:prSet/>
      <dgm:spPr/>
      <dgm:t>
        <a:bodyPr/>
        <a:lstStyle/>
        <a:p>
          <a:endParaRPr lang="en-US"/>
        </a:p>
      </dgm:t>
    </dgm:pt>
    <dgm:pt modelId="{77F32EFA-F609-C546-A82D-526701ED7502}">
      <dgm:prSet custT="1"/>
      <dgm:spPr>
        <a:noFill/>
        <a:ln w="38100" cmpd="thickThin">
          <a:solidFill>
            <a:schemeClr val="accent5">
              <a:lumMod val="75000"/>
            </a:schemeClr>
          </a:solidFill>
        </a:ln>
      </dgm:spPr>
      <dgm:t>
        <a:bodyPr/>
        <a:lstStyle/>
        <a:p>
          <a:pPr rtl="0">
            <a:lnSpc>
              <a:spcPct val="112000"/>
            </a:lnSpc>
          </a:pPr>
          <a:r>
            <a:rPr lang="zh-CN" altLang="en-US"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防御：</a:t>
          </a:r>
          <a:endParaRPr lang="en-US"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F4FFDB5C-462F-FE4B-9955-1F21203649F3}" type="parTrans" cxnId="{FF73F5B5-5FEB-6B42-AFA8-2647CA4E66AA}">
      <dgm:prSet/>
      <dgm:spPr/>
      <dgm:t>
        <a:bodyPr/>
        <a:lstStyle/>
        <a:p>
          <a:endParaRPr lang="en-US"/>
        </a:p>
      </dgm:t>
    </dgm:pt>
    <dgm:pt modelId="{6397634A-C869-7F4E-8771-AFA78072CAF2}" type="sibTrans" cxnId="{FF73F5B5-5FEB-6B42-AFA8-2647CA4E66AA}">
      <dgm:prSet/>
      <dgm:spPr/>
      <dgm:t>
        <a:bodyPr/>
        <a:lstStyle/>
        <a:p>
          <a:endParaRPr lang="en-US"/>
        </a:p>
      </dgm:t>
    </dgm:pt>
    <dgm:pt modelId="{26AF1D85-B7F5-5E49-BB5E-91D83389D974}">
      <dgm:prSet custT="1"/>
      <dgm:spPr>
        <a:noFill/>
        <a:ln w="38100" cmpd="thickThin">
          <a:solidFill>
            <a:schemeClr val="accent5">
              <a:lumMod val="75000"/>
            </a:schemeClr>
          </a:solidFill>
        </a:ln>
      </dgm:spPr>
      <dgm:t>
        <a:bodyPr/>
        <a:lstStyle/>
        <a:p>
          <a:pPr rtl="0">
            <a:lnSpc>
              <a:spcPct val="112000"/>
            </a:lnSpc>
          </a:pPr>
          <a:r>
            <a:rPr lang="zh-CN" altLang="en-US"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任何堆栈保护机制，通过函数退出码检测对堆栈帧或返回地址的修改</a:t>
          </a:r>
          <a:endParaRPr lang="en-US"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8A54B6D0-2A27-384B-92F2-ABA8D50FAD51}" type="parTrans" cxnId="{8D6DA03E-613B-DF43-9B85-B7BF1EBC32AE}">
      <dgm:prSet/>
      <dgm:spPr>
        <a:ln>
          <a:solidFill>
            <a:schemeClr val="accent6">
              <a:lumMod val="60000"/>
              <a:lumOff val="40000"/>
            </a:schemeClr>
          </a:solidFill>
        </a:ln>
      </dgm:spPr>
      <dgm:t>
        <a:bodyPr/>
        <a:lstStyle/>
        <a:p>
          <a:endParaRPr lang="en-US"/>
        </a:p>
      </dgm:t>
    </dgm:pt>
    <dgm:pt modelId="{E0AA0114-9FA3-CC41-9EF0-47A959C17A6E}" type="sibTrans" cxnId="{8D6DA03E-613B-DF43-9B85-B7BF1EBC32AE}">
      <dgm:prSet/>
      <dgm:spPr/>
      <dgm:t>
        <a:bodyPr/>
        <a:lstStyle/>
        <a:p>
          <a:endParaRPr lang="en-US"/>
        </a:p>
      </dgm:t>
    </dgm:pt>
    <dgm:pt modelId="{CFB4B3C3-CAEA-9C43-BFED-929E4069F7C0}">
      <dgm:prSet custT="1"/>
      <dgm:spPr>
        <a:noFill/>
        <a:ln w="38100" cmpd="thickThin">
          <a:solidFill>
            <a:schemeClr val="accent5">
              <a:lumMod val="75000"/>
            </a:schemeClr>
          </a:solidFill>
        </a:ln>
      </dgm:spPr>
      <dgm:t>
        <a:bodyPr/>
        <a:lstStyle/>
        <a:p>
          <a:pPr algn="l">
            <a:lnSpc>
              <a:spcPct val="120000"/>
            </a:lnSpc>
          </a:pPr>
          <a:r>
            <a:rPr lang="zh-CN" altLang="en-US"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保存的帧指针值被更改为指向一个虚拟堆栈帧</a:t>
          </a:r>
          <a:endParaRPr lang="en-US"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B9681C5A-7A90-A544-B413-5F9E18AF4934}" type="sibTrans" cxnId="{DD0C63EA-2868-6145-A592-06BCE4D7299A}">
      <dgm:prSet/>
      <dgm:spPr/>
      <dgm:t>
        <a:bodyPr/>
        <a:lstStyle/>
        <a:p>
          <a:endParaRPr lang="en-US"/>
        </a:p>
      </dgm:t>
    </dgm:pt>
    <dgm:pt modelId="{5E4B3B62-1CF7-DA47-8CE9-41C84E96CB43}" type="parTrans" cxnId="{DD0C63EA-2868-6145-A592-06BCE4D7299A}">
      <dgm:prSet/>
      <dgm:spPr>
        <a:ln>
          <a:solidFill>
            <a:schemeClr val="accent6">
              <a:lumMod val="60000"/>
              <a:lumOff val="40000"/>
            </a:schemeClr>
          </a:solidFill>
        </a:ln>
      </dgm:spPr>
      <dgm:t>
        <a:bodyPr/>
        <a:lstStyle/>
        <a:p>
          <a:endParaRPr lang="en-US">
            <a:solidFill>
              <a:schemeClr val="tx1"/>
            </a:solidFill>
          </a:endParaRPr>
        </a:p>
      </dgm:t>
    </dgm:pt>
    <dgm:pt modelId="{90B737F0-B3EB-4442-9144-A524B31BC077}">
      <dgm:prSet custT="1"/>
      <dgm:spPr>
        <a:noFill/>
        <a:ln w="38100" cmpd="thickThin">
          <a:solidFill>
            <a:schemeClr val="accent5">
              <a:lumMod val="75000"/>
            </a:schemeClr>
          </a:solidFill>
        </a:ln>
      </dgm:spPr>
      <dgm:t>
        <a:bodyPr/>
        <a:lstStyle/>
        <a:p>
          <a:pPr algn="l">
            <a:lnSpc>
              <a:spcPct val="120000"/>
            </a:lnSpc>
          </a:pPr>
          <a:r>
            <a:rPr lang="zh-CN" altLang="en-US"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当前函数返回到替换的假帧 </a:t>
          </a:r>
        </a:p>
      </dgm:t>
    </dgm:pt>
    <dgm:pt modelId="{5634508B-98CA-4111-B134-589E212A2B9D}" type="parTrans" cxnId="{DF97C672-7408-4846-8D80-3EEF02535450}">
      <dgm:prSet/>
      <dgm:spPr/>
      <dgm:t>
        <a:bodyPr/>
        <a:lstStyle/>
        <a:p>
          <a:endParaRPr lang="zh-CN" altLang="en-US"/>
        </a:p>
      </dgm:t>
    </dgm:pt>
    <dgm:pt modelId="{5E808C38-15BE-4E38-B9FB-190849A477B5}" type="sibTrans" cxnId="{DF97C672-7408-4846-8D80-3EEF02535450}">
      <dgm:prSet/>
      <dgm:spPr/>
      <dgm:t>
        <a:bodyPr/>
        <a:lstStyle/>
        <a:p>
          <a:endParaRPr lang="zh-CN" altLang="en-US"/>
        </a:p>
      </dgm:t>
    </dgm:pt>
    <dgm:pt modelId="{EB4C177B-2494-4033-B99D-D1BFB2373F8D}">
      <dgm:prSet custT="1"/>
      <dgm:spPr>
        <a:noFill/>
        <a:ln w="38100" cmpd="thickThin">
          <a:solidFill>
            <a:schemeClr val="accent5">
              <a:lumMod val="75000"/>
            </a:schemeClr>
          </a:solidFill>
        </a:ln>
      </dgm:spPr>
      <dgm:t>
        <a:bodyPr/>
        <a:lstStyle/>
        <a:p>
          <a:pPr algn="l">
            <a:lnSpc>
              <a:spcPct val="120000"/>
            </a:lnSpc>
          </a:pPr>
          <a:r>
            <a:rPr lang="zh-CN" altLang="en-US"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控件被转移到被覆盖的缓冲区中的</a:t>
          </a:r>
          <a:r>
            <a:rPr lang="en-US" altLang="en-US"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shell</a:t>
          </a:r>
          <a:r>
            <a:rPr lang="zh-CN" altLang="en-US"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代码 </a:t>
          </a:r>
          <a:endParaRPr lang="en-US" altLang="zh-CN"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CE39C176-52CF-43A5-B056-A1AAB0198C74}" type="parTrans" cxnId="{C15C9ED9-6105-4CC5-8CB2-FE471AA26E54}">
      <dgm:prSet/>
      <dgm:spPr/>
      <dgm:t>
        <a:bodyPr/>
        <a:lstStyle/>
        <a:p>
          <a:endParaRPr lang="zh-CN" altLang="en-US"/>
        </a:p>
      </dgm:t>
    </dgm:pt>
    <dgm:pt modelId="{83D72039-8815-49A1-B1D8-B91DE3D49C52}" type="sibTrans" cxnId="{C15C9ED9-6105-4CC5-8CB2-FE471AA26E54}">
      <dgm:prSet/>
      <dgm:spPr/>
      <dgm:t>
        <a:bodyPr/>
        <a:lstStyle/>
        <a:p>
          <a:endParaRPr lang="zh-CN" altLang="en-US"/>
        </a:p>
      </dgm:t>
    </dgm:pt>
    <dgm:pt modelId="{ACADB904-F0BE-4E75-8874-4BF4E8888CF9}">
      <dgm:prSet custT="1"/>
      <dgm:spPr>
        <a:noFill/>
        <a:ln w="38100" cmpd="thickThin">
          <a:solidFill>
            <a:schemeClr val="accent5">
              <a:lumMod val="75000"/>
            </a:schemeClr>
          </a:solidFill>
        </a:ln>
      </dgm:spPr>
      <dgm:t>
        <a:bodyPr/>
        <a:lstStyle/>
        <a:p>
          <a:pPr rtl="0">
            <a:lnSpc>
              <a:spcPct val="112000"/>
            </a:lnSpc>
          </a:pPr>
          <a:r>
            <a:rPr lang="zh-CN" altLang="en-US"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使用非可执行的堆栈</a:t>
          </a:r>
        </a:p>
      </dgm:t>
    </dgm:pt>
    <dgm:pt modelId="{F3FAC924-BD61-4751-8F02-E1C165DE382E}" type="parTrans" cxnId="{BB9C50AF-42D3-4EC4-90B5-BB59C7E7383E}">
      <dgm:prSet/>
      <dgm:spPr/>
      <dgm:t>
        <a:bodyPr/>
        <a:lstStyle/>
        <a:p>
          <a:endParaRPr lang="zh-CN" altLang="en-US"/>
        </a:p>
      </dgm:t>
    </dgm:pt>
    <dgm:pt modelId="{0D93C844-42F6-4FE4-A212-61B9BC3D704B}" type="sibTrans" cxnId="{BB9C50AF-42D3-4EC4-90B5-BB59C7E7383E}">
      <dgm:prSet/>
      <dgm:spPr/>
      <dgm:t>
        <a:bodyPr/>
        <a:lstStyle/>
        <a:p>
          <a:endParaRPr lang="zh-CN" altLang="en-US"/>
        </a:p>
      </dgm:t>
    </dgm:pt>
    <dgm:pt modelId="{3D6B159F-D2DF-4A55-A66D-BCC414C392BD}">
      <dgm:prSet custT="1"/>
      <dgm:spPr>
        <a:noFill/>
        <a:ln w="38100" cmpd="thickThin">
          <a:solidFill>
            <a:schemeClr val="accent5">
              <a:lumMod val="75000"/>
            </a:schemeClr>
          </a:solidFill>
        </a:ln>
      </dgm:spPr>
      <dgm:t>
        <a:bodyPr/>
        <a:lstStyle/>
        <a:p>
          <a:pPr rtl="0">
            <a:lnSpc>
              <a:spcPct val="112000"/>
            </a:lnSpc>
          </a:pPr>
          <a:r>
            <a:rPr lang="zh-CN" altLang="en-US"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随机化内存中的堆栈和系统库</a:t>
          </a:r>
        </a:p>
      </dgm:t>
    </dgm:pt>
    <dgm:pt modelId="{26D38B6A-5D1C-4F4B-B7D6-1CD38A667702}" type="parTrans" cxnId="{B93CE670-C236-49CD-BAA5-6FB9EDE3A13F}">
      <dgm:prSet/>
      <dgm:spPr/>
      <dgm:t>
        <a:bodyPr/>
        <a:lstStyle/>
        <a:p>
          <a:endParaRPr lang="zh-CN" altLang="en-US"/>
        </a:p>
      </dgm:t>
    </dgm:pt>
    <dgm:pt modelId="{FDC1C5D1-DF22-434A-BE1A-56DBCB12027C}" type="sibTrans" cxnId="{B93CE670-C236-49CD-BAA5-6FB9EDE3A13F}">
      <dgm:prSet/>
      <dgm:spPr/>
      <dgm:t>
        <a:bodyPr/>
        <a:lstStyle/>
        <a:p>
          <a:endParaRPr lang="zh-CN" altLang="en-US"/>
        </a:p>
      </dgm:t>
    </dgm:pt>
    <dgm:pt modelId="{477AFF6E-9626-4C76-BB44-C4970C784BBC}" type="pres">
      <dgm:prSet presAssocID="{624BBFED-F51C-FF4C-8305-A811AC79D33E}" presName="Name0" presStyleCnt="0">
        <dgm:presLayoutVars>
          <dgm:dir/>
          <dgm:resizeHandles val="exact"/>
        </dgm:presLayoutVars>
      </dgm:prSet>
      <dgm:spPr/>
    </dgm:pt>
    <dgm:pt modelId="{DE934A9A-05A4-40A9-AD88-15E7A129F83C}" type="pres">
      <dgm:prSet presAssocID="{ABD93B33-C118-844C-BAFD-3D35E04D0DED}" presName="parAndChTx" presStyleLbl="node1" presStyleIdx="0" presStyleCnt="3" custScaleX="92836" custScaleY="162842">
        <dgm:presLayoutVars>
          <dgm:bulletEnabled val="1"/>
        </dgm:presLayoutVars>
      </dgm:prSet>
      <dgm:spPr/>
    </dgm:pt>
    <dgm:pt modelId="{71AEE25E-5434-4055-92A7-8EE32AE1E24B}" type="pres">
      <dgm:prSet presAssocID="{2C20140D-A1A6-0049-AF01-E7BDBF0A0395}" presName="parAndChSpace" presStyleCnt="0"/>
      <dgm:spPr/>
    </dgm:pt>
    <dgm:pt modelId="{B1BE3253-0789-45DF-B344-4A20C2767D27}" type="pres">
      <dgm:prSet presAssocID="{41A41942-622A-DC40-9B09-894966952EAE}" presName="parAndChTx" presStyleLbl="node1" presStyleIdx="1" presStyleCnt="3" custScaleX="75734" custScaleY="159581">
        <dgm:presLayoutVars>
          <dgm:bulletEnabled val="1"/>
        </dgm:presLayoutVars>
      </dgm:prSet>
      <dgm:spPr/>
    </dgm:pt>
    <dgm:pt modelId="{51A4047C-FBFC-4BCD-8C02-99EAF6E83CF0}" type="pres">
      <dgm:prSet presAssocID="{9B0E4561-D4FF-B449-BAF9-BB07ABEB0DCC}" presName="parAndChSpace" presStyleCnt="0"/>
      <dgm:spPr/>
    </dgm:pt>
    <dgm:pt modelId="{9D2D61E5-27B0-4C56-A8F4-0CE7657985B1}" type="pres">
      <dgm:prSet presAssocID="{77F32EFA-F609-C546-A82D-526701ED7502}" presName="parAndChTx" presStyleLbl="node1" presStyleIdx="2" presStyleCnt="3" custScaleX="97454" custScaleY="162842" custLinFactNeighborX="-2691">
        <dgm:presLayoutVars>
          <dgm:bulletEnabled val="1"/>
        </dgm:presLayoutVars>
      </dgm:prSet>
      <dgm:spPr/>
    </dgm:pt>
  </dgm:ptLst>
  <dgm:cxnLst>
    <dgm:cxn modelId="{39DD1F0E-A357-449C-809D-933FA039C237}" type="presOf" srcId="{624BBFED-F51C-FF4C-8305-A811AC79D33E}" destId="{477AFF6E-9626-4C76-BB44-C4970C784BBC}" srcOrd="0" destOrd="0" presId="urn:microsoft.com/office/officeart/2005/8/layout/hChevron3"/>
    <dgm:cxn modelId="{95D5F526-F86C-4BD9-A015-A378CFB7B3B3}" type="presOf" srcId="{EB4C177B-2494-4033-B99D-D1BFB2373F8D}" destId="{DE934A9A-05A4-40A9-AD88-15E7A129F83C}" srcOrd="0" destOrd="3" presId="urn:microsoft.com/office/officeart/2005/8/layout/hChevron3"/>
    <dgm:cxn modelId="{4C2B5427-8B6F-4CEE-8282-49FBD6252F3C}" type="presOf" srcId="{ACADB904-F0BE-4E75-8874-4BF4E8888CF9}" destId="{9D2D61E5-27B0-4C56-A8F4-0CE7657985B1}" srcOrd="0" destOrd="2" presId="urn:microsoft.com/office/officeart/2005/8/layout/hChevron3"/>
    <dgm:cxn modelId="{8D6DA03E-613B-DF43-9B85-B7BF1EBC32AE}" srcId="{77F32EFA-F609-C546-A82D-526701ED7502}" destId="{26AF1D85-B7F5-5E49-BB5E-91D83389D974}" srcOrd="0" destOrd="0" parTransId="{8A54B6D0-2A27-384B-92F2-ABA8D50FAD51}" sibTransId="{E0AA0114-9FA3-CC41-9EF0-47A959C17A6E}"/>
    <dgm:cxn modelId="{B93CE670-C236-49CD-BAA5-6FB9EDE3A13F}" srcId="{77F32EFA-F609-C546-A82D-526701ED7502}" destId="{3D6B159F-D2DF-4A55-A66D-BCC414C392BD}" srcOrd="2" destOrd="0" parTransId="{26D38B6A-5D1C-4F4B-B7D6-1CD38A667702}" sibTransId="{FDC1C5D1-DF22-434A-BE1A-56DBCB12027C}"/>
    <dgm:cxn modelId="{DF97C672-7408-4846-8D80-3EEF02535450}" srcId="{ABD93B33-C118-844C-BAFD-3D35E04D0DED}" destId="{90B737F0-B3EB-4442-9144-A524B31BC077}" srcOrd="1" destOrd="0" parTransId="{5634508B-98CA-4111-B134-589E212A2B9D}" sibTransId="{5E808C38-15BE-4E38-B9FB-190849A477B5}"/>
    <dgm:cxn modelId="{059E6986-4115-4B43-AD3A-F6FDC7C12E23}" type="presOf" srcId="{90B737F0-B3EB-4442-9144-A524B31BC077}" destId="{DE934A9A-05A4-40A9-AD88-15E7A129F83C}" srcOrd="0" destOrd="2" presId="urn:microsoft.com/office/officeart/2005/8/layout/hChevron3"/>
    <dgm:cxn modelId="{FA2EB388-270C-4F2B-8697-831D5F99BA7B}" type="presOf" srcId="{CFB4B3C3-CAEA-9C43-BFED-929E4069F7C0}" destId="{DE934A9A-05A4-40A9-AD88-15E7A129F83C}" srcOrd="0" destOrd="1" presId="urn:microsoft.com/office/officeart/2005/8/layout/hChevron3"/>
    <dgm:cxn modelId="{E2E46D89-0945-4CBD-91FC-1C61FC018BBC}" type="presOf" srcId="{3D6B159F-D2DF-4A55-A66D-BCC414C392BD}" destId="{9D2D61E5-27B0-4C56-A8F4-0CE7657985B1}" srcOrd="0" destOrd="3" presId="urn:microsoft.com/office/officeart/2005/8/layout/hChevron3"/>
    <dgm:cxn modelId="{143496AD-1190-41BF-BA1D-54EDC9C493E3}" type="presOf" srcId="{77F32EFA-F609-C546-A82D-526701ED7502}" destId="{9D2D61E5-27B0-4C56-A8F4-0CE7657985B1}" srcOrd="0" destOrd="0" presId="urn:microsoft.com/office/officeart/2005/8/layout/hChevron3"/>
    <dgm:cxn modelId="{BB9C50AF-42D3-4EC4-90B5-BB59C7E7383E}" srcId="{77F32EFA-F609-C546-A82D-526701ED7502}" destId="{ACADB904-F0BE-4E75-8874-4BF4E8888CF9}" srcOrd="1" destOrd="0" parTransId="{F3FAC924-BD61-4751-8F02-E1C165DE382E}" sibTransId="{0D93C844-42F6-4FE4-A212-61B9BC3D704B}"/>
    <dgm:cxn modelId="{FF73F5B5-5FEB-6B42-AFA8-2647CA4E66AA}" srcId="{624BBFED-F51C-FF4C-8305-A811AC79D33E}" destId="{77F32EFA-F609-C546-A82D-526701ED7502}" srcOrd="2" destOrd="0" parTransId="{F4FFDB5C-462F-FE4B-9955-1F21203649F3}" sibTransId="{6397634A-C869-7F4E-8771-AFA78072CAF2}"/>
    <dgm:cxn modelId="{050C90B6-0958-456B-8825-E9AA31E41EA7}" type="presOf" srcId="{41A41942-622A-DC40-9B09-894966952EAE}" destId="{B1BE3253-0789-45DF-B344-4A20C2767D27}" srcOrd="0" destOrd="0" presId="urn:microsoft.com/office/officeart/2005/8/layout/hChevron3"/>
    <dgm:cxn modelId="{699A6DB9-9686-4AE3-A63F-DEBC20C3F877}" type="presOf" srcId="{ABD93B33-C118-844C-BAFD-3D35E04D0DED}" destId="{DE934A9A-05A4-40A9-AD88-15E7A129F83C}" srcOrd="0" destOrd="0" presId="urn:microsoft.com/office/officeart/2005/8/layout/hChevron3"/>
    <dgm:cxn modelId="{5BABE6BE-586B-9445-8640-6008118616D9}" srcId="{624BBFED-F51C-FF4C-8305-A811AC79D33E}" destId="{ABD93B33-C118-844C-BAFD-3D35E04D0DED}" srcOrd="0" destOrd="0" parTransId="{A8D1B1CA-5758-F342-9F4B-7C0C89860EBD}" sibTransId="{2C20140D-A1A6-0049-AF01-E7BDBF0A0395}"/>
    <dgm:cxn modelId="{D9235BD7-6B42-9E4E-BAAF-9B256955252D}" srcId="{624BBFED-F51C-FF4C-8305-A811AC79D33E}" destId="{41A41942-622A-DC40-9B09-894966952EAE}" srcOrd="1" destOrd="0" parTransId="{0AE38F50-C55A-1C49-BD2B-D09767E41B39}" sibTransId="{9B0E4561-D4FF-B449-BAF9-BB07ABEB0DCC}"/>
    <dgm:cxn modelId="{C15C9ED9-6105-4CC5-8CB2-FE471AA26E54}" srcId="{ABD93B33-C118-844C-BAFD-3D35E04D0DED}" destId="{EB4C177B-2494-4033-B99D-D1BFB2373F8D}" srcOrd="2" destOrd="0" parTransId="{CE39C176-52CF-43A5-B056-A1AAB0198C74}" sibTransId="{83D72039-8815-49A1-B1D8-B91DE3D49C52}"/>
    <dgm:cxn modelId="{6F5A8CDB-D697-41F2-98BC-692C24A5C9A7}" type="presOf" srcId="{26AF1D85-B7F5-5E49-BB5E-91D83389D974}" destId="{9D2D61E5-27B0-4C56-A8F4-0CE7657985B1}" srcOrd="0" destOrd="1" presId="urn:microsoft.com/office/officeart/2005/8/layout/hChevron3"/>
    <dgm:cxn modelId="{DD0C63EA-2868-6145-A592-06BCE4D7299A}" srcId="{ABD93B33-C118-844C-BAFD-3D35E04D0DED}" destId="{CFB4B3C3-CAEA-9C43-BFED-929E4069F7C0}" srcOrd="0" destOrd="0" parTransId="{5E4B3B62-1CF7-DA47-8CE9-41C84E96CB43}" sibTransId="{B9681C5A-7A90-A544-B413-5F9E18AF4934}"/>
    <dgm:cxn modelId="{1556674E-41FD-4800-9DA7-ADD1171200E8}" type="presParOf" srcId="{477AFF6E-9626-4C76-BB44-C4970C784BBC}" destId="{DE934A9A-05A4-40A9-AD88-15E7A129F83C}" srcOrd="0" destOrd="0" presId="urn:microsoft.com/office/officeart/2005/8/layout/hChevron3"/>
    <dgm:cxn modelId="{72A54E53-9770-44B2-B7A3-8AFE4BF01C94}" type="presParOf" srcId="{477AFF6E-9626-4C76-BB44-C4970C784BBC}" destId="{71AEE25E-5434-4055-92A7-8EE32AE1E24B}" srcOrd="1" destOrd="0" presId="urn:microsoft.com/office/officeart/2005/8/layout/hChevron3"/>
    <dgm:cxn modelId="{2DBD3A2B-E876-4BC1-BDDD-23BF07EC867A}" type="presParOf" srcId="{477AFF6E-9626-4C76-BB44-C4970C784BBC}" destId="{B1BE3253-0789-45DF-B344-4A20C2767D27}" srcOrd="2" destOrd="0" presId="urn:microsoft.com/office/officeart/2005/8/layout/hChevron3"/>
    <dgm:cxn modelId="{79A362F8-A330-4AC5-8560-FD7CFD537BD1}" type="presParOf" srcId="{477AFF6E-9626-4C76-BB44-C4970C784BBC}" destId="{51A4047C-FBFC-4BCD-8C02-99EAF6E83CF0}" srcOrd="3" destOrd="0" presId="urn:microsoft.com/office/officeart/2005/8/layout/hChevron3"/>
    <dgm:cxn modelId="{3CB7258C-710C-403E-9E98-A24E78117888}" type="presParOf" srcId="{477AFF6E-9626-4C76-BB44-C4970C784BBC}" destId="{9D2D61E5-27B0-4C56-A8F4-0CE7657985B1}" srcOrd="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AD1EB-4AA6-4814-A43F-ECC59E33B88B}">
      <dsp:nvSpPr>
        <dsp:cNvPr id="0" name=""/>
        <dsp:cNvSpPr/>
      </dsp:nvSpPr>
      <dsp:spPr>
        <a:xfrm>
          <a:off x="273409" y="359552"/>
          <a:ext cx="4278105" cy="4006803"/>
        </a:xfrm>
        <a:prstGeom prst="roundRect">
          <a:avLst>
            <a:gd name="adj" fmla="val 10000"/>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150000"/>
            </a:lnSpc>
            <a:spcBef>
              <a:spcPct val="0"/>
            </a:spcBef>
            <a:spcAft>
              <a:spcPct val="35000"/>
            </a:spcAft>
            <a:buNone/>
          </a:pPr>
          <a:r>
            <a:rPr lang="zh-CN" altLang="en-US" sz="2800" b="0" i="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现代高级语言有很强的类型和有效操作的概念 </a:t>
          </a:r>
          <a:endParaRPr lang="en-US" sz="2800" b="0" i="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a:p>
          <a:pPr marL="228600" lvl="1" indent="-228600" algn="l" defTabSz="1066800">
            <a:lnSpc>
              <a:spcPct val="150000"/>
            </a:lnSpc>
            <a:spcBef>
              <a:spcPct val="0"/>
            </a:spcBef>
            <a:spcAft>
              <a:spcPct val="15000"/>
            </a:spcAft>
            <a:buChar char="•"/>
          </a:pPr>
          <a:r>
            <a:rPr lang="zh-CN" altLang="en-US" sz="2400" b="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不容易发生缓冲区溢出 </a:t>
          </a:r>
          <a:endParaRPr lang="en-US" sz="2400" b="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a:p>
          <a:pPr marL="228600" lvl="1" indent="-228600" algn="l" defTabSz="1066800">
            <a:lnSpc>
              <a:spcPct val="150000"/>
            </a:lnSpc>
            <a:spcBef>
              <a:spcPct val="0"/>
            </a:spcBef>
            <a:spcAft>
              <a:spcPct val="15000"/>
            </a:spcAft>
            <a:buChar char="•"/>
          </a:pPr>
          <a:r>
            <a:rPr lang="zh-CN" altLang="en-US" sz="2400" b="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会招致开销，对使用有一些限制</a:t>
          </a:r>
        </a:p>
      </dsp:txBody>
      <dsp:txXfrm>
        <a:off x="390764" y="476907"/>
        <a:ext cx="4043395" cy="3772093"/>
      </dsp:txXfrm>
    </dsp:sp>
    <dsp:sp modelId="{2C3DA786-068C-4362-9A91-CE3AB29BB8F3}">
      <dsp:nvSpPr>
        <dsp:cNvPr id="0" name=""/>
        <dsp:cNvSpPr/>
      </dsp:nvSpPr>
      <dsp:spPr>
        <a:xfrm rot="21590338">
          <a:off x="4794164" y="1842362"/>
          <a:ext cx="683051" cy="1060970"/>
        </a:xfrm>
        <a:prstGeom prst="rightArrow">
          <a:avLst>
            <a:gd name="adj1" fmla="val 60000"/>
            <a:gd name="adj2" fmla="val 50000"/>
          </a:avLst>
        </a:prstGeom>
        <a:solidFill>
          <a:schemeClr val="accent6">
            <a:lumMod val="60000"/>
            <a:lumOff val="40000"/>
          </a:schemeClr>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866900">
            <a:lnSpc>
              <a:spcPct val="90000"/>
            </a:lnSpc>
            <a:spcBef>
              <a:spcPct val="0"/>
            </a:spcBef>
            <a:spcAft>
              <a:spcPct val="35000"/>
            </a:spcAft>
            <a:buNone/>
          </a:pPr>
          <a:endParaRPr lang="en-US" sz="4200" b="0" kern="1200">
            <a:solidFill>
              <a:schemeClr val="accent6">
                <a:lumMod val="60000"/>
                <a:lumOff val="40000"/>
              </a:schemeClr>
            </a:solidFill>
            <a:latin typeface="黑体" panose="02010609060101010101" pitchFamily="49" charset="-122"/>
            <a:ea typeface="黑体" panose="02010609060101010101" pitchFamily="49" charset="-122"/>
            <a:cs typeface="Times New Roman" panose="02020603050405020304" pitchFamily="18" charset="0"/>
          </a:endParaRPr>
        </a:p>
      </dsp:txBody>
      <dsp:txXfrm>
        <a:off x="4794164" y="2054844"/>
        <a:ext cx="478136" cy="636582"/>
      </dsp:txXfrm>
    </dsp:sp>
    <dsp:sp modelId="{47E3C795-A786-4247-9261-5A2CCB214B6C}">
      <dsp:nvSpPr>
        <dsp:cNvPr id="0" name=""/>
        <dsp:cNvSpPr/>
      </dsp:nvSpPr>
      <dsp:spPr>
        <a:xfrm>
          <a:off x="5840285" y="354066"/>
          <a:ext cx="4278105" cy="3986482"/>
        </a:xfrm>
        <a:prstGeom prst="roundRect">
          <a:avLst>
            <a:gd name="adj" fmla="val 10000"/>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100000"/>
            </a:lnSpc>
            <a:spcBef>
              <a:spcPct val="0"/>
            </a:spcBef>
            <a:spcAft>
              <a:spcPct val="35000"/>
            </a:spcAft>
            <a:buNone/>
          </a:pPr>
          <a:r>
            <a:rPr lang="en-US" altLang="zh-CN" sz="2800" b="0" i="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en-US" sz="2800" b="0" i="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和相关语言有高级的控制结构，但允许直接访问内存 </a:t>
          </a:r>
          <a:endParaRPr lang="en-US" sz="2800" b="0" i="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l" defTabSz="1066800">
            <a:lnSpc>
              <a:spcPct val="100000"/>
            </a:lnSpc>
            <a:spcBef>
              <a:spcPct val="0"/>
            </a:spcBef>
            <a:spcAft>
              <a:spcPct val="15000"/>
            </a:spcAft>
            <a:buChar char="•"/>
          </a:pPr>
          <a:r>
            <a:rPr lang="zh-CN" altLang="en-US" sz="24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因此容易发生缓冲区溢出 </a:t>
          </a:r>
          <a:endParaRPr lang="en-US" sz="24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l" defTabSz="1066800">
            <a:lnSpc>
              <a:spcPct val="100000"/>
            </a:lnSpc>
            <a:spcBef>
              <a:spcPct val="0"/>
            </a:spcBef>
            <a:spcAft>
              <a:spcPct val="15000"/>
            </a:spcAft>
            <a:buChar char="•"/>
          </a:pPr>
          <a:r>
            <a:rPr lang="zh-CN" altLang="en-US" sz="24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遗留了大量被广泛使用的、不安全的、因而易受攻击的代码 </a:t>
          </a:r>
        </a:p>
      </dsp:txBody>
      <dsp:txXfrm>
        <a:off x="5957045" y="470826"/>
        <a:ext cx="4044585" cy="37529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4E973-0463-3F47-82D1-505F7E3AE315}">
      <dsp:nvSpPr>
        <dsp:cNvPr id="0" name=""/>
        <dsp:cNvSpPr/>
      </dsp:nvSpPr>
      <dsp:spPr>
        <a:xfrm>
          <a:off x="0" y="138251"/>
          <a:ext cx="2334953" cy="1925452"/>
        </a:xfrm>
        <a:prstGeom prst="upArrow">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sp>
    <dsp:sp modelId="{3BD196A2-31F0-4C4B-81E7-1FDB6BBAB15E}">
      <dsp:nvSpPr>
        <dsp:cNvPr id="0" name=""/>
        <dsp:cNvSpPr/>
      </dsp:nvSpPr>
      <dsp:spPr>
        <a:xfrm>
          <a:off x="2978092" y="142630"/>
          <a:ext cx="6489726" cy="2151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latin typeface="Times New Roman" panose="02020603050405020304" pitchFamily="18" charset="0"/>
              <a:ea typeface="黑体" panose="02010609060101010101" pitchFamily="49" charset="-122"/>
              <a:cs typeface="Times New Roman" panose="02020603050405020304" pitchFamily="18" charset="0"/>
            </a:rPr>
            <a:t>目标程序可能是：</a:t>
          </a:r>
          <a:endParaRPr lang="en-US" sz="24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可信系统实用程序</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网络服务守护进程</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整个加密过程共重复</a:t>
          </a:r>
          <a:r>
            <a:rPr lang="en-US" altLang="zh-CN" sz="1800" b="0" kern="1200" dirty="0">
              <a:latin typeface="Times New Roman" panose="02020603050405020304" pitchFamily="18" charset="0"/>
              <a:ea typeface="黑体" panose="02010609060101010101" pitchFamily="49" charset="-122"/>
              <a:cs typeface="Times New Roman" panose="02020603050405020304" pitchFamily="18" charset="0"/>
            </a:rPr>
            <a:t>25</a:t>
          </a: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次</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常用的代码库</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2978092" y="142630"/>
        <a:ext cx="6489726" cy="2151607"/>
      </dsp:txXfrm>
    </dsp:sp>
    <dsp:sp modelId="{E25E2C7C-CF8C-FA49-A4AA-E90064661ACF}">
      <dsp:nvSpPr>
        <dsp:cNvPr id="0" name=""/>
        <dsp:cNvSpPr/>
      </dsp:nvSpPr>
      <dsp:spPr>
        <a:xfrm>
          <a:off x="927530" y="2491536"/>
          <a:ext cx="2193119" cy="1880698"/>
        </a:xfrm>
        <a:prstGeom prst="downArrow">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sp>
    <dsp:sp modelId="{DB09E3E5-F031-E245-BF1A-EE60BFD352E3}">
      <dsp:nvSpPr>
        <dsp:cNvPr id="0" name=""/>
        <dsp:cNvSpPr/>
      </dsp:nvSpPr>
      <dsp:spPr>
        <a:xfrm>
          <a:off x="3843206" y="2272169"/>
          <a:ext cx="6489726" cy="2151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rtl="0">
            <a:lnSpc>
              <a:spcPct val="90000"/>
            </a:lnSpc>
            <a:spcBef>
              <a:spcPct val="0"/>
            </a:spcBef>
            <a:spcAft>
              <a:spcPct val="35000"/>
            </a:spcAft>
            <a:buNone/>
          </a:pPr>
          <a:r>
            <a:rPr lang="en-US" altLang="zh-CN" sz="2400" b="0" kern="1200" dirty="0">
              <a:latin typeface="Times New Roman" panose="02020603050405020304" pitchFamily="18" charset="0"/>
              <a:ea typeface="黑体" panose="02010609060101010101" pitchFamily="49" charset="-122"/>
              <a:cs typeface="Times New Roman" panose="02020603050405020304" pitchFamily="18" charset="0"/>
            </a:rPr>
            <a:t>Shellcode</a:t>
          </a:r>
          <a:r>
            <a:rPr lang="zh-CN" altLang="en-US" sz="2400" b="0" kern="1200" dirty="0">
              <a:latin typeface="Times New Roman" panose="02020603050405020304" pitchFamily="18" charset="0"/>
              <a:ea typeface="黑体" panose="02010609060101010101" pitchFamily="49" charset="-122"/>
              <a:cs typeface="Times New Roman" panose="02020603050405020304" pitchFamily="18" charset="0"/>
            </a:rPr>
            <a:t>函数：</a:t>
          </a:r>
          <a:endParaRPr lang="en-US" sz="24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被连接的时候建立一个侦听服务启动一个远程</a:t>
          </a:r>
          <a:r>
            <a:rPr lang="en-US" altLang="zh-CN" sz="1800" b="0" kern="1200" dirty="0">
              <a:latin typeface="Times New Roman" panose="02020603050405020304" pitchFamily="18" charset="0"/>
              <a:ea typeface="黑体" panose="02010609060101010101" pitchFamily="49" charset="-122"/>
              <a:cs typeface="Times New Roman" panose="02020603050405020304" pitchFamily="18" charset="0"/>
            </a:rPr>
            <a:t>shell</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建立一个相反的</a:t>
          </a:r>
          <a:r>
            <a:rPr lang="en-US" altLang="zh-CN" sz="1800" b="0" kern="1200" dirty="0">
              <a:latin typeface="Times New Roman" panose="02020603050405020304" pitchFamily="18" charset="0"/>
              <a:ea typeface="黑体" panose="02010609060101010101" pitchFamily="49" charset="-122"/>
              <a:cs typeface="Times New Roman" panose="02020603050405020304" pitchFamily="18" charset="0"/>
            </a:rPr>
            <a:t>shell</a:t>
          </a: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，反向连接到黑客系统</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使用本地攻击，创建一个</a:t>
          </a:r>
          <a:r>
            <a:rPr lang="en-US" altLang="zh-CN" sz="1800" b="0" kern="1200" dirty="0">
              <a:latin typeface="Times New Roman" panose="02020603050405020304" pitchFamily="18" charset="0"/>
              <a:ea typeface="黑体" panose="02010609060101010101" pitchFamily="49" charset="-122"/>
              <a:cs typeface="Times New Roman" panose="02020603050405020304" pitchFamily="18" charset="0"/>
            </a:rPr>
            <a:t>shell</a:t>
          </a: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或者</a:t>
          </a:r>
          <a:r>
            <a:rPr lang="en-US" altLang="zh-CN" sz="1800" b="0" kern="1200" dirty="0" err="1">
              <a:latin typeface="Times New Roman" panose="02020603050405020304" pitchFamily="18" charset="0"/>
              <a:ea typeface="黑体" panose="02010609060101010101" pitchFamily="49" charset="-122"/>
              <a:cs typeface="Times New Roman" panose="02020603050405020304" pitchFamily="18" charset="0"/>
            </a:rPr>
            <a:t>execve</a:t>
          </a: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一个进程</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废除当前阻止其他攻击的防火墙规则</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摆脱</a:t>
          </a:r>
          <a:r>
            <a:rPr lang="en-US" altLang="zh-CN" sz="1800" b="0" kern="1200" dirty="0">
              <a:latin typeface="Times New Roman" panose="02020603050405020304" pitchFamily="18" charset="0"/>
              <a:ea typeface="黑体" panose="02010609060101010101" pitchFamily="49" charset="-122"/>
              <a:cs typeface="Times New Roman" panose="02020603050405020304" pitchFamily="18" charset="0"/>
            </a:rPr>
            <a:t>chrooted</a:t>
          </a: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的环境，对系统进行完全访问</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3843206" y="2272169"/>
        <a:ext cx="6489726" cy="21516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34A9A-05A4-40A9-AD88-15E7A129F83C}">
      <dsp:nvSpPr>
        <dsp:cNvPr id="0" name=""/>
        <dsp:cNvSpPr/>
      </dsp:nvSpPr>
      <dsp:spPr>
        <a:xfrm>
          <a:off x="602" y="0"/>
          <a:ext cx="4551280" cy="3265171"/>
        </a:xfrm>
        <a:prstGeom prst="homePlate">
          <a:avLst>
            <a:gd name="adj" fmla="val 25000"/>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72949" tIns="60960" rIns="691797" bIns="60960" numCol="1" spcCol="1270" anchor="t" anchorCtr="0">
          <a:noAutofit/>
        </a:bodyPr>
        <a:lstStyle/>
        <a:p>
          <a:pPr marL="0" lvl="0" indent="0" algn="l" defTabSz="1066800" rtl="0">
            <a:lnSpc>
              <a:spcPct val="120000"/>
            </a:lnSpc>
            <a:spcBef>
              <a:spcPct val="0"/>
            </a:spcBef>
            <a:spcAft>
              <a:spcPct val="35000"/>
            </a:spcAft>
            <a:buNone/>
          </a:pP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重写缓冲区和保存帧指针地址的变体：</a:t>
          </a:r>
        </a:p>
        <a:p>
          <a:pPr marL="228600" lvl="1" indent="-228600" algn="l" defTabSz="889000">
            <a:lnSpc>
              <a:spcPct val="120000"/>
            </a:lnSpc>
            <a:spcBef>
              <a:spcPct val="0"/>
            </a:spcBef>
            <a:spcAft>
              <a:spcPct val="15000"/>
            </a:spcAft>
            <a:buChar char="•"/>
          </a:pPr>
          <a:r>
            <a:rPr lang="zh-CN" altLang="en-US" sz="20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保存的帧指针值被更改为指向一个虚拟堆栈帧</a:t>
          </a:r>
          <a:endParaRPr lang="en-US" sz="20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l" defTabSz="889000">
            <a:lnSpc>
              <a:spcPct val="120000"/>
            </a:lnSpc>
            <a:spcBef>
              <a:spcPct val="0"/>
            </a:spcBef>
            <a:spcAft>
              <a:spcPct val="15000"/>
            </a:spcAft>
            <a:buChar char="•"/>
          </a:pPr>
          <a:r>
            <a:rPr lang="zh-CN" altLang="en-US" sz="20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当前函数返回到替换的假帧 </a:t>
          </a:r>
        </a:p>
        <a:p>
          <a:pPr marL="228600" lvl="1" indent="-228600" algn="l" defTabSz="889000">
            <a:lnSpc>
              <a:spcPct val="120000"/>
            </a:lnSpc>
            <a:spcBef>
              <a:spcPct val="0"/>
            </a:spcBef>
            <a:spcAft>
              <a:spcPct val="15000"/>
            </a:spcAft>
            <a:buChar char="•"/>
          </a:pPr>
          <a:r>
            <a:rPr lang="zh-CN" altLang="en-US" sz="20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控件被转移到被覆盖的缓冲区中的</a:t>
          </a:r>
          <a:r>
            <a:rPr lang="en-US" altLang="en-US" sz="20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shell</a:t>
          </a:r>
          <a:r>
            <a:rPr lang="zh-CN" altLang="en-US" sz="20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代码 </a:t>
          </a:r>
          <a:endParaRPr lang="en-US" altLang="zh-CN" sz="20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602" y="0"/>
        <a:ext cx="4143134" cy="3265171"/>
      </dsp:txXfrm>
    </dsp:sp>
    <dsp:sp modelId="{B1BE3253-0789-45DF-B344-4A20C2767D27}">
      <dsp:nvSpPr>
        <dsp:cNvPr id="0" name=""/>
        <dsp:cNvSpPr/>
      </dsp:nvSpPr>
      <dsp:spPr>
        <a:xfrm>
          <a:off x="3571383" y="0"/>
          <a:ext cx="3712855" cy="3265171"/>
        </a:xfrm>
        <a:prstGeom prst="chevron">
          <a:avLst>
            <a:gd name="adj" fmla="val 25000"/>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72949" tIns="60960" rIns="172949" bIns="60960" numCol="1" spcCol="1270" anchor="ctr" anchorCtr="0">
          <a:noAutofit/>
        </a:bodyPr>
        <a:lstStyle/>
        <a:p>
          <a:pPr marL="0" lvl="0" indent="0" algn="ctr" defTabSz="1066800" rtl="0">
            <a:lnSpc>
              <a:spcPct val="150000"/>
            </a:lnSpc>
            <a:spcBef>
              <a:spcPct val="0"/>
            </a:spcBef>
            <a:spcAft>
              <a:spcPct val="35000"/>
            </a:spcAft>
            <a:buNone/>
          </a:pP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错误攻击：</a:t>
          </a:r>
          <a:r>
            <a:rPr lang="zh-CN" altLang="en-US" sz="20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允许复制比可用空间多一个字节的编码错误</a:t>
          </a:r>
          <a:endParaRPr lang="en-US" altLang="zh-CN" sz="20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marL="0" lvl="0" indent="0" algn="ctr" defTabSz="1066800" rtl="0">
            <a:lnSpc>
              <a:spcPct val="90000"/>
            </a:lnSpc>
            <a:spcBef>
              <a:spcPct val="0"/>
            </a:spcBef>
            <a:spcAft>
              <a:spcPct val="35000"/>
            </a:spcAft>
            <a:buNone/>
          </a:pPr>
          <a:endParaRPr 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4387676" y="0"/>
        <a:ext cx="2080269" cy="3265171"/>
      </dsp:txXfrm>
    </dsp:sp>
    <dsp:sp modelId="{9D2D61E5-27B0-4C56-A8F4-0CE7657985B1}">
      <dsp:nvSpPr>
        <dsp:cNvPr id="0" name=""/>
        <dsp:cNvSpPr/>
      </dsp:nvSpPr>
      <dsp:spPr>
        <a:xfrm>
          <a:off x="6277354" y="0"/>
          <a:ext cx="4777677" cy="3265171"/>
        </a:xfrm>
        <a:prstGeom prst="chevron">
          <a:avLst>
            <a:gd name="adj" fmla="val 25000"/>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72949" tIns="60960" rIns="172949" bIns="60960" numCol="1" spcCol="1270" anchor="t" anchorCtr="0">
          <a:noAutofit/>
        </a:bodyPr>
        <a:lstStyle/>
        <a:p>
          <a:pPr marL="0" lvl="0" indent="0" algn="l" defTabSz="1066800" rtl="0">
            <a:lnSpc>
              <a:spcPct val="112000"/>
            </a:lnSpc>
            <a:spcBef>
              <a:spcPct val="0"/>
            </a:spcBef>
            <a:spcAft>
              <a:spcPct val="35000"/>
            </a:spcAft>
            <a:buNone/>
          </a:pP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防御：</a:t>
          </a:r>
          <a:endParaRPr 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l" defTabSz="889000" rtl="0">
            <a:lnSpc>
              <a:spcPct val="112000"/>
            </a:lnSpc>
            <a:spcBef>
              <a:spcPct val="0"/>
            </a:spcBef>
            <a:spcAft>
              <a:spcPct val="15000"/>
            </a:spcAft>
            <a:buChar char="•"/>
          </a:pPr>
          <a:r>
            <a:rPr lang="zh-CN" altLang="en-US" sz="20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任何堆栈保护机制，通过函数退出码检测对堆栈帧或返回地址的修改</a:t>
          </a:r>
          <a:endParaRPr lang="en-US" sz="20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l" defTabSz="889000" rtl="0">
            <a:lnSpc>
              <a:spcPct val="112000"/>
            </a:lnSpc>
            <a:spcBef>
              <a:spcPct val="0"/>
            </a:spcBef>
            <a:spcAft>
              <a:spcPct val="15000"/>
            </a:spcAft>
            <a:buChar char="•"/>
          </a:pPr>
          <a:r>
            <a:rPr lang="zh-CN" altLang="en-US" sz="20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使用非可执行的堆栈</a:t>
          </a:r>
        </a:p>
        <a:p>
          <a:pPr marL="228600" lvl="1" indent="-228600" algn="l" defTabSz="889000" rtl="0">
            <a:lnSpc>
              <a:spcPct val="112000"/>
            </a:lnSpc>
            <a:spcBef>
              <a:spcPct val="0"/>
            </a:spcBef>
            <a:spcAft>
              <a:spcPct val="15000"/>
            </a:spcAft>
            <a:buChar char="•"/>
          </a:pPr>
          <a:r>
            <a:rPr lang="zh-CN" altLang="en-US" sz="20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随机化内存中的堆栈和系统库</a:t>
          </a:r>
        </a:p>
      </dsp:txBody>
      <dsp:txXfrm>
        <a:off x="7093647" y="0"/>
        <a:ext cx="3145091" cy="326517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CE53EA-C544-46AB-A3CA-1B6560CBA273}" type="datetimeFigureOut">
              <a:rPr lang="zh-CN" altLang="en-US" smtClean="0"/>
              <a:t>2023/10/13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A04B8-9F5E-4BF6-BDD6-D58FF5834A00}" type="slidenum">
              <a:rPr lang="zh-CN" altLang="en-US" smtClean="0"/>
              <a:t>‹#›</a:t>
            </a:fld>
            <a:endParaRPr lang="zh-CN" altLang="en-US"/>
          </a:p>
        </p:txBody>
      </p:sp>
    </p:spTree>
    <p:extLst>
      <p:ext uri="{BB962C8B-B14F-4D97-AF65-F5344CB8AC3E}">
        <p14:creationId xmlns:p14="http://schemas.microsoft.com/office/powerpoint/2010/main" val="166859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a:t>
            </a:fld>
            <a:endParaRPr lang="zh-CN" altLang="en-US"/>
          </a:p>
        </p:txBody>
      </p:sp>
    </p:spTree>
    <p:extLst>
      <p:ext uri="{BB962C8B-B14F-4D97-AF65-F5344CB8AC3E}">
        <p14:creationId xmlns:p14="http://schemas.microsoft.com/office/powerpoint/2010/main" val="426671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10</a:t>
            </a:fld>
            <a:endParaRPr lang="zh-CN" altLang="en-US" sz="1200"/>
          </a:p>
        </p:txBody>
      </p:sp>
    </p:spTree>
    <p:extLst>
      <p:ext uri="{BB962C8B-B14F-4D97-AF65-F5344CB8AC3E}">
        <p14:creationId xmlns:p14="http://schemas.microsoft.com/office/powerpoint/2010/main" val="706455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11</a:t>
            </a:fld>
            <a:endParaRPr lang="zh-CN" altLang="en-US" sz="1200"/>
          </a:p>
        </p:txBody>
      </p:sp>
    </p:spTree>
    <p:extLst>
      <p:ext uri="{BB962C8B-B14F-4D97-AF65-F5344CB8AC3E}">
        <p14:creationId xmlns:p14="http://schemas.microsoft.com/office/powerpoint/2010/main" val="840472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12</a:t>
            </a:fld>
            <a:endParaRPr lang="zh-CN" altLang="en-US" sz="1200"/>
          </a:p>
        </p:txBody>
      </p:sp>
    </p:spTree>
    <p:extLst>
      <p:ext uri="{BB962C8B-B14F-4D97-AF65-F5344CB8AC3E}">
        <p14:creationId xmlns:p14="http://schemas.microsoft.com/office/powerpoint/2010/main" val="2814075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13</a:t>
            </a:fld>
            <a:endParaRPr lang="zh-CN" altLang="en-US" sz="1200"/>
          </a:p>
        </p:txBody>
      </p:sp>
    </p:spTree>
    <p:extLst>
      <p:ext uri="{BB962C8B-B14F-4D97-AF65-F5344CB8AC3E}">
        <p14:creationId xmlns:p14="http://schemas.microsoft.com/office/powerpoint/2010/main" val="3708835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14</a:t>
            </a:fld>
            <a:endParaRPr lang="zh-CN" altLang="en-US" sz="1200"/>
          </a:p>
        </p:txBody>
      </p:sp>
    </p:spTree>
    <p:extLst>
      <p:ext uri="{BB962C8B-B14F-4D97-AF65-F5344CB8AC3E}">
        <p14:creationId xmlns:p14="http://schemas.microsoft.com/office/powerpoint/2010/main" val="1199639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15</a:t>
            </a:fld>
            <a:endParaRPr lang="zh-CN" altLang="en-US" sz="1200"/>
          </a:p>
        </p:txBody>
      </p:sp>
    </p:spTree>
    <p:extLst>
      <p:ext uri="{BB962C8B-B14F-4D97-AF65-F5344CB8AC3E}">
        <p14:creationId xmlns:p14="http://schemas.microsoft.com/office/powerpoint/2010/main" val="2646974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16</a:t>
            </a:fld>
            <a:endParaRPr lang="zh-CN" altLang="en-US" sz="1200"/>
          </a:p>
        </p:txBody>
      </p:sp>
    </p:spTree>
    <p:extLst>
      <p:ext uri="{BB962C8B-B14F-4D97-AF65-F5344CB8AC3E}">
        <p14:creationId xmlns:p14="http://schemas.microsoft.com/office/powerpoint/2010/main" val="3412444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17</a:t>
            </a:fld>
            <a:endParaRPr lang="zh-CN" altLang="en-US" sz="1200"/>
          </a:p>
        </p:txBody>
      </p:sp>
    </p:spTree>
    <p:extLst>
      <p:ext uri="{BB962C8B-B14F-4D97-AF65-F5344CB8AC3E}">
        <p14:creationId xmlns:p14="http://schemas.microsoft.com/office/powerpoint/2010/main" val="3519256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18</a:t>
            </a:fld>
            <a:endParaRPr lang="zh-CN" altLang="en-US" sz="1200"/>
          </a:p>
        </p:txBody>
      </p:sp>
    </p:spTree>
    <p:extLst>
      <p:ext uri="{BB962C8B-B14F-4D97-AF65-F5344CB8AC3E}">
        <p14:creationId xmlns:p14="http://schemas.microsoft.com/office/powerpoint/2010/main" val="3356687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19</a:t>
            </a:fld>
            <a:endParaRPr lang="zh-CN" altLang="en-US" sz="1200"/>
          </a:p>
        </p:txBody>
      </p:sp>
    </p:spTree>
    <p:extLst>
      <p:ext uri="{BB962C8B-B14F-4D97-AF65-F5344CB8AC3E}">
        <p14:creationId xmlns:p14="http://schemas.microsoft.com/office/powerpoint/2010/main" val="994859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a:t>
            </a:fld>
            <a:endParaRPr lang="zh-CN" altLang="en-US"/>
          </a:p>
        </p:txBody>
      </p:sp>
    </p:spTree>
    <p:extLst>
      <p:ext uri="{BB962C8B-B14F-4D97-AF65-F5344CB8AC3E}">
        <p14:creationId xmlns:p14="http://schemas.microsoft.com/office/powerpoint/2010/main" val="199569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20</a:t>
            </a:fld>
            <a:endParaRPr lang="zh-CN" altLang="en-US" sz="1200"/>
          </a:p>
        </p:txBody>
      </p:sp>
    </p:spTree>
    <p:extLst>
      <p:ext uri="{BB962C8B-B14F-4D97-AF65-F5344CB8AC3E}">
        <p14:creationId xmlns:p14="http://schemas.microsoft.com/office/powerpoint/2010/main" val="1307567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21</a:t>
            </a:fld>
            <a:endParaRPr lang="zh-CN" altLang="en-US" sz="1200"/>
          </a:p>
        </p:txBody>
      </p:sp>
    </p:spTree>
    <p:extLst>
      <p:ext uri="{BB962C8B-B14F-4D97-AF65-F5344CB8AC3E}">
        <p14:creationId xmlns:p14="http://schemas.microsoft.com/office/powerpoint/2010/main" val="941022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22</a:t>
            </a:fld>
            <a:endParaRPr lang="zh-CN" altLang="en-US" sz="1200"/>
          </a:p>
        </p:txBody>
      </p:sp>
    </p:spTree>
    <p:extLst>
      <p:ext uri="{BB962C8B-B14F-4D97-AF65-F5344CB8AC3E}">
        <p14:creationId xmlns:p14="http://schemas.microsoft.com/office/powerpoint/2010/main" val="24397242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23</a:t>
            </a:fld>
            <a:endParaRPr lang="zh-CN" altLang="en-US" sz="1200"/>
          </a:p>
        </p:txBody>
      </p:sp>
    </p:spTree>
    <p:extLst>
      <p:ext uri="{BB962C8B-B14F-4D97-AF65-F5344CB8AC3E}">
        <p14:creationId xmlns:p14="http://schemas.microsoft.com/office/powerpoint/2010/main" val="858993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24</a:t>
            </a:fld>
            <a:endParaRPr lang="zh-CN" altLang="en-US" sz="1200"/>
          </a:p>
        </p:txBody>
      </p:sp>
    </p:spTree>
    <p:extLst>
      <p:ext uri="{BB962C8B-B14F-4D97-AF65-F5344CB8AC3E}">
        <p14:creationId xmlns:p14="http://schemas.microsoft.com/office/powerpoint/2010/main" val="3643836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25</a:t>
            </a:fld>
            <a:endParaRPr lang="zh-CN" altLang="en-US" sz="1200"/>
          </a:p>
        </p:txBody>
      </p:sp>
    </p:spTree>
    <p:extLst>
      <p:ext uri="{BB962C8B-B14F-4D97-AF65-F5344CB8AC3E}">
        <p14:creationId xmlns:p14="http://schemas.microsoft.com/office/powerpoint/2010/main" val="3040073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26</a:t>
            </a:fld>
            <a:endParaRPr lang="zh-CN" altLang="en-US" sz="1200"/>
          </a:p>
        </p:txBody>
      </p:sp>
    </p:spTree>
    <p:extLst>
      <p:ext uri="{BB962C8B-B14F-4D97-AF65-F5344CB8AC3E}">
        <p14:creationId xmlns:p14="http://schemas.microsoft.com/office/powerpoint/2010/main" val="2920048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27</a:t>
            </a:fld>
            <a:endParaRPr lang="zh-CN" altLang="en-US" sz="1200"/>
          </a:p>
        </p:txBody>
      </p:sp>
    </p:spTree>
    <p:extLst>
      <p:ext uri="{BB962C8B-B14F-4D97-AF65-F5344CB8AC3E}">
        <p14:creationId xmlns:p14="http://schemas.microsoft.com/office/powerpoint/2010/main" val="2804750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28</a:t>
            </a:fld>
            <a:endParaRPr lang="zh-CN" altLang="en-US" sz="1200"/>
          </a:p>
        </p:txBody>
      </p:sp>
    </p:spTree>
    <p:extLst>
      <p:ext uri="{BB962C8B-B14F-4D97-AF65-F5344CB8AC3E}">
        <p14:creationId xmlns:p14="http://schemas.microsoft.com/office/powerpoint/2010/main" val="12282617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29</a:t>
            </a:fld>
            <a:endParaRPr lang="zh-CN" altLang="en-US"/>
          </a:p>
        </p:txBody>
      </p:sp>
    </p:spTree>
    <p:extLst>
      <p:ext uri="{BB962C8B-B14F-4D97-AF65-F5344CB8AC3E}">
        <p14:creationId xmlns:p14="http://schemas.microsoft.com/office/powerpoint/2010/main" val="1585412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3</a:t>
            </a:fld>
            <a:endParaRPr lang="zh-CN" altLang="en-US"/>
          </a:p>
        </p:txBody>
      </p:sp>
    </p:spTree>
    <p:extLst>
      <p:ext uri="{BB962C8B-B14F-4D97-AF65-F5344CB8AC3E}">
        <p14:creationId xmlns:p14="http://schemas.microsoft.com/office/powerpoint/2010/main" val="32194916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30</a:t>
            </a:fld>
            <a:endParaRPr lang="zh-CN" altLang="en-US" sz="1200"/>
          </a:p>
        </p:txBody>
      </p:sp>
    </p:spTree>
    <p:extLst>
      <p:ext uri="{BB962C8B-B14F-4D97-AF65-F5344CB8AC3E}">
        <p14:creationId xmlns:p14="http://schemas.microsoft.com/office/powerpoint/2010/main" val="40082925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31</a:t>
            </a:fld>
            <a:endParaRPr lang="zh-CN" altLang="en-US" sz="1200"/>
          </a:p>
        </p:txBody>
      </p:sp>
    </p:spTree>
    <p:extLst>
      <p:ext uri="{BB962C8B-B14F-4D97-AF65-F5344CB8AC3E}">
        <p14:creationId xmlns:p14="http://schemas.microsoft.com/office/powerpoint/2010/main" val="13818397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32</a:t>
            </a:fld>
            <a:endParaRPr lang="zh-CN" altLang="en-US" sz="1200"/>
          </a:p>
        </p:txBody>
      </p:sp>
    </p:spTree>
    <p:extLst>
      <p:ext uri="{BB962C8B-B14F-4D97-AF65-F5344CB8AC3E}">
        <p14:creationId xmlns:p14="http://schemas.microsoft.com/office/powerpoint/2010/main" val="33196865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33</a:t>
            </a:fld>
            <a:endParaRPr lang="zh-CN" altLang="en-US" sz="1200"/>
          </a:p>
        </p:txBody>
      </p:sp>
    </p:spTree>
    <p:extLst>
      <p:ext uri="{BB962C8B-B14F-4D97-AF65-F5344CB8AC3E}">
        <p14:creationId xmlns:p14="http://schemas.microsoft.com/office/powerpoint/2010/main" val="13603299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34</a:t>
            </a:fld>
            <a:endParaRPr lang="zh-CN" altLang="en-US" sz="1200"/>
          </a:p>
        </p:txBody>
      </p:sp>
    </p:spTree>
    <p:extLst>
      <p:ext uri="{BB962C8B-B14F-4D97-AF65-F5344CB8AC3E}">
        <p14:creationId xmlns:p14="http://schemas.microsoft.com/office/powerpoint/2010/main" val="27323597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35</a:t>
            </a:fld>
            <a:endParaRPr lang="zh-CN" altLang="en-US" sz="1200"/>
          </a:p>
        </p:txBody>
      </p:sp>
    </p:spTree>
    <p:extLst>
      <p:ext uri="{BB962C8B-B14F-4D97-AF65-F5344CB8AC3E}">
        <p14:creationId xmlns:p14="http://schemas.microsoft.com/office/powerpoint/2010/main" val="5429252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36</a:t>
            </a:fld>
            <a:endParaRPr lang="zh-CN" altLang="en-US" sz="1200"/>
          </a:p>
        </p:txBody>
      </p:sp>
    </p:spTree>
    <p:extLst>
      <p:ext uri="{BB962C8B-B14F-4D97-AF65-F5344CB8AC3E}">
        <p14:creationId xmlns:p14="http://schemas.microsoft.com/office/powerpoint/2010/main" val="101360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37</a:t>
            </a:fld>
            <a:endParaRPr lang="zh-CN" altLang="en-US" sz="1200"/>
          </a:p>
        </p:txBody>
      </p:sp>
    </p:spTree>
    <p:extLst>
      <p:ext uri="{BB962C8B-B14F-4D97-AF65-F5344CB8AC3E}">
        <p14:creationId xmlns:p14="http://schemas.microsoft.com/office/powerpoint/2010/main" val="1450930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38</a:t>
            </a:fld>
            <a:endParaRPr lang="zh-CN" altLang="en-US" sz="1200"/>
          </a:p>
        </p:txBody>
      </p:sp>
    </p:spTree>
    <p:extLst>
      <p:ext uri="{BB962C8B-B14F-4D97-AF65-F5344CB8AC3E}">
        <p14:creationId xmlns:p14="http://schemas.microsoft.com/office/powerpoint/2010/main" val="6185708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39</a:t>
            </a:fld>
            <a:endParaRPr lang="zh-CN" altLang="en-US"/>
          </a:p>
        </p:txBody>
      </p:sp>
    </p:spTree>
    <p:extLst>
      <p:ext uri="{BB962C8B-B14F-4D97-AF65-F5344CB8AC3E}">
        <p14:creationId xmlns:p14="http://schemas.microsoft.com/office/powerpoint/2010/main" val="4143160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a:t>
            </a:fld>
            <a:endParaRPr lang="zh-CN" altLang="en-US" sz="1200"/>
          </a:p>
        </p:txBody>
      </p:sp>
    </p:spTree>
    <p:extLst>
      <p:ext uri="{BB962C8B-B14F-4D97-AF65-F5344CB8AC3E}">
        <p14:creationId xmlns:p14="http://schemas.microsoft.com/office/powerpoint/2010/main" val="19443379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40</a:t>
            </a:fld>
            <a:endParaRPr lang="zh-CN" altLang="en-US" sz="1200"/>
          </a:p>
        </p:txBody>
      </p:sp>
    </p:spTree>
    <p:extLst>
      <p:ext uri="{BB962C8B-B14F-4D97-AF65-F5344CB8AC3E}">
        <p14:creationId xmlns:p14="http://schemas.microsoft.com/office/powerpoint/2010/main" val="30420836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41</a:t>
            </a:fld>
            <a:endParaRPr lang="zh-CN" altLang="en-US" sz="1200"/>
          </a:p>
        </p:txBody>
      </p:sp>
    </p:spTree>
    <p:extLst>
      <p:ext uri="{BB962C8B-B14F-4D97-AF65-F5344CB8AC3E}">
        <p14:creationId xmlns:p14="http://schemas.microsoft.com/office/powerpoint/2010/main" val="29631573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42</a:t>
            </a:fld>
            <a:endParaRPr lang="zh-CN" altLang="en-US" sz="1200"/>
          </a:p>
        </p:txBody>
      </p:sp>
    </p:spTree>
    <p:extLst>
      <p:ext uri="{BB962C8B-B14F-4D97-AF65-F5344CB8AC3E}">
        <p14:creationId xmlns:p14="http://schemas.microsoft.com/office/powerpoint/2010/main" val="26084702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43</a:t>
            </a:fld>
            <a:endParaRPr lang="zh-CN" altLang="en-US" sz="1200"/>
          </a:p>
        </p:txBody>
      </p:sp>
    </p:spTree>
    <p:extLst>
      <p:ext uri="{BB962C8B-B14F-4D97-AF65-F5344CB8AC3E}">
        <p14:creationId xmlns:p14="http://schemas.microsoft.com/office/powerpoint/2010/main" val="16780949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44</a:t>
            </a:fld>
            <a:endParaRPr lang="zh-CN" altLang="en-US" sz="1200"/>
          </a:p>
        </p:txBody>
      </p:sp>
    </p:spTree>
    <p:extLst>
      <p:ext uri="{BB962C8B-B14F-4D97-AF65-F5344CB8AC3E}">
        <p14:creationId xmlns:p14="http://schemas.microsoft.com/office/powerpoint/2010/main" val="35156721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45</a:t>
            </a:fld>
            <a:endParaRPr lang="zh-CN" altLang="en-US" sz="1200"/>
          </a:p>
        </p:txBody>
      </p:sp>
    </p:spTree>
    <p:extLst>
      <p:ext uri="{BB962C8B-B14F-4D97-AF65-F5344CB8AC3E}">
        <p14:creationId xmlns:p14="http://schemas.microsoft.com/office/powerpoint/2010/main" val="17299218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pPr/>
              <a:t>51</a:t>
            </a:fld>
            <a:endParaRPr lang="en-AU" dirty="0"/>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1 summary.</a:t>
            </a:r>
          </a:p>
        </p:txBody>
      </p:sp>
    </p:spTree>
    <p:extLst>
      <p:ext uri="{BB962C8B-B14F-4D97-AF65-F5344CB8AC3E}">
        <p14:creationId xmlns:p14="http://schemas.microsoft.com/office/powerpoint/2010/main" val="1519786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a:t>
            </a:fld>
            <a:endParaRPr lang="zh-CN" altLang="en-US" sz="1200"/>
          </a:p>
        </p:txBody>
      </p:sp>
    </p:spTree>
    <p:extLst>
      <p:ext uri="{BB962C8B-B14F-4D97-AF65-F5344CB8AC3E}">
        <p14:creationId xmlns:p14="http://schemas.microsoft.com/office/powerpoint/2010/main" val="3945765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6</a:t>
            </a:fld>
            <a:endParaRPr lang="zh-CN" altLang="en-US" sz="1200"/>
          </a:p>
        </p:txBody>
      </p:sp>
    </p:spTree>
    <p:extLst>
      <p:ext uri="{BB962C8B-B14F-4D97-AF65-F5344CB8AC3E}">
        <p14:creationId xmlns:p14="http://schemas.microsoft.com/office/powerpoint/2010/main" val="1595528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7</a:t>
            </a:fld>
            <a:endParaRPr lang="zh-CN" altLang="en-US" sz="1200"/>
          </a:p>
        </p:txBody>
      </p:sp>
    </p:spTree>
    <p:extLst>
      <p:ext uri="{BB962C8B-B14F-4D97-AF65-F5344CB8AC3E}">
        <p14:creationId xmlns:p14="http://schemas.microsoft.com/office/powerpoint/2010/main" val="4198503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8</a:t>
            </a:fld>
            <a:endParaRPr lang="zh-CN" altLang="en-US" sz="1200"/>
          </a:p>
        </p:txBody>
      </p:sp>
    </p:spTree>
    <p:extLst>
      <p:ext uri="{BB962C8B-B14F-4D97-AF65-F5344CB8AC3E}">
        <p14:creationId xmlns:p14="http://schemas.microsoft.com/office/powerpoint/2010/main" val="1969084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9</a:t>
            </a:fld>
            <a:endParaRPr lang="zh-CN" altLang="en-US" sz="1200"/>
          </a:p>
        </p:txBody>
      </p:sp>
    </p:spTree>
    <p:extLst>
      <p:ext uri="{BB962C8B-B14F-4D97-AF65-F5344CB8AC3E}">
        <p14:creationId xmlns:p14="http://schemas.microsoft.com/office/powerpoint/2010/main" val="2482177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2912B-74C8-4662-B3FF-F5E205EE9F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BA4B87-59FE-4F7F-99AA-D27E3A11DB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3189302-AA1B-484E-BADD-84CBF8D3829E}"/>
              </a:ext>
            </a:extLst>
          </p:cNvPr>
          <p:cNvSpPr>
            <a:spLocks noGrp="1"/>
          </p:cNvSpPr>
          <p:nvPr>
            <p:ph type="dt" sz="half" idx="10"/>
          </p:nvPr>
        </p:nvSpPr>
        <p:spPr/>
        <p:txBody>
          <a:bodyPr/>
          <a:lstStyle/>
          <a:p>
            <a:fld id="{A7A7E9CD-A484-4C28-BCEA-543C6F80F7A6}" type="datetimeFigureOut">
              <a:rPr lang="zh-CN" altLang="en-US" smtClean="0"/>
              <a:t>2023/10/13</a:t>
            </a:fld>
            <a:endParaRPr lang="zh-CN" altLang="en-US"/>
          </a:p>
        </p:txBody>
      </p:sp>
      <p:sp>
        <p:nvSpPr>
          <p:cNvPr id="5" name="页脚占位符 4">
            <a:extLst>
              <a:ext uri="{FF2B5EF4-FFF2-40B4-BE49-F238E27FC236}">
                <a16:creationId xmlns:a16="http://schemas.microsoft.com/office/drawing/2014/main" id="{6993560C-FE2A-42AB-9CE1-AA1A67B7BE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1DF3BF-6E2D-4E2D-9E6C-C6B7464A8B49}"/>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124628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765EB-A29A-4528-9A02-CB7A06BF1E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D8610F-EE88-4129-8500-7394E7C04B2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F990C0-DC8D-4458-A7D9-465877A28A41}"/>
              </a:ext>
            </a:extLst>
          </p:cNvPr>
          <p:cNvSpPr>
            <a:spLocks noGrp="1"/>
          </p:cNvSpPr>
          <p:nvPr>
            <p:ph type="dt" sz="half" idx="10"/>
          </p:nvPr>
        </p:nvSpPr>
        <p:spPr/>
        <p:txBody>
          <a:bodyPr/>
          <a:lstStyle/>
          <a:p>
            <a:fld id="{A7A7E9CD-A484-4C28-BCEA-543C6F80F7A6}" type="datetimeFigureOut">
              <a:rPr lang="zh-CN" altLang="en-US" smtClean="0"/>
              <a:t>2023/10/13</a:t>
            </a:fld>
            <a:endParaRPr lang="zh-CN" altLang="en-US"/>
          </a:p>
        </p:txBody>
      </p:sp>
      <p:sp>
        <p:nvSpPr>
          <p:cNvPr id="5" name="页脚占位符 4">
            <a:extLst>
              <a:ext uri="{FF2B5EF4-FFF2-40B4-BE49-F238E27FC236}">
                <a16:creationId xmlns:a16="http://schemas.microsoft.com/office/drawing/2014/main" id="{B44F9509-424B-468D-A4AE-3A5B42380F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120092-01AC-41D3-8BA9-13D3419B35D5}"/>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414704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28FB59F-8C58-4B6F-91C6-B411A716AA6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111FB2-8D7C-4379-B6AF-9E22B4ED28A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EC9DA9-2A1A-4F75-A32C-10CB685B92CF}"/>
              </a:ext>
            </a:extLst>
          </p:cNvPr>
          <p:cNvSpPr>
            <a:spLocks noGrp="1"/>
          </p:cNvSpPr>
          <p:nvPr>
            <p:ph type="dt" sz="half" idx="10"/>
          </p:nvPr>
        </p:nvSpPr>
        <p:spPr/>
        <p:txBody>
          <a:bodyPr/>
          <a:lstStyle/>
          <a:p>
            <a:fld id="{A7A7E9CD-A484-4C28-BCEA-543C6F80F7A6}" type="datetimeFigureOut">
              <a:rPr lang="zh-CN" altLang="en-US" smtClean="0"/>
              <a:t>2023/10/13</a:t>
            </a:fld>
            <a:endParaRPr lang="zh-CN" altLang="en-US"/>
          </a:p>
        </p:txBody>
      </p:sp>
      <p:sp>
        <p:nvSpPr>
          <p:cNvPr id="5" name="页脚占位符 4">
            <a:extLst>
              <a:ext uri="{FF2B5EF4-FFF2-40B4-BE49-F238E27FC236}">
                <a16:creationId xmlns:a16="http://schemas.microsoft.com/office/drawing/2014/main" id="{4FA59926-2E28-4A36-9C79-5561D30C16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4E21C3-3958-40C2-8146-3A1815A3762A}"/>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446224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Picture 5" descr="F:\百度云\logo.png">
            <a:extLst>
              <a:ext uri="{FF2B5EF4-FFF2-40B4-BE49-F238E27FC236}">
                <a16:creationId xmlns:a16="http://schemas.microsoft.com/office/drawing/2014/main" id="{83F6A8A2-FF9B-438C-909B-81436AD035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777" y="120551"/>
            <a:ext cx="3989606" cy="744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7">
            <a:extLst>
              <a:ext uri="{FF2B5EF4-FFF2-40B4-BE49-F238E27FC236}">
                <a16:creationId xmlns:a16="http://schemas.microsoft.com/office/drawing/2014/main" id="{A7B21525-E6E1-4B63-B855-ACF439ACE3F9}"/>
              </a:ext>
            </a:extLst>
          </p:cNvPr>
          <p:cNvGrpSpPr>
            <a:grpSpLocks/>
          </p:cNvGrpSpPr>
          <p:nvPr userDrawn="1"/>
        </p:nvGrpSpPr>
        <p:grpSpPr bwMode="auto">
          <a:xfrm>
            <a:off x="16291" y="5698630"/>
            <a:ext cx="4305647" cy="1038820"/>
            <a:chOff x="21924" y="3867150"/>
            <a:chExt cx="6134252" cy="1276350"/>
          </a:xfrm>
        </p:grpSpPr>
        <p:pic>
          <p:nvPicPr>
            <p:cNvPr id="4" name="Picture 2">
              <a:extLst>
                <a:ext uri="{FF2B5EF4-FFF2-40B4-BE49-F238E27FC236}">
                  <a16:creationId xmlns:a16="http://schemas.microsoft.com/office/drawing/2014/main" id="{28F1D250-FAA7-4E27-9FE1-AE8D9FF46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4" y="3867150"/>
              <a:ext cx="6134252"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F:\百度云\logo.png">
              <a:extLst>
                <a:ext uri="{FF2B5EF4-FFF2-40B4-BE49-F238E27FC236}">
                  <a16:creationId xmlns:a16="http://schemas.microsoft.com/office/drawing/2014/main" id="{58390DBE-6E10-4C85-A37B-74E2CD60834C}"/>
                </a:ext>
              </a:extLst>
            </p:cNvPr>
            <p:cNvPicPr>
              <a:picLocks noChangeAspect="1" noChangeArrowheads="1"/>
            </p:cNvPicPr>
            <p:nvPr/>
          </p:nvPicPr>
          <p:blipFill>
            <a:blip r:embed="rId4" cstate="print">
              <a:duotone>
                <a:prstClr val="black"/>
                <a:schemeClr val="bg1">
                  <a:lumMod val="95000"/>
                  <a:tint val="45000"/>
                  <a:satMod val="400000"/>
                </a:schemeClr>
              </a:duotone>
            </a:blip>
            <a:srcRect/>
            <a:stretch>
              <a:fillRect/>
            </a:stretch>
          </p:blipFill>
          <p:spPr bwMode="auto">
            <a:xfrm>
              <a:off x="21924" y="4125054"/>
              <a:ext cx="1410747" cy="299951"/>
            </a:xfrm>
            <a:prstGeom prst="rect">
              <a:avLst/>
            </a:prstGeom>
            <a:noFill/>
            <a:ln w="9525">
              <a:noFill/>
              <a:miter lim="800000"/>
              <a:headEnd/>
              <a:tailEnd/>
            </a:ln>
          </p:spPr>
        </p:pic>
      </p:grpSp>
    </p:spTree>
    <p:extLst>
      <p:ext uri="{BB962C8B-B14F-4D97-AF65-F5344CB8AC3E}">
        <p14:creationId xmlns:p14="http://schemas.microsoft.com/office/powerpoint/2010/main" val="136365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F41C8-E3B0-453A-A91C-1657E5AF6B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487751-25A1-4CDB-AF71-69BBA17868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DACB51-7031-4448-968F-201B03119EB6}"/>
              </a:ext>
            </a:extLst>
          </p:cNvPr>
          <p:cNvSpPr>
            <a:spLocks noGrp="1"/>
          </p:cNvSpPr>
          <p:nvPr>
            <p:ph type="dt" sz="half" idx="10"/>
          </p:nvPr>
        </p:nvSpPr>
        <p:spPr/>
        <p:txBody>
          <a:bodyPr/>
          <a:lstStyle/>
          <a:p>
            <a:fld id="{A7A7E9CD-A484-4C28-BCEA-543C6F80F7A6}" type="datetimeFigureOut">
              <a:rPr lang="zh-CN" altLang="en-US" smtClean="0"/>
              <a:t>2023/10/13</a:t>
            </a:fld>
            <a:endParaRPr lang="zh-CN" altLang="en-US"/>
          </a:p>
        </p:txBody>
      </p:sp>
      <p:sp>
        <p:nvSpPr>
          <p:cNvPr id="5" name="页脚占位符 4">
            <a:extLst>
              <a:ext uri="{FF2B5EF4-FFF2-40B4-BE49-F238E27FC236}">
                <a16:creationId xmlns:a16="http://schemas.microsoft.com/office/drawing/2014/main" id="{8563EC3F-4FEF-491E-8EF0-F07FC065EE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B0231C-D051-4FF0-921A-7F5CF9AF204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81219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F534E-3FB7-491E-8148-27EF6699732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6D81F23-3FDE-45C2-9B42-49AFD41DC6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47F7356-FDD1-4DDC-B372-5D83AB6F7537}"/>
              </a:ext>
            </a:extLst>
          </p:cNvPr>
          <p:cNvSpPr>
            <a:spLocks noGrp="1"/>
          </p:cNvSpPr>
          <p:nvPr>
            <p:ph type="dt" sz="half" idx="10"/>
          </p:nvPr>
        </p:nvSpPr>
        <p:spPr/>
        <p:txBody>
          <a:bodyPr/>
          <a:lstStyle/>
          <a:p>
            <a:fld id="{A7A7E9CD-A484-4C28-BCEA-543C6F80F7A6}" type="datetimeFigureOut">
              <a:rPr lang="zh-CN" altLang="en-US" smtClean="0"/>
              <a:t>2023/10/13</a:t>
            </a:fld>
            <a:endParaRPr lang="zh-CN" altLang="en-US"/>
          </a:p>
        </p:txBody>
      </p:sp>
      <p:sp>
        <p:nvSpPr>
          <p:cNvPr id="5" name="页脚占位符 4">
            <a:extLst>
              <a:ext uri="{FF2B5EF4-FFF2-40B4-BE49-F238E27FC236}">
                <a16:creationId xmlns:a16="http://schemas.microsoft.com/office/drawing/2014/main" id="{E3883C25-095F-4C35-B6DF-7F50E3D203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7D5A26-0985-4C89-A054-282F43FCEF6C}"/>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07993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4B43C0-3957-453D-910F-1C5239DCA1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C00BAE-A0DD-4041-9816-F7AEF226D4E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2FAADA-658E-428E-A135-CBD3F63F006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1BE97A1-C3F0-4503-8F11-AE9C85B51C95}"/>
              </a:ext>
            </a:extLst>
          </p:cNvPr>
          <p:cNvSpPr>
            <a:spLocks noGrp="1"/>
          </p:cNvSpPr>
          <p:nvPr>
            <p:ph type="dt" sz="half" idx="10"/>
          </p:nvPr>
        </p:nvSpPr>
        <p:spPr/>
        <p:txBody>
          <a:bodyPr/>
          <a:lstStyle/>
          <a:p>
            <a:fld id="{A7A7E9CD-A484-4C28-BCEA-543C6F80F7A6}" type="datetimeFigureOut">
              <a:rPr lang="zh-CN" altLang="en-US" smtClean="0"/>
              <a:t>2023/10/13</a:t>
            </a:fld>
            <a:endParaRPr lang="zh-CN" altLang="en-US"/>
          </a:p>
        </p:txBody>
      </p:sp>
      <p:sp>
        <p:nvSpPr>
          <p:cNvPr id="6" name="页脚占位符 5">
            <a:extLst>
              <a:ext uri="{FF2B5EF4-FFF2-40B4-BE49-F238E27FC236}">
                <a16:creationId xmlns:a16="http://schemas.microsoft.com/office/drawing/2014/main" id="{B90B0D50-047A-43AC-9705-2D0C2CD9E3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4C10C0-C62C-4488-906D-63E5F0FECBA2}"/>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8078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4BBCE-3E4A-40B2-A287-1D715A001BD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4266D0-5670-4D10-BAD8-40757C351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0B540E-E0BD-4047-95CA-90A6795B852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182BEE5-EBF3-4721-A5F8-AA1F0040D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B05C375-0EA3-4AB2-B640-E2674F6E4DA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437703-5ADA-4E0A-B2D7-85730CC01EB6}"/>
              </a:ext>
            </a:extLst>
          </p:cNvPr>
          <p:cNvSpPr>
            <a:spLocks noGrp="1"/>
          </p:cNvSpPr>
          <p:nvPr>
            <p:ph type="dt" sz="half" idx="10"/>
          </p:nvPr>
        </p:nvSpPr>
        <p:spPr/>
        <p:txBody>
          <a:bodyPr/>
          <a:lstStyle/>
          <a:p>
            <a:fld id="{A7A7E9CD-A484-4C28-BCEA-543C6F80F7A6}" type="datetimeFigureOut">
              <a:rPr lang="zh-CN" altLang="en-US" smtClean="0"/>
              <a:t>2023/10/13</a:t>
            </a:fld>
            <a:endParaRPr lang="zh-CN" altLang="en-US"/>
          </a:p>
        </p:txBody>
      </p:sp>
      <p:sp>
        <p:nvSpPr>
          <p:cNvPr id="8" name="页脚占位符 7">
            <a:extLst>
              <a:ext uri="{FF2B5EF4-FFF2-40B4-BE49-F238E27FC236}">
                <a16:creationId xmlns:a16="http://schemas.microsoft.com/office/drawing/2014/main" id="{22EE145C-B733-4FEC-98B4-EAD6EC4CA33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97ECF8C-F262-4E81-AECD-F217C04C8759}"/>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65241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5E607-20B6-4235-A69F-FC3AD82560C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6F2132C-C2D8-47BD-AE10-AAD3F86B3DDE}"/>
              </a:ext>
            </a:extLst>
          </p:cNvPr>
          <p:cNvSpPr>
            <a:spLocks noGrp="1"/>
          </p:cNvSpPr>
          <p:nvPr>
            <p:ph type="dt" sz="half" idx="10"/>
          </p:nvPr>
        </p:nvSpPr>
        <p:spPr/>
        <p:txBody>
          <a:bodyPr/>
          <a:lstStyle/>
          <a:p>
            <a:fld id="{A7A7E9CD-A484-4C28-BCEA-543C6F80F7A6}" type="datetimeFigureOut">
              <a:rPr lang="zh-CN" altLang="en-US" smtClean="0"/>
              <a:t>2023/10/13</a:t>
            </a:fld>
            <a:endParaRPr lang="zh-CN" altLang="en-US"/>
          </a:p>
        </p:txBody>
      </p:sp>
      <p:sp>
        <p:nvSpPr>
          <p:cNvPr id="4" name="页脚占位符 3">
            <a:extLst>
              <a:ext uri="{FF2B5EF4-FFF2-40B4-BE49-F238E27FC236}">
                <a16:creationId xmlns:a16="http://schemas.microsoft.com/office/drawing/2014/main" id="{B345F27F-2E55-4923-A1D1-22C1176B77C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A84CE0-55CA-445F-8C44-D25A63D41077}"/>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14834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710F11-0C0B-4BC7-939B-42AB73FCB4A3}"/>
              </a:ext>
            </a:extLst>
          </p:cNvPr>
          <p:cNvSpPr>
            <a:spLocks noGrp="1"/>
          </p:cNvSpPr>
          <p:nvPr>
            <p:ph type="dt" sz="half" idx="10"/>
          </p:nvPr>
        </p:nvSpPr>
        <p:spPr/>
        <p:txBody>
          <a:bodyPr/>
          <a:lstStyle/>
          <a:p>
            <a:fld id="{A7A7E9CD-A484-4C28-BCEA-543C6F80F7A6}" type="datetimeFigureOut">
              <a:rPr lang="zh-CN" altLang="en-US" smtClean="0"/>
              <a:t>2023/10/13</a:t>
            </a:fld>
            <a:endParaRPr lang="zh-CN" altLang="en-US"/>
          </a:p>
        </p:txBody>
      </p:sp>
      <p:sp>
        <p:nvSpPr>
          <p:cNvPr id="3" name="页脚占位符 2">
            <a:extLst>
              <a:ext uri="{FF2B5EF4-FFF2-40B4-BE49-F238E27FC236}">
                <a16:creationId xmlns:a16="http://schemas.microsoft.com/office/drawing/2014/main" id="{378BC546-BF37-4D64-B943-8A5E2B6570A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80C7098-F616-4397-9FFC-EE077AE2819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88958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E6DB3-F450-4297-B75A-E5118C94AC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55CBAA-5DC7-43F5-9B26-C111C4FBE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3A23D0A-3325-47EB-BA35-79EE793D9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D6201BA-A14F-4FAA-99E3-769CE7A53239}"/>
              </a:ext>
            </a:extLst>
          </p:cNvPr>
          <p:cNvSpPr>
            <a:spLocks noGrp="1"/>
          </p:cNvSpPr>
          <p:nvPr>
            <p:ph type="dt" sz="half" idx="10"/>
          </p:nvPr>
        </p:nvSpPr>
        <p:spPr/>
        <p:txBody>
          <a:bodyPr/>
          <a:lstStyle/>
          <a:p>
            <a:fld id="{A7A7E9CD-A484-4C28-BCEA-543C6F80F7A6}" type="datetimeFigureOut">
              <a:rPr lang="zh-CN" altLang="en-US" smtClean="0"/>
              <a:t>2023/10/13</a:t>
            </a:fld>
            <a:endParaRPr lang="zh-CN" altLang="en-US"/>
          </a:p>
        </p:txBody>
      </p:sp>
      <p:sp>
        <p:nvSpPr>
          <p:cNvPr id="6" name="页脚占位符 5">
            <a:extLst>
              <a:ext uri="{FF2B5EF4-FFF2-40B4-BE49-F238E27FC236}">
                <a16:creationId xmlns:a16="http://schemas.microsoft.com/office/drawing/2014/main" id="{8E6564C3-7EF3-4DA7-8CE2-0CFB305C17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39836F-0E02-4DC9-B12A-D7E30A1ABDB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2548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75A6C-56F0-4931-9EA4-8A24BFF612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7185863-2F19-40AC-8A59-25EE0B97F4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EC8CFE-C9EF-48A4-BB3E-8B8DCE5BC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E55516-F67B-4318-B5E9-2D6A090A27FF}"/>
              </a:ext>
            </a:extLst>
          </p:cNvPr>
          <p:cNvSpPr>
            <a:spLocks noGrp="1"/>
          </p:cNvSpPr>
          <p:nvPr>
            <p:ph type="dt" sz="half" idx="10"/>
          </p:nvPr>
        </p:nvSpPr>
        <p:spPr/>
        <p:txBody>
          <a:bodyPr/>
          <a:lstStyle/>
          <a:p>
            <a:fld id="{A7A7E9CD-A484-4C28-BCEA-543C6F80F7A6}" type="datetimeFigureOut">
              <a:rPr lang="zh-CN" altLang="en-US" smtClean="0"/>
              <a:t>2023/10/13</a:t>
            </a:fld>
            <a:endParaRPr lang="zh-CN" altLang="en-US"/>
          </a:p>
        </p:txBody>
      </p:sp>
      <p:sp>
        <p:nvSpPr>
          <p:cNvPr id="6" name="页脚占位符 5">
            <a:extLst>
              <a:ext uri="{FF2B5EF4-FFF2-40B4-BE49-F238E27FC236}">
                <a16:creationId xmlns:a16="http://schemas.microsoft.com/office/drawing/2014/main" id="{C69713C2-2948-40B3-B682-DBE99C17FD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C24B65-9E57-4AEC-B452-F928C7E3CFC7}"/>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10880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EE15AE-A529-418C-8B43-53A893A91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6144150-FE0F-4982-8814-D632DE1F2E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C2252B-E918-4F5B-9D06-550FF1BE03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7E9CD-A484-4C28-BCEA-543C6F80F7A6}" type="datetimeFigureOut">
              <a:rPr lang="zh-CN" altLang="en-US" smtClean="0"/>
              <a:t>2023/10/13</a:t>
            </a:fld>
            <a:endParaRPr lang="zh-CN" altLang="en-US"/>
          </a:p>
        </p:txBody>
      </p:sp>
      <p:sp>
        <p:nvSpPr>
          <p:cNvPr id="5" name="页脚占位符 4">
            <a:extLst>
              <a:ext uri="{FF2B5EF4-FFF2-40B4-BE49-F238E27FC236}">
                <a16:creationId xmlns:a16="http://schemas.microsoft.com/office/drawing/2014/main" id="{06958E36-0A88-4009-B484-F9593F014F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9AACF09-2BAA-45CF-83B1-BA7253516C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093143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3.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7.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8.xml"/><Relationship Id="rId5" Type="http://schemas.microsoft.com/office/2007/relationships/hdphoto" Target="../media/hdphoto2.wdp"/><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2.xml"/><Relationship Id="rId5" Type="http://schemas.microsoft.com/office/2007/relationships/hdphoto" Target="../media/hdphoto3.wdp"/><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3.xml"/><Relationship Id="rId5" Type="http://schemas.microsoft.com/office/2007/relationships/hdphoto" Target="../media/hdphoto4.wdp"/><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8.xml"/><Relationship Id="rId7" Type="http://schemas.openxmlformats.org/officeDocument/2006/relationships/diagramColors" Target="../diagrams/colors2.xml"/><Relationship Id="rId2" Type="http://schemas.openxmlformats.org/officeDocument/2006/relationships/slideLayout" Target="../slideLayouts/slideLayout7.xml"/><Relationship Id="rId1" Type="http://schemas.openxmlformats.org/officeDocument/2006/relationships/tags" Target="../tags/tag2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29.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40.xml"/><Relationship Id="rId7" Type="http://schemas.openxmlformats.org/officeDocument/2006/relationships/diagramColors" Target="../diagrams/colors3.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image" Target="../media/image26.emf"/><Relationship Id="rId4" Type="http://schemas.openxmlformats.org/officeDocument/2006/relationships/image" Target="../media/image25.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image" Target="../media/image28.png"/><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10FF7C29-EEE6-498F-A158-71CC586A9193}"/>
              </a:ext>
            </a:extLst>
          </p:cNvPr>
          <p:cNvSpPr txBox="1">
            <a:spLocks/>
          </p:cNvSpPr>
          <p:nvPr/>
        </p:nvSpPr>
        <p:spPr>
          <a:xfrm>
            <a:off x="862909" y="1817787"/>
            <a:ext cx="10163472" cy="1336477"/>
          </a:xfrm>
          <a:prstGeom prst="rect">
            <a:avLst/>
          </a:prstGeom>
        </p:spPr>
        <p:txBody>
          <a:bodyPr lIns="102835" tIns="51418" rIns="102835" bIns="51418" anchor="ctr"/>
          <a:lstStyle/>
          <a:p>
            <a:pPr algn="ctr" defTabSz="1028357">
              <a:lnSpc>
                <a:spcPct val="150000"/>
              </a:lnSpc>
              <a:defRPr/>
            </a:pPr>
            <a:r>
              <a:rPr lang="zh-CN" altLang="en-US" sz="4400" b="1" dirty="0">
                <a:latin typeface="黑体" pitchFamily="49" charset="-122"/>
                <a:ea typeface="黑体" pitchFamily="49" charset="-122"/>
              </a:rPr>
              <a:t>计算机系统与网络安全技术</a:t>
            </a:r>
            <a:br>
              <a:rPr lang="en-US" altLang="zh-CN" sz="4400" b="1" dirty="0">
                <a:latin typeface="黑体" pitchFamily="49" charset="-122"/>
                <a:ea typeface="黑体" pitchFamily="49" charset="-122"/>
                <a:cs typeface="+mj-cs"/>
              </a:rPr>
            </a:br>
            <a:r>
              <a:rPr lang="en-US" altLang="zh-CN" sz="3200" b="1" dirty="0">
                <a:latin typeface="Times New Roman" pitchFamily="18" charset="0"/>
                <a:ea typeface="+mj-ea"/>
                <a:cs typeface="Times New Roman" pitchFamily="18" charset="0"/>
              </a:rPr>
              <a:t>Technology of Computer System and Network Security</a:t>
            </a:r>
            <a:endParaRPr lang="zh-CN" altLang="en-US" sz="3200" b="1" dirty="0">
              <a:latin typeface="Times New Roman" pitchFamily="18" charset="0"/>
              <a:cs typeface="Times New Roman" pitchFamily="18" charset="0"/>
            </a:endParaRPr>
          </a:p>
        </p:txBody>
      </p:sp>
      <p:sp>
        <p:nvSpPr>
          <p:cNvPr id="6" name="标题 3">
            <a:extLst>
              <a:ext uri="{FF2B5EF4-FFF2-40B4-BE49-F238E27FC236}">
                <a16:creationId xmlns:a16="http://schemas.microsoft.com/office/drawing/2014/main" id="{628896BA-A381-461E-A9C9-03C075505978}"/>
              </a:ext>
            </a:extLst>
          </p:cNvPr>
          <p:cNvSpPr txBox="1">
            <a:spLocks/>
          </p:cNvSpPr>
          <p:nvPr/>
        </p:nvSpPr>
        <p:spPr bwMode="auto">
          <a:xfrm>
            <a:off x="862908" y="4007202"/>
            <a:ext cx="10163473" cy="196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牛伟纳</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计算机科学与工程学院（网络空间安全学院）</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fld id="{1BE3780E-E68A-4BB2-97C5-C52B8FB3E180}" type="datetime8">
              <a:rPr lang="zh-CN" altLang="en-US" sz="1688" kern="0" smtClean="0">
                <a:latin typeface="Times New Roman" pitchFamily="18" charset="0"/>
                <a:ea typeface="华文中宋" pitchFamily="2" charset="-122"/>
                <a:cs typeface="Times New Roman" pitchFamily="18" charset="0"/>
              </a:rPr>
              <a:t>2023年10月13日8时30分</a:t>
            </a:fld>
            <a:endParaRPr lang="zh-CN" altLang="en-US" sz="1688" kern="0" dirty="0">
              <a:latin typeface="Times New Roman" pitchFamily="18" charset="0"/>
              <a:ea typeface="华文中宋"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栈溢出</a:t>
            </a:r>
          </a:p>
        </p:txBody>
      </p:sp>
      <p:pic>
        <p:nvPicPr>
          <p:cNvPr id="4" name="图片 3">
            <a:extLst>
              <a:ext uri="{FF2B5EF4-FFF2-40B4-BE49-F238E27FC236}">
                <a16:creationId xmlns:a16="http://schemas.microsoft.com/office/drawing/2014/main" id="{5F597D14-8451-46A2-9655-BDA5C81CD2E5}"/>
              </a:ext>
            </a:extLst>
          </p:cNvPr>
          <p:cNvPicPr>
            <a:picLocks noChangeAspect="1"/>
          </p:cNvPicPr>
          <p:nvPr/>
        </p:nvPicPr>
        <p:blipFill>
          <a:blip r:embed="rId4"/>
          <a:stretch>
            <a:fillRect/>
          </a:stretch>
        </p:blipFill>
        <p:spPr>
          <a:xfrm>
            <a:off x="2455241" y="1730760"/>
            <a:ext cx="6288823" cy="5127240"/>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69902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缓冲区溢出的基本知识</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4274458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栈溢出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6268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缓冲区溢出攻击</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55926F1F-A458-4C9A-A408-055A68A39DD8}"/>
              </a:ext>
            </a:extLst>
          </p:cNvPr>
          <p:cNvSpPr>
            <a:spLocks noChangeArrowheads="1"/>
          </p:cNvSpPr>
          <p:nvPr/>
        </p:nvSpPr>
        <p:spPr bwMode="auto">
          <a:xfrm>
            <a:off x="742983" y="1859272"/>
            <a:ext cx="10888445" cy="485224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要利用缓冲区溢出，攻击者需要</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识别某些程序中的缓冲区溢出漏洞，该漏洞可以使用攻击者控制下的外部源数据来触发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了解缓冲区如何存储在内存中并确定潜在的损坏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识别易受攻击的程序可以通过以下方法完成</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程序源检查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跟踪程序在处理超大输入时的执行情况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使用</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fuzz</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等工具来自动识别潜在的易受攻击的程序 </a:t>
            </a:r>
            <a:endParaRPr lang="en-US" altLang="zh-CN"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4138452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栈溢出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6268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编程语言的历史</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55926F1F-A458-4C9A-A408-055A68A39DD8}"/>
              </a:ext>
            </a:extLst>
          </p:cNvPr>
          <p:cNvSpPr>
            <a:spLocks noChangeArrowheads="1"/>
          </p:cNvSpPr>
          <p:nvPr/>
        </p:nvSpPr>
        <p:spPr bwMode="auto">
          <a:xfrm>
            <a:off x="742983" y="2365299"/>
            <a:ext cx="10888445" cy="311222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20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在机器层面，由计算机处理器执行的机器指令所操作的数据，存储在处理器的寄存器中或存储在内存中  </a:t>
            </a:r>
          </a:p>
          <a:p>
            <a:pPr marL="457200" lvl="1" indent="-457200" algn="just" eaLnBrk="1" hangingPunct="1">
              <a:lnSpc>
                <a:spcPct val="20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汇编语言程序员负责正确解释任何保存的数据值 </a:t>
            </a:r>
            <a:endParaRPr lang="en-US" altLang="zh-CN"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786157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栈溢出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6268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编程语言的历史</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6" name="Diagram 3">
            <a:extLst>
              <a:ext uri="{FF2B5EF4-FFF2-40B4-BE49-F238E27FC236}">
                <a16:creationId xmlns:a16="http://schemas.microsoft.com/office/drawing/2014/main" id="{30546D75-5878-47A3-9ACB-663FF9CC5924}"/>
              </a:ext>
            </a:extLst>
          </p:cNvPr>
          <p:cNvGraphicFramePr/>
          <p:nvPr>
            <p:extLst>
              <p:ext uri="{D42A27DB-BD31-4B8C-83A1-F6EECF244321}">
                <p14:modId xmlns:p14="http://schemas.microsoft.com/office/powerpoint/2010/main" val="857760917"/>
              </p:ext>
            </p:extLst>
          </p:nvPr>
        </p:nvGraphicFramePr>
        <p:xfrm>
          <a:off x="1127463" y="1875539"/>
          <a:ext cx="10271465" cy="46341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702304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栈溢出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15431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栈缓冲区溢出</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A1EE329F-7969-4917-9327-69A1E07530D8}"/>
              </a:ext>
            </a:extLst>
          </p:cNvPr>
          <p:cNvSpPr>
            <a:spLocks noChangeArrowheads="1"/>
          </p:cNvSpPr>
          <p:nvPr/>
        </p:nvSpPr>
        <p:spPr bwMode="auto">
          <a:xfrm>
            <a:off x="742983" y="2063458"/>
            <a:ext cx="10888445" cy="429295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当目标缓冲区被设置在栈区时所发生的缓冲区溢出</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也被称为堆栈溢出攻击</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莫里斯蠕虫首次使用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利用了一个未经检查的缓冲区溢出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仍然被广泛利用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堆栈帧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当一个函数调用另一个函数时，它需要在某个地方保存返回地址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还需要保存传递给被调用函数的参数和可能保存寄存器值的位置 </a:t>
            </a:r>
            <a:endParaRPr lang="en-US" altLang="zh-CN" sz="1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512240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栈溢出</a:t>
            </a:r>
          </a:p>
        </p:txBody>
      </p:sp>
      <p:pic>
        <p:nvPicPr>
          <p:cNvPr id="3" name="图片 2">
            <a:extLst>
              <a:ext uri="{FF2B5EF4-FFF2-40B4-BE49-F238E27FC236}">
                <a16:creationId xmlns:a16="http://schemas.microsoft.com/office/drawing/2014/main" id="{097FD1D5-C381-4EDE-B2EC-300F28A2DBBF}"/>
              </a:ext>
            </a:extLst>
          </p:cNvPr>
          <p:cNvPicPr>
            <a:picLocks noChangeAspect="1"/>
          </p:cNvPicPr>
          <p:nvPr/>
        </p:nvPicPr>
        <p:blipFill>
          <a:blip r:embed="rId4"/>
          <a:stretch>
            <a:fillRect/>
          </a:stretch>
        </p:blipFill>
        <p:spPr>
          <a:xfrm>
            <a:off x="3473645" y="1531761"/>
            <a:ext cx="5034123" cy="5326239"/>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16319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栈缓冲区溢出</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91001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栈溢出</a:t>
            </a:r>
          </a:p>
        </p:txBody>
      </p:sp>
      <p:pic>
        <p:nvPicPr>
          <p:cNvPr id="4" name="图片 3">
            <a:extLst>
              <a:ext uri="{FF2B5EF4-FFF2-40B4-BE49-F238E27FC236}">
                <a16:creationId xmlns:a16="http://schemas.microsoft.com/office/drawing/2014/main" id="{A1A09587-3E7D-4D1F-AF70-C4244C95A1A9}"/>
              </a:ext>
            </a:extLst>
          </p:cNvPr>
          <p:cNvPicPr>
            <a:picLocks noChangeAspect="1"/>
          </p:cNvPicPr>
          <p:nvPr/>
        </p:nvPicPr>
        <p:blipFill>
          <a:blip r:embed="rId4"/>
          <a:stretch>
            <a:fillRect/>
          </a:stretch>
        </p:blipFill>
        <p:spPr>
          <a:xfrm>
            <a:off x="3048204" y="777091"/>
            <a:ext cx="5687219" cy="6001588"/>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16319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栈缓冲区溢出</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4192542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栈溢出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16319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栈缓冲区溢出</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ADF42713-9149-43A5-8185-8F51D0F1D2B9}"/>
              </a:ext>
            </a:extLst>
          </p:cNvPr>
          <p:cNvPicPr>
            <a:picLocks noChangeAspect="1"/>
          </p:cNvPicPr>
          <p:nvPr/>
        </p:nvPicPr>
        <p:blipFill>
          <a:blip r:embed="rId4"/>
          <a:stretch>
            <a:fillRect/>
          </a:stretch>
        </p:blipFill>
        <p:spPr>
          <a:xfrm>
            <a:off x="2249029" y="2444047"/>
            <a:ext cx="8012261" cy="2598571"/>
          </a:xfrm>
          <a:prstGeom prst="rect">
            <a:avLst/>
          </a:prstGeom>
        </p:spPr>
      </p:pic>
    </p:spTree>
    <p:custDataLst>
      <p:tags r:id="rId1"/>
    </p:custDataLst>
    <p:extLst>
      <p:ext uri="{BB962C8B-B14F-4D97-AF65-F5344CB8AC3E}">
        <p14:creationId xmlns:p14="http://schemas.microsoft.com/office/powerpoint/2010/main" val="1534044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栈溢出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16319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栈缓冲区溢出</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4" name="图片 3">
            <a:extLst>
              <a:ext uri="{FF2B5EF4-FFF2-40B4-BE49-F238E27FC236}">
                <a16:creationId xmlns:a16="http://schemas.microsoft.com/office/drawing/2014/main" id="{FE8C4FE5-E7EE-453F-B1C2-CB0C0464CA33}"/>
              </a:ext>
            </a:extLst>
          </p:cNvPr>
          <p:cNvPicPr>
            <a:picLocks noChangeAspect="1"/>
          </p:cNvPicPr>
          <p:nvPr/>
        </p:nvPicPr>
        <p:blipFill>
          <a:blip r:embed="rId4"/>
          <a:stretch>
            <a:fillRect/>
          </a:stretch>
        </p:blipFill>
        <p:spPr>
          <a:xfrm>
            <a:off x="2564428" y="1875539"/>
            <a:ext cx="7063143" cy="4726150"/>
          </a:xfrm>
          <a:prstGeom prst="rect">
            <a:avLst/>
          </a:prstGeom>
        </p:spPr>
      </p:pic>
    </p:spTree>
    <p:custDataLst>
      <p:tags r:id="rId1"/>
    </p:custDataLst>
    <p:extLst>
      <p:ext uri="{BB962C8B-B14F-4D97-AF65-F5344CB8AC3E}">
        <p14:creationId xmlns:p14="http://schemas.microsoft.com/office/powerpoint/2010/main" val="3145135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栈溢出</a:t>
            </a:r>
          </a:p>
        </p:txBody>
      </p:sp>
      <p:pic>
        <p:nvPicPr>
          <p:cNvPr id="3" name="图片 2">
            <a:extLst>
              <a:ext uri="{FF2B5EF4-FFF2-40B4-BE49-F238E27FC236}">
                <a16:creationId xmlns:a16="http://schemas.microsoft.com/office/drawing/2014/main" id="{07E4194E-3133-4F0A-8E60-2F27E5826527}"/>
              </a:ext>
            </a:extLst>
          </p:cNvPr>
          <p:cNvPicPr>
            <a:picLocks noChangeAspect="1"/>
          </p:cNvPicPr>
          <p:nvPr/>
        </p:nvPicPr>
        <p:blipFill>
          <a:blip r:embed="rId4"/>
          <a:stretch>
            <a:fillRect/>
          </a:stretch>
        </p:blipFill>
        <p:spPr>
          <a:xfrm>
            <a:off x="2606578" y="1732504"/>
            <a:ext cx="5986149" cy="5125496"/>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16319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栈缓冲区溢出</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03649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图片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111" y="1505260"/>
            <a:ext cx="3729038"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8"/>
          <p:cNvSpPr txBox="1">
            <a:spLocks noChangeArrowheads="1"/>
          </p:cNvSpPr>
          <p:nvPr/>
        </p:nvSpPr>
        <p:spPr bwMode="auto">
          <a:xfrm>
            <a:off x="3794858" y="2584336"/>
            <a:ext cx="15525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目</a:t>
            </a:r>
            <a:endParaRPr lang="en-US" altLang="zh-CN" sz="4800" dirty="0">
              <a:solidFill>
                <a:srgbClr val="EEE9D7"/>
              </a:solidFill>
              <a:latin typeface="禹卫书法行书简体&#10;" panose="02000603000000000000" pitchFamily="2" charset="-122"/>
              <a:ea typeface="禹卫书法行书简体&#10;" panose="02000603000000000000" pitchFamily="2" charset="-122"/>
            </a:endParaRPr>
          </a:p>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录</a:t>
            </a:r>
          </a:p>
        </p:txBody>
      </p:sp>
      <p:pic>
        <p:nvPicPr>
          <p:cNvPr id="18436" name="图片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887650">
            <a:off x="1310423" y="1213160"/>
            <a:ext cx="8858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图片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195313">
            <a:off x="5503804" y="3344379"/>
            <a:ext cx="1116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图片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24" y="3475347"/>
            <a:ext cx="23241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6350853" y="2180821"/>
            <a:ext cx="5429191" cy="2218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10</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章：缓冲区溢出</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sz="2400"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黑体" panose="02010609060101010101" pitchFamily="49" charset="-122"/>
                <a:ea typeface="黑体" panose="02010609060101010101" pitchFamily="49" charset="-122"/>
                <a:cs typeface="Times New Roman" panose="02020603050405020304" pitchFamily="18" charset="0"/>
              </a:rPr>
              <a:t>栈溢出</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针对缓冲区溢出的防御</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en-US" altLang="zh-CN"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黑体" panose="02010609060101010101" pitchFamily="49" charset="-122"/>
                <a:ea typeface="黑体" panose="02010609060101010101" pitchFamily="49" charset="-122"/>
                <a:cs typeface="Times New Roman" panose="02020603050405020304" pitchFamily="18" charset="0"/>
              </a:rPr>
              <a:t>其他形式的溢出攻击</a:t>
            </a:r>
            <a:endPar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834865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栈溢出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16319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栈缓冲区溢出</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4" name="图片 3">
            <a:extLst>
              <a:ext uri="{FF2B5EF4-FFF2-40B4-BE49-F238E27FC236}">
                <a16:creationId xmlns:a16="http://schemas.microsoft.com/office/drawing/2014/main" id="{C7AEEB44-7F5F-4B39-8BAC-39BEE874E3CB}"/>
              </a:ext>
            </a:extLst>
          </p:cNvPr>
          <p:cNvPicPr>
            <a:picLocks noChangeAspect="1"/>
          </p:cNvPicPr>
          <p:nvPr/>
        </p:nvPicPr>
        <p:blipFill>
          <a:blip r:embed="rId4"/>
          <a:stretch>
            <a:fillRect/>
          </a:stretch>
        </p:blipFill>
        <p:spPr>
          <a:xfrm>
            <a:off x="775235" y="2157275"/>
            <a:ext cx="5847770" cy="4134284"/>
          </a:xfrm>
          <a:prstGeom prst="rect">
            <a:avLst/>
          </a:prstGeom>
        </p:spPr>
      </p:pic>
      <p:pic>
        <p:nvPicPr>
          <p:cNvPr id="6" name="图片 5">
            <a:extLst>
              <a:ext uri="{FF2B5EF4-FFF2-40B4-BE49-F238E27FC236}">
                <a16:creationId xmlns:a16="http://schemas.microsoft.com/office/drawing/2014/main" id="{97814FA2-0CC9-4185-B2B4-9E5729670571}"/>
              </a:ext>
            </a:extLst>
          </p:cNvPr>
          <p:cNvPicPr>
            <a:picLocks noChangeAspect="1"/>
          </p:cNvPicPr>
          <p:nvPr/>
        </p:nvPicPr>
        <p:blipFill>
          <a:blip r:embed="rId5"/>
          <a:stretch>
            <a:fillRect/>
          </a:stretch>
        </p:blipFill>
        <p:spPr>
          <a:xfrm>
            <a:off x="5108314" y="2242694"/>
            <a:ext cx="6596529" cy="4134283"/>
          </a:xfrm>
          <a:prstGeom prst="rect">
            <a:avLst/>
          </a:prstGeom>
        </p:spPr>
      </p:pic>
    </p:spTree>
    <p:custDataLst>
      <p:tags r:id="rId1"/>
    </p:custDataLst>
    <p:extLst>
      <p:ext uri="{BB962C8B-B14F-4D97-AF65-F5344CB8AC3E}">
        <p14:creationId xmlns:p14="http://schemas.microsoft.com/office/powerpoint/2010/main" val="1314179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栈溢出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16319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栈缓冲区溢出</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492D138E-B82F-4337-8870-6441B0F0E77B}"/>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850262" y="2771006"/>
            <a:ext cx="10491476" cy="2207558"/>
          </a:xfrm>
          <a:prstGeom prst="rect">
            <a:avLst/>
          </a:prstGeom>
        </p:spPr>
      </p:pic>
    </p:spTree>
    <p:custDataLst>
      <p:tags r:id="rId1"/>
    </p:custDataLst>
    <p:extLst>
      <p:ext uri="{BB962C8B-B14F-4D97-AF65-F5344CB8AC3E}">
        <p14:creationId xmlns:p14="http://schemas.microsoft.com/office/powerpoint/2010/main" val="2238702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栈溢出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5297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shellcode</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5" name="Freeform 13">
            <a:extLst>
              <a:ext uri="{FF2B5EF4-FFF2-40B4-BE49-F238E27FC236}">
                <a16:creationId xmlns:a16="http://schemas.microsoft.com/office/drawing/2014/main" id="{2F55029C-81BA-47D6-928E-2BCDFB8D64D8}"/>
              </a:ext>
            </a:extLst>
          </p:cNvPr>
          <p:cNvSpPr>
            <a:spLocks noChangeArrowheads="1"/>
          </p:cNvSpPr>
          <p:nvPr/>
        </p:nvSpPr>
        <p:spPr bwMode="auto">
          <a:xfrm>
            <a:off x="742983" y="1965803"/>
            <a:ext cx="10888445" cy="469244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攻击者提供的代码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通常保存在溢出的缓冲区</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将控制权转移给用户命令行解释器或</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shell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机器代码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特定于处理器和操作系统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传统上需要良好的汇编语言技能来创建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最近开发了一些站点和工具来自动化这个过程  </a:t>
            </a:r>
          </a:p>
          <a:p>
            <a:pPr marL="457200" lvl="1" indent="-457200" algn="just" eaLnBrk="1" hangingPunct="1">
              <a:lnSpc>
                <a:spcPct val="13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Metasploit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项目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为进行渗透测试、</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IDS</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特征码开发和攻击研究的人们提供有用的信息</a:t>
            </a:r>
          </a:p>
        </p:txBody>
      </p:sp>
    </p:spTree>
    <p:custDataLst>
      <p:tags r:id="rId1"/>
    </p:custDataLst>
    <p:extLst>
      <p:ext uri="{BB962C8B-B14F-4D97-AF65-F5344CB8AC3E}">
        <p14:creationId xmlns:p14="http://schemas.microsoft.com/office/powerpoint/2010/main" val="3212903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栈溢出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5297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shellcode</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3" name="图片 2">
            <a:extLst>
              <a:ext uri="{FF2B5EF4-FFF2-40B4-BE49-F238E27FC236}">
                <a16:creationId xmlns:a16="http://schemas.microsoft.com/office/drawing/2014/main" id="{2F177167-352D-4605-AD97-66F81BBD520A}"/>
              </a:ext>
            </a:extLst>
          </p:cNvPr>
          <p:cNvPicPr>
            <a:picLocks noChangeAspect="1"/>
          </p:cNvPicPr>
          <p:nvPr/>
        </p:nvPicPr>
        <p:blipFill>
          <a:blip r:embed="rId4"/>
          <a:stretch>
            <a:fillRect/>
          </a:stretch>
        </p:blipFill>
        <p:spPr>
          <a:xfrm>
            <a:off x="1869700" y="2272684"/>
            <a:ext cx="7845703" cy="2975956"/>
          </a:xfrm>
          <a:prstGeom prst="rect">
            <a:avLst/>
          </a:prstGeom>
        </p:spPr>
      </p:pic>
    </p:spTree>
    <p:custDataLst>
      <p:tags r:id="rId1"/>
    </p:custDataLst>
    <p:extLst>
      <p:ext uri="{BB962C8B-B14F-4D97-AF65-F5344CB8AC3E}">
        <p14:creationId xmlns:p14="http://schemas.microsoft.com/office/powerpoint/2010/main" val="1815239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栈溢出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5297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shellcode</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3" name="图片 2">
            <a:extLst>
              <a:ext uri="{FF2B5EF4-FFF2-40B4-BE49-F238E27FC236}">
                <a16:creationId xmlns:a16="http://schemas.microsoft.com/office/drawing/2014/main" id="{2F177167-352D-4605-AD97-66F81BBD520A}"/>
              </a:ext>
            </a:extLst>
          </p:cNvPr>
          <p:cNvPicPr>
            <a:picLocks noChangeAspect="1"/>
          </p:cNvPicPr>
          <p:nvPr/>
        </p:nvPicPr>
        <p:blipFill rotWithShape="1">
          <a:blip r:embed="rId4"/>
          <a:srcRect r="62081" b="15405"/>
          <a:stretch/>
        </p:blipFill>
        <p:spPr>
          <a:xfrm>
            <a:off x="846257" y="2229294"/>
            <a:ext cx="2835464" cy="2399411"/>
          </a:xfrm>
          <a:prstGeom prst="rect">
            <a:avLst/>
          </a:prstGeom>
        </p:spPr>
      </p:pic>
      <p:pic>
        <p:nvPicPr>
          <p:cNvPr id="4" name="图片 3">
            <a:extLst>
              <a:ext uri="{FF2B5EF4-FFF2-40B4-BE49-F238E27FC236}">
                <a16:creationId xmlns:a16="http://schemas.microsoft.com/office/drawing/2014/main" id="{C66E891A-01E8-402C-92AF-CBB4D675E03A}"/>
              </a:ext>
            </a:extLst>
          </p:cNvPr>
          <p:cNvPicPr>
            <a:picLocks noChangeAspect="1"/>
          </p:cNvPicPr>
          <p:nvPr/>
        </p:nvPicPr>
        <p:blipFill>
          <a:blip r:embed="rId5"/>
          <a:stretch>
            <a:fillRect/>
          </a:stretch>
        </p:blipFill>
        <p:spPr>
          <a:xfrm>
            <a:off x="4694280" y="2035490"/>
            <a:ext cx="6230219" cy="3600953"/>
          </a:xfrm>
          <a:prstGeom prst="rect">
            <a:avLst/>
          </a:prstGeom>
        </p:spPr>
      </p:pic>
      <p:pic>
        <p:nvPicPr>
          <p:cNvPr id="6" name="图片 5">
            <a:extLst>
              <a:ext uri="{FF2B5EF4-FFF2-40B4-BE49-F238E27FC236}">
                <a16:creationId xmlns:a16="http://schemas.microsoft.com/office/drawing/2014/main" id="{E666D301-11EA-4178-81AD-CB619E601BA6}"/>
              </a:ext>
            </a:extLst>
          </p:cNvPr>
          <p:cNvPicPr>
            <a:picLocks noChangeAspect="1"/>
          </p:cNvPicPr>
          <p:nvPr/>
        </p:nvPicPr>
        <p:blipFill>
          <a:blip r:embed="rId6"/>
          <a:stretch>
            <a:fillRect/>
          </a:stretch>
        </p:blipFill>
        <p:spPr>
          <a:xfrm>
            <a:off x="4718095" y="5894861"/>
            <a:ext cx="6182588" cy="714475"/>
          </a:xfrm>
          <a:prstGeom prst="rect">
            <a:avLst/>
          </a:prstGeom>
        </p:spPr>
      </p:pic>
    </p:spTree>
    <p:custDataLst>
      <p:tags r:id="rId1"/>
    </p:custDataLst>
    <p:extLst>
      <p:ext uri="{BB962C8B-B14F-4D97-AF65-F5344CB8AC3E}">
        <p14:creationId xmlns:p14="http://schemas.microsoft.com/office/powerpoint/2010/main" val="1587615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栈溢出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5297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shellcode</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5" name="图片 4">
            <a:extLst>
              <a:ext uri="{FF2B5EF4-FFF2-40B4-BE49-F238E27FC236}">
                <a16:creationId xmlns:a16="http://schemas.microsoft.com/office/drawing/2014/main" id="{05066FE7-D9A1-4E29-9A86-67D9CF7CA29D}"/>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093323" y="1875539"/>
            <a:ext cx="10178810" cy="4559144"/>
          </a:xfrm>
          <a:prstGeom prst="rect">
            <a:avLst/>
          </a:prstGeom>
        </p:spPr>
      </p:pic>
    </p:spTree>
    <p:custDataLst>
      <p:tags r:id="rId1"/>
    </p:custDataLst>
    <p:extLst>
      <p:ext uri="{BB962C8B-B14F-4D97-AF65-F5344CB8AC3E}">
        <p14:creationId xmlns:p14="http://schemas.microsoft.com/office/powerpoint/2010/main" val="2022369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栈溢出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5297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shellcode</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3" name="图片 2">
            <a:extLst>
              <a:ext uri="{FF2B5EF4-FFF2-40B4-BE49-F238E27FC236}">
                <a16:creationId xmlns:a16="http://schemas.microsoft.com/office/drawing/2014/main" id="{97C77A40-B2F2-4F45-8E9A-E30FAFCD7B50}"/>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t="2057"/>
          <a:stretch/>
        </p:blipFill>
        <p:spPr>
          <a:xfrm>
            <a:off x="1179470" y="2467991"/>
            <a:ext cx="9833060" cy="3002589"/>
          </a:xfrm>
          <a:prstGeom prst="rect">
            <a:avLst/>
          </a:prstGeom>
        </p:spPr>
      </p:pic>
    </p:spTree>
    <p:custDataLst>
      <p:tags r:id="rId1"/>
    </p:custDataLst>
    <p:extLst>
      <p:ext uri="{BB962C8B-B14F-4D97-AF65-F5344CB8AC3E}">
        <p14:creationId xmlns:p14="http://schemas.microsoft.com/office/powerpoint/2010/main" val="2419973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栈溢出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4493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栈溢出攻击示意</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4" name="图片 3">
            <a:extLst>
              <a:ext uri="{FF2B5EF4-FFF2-40B4-BE49-F238E27FC236}">
                <a16:creationId xmlns:a16="http://schemas.microsoft.com/office/drawing/2014/main" id="{99B3A137-53AD-44CB-A6B0-01E2B0C7D221}"/>
              </a:ext>
            </a:extLst>
          </p:cNvPr>
          <p:cNvPicPr>
            <a:picLocks noChangeAspect="1"/>
          </p:cNvPicPr>
          <p:nvPr/>
        </p:nvPicPr>
        <p:blipFill>
          <a:blip r:embed="rId4"/>
          <a:stretch>
            <a:fillRect/>
          </a:stretch>
        </p:blipFill>
        <p:spPr>
          <a:xfrm>
            <a:off x="3012893" y="1838420"/>
            <a:ext cx="5483035" cy="5019580"/>
          </a:xfrm>
          <a:prstGeom prst="rect">
            <a:avLst/>
          </a:prstGeom>
        </p:spPr>
      </p:pic>
    </p:spTree>
    <p:custDataLst>
      <p:tags r:id="rId1"/>
    </p:custDataLst>
    <p:extLst>
      <p:ext uri="{BB962C8B-B14F-4D97-AF65-F5344CB8AC3E}">
        <p14:creationId xmlns:p14="http://schemas.microsoft.com/office/powerpoint/2010/main" val="2176581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栈溢出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82584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栈溢出变体</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aphicFrame>
        <p:nvGraphicFramePr>
          <p:cNvPr id="29" name="Content Placeholder 3">
            <a:extLst>
              <a:ext uri="{FF2B5EF4-FFF2-40B4-BE49-F238E27FC236}">
                <a16:creationId xmlns:a16="http://schemas.microsoft.com/office/drawing/2014/main" id="{68C1729A-3D77-43D3-B714-371EFE7A43EE}"/>
              </a:ext>
            </a:extLst>
          </p:cNvPr>
          <p:cNvGraphicFramePr>
            <a:graphicFrameLocks/>
          </p:cNvGraphicFramePr>
          <p:nvPr>
            <p:extLst>
              <p:ext uri="{D42A27DB-BD31-4B8C-83A1-F6EECF244321}">
                <p14:modId xmlns:p14="http://schemas.microsoft.com/office/powerpoint/2010/main" val="585802752"/>
              </p:ext>
            </p:extLst>
          </p:nvPr>
        </p:nvGraphicFramePr>
        <p:xfrm>
          <a:off x="1143206" y="1979802"/>
          <a:ext cx="10332933" cy="44825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092177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3885046" y="1315192"/>
            <a:ext cx="5180576" cy="431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第十章 缓冲区溢出</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200000"/>
              </a:lnSpc>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10.1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栈溢出</a:t>
            </a:r>
          </a:p>
          <a:p>
            <a:pPr marL="720000" indent="-342900">
              <a:lnSpc>
                <a:spcPct val="200000"/>
              </a:lnSpc>
              <a:spcBef>
                <a:spcPts val="15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10.2 </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针对缓冲区溢出的防御</a:t>
            </a:r>
          </a:p>
          <a:p>
            <a:pPr marL="720000" indent="-342900">
              <a:lnSpc>
                <a:spcPct val="200000"/>
              </a:lnSpc>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10.3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其他形式的溢出攻击</a:t>
            </a:r>
          </a:p>
          <a:p>
            <a:pPr marL="720000" indent="-342900">
              <a:lnSpc>
                <a:spcPct val="120000"/>
              </a:lnSpc>
              <a:buFont typeface="Wingdings" panose="05000000000000000000" pitchFamily="2" charset="2"/>
              <a:buChar char="l"/>
            </a:pPr>
            <a:endPar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77718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3885046" y="1315192"/>
            <a:ext cx="5180576" cy="4227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第十章 缓冲区溢出</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200000"/>
              </a:lnSpc>
              <a:spcBef>
                <a:spcPts val="15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10.1 </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栈溢出</a:t>
            </a:r>
          </a:p>
          <a:p>
            <a:pPr marL="720000" indent="-342900">
              <a:lnSpc>
                <a:spcPct val="200000"/>
              </a:lnSpc>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10.2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针对缓冲区溢出的防御</a:t>
            </a:r>
          </a:p>
          <a:p>
            <a:pPr marL="720000" indent="-342900">
              <a:lnSpc>
                <a:spcPct val="200000"/>
              </a:lnSpc>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10.3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其他形式的溢出攻击</a:t>
            </a:r>
          </a:p>
          <a:p>
            <a:pPr marL="720000" indent="-342900">
              <a:lnSpc>
                <a:spcPct val="120000"/>
              </a:lnSpc>
              <a:buFont typeface="Wingdings" panose="05000000000000000000" pitchFamily="2" charset="2"/>
              <a:buChar char="l"/>
            </a:pPr>
            <a:endPar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816083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针对缓冲区溢出的防御</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1746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基本概念</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6DF50A88-6EE5-4307-B29D-27450716B5C8}"/>
              </a:ext>
            </a:extLst>
          </p:cNvPr>
          <p:cNvSpPr>
            <a:spLocks noChangeArrowheads="1"/>
          </p:cNvSpPr>
          <p:nvPr/>
        </p:nvSpPr>
        <p:spPr bwMode="auto">
          <a:xfrm>
            <a:off x="742983" y="2063458"/>
            <a:ext cx="10888445" cy="376107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缓冲区溢出被广泛利用</a:t>
            </a:r>
            <a:endParaRPr lang="en-US" altLang="zh-CN"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有两种广泛的防御方法 </a:t>
            </a:r>
            <a:endParaRPr lang="en-US" altLang="zh-CN"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编译时防御</a:t>
            </a:r>
            <a:endParaRPr lang="en-US"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a:p>
            <a:pPr marL="1852612" lvl="3" indent="-457200" algn="just">
              <a:lnSpc>
                <a:spcPct val="150000"/>
              </a:lnSpc>
              <a:buFont typeface="Arial" panose="020B0604020202020204" pitchFamily="34" charset="0"/>
              <a:buChar char="•"/>
            </a:pPr>
            <a:r>
              <a:rPr lang="zh-CN" altLang="en-US" sz="20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目标是加固程序来抵抗在新程序中的攻击</a:t>
            </a:r>
            <a:endParaRPr lang="en-US" altLang="zh-CN" sz="20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运行时防御</a:t>
            </a:r>
            <a:endParaRPr lang="en-US"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a:p>
            <a:pPr marL="1852612" lvl="3" indent="-457200" algn="just">
              <a:lnSpc>
                <a:spcPct val="150000"/>
              </a:lnSpc>
              <a:buFont typeface="Arial" panose="020B0604020202020204" pitchFamily="34" charset="0"/>
              <a:buChar char="•"/>
            </a:pPr>
            <a:r>
              <a:rPr lang="zh-CN" altLang="en-US" sz="20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目标是在现有的程序中检测和终止攻击</a:t>
            </a:r>
            <a:endParaRPr lang="en-US"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084755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针对缓冲区溢出的防御</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548914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编译时防御：程序设计语言</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6DF50A88-6EE5-4307-B29D-27450716B5C8}"/>
              </a:ext>
            </a:extLst>
          </p:cNvPr>
          <p:cNvSpPr>
            <a:spLocks noChangeArrowheads="1"/>
          </p:cNvSpPr>
          <p:nvPr/>
        </p:nvSpPr>
        <p:spPr bwMode="auto">
          <a:xfrm>
            <a:off x="742983" y="1965802"/>
            <a:ext cx="10888445" cy="467469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使用现代高级语言  </a:t>
            </a:r>
          </a:p>
          <a:p>
            <a:pPr marL="1395412" lvl="2" indent="-457200" algn="just">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不容易受到缓冲区溢出攻击  </a:t>
            </a:r>
          </a:p>
          <a:p>
            <a:pPr marL="1395412" lvl="2" indent="-457200" algn="just">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编译器强制对变量进行范围检查和允许操作</a:t>
            </a:r>
            <a:endParaRPr lang="en-US"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2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 缺点</a:t>
            </a:r>
            <a:endParaRPr lang="en-US" altLang="zh-CN"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必须在运行时执行额外的代码来实施检查  </a:t>
            </a:r>
          </a:p>
          <a:p>
            <a:pPr marL="1395412" lvl="2" indent="-457200" algn="just">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灵活性和安全性是以资源使用为代价的  </a:t>
            </a:r>
          </a:p>
          <a:p>
            <a:pPr marL="1395412" lvl="2" indent="-457200" algn="just">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与底层机器语言和体系结构的距离意味着失去对某些指令和硬件资源的访问  </a:t>
            </a:r>
          </a:p>
          <a:p>
            <a:pPr marL="1395412" lvl="2" indent="-457200" algn="just">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限制了它们在编写代码</a:t>
            </a:r>
            <a:r>
              <a:rPr lang="en-US"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比如必须与此类资源交互的设备驱动程序</a:t>
            </a:r>
            <a:r>
              <a:rPr lang="en-US"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时的用处 </a:t>
            </a:r>
            <a:endParaRPr lang="en-US"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844128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针对缓冲区溢出的防御</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586200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编译时防御：安全的编码技术</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6DF50A88-6EE5-4307-B29D-27450716B5C8}"/>
              </a:ext>
            </a:extLst>
          </p:cNvPr>
          <p:cNvSpPr>
            <a:spLocks noChangeArrowheads="1"/>
          </p:cNvSpPr>
          <p:nvPr/>
        </p:nvSpPr>
        <p:spPr bwMode="auto">
          <a:xfrm>
            <a:off x="742983" y="1965802"/>
            <a:ext cx="10888445" cy="446163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C</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设计师更强调空间效率和性能的考虑，而不是类型安全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假定程序员在编写代码时是非常细心的</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程序员需要检查代码并重写任何不安全的代码  </a:t>
            </a:r>
          </a:p>
          <a:p>
            <a:pPr marL="1395412" lvl="2" indent="-457200" algn="just">
              <a:lnSpc>
                <a:spcPct val="15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OpenBSD</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项目就是一个例子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程序员已经审计了现有的代码库，包括操作系统、标准库和常用实用程序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这使得人们普遍认为该操作系统是广泛使用的最安全的操作系统</a:t>
            </a:r>
          </a:p>
        </p:txBody>
      </p:sp>
    </p:spTree>
    <p:custDataLst>
      <p:tags r:id="rId1"/>
    </p:custDataLst>
    <p:extLst>
      <p:ext uri="{BB962C8B-B14F-4D97-AF65-F5344CB8AC3E}">
        <p14:creationId xmlns:p14="http://schemas.microsoft.com/office/powerpoint/2010/main" val="2149251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针对缓冲区溢出的防御</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650119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编译时防御：不安全的</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C</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代码实例</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3" name="图片 2">
            <a:extLst>
              <a:ext uri="{FF2B5EF4-FFF2-40B4-BE49-F238E27FC236}">
                <a16:creationId xmlns:a16="http://schemas.microsoft.com/office/drawing/2014/main" id="{FD5AB974-2BF2-4455-ADC6-F23E689990F1}"/>
              </a:ext>
            </a:extLst>
          </p:cNvPr>
          <p:cNvPicPr>
            <a:picLocks noChangeAspect="1"/>
          </p:cNvPicPr>
          <p:nvPr/>
        </p:nvPicPr>
        <p:blipFill>
          <a:blip r:embed="rId4"/>
          <a:stretch>
            <a:fillRect/>
          </a:stretch>
        </p:blipFill>
        <p:spPr>
          <a:xfrm>
            <a:off x="2447496" y="1875539"/>
            <a:ext cx="7309852" cy="4802494"/>
          </a:xfrm>
          <a:prstGeom prst="rect">
            <a:avLst/>
          </a:prstGeom>
        </p:spPr>
      </p:pic>
    </p:spTree>
    <p:custDataLst>
      <p:tags r:id="rId1"/>
    </p:custDataLst>
    <p:extLst>
      <p:ext uri="{BB962C8B-B14F-4D97-AF65-F5344CB8AC3E}">
        <p14:creationId xmlns:p14="http://schemas.microsoft.com/office/powerpoint/2010/main" val="3215323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针对缓冲区溢出的防御</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738008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编译时防御：语言扩充和安全库的使用</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6A0A706C-5413-4E0E-ACD6-DC5BE4D446B3}"/>
              </a:ext>
            </a:extLst>
          </p:cNvPr>
          <p:cNvSpPr>
            <a:spLocks noChangeArrowheads="1"/>
          </p:cNvSpPr>
          <p:nvPr/>
        </p:nvSpPr>
        <p:spPr bwMode="auto">
          <a:xfrm>
            <a:off x="742983" y="1965802"/>
            <a:ext cx="10888445" cy="455420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处理动态分配的内存问题更大，因为在编译时无法获得大小信息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需要扩展并使用库例程  </a:t>
            </a:r>
          </a:p>
          <a:p>
            <a:pPr marL="1852612" lvl="3" indent="-457200" algn="just">
              <a:lnSpc>
                <a:spcPct val="15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程序和库需要重新编译  </a:t>
            </a:r>
          </a:p>
          <a:p>
            <a:pPr marL="1852612" lvl="3" indent="-457200" algn="just">
              <a:lnSpc>
                <a:spcPct val="15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第三方应用程序可能会有问题  </a:t>
            </a:r>
          </a:p>
          <a:p>
            <a:pPr marL="457200" lvl="1" indent="-457200" algn="just" eaLnBrk="1" hangingPunct="1">
              <a:lnSpc>
                <a:spcPct val="15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C</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语言的问题是使用了不安全的标准库例程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一种方法是用更安全的变种来取代它们  </a:t>
            </a:r>
            <a:endPar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852612" lvl="3" indent="-457200" algn="just">
              <a:lnSpc>
                <a:spcPct val="150000"/>
              </a:lnSpc>
              <a:buFont typeface="Arial" panose="020B0604020202020204" pitchFamily="34" charset="0"/>
              <a:buChar char="•"/>
            </a:pPr>
            <a:r>
              <a:rPr lang="en-US" altLang="zh-CN" sz="2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Libsafe</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就是一个例子  </a:t>
            </a:r>
          </a:p>
          <a:p>
            <a:pPr marL="1852612" lvl="3" indent="-457200" algn="just">
              <a:lnSpc>
                <a:spcPct val="15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库是作为一个动态库实现的，排在现有标准库之前加载 </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643087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针对缓冲区溢出的防御</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514291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编译时防御：栈保护机制</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6A0A706C-5413-4E0E-ACD6-DC5BE4D446B3}"/>
              </a:ext>
            </a:extLst>
          </p:cNvPr>
          <p:cNvSpPr>
            <a:spLocks noChangeArrowheads="1"/>
          </p:cNvSpPr>
          <p:nvPr/>
        </p:nvSpPr>
        <p:spPr bwMode="auto">
          <a:xfrm>
            <a:off x="742983" y="1965802"/>
            <a:ext cx="10888445" cy="455420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设定函数入口和出口代码并检其栈帧是否有损坏的迹象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使用随机金丝雀  </a:t>
            </a:r>
          </a:p>
          <a:p>
            <a:pPr marL="1395412" lvl="2" indent="-457200" algn="just">
              <a:lnSpc>
                <a:spcPct val="13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Canary</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值应该是不可预测的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在不同的系统上应该采用不同的值 </a:t>
            </a:r>
            <a:endPar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en-US" altLang="zh-CN" sz="28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Stackshield</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和返回地址防护者</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(RAD)  </a:t>
            </a:r>
          </a:p>
          <a:p>
            <a:pPr marL="1395412" lvl="2" indent="-457200" algn="just">
              <a:lnSpc>
                <a:spcPct val="13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GCC</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扩展，包括额外的函数入口和出口代码  </a:t>
            </a:r>
          </a:p>
          <a:p>
            <a:pPr marL="1852612" lvl="3" indent="-457200" algn="just">
              <a:lnSpc>
                <a:spcPct val="13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在函数人口处，添加的代码将返回地址的一个副本写到内存的一个安全区域</a:t>
            </a:r>
          </a:p>
          <a:p>
            <a:pPr marL="1852612" lvl="3" indent="-457200" algn="just">
              <a:lnSpc>
                <a:spcPct val="13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在函数的出口处，添加的代码检查栈帧里的返回地址与保存的副本</a:t>
            </a:r>
          </a:p>
          <a:p>
            <a:pPr marL="1852612" lvl="3" indent="-457200" algn="just">
              <a:lnSpc>
                <a:spcPct val="13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如果发现任何变化就终止程序</a:t>
            </a:r>
          </a:p>
        </p:txBody>
      </p:sp>
    </p:spTree>
    <p:custDataLst>
      <p:tags r:id="rId1"/>
    </p:custDataLst>
    <p:extLst>
      <p:ext uri="{BB962C8B-B14F-4D97-AF65-F5344CB8AC3E}">
        <p14:creationId xmlns:p14="http://schemas.microsoft.com/office/powerpoint/2010/main" val="582811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针对缓冲区溢出的防御</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662548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运行时防御：可执行地址空间保护</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6A0A706C-5413-4E0E-ACD6-DC5BE4D446B3}"/>
              </a:ext>
            </a:extLst>
          </p:cNvPr>
          <p:cNvSpPr>
            <a:spLocks noChangeArrowheads="1"/>
          </p:cNvSpPr>
          <p:nvPr/>
        </p:nvSpPr>
        <p:spPr bwMode="auto">
          <a:xfrm>
            <a:off x="742982" y="2134478"/>
            <a:ext cx="10888445" cy="386682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使用虚拟内存支持使内存的某些区域不可执行</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需要内存管理单元的支持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长期存在于</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SPARC / Solaris</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系统中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最新的</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x86 Linux/Unix/Windows</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 </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问题</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将可执行的代码设置在栈中</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支持这些需求需要特别的规定</a:t>
            </a:r>
          </a:p>
        </p:txBody>
      </p:sp>
    </p:spTree>
    <p:custDataLst>
      <p:tags r:id="rId1"/>
    </p:custDataLst>
    <p:extLst>
      <p:ext uri="{BB962C8B-B14F-4D97-AF65-F5344CB8AC3E}">
        <p14:creationId xmlns:p14="http://schemas.microsoft.com/office/powerpoint/2010/main" val="4039433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针对缓冲区溢出的防御</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585312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运行时防御：地址空间随机化</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6A0A706C-5413-4E0E-ACD6-DC5BE4D446B3}"/>
              </a:ext>
            </a:extLst>
          </p:cNvPr>
          <p:cNvSpPr>
            <a:spLocks noChangeArrowheads="1"/>
          </p:cNvSpPr>
          <p:nvPr/>
        </p:nvSpPr>
        <p:spPr bwMode="auto">
          <a:xfrm>
            <a:off x="742982" y="2036824"/>
            <a:ext cx="10888445" cy="392009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操作关键数据结构的位置  </a:t>
            </a:r>
          </a:p>
          <a:p>
            <a:pPr marL="1395412" lvl="2" indent="-457200" algn="just">
              <a:lnSpc>
                <a:spcPct val="13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堆、栈、全局数据  </a:t>
            </a:r>
          </a:p>
          <a:p>
            <a:pPr marL="1395412" lvl="2" indent="-457200" algn="just">
              <a:lnSpc>
                <a:spcPct val="13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以随机的方式改变为每一个进程的栈设置的地址</a:t>
            </a:r>
          </a:p>
          <a:p>
            <a:pPr marL="1395412" lvl="2" indent="-457200" algn="just">
              <a:lnSpc>
                <a:spcPct val="13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在现代的处理器上，有效地址的范围是巨大的，浪费对于对大多数程序只有很小的冲击</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随机化堆缓冲区的位置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随机选择一个程序装载标准库的次序</a:t>
            </a:r>
            <a:endParaRPr lang="en-US"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9940048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针对缓冲区溢出的防御</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585312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运行时防御：</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guard </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页</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5" name="Freeform 13">
            <a:extLst>
              <a:ext uri="{FF2B5EF4-FFF2-40B4-BE49-F238E27FC236}">
                <a16:creationId xmlns:a16="http://schemas.microsoft.com/office/drawing/2014/main" id="{6A0A706C-5413-4E0E-ACD6-DC5BE4D446B3}"/>
              </a:ext>
            </a:extLst>
          </p:cNvPr>
          <p:cNvSpPr>
            <a:spLocks noChangeArrowheads="1"/>
          </p:cNvSpPr>
          <p:nvPr/>
        </p:nvSpPr>
        <p:spPr bwMode="auto">
          <a:xfrm>
            <a:off x="742982" y="2036825"/>
            <a:ext cx="10888445" cy="4066432"/>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在内存的关键区域之间放置保护页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MMU</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中标记为非法地址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任何尝试访问都会中止进程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进一步的扩展是在栈帧之间，或者是在堆的不同的存储区域之间设置</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guard</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页</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但是它耗费执行时间，因为它需要支持数目巨大的页映射需求</a:t>
            </a:r>
          </a:p>
        </p:txBody>
      </p:sp>
    </p:spTree>
    <p:custDataLst>
      <p:tags r:id="rId1"/>
    </p:custDataLst>
    <p:extLst>
      <p:ext uri="{BB962C8B-B14F-4D97-AF65-F5344CB8AC3E}">
        <p14:creationId xmlns:p14="http://schemas.microsoft.com/office/powerpoint/2010/main" val="817233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3885046" y="1315192"/>
            <a:ext cx="5180576" cy="431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第十章 缓冲区溢出</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200000"/>
              </a:lnSpc>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10.1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栈溢出</a:t>
            </a:r>
          </a:p>
          <a:p>
            <a:pPr marL="720000" indent="-342900">
              <a:lnSpc>
                <a:spcPct val="200000"/>
              </a:lnSpc>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10.2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针对缓冲区溢出的防御</a:t>
            </a:r>
          </a:p>
          <a:p>
            <a:pPr marL="720000" indent="-342900">
              <a:lnSpc>
                <a:spcPct val="200000"/>
              </a:lnSpc>
              <a:spcBef>
                <a:spcPts val="15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10.3 </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其他形式的溢出攻击</a:t>
            </a:r>
          </a:p>
          <a:p>
            <a:pPr marL="720000" indent="-342900">
              <a:lnSpc>
                <a:spcPct val="120000"/>
              </a:lnSpc>
              <a:buFont typeface="Wingdings" panose="05000000000000000000" pitchFamily="2" charset="2"/>
              <a:buChar char="l"/>
            </a:pPr>
            <a:endPar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731679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缓冲区溢出</a:t>
            </a:r>
          </a:p>
        </p:txBody>
      </p:sp>
      <p:pic>
        <p:nvPicPr>
          <p:cNvPr id="3" name="图片 2">
            <a:extLst>
              <a:ext uri="{FF2B5EF4-FFF2-40B4-BE49-F238E27FC236}">
                <a16:creationId xmlns:a16="http://schemas.microsoft.com/office/drawing/2014/main" id="{BF55C0B8-80E8-4FD3-9383-8A9A5026B06B}"/>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567492" y="2361460"/>
            <a:ext cx="11133667" cy="3552283"/>
          </a:xfrm>
          <a:prstGeom prst="rect">
            <a:avLst/>
          </a:prstGeom>
        </p:spPr>
      </p:pic>
      <p:sp>
        <p:nvSpPr>
          <p:cNvPr id="26" name="Freeform 14">
            <a:extLst>
              <a:ext uri="{FF2B5EF4-FFF2-40B4-BE49-F238E27FC236}">
                <a16:creationId xmlns:a16="http://schemas.microsoft.com/office/drawing/2014/main" id="{C99CF15B-1ABE-4519-BC12-0C4C7CC7890B}"/>
              </a:ext>
            </a:extLst>
          </p:cNvPr>
          <p:cNvSpPr>
            <a:spLocks noChangeArrowheads="1"/>
          </p:cNvSpPr>
          <p:nvPr/>
        </p:nvSpPr>
        <p:spPr bwMode="auto">
          <a:xfrm>
            <a:off x="742983" y="1131119"/>
            <a:ext cx="431728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缓冲区溢出攻击简史</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41600941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其他形式的溢出攻击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50624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替换栈帧</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4" name="Content Placeholder 15">
            <a:extLst>
              <a:ext uri="{FF2B5EF4-FFF2-40B4-BE49-F238E27FC236}">
                <a16:creationId xmlns:a16="http://schemas.microsoft.com/office/drawing/2014/main" id="{1C1ECFC8-AA75-4023-B9F4-7513E0AF1A4A}"/>
              </a:ext>
            </a:extLst>
          </p:cNvPr>
          <p:cNvGraphicFramePr>
            <a:graphicFrameLocks noGrp="1"/>
          </p:cNvGraphicFramePr>
          <p:nvPr>
            <p:extLst>
              <p:ext uri="{D42A27DB-BD31-4B8C-83A1-F6EECF244321}">
                <p14:modId xmlns:p14="http://schemas.microsoft.com/office/powerpoint/2010/main" val="2391577177"/>
              </p:ext>
            </p:extLst>
          </p:nvPr>
        </p:nvGraphicFramePr>
        <p:xfrm>
          <a:off x="742986" y="2330249"/>
          <a:ext cx="11082020" cy="32651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452429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其他形式的溢出攻击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3605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返回到系统调用</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D22AF802-153A-4B19-8822-6C5853F5A27B}"/>
              </a:ext>
            </a:extLst>
          </p:cNvPr>
          <p:cNvSpPr>
            <a:spLocks noChangeArrowheads="1"/>
          </p:cNvSpPr>
          <p:nvPr/>
        </p:nvSpPr>
        <p:spPr bwMode="auto">
          <a:xfrm>
            <a:off x="742982" y="2036825"/>
            <a:ext cx="10888445" cy="417754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防御</a:t>
            </a:r>
            <a:r>
              <a:rPr lang="zh-CN" altLang="en-US" sz="20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20000"/>
              </a:lnSpc>
              <a:buFont typeface="Arial" panose="020B0604020202020204" pitchFamily="34" charset="0"/>
              <a:buChar char="•"/>
            </a:pPr>
            <a:r>
              <a:rPr lang="zh-CN" altLang="en-US" sz="20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任何堆栈保护机制，通过函数退出码检测对堆栈帧或返回地址的修改  </a:t>
            </a:r>
          </a:p>
          <a:p>
            <a:pPr marL="1395412" lvl="2" indent="-457200" algn="just">
              <a:lnSpc>
                <a:spcPct val="120000"/>
              </a:lnSpc>
              <a:buFont typeface="Arial" panose="020B0604020202020204" pitchFamily="34" charset="0"/>
              <a:buChar char="•"/>
            </a:pPr>
            <a:r>
              <a:rPr lang="zh-CN" altLang="en-US" sz="20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使用非可执行的堆栈  </a:t>
            </a:r>
          </a:p>
          <a:p>
            <a:pPr marL="1395412" lvl="2" indent="-457200" algn="just">
              <a:lnSpc>
                <a:spcPct val="120000"/>
              </a:lnSpc>
              <a:buFont typeface="Arial" panose="020B0604020202020204" pitchFamily="34" charset="0"/>
              <a:buChar char="•"/>
            </a:pPr>
            <a:r>
              <a:rPr lang="zh-CN" altLang="en-US" sz="20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随机化内存中的堆栈和系统库</a:t>
            </a:r>
          </a:p>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堆栈溢出变量将返回地址替换为标准库函数  </a:t>
            </a:r>
          </a:p>
          <a:p>
            <a:pPr marL="1395412" lvl="2" indent="-457200" algn="just">
              <a:lnSpc>
                <a:spcPct val="120000"/>
              </a:lnSpc>
              <a:buFont typeface="Arial" panose="020B0604020202020204" pitchFamily="34" charset="0"/>
              <a:buChar char="•"/>
            </a:pPr>
            <a:r>
              <a:rPr lang="zh-CN" altLang="en-US" sz="20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对非可执行堆栈防御的响应  </a:t>
            </a:r>
          </a:p>
          <a:p>
            <a:pPr marL="1395412" lvl="2" indent="-457200" algn="just">
              <a:lnSpc>
                <a:spcPct val="120000"/>
              </a:lnSpc>
              <a:buFont typeface="Arial" panose="020B0604020202020204" pitchFamily="34" charset="0"/>
              <a:buChar char="•"/>
            </a:pPr>
            <a:r>
              <a:rPr lang="zh-CN" altLang="en-US" sz="20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攻击者在返回地址上面的堆栈上构造合适的参数  </a:t>
            </a:r>
          </a:p>
          <a:p>
            <a:pPr marL="1395412" lvl="2" indent="-457200" algn="just">
              <a:lnSpc>
                <a:spcPct val="120000"/>
              </a:lnSpc>
              <a:buFont typeface="Arial" panose="020B0604020202020204" pitchFamily="34" charset="0"/>
              <a:buChar char="•"/>
            </a:pPr>
            <a:r>
              <a:rPr lang="zh-CN" altLang="en-US" sz="20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函数返回，库函数执行  </a:t>
            </a:r>
          </a:p>
          <a:p>
            <a:pPr marL="1395412" lvl="2" indent="-457200" algn="just">
              <a:lnSpc>
                <a:spcPct val="120000"/>
              </a:lnSpc>
              <a:buFont typeface="Arial" panose="020B0604020202020204" pitchFamily="34" charset="0"/>
              <a:buChar char="•"/>
            </a:pPr>
            <a:r>
              <a:rPr lang="zh-CN" altLang="en-US" sz="20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攻击者可能需要精确的缓冲区地址  </a:t>
            </a:r>
          </a:p>
          <a:p>
            <a:pPr marL="1395412" lvl="2" indent="-457200" algn="just">
              <a:lnSpc>
                <a:spcPct val="120000"/>
              </a:lnSpc>
              <a:buFont typeface="Arial" panose="020B0604020202020204" pitchFamily="34" charset="0"/>
              <a:buChar char="•"/>
            </a:pPr>
            <a:r>
              <a:rPr lang="zh-CN" altLang="en-US" sz="20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甚至可以链接两个库调用 </a:t>
            </a:r>
            <a:endParaRPr lang="en-US"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42332698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其他形式的溢出攻击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06236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堆溢出</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D22AF802-153A-4B19-8822-6C5853F5A27B}"/>
              </a:ext>
            </a:extLst>
          </p:cNvPr>
          <p:cNvSpPr>
            <a:spLocks noChangeArrowheads="1"/>
          </p:cNvSpPr>
          <p:nvPr/>
        </p:nvSpPr>
        <p:spPr bwMode="auto">
          <a:xfrm>
            <a:off x="671684" y="1875539"/>
            <a:ext cx="10888445" cy="472795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攻击缓冲区位于堆中  </a:t>
            </a:r>
          </a:p>
          <a:p>
            <a:pPr marL="1395412" lvl="2" indent="-457200" algn="just">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通常位于程序代码之上  </a:t>
            </a:r>
          </a:p>
          <a:p>
            <a:pPr marL="1395412" lvl="2" indent="-457200" algn="just">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程序请求内存用于动态数据结构</a:t>
            </a:r>
            <a:r>
              <a:rPr lang="en-US"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如链接的记录列表</a:t>
            </a:r>
            <a:r>
              <a:rPr lang="en-US"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没有返回地址  </a:t>
            </a:r>
          </a:p>
          <a:p>
            <a:pPr marL="1395412" lvl="2" indent="-457200" algn="just">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因此，控制权的转移并不容易  </a:t>
            </a:r>
          </a:p>
          <a:p>
            <a:pPr marL="1395412" lvl="2" indent="-457200" algn="just">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可能有函数指针可以利用  </a:t>
            </a:r>
          </a:p>
          <a:p>
            <a:pPr marL="1395412" lvl="2" indent="-457200" algn="just">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或者操纵管理数据结构 </a:t>
            </a:r>
            <a:endParaRPr lang="en-US" altLang="zh-CN" sz="16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2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防御</a:t>
            </a:r>
            <a:endParaRPr lang="en-US" altLang="zh-CN"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使堆不可执行  </a:t>
            </a:r>
          </a:p>
          <a:p>
            <a:pPr marL="1395412" lvl="2" indent="-457200" algn="just">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随机分配堆上的内存 </a:t>
            </a:r>
            <a:endParaRPr lang="en-US"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6370806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其他形式的溢出攻击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06236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堆溢出</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27" name="Picture 5">
            <a:extLst>
              <a:ext uri="{FF2B5EF4-FFF2-40B4-BE49-F238E27FC236}">
                <a16:creationId xmlns:a16="http://schemas.microsoft.com/office/drawing/2014/main" id="{6A7B6626-4D02-4BDF-BE0E-1DB5480FFDFA}"/>
              </a:ext>
            </a:extLst>
          </p:cNvPr>
          <p:cNvPicPr>
            <a:picLocks noChangeAspect="1"/>
          </p:cNvPicPr>
          <p:nvPr/>
        </p:nvPicPr>
        <p:blipFill rotWithShape="1">
          <a:blip r:embed="rId4"/>
          <a:srcRect l="3168" r="10026" b="6439"/>
          <a:stretch/>
        </p:blipFill>
        <p:spPr>
          <a:xfrm>
            <a:off x="5959900" y="1900016"/>
            <a:ext cx="5822766" cy="4787385"/>
          </a:xfrm>
          <a:prstGeom prst="rect">
            <a:avLst/>
          </a:prstGeom>
          <a:solidFill>
            <a:schemeClr val="accent5">
              <a:lumMod val="20000"/>
              <a:lumOff val="80000"/>
            </a:schemeClr>
          </a:solidFill>
          <a:ln>
            <a:solidFill>
              <a:schemeClr val="accent5">
                <a:lumMod val="75000"/>
              </a:schemeClr>
            </a:solidFill>
          </a:ln>
        </p:spPr>
      </p:pic>
      <p:pic>
        <p:nvPicPr>
          <p:cNvPr id="28" name="Picture 4">
            <a:extLst>
              <a:ext uri="{FF2B5EF4-FFF2-40B4-BE49-F238E27FC236}">
                <a16:creationId xmlns:a16="http://schemas.microsoft.com/office/drawing/2014/main" id="{15321983-1D0B-42B0-990E-81AA9AB8CE40}"/>
              </a:ext>
            </a:extLst>
          </p:cNvPr>
          <p:cNvPicPr>
            <a:picLocks noChangeAspect="1"/>
          </p:cNvPicPr>
          <p:nvPr/>
        </p:nvPicPr>
        <p:blipFill rotWithShape="1">
          <a:blip r:embed="rId5"/>
          <a:srcRect l="5067" b="36821"/>
          <a:stretch/>
        </p:blipFill>
        <p:spPr>
          <a:xfrm>
            <a:off x="567492" y="1875539"/>
            <a:ext cx="5227575" cy="4787385"/>
          </a:xfrm>
          <a:prstGeom prst="rect">
            <a:avLst/>
          </a:prstGeom>
          <a:solidFill>
            <a:schemeClr val="accent5">
              <a:lumMod val="20000"/>
              <a:lumOff val="80000"/>
            </a:schemeClr>
          </a:solidFill>
        </p:spPr>
      </p:pic>
    </p:spTree>
    <p:custDataLst>
      <p:tags r:id="rId1"/>
    </p:custDataLst>
    <p:extLst>
      <p:ext uri="{BB962C8B-B14F-4D97-AF65-F5344CB8AC3E}">
        <p14:creationId xmlns:p14="http://schemas.microsoft.com/office/powerpoint/2010/main" val="403634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其他形式的溢出攻击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21645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全局数据溢出</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D22AF802-153A-4B19-8822-6C5853F5A27B}"/>
              </a:ext>
            </a:extLst>
          </p:cNvPr>
          <p:cNvSpPr>
            <a:spLocks noChangeArrowheads="1"/>
          </p:cNvSpPr>
          <p:nvPr/>
        </p:nvSpPr>
        <p:spPr bwMode="auto">
          <a:xfrm>
            <a:off x="651777" y="2092402"/>
            <a:ext cx="10888445" cy="441601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2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防御</a:t>
            </a:r>
            <a:endParaRPr lang="en-US" altLang="zh-CN"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非可执行或随机的全局数据区域  </a:t>
            </a:r>
          </a:p>
          <a:p>
            <a:pPr marL="1395412" lvl="2" indent="-457200" algn="just">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函数指针移动  </a:t>
            </a:r>
          </a:p>
          <a:p>
            <a:pPr marL="1395412" lvl="2" indent="-457200" algn="just">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保护页面</a:t>
            </a:r>
            <a:endParaRPr lang="en-US"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20000"/>
              </a:lnSpc>
              <a:buFont typeface="Arial" panose="020B0604020202020204" pitchFamily="34" charset="0"/>
              <a:buChar char="•"/>
            </a:pPr>
            <a:r>
              <a:rPr lang="zh-CN" altLang="en-US" sz="28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攻击位于全局数据的缓冲区  </a:t>
            </a:r>
            <a:endPar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可能位于程序代码上面  </a:t>
            </a:r>
          </a:p>
          <a:p>
            <a:pPr marL="1395412" lvl="2" indent="-457200" algn="just">
              <a:lnSpc>
                <a:spcPct val="12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If</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有函数指针和脆弱缓冲区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或相邻的进程管理表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目的是覆盖以后调用的函数指针 </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4594707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其他形式的溢出攻击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21645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全局数据溢出</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460A3171-79E3-4E2F-A1B2-2A00789D177E}"/>
              </a:ext>
            </a:extLst>
          </p:cNvPr>
          <p:cNvPicPr>
            <a:picLocks noChangeAspect="1"/>
          </p:cNvPicPr>
          <p:nvPr/>
        </p:nvPicPr>
        <p:blipFill rotWithShape="1">
          <a:blip r:embed="rId4"/>
          <a:srcRect r="6975"/>
          <a:stretch/>
        </p:blipFill>
        <p:spPr>
          <a:xfrm>
            <a:off x="74508" y="2230423"/>
            <a:ext cx="6058746" cy="3635185"/>
          </a:xfrm>
          <a:prstGeom prst="rect">
            <a:avLst/>
          </a:prstGeom>
        </p:spPr>
      </p:pic>
      <p:pic>
        <p:nvPicPr>
          <p:cNvPr id="5" name="图片 4">
            <a:extLst>
              <a:ext uri="{FF2B5EF4-FFF2-40B4-BE49-F238E27FC236}">
                <a16:creationId xmlns:a16="http://schemas.microsoft.com/office/drawing/2014/main" id="{E72FB78E-6233-459D-887E-27851A83AD6A}"/>
              </a:ext>
            </a:extLst>
          </p:cNvPr>
          <p:cNvPicPr>
            <a:picLocks noChangeAspect="1"/>
          </p:cNvPicPr>
          <p:nvPr/>
        </p:nvPicPr>
        <p:blipFill rotWithShape="1">
          <a:blip r:embed="rId5"/>
          <a:srcRect l="3601"/>
          <a:stretch/>
        </p:blipFill>
        <p:spPr>
          <a:xfrm>
            <a:off x="5805995" y="2359037"/>
            <a:ext cx="6386005" cy="3635185"/>
          </a:xfrm>
          <a:prstGeom prst="rect">
            <a:avLst/>
          </a:prstGeom>
        </p:spPr>
      </p:pic>
    </p:spTree>
    <p:custDataLst>
      <p:tags r:id="rId1"/>
    </p:custDataLst>
    <p:extLst>
      <p:ext uri="{BB962C8B-B14F-4D97-AF65-F5344CB8AC3E}">
        <p14:creationId xmlns:p14="http://schemas.microsoft.com/office/powerpoint/2010/main" val="1359931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6B02896-4C29-652C-D213-7CB511F09531}"/>
              </a:ext>
            </a:extLst>
          </p:cNvPr>
          <p:cNvPicPr>
            <a:picLocks noChangeAspect="1"/>
          </p:cNvPicPr>
          <p:nvPr/>
        </p:nvPicPr>
        <p:blipFill>
          <a:blip r:embed="rId2"/>
          <a:stretch>
            <a:fillRect/>
          </a:stretch>
        </p:blipFill>
        <p:spPr>
          <a:xfrm>
            <a:off x="552450" y="304800"/>
            <a:ext cx="11087100" cy="6248400"/>
          </a:xfrm>
          <a:prstGeom prst="rect">
            <a:avLst/>
          </a:prstGeom>
        </p:spPr>
      </p:pic>
    </p:spTree>
    <p:extLst>
      <p:ext uri="{BB962C8B-B14F-4D97-AF65-F5344CB8AC3E}">
        <p14:creationId xmlns:p14="http://schemas.microsoft.com/office/powerpoint/2010/main" val="323315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C31253C-F73A-B063-2496-CF7F65E6BAE7}"/>
              </a:ext>
            </a:extLst>
          </p:cNvPr>
          <p:cNvPicPr>
            <a:picLocks noChangeAspect="1"/>
          </p:cNvPicPr>
          <p:nvPr/>
        </p:nvPicPr>
        <p:blipFill>
          <a:blip r:embed="rId2"/>
          <a:stretch>
            <a:fillRect/>
          </a:stretch>
        </p:blipFill>
        <p:spPr>
          <a:xfrm>
            <a:off x="699691" y="0"/>
            <a:ext cx="10792617" cy="6858000"/>
          </a:xfrm>
          <a:prstGeom prst="rect">
            <a:avLst/>
          </a:prstGeom>
        </p:spPr>
      </p:pic>
    </p:spTree>
    <p:extLst>
      <p:ext uri="{BB962C8B-B14F-4D97-AF65-F5344CB8AC3E}">
        <p14:creationId xmlns:p14="http://schemas.microsoft.com/office/powerpoint/2010/main" val="8173669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5773474-3E11-C637-7375-6A9DB190346E}"/>
              </a:ext>
            </a:extLst>
          </p:cNvPr>
          <p:cNvPicPr>
            <a:picLocks noChangeAspect="1"/>
          </p:cNvPicPr>
          <p:nvPr/>
        </p:nvPicPr>
        <p:blipFill>
          <a:blip r:embed="rId2"/>
          <a:stretch>
            <a:fillRect/>
          </a:stretch>
        </p:blipFill>
        <p:spPr>
          <a:xfrm>
            <a:off x="528637" y="733425"/>
            <a:ext cx="11134725" cy="5391150"/>
          </a:xfrm>
          <a:prstGeom prst="rect">
            <a:avLst/>
          </a:prstGeom>
        </p:spPr>
      </p:pic>
    </p:spTree>
    <p:extLst>
      <p:ext uri="{BB962C8B-B14F-4D97-AF65-F5344CB8AC3E}">
        <p14:creationId xmlns:p14="http://schemas.microsoft.com/office/powerpoint/2010/main" val="19925226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54F89C-E99B-4BAD-92C6-659612A41C5A}"/>
              </a:ext>
            </a:extLst>
          </p:cNvPr>
          <p:cNvPicPr>
            <a:picLocks noChangeAspect="1"/>
          </p:cNvPicPr>
          <p:nvPr/>
        </p:nvPicPr>
        <p:blipFill>
          <a:blip r:embed="rId2"/>
          <a:stretch>
            <a:fillRect/>
          </a:stretch>
        </p:blipFill>
        <p:spPr>
          <a:xfrm>
            <a:off x="328612" y="219075"/>
            <a:ext cx="11534775" cy="6419850"/>
          </a:xfrm>
          <a:prstGeom prst="rect">
            <a:avLst/>
          </a:prstGeom>
        </p:spPr>
      </p:pic>
    </p:spTree>
    <p:extLst>
      <p:ext uri="{BB962C8B-B14F-4D97-AF65-F5344CB8AC3E}">
        <p14:creationId xmlns:p14="http://schemas.microsoft.com/office/powerpoint/2010/main" val="3052620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栈溢出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69902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缓冲区溢出的基本知识</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35" name="Freeform 13">
            <a:extLst>
              <a:ext uri="{FF2B5EF4-FFF2-40B4-BE49-F238E27FC236}">
                <a16:creationId xmlns:a16="http://schemas.microsoft.com/office/drawing/2014/main" id="{71439F51-5363-4DB9-B737-9D1A5AE7A3E9}"/>
              </a:ext>
            </a:extLst>
          </p:cNvPr>
          <p:cNvSpPr>
            <a:spLocks noChangeArrowheads="1"/>
          </p:cNvSpPr>
          <p:nvPr/>
        </p:nvSpPr>
        <p:spPr bwMode="auto">
          <a:xfrm>
            <a:off x="742983" y="2161742"/>
            <a:ext cx="10888445" cy="3883952"/>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这种类型的攻击是我们所见到的最普遍的攻击方式之一</a:t>
            </a:r>
          </a:p>
          <a:p>
            <a:pPr marL="1395412" lvl="2" indent="-457200" algn="just">
              <a:lnSpc>
                <a:spcPct val="15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1988</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年莫里斯蠕虫首次广泛使用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阻止它发生的技术也被人们所熟知并被记载在文档中</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仍然是主要问题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广泛部署的操作系统和应用程序中遗留的</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bug</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代码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程序员继续粗心的编程实践 </a:t>
            </a:r>
            <a:endParaRPr lang="en-US" altLang="zh-CN"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051417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F2489C7-FD10-2BA6-C08D-32BCB54720AD}"/>
              </a:ext>
            </a:extLst>
          </p:cNvPr>
          <p:cNvPicPr>
            <a:picLocks noChangeAspect="1"/>
          </p:cNvPicPr>
          <p:nvPr/>
        </p:nvPicPr>
        <p:blipFill>
          <a:blip r:embed="rId2"/>
          <a:stretch>
            <a:fillRect/>
          </a:stretch>
        </p:blipFill>
        <p:spPr>
          <a:xfrm>
            <a:off x="547170" y="0"/>
            <a:ext cx="11097660" cy="6858000"/>
          </a:xfrm>
          <a:prstGeom prst="rect">
            <a:avLst/>
          </a:prstGeom>
        </p:spPr>
      </p:pic>
    </p:spTree>
    <p:extLst>
      <p:ext uri="{BB962C8B-B14F-4D97-AF65-F5344CB8AC3E}">
        <p14:creationId xmlns:p14="http://schemas.microsoft.com/office/powerpoint/2010/main" val="20798679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3D0CE72-5EB4-46A1-8443-405ED57BB161}"/>
              </a:ext>
            </a:extLst>
          </p:cNvPr>
          <p:cNvGrpSpPr/>
          <p:nvPr/>
        </p:nvGrpSpPr>
        <p:grpSpPr>
          <a:xfrm>
            <a:off x="3145155" y="604046"/>
            <a:ext cx="5901690" cy="705157"/>
            <a:chOff x="3086100" y="710258"/>
            <a:chExt cx="6020085" cy="867513"/>
          </a:xfrm>
          <a:noFill/>
        </p:grpSpPr>
        <p:sp>
          <p:nvSpPr>
            <p:cNvPr id="4" name="矩形 3">
              <a:extLst>
                <a:ext uri="{FF2B5EF4-FFF2-40B4-BE49-F238E27FC236}">
                  <a16:creationId xmlns:a16="http://schemas.microsoft.com/office/drawing/2014/main" id="{5D00146F-69ED-9B3C-A593-48B94541EAC0}"/>
                </a:ext>
              </a:extLst>
            </p:cNvPr>
            <p:cNvSpPr/>
            <p:nvPr/>
          </p:nvSpPr>
          <p:spPr>
            <a:xfrm>
              <a:off x="3086100" y="800099"/>
              <a:ext cx="6020085" cy="777671"/>
            </a:xfrm>
            <a:prstGeom prst="rect">
              <a:avLst/>
            </a:prstGeom>
            <a:grpFill/>
            <a:ln>
              <a:no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5">
                      <a:lumMod val="40000"/>
                      <a:lumOff val="60000"/>
                    </a:schemeClr>
                  </a:solidFill>
                </a:ln>
                <a:solidFill>
                  <a:schemeClr val="accent5">
                    <a:lumMod val="20000"/>
                    <a:lumOff val="80000"/>
                  </a:schemeClr>
                </a:solidFill>
                <a:latin typeface="华文楷体" panose="02010600040101010101" pitchFamily="2" charset="-122"/>
                <a:ea typeface="华文楷体" panose="02010600040101010101" pitchFamily="2" charset="-122"/>
              </a:endParaRPr>
            </a:p>
          </p:txBody>
        </p:sp>
        <p:sp>
          <p:nvSpPr>
            <p:cNvPr id="5" name="标题 2">
              <a:extLst>
                <a:ext uri="{FF2B5EF4-FFF2-40B4-BE49-F238E27FC236}">
                  <a16:creationId xmlns:a16="http://schemas.microsoft.com/office/drawing/2014/main" id="{8C5C3422-981E-46C4-63B5-3B58E68835B5}"/>
                </a:ext>
              </a:extLst>
            </p:cNvPr>
            <p:cNvSpPr txBox="1">
              <a:spLocks noChangeArrowheads="1"/>
            </p:cNvSpPr>
            <p:nvPr/>
          </p:nvSpPr>
          <p:spPr bwMode="auto">
            <a:xfrm>
              <a:off x="3488342" y="710258"/>
              <a:ext cx="5215316" cy="867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本章小结</a:t>
              </a:r>
            </a:p>
          </p:txBody>
        </p:sp>
      </p:grpSp>
      <p:sp>
        <p:nvSpPr>
          <p:cNvPr id="7" name="Content Placeholder 1">
            <a:extLst>
              <a:ext uri="{FF2B5EF4-FFF2-40B4-BE49-F238E27FC236}">
                <a16:creationId xmlns:a16="http://schemas.microsoft.com/office/drawing/2014/main" id="{CE94CED7-0534-07FB-576C-CF51D97919EE}"/>
              </a:ext>
            </a:extLst>
          </p:cNvPr>
          <p:cNvSpPr txBox="1">
            <a:spLocks/>
          </p:cNvSpPr>
          <p:nvPr/>
        </p:nvSpPr>
        <p:spPr>
          <a:xfrm>
            <a:off x="2082253" y="1382229"/>
            <a:ext cx="3744416" cy="517169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342900" lvl="1" indent="-342900" fontAlgn="auto">
              <a:spcAft>
                <a:spcPts val="0"/>
              </a:spcAft>
              <a:buSzPct val="140000"/>
              <a:buFont typeface="Arial" charset="0"/>
              <a:buChar char="•"/>
            </a:pP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10.1 </a:t>
            </a:r>
            <a:r>
              <a:rPr lang="zh-CN" alt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栈溢出</a:t>
            </a:r>
            <a:endParaRPr 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742950" lvl="2" indent="-342900" fontAlgn="auto">
              <a:spcAft>
                <a:spcPts val="0"/>
              </a:spcAft>
              <a:buSzPct val="140000"/>
              <a:buFont typeface="Arial" charset="0"/>
              <a:buChar char="•"/>
            </a:pP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10.1.1 </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缓冲区溢出的基本知识</a:t>
            </a:r>
            <a:endPar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742950" lvl="2" indent="-342900" fontAlgn="auto">
              <a:spcAft>
                <a:spcPts val="0"/>
              </a:spcAft>
              <a:buSzPct val="140000"/>
              <a:buFont typeface="Arial" charset="0"/>
              <a:buChar char="•"/>
            </a:pP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10.1.2 </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栈缓冲区溢出</a:t>
            </a:r>
            <a:endPar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742950" lvl="2" indent="-342900" fontAlgn="auto">
              <a:spcAft>
                <a:spcPts val="0"/>
              </a:spcAft>
              <a:buSzPct val="140000"/>
              <a:buFont typeface="Arial" charset="0"/>
              <a:buChar char="•"/>
            </a:pPr>
            <a:r>
              <a:rPr 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10.1.3 Shellcode </a:t>
            </a:r>
          </a:p>
          <a:p>
            <a:pPr marL="342900" lvl="1" indent="-342900" fontAlgn="auto">
              <a:spcAft>
                <a:spcPts val="0"/>
              </a:spcAft>
              <a:buSzPct val="140000"/>
              <a:buFont typeface="Arial" charset="0"/>
              <a:buChar char="•"/>
            </a:pP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10.2 </a:t>
            </a:r>
            <a:r>
              <a:rPr lang="zh-CN" alt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针对缓冲区溢出的防御</a:t>
            </a:r>
            <a:endParaRPr 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742950" lvl="2" indent="-342900" fontAlgn="auto">
              <a:spcAft>
                <a:spcPts val="0"/>
              </a:spcAft>
              <a:buSzPct val="140000"/>
              <a:buFont typeface="Arial" charset="0"/>
              <a:buChar char="•"/>
            </a:pP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10.2.1 </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编译时防御</a:t>
            </a:r>
            <a:endParaRPr 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742950" lvl="2" indent="-342900" fontAlgn="auto">
              <a:spcAft>
                <a:spcPts val="0"/>
              </a:spcAft>
              <a:buSzPct val="140000"/>
              <a:buFont typeface="Arial" charset="0"/>
              <a:buChar char="•"/>
            </a:pP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10.2.2 </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运行时防御</a:t>
            </a:r>
            <a:endPar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Content Placeholder 10">
            <a:extLst>
              <a:ext uri="{FF2B5EF4-FFF2-40B4-BE49-F238E27FC236}">
                <a16:creationId xmlns:a16="http://schemas.microsoft.com/office/drawing/2014/main" id="{3B4B8513-32DA-B7E6-68BD-9450E4CF87DF}"/>
              </a:ext>
            </a:extLst>
          </p:cNvPr>
          <p:cNvSpPr txBox="1">
            <a:spLocks/>
          </p:cNvSpPr>
          <p:nvPr/>
        </p:nvSpPr>
        <p:spPr>
          <a:xfrm>
            <a:off x="6132285" y="1441354"/>
            <a:ext cx="4261338" cy="5112568"/>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342900" lvl="1" indent="-342900" fontAlgn="auto">
              <a:spcAft>
                <a:spcPts val="0"/>
              </a:spcAft>
              <a:buSzPct val="140000"/>
              <a:buFont typeface="Arial" charset="0"/>
              <a:buChar char="•"/>
            </a:pP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10.3 </a:t>
            </a:r>
            <a:r>
              <a:rPr lang="zh-CN" alt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其他形式的溢出攻击</a:t>
            </a:r>
            <a:endPar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742950" lvl="2" indent="-342900" fontAlgn="auto">
              <a:spcAft>
                <a:spcPts val="0"/>
              </a:spcAft>
              <a:buSzPct val="140000"/>
              <a:buFont typeface="Arial" charset="0"/>
              <a:buChar char="•"/>
            </a:pP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10.3.1 </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替换栈帧</a:t>
            </a:r>
            <a:endPar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742950" lvl="2" indent="-342900" fontAlgn="auto">
              <a:spcAft>
                <a:spcPts val="0"/>
              </a:spcAft>
              <a:buSzPct val="140000"/>
              <a:buFont typeface="Arial" charset="0"/>
              <a:buChar char="•"/>
            </a:pP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10.3.2 </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返回到系统调用</a:t>
            </a:r>
            <a:endPar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742950" lvl="2" indent="-342900" fontAlgn="auto">
              <a:spcAft>
                <a:spcPts val="0"/>
              </a:spcAft>
              <a:buSzPct val="140000"/>
              <a:buFont typeface="Arial" charset="0"/>
              <a:buChar char="•"/>
            </a:pP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10.3.3 </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堆溢出</a:t>
            </a:r>
            <a:endPar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742950" lvl="2" indent="-342900" fontAlgn="auto">
              <a:spcAft>
                <a:spcPts val="0"/>
              </a:spcAft>
              <a:buSzPct val="140000"/>
              <a:buFont typeface="Arial" charset="0"/>
              <a:buChar char="•"/>
            </a:pP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10.3.4 </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全局数据区溢出</a:t>
            </a:r>
            <a:endPar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742950" lvl="2" indent="-342900" fontAlgn="auto">
              <a:spcAft>
                <a:spcPts val="0"/>
              </a:spcAft>
              <a:buSzPct val="140000"/>
              <a:buFont typeface="Arial" charset="0"/>
              <a:buChar char="•"/>
            </a:pP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10.3.5 </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其他类型的溢出</a:t>
            </a:r>
          </a:p>
        </p:txBody>
      </p:sp>
    </p:spTree>
    <p:extLst>
      <p:ext uri="{BB962C8B-B14F-4D97-AF65-F5344CB8AC3E}">
        <p14:creationId xmlns:p14="http://schemas.microsoft.com/office/powerpoint/2010/main" val="4369358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633EAE7-6689-F2F8-F2AB-9BA004CFA1EE}"/>
              </a:ext>
            </a:extLst>
          </p:cNvPr>
          <p:cNvSpPr/>
          <p:nvPr/>
        </p:nvSpPr>
        <p:spPr>
          <a:xfrm>
            <a:off x="2521744" y="1114425"/>
            <a:ext cx="7315200" cy="43934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随堂小作业</a:t>
            </a:r>
            <a:endParaRPr lang="en-US" altLang="zh-CN" sz="2400" dirty="0"/>
          </a:p>
          <a:p>
            <a:pPr algn="ctr"/>
            <a:r>
              <a:rPr lang="zh-CN" altLang="en-US" sz="2400" dirty="0"/>
              <a:t>描述栈溢出攻击的工作机制</a:t>
            </a:r>
            <a:endParaRPr lang="en-US" altLang="zh-CN" sz="2400" dirty="0"/>
          </a:p>
          <a:p>
            <a:pPr algn="ctr"/>
            <a:r>
              <a:rPr lang="zh-CN" altLang="en-US" sz="2400" dirty="0"/>
              <a:t>并对比分析各种栈溢出攻击检测防御方法的优缺点</a:t>
            </a:r>
          </a:p>
        </p:txBody>
      </p:sp>
    </p:spTree>
    <p:extLst>
      <p:ext uri="{BB962C8B-B14F-4D97-AF65-F5344CB8AC3E}">
        <p14:creationId xmlns:p14="http://schemas.microsoft.com/office/powerpoint/2010/main" val="248008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栈溢出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69902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缓冲区溢出的基本知识</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1D35828D-9952-41A1-B200-1D638409580C}"/>
              </a:ext>
            </a:extLst>
          </p:cNvPr>
          <p:cNvSpPr>
            <a:spLocks noChangeArrowheads="1"/>
          </p:cNvSpPr>
          <p:nvPr/>
        </p:nvSpPr>
        <p:spPr bwMode="auto">
          <a:xfrm>
            <a:off x="742983" y="2161741"/>
            <a:ext cx="10888445" cy="330690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缓冲区溢出，在</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NIST</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的关键信息安全术语表中定义如下</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是指接口的一种状况，此时大量的输入被放置到缓冲区或者数据存储区，超过了其所分配的存储能力，覆盖了其他信息。攻击者利用这样的状况破坏系统或者插入特别编制的代码，以获得系统的控制权。</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958586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栈溢出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69902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缓冲区溢出的基本知识</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58114DA9-BCF0-460B-881D-A084A1025C0D}"/>
              </a:ext>
            </a:extLst>
          </p:cNvPr>
          <p:cNvSpPr>
            <a:spLocks noChangeArrowheads="1"/>
          </p:cNvSpPr>
          <p:nvPr/>
        </p:nvSpPr>
        <p:spPr bwMode="auto">
          <a:xfrm>
            <a:off x="742983" y="1992437"/>
            <a:ext cx="10888445" cy="466073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当进程试图存储超出固定大小缓冲区限制的数据时，会出现编程错误  </a:t>
            </a: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覆盖相邻的内存位置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位置可以保存其他程序变量、参数或程序控制流数据  </a:t>
            </a: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缓冲区可以位于堆栈、堆或进程的数据区 </a:t>
            </a:r>
            <a:endParaRPr lang="en-US" altLang="zh-CN"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缓冲区溢出造成的后果：</a:t>
            </a:r>
            <a:endParaRPr lang="en-US" altLang="zh-CN"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程序数据损坏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控制权意外转移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内存访问违规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执行攻击者选择的代码 </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019654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栈溢出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69902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缓冲区溢出的基本知识</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8D8434F5-543E-4FD7-83E9-CB86DFBC6147}"/>
              </a:ext>
            </a:extLst>
          </p:cNvPr>
          <p:cNvPicPr>
            <a:picLocks noChangeAspect="1"/>
          </p:cNvPicPr>
          <p:nvPr/>
        </p:nvPicPr>
        <p:blipFill rotWithShape="1">
          <a:blip r:embed="rId4"/>
          <a:srcRect b="49618"/>
          <a:stretch/>
        </p:blipFill>
        <p:spPr>
          <a:xfrm>
            <a:off x="1570993" y="2430753"/>
            <a:ext cx="9050013" cy="3153302"/>
          </a:xfrm>
          <a:prstGeom prst="rect">
            <a:avLst/>
          </a:prstGeom>
        </p:spPr>
      </p:pic>
    </p:spTree>
    <p:custDataLst>
      <p:tags r:id="rId1"/>
    </p:custDataLst>
    <p:extLst>
      <p:ext uri="{BB962C8B-B14F-4D97-AF65-F5344CB8AC3E}">
        <p14:creationId xmlns:p14="http://schemas.microsoft.com/office/powerpoint/2010/main" val="4215370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栈溢出</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69902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缓冲区溢出的基本知识</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8D8434F5-543E-4FD7-83E9-CB86DFBC6147}"/>
              </a:ext>
            </a:extLst>
          </p:cNvPr>
          <p:cNvPicPr>
            <a:picLocks noChangeAspect="1"/>
          </p:cNvPicPr>
          <p:nvPr/>
        </p:nvPicPr>
        <p:blipFill rotWithShape="1">
          <a:blip r:embed="rId4"/>
          <a:srcRect t="51942"/>
          <a:stretch/>
        </p:blipFill>
        <p:spPr>
          <a:xfrm>
            <a:off x="1570993" y="2574524"/>
            <a:ext cx="9050013" cy="3007842"/>
          </a:xfrm>
          <a:prstGeom prst="rect">
            <a:avLst/>
          </a:prstGeom>
        </p:spPr>
      </p:pic>
    </p:spTree>
    <p:custDataLst>
      <p:tags r:id="rId1"/>
    </p:custDataLst>
    <p:extLst>
      <p:ext uri="{BB962C8B-B14F-4D97-AF65-F5344CB8AC3E}">
        <p14:creationId xmlns:p14="http://schemas.microsoft.com/office/powerpoint/2010/main" val="1110404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5"/>
</p:tagLst>
</file>

<file path=ppt/tags/tag10.xml><?xml version="1.0" encoding="utf-8"?>
<p:tagLst xmlns:a="http://schemas.openxmlformats.org/drawingml/2006/main" xmlns:r="http://schemas.openxmlformats.org/officeDocument/2006/relationships" xmlns:p="http://schemas.openxmlformats.org/presentationml/2006/main">
  <p:tag name="TIMING" val="|4.5"/>
</p:tagLst>
</file>

<file path=ppt/tags/tag11.xml><?xml version="1.0" encoding="utf-8"?>
<p:tagLst xmlns:a="http://schemas.openxmlformats.org/drawingml/2006/main" xmlns:r="http://schemas.openxmlformats.org/officeDocument/2006/relationships" xmlns:p="http://schemas.openxmlformats.org/presentationml/2006/main">
  <p:tag name="TIMING" val="|4.5"/>
</p:tagLst>
</file>

<file path=ppt/tags/tag12.xml><?xml version="1.0" encoding="utf-8"?>
<p:tagLst xmlns:a="http://schemas.openxmlformats.org/drawingml/2006/main" xmlns:r="http://schemas.openxmlformats.org/officeDocument/2006/relationships" xmlns:p="http://schemas.openxmlformats.org/presentationml/2006/main">
  <p:tag name="TIMING" val="|4.5"/>
</p:tagLst>
</file>

<file path=ppt/tags/tag13.xml><?xml version="1.0" encoding="utf-8"?>
<p:tagLst xmlns:a="http://schemas.openxmlformats.org/drawingml/2006/main" xmlns:r="http://schemas.openxmlformats.org/officeDocument/2006/relationships" xmlns:p="http://schemas.openxmlformats.org/presentationml/2006/main">
  <p:tag name="TIMING" val="|4.5"/>
</p:tagLst>
</file>

<file path=ppt/tags/tag14.xml><?xml version="1.0" encoding="utf-8"?>
<p:tagLst xmlns:a="http://schemas.openxmlformats.org/drawingml/2006/main" xmlns:r="http://schemas.openxmlformats.org/officeDocument/2006/relationships" xmlns:p="http://schemas.openxmlformats.org/presentationml/2006/main">
  <p:tag name="TIMING" val="|4.5"/>
</p:tagLst>
</file>

<file path=ppt/tags/tag15.xml><?xml version="1.0" encoding="utf-8"?>
<p:tagLst xmlns:a="http://schemas.openxmlformats.org/drawingml/2006/main" xmlns:r="http://schemas.openxmlformats.org/officeDocument/2006/relationships" xmlns:p="http://schemas.openxmlformats.org/presentationml/2006/main">
  <p:tag name="TIMING" val="|4.5"/>
</p:tagLst>
</file>

<file path=ppt/tags/tag16.xml><?xml version="1.0" encoding="utf-8"?>
<p:tagLst xmlns:a="http://schemas.openxmlformats.org/drawingml/2006/main" xmlns:r="http://schemas.openxmlformats.org/officeDocument/2006/relationships" xmlns:p="http://schemas.openxmlformats.org/presentationml/2006/main">
  <p:tag name="TIMING" val="|4.5"/>
</p:tagLst>
</file>

<file path=ppt/tags/tag17.xml><?xml version="1.0" encoding="utf-8"?>
<p:tagLst xmlns:a="http://schemas.openxmlformats.org/drawingml/2006/main" xmlns:r="http://schemas.openxmlformats.org/officeDocument/2006/relationships" xmlns:p="http://schemas.openxmlformats.org/presentationml/2006/main">
  <p:tag name="TIMING" val="|4.5"/>
</p:tagLst>
</file>

<file path=ppt/tags/tag18.xml><?xml version="1.0" encoding="utf-8"?>
<p:tagLst xmlns:a="http://schemas.openxmlformats.org/drawingml/2006/main" xmlns:r="http://schemas.openxmlformats.org/officeDocument/2006/relationships" xmlns:p="http://schemas.openxmlformats.org/presentationml/2006/main">
  <p:tag name="TIMING" val="|4.5"/>
</p:tagLst>
</file>

<file path=ppt/tags/tag19.xml><?xml version="1.0" encoding="utf-8"?>
<p:tagLst xmlns:a="http://schemas.openxmlformats.org/drawingml/2006/main" xmlns:r="http://schemas.openxmlformats.org/officeDocument/2006/relationships" xmlns:p="http://schemas.openxmlformats.org/presentationml/2006/main">
  <p:tag name="TIMING" val="|4.5"/>
</p:tagLst>
</file>

<file path=ppt/tags/tag2.xml><?xml version="1.0" encoding="utf-8"?>
<p:tagLst xmlns:a="http://schemas.openxmlformats.org/drawingml/2006/main" xmlns:r="http://schemas.openxmlformats.org/officeDocument/2006/relationships" xmlns:p="http://schemas.openxmlformats.org/presentationml/2006/main">
  <p:tag name="TIMING" val="|4.5"/>
</p:tagLst>
</file>

<file path=ppt/tags/tag20.xml><?xml version="1.0" encoding="utf-8"?>
<p:tagLst xmlns:a="http://schemas.openxmlformats.org/drawingml/2006/main" xmlns:r="http://schemas.openxmlformats.org/officeDocument/2006/relationships" xmlns:p="http://schemas.openxmlformats.org/presentationml/2006/main">
  <p:tag name="TIMING" val="|4.5"/>
</p:tagLst>
</file>

<file path=ppt/tags/tag21.xml><?xml version="1.0" encoding="utf-8"?>
<p:tagLst xmlns:a="http://schemas.openxmlformats.org/drawingml/2006/main" xmlns:r="http://schemas.openxmlformats.org/officeDocument/2006/relationships" xmlns:p="http://schemas.openxmlformats.org/presentationml/2006/main">
  <p:tag name="TIMING" val="|4.5"/>
</p:tagLst>
</file>

<file path=ppt/tags/tag22.xml><?xml version="1.0" encoding="utf-8"?>
<p:tagLst xmlns:a="http://schemas.openxmlformats.org/drawingml/2006/main" xmlns:r="http://schemas.openxmlformats.org/officeDocument/2006/relationships" xmlns:p="http://schemas.openxmlformats.org/presentationml/2006/main">
  <p:tag name="TIMING" val="|4.5"/>
</p:tagLst>
</file>

<file path=ppt/tags/tag23.xml><?xml version="1.0" encoding="utf-8"?>
<p:tagLst xmlns:a="http://schemas.openxmlformats.org/drawingml/2006/main" xmlns:r="http://schemas.openxmlformats.org/officeDocument/2006/relationships" xmlns:p="http://schemas.openxmlformats.org/presentationml/2006/main">
  <p:tag name="TIMING" val="|4.5"/>
</p:tagLst>
</file>

<file path=ppt/tags/tag24.xml><?xml version="1.0" encoding="utf-8"?>
<p:tagLst xmlns:a="http://schemas.openxmlformats.org/drawingml/2006/main" xmlns:r="http://schemas.openxmlformats.org/officeDocument/2006/relationships" xmlns:p="http://schemas.openxmlformats.org/presentationml/2006/main">
  <p:tag name="TIMING" val="|4.5"/>
</p:tagLst>
</file>

<file path=ppt/tags/tag25.xml><?xml version="1.0" encoding="utf-8"?>
<p:tagLst xmlns:a="http://schemas.openxmlformats.org/drawingml/2006/main" xmlns:r="http://schemas.openxmlformats.org/officeDocument/2006/relationships" xmlns:p="http://schemas.openxmlformats.org/presentationml/2006/main">
  <p:tag name="TIMING" val="|4.5"/>
</p:tagLst>
</file>

<file path=ppt/tags/tag26.xml><?xml version="1.0" encoding="utf-8"?>
<p:tagLst xmlns:a="http://schemas.openxmlformats.org/drawingml/2006/main" xmlns:r="http://schemas.openxmlformats.org/officeDocument/2006/relationships" xmlns:p="http://schemas.openxmlformats.org/presentationml/2006/main">
  <p:tag name="TIMING" val="|4.5"/>
</p:tagLst>
</file>

<file path=ppt/tags/tag27.xml><?xml version="1.0" encoding="utf-8"?>
<p:tagLst xmlns:a="http://schemas.openxmlformats.org/drawingml/2006/main" xmlns:r="http://schemas.openxmlformats.org/officeDocument/2006/relationships" xmlns:p="http://schemas.openxmlformats.org/presentationml/2006/main">
  <p:tag name="TIMING" val="|4.5"/>
</p:tagLst>
</file>

<file path=ppt/tags/tag28.xml><?xml version="1.0" encoding="utf-8"?>
<p:tagLst xmlns:a="http://schemas.openxmlformats.org/drawingml/2006/main" xmlns:r="http://schemas.openxmlformats.org/officeDocument/2006/relationships" xmlns:p="http://schemas.openxmlformats.org/presentationml/2006/main">
  <p:tag name="TIMING" val="|4.5"/>
</p:tagLst>
</file>

<file path=ppt/tags/tag29.xml><?xml version="1.0" encoding="utf-8"?>
<p:tagLst xmlns:a="http://schemas.openxmlformats.org/drawingml/2006/main" xmlns:r="http://schemas.openxmlformats.org/officeDocument/2006/relationships" xmlns:p="http://schemas.openxmlformats.org/presentationml/2006/main">
  <p:tag name="TIMING" val="|4.5"/>
</p:tagLst>
</file>

<file path=ppt/tags/tag3.xml><?xml version="1.0" encoding="utf-8"?>
<p:tagLst xmlns:a="http://schemas.openxmlformats.org/drawingml/2006/main" xmlns:r="http://schemas.openxmlformats.org/officeDocument/2006/relationships" xmlns:p="http://schemas.openxmlformats.org/presentationml/2006/main">
  <p:tag name="TIMING" val="|4.5"/>
</p:tagLst>
</file>

<file path=ppt/tags/tag30.xml><?xml version="1.0" encoding="utf-8"?>
<p:tagLst xmlns:a="http://schemas.openxmlformats.org/drawingml/2006/main" xmlns:r="http://schemas.openxmlformats.org/officeDocument/2006/relationships" xmlns:p="http://schemas.openxmlformats.org/presentationml/2006/main">
  <p:tag name="TIMING" val="|4.5"/>
</p:tagLst>
</file>

<file path=ppt/tags/tag31.xml><?xml version="1.0" encoding="utf-8"?>
<p:tagLst xmlns:a="http://schemas.openxmlformats.org/drawingml/2006/main" xmlns:r="http://schemas.openxmlformats.org/officeDocument/2006/relationships" xmlns:p="http://schemas.openxmlformats.org/presentationml/2006/main">
  <p:tag name="TIMING" val="|4.5"/>
</p:tagLst>
</file>

<file path=ppt/tags/tag32.xml><?xml version="1.0" encoding="utf-8"?>
<p:tagLst xmlns:a="http://schemas.openxmlformats.org/drawingml/2006/main" xmlns:r="http://schemas.openxmlformats.org/officeDocument/2006/relationships" xmlns:p="http://schemas.openxmlformats.org/presentationml/2006/main">
  <p:tag name="TIMING" val="|4.5"/>
</p:tagLst>
</file>

<file path=ppt/tags/tag33.xml><?xml version="1.0" encoding="utf-8"?>
<p:tagLst xmlns:a="http://schemas.openxmlformats.org/drawingml/2006/main" xmlns:r="http://schemas.openxmlformats.org/officeDocument/2006/relationships" xmlns:p="http://schemas.openxmlformats.org/presentationml/2006/main">
  <p:tag name="TIMING" val="|4.5"/>
</p:tagLst>
</file>

<file path=ppt/tags/tag34.xml><?xml version="1.0" encoding="utf-8"?>
<p:tagLst xmlns:a="http://schemas.openxmlformats.org/drawingml/2006/main" xmlns:r="http://schemas.openxmlformats.org/officeDocument/2006/relationships" xmlns:p="http://schemas.openxmlformats.org/presentationml/2006/main">
  <p:tag name="TIMING" val="|4.5"/>
</p:tagLst>
</file>

<file path=ppt/tags/tag35.xml><?xml version="1.0" encoding="utf-8"?>
<p:tagLst xmlns:a="http://schemas.openxmlformats.org/drawingml/2006/main" xmlns:r="http://schemas.openxmlformats.org/officeDocument/2006/relationships" xmlns:p="http://schemas.openxmlformats.org/presentationml/2006/main">
  <p:tag name="TIMING" val="|4.5"/>
</p:tagLst>
</file>

<file path=ppt/tags/tag36.xml><?xml version="1.0" encoding="utf-8"?>
<p:tagLst xmlns:a="http://schemas.openxmlformats.org/drawingml/2006/main" xmlns:r="http://schemas.openxmlformats.org/officeDocument/2006/relationships" xmlns:p="http://schemas.openxmlformats.org/presentationml/2006/main">
  <p:tag name="TIMING" val="|4.5"/>
</p:tagLst>
</file>

<file path=ppt/tags/tag37.xml><?xml version="1.0" encoding="utf-8"?>
<p:tagLst xmlns:a="http://schemas.openxmlformats.org/drawingml/2006/main" xmlns:r="http://schemas.openxmlformats.org/officeDocument/2006/relationships" xmlns:p="http://schemas.openxmlformats.org/presentationml/2006/main">
  <p:tag name="TIMING" val="|4.5"/>
</p:tagLst>
</file>

<file path=ppt/tags/tag38.xml><?xml version="1.0" encoding="utf-8"?>
<p:tagLst xmlns:a="http://schemas.openxmlformats.org/drawingml/2006/main" xmlns:r="http://schemas.openxmlformats.org/officeDocument/2006/relationships" xmlns:p="http://schemas.openxmlformats.org/presentationml/2006/main">
  <p:tag name="TIMING" val="|4.5"/>
</p:tagLst>
</file>

<file path=ppt/tags/tag39.xml><?xml version="1.0" encoding="utf-8"?>
<p:tagLst xmlns:a="http://schemas.openxmlformats.org/drawingml/2006/main" xmlns:r="http://schemas.openxmlformats.org/officeDocument/2006/relationships" xmlns:p="http://schemas.openxmlformats.org/presentationml/2006/main">
  <p:tag name="TIMING" val="|4.5"/>
</p:tagLst>
</file>

<file path=ppt/tags/tag4.xml><?xml version="1.0" encoding="utf-8"?>
<p:tagLst xmlns:a="http://schemas.openxmlformats.org/drawingml/2006/main" xmlns:r="http://schemas.openxmlformats.org/officeDocument/2006/relationships" xmlns:p="http://schemas.openxmlformats.org/presentationml/2006/main">
  <p:tag name="TIMING" val="|4.5"/>
</p:tagLst>
</file>

<file path=ppt/tags/tag40.xml><?xml version="1.0" encoding="utf-8"?>
<p:tagLst xmlns:a="http://schemas.openxmlformats.org/drawingml/2006/main" xmlns:r="http://schemas.openxmlformats.org/officeDocument/2006/relationships" xmlns:p="http://schemas.openxmlformats.org/presentationml/2006/main">
  <p:tag name="TIMING" val="|4.5"/>
</p:tagLst>
</file>

<file path=ppt/tags/tag5.xml><?xml version="1.0" encoding="utf-8"?>
<p:tagLst xmlns:a="http://schemas.openxmlformats.org/drawingml/2006/main" xmlns:r="http://schemas.openxmlformats.org/officeDocument/2006/relationships" xmlns:p="http://schemas.openxmlformats.org/presentationml/2006/main">
  <p:tag name="TIMING" val="|4.5"/>
</p:tagLst>
</file>

<file path=ppt/tags/tag6.xml><?xml version="1.0" encoding="utf-8"?>
<p:tagLst xmlns:a="http://schemas.openxmlformats.org/drawingml/2006/main" xmlns:r="http://schemas.openxmlformats.org/officeDocument/2006/relationships" xmlns:p="http://schemas.openxmlformats.org/presentationml/2006/main">
  <p:tag name="TIMING" val="|4.5"/>
</p:tagLst>
</file>

<file path=ppt/tags/tag7.xml><?xml version="1.0" encoding="utf-8"?>
<p:tagLst xmlns:a="http://schemas.openxmlformats.org/drawingml/2006/main" xmlns:r="http://schemas.openxmlformats.org/officeDocument/2006/relationships" xmlns:p="http://schemas.openxmlformats.org/presentationml/2006/main">
  <p:tag name="TIMING" val="|4.5"/>
</p:tagLst>
</file>

<file path=ppt/tags/tag8.xml><?xml version="1.0" encoding="utf-8"?>
<p:tagLst xmlns:a="http://schemas.openxmlformats.org/drawingml/2006/main" xmlns:r="http://schemas.openxmlformats.org/officeDocument/2006/relationships" xmlns:p="http://schemas.openxmlformats.org/presentationml/2006/main">
  <p:tag name="TIMING" val="|4.5"/>
</p:tagLst>
</file>

<file path=ppt/tags/tag9.xml><?xml version="1.0" encoding="utf-8"?>
<p:tagLst xmlns:a="http://schemas.openxmlformats.org/drawingml/2006/main" xmlns:r="http://schemas.openxmlformats.org/officeDocument/2006/relationships" xmlns:p="http://schemas.openxmlformats.org/presentationml/2006/main">
  <p:tag name="TIMING" val="|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7729</TotalTime>
  <Words>1948</Words>
  <Application>Microsoft Office PowerPoint</Application>
  <PresentationFormat>宽屏</PresentationFormat>
  <Paragraphs>319</Paragraphs>
  <Slides>52</Slides>
  <Notes>46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52</vt:i4>
      </vt:variant>
    </vt:vector>
  </HeadingPairs>
  <TitlesOfParts>
    <vt:vector size="62" baseType="lpstr">
      <vt:lpstr>等线</vt:lpstr>
      <vt:lpstr>等线 Light</vt:lpstr>
      <vt:lpstr>黑体</vt:lpstr>
      <vt:lpstr>华文楷体</vt:lpstr>
      <vt:lpstr>禹卫书法行书简体
</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niu weina</dc:creator>
  <cp:lastModifiedBy>NWN</cp:lastModifiedBy>
  <cp:revision>195</cp:revision>
  <dcterms:created xsi:type="dcterms:W3CDTF">2020-06-22T07:45:51Z</dcterms:created>
  <dcterms:modified xsi:type="dcterms:W3CDTF">2023-10-13T12:34:22Z</dcterms:modified>
</cp:coreProperties>
</file>