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tags/tag16.xml" ContentType="application/vnd.openxmlformats-officedocument.presentationml.tags+xml"/>
  <Override PartName="/ppt/notesSlides/notesSlide18.xml" ContentType="application/vnd.openxmlformats-officedocument.presentationml.notesSlide+xml"/>
  <Override PartName="/ppt/tags/tag17.xml" ContentType="application/vnd.openxmlformats-officedocument.presentationml.tags+xml"/>
  <Override PartName="/ppt/notesSlides/notesSlide19.xml" ContentType="application/vnd.openxmlformats-officedocument.presentationml.notesSlide+xml"/>
  <Override PartName="/ppt/tags/tag18.xml" ContentType="application/vnd.openxmlformats-officedocument.presentationml.tags+xml"/>
  <Override PartName="/ppt/notesSlides/notesSlide20.xml" ContentType="application/vnd.openxmlformats-officedocument.presentationml.notesSlide+xml"/>
  <Override PartName="/ppt/tags/tag19.xml" ContentType="application/vnd.openxmlformats-officedocument.presentationml.tags+xml"/>
  <Override PartName="/ppt/notesSlides/notesSlide21.xml" ContentType="application/vnd.openxmlformats-officedocument.presentationml.notesSlide+xml"/>
  <Override PartName="/ppt/tags/tag20.xml" ContentType="application/vnd.openxmlformats-officedocument.presentationml.tags+xml"/>
  <Override PartName="/ppt/notesSlides/notesSlide22.xml" ContentType="application/vnd.openxmlformats-officedocument.presentationml.notesSlide+xml"/>
  <Override PartName="/ppt/tags/tag21.xml" ContentType="application/vnd.openxmlformats-officedocument.presentationml.tags+xml"/>
  <Override PartName="/ppt/notesSlides/notesSlide23.xml" ContentType="application/vnd.openxmlformats-officedocument.presentationml.notesSlide+xml"/>
  <Override PartName="/ppt/tags/tag22.xml" ContentType="application/vnd.openxmlformats-officedocument.presentationml.tags+xml"/>
  <Override PartName="/ppt/notesSlides/notesSlide24.xml" ContentType="application/vnd.openxmlformats-officedocument.presentationml.notesSlide+xml"/>
  <Override PartName="/ppt/tags/tag23.xml" ContentType="application/vnd.openxmlformats-officedocument.presentationml.tags+xml"/>
  <Override PartName="/ppt/notesSlides/notesSlide25.xml" ContentType="application/vnd.openxmlformats-officedocument.presentationml.notesSlide+xml"/>
  <Override PartName="/ppt/tags/tag24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1187" r:id="rId3"/>
    <p:sldId id="1289" r:id="rId4"/>
    <p:sldId id="1142" r:id="rId5"/>
    <p:sldId id="1284" r:id="rId6"/>
    <p:sldId id="1290" r:id="rId7"/>
    <p:sldId id="1291" r:id="rId8"/>
    <p:sldId id="1292" r:id="rId9"/>
    <p:sldId id="1293" r:id="rId10"/>
    <p:sldId id="1294" r:id="rId11"/>
    <p:sldId id="1295" r:id="rId12"/>
    <p:sldId id="1296" r:id="rId13"/>
    <p:sldId id="1297" r:id="rId14"/>
    <p:sldId id="1298" r:id="rId15"/>
    <p:sldId id="1299" r:id="rId16"/>
    <p:sldId id="1300" r:id="rId17"/>
    <p:sldId id="1301" r:id="rId18"/>
    <p:sldId id="1285" r:id="rId19"/>
    <p:sldId id="1302" r:id="rId20"/>
    <p:sldId id="1303" r:id="rId21"/>
    <p:sldId id="1286" r:id="rId22"/>
    <p:sldId id="1288" r:id="rId23"/>
    <p:sldId id="1304" r:id="rId24"/>
    <p:sldId id="1305" r:id="rId25"/>
    <p:sldId id="1306" r:id="rId26"/>
    <p:sldId id="130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E09A42-F2A3-F344-A1D5-6D527D4E6C1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D01948-E2B2-4B45-914C-B3B7DE0BF3EF}">
      <dgm:prSet custT="1"/>
      <dgm:spPr>
        <a:solidFill>
          <a:schemeClr val="bg1"/>
        </a:solidFill>
        <a:ln w="38100" cmpd="thickThin">
          <a:solidFill>
            <a:schemeClr val="accent5">
              <a:lumMod val="75000"/>
            </a:schemeClr>
          </a:solidFill>
        </a:ln>
      </dgm:spPr>
      <dgm:t>
        <a:bodyPr/>
        <a:lstStyle/>
        <a:p>
          <a:pPr rtl="0"/>
          <a:r>
            <a:rPr lang="zh-CN" altLang="en-US" sz="2000" b="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逻辑安全</a:t>
          </a:r>
          <a:endParaRPr lang="en-US" sz="2000" b="0" dirty="0">
            <a:solidFill>
              <a:sysClr val="windowText" lastClr="00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BCF0416C-3351-5747-B648-97FBC35991DE}" type="parTrans" cxnId="{62B6C8D8-D4E8-A44C-A70B-24E35A25E344}">
      <dgm:prSet/>
      <dgm:spPr/>
      <dgm:t>
        <a:bodyPr/>
        <a:lstStyle/>
        <a:p>
          <a:endParaRPr lang="en-US" sz="1700" b="0">
            <a:solidFill>
              <a:sysClr val="windowText" lastClr="00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60A547CA-75E5-D043-9F91-9BB94CF83B01}" type="sibTrans" cxnId="{62B6C8D8-D4E8-A44C-A70B-24E35A25E344}">
      <dgm:prSet/>
      <dgm:spPr/>
      <dgm:t>
        <a:bodyPr/>
        <a:lstStyle/>
        <a:p>
          <a:endParaRPr lang="en-US" sz="1700" b="0">
            <a:solidFill>
              <a:sysClr val="windowText" lastClr="00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B2F296F2-8E56-8448-BAF2-E4BA4309081E}">
      <dgm:prSet custT="1"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zh-CN" altLang="en-US" sz="1700" b="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保护基于计算机的数据免受软件和通信的威胁 </a:t>
          </a:r>
          <a:endParaRPr lang="en-US" sz="1700" b="0" dirty="0">
            <a:solidFill>
              <a:sysClr val="windowText" lastClr="00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1E6F507B-B650-0544-B58B-46B8DC61A3F1}" type="parTrans" cxnId="{25440C06-9F8D-D94B-B5C7-9BE6EB33F3F1}">
      <dgm:prSet/>
      <dgm:spPr/>
      <dgm:t>
        <a:bodyPr/>
        <a:lstStyle/>
        <a:p>
          <a:endParaRPr lang="en-US" sz="1700" b="0">
            <a:solidFill>
              <a:sysClr val="windowText" lastClr="00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F6FF95E-76EE-E548-9220-44215227101C}" type="sibTrans" cxnId="{25440C06-9F8D-D94B-B5C7-9BE6EB33F3F1}">
      <dgm:prSet/>
      <dgm:spPr/>
      <dgm:t>
        <a:bodyPr/>
        <a:lstStyle/>
        <a:p>
          <a:endParaRPr lang="en-US" sz="1700" b="0">
            <a:solidFill>
              <a:sysClr val="windowText" lastClr="00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B6383917-2ECD-8A42-B242-3522D422C2EE}">
      <dgm:prSet custT="1"/>
      <dgm:spPr>
        <a:solidFill>
          <a:schemeClr val="bg1"/>
        </a:solidFill>
        <a:ln w="38100" cmpd="thickThin">
          <a:solidFill>
            <a:schemeClr val="accent5">
              <a:lumMod val="75000"/>
            </a:schemeClr>
          </a:solidFill>
        </a:ln>
      </dgm:spPr>
      <dgm:t>
        <a:bodyPr/>
        <a:lstStyle/>
        <a:p>
          <a:pPr rtl="0"/>
          <a:r>
            <a:rPr lang="zh-CN" altLang="en-US" sz="2000" b="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物理安全</a:t>
          </a:r>
          <a:endParaRPr lang="en-US" sz="2000" b="0" dirty="0">
            <a:solidFill>
              <a:sysClr val="windowText" lastClr="00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25E22FCA-3B64-9840-B5F5-AFF61F97F2B1}" type="parTrans" cxnId="{4297880C-C169-5142-AA2F-257FE03B677D}">
      <dgm:prSet/>
      <dgm:spPr/>
      <dgm:t>
        <a:bodyPr/>
        <a:lstStyle/>
        <a:p>
          <a:endParaRPr lang="en-US" sz="1700" b="0">
            <a:solidFill>
              <a:sysClr val="windowText" lastClr="00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DEEFAD0C-B7A9-6B47-940A-E2F0139A951C}" type="sibTrans" cxnId="{4297880C-C169-5142-AA2F-257FE03B677D}">
      <dgm:prSet/>
      <dgm:spPr/>
      <dgm:t>
        <a:bodyPr/>
        <a:lstStyle/>
        <a:p>
          <a:endParaRPr lang="en-US" sz="1700" b="0">
            <a:solidFill>
              <a:sysClr val="windowText" lastClr="00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A64CA9C8-A5CB-104D-87E7-237E3E40DA9D}">
      <dgm:prSet custT="1"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pPr rtl="0"/>
          <a:r>
            <a:rPr lang="zh-CN" altLang="en-US" sz="1700" b="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也被称为基础设施安全 </a:t>
          </a:r>
          <a:endParaRPr lang="en-US" sz="1700" b="0" dirty="0">
            <a:solidFill>
              <a:sysClr val="windowText" lastClr="00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58E44461-F524-AA47-B3EC-ED4B0EBC3D49}" type="parTrans" cxnId="{9D6F066F-239C-4049-8AA1-59B1BC0D284F}">
      <dgm:prSet/>
      <dgm:spPr/>
      <dgm:t>
        <a:bodyPr/>
        <a:lstStyle/>
        <a:p>
          <a:endParaRPr lang="en-US" sz="1700" b="0">
            <a:solidFill>
              <a:sysClr val="windowText" lastClr="00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528DF3D2-D43E-3B42-8EA8-E9A39BDFA746}" type="sibTrans" cxnId="{9D6F066F-239C-4049-8AA1-59B1BC0D284F}">
      <dgm:prSet/>
      <dgm:spPr/>
      <dgm:t>
        <a:bodyPr/>
        <a:lstStyle/>
        <a:p>
          <a:endParaRPr lang="en-US" sz="1700" b="0">
            <a:solidFill>
              <a:sysClr val="windowText" lastClr="00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3DCC92F0-8C60-CB4A-BCEF-011A26734E28}">
      <dgm:prSet custT="1"/>
      <dgm:spPr>
        <a:solidFill>
          <a:schemeClr val="bg1"/>
        </a:solidFill>
        <a:ln w="38100" cmpd="thickThin">
          <a:solidFill>
            <a:schemeClr val="accent5">
              <a:lumMod val="75000"/>
            </a:schemeClr>
          </a:solidFill>
        </a:ln>
      </dgm:spPr>
      <dgm:t>
        <a:bodyPr/>
        <a:lstStyle/>
        <a:p>
          <a:pPr rtl="0"/>
          <a:r>
            <a:rPr lang="zh-CN" altLang="en-US" sz="2000" b="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场所安全</a:t>
          </a:r>
          <a:endParaRPr lang="en-US" sz="2000" b="0" dirty="0">
            <a:solidFill>
              <a:sysClr val="windowText" lastClr="00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29299B48-3CEB-C04B-910A-27ED3C5DEF47}" type="parTrans" cxnId="{FF1CE7C3-B4BA-4042-BD7C-0EA5ADB72344}">
      <dgm:prSet/>
      <dgm:spPr/>
      <dgm:t>
        <a:bodyPr/>
        <a:lstStyle/>
        <a:p>
          <a:endParaRPr lang="en-US" sz="1700" b="0">
            <a:solidFill>
              <a:sysClr val="windowText" lastClr="00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3033AA9F-313B-E34D-969F-7B7472B42BF2}" type="sibTrans" cxnId="{FF1CE7C3-B4BA-4042-BD7C-0EA5ADB72344}">
      <dgm:prSet/>
      <dgm:spPr/>
      <dgm:t>
        <a:bodyPr/>
        <a:lstStyle/>
        <a:p>
          <a:endParaRPr lang="en-US" sz="1700" b="0">
            <a:solidFill>
              <a:sysClr val="windowText" lastClr="00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F94554E-48B0-514E-9643-9DD4C543BF9D}">
      <dgm:prSet custT="1"/>
      <dgm:spPr>
        <a:ln w="12700"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zh-CN" altLang="en-US" sz="1700" b="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也被称为企业或设施安全 </a:t>
          </a:r>
          <a:endParaRPr lang="en-US" sz="1700" b="0" dirty="0">
            <a:solidFill>
              <a:sysClr val="windowText" lastClr="00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C9CF90F-8BAF-234E-AA4A-635D56544FC4}" type="parTrans" cxnId="{7773978B-2CFF-C74B-A771-5E146233A692}">
      <dgm:prSet/>
      <dgm:spPr/>
      <dgm:t>
        <a:bodyPr/>
        <a:lstStyle/>
        <a:p>
          <a:endParaRPr lang="en-US" sz="1700" b="0">
            <a:solidFill>
              <a:sysClr val="windowText" lastClr="00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3803D43D-260A-8D4F-956B-DE5BEE617923}" type="sibTrans" cxnId="{7773978B-2CFF-C74B-A771-5E146233A692}">
      <dgm:prSet/>
      <dgm:spPr/>
      <dgm:t>
        <a:bodyPr/>
        <a:lstStyle/>
        <a:p>
          <a:endParaRPr lang="en-US" sz="1700" b="0">
            <a:solidFill>
              <a:sysClr val="windowText" lastClr="00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F4962AE-B0F8-4766-B899-A1607A82A48A}">
      <dgm:prSet custT="1"/>
      <dgm:spPr/>
      <dgm:t>
        <a:bodyPr/>
        <a:lstStyle/>
        <a:p>
          <a:pPr rtl="0"/>
          <a:r>
            <a:rPr lang="zh-CN" altLang="en-US" sz="1700" b="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保护包含数据的信息系统以及使用、操作和维护系统的人员 </a:t>
          </a:r>
        </a:p>
      </dgm:t>
    </dgm:pt>
    <dgm:pt modelId="{324D2E3C-C13A-4F19-BFA8-2458197A9303}" type="parTrans" cxnId="{77586759-0192-43CC-837D-A021640FBF46}">
      <dgm:prSet/>
      <dgm:spPr/>
      <dgm:t>
        <a:bodyPr/>
        <a:lstStyle/>
        <a:p>
          <a:endParaRPr lang="zh-CN" altLang="en-US" sz="1700" b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E4FDCC5-5E54-48FA-9630-A44EA1B6471E}" type="sibTrans" cxnId="{77586759-0192-43CC-837D-A021640FBF46}">
      <dgm:prSet/>
      <dgm:spPr/>
      <dgm:t>
        <a:bodyPr/>
        <a:lstStyle/>
        <a:p>
          <a:endParaRPr lang="zh-CN" altLang="en-US" sz="1700" b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11FF4434-E939-4A91-B964-13D130AB88D1}">
      <dgm:prSet custT="1"/>
      <dgm:spPr/>
      <dgm:t>
        <a:bodyPr/>
        <a:lstStyle/>
        <a:p>
          <a:pPr rtl="0"/>
          <a:r>
            <a:rPr lang="zh-CN" altLang="en-US" sz="1700" b="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必须防止任何可能危及逻辑安全性的物理访问或入侵 </a:t>
          </a:r>
        </a:p>
      </dgm:t>
    </dgm:pt>
    <dgm:pt modelId="{2D9FA34A-89BF-4C39-BE2B-BB2C445B1884}" type="parTrans" cxnId="{8FF5EBF8-56DD-498D-B0F5-99B98241702C}">
      <dgm:prSet/>
      <dgm:spPr/>
      <dgm:t>
        <a:bodyPr/>
        <a:lstStyle/>
        <a:p>
          <a:endParaRPr lang="zh-CN" altLang="en-US" sz="1700" b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045CF647-EBFB-468F-B684-181FE6AF3421}" type="sibTrans" cxnId="{8FF5EBF8-56DD-498D-B0F5-99B98241702C}">
      <dgm:prSet/>
      <dgm:spPr/>
      <dgm:t>
        <a:bodyPr/>
        <a:lstStyle/>
        <a:p>
          <a:endParaRPr lang="zh-CN" altLang="en-US" sz="1700" b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CFE4A34-1578-4647-B63E-626B6A248335}">
      <dgm:prSet custT="1"/>
      <dgm:spPr>
        <a:ln w="12700"/>
      </dgm:spPr>
      <dgm:t>
        <a:bodyPr/>
        <a:lstStyle/>
        <a:p>
          <a:pPr rtl="0"/>
          <a:r>
            <a:rPr lang="zh-CN" altLang="en-US" sz="1700" b="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保护整个区域、设施或建筑物内的人和财产，通常是法律、法规和信托义务所要求的 </a:t>
          </a:r>
        </a:p>
      </dgm:t>
    </dgm:pt>
    <dgm:pt modelId="{04F32ED4-4243-43A3-BD65-2774FA955F0A}" type="parTrans" cxnId="{15AB5C1A-5495-4329-B2EC-504B0FE934EE}">
      <dgm:prSet/>
      <dgm:spPr/>
      <dgm:t>
        <a:bodyPr/>
        <a:lstStyle/>
        <a:p>
          <a:endParaRPr lang="zh-CN" altLang="en-US" sz="1700" b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58C541E-C03B-414C-B384-71649A0C9BDB}" type="sibTrans" cxnId="{15AB5C1A-5495-4329-B2EC-504B0FE934EE}">
      <dgm:prSet/>
      <dgm:spPr/>
      <dgm:t>
        <a:bodyPr/>
        <a:lstStyle/>
        <a:p>
          <a:endParaRPr lang="zh-CN" altLang="en-US" sz="1700" b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2C3B4E04-47D9-4CF3-8FAF-584AB536979A}">
      <dgm:prSet custT="1"/>
      <dgm:spPr>
        <a:ln w="12700"/>
      </dgm:spPr>
      <dgm:t>
        <a:bodyPr/>
        <a:lstStyle/>
        <a:p>
          <a:pPr rtl="0"/>
          <a:r>
            <a:rPr lang="zh-CN" altLang="en-US" sz="1700" b="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提供周边安全，门禁，烟雾和火灾探测，灭火，一些环境保护，通常是监视系统，警报和警卫 </a:t>
          </a:r>
        </a:p>
      </dgm:t>
    </dgm:pt>
    <dgm:pt modelId="{BA3B0B59-6940-46AD-9B0F-69ACC5BD038E}" type="parTrans" cxnId="{70D63F3F-932A-4566-BE07-3805C8EA375B}">
      <dgm:prSet/>
      <dgm:spPr/>
      <dgm:t>
        <a:bodyPr/>
        <a:lstStyle/>
        <a:p>
          <a:endParaRPr lang="zh-CN" altLang="en-US" sz="1700" b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5095967-7C0C-40D4-B94E-EDDD5D3C948A}" type="sibTrans" cxnId="{70D63F3F-932A-4566-BE07-3805C8EA375B}">
      <dgm:prSet/>
      <dgm:spPr/>
      <dgm:t>
        <a:bodyPr/>
        <a:lstStyle/>
        <a:p>
          <a:endParaRPr lang="zh-CN" altLang="en-US" sz="1700" b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6459763-9CEF-9548-A4EB-7158102095EA}" type="pres">
      <dgm:prSet presAssocID="{57E09A42-F2A3-F344-A1D5-6D527D4E6C1C}" presName="linear" presStyleCnt="0">
        <dgm:presLayoutVars>
          <dgm:dir/>
          <dgm:animLvl val="lvl"/>
          <dgm:resizeHandles val="exact"/>
        </dgm:presLayoutVars>
      </dgm:prSet>
      <dgm:spPr/>
    </dgm:pt>
    <dgm:pt modelId="{76836C9D-ABE9-0644-B407-1EE7C94F58A1}" type="pres">
      <dgm:prSet presAssocID="{ADD01948-E2B2-4B45-914C-B3B7DE0BF3EF}" presName="parentLin" presStyleCnt="0"/>
      <dgm:spPr/>
    </dgm:pt>
    <dgm:pt modelId="{8CDA6C29-1704-8644-9B5F-9AD107EC591F}" type="pres">
      <dgm:prSet presAssocID="{ADD01948-E2B2-4B45-914C-B3B7DE0BF3EF}" presName="parentLeftMargin" presStyleLbl="node1" presStyleIdx="0" presStyleCnt="3"/>
      <dgm:spPr/>
    </dgm:pt>
    <dgm:pt modelId="{0393686E-745F-D744-A837-9F78DA48E019}" type="pres">
      <dgm:prSet presAssocID="{ADD01948-E2B2-4B45-914C-B3B7DE0BF3EF}" presName="parentText" presStyleLbl="node1" presStyleIdx="0" presStyleCnt="3" custScaleX="24753" custScaleY="66665">
        <dgm:presLayoutVars>
          <dgm:chMax val="0"/>
          <dgm:bulletEnabled val="1"/>
        </dgm:presLayoutVars>
      </dgm:prSet>
      <dgm:spPr/>
    </dgm:pt>
    <dgm:pt modelId="{EFCFB112-9CDF-DC47-AE63-63342462390A}" type="pres">
      <dgm:prSet presAssocID="{ADD01948-E2B2-4B45-914C-B3B7DE0BF3EF}" presName="negativeSpace" presStyleCnt="0"/>
      <dgm:spPr/>
    </dgm:pt>
    <dgm:pt modelId="{B9B2D0D9-2979-7748-8FAE-1FA281653660}" type="pres">
      <dgm:prSet presAssocID="{ADD01948-E2B2-4B45-914C-B3B7DE0BF3EF}" presName="childText" presStyleLbl="conFgAcc1" presStyleIdx="0" presStyleCnt="3">
        <dgm:presLayoutVars>
          <dgm:bulletEnabled val="1"/>
        </dgm:presLayoutVars>
      </dgm:prSet>
      <dgm:spPr/>
    </dgm:pt>
    <dgm:pt modelId="{42B3ECCB-61E1-C64D-B50A-EFC1980DC237}" type="pres">
      <dgm:prSet presAssocID="{60A547CA-75E5-D043-9F91-9BB94CF83B01}" presName="spaceBetweenRectangles" presStyleCnt="0"/>
      <dgm:spPr/>
    </dgm:pt>
    <dgm:pt modelId="{F8A77696-2868-494C-B08A-2EC2D12DFEF6}" type="pres">
      <dgm:prSet presAssocID="{B6383917-2ECD-8A42-B242-3522D422C2EE}" presName="parentLin" presStyleCnt="0"/>
      <dgm:spPr/>
    </dgm:pt>
    <dgm:pt modelId="{D83BAB51-4D9E-5446-9B7C-C0B808C7806A}" type="pres">
      <dgm:prSet presAssocID="{B6383917-2ECD-8A42-B242-3522D422C2EE}" presName="parentLeftMargin" presStyleLbl="node1" presStyleIdx="0" presStyleCnt="3"/>
      <dgm:spPr/>
    </dgm:pt>
    <dgm:pt modelId="{D8FFAF89-7268-A84D-A821-C8246E3452AC}" type="pres">
      <dgm:prSet presAssocID="{B6383917-2ECD-8A42-B242-3522D422C2EE}" presName="parentText" presStyleLbl="node1" presStyleIdx="1" presStyleCnt="3" custScaleX="24753" custScaleY="66665">
        <dgm:presLayoutVars>
          <dgm:chMax val="0"/>
          <dgm:bulletEnabled val="1"/>
        </dgm:presLayoutVars>
      </dgm:prSet>
      <dgm:spPr/>
    </dgm:pt>
    <dgm:pt modelId="{85063BC0-4509-0D43-A8CB-0E5E665A76A4}" type="pres">
      <dgm:prSet presAssocID="{B6383917-2ECD-8A42-B242-3522D422C2EE}" presName="negativeSpace" presStyleCnt="0"/>
      <dgm:spPr/>
    </dgm:pt>
    <dgm:pt modelId="{F5F473F5-8A9D-FB46-88BB-91E74FAA6BCF}" type="pres">
      <dgm:prSet presAssocID="{B6383917-2ECD-8A42-B242-3522D422C2EE}" presName="childText" presStyleLbl="conFgAcc1" presStyleIdx="1" presStyleCnt="3">
        <dgm:presLayoutVars>
          <dgm:bulletEnabled val="1"/>
        </dgm:presLayoutVars>
      </dgm:prSet>
      <dgm:spPr/>
    </dgm:pt>
    <dgm:pt modelId="{09ED81D5-8B10-8440-A84F-EC1DB74D6D70}" type="pres">
      <dgm:prSet presAssocID="{DEEFAD0C-B7A9-6B47-940A-E2F0139A951C}" presName="spaceBetweenRectangles" presStyleCnt="0"/>
      <dgm:spPr/>
    </dgm:pt>
    <dgm:pt modelId="{DA8720FD-3CE7-5341-8CD1-A26FB9215FEC}" type="pres">
      <dgm:prSet presAssocID="{3DCC92F0-8C60-CB4A-BCEF-011A26734E28}" presName="parentLin" presStyleCnt="0"/>
      <dgm:spPr/>
    </dgm:pt>
    <dgm:pt modelId="{42B8504A-C96D-014D-B115-B714BA6761F0}" type="pres">
      <dgm:prSet presAssocID="{3DCC92F0-8C60-CB4A-BCEF-011A26734E28}" presName="parentLeftMargin" presStyleLbl="node1" presStyleIdx="1" presStyleCnt="3"/>
      <dgm:spPr/>
    </dgm:pt>
    <dgm:pt modelId="{1E99A383-DC6F-0D41-9134-5B9ECBA7EEE8}" type="pres">
      <dgm:prSet presAssocID="{3DCC92F0-8C60-CB4A-BCEF-011A26734E28}" presName="parentText" presStyleLbl="node1" presStyleIdx="2" presStyleCnt="3" custScaleX="24753" custScaleY="66665">
        <dgm:presLayoutVars>
          <dgm:chMax val="0"/>
          <dgm:bulletEnabled val="1"/>
        </dgm:presLayoutVars>
      </dgm:prSet>
      <dgm:spPr/>
    </dgm:pt>
    <dgm:pt modelId="{66A82557-5074-4340-B0CC-A2103C306F87}" type="pres">
      <dgm:prSet presAssocID="{3DCC92F0-8C60-CB4A-BCEF-011A26734E28}" presName="negativeSpace" presStyleCnt="0"/>
      <dgm:spPr/>
    </dgm:pt>
    <dgm:pt modelId="{20310E11-10F2-B640-BB4A-95A5FA0E7242}" type="pres">
      <dgm:prSet presAssocID="{3DCC92F0-8C60-CB4A-BCEF-011A26734E2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5440C06-9F8D-D94B-B5C7-9BE6EB33F3F1}" srcId="{ADD01948-E2B2-4B45-914C-B3B7DE0BF3EF}" destId="{B2F296F2-8E56-8448-BAF2-E4BA4309081E}" srcOrd="0" destOrd="0" parTransId="{1E6F507B-B650-0544-B58B-46B8DC61A3F1}" sibTransId="{9F6FF95E-76EE-E548-9220-44215227101C}"/>
    <dgm:cxn modelId="{4297880C-C169-5142-AA2F-257FE03B677D}" srcId="{57E09A42-F2A3-F344-A1D5-6D527D4E6C1C}" destId="{B6383917-2ECD-8A42-B242-3522D422C2EE}" srcOrd="1" destOrd="0" parTransId="{25E22FCA-3B64-9840-B5F5-AFF61F97F2B1}" sibTransId="{DEEFAD0C-B7A9-6B47-940A-E2F0139A951C}"/>
    <dgm:cxn modelId="{EE050015-BF4B-9B46-BED7-1DD7EE73BA4D}" type="presOf" srcId="{B6383917-2ECD-8A42-B242-3522D422C2EE}" destId="{D83BAB51-4D9E-5446-9B7C-C0B808C7806A}" srcOrd="0" destOrd="0" presId="urn:microsoft.com/office/officeart/2005/8/layout/list1"/>
    <dgm:cxn modelId="{15AB5C1A-5495-4329-B2EC-504B0FE934EE}" srcId="{3DCC92F0-8C60-CB4A-BCEF-011A26734E28}" destId="{ECFE4A34-1578-4647-B63E-626B6A248335}" srcOrd="1" destOrd="0" parTransId="{04F32ED4-4243-43A3-BD65-2774FA955F0A}" sibTransId="{858C541E-C03B-414C-B384-71649A0C9BDB}"/>
    <dgm:cxn modelId="{6574BF2B-EA77-432C-9FC7-D4DBBC74C7DF}" type="presOf" srcId="{ECFE4A34-1578-4647-B63E-626B6A248335}" destId="{20310E11-10F2-B640-BB4A-95A5FA0E7242}" srcOrd="0" destOrd="1" presId="urn:microsoft.com/office/officeart/2005/8/layout/list1"/>
    <dgm:cxn modelId="{2A0FE52C-9D99-5B4D-B250-9630AFD47AE2}" type="presOf" srcId="{3DCC92F0-8C60-CB4A-BCEF-011A26734E28}" destId="{1E99A383-DC6F-0D41-9134-5B9ECBA7EEE8}" srcOrd="1" destOrd="0" presId="urn:microsoft.com/office/officeart/2005/8/layout/list1"/>
    <dgm:cxn modelId="{70D63F3F-932A-4566-BE07-3805C8EA375B}" srcId="{3DCC92F0-8C60-CB4A-BCEF-011A26734E28}" destId="{2C3B4E04-47D9-4CF3-8FAF-584AB536979A}" srcOrd="2" destOrd="0" parTransId="{BA3B0B59-6940-46AD-9B0F-69ACC5BD038E}" sibTransId="{E5095967-7C0C-40D4-B94E-EDDD5D3C948A}"/>
    <dgm:cxn modelId="{E5147544-EB9B-7447-85A5-076D09B0D603}" type="presOf" srcId="{57E09A42-F2A3-F344-A1D5-6D527D4E6C1C}" destId="{86459763-9CEF-9548-A4EB-7158102095EA}" srcOrd="0" destOrd="0" presId="urn:microsoft.com/office/officeart/2005/8/layout/list1"/>
    <dgm:cxn modelId="{FA6F6F46-F419-034F-B66A-B683B5344FFA}" type="presOf" srcId="{B6383917-2ECD-8A42-B242-3522D422C2EE}" destId="{D8FFAF89-7268-A84D-A821-C8246E3452AC}" srcOrd="1" destOrd="0" presId="urn:microsoft.com/office/officeart/2005/8/layout/list1"/>
    <dgm:cxn modelId="{188DFA68-45C7-C045-8141-BAED10943B21}" type="presOf" srcId="{B2F296F2-8E56-8448-BAF2-E4BA4309081E}" destId="{B9B2D0D9-2979-7748-8FAE-1FA281653660}" srcOrd="0" destOrd="0" presId="urn:microsoft.com/office/officeart/2005/8/layout/list1"/>
    <dgm:cxn modelId="{9D6F066F-239C-4049-8AA1-59B1BC0D284F}" srcId="{B6383917-2ECD-8A42-B242-3522D422C2EE}" destId="{A64CA9C8-A5CB-104D-87E7-237E3E40DA9D}" srcOrd="0" destOrd="0" parTransId="{58E44461-F524-AA47-B3EC-ED4B0EBC3D49}" sibTransId="{528DF3D2-D43E-3B42-8EA8-E9A39BDFA746}"/>
    <dgm:cxn modelId="{77586759-0192-43CC-837D-A021640FBF46}" srcId="{B6383917-2ECD-8A42-B242-3522D422C2EE}" destId="{EF4962AE-B0F8-4766-B899-A1607A82A48A}" srcOrd="1" destOrd="0" parTransId="{324D2E3C-C13A-4F19-BFA8-2458197A9303}" sibTransId="{7E4FDCC5-5E54-48FA-9630-A44EA1B6471E}"/>
    <dgm:cxn modelId="{E2DE357B-4CB6-4A47-9C28-7D0D60B5581E}" type="presOf" srcId="{ADD01948-E2B2-4B45-914C-B3B7DE0BF3EF}" destId="{8CDA6C29-1704-8644-9B5F-9AD107EC591F}" srcOrd="0" destOrd="0" presId="urn:microsoft.com/office/officeart/2005/8/layout/list1"/>
    <dgm:cxn modelId="{8CD81782-C9A3-41FF-967E-3E45BFC7A232}" type="presOf" srcId="{2C3B4E04-47D9-4CF3-8FAF-584AB536979A}" destId="{20310E11-10F2-B640-BB4A-95A5FA0E7242}" srcOrd="0" destOrd="2" presId="urn:microsoft.com/office/officeart/2005/8/layout/list1"/>
    <dgm:cxn modelId="{7773978B-2CFF-C74B-A771-5E146233A692}" srcId="{3DCC92F0-8C60-CB4A-BCEF-011A26734E28}" destId="{8F94554E-48B0-514E-9643-9DD4C543BF9D}" srcOrd="0" destOrd="0" parTransId="{8C9CF90F-8BAF-234E-AA4A-635D56544FC4}" sibTransId="{3803D43D-260A-8D4F-956B-DE5BEE617923}"/>
    <dgm:cxn modelId="{DA1C959C-3B15-4751-BE40-7E606A7F20D9}" type="presOf" srcId="{EF4962AE-B0F8-4766-B899-A1607A82A48A}" destId="{F5F473F5-8A9D-FB46-88BB-91E74FAA6BCF}" srcOrd="0" destOrd="1" presId="urn:microsoft.com/office/officeart/2005/8/layout/list1"/>
    <dgm:cxn modelId="{FF1CE7C3-B4BA-4042-BD7C-0EA5ADB72344}" srcId="{57E09A42-F2A3-F344-A1D5-6D527D4E6C1C}" destId="{3DCC92F0-8C60-CB4A-BCEF-011A26734E28}" srcOrd="2" destOrd="0" parTransId="{29299B48-3CEB-C04B-910A-27ED3C5DEF47}" sibTransId="{3033AA9F-313B-E34D-969F-7B7472B42BF2}"/>
    <dgm:cxn modelId="{F90DB7CB-90F7-6A49-B734-1AB201B1CB28}" type="presOf" srcId="{A64CA9C8-A5CB-104D-87E7-237E3E40DA9D}" destId="{F5F473F5-8A9D-FB46-88BB-91E74FAA6BCF}" srcOrd="0" destOrd="0" presId="urn:microsoft.com/office/officeart/2005/8/layout/list1"/>
    <dgm:cxn modelId="{62B6C8D8-D4E8-A44C-A70B-24E35A25E344}" srcId="{57E09A42-F2A3-F344-A1D5-6D527D4E6C1C}" destId="{ADD01948-E2B2-4B45-914C-B3B7DE0BF3EF}" srcOrd="0" destOrd="0" parTransId="{BCF0416C-3351-5747-B648-97FBC35991DE}" sibTransId="{60A547CA-75E5-D043-9F91-9BB94CF83B01}"/>
    <dgm:cxn modelId="{2621F3D9-99F2-B94B-BFB5-546A9F6593C8}" type="presOf" srcId="{8F94554E-48B0-514E-9643-9DD4C543BF9D}" destId="{20310E11-10F2-B640-BB4A-95A5FA0E7242}" srcOrd="0" destOrd="0" presId="urn:microsoft.com/office/officeart/2005/8/layout/list1"/>
    <dgm:cxn modelId="{D982FDE9-6FFE-A747-A4A7-D591198B3DE6}" type="presOf" srcId="{3DCC92F0-8C60-CB4A-BCEF-011A26734E28}" destId="{42B8504A-C96D-014D-B115-B714BA6761F0}" srcOrd="0" destOrd="0" presId="urn:microsoft.com/office/officeart/2005/8/layout/list1"/>
    <dgm:cxn modelId="{1FD574F0-53F0-40A3-81FD-DA0F533FC3BC}" type="presOf" srcId="{11FF4434-E939-4A91-B964-13D130AB88D1}" destId="{F5F473F5-8A9D-FB46-88BB-91E74FAA6BCF}" srcOrd="0" destOrd="2" presId="urn:microsoft.com/office/officeart/2005/8/layout/list1"/>
    <dgm:cxn modelId="{8FF5EBF8-56DD-498D-B0F5-99B98241702C}" srcId="{B6383917-2ECD-8A42-B242-3522D422C2EE}" destId="{11FF4434-E939-4A91-B964-13D130AB88D1}" srcOrd="2" destOrd="0" parTransId="{2D9FA34A-89BF-4C39-BE2B-BB2C445B1884}" sibTransId="{045CF647-EBFB-468F-B684-181FE6AF3421}"/>
    <dgm:cxn modelId="{785F2CFF-E506-BC49-8C6E-C58262C5825A}" type="presOf" srcId="{ADD01948-E2B2-4B45-914C-B3B7DE0BF3EF}" destId="{0393686E-745F-D744-A837-9F78DA48E019}" srcOrd="1" destOrd="0" presId="urn:microsoft.com/office/officeart/2005/8/layout/list1"/>
    <dgm:cxn modelId="{930FE3FC-9BD5-A24B-A952-ECE69753CF48}" type="presParOf" srcId="{86459763-9CEF-9548-A4EB-7158102095EA}" destId="{76836C9D-ABE9-0644-B407-1EE7C94F58A1}" srcOrd="0" destOrd="0" presId="urn:microsoft.com/office/officeart/2005/8/layout/list1"/>
    <dgm:cxn modelId="{93A260B5-247C-484E-85E9-EDE3A2410099}" type="presParOf" srcId="{76836C9D-ABE9-0644-B407-1EE7C94F58A1}" destId="{8CDA6C29-1704-8644-9B5F-9AD107EC591F}" srcOrd="0" destOrd="0" presId="urn:microsoft.com/office/officeart/2005/8/layout/list1"/>
    <dgm:cxn modelId="{F153594B-5FA6-A642-A756-4D67D56B2311}" type="presParOf" srcId="{76836C9D-ABE9-0644-B407-1EE7C94F58A1}" destId="{0393686E-745F-D744-A837-9F78DA48E019}" srcOrd="1" destOrd="0" presId="urn:microsoft.com/office/officeart/2005/8/layout/list1"/>
    <dgm:cxn modelId="{02236CB5-9D7E-1A4A-B584-3AED533F94BB}" type="presParOf" srcId="{86459763-9CEF-9548-A4EB-7158102095EA}" destId="{EFCFB112-9CDF-DC47-AE63-63342462390A}" srcOrd="1" destOrd="0" presId="urn:microsoft.com/office/officeart/2005/8/layout/list1"/>
    <dgm:cxn modelId="{4189A32B-862E-3345-B99E-CDFA9DDC4DA7}" type="presParOf" srcId="{86459763-9CEF-9548-A4EB-7158102095EA}" destId="{B9B2D0D9-2979-7748-8FAE-1FA281653660}" srcOrd="2" destOrd="0" presId="urn:microsoft.com/office/officeart/2005/8/layout/list1"/>
    <dgm:cxn modelId="{7A71DCE8-9BE2-8947-8015-60846521E29E}" type="presParOf" srcId="{86459763-9CEF-9548-A4EB-7158102095EA}" destId="{42B3ECCB-61E1-C64D-B50A-EFC1980DC237}" srcOrd="3" destOrd="0" presId="urn:microsoft.com/office/officeart/2005/8/layout/list1"/>
    <dgm:cxn modelId="{B34E3555-9107-F246-8104-C376D9DEA2D3}" type="presParOf" srcId="{86459763-9CEF-9548-A4EB-7158102095EA}" destId="{F8A77696-2868-494C-B08A-2EC2D12DFEF6}" srcOrd="4" destOrd="0" presId="urn:microsoft.com/office/officeart/2005/8/layout/list1"/>
    <dgm:cxn modelId="{A2A1B09F-3D79-2A44-B74D-1F6F1AD6B8C9}" type="presParOf" srcId="{F8A77696-2868-494C-B08A-2EC2D12DFEF6}" destId="{D83BAB51-4D9E-5446-9B7C-C0B808C7806A}" srcOrd="0" destOrd="0" presId="urn:microsoft.com/office/officeart/2005/8/layout/list1"/>
    <dgm:cxn modelId="{B41682FB-44EC-5649-A1BF-B4218A8272C0}" type="presParOf" srcId="{F8A77696-2868-494C-B08A-2EC2D12DFEF6}" destId="{D8FFAF89-7268-A84D-A821-C8246E3452AC}" srcOrd="1" destOrd="0" presId="urn:microsoft.com/office/officeart/2005/8/layout/list1"/>
    <dgm:cxn modelId="{FDF815D3-C436-AB4D-A552-0F53DFE78438}" type="presParOf" srcId="{86459763-9CEF-9548-A4EB-7158102095EA}" destId="{85063BC0-4509-0D43-A8CB-0E5E665A76A4}" srcOrd="5" destOrd="0" presId="urn:microsoft.com/office/officeart/2005/8/layout/list1"/>
    <dgm:cxn modelId="{8A9D57EF-DF04-544D-95AA-E51A3DC5EAEF}" type="presParOf" srcId="{86459763-9CEF-9548-A4EB-7158102095EA}" destId="{F5F473F5-8A9D-FB46-88BB-91E74FAA6BCF}" srcOrd="6" destOrd="0" presId="urn:microsoft.com/office/officeart/2005/8/layout/list1"/>
    <dgm:cxn modelId="{CFB81C11-3BB2-C94B-B9E7-FA674987E4D9}" type="presParOf" srcId="{86459763-9CEF-9548-A4EB-7158102095EA}" destId="{09ED81D5-8B10-8440-A84F-EC1DB74D6D70}" srcOrd="7" destOrd="0" presId="urn:microsoft.com/office/officeart/2005/8/layout/list1"/>
    <dgm:cxn modelId="{53FDD30F-3F0F-8D45-8492-A2E7C2A9A618}" type="presParOf" srcId="{86459763-9CEF-9548-A4EB-7158102095EA}" destId="{DA8720FD-3CE7-5341-8CD1-A26FB9215FEC}" srcOrd="8" destOrd="0" presId="urn:microsoft.com/office/officeart/2005/8/layout/list1"/>
    <dgm:cxn modelId="{3B0BC5F0-E3AE-2A4A-9A91-C040743B1FA8}" type="presParOf" srcId="{DA8720FD-3CE7-5341-8CD1-A26FB9215FEC}" destId="{42B8504A-C96D-014D-B115-B714BA6761F0}" srcOrd="0" destOrd="0" presId="urn:microsoft.com/office/officeart/2005/8/layout/list1"/>
    <dgm:cxn modelId="{DF806B6E-F760-EA40-84B9-8D8ECA52E076}" type="presParOf" srcId="{DA8720FD-3CE7-5341-8CD1-A26FB9215FEC}" destId="{1E99A383-DC6F-0D41-9134-5B9ECBA7EEE8}" srcOrd="1" destOrd="0" presId="urn:microsoft.com/office/officeart/2005/8/layout/list1"/>
    <dgm:cxn modelId="{E96F57B4-3AA1-974C-A231-98ACB2E3609B}" type="presParOf" srcId="{86459763-9CEF-9548-A4EB-7158102095EA}" destId="{66A82557-5074-4340-B0CC-A2103C306F87}" srcOrd="9" destOrd="0" presId="urn:microsoft.com/office/officeart/2005/8/layout/list1"/>
    <dgm:cxn modelId="{CE7797A1-A439-F64E-99D4-AAA0F54882F2}" type="presParOf" srcId="{86459763-9CEF-9548-A4EB-7158102095EA}" destId="{20310E11-10F2-B640-BB4A-95A5FA0E724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F6F772-F7A7-0641-96DE-C8272CBD41B2}" type="doc">
      <dgm:prSet loTypeId="urn:microsoft.com/office/officeart/2005/8/layout/arrow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8D1790-D6C0-154D-9148-5CF7A3568C39}">
      <dgm:prSet custT="1"/>
      <dgm:spPr/>
      <dgm:t>
        <a:bodyPr/>
        <a:lstStyle/>
        <a:p>
          <a:pPr rtl="0"/>
          <a:r>
            <a:rPr lang="zh-CN" altLang="en-US" sz="2400" b="0" dirty="0">
              <a:latin typeface="黑体" panose="02010609060101010101" pitchFamily="49" charset="-122"/>
              <a:ea typeface="黑体" panose="02010609060101010101" pitchFamily="49" charset="-122"/>
            </a:rPr>
            <a:t>防止对物理基础设施造成破坏：</a:t>
          </a:r>
          <a:endParaRPr lang="en-US" sz="2400" b="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793AF29-0B4E-C54F-9EE7-C987046E6094}" type="parTrans" cxnId="{7B96A900-5DF0-C54E-B4F0-D9452785C61B}">
      <dgm:prSet/>
      <dgm:spPr/>
      <dgm:t>
        <a:bodyPr/>
        <a:lstStyle/>
        <a:p>
          <a:endParaRPr lang="en-US"/>
        </a:p>
      </dgm:t>
    </dgm:pt>
    <dgm:pt modelId="{9C3D6A65-2FD0-194A-8561-922B62B1EF21}" type="sibTrans" cxnId="{7B96A900-5DF0-C54E-B4F0-D9452785C61B}">
      <dgm:prSet/>
      <dgm:spPr/>
      <dgm:t>
        <a:bodyPr/>
        <a:lstStyle/>
        <a:p>
          <a:endParaRPr lang="en-US"/>
        </a:p>
      </dgm:t>
    </dgm:pt>
    <dgm:pt modelId="{173238C7-7657-BB40-85FC-81A6E54C0B17}">
      <dgm:prSet custT="1"/>
      <dgm:spPr/>
      <dgm:t>
        <a:bodyPr/>
        <a:lstStyle/>
        <a:p>
          <a:pPr rtl="0"/>
          <a:r>
            <a:rPr lang="zh-CN" altLang="en-US" sz="1800" b="0" dirty="0">
              <a:latin typeface="黑体" panose="02010609060101010101" pitchFamily="49" charset="-122"/>
              <a:ea typeface="黑体" panose="02010609060101010101" pitchFamily="49" charset="-122"/>
            </a:rPr>
            <a:t>关注点包括信息系统硬件、物理设施、支持设施和人员 </a:t>
          </a:r>
          <a:endParaRPr lang="en-US" sz="1800" b="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A73D347-2827-4D4A-9224-BCCA62B3F6C7}" type="parTrans" cxnId="{3DCCA133-F23D-5745-AE93-B212844BC72B}">
      <dgm:prSet/>
      <dgm:spPr/>
      <dgm:t>
        <a:bodyPr/>
        <a:lstStyle/>
        <a:p>
          <a:endParaRPr lang="en-US"/>
        </a:p>
      </dgm:t>
    </dgm:pt>
    <dgm:pt modelId="{0929F8A8-BBBE-7B4E-A224-7207904287D9}" type="sibTrans" cxnId="{3DCCA133-F23D-5745-AE93-B212844BC72B}">
      <dgm:prSet/>
      <dgm:spPr/>
      <dgm:t>
        <a:bodyPr/>
        <a:lstStyle/>
        <a:p>
          <a:endParaRPr lang="en-US"/>
        </a:p>
      </dgm:t>
    </dgm:pt>
    <dgm:pt modelId="{BA11EC01-E4F2-A34D-963B-C824AF749423}">
      <dgm:prSet custT="1"/>
      <dgm:spPr/>
      <dgm:t>
        <a:bodyPr/>
        <a:lstStyle/>
        <a:p>
          <a:pPr rtl="0"/>
          <a:r>
            <a:rPr lang="zh-CN" altLang="en-US" sz="2400" b="0" dirty="0">
              <a:latin typeface="黑体" panose="02010609060101010101" pitchFamily="49" charset="-122"/>
              <a:ea typeface="黑体" panose="02010609060101010101" pitchFamily="49" charset="-122"/>
            </a:rPr>
            <a:t>防止物理基础设施的误用导致受保护信息的误用或损坏 ：</a:t>
          </a:r>
          <a:endParaRPr lang="en-US" sz="2400" b="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3448B93-294A-D947-9FC0-4D20EF0E5BA3}" type="parTrans" cxnId="{582DE883-73AF-8042-9856-C427218B4F75}">
      <dgm:prSet/>
      <dgm:spPr/>
      <dgm:t>
        <a:bodyPr/>
        <a:lstStyle/>
        <a:p>
          <a:endParaRPr lang="en-US"/>
        </a:p>
      </dgm:t>
    </dgm:pt>
    <dgm:pt modelId="{63E6D68C-463B-E74F-A59E-E52FCDE5E711}" type="sibTrans" cxnId="{582DE883-73AF-8042-9856-C427218B4F75}">
      <dgm:prSet/>
      <dgm:spPr/>
      <dgm:t>
        <a:bodyPr/>
        <a:lstStyle/>
        <a:p>
          <a:endParaRPr lang="en-US"/>
        </a:p>
      </dgm:t>
    </dgm:pt>
    <dgm:pt modelId="{B0B8CD3C-BEED-0B4F-8696-FDC1B74C473A}">
      <dgm:prSet custT="1"/>
      <dgm:spPr/>
      <dgm:t>
        <a:bodyPr/>
        <a:lstStyle/>
        <a:p>
          <a:pPr rtl="0"/>
          <a:r>
            <a:rPr lang="zh-CN" altLang="en-US" sz="1800" b="0" dirty="0">
              <a:latin typeface="黑体" panose="02010609060101010101" pitchFamily="49" charset="-122"/>
              <a:ea typeface="黑体" panose="02010609060101010101" pitchFamily="49" charset="-122"/>
            </a:rPr>
            <a:t>包括蓄意破坏、盗窃设备、通过复制盗窃、盗窃服务和未经授权的进入</a:t>
          </a:r>
          <a:endParaRPr lang="en-US" sz="1800" b="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7C94D3E-5EF1-6641-9DEA-C7336998F047}" type="parTrans" cxnId="{4279E078-0F52-5942-AA7D-229289BDF95F}">
      <dgm:prSet/>
      <dgm:spPr/>
      <dgm:t>
        <a:bodyPr/>
        <a:lstStyle/>
        <a:p>
          <a:endParaRPr lang="en-US"/>
        </a:p>
      </dgm:t>
    </dgm:pt>
    <dgm:pt modelId="{6FAF576A-F1FF-7E47-9C5B-2D2291AB352B}" type="sibTrans" cxnId="{4279E078-0F52-5942-AA7D-229289BDF95F}">
      <dgm:prSet/>
      <dgm:spPr/>
      <dgm:t>
        <a:bodyPr/>
        <a:lstStyle/>
        <a:p>
          <a:endParaRPr lang="en-US"/>
        </a:p>
      </dgm:t>
    </dgm:pt>
    <dgm:pt modelId="{080EF229-5013-1D49-A4CB-48E8EA20FCD4}" type="pres">
      <dgm:prSet presAssocID="{C0F6F772-F7A7-0641-96DE-C8272CBD41B2}" presName="compositeShape" presStyleCnt="0">
        <dgm:presLayoutVars>
          <dgm:chMax val="2"/>
          <dgm:dir/>
          <dgm:resizeHandles val="exact"/>
        </dgm:presLayoutVars>
      </dgm:prSet>
      <dgm:spPr/>
    </dgm:pt>
    <dgm:pt modelId="{5B94E973-0463-3F47-82D1-505F7E3AE315}" type="pres">
      <dgm:prSet presAssocID="{288D1790-D6C0-154D-9148-5CF7A3568C39}" presName="upArrow" presStyleLbl="node1" presStyleIdx="0" presStyleCnt="2" custScaleX="81391" custScaleY="89489" custLinFactNeighborX="-11404" custLinFactNeighborY="1170"/>
      <dgm:spPr>
        <a:solidFill>
          <a:schemeClr val="accent5">
            <a:lumMod val="60000"/>
            <a:lumOff val="40000"/>
          </a:schemeClr>
        </a:solidFill>
      </dgm:spPr>
    </dgm:pt>
    <dgm:pt modelId="{3BD196A2-31F0-4C4B-81E7-1FDB6BBAB15E}" type="pres">
      <dgm:prSet presAssocID="{288D1790-D6C0-154D-9148-5CF7A3568C39}" presName="upArrowText" presStyleLbl="revTx" presStyleIdx="0" presStyleCnt="2" custScaleX="136773" custLinFactNeighborX="11944" custLinFactNeighborY="7867">
        <dgm:presLayoutVars>
          <dgm:chMax val="0"/>
          <dgm:bulletEnabled val="1"/>
        </dgm:presLayoutVars>
      </dgm:prSet>
      <dgm:spPr/>
    </dgm:pt>
    <dgm:pt modelId="{E25E2C7C-CF8C-FA49-A4AA-E90064661ACF}" type="pres">
      <dgm:prSet presAssocID="{BA11EC01-E4F2-A34D-963B-C824AF749423}" presName="downArrow" presStyleLbl="node1" presStyleIdx="1" presStyleCnt="2" custScaleX="76447" custScaleY="87409" custLinFactNeighborX="-11404" custLinFactNeighborY="1170"/>
      <dgm:spPr>
        <a:solidFill>
          <a:schemeClr val="accent5">
            <a:lumMod val="60000"/>
            <a:lumOff val="40000"/>
          </a:schemeClr>
        </a:solidFill>
      </dgm:spPr>
    </dgm:pt>
    <dgm:pt modelId="{DB09E3E5-F031-E245-BF1A-EE60BFD352E3}" type="pres">
      <dgm:prSet presAssocID="{BA11EC01-E4F2-A34D-963B-C824AF749423}" presName="downArrowText" presStyleLbl="revTx" presStyleIdx="1" presStyleCnt="2" custScaleX="127548" custLinFactNeighborX="6370" custLinFactNeighborY="-2317">
        <dgm:presLayoutVars>
          <dgm:chMax val="0"/>
          <dgm:bulletEnabled val="1"/>
        </dgm:presLayoutVars>
      </dgm:prSet>
      <dgm:spPr/>
    </dgm:pt>
  </dgm:ptLst>
  <dgm:cxnLst>
    <dgm:cxn modelId="{7B96A900-5DF0-C54E-B4F0-D9452785C61B}" srcId="{C0F6F772-F7A7-0641-96DE-C8272CBD41B2}" destId="{288D1790-D6C0-154D-9148-5CF7A3568C39}" srcOrd="0" destOrd="0" parTransId="{E793AF29-0B4E-C54F-9EE7-C987046E6094}" sibTransId="{9C3D6A65-2FD0-194A-8561-922B62B1EF21}"/>
    <dgm:cxn modelId="{2732FF0E-376C-7847-AB88-20A849A64E37}" type="presOf" srcId="{173238C7-7657-BB40-85FC-81A6E54C0B17}" destId="{3BD196A2-31F0-4C4B-81E7-1FDB6BBAB15E}" srcOrd="0" destOrd="1" presId="urn:microsoft.com/office/officeart/2005/8/layout/arrow4"/>
    <dgm:cxn modelId="{F8F27133-0E83-B847-A2EB-A5C332AF4413}" type="presOf" srcId="{288D1790-D6C0-154D-9148-5CF7A3568C39}" destId="{3BD196A2-31F0-4C4B-81E7-1FDB6BBAB15E}" srcOrd="0" destOrd="0" presId="urn:microsoft.com/office/officeart/2005/8/layout/arrow4"/>
    <dgm:cxn modelId="{3DCCA133-F23D-5745-AE93-B212844BC72B}" srcId="{288D1790-D6C0-154D-9148-5CF7A3568C39}" destId="{173238C7-7657-BB40-85FC-81A6E54C0B17}" srcOrd="0" destOrd="0" parTransId="{EA73D347-2827-4D4A-9224-BCCA62B3F6C7}" sibTransId="{0929F8A8-BBBE-7B4E-A224-7207904287D9}"/>
    <dgm:cxn modelId="{332EA857-83ED-1C4F-A581-90A7D95278C1}" type="presOf" srcId="{BA11EC01-E4F2-A34D-963B-C824AF749423}" destId="{DB09E3E5-F031-E245-BF1A-EE60BFD352E3}" srcOrd="0" destOrd="0" presId="urn:microsoft.com/office/officeart/2005/8/layout/arrow4"/>
    <dgm:cxn modelId="{4279E078-0F52-5942-AA7D-229289BDF95F}" srcId="{BA11EC01-E4F2-A34D-963B-C824AF749423}" destId="{B0B8CD3C-BEED-0B4F-8696-FDC1B74C473A}" srcOrd="0" destOrd="0" parTransId="{97C94D3E-5EF1-6641-9DEA-C7336998F047}" sibTransId="{6FAF576A-F1FF-7E47-9C5B-2D2291AB352B}"/>
    <dgm:cxn modelId="{582DE883-73AF-8042-9856-C427218B4F75}" srcId="{C0F6F772-F7A7-0641-96DE-C8272CBD41B2}" destId="{BA11EC01-E4F2-A34D-963B-C824AF749423}" srcOrd="1" destOrd="0" parTransId="{93448B93-294A-D947-9FC0-4D20EF0E5BA3}" sibTransId="{63E6D68C-463B-E74F-A59E-E52FCDE5E711}"/>
    <dgm:cxn modelId="{FB78D386-2367-614C-87DD-F0BE72140B6B}" type="presOf" srcId="{B0B8CD3C-BEED-0B4F-8696-FDC1B74C473A}" destId="{DB09E3E5-F031-E245-BF1A-EE60BFD352E3}" srcOrd="0" destOrd="1" presId="urn:microsoft.com/office/officeart/2005/8/layout/arrow4"/>
    <dgm:cxn modelId="{98E0FE97-3D73-444E-B1AC-C356E2F263E1}" type="presOf" srcId="{C0F6F772-F7A7-0641-96DE-C8272CBD41B2}" destId="{080EF229-5013-1D49-A4CB-48E8EA20FCD4}" srcOrd="0" destOrd="0" presId="urn:microsoft.com/office/officeart/2005/8/layout/arrow4"/>
    <dgm:cxn modelId="{8CC8FBD4-C999-AF47-91AB-CECF745AEE99}" type="presParOf" srcId="{080EF229-5013-1D49-A4CB-48E8EA20FCD4}" destId="{5B94E973-0463-3F47-82D1-505F7E3AE315}" srcOrd="0" destOrd="0" presId="urn:microsoft.com/office/officeart/2005/8/layout/arrow4"/>
    <dgm:cxn modelId="{A9408875-F1D0-3248-9231-3332D85328A8}" type="presParOf" srcId="{080EF229-5013-1D49-A4CB-48E8EA20FCD4}" destId="{3BD196A2-31F0-4C4B-81E7-1FDB6BBAB15E}" srcOrd="1" destOrd="0" presId="urn:microsoft.com/office/officeart/2005/8/layout/arrow4"/>
    <dgm:cxn modelId="{5D26891F-053D-BD46-A5C2-8F2360F59A1C}" type="presParOf" srcId="{080EF229-5013-1D49-A4CB-48E8EA20FCD4}" destId="{E25E2C7C-CF8C-FA49-A4AA-E90064661ACF}" srcOrd="2" destOrd="0" presId="urn:microsoft.com/office/officeart/2005/8/layout/arrow4"/>
    <dgm:cxn modelId="{67FB4B2F-0D04-AD42-A4C8-96E8AE301A7D}" type="presParOf" srcId="{080EF229-5013-1D49-A4CB-48E8EA20FCD4}" destId="{DB09E3E5-F031-E245-BF1A-EE60BFD352E3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88FAE3-6010-3141-B8AC-060D028571F8}" type="doc">
      <dgm:prSet loTypeId="urn:microsoft.com/office/officeart/2005/8/layout/default#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418902-D58B-C247-A594-5D0814D184CA}">
      <dgm:prSet custT="1"/>
      <dgm:spPr>
        <a:solidFill>
          <a:schemeClr val="bg1"/>
        </a:solidFill>
        <a:ln w="38100" cmpd="thickThin">
          <a:solidFill>
            <a:schemeClr val="accent5">
              <a:lumMod val="75000"/>
            </a:schemeClr>
          </a:solidFill>
        </a:ln>
      </dgm:spPr>
      <dgm:t>
        <a:bodyPr/>
        <a:lstStyle/>
        <a:p>
          <a:pPr rtl="0"/>
          <a:r>
            <a:rPr lang="zh-CN" altLang="en-US" sz="2400" b="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主要危险是电气短路</a:t>
          </a:r>
          <a:endParaRPr lang="en-US" sz="2400" b="0" dirty="0">
            <a:solidFill>
              <a:sysClr val="windowText" lastClr="00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0BF58145-976C-A242-AC90-F2A62BC4E931}" type="parTrans" cxnId="{E24096F1-AB18-0049-8930-495D8E553EF6}">
      <dgm:prSet/>
      <dgm:spPr/>
      <dgm:t>
        <a:bodyPr/>
        <a:lstStyle/>
        <a:p>
          <a:endParaRPr lang="en-US"/>
        </a:p>
      </dgm:t>
    </dgm:pt>
    <dgm:pt modelId="{F97EE78F-BEC4-4B48-B69A-DB43C1462FA3}" type="sibTrans" cxnId="{E24096F1-AB18-0049-8930-495D8E553EF6}">
      <dgm:prSet/>
      <dgm:spPr/>
      <dgm:t>
        <a:bodyPr/>
        <a:lstStyle/>
        <a:p>
          <a:endParaRPr lang="en-US"/>
        </a:p>
      </dgm:t>
    </dgm:pt>
    <dgm:pt modelId="{3D4D3C82-D0BB-4E43-94A9-40D6814A62BF}">
      <dgm:prSet custT="1"/>
      <dgm:spPr>
        <a:solidFill>
          <a:schemeClr val="bg1"/>
        </a:solidFill>
        <a:ln w="38100" cmpd="thickThin">
          <a:solidFill>
            <a:schemeClr val="accent5">
              <a:lumMod val="75000"/>
            </a:schemeClr>
          </a:solidFill>
        </a:ln>
      </dgm:spPr>
      <dgm:t>
        <a:bodyPr/>
        <a:lstStyle/>
        <a:p>
          <a:pPr rtl="0"/>
          <a:r>
            <a:rPr lang="zh-CN" altLang="en-US" sz="2400" b="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管道可能会因管线故障或冻结而爆裂</a:t>
          </a:r>
          <a:endParaRPr lang="en-US" sz="2400" b="0" dirty="0">
            <a:solidFill>
              <a:sysClr val="windowText" lastClr="00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60CE10F3-1DD7-F640-8BD7-810F5983512E}" type="parTrans" cxnId="{8D11212D-B3D3-904E-9A0A-C57727F3DEC1}">
      <dgm:prSet/>
      <dgm:spPr/>
      <dgm:t>
        <a:bodyPr/>
        <a:lstStyle/>
        <a:p>
          <a:endParaRPr lang="en-US"/>
        </a:p>
      </dgm:t>
    </dgm:pt>
    <dgm:pt modelId="{2F1703F8-517D-6D4C-A79D-A4B31731CE6B}" type="sibTrans" cxnId="{8D11212D-B3D3-904E-9A0A-C57727F3DEC1}">
      <dgm:prSet/>
      <dgm:spPr/>
      <dgm:t>
        <a:bodyPr/>
        <a:lstStyle/>
        <a:p>
          <a:endParaRPr lang="en-US"/>
        </a:p>
      </dgm:t>
    </dgm:pt>
    <dgm:pt modelId="{E9493FC4-A63C-AC4A-971D-235AF0B2587E}">
      <dgm:prSet custT="1"/>
      <dgm:spPr>
        <a:solidFill>
          <a:schemeClr val="bg1"/>
        </a:solidFill>
        <a:ln w="38100" cmpd="thickThin">
          <a:solidFill>
            <a:schemeClr val="accent5">
              <a:lumMod val="75000"/>
            </a:schemeClr>
          </a:solidFill>
        </a:ln>
      </dgm:spPr>
      <dgm:t>
        <a:bodyPr/>
        <a:lstStyle/>
        <a:p>
          <a:pPr rtl="0"/>
          <a:r>
            <a:rPr lang="zh-CN" altLang="en-US" sz="2400" b="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自动喷水灭火系统意外启动</a:t>
          </a:r>
          <a:endParaRPr lang="en-US" sz="2400" b="0" dirty="0">
            <a:solidFill>
              <a:sysClr val="windowText" lastClr="00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2DA7B271-259D-E64C-A0A2-B0FF89F8395F}" type="parTrans" cxnId="{5CF93769-82E2-7E49-AD73-7695B490F7CC}">
      <dgm:prSet/>
      <dgm:spPr/>
      <dgm:t>
        <a:bodyPr/>
        <a:lstStyle/>
        <a:p>
          <a:endParaRPr lang="en-US"/>
        </a:p>
      </dgm:t>
    </dgm:pt>
    <dgm:pt modelId="{5E70F101-32FC-7F4D-83D6-7466008D0F00}" type="sibTrans" cxnId="{5CF93769-82E2-7E49-AD73-7695B490F7CC}">
      <dgm:prSet/>
      <dgm:spPr/>
      <dgm:t>
        <a:bodyPr/>
        <a:lstStyle/>
        <a:p>
          <a:endParaRPr lang="en-US"/>
        </a:p>
      </dgm:t>
    </dgm:pt>
    <dgm:pt modelId="{4ADB283C-BA79-D149-832E-087AA1496B2D}">
      <dgm:prSet custT="1"/>
      <dgm:spPr>
        <a:solidFill>
          <a:schemeClr val="bg1"/>
        </a:solidFill>
        <a:ln w="38100" cmpd="thickThin">
          <a:solidFill>
            <a:schemeClr val="accent5">
              <a:lumMod val="75000"/>
            </a:schemeClr>
          </a:solidFill>
        </a:ln>
      </dgm:spPr>
      <dgm:t>
        <a:bodyPr/>
        <a:lstStyle/>
        <a:p>
          <a:pPr rtl="0"/>
          <a:r>
            <a:rPr lang="zh-CN" altLang="en-US" sz="2400" b="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洪水在水中留下泥泞的残渣和悬浮物 </a:t>
          </a:r>
          <a:endParaRPr lang="en-US" sz="2400" b="0" dirty="0">
            <a:solidFill>
              <a:sysClr val="windowText" lastClr="00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45B8872-3FC3-3D47-AAF6-95CB3FDA508C}" type="parTrans" cxnId="{834F9439-9C4B-2D41-A03E-CDF38DF20E4A}">
      <dgm:prSet/>
      <dgm:spPr/>
      <dgm:t>
        <a:bodyPr/>
        <a:lstStyle/>
        <a:p>
          <a:endParaRPr lang="en-US"/>
        </a:p>
      </dgm:t>
    </dgm:pt>
    <dgm:pt modelId="{AFC293E3-D5BA-3C44-94E0-2F1A23154E49}" type="sibTrans" cxnId="{834F9439-9C4B-2D41-A03E-CDF38DF20E4A}">
      <dgm:prSet/>
      <dgm:spPr/>
      <dgm:t>
        <a:bodyPr/>
        <a:lstStyle/>
        <a:p>
          <a:endParaRPr lang="en-US"/>
        </a:p>
      </dgm:t>
    </dgm:pt>
    <dgm:pt modelId="{4499ED55-0C87-694B-8307-5925E62485B0}">
      <dgm:prSet custT="1"/>
      <dgm:spPr>
        <a:solidFill>
          <a:schemeClr val="bg1"/>
        </a:solidFill>
        <a:ln w="38100" cmpd="thickThin">
          <a:solidFill>
            <a:schemeClr val="accent5">
              <a:lumMod val="75000"/>
            </a:schemeClr>
          </a:solidFill>
        </a:ln>
      </dgm:spPr>
      <dgm:t>
        <a:bodyPr/>
        <a:lstStyle/>
        <a:p>
          <a:pPr rtl="0"/>
          <a:r>
            <a:rPr lang="zh-CN" altLang="en-US" sz="2400" b="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应进行尽职调查，以确保两层以上的水不会造成危险 </a:t>
          </a:r>
          <a:endParaRPr lang="en-US" sz="2400" b="0" dirty="0">
            <a:solidFill>
              <a:sysClr val="windowText" lastClr="00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0AA5A2D-AEA9-554F-827B-8AA18931934E}" type="parTrans" cxnId="{170C9ACC-FF00-AC4A-8FEC-3883ABD34EA4}">
      <dgm:prSet/>
      <dgm:spPr/>
      <dgm:t>
        <a:bodyPr/>
        <a:lstStyle/>
        <a:p>
          <a:endParaRPr lang="en-US"/>
        </a:p>
      </dgm:t>
    </dgm:pt>
    <dgm:pt modelId="{BF322D14-C8FA-0F4D-9911-F89AB59FE806}" type="sibTrans" cxnId="{170C9ACC-FF00-AC4A-8FEC-3883ABD34EA4}">
      <dgm:prSet/>
      <dgm:spPr/>
      <dgm:t>
        <a:bodyPr/>
        <a:lstStyle/>
        <a:p>
          <a:endParaRPr lang="en-US"/>
        </a:p>
      </dgm:t>
    </dgm:pt>
    <dgm:pt modelId="{2612FF97-DDBC-834C-96E2-D59178A4A2E5}" type="pres">
      <dgm:prSet presAssocID="{BD88FAE3-6010-3141-B8AC-060D028571F8}" presName="diagram" presStyleCnt="0">
        <dgm:presLayoutVars>
          <dgm:dir/>
          <dgm:resizeHandles val="exact"/>
        </dgm:presLayoutVars>
      </dgm:prSet>
      <dgm:spPr/>
    </dgm:pt>
    <dgm:pt modelId="{05E624D1-1113-FB43-961A-70F3B02B74EE}" type="pres">
      <dgm:prSet presAssocID="{B3418902-D58B-C247-A594-5D0814D184CA}" presName="node" presStyleLbl="node1" presStyleIdx="0" presStyleCnt="5">
        <dgm:presLayoutVars>
          <dgm:bulletEnabled val="1"/>
        </dgm:presLayoutVars>
      </dgm:prSet>
      <dgm:spPr/>
    </dgm:pt>
    <dgm:pt modelId="{5F036092-48D0-0D42-B9E7-F4F081F819F8}" type="pres">
      <dgm:prSet presAssocID="{F97EE78F-BEC4-4B48-B69A-DB43C1462FA3}" presName="sibTrans" presStyleCnt="0"/>
      <dgm:spPr/>
    </dgm:pt>
    <dgm:pt modelId="{2539E5A4-1777-C84E-BCD1-AF408E0B0B46}" type="pres">
      <dgm:prSet presAssocID="{3D4D3C82-D0BB-4E43-94A9-40D6814A62BF}" presName="node" presStyleLbl="node1" presStyleIdx="1" presStyleCnt="5">
        <dgm:presLayoutVars>
          <dgm:bulletEnabled val="1"/>
        </dgm:presLayoutVars>
      </dgm:prSet>
      <dgm:spPr/>
    </dgm:pt>
    <dgm:pt modelId="{EED6FF92-A3B6-984D-96B6-79D13373DDC3}" type="pres">
      <dgm:prSet presAssocID="{2F1703F8-517D-6D4C-A79D-A4B31731CE6B}" presName="sibTrans" presStyleCnt="0"/>
      <dgm:spPr/>
    </dgm:pt>
    <dgm:pt modelId="{8B082EF0-9D89-F741-AD1C-A64CF1F0F6F7}" type="pres">
      <dgm:prSet presAssocID="{E9493FC4-A63C-AC4A-971D-235AF0B2587E}" presName="node" presStyleLbl="node1" presStyleIdx="2" presStyleCnt="5">
        <dgm:presLayoutVars>
          <dgm:bulletEnabled val="1"/>
        </dgm:presLayoutVars>
      </dgm:prSet>
      <dgm:spPr/>
    </dgm:pt>
    <dgm:pt modelId="{489C1D14-4374-FA4D-A0BF-E1B6696F0E41}" type="pres">
      <dgm:prSet presAssocID="{5E70F101-32FC-7F4D-83D6-7466008D0F00}" presName="sibTrans" presStyleCnt="0"/>
      <dgm:spPr/>
    </dgm:pt>
    <dgm:pt modelId="{22B0399A-F1CC-8C4F-8196-6B924BAF4AEC}" type="pres">
      <dgm:prSet presAssocID="{4ADB283C-BA79-D149-832E-087AA1496B2D}" presName="node" presStyleLbl="node1" presStyleIdx="3" presStyleCnt="5">
        <dgm:presLayoutVars>
          <dgm:bulletEnabled val="1"/>
        </dgm:presLayoutVars>
      </dgm:prSet>
      <dgm:spPr/>
    </dgm:pt>
    <dgm:pt modelId="{3E307696-E311-F546-9D5A-21E1F5F340AE}" type="pres">
      <dgm:prSet presAssocID="{AFC293E3-D5BA-3C44-94E0-2F1A23154E49}" presName="sibTrans" presStyleCnt="0"/>
      <dgm:spPr/>
    </dgm:pt>
    <dgm:pt modelId="{6144D2D2-D6F3-F54F-9FCC-3F3B0936115D}" type="pres">
      <dgm:prSet presAssocID="{4499ED55-0C87-694B-8307-5925E62485B0}" presName="node" presStyleLbl="node1" presStyleIdx="4" presStyleCnt="5" custScaleX="108397" custScaleY="97624">
        <dgm:presLayoutVars>
          <dgm:bulletEnabled val="1"/>
        </dgm:presLayoutVars>
      </dgm:prSet>
      <dgm:spPr/>
    </dgm:pt>
  </dgm:ptLst>
  <dgm:cxnLst>
    <dgm:cxn modelId="{25C4B212-CFD1-E24B-8FEC-193CEA7AD0FC}" type="presOf" srcId="{4ADB283C-BA79-D149-832E-087AA1496B2D}" destId="{22B0399A-F1CC-8C4F-8196-6B924BAF4AEC}" srcOrd="0" destOrd="0" presId="urn:microsoft.com/office/officeart/2005/8/layout/default#1"/>
    <dgm:cxn modelId="{8D11212D-B3D3-904E-9A0A-C57727F3DEC1}" srcId="{BD88FAE3-6010-3141-B8AC-060D028571F8}" destId="{3D4D3C82-D0BB-4E43-94A9-40D6814A62BF}" srcOrd="1" destOrd="0" parTransId="{60CE10F3-1DD7-F640-8BD7-810F5983512E}" sibTransId="{2F1703F8-517D-6D4C-A79D-A4B31731CE6B}"/>
    <dgm:cxn modelId="{834F9439-9C4B-2D41-A03E-CDF38DF20E4A}" srcId="{BD88FAE3-6010-3141-B8AC-060D028571F8}" destId="{4ADB283C-BA79-D149-832E-087AA1496B2D}" srcOrd="3" destOrd="0" parTransId="{E45B8872-3FC3-3D47-AAF6-95CB3FDA508C}" sibTransId="{AFC293E3-D5BA-3C44-94E0-2F1A23154E49}"/>
    <dgm:cxn modelId="{5CF93769-82E2-7E49-AD73-7695B490F7CC}" srcId="{BD88FAE3-6010-3141-B8AC-060D028571F8}" destId="{E9493FC4-A63C-AC4A-971D-235AF0B2587E}" srcOrd="2" destOrd="0" parTransId="{2DA7B271-259D-E64C-A0A2-B0FF89F8395F}" sibTransId="{5E70F101-32FC-7F4D-83D6-7466008D0F00}"/>
    <dgm:cxn modelId="{4695406D-69D3-7347-B247-C6C7FB2E8CD1}" type="presOf" srcId="{B3418902-D58B-C247-A594-5D0814D184CA}" destId="{05E624D1-1113-FB43-961A-70F3B02B74EE}" srcOrd="0" destOrd="0" presId="urn:microsoft.com/office/officeart/2005/8/layout/default#1"/>
    <dgm:cxn modelId="{D7FB7E7B-5CFF-804C-ADBC-79D4B2E7911E}" type="presOf" srcId="{BD88FAE3-6010-3141-B8AC-060D028571F8}" destId="{2612FF97-DDBC-834C-96E2-D59178A4A2E5}" srcOrd="0" destOrd="0" presId="urn:microsoft.com/office/officeart/2005/8/layout/default#1"/>
    <dgm:cxn modelId="{DD388584-86ED-5340-A12F-B2C40952194C}" type="presOf" srcId="{3D4D3C82-D0BB-4E43-94A9-40D6814A62BF}" destId="{2539E5A4-1777-C84E-BCD1-AF408E0B0B46}" srcOrd="0" destOrd="0" presId="urn:microsoft.com/office/officeart/2005/8/layout/default#1"/>
    <dgm:cxn modelId="{BD7BA398-FFDD-8244-ADD6-0C50BEEA600B}" type="presOf" srcId="{4499ED55-0C87-694B-8307-5925E62485B0}" destId="{6144D2D2-D6F3-F54F-9FCC-3F3B0936115D}" srcOrd="0" destOrd="0" presId="urn:microsoft.com/office/officeart/2005/8/layout/default#1"/>
    <dgm:cxn modelId="{A2DF24C0-642A-874C-8B5B-5559F1300D28}" type="presOf" srcId="{E9493FC4-A63C-AC4A-971D-235AF0B2587E}" destId="{8B082EF0-9D89-F741-AD1C-A64CF1F0F6F7}" srcOrd="0" destOrd="0" presId="urn:microsoft.com/office/officeart/2005/8/layout/default#1"/>
    <dgm:cxn modelId="{170C9ACC-FF00-AC4A-8FEC-3883ABD34EA4}" srcId="{BD88FAE3-6010-3141-B8AC-060D028571F8}" destId="{4499ED55-0C87-694B-8307-5925E62485B0}" srcOrd="4" destOrd="0" parTransId="{F0AA5A2D-AEA9-554F-827B-8AA18931934E}" sibTransId="{BF322D14-C8FA-0F4D-9911-F89AB59FE806}"/>
    <dgm:cxn modelId="{E24096F1-AB18-0049-8930-495D8E553EF6}" srcId="{BD88FAE3-6010-3141-B8AC-060D028571F8}" destId="{B3418902-D58B-C247-A594-5D0814D184CA}" srcOrd="0" destOrd="0" parTransId="{0BF58145-976C-A242-AC90-F2A62BC4E931}" sibTransId="{F97EE78F-BEC4-4B48-B69A-DB43C1462FA3}"/>
    <dgm:cxn modelId="{3C8360AB-1E01-A54D-965F-77618A26726A}" type="presParOf" srcId="{2612FF97-DDBC-834C-96E2-D59178A4A2E5}" destId="{05E624D1-1113-FB43-961A-70F3B02B74EE}" srcOrd="0" destOrd="0" presId="urn:microsoft.com/office/officeart/2005/8/layout/default#1"/>
    <dgm:cxn modelId="{15FDD884-94B1-A64D-9738-636F11837D17}" type="presParOf" srcId="{2612FF97-DDBC-834C-96E2-D59178A4A2E5}" destId="{5F036092-48D0-0D42-B9E7-F4F081F819F8}" srcOrd="1" destOrd="0" presId="urn:microsoft.com/office/officeart/2005/8/layout/default#1"/>
    <dgm:cxn modelId="{4FAE0EBD-6FB9-6C42-A67E-A575824292D3}" type="presParOf" srcId="{2612FF97-DDBC-834C-96E2-D59178A4A2E5}" destId="{2539E5A4-1777-C84E-BCD1-AF408E0B0B46}" srcOrd="2" destOrd="0" presId="urn:microsoft.com/office/officeart/2005/8/layout/default#1"/>
    <dgm:cxn modelId="{653848F7-1787-6B48-B28A-835BC3ACADEF}" type="presParOf" srcId="{2612FF97-DDBC-834C-96E2-D59178A4A2E5}" destId="{EED6FF92-A3B6-984D-96B6-79D13373DDC3}" srcOrd="3" destOrd="0" presId="urn:microsoft.com/office/officeart/2005/8/layout/default#1"/>
    <dgm:cxn modelId="{34C3B45B-ED26-6641-9A55-FDAECCD6ACE3}" type="presParOf" srcId="{2612FF97-DDBC-834C-96E2-D59178A4A2E5}" destId="{8B082EF0-9D89-F741-AD1C-A64CF1F0F6F7}" srcOrd="4" destOrd="0" presId="urn:microsoft.com/office/officeart/2005/8/layout/default#1"/>
    <dgm:cxn modelId="{C682BFA1-67B1-A149-8AFD-22DCB189610C}" type="presParOf" srcId="{2612FF97-DDBC-834C-96E2-D59178A4A2E5}" destId="{489C1D14-4374-FA4D-A0BF-E1B6696F0E41}" srcOrd="5" destOrd="0" presId="urn:microsoft.com/office/officeart/2005/8/layout/default#1"/>
    <dgm:cxn modelId="{819042C3-D201-0746-93E6-C9A501BE2FF7}" type="presParOf" srcId="{2612FF97-DDBC-834C-96E2-D59178A4A2E5}" destId="{22B0399A-F1CC-8C4F-8196-6B924BAF4AEC}" srcOrd="6" destOrd="0" presId="urn:microsoft.com/office/officeart/2005/8/layout/default#1"/>
    <dgm:cxn modelId="{56B4A9E7-0CCB-A24E-A1D3-B4CC6E1562CC}" type="presParOf" srcId="{2612FF97-DDBC-834C-96E2-D59178A4A2E5}" destId="{3E307696-E311-F546-9D5A-21E1F5F340AE}" srcOrd="7" destOrd="0" presId="urn:microsoft.com/office/officeart/2005/8/layout/default#1"/>
    <dgm:cxn modelId="{65F45E28-5681-D24F-AFE5-CDBEEE14DE9B}" type="presParOf" srcId="{2612FF97-DDBC-834C-96E2-D59178A4A2E5}" destId="{6144D2D2-D6F3-F54F-9FCC-3F3B0936115D}" srcOrd="8" destOrd="0" presId="urn:microsoft.com/office/officeart/2005/8/layout/default#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2D0D9-2979-7748-8FAE-1FA281653660}">
      <dsp:nvSpPr>
        <dsp:cNvPr id="0" name=""/>
        <dsp:cNvSpPr/>
      </dsp:nvSpPr>
      <dsp:spPr>
        <a:xfrm>
          <a:off x="0" y="134815"/>
          <a:ext cx="10462336" cy="905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994" tIns="520700" rIns="811994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b="0" kern="120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保护基于计算机的数据免受软件和通信的威胁 </a:t>
          </a:r>
          <a:endParaRPr lang="en-US" sz="1700" b="0" kern="1200" dirty="0">
            <a:solidFill>
              <a:sysClr val="windowText" lastClr="00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0" y="134815"/>
        <a:ext cx="10462336" cy="905625"/>
      </dsp:txXfrm>
    </dsp:sp>
    <dsp:sp modelId="{0393686E-745F-D744-A837-9F78DA48E019}">
      <dsp:nvSpPr>
        <dsp:cNvPr id="0" name=""/>
        <dsp:cNvSpPr/>
      </dsp:nvSpPr>
      <dsp:spPr>
        <a:xfrm>
          <a:off x="523116" y="11827"/>
          <a:ext cx="1812819" cy="491987"/>
        </a:xfrm>
        <a:prstGeom prst="roundRect">
          <a:avLst/>
        </a:prstGeom>
        <a:solidFill>
          <a:schemeClr val="bg1"/>
        </a:solidFill>
        <a:ln w="38100" cap="flat" cmpd="thickThin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816" tIns="0" rIns="276816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逻辑安全</a:t>
          </a:r>
          <a:endParaRPr lang="en-US" sz="2000" b="0" kern="1200" dirty="0">
            <a:solidFill>
              <a:sysClr val="windowText" lastClr="00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547133" y="35844"/>
        <a:ext cx="1764785" cy="443953"/>
      </dsp:txXfrm>
    </dsp:sp>
    <dsp:sp modelId="{F5F473F5-8A9D-FB46-88BB-91E74FAA6BCF}">
      <dsp:nvSpPr>
        <dsp:cNvPr id="0" name=""/>
        <dsp:cNvSpPr/>
      </dsp:nvSpPr>
      <dsp:spPr>
        <a:xfrm>
          <a:off x="0" y="1298427"/>
          <a:ext cx="10462336" cy="149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994" tIns="520700" rIns="811994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b="0" kern="120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也被称为基础设施安全 </a:t>
          </a:r>
          <a:endParaRPr lang="en-US" sz="1700" b="0" kern="1200" dirty="0">
            <a:solidFill>
              <a:sysClr val="windowText" lastClr="00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b="0" kern="120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保护包含数据的信息系统以及使用、操作和维护系统的人员 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b="0" kern="120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必须防止任何可能危及逻辑安全性的物理访问或入侵 </a:t>
          </a:r>
        </a:p>
      </dsp:txBody>
      <dsp:txXfrm>
        <a:off x="0" y="1298427"/>
        <a:ext cx="10462336" cy="1496250"/>
      </dsp:txXfrm>
    </dsp:sp>
    <dsp:sp modelId="{D8FFAF89-7268-A84D-A821-C8246E3452AC}">
      <dsp:nvSpPr>
        <dsp:cNvPr id="0" name=""/>
        <dsp:cNvSpPr/>
      </dsp:nvSpPr>
      <dsp:spPr>
        <a:xfrm>
          <a:off x="523116" y="1175440"/>
          <a:ext cx="1812819" cy="491987"/>
        </a:xfrm>
        <a:prstGeom prst="roundRect">
          <a:avLst/>
        </a:prstGeom>
        <a:solidFill>
          <a:schemeClr val="bg1"/>
        </a:solidFill>
        <a:ln w="38100" cap="flat" cmpd="thickThin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816" tIns="0" rIns="276816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物理安全</a:t>
          </a:r>
          <a:endParaRPr lang="en-US" sz="2000" b="0" kern="1200" dirty="0">
            <a:solidFill>
              <a:sysClr val="windowText" lastClr="00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547133" y="1199457"/>
        <a:ext cx="1764785" cy="443953"/>
      </dsp:txXfrm>
    </dsp:sp>
    <dsp:sp modelId="{20310E11-10F2-B640-BB4A-95A5FA0E7242}">
      <dsp:nvSpPr>
        <dsp:cNvPr id="0" name=""/>
        <dsp:cNvSpPr/>
      </dsp:nvSpPr>
      <dsp:spPr>
        <a:xfrm>
          <a:off x="0" y="3052665"/>
          <a:ext cx="10462336" cy="1771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994" tIns="520700" rIns="811994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b="0" kern="120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也被称为企业或设施安全 </a:t>
          </a:r>
          <a:endParaRPr lang="en-US" sz="1700" b="0" kern="1200" dirty="0">
            <a:solidFill>
              <a:sysClr val="windowText" lastClr="00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b="0" kern="120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保护整个区域、设施或建筑物内的人和财产，通常是法律、法规和信托义务所要求的 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b="0" kern="120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提供周边安全，门禁，烟雾和火灾探测，灭火，一些环境保护，通常是监视系统，警报和警卫 </a:t>
          </a:r>
        </a:p>
      </dsp:txBody>
      <dsp:txXfrm>
        <a:off x="0" y="3052665"/>
        <a:ext cx="10462336" cy="1771875"/>
      </dsp:txXfrm>
    </dsp:sp>
    <dsp:sp modelId="{1E99A383-DC6F-0D41-9134-5B9ECBA7EEE8}">
      <dsp:nvSpPr>
        <dsp:cNvPr id="0" name=""/>
        <dsp:cNvSpPr/>
      </dsp:nvSpPr>
      <dsp:spPr>
        <a:xfrm>
          <a:off x="523116" y="2929677"/>
          <a:ext cx="1812819" cy="491987"/>
        </a:xfrm>
        <a:prstGeom prst="roundRect">
          <a:avLst/>
        </a:prstGeom>
        <a:solidFill>
          <a:schemeClr val="bg1"/>
        </a:solidFill>
        <a:ln w="38100" cap="flat" cmpd="thickThin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816" tIns="0" rIns="276816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场所安全</a:t>
          </a:r>
          <a:endParaRPr lang="en-US" sz="2000" b="0" kern="1200" dirty="0">
            <a:solidFill>
              <a:sysClr val="windowText" lastClr="00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547133" y="2953694"/>
        <a:ext cx="1764785" cy="4439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94E973-0463-3F47-82D1-505F7E3AE315}">
      <dsp:nvSpPr>
        <dsp:cNvPr id="0" name=""/>
        <dsp:cNvSpPr/>
      </dsp:nvSpPr>
      <dsp:spPr>
        <a:xfrm>
          <a:off x="0" y="138251"/>
          <a:ext cx="2334953" cy="1925452"/>
        </a:xfrm>
        <a:prstGeom prst="upArrow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D196A2-31F0-4C4B-81E7-1FDB6BBAB15E}">
      <dsp:nvSpPr>
        <dsp:cNvPr id="0" name=""/>
        <dsp:cNvSpPr/>
      </dsp:nvSpPr>
      <dsp:spPr>
        <a:xfrm>
          <a:off x="2550186" y="169266"/>
          <a:ext cx="8623515" cy="2151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0" rIns="170688" bIns="170688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kern="1200" dirty="0">
              <a:latin typeface="黑体" panose="02010609060101010101" pitchFamily="49" charset="-122"/>
              <a:ea typeface="黑体" panose="02010609060101010101" pitchFamily="49" charset="-122"/>
            </a:rPr>
            <a:t>防止对物理基础设施造成破坏：</a:t>
          </a:r>
          <a:endParaRPr lang="en-US" sz="2400" b="0" kern="1200" dirty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0" kern="1200" dirty="0">
              <a:latin typeface="黑体" panose="02010609060101010101" pitchFamily="49" charset="-122"/>
              <a:ea typeface="黑体" panose="02010609060101010101" pitchFamily="49" charset="-122"/>
            </a:rPr>
            <a:t>关注点包括信息系统硬件、物理设施、支持设施和人员 </a:t>
          </a:r>
          <a:endParaRPr lang="en-US" sz="1800" b="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550186" y="169266"/>
        <a:ext cx="8623515" cy="2151607"/>
      </dsp:txXfrm>
    </dsp:sp>
    <dsp:sp modelId="{E25E2C7C-CF8C-FA49-A4AA-E90064661ACF}">
      <dsp:nvSpPr>
        <dsp:cNvPr id="0" name=""/>
        <dsp:cNvSpPr/>
      </dsp:nvSpPr>
      <dsp:spPr>
        <a:xfrm>
          <a:off x="872839" y="2491536"/>
          <a:ext cx="2193119" cy="1880698"/>
        </a:xfrm>
        <a:prstGeom prst="downArrow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09E3E5-F031-E245-BF1A-EE60BFD352E3}">
      <dsp:nvSpPr>
        <dsp:cNvPr id="0" name=""/>
        <dsp:cNvSpPr/>
      </dsp:nvSpPr>
      <dsp:spPr>
        <a:xfrm>
          <a:off x="3217018" y="2281055"/>
          <a:ext cx="8041880" cy="2151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0" rIns="170688" bIns="170688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kern="1200" dirty="0">
              <a:latin typeface="黑体" panose="02010609060101010101" pitchFamily="49" charset="-122"/>
              <a:ea typeface="黑体" panose="02010609060101010101" pitchFamily="49" charset="-122"/>
            </a:rPr>
            <a:t>防止物理基础设施的误用导致受保护信息的误用或损坏 ：</a:t>
          </a:r>
          <a:endParaRPr lang="en-US" sz="2400" b="0" kern="1200" dirty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0" kern="1200" dirty="0">
              <a:latin typeface="黑体" panose="02010609060101010101" pitchFamily="49" charset="-122"/>
              <a:ea typeface="黑体" panose="02010609060101010101" pitchFamily="49" charset="-122"/>
            </a:rPr>
            <a:t>包括蓄意破坏、盗窃设备、通过复制盗窃、盗窃服务和未经授权的进入</a:t>
          </a:r>
          <a:endParaRPr lang="en-US" sz="1800" b="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217018" y="2281055"/>
        <a:ext cx="8041880" cy="21516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624D1-1113-FB43-961A-70F3B02B74EE}">
      <dsp:nvSpPr>
        <dsp:cNvPr id="0" name=""/>
        <dsp:cNvSpPr/>
      </dsp:nvSpPr>
      <dsp:spPr>
        <a:xfrm>
          <a:off x="0" y="619766"/>
          <a:ext cx="2613522" cy="1568113"/>
        </a:xfrm>
        <a:prstGeom prst="rect">
          <a:avLst/>
        </a:prstGeom>
        <a:solidFill>
          <a:schemeClr val="bg1"/>
        </a:solidFill>
        <a:ln w="38100" cmpd="thickThin">
          <a:solidFill>
            <a:schemeClr val="accent5">
              <a:lumMod val="75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kern="120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主要危险是电气短路</a:t>
          </a:r>
          <a:endParaRPr lang="en-US" sz="2400" b="0" kern="1200" dirty="0">
            <a:solidFill>
              <a:sysClr val="windowText" lastClr="00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0" y="619766"/>
        <a:ext cx="2613522" cy="1568113"/>
      </dsp:txXfrm>
    </dsp:sp>
    <dsp:sp modelId="{2539E5A4-1777-C84E-BCD1-AF408E0B0B46}">
      <dsp:nvSpPr>
        <dsp:cNvPr id="0" name=""/>
        <dsp:cNvSpPr/>
      </dsp:nvSpPr>
      <dsp:spPr>
        <a:xfrm>
          <a:off x="2874874" y="619766"/>
          <a:ext cx="2613522" cy="1568113"/>
        </a:xfrm>
        <a:prstGeom prst="rect">
          <a:avLst/>
        </a:prstGeom>
        <a:solidFill>
          <a:schemeClr val="bg1"/>
        </a:solidFill>
        <a:ln w="38100" cmpd="thickThin">
          <a:solidFill>
            <a:schemeClr val="accent5">
              <a:lumMod val="75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kern="120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管道可能会因管线故障或冻结而爆裂</a:t>
          </a:r>
          <a:endParaRPr lang="en-US" sz="2400" b="0" kern="1200" dirty="0">
            <a:solidFill>
              <a:sysClr val="windowText" lastClr="00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874874" y="619766"/>
        <a:ext cx="2613522" cy="1568113"/>
      </dsp:txXfrm>
    </dsp:sp>
    <dsp:sp modelId="{8B082EF0-9D89-F741-AD1C-A64CF1F0F6F7}">
      <dsp:nvSpPr>
        <dsp:cNvPr id="0" name=""/>
        <dsp:cNvSpPr/>
      </dsp:nvSpPr>
      <dsp:spPr>
        <a:xfrm>
          <a:off x="5749749" y="619766"/>
          <a:ext cx="2613522" cy="1568113"/>
        </a:xfrm>
        <a:prstGeom prst="rect">
          <a:avLst/>
        </a:prstGeom>
        <a:solidFill>
          <a:schemeClr val="bg1"/>
        </a:solidFill>
        <a:ln w="38100" cmpd="thickThin">
          <a:solidFill>
            <a:schemeClr val="accent5">
              <a:lumMod val="75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kern="120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自动喷水灭火系统意外启动</a:t>
          </a:r>
          <a:endParaRPr lang="en-US" sz="2400" b="0" kern="1200" dirty="0">
            <a:solidFill>
              <a:sysClr val="windowText" lastClr="00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5749749" y="619766"/>
        <a:ext cx="2613522" cy="1568113"/>
      </dsp:txXfrm>
    </dsp:sp>
    <dsp:sp modelId="{22B0399A-F1CC-8C4F-8196-6B924BAF4AEC}">
      <dsp:nvSpPr>
        <dsp:cNvPr id="0" name=""/>
        <dsp:cNvSpPr/>
      </dsp:nvSpPr>
      <dsp:spPr>
        <a:xfrm>
          <a:off x="1327708" y="2449232"/>
          <a:ext cx="2613522" cy="1568113"/>
        </a:xfrm>
        <a:prstGeom prst="rect">
          <a:avLst/>
        </a:prstGeom>
        <a:solidFill>
          <a:schemeClr val="bg1"/>
        </a:solidFill>
        <a:ln w="38100" cmpd="thickThin">
          <a:solidFill>
            <a:schemeClr val="accent5">
              <a:lumMod val="75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kern="120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洪水在水中留下泥泞的残渣和悬浮物 </a:t>
          </a:r>
          <a:endParaRPr lang="en-US" sz="2400" b="0" kern="1200" dirty="0">
            <a:solidFill>
              <a:sysClr val="windowText" lastClr="00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327708" y="2449232"/>
        <a:ext cx="2613522" cy="1568113"/>
      </dsp:txXfrm>
    </dsp:sp>
    <dsp:sp modelId="{6144D2D2-D6F3-F54F-9FCC-3F3B0936115D}">
      <dsp:nvSpPr>
        <dsp:cNvPr id="0" name=""/>
        <dsp:cNvSpPr/>
      </dsp:nvSpPr>
      <dsp:spPr>
        <a:xfrm>
          <a:off x="4202583" y="2467861"/>
          <a:ext cx="2832979" cy="1530855"/>
        </a:xfrm>
        <a:prstGeom prst="rect">
          <a:avLst/>
        </a:prstGeom>
        <a:solidFill>
          <a:schemeClr val="bg1"/>
        </a:solidFill>
        <a:ln w="38100" cmpd="thickThin">
          <a:solidFill>
            <a:schemeClr val="accent5">
              <a:lumMod val="75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kern="120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应进行尽职调查，以确保两层以上的水不会造成危险 </a:t>
          </a:r>
          <a:endParaRPr lang="en-US" sz="2400" b="0" kern="1200" dirty="0">
            <a:solidFill>
              <a:sysClr val="windowText" lastClr="00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202583" y="2467861"/>
        <a:ext cx="2832979" cy="1530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59970-CC61-4727-9BDF-976855E7561E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E7F07-FBFD-4640-8B4B-26998194D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01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BA04B8-9F5E-4BF6-BDD6-D58FF5834A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715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2182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58576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727732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60006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38689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710298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362156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770162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47527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13249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BA04B8-9F5E-4BF6-BDD6-D58FF5834A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1255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472811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99295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22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058277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23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90682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24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64289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25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1942942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26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52583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08655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79390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28942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107321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73457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57229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21051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43EDA-DDB4-41D0-9C5A-6E2427A92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1082C0-5AE1-48D0-8293-470FF42C2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B9CB4-47EF-4F4E-9E4D-FC785AE8A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A190-EDBF-4E1D-8425-F8A1533711C8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58695C-1886-4F45-9A2D-9BD5D0155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47E6CD-8455-4855-9E7F-25E9244E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014F-04CA-4D43-A67E-6C61EA3CC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56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05BB6-6ECB-4228-8472-1A9F754F4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A3522C-619B-4FA8-B3DE-E6F4AF186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D5462F-EE65-4AB5-AF00-F3B130FF5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A190-EDBF-4E1D-8425-F8A1533711C8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6740D-C695-4CE6-A368-C4C3DF1D2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4D2642-5E27-4C89-A952-093DD0DB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014F-04CA-4D43-A67E-6C61EA3CC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24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2AE5C8-79C0-4872-B9FF-566E98E0B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74CC20-561A-4C89-AC86-196A3DD5D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18189-8228-4E77-ABE1-DE35949C4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A190-EDBF-4E1D-8425-F8A1533711C8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0DF44-7196-49C0-BB2F-281F4E444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7AEBB2-5399-4DE0-B286-4BA94532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014F-04CA-4D43-A67E-6C61EA3CC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82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F:\百度云\logo.png">
            <a:extLst>
              <a:ext uri="{FF2B5EF4-FFF2-40B4-BE49-F238E27FC236}">
                <a16:creationId xmlns:a16="http://schemas.microsoft.com/office/drawing/2014/main" id="{83F6A8A2-FF9B-438C-909B-81436AD035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7" y="120551"/>
            <a:ext cx="3989606" cy="744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7">
            <a:extLst>
              <a:ext uri="{FF2B5EF4-FFF2-40B4-BE49-F238E27FC236}">
                <a16:creationId xmlns:a16="http://schemas.microsoft.com/office/drawing/2014/main" id="{A7B21525-E6E1-4B63-B855-ACF439ACE3F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6291" y="5698630"/>
            <a:ext cx="4305647" cy="1038820"/>
            <a:chOff x="21924" y="3867150"/>
            <a:chExt cx="6134252" cy="127635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28F1D250-FAA7-4E27-9FE1-AE8D9FF468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24" y="3867150"/>
              <a:ext cx="6134252" cy="1276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5" descr="F:\百度云\logo.png">
              <a:extLst>
                <a:ext uri="{FF2B5EF4-FFF2-40B4-BE49-F238E27FC236}">
                  <a16:creationId xmlns:a16="http://schemas.microsoft.com/office/drawing/2014/main" id="{58390DBE-6E10-4C85-A37B-74E2CD6083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bg1">
                  <a:lumMod val="95000"/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1924" y="4125054"/>
              <a:ext cx="1410747" cy="299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78416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67F81-C18C-43D9-BAD0-458591BC5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48D3F-4BC1-4DEC-A19D-78E5FD435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55324-D7EE-445D-A9FE-5BFA44130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A190-EDBF-4E1D-8425-F8A1533711C8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9B4F78-2EFC-49F3-9591-BDDC6F91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F4DE78-A52B-4B98-AB11-A98F4FB4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014F-04CA-4D43-A67E-6C61EA3CC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24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95B7C-636C-4C40-887B-E5265CB17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418C88-CAE6-4C24-9321-0B9A9B8C8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557E8A-7835-4372-A199-C205AE07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A190-EDBF-4E1D-8425-F8A1533711C8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60B93-E3F6-41AF-9DC3-BDAD0A01F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70D62A-BB36-496F-846A-BD90D487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014F-04CA-4D43-A67E-6C61EA3CC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80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E5294-B81C-486D-8B89-0EBF6AA6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FC3ED-914C-47C4-8678-DAA786710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EE5E57-5268-4957-9175-12BAA8C6D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4F0181-B6E6-4428-9A81-DCF2059F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A190-EDBF-4E1D-8425-F8A1533711C8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286804-DDAE-4B71-8FA8-41EDA2969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6BA6ED-061F-4406-8D70-C519E1032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014F-04CA-4D43-A67E-6C61EA3CC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35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BC036-B597-4307-AE6B-737215ADF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30C67E-272C-44F5-AA4B-992E9060A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46C5F2-A36D-4A93-AE48-BF5B58915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7A08AF-C699-443D-AEF1-885AFD492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D98048-3F62-46D5-BDFC-56CC640F7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D91417-F9F1-4824-B25A-A9DB1247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A190-EDBF-4E1D-8425-F8A1533711C8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852027-665B-4886-8D34-29FCCE70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FFC2B7-B4BC-492E-8C24-3D9B1233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014F-04CA-4D43-A67E-6C61EA3CC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94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66A6F-9068-415E-B2BB-E3A1185E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6C1CCB-BAF5-4C19-A73A-D125D835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A190-EDBF-4E1D-8425-F8A1533711C8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9FFE9E-0DD3-4B35-9716-0EA296EB5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8C78E1-42F3-4AA8-A1DB-724038FD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014F-04CA-4D43-A67E-6C61EA3CC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24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6B1886-71E2-486D-A9F8-F4FCFE189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A190-EDBF-4E1D-8425-F8A1533711C8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AADF3A-F3DA-45F4-9D27-7E696182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9E77A0-7F9A-45E8-8C1E-7F0AE3C1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014F-04CA-4D43-A67E-6C61EA3CC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17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BC340-A65D-4F00-8F37-F7BEC7152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89C0E6-3B43-4EFE-A609-C125EA8BB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5C42DC-5D00-476D-98E5-563D99485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36EBF2-3D0B-4B3A-87FC-AE763A5F4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A190-EDBF-4E1D-8425-F8A1533711C8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327BCA-7C06-4B12-B981-46AE30164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56A605-ACA5-45C3-BCE6-C822257C3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014F-04CA-4D43-A67E-6C61EA3CC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10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3760F-9B49-4C14-9CC7-E754944D7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8C7E37-6B96-400C-B560-CF03CEB18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D3F755-742C-432E-80D4-612705C7C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E94397-A98B-4CC0-BD49-6C596563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A190-EDBF-4E1D-8425-F8A1533711C8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3978AC-A597-4C92-A5E4-834651F9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84887B-659B-4357-80CB-2116D0FBA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014F-04CA-4D43-A67E-6C61EA3CC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6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D3F273-9107-4B80-9E33-36D28E66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D6424A-7457-45D7-84DF-6544ACFA5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B5207D-560D-4F8E-8C35-3780B54A5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DA190-EDBF-4E1D-8425-F8A1533711C8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0ED06-7E80-4895-A306-B8E31B657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E3EBFC-1B83-4BF7-8A74-3D595E287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9014F-04CA-4D43-A67E-6C61EA3CC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33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5" Type="http://schemas.microsoft.com/office/2007/relationships/hdphoto" Target="../media/hdphoto5.wdp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12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Relationship Id="rId5" Type="http://schemas.microsoft.com/office/2007/relationships/hdphoto" Target="../media/hdphoto6.wdp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5" Type="http://schemas.microsoft.com/office/2007/relationships/hdphoto" Target="../media/hdphoto4.wdp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10FF7C29-EEE6-498F-A158-71CC586A9193}"/>
              </a:ext>
            </a:extLst>
          </p:cNvPr>
          <p:cNvSpPr txBox="1">
            <a:spLocks/>
          </p:cNvSpPr>
          <p:nvPr/>
        </p:nvSpPr>
        <p:spPr>
          <a:xfrm>
            <a:off x="862909" y="1817787"/>
            <a:ext cx="10163472" cy="1336477"/>
          </a:xfrm>
          <a:prstGeom prst="rect">
            <a:avLst/>
          </a:prstGeom>
        </p:spPr>
        <p:txBody>
          <a:bodyPr lIns="102835" tIns="51418" rIns="102835" bIns="51418" anchor="ctr"/>
          <a:lstStyle/>
          <a:p>
            <a:pPr algn="ctr" defTabSz="1028357">
              <a:lnSpc>
                <a:spcPct val="150000"/>
              </a:lnSpc>
              <a:defRPr/>
            </a:pPr>
            <a:r>
              <a:rPr lang="zh-CN" altLang="en-US" sz="4400" b="1" dirty="0">
                <a:latin typeface="黑体" pitchFamily="49" charset="-122"/>
                <a:ea typeface="黑体" pitchFamily="49" charset="-122"/>
              </a:rPr>
              <a:t>计算机系统与网络安全技术</a:t>
            </a:r>
            <a:br>
              <a:rPr lang="en-US" altLang="zh-CN" sz="4400" b="1" dirty="0">
                <a:latin typeface="黑体" pitchFamily="49" charset="-122"/>
                <a:ea typeface="黑体" pitchFamily="49" charset="-122"/>
                <a:cs typeface="+mj-cs"/>
              </a:rPr>
            </a:br>
            <a:r>
              <a:rPr lang="en-US" altLang="zh-CN" sz="3200" b="1" dirty="0">
                <a:latin typeface="Times New Roman" pitchFamily="18" charset="0"/>
                <a:ea typeface="+mj-ea"/>
                <a:cs typeface="Times New Roman" pitchFamily="18" charset="0"/>
              </a:rPr>
              <a:t>Technology of Computer System and Network Security</a:t>
            </a:r>
            <a:endParaRPr lang="zh-CN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628896BA-A381-461E-A9C9-03C075505978}"/>
              </a:ext>
            </a:extLst>
          </p:cNvPr>
          <p:cNvSpPr txBox="1">
            <a:spLocks/>
          </p:cNvSpPr>
          <p:nvPr/>
        </p:nvSpPr>
        <p:spPr bwMode="auto">
          <a:xfrm>
            <a:off x="862908" y="4007202"/>
            <a:ext cx="10163473" cy="1964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/>
          <a:p>
            <a:pPr algn="ctr" defTabSz="1028357">
              <a:lnSpc>
                <a:spcPct val="150000"/>
              </a:lnSpc>
              <a:defRPr/>
            </a:pPr>
            <a:r>
              <a:rPr lang="zh-CN" altLang="en-US" sz="2800" kern="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牛伟纳</a:t>
            </a:r>
            <a:endParaRPr lang="en-US" altLang="zh-CN" sz="2800" kern="0" dirty="0"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  <a:p>
            <a:pPr algn="ctr" defTabSz="1028357">
              <a:lnSpc>
                <a:spcPct val="150000"/>
              </a:lnSpc>
              <a:defRPr/>
            </a:pPr>
            <a:r>
              <a:rPr lang="zh-CN" altLang="en-US" sz="2800" kern="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计算机科学与工程学院（网络空间安全学院）</a:t>
            </a:r>
            <a:endParaRPr lang="en-US" altLang="zh-CN" sz="2800" kern="0" dirty="0"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  <a:p>
            <a:pPr algn="ctr" defTabSz="1028357">
              <a:lnSpc>
                <a:spcPct val="150000"/>
              </a:lnSpc>
              <a:defRPr/>
            </a:pPr>
            <a:fld id="{1BE3780E-E68A-4BB2-97C5-C52B8FB3E180}" type="datetime8">
              <a:rPr lang="zh-CN" altLang="en-US" sz="1688" kern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2022年11月1日11时0分</a:t>
            </a:fld>
            <a:endParaRPr lang="zh-CN" altLang="en-US" sz="1688" kern="0" dirty="0"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B14482E-991C-4E1A-9AD7-A6AD7FAED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566442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7CBFB5F5-E089-458E-857D-395D17258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31D4A4E7-80A2-4FB0-B179-AF42E9BB4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76B02724-904A-4D1B-A9E6-88BE3FFF0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0" name="Rectangle 4">
            <a:extLst>
              <a:ext uri="{FF2B5EF4-FFF2-40B4-BE49-F238E27FC236}">
                <a16:creationId xmlns:a16="http://schemas.microsoft.com/office/drawing/2014/main" id="{B51E8911-F449-4471-9A9D-C43CE2817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1" name="Rectangle 2">
            <a:extLst>
              <a:ext uri="{FF2B5EF4-FFF2-40B4-BE49-F238E27FC236}">
                <a16:creationId xmlns:a16="http://schemas.microsoft.com/office/drawing/2014/main" id="{6A564893-E322-4D91-B355-6D428BE45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2" name="Rectangle 4">
            <a:extLst>
              <a:ext uri="{FF2B5EF4-FFF2-40B4-BE49-F238E27FC236}">
                <a16:creationId xmlns:a16="http://schemas.microsoft.com/office/drawing/2014/main" id="{9A887CEC-649C-48B7-AAC6-961ECD103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3" name="Rectangle 2">
            <a:extLst>
              <a:ext uri="{FF2B5EF4-FFF2-40B4-BE49-F238E27FC236}">
                <a16:creationId xmlns:a16="http://schemas.microsoft.com/office/drawing/2014/main" id="{6C395EA4-B40E-4483-A6E2-D09CE5C6B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4" name="Rectangle 4">
            <a:extLst>
              <a:ext uri="{FF2B5EF4-FFF2-40B4-BE49-F238E27FC236}">
                <a16:creationId xmlns:a16="http://schemas.microsoft.com/office/drawing/2014/main" id="{C0315E1D-CB2C-4166-9A76-2954EAF54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5" name="Rectangle 2">
            <a:extLst>
              <a:ext uri="{FF2B5EF4-FFF2-40B4-BE49-F238E27FC236}">
                <a16:creationId xmlns:a16="http://schemas.microsoft.com/office/drawing/2014/main" id="{FBB65F19-D3D6-4BC2-9611-010D004B0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6" name="Rectangle 2">
            <a:extLst>
              <a:ext uri="{FF2B5EF4-FFF2-40B4-BE49-F238E27FC236}">
                <a16:creationId xmlns:a16="http://schemas.microsoft.com/office/drawing/2014/main" id="{859E91A7-6C34-41BC-B3ED-160632210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7" name="Rectangle 2">
            <a:extLst>
              <a:ext uri="{FF2B5EF4-FFF2-40B4-BE49-F238E27FC236}">
                <a16:creationId xmlns:a16="http://schemas.microsoft.com/office/drawing/2014/main" id="{8B8D1A00-0A71-4994-94C3-CF707ACB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8" name="Rectangle 4">
            <a:extLst>
              <a:ext uri="{FF2B5EF4-FFF2-40B4-BE49-F238E27FC236}">
                <a16:creationId xmlns:a16="http://schemas.microsoft.com/office/drawing/2014/main" id="{480239E5-E4B1-4B4A-95D4-84EE51B17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9" name="Rectangle 4">
            <a:extLst>
              <a:ext uri="{FF2B5EF4-FFF2-40B4-BE49-F238E27FC236}">
                <a16:creationId xmlns:a16="http://schemas.microsoft.com/office/drawing/2014/main" id="{80C0660F-74C4-4514-BBCB-836B23383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0" name="Rectangle 6">
            <a:extLst>
              <a:ext uri="{FF2B5EF4-FFF2-40B4-BE49-F238E27FC236}">
                <a16:creationId xmlns:a16="http://schemas.microsoft.com/office/drawing/2014/main" id="{C2BA702A-6409-4603-8C50-FC94FF0D3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1" name="Rectangle 8">
            <a:extLst>
              <a:ext uri="{FF2B5EF4-FFF2-40B4-BE49-F238E27FC236}">
                <a16:creationId xmlns:a16="http://schemas.microsoft.com/office/drawing/2014/main" id="{FC5E663C-31C2-49DB-AA06-F99ABAE1D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2" name="Rectangle 10">
            <a:extLst>
              <a:ext uri="{FF2B5EF4-FFF2-40B4-BE49-F238E27FC236}">
                <a16:creationId xmlns:a16="http://schemas.microsoft.com/office/drawing/2014/main" id="{68D54A66-98AD-492C-A8C0-FFAF6710D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3" name="Rectangle 7">
            <a:extLst>
              <a:ext uri="{FF2B5EF4-FFF2-40B4-BE49-F238E27FC236}">
                <a16:creationId xmlns:a16="http://schemas.microsoft.com/office/drawing/2014/main" id="{7D57DC6D-DC5A-4A4D-AB1D-6123A29DE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4" name="Rectangle 4">
            <a:extLst>
              <a:ext uri="{FF2B5EF4-FFF2-40B4-BE49-F238E27FC236}">
                <a16:creationId xmlns:a16="http://schemas.microsoft.com/office/drawing/2014/main" id="{C145BED9-71A3-4815-AAE9-BA2CBEBE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5" name="Rectangle 6">
            <a:extLst>
              <a:ext uri="{FF2B5EF4-FFF2-40B4-BE49-F238E27FC236}">
                <a16:creationId xmlns:a16="http://schemas.microsoft.com/office/drawing/2014/main" id="{039C563D-ADFE-40B7-A649-6151BFBBF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物理安全威胁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014071-1F4E-4439-97E4-74AB9E2A9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0443" y="987741"/>
            <a:ext cx="6011114" cy="5734850"/>
          </a:xfrm>
          <a:prstGeom prst="rect">
            <a:avLst/>
          </a:prstGeom>
        </p:spPr>
      </p:pic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3" y="1131119"/>
            <a:ext cx="2488489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zh-CN" altLang="en-US" sz="3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Lucida Sans Unicode" panose="020B0602030504020204" pitchFamily="34" charset="0"/>
                <a:sym typeface="Lucida Sans Unicode" panose="020B0602030504020204" pitchFamily="34" charset="0"/>
              </a:rPr>
              <a:t>环境威胁</a:t>
            </a:r>
            <a:endParaRPr lang="en-US" altLang="zh-CN" sz="3000" dirty="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19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B14482E-991C-4E1A-9AD7-A6AD7FAED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566442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7CBFB5F5-E089-458E-857D-395D17258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31D4A4E7-80A2-4FB0-B179-AF42E9BB4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76B02724-904A-4D1B-A9E6-88BE3FFF0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0" name="Rectangle 4">
            <a:extLst>
              <a:ext uri="{FF2B5EF4-FFF2-40B4-BE49-F238E27FC236}">
                <a16:creationId xmlns:a16="http://schemas.microsoft.com/office/drawing/2014/main" id="{B51E8911-F449-4471-9A9D-C43CE2817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1" name="Rectangle 2">
            <a:extLst>
              <a:ext uri="{FF2B5EF4-FFF2-40B4-BE49-F238E27FC236}">
                <a16:creationId xmlns:a16="http://schemas.microsoft.com/office/drawing/2014/main" id="{6A564893-E322-4D91-B355-6D428BE45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2" name="Rectangle 4">
            <a:extLst>
              <a:ext uri="{FF2B5EF4-FFF2-40B4-BE49-F238E27FC236}">
                <a16:creationId xmlns:a16="http://schemas.microsoft.com/office/drawing/2014/main" id="{9A887CEC-649C-48B7-AAC6-961ECD103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3" name="Rectangle 2">
            <a:extLst>
              <a:ext uri="{FF2B5EF4-FFF2-40B4-BE49-F238E27FC236}">
                <a16:creationId xmlns:a16="http://schemas.microsoft.com/office/drawing/2014/main" id="{6C395EA4-B40E-4483-A6E2-D09CE5C6B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4" name="Rectangle 4">
            <a:extLst>
              <a:ext uri="{FF2B5EF4-FFF2-40B4-BE49-F238E27FC236}">
                <a16:creationId xmlns:a16="http://schemas.microsoft.com/office/drawing/2014/main" id="{C0315E1D-CB2C-4166-9A76-2954EAF54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5" name="Rectangle 2">
            <a:extLst>
              <a:ext uri="{FF2B5EF4-FFF2-40B4-BE49-F238E27FC236}">
                <a16:creationId xmlns:a16="http://schemas.microsoft.com/office/drawing/2014/main" id="{FBB65F19-D3D6-4BC2-9611-010D004B0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6" name="Rectangle 2">
            <a:extLst>
              <a:ext uri="{FF2B5EF4-FFF2-40B4-BE49-F238E27FC236}">
                <a16:creationId xmlns:a16="http://schemas.microsoft.com/office/drawing/2014/main" id="{859E91A7-6C34-41BC-B3ED-160632210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7" name="Rectangle 2">
            <a:extLst>
              <a:ext uri="{FF2B5EF4-FFF2-40B4-BE49-F238E27FC236}">
                <a16:creationId xmlns:a16="http://schemas.microsoft.com/office/drawing/2014/main" id="{8B8D1A00-0A71-4994-94C3-CF707ACB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8" name="Rectangle 4">
            <a:extLst>
              <a:ext uri="{FF2B5EF4-FFF2-40B4-BE49-F238E27FC236}">
                <a16:creationId xmlns:a16="http://schemas.microsoft.com/office/drawing/2014/main" id="{480239E5-E4B1-4B4A-95D4-84EE51B17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9" name="Rectangle 4">
            <a:extLst>
              <a:ext uri="{FF2B5EF4-FFF2-40B4-BE49-F238E27FC236}">
                <a16:creationId xmlns:a16="http://schemas.microsoft.com/office/drawing/2014/main" id="{80C0660F-74C4-4514-BBCB-836B23383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0" name="Rectangle 6">
            <a:extLst>
              <a:ext uri="{FF2B5EF4-FFF2-40B4-BE49-F238E27FC236}">
                <a16:creationId xmlns:a16="http://schemas.microsoft.com/office/drawing/2014/main" id="{C2BA702A-6409-4603-8C50-FC94FF0D3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1" name="Rectangle 8">
            <a:extLst>
              <a:ext uri="{FF2B5EF4-FFF2-40B4-BE49-F238E27FC236}">
                <a16:creationId xmlns:a16="http://schemas.microsoft.com/office/drawing/2014/main" id="{FC5E663C-31C2-49DB-AA06-F99ABAE1D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2" name="Rectangle 10">
            <a:extLst>
              <a:ext uri="{FF2B5EF4-FFF2-40B4-BE49-F238E27FC236}">
                <a16:creationId xmlns:a16="http://schemas.microsoft.com/office/drawing/2014/main" id="{68D54A66-98AD-492C-A8C0-FFAF6710D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3" name="Rectangle 7">
            <a:extLst>
              <a:ext uri="{FF2B5EF4-FFF2-40B4-BE49-F238E27FC236}">
                <a16:creationId xmlns:a16="http://schemas.microsoft.com/office/drawing/2014/main" id="{7D57DC6D-DC5A-4A4D-AB1D-6123A29DE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4" name="Rectangle 4">
            <a:extLst>
              <a:ext uri="{FF2B5EF4-FFF2-40B4-BE49-F238E27FC236}">
                <a16:creationId xmlns:a16="http://schemas.microsoft.com/office/drawing/2014/main" id="{C145BED9-71A3-4815-AAE9-BA2CBEBE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5" name="Rectangle 6">
            <a:extLst>
              <a:ext uri="{FF2B5EF4-FFF2-40B4-BE49-F238E27FC236}">
                <a16:creationId xmlns:a16="http://schemas.microsoft.com/office/drawing/2014/main" id="{039C563D-ADFE-40B7-A649-6151BFBBF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物理安全威胁</a:t>
            </a: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3" y="1131119"/>
            <a:ext cx="2488489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zh-CN" altLang="en-US" sz="3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Lucida Sans Unicode" panose="020B0602030504020204" pitchFamily="34" charset="0"/>
                <a:sym typeface="Lucida Sans Unicode" panose="020B0602030504020204" pitchFamily="34" charset="0"/>
              </a:rPr>
              <a:t>环境威胁</a:t>
            </a:r>
            <a:endParaRPr lang="en-US" altLang="zh-CN" sz="3000" dirty="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D9D0B8-E70C-4FE5-AD9D-AA050DEC3B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28892" y="2514742"/>
            <a:ext cx="9734215" cy="20956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47383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B14482E-991C-4E1A-9AD7-A6AD7FAED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566442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7CBFB5F5-E089-458E-857D-395D17258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31D4A4E7-80A2-4FB0-B179-AF42E9BB4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76B02724-904A-4D1B-A9E6-88BE3FFF0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0" name="Rectangle 4">
            <a:extLst>
              <a:ext uri="{FF2B5EF4-FFF2-40B4-BE49-F238E27FC236}">
                <a16:creationId xmlns:a16="http://schemas.microsoft.com/office/drawing/2014/main" id="{B51E8911-F449-4471-9A9D-C43CE2817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1" name="Rectangle 2">
            <a:extLst>
              <a:ext uri="{FF2B5EF4-FFF2-40B4-BE49-F238E27FC236}">
                <a16:creationId xmlns:a16="http://schemas.microsoft.com/office/drawing/2014/main" id="{6A564893-E322-4D91-B355-6D428BE45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2" name="Rectangle 4">
            <a:extLst>
              <a:ext uri="{FF2B5EF4-FFF2-40B4-BE49-F238E27FC236}">
                <a16:creationId xmlns:a16="http://schemas.microsoft.com/office/drawing/2014/main" id="{9A887CEC-649C-48B7-AAC6-961ECD103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3" name="Rectangle 2">
            <a:extLst>
              <a:ext uri="{FF2B5EF4-FFF2-40B4-BE49-F238E27FC236}">
                <a16:creationId xmlns:a16="http://schemas.microsoft.com/office/drawing/2014/main" id="{6C395EA4-B40E-4483-A6E2-D09CE5C6B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4" name="Rectangle 4">
            <a:extLst>
              <a:ext uri="{FF2B5EF4-FFF2-40B4-BE49-F238E27FC236}">
                <a16:creationId xmlns:a16="http://schemas.microsoft.com/office/drawing/2014/main" id="{C0315E1D-CB2C-4166-9A76-2954EAF54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5" name="Rectangle 2">
            <a:extLst>
              <a:ext uri="{FF2B5EF4-FFF2-40B4-BE49-F238E27FC236}">
                <a16:creationId xmlns:a16="http://schemas.microsoft.com/office/drawing/2014/main" id="{FBB65F19-D3D6-4BC2-9611-010D004B0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6" name="Rectangle 2">
            <a:extLst>
              <a:ext uri="{FF2B5EF4-FFF2-40B4-BE49-F238E27FC236}">
                <a16:creationId xmlns:a16="http://schemas.microsoft.com/office/drawing/2014/main" id="{859E91A7-6C34-41BC-B3ED-160632210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7" name="Rectangle 2">
            <a:extLst>
              <a:ext uri="{FF2B5EF4-FFF2-40B4-BE49-F238E27FC236}">
                <a16:creationId xmlns:a16="http://schemas.microsoft.com/office/drawing/2014/main" id="{8B8D1A00-0A71-4994-94C3-CF707ACB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8" name="Rectangle 4">
            <a:extLst>
              <a:ext uri="{FF2B5EF4-FFF2-40B4-BE49-F238E27FC236}">
                <a16:creationId xmlns:a16="http://schemas.microsoft.com/office/drawing/2014/main" id="{480239E5-E4B1-4B4A-95D4-84EE51B17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9" name="Rectangle 4">
            <a:extLst>
              <a:ext uri="{FF2B5EF4-FFF2-40B4-BE49-F238E27FC236}">
                <a16:creationId xmlns:a16="http://schemas.microsoft.com/office/drawing/2014/main" id="{80C0660F-74C4-4514-BBCB-836B23383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0" name="Rectangle 6">
            <a:extLst>
              <a:ext uri="{FF2B5EF4-FFF2-40B4-BE49-F238E27FC236}">
                <a16:creationId xmlns:a16="http://schemas.microsoft.com/office/drawing/2014/main" id="{C2BA702A-6409-4603-8C50-FC94FF0D3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1" name="Rectangle 8">
            <a:extLst>
              <a:ext uri="{FF2B5EF4-FFF2-40B4-BE49-F238E27FC236}">
                <a16:creationId xmlns:a16="http://schemas.microsoft.com/office/drawing/2014/main" id="{FC5E663C-31C2-49DB-AA06-F99ABAE1D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2" name="Rectangle 10">
            <a:extLst>
              <a:ext uri="{FF2B5EF4-FFF2-40B4-BE49-F238E27FC236}">
                <a16:creationId xmlns:a16="http://schemas.microsoft.com/office/drawing/2014/main" id="{68D54A66-98AD-492C-A8C0-FFAF6710D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3" name="Rectangle 7">
            <a:extLst>
              <a:ext uri="{FF2B5EF4-FFF2-40B4-BE49-F238E27FC236}">
                <a16:creationId xmlns:a16="http://schemas.microsoft.com/office/drawing/2014/main" id="{7D57DC6D-DC5A-4A4D-AB1D-6123A29DE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4" name="Rectangle 4">
            <a:extLst>
              <a:ext uri="{FF2B5EF4-FFF2-40B4-BE49-F238E27FC236}">
                <a16:creationId xmlns:a16="http://schemas.microsoft.com/office/drawing/2014/main" id="{C145BED9-71A3-4815-AAE9-BA2CBEBE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5" name="Rectangle 6">
            <a:extLst>
              <a:ext uri="{FF2B5EF4-FFF2-40B4-BE49-F238E27FC236}">
                <a16:creationId xmlns:a16="http://schemas.microsoft.com/office/drawing/2014/main" id="{039C563D-ADFE-40B7-A649-6151BFBBF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物理安全威胁</a:t>
            </a: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3" y="1131119"/>
            <a:ext cx="4676742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zh-CN" altLang="en-US" sz="3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Lucida Sans Unicode" panose="020B0602030504020204" pitchFamily="34" charset="0"/>
                <a:sym typeface="Lucida Sans Unicode" panose="020B0602030504020204" pitchFamily="34" charset="0"/>
              </a:rPr>
              <a:t>环境威胁</a:t>
            </a:r>
            <a:r>
              <a:rPr lang="en-US" altLang="zh-CN" sz="3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Lucida Sans Unicode" panose="020B0602030504020204" pitchFamily="34" charset="0"/>
                <a:sym typeface="Lucida Sans Unicode" panose="020B0602030504020204" pitchFamily="34" charset="0"/>
              </a:rPr>
              <a:t>——</a:t>
            </a:r>
            <a:r>
              <a:rPr lang="zh-CN" altLang="en-US" sz="3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Lucida Sans Unicode" panose="020B0602030504020204" pitchFamily="34" charset="0"/>
                <a:sym typeface="Lucida Sans Unicode" panose="020B0602030504020204" pitchFamily="34" charset="0"/>
              </a:rPr>
              <a:t>水的损害</a:t>
            </a:r>
            <a:endParaRPr lang="en-US" altLang="zh-CN" sz="3000" dirty="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  <p:graphicFrame>
        <p:nvGraphicFramePr>
          <p:cNvPr id="25" name="Content Placeholder 3">
            <a:extLst>
              <a:ext uri="{FF2B5EF4-FFF2-40B4-BE49-F238E27FC236}">
                <a16:creationId xmlns:a16="http://schemas.microsoft.com/office/drawing/2014/main" id="{178028AF-1818-48B5-946F-29583F45C9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7826770"/>
              </p:ext>
            </p:extLst>
          </p:nvPr>
        </p:nvGraphicFramePr>
        <p:xfrm>
          <a:off x="1914364" y="1875539"/>
          <a:ext cx="8363272" cy="4637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28168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B14482E-991C-4E1A-9AD7-A6AD7FAED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566442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7CBFB5F5-E089-458E-857D-395D17258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31D4A4E7-80A2-4FB0-B179-AF42E9BB4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76B02724-904A-4D1B-A9E6-88BE3FFF0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0" name="Rectangle 4">
            <a:extLst>
              <a:ext uri="{FF2B5EF4-FFF2-40B4-BE49-F238E27FC236}">
                <a16:creationId xmlns:a16="http://schemas.microsoft.com/office/drawing/2014/main" id="{B51E8911-F449-4471-9A9D-C43CE2817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1" name="Rectangle 2">
            <a:extLst>
              <a:ext uri="{FF2B5EF4-FFF2-40B4-BE49-F238E27FC236}">
                <a16:creationId xmlns:a16="http://schemas.microsoft.com/office/drawing/2014/main" id="{6A564893-E322-4D91-B355-6D428BE45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2" name="Rectangle 4">
            <a:extLst>
              <a:ext uri="{FF2B5EF4-FFF2-40B4-BE49-F238E27FC236}">
                <a16:creationId xmlns:a16="http://schemas.microsoft.com/office/drawing/2014/main" id="{9A887CEC-649C-48B7-AAC6-961ECD103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3" name="Rectangle 2">
            <a:extLst>
              <a:ext uri="{FF2B5EF4-FFF2-40B4-BE49-F238E27FC236}">
                <a16:creationId xmlns:a16="http://schemas.microsoft.com/office/drawing/2014/main" id="{6C395EA4-B40E-4483-A6E2-D09CE5C6B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4" name="Rectangle 4">
            <a:extLst>
              <a:ext uri="{FF2B5EF4-FFF2-40B4-BE49-F238E27FC236}">
                <a16:creationId xmlns:a16="http://schemas.microsoft.com/office/drawing/2014/main" id="{C0315E1D-CB2C-4166-9A76-2954EAF54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5" name="Rectangle 2">
            <a:extLst>
              <a:ext uri="{FF2B5EF4-FFF2-40B4-BE49-F238E27FC236}">
                <a16:creationId xmlns:a16="http://schemas.microsoft.com/office/drawing/2014/main" id="{FBB65F19-D3D6-4BC2-9611-010D004B0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6" name="Rectangle 2">
            <a:extLst>
              <a:ext uri="{FF2B5EF4-FFF2-40B4-BE49-F238E27FC236}">
                <a16:creationId xmlns:a16="http://schemas.microsoft.com/office/drawing/2014/main" id="{859E91A7-6C34-41BC-B3ED-160632210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7" name="Rectangle 2">
            <a:extLst>
              <a:ext uri="{FF2B5EF4-FFF2-40B4-BE49-F238E27FC236}">
                <a16:creationId xmlns:a16="http://schemas.microsoft.com/office/drawing/2014/main" id="{8B8D1A00-0A71-4994-94C3-CF707ACB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8" name="Rectangle 4">
            <a:extLst>
              <a:ext uri="{FF2B5EF4-FFF2-40B4-BE49-F238E27FC236}">
                <a16:creationId xmlns:a16="http://schemas.microsoft.com/office/drawing/2014/main" id="{480239E5-E4B1-4B4A-95D4-84EE51B17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9" name="Rectangle 4">
            <a:extLst>
              <a:ext uri="{FF2B5EF4-FFF2-40B4-BE49-F238E27FC236}">
                <a16:creationId xmlns:a16="http://schemas.microsoft.com/office/drawing/2014/main" id="{80C0660F-74C4-4514-BBCB-836B23383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0" name="Rectangle 6">
            <a:extLst>
              <a:ext uri="{FF2B5EF4-FFF2-40B4-BE49-F238E27FC236}">
                <a16:creationId xmlns:a16="http://schemas.microsoft.com/office/drawing/2014/main" id="{C2BA702A-6409-4603-8C50-FC94FF0D3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1" name="Rectangle 8">
            <a:extLst>
              <a:ext uri="{FF2B5EF4-FFF2-40B4-BE49-F238E27FC236}">
                <a16:creationId xmlns:a16="http://schemas.microsoft.com/office/drawing/2014/main" id="{FC5E663C-31C2-49DB-AA06-F99ABAE1D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2" name="Rectangle 10">
            <a:extLst>
              <a:ext uri="{FF2B5EF4-FFF2-40B4-BE49-F238E27FC236}">
                <a16:creationId xmlns:a16="http://schemas.microsoft.com/office/drawing/2014/main" id="{68D54A66-98AD-492C-A8C0-FFAF6710D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3" name="Rectangle 7">
            <a:extLst>
              <a:ext uri="{FF2B5EF4-FFF2-40B4-BE49-F238E27FC236}">
                <a16:creationId xmlns:a16="http://schemas.microsoft.com/office/drawing/2014/main" id="{7D57DC6D-DC5A-4A4D-AB1D-6123A29DE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4" name="Rectangle 4">
            <a:extLst>
              <a:ext uri="{FF2B5EF4-FFF2-40B4-BE49-F238E27FC236}">
                <a16:creationId xmlns:a16="http://schemas.microsoft.com/office/drawing/2014/main" id="{C145BED9-71A3-4815-AAE9-BA2CBEBE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5" name="Rectangle 6">
            <a:extLst>
              <a:ext uri="{FF2B5EF4-FFF2-40B4-BE49-F238E27FC236}">
                <a16:creationId xmlns:a16="http://schemas.microsoft.com/office/drawing/2014/main" id="{039C563D-ADFE-40B7-A649-6151BFBBF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物理安全威胁</a:t>
            </a: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3" y="1131119"/>
            <a:ext cx="6981792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zh-CN" altLang="en-US" sz="3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Lucida Sans Unicode" panose="020B0602030504020204" pitchFamily="34" charset="0"/>
                <a:sym typeface="Lucida Sans Unicode" panose="020B0602030504020204" pitchFamily="34" charset="0"/>
              </a:rPr>
              <a:t>环境威胁</a:t>
            </a:r>
            <a:r>
              <a:rPr lang="en-US" altLang="zh-CN" sz="3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Lucida Sans Unicode" panose="020B0602030504020204" pitchFamily="34" charset="0"/>
                <a:sym typeface="Lucida Sans Unicode" panose="020B0602030504020204" pitchFamily="34" charset="0"/>
              </a:rPr>
              <a:t>——</a:t>
            </a:r>
            <a:r>
              <a:rPr lang="zh-CN" altLang="en-US" sz="3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Lucida Sans Unicode" panose="020B0602030504020204" pitchFamily="34" charset="0"/>
                <a:sym typeface="Lucida Sans Unicode" panose="020B0602030504020204" pitchFamily="34" charset="0"/>
              </a:rPr>
              <a:t>化学、辐射和生物危害</a:t>
            </a:r>
            <a:endParaRPr lang="en-US" altLang="zh-CN" sz="3000" dirty="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578E3B1B-12DB-47BD-A00C-36CE0325F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235" y="2190310"/>
            <a:ext cx="10888445" cy="3210365"/>
          </a:xfrm>
          <a:custGeom>
            <a:avLst/>
            <a:gdLst>
              <a:gd name="T0" fmla="*/ 416051 w 2630753"/>
              <a:gd name="T1" fmla="*/ 0 h 1963802"/>
              <a:gd name="T2" fmla="*/ 6550841 w 2630753"/>
              <a:gd name="T3" fmla="*/ 0 h 1963802"/>
              <a:gd name="T4" fmla="*/ 6845033 w 2630753"/>
              <a:gd name="T5" fmla="*/ 43257 h 1963802"/>
              <a:gd name="T6" fmla="*/ 6966892 w 2630753"/>
              <a:gd name="T7" fmla="*/ 147688 h 1963802"/>
              <a:gd name="T8" fmla="*/ 6966892 w 2630753"/>
              <a:gd name="T9" fmla="*/ 1846106 h 1963802"/>
              <a:gd name="T10" fmla="*/ 6966892 w 2630753"/>
              <a:gd name="T11" fmla="*/ 1846106 h 1963802"/>
              <a:gd name="T12" fmla="*/ 6966892 w 2630753"/>
              <a:gd name="T13" fmla="*/ 1846106 h 1963802"/>
              <a:gd name="T14" fmla="*/ 0 w 2630753"/>
              <a:gd name="T15" fmla="*/ 1846106 h 1963802"/>
              <a:gd name="T16" fmla="*/ 0 w 2630753"/>
              <a:gd name="T17" fmla="*/ 1846106 h 1963802"/>
              <a:gd name="T18" fmla="*/ 0 w 2630753"/>
              <a:gd name="T19" fmla="*/ 1846106 h 1963802"/>
              <a:gd name="T20" fmla="*/ 0 w 2630753"/>
              <a:gd name="T21" fmla="*/ 147688 h 1963802"/>
              <a:gd name="T22" fmla="*/ 121859 w 2630753"/>
              <a:gd name="T23" fmla="*/ 43257 h 1963802"/>
              <a:gd name="T24" fmla="*/ 416051 w 2630753"/>
              <a:gd name="T25" fmla="*/ 0 h 19638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630753"/>
              <a:gd name="T40" fmla="*/ 0 h 1963802"/>
              <a:gd name="T41" fmla="*/ 2630753 w 2630753"/>
              <a:gd name="T42" fmla="*/ 1963802 h 196380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630753" h="1963802">
                <a:moveTo>
                  <a:pt x="157104" y="0"/>
                </a:moveTo>
                <a:lnTo>
                  <a:pt x="2473649" y="0"/>
                </a:lnTo>
                <a:cubicBezTo>
                  <a:pt x="2515316" y="0"/>
                  <a:pt x="2555276" y="16552"/>
                  <a:pt x="2584738" y="46015"/>
                </a:cubicBezTo>
                <a:cubicBezTo>
                  <a:pt x="2614201" y="75478"/>
                  <a:pt x="2630753" y="115438"/>
                  <a:pt x="2630753" y="157104"/>
                </a:cubicBezTo>
                <a:lnTo>
                  <a:pt x="2630753" y="1963802"/>
                </a:lnTo>
                <a:lnTo>
                  <a:pt x="0" y="1963802"/>
                </a:lnTo>
                <a:lnTo>
                  <a:pt x="0" y="157104"/>
                </a:lnTo>
                <a:cubicBezTo>
                  <a:pt x="0" y="115437"/>
                  <a:pt x="16552" y="75477"/>
                  <a:pt x="46015" y="46015"/>
                </a:cubicBezTo>
                <a:cubicBezTo>
                  <a:pt x="75478" y="16552"/>
                  <a:pt x="115438" y="0"/>
                  <a:pt x="157104" y="0"/>
                </a:cubicBezTo>
                <a:close/>
              </a:path>
            </a:pathLst>
          </a:custGeom>
          <a:solidFill>
            <a:srgbClr val="FFFFFF"/>
          </a:solidFill>
          <a:ln w="55000" cmpd="thickThin">
            <a:solidFill>
              <a:schemeClr val="accent5">
                <a:lumMod val="60000"/>
                <a:lumOff val="40000"/>
              </a:schemeClr>
            </a:solidFill>
            <a:bevel/>
            <a:headEnd/>
            <a:tailEnd/>
          </a:ln>
        </p:spPr>
        <p:txBody>
          <a:bodyPr lIns="79200" tIns="128875" rIns="77457" bIns="25709"/>
          <a:lstStyle>
            <a:lvl1pPr marL="342900" indent="-3429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204788" indent="-204788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-457200" algn="just" eaLnBrk="1" hangingPunct="1">
              <a:lnSpc>
                <a:spcPct val="150000"/>
              </a:lnSpc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故意攻击和意外发射构成威胁  </a:t>
            </a:r>
          </a:p>
          <a:p>
            <a:pPr marL="457200" lvl="1" indent="-457200" algn="just" eaLnBrk="1" hangingPunct="1">
              <a:lnSpc>
                <a:spcPct val="150000"/>
              </a:lnSpc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排放可以通过通风系统或打开窗户进行，如果有辐射，可以通过周边墙进行  </a:t>
            </a:r>
          </a:p>
          <a:p>
            <a:pPr marL="457200" lvl="1" indent="-457200" algn="just" eaLnBrk="1" hangingPunct="1">
              <a:lnSpc>
                <a:spcPct val="150000"/>
              </a:lnSpc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洪水还会引入生物或化学污染物 </a:t>
            </a:r>
            <a:endParaRPr lang="en-US" altLang="zh-CN" sz="2400" dirty="0">
              <a:solidFill>
                <a:srgbClr val="000000"/>
              </a:solidFill>
              <a:latin typeface="+mn-lt"/>
              <a:ea typeface="黑体" panose="02010609060101010101" pitchFamily="49" charset="-122"/>
              <a:cs typeface="Times New Roman" panose="02020603050405020304" pitchFamily="18" charset="0"/>
              <a:sym typeface="Lucida Sans Unicode" panose="020B0602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0388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B14482E-991C-4E1A-9AD7-A6AD7FAED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566442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7CBFB5F5-E089-458E-857D-395D17258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31D4A4E7-80A2-4FB0-B179-AF42E9BB4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76B02724-904A-4D1B-A9E6-88BE3FFF0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0" name="Rectangle 4">
            <a:extLst>
              <a:ext uri="{FF2B5EF4-FFF2-40B4-BE49-F238E27FC236}">
                <a16:creationId xmlns:a16="http://schemas.microsoft.com/office/drawing/2014/main" id="{B51E8911-F449-4471-9A9D-C43CE2817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1" name="Rectangle 2">
            <a:extLst>
              <a:ext uri="{FF2B5EF4-FFF2-40B4-BE49-F238E27FC236}">
                <a16:creationId xmlns:a16="http://schemas.microsoft.com/office/drawing/2014/main" id="{6A564893-E322-4D91-B355-6D428BE45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2" name="Rectangle 4">
            <a:extLst>
              <a:ext uri="{FF2B5EF4-FFF2-40B4-BE49-F238E27FC236}">
                <a16:creationId xmlns:a16="http://schemas.microsoft.com/office/drawing/2014/main" id="{9A887CEC-649C-48B7-AAC6-961ECD103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3" name="Rectangle 2">
            <a:extLst>
              <a:ext uri="{FF2B5EF4-FFF2-40B4-BE49-F238E27FC236}">
                <a16:creationId xmlns:a16="http://schemas.microsoft.com/office/drawing/2014/main" id="{6C395EA4-B40E-4483-A6E2-D09CE5C6B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4" name="Rectangle 4">
            <a:extLst>
              <a:ext uri="{FF2B5EF4-FFF2-40B4-BE49-F238E27FC236}">
                <a16:creationId xmlns:a16="http://schemas.microsoft.com/office/drawing/2014/main" id="{C0315E1D-CB2C-4166-9A76-2954EAF54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5" name="Rectangle 2">
            <a:extLst>
              <a:ext uri="{FF2B5EF4-FFF2-40B4-BE49-F238E27FC236}">
                <a16:creationId xmlns:a16="http://schemas.microsoft.com/office/drawing/2014/main" id="{FBB65F19-D3D6-4BC2-9611-010D004B0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6" name="Rectangle 2">
            <a:extLst>
              <a:ext uri="{FF2B5EF4-FFF2-40B4-BE49-F238E27FC236}">
                <a16:creationId xmlns:a16="http://schemas.microsoft.com/office/drawing/2014/main" id="{859E91A7-6C34-41BC-B3ED-160632210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7" name="Rectangle 2">
            <a:extLst>
              <a:ext uri="{FF2B5EF4-FFF2-40B4-BE49-F238E27FC236}">
                <a16:creationId xmlns:a16="http://schemas.microsoft.com/office/drawing/2014/main" id="{8B8D1A00-0A71-4994-94C3-CF707ACB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8" name="Rectangle 4">
            <a:extLst>
              <a:ext uri="{FF2B5EF4-FFF2-40B4-BE49-F238E27FC236}">
                <a16:creationId xmlns:a16="http://schemas.microsoft.com/office/drawing/2014/main" id="{480239E5-E4B1-4B4A-95D4-84EE51B17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9" name="Rectangle 4">
            <a:extLst>
              <a:ext uri="{FF2B5EF4-FFF2-40B4-BE49-F238E27FC236}">
                <a16:creationId xmlns:a16="http://schemas.microsoft.com/office/drawing/2014/main" id="{80C0660F-74C4-4514-BBCB-836B23383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0" name="Rectangle 6">
            <a:extLst>
              <a:ext uri="{FF2B5EF4-FFF2-40B4-BE49-F238E27FC236}">
                <a16:creationId xmlns:a16="http://schemas.microsoft.com/office/drawing/2014/main" id="{C2BA702A-6409-4603-8C50-FC94FF0D3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1" name="Rectangle 8">
            <a:extLst>
              <a:ext uri="{FF2B5EF4-FFF2-40B4-BE49-F238E27FC236}">
                <a16:creationId xmlns:a16="http://schemas.microsoft.com/office/drawing/2014/main" id="{FC5E663C-31C2-49DB-AA06-F99ABAE1D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2" name="Rectangle 10">
            <a:extLst>
              <a:ext uri="{FF2B5EF4-FFF2-40B4-BE49-F238E27FC236}">
                <a16:creationId xmlns:a16="http://schemas.microsoft.com/office/drawing/2014/main" id="{68D54A66-98AD-492C-A8C0-FFAF6710D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3" name="Rectangle 7">
            <a:extLst>
              <a:ext uri="{FF2B5EF4-FFF2-40B4-BE49-F238E27FC236}">
                <a16:creationId xmlns:a16="http://schemas.microsoft.com/office/drawing/2014/main" id="{7D57DC6D-DC5A-4A4D-AB1D-6123A29DE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4" name="Rectangle 4">
            <a:extLst>
              <a:ext uri="{FF2B5EF4-FFF2-40B4-BE49-F238E27FC236}">
                <a16:creationId xmlns:a16="http://schemas.microsoft.com/office/drawing/2014/main" id="{C145BED9-71A3-4815-AAE9-BA2CBEBE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5" name="Rectangle 6">
            <a:extLst>
              <a:ext uri="{FF2B5EF4-FFF2-40B4-BE49-F238E27FC236}">
                <a16:creationId xmlns:a16="http://schemas.microsoft.com/office/drawing/2014/main" id="{039C563D-ADFE-40B7-A649-6151BFBBF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物理安全威胁</a:t>
            </a: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3" y="1131119"/>
            <a:ext cx="3962367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zh-CN" altLang="en-US" sz="3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Lucida Sans Unicode" panose="020B0602030504020204" pitchFamily="34" charset="0"/>
                <a:sym typeface="Lucida Sans Unicode" panose="020B0602030504020204" pitchFamily="34" charset="0"/>
              </a:rPr>
              <a:t>环境威胁</a:t>
            </a:r>
            <a:r>
              <a:rPr lang="en-US" altLang="zh-CN" sz="3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Lucida Sans Unicode" panose="020B0602030504020204" pitchFamily="34" charset="0"/>
                <a:sym typeface="Lucida Sans Unicode" panose="020B0602030504020204" pitchFamily="34" charset="0"/>
              </a:rPr>
              <a:t>——</a:t>
            </a:r>
            <a:r>
              <a:rPr lang="zh-CN" altLang="en-US" sz="3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Lucida Sans Unicode" panose="020B0602030504020204" pitchFamily="34" charset="0"/>
                <a:sym typeface="Lucida Sans Unicode" panose="020B0602030504020204" pitchFamily="34" charset="0"/>
              </a:rPr>
              <a:t>灰尘</a:t>
            </a:r>
            <a:endParaRPr lang="en-US" altLang="zh-CN" sz="3000" dirty="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578E3B1B-12DB-47BD-A00C-36CE0325F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235" y="2028385"/>
            <a:ext cx="10888445" cy="4400990"/>
          </a:xfrm>
          <a:custGeom>
            <a:avLst/>
            <a:gdLst>
              <a:gd name="T0" fmla="*/ 416051 w 2630753"/>
              <a:gd name="T1" fmla="*/ 0 h 1963802"/>
              <a:gd name="T2" fmla="*/ 6550841 w 2630753"/>
              <a:gd name="T3" fmla="*/ 0 h 1963802"/>
              <a:gd name="T4" fmla="*/ 6845033 w 2630753"/>
              <a:gd name="T5" fmla="*/ 43257 h 1963802"/>
              <a:gd name="T6" fmla="*/ 6966892 w 2630753"/>
              <a:gd name="T7" fmla="*/ 147688 h 1963802"/>
              <a:gd name="T8" fmla="*/ 6966892 w 2630753"/>
              <a:gd name="T9" fmla="*/ 1846106 h 1963802"/>
              <a:gd name="T10" fmla="*/ 6966892 w 2630753"/>
              <a:gd name="T11" fmla="*/ 1846106 h 1963802"/>
              <a:gd name="T12" fmla="*/ 6966892 w 2630753"/>
              <a:gd name="T13" fmla="*/ 1846106 h 1963802"/>
              <a:gd name="T14" fmla="*/ 0 w 2630753"/>
              <a:gd name="T15" fmla="*/ 1846106 h 1963802"/>
              <a:gd name="T16" fmla="*/ 0 w 2630753"/>
              <a:gd name="T17" fmla="*/ 1846106 h 1963802"/>
              <a:gd name="T18" fmla="*/ 0 w 2630753"/>
              <a:gd name="T19" fmla="*/ 1846106 h 1963802"/>
              <a:gd name="T20" fmla="*/ 0 w 2630753"/>
              <a:gd name="T21" fmla="*/ 147688 h 1963802"/>
              <a:gd name="T22" fmla="*/ 121859 w 2630753"/>
              <a:gd name="T23" fmla="*/ 43257 h 1963802"/>
              <a:gd name="T24" fmla="*/ 416051 w 2630753"/>
              <a:gd name="T25" fmla="*/ 0 h 19638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630753"/>
              <a:gd name="T40" fmla="*/ 0 h 1963802"/>
              <a:gd name="T41" fmla="*/ 2630753 w 2630753"/>
              <a:gd name="T42" fmla="*/ 1963802 h 196380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630753" h="1963802">
                <a:moveTo>
                  <a:pt x="157104" y="0"/>
                </a:moveTo>
                <a:lnTo>
                  <a:pt x="2473649" y="0"/>
                </a:lnTo>
                <a:cubicBezTo>
                  <a:pt x="2515316" y="0"/>
                  <a:pt x="2555276" y="16552"/>
                  <a:pt x="2584738" y="46015"/>
                </a:cubicBezTo>
                <a:cubicBezTo>
                  <a:pt x="2614201" y="75478"/>
                  <a:pt x="2630753" y="115438"/>
                  <a:pt x="2630753" y="157104"/>
                </a:cubicBezTo>
                <a:lnTo>
                  <a:pt x="2630753" y="1963802"/>
                </a:lnTo>
                <a:lnTo>
                  <a:pt x="0" y="1963802"/>
                </a:lnTo>
                <a:lnTo>
                  <a:pt x="0" y="157104"/>
                </a:lnTo>
                <a:cubicBezTo>
                  <a:pt x="0" y="115437"/>
                  <a:pt x="16552" y="75477"/>
                  <a:pt x="46015" y="46015"/>
                </a:cubicBezTo>
                <a:cubicBezTo>
                  <a:pt x="75478" y="16552"/>
                  <a:pt x="115438" y="0"/>
                  <a:pt x="157104" y="0"/>
                </a:cubicBezTo>
                <a:close/>
              </a:path>
            </a:pathLst>
          </a:custGeom>
          <a:solidFill>
            <a:srgbClr val="FFFFFF"/>
          </a:solidFill>
          <a:ln w="55000" cmpd="thickThin">
            <a:solidFill>
              <a:schemeClr val="accent5">
                <a:lumMod val="60000"/>
                <a:lumOff val="40000"/>
              </a:schemeClr>
            </a:solidFill>
            <a:bevel/>
            <a:headEnd/>
            <a:tailEnd/>
          </a:ln>
        </p:spPr>
        <p:txBody>
          <a:bodyPr lIns="79200" tIns="128875" rIns="77457" bIns="25709"/>
          <a:lstStyle>
            <a:lvl1pPr marL="342900" indent="-3429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204788" indent="-204788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经常被忽视  </a:t>
            </a:r>
          </a:p>
          <a:p>
            <a:pPr marL="457200" lvl="1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旋转存储介质和电脑风扇是最容易损坏的  </a:t>
            </a:r>
          </a:p>
          <a:p>
            <a:pPr marL="457200" lvl="1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也会阻碍通风  </a:t>
            </a:r>
          </a:p>
          <a:p>
            <a:pPr marL="457200" lvl="1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流入可以由以下几个因素导致</a:t>
            </a:r>
            <a:r>
              <a:rPr lang="en-US" altLang="zh-CN" sz="2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:  </a:t>
            </a:r>
          </a:p>
          <a:p>
            <a:pPr marL="1395412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附近建筑物的控制爆炸  </a:t>
            </a:r>
          </a:p>
          <a:p>
            <a:pPr marL="1395412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风暴携带碎片  </a:t>
            </a:r>
          </a:p>
          <a:p>
            <a:pPr marL="1395412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建筑物内的建筑或维修工作 </a:t>
            </a:r>
            <a:endParaRPr lang="en-US" altLang="zh-CN" sz="2000" dirty="0">
              <a:solidFill>
                <a:srgbClr val="000000"/>
              </a:solidFill>
              <a:latin typeface="+mn-lt"/>
              <a:ea typeface="黑体" panose="02010609060101010101" pitchFamily="49" charset="-122"/>
              <a:cs typeface="Times New Roman" panose="02020603050405020304" pitchFamily="18" charset="0"/>
              <a:sym typeface="Lucida Sans Unicode" panose="020B0602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0901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B14482E-991C-4E1A-9AD7-A6AD7FAED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566442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7CBFB5F5-E089-458E-857D-395D17258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31D4A4E7-80A2-4FB0-B179-AF42E9BB4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76B02724-904A-4D1B-A9E6-88BE3FFF0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0" name="Rectangle 4">
            <a:extLst>
              <a:ext uri="{FF2B5EF4-FFF2-40B4-BE49-F238E27FC236}">
                <a16:creationId xmlns:a16="http://schemas.microsoft.com/office/drawing/2014/main" id="{B51E8911-F449-4471-9A9D-C43CE2817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1" name="Rectangle 2">
            <a:extLst>
              <a:ext uri="{FF2B5EF4-FFF2-40B4-BE49-F238E27FC236}">
                <a16:creationId xmlns:a16="http://schemas.microsoft.com/office/drawing/2014/main" id="{6A564893-E322-4D91-B355-6D428BE45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2" name="Rectangle 4">
            <a:extLst>
              <a:ext uri="{FF2B5EF4-FFF2-40B4-BE49-F238E27FC236}">
                <a16:creationId xmlns:a16="http://schemas.microsoft.com/office/drawing/2014/main" id="{9A887CEC-649C-48B7-AAC6-961ECD103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3" name="Rectangle 2">
            <a:extLst>
              <a:ext uri="{FF2B5EF4-FFF2-40B4-BE49-F238E27FC236}">
                <a16:creationId xmlns:a16="http://schemas.microsoft.com/office/drawing/2014/main" id="{6C395EA4-B40E-4483-A6E2-D09CE5C6B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4" name="Rectangle 4">
            <a:extLst>
              <a:ext uri="{FF2B5EF4-FFF2-40B4-BE49-F238E27FC236}">
                <a16:creationId xmlns:a16="http://schemas.microsoft.com/office/drawing/2014/main" id="{C0315E1D-CB2C-4166-9A76-2954EAF54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5" name="Rectangle 2">
            <a:extLst>
              <a:ext uri="{FF2B5EF4-FFF2-40B4-BE49-F238E27FC236}">
                <a16:creationId xmlns:a16="http://schemas.microsoft.com/office/drawing/2014/main" id="{FBB65F19-D3D6-4BC2-9611-010D004B0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6" name="Rectangle 2">
            <a:extLst>
              <a:ext uri="{FF2B5EF4-FFF2-40B4-BE49-F238E27FC236}">
                <a16:creationId xmlns:a16="http://schemas.microsoft.com/office/drawing/2014/main" id="{859E91A7-6C34-41BC-B3ED-160632210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7" name="Rectangle 2">
            <a:extLst>
              <a:ext uri="{FF2B5EF4-FFF2-40B4-BE49-F238E27FC236}">
                <a16:creationId xmlns:a16="http://schemas.microsoft.com/office/drawing/2014/main" id="{8B8D1A00-0A71-4994-94C3-CF707ACB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8" name="Rectangle 4">
            <a:extLst>
              <a:ext uri="{FF2B5EF4-FFF2-40B4-BE49-F238E27FC236}">
                <a16:creationId xmlns:a16="http://schemas.microsoft.com/office/drawing/2014/main" id="{480239E5-E4B1-4B4A-95D4-84EE51B17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9" name="Rectangle 4">
            <a:extLst>
              <a:ext uri="{FF2B5EF4-FFF2-40B4-BE49-F238E27FC236}">
                <a16:creationId xmlns:a16="http://schemas.microsoft.com/office/drawing/2014/main" id="{80C0660F-74C4-4514-BBCB-836B23383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0" name="Rectangle 6">
            <a:extLst>
              <a:ext uri="{FF2B5EF4-FFF2-40B4-BE49-F238E27FC236}">
                <a16:creationId xmlns:a16="http://schemas.microsoft.com/office/drawing/2014/main" id="{C2BA702A-6409-4603-8C50-FC94FF0D3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1" name="Rectangle 8">
            <a:extLst>
              <a:ext uri="{FF2B5EF4-FFF2-40B4-BE49-F238E27FC236}">
                <a16:creationId xmlns:a16="http://schemas.microsoft.com/office/drawing/2014/main" id="{FC5E663C-31C2-49DB-AA06-F99ABAE1D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2" name="Rectangle 10">
            <a:extLst>
              <a:ext uri="{FF2B5EF4-FFF2-40B4-BE49-F238E27FC236}">
                <a16:creationId xmlns:a16="http://schemas.microsoft.com/office/drawing/2014/main" id="{68D54A66-98AD-492C-A8C0-FFAF6710D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3" name="Rectangle 7">
            <a:extLst>
              <a:ext uri="{FF2B5EF4-FFF2-40B4-BE49-F238E27FC236}">
                <a16:creationId xmlns:a16="http://schemas.microsoft.com/office/drawing/2014/main" id="{7D57DC6D-DC5A-4A4D-AB1D-6123A29DE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4" name="Rectangle 4">
            <a:extLst>
              <a:ext uri="{FF2B5EF4-FFF2-40B4-BE49-F238E27FC236}">
                <a16:creationId xmlns:a16="http://schemas.microsoft.com/office/drawing/2014/main" id="{C145BED9-71A3-4815-AAE9-BA2CBEBE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5" name="Rectangle 6">
            <a:extLst>
              <a:ext uri="{FF2B5EF4-FFF2-40B4-BE49-F238E27FC236}">
                <a16:creationId xmlns:a16="http://schemas.microsoft.com/office/drawing/2014/main" id="{039C563D-ADFE-40B7-A649-6151BFBBF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物理安全威胁</a:t>
            </a: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3" y="1131119"/>
            <a:ext cx="3962367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zh-CN" altLang="en-US" sz="3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Lucida Sans Unicode" panose="020B0602030504020204" pitchFamily="34" charset="0"/>
                <a:sym typeface="Lucida Sans Unicode" panose="020B0602030504020204" pitchFamily="34" charset="0"/>
              </a:rPr>
              <a:t>环境威胁</a:t>
            </a:r>
            <a:r>
              <a:rPr lang="en-US" altLang="zh-CN" sz="3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Lucida Sans Unicode" panose="020B0602030504020204" pitchFamily="34" charset="0"/>
                <a:sym typeface="Lucida Sans Unicode" panose="020B0602030504020204" pitchFamily="34" charset="0"/>
              </a:rPr>
              <a:t>——</a:t>
            </a:r>
            <a:r>
              <a:rPr lang="zh-CN" altLang="en-US" sz="3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Lucida Sans Unicode" panose="020B0602030504020204" pitchFamily="34" charset="0"/>
                <a:sym typeface="Lucida Sans Unicode" panose="020B0602030504020204" pitchFamily="34" charset="0"/>
              </a:rPr>
              <a:t>害虫</a:t>
            </a:r>
            <a:endParaRPr lang="en-US" altLang="zh-CN" sz="3000" dirty="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578E3B1B-12DB-47BD-A00C-36CE0325F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235" y="2214816"/>
            <a:ext cx="10888445" cy="3113722"/>
          </a:xfrm>
          <a:custGeom>
            <a:avLst/>
            <a:gdLst>
              <a:gd name="T0" fmla="*/ 416051 w 2630753"/>
              <a:gd name="T1" fmla="*/ 0 h 1963802"/>
              <a:gd name="T2" fmla="*/ 6550841 w 2630753"/>
              <a:gd name="T3" fmla="*/ 0 h 1963802"/>
              <a:gd name="T4" fmla="*/ 6845033 w 2630753"/>
              <a:gd name="T5" fmla="*/ 43257 h 1963802"/>
              <a:gd name="T6" fmla="*/ 6966892 w 2630753"/>
              <a:gd name="T7" fmla="*/ 147688 h 1963802"/>
              <a:gd name="T8" fmla="*/ 6966892 w 2630753"/>
              <a:gd name="T9" fmla="*/ 1846106 h 1963802"/>
              <a:gd name="T10" fmla="*/ 6966892 w 2630753"/>
              <a:gd name="T11" fmla="*/ 1846106 h 1963802"/>
              <a:gd name="T12" fmla="*/ 6966892 w 2630753"/>
              <a:gd name="T13" fmla="*/ 1846106 h 1963802"/>
              <a:gd name="T14" fmla="*/ 0 w 2630753"/>
              <a:gd name="T15" fmla="*/ 1846106 h 1963802"/>
              <a:gd name="T16" fmla="*/ 0 w 2630753"/>
              <a:gd name="T17" fmla="*/ 1846106 h 1963802"/>
              <a:gd name="T18" fmla="*/ 0 w 2630753"/>
              <a:gd name="T19" fmla="*/ 1846106 h 1963802"/>
              <a:gd name="T20" fmla="*/ 0 w 2630753"/>
              <a:gd name="T21" fmla="*/ 147688 h 1963802"/>
              <a:gd name="T22" fmla="*/ 121859 w 2630753"/>
              <a:gd name="T23" fmla="*/ 43257 h 1963802"/>
              <a:gd name="T24" fmla="*/ 416051 w 2630753"/>
              <a:gd name="T25" fmla="*/ 0 h 19638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630753"/>
              <a:gd name="T40" fmla="*/ 0 h 1963802"/>
              <a:gd name="T41" fmla="*/ 2630753 w 2630753"/>
              <a:gd name="T42" fmla="*/ 1963802 h 196380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630753" h="1963802">
                <a:moveTo>
                  <a:pt x="157104" y="0"/>
                </a:moveTo>
                <a:lnTo>
                  <a:pt x="2473649" y="0"/>
                </a:lnTo>
                <a:cubicBezTo>
                  <a:pt x="2515316" y="0"/>
                  <a:pt x="2555276" y="16552"/>
                  <a:pt x="2584738" y="46015"/>
                </a:cubicBezTo>
                <a:cubicBezTo>
                  <a:pt x="2614201" y="75478"/>
                  <a:pt x="2630753" y="115438"/>
                  <a:pt x="2630753" y="157104"/>
                </a:cubicBezTo>
                <a:lnTo>
                  <a:pt x="2630753" y="1963802"/>
                </a:lnTo>
                <a:lnTo>
                  <a:pt x="0" y="1963802"/>
                </a:lnTo>
                <a:lnTo>
                  <a:pt x="0" y="157104"/>
                </a:lnTo>
                <a:cubicBezTo>
                  <a:pt x="0" y="115437"/>
                  <a:pt x="16552" y="75477"/>
                  <a:pt x="46015" y="46015"/>
                </a:cubicBezTo>
                <a:cubicBezTo>
                  <a:pt x="75478" y="16552"/>
                  <a:pt x="115438" y="0"/>
                  <a:pt x="157104" y="0"/>
                </a:cubicBezTo>
                <a:close/>
              </a:path>
            </a:pathLst>
          </a:custGeom>
          <a:solidFill>
            <a:srgbClr val="FFFFFF"/>
          </a:solidFill>
          <a:ln w="55000" cmpd="thickThin">
            <a:solidFill>
              <a:schemeClr val="accent5">
                <a:lumMod val="60000"/>
                <a:lumOff val="40000"/>
              </a:schemeClr>
            </a:solidFill>
            <a:bevel/>
            <a:headEnd/>
            <a:tailEnd/>
          </a:ln>
        </p:spPr>
        <p:txBody>
          <a:bodyPr lIns="79200" tIns="128875" rIns="77457" bIns="25709"/>
          <a:lstStyle>
            <a:lvl1pPr marL="342900" indent="-3429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204788" indent="-204788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-457200" algn="just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涵盖范围广泛的生物体</a:t>
            </a:r>
            <a:r>
              <a:rPr lang="en-US" altLang="zh-CN" sz="2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:  </a:t>
            </a:r>
          </a:p>
          <a:p>
            <a:pPr marL="457200" lvl="1" indent="-457200" algn="just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高湿度的环境会导致霉菌和发霉  </a:t>
            </a:r>
          </a:p>
          <a:p>
            <a:pPr marL="457200" lvl="1" indent="-457200" algn="just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昆虫，尤其是那些攻击木头和纸张的昆虫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2218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B14482E-991C-4E1A-9AD7-A6AD7FAED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566442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7CBFB5F5-E089-458E-857D-395D17258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31D4A4E7-80A2-4FB0-B179-AF42E9BB4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76B02724-904A-4D1B-A9E6-88BE3FFF0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0" name="Rectangle 4">
            <a:extLst>
              <a:ext uri="{FF2B5EF4-FFF2-40B4-BE49-F238E27FC236}">
                <a16:creationId xmlns:a16="http://schemas.microsoft.com/office/drawing/2014/main" id="{B51E8911-F449-4471-9A9D-C43CE2817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1" name="Rectangle 2">
            <a:extLst>
              <a:ext uri="{FF2B5EF4-FFF2-40B4-BE49-F238E27FC236}">
                <a16:creationId xmlns:a16="http://schemas.microsoft.com/office/drawing/2014/main" id="{6A564893-E322-4D91-B355-6D428BE45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2" name="Rectangle 4">
            <a:extLst>
              <a:ext uri="{FF2B5EF4-FFF2-40B4-BE49-F238E27FC236}">
                <a16:creationId xmlns:a16="http://schemas.microsoft.com/office/drawing/2014/main" id="{9A887CEC-649C-48B7-AAC6-961ECD103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3" name="Rectangle 2">
            <a:extLst>
              <a:ext uri="{FF2B5EF4-FFF2-40B4-BE49-F238E27FC236}">
                <a16:creationId xmlns:a16="http://schemas.microsoft.com/office/drawing/2014/main" id="{6C395EA4-B40E-4483-A6E2-D09CE5C6B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4" name="Rectangle 4">
            <a:extLst>
              <a:ext uri="{FF2B5EF4-FFF2-40B4-BE49-F238E27FC236}">
                <a16:creationId xmlns:a16="http://schemas.microsoft.com/office/drawing/2014/main" id="{C0315E1D-CB2C-4166-9A76-2954EAF54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5" name="Rectangle 2">
            <a:extLst>
              <a:ext uri="{FF2B5EF4-FFF2-40B4-BE49-F238E27FC236}">
                <a16:creationId xmlns:a16="http://schemas.microsoft.com/office/drawing/2014/main" id="{FBB65F19-D3D6-4BC2-9611-010D004B0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6" name="Rectangle 2">
            <a:extLst>
              <a:ext uri="{FF2B5EF4-FFF2-40B4-BE49-F238E27FC236}">
                <a16:creationId xmlns:a16="http://schemas.microsoft.com/office/drawing/2014/main" id="{859E91A7-6C34-41BC-B3ED-160632210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7" name="Rectangle 2">
            <a:extLst>
              <a:ext uri="{FF2B5EF4-FFF2-40B4-BE49-F238E27FC236}">
                <a16:creationId xmlns:a16="http://schemas.microsoft.com/office/drawing/2014/main" id="{8B8D1A00-0A71-4994-94C3-CF707ACB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8" name="Rectangle 4">
            <a:extLst>
              <a:ext uri="{FF2B5EF4-FFF2-40B4-BE49-F238E27FC236}">
                <a16:creationId xmlns:a16="http://schemas.microsoft.com/office/drawing/2014/main" id="{480239E5-E4B1-4B4A-95D4-84EE51B17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9" name="Rectangle 4">
            <a:extLst>
              <a:ext uri="{FF2B5EF4-FFF2-40B4-BE49-F238E27FC236}">
                <a16:creationId xmlns:a16="http://schemas.microsoft.com/office/drawing/2014/main" id="{80C0660F-74C4-4514-BBCB-836B23383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0" name="Rectangle 6">
            <a:extLst>
              <a:ext uri="{FF2B5EF4-FFF2-40B4-BE49-F238E27FC236}">
                <a16:creationId xmlns:a16="http://schemas.microsoft.com/office/drawing/2014/main" id="{C2BA702A-6409-4603-8C50-FC94FF0D3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1" name="Rectangle 8">
            <a:extLst>
              <a:ext uri="{FF2B5EF4-FFF2-40B4-BE49-F238E27FC236}">
                <a16:creationId xmlns:a16="http://schemas.microsoft.com/office/drawing/2014/main" id="{FC5E663C-31C2-49DB-AA06-F99ABAE1D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2" name="Rectangle 10">
            <a:extLst>
              <a:ext uri="{FF2B5EF4-FFF2-40B4-BE49-F238E27FC236}">
                <a16:creationId xmlns:a16="http://schemas.microsoft.com/office/drawing/2014/main" id="{68D54A66-98AD-492C-A8C0-FFAF6710D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3" name="Rectangle 7">
            <a:extLst>
              <a:ext uri="{FF2B5EF4-FFF2-40B4-BE49-F238E27FC236}">
                <a16:creationId xmlns:a16="http://schemas.microsoft.com/office/drawing/2014/main" id="{7D57DC6D-DC5A-4A4D-AB1D-6123A29DE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4" name="Rectangle 4">
            <a:extLst>
              <a:ext uri="{FF2B5EF4-FFF2-40B4-BE49-F238E27FC236}">
                <a16:creationId xmlns:a16="http://schemas.microsoft.com/office/drawing/2014/main" id="{C145BED9-71A3-4815-AAE9-BA2CBEBE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5" name="Rectangle 6">
            <a:extLst>
              <a:ext uri="{FF2B5EF4-FFF2-40B4-BE49-F238E27FC236}">
                <a16:creationId xmlns:a16="http://schemas.microsoft.com/office/drawing/2014/main" id="{039C563D-ADFE-40B7-A649-6151BFBBF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物理安全威胁</a:t>
            </a: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4" y="1131119"/>
            <a:ext cx="2524092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zh-CN" altLang="en-US" sz="3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Lucida Sans Unicode" panose="020B0602030504020204" pitchFamily="34" charset="0"/>
                <a:sym typeface="Lucida Sans Unicode" panose="020B0602030504020204" pitchFamily="34" charset="0"/>
              </a:rPr>
              <a:t>技术威胁</a:t>
            </a:r>
            <a:endParaRPr lang="en-US" altLang="zh-CN" sz="3000" dirty="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578E3B1B-12DB-47BD-A00C-36CE0325F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235" y="1942660"/>
            <a:ext cx="10888445" cy="4491624"/>
          </a:xfrm>
          <a:custGeom>
            <a:avLst/>
            <a:gdLst>
              <a:gd name="T0" fmla="*/ 416051 w 2630753"/>
              <a:gd name="T1" fmla="*/ 0 h 1963802"/>
              <a:gd name="T2" fmla="*/ 6550841 w 2630753"/>
              <a:gd name="T3" fmla="*/ 0 h 1963802"/>
              <a:gd name="T4" fmla="*/ 6845033 w 2630753"/>
              <a:gd name="T5" fmla="*/ 43257 h 1963802"/>
              <a:gd name="T6" fmla="*/ 6966892 w 2630753"/>
              <a:gd name="T7" fmla="*/ 147688 h 1963802"/>
              <a:gd name="T8" fmla="*/ 6966892 w 2630753"/>
              <a:gd name="T9" fmla="*/ 1846106 h 1963802"/>
              <a:gd name="T10" fmla="*/ 6966892 w 2630753"/>
              <a:gd name="T11" fmla="*/ 1846106 h 1963802"/>
              <a:gd name="T12" fmla="*/ 6966892 w 2630753"/>
              <a:gd name="T13" fmla="*/ 1846106 h 1963802"/>
              <a:gd name="T14" fmla="*/ 0 w 2630753"/>
              <a:gd name="T15" fmla="*/ 1846106 h 1963802"/>
              <a:gd name="T16" fmla="*/ 0 w 2630753"/>
              <a:gd name="T17" fmla="*/ 1846106 h 1963802"/>
              <a:gd name="T18" fmla="*/ 0 w 2630753"/>
              <a:gd name="T19" fmla="*/ 1846106 h 1963802"/>
              <a:gd name="T20" fmla="*/ 0 w 2630753"/>
              <a:gd name="T21" fmla="*/ 147688 h 1963802"/>
              <a:gd name="T22" fmla="*/ 121859 w 2630753"/>
              <a:gd name="T23" fmla="*/ 43257 h 1963802"/>
              <a:gd name="T24" fmla="*/ 416051 w 2630753"/>
              <a:gd name="T25" fmla="*/ 0 h 19638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630753"/>
              <a:gd name="T40" fmla="*/ 0 h 1963802"/>
              <a:gd name="T41" fmla="*/ 2630753 w 2630753"/>
              <a:gd name="T42" fmla="*/ 1963802 h 196380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630753" h="1963802">
                <a:moveTo>
                  <a:pt x="157104" y="0"/>
                </a:moveTo>
                <a:lnTo>
                  <a:pt x="2473649" y="0"/>
                </a:lnTo>
                <a:cubicBezTo>
                  <a:pt x="2515316" y="0"/>
                  <a:pt x="2555276" y="16552"/>
                  <a:pt x="2584738" y="46015"/>
                </a:cubicBezTo>
                <a:cubicBezTo>
                  <a:pt x="2614201" y="75478"/>
                  <a:pt x="2630753" y="115438"/>
                  <a:pt x="2630753" y="157104"/>
                </a:cubicBezTo>
                <a:lnTo>
                  <a:pt x="2630753" y="1963802"/>
                </a:lnTo>
                <a:lnTo>
                  <a:pt x="0" y="1963802"/>
                </a:lnTo>
                <a:lnTo>
                  <a:pt x="0" y="157104"/>
                </a:lnTo>
                <a:cubicBezTo>
                  <a:pt x="0" y="115437"/>
                  <a:pt x="16552" y="75477"/>
                  <a:pt x="46015" y="46015"/>
                </a:cubicBezTo>
                <a:cubicBezTo>
                  <a:pt x="75478" y="16552"/>
                  <a:pt x="115438" y="0"/>
                  <a:pt x="157104" y="0"/>
                </a:cubicBezTo>
                <a:close/>
              </a:path>
            </a:pathLst>
          </a:custGeom>
          <a:solidFill>
            <a:srgbClr val="FFFFFF"/>
          </a:solidFill>
          <a:ln w="55000" cmpd="thickThin">
            <a:solidFill>
              <a:schemeClr val="accent5">
                <a:lumMod val="60000"/>
                <a:lumOff val="40000"/>
              </a:schemeClr>
            </a:solidFill>
            <a:bevel/>
            <a:headEnd/>
            <a:tailEnd/>
          </a:ln>
        </p:spPr>
        <p:txBody>
          <a:bodyPr lIns="79200" tIns="128875" rIns="77457" bIns="25709"/>
          <a:lstStyle>
            <a:lvl1pPr marL="342900" indent="-3429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204788" indent="-204788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-457200" algn="just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电力对设备的运行是必不可少的  </a:t>
            </a:r>
          </a:p>
          <a:p>
            <a:pPr marL="1395412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电力问题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:  </a:t>
            </a:r>
          </a:p>
          <a:p>
            <a:pPr marL="1852612" lvl="3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电压下降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/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停电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/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中断，中断服务  </a:t>
            </a:r>
          </a:p>
          <a:p>
            <a:pPr marL="1852612" lvl="3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过电压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-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浪涌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/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故障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/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闪电，可破坏芯片  </a:t>
            </a:r>
          </a:p>
          <a:p>
            <a:pPr marL="1852612" lvl="3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电线上的噪音，可能会干扰设备的运行</a:t>
            </a:r>
            <a:endParaRPr lang="en-US" altLang="zh-CN" sz="2000" dirty="0">
              <a:solidFill>
                <a:srgbClr val="000000"/>
              </a:solidFill>
              <a:latin typeface="+mn-lt"/>
              <a:ea typeface="黑体" panose="02010609060101010101" pitchFamily="49" charset="-122"/>
              <a:cs typeface="Times New Roman" panose="02020603050405020304" pitchFamily="18" charset="0"/>
              <a:sym typeface="Lucida Sans Unicode" panose="020B0602030504020204" pitchFamily="34" charset="0"/>
            </a:endParaRPr>
          </a:p>
          <a:p>
            <a:pPr marL="1395412" marR="0" lvl="2" indent="-45720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>
                <a:solidFill>
                  <a:srgbClr val="000000"/>
                </a:solidFill>
                <a:latin typeface="等线" panose="020F0502020204030204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电磁干扰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:  </a:t>
            </a:r>
          </a:p>
          <a:p>
            <a:pPr marL="1852612" marR="0" lvl="3" indent="-45720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供电线路、电机、风扇、重型设备、其他电脑、手机、微波中继天线、附近电台的噪音  </a:t>
            </a:r>
          </a:p>
          <a:p>
            <a:pPr marL="1852612" marR="0" lvl="3" indent="-45720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噪音既可以通过电线传播，也可以通过空间传播  </a:t>
            </a:r>
          </a:p>
          <a:p>
            <a:pPr marL="1852612" marR="0" lvl="3" indent="-45720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会导致电脑出现间歇性问题吗</a:t>
            </a:r>
            <a:endParaRPr lang="zh-CN" altLang="en-US" sz="2000" dirty="0">
              <a:solidFill>
                <a:srgbClr val="000000"/>
              </a:solidFill>
              <a:latin typeface="+mn-lt"/>
              <a:ea typeface="黑体" panose="02010609060101010101" pitchFamily="49" charset="-122"/>
              <a:cs typeface="Times New Roman" panose="02020603050405020304" pitchFamily="18" charset="0"/>
              <a:sym typeface="Lucida Sans Unicode" panose="020B0602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4308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B14482E-991C-4E1A-9AD7-A6AD7FAED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566442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7CBFB5F5-E089-458E-857D-395D17258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31D4A4E7-80A2-4FB0-B179-AF42E9BB4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76B02724-904A-4D1B-A9E6-88BE3FFF0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0" name="Rectangle 4">
            <a:extLst>
              <a:ext uri="{FF2B5EF4-FFF2-40B4-BE49-F238E27FC236}">
                <a16:creationId xmlns:a16="http://schemas.microsoft.com/office/drawing/2014/main" id="{B51E8911-F449-4471-9A9D-C43CE2817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1" name="Rectangle 2">
            <a:extLst>
              <a:ext uri="{FF2B5EF4-FFF2-40B4-BE49-F238E27FC236}">
                <a16:creationId xmlns:a16="http://schemas.microsoft.com/office/drawing/2014/main" id="{6A564893-E322-4D91-B355-6D428BE45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2" name="Rectangle 4">
            <a:extLst>
              <a:ext uri="{FF2B5EF4-FFF2-40B4-BE49-F238E27FC236}">
                <a16:creationId xmlns:a16="http://schemas.microsoft.com/office/drawing/2014/main" id="{9A887CEC-649C-48B7-AAC6-961ECD103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3" name="Rectangle 2">
            <a:extLst>
              <a:ext uri="{FF2B5EF4-FFF2-40B4-BE49-F238E27FC236}">
                <a16:creationId xmlns:a16="http://schemas.microsoft.com/office/drawing/2014/main" id="{6C395EA4-B40E-4483-A6E2-D09CE5C6B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4" name="Rectangle 4">
            <a:extLst>
              <a:ext uri="{FF2B5EF4-FFF2-40B4-BE49-F238E27FC236}">
                <a16:creationId xmlns:a16="http://schemas.microsoft.com/office/drawing/2014/main" id="{C0315E1D-CB2C-4166-9A76-2954EAF54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5" name="Rectangle 2">
            <a:extLst>
              <a:ext uri="{FF2B5EF4-FFF2-40B4-BE49-F238E27FC236}">
                <a16:creationId xmlns:a16="http://schemas.microsoft.com/office/drawing/2014/main" id="{FBB65F19-D3D6-4BC2-9611-010D004B0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6" name="Rectangle 2">
            <a:extLst>
              <a:ext uri="{FF2B5EF4-FFF2-40B4-BE49-F238E27FC236}">
                <a16:creationId xmlns:a16="http://schemas.microsoft.com/office/drawing/2014/main" id="{859E91A7-6C34-41BC-B3ED-160632210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7" name="Rectangle 2">
            <a:extLst>
              <a:ext uri="{FF2B5EF4-FFF2-40B4-BE49-F238E27FC236}">
                <a16:creationId xmlns:a16="http://schemas.microsoft.com/office/drawing/2014/main" id="{8B8D1A00-0A71-4994-94C3-CF707ACB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8" name="Rectangle 4">
            <a:extLst>
              <a:ext uri="{FF2B5EF4-FFF2-40B4-BE49-F238E27FC236}">
                <a16:creationId xmlns:a16="http://schemas.microsoft.com/office/drawing/2014/main" id="{480239E5-E4B1-4B4A-95D4-84EE51B17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9" name="Rectangle 4">
            <a:extLst>
              <a:ext uri="{FF2B5EF4-FFF2-40B4-BE49-F238E27FC236}">
                <a16:creationId xmlns:a16="http://schemas.microsoft.com/office/drawing/2014/main" id="{80C0660F-74C4-4514-BBCB-836B23383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0" name="Rectangle 6">
            <a:extLst>
              <a:ext uri="{FF2B5EF4-FFF2-40B4-BE49-F238E27FC236}">
                <a16:creationId xmlns:a16="http://schemas.microsoft.com/office/drawing/2014/main" id="{C2BA702A-6409-4603-8C50-FC94FF0D3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1" name="Rectangle 8">
            <a:extLst>
              <a:ext uri="{FF2B5EF4-FFF2-40B4-BE49-F238E27FC236}">
                <a16:creationId xmlns:a16="http://schemas.microsoft.com/office/drawing/2014/main" id="{FC5E663C-31C2-49DB-AA06-F99ABAE1D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2" name="Rectangle 10">
            <a:extLst>
              <a:ext uri="{FF2B5EF4-FFF2-40B4-BE49-F238E27FC236}">
                <a16:creationId xmlns:a16="http://schemas.microsoft.com/office/drawing/2014/main" id="{68D54A66-98AD-492C-A8C0-FFAF6710D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3" name="Rectangle 7">
            <a:extLst>
              <a:ext uri="{FF2B5EF4-FFF2-40B4-BE49-F238E27FC236}">
                <a16:creationId xmlns:a16="http://schemas.microsoft.com/office/drawing/2014/main" id="{7D57DC6D-DC5A-4A4D-AB1D-6123A29DE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4" name="Rectangle 4">
            <a:extLst>
              <a:ext uri="{FF2B5EF4-FFF2-40B4-BE49-F238E27FC236}">
                <a16:creationId xmlns:a16="http://schemas.microsoft.com/office/drawing/2014/main" id="{C145BED9-71A3-4815-AAE9-BA2CBEBE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5" name="Rectangle 6">
            <a:extLst>
              <a:ext uri="{FF2B5EF4-FFF2-40B4-BE49-F238E27FC236}">
                <a16:creationId xmlns:a16="http://schemas.microsoft.com/office/drawing/2014/main" id="{039C563D-ADFE-40B7-A649-6151BFBBF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物理安全威胁</a:t>
            </a: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4" y="1131119"/>
            <a:ext cx="3562316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zh-CN" altLang="en-US" sz="3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Lucida Sans Unicode" panose="020B0602030504020204" pitchFamily="34" charset="0"/>
                <a:sym typeface="Lucida Sans Unicode" panose="020B0602030504020204" pitchFamily="34" charset="0"/>
              </a:rPr>
              <a:t>人为的物理威胁</a:t>
            </a:r>
            <a:endParaRPr lang="en-US" altLang="zh-CN" sz="3000" dirty="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578E3B1B-12DB-47BD-A00C-36CE0325F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235" y="2090444"/>
            <a:ext cx="10888445" cy="4429565"/>
          </a:xfrm>
          <a:custGeom>
            <a:avLst/>
            <a:gdLst>
              <a:gd name="T0" fmla="*/ 416051 w 2630753"/>
              <a:gd name="T1" fmla="*/ 0 h 1963802"/>
              <a:gd name="T2" fmla="*/ 6550841 w 2630753"/>
              <a:gd name="T3" fmla="*/ 0 h 1963802"/>
              <a:gd name="T4" fmla="*/ 6845033 w 2630753"/>
              <a:gd name="T5" fmla="*/ 43257 h 1963802"/>
              <a:gd name="T6" fmla="*/ 6966892 w 2630753"/>
              <a:gd name="T7" fmla="*/ 147688 h 1963802"/>
              <a:gd name="T8" fmla="*/ 6966892 w 2630753"/>
              <a:gd name="T9" fmla="*/ 1846106 h 1963802"/>
              <a:gd name="T10" fmla="*/ 6966892 w 2630753"/>
              <a:gd name="T11" fmla="*/ 1846106 h 1963802"/>
              <a:gd name="T12" fmla="*/ 6966892 w 2630753"/>
              <a:gd name="T13" fmla="*/ 1846106 h 1963802"/>
              <a:gd name="T14" fmla="*/ 0 w 2630753"/>
              <a:gd name="T15" fmla="*/ 1846106 h 1963802"/>
              <a:gd name="T16" fmla="*/ 0 w 2630753"/>
              <a:gd name="T17" fmla="*/ 1846106 h 1963802"/>
              <a:gd name="T18" fmla="*/ 0 w 2630753"/>
              <a:gd name="T19" fmla="*/ 1846106 h 1963802"/>
              <a:gd name="T20" fmla="*/ 0 w 2630753"/>
              <a:gd name="T21" fmla="*/ 147688 h 1963802"/>
              <a:gd name="T22" fmla="*/ 121859 w 2630753"/>
              <a:gd name="T23" fmla="*/ 43257 h 1963802"/>
              <a:gd name="T24" fmla="*/ 416051 w 2630753"/>
              <a:gd name="T25" fmla="*/ 0 h 19638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630753"/>
              <a:gd name="T40" fmla="*/ 0 h 1963802"/>
              <a:gd name="T41" fmla="*/ 2630753 w 2630753"/>
              <a:gd name="T42" fmla="*/ 1963802 h 196380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630753" h="1963802">
                <a:moveTo>
                  <a:pt x="157104" y="0"/>
                </a:moveTo>
                <a:lnTo>
                  <a:pt x="2473649" y="0"/>
                </a:lnTo>
                <a:cubicBezTo>
                  <a:pt x="2515316" y="0"/>
                  <a:pt x="2555276" y="16552"/>
                  <a:pt x="2584738" y="46015"/>
                </a:cubicBezTo>
                <a:cubicBezTo>
                  <a:pt x="2614201" y="75478"/>
                  <a:pt x="2630753" y="115438"/>
                  <a:pt x="2630753" y="157104"/>
                </a:cubicBezTo>
                <a:lnTo>
                  <a:pt x="2630753" y="1963802"/>
                </a:lnTo>
                <a:lnTo>
                  <a:pt x="0" y="1963802"/>
                </a:lnTo>
                <a:lnTo>
                  <a:pt x="0" y="157104"/>
                </a:lnTo>
                <a:cubicBezTo>
                  <a:pt x="0" y="115437"/>
                  <a:pt x="16552" y="75477"/>
                  <a:pt x="46015" y="46015"/>
                </a:cubicBezTo>
                <a:cubicBezTo>
                  <a:pt x="75478" y="16552"/>
                  <a:pt x="115438" y="0"/>
                  <a:pt x="157104" y="0"/>
                </a:cubicBezTo>
                <a:close/>
              </a:path>
            </a:pathLst>
          </a:custGeom>
          <a:solidFill>
            <a:srgbClr val="FFFFFF"/>
          </a:solidFill>
          <a:ln w="55000" cmpd="thickThin">
            <a:solidFill>
              <a:schemeClr val="accent5">
                <a:lumMod val="60000"/>
                <a:lumOff val="40000"/>
              </a:schemeClr>
            </a:solidFill>
            <a:bevel/>
            <a:headEnd/>
            <a:tailEnd/>
          </a:ln>
        </p:spPr>
        <p:txBody>
          <a:bodyPr lIns="79200" tIns="128875" rIns="77457" bIns="25709"/>
          <a:lstStyle>
            <a:lvl1pPr marL="342900" indent="-3429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204788" indent="-204788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-457200" algn="just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更难以预测，旨在克服预防措施，更难处理，包括</a:t>
            </a:r>
            <a:r>
              <a:rPr lang="en-US" altLang="zh-CN" sz="2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:  </a:t>
            </a:r>
          </a:p>
          <a:p>
            <a:pPr marL="1395412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未经授权的物理访问  </a:t>
            </a:r>
          </a:p>
          <a:p>
            <a:pPr marL="1852612" lvl="3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信息资产一般位于限制区域  </a:t>
            </a:r>
          </a:p>
          <a:p>
            <a:pPr marL="1852612" lvl="3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会导致其他威胁，如盗窃、破坏或滥用  </a:t>
            </a:r>
            <a:endParaRPr lang="zh-CN" altLang="en-US" sz="2400" dirty="0">
              <a:solidFill>
                <a:srgbClr val="000000"/>
              </a:solidFill>
              <a:latin typeface="+mn-lt"/>
              <a:ea typeface="黑体" panose="02010609060101010101" pitchFamily="49" charset="-122"/>
              <a:cs typeface="Times New Roman" panose="02020603050405020304" pitchFamily="18" charset="0"/>
              <a:sym typeface="Lucida Sans Unicode" panose="020B0602030504020204" pitchFamily="34" charset="0"/>
            </a:endParaRPr>
          </a:p>
          <a:p>
            <a:pPr marL="1395412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盗窃的设备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/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数据  </a:t>
            </a:r>
          </a:p>
          <a:p>
            <a:pPr marL="1852612" lvl="3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窃听和窃听属于这一类  </a:t>
            </a:r>
          </a:p>
          <a:p>
            <a:pPr marL="1852612" lvl="3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获得未经授权访问的内部人员或外部人员  </a:t>
            </a:r>
            <a:endParaRPr lang="zh-CN" altLang="en-US" sz="2400" dirty="0">
              <a:solidFill>
                <a:srgbClr val="000000"/>
              </a:solidFill>
              <a:latin typeface="+mn-lt"/>
              <a:ea typeface="黑体" panose="02010609060101010101" pitchFamily="49" charset="-122"/>
              <a:cs typeface="Times New Roman" panose="02020603050405020304" pitchFamily="18" charset="0"/>
              <a:sym typeface="Lucida Sans Unicode" panose="020B0602030504020204" pitchFamily="34" charset="0"/>
            </a:endParaRPr>
          </a:p>
          <a:p>
            <a:pPr marL="1395412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设备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/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数据的破坏  </a:t>
            </a:r>
          </a:p>
          <a:p>
            <a:pPr marL="1395412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资源的滥用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9632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B14482E-991C-4E1A-9AD7-A6AD7FAED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566442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7CBFB5F5-E089-458E-857D-395D17258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31D4A4E7-80A2-4FB0-B179-AF42E9BB4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76B02724-904A-4D1B-A9E6-88BE3FFF0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0" name="Rectangle 4">
            <a:extLst>
              <a:ext uri="{FF2B5EF4-FFF2-40B4-BE49-F238E27FC236}">
                <a16:creationId xmlns:a16="http://schemas.microsoft.com/office/drawing/2014/main" id="{B51E8911-F449-4471-9A9D-C43CE2817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1" name="Rectangle 2">
            <a:extLst>
              <a:ext uri="{FF2B5EF4-FFF2-40B4-BE49-F238E27FC236}">
                <a16:creationId xmlns:a16="http://schemas.microsoft.com/office/drawing/2014/main" id="{6A564893-E322-4D91-B355-6D428BE45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2" name="Rectangle 4">
            <a:extLst>
              <a:ext uri="{FF2B5EF4-FFF2-40B4-BE49-F238E27FC236}">
                <a16:creationId xmlns:a16="http://schemas.microsoft.com/office/drawing/2014/main" id="{9A887CEC-649C-48B7-AAC6-961ECD103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3" name="Rectangle 2">
            <a:extLst>
              <a:ext uri="{FF2B5EF4-FFF2-40B4-BE49-F238E27FC236}">
                <a16:creationId xmlns:a16="http://schemas.microsoft.com/office/drawing/2014/main" id="{6C395EA4-B40E-4483-A6E2-D09CE5C6B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4" name="Rectangle 4">
            <a:extLst>
              <a:ext uri="{FF2B5EF4-FFF2-40B4-BE49-F238E27FC236}">
                <a16:creationId xmlns:a16="http://schemas.microsoft.com/office/drawing/2014/main" id="{C0315E1D-CB2C-4166-9A76-2954EAF54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5" name="Rectangle 2">
            <a:extLst>
              <a:ext uri="{FF2B5EF4-FFF2-40B4-BE49-F238E27FC236}">
                <a16:creationId xmlns:a16="http://schemas.microsoft.com/office/drawing/2014/main" id="{FBB65F19-D3D6-4BC2-9611-010D004B0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6" name="Rectangle 2">
            <a:extLst>
              <a:ext uri="{FF2B5EF4-FFF2-40B4-BE49-F238E27FC236}">
                <a16:creationId xmlns:a16="http://schemas.microsoft.com/office/drawing/2014/main" id="{859E91A7-6C34-41BC-B3ED-160632210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7" name="Rectangle 2">
            <a:extLst>
              <a:ext uri="{FF2B5EF4-FFF2-40B4-BE49-F238E27FC236}">
                <a16:creationId xmlns:a16="http://schemas.microsoft.com/office/drawing/2014/main" id="{8B8D1A00-0A71-4994-94C3-CF707ACB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8" name="Rectangle 4">
            <a:extLst>
              <a:ext uri="{FF2B5EF4-FFF2-40B4-BE49-F238E27FC236}">
                <a16:creationId xmlns:a16="http://schemas.microsoft.com/office/drawing/2014/main" id="{480239E5-E4B1-4B4A-95D4-84EE51B17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9" name="Rectangle 4">
            <a:extLst>
              <a:ext uri="{FF2B5EF4-FFF2-40B4-BE49-F238E27FC236}">
                <a16:creationId xmlns:a16="http://schemas.microsoft.com/office/drawing/2014/main" id="{80C0660F-74C4-4514-BBCB-836B23383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0" name="Rectangle 6">
            <a:extLst>
              <a:ext uri="{FF2B5EF4-FFF2-40B4-BE49-F238E27FC236}">
                <a16:creationId xmlns:a16="http://schemas.microsoft.com/office/drawing/2014/main" id="{C2BA702A-6409-4603-8C50-FC94FF0D3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1" name="Rectangle 8">
            <a:extLst>
              <a:ext uri="{FF2B5EF4-FFF2-40B4-BE49-F238E27FC236}">
                <a16:creationId xmlns:a16="http://schemas.microsoft.com/office/drawing/2014/main" id="{FC5E663C-31C2-49DB-AA06-F99ABAE1D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2" name="Rectangle 10">
            <a:extLst>
              <a:ext uri="{FF2B5EF4-FFF2-40B4-BE49-F238E27FC236}">
                <a16:creationId xmlns:a16="http://schemas.microsoft.com/office/drawing/2014/main" id="{68D54A66-98AD-492C-A8C0-FFAF6710D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3" name="Rectangle 7">
            <a:extLst>
              <a:ext uri="{FF2B5EF4-FFF2-40B4-BE49-F238E27FC236}">
                <a16:creationId xmlns:a16="http://schemas.microsoft.com/office/drawing/2014/main" id="{7D57DC6D-DC5A-4A4D-AB1D-6123A29DE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4" name="Rectangle 4">
            <a:extLst>
              <a:ext uri="{FF2B5EF4-FFF2-40B4-BE49-F238E27FC236}">
                <a16:creationId xmlns:a16="http://schemas.microsoft.com/office/drawing/2014/main" id="{C145BED9-71A3-4815-AAE9-BA2CBEBE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5" name="Rectangle 6">
            <a:extLst>
              <a:ext uri="{FF2B5EF4-FFF2-40B4-BE49-F238E27FC236}">
                <a16:creationId xmlns:a16="http://schemas.microsoft.com/office/drawing/2014/main" id="{039C563D-ADFE-40B7-A649-6151BFBBF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6076556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物理安全的防御和减缓措施</a:t>
            </a: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4" y="1131119"/>
            <a:ext cx="2390741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zh-CN" altLang="en-US" sz="3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sym typeface="黑体" panose="02010609060101010101" pitchFamily="49" charset="-122"/>
              </a:rPr>
              <a:t>防御措施</a:t>
            </a:r>
            <a:endParaRPr lang="en-US" altLang="zh-CN" sz="3000" dirty="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  <p:sp>
        <p:nvSpPr>
          <p:cNvPr id="24" name="Freeform 13">
            <a:extLst>
              <a:ext uri="{FF2B5EF4-FFF2-40B4-BE49-F238E27FC236}">
                <a16:creationId xmlns:a16="http://schemas.microsoft.com/office/drawing/2014/main" id="{F8BD3D8B-50F3-4E62-8EC0-1785D777C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235" y="1923903"/>
            <a:ext cx="10888445" cy="4596106"/>
          </a:xfrm>
          <a:custGeom>
            <a:avLst/>
            <a:gdLst>
              <a:gd name="T0" fmla="*/ 416051 w 2630753"/>
              <a:gd name="T1" fmla="*/ 0 h 1963802"/>
              <a:gd name="T2" fmla="*/ 6550841 w 2630753"/>
              <a:gd name="T3" fmla="*/ 0 h 1963802"/>
              <a:gd name="T4" fmla="*/ 6845033 w 2630753"/>
              <a:gd name="T5" fmla="*/ 43257 h 1963802"/>
              <a:gd name="T6" fmla="*/ 6966892 w 2630753"/>
              <a:gd name="T7" fmla="*/ 147688 h 1963802"/>
              <a:gd name="T8" fmla="*/ 6966892 w 2630753"/>
              <a:gd name="T9" fmla="*/ 1846106 h 1963802"/>
              <a:gd name="T10" fmla="*/ 6966892 w 2630753"/>
              <a:gd name="T11" fmla="*/ 1846106 h 1963802"/>
              <a:gd name="T12" fmla="*/ 6966892 w 2630753"/>
              <a:gd name="T13" fmla="*/ 1846106 h 1963802"/>
              <a:gd name="T14" fmla="*/ 0 w 2630753"/>
              <a:gd name="T15" fmla="*/ 1846106 h 1963802"/>
              <a:gd name="T16" fmla="*/ 0 w 2630753"/>
              <a:gd name="T17" fmla="*/ 1846106 h 1963802"/>
              <a:gd name="T18" fmla="*/ 0 w 2630753"/>
              <a:gd name="T19" fmla="*/ 1846106 h 1963802"/>
              <a:gd name="T20" fmla="*/ 0 w 2630753"/>
              <a:gd name="T21" fmla="*/ 147688 h 1963802"/>
              <a:gd name="T22" fmla="*/ 121859 w 2630753"/>
              <a:gd name="T23" fmla="*/ 43257 h 1963802"/>
              <a:gd name="T24" fmla="*/ 416051 w 2630753"/>
              <a:gd name="T25" fmla="*/ 0 h 19638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630753"/>
              <a:gd name="T40" fmla="*/ 0 h 1963802"/>
              <a:gd name="T41" fmla="*/ 2630753 w 2630753"/>
              <a:gd name="T42" fmla="*/ 1963802 h 196380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630753" h="1963802">
                <a:moveTo>
                  <a:pt x="157104" y="0"/>
                </a:moveTo>
                <a:lnTo>
                  <a:pt x="2473649" y="0"/>
                </a:lnTo>
                <a:cubicBezTo>
                  <a:pt x="2515316" y="0"/>
                  <a:pt x="2555276" y="16552"/>
                  <a:pt x="2584738" y="46015"/>
                </a:cubicBezTo>
                <a:cubicBezTo>
                  <a:pt x="2614201" y="75478"/>
                  <a:pt x="2630753" y="115438"/>
                  <a:pt x="2630753" y="157104"/>
                </a:cubicBezTo>
                <a:lnTo>
                  <a:pt x="2630753" y="1963802"/>
                </a:lnTo>
                <a:lnTo>
                  <a:pt x="0" y="1963802"/>
                </a:lnTo>
                <a:lnTo>
                  <a:pt x="0" y="157104"/>
                </a:lnTo>
                <a:cubicBezTo>
                  <a:pt x="0" y="115437"/>
                  <a:pt x="16552" y="75477"/>
                  <a:pt x="46015" y="46015"/>
                </a:cubicBezTo>
                <a:cubicBezTo>
                  <a:pt x="75478" y="16552"/>
                  <a:pt x="115438" y="0"/>
                  <a:pt x="157104" y="0"/>
                </a:cubicBezTo>
                <a:close/>
              </a:path>
            </a:pathLst>
          </a:custGeom>
          <a:solidFill>
            <a:srgbClr val="FFFFFF"/>
          </a:solidFill>
          <a:ln w="55000" cmpd="thickThin">
            <a:solidFill>
              <a:schemeClr val="accent5">
                <a:lumMod val="60000"/>
                <a:lumOff val="40000"/>
              </a:schemeClr>
            </a:solidFill>
            <a:bevel/>
            <a:headEnd/>
            <a:tailEnd/>
          </a:ln>
        </p:spPr>
        <p:txBody>
          <a:bodyPr lIns="79200" tIns="128875" rIns="77457" bIns="25709"/>
          <a:lstStyle>
            <a:lvl1pPr marL="342900" indent="-3429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204788" indent="-204788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-457200" algn="just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一种预防措施是使用云计算  </a:t>
            </a:r>
          </a:p>
          <a:p>
            <a:pPr marL="457200" lvl="1" indent="-457200" algn="just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温度和湿度不合适  </a:t>
            </a:r>
          </a:p>
          <a:p>
            <a:pPr marL="1395412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环保控制设备、电源  </a:t>
            </a:r>
          </a:p>
          <a:p>
            <a:pPr marL="457200" lvl="1" indent="-457200" algn="just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火和烟  </a:t>
            </a:r>
          </a:p>
          <a:p>
            <a:pPr marL="1395412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警报，预防措施，火灾缓解  </a:t>
            </a:r>
          </a:p>
          <a:p>
            <a:pPr marL="1395412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烟雾探测器，禁止吸烟  </a:t>
            </a:r>
          </a:p>
          <a:p>
            <a:pPr marL="457200" lvl="1" indent="-457200" algn="just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水 </a:t>
            </a:r>
          </a:p>
          <a:p>
            <a:pPr marL="1395412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管理线路，设备位置，切断传感器  </a:t>
            </a:r>
          </a:p>
          <a:p>
            <a:pPr marL="457200" lvl="1" indent="-457200" algn="just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其他威胁  </a:t>
            </a:r>
          </a:p>
          <a:p>
            <a:pPr marL="1395412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适当的技术对策，限制粉尘进入，病虫害控制 </a:t>
            </a:r>
            <a:endParaRPr lang="zh-CN" altLang="en-US" sz="2000" dirty="0">
              <a:solidFill>
                <a:srgbClr val="000000"/>
              </a:solidFill>
              <a:latin typeface="+mn-lt"/>
              <a:ea typeface="黑体" panose="02010609060101010101" pitchFamily="49" charset="-122"/>
              <a:cs typeface="Times New Roman" panose="02020603050405020304" pitchFamily="18" charset="0"/>
              <a:sym typeface="Lucida Sans Unicode" panose="020B0602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1763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B14482E-991C-4E1A-9AD7-A6AD7FAED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566442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7CBFB5F5-E089-458E-857D-395D17258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31D4A4E7-80A2-4FB0-B179-AF42E9BB4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76B02724-904A-4D1B-A9E6-88BE3FFF0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0" name="Rectangle 4">
            <a:extLst>
              <a:ext uri="{FF2B5EF4-FFF2-40B4-BE49-F238E27FC236}">
                <a16:creationId xmlns:a16="http://schemas.microsoft.com/office/drawing/2014/main" id="{B51E8911-F449-4471-9A9D-C43CE2817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1" name="Rectangle 2">
            <a:extLst>
              <a:ext uri="{FF2B5EF4-FFF2-40B4-BE49-F238E27FC236}">
                <a16:creationId xmlns:a16="http://schemas.microsoft.com/office/drawing/2014/main" id="{6A564893-E322-4D91-B355-6D428BE45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2" name="Rectangle 4">
            <a:extLst>
              <a:ext uri="{FF2B5EF4-FFF2-40B4-BE49-F238E27FC236}">
                <a16:creationId xmlns:a16="http://schemas.microsoft.com/office/drawing/2014/main" id="{9A887CEC-649C-48B7-AAC6-961ECD103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3" name="Rectangle 2">
            <a:extLst>
              <a:ext uri="{FF2B5EF4-FFF2-40B4-BE49-F238E27FC236}">
                <a16:creationId xmlns:a16="http://schemas.microsoft.com/office/drawing/2014/main" id="{6C395EA4-B40E-4483-A6E2-D09CE5C6B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4" name="Rectangle 4">
            <a:extLst>
              <a:ext uri="{FF2B5EF4-FFF2-40B4-BE49-F238E27FC236}">
                <a16:creationId xmlns:a16="http://schemas.microsoft.com/office/drawing/2014/main" id="{C0315E1D-CB2C-4166-9A76-2954EAF54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5" name="Rectangle 2">
            <a:extLst>
              <a:ext uri="{FF2B5EF4-FFF2-40B4-BE49-F238E27FC236}">
                <a16:creationId xmlns:a16="http://schemas.microsoft.com/office/drawing/2014/main" id="{FBB65F19-D3D6-4BC2-9611-010D004B0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6" name="Rectangle 2">
            <a:extLst>
              <a:ext uri="{FF2B5EF4-FFF2-40B4-BE49-F238E27FC236}">
                <a16:creationId xmlns:a16="http://schemas.microsoft.com/office/drawing/2014/main" id="{859E91A7-6C34-41BC-B3ED-160632210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7" name="Rectangle 2">
            <a:extLst>
              <a:ext uri="{FF2B5EF4-FFF2-40B4-BE49-F238E27FC236}">
                <a16:creationId xmlns:a16="http://schemas.microsoft.com/office/drawing/2014/main" id="{8B8D1A00-0A71-4994-94C3-CF707ACB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8" name="Rectangle 4">
            <a:extLst>
              <a:ext uri="{FF2B5EF4-FFF2-40B4-BE49-F238E27FC236}">
                <a16:creationId xmlns:a16="http://schemas.microsoft.com/office/drawing/2014/main" id="{480239E5-E4B1-4B4A-95D4-84EE51B17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9" name="Rectangle 4">
            <a:extLst>
              <a:ext uri="{FF2B5EF4-FFF2-40B4-BE49-F238E27FC236}">
                <a16:creationId xmlns:a16="http://schemas.microsoft.com/office/drawing/2014/main" id="{80C0660F-74C4-4514-BBCB-836B23383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0" name="Rectangle 6">
            <a:extLst>
              <a:ext uri="{FF2B5EF4-FFF2-40B4-BE49-F238E27FC236}">
                <a16:creationId xmlns:a16="http://schemas.microsoft.com/office/drawing/2014/main" id="{C2BA702A-6409-4603-8C50-FC94FF0D3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1" name="Rectangle 8">
            <a:extLst>
              <a:ext uri="{FF2B5EF4-FFF2-40B4-BE49-F238E27FC236}">
                <a16:creationId xmlns:a16="http://schemas.microsoft.com/office/drawing/2014/main" id="{FC5E663C-31C2-49DB-AA06-F99ABAE1D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2" name="Rectangle 10">
            <a:extLst>
              <a:ext uri="{FF2B5EF4-FFF2-40B4-BE49-F238E27FC236}">
                <a16:creationId xmlns:a16="http://schemas.microsoft.com/office/drawing/2014/main" id="{68D54A66-98AD-492C-A8C0-FFAF6710D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3" name="Rectangle 7">
            <a:extLst>
              <a:ext uri="{FF2B5EF4-FFF2-40B4-BE49-F238E27FC236}">
                <a16:creationId xmlns:a16="http://schemas.microsoft.com/office/drawing/2014/main" id="{7D57DC6D-DC5A-4A4D-AB1D-6123A29DE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4" name="Rectangle 4">
            <a:extLst>
              <a:ext uri="{FF2B5EF4-FFF2-40B4-BE49-F238E27FC236}">
                <a16:creationId xmlns:a16="http://schemas.microsoft.com/office/drawing/2014/main" id="{C145BED9-71A3-4815-AAE9-BA2CBEBE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5" name="Rectangle 6">
            <a:extLst>
              <a:ext uri="{FF2B5EF4-FFF2-40B4-BE49-F238E27FC236}">
                <a16:creationId xmlns:a16="http://schemas.microsoft.com/office/drawing/2014/main" id="{039C563D-ADFE-40B7-A649-6151BFBBF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6076556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物理安全的防御和减缓措施</a:t>
            </a: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4" y="1131119"/>
            <a:ext cx="4390991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zh-CN" altLang="en-US" sz="3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sym typeface="黑体" panose="02010609060101010101" pitchFamily="49" charset="-122"/>
              </a:rPr>
              <a:t>技术威胁的减缓措施</a:t>
            </a:r>
            <a:endParaRPr lang="en-US" altLang="zh-CN" sz="3000" dirty="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  <p:sp>
        <p:nvSpPr>
          <p:cNvPr id="24" name="Freeform 13">
            <a:extLst>
              <a:ext uri="{FF2B5EF4-FFF2-40B4-BE49-F238E27FC236}">
                <a16:creationId xmlns:a16="http://schemas.microsoft.com/office/drawing/2014/main" id="{F8BD3D8B-50F3-4E62-8EC0-1785D777C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235" y="2084435"/>
            <a:ext cx="10888445" cy="3057672"/>
          </a:xfrm>
          <a:custGeom>
            <a:avLst/>
            <a:gdLst>
              <a:gd name="T0" fmla="*/ 416051 w 2630753"/>
              <a:gd name="T1" fmla="*/ 0 h 1963802"/>
              <a:gd name="T2" fmla="*/ 6550841 w 2630753"/>
              <a:gd name="T3" fmla="*/ 0 h 1963802"/>
              <a:gd name="T4" fmla="*/ 6845033 w 2630753"/>
              <a:gd name="T5" fmla="*/ 43257 h 1963802"/>
              <a:gd name="T6" fmla="*/ 6966892 w 2630753"/>
              <a:gd name="T7" fmla="*/ 147688 h 1963802"/>
              <a:gd name="T8" fmla="*/ 6966892 w 2630753"/>
              <a:gd name="T9" fmla="*/ 1846106 h 1963802"/>
              <a:gd name="T10" fmla="*/ 6966892 w 2630753"/>
              <a:gd name="T11" fmla="*/ 1846106 h 1963802"/>
              <a:gd name="T12" fmla="*/ 6966892 w 2630753"/>
              <a:gd name="T13" fmla="*/ 1846106 h 1963802"/>
              <a:gd name="T14" fmla="*/ 0 w 2630753"/>
              <a:gd name="T15" fmla="*/ 1846106 h 1963802"/>
              <a:gd name="T16" fmla="*/ 0 w 2630753"/>
              <a:gd name="T17" fmla="*/ 1846106 h 1963802"/>
              <a:gd name="T18" fmla="*/ 0 w 2630753"/>
              <a:gd name="T19" fmla="*/ 1846106 h 1963802"/>
              <a:gd name="T20" fmla="*/ 0 w 2630753"/>
              <a:gd name="T21" fmla="*/ 147688 h 1963802"/>
              <a:gd name="T22" fmla="*/ 121859 w 2630753"/>
              <a:gd name="T23" fmla="*/ 43257 h 1963802"/>
              <a:gd name="T24" fmla="*/ 416051 w 2630753"/>
              <a:gd name="T25" fmla="*/ 0 h 19638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630753"/>
              <a:gd name="T40" fmla="*/ 0 h 1963802"/>
              <a:gd name="T41" fmla="*/ 2630753 w 2630753"/>
              <a:gd name="T42" fmla="*/ 1963802 h 196380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630753" h="1963802">
                <a:moveTo>
                  <a:pt x="157104" y="0"/>
                </a:moveTo>
                <a:lnTo>
                  <a:pt x="2473649" y="0"/>
                </a:lnTo>
                <a:cubicBezTo>
                  <a:pt x="2515316" y="0"/>
                  <a:pt x="2555276" y="16552"/>
                  <a:pt x="2584738" y="46015"/>
                </a:cubicBezTo>
                <a:cubicBezTo>
                  <a:pt x="2614201" y="75478"/>
                  <a:pt x="2630753" y="115438"/>
                  <a:pt x="2630753" y="157104"/>
                </a:cubicBezTo>
                <a:lnTo>
                  <a:pt x="2630753" y="1963802"/>
                </a:lnTo>
                <a:lnTo>
                  <a:pt x="0" y="1963802"/>
                </a:lnTo>
                <a:lnTo>
                  <a:pt x="0" y="157104"/>
                </a:lnTo>
                <a:cubicBezTo>
                  <a:pt x="0" y="115437"/>
                  <a:pt x="16552" y="75477"/>
                  <a:pt x="46015" y="46015"/>
                </a:cubicBezTo>
                <a:cubicBezTo>
                  <a:pt x="75478" y="16552"/>
                  <a:pt x="115438" y="0"/>
                  <a:pt x="157104" y="0"/>
                </a:cubicBezTo>
                <a:close/>
              </a:path>
            </a:pathLst>
          </a:custGeom>
          <a:solidFill>
            <a:srgbClr val="FFFFFF"/>
          </a:solidFill>
          <a:ln w="55000" cmpd="thickThin">
            <a:solidFill>
              <a:schemeClr val="accent5">
                <a:lumMod val="60000"/>
                <a:lumOff val="40000"/>
              </a:schemeClr>
            </a:solidFill>
            <a:bevel/>
            <a:headEnd/>
            <a:tailEnd/>
          </a:ln>
        </p:spPr>
        <p:txBody>
          <a:bodyPr lIns="79200" tIns="128875" rIns="77457" bIns="25709"/>
          <a:lstStyle>
            <a:lvl1pPr marL="342900" indent="-3429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204788" indent="-204788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-457200" algn="just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每一个关键设备的不间断电源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(UPS) </a:t>
            </a:r>
          </a:p>
          <a:p>
            <a:pPr marL="457200" lvl="1" indent="-457200" algn="just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关键设备应连接到应急电源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(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如发电机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) </a:t>
            </a:r>
          </a:p>
          <a:p>
            <a:pPr marL="457200" lvl="1" indent="-457200" algn="just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为了处理电磁干扰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(EMI)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，可以使用滤波器和屏蔽的组合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564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111" y="1505260"/>
            <a:ext cx="3729038" cy="358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文本框 8"/>
          <p:cNvSpPr txBox="1">
            <a:spLocks noChangeArrowheads="1"/>
          </p:cNvSpPr>
          <p:nvPr/>
        </p:nvSpPr>
        <p:spPr bwMode="auto">
          <a:xfrm>
            <a:off x="3794858" y="2584336"/>
            <a:ext cx="155257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800" dirty="0">
                <a:solidFill>
                  <a:srgbClr val="EEE9D7"/>
                </a:solidFill>
                <a:latin typeface="禹卫书法行书简体&#10;" panose="02000603000000000000" pitchFamily="2" charset="-122"/>
                <a:ea typeface="禹卫书法行书简体&#10;" panose="02000603000000000000" pitchFamily="2" charset="-122"/>
              </a:rPr>
              <a:t>目</a:t>
            </a:r>
            <a:endParaRPr lang="en-US" altLang="zh-CN" sz="4800" dirty="0">
              <a:solidFill>
                <a:srgbClr val="EEE9D7"/>
              </a:solidFill>
              <a:latin typeface="禹卫书法行书简体&#10;" panose="02000603000000000000" pitchFamily="2" charset="-122"/>
              <a:ea typeface="禹卫书法行书简体&#10;" panose="02000603000000000000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800" dirty="0">
                <a:solidFill>
                  <a:srgbClr val="EEE9D7"/>
                </a:solidFill>
                <a:latin typeface="禹卫书法行书简体&#10;" panose="02000603000000000000" pitchFamily="2" charset="-122"/>
                <a:ea typeface="禹卫书法行书简体&#10;" panose="02000603000000000000" pitchFamily="2" charset="-122"/>
              </a:rPr>
              <a:t>录</a:t>
            </a:r>
          </a:p>
        </p:txBody>
      </p:sp>
      <p:pic>
        <p:nvPicPr>
          <p:cNvPr id="18436" name="图片 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87650">
            <a:off x="1310423" y="1213160"/>
            <a:ext cx="885825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图片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7195313">
            <a:off x="5503804" y="3344379"/>
            <a:ext cx="11160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图片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24" y="3475347"/>
            <a:ext cx="23241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1">
            <a:extLst>
              <a:ext uri="{FF2B5EF4-FFF2-40B4-BE49-F238E27FC236}">
                <a16:creationId xmlns:a16="http://schemas.microsoft.com/office/drawing/2014/main" id="{C310436F-F7BD-4308-A750-04769E00C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1810" y="1514785"/>
            <a:ext cx="6089285" cy="372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章：物理和基础设施安全</a:t>
            </a:r>
            <a:endParaRPr lang="en-US" altLang="zh-CN" kern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概述</a:t>
            </a: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物理安全威胁</a:t>
            </a: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物理安全的防御和减缓措施</a:t>
            </a: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物理安全破坏的恢复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实例：某公司的物理安全策略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物理安全和逻辑安全的集成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B14482E-991C-4E1A-9AD7-A6AD7FAED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566442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7CBFB5F5-E089-458E-857D-395D17258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31D4A4E7-80A2-4FB0-B179-AF42E9BB4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76B02724-904A-4D1B-A9E6-88BE3FFF0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0" name="Rectangle 4">
            <a:extLst>
              <a:ext uri="{FF2B5EF4-FFF2-40B4-BE49-F238E27FC236}">
                <a16:creationId xmlns:a16="http://schemas.microsoft.com/office/drawing/2014/main" id="{B51E8911-F449-4471-9A9D-C43CE2817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1" name="Rectangle 2">
            <a:extLst>
              <a:ext uri="{FF2B5EF4-FFF2-40B4-BE49-F238E27FC236}">
                <a16:creationId xmlns:a16="http://schemas.microsoft.com/office/drawing/2014/main" id="{6A564893-E322-4D91-B355-6D428BE45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2" name="Rectangle 4">
            <a:extLst>
              <a:ext uri="{FF2B5EF4-FFF2-40B4-BE49-F238E27FC236}">
                <a16:creationId xmlns:a16="http://schemas.microsoft.com/office/drawing/2014/main" id="{9A887CEC-649C-48B7-AAC6-961ECD103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3" name="Rectangle 2">
            <a:extLst>
              <a:ext uri="{FF2B5EF4-FFF2-40B4-BE49-F238E27FC236}">
                <a16:creationId xmlns:a16="http://schemas.microsoft.com/office/drawing/2014/main" id="{6C395EA4-B40E-4483-A6E2-D09CE5C6B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4" name="Rectangle 4">
            <a:extLst>
              <a:ext uri="{FF2B5EF4-FFF2-40B4-BE49-F238E27FC236}">
                <a16:creationId xmlns:a16="http://schemas.microsoft.com/office/drawing/2014/main" id="{C0315E1D-CB2C-4166-9A76-2954EAF54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5" name="Rectangle 2">
            <a:extLst>
              <a:ext uri="{FF2B5EF4-FFF2-40B4-BE49-F238E27FC236}">
                <a16:creationId xmlns:a16="http://schemas.microsoft.com/office/drawing/2014/main" id="{FBB65F19-D3D6-4BC2-9611-010D004B0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6" name="Rectangle 2">
            <a:extLst>
              <a:ext uri="{FF2B5EF4-FFF2-40B4-BE49-F238E27FC236}">
                <a16:creationId xmlns:a16="http://schemas.microsoft.com/office/drawing/2014/main" id="{859E91A7-6C34-41BC-B3ED-160632210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7" name="Rectangle 2">
            <a:extLst>
              <a:ext uri="{FF2B5EF4-FFF2-40B4-BE49-F238E27FC236}">
                <a16:creationId xmlns:a16="http://schemas.microsoft.com/office/drawing/2014/main" id="{8B8D1A00-0A71-4994-94C3-CF707ACB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8" name="Rectangle 4">
            <a:extLst>
              <a:ext uri="{FF2B5EF4-FFF2-40B4-BE49-F238E27FC236}">
                <a16:creationId xmlns:a16="http://schemas.microsoft.com/office/drawing/2014/main" id="{480239E5-E4B1-4B4A-95D4-84EE51B17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9" name="Rectangle 4">
            <a:extLst>
              <a:ext uri="{FF2B5EF4-FFF2-40B4-BE49-F238E27FC236}">
                <a16:creationId xmlns:a16="http://schemas.microsoft.com/office/drawing/2014/main" id="{80C0660F-74C4-4514-BBCB-836B23383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0" name="Rectangle 6">
            <a:extLst>
              <a:ext uri="{FF2B5EF4-FFF2-40B4-BE49-F238E27FC236}">
                <a16:creationId xmlns:a16="http://schemas.microsoft.com/office/drawing/2014/main" id="{C2BA702A-6409-4603-8C50-FC94FF0D3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1" name="Rectangle 8">
            <a:extLst>
              <a:ext uri="{FF2B5EF4-FFF2-40B4-BE49-F238E27FC236}">
                <a16:creationId xmlns:a16="http://schemas.microsoft.com/office/drawing/2014/main" id="{FC5E663C-31C2-49DB-AA06-F99ABAE1D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2" name="Rectangle 10">
            <a:extLst>
              <a:ext uri="{FF2B5EF4-FFF2-40B4-BE49-F238E27FC236}">
                <a16:creationId xmlns:a16="http://schemas.microsoft.com/office/drawing/2014/main" id="{68D54A66-98AD-492C-A8C0-FFAF6710D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3" name="Rectangle 7">
            <a:extLst>
              <a:ext uri="{FF2B5EF4-FFF2-40B4-BE49-F238E27FC236}">
                <a16:creationId xmlns:a16="http://schemas.microsoft.com/office/drawing/2014/main" id="{7D57DC6D-DC5A-4A4D-AB1D-6123A29DE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4" name="Rectangle 4">
            <a:extLst>
              <a:ext uri="{FF2B5EF4-FFF2-40B4-BE49-F238E27FC236}">
                <a16:creationId xmlns:a16="http://schemas.microsoft.com/office/drawing/2014/main" id="{C145BED9-71A3-4815-AAE9-BA2CBEBE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5" name="Rectangle 6">
            <a:extLst>
              <a:ext uri="{FF2B5EF4-FFF2-40B4-BE49-F238E27FC236}">
                <a16:creationId xmlns:a16="http://schemas.microsoft.com/office/drawing/2014/main" id="{039C563D-ADFE-40B7-A649-6151BFBBF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6076556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物理安全的防御和减缓措施</a:t>
            </a: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4" y="1131119"/>
            <a:ext cx="5162516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zh-CN" altLang="en-US" sz="3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sym typeface="黑体" panose="02010609060101010101" pitchFamily="49" charset="-122"/>
              </a:rPr>
              <a:t>人为物理威胁的减缓措施</a:t>
            </a:r>
            <a:endParaRPr lang="en-US" altLang="zh-CN" sz="3000" dirty="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  <p:sp>
        <p:nvSpPr>
          <p:cNvPr id="24" name="Freeform 13">
            <a:extLst>
              <a:ext uri="{FF2B5EF4-FFF2-40B4-BE49-F238E27FC236}">
                <a16:creationId xmlns:a16="http://schemas.microsoft.com/office/drawing/2014/main" id="{F8BD3D8B-50F3-4E62-8EC0-1785D777C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235" y="2038203"/>
            <a:ext cx="10888445" cy="3914922"/>
          </a:xfrm>
          <a:custGeom>
            <a:avLst/>
            <a:gdLst>
              <a:gd name="T0" fmla="*/ 416051 w 2630753"/>
              <a:gd name="T1" fmla="*/ 0 h 1963802"/>
              <a:gd name="T2" fmla="*/ 6550841 w 2630753"/>
              <a:gd name="T3" fmla="*/ 0 h 1963802"/>
              <a:gd name="T4" fmla="*/ 6845033 w 2630753"/>
              <a:gd name="T5" fmla="*/ 43257 h 1963802"/>
              <a:gd name="T6" fmla="*/ 6966892 w 2630753"/>
              <a:gd name="T7" fmla="*/ 147688 h 1963802"/>
              <a:gd name="T8" fmla="*/ 6966892 w 2630753"/>
              <a:gd name="T9" fmla="*/ 1846106 h 1963802"/>
              <a:gd name="T10" fmla="*/ 6966892 w 2630753"/>
              <a:gd name="T11" fmla="*/ 1846106 h 1963802"/>
              <a:gd name="T12" fmla="*/ 6966892 w 2630753"/>
              <a:gd name="T13" fmla="*/ 1846106 h 1963802"/>
              <a:gd name="T14" fmla="*/ 0 w 2630753"/>
              <a:gd name="T15" fmla="*/ 1846106 h 1963802"/>
              <a:gd name="T16" fmla="*/ 0 w 2630753"/>
              <a:gd name="T17" fmla="*/ 1846106 h 1963802"/>
              <a:gd name="T18" fmla="*/ 0 w 2630753"/>
              <a:gd name="T19" fmla="*/ 1846106 h 1963802"/>
              <a:gd name="T20" fmla="*/ 0 w 2630753"/>
              <a:gd name="T21" fmla="*/ 147688 h 1963802"/>
              <a:gd name="T22" fmla="*/ 121859 w 2630753"/>
              <a:gd name="T23" fmla="*/ 43257 h 1963802"/>
              <a:gd name="T24" fmla="*/ 416051 w 2630753"/>
              <a:gd name="T25" fmla="*/ 0 h 19638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630753"/>
              <a:gd name="T40" fmla="*/ 0 h 1963802"/>
              <a:gd name="T41" fmla="*/ 2630753 w 2630753"/>
              <a:gd name="T42" fmla="*/ 1963802 h 196380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630753" h="1963802">
                <a:moveTo>
                  <a:pt x="157104" y="0"/>
                </a:moveTo>
                <a:lnTo>
                  <a:pt x="2473649" y="0"/>
                </a:lnTo>
                <a:cubicBezTo>
                  <a:pt x="2515316" y="0"/>
                  <a:pt x="2555276" y="16552"/>
                  <a:pt x="2584738" y="46015"/>
                </a:cubicBezTo>
                <a:cubicBezTo>
                  <a:pt x="2614201" y="75478"/>
                  <a:pt x="2630753" y="115438"/>
                  <a:pt x="2630753" y="157104"/>
                </a:cubicBezTo>
                <a:lnTo>
                  <a:pt x="2630753" y="1963802"/>
                </a:lnTo>
                <a:lnTo>
                  <a:pt x="0" y="1963802"/>
                </a:lnTo>
                <a:lnTo>
                  <a:pt x="0" y="157104"/>
                </a:lnTo>
                <a:cubicBezTo>
                  <a:pt x="0" y="115437"/>
                  <a:pt x="16552" y="75477"/>
                  <a:pt x="46015" y="46015"/>
                </a:cubicBezTo>
                <a:cubicBezTo>
                  <a:pt x="75478" y="16552"/>
                  <a:pt x="115438" y="0"/>
                  <a:pt x="157104" y="0"/>
                </a:cubicBezTo>
                <a:close/>
              </a:path>
            </a:pathLst>
          </a:custGeom>
          <a:solidFill>
            <a:srgbClr val="FFFFFF"/>
          </a:solidFill>
          <a:ln w="55000" cmpd="thickThin">
            <a:solidFill>
              <a:schemeClr val="accent5">
                <a:lumMod val="60000"/>
                <a:lumOff val="40000"/>
              </a:schemeClr>
            </a:solidFill>
            <a:bevel/>
            <a:headEnd/>
            <a:tailEnd/>
          </a:ln>
        </p:spPr>
        <p:txBody>
          <a:bodyPr lIns="79200" tIns="128875" rIns="77457" bIns="25709"/>
          <a:lstStyle>
            <a:lvl1pPr marL="342900" indent="-3429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204788" indent="-204788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-4572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物理访问控制  </a:t>
            </a:r>
          </a:p>
          <a:p>
            <a:pPr marL="1395412" lvl="2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限制建筑访问  </a:t>
            </a:r>
          </a:p>
          <a:p>
            <a:pPr marL="1395412" lvl="2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巡逻或警戒的控制区  </a:t>
            </a:r>
          </a:p>
          <a:p>
            <a:pPr marL="1395412" lvl="2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在入境点设置锁具或检查措施  </a:t>
            </a:r>
          </a:p>
          <a:p>
            <a:pPr marL="1395412" lvl="2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为移动资源配备跟踪装置  </a:t>
            </a:r>
          </a:p>
          <a:p>
            <a:pPr marL="1395412" lvl="2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由安全装置控制的电源开关  </a:t>
            </a:r>
          </a:p>
          <a:p>
            <a:pPr marL="1395412" lvl="2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入侵者传感器和警报  </a:t>
            </a:r>
          </a:p>
          <a:p>
            <a:pPr marL="1395412" lvl="2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提供记录和实时远程观察的监视系统 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Lucida Sans Unicode" panose="020B0602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3902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B14482E-991C-4E1A-9AD7-A6AD7FAED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566442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7CBFB5F5-E089-458E-857D-395D17258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31D4A4E7-80A2-4FB0-B179-AF42E9BB4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76B02724-904A-4D1B-A9E6-88BE3FFF0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0" name="Rectangle 4">
            <a:extLst>
              <a:ext uri="{FF2B5EF4-FFF2-40B4-BE49-F238E27FC236}">
                <a16:creationId xmlns:a16="http://schemas.microsoft.com/office/drawing/2014/main" id="{B51E8911-F449-4471-9A9D-C43CE2817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1" name="Rectangle 2">
            <a:extLst>
              <a:ext uri="{FF2B5EF4-FFF2-40B4-BE49-F238E27FC236}">
                <a16:creationId xmlns:a16="http://schemas.microsoft.com/office/drawing/2014/main" id="{6A564893-E322-4D91-B355-6D428BE45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2" name="Rectangle 4">
            <a:extLst>
              <a:ext uri="{FF2B5EF4-FFF2-40B4-BE49-F238E27FC236}">
                <a16:creationId xmlns:a16="http://schemas.microsoft.com/office/drawing/2014/main" id="{9A887CEC-649C-48B7-AAC6-961ECD103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3" name="Rectangle 2">
            <a:extLst>
              <a:ext uri="{FF2B5EF4-FFF2-40B4-BE49-F238E27FC236}">
                <a16:creationId xmlns:a16="http://schemas.microsoft.com/office/drawing/2014/main" id="{6C395EA4-B40E-4483-A6E2-D09CE5C6B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4" name="Rectangle 4">
            <a:extLst>
              <a:ext uri="{FF2B5EF4-FFF2-40B4-BE49-F238E27FC236}">
                <a16:creationId xmlns:a16="http://schemas.microsoft.com/office/drawing/2014/main" id="{C0315E1D-CB2C-4166-9A76-2954EAF54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5" name="Rectangle 2">
            <a:extLst>
              <a:ext uri="{FF2B5EF4-FFF2-40B4-BE49-F238E27FC236}">
                <a16:creationId xmlns:a16="http://schemas.microsoft.com/office/drawing/2014/main" id="{FBB65F19-D3D6-4BC2-9611-010D004B0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6" name="Rectangle 2">
            <a:extLst>
              <a:ext uri="{FF2B5EF4-FFF2-40B4-BE49-F238E27FC236}">
                <a16:creationId xmlns:a16="http://schemas.microsoft.com/office/drawing/2014/main" id="{859E91A7-6C34-41BC-B3ED-160632210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7" name="Rectangle 2">
            <a:extLst>
              <a:ext uri="{FF2B5EF4-FFF2-40B4-BE49-F238E27FC236}">
                <a16:creationId xmlns:a16="http://schemas.microsoft.com/office/drawing/2014/main" id="{8B8D1A00-0A71-4994-94C3-CF707ACB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8" name="Rectangle 4">
            <a:extLst>
              <a:ext uri="{FF2B5EF4-FFF2-40B4-BE49-F238E27FC236}">
                <a16:creationId xmlns:a16="http://schemas.microsoft.com/office/drawing/2014/main" id="{480239E5-E4B1-4B4A-95D4-84EE51B17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9" name="Rectangle 4">
            <a:extLst>
              <a:ext uri="{FF2B5EF4-FFF2-40B4-BE49-F238E27FC236}">
                <a16:creationId xmlns:a16="http://schemas.microsoft.com/office/drawing/2014/main" id="{80C0660F-74C4-4514-BBCB-836B23383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0" name="Rectangle 6">
            <a:extLst>
              <a:ext uri="{FF2B5EF4-FFF2-40B4-BE49-F238E27FC236}">
                <a16:creationId xmlns:a16="http://schemas.microsoft.com/office/drawing/2014/main" id="{C2BA702A-6409-4603-8C50-FC94FF0D3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1" name="Rectangle 8">
            <a:extLst>
              <a:ext uri="{FF2B5EF4-FFF2-40B4-BE49-F238E27FC236}">
                <a16:creationId xmlns:a16="http://schemas.microsoft.com/office/drawing/2014/main" id="{FC5E663C-31C2-49DB-AA06-F99ABAE1D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2" name="Rectangle 10">
            <a:extLst>
              <a:ext uri="{FF2B5EF4-FFF2-40B4-BE49-F238E27FC236}">
                <a16:creationId xmlns:a16="http://schemas.microsoft.com/office/drawing/2014/main" id="{68D54A66-98AD-492C-A8C0-FFAF6710D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3" name="Rectangle 7">
            <a:extLst>
              <a:ext uri="{FF2B5EF4-FFF2-40B4-BE49-F238E27FC236}">
                <a16:creationId xmlns:a16="http://schemas.microsoft.com/office/drawing/2014/main" id="{7D57DC6D-DC5A-4A4D-AB1D-6123A29DE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4" name="Rectangle 4">
            <a:extLst>
              <a:ext uri="{FF2B5EF4-FFF2-40B4-BE49-F238E27FC236}">
                <a16:creationId xmlns:a16="http://schemas.microsoft.com/office/drawing/2014/main" id="{C145BED9-71A3-4815-AAE9-BA2CBEBE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5" name="Rectangle 6">
            <a:extLst>
              <a:ext uri="{FF2B5EF4-FFF2-40B4-BE49-F238E27FC236}">
                <a16:creationId xmlns:a16="http://schemas.microsoft.com/office/drawing/2014/main" id="{039C563D-ADFE-40B7-A649-6151BFBBF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6076556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物理安全破坏的恢复</a:t>
            </a: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3" y="1131119"/>
            <a:ext cx="4304765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zh-CN" altLang="en-US" sz="3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sym typeface="黑体" panose="02010609060101010101" pitchFamily="49" charset="-122"/>
              </a:rPr>
              <a:t>对称加密的基本成分</a:t>
            </a:r>
            <a:endParaRPr lang="en-US" altLang="zh-CN" sz="3000" dirty="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  <p:sp>
        <p:nvSpPr>
          <p:cNvPr id="24" name="Freeform 13">
            <a:extLst>
              <a:ext uri="{FF2B5EF4-FFF2-40B4-BE49-F238E27FC236}">
                <a16:creationId xmlns:a16="http://schemas.microsoft.com/office/drawing/2014/main" id="{4DE5A150-5A5F-4B21-8FAF-585D14BC2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412" y="2019152"/>
            <a:ext cx="10888445" cy="4438797"/>
          </a:xfrm>
          <a:custGeom>
            <a:avLst/>
            <a:gdLst>
              <a:gd name="T0" fmla="*/ 416051 w 2630753"/>
              <a:gd name="T1" fmla="*/ 0 h 1963802"/>
              <a:gd name="T2" fmla="*/ 6550841 w 2630753"/>
              <a:gd name="T3" fmla="*/ 0 h 1963802"/>
              <a:gd name="T4" fmla="*/ 6845033 w 2630753"/>
              <a:gd name="T5" fmla="*/ 43257 h 1963802"/>
              <a:gd name="T6" fmla="*/ 6966892 w 2630753"/>
              <a:gd name="T7" fmla="*/ 147688 h 1963802"/>
              <a:gd name="T8" fmla="*/ 6966892 w 2630753"/>
              <a:gd name="T9" fmla="*/ 1846106 h 1963802"/>
              <a:gd name="T10" fmla="*/ 6966892 w 2630753"/>
              <a:gd name="T11" fmla="*/ 1846106 h 1963802"/>
              <a:gd name="T12" fmla="*/ 6966892 w 2630753"/>
              <a:gd name="T13" fmla="*/ 1846106 h 1963802"/>
              <a:gd name="T14" fmla="*/ 0 w 2630753"/>
              <a:gd name="T15" fmla="*/ 1846106 h 1963802"/>
              <a:gd name="T16" fmla="*/ 0 w 2630753"/>
              <a:gd name="T17" fmla="*/ 1846106 h 1963802"/>
              <a:gd name="T18" fmla="*/ 0 w 2630753"/>
              <a:gd name="T19" fmla="*/ 1846106 h 1963802"/>
              <a:gd name="T20" fmla="*/ 0 w 2630753"/>
              <a:gd name="T21" fmla="*/ 147688 h 1963802"/>
              <a:gd name="T22" fmla="*/ 121859 w 2630753"/>
              <a:gd name="T23" fmla="*/ 43257 h 1963802"/>
              <a:gd name="T24" fmla="*/ 416051 w 2630753"/>
              <a:gd name="T25" fmla="*/ 0 h 19638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630753"/>
              <a:gd name="T40" fmla="*/ 0 h 1963802"/>
              <a:gd name="T41" fmla="*/ 2630753 w 2630753"/>
              <a:gd name="T42" fmla="*/ 1963802 h 196380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630753" h="1963802">
                <a:moveTo>
                  <a:pt x="157104" y="0"/>
                </a:moveTo>
                <a:lnTo>
                  <a:pt x="2473649" y="0"/>
                </a:lnTo>
                <a:cubicBezTo>
                  <a:pt x="2515316" y="0"/>
                  <a:pt x="2555276" y="16552"/>
                  <a:pt x="2584738" y="46015"/>
                </a:cubicBezTo>
                <a:cubicBezTo>
                  <a:pt x="2614201" y="75478"/>
                  <a:pt x="2630753" y="115438"/>
                  <a:pt x="2630753" y="157104"/>
                </a:cubicBezTo>
                <a:lnTo>
                  <a:pt x="2630753" y="1963802"/>
                </a:lnTo>
                <a:lnTo>
                  <a:pt x="0" y="1963802"/>
                </a:lnTo>
                <a:lnTo>
                  <a:pt x="0" y="157104"/>
                </a:lnTo>
                <a:cubicBezTo>
                  <a:pt x="0" y="115437"/>
                  <a:pt x="16552" y="75477"/>
                  <a:pt x="46015" y="46015"/>
                </a:cubicBezTo>
                <a:cubicBezTo>
                  <a:pt x="75478" y="16552"/>
                  <a:pt x="115438" y="0"/>
                  <a:pt x="157104" y="0"/>
                </a:cubicBezTo>
                <a:close/>
              </a:path>
            </a:pathLst>
          </a:custGeom>
          <a:solidFill>
            <a:srgbClr val="FFFFFF"/>
          </a:solidFill>
          <a:ln w="55000" cmpd="thickThin">
            <a:solidFill>
              <a:schemeClr val="accent5">
                <a:lumMod val="60000"/>
                <a:lumOff val="40000"/>
              </a:schemeClr>
            </a:solidFill>
            <a:bevel/>
            <a:headEnd/>
            <a:tailEnd/>
          </a:ln>
        </p:spPr>
        <p:txBody>
          <a:bodyPr lIns="79200" tIns="128875" rIns="77457" bIns="25709"/>
          <a:lstStyle>
            <a:lvl1pPr marL="342900" indent="-3429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204788" indent="-204788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-4572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恢复的最基本要素是冗余  </a:t>
            </a:r>
          </a:p>
          <a:p>
            <a:pPr marL="1395412" lvl="2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提供从数据丢失中恢复的功能  </a:t>
            </a:r>
          </a:p>
          <a:p>
            <a:pPr marL="1395412" lvl="2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理想情况下，所有重要的数据都应该在现场之外提供，并尽可能频繁地更新  </a:t>
            </a:r>
          </a:p>
          <a:p>
            <a:pPr marL="1395412" lvl="2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是否可以使用批量加密远程备份  </a:t>
            </a:r>
          </a:p>
          <a:p>
            <a:pPr marL="1395412" lvl="2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对于关键情况，可以创建一个随时可以立即接管操作的远程热站点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Lucida Sans Unicode" panose="020B0602030504020204" pitchFamily="34" charset="0"/>
            </a:endParaRPr>
          </a:p>
          <a:p>
            <a:pPr marL="457200" lvl="1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物理设备损坏恢复  </a:t>
            </a:r>
          </a:p>
          <a:p>
            <a:pPr marL="1395412" lvl="2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取决于损坏和清理的性质 </a:t>
            </a:r>
          </a:p>
          <a:p>
            <a:pPr marL="1395412" lvl="2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可能需要灾难恢复专家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0898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B14482E-991C-4E1A-9AD7-A6AD7FAED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566442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7CBFB5F5-E089-458E-857D-395D17258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31D4A4E7-80A2-4FB0-B179-AF42E9BB4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76B02724-904A-4D1B-A9E6-88BE3FFF0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0" name="Rectangle 4">
            <a:extLst>
              <a:ext uri="{FF2B5EF4-FFF2-40B4-BE49-F238E27FC236}">
                <a16:creationId xmlns:a16="http://schemas.microsoft.com/office/drawing/2014/main" id="{B51E8911-F449-4471-9A9D-C43CE2817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1" name="Rectangle 2">
            <a:extLst>
              <a:ext uri="{FF2B5EF4-FFF2-40B4-BE49-F238E27FC236}">
                <a16:creationId xmlns:a16="http://schemas.microsoft.com/office/drawing/2014/main" id="{6A564893-E322-4D91-B355-6D428BE45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2" name="Rectangle 4">
            <a:extLst>
              <a:ext uri="{FF2B5EF4-FFF2-40B4-BE49-F238E27FC236}">
                <a16:creationId xmlns:a16="http://schemas.microsoft.com/office/drawing/2014/main" id="{9A887CEC-649C-48B7-AAC6-961ECD103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3" name="Rectangle 2">
            <a:extLst>
              <a:ext uri="{FF2B5EF4-FFF2-40B4-BE49-F238E27FC236}">
                <a16:creationId xmlns:a16="http://schemas.microsoft.com/office/drawing/2014/main" id="{6C395EA4-B40E-4483-A6E2-D09CE5C6B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4" name="Rectangle 4">
            <a:extLst>
              <a:ext uri="{FF2B5EF4-FFF2-40B4-BE49-F238E27FC236}">
                <a16:creationId xmlns:a16="http://schemas.microsoft.com/office/drawing/2014/main" id="{C0315E1D-CB2C-4166-9A76-2954EAF54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5" name="Rectangle 2">
            <a:extLst>
              <a:ext uri="{FF2B5EF4-FFF2-40B4-BE49-F238E27FC236}">
                <a16:creationId xmlns:a16="http://schemas.microsoft.com/office/drawing/2014/main" id="{FBB65F19-D3D6-4BC2-9611-010D004B0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6" name="Rectangle 2">
            <a:extLst>
              <a:ext uri="{FF2B5EF4-FFF2-40B4-BE49-F238E27FC236}">
                <a16:creationId xmlns:a16="http://schemas.microsoft.com/office/drawing/2014/main" id="{859E91A7-6C34-41BC-B3ED-160632210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7" name="Rectangle 2">
            <a:extLst>
              <a:ext uri="{FF2B5EF4-FFF2-40B4-BE49-F238E27FC236}">
                <a16:creationId xmlns:a16="http://schemas.microsoft.com/office/drawing/2014/main" id="{8B8D1A00-0A71-4994-94C3-CF707ACB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8" name="Rectangle 4">
            <a:extLst>
              <a:ext uri="{FF2B5EF4-FFF2-40B4-BE49-F238E27FC236}">
                <a16:creationId xmlns:a16="http://schemas.microsoft.com/office/drawing/2014/main" id="{480239E5-E4B1-4B4A-95D4-84EE51B17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9" name="Rectangle 4">
            <a:extLst>
              <a:ext uri="{FF2B5EF4-FFF2-40B4-BE49-F238E27FC236}">
                <a16:creationId xmlns:a16="http://schemas.microsoft.com/office/drawing/2014/main" id="{80C0660F-74C4-4514-BBCB-836B23383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0" name="Rectangle 6">
            <a:extLst>
              <a:ext uri="{FF2B5EF4-FFF2-40B4-BE49-F238E27FC236}">
                <a16:creationId xmlns:a16="http://schemas.microsoft.com/office/drawing/2014/main" id="{C2BA702A-6409-4603-8C50-FC94FF0D3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1" name="Rectangle 8">
            <a:extLst>
              <a:ext uri="{FF2B5EF4-FFF2-40B4-BE49-F238E27FC236}">
                <a16:creationId xmlns:a16="http://schemas.microsoft.com/office/drawing/2014/main" id="{FC5E663C-31C2-49DB-AA06-F99ABAE1D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2" name="Rectangle 10">
            <a:extLst>
              <a:ext uri="{FF2B5EF4-FFF2-40B4-BE49-F238E27FC236}">
                <a16:creationId xmlns:a16="http://schemas.microsoft.com/office/drawing/2014/main" id="{68D54A66-98AD-492C-A8C0-FFAF6710D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3" name="Rectangle 7">
            <a:extLst>
              <a:ext uri="{FF2B5EF4-FFF2-40B4-BE49-F238E27FC236}">
                <a16:creationId xmlns:a16="http://schemas.microsoft.com/office/drawing/2014/main" id="{7D57DC6D-DC5A-4A4D-AB1D-6123A29DE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4" name="Rectangle 4">
            <a:extLst>
              <a:ext uri="{FF2B5EF4-FFF2-40B4-BE49-F238E27FC236}">
                <a16:creationId xmlns:a16="http://schemas.microsoft.com/office/drawing/2014/main" id="{C145BED9-71A3-4815-AAE9-BA2CBEBE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5" name="Rectangle 6">
            <a:extLst>
              <a:ext uri="{FF2B5EF4-FFF2-40B4-BE49-F238E27FC236}">
                <a16:creationId xmlns:a16="http://schemas.microsoft.com/office/drawing/2014/main" id="{039C563D-ADFE-40B7-A649-6151BFBBF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7044222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物理安全和逻辑安全的集成</a:t>
            </a: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4" y="1131119"/>
            <a:ext cx="2505042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zh-CN" altLang="en-US" sz="3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sym typeface="黑体" panose="02010609060101010101" pitchFamily="49" charset="-122"/>
              </a:rPr>
              <a:t>基本概念</a:t>
            </a:r>
            <a:endParaRPr lang="en-US" altLang="zh-CN" sz="3000" dirty="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  <p:sp>
        <p:nvSpPr>
          <p:cNvPr id="24" name="Freeform 13">
            <a:extLst>
              <a:ext uri="{FF2B5EF4-FFF2-40B4-BE49-F238E27FC236}">
                <a16:creationId xmlns:a16="http://schemas.microsoft.com/office/drawing/2014/main" id="{87E5D264-6265-4982-B67F-A7DBB550F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412" y="2019152"/>
            <a:ext cx="10888445" cy="4438797"/>
          </a:xfrm>
          <a:custGeom>
            <a:avLst/>
            <a:gdLst>
              <a:gd name="T0" fmla="*/ 416051 w 2630753"/>
              <a:gd name="T1" fmla="*/ 0 h 1963802"/>
              <a:gd name="T2" fmla="*/ 6550841 w 2630753"/>
              <a:gd name="T3" fmla="*/ 0 h 1963802"/>
              <a:gd name="T4" fmla="*/ 6845033 w 2630753"/>
              <a:gd name="T5" fmla="*/ 43257 h 1963802"/>
              <a:gd name="T6" fmla="*/ 6966892 w 2630753"/>
              <a:gd name="T7" fmla="*/ 147688 h 1963802"/>
              <a:gd name="T8" fmla="*/ 6966892 w 2630753"/>
              <a:gd name="T9" fmla="*/ 1846106 h 1963802"/>
              <a:gd name="T10" fmla="*/ 6966892 w 2630753"/>
              <a:gd name="T11" fmla="*/ 1846106 h 1963802"/>
              <a:gd name="T12" fmla="*/ 6966892 w 2630753"/>
              <a:gd name="T13" fmla="*/ 1846106 h 1963802"/>
              <a:gd name="T14" fmla="*/ 0 w 2630753"/>
              <a:gd name="T15" fmla="*/ 1846106 h 1963802"/>
              <a:gd name="T16" fmla="*/ 0 w 2630753"/>
              <a:gd name="T17" fmla="*/ 1846106 h 1963802"/>
              <a:gd name="T18" fmla="*/ 0 w 2630753"/>
              <a:gd name="T19" fmla="*/ 1846106 h 1963802"/>
              <a:gd name="T20" fmla="*/ 0 w 2630753"/>
              <a:gd name="T21" fmla="*/ 147688 h 1963802"/>
              <a:gd name="T22" fmla="*/ 121859 w 2630753"/>
              <a:gd name="T23" fmla="*/ 43257 h 1963802"/>
              <a:gd name="T24" fmla="*/ 416051 w 2630753"/>
              <a:gd name="T25" fmla="*/ 0 h 19638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630753"/>
              <a:gd name="T40" fmla="*/ 0 h 1963802"/>
              <a:gd name="T41" fmla="*/ 2630753 w 2630753"/>
              <a:gd name="T42" fmla="*/ 1963802 h 196380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630753" h="1963802">
                <a:moveTo>
                  <a:pt x="157104" y="0"/>
                </a:moveTo>
                <a:lnTo>
                  <a:pt x="2473649" y="0"/>
                </a:lnTo>
                <a:cubicBezTo>
                  <a:pt x="2515316" y="0"/>
                  <a:pt x="2555276" y="16552"/>
                  <a:pt x="2584738" y="46015"/>
                </a:cubicBezTo>
                <a:cubicBezTo>
                  <a:pt x="2614201" y="75478"/>
                  <a:pt x="2630753" y="115438"/>
                  <a:pt x="2630753" y="157104"/>
                </a:cubicBezTo>
                <a:lnTo>
                  <a:pt x="2630753" y="1963802"/>
                </a:lnTo>
                <a:lnTo>
                  <a:pt x="0" y="1963802"/>
                </a:lnTo>
                <a:lnTo>
                  <a:pt x="0" y="157104"/>
                </a:lnTo>
                <a:cubicBezTo>
                  <a:pt x="0" y="115437"/>
                  <a:pt x="16552" y="75477"/>
                  <a:pt x="46015" y="46015"/>
                </a:cubicBezTo>
                <a:cubicBezTo>
                  <a:pt x="75478" y="16552"/>
                  <a:pt x="115438" y="0"/>
                  <a:pt x="157104" y="0"/>
                </a:cubicBezTo>
                <a:close/>
              </a:path>
            </a:pathLst>
          </a:custGeom>
          <a:solidFill>
            <a:srgbClr val="FFFFFF"/>
          </a:solidFill>
          <a:ln w="55000" cmpd="thickThin">
            <a:solidFill>
              <a:schemeClr val="accent5">
                <a:lumMod val="60000"/>
                <a:lumOff val="40000"/>
              </a:schemeClr>
            </a:solidFill>
            <a:bevel/>
            <a:headEnd/>
            <a:tailEnd/>
          </a:ln>
        </p:spPr>
        <p:txBody>
          <a:bodyPr lIns="79200" tIns="128875" rIns="77457" bIns="25709"/>
          <a:lstStyle>
            <a:lvl1pPr marL="342900" indent="-3429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204788" indent="-204788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-4572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众多的检测和预防设备  </a:t>
            </a:r>
          </a:p>
          <a:p>
            <a:pPr marL="457200" lvl="1" indent="-4572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如果有一个中央控制会更有效  </a:t>
            </a:r>
          </a:p>
          <a:p>
            <a:pPr marL="457200" lvl="1" indent="-4572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集成自动化的物理和逻辑安全功能  </a:t>
            </a:r>
          </a:p>
          <a:p>
            <a:pPr marL="1395412" lvl="2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使用单一身份证  </a:t>
            </a:r>
          </a:p>
          <a:p>
            <a:pPr marL="1395412" lvl="2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单步卡登记及终止  </a:t>
            </a:r>
          </a:p>
          <a:p>
            <a:pPr marL="1395412" lvl="2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中央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id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管理系统  </a:t>
            </a:r>
          </a:p>
          <a:p>
            <a:pPr marL="1395412" lvl="2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统一的事件监控和关联  </a:t>
            </a:r>
          </a:p>
          <a:p>
            <a:pPr marL="457200" lvl="1" indent="-4572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在这个领域需要标准  </a:t>
            </a:r>
          </a:p>
          <a:p>
            <a:pPr marL="1395412" lvl="2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FIPS 201-1《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联邦雇员和承包商个人身份验证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(PIV)》 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Lucida Sans Unicode" panose="020B0602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2405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B14482E-991C-4E1A-9AD7-A6AD7FAED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566442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7CBFB5F5-E089-458E-857D-395D17258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31D4A4E7-80A2-4FB0-B179-AF42E9BB4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76B02724-904A-4D1B-A9E6-88BE3FFF0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0" name="Rectangle 4">
            <a:extLst>
              <a:ext uri="{FF2B5EF4-FFF2-40B4-BE49-F238E27FC236}">
                <a16:creationId xmlns:a16="http://schemas.microsoft.com/office/drawing/2014/main" id="{B51E8911-F449-4471-9A9D-C43CE2817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1" name="Rectangle 2">
            <a:extLst>
              <a:ext uri="{FF2B5EF4-FFF2-40B4-BE49-F238E27FC236}">
                <a16:creationId xmlns:a16="http://schemas.microsoft.com/office/drawing/2014/main" id="{6A564893-E322-4D91-B355-6D428BE45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2" name="Rectangle 4">
            <a:extLst>
              <a:ext uri="{FF2B5EF4-FFF2-40B4-BE49-F238E27FC236}">
                <a16:creationId xmlns:a16="http://schemas.microsoft.com/office/drawing/2014/main" id="{9A887CEC-649C-48B7-AAC6-961ECD103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3" name="Rectangle 2">
            <a:extLst>
              <a:ext uri="{FF2B5EF4-FFF2-40B4-BE49-F238E27FC236}">
                <a16:creationId xmlns:a16="http://schemas.microsoft.com/office/drawing/2014/main" id="{6C395EA4-B40E-4483-A6E2-D09CE5C6B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4" name="Rectangle 4">
            <a:extLst>
              <a:ext uri="{FF2B5EF4-FFF2-40B4-BE49-F238E27FC236}">
                <a16:creationId xmlns:a16="http://schemas.microsoft.com/office/drawing/2014/main" id="{C0315E1D-CB2C-4166-9A76-2954EAF54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5" name="Rectangle 2">
            <a:extLst>
              <a:ext uri="{FF2B5EF4-FFF2-40B4-BE49-F238E27FC236}">
                <a16:creationId xmlns:a16="http://schemas.microsoft.com/office/drawing/2014/main" id="{FBB65F19-D3D6-4BC2-9611-010D004B0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6" name="Rectangle 2">
            <a:extLst>
              <a:ext uri="{FF2B5EF4-FFF2-40B4-BE49-F238E27FC236}">
                <a16:creationId xmlns:a16="http://schemas.microsoft.com/office/drawing/2014/main" id="{859E91A7-6C34-41BC-B3ED-160632210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7" name="Rectangle 2">
            <a:extLst>
              <a:ext uri="{FF2B5EF4-FFF2-40B4-BE49-F238E27FC236}">
                <a16:creationId xmlns:a16="http://schemas.microsoft.com/office/drawing/2014/main" id="{8B8D1A00-0A71-4994-94C3-CF707ACB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8" name="Rectangle 4">
            <a:extLst>
              <a:ext uri="{FF2B5EF4-FFF2-40B4-BE49-F238E27FC236}">
                <a16:creationId xmlns:a16="http://schemas.microsoft.com/office/drawing/2014/main" id="{480239E5-E4B1-4B4A-95D4-84EE51B17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9" name="Rectangle 4">
            <a:extLst>
              <a:ext uri="{FF2B5EF4-FFF2-40B4-BE49-F238E27FC236}">
                <a16:creationId xmlns:a16="http://schemas.microsoft.com/office/drawing/2014/main" id="{80C0660F-74C4-4514-BBCB-836B23383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0" name="Rectangle 6">
            <a:extLst>
              <a:ext uri="{FF2B5EF4-FFF2-40B4-BE49-F238E27FC236}">
                <a16:creationId xmlns:a16="http://schemas.microsoft.com/office/drawing/2014/main" id="{C2BA702A-6409-4603-8C50-FC94FF0D3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1" name="Rectangle 8">
            <a:extLst>
              <a:ext uri="{FF2B5EF4-FFF2-40B4-BE49-F238E27FC236}">
                <a16:creationId xmlns:a16="http://schemas.microsoft.com/office/drawing/2014/main" id="{FC5E663C-31C2-49DB-AA06-F99ABAE1D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2" name="Rectangle 10">
            <a:extLst>
              <a:ext uri="{FF2B5EF4-FFF2-40B4-BE49-F238E27FC236}">
                <a16:creationId xmlns:a16="http://schemas.microsoft.com/office/drawing/2014/main" id="{68D54A66-98AD-492C-A8C0-FFAF6710D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3" name="Rectangle 7">
            <a:extLst>
              <a:ext uri="{FF2B5EF4-FFF2-40B4-BE49-F238E27FC236}">
                <a16:creationId xmlns:a16="http://schemas.microsoft.com/office/drawing/2014/main" id="{7D57DC6D-DC5A-4A4D-AB1D-6123A29DE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4" name="Rectangle 4">
            <a:extLst>
              <a:ext uri="{FF2B5EF4-FFF2-40B4-BE49-F238E27FC236}">
                <a16:creationId xmlns:a16="http://schemas.microsoft.com/office/drawing/2014/main" id="{C145BED9-71A3-4815-AAE9-BA2CBEBE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5" name="Rectangle 6">
            <a:extLst>
              <a:ext uri="{FF2B5EF4-FFF2-40B4-BE49-F238E27FC236}">
                <a16:creationId xmlns:a16="http://schemas.microsoft.com/office/drawing/2014/main" id="{039C563D-ADFE-40B7-A649-6151BFBBF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7044222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物理安全和逻辑安全的集成</a:t>
            </a: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3" y="1131119"/>
            <a:ext cx="4577161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en-US" altLang="zh-CN" sz="3000" dirty="0">
                <a:solidFill>
                  <a:srgbClr val="FFFF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黑体" panose="02010609060101010101" pitchFamily="49" charset="-122"/>
              </a:rPr>
              <a:t>FIPS 201 PIV</a:t>
            </a:r>
            <a:r>
              <a:rPr lang="zh-CN" altLang="en-US" sz="3000" dirty="0">
                <a:solidFill>
                  <a:srgbClr val="FFFF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黑体" panose="02010609060101010101" pitchFamily="49" charset="-122"/>
              </a:rPr>
              <a:t>系统模型</a:t>
            </a:r>
            <a:endParaRPr lang="en-US" altLang="zh-CN" sz="3000" dirty="0">
              <a:solidFill>
                <a:srgbClr val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  <a:sym typeface="Lucida Sans Unicode" panose="020B0602030504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105102-123A-458D-8552-00AF02E6D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1158" y="1859272"/>
            <a:ext cx="7044223" cy="49351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08559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B14482E-991C-4E1A-9AD7-A6AD7FAED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566442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7CBFB5F5-E089-458E-857D-395D17258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31D4A4E7-80A2-4FB0-B179-AF42E9BB4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76B02724-904A-4D1B-A9E6-88BE3FFF0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0" name="Rectangle 4">
            <a:extLst>
              <a:ext uri="{FF2B5EF4-FFF2-40B4-BE49-F238E27FC236}">
                <a16:creationId xmlns:a16="http://schemas.microsoft.com/office/drawing/2014/main" id="{B51E8911-F449-4471-9A9D-C43CE2817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1" name="Rectangle 2">
            <a:extLst>
              <a:ext uri="{FF2B5EF4-FFF2-40B4-BE49-F238E27FC236}">
                <a16:creationId xmlns:a16="http://schemas.microsoft.com/office/drawing/2014/main" id="{6A564893-E322-4D91-B355-6D428BE45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2" name="Rectangle 4">
            <a:extLst>
              <a:ext uri="{FF2B5EF4-FFF2-40B4-BE49-F238E27FC236}">
                <a16:creationId xmlns:a16="http://schemas.microsoft.com/office/drawing/2014/main" id="{9A887CEC-649C-48B7-AAC6-961ECD103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3" name="Rectangle 2">
            <a:extLst>
              <a:ext uri="{FF2B5EF4-FFF2-40B4-BE49-F238E27FC236}">
                <a16:creationId xmlns:a16="http://schemas.microsoft.com/office/drawing/2014/main" id="{6C395EA4-B40E-4483-A6E2-D09CE5C6B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4" name="Rectangle 4">
            <a:extLst>
              <a:ext uri="{FF2B5EF4-FFF2-40B4-BE49-F238E27FC236}">
                <a16:creationId xmlns:a16="http://schemas.microsoft.com/office/drawing/2014/main" id="{C0315E1D-CB2C-4166-9A76-2954EAF54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5" name="Rectangle 2">
            <a:extLst>
              <a:ext uri="{FF2B5EF4-FFF2-40B4-BE49-F238E27FC236}">
                <a16:creationId xmlns:a16="http://schemas.microsoft.com/office/drawing/2014/main" id="{FBB65F19-D3D6-4BC2-9611-010D004B0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6" name="Rectangle 2">
            <a:extLst>
              <a:ext uri="{FF2B5EF4-FFF2-40B4-BE49-F238E27FC236}">
                <a16:creationId xmlns:a16="http://schemas.microsoft.com/office/drawing/2014/main" id="{859E91A7-6C34-41BC-B3ED-160632210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7" name="Rectangle 2">
            <a:extLst>
              <a:ext uri="{FF2B5EF4-FFF2-40B4-BE49-F238E27FC236}">
                <a16:creationId xmlns:a16="http://schemas.microsoft.com/office/drawing/2014/main" id="{8B8D1A00-0A71-4994-94C3-CF707ACB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8" name="Rectangle 4">
            <a:extLst>
              <a:ext uri="{FF2B5EF4-FFF2-40B4-BE49-F238E27FC236}">
                <a16:creationId xmlns:a16="http://schemas.microsoft.com/office/drawing/2014/main" id="{480239E5-E4B1-4B4A-95D4-84EE51B17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9" name="Rectangle 4">
            <a:extLst>
              <a:ext uri="{FF2B5EF4-FFF2-40B4-BE49-F238E27FC236}">
                <a16:creationId xmlns:a16="http://schemas.microsoft.com/office/drawing/2014/main" id="{80C0660F-74C4-4514-BBCB-836B23383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0" name="Rectangle 6">
            <a:extLst>
              <a:ext uri="{FF2B5EF4-FFF2-40B4-BE49-F238E27FC236}">
                <a16:creationId xmlns:a16="http://schemas.microsoft.com/office/drawing/2014/main" id="{C2BA702A-6409-4603-8C50-FC94FF0D3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1" name="Rectangle 8">
            <a:extLst>
              <a:ext uri="{FF2B5EF4-FFF2-40B4-BE49-F238E27FC236}">
                <a16:creationId xmlns:a16="http://schemas.microsoft.com/office/drawing/2014/main" id="{FC5E663C-31C2-49DB-AA06-F99ABAE1D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2" name="Rectangle 10">
            <a:extLst>
              <a:ext uri="{FF2B5EF4-FFF2-40B4-BE49-F238E27FC236}">
                <a16:creationId xmlns:a16="http://schemas.microsoft.com/office/drawing/2014/main" id="{68D54A66-98AD-492C-A8C0-FFAF6710D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3" name="Rectangle 7">
            <a:extLst>
              <a:ext uri="{FF2B5EF4-FFF2-40B4-BE49-F238E27FC236}">
                <a16:creationId xmlns:a16="http://schemas.microsoft.com/office/drawing/2014/main" id="{7D57DC6D-DC5A-4A4D-AB1D-6123A29DE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4" name="Rectangle 4">
            <a:extLst>
              <a:ext uri="{FF2B5EF4-FFF2-40B4-BE49-F238E27FC236}">
                <a16:creationId xmlns:a16="http://schemas.microsoft.com/office/drawing/2014/main" id="{C145BED9-71A3-4815-AAE9-BA2CBEBE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5" name="Rectangle 6">
            <a:extLst>
              <a:ext uri="{FF2B5EF4-FFF2-40B4-BE49-F238E27FC236}">
                <a16:creationId xmlns:a16="http://schemas.microsoft.com/office/drawing/2014/main" id="{039C563D-ADFE-40B7-A649-6151BFBBF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7044222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物理安全和逻辑安全的集成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F445FD-7C8F-4056-ADD0-3F15BA83F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1883" y="1715894"/>
            <a:ext cx="7768233" cy="4982084"/>
          </a:xfrm>
          <a:prstGeom prst="rect">
            <a:avLst/>
          </a:prstGeom>
        </p:spPr>
      </p:pic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4" y="1131119"/>
            <a:ext cx="2400266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zh-CN" altLang="en-US" sz="3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sym typeface="黑体" panose="02010609060101010101" pitchFamily="49" charset="-122"/>
              </a:rPr>
              <a:t>整合实例</a:t>
            </a:r>
            <a:endParaRPr lang="en-US" altLang="zh-CN" sz="3000" dirty="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903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B14482E-991C-4E1A-9AD7-A6AD7FAED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566442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7CBFB5F5-E089-458E-857D-395D17258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31D4A4E7-80A2-4FB0-B179-AF42E9BB4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76B02724-904A-4D1B-A9E6-88BE3FFF0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0" name="Rectangle 4">
            <a:extLst>
              <a:ext uri="{FF2B5EF4-FFF2-40B4-BE49-F238E27FC236}">
                <a16:creationId xmlns:a16="http://schemas.microsoft.com/office/drawing/2014/main" id="{B51E8911-F449-4471-9A9D-C43CE2817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1" name="Rectangle 2">
            <a:extLst>
              <a:ext uri="{FF2B5EF4-FFF2-40B4-BE49-F238E27FC236}">
                <a16:creationId xmlns:a16="http://schemas.microsoft.com/office/drawing/2014/main" id="{6A564893-E322-4D91-B355-6D428BE45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2" name="Rectangle 4">
            <a:extLst>
              <a:ext uri="{FF2B5EF4-FFF2-40B4-BE49-F238E27FC236}">
                <a16:creationId xmlns:a16="http://schemas.microsoft.com/office/drawing/2014/main" id="{9A887CEC-649C-48B7-AAC6-961ECD103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3" name="Rectangle 2">
            <a:extLst>
              <a:ext uri="{FF2B5EF4-FFF2-40B4-BE49-F238E27FC236}">
                <a16:creationId xmlns:a16="http://schemas.microsoft.com/office/drawing/2014/main" id="{6C395EA4-B40E-4483-A6E2-D09CE5C6B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4" name="Rectangle 4">
            <a:extLst>
              <a:ext uri="{FF2B5EF4-FFF2-40B4-BE49-F238E27FC236}">
                <a16:creationId xmlns:a16="http://schemas.microsoft.com/office/drawing/2014/main" id="{C0315E1D-CB2C-4166-9A76-2954EAF54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5" name="Rectangle 2">
            <a:extLst>
              <a:ext uri="{FF2B5EF4-FFF2-40B4-BE49-F238E27FC236}">
                <a16:creationId xmlns:a16="http://schemas.microsoft.com/office/drawing/2014/main" id="{FBB65F19-D3D6-4BC2-9611-010D004B0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6" name="Rectangle 2">
            <a:extLst>
              <a:ext uri="{FF2B5EF4-FFF2-40B4-BE49-F238E27FC236}">
                <a16:creationId xmlns:a16="http://schemas.microsoft.com/office/drawing/2014/main" id="{859E91A7-6C34-41BC-B3ED-160632210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7" name="Rectangle 2">
            <a:extLst>
              <a:ext uri="{FF2B5EF4-FFF2-40B4-BE49-F238E27FC236}">
                <a16:creationId xmlns:a16="http://schemas.microsoft.com/office/drawing/2014/main" id="{8B8D1A00-0A71-4994-94C3-CF707ACB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8" name="Rectangle 4">
            <a:extLst>
              <a:ext uri="{FF2B5EF4-FFF2-40B4-BE49-F238E27FC236}">
                <a16:creationId xmlns:a16="http://schemas.microsoft.com/office/drawing/2014/main" id="{480239E5-E4B1-4B4A-95D4-84EE51B17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9" name="Rectangle 4">
            <a:extLst>
              <a:ext uri="{FF2B5EF4-FFF2-40B4-BE49-F238E27FC236}">
                <a16:creationId xmlns:a16="http://schemas.microsoft.com/office/drawing/2014/main" id="{80C0660F-74C4-4514-BBCB-836B23383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0" name="Rectangle 6">
            <a:extLst>
              <a:ext uri="{FF2B5EF4-FFF2-40B4-BE49-F238E27FC236}">
                <a16:creationId xmlns:a16="http://schemas.microsoft.com/office/drawing/2014/main" id="{C2BA702A-6409-4603-8C50-FC94FF0D3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1" name="Rectangle 8">
            <a:extLst>
              <a:ext uri="{FF2B5EF4-FFF2-40B4-BE49-F238E27FC236}">
                <a16:creationId xmlns:a16="http://schemas.microsoft.com/office/drawing/2014/main" id="{FC5E663C-31C2-49DB-AA06-F99ABAE1D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2" name="Rectangle 10">
            <a:extLst>
              <a:ext uri="{FF2B5EF4-FFF2-40B4-BE49-F238E27FC236}">
                <a16:creationId xmlns:a16="http://schemas.microsoft.com/office/drawing/2014/main" id="{68D54A66-98AD-492C-A8C0-FFAF6710D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3" name="Rectangle 7">
            <a:extLst>
              <a:ext uri="{FF2B5EF4-FFF2-40B4-BE49-F238E27FC236}">
                <a16:creationId xmlns:a16="http://schemas.microsoft.com/office/drawing/2014/main" id="{7D57DC6D-DC5A-4A4D-AB1D-6123A29DE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4" name="Rectangle 4">
            <a:extLst>
              <a:ext uri="{FF2B5EF4-FFF2-40B4-BE49-F238E27FC236}">
                <a16:creationId xmlns:a16="http://schemas.microsoft.com/office/drawing/2014/main" id="{C145BED9-71A3-4815-AAE9-BA2CBEBE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5" name="Rectangle 6">
            <a:extLst>
              <a:ext uri="{FF2B5EF4-FFF2-40B4-BE49-F238E27FC236}">
                <a16:creationId xmlns:a16="http://schemas.microsoft.com/office/drawing/2014/main" id="{039C563D-ADFE-40B7-A649-6151BFBBF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7044222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物理安全和逻辑安全的集成</a:t>
            </a: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3" y="1131119"/>
            <a:ext cx="5057741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zh-CN" altLang="en-US" sz="3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sym typeface="黑体" panose="02010609060101010101" pitchFamily="49" charset="-122"/>
              </a:rPr>
              <a:t>保护区的安全与控制等级</a:t>
            </a:r>
            <a:endParaRPr lang="en-US" altLang="zh-CN" sz="3000" dirty="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C35690-CF8C-4903-BB8D-0FD663ED5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7060" y="2353790"/>
            <a:ext cx="9957879" cy="29319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36949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B14482E-991C-4E1A-9AD7-A6AD7FAED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566442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7CBFB5F5-E089-458E-857D-395D17258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31D4A4E7-80A2-4FB0-B179-AF42E9BB4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76B02724-904A-4D1B-A9E6-88BE3FFF0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0" name="Rectangle 4">
            <a:extLst>
              <a:ext uri="{FF2B5EF4-FFF2-40B4-BE49-F238E27FC236}">
                <a16:creationId xmlns:a16="http://schemas.microsoft.com/office/drawing/2014/main" id="{B51E8911-F449-4471-9A9D-C43CE2817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1" name="Rectangle 2">
            <a:extLst>
              <a:ext uri="{FF2B5EF4-FFF2-40B4-BE49-F238E27FC236}">
                <a16:creationId xmlns:a16="http://schemas.microsoft.com/office/drawing/2014/main" id="{6A564893-E322-4D91-B355-6D428BE45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2" name="Rectangle 4">
            <a:extLst>
              <a:ext uri="{FF2B5EF4-FFF2-40B4-BE49-F238E27FC236}">
                <a16:creationId xmlns:a16="http://schemas.microsoft.com/office/drawing/2014/main" id="{9A887CEC-649C-48B7-AAC6-961ECD103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3" name="Rectangle 2">
            <a:extLst>
              <a:ext uri="{FF2B5EF4-FFF2-40B4-BE49-F238E27FC236}">
                <a16:creationId xmlns:a16="http://schemas.microsoft.com/office/drawing/2014/main" id="{6C395EA4-B40E-4483-A6E2-D09CE5C6B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4" name="Rectangle 4">
            <a:extLst>
              <a:ext uri="{FF2B5EF4-FFF2-40B4-BE49-F238E27FC236}">
                <a16:creationId xmlns:a16="http://schemas.microsoft.com/office/drawing/2014/main" id="{C0315E1D-CB2C-4166-9A76-2954EAF54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5" name="Rectangle 2">
            <a:extLst>
              <a:ext uri="{FF2B5EF4-FFF2-40B4-BE49-F238E27FC236}">
                <a16:creationId xmlns:a16="http://schemas.microsoft.com/office/drawing/2014/main" id="{FBB65F19-D3D6-4BC2-9611-010D004B0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6" name="Rectangle 2">
            <a:extLst>
              <a:ext uri="{FF2B5EF4-FFF2-40B4-BE49-F238E27FC236}">
                <a16:creationId xmlns:a16="http://schemas.microsoft.com/office/drawing/2014/main" id="{859E91A7-6C34-41BC-B3ED-160632210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7" name="Rectangle 2">
            <a:extLst>
              <a:ext uri="{FF2B5EF4-FFF2-40B4-BE49-F238E27FC236}">
                <a16:creationId xmlns:a16="http://schemas.microsoft.com/office/drawing/2014/main" id="{8B8D1A00-0A71-4994-94C3-CF707ACB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8" name="Rectangle 4">
            <a:extLst>
              <a:ext uri="{FF2B5EF4-FFF2-40B4-BE49-F238E27FC236}">
                <a16:creationId xmlns:a16="http://schemas.microsoft.com/office/drawing/2014/main" id="{480239E5-E4B1-4B4A-95D4-84EE51B17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9" name="Rectangle 4">
            <a:extLst>
              <a:ext uri="{FF2B5EF4-FFF2-40B4-BE49-F238E27FC236}">
                <a16:creationId xmlns:a16="http://schemas.microsoft.com/office/drawing/2014/main" id="{80C0660F-74C4-4514-BBCB-836B23383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0" name="Rectangle 6">
            <a:extLst>
              <a:ext uri="{FF2B5EF4-FFF2-40B4-BE49-F238E27FC236}">
                <a16:creationId xmlns:a16="http://schemas.microsoft.com/office/drawing/2014/main" id="{C2BA702A-6409-4603-8C50-FC94FF0D3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1" name="Rectangle 8">
            <a:extLst>
              <a:ext uri="{FF2B5EF4-FFF2-40B4-BE49-F238E27FC236}">
                <a16:creationId xmlns:a16="http://schemas.microsoft.com/office/drawing/2014/main" id="{FC5E663C-31C2-49DB-AA06-F99ABAE1D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2" name="Rectangle 10">
            <a:extLst>
              <a:ext uri="{FF2B5EF4-FFF2-40B4-BE49-F238E27FC236}">
                <a16:creationId xmlns:a16="http://schemas.microsoft.com/office/drawing/2014/main" id="{68D54A66-98AD-492C-A8C0-FFAF6710D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3" name="Rectangle 7">
            <a:extLst>
              <a:ext uri="{FF2B5EF4-FFF2-40B4-BE49-F238E27FC236}">
                <a16:creationId xmlns:a16="http://schemas.microsoft.com/office/drawing/2014/main" id="{7D57DC6D-DC5A-4A4D-AB1D-6123A29DE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4" name="Rectangle 4">
            <a:extLst>
              <a:ext uri="{FF2B5EF4-FFF2-40B4-BE49-F238E27FC236}">
                <a16:creationId xmlns:a16="http://schemas.microsoft.com/office/drawing/2014/main" id="{C145BED9-71A3-4815-AAE9-BA2CBEBE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5" name="Rectangle 6">
            <a:extLst>
              <a:ext uri="{FF2B5EF4-FFF2-40B4-BE49-F238E27FC236}">
                <a16:creationId xmlns:a16="http://schemas.microsoft.com/office/drawing/2014/main" id="{039C563D-ADFE-40B7-A649-6151BFBBF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7044222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物理安全和逻辑安全的集成</a:t>
            </a: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3" y="1131119"/>
            <a:ext cx="6200742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zh-CN" altLang="en-US" sz="3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sym typeface="黑体" panose="02010609060101010101" pitchFamily="49" charset="-122"/>
              </a:rPr>
              <a:t>物理访问控制中认证机制的使用</a:t>
            </a:r>
            <a:endParaRPr lang="en-US" altLang="zh-CN" sz="3000" dirty="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6CB167-8348-43B0-AC16-14A2EB2B1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83" y="2381250"/>
            <a:ext cx="5224352" cy="35530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1540BB7-9066-40F1-A8A7-D6A9DE9FC7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381250"/>
            <a:ext cx="5300031" cy="35530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4468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B14482E-991C-4E1A-9AD7-A6AD7FAED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566442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7CBFB5F5-E089-458E-857D-395D17258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31D4A4E7-80A2-4FB0-B179-AF42E9BB4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76B02724-904A-4D1B-A9E6-88BE3FFF0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0" name="Rectangle 4">
            <a:extLst>
              <a:ext uri="{FF2B5EF4-FFF2-40B4-BE49-F238E27FC236}">
                <a16:creationId xmlns:a16="http://schemas.microsoft.com/office/drawing/2014/main" id="{B51E8911-F449-4471-9A9D-C43CE2817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1" name="Rectangle 2">
            <a:extLst>
              <a:ext uri="{FF2B5EF4-FFF2-40B4-BE49-F238E27FC236}">
                <a16:creationId xmlns:a16="http://schemas.microsoft.com/office/drawing/2014/main" id="{6A564893-E322-4D91-B355-6D428BE45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2" name="Rectangle 4">
            <a:extLst>
              <a:ext uri="{FF2B5EF4-FFF2-40B4-BE49-F238E27FC236}">
                <a16:creationId xmlns:a16="http://schemas.microsoft.com/office/drawing/2014/main" id="{9A887CEC-649C-48B7-AAC6-961ECD103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3" name="Rectangle 2">
            <a:extLst>
              <a:ext uri="{FF2B5EF4-FFF2-40B4-BE49-F238E27FC236}">
                <a16:creationId xmlns:a16="http://schemas.microsoft.com/office/drawing/2014/main" id="{6C395EA4-B40E-4483-A6E2-D09CE5C6B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4" name="Rectangle 4">
            <a:extLst>
              <a:ext uri="{FF2B5EF4-FFF2-40B4-BE49-F238E27FC236}">
                <a16:creationId xmlns:a16="http://schemas.microsoft.com/office/drawing/2014/main" id="{C0315E1D-CB2C-4166-9A76-2954EAF54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5" name="Rectangle 2">
            <a:extLst>
              <a:ext uri="{FF2B5EF4-FFF2-40B4-BE49-F238E27FC236}">
                <a16:creationId xmlns:a16="http://schemas.microsoft.com/office/drawing/2014/main" id="{FBB65F19-D3D6-4BC2-9611-010D004B0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6" name="Rectangle 2">
            <a:extLst>
              <a:ext uri="{FF2B5EF4-FFF2-40B4-BE49-F238E27FC236}">
                <a16:creationId xmlns:a16="http://schemas.microsoft.com/office/drawing/2014/main" id="{859E91A7-6C34-41BC-B3ED-160632210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7" name="Rectangle 2">
            <a:extLst>
              <a:ext uri="{FF2B5EF4-FFF2-40B4-BE49-F238E27FC236}">
                <a16:creationId xmlns:a16="http://schemas.microsoft.com/office/drawing/2014/main" id="{8B8D1A00-0A71-4994-94C3-CF707ACB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8" name="Rectangle 4">
            <a:extLst>
              <a:ext uri="{FF2B5EF4-FFF2-40B4-BE49-F238E27FC236}">
                <a16:creationId xmlns:a16="http://schemas.microsoft.com/office/drawing/2014/main" id="{480239E5-E4B1-4B4A-95D4-84EE51B17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9" name="Rectangle 4">
            <a:extLst>
              <a:ext uri="{FF2B5EF4-FFF2-40B4-BE49-F238E27FC236}">
                <a16:creationId xmlns:a16="http://schemas.microsoft.com/office/drawing/2014/main" id="{80C0660F-74C4-4514-BBCB-836B23383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0" name="Rectangle 6">
            <a:extLst>
              <a:ext uri="{FF2B5EF4-FFF2-40B4-BE49-F238E27FC236}">
                <a16:creationId xmlns:a16="http://schemas.microsoft.com/office/drawing/2014/main" id="{C2BA702A-6409-4603-8C50-FC94FF0D3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1" name="Rectangle 8">
            <a:extLst>
              <a:ext uri="{FF2B5EF4-FFF2-40B4-BE49-F238E27FC236}">
                <a16:creationId xmlns:a16="http://schemas.microsoft.com/office/drawing/2014/main" id="{FC5E663C-31C2-49DB-AA06-F99ABAE1D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2" name="Rectangle 10">
            <a:extLst>
              <a:ext uri="{FF2B5EF4-FFF2-40B4-BE49-F238E27FC236}">
                <a16:creationId xmlns:a16="http://schemas.microsoft.com/office/drawing/2014/main" id="{68D54A66-98AD-492C-A8C0-FFAF6710D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3" name="Rectangle 7">
            <a:extLst>
              <a:ext uri="{FF2B5EF4-FFF2-40B4-BE49-F238E27FC236}">
                <a16:creationId xmlns:a16="http://schemas.microsoft.com/office/drawing/2014/main" id="{7D57DC6D-DC5A-4A4D-AB1D-6123A29DE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4" name="Rectangle 4">
            <a:extLst>
              <a:ext uri="{FF2B5EF4-FFF2-40B4-BE49-F238E27FC236}">
                <a16:creationId xmlns:a16="http://schemas.microsoft.com/office/drawing/2014/main" id="{C145BED9-71A3-4815-AAE9-BA2CBEBE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5" name="Rectangle 6">
            <a:extLst>
              <a:ext uri="{FF2B5EF4-FFF2-40B4-BE49-F238E27FC236}">
                <a16:creationId xmlns:a16="http://schemas.microsoft.com/office/drawing/2014/main" id="{039C563D-ADFE-40B7-A649-6151BFBBF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物理和基础设施安全</a:t>
            </a: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3" y="1131119"/>
            <a:ext cx="5063013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zh-CN" altLang="en-US" sz="3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sym typeface="黑体" panose="02010609060101010101" pitchFamily="49" charset="-122"/>
              </a:rPr>
              <a:t>信息系统安全的基本要素</a:t>
            </a:r>
            <a:endParaRPr lang="en-US" altLang="zh-CN" sz="3000" dirty="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  <p:graphicFrame>
        <p:nvGraphicFramePr>
          <p:cNvPr id="25" name="Content Placeholder 3">
            <a:extLst>
              <a:ext uri="{FF2B5EF4-FFF2-40B4-BE49-F238E27FC236}">
                <a16:creationId xmlns:a16="http://schemas.microsoft.com/office/drawing/2014/main" id="{E3870AD3-14A0-42BD-8315-FE26B4351B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9441016"/>
              </p:ext>
            </p:extLst>
          </p:nvPr>
        </p:nvGraphicFramePr>
        <p:xfrm>
          <a:off x="865572" y="1875539"/>
          <a:ext cx="10462336" cy="4836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90573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B14482E-991C-4E1A-9AD7-A6AD7FAED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566442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7CBFB5F5-E089-458E-857D-395D17258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31D4A4E7-80A2-4FB0-B179-AF42E9BB4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76B02724-904A-4D1B-A9E6-88BE3FFF0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0" name="Rectangle 4">
            <a:extLst>
              <a:ext uri="{FF2B5EF4-FFF2-40B4-BE49-F238E27FC236}">
                <a16:creationId xmlns:a16="http://schemas.microsoft.com/office/drawing/2014/main" id="{B51E8911-F449-4471-9A9D-C43CE2817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1" name="Rectangle 2">
            <a:extLst>
              <a:ext uri="{FF2B5EF4-FFF2-40B4-BE49-F238E27FC236}">
                <a16:creationId xmlns:a16="http://schemas.microsoft.com/office/drawing/2014/main" id="{6A564893-E322-4D91-B355-6D428BE45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2" name="Rectangle 4">
            <a:extLst>
              <a:ext uri="{FF2B5EF4-FFF2-40B4-BE49-F238E27FC236}">
                <a16:creationId xmlns:a16="http://schemas.microsoft.com/office/drawing/2014/main" id="{9A887CEC-649C-48B7-AAC6-961ECD103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3" name="Rectangle 2">
            <a:extLst>
              <a:ext uri="{FF2B5EF4-FFF2-40B4-BE49-F238E27FC236}">
                <a16:creationId xmlns:a16="http://schemas.microsoft.com/office/drawing/2014/main" id="{6C395EA4-B40E-4483-A6E2-D09CE5C6B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4" name="Rectangle 4">
            <a:extLst>
              <a:ext uri="{FF2B5EF4-FFF2-40B4-BE49-F238E27FC236}">
                <a16:creationId xmlns:a16="http://schemas.microsoft.com/office/drawing/2014/main" id="{C0315E1D-CB2C-4166-9A76-2954EAF54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5" name="Rectangle 2">
            <a:extLst>
              <a:ext uri="{FF2B5EF4-FFF2-40B4-BE49-F238E27FC236}">
                <a16:creationId xmlns:a16="http://schemas.microsoft.com/office/drawing/2014/main" id="{FBB65F19-D3D6-4BC2-9611-010D004B0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6" name="Rectangle 2">
            <a:extLst>
              <a:ext uri="{FF2B5EF4-FFF2-40B4-BE49-F238E27FC236}">
                <a16:creationId xmlns:a16="http://schemas.microsoft.com/office/drawing/2014/main" id="{859E91A7-6C34-41BC-B3ED-160632210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7" name="Rectangle 2">
            <a:extLst>
              <a:ext uri="{FF2B5EF4-FFF2-40B4-BE49-F238E27FC236}">
                <a16:creationId xmlns:a16="http://schemas.microsoft.com/office/drawing/2014/main" id="{8B8D1A00-0A71-4994-94C3-CF707ACB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8" name="Rectangle 4">
            <a:extLst>
              <a:ext uri="{FF2B5EF4-FFF2-40B4-BE49-F238E27FC236}">
                <a16:creationId xmlns:a16="http://schemas.microsoft.com/office/drawing/2014/main" id="{480239E5-E4B1-4B4A-95D4-84EE51B17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9" name="Rectangle 4">
            <a:extLst>
              <a:ext uri="{FF2B5EF4-FFF2-40B4-BE49-F238E27FC236}">
                <a16:creationId xmlns:a16="http://schemas.microsoft.com/office/drawing/2014/main" id="{80C0660F-74C4-4514-BBCB-836B23383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0" name="Rectangle 6">
            <a:extLst>
              <a:ext uri="{FF2B5EF4-FFF2-40B4-BE49-F238E27FC236}">
                <a16:creationId xmlns:a16="http://schemas.microsoft.com/office/drawing/2014/main" id="{C2BA702A-6409-4603-8C50-FC94FF0D3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1" name="Rectangle 8">
            <a:extLst>
              <a:ext uri="{FF2B5EF4-FFF2-40B4-BE49-F238E27FC236}">
                <a16:creationId xmlns:a16="http://schemas.microsoft.com/office/drawing/2014/main" id="{FC5E663C-31C2-49DB-AA06-F99ABAE1D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2" name="Rectangle 10">
            <a:extLst>
              <a:ext uri="{FF2B5EF4-FFF2-40B4-BE49-F238E27FC236}">
                <a16:creationId xmlns:a16="http://schemas.microsoft.com/office/drawing/2014/main" id="{68D54A66-98AD-492C-A8C0-FFAF6710D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3" name="Rectangle 7">
            <a:extLst>
              <a:ext uri="{FF2B5EF4-FFF2-40B4-BE49-F238E27FC236}">
                <a16:creationId xmlns:a16="http://schemas.microsoft.com/office/drawing/2014/main" id="{7D57DC6D-DC5A-4A4D-AB1D-6123A29DE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4" name="Rectangle 4">
            <a:extLst>
              <a:ext uri="{FF2B5EF4-FFF2-40B4-BE49-F238E27FC236}">
                <a16:creationId xmlns:a16="http://schemas.microsoft.com/office/drawing/2014/main" id="{C145BED9-71A3-4815-AAE9-BA2CBEBE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5" name="Rectangle 6">
            <a:extLst>
              <a:ext uri="{FF2B5EF4-FFF2-40B4-BE49-F238E27FC236}">
                <a16:creationId xmlns:a16="http://schemas.microsoft.com/office/drawing/2014/main" id="{039C563D-ADFE-40B7-A649-6151BFBBF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概述</a:t>
            </a:r>
          </a:p>
        </p:txBody>
      </p:sp>
      <p:graphicFrame>
        <p:nvGraphicFramePr>
          <p:cNvPr id="37" name="Content Placeholder 3">
            <a:extLst>
              <a:ext uri="{FF2B5EF4-FFF2-40B4-BE49-F238E27FC236}">
                <a16:creationId xmlns:a16="http://schemas.microsoft.com/office/drawing/2014/main" id="{1529CE8C-DC58-47B8-8413-7DED7B0E27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8959690"/>
              </p:ext>
            </p:extLst>
          </p:nvPr>
        </p:nvGraphicFramePr>
        <p:xfrm>
          <a:off x="567492" y="1926536"/>
          <a:ext cx="11258899" cy="4482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8" name="Freeform 14">
            <a:extLst>
              <a:ext uri="{FF2B5EF4-FFF2-40B4-BE49-F238E27FC236}">
                <a16:creationId xmlns:a16="http://schemas.microsoft.com/office/drawing/2014/main" id="{3778595C-DCB6-485F-9A97-87DA59904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3" y="1131119"/>
            <a:ext cx="5063013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zh-CN" altLang="en-US" sz="3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sym typeface="黑体" panose="02010609060101010101" pitchFamily="49" charset="-122"/>
              </a:rPr>
              <a:t>物理安全的两个互补要求</a:t>
            </a:r>
            <a:endParaRPr lang="en-US" altLang="zh-CN" sz="3000" dirty="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299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B14482E-991C-4E1A-9AD7-A6AD7FAED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566442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7CBFB5F5-E089-458E-857D-395D17258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31D4A4E7-80A2-4FB0-B179-AF42E9BB4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76B02724-904A-4D1B-A9E6-88BE3FFF0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0" name="Rectangle 4">
            <a:extLst>
              <a:ext uri="{FF2B5EF4-FFF2-40B4-BE49-F238E27FC236}">
                <a16:creationId xmlns:a16="http://schemas.microsoft.com/office/drawing/2014/main" id="{B51E8911-F449-4471-9A9D-C43CE2817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1" name="Rectangle 2">
            <a:extLst>
              <a:ext uri="{FF2B5EF4-FFF2-40B4-BE49-F238E27FC236}">
                <a16:creationId xmlns:a16="http://schemas.microsoft.com/office/drawing/2014/main" id="{6A564893-E322-4D91-B355-6D428BE45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2" name="Rectangle 4">
            <a:extLst>
              <a:ext uri="{FF2B5EF4-FFF2-40B4-BE49-F238E27FC236}">
                <a16:creationId xmlns:a16="http://schemas.microsoft.com/office/drawing/2014/main" id="{9A887CEC-649C-48B7-AAC6-961ECD103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3" name="Rectangle 2">
            <a:extLst>
              <a:ext uri="{FF2B5EF4-FFF2-40B4-BE49-F238E27FC236}">
                <a16:creationId xmlns:a16="http://schemas.microsoft.com/office/drawing/2014/main" id="{6C395EA4-B40E-4483-A6E2-D09CE5C6B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4" name="Rectangle 4">
            <a:extLst>
              <a:ext uri="{FF2B5EF4-FFF2-40B4-BE49-F238E27FC236}">
                <a16:creationId xmlns:a16="http://schemas.microsoft.com/office/drawing/2014/main" id="{C0315E1D-CB2C-4166-9A76-2954EAF54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5" name="Rectangle 2">
            <a:extLst>
              <a:ext uri="{FF2B5EF4-FFF2-40B4-BE49-F238E27FC236}">
                <a16:creationId xmlns:a16="http://schemas.microsoft.com/office/drawing/2014/main" id="{FBB65F19-D3D6-4BC2-9611-010D004B0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6" name="Rectangle 2">
            <a:extLst>
              <a:ext uri="{FF2B5EF4-FFF2-40B4-BE49-F238E27FC236}">
                <a16:creationId xmlns:a16="http://schemas.microsoft.com/office/drawing/2014/main" id="{859E91A7-6C34-41BC-B3ED-160632210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7" name="Rectangle 2">
            <a:extLst>
              <a:ext uri="{FF2B5EF4-FFF2-40B4-BE49-F238E27FC236}">
                <a16:creationId xmlns:a16="http://schemas.microsoft.com/office/drawing/2014/main" id="{8B8D1A00-0A71-4994-94C3-CF707ACB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8" name="Rectangle 4">
            <a:extLst>
              <a:ext uri="{FF2B5EF4-FFF2-40B4-BE49-F238E27FC236}">
                <a16:creationId xmlns:a16="http://schemas.microsoft.com/office/drawing/2014/main" id="{480239E5-E4B1-4B4A-95D4-84EE51B17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9" name="Rectangle 4">
            <a:extLst>
              <a:ext uri="{FF2B5EF4-FFF2-40B4-BE49-F238E27FC236}">
                <a16:creationId xmlns:a16="http://schemas.microsoft.com/office/drawing/2014/main" id="{80C0660F-74C4-4514-BBCB-836B23383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0" name="Rectangle 6">
            <a:extLst>
              <a:ext uri="{FF2B5EF4-FFF2-40B4-BE49-F238E27FC236}">
                <a16:creationId xmlns:a16="http://schemas.microsoft.com/office/drawing/2014/main" id="{C2BA702A-6409-4603-8C50-FC94FF0D3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1" name="Rectangle 8">
            <a:extLst>
              <a:ext uri="{FF2B5EF4-FFF2-40B4-BE49-F238E27FC236}">
                <a16:creationId xmlns:a16="http://schemas.microsoft.com/office/drawing/2014/main" id="{FC5E663C-31C2-49DB-AA06-F99ABAE1D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2" name="Rectangle 10">
            <a:extLst>
              <a:ext uri="{FF2B5EF4-FFF2-40B4-BE49-F238E27FC236}">
                <a16:creationId xmlns:a16="http://schemas.microsoft.com/office/drawing/2014/main" id="{68D54A66-98AD-492C-A8C0-FFAF6710D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3" name="Rectangle 7">
            <a:extLst>
              <a:ext uri="{FF2B5EF4-FFF2-40B4-BE49-F238E27FC236}">
                <a16:creationId xmlns:a16="http://schemas.microsoft.com/office/drawing/2014/main" id="{7D57DC6D-DC5A-4A4D-AB1D-6123A29DE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4" name="Rectangle 4">
            <a:extLst>
              <a:ext uri="{FF2B5EF4-FFF2-40B4-BE49-F238E27FC236}">
                <a16:creationId xmlns:a16="http://schemas.microsoft.com/office/drawing/2014/main" id="{C145BED9-71A3-4815-AAE9-BA2CBEBE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5" name="Rectangle 6">
            <a:extLst>
              <a:ext uri="{FF2B5EF4-FFF2-40B4-BE49-F238E27FC236}">
                <a16:creationId xmlns:a16="http://schemas.microsoft.com/office/drawing/2014/main" id="{039C563D-ADFE-40B7-A649-6151BFBBF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物理安全威胁</a:t>
            </a: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3" y="1131119"/>
            <a:ext cx="2488489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zh-CN" altLang="en-US" sz="3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sym typeface="黑体" panose="02010609060101010101" pitchFamily="49" charset="-122"/>
              </a:rPr>
              <a:t>可能情况</a:t>
            </a:r>
            <a:endParaRPr lang="en-US" altLang="zh-CN" sz="3000" dirty="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  <p:sp>
        <p:nvSpPr>
          <p:cNvPr id="24" name="Freeform 13">
            <a:extLst>
              <a:ext uri="{FF2B5EF4-FFF2-40B4-BE49-F238E27FC236}">
                <a16:creationId xmlns:a16="http://schemas.microsoft.com/office/drawing/2014/main" id="{7F00222D-3EFE-4469-8DD9-DA2E5CF8E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235" y="2190310"/>
            <a:ext cx="10888445" cy="2951797"/>
          </a:xfrm>
          <a:custGeom>
            <a:avLst/>
            <a:gdLst>
              <a:gd name="T0" fmla="*/ 416051 w 2630753"/>
              <a:gd name="T1" fmla="*/ 0 h 1963802"/>
              <a:gd name="T2" fmla="*/ 6550841 w 2630753"/>
              <a:gd name="T3" fmla="*/ 0 h 1963802"/>
              <a:gd name="T4" fmla="*/ 6845033 w 2630753"/>
              <a:gd name="T5" fmla="*/ 43257 h 1963802"/>
              <a:gd name="T6" fmla="*/ 6966892 w 2630753"/>
              <a:gd name="T7" fmla="*/ 147688 h 1963802"/>
              <a:gd name="T8" fmla="*/ 6966892 w 2630753"/>
              <a:gd name="T9" fmla="*/ 1846106 h 1963802"/>
              <a:gd name="T10" fmla="*/ 6966892 w 2630753"/>
              <a:gd name="T11" fmla="*/ 1846106 h 1963802"/>
              <a:gd name="T12" fmla="*/ 6966892 w 2630753"/>
              <a:gd name="T13" fmla="*/ 1846106 h 1963802"/>
              <a:gd name="T14" fmla="*/ 0 w 2630753"/>
              <a:gd name="T15" fmla="*/ 1846106 h 1963802"/>
              <a:gd name="T16" fmla="*/ 0 w 2630753"/>
              <a:gd name="T17" fmla="*/ 1846106 h 1963802"/>
              <a:gd name="T18" fmla="*/ 0 w 2630753"/>
              <a:gd name="T19" fmla="*/ 1846106 h 1963802"/>
              <a:gd name="T20" fmla="*/ 0 w 2630753"/>
              <a:gd name="T21" fmla="*/ 147688 h 1963802"/>
              <a:gd name="T22" fmla="*/ 121859 w 2630753"/>
              <a:gd name="T23" fmla="*/ 43257 h 1963802"/>
              <a:gd name="T24" fmla="*/ 416051 w 2630753"/>
              <a:gd name="T25" fmla="*/ 0 h 19638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630753"/>
              <a:gd name="T40" fmla="*/ 0 h 1963802"/>
              <a:gd name="T41" fmla="*/ 2630753 w 2630753"/>
              <a:gd name="T42" fmla="*/ 1963802 h 196380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630753" h="1963802">
                <a:moveTo>
                  <a:pt x="157104" y="0"/>
                </a:moveTo>
                <a:lnTo>
                  <a:pt x="2473649" y="0"/>
                </a:lnTo>
                <a:cubicBezTo>
                  <a:pt x="2515316" y="0"/>
                  <a:pt x="2555276" y="16552"/>
                  <a:pt x="2584738" y="46015"/>
                </a:cubicBezTo>
                <a:cubicBezTo>
                  <a:pt x="2614201" y="75478"/>
                  <a:pt x="2630753" y="115438"/>
                  <a:pt x="2630753" y="157104"/>
                </a:cubicBezTo>
                <a:lnTo>
                  <a:pt x="2630753" y="1963802"/>
                </a:lnTo>
                <a:lnTo>
                  <a:pt x="0" y="1963802"/>
                </a:lnTo>
                <a:lnTo>
                  <a:pt x="0" y="157104"/>
                </a:lnTo>
                <a:cubicBezTo>
                  <a:pt x="0" y="115437"/>
                  <a:pt x="16552" y="75477"/>
                  <a:pt x="46015" y="46015"/>
                </a:cubicBezTo>
                <a:cubicBezTo>
                  <a:pt x="75478" y="16552"/>
                  <a:pt x="115438" y="0"/>
                  <a:pt x="157104" y="0"/>
                </a:cubicBezTo>
                <a:close/>
              </a:path>
            </a:pathLst>
          </a:custGeom>
          <a:solidFill>
            <a:srgbClr val="FFFFFF"/>
          </a:solidFill>
          <a:ln w="55000" cmpd="thickThin">
            <a:solidFill>
              <a:schemeClr val="accent5">
                <a:lumMod val="60000"/>
                <a:lumOff val="40000"/>
              </a:schemeClr>
            </a:solidFill>
            <a:bevel/>
            <a:headEnd/>
            <a:tailEnd/>
          </a:ln>
        </p:spPr>
        <p:txBody>
          <a:bodyPr lIns="79200" tIns="128875" rIns="77457" bIns="25709"/>
          <a:lstStyle>
            <a:lvl1pPr marL="342900" indent="-3429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204788" indent="-204788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-457200" algn="just" eaLnBrk="1" hangingPunct="1">
              <a:lnSpc>
                <a:spcPct val="150000"/>
              </a:lnSpc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威胁信息系统的物理情况和事件</a:t>
            </a:r>
            <a:r>
              <a:rPr lang="en-US" altLang="zh-CN" sz="2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: </a:t>
            </a:r>
          </a:p>
          <a:p>
            <a:pPr marL="1395412" lvl="2" indent="-457200" algn="just">
              <a:lnSpc>
                <a:spcPct val="150000"/>
              </a:lnSpc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环境威胁  </a:t>
            </a:r>
          </a:p>
          <a:p>
            <a:pPr marL="1395412" lvl="2" indent="-457200" algn="just">
              <a:lnSpc>
                <a:spcPct val="150000"/>
              </a:lnSpc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技术威胁  </a:t>
            </a:r>
          </a:p>
          <a:p>
            <a:pPr marL="1395412" lvl="2" indent="-457200" algn="just">
              <a:lnSpc>
                <a:spcPct val="150000"/>
              </a:lnSpc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人类造成威胁 </a:t>
            </a:r>
            <a:endParaRPr lang="en-US" altLang="zh-CN" sz="2400" dirty="0">
              <a:solidFill>
                <a:srgbClr val="000000"/>
              </a:solidFill>
              <a:latin typeface="+mn-lt"/>
              <a:ea typeface="黑体" panose="02010609060101010101" pitchFamily="49" charset="-122"/>
              <a:cs typeface="Times New Roman" panose="02020603050405020304" pitchFamily="18" charset="0"/>
              <a:sym typeface="Lucida Sans Unicode" panose="020B0602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68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B14482E-991C-4E1A-9AD7-A6AD7FAED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566442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7CBFB5F5-E089-458E-857D-395D17258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31D4A4E7-80A2-4FB0-B179-AF42E9BB4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76B02724-904A-4D1B-A9E6-88BE3FFF0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0" name="Rectangle 4">
            <a:extLst>
              <a:ext uri="{FF2B5EF4-FFF2-40B4-BE49-F238E27FC236}">
                <a16:creationId xmlns:a16="http://schemas.microsoft.com/office/drawing/2014/main" id="{B51E8911-F449-4471-9A9D-C43CE2817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1" name="Rectangle 2">
            <a:extLst>
              <a:ext uri="{FF2B5EF4-FFF2-40B4-BE49-F238E27FC236}">
                <a16:creationId xmlns:a16="http://schemas.microsoft.com/office/drawing/2014/main" id="{6A564893-E322-4D91-B355-6D428BE45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2" name="Rectangle 4">
            <a:extLst>
              <a:ext uri="{FF2B5EF4-FFF2-40B4-BE49-F238E27FC236}">
                <a16:creationId xmlns:a16="http://schemas.microsoft.com/office/drawing/2014/main" id="{9A887CEC-649C-48B7-AAC6-961ECD103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3" name="Rectangle 2">
            <a:extLst>
              <a:ext uri="{FF2B5EF4-FFF2-40B4-BE49-F238E27FC236}">
                <a16:creationId xmlns:a16="http://schemas.microsoft.com/office/drawing/2014/main" id="{6C395EA4-B40E-4483-A6E2-D09CE5C6B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4" name="Rectangle 4">
            <a:extLst>
              <a:ext uri="{FF2B5EF4-FFF2-40B4-BE49-F238E27FC236}">
                <a16:creationId xmlns:a16="http://schemas.microsoft.com/office/drawing/2014/main" id="{C0315E1D-CB2C-4166-9A76-2954EAF54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5" name="Rectangle 2">
            <a:extLst>
              <a:ext uri="{FF2B5EF4-FFF2-40B4-BE49-F238E27FC236}">
                <a16:creationId xmlns:a16="http://schemas.microsoft.com/office/drawing/2014/main" id="{FBB65F19-D3D6-4BC2-9611-010D004B0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6" name="Rectangle 2">
            <a:extLst>
              <a:ext uri="{FF2B5EF4-FFF2-40B4-BE49-F238E27FC236}">
                <a16:creationId xmlns:a16="http://schemas.microsoft.com/office/drawing/2014/main" id="{859E91A7-6C34-41BC-B3ED-160632210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7" name="Rectangle 2">
            <a:extLst>
              <a:ext uri="{FF2B5EF4-FFF2-40B4-BE49-F238E27FC236}">
                <a16:creationId xmlns:a16="http://schemas.microsoft.com/office/drawing/2014/main" id="{8B8D1A00-0A71-4994-94C3-CF707ACB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8" name="Rectangle 4">
            <a:extLst>
              <a:ext uri="{FF2B5EF4-FFF2-40B4-BE49-F238E27FC236}">
                <a16:creationId xmlns:a16="http://schemas.microsoft.com/office/drawing/2014/main" id="{480239E5-E4B1-4B4A-95D4-84EE51B17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9" name="Rectangle 4">
            <a:extLst>
              <a:ext uri="{FF2B5EF4-FFF2-40B4-BE49-F238E27FC236}">
                <a16:creationId xmlns:a16="http://schemas.microsoft.com/office/drawing/2014/main" id="{80C0660F-74C4-4514-BBCB-836B23383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0" name="Rectangle 6">
            <a:extLst>
              <a:ext uri="{FF2B5EF4-FFF2-40B4-BE49-F238E27FC236}">
                <a16:creationId xmlns:a16="http://schemas.microsoft.com/office/drawing/2014/main" id="{C2BA702A-6409-4603-8C50-FC94FF0D3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1" name="Rectangle 8">
            <a:extLst>
              <a:ext uri="{FF2B5EF4-FFF2-40B4-BE49-F238E27FC236}">
                <a16:creationId xmlns:a16="http://schemas.microsoft.com/office/drawing/2014/main" id="{FC5E663C-31C2-49DB-AA06-F99ABAE1D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2" name="Rectangle 10">
            <a:extLst>
              <a:ext uri="{FF2B5EF4-FFF2-40B4-BE49-F238E27FC236}">
                <a16:creationId xmlns:a16="http://schemas.microsoft.com/office/drawing/2014/main" id="{68D54A66-98AD-492C-A8C0-FFAF6710D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3" name="Rectangle 7">
            <a:extLst>
              <a:ext uri="{FF2B5EF4-FFF2-40B4-BE49-F238E27FC236}">
                <a16:creationId xmlns:a16="http://schemas.microsoft.com/office/drawing/2014/main" id="{7D57DC6D-DC5A-4A4D-AB1D-6123A29DE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4" name="Rectangle 4">
            <a:extLst>
              <a:ext uri="{FF2B5EF4-FFF2-40B4-BE49-F238E27FC236}">
                <a16:creationId xmlns:a16="http://schemas.microsoft.com/office/drawing/2014/main" id="{C145BED9-71A3-4815-AAE9-BA2CBEBE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5" name="Rectangle 6">
            <a:extLst>
              <a:ext uri="{FF2B5EF4-FFF2-40B4-BE49-F238E27FC236}">
                <a16:creationId xmlns:a16="http://schemas.microsoft.com/office/drawing/2014/main" id="{039C563D-ADFE-40B7-A649-6151BFBBF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物理安全威胁</a:t>
            </a: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3" y="1131119"/>
            <a:ext cx="2488489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zh-CN" altLang="en-US" sz="3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Lucida Sans Unicode" panose="020B0602030504020204" pitchFamily="34" charset="0"/>
                <a:sym typeface="Lucida Sans Unicode" panose="020B0602030504020204" pitchFamily="34" charset="0"/>
              </a:rPr>
              <a:t>自然灾害</a:t>
            </a:r>
            <a:endParaRPr lang="en-US" altLang="zh-CN" sz="3000" dirty="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ACE53E-4527-4F2E-98BE-9697E026B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1562" y="2485059"/>
            <a:ext cx="10288875" cy="29569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82279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B14482E-991C-4E1A-9AD7-A6AD7FAED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566442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7CBFB5F5-E089-458E-857D-395D17258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31D4A4E7-80A2-4FB0-B179-AF42E9BB4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76B02724-904A-4D1B-A9E6-88BE3FFF0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0" name="Rectangle 4">
            <a:extLst>
              <a:ext uri="{FF2B5EF4-FFF2-40B4-BE49-F238E27FC236}">
                <a16:creationId xmlns:a16="http://schemas.microsoft.com/office/drawing/2014/main" id="{B51E8911-F449-4471-9A9D-C43CE2817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1" name="Rectangle 2">
            <a:extLst>
              <a:ext uri="{FF2B5EF4-FFF2-40B4-BE49-F238E27FC236}">
                <a16:creationId xmlns:a16="http://schemas.microsoft.com/office/drawing/2014/main" id="{6A564893-E322-4D91-B355-6D428BE45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2" name="Rectangle 4">
            <a:extLst>
              <a:ext uri="{FF2B5EF4-FFF2-40B4-BE49-F238E27FC236}">
                <a16:creationId xmlns:a16="http://schemas.microsoft.com/office/drawing/2014/main" id="{9A887CEC-649C-48B7-AAC6-961ECD103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3" name="Rectangle 2">
            <a:extLst>
              <a:ext uri="{FF2B5EF4-FFF2-40B4-BE49-F238E27FC236}">
                <a16:creationId xmlns:a16="http://schemas.microsoft.com/office/drawing/2014/main" id="{6C395EA4-B40E-4483-A6E2-D09CE5C6B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4" name="Rectangle 4">
            <a:extLst>
              <a:ext uri="{FF2B5EF4-FFF2-40B4-BE49-F238E27FC236}">
                <a16:creationId xmlns:a16="http://schemas.microsoft.com/office/drawing/2014/main" id="{C0315E1D-CB2C-4166-9A76-2954EAF54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5" name="Rectangle 2">
            <a:extLst>
              <a:ext uri="{FF2B5EF4-FFF2-40B4-BE49-F238E27FC236}">
                <a16:creationId xmlns:a16="http://schemas.microsoft.com/office/drawing/2014/main" id="{FBB65F19-D3D6-4BC2-9611-010D004B0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6" name="Rectangle 2">
            <a:extLst>
              <a:ext uri="{FF2B5EF4-FFF2-40B4-BE49-F238E27FC236}">
                <a16:creationId xmlns:a16="http://schemas.microsoft.com/office/drawing/2014/main" id="{859E91A7-6C34-41BC-B3ED-160632210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7" name="Rectangle 2">
            <a:extLst>
              <a:ext uri="{FF2B5EF4-FFF2-40B4-BE49-F238E27FC236}">
                <a16:creationId xmlns:a16="http://schemas.microsoft.com/office/drawing/2014/main" id="{8B8D1A00-0A71-4994-94C3-CF707ACB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8" name="Rectangle 4">
            <a:extLst>
              <a:ext uri="{FF2B5EF4-FFF2-40B4-BE49-F238E27FC236}">
                <a16:creationId xmlns:a16="http://schemas.microsoft.com/office/drawing/2014/main" id="{480239E5-E4B1-4B4A-95D4-84EE51B17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9" name="Rectangle 4">
            <a:extLst>
              <a:ext uri="{FF2B5EF4-FFF2-40B4-BE49-F238E27FC236}">
                <a16:creationId xmlns:a16="http://schemas.microsoft.com/office/drawing/2014/main" id="{80C0660F-74C4-4514-BBCB-836B23383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0" name="Rectangle 6">
            <a:extLst>
              <a:ext uri="{FF2B5EF4-FFF2-40B4-BE49-F238E27FC236}">
                <a16:creationId xmlns:a16="http://schemas.microsoft.com/office/drawing/2014/main" id="{C2BA702A-6409-4603-8C50-FC94FF0D3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1" name="Rectangle 8">
            <a:extLst>
              <a:ext uri="{FF2B5EF4-FFF2-40B4-BE49-F238E27FC236}">
                <a16:creationId xmlns:a16="http://schemas.microsoft.com/office/drawing/2014/main" id="{FC5E663C-31C2-49DB-AA06-F99ABAE1D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2" name="Rectangle 10">
            <a:extLst>
              <a:ext uri="{FF2B5EF4-FFF2-40B4-BE49-F238E27FC236}">
                <a16:creationId xmlns:a16="http://schemas.microsoft.com/office/drawing/2014/main" id="{68D54A66-98AD-492C-A8C0-FFAF6710D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3" name="Rectangle 7">
            <a:extLst>
              <a:ext uri="{FF2B5EF4-FFF2-40B4-BE49-F238E27FC236}">
                <a16:creationId xmlns:a16="http://schemas.microsoft.com/office/drawing/2014/main" id="{7D57DC6D-DC5A-4A4D-AB1D-6123A29DE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4" name="Rectangle 4">
            <a:extLst>
              <a:ext uri="{FF2B5EF4-FFF2-40B4-BE49-F238E27FC236}">
                <a16:creationId xmlns:a16="http://schemas.microsoft.com/office/drawing/2014/main" id="{C145BED9-71A3-4815-AAE9-BA2CBEBE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5" name="Rectangle 6">
            <a:extLst>
              <a:ext uri="{FF2B5EF4-FFF2-40B4-BE49-F238E27FC236}">
                <a16:creationId xmlns:a16="http://schemas.microsoft.com/office/drawing/2014/main" id="{039C563D-ADFE-40B7-A649-6151BFBBF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物理安全威胁</a:t>
            </a: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3" y="1131119"/>
            <a:ext cx="2488489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zh-CN" altLang="en-US" sz="3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Lucida Sans Unicode" panose="020B0602030504020204" pitchFamily="34" charset="0"/>
                <a:sym typeface="Lucida Sans Unicode" panose="020B0602030504020204" pitchFamily="34" charset="0"/>
              </a:rPr>
              <a:t>自然灾害</a:t>
            </a:r>
            <a:endParaRPr lang="en-US" altLang="zh-CN" sz="3000" dirty="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1D5E092-8C9C-4107-8AD1-AB44359DB751}"/>
              </a:ext>
            </a:extLst>
          </p:cNvPr>
          <p:cNvGrpSpPr/>
          <p:nvPr/>
        </p:nvGrpSpPr>
        <p:grpSpPr>
          <a:xfrm>
            <a:off x="1270153" y="2151764"/>
            <a:ext cx="9940771" cy="4055960"/>
            <a:chOff x="1236030" y="170974"/>
            <a:chExt cx="9651692" cy="382695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D4AD9E1-9563-4856-80EA-50906AB65E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t="81465"/>
            <a:stretch/>
          </p:blipFill>
          <p:spPr>
            <a:xfrm>
              <a:off x="1236030" y="2733675"/>
              <a:ext cx="9278645" cy="1264249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BF5BC8FD-4DD1-4FDD-B542-822219D5B2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b="62428"/>
            <a:stretch/>
          </p:blipFill>
          <p:spPr>
            <a:xfrm>
              <a:off x="1609077" y="170974"/>
              <a:ext cx="9278645" cy="256270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567442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B14482E-991C-4E1A-9AD7-A6AD7FAED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566442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7CBFB5F5-E089-458E-857D-395D17258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31D4A4E7-80A2-4FB0-B179-AF42E9BB4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76B02724-904A-4D1B-A9E6-88BE3FFF0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0" name="Rectangle 4">
            <a:extLst>
              <a:ext uri="{FF2B5EF4-FFF2-40B4-BE49-F238E27FC236}">
                <a16:creationId xmlns:a16="http://schemas.microsoft.com/office/drawing/2014/main" id="{B51E8911-F449-4471-9A9D-C43CE2817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1" name="Rectangle 2">
            <a:extLst>
              <a:ext uri="{FF2B5EF4-FFF2-40B4-BE49-F238E27FC236}">
                <a16:creationId xmlns:a16="http://schemas.microsoft.com/office/drawing/2014/main" id="{6A564893-E322-4D91-B355-6D428BE45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2" name="Rectangle 4">
            <a:extLst>
              <a:ext uri="{FF2B5EF4-FFF2-40B4-BE49-F238E27FC236}">
                <a16:creationId xmlns:a16="http://schemas.microsoft.com/office/drawing/2014/main" id="{9A887CEC-649C-48B7-AAC6-961ECD103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3" name="Rectangle 2">
            <a:extLst>
              <a:ext uri="{FF2B5EF4-FFF2-40B4-BE49-F238E27FC236}">
                <a16:creationId xmlns:a16="http://schemas.microsoft.com/office/drawing/2014/main" id="{6C395EA4-B40E-4483-A6E2-D09CE5C6B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4" name="Rectangle 4">
            <a:extLst>
              <a:ext uri="{FF2B5EF4-FFF2-40B4-BE49-F238E27FC236}">
                <a16:creationId xmlns:a16="http://schemas.microsoft.com/office/drawing/2014/main" id="{C0315E1D-CB2C-4166-9A76-2954EAF54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5" name="Rectangle 2">
            <a:extLst>
              <a:ext uri="{FF2B5EF4-FFF2-40B4-BE49-F238E27FC236}">
                <a16:creationId xmlns:a16="http://schemas.microsoft.com/office/drawing/2014/main" id="{FBB65F19-D3D6-4BC2-9611-010D004B0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6" name="Rectangle 2">
            <a:extLst>
              <a:ext uri="{FF2B5EF4-FFF2-40B4-BE49-F238E27FC236}">
                <a16:creationId xmlns:a16="http://schemas.microsoft.com/office/drawing/2014/main" id="{859E91A7-6C34-41BC-B3ED-160632210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7" name="Rectangle 2">
            <a:extLst>
              <a:ext uri="{FF2B5EF4-FFF2-40B4-BE49-F238E27FC236}">
                <a16:creationId xmlns:a16="http://schemas.microsoft.com/office/drawing/2014/main" id="{8B8D1A00-0A71-4994-94C3-CF707ACB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8" name="Rectangle 4">
            <a:extLst>
              <a:ext uri="{FF2B5EF4-FFF2-40B4-BE49-F238E27FC236}">
                <a16:creationId xmlns:a16="http://schemas.microsoft.com/office/drawing/2014/main" id="{480239E5-E4B1-4B4A-95D4-84EE51B17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9" name="Rectangle 4">
            <a:extLst>
              <a:ext uri="{FF2B5EF4-FFF2-40B4-BE49-F238E27FC236}">
                <a16:creationId xmlns:a16="http://schemas.microsoft.com/office/drawing/2014/main" id="{80C0660F-74C4-4514-BBCB-836B23383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0" name="Rectangle 6">
            <a:extLst>
              <a:ext uri="{FF2B5EF4-FFF2-40B4-BE49-F238E27FC236}">
                <a16:creationId xmlns:a16="http://schemas.microsoft.com/office/drawing/2014/main" id="{C2BA702A-6409-4603-8C50-FC94FF0D3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1" name="Rectangle 8">
            <a:extLst>
              <a:ext uri="{FF2B5EF4-FFF2-40B4-BE49-F238E27FC236}">
                <a16:creationId xmlns:a16="http://schemas.microsoft.com/office/drawing/2014/main" id="{FC5E663C-31C2-49DB-AA06-F99ABAE1D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2" name="Rectangle 10">
            <a:extLst>
              <a:ext uri="{FF2B5EF4-FFF2-40B4-BE49-F238E27FC236}">
                <a16:creationId xmlns:a16="http://schemas.microsoft.com/office/drawing/2014/main" id="{68D54A66-98AD-492C-A8C0-FFAF6710D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3" name="Rectangle 7">
            <a:extLst>
              <a:ext uri="{FF2B5EF4-FFF2-40B4-BE49-F238E27FC236}">
                <a16:creationId xmlns:a16="http://schemas.microsoft.com/office/drawing/2014/main" id="{7D57DC6D-DC5A-4A4D-AB1D-6123A29DE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4" name="Rectangle 4">
            <a:extLst>
              <a:ext uri="{FF2B5EF4-FFF2-40B4-BE49-F238E27FC236}">
                <a16:creationId xmlns:a16="http://schemas.microsoft.com/office/drawing/2014/main" id="{C145BED9-71A3-4815-AAE9-BA2CBEBE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5" name="Rectangle 6">
            <a:extLst>
              <a:ext uri="{FF2B5EF4-FFF2-40B4-BE49-F238E27FC236}">
                <a16:creationId xmlns:a16="http://schemas.microsoft.com/office/drawing/2014/main" id="{039C563D-ADFE-40B7-A649-6151BFBBF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物理安全威胁</a:t>
            </a: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3" y="1131119"/>
            <a:ext cx="2488489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zh-CN" altLang="en-US" sz="3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Lucida Sans Unicode" panose="020B0602030504020204" pitchFamily="34" charset="0"/>
                <a:sym typeface="Lucida Sans Unicode" panose="020B0602030504020204" pitchFamily="34" charset="0"/>
              </a:rPr>
              <a:t>自然灾害</a:t>
            </a:r>
            <a:endParaRPr lang="en-US" altLang="zh-CN" sz="3000" dirty="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8B5A629-0896-419A-8B41-3F4777092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34083" y="2281014"/>
            <a:ext cx="9723834" cy="35292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84775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B14482E-991C-4E1A-9AD7-A6AD7FAED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566442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7CBFB5F5-E089-458E-857D-395D17258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31D4A4E7-80A2-4FB0-B179-AF42E9BB4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76B02724-904A-4D1B-A9E6-88BE3FFF0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0" name="Rectangle 4">
            <a:extLst>
              <a:ext uri="{FF2B5EF4-FFF2-40B4-BE49-F238E27FC236}">
                <a16:creationId xmlns:a16="http://schemas.microsoft.com/office/drawing/2014/main" id="{B51E8911-F449-4471-9A9D-C43CE2817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1" name="Rectangle 2">
            <a:extLst>
              <a:ext uri="{FF2B5EF4-FFF2-40B4-BE49-F238E27FC236}">
                <a16:creationId xmlns:a16="http://schemas.microsoft.com/office/drawing/2014/main" id="{6A564893-E322-4D91-B355-6D428BE45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2" name="Rectangle 4">
            <a:extLst>
              <a:ext uri="{FF2B5EF4-FFF2-40B4-BE49-F238E27FC236}">
                <a16:creationId xmlns:a16="http://schemas.microsoft.com/office/drawing/2014/main" id="{9A887CEC-649C-48B7-AAC6-961ECD103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3" name="Rectangle 2">
            <a:extLst>
              <a:ext uri="{FF2B5EF4-FFF2-40B4-BE49-F238E27FC236}">
                <a16:creationId xmlns:a16="http://schemas.microsoft.com/office/drawing/2014/main" id="{6C395EA4-B40E-4483-A6E2-D09CE5C6B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4" name="Rectangle 4">
            <a:extLst>
              <a:ext uri="{FF2B5EF4-FFF2-40B4-BE49-F238E27FC236}">
                <a16:creationId xmlns:a16="http://schemas.microsoft.com/office/drawing/2014/main" id="{C0315E1D-CB2C-4166-9A76-2954EAF54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5" name="Rectangle 2">
            <a:extLst>
              <a:ext uri="{FF2B5EF4-FFF2-40B4-BE49-F238E27FC236}">
                <a16:creationId xmlns:a16="http://schemas.microsoft.com/office/drawing/2014/main" id="{FBB65F19-D3D6-4BC2-9611-010D004B0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6" name="Rectangle 2">
            <a:extLst>
              <a:ext uri="{FF2B5EF4-FFF2-40B4-BE49-F238E27FC236}">
                <a16:creationId xmlns:a16="http://schemas.microsoft.com/office/drawing/2014/main" id="{859E91A7-6C34-41BC-B3ED-160632210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7" name="Rectangle 2">
            <a:extLst>
              <a:ext uri="{FF2B5EF4-FFF2-40B4-BE49-F238E27FC236}">
                <a16:creationId xmlns:a16="http://schemas.microsoft.com/office/drawing/2014/main" id="{8B8D1A00-0A71-4994-94C3-CF707ACB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8" name="Rectangle 4">
            <a:extLst>
              <a:ext uri="{FF2B5EF4-FFF2-40B4-BE49-F238E27FC236}">
                <a16:creationId xmlns:a16="http://schemas.microsoft.com/office/drawing/2014/main" id="{480239E5-E4B1-4B4A-95D4-84EE51B17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9" name="Rectangle 4">
            <a:extLst>
              <a:ext uri="{FF2B5EF4-FFF2-40B4-BE49-F238E27FC236}">
                <a16:creationId xmlns:a16="http://schemas.microsoft.com/office/drawing/2014/main" id="{80C0660F-74C4-4514-BBCB-836B23383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0" name="Rectangle 6">
            <a:extLst>
              <a:ext uri="{FF2B5EF4-FFF2-40B4-BE49-F238E27FC236}">
                <a16:creationId xmlns:a16="http://schemas.microsoft.com/office/drawing/2014/main" id="{C2BA702A-6409-4603-8C50-FC94FF0D3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1" name="Rectangle 8">
            <a:extLst>
              <a:ext uri="{FF2B5EF4-FFF2-40B4-BE49-F238E27FC236}">
                <a16:creationId xmlns:a16="http://schemas.microsoft.com/office/drawing/2014/main" id="{FC5E663C-31C2-49DB-AA06-F99ABAE1D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2" name="Rectangle 10">
            <a:extLst>
              <a:ext uri="{FF2B5EF4-FFF2-40B4-BE49-F238E27FC236}">
                <a16:creationId xmlns:a16="http://schemas.microsoft.com/office/drawing/2014/main" id="{68D54A66-98AD-492C-A8C0-FFAF6710D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3" name="Rectangle 7">
            <a:extLst>
              <a:ext uri="{FF2B5EF4-FFF2-40B4-BE49-F238E27FC236}">
                <a16:creationId xmlns:a16="http://schemas.microsoft.com/office/drawing/2014/main" id="{7D57DC6D-DC5A-4A4D-AB1D-6123A29DE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4" name="Rectangle 4">
            <a:extLst>
              <a:ext uri="{FF2B5EF4-FFF2-40B4-BE49-F238E27FC236}">
                <a16:creationId xmlns:a16="http://schemas.microsoft.com/office/drawing/2014/main" id="{C145BED9-71A3-4815-AAE9-BA2CBEBE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5" name="Rectangle 6">
            <a:extLst>
              <a:ext uri="{FF2B5EF4-FFF2-40B4-BE49-F238E27FC236}">
                <a16:creationId xmlns:a16="http://schemas.microsoft.com/office/drawing/2014/main" id="{039C563D-ADFE-40B7-A649-6151BFBBF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337991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物理安全威胁</a:t>
            </a: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3" y="1131119"/>
            <a:ext cx="2488489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zh-CN" altLang="en-US" sz="3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Lucida Sans Unicode" panose="020B0602030504020204" pitchFamily="34" charset="0"/>
                <a:sym typeface="Lucida Sans Unicode" panose="020B0602030504020204" pitchFamily="34" charset="0"/>
              </a:rPr>
              <a:t>环境威胁</a:t>
            </a:r>
            <a:endParaRPr lang="en-US" altLang="zh-CN" sz="3000" dirty="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F839E0-49A6-4116-AC87-C55DB2C6A9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80955" y="2371725"/>
            <a:ext cx="9030089" cy="29227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510728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1030</Words>
  <Application>Microsoft Office PowerPoint</Application>
  <PresentationFormat>宽屏</PresentationFormat>
  <Paragraphs>179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等线</vt:lpstr>
      <vt:lpstr>等线 Light</vt:lpstr>
      <vt:lpstr>黑体</vt:lpstr>
      <vt:lpstr>禹卫书法行书简体
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YLJ</dc:creator>
  <cp:lastModifiedBy>NWN</cp:lastModifiedBy>
  <cp:revision>15</cp:revision>
  <dcterms:created xsi:type="dcterms:W3CDTF">2022-07-07T11:31:13Z</dcterms:created>
  <dcterms:modified xsi:type="dcterms:W3CDTF">2022-11-01T03:00:49Z</dcterms:modified>
</cp:coreProperties>
</file>