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9.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1106" r:id="rId3"/>
    <p:sldId id="1140" r:id="rId4"/>
    <p:sldId id="265" r:id="rId5"/>
    <p:sldId id="1141" r:id="rId6"/>
    <p:sldId id="1143" r:id="rId7"/>
    <p:sldId id="1146" r:id="rId8"/>
    <p:sldId id="1148" r:id="rId9"/>
    <p:sldId id="1149" r:id="rId10"/>
    <p:sldId id="1150" r:id="rId11"/>
    <p:sldId id="1151" r:id="rId12"/>
    <p:sldId id="1147" r:id="rId13"/>
    <p:sldId id="1152" r:id="rId14"/>
    <p:sldId id="1153" r:id="rId15"/>
    <p:sldId id="1145" r:id="rId16"/>
    <p:sldId id="1157" r:id="rId17"/>
    <p:sldId id="1158" r:id="rId18"/>
    <p:sldId id="1160" r:id="rId19"/>
    <p:sldId id="1170" r:id="rId20"/>
    <p:sldId id="1171" r:id="rId21"/>
    <p:sldId id="1161" r:id="rId22"/>
    <p:sldId id="1162" r:id="rId23"/>
    <p:sldId id="1163" r:id="rId24"/>
    <p:sldId id="1172" r:id="rId25"/>
    <p:sldId id="1164" r:id="rId26"/>
    <p:sldId id="1165" r:id="rId27"/>
    <p:sldId id="1166" r:id="rId28"/>
    <p:sldId id="1167" r:id="rId29"/>
    <p:sldId id="1168" r:id="rId30"/>
    <p:sldId id="1169" r:id="rId31"/>
    <p:sldId id="1173" r:id="rId32"/>
    <p:sldId id="1174" r:id="rId33"/>
    <p:sldId id="1175" r:id="rId34"/>
    <p:sldId id="1176" r:id="rId35"/>
    <p:sldId id="1181" r:id="rId36"/>
    <p:sldId id="1182" r:id="rId37"/>
    <p:sldId id="1183" r:id="rId38"/>
    <p:sldId id="1184" r:id="rId39"/>
    <p:sldId id="1185"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D9A1"/>
    <a:srgbClr val="CBEBCC"/>
    <a:srgbClr val="9DC3E6"/>
    <a:srgbClr val="BFE7C1"/>
    <a:srgbClr val="BFEAFA"/>
    <a:srgbClr val="2A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6349" autoAdjust="0"/>
  </p:normalViewPr>
  <p:slideViewPr>
    <p:cSldViewPr snapToGrid="0">
      <p:cViewPr varScale="1">
        <p:scale>
          <a:sx n="103" d="100"/>
          <a:sy n="103" d="100"/>
        </p:scale>
        <p:origin x="72" y="17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BBFED-F51C-FF4C-8305-A811AC79D33E}" type="doc">
      <dgm:prSet loTypeId="urn:microsoft.com/office/officeart/2005/8/layout/hChevron3" loCatId="process" qsTypeId="urn:microsoft.com/office/officeart/2005/8/quickstyle/simple4" qsCatId="simple" csTypeId="urn:microsoft.com/office/officeart/2005/8/colors/accent1_2" csCatId="accent1" phldr="1"/>
      <dgm:spPr/>
      <dgm:t>
        <a:bodyPr/>
        <a:lstStyle/>
        <a:p>
          <a:endParaRPr lang="en-US"/>
        </a:p>
      </dgm:t>
    </dgm:pt>
    <dgm:pt modelId="{ABD93B33-C118-844C-BAFD-3D35E04D0DED}">
      <dgm:prSet custT="1"/>
      <dgm:spPr>
        <a:noFill/>
        <a:ln w="38100" cmpd="thickThin">
          <a:solidFill>
            <a:schemeClr val="accent5">
              <a:lumMod val="75000"/>
            </a:schemeClr>
          </a:solidFill>
        </a:ln>
      </dgm:spPr>
      <dgm:t>
        <a:bodyPr/>
        <a:lstStyle/>
        <a:p>
          <a:pPr algn="l" rtl="0">
            <a:lnSpc>
              <a:spcPct val="90000"/>
            </a:lnSpc>
          </a:pPr>
          <a:r>
            <a:rPr lang="zh-CN" altLang="en-US" sz="2400" dirty="0">
              <a:solidFill>
                <a:sysClr val="windowText" lastClr="000000"/>
              </a:solidFill>
              <a:latin typeface="黑体" panose="02010609060101010101" pitchFamily="49" charset="-122"/>
              <a:ea typeface="黑体" panose="02010609060101010101" pitchFamily="49" charset="-122"/>
            </a:rPr>
            <a:t>安全散列函数的攻击：</a:t>
          </a:r>
          <a:endParaRPr lang="en-US" sz="2400" dirty="0">
            <a:solidFill>
              <a:sysClr val="windowText" lastClr="000000"/>
            </a:solidFill>
            <a:latin typeface="黑体" panose="02010609060101010101" pitchFamily="49" charset="-122"/>
            <a:ea typeface="黑体" panose="02010609060101010101" pitchFamily="49" charset="-122"/>
          </a:endParaRPr>
        </a:p>
      </dgm:t>
    </dgm:pt>
    <dgm:pt modelId="{A8D1B1CA-5758-F342-9F4B-7C0C89860EBD}" type="parTrans" cxnId="{5BABE6BE-586B-9445-8640-6008118616D9}">
      <dgm:prSet/>
      <dgm:spPr/>
      <dgm:t>
        <a:bodyPr/>
        <a:lstStyle/>
        <a:p>
          <a:endParaRPr lang="en-US"/>
        </a:p>
      </dgm:t>
    </dgm:pt>
    <dgm:pt modelId="{2C20140D-A1A6-0049-AF01-E7BDBF0A0395}" type="sibTrans" cxnId="{5BABE6BE-586B-9445-8640-6008118616D9}">
      <dgm:prSet/>
      <dgm:spPr/>
      <dgm:t>
        <a:bodyPr/>
        <a:lstStyle/>
        <a:p>
          <a:endParaRPr lang="en-US"/>
        </a:p>
      </dgm:t>
    </dgm:pt>
    <dgm:pt modelId="{CFB4B3C3-CAEA-9C43-BFED-929E4069F7C0}">
      <dgm:prSet custT="1"/>
      <dgm:spPr>
        <a:noFill/>
        <a:ln w="38100" cmpd="thickThin">
          <a:solidFill>
            <a:schemeClr val="accent5">
              <a:lumMod val="75000"/>
            </a:schemeClr>
          </a:solidFill>
        </a:ln>
      </dgm:spPr>
      <dgm:t>
        <a:bodyPr/>
        <a:lstStyle/>
        <a:p>
          <a:pPr algn="l" rtl="0">
            <a:lnSpc>
              <a:spcPct val="120000"/>
            </a:lnSpc>
          </a:pPr>
          <a:r>
            <a:rPr lang="zh-CN" altLang="en-US" sz="2000" dirty="0">
              <a:solidFill>
                <a:sysClr val="windowText" lastClr="000000"/>
              </a:solidFill>
              <a:latin typeface="黑体" panose="02010609060101010101" pitchFamily="49" charset="-122"/>
              <a:ea typeface="黑体" panose="02010609060101010101" pitchFamily="49" charset="-122"/>
            </a:rPr>
            <a:t>密码分析：利用算法逻辑上弱点</a:t>
          </a:r>
          <a:endParaRPr lang="en-US" sz="2000" dirty="0">
            <a:solidFill>
              <a:sysClr val="windowText" lastClr="000000"/>
            </a:solidFill>
            <a:latin typeface="黑体" panose="02010609060101010101" pitchFamily="49" charset="-122"/>
            <a:ea typeface="黑体" panose="02010609060101010101" pitchFamily="49" charset="-122"/>
          </a:endParaRPr>
        </a:p>
      </dgm:t>
    </dgm:pt>
    <dgm:pt modelId="{5E4B3B62-1CF7-DA47-8CE9-41C84E96CB43}" type="parTrans" cxnId="{DD0C63EA-2868-6145-A592-06BCE4D7299A}">
      <dgm:prSet/>
      <dgm:spPr>
        <a:ln>
          <a:solidFill>
            <a:schemeClr val="accent6">
              <a:lumMod val="60000"/>
              <a:lumOff val="40000"/>
            </a:schemeClr>
          </a:solidFill>
        </a:ln>
      </dgm:spPr>
      <dgm:t>
        <a:bodyPr/>
        <a:lstStyle/>
        <a:p>
          <a:endParaRPr lang="en-US">
            <a:solidFill>
              <a:schemeClr val="tx1"/>
            </a:solidFill>
          </a:endParaRPr>
        </a:p>
      </dgm:t>
    </dgm:pt>
    <dgm:pt modelId="{B9681C5A-7A90-A544-B413-5F9E18AF4934}" type="sibTrans" cxnId="{DD0C63EA-2868-6145-A592-06BCE4D7299A}">
      <dgm:prSet/>
      <dgm:spPr/>
      <dgm:t>
        <a:bodyPr/>
        <a:lstStyle/>
        <a:p>
          <a:endParaRPr lang="en-US"/>
        </a:p>
      </dgm:t>
    </dgm:pt>
    <dgm:pt modelId="{A1BFC497-9432-8B4A-9108-38336F09A8F5}">
      <dgm:prSet custT="1"/>
      <dgm:spPr>
        <a:noFill/>
        <a:ln w="38100" cmpd="thickThin">
          <a:solidFill>
            <a:schemeClr val="accent5">
              <a:lumMod val="75000"/>
            </a:schemeClr>
          </a:solidFill>
        </a:ln>
      </dgm:spPr>
      <dgm:t>
        <a:bodyPr/>
        <a:lstStyle/>
        <a:p>
          <a:pPr algn="l" rtl="0">
            <a:lnSpc>
              <a:spcPct val="120000"/>
            </a:lnSpc>
          </a:pPr>
          <a:r>
            <a:rPr lang="zh-CN" altLang="en-US" sz="2000" dirty="0">
              <a:solidFill>
                <a:sysClr val="windowText" lastClr="000000"/>
              </a:solidFill>
              <a:latin typeface="黑体" panose="02010609060101010101" pitchFamily="49" charset="-122"/>
              <a:ea typeface="黑体" panose="02010609060101010101" pitchFamily="49" charset="-122"/>
            </a:rPr>
            <a:t>蛮力攻击：散列函数的抗蛮力攻击能力仅仅依赖于算法所产生的散列码长度</a:t>
          </a:r>
          <a:endParaRPr lang="en-US" sz="2000" dirty="0">
            <a:solidFill>
              <a:sysClr val="windowText" lastClr="000000"/>
            </a:solidFill>
            <a:latin typeface="黑体" panose="02010609060101010101" pitchFamily="49" charset="-122"/>
            <a:ea typeface="黑体" panose="02010609060101010101" pitchFamily="49" charset="-122"/>
          </a:endParaRPr>
        </a:p>
      </dgm:t>
    </dgm:pt>
    <dgm:pt modelId="{F9E25E7C-479E-5F47-B495-ED62F184A14D}" type="parTrans" cxnId="{CA55B127-8FD2-0B4D-B605-54217C57F3F5}">
      <dgm:prSet/>
      <dgm:spPr>
        <a:ln>
          <a:solidFill>
            <a:schemeClr val="accent6">
              <a:lumMod val="60000"/>
              <a:lumOff val="40000"/>
            </a:schemeClr>
          </a:solidFill>
        </a:ln>
      </dgm:spPr>
      <dgm:t>
        <a:bodyPr/>
        <a:lstStyle/>
        <a:p>
          <a:endParaRPr lang="en-US">
            <a:solidFill>
              <a:schemeClr val="tx1"/>
            </a:solidFill>
          </a:endParaRPr>
        </a:p>
      </dgm:t>
    </dgm:pt>
    <dgm:pt modelId="{E56C7622-BDB6-4E46-B424-DA3F263A9CC3}" type="sibTrans" cxnId="{CA55B127-8FD2-0B4D-B605-54217C57F3F5}">
      <dgm:prSet/>
      <dgm:spPr/>
      <dgm:t>
        <a:bodyPr/>
        <a:lstStyle/>
        <a:p>
          <a:endParaRPr lang="en-US"/>
        </a:p>
      </dgm:t>
    </dgm:pt>
    <dgm:pt modelId="{41A41942-622A-DC40-9B09-894966952EAE}">
      <dgm:prSet custT="1"/>
      <dgm:spPr>
        <a:noFill/>
        <a:ln w="38100" cmpd="thickThin">
          <a:solidFill>
            <a:schemeClr val="accent5">
              <a:lumMod val="75000"/>
            </a:schemeClr>
          </a:solidFill>
        </a:ln>
      </dgm:spPr>
      <dgm:t>
        <a:bodyPr/>
        <a:lstStyle/>
        <a:p>
          <a:pPr rtl="0"/>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安全散列算法（</a:t>
          </a:r>
          <a:r>
            <a:rPr lang="en-US" alt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SHA</a:t>
          </a:r>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）已成为使用最广泛的散列算法。</a:t>
          </a:r>
          <a:endParaRPr 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0AE38F50-C55A-1C49-BD2B-D09767E41B39}" type="parTrans" cxnId="{D9235BD7-6B42-9E4E-BAAF-9B256955252D}">
      <dgm:prSet/>
      <dgm:spPr/>
      <dgm:t>
        <a:bodyPr/>
        <a:lstStyle/>
        <a:p>
          <a:endParaRPr lang="en-US"/>
        </a:p>
      </dgm:t>
    </dgm:pt>
    <dgm:pt modelId="{9B0E4561-D4FF-B449-BAF9-BB07ABEB0DCC}" type="sibTrans" cxnId="{D9235BD7-6B42-9E4E-BAAF-9B256955252D}">
      <dgm:prSet/>
      <dgm:spPr/>
      <dgm:t>
        <a:bodyPr/>
        <a:lstStyle/>
        <a:p>
          <a:endParaRPr lang="en-US"/>
        </a:p>
      </dgm:t>
    </dgm:pt>
    <dgm:pt modelId="{77F32EFA-F609-C546-A82D-526701ED7502}">
      <dgm:prSet custT="1"/>
      <dgm:spPr>
        <a:noFill/>
        <a:ln w="38100" cmpd="thickThin">
          <a:solidFill>
            <a:schemeClr val="accent5">
              <a:lumMod val="75000"/>
            </a:schemeClr>
          </a:solidFill>
        </a:ln>
      </dgm:spPr>
      <dgm:t>
        <a:bodyPr/>
        <a:lstStyle/>
        <a:p>
          <a:pPr rtl="0"/>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散列函数的其他应用：</a:t>
          </a:r>
          <a:endParaRPr 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F4FFDB5C-462F-FE4B-9955-1F21203649F3}" type="parTrans" cxnId="{FF73F5B5-5FEB-6B42-AFA8-2647CA4E66AA}">
      <dgm:prSet/>
      <dgm:spPr/>
      <dgm:t>
        <a:bodyPr/>
        <a:lstStyle/>
        <a:p>
          <a:endParaRPr lang="en-US"/>
        </a:p>
      </dgm:t>
    </dgm:pt>
    <dgm:pt modelId="{6397634A-C869-7F4E-8771-AFA78072CAF2}" type="sibTrans" cxnId="{FF73F5B5-5FEB-6B42-AFA8-2647CA4E66AA}">
      <dgm:prSet/>
      <dgm:spPr/>
      <dgm:t>
        <a:bodyPr/>
        <a:lstStyle/>
        <a:p>
          <a:endParaRPr lang="en-US"/>
        </a:p>
      </dgm:t>
    </dgm:pt>
    <dgm:pt modelId="{26AF1D85-B7F5-5E49-BB5E-91D83389D974}">
      <dgm:prSet custT="1"/>
      <dgm:spPr>
        <a:noFill/>
        <a:ln w="38100" cmpd="thickThin">
          <a:solidFill>
            <a:schemeClr val="accent5">
              <a:lumMod val="75000"/>
            </a:schemeClr>
          </a:solidFill>
        </a:ln>
      </dgm:spPr>
      <dgm:t>
        <a:bodyPr/>
        <a:lstStyle/>
        <a:p>
          <a:pPr rtl="0"/>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口令：操作系统存储口令的散列值而非口令本身</a:t>
          </a:r>
          <a:endParaRPr 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8A54B6D0-2A27-384B-92F2-ABA8D50FAD51}" type="parTrans" cxnId="{8D6DA03E-613B-DF43-9B85-B7BF1EBC32AE}">
      <dgm:prSet/>
      <dgm:spPr>
        <a:ln>
          <a:solidFill>
            <a:schemeClr val="accent6">
              <a:lumMod val="60000"/>
              <a:lumOff val="40000"/>
            </a:schemeClr>
          </a:solidFill>
        </a:ln>
      </dgm:spPr>
      <dgm:t>
        <a:bodyPr/>
        <a:lstStyle/>
        <a:p>
          <a:endParaRPr lang="en-US"/>
        </a:p>
      </dgm:t>
    </dgm:pt>
    <dgm:pt modelId="{E0AA0114-9FA3-CC41-9EF0-47A959C17A6E}" type="sibTrans" cxnId="{8D6DA03E-613B-DF43-9B85-B7BF1EBC32AE}">
      <dgm:prSet/>
      <dgm:spPr/>
      <dgm:t>
        <a:bodyPr/>
        <a:lstStyle/>
        <a:p>
          <a:endParaRPr lang="en-US"/>
        </a:p>
      </dgm:t>
    </dgm:pt>
    <dgm:pt modelId="{41083114-BD52-1841-9E38-7CF2B3DC3147}">
      <dgm:prSet custT="1"/>
      <dgm:spPr>
        <a:noFill/>
        <a:ln w="38100" cmpd="thickThin">
          <a:solidFill>
            <a:schemeClr val="accent5">
              <a:lumMod val="75000"/>
            </a:schemeClr>
          </a:solidFill>
        </a:ln>
      </dgm:spPr>
      <dgm:t>
        <a:bodyPr/>
        <a:lstStyle/>
        <a:p>
          <a:pPr rtl="0"/>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入侵检测：在一个系统中为每个文件存储</a:t>
          </a:r>
          <a:r>
            <a:rPr lang="en-US" altLang="zh-CN" sz="2000" i="1"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并保护好该散列值</a:t>
          </a:r>
          <a:endParaRPr 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7BB6F246-65E9-CA45-BC23-A9B5F1B4C3CE}" type="parTrans" cxnId="{4BD68CD1-94B5-5D4C-990B-488DA0F60A63}">
      <dgm:prSet/>
      <dgm:spPr>
        <a:ln>
          <a:solidFill>
            <a:schemeClr val="accent6">
              <a:lumMod val="60000"/>
              <a:lumOff val="40000"/>
            </a:schemeClr>
          </a:solidFill>
        </a:ln>
      </dgm:spPr>
      <dgm:t>
        <a:bodyPr/>
        <a:lstStyle/>
        <a:p>
          <a:endParaRPr lang="en-US"/>
        </a:p>
      </dgm:t>
    </dgm:pt>
    <dgm:pt modelId="{C66653B2-1B5E-F94E-941B-BE495A20F341}" type="sibTrans" cxnId="{4BD68CD1-94B5-5D4C-990B-488DA0F60A63}">
      <dgm:prSet/>
      <dgm:spPr/>
      <dgm:t>
        <a:bodyPr/>
        <a:lstStyle/>
        <a:p>
          <a:endParaRPr lang="en-US"/>
        </a:p>
      </dgm:t>
    </dgm:pt>
    <dgm:pt modelId="{477AFF6E-9626-4C76-BB44-C4970C784BBC}" type="pres">
      <dgm:prSet presAssocID="{624BBFED-F51C-FF4C-8305-A811AC79D33E}" presName="Name0" presStyleCnt="0">
        <dgm:presLayoutVars>
          <dgm:dir/>
          <dgm:resizeHandles val="exact"/>
        </dgm:presLayoutVars>
      </dgm:prSet>
      <dgm:spPr/>
    </dgm:pt>
    <dgm:pt modelId="{DE934A9A-05A4-40A9-AD88-15E7A129F83C}" type="pres">
      <dgm:prSet presAssocID="{ABD93B33-C118-844C-BAFD-3D35E04D0DED}" presName="parAndChTx" presStyleLbl="node1" presStyleIdx="0" presStyleCnt="3" custScaleX="92836" custScaleY="162842">
        <dgm:presLayoutVars>
          <dgm:bulletEnabled val="1"/>
        </dgm:presLayoutVars>
      </dgm:prSet>
      <dgm:spPr/>
    </dgm:pt>
    <dgm:pt modelId="{71AEE25E-5434-4055-92A7-8EE32AE1E24B}" type="pres">
      <dgm:prSet presAssocID="{2C20140D-A1A6-0049-AF01-E7BDBF0A0395}" presName="parAndChSpace" presStyleCnt="0"/>
      <dgm:spPr/>
    </dgm:pt>
    <dgm:pt modelId="{B1BE3253-0789-45DF-B344-4A20C2767D27}" type="pres">
      <dgm:prSet presAssocID="{41A41942-622A-DC40-9B09-894966952EAE}" presName="parAndChTx" presStyleLbl="node1" presStyleIdx="1" presStyleCnt="3" custScaleX="75734" custScaleY="159581">
        <dgm:presLayoutVars>
          <dgm:bulletEnabled val="1"/>
        </dgm:presLayoutVars>
      </dgm:prSet>
      <dgm:spPr/>
    </dgm:pt>
    <dgm:pt modelId="{51A4047C-FBFC-4BCD-8C02-99EAF6E83CF0}" type="pres">
      <dgm:prSet presAssocID="{9B0E4561-D4FF-B449-BAF9-BB07ABEB0DCC}" presName="parAndChSpace" presStyleCnt="0"/>
      <dgm:spPr/>
    </dgm:pt>
    <dgm:pt modelId="{9D2D61E5-27B0-4C56-A8F4-0CE7657985B1}" type="pres">
      <dgm:prSet presAssocID="{77F32EFA-F609-C546-A82D-526701ED7502}" presName="parAndChTx" presStyleLbl="node1" presStyleIdx="2" presStyleCnt="3" custScaleX="89887" custScaleY="162842" custLinFactNeighborX="-2691">
        <dgm:presLayoutVars>
          <dgm:bulletEnabled val="1"/>
        </dgm:presLayoutVars>
      </dgm:prSet>
      <dgm:spPr/>
    </dgm:pt>
  </dgm:ptLst>
  <dgm:cxnLst>
    <dgm:cxn modelId="{39DD1F0E-A357-449C-809D-933FA039C237}" type="presOf" srcId="{624BBFED-F51C-FF4C-8305-A811AC79D33E}" destId="{477AFF6E-9626-4C76-BB44-C4970C784BBC}" srcOrd="0" destOrd="0" presId="urn:microsoft.com/office/officeart/2005/8/layout/hChevron3"/>
    <dgm:cxn modelId="{CA55B127-8FD2-0B4D-B605-54217C57F3F5}" srcId="{ABD93B33-C118-844C-BAFD-3D35E04D0DED}" destId="{A1BFC497-9432-8B4A-9108-38336F09A8F5}" srcOrd="1" destOrd="0" parTransId="{F9E25E7C-479E-5F47-B495-ED62F184A14D}" sibTransId="{E56C7622-BDB6-4E46-B424-DA3F263A9CC3}"/>
    <dgm:cxn modelId="{8D6DA03E-613B-DF43-9B85-B7BF1EBC32AE}" srcId="{77F32EFA-F609-C546-A82D-526701ED7502}" destId="{26AF1D85-B7F5-5E49-BB5E-91D83389D974}" srcOrd="0" destOrd="0" parTransId="{8A54B6D0-2A27-384B-92F2-ABA8D50FAD51}" sibTransId="{E0AA0114-9FA3-CC41-9EF0-47A959C17A6E}"/>
    <dgm:cxn modelId="{1AC3BF66-D15C-44D9-ABA5-D1058F571943}" type="presOf" srcId="{41083114-BD52-1841-9E38-7CF2B3DC3147}" destId="{9D2D61E5-27B0-4C56-A8F4-0CE7657985B1}" srcOrd="0" destOrd="2" presId="urn:microsoft.com/office/officeart/2005/8/layout/hChevron3"/>
    <dgm:cxn modelId="{FA2EB388-270C-4F2B-8697-831D5F99BA7B}" type="presOf" srcId="{CFB4B3C3-CAEA-9C43-BFED-929E4069F7C0}" destId="{DE934A9A-05A4-40A9-AD88-15E7A129F83C}" srcOrd="0" destOrd="1" presId="urn:microsoft.com/office/officeart/2005/8/layout/hChevron3"/>
    <dgm:cxn modelId="{5FCA688D-CDE2-47B2-805A-D855BAB75B63}" type="presOf" srcId="{A1BFC497-9432-8B4A-9108-38336F09A8F5}" destId="{DE934A9A-05A4-40A9-AD88-15E7A129F83C}" srcOrd="0" destOrd="2" presId="urn:microsoft.com/office/officeart/2005/8/layout/hChevron3"/>
    <dgm:cxn modelId="{143496AD-1190-41BF-BA1D-54EDC9C493E3}" type="presOf" srcId="{77F32EFA-F609-C546-A82D-526701ED7502}" destId="{9D2D61E5-27B0-4C56-A8F4-0CE7657985B1}" srcOrd="0" destOrd="0" presId="urn:microsoft.com/office/officeart/2005/8/layout/hChevron3"/>
    <dgm:cxn modelId="{FF73F5B5-5FEB-6B42-AFA8-2647CA4E66AA}" srcId="{624BBFED-F51C-FF4C-8305-A811AC79D33E}" destId="{77F32EFA-F609-C546-A82D-526701ED7502}" srcOrd="2" destOrd="0" parTransId="{F4FFDB5C-462F-FE4B-9955-1F21203649F3}" sibTransId="{6397634A-C869-7F4E-8771-AFA78072CAF2}"/>
    <dgm:cxn modelId="{050C90B6-0958-456B-8825-E9AA31E41EA7}" type="presOf" srcId="{41A41942-622A-DC40-9B09-894966952EAE}" destId="{B1BE3253-0789-45DF-B344-4A20C2767D27}" srcOrd="0" destOrd="0" presId="urn:microsoft.com/office/officeart/2005/8/layout/hChevron3"/>
    <dgm:cxn modelId="{699A6DB9-9686-4AE3-A63F-DEBC20C3F877}" type="presOf" srcId="{ABD93B33-C118-844C-BAFD-3D35E04D0DED}" destId="{DE934A9A-05A4-40A9-AD88-15E7A129F83C}" srcOrd="0" destOrd="0" presId="urn:microsoft.com/office/officeart/2005/8/layout/hChevron3"/>
    <dgm:cxn modelId="{5BABE6BE-586B-9445-8640-6008118616D9}" srcId="{624BBFED-F51C-FF4C-8305-A811AC79D33E}" destId="{ABD93B33-C118-844C-BAFD-3D35E04D0DED}" srcOrd="0" destOrd="0" parTransId="{A8D1B1CA-5758-F342-9F4B-7C0C89860EBD}" sibTransId="{2C20140D-A1A6-0049-AF01-E7BDBF0A0395}"/>
    <dgm:cxn modelId="{4BD68CD1-94B5-5D4C-990B-488DA0F60A63}" srcId="{77F32EFA-F609-C546-A82D-526701ED7502}" destId="{41083114-BD52-1841-9E38-7CF2B3DC3147}" srcOrd="1" destOrd="0" parTransId="{7BB6F246-65E9-CA45-BC23-A9B5F1B4C3CE}" sibTransId="{C66653B2-1B5E-F94E-941B-BE495A20F341}"/>
    <dgm:cxn modelId="{D9235BD7-6B42-9E4E-BAAF-9B256955252D}" srcId="{624BBFED-F51C-FF4C-8305-A811AC79D33E}" destId="{41A41942-622A-DC40-9B09-894966952EAE}" srcOrd="1" destOrd="0" parTransId="{0AE38F50-C55A-1C49-BD2B-D09767E41B39}" sibTransId="{9B0E4561-D4FF-B449-BAF9-BB07ABEB0DCC}"/>
    <dgm:cxn modelId="{6F5A8CDB-D697-41F2-98BC-692C24A5C9A7}" type="presOf" srcId="{26AF1D85-B7F5-5E49-BB5E-91D83389D974}" destId="{9D2D61E5-27B0-4C56-A8F4-0CE7657985B1}" srcOrd="0" destOrd="1" presId="urn:microsoft.com/office/officeart/2005/8/layout/hChevron3"/>
    <dgm:cxn modelId="{DD0C63EA-2868-6145-A592-06BCE4D7299A}" srcId="{ABD93B33-C118-844C-BAFD-3D35E04D0DED}" destId="{CFB4B3C3-CAEA-9C43-BFED-929E4069F7C0}" srcOrd="0" destOrd="0" parTransId="{5E4B3B62-1CF7-DA47-8CE9-41C84E96CB43}" sibTransId="{B9681C5A-7A90-A544-B413-5F9E18AF4934}"/>
    <dgm:cxn modelId="{1556674E-41FD-4800-9DA7-ADD1171200E8}" type="presParOf" srcId="{477AFF6E-9626-4C76-BB44-C4970C784BBC}" destId="{DE934A9A-05A4-40A9-AD88-15E7A129F83C}" srcOrd="0" destOrd="0" presId="urn:microsoft.com/office/officeart/2005/8/layout/hChevron3"/>
    <dgm:cxn modelId="{72A54E53-9770-44B2-B7A3-8AFE4BF01C94}" type="presParOf" srcId="{477AFF6E-9626-4C76-BB44-C4970C784BBC}" destId="{71AEE25E-5434-4055-92A7-8EE32AE1E24B}" srcOrd="1" destOrd="0" presId="urn:microsoft.com/office/officeart/2005/8/layout/hChevron3"/>
    <dgm:cxn modelId="{2DBD3A2B-E876-4BC1-BDDD-23BF07EC867A}" type="presParOf" srcId="{477AFF6E-9626-4C76-BB44-C4970C784BBC}" destId="{B1BE3253-0789-45DF-B344-4A20C2767D27}" srcOrd="2" destOrd="0" presId="urn:microsoft.com/office/officeart/2005/8/layout/hChevron3"/>
    <dgm:cxn modelId="{79A362F8-A330-4AC5-8560-FD7CFD537BD1}" type="presParOf" srcId="{477AFF6E-9626-4C76-BB44-C4970C784BBC}" destId="{51A4047C-FBFC-4BCD-8C02-99EAF6E83CF0}" srcOrd="3" destOrd="0" presId="urn:microsoft.com/office/officeart/2005/8/layout/hChevron3"/>
    <dgm:cxn modelId="{3CB7258C-710C-403E-9E98-A24E78117888}" type="presParOf" srcId="{477AFF6E-9626-4C76-BB44-C4970C784BBC}" destId="{9D2D61E5-27B0-4C56-A8F4-0CE7657985B1}"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rtl="0"/>
          <a:r>
            <a:rPr lang="en-US"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1976</a:t>
          </a:r>
          <a:r>
            <a:rPr lang="zh-CN" altLang="en-US"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年，</a:t>
          </a:r>
          <a:r>
            <a:rPr lang="en-US" altLang="zh-CN"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Diffie </a:t>
          </a:r>
          <a:r>
            <a:rPr lang="zh-CN" altLang="en-US"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和</a:t>
          </a:r>
          <a:r>
            <a:rPr lang="en-US" altLang="zh-CN"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 Hellman </a:t>
          </a:r>
          <a:r>
            <a:rPr lang="zh-CN" altLang="en-US"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首次提出</a:t>
          </a:r>
          <a:endParaRPr lang="en-US"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rtl="0"/>
          <a:r>
            <a:rPr lang="zh-CN" altLang="en-US" sz="2600" b="0" dirty="0">
              <a:solidFill>
                <a:sysClr val="windowText" lastClr="000000"/>
              </a:solidFill>
              <a:effectLst/>
              <a:latin typeface="黑体" panose="02010609060101010101" pitchFamily="49" charset="-122"/>
              <a:ea typeface="黑体" panose="02010609060101010101" pitchFamily="49" charset="-122"/>
            </a:rPr>
            <a:t>基于数学函数</a:t>
          </a:r>
          <a:endParaRPr lang="en-US" sz="2600" b="0" dirty="0">
            <a:solidFill>
              <a:sysClr val="windowText" lastClr="000000"/>
            </a:solidFill>
            <a:effectLst/>
            <a:latin typeface="黑体" panose="02010609060101010101" pitchFamily="49" charset="-122"/>
            <a:ea typeface="黑体" panose="02010609060101010101" pitchFamily="49" charset="-122"/>
          </a:endParaRPr>
        </a:p>
      </dgm:t>
    </dgm:pt>
    <dgm:pt modelId="{5B7EA543-DD9D-F64A-95C8-1FA56CC39934}" type="parTrans" cxnId="{2BC202DB-AEB8-7D43-AF31-DF6377818381}">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rtl="0"/>
          <a:r>
            <a:rPr lang="zh-CN" altLang="en-US" sz="2600" b="0" dirty="0">
              <a:solidFill>
                <a:sysClr val="windowText" lastClr="000000"/>
              </a:solidFill>
              <a:effectLst/>
              <a:latin typeface="黑体" panose="02010609060101010101" pitchFamily="49" charset="-122"/>
              <a:ea typeface="黑体" panose="02010609060101010101" pitchFamily="49" charset="-122"/>
            </a:rPr>
            <a:t>非对称性：</a:t>
          </a:r>
          <a:endParaRPr lang="en-US" sz="26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2961A619-6051-5743-8010-BC6210EA23F2}">
      <dgm:prSet custT="1"/>
      <dgm:spPr>
        <a:noFill/>
        <a:ln w="38100" cmpd="thickThin">
          <a:solidFill>
            <a:schemeClr val="accent5">
              <a:lumMod val="75000"/>
            </a:schemeClr>
          </a:solidFill>
        </a:ln>
      </dgm:spPr>
      <dgm:t>
        <a:bodyPr/>
        <a:lstStyle/>
        <a:p>
          <a:pPr rtl="0"/>
          <a:r>
            <a:rPr lang="zh-CN" altLang="en-US" sz="2000" b="0" dirty="0">
              <a:solidFill>
                <a:sysClr val="windowText" lastClr="000000"/>
              </a:solidFill>
              <a:effectLst/>
              <a:latin typeface="黑体" panose="02010609060101010101" pitchFamily="49" charset="-122"/>
              <a:ea typeface="黑体" panose="02010609060101010101" pitchFamily="49" charset="-122"/>
            </a:rPr>
            <a:t>使用单独的两个密钥，公钥和私钥</a:t>
          </a:r>
          <a:endParaRPr lang="en-US" sz="2000" b="0" dirty="0">
            <a:solidFill>
              <a:sysClr val="windowText" lastClr="000000"/>
            </a:solidFill>
            <a:effectLst/>
            <a:latin typeface="黑体" panose="02010609060101010101" pitchFamily="49" charset="-122"/>
            <a:ea typeface="黑体" panose="02010609060101010101" pitchFamily="49" charset="-122"/>
          </a:endParaRPr>
        </a:p>
      </dgm:t>
    </dgm:pt>
    <dgm:pt modelId="{31252965-9EA8-7743-A1C5-B8084F110D8B}" type="parTrans" cxnId="{C03A0627-0181-EC48-BF51-4B884AC69DB9}">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DFBB08AB-6DB6-BB4E-AA8F-A39EE7B8C417}" type="sibTrans" cxnId="{C03A0627-0181-EC48-BF51-4B884AC69DB9}">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37AF3C0F-39BA-5949-8FBA-83C3964EC9F9}">
      <dgm:prSet custT="1"/>
      <dgm:spPr>
        <a:noFill/>
        <a:ln w="38100" cmpd="thickThin">
          <a:solidFill>
            <a:schemeClr val="accent5">
              <a:lumMod val="75000"/>
            </a:schemeClr>
          </a:solidFill>
        </a:ln>
      </dgm:spPr>
      <dgm:t>
        <a:bodyPr/>
        <a:lstStyle/>
        <a:p>
          <a:pPr rtl="0"/>
          <a:r>
            <a:rPr lang="zh-CN" altLang="en-US" sz="2000" b="0" dirty="0">
              <a:solidFill>
                <a:sysClr val="windowText" lastClr="000000"/>
              </a:solidFill>
              <a:effectLst/>
              <a:latin typeface="黑体" panose="02010609060101010101" pitchFamily="49" charset="-122"/>
              <a:ea typeface="黑体" panose="02010609060101010101" pitchFamily="49" charset="-122"/>
            </a:rPr>
            <a:t>公钥是公开的，以便他人使用</a:t>
          </a:r>
          <a:endParaRPr lang="en-US" sz="2000" b="0" dirty="0">
            <a:solidFill>
              <a:sysClr val="windowText" lastClr="000000"/>
            </a:solidFill>
            <a:effectLst/>
            <a:latin typeface="黑体" panose="02010609060101010101" pitchFamily="49" charset="-122"/>
            <a:ea typeface="黑体" panose="02010609060101010101" pitchFamily="49" charset="-122"/>
          </a:endParaRPr>
        </a:p>
      </dgm:t>
    </dgm:pt>
    <dgm:pt modelId="{D274AA25-1AA7-0C41-BA06-68552CD131E4}" type="parTrans" cxnId="{0A575FD7-5F18-4D4A-B5A4-C4C97B05D716}">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0148E6F0-A8D7-2D4A-9FF6-4CD98091AC95}" type="sibTrans" cxnId="{0A575FD7-5F18-4D4A-B5A4-C4C97B05D716}">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rtl="0"/>
          <a:r>
            <a:rPr lang="zh-CN" altLang="en-US" sz="2600" b="0" dirty="0">
              <a:solidFill>
                <a:sysClr val="windowText" lastClr="000000"/>
              </a:solidFill>
              <a:effectLst/>
              <a:latin typeface="黑体" panose="02010609060101010101" pitchFamily="49" charset="-122"/>
              <a:ea typeface="黑体" panose="02010609060101010101" pitchFamily="49" charset="-122"/>
            </a:rPr>
            <a:t>分发需要某种形式的协议</a:t>
          </a:r>
          <a:endParaRPr lang="en-US" sz="26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4">
        <dgm:presLayoutVars>
          <dgm:bulletEnabled val="1"/>
        </dgm:presLayoutVars>
      </dgm:prSet>
      <dgm:spPr/>
    </dgm:pt>
    <dgm:pt modelId="{B437DB85-FCEA-4F6F-8AAA-03B46105025A}" type="pres">
      <dgm:prSet presAssocID="{155A0DD5-8E0C-3D4C-9802-C760C658727A}" presName="sibTrans" presStyleCnt="0"/>
      <dgm:spPr/>
    </dgm:pt>
    <dgm:pt modelId="{DEA838CE-39C7-4428-AA59-8CABA5586916}" type="pres">
      <dgm:prSet presAssocID="{A02B055A-B0FF-174A-8E23-6E56ACAAEE39}" presName="node" presStyleLbl="node1" presStyleIdx="1" presStyleCnt="4">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2" presStyleCnt="4">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3" presStyleCnt="4">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C03A0627-0181-EC48-BF51-4B884AC69DB9}" srcId="{3ECC392A-C46F-E944-B0E3-A2450D3A3606}" destId="{2961A619-6051-5743-8010-BC6210EA23F2}" srcOrd="0" destOrd="0" parTransId="{31252965-9EA8-7743-A1C5-B8084F110D8B}" sibTransId="{DFBB08AB-6DB6-BB4E-AA8F-A39EE7B8C417}"/>
    <dgm:cxn modelId="{EC770581-51BF-4BB4-845C-34061D83D9FB}" type="presOf" srcId="{37AF3C0F-39BA-5949-8FBA-83C3964EC9F9}" destId="{07BB7871-9229-4230-B5DF-995F5A4653F5}" srcOrd="0" destOrd="2" presId="urn:microsoft.com/office/officeart/2005/8/layout/default"/>
    <dgm:cxn modelId="{E4FD3AB3-7612-498E-888B-6D7307C57D72}" type="presOf" srcId="{2961A619-6051-5743-8010-BC6210EA23F2}" destId="{07BB7871-9229-4230-B5DF-995F5A4653F5}" srcOrd="0" destOrd="1" presId="urn:microsoft.com/office/officeart/2005/8/layout/default"/>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2"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0A575FD7-5F18-4D4A-B5A4-C4C97B05D716}" srcId="{3ECC392A-C46F-E944-B0E3-A2450D3A3606}" destId="{37AF3C0F-39BA-5949-8FBA-83C3964EC9F9}" srcOrd="1" destOrd="0" parTransId="{D274AA25-1AA7-0C41-BA06-68552CD131E4}" sibTransId="{0148E6F0-A8D7-2D4A-9FF6-4CD98091AC95}"/>
    <dgm:cxn modelId="{2BC202DB-AEB8-7D43-AF31-DF6377818381}" srcId="{44D43C83-7A3A-CA41-9DEA-B535D386083A}" destId="{A02B055A-B0FF-174A-8E23-6E56ACAAEE39}" srcOrd="1" destOrd="0" parTransId="{5B7EA543-DD9D-F64A-95C8-1FA56CC39934}" sibTransId="{682D9939-B16C-FE45-B7C8-E2B5956012D5}"/>
    <dgm:cxn modelId="{EA2E20DF-DBDA-BB4B-A1C9-E4A52EF54ABE}" srcId="{44D43C83-7A3A-CA41-9DEA-B535D386083A}" destId="{C8A244C1-761C-A949-A632-15A9D50FAF4B}" srcOrd="3"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904628A2-B1FB-480C-A53F-12128242CC15}" type="presParOf" srcId="{B2F28ED7-988C-45AC-9FCE-4845EFD9C7C0}" destId="{DEA838CE-39C7-4428-AA59-8CABA5586916}" srcOrd="2" destOrd="0" presId="urn:microsoft.com/office/officeart/2005/8/layout/default"/>
    <dgm:cxn modelId="{24750BD2-C5CC-4D0E-908D-FD1508250536}" type="presParOf" srcId="{B2F28ED7-988C-45AC-9FCE-4845EFD9C7C0}" destId="{BD6FB47A-0C9B-46CD-B3D4-33D9D64EE462}" srcOrd="3" destOrd="0" presId="urn:microsoft.com/office/officeart/2005/8/layout/default"/>
    <dgm:cxn modelId="{900C6624-D0E4-4024-891D-ACACFC1FB767}" type="presParOf" srcId="{B2F28ED7-988C-45AC-9FCE-4845EFD9C7C0}" destId="{07BB7871-9229-4230-B5DF-995F5A4653F5}" srcOrd="4" destOrd="0" presId="urn:microsoft.com/office/officeart/2005/8/layout/default"/>
    <dgm:cxn modelId="{E08DDD0C-B27B-486B-AB3C-A550230A1B6A}" type="presParOf" srcId="{B2F28ED7-988C-45AC-9FCE-4845EFD9C7C0}" destId="{92DF87FE-2B27-40A8-885F-52A055713894}" srcOrd="5" destOrd="0" presId="urn:microsoft.com/office/officeart/2005/8/layout/default"/>
    <dgm:cxn modelId="{80FC671B-7436-4540-9952-7F682B2EC5C2}" type="presParOf" srcId="{B2F28ED7-988C-45AC-9FCE-4845EFD9C7C0}" destId="{6C1D54B6-8915-4C36-9C29-E279D5D09DEF}" srcOrd="6"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60350F-4351-DB4D-86E8-6FBFC792EB10}"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C0C760F-33CB-284C-91AA-6FF8C6CEFC63}">
      <dgm:prSet custT="1"/>
      <dgm:spPr/>
      <dgm:t>
        <a:bodyPr/>
        <a:lstStyle/>
        <a:p>
          <a:pPr rtl="0"/>
          <a:r>
            <a:rPr lang="zh-CN" altLang="en-US" sz="2000" b="0" dirty="0">
              <a:latin typeface="黑体" panose="02010609060101010101" pitchFamily="49" charset="-122"/>
              <a:ea typeface="黑体" panose="02010609060101010101" pitchFamily="49" charset="-122"/>
            </a:rPr>
            <a:t>密钥对易于产生</a:t>
          </a:r>
          <a:endParaRPr lang="en-US" sz="2000" b="0" dirty="0">
            <a:latin typeface="黑体" panose="02010609060101010101" pitchFamily="49" charset="-122"/>
            <a:ea typeface="黑体" panose="02010609060101010101" pitchFamily="49" charset="-122"/>
          </a:endParaRPr>
        </a:p>
      </dgm:t>
    </dgm:pt>
    <dgm:pt modelId="{53242387-71CA-644C-A158-67E51D9F9195}" type="parTrans" cxnId="{FCF5E318-0FB6-024F-BBD0-895D9B5D0A7D}">
      <dgm:prSet/>
      <dgm:spPr/>
      <dgm:t>
        <a:bodyPr/>
        <a:lstStyle/>
        <a:p>
          <a:endParaRPr lang="en-US">
            <a:latin typeface="黑体" panose="02010609060101010101" pitchFamily="49" charset="-122"/>
            <a:ea typeface="黑体" panose="02010609060101010101" pitchFamily="49" charset="-122"/>
          </a:endParaRPr>
        </a:p>
      </dgm:t>
    </dgm:pt>
    <dgm:pt modelId="{250AED59-C724-2B47-9FD4-C2A7AC6ADE13}" type="sibTrans" cxnId="{FCF5E318-0FB6-024F-BBD0-895D9B5D0A7D}">
      <dgm:prSet/>
      <dgm:spPr/>
      <dgm:t>
        <a:bodyPr/>
        <a:lstStyle/>
        <a:p>
          <a:endParaRPr lang="en-US">
            <a:latin typeface="黑体" panose="02010609060101010101" pitchFamily="49" charset="-122"/>
            <a:ea typeface="黑体" panose="02010609060101010101" pitchFamily="49" charset="-122"/>
          </a:endParaRPr>
        </a:p>
      </dgm:t>
    </dgm:pt>
    <dgm:pt modelId="{399A2FDC-C717-E944-8D97-6A94A53D0A6C}">
      <dgm:prSet custT="1"/>
      <dgm:spPr/>
      <dgm:t>
        <a:bodyPr/>
        <a:lstStyle/>
        <a:p>
          <a:pPr rtl="0"/>
          <a:r>
            <a:rPr lang="zh-CN" altLang="en-US" sz="2000" b="0" dirty="0">
              <a:latin typeface="黑体" panose="02010609060101010101" pitchFamily="49" charset="-122"/>
              <a:ea typeface="黑体" panose="02010609060101010101" pitchFamily="49" charset="-122"/>
            </a:rPr>
            <a:t>发送方易于使用公钥钥加密信息</a:t>
          </a:r>
          <a:endParaRPr lang="en-US" sz="2000" b="0" dirty="0">
            <a:latin typeface="黑体" panose="02010609060101010101" pitchFamily="49" charset="-122"/>
            <a:ea typeface="黑体" panose="02010609060101010101" pitchFamily="49" charset="-122"/>
          </a:endParaRPr>
        </a:p>
      </dgm:t>
    </dgm:pt>
    <dgm:pt modelId="{3B45ED55-4FF1-FE44-9AB6-CA1F51DF33F6}" type="parTrans" cxnId="{478FDF04-6551-B146-9ED0-D89616571C7B}">
      <dgm:prSet/>
      <dgm:spPr/>
      <dgm:t>
        <a:bodyPr/>
        <a:lstStyle/>
        <a:p>
          <a:endParaRPr lang="en-US">
            <a:latin typeface="黑体" panose="02010609060101010101" pitchFamily="49" charset="-122"/>
            <a:ea typeface="黑体" panose="02010609060101010101" pitchFamily="49" charset="-122"/>
          </a:endParaRPr>
        </a:p>
      </dgm:t>
    </dgm:pt>
    <dgm:pt modelId="{D36F1C20-31F5-4B49-9C4E-A035EA67ECEE}" type="sibTrans" cxnId="{478FDF04-6551-B146-9ED0-D89616571C7B}">
      <dgm:prSet/>
      <dgm:spPr/>
      <dgm:t>
        <a:bodyPr/>
        <a:lstStyle/>
        <a:p>
          <a:endParaRPr lang="en-US">
            <a:latin typeface="黑体" panose="02010609060101010101" pitchFamily="49" charset="-122"/>
            <a:ea typeface="黑体" panose="02010609060101010101" pitchFamily="49" charset="-122"/>
          </a:endParaRPr>
        </a:p>
      </dgm:t>
    </dgm:pt>
    <dgm:pt modelId="{7321301A-4BC3-7F46-88A2-E6F17494DF97}">
      <dgm:prSet custT="1"/>
      <dgm:spPr/>
      <dgm:t>
        <a:bodyPr/>
        <a:lstStyle/>
        <a:p>
          <a:pPr rtl="0"/>
          <a:r>
            <a:rPr lang="zh-CN" altLang="en-US" sz="2000" b="0" dirty="0">
              <a:latin typeface="黑体" panose="02010609060101010101" pitchFamily="49" charset="-122"/>
              <a:ea typeface="黑体" panose="02010609060101010101" pitchFamily="49" charset="-122"/>
            </a:rPr>
            <a:t>接收方易于使用私钥解密信息</a:t>
          </a:r>
          <a:endParaRPr lang="en-US" sz="2000" b="0" dirty="0">
            <a:latin typeface="黑体" panose="02010609060101010101" pitchFamily="49" charset="-122"/>
            <a:ea typeface="黑体" panose="02010609060101010101" pitchFamily="49" charset="-122"/>
          </a:endParaRPr>
        </a:p>
      </dgm:t>
    </dgm:pt>
    <dgm:pt modelId="{6CD48877-D833-1F4F-A09B-8C0BC6062E5F}" type="parTrans" cxnId="{47635CD4-2843-C64E-A9A7-792AEEB015DE}">
      <dgm:prSet/>
      <dgm:spPr/>
      <dgm:t>
        <a:bodyPr/>
        <a:lstStyle/>
        <a:p>
          <a:endParaRPr lang="en-US">
            <a:latin typeface="黑体" panose="02010609060101010101" pitchFamily="49" charset="-122"/>
            <a:ea typeface="黑体" panose="02010609060101010101" pitchFamily="49" charset="-122"/>
          </a:endParaRPr>
        </a:p>
      </dgm:t>
    </dgm:pt>
    <dgm:pt modelId="{43002EA4-350B-604B-ADE5-63759BBCE039}" type="sibTrans" cxnId="{47635CD4-2843-C64E-A9A7-792AEEB015DE}">
      <dgm:prSet/>
      <dgm:spPr/>
      <dgm:t>
        <a:bodyPr/>
        <a:lstStyle/>
        <a:p>
          <a:endParaRPr lang="en-US">
            <a:latin typeface="黑体" panose="02010609060101010101" pitchFamily="49" charset="-122"/>
            <a:ea typeface="黑体" panose="02010609060101010101" pitchFamily="49" charset="-122"/>
          </a:endParaRPr>
        </a:p>
      </dgm:t>
    </dgm:pt>
    <dgm:pt modelId="{1BACB591-E431-354D-A049-7EC8B8861E34}">
      <dgm:prSet custT="1"/>
      <dgm:spPr/>
      <dgm:t>
        <a:bodyPr/>
        <a:lstStyle/>
        <a:p>
          <a:pPr rtl="0"/>
          <a:r>
            <a:rPr lang="zh-CN" altLang="en-US" sz="2000" b="0" dirty="0">
              <a:latin typeface="黑体" panose="02010609060101010101" pitchFamily="49" charset="-122"/>
              <a:ea typeface="黑体" panose="02010609060101010101" pitchFamily="49" charset="-122"/>
            </a:rPr>
            <a:t>已知公钥和密文，攻击者无法通过计算恢复明文</a:t>
          </a:r>
          <a:endParaRPr lang="en-US" sz="2000" b="0" dirty="0">
            <a:latin typeface="黑体" panose="02010609060101010101" pitchFamily="49" charset="-122"/>
            <a:ea typeface="黑体" panose="02010609060101010101" pitchFamily="49" charset="-122"/>
          </a:endParaRPr>
        </a:p>
      </dgm:t>
    </dgm:pt>
    <dgm:pt modelId="{691452B6-B29E-A248-A7E6-AB4FE50B1BE9}" type="parTrans" cxnId="{7E6A3561-79C9-6C40-9209-B87A6323F68A}">
      <dgm:prSet/>
      <dgm:spPr/>
      <dgm:t>
        <a:bodyPr/>
        <a:lstStyle/>
        <a:p>
          <a:endParaRPr lang="en-US">
            <a:latin typeface="黑体" panose="02010609060101010101" pitchFamily="49" charset="-122"/>
            <a:ea typeface="黑体" panose="02010609060101010101" pitchFamily="49" charset="-122"/>
          </a:endParaRPr>
        </a:p>
      </dgm:t>
    </dgm:pt>
    <dgm:pt modelId="{C88D25E1-EB69-8D41-B3B3-F907FAA37570}" type="sibTrans" cxnId="{7E6A3561-79C9-6C40-9209-B87A6323F68A}">
      <dgm:prSet/>
      <dgm:spPr/>
      <dgm:t>
        <a:bodyPr/>
        <a:lstStyle/>
        <a:p>
          <a:endParaRPr lang="en-US">
            <a:latin typeface="黑体" panose="02010609060101010101" pitchFamily="49" charset="-122"/>
            <a:ea typeface="黑体" panose="02010609060101010101" pitchFamily="49" charset="-122"/>
          </a:endParaRPr>
        </a:p>
      </dgm:t>
    </dgm:pt>
    <dgm:pt modelId="{332B9C9E-13DB-E745-AA42-040B47C5DBD8}">
      <dgm:prSet custT="1"/>
      <dgm:spPr/>
      <dgm:t>
        <a:bodyPr/>
        <a:lstStyle/>
        <a:p>
          <a:pPr rtl="0"/>
          <a:r>
            <a:rPr lang="zh-CN" altLang="en-US" sz="2000" b="0" dirty="0">
              <a:latin typeface="黑体" panose="02010609060101010101" pitchFamily="49" charset="-122"/>
              <a:ea typeface="黑体" panose="02010609060101010101" pitchFamily="49" charset="-122"/>
            </a:rPr>
            <a:t>加密和解密的顺序可以交换</a:t>
          </a:r>
          <a:endParaRPr lang="en-US" sz="2000" b="0" dirty="0">
            <a:latin typeface="黑体" panose="02010609060101010101" pitchFamily="49" charset="-122"/>
            <a:ea typeface="黑体" panose="02010609060101010101" pitchFamily="49" charset="-122"/>
          </a:endParaRPr>
        </a:p>
      </dgm:t>
    </dgm:pt>
    <dgm:pt modelId="{A8CAC625-C411-9F4C-BE85-CB6D47F57AF4}" type="parTrans" cxnId="{FE152BD6-EF39-FC49-A4C9-1750BE5DB256}">
      <dgm:prSet/>
      <dgm:spPr/>
      <dgm:t>
        <a:bodyPr/>
        <a:lstStyle/>
        <a:p>
          <a:endParaRPr lang="en-US">
            <a:latin typeface="黑体" panose="02010609060101010101" pitchFamily="49" charset="-122"/>
            <a:ea typeface="黑体" panose="02010609060101010101" pitchFamily="49" charset="-122"/>
          </a:endParaRPr>
        </a:p>
      </dgm:t>
    </dgm:pt>
    <dgm:pt modelId="{5B5C6E4A-7459-9348-AAC5-05762A52397A}" type="sibTrans" cxnId="{FE152BD6-EF39-FC49-A4C9-1750BE5DB256}">
      <dgm:prSet/>
      <dgm:spPr/>
      <dgm:t>
        <a:bodyPr/>
        <a:lstStyle/>
        <a:p>
          <a:endParaRPr lang="en-US">
            <a:latin typeface="黑体" panose="02010609060101010101" pitchFamily="49" charset="-122"/>
            <a:ea typeface="黑体" panose="02010609060101010101" pitchFamily="49" charset="-122"/>
          </a:endParaRPr>
        </a:p>
      </dgm:t>
    </dgm:pt>
    <dgm:pt modelId="{A3238C5F-6679-0844-8C84-594F1BE70D83}">
      <dgm:prSet custT="1"/>
      <dgm:spPr/>
      <dgm:t>
        <a:bodyPr/>
        <a:lstStyle/>
        <a:p>
          <a:pPr rtl="0"/>
          <a:r>
            <a:rPr lang="zh-CN" altLang="en-US" sz="2000" b="0" dirty="0">
              <a:latin typeface="黑体" panose="02010609060101010101" pitchFamily="49" charset="-122"/>
              <a:ea typeface="黑体" panose="02010609060101010101" pitchFamily="49" charset="-122"/>
            </a:rPr>
            <a:t>已知公钥，攻击者无法通过计算确定私钥</a:t>
          </a:r>
          <a:endParaRPr lang="en-US" sz="2000" b="0" dirty="0">
            <a:latin typeface="黑体" panose="02010609060101010101" pitchFamily="49" charset="-122"/>
            <a:ea typeface="黑体" panose="02010609060101010101" pitchFamily="49" charset="-122"/>
          </a:endParaRPr>
        </a:p>
      </dgm:t>
    </dgm:pt>
    <dgm:pt modelId="{56459A63-C2E4-0245-BCD0-D7B0022C742E}" type="sibTrans" cxnId="{D4F024F7-AD54-8B4D-83AA-12A3FF146F5E}">
      <dgm:prSet/>
      <dgm:spPr/>
      <dgm:t>
        <a:bodyPr/>
        <a:lstStyle/>
        <a:p>
          <a:endParaRPr lang="en-US">
            <a:latin typeface="黑体" panose="02010609060101010101" pitchFamily="49" charset="-122"/>
            <a:ea typeface="黑体" panose="02010609060101010101" pitchFamily="49" charset="-122"/>
          </a:endParaRPr>
        </a:p>
      </dgm:t>
    </dgm:pt>
    <dgm:pt modelId="{FFB3A8B1-C8A9-0140-AF0D-A03D6936D2B9}" type="parTrans" cxnId="{D4F024F7-AD54-8B4D-83AA-12A3FF146F5E}">
      <dgm:prSet/>
      <dgm:spPr/>
      <dgm:t>
        <a:bodyPr/>
        <a:lstStyle/>
        <a:p>
          <a:endParaRPr lang="en-US">
            <a:latin typeface="黑体" panose="02010609060101010101" pitchFamily="49" charset="-122"/>
            <a:ea typeface="黑体" panose="02010609060101010101" pitchFamily="49" charset="-122"/>
          </a:endParaRPr>
        </a:p>
      </dgm:t>
    </dgm:pt>
    <dgm:pt modelId="{C373A56B-3D9A-7049-9817-3D1D068C98EC}" type="pres">
      <dgm:prSet presAssocID="{5860350F-4351-DB4D-86E8-6FBFC792EB10}" presName="compositeShape" presStyleCnt="0">
        <dgm:presLayoutVars>
          <dgm:chMax val="7"/>
          <dgm:dir/>
          <dgm:resizeHandles val="exact"/>
        </dgm:presLayoutVars>
      </dgm:prSet>
      <dgm:spPr/>
    </dgm:pt>
    <dgm:pt modelId="{E31D3EC6-63FE-CE49-9217-C94A6FD03A81}" type="pres">
      <dgm:prSet presAssocID="{4C0C760F-33CB-284C-91AA-6FF8C6CEFC63}" presName="circ1" presStyleLbl="vennNode1" presStyleIdx="0" presStyleCnt="6"/>
      <dgm:spPr>
        <a:solidFill>
          <a:srgbClr val="9DC3E6">
            <a:alpha val="70000"/>
          </a:srgbClr>
        </a:solidFill>
      </dgm:spPr>
    </dgm:pt>
    <dgm:pt modelId="{CBF5CF83-5352-CE44-BE2D-FF6863BB4406}" type="pres">
      <dgm:prSet presAssocID="{4C0C760F-33CB-284C-91AA-6FF8C6CEFC63}" presName="circ1Tx" presStyleLbl="revTx" presStyleIdx="0" presStyleCnt="0" custScaleY="50033" custLinFactNeighborY="21615">
        <dgm:presLayoutVars>
          <dgm:chMax val="0"/>
          <dgm:chPref val="0"/>
          <dgm:bulletEnabled val="1"/>
        </dgm:presLayoutVars>
      </dgm:prSet>
      <dgm:spPr/>
    </dgm:pt>
    <dgm:pt modelId="{8E380DE7-B5F0-AA41-8E03-85FF8168D5AC}" type="pres">
      <dgm:prSet presAssocID="{399A2FDC-C717-E944-8D97-6A94A53D0A6C}" presName="circ2" presStyleLbl="vennNode1" presStyleIdx="1" presStyleCnt="6"/>
      <dgm:spPr>
        <a:solidFill>
          <a:srgbClr val="9DC3E6">
            <a:alpha val="70000"/>
          </a:srgbClr>
        </a:solidFill>
      </dgm:spPr>
    </dgm:pt>
    <dgm:pt modelId="{A07820EA-A454-2A40-8E84-932A63A2E7FD}" type="pres">
      <dgm:prSet presAssocID="{399A2FDC-C717-E944-8D97-6A94A53D0A6C}" presName="circ2Tx" presStyleLbl="revTx" presStyleIdx="0" presStyleCnt="0" custLinFactNeighborX="-3139" custLinFactNeighborY="15318">
        <dgm:presLayoutVars>
          <dgm:chMax val="0"/>
          <dgm:chPref val="0"/>
          <dgm:bulletEnabled val="1"/>
        </dgm:presLayoutVars>
      </dgm:prSet>
      <dgm:spPr/>
    </dgm:pt>
    <dgm:pt modelId="{0C8EFBCC-6841-4E4B-9588-BD62D245B7C2}" type="pres">
      <dgm:prSet presAssocID="{7321301A-4BC3-7F46-88A2-E6F17494DF97}" presName="circ3" presStyleLbl="vennNode1" presStyleIdx="2" presStyleCnt="6"/>
      <dgm:spPr>
        <a:solidFill>
          <a:srgbClr val="9DC3E6">
            <a:alpha val="70000"/>
          </a:srgbClr>
        </a:solidFill>
      </dgm:spPr>
    </dgm:pt>
    <dgm:pt modelId="{33CAA8E1-A546-3A4F-9AB9-830F701D1C87}" type="pres">
      <dgm:prSet presAssocID="{7321301A-4BC3-7F46-88A2-E6F17494DF97}" presName="circ3Tx" presStyleLbl="revTx" presStyleIdx="0" presStyleCnt="0" custLinFactNeighborX="-3602" custLinFactNeighborY="3528">
        <dgm:presLayoutVars>
          <dgm:chMax val="0"/>
          <dgm:chPref val="0"/>
          <dgm:bulletEnabled val="1"/>
        </dgm:presLayoutVars>
      </dgm:prSet>
      <dgm:spPr/>
    </dgm:pt>
    <dgm:pt modelId="{0C33194B-EC9D-EA4C-AEE5-41108BF39654}" type="pres">
      <dgm:prSet presAssocID="{A3238C5F-6679-0844-8C84-594F1BE70D83}" presName="circ4" presStyleLbl="vennNode1" presStyleIdx="3" presStyleCnt="6"/>
      <dgm:spPr>
        <a:solidFill>
          <a:srgbClr val="9DC3E6">
            <a:alpha val="70000"/>
          </a:srgbClr>
        </a:solidFill>
      </dgm:spPr>
    </dgm:pt>
    <dgm:pt modelId="{50C4CE51-602A-8C44-929E-9A3D13E8D2B5}" type="pres">
      <dgm:prSet presAssocID="{A3238C5F-6679-0844-8C84-594F1BE70D83}" presName="circ4Tx" presStyleLbl="revTx" presStyleIdx="0" presStyleCnt="0" custLinFactNeighborX="5894" custLinFactNeighborY="-3635">
        <dgm:presLayoutVars>
          <dgm:chMax val="0"/>
          <dgm:chPref val="0"/>
          <dgm:bulletEnabled val="1"/>
        </dgm:presLayoutVars>
      </dgm:prSet>
      <dgm:spPr/>
    </dgm:pt>
    <dgm:pt modelId="{A5573CD2-FF88-514C-AE80-F7DA2A3F7661}" type="pres">
      <dgm:prSet presAssocID="{1BACB591-E431-354D-A049-7EC8B8861E34}" presName="circ5" presStyleLbl="vennNode1" presStyleIdx="4" presStyleCnt="6"/>
      <dgm:spPr>
        <a:solidFill>
          <a:srgbClr val="9DC3E6">
            <a:alpha val="70000"/>
          </a:srgbClr>
        </a:solidFill>
      </dgm:spPr>
    </dgm:pt>
    <dgm:pt modelId="{E0AC0021-1596-B148-9E85-4FDA98742B7C}" type="pres">
      <dgm:prSet presAssocID="{1BACB591-E431-354D-A049-7EC8B8861E34}" presName="circ5Tx" presStyleLbl="revTx" presStyleIdx="0" presStyleCnt="0" custLinFactNeighborX="3709">
        <dgm:presLayoutVars>
          <dgm:chMax val="0"/>
          <dgm:chPref val="0"/>
          <dgm:bulletEnabled val="1"/>
        </dgm:presLayoutVars>
      </dgm:prSet>
      <dgm:spPr/>
    </dgm:pt>
    <dgm:pt modelId="{0EBB36E4-F466-8041-B21D-3DCBF2AD481F}" type="pres">
      <dgm:prSet presAssocID="{332B9C9E-13DB-E745-AA42-040B47C5DBD8}" presName="circ6" presStyleLbl="vennNode1" presStyleIdx="5" presStyleCnt="6"/>
      <dgm:spPr>
        <a:solidFill>
          <a:srgbClr val="9DC3E6">
            <a:alpha val="70000"/>
          </a:srgbClr>
        </a:solidFill>
      </dgm:spPr>
    </dgm:pt>
    <dgm:pt modelId="{D3DEA3AD-6883-BC4D-87AF-F9004B2131BB}" type="pres">
      <dgm:prSet presAssocID="{332B9C9E-13DB-E745-AA42-040B47C5DBD8}" presName="circ6Tx" presStyleLbl="revTx" presStyleIdx="0" presStyleCnt="0" custScaleX="95544" custScaleY="59219" custLinFactNeighborX="0" custLinFactNeighborY="8567">
        <dgm:presLayoutVars>
          <dgm:chMax val="0"/>
          <dgm:chPref val="0"/>
          <dgm:bulletEnabled val="1"/>
        </dgm:presLayoutVars>
      </dgm:prSet>
      <dgm:spPr/>
    </dgm:pt>
  </dgm:ptLst>
  <dgm:cxnLst>
    <dgm:cxn modelId="{478FDF04-6551-B146-9ED0-D89616571C7B}" srcId="{5860350F-4351-DB4D-86E8-6FBFC792EB10}" destId="{399A2FDC-C717-E944-8D97-6A94A53D0A6C}" srcOrd="1" destOrd="0" parTransId="{3B45ED55-4FF1-FE44-9AB6-CA1F51DF33F6}" sibTransId="{D36F1C20-31F5-4B49-9C4E-A035EA67ECEE}"/>
    <dgm:cxn modelId="{FCF5E318-0FB6-024F-BBD0-895D9B5D0A7D}" srcId="{5860350F-4351-DB4D-86E8-6FBFC792EB10}" destId="{4C0C760F-33CB-284C-91AA-6FF8C6CEFC63}" srcOrd="0" destOrd="0" parTransId="{53242387-71CA-644C-A158-67E51D9F9195}" sibTransId="{250AED59-C724-2B47-9FD4-C2A7AC6ADE13}"/>
    <dgm:cxn modelId="{CF00B523-649E-7E43-A4CF-E512088E189B}" type="presOf" srcId="{332B9C9E-13DB-E745-AA42-040B47C5DBD8}" destId="{D3DEA3AD-6883-BC4D-87AF-F9004B2131BB}" srcOrd="0" destOrd="0" presId="urn:microsoft.com/office/officeart/2005/8/layout/venn1"/>
    <dgm:cxn modelId="{7936B926-F5CA-B048-B14A-0C0D0B0C7024}" type="presOf" srcId="{4C0C760F-33CB-284C-91AA-6FF8C6CEFC63}" destId="{CBF5CF83-5352-CE44-BE2D-FF6863BB4406}" srcOrd="0" destOrd="0" presId="urn:microsoft.com/office/officeart/2005/8/layout/venn1"/>
    <dgm:cxn modelId="{9D3BD760-2294-4447-B63C-5BD56C0A6E17}" type="presOf" srcId="{7321301A-4BC3-7F46-88A2-E6F17494DF97}" destId="{33CAA8E1-A546-3A4F-9AB9-830F701D1C87}" srcOrd="0" destOrd="0" presId="urn:microsoft.com/office/officeart/2005/8/layout/venn1"/>
    <dgm:cxn modelId="{20551D61-4B78-2648-A70D-A6FA2B8D80EF}" type="presOf" srcId="{5860350F-4351-DB4D-86E8-6FBFC792EB10}" destId="{C373A56B-3D9A-7049-9817-3D1D068C98EC}" srcOrd="0" destOrd="0" presId="urn:microsoft.com/office/officeart/2005/8/layout/venn1"/>
    <dgm:cxn modelId="{7E6A3561-79C9-6C40-9209-B87A6323F68A}" srcId="{5860350F-4351-DB4D-86E8-6FBFC792EB10}" destId="{1BACB591-E431-354D-A049-7EC8B8861E34}" srcOrd="4" destOrd="0" parTransId="{691452B6-B29E-A248-A7E6-AB4FE50B1BE9}" sibTransId="{C88D25E1-EB69-8D41-B3B3-F907FAA37570}"/>
    <dgm:cxn modelId="{70BF43A0-6915-6141-B019-10763CB8763C}" type="presOf" srcId="{399A2FDC-C717-E944-8D97-6A94A53D0A6C}" destId="{A07820EA-A454-2A40-8E84-932A63A2E7FD}" srcOrd="0" destOrd="0" presId="urn:microsoft.com/office/officeart/2005/8/layout/venn1"/>
    <dgm:cxn modelId="{3B7005C9-1371-584F-A977-43889ADDE02C}" type="presOf" srcId="{1BACB591-E431-354D-A049-7EC8B8861E34}" destId="{E0AC0021-1596-B148-9E85-4FDA98742B7C}" srcOrd="0" destOrd="0" presId="urn:microsoft.com/office/officeart/2005/8/layout/venn1"/>
    <dgm:cxn modelId="{1F81C4CD-C36D-714D-9F14-AB08D653D941}" type="presOf" srcId="{A3238C5F-6679-0844-8C84-594F1BE70D83}" destId="{50C4CE51-602A-8C44-929E-9A3D13E8D2B5}" srcOrd="0" destOrd="0" presId="urn:microsoft.com/office/officeart/2005/8/layout/venn1"/>
    <dgm:cxn modelId="{47635CD4-2843-C64E-A9A7-792AEEB015DE}" srcId="{5860350F-4351-DB4D-86E8-6FBFC792EB10}" destId="{7321301A-4BC3-7F46-88A2-E6F17494DF97}" srcOrd="2" destOrd="0" parTransId="{6CD48877-D833-1F4F-A09B-8C0BC6062E5F}" sibTransId="{43002EA4-350B-604B-ADE5-63759BBCE039}"/>
    <dgm:cxn modelId="{FE152BD6-EF39-FC49-A4C9-1750BE5DB256}" srcId="{5860350F-4351-DB4D-86E8-6FBFC792EB10}" destId="{332B9C9E-13DB-E745-AA42-040B47C5DBD8}" srcOrd="5" destOrd="0" parTransId="{A8CAC625-C411-9F4C-BE85-CB6D47F57AF4}" sibTransId="{5B5C6E4A-7459-9348-AAC5-05762A52397A}"/>
    <dgm:cxn modelId="{D4F024F7-AD54-8B4D-83AA-12A3FF146F5E}" srcId="{5860350F-4351-DB4D-86E8-6FBFC792EB10}" destId="{A3238C5F-6679-0844-8C84-594F1BE70D83}" srcOrd="3" destOrd="0" parTransId="{FFB3A8B1-C8A9-0140-AF0D-A03D6936D2B9}" sibTransId="{56459A63-C2E4-0245-BCD0-D7B0022C742E}"/>
    <dgm:cxn modelId="{3616D4A5-0946-104A-BD81-114A594E0965}" type="presParOf" srcId="{C373A56B-3D9A-7049-9817-3D1D068C98EC}" destId="{E31D3EC6-63FE-CE49-9217-C94A6FD03A81}" srcOrd="0" destOrd="0" presId="urn:microsoft.com/office/officeart/2005/8/layout/venn1"/>
    <dgm:cxn modelId="{7D3B1A5F-0F7B-2041-92BA-F20B8A390581}" type="presParOf" srcId="{C373A56B-3D9A-7049-9817-3D1D068C98EC}" destId="{CBF5CF83-5352-CE44-BE2D-FF6863BB4406}" srcOrd="1" destOrd="0" presId="urn:microsoft.com/office/officeart/2005/8/layout/venn1"/>
    <dgm:cxn modelId="{4A4BA079-A275-D642-B1FE-AECD07FEB4B2}" type="presParOf" srcId="{C373A56B-3D9A-7049-9817-3D1D068C98EC}" destId="{8E380DE7-B5F0-AA41-8E03-85FF8168D5AC}" srcOrd="2" destOrd="0" presId="urn:microsoft.com/office/officeart/2005/8/layout/venn1"/>
    <dgm:cxn modelId="{80F0F48C-9EEA-D841-8869-11B73FB9DEAD}" type="presParOf" srcId="{C373A56B-3D9A-7049-9817-3D1D068C98EC}" destId="{A07820EA-A454-2A40-8E84-932A63A2E7FD}" srcOrd="3" destOrd="0" presId="urn:microsoft.com/office/officeart/2005/8/layout/venn1"/>
    <dgm:cxn modelId="{17EBB97A-D521-9F48-B746-A534CB75F5E9}" type="presParOf" srcId="{C373A56B-3D9A-7049-9817-3D1D068C98EC}" destId="{0C8EFBCC-6841-4E4B-9588-BD62D245B7C2}" srcOrd="4" destOrd="0" presId="urn:microsoft.com/office/officeart/2005/8/layout/venn1"/>
    <dgm:cxn modelId="{FA9E97E9-452F-6246-AB02-885D0F2B69C2}" type="presParOf" srcId="{C373A56B-3D9A-7049-9817-3D1D068C98EC}" destId="{33CAA8E1-A546-3A4F-9AB9-830F701D1C87}" srcOrd="5" destOrd="0" presId="urn:microsoft.com/office/officeart/2005/8/layout/venn1"/>
    <dgm:cxn modelId="{0CE2315B-7666-7341-8096-FE40F879E18B}" type="presParOf" srcId="{C373A56B-3D9A-7049-9817-3D1D068C98EC}" destId="{0C33194B-EC9D-EA4C-AEE5-41108BF39654}" srcOrd="6" destOrd="0" presId="urn:microsoft.com/office/officeart/2005/8/layout/venn1"/>
    <dgm:cxn modelId="{16BC9784-8D88-D440-A4E3-BEDBC4E267A1}" type="presParOf" srcId="{C373A56B-3D9A-7049-9817-3D1D068C98EC}" destId="{50C4CE51-602A-8C44-929E-9A3D13E8D2B5}" srcOrd="7" destOrd="0" presId="urn:microsoft.com/office/officeart/2005/8/layout/venn1"/>
    <dgm:cxn modelId="{99E1AC23-B950-9F48-A656-5730A4F30394}" type="presParOf" srcId="{C373A56B-3D9A-7049-9817-3D1D068C98EC}" destId="{A5573CD2-FF88-514C-AE80-F7DA2A3F7661}" srcOrd="8" destOrd="0" presId="urn:microsoft.com/office/officeart/2005/8/layout/venn1"/>
    <dgm:cxn modelId="{2A46CB0E-31D6-A740-86B6-D165D6D803A9}" type="presParOf" srcId="{C373A56B-3D9A-7049-9817-3D1D068C98EC}" destId="{E0AC0021-1596-B148-9E85-4FDA98742B7C}" srcOrd="9" destOrd="0" presId="urn:microsoft.com/office/officeart/2005/8/layout/venn1"/>
    <dgm:cxn modelId="{1AA00710-68C2-0746-87A1-16BDE03D95ED}" type="presParOf" srcId="{C373A56B-3D9A-7049-9817-3D1D068C98EC}" destId="{0EBB36E4-F466-8041-B21D-3DCBF2AD481F}" srcOrd="10" destOrd="0" presId="urn:microsoft.com/office/officeart/2005/8/layout/venn1"/>
    <dgm:cxn modelId="{A3187B59-86B9-BE49-B550-7413230E3FCF}" type="presParOf" srcId="{C373A56B-3D9A-7049-9817-3D1D068C98EC}" destId="{D3DEA3AD-6883-BC4D-87AF-F9004B2131BB}" srcOrd="11"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solidFill>
          <a:schemeClr val="bg1"/>
        </a:solidFill>
        <a:ln w="38100" cmpd="thickThin">
          <a:solidFill>
            <a:schemeClr val="accent5">
              <a:lumMod val="75000"/>
            </a:schemeClr>
          </a:solidFill>
        </a:ln>
      </dgm:spPr>
      <dgm:t>
        <a:bodyPr/>
        <a:lstStyle/>
        <a:p>
          <a:r>
            <a:rPr lang="en-US" sz="2400" dirty="0">
              <a:solidFill>
                <a:sysClr val="windowText" lastClr="000000"/>
              </a:solidFill>
              <a:latin typeface="Times New Roman" panose="02020603050405020304" pitchFamily="18" charset="0"/>
              <a:cs typeface="Times New Roman" panose="02020603050405020304" pitchFamily="18" charset="0"/>
            </a:rPr>
            <a:t>RSA</a:t>
          </a:r>
          <a:endParaRPr lang="zh-CN" sz="2400" dirty="0">
            <a:solidFill>
              <a:sysClr val="windowText" lastClr="000000"/>
            </a:solidFill>
            <a:latin typeface="Times New Roman" panose="02020603050405020304" pitchFamily="18" charset="0"/>
            <a:cs typeface="Times New Roman" panose="02020603050405020304" pitchFamily="18" charset="0"/>
          </a:endParaRPr>
        </a:p>
      </dgm:t>
    </dgm:pt>
    <dgm:pt modelId="{565C6B46-5D57-44DD-B2FD-4CB6681B1B7F}" type="parTrans" cxnId="{EBA1799C-1E51-48D0-8E00-0B8755B846F6}">
      <dgm:prSet/>
      <dgm:spPr/>
      <dgm:t>
        <a:bodyPr/>
        <a:lstStyle/>
        <a:p>
          <a:endParaRPr lang="zh-CN" altLang="en-US"/>
        </a:p>
      </dgm:t>
    </dgm:pt>
    <dgm:pt modelId="{874C1AE5-3517-41E8-9BDB-C0F32E190EA2}" type="sibTrans" cxnId="{EBA1799C-1E51-48D0-8E00-0B8755B846F6}">
      <dgm:prSet/>
      <dgm:spPr/>
      <dgm:t>
        <a:bodyPr/>
        <a:lstStyle/>
        <a:p>
          <a:endParaRPr lang="zh-CN" altLang="en-US"/>
        </a:p>
      </dgm:t>
    </dgm:pt>
    <dgm:pt modelId="{236149D7-12EE-4154-9090-D955F08D81F3}">
      <dgm:prSet custT="1"/>
      <dgm:spPr>
        <a:solidFill>
          <a:schemeClr val="bg1">
            <a:alpha val="90000"/>
          </a:schemeClr>
        </a:solidFill>
        <a:ln>
          <a:solidFill>
            <a:schemeClr val="accent5">
              <a:lumMod val="60000"/>
              <a:lumOff val="40000"/>
            </a:schemeClr>
          </a:solidFill>
        </a:ln>
      </dgm:spPr>
      <dgm:t>
        <a:bodyPr/>
        <a:lstStyle/>
        <a:p>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1977</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年提出，</a:t>
          </a:r>
          <a:r>
            <a:rPr lang="zh-CN" sz="2000" dirty="0">
              <a:latin typeface="Times New Roman" panose="02020603050405020304" pitchFamily="18" charset="0"/>
              <a:ea typeface="黑体" panose="02010609060101010101" pitchFamily="49" charset="-122"/>
              <a:cs typeface="Times New Roman" panose="02020603050405020304" pitchFamily="18" charset="0"/>
            </a:rPr>
            <a:t>是使用最广泛的并被实现的公钥加密方法</a:t>
          </a:r>
        </a:p>
      </dgm:t>
    </dgm:pt>
    <dgm:pt modelId="{9236645B-0801-4FCA-B4E5-F4618CE28B12}" type="parTrans" cxnId="{BB296890-5E79-47BE-A921-27E71C0596D8}">
      <dgm:prSet/>
      <dgm:spPr/>
      <dgm:t>
        <a:bodyPr/>
        <a:lstStyle/>
        <a:p>
          <a:endParaRPr lang="zh-CN" altLang="en-US"/>
        </a:p>
      </dgm:t>
    </dgm:pt>
    <dgm:pt modelId="{C436B572-842B-4B3B-A4E7-F9F6903FE036}" type="sibTrans" cxnId="{BB296890-5E79-47BE-A921-27E71C0596D8}">
      <dgm:prSet/>
      <dgm:spPr/>
      <dgm:t>
        <a:bodyPr/>
        <a:lstStyle/>
        <a:p>
          <a:endParaRPr lang="zh-CN" altLang="en-US"/>
        </a:p>
      </dgm:t>
    </dgm:pt>
    <dgm:pt modelId="{54DCCE72-6E7B-4ED6-AF79-5E2ED6318C71}">
      <dgm:prSet custT="1"/>
      <dgm:spPr>
        <a:solidFill>
          <a:schemeClr val="bg1">
            <a:alpha val="90000"/>
          </a:schemeClr>
        </a:solidFill>
        <a:ln>
          <a:solidFill>
            <a:schemeClr val="accent5">
              <a:lumMod val="60000"/>
              <a:lumOff val="40000"/>
            </a:schemeClr>
          </a:solidFill>
        </a:ln>
      </dgm:spPr>
      <dgm:t>
        <a:bodyPr/>
        <a:lstStyle/>
        <a:p>
          <a:r>
            <a:rPr lang="zh-CN" sz="2000" dirty="0">
              <a:latin typeface="Times New Roman" panose="02020603050405020304" pitchFamily="18" charset="0"/>
              <a:ea typeface="黑体" panose="02010609060101010101" pitchFamily="49" charset="-122"/>
              <a:cs typeface="Times New Roman" panose="02020603050405020304" pitchFamily="18" charset="0"/>
            </a:rPr>
            <a:t>是一种分组密码，其明文和密文均是</a:t>
          </a:r>
          <a:r>
            <a:rPr lang="en-US" sz="2000" dirty="0">
              <a:latin typeface="Times New Roman" panose="02020603050405020304" pitchFamily="18" charset="0"/>
              <a:ea typeface="黑体" panose="02010609060101010101" pitchFamily="49" charset="-122"/>
              <a:cs typeface="Times New Roman" panose="02020603050405020304" pitchFamily="18" charset="0"/>
            </a:rPr>
            <a:t>0~n-1</a:t>
          </a:r>
          <a:r>
            <a:rPr lang="zh-CN" sz="2000" dirty="0">
              <a:latin typeface="Times New Roman" panose="02020603050405020304" pitchFamily="18" charset="0"/>
              <a:ea typeface="黑体" panose="02010609060101010101" pitchFamily="49" charset="-122"/>
              <a:cs typeface="Times New Roman" panose="02020603050405020304" pitchFamily="18" charset="0"/>
            </a:rPr>
            <a:t>之间的整数</a:t>
          </a:r>
        </a:p>
      </dgm:t>
    </dgm:pt>
    <dgm:pt modelId="{E67AD9B6-624A-4FD7-A416-40F2FCDBD0E3}" type="parTrans" cxnId="{E3333DFA-0BFC-4F4E-A1AA-959ECAB44BE3}">
      <dgm:prSet/>
      <dgm:spPr/>
      <dgm:t>
        <a:bodyPr/>
        <a:lstStyle/>
        <a:p>
          <a:endParaRPr lang="zh-CN" altLang="en-US"/>
        </a:p>
      </dgm:t>
    </dgm:pt>
    <dgm:pt modelId="{CBE6F2CA-DCB0-4B57-8AA4-83C91DDB4783}" type="sibTrans" cxnId="{E3333DFA-0BFC-4F4E-A1AA-959ECAB44BE3}">
      <dgm:prSet/>
      <dgm:spPr/>
      <dgm:t>
        <a:bodyPr/>
        <a:lstStyle/>
        <a:p>
          <a:endParaRPr lang="zh-CN" altLang="en-US"/>
        </a:p>
      </dgm:t>
    </dgm:pt>
    <dgm:pt modelId="{FE8F5DF0-5454-4668-B724-083F3BCA7F58}">
      <dgm:prSet custT="1"/>
      <dgm:spPr>
        <a:solidFill>
          <a:schemeClr val="bg1"/>
        </a:solidFill>
        <a:ln w="38100" cmpd="thickThin">
          <a:solidFill>
            <a:schemeClr val="accent5">
              <a:lumMod val="75000"/>
            </a:schemeClr>
          </a:solidFill>
        </a:ln>
      </dgm:spPr>
      <dgm:t>
        <a:bodyPr/>
        <a:lstStyle/>
        <a:p>
          <a:r>
            <a:rPr 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Diffie-Hellman</a:t>
          </a:r>
          <a:r>
            <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密钥协商</a:t>
          </a:r>
        </a:p>
      </dgm:t>
    </dgm:pt>
    <dgm:pt modelId="{1D9804D2-EEC5-439C-BDE7-10F07606DD8F}" type="parTrans" cxnId="{BC2C9F7C-1B16-4D75-818E-9D5195D3DC0F}">
      <dgm:prSet/>
      <dgm:spPr/>
      <dgm:t>
        <a:bodyPr/>
        <a:lstStyle/>
        <a:p>
          <a:endParaRPr lang="zh-CN" altLang="en-US"/>
        </a:p>
      </dgm:t>
    </dgm:pt>
    <dgm:pt modelId="{171F1B3A-6558-40B8-99F3-BB3E83CCE0A0}" type="sibTrans" cxnId="{BC2C9F7C-1B16-4D75-818E-9D5195D3DC0F}">
      <dgm:prSet/>
      <dgm:spPr/>
      <dgm:t>
        <a:bodyPr/>
        <a:lstStyle/>
        <a:p>
          <a:endParaRPr lang="zh-CN" altLang="en-US"/>
        </a:p>
      </dgm:t>
    </dgm:pt>
    <dgm:pt modelId="{042DAFAC-54B1-4A2B-8CD3-30A6F59B70C8}">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是两个用户能安全的交换密钥，以便在后续的通信中用该密钥对消息加密</a:t>
          </a:r>
        </a:p>
      </dgm:t>
    </dgm:pt>
    <dgm:pt modelId="{C64E5A7F-C697-44CC-977A-03B9A0D2D34A}" type="parTrans" cxnId="{5E93060E-1483-41D9-8632-C3BE1D8E3A82}">
      <dgm:prSet/>
      <dgm:spPr/>
      <dgm:t>
        <a:bodyPr/>
        <a:lstStyle/>
        <a:p>
          <a:endParaRPr lang="zh-CN" altLang="en-US"/>
        </a:p>
      </dgm:t>
    </dgm:pt>
    <dgm:pt modelId="{B2150FB2-5478-4F36-93D1-B08A9C29BB37}" type="sibTrans" cxnId="{5E93060E-1483-41D9-8632-C3BE1D8E3A82}">
      <dgm:prSet/>
      <dgm:spPr/>
      <dgm:t>
        <a:bodyPr/>
        <a:lstStyle/>
        <a:p>
          <a:endParaRPr lang="zh-CN" altLang="en-US"/>
        </a:p>
      </dgm:t>
    </dgm:pt>
    <dgm:pt modelId="{7A00A2AC-4982-4B2D-BE83-3BC72CB878F4}">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算法本身只限于进行密钥交换</a:t>
          </a:r>
        </a:p>
      </dgm:t>
    </dgm:pt>
    <dgm:pt modelId="{4475A5B0-E59C-4DE7-AC21-582CE3830B79}" type="parTrans" cxnId="{40D98FDB-4C6A-474C-B920-6DA22481C548}">
      <dgm:prSet/>
      <dgm:spPr/>
      <dgm:t>
        <a:bodyPr/>
        <a:lstStyle/>
        <a:p>
          <a:endParaRPr lang="zh-CN" altLang="en-US"/>
        </a:p>
      </dgm:t>
    </dgm:pt>
    <dgm:pt modelId="{D4BF2608-C535-4792-B033-49F3DF50A88A}" type="sibTrans" cxnId="{40D98FDB-4C6A-474C-B920-6DA22481C548}">
      <dgm:prSet/>
      <dgm:spPr/>
      <dgm:t>
        <a:bodyPr/>
        <a:lstStyle/>
        <a:p>
          <a:endParaRPr lang="zh-CN" altLang="en-US"/>
        </a:p>
      </dgm:t>
    </dgm:pt>
    <dgm:pt modelId="{2E957953-7745-47D5-B711-64C5ADCF9643}">
      <dgm:prSet custT="1"/>
      <dgm:spPr>
        <a:solidFill>
          <a:schemeClr val="bg1"/>
        </a:solidFill>
        <a:ln w="38100" cmpd="thickThin">
          <a:solidFill>
            <a:schemeClr val="accent5">
              <a:lumMod val="75000"/>
            </a:schemeClr>
          </a:solidFill>
        </a:ln>
      </dgm:spPr>
      <dgm:t>
        <a:bodyPr/>
        <a:lstStyle/>
        <a:p>
          <a:r>
            <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数字签名标准（</a:t>
          </a:r>
          <a:r>
            <a:rPr 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DSS</a:t>
          </a:r>
          <a:r>
            <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p>
      </dgm:t>
    </dgm:pt>
    <dgm:pt modelId="{E32C586E-93F1-4B72-890A-2B5D4ECB0AC7}" type="parTrans" cxnId="{255A0A9F-16D4-4EB1-A385-DD3CBDA46BF2}">
      <dgm:prSet/>
      <dgm:spPr/>
      <dgm:t>
        <a:bodyPr/>
        <a:lstStyle/>
        <a:p>
          <a:endParaRPr lang="zh-CN" altLang="en-US"/>
        </a:p>
      </dgm:t>
    </dgm:pt>
    <dgm:pt modelId="{2601A213-05D3-4FAA-BA05-2BCF65A2D90C}" type="sibTrans" cxnId="{255A0A9F-16D4-4EB1-A385-DD3CBDA46BF2}">
      <dgm:prSet/>
      <dgm:spPr/>
      <dgm:t>
        <a:bodyPr/>
        <a:lstStyle/>
        <a:p>
          <a:endParaRPr lang="zh-CN" altLang="en-US"/>
        </a:p>
      </dgm:t>
    </dgm:pt>
    <dgm:pt modelId="{52D3CC9E-4588-47EE-8EF0-81B3C290A252}">
      <dgm:prSet custT="1"/>
      <dgm:spPr>
        <a:solidFill>
          <a:schemeClr val="bg1">
            <a:alpha val="90000"/>
          </a:schemeClr>
        </a:solidFill>
        <a:ln>
          <a:solidFill>
            <a:schemeClr val="accent5">
              <a:lumMod val="60000"/>
              <a:lumOff val="40000"/>
            </a:schemeClr>
          </a:solidFill>
        </a:ln>
      </dgm:spPr>
      <dgm:t>
        <a:bodyPr/>
        <a:lstStyle/>
        <a:p>
          <a:r>
            <a:rPr lang="zh-CN" sz="2000" dirty="0">
              <a:latin typeface="Times New Roman" panose="02020603050405020304" pitchFamily="18" charset="0"/>
              <a:ea typeface="黑体" panose="02010609060101010101" pitchFamily="49" charset="-122"/>
              <a:cs typeface="Times New Roman" panose="02020603050405020304" pitchFamily="18" charset="0"/>
            </a:rPr>
            <a:t>仅提供</a:t>
          </a:r>
          <a:r>
            <a:rPr lang="en-US" sz="2000" dirty="0">
              <a:latin typeface="Times New Roman" panose="02020603050405020304" pitchFamily="18" charset="0"/>
              <a:ea typeface="黑体" panose="02010609060101010101" pitchFamily="49" charset="-122"/>
              <a:cs typeface="Times New Roman" panose="02020603050405020304" pitchFamily="18" charset="0"/>
            </a:rPr>
            <a:t>SHA-1</a:t>
          </a:r>
          <a:r>
            <a:rPr lang="zh-CN" sz="2000" dirty="0">
              <a:latin typeface="Times New Roman" panose="02020603050405020304" pitchFamily="18" charset="0"/>
              <a:ea typeface="黑体" panose="02010609060101010101" pitchFamily="49" charset="-122"/>
              <a:cs typeface="Times New Roman" panose="02020603050405020304" pitchFamily="18" charset="0"/>
            </a:rPr>
            <a:t>数字签名功能</a:t>
          </a:r>
        </a:p>
      </dgm:t>
    </dgm:pt>
    <dgm:pt modelId="{D19C1727-FB81-4C81-B69A-BA53C35EF780}" type="parTrans" cxnId="{A96E4044-29D8-402E-906D-2401386918F9}">
      <dgm:prSet/>
      <dgm:spPr/>
      <dgm:t>
        <a:bodyPr/>
        <a:lstStyle/>
        <a:p>
          <a:endParaRPr lang="zh-CN" altLang="en-US"/>
        </a:p>
      </dgm:t>
    </dgm:pt>
    <dgm:pt modelId="{AC3D9915-FF35-4B09-8EC0-F2E0DB5C6685}" type="sibTrans" cxnId="{A96E4044-29D8-402E-906D-2401386918F9}">
      <dgm:prSet/>
      <dgm:spPr/>
      <dgm:t>
        <a:bodyPr/>
        <a:lstStyle/>
        <a:p>
          <a:endParaRPr lang="zh-CN" altLang="en-US"/>
        </a:p>
      </dgm:t>
    </dgm:pt>
    <dgm:pt modelId="{318D49CE-C7FF-401F-A1A5-0B39EC6C77AA}">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不能用于加密和密钥分发</a:t>
          </a:r>
        </a:p>
      </dgm:t>
    </dgm:pt>
    <dgm:pt modelId="{3F46A3EE-39DF-40B5-8C50-CE139D7A52CC}" type="parTrans" cxnId="{90563BF2-7AA4-489D-948D-0FFEF01A0CDB}">
      <dgm:prSet/>
      <dgm:spPr/>
      <dgm:t>
        <a:bodyPr/>
        <a:lstStyle/>
        <a:p>
          <a:endParaRPr lang="zh-CN" altLang="en-US"/>
        </a:p>
      </dgm:t>
    </dgm:pt>
    <dgm:pt modelId="{FDAD9757-AB13-44E3-890D-B7A5DD9A489A}" type="sibTrans" cxnId="{90563BF2-7AA4-489D-948D-0FFEF01A0CDB}">
      <dgm:prSet/>
      <dgm:spPr/>
      <dgm:t>
        <a:bodyPr/>
        <a:lstStyle/>
        <a:p>
          <a:endParaRPr lang="zh-CN" altLang="en-US"/>
        </a:p>
      </dgm:t>
    </dgm:pt>
    <dgm:pt modelId="{FAF35339-2D0E-46D1-AE1D-EFB856AA038E}">
      <dgm:prSet custT="1"/>
      <dgm:spPr>
        <a:solidFill>
          <a:schemeClr val="bg1"/>
        </a:solidFill>
        <a:ln w="38100" cmpd="thickThin">
          <a:solidFill>
            <a:schemeClr val="accent5">
              <a:lumMod val="75000"/>
            </a:schemeClr>
          </a:solidFill>
        </a:ln>
      </dgm:spPr>
      <dgm:t>
        <a:bodyPr/>
        <a:lstStyle/>
        <a:p>
          <a:r>
            <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椭圆曲线密码学（</a:t>
          </a:r>
          <a:r>
            <a:rPr 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ECC</a:t>
          </a:r>
          <a:r>
            <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p>
      </dgm:t>
    </dgm:pt>
    <dgm:pt modelId="{3C0F6B72-D09A-41E8-BB27-177C22399CEA}" type="parTrans" cxnId="{544EC61F-B4CA-4E8E-91E8-BE15D8D23D96}">
      <dgm:prSet/>
      <dgm:spPr/>
      <dgm:t>
        <a:bodyPr/>
        <a:lstStyle/>
        <a:p>
          <a:endParaRPr lang="zh-CN" altLang="en-US"/>
        </a:p>
      </dgm:t>
    </dgm:pt>
    <dgm:pt modelId="{A11B1AB9-C0BE-4A63-ABF1-DD25E2606755}" type="sibTrans" cxnId="{544EC61F-B4CA-4E8E-91E8-BE15D8D23D96}">
      <dgm:prSet/>
      <dgm:spPr/>
      <dgm:t>
        <a:bodyPr/>
        <a:lstStyle/>
        <a:p>
          <a:endParaRPr lang="zh-CN" altLang="en-US"/>
        </a:p>
      </dgm:t>
    </dgm:pt>
    <dgm:pt modelId="{9952B0D2-106C-4995-A179-D81AE0173E39}">
      <dgm:prSet custT="1"/>
      <dgm:spPr>
        <a:solidFill>
          <a:schemeClr val="bg1">
            <a:alpha val="90000"/>
          </a:schemeClr>
        </a:solidFill>
        <a:ln>
          <a:solidFill>
            <a:schemeClr val="accent5">
              <a:lumMod val="60000"/>
              <a:lumOff val="40000"/>
            </a:schemeClr>
          </a:solidFill>
        </a:ln>
      </dgm:spPr>
      <dgm:t>
        <a:bodyPr/>
        <a:lstStyle/>
        <a:p>
          <a:r>
            <a:rPr lang="zh-CN" sz="2000" dirty="0">
              <a:latin typeface="Times New Roman" panose="02020603050405020304" pitchFamily="18" charset="0"/>
              <a:ea typeface="黑体" panose="02010609060101010101" pitchFamily="49" charset="-122"/>
              <a:cs typeface="Times New Roman" panose="02020603050405020304" pitchFamily="18" charset="0"/>
            </a:rPr>
            <a:t>像</a:t>
          </a:r>
          <a:r>
            <a:rPr lang="en-US" sz="2000" dirty="0">
              <a:latin typeface="Times New Roman" panose="02020603050405020304" pitchFamily="18" charset="0"/>
              <a:ea typeface="黑体" panose="02010609060101010101" pitchFamily="49" charset="-122"/>
              <a:cs typeface="Times New Roman" panose="02020603050405020304" pitchFamily="18" charset="0"/>
            </a:rPr>
            <a:t>RSA</a:t>
          </a:r>
          <a:r>
            <a:rPr lang="zh-CN" sz="2000" dirty="0">
              <a:latin typeface="Times New Roman" panose="02020603050405020304" pitchFamily="18" charset="0"/>
              <a:ea typeface="黑体" panose="02010609060101010101" pitchFamily="49" charset="-122"/>
              <a:cs typeface="Times New Roman" panose="02020603050405020304" pitchFamily="18" charset="0"/>
            </a:rPr>
            <a:t>一样安全，但是密钥要小得多</a:t>
          </a:r>
        </a:p>
      </dgm:t>
    </dgm:pt>
    <dgm:pt modelId="{A4B1FB79-AE70-48BA-BA3E-890F249A76B6}" type="parTrans" cxnId="{F0A627D8-8238-4E42-95A1-21AF211B3E58}">
      <dgm:prSet/>
      <dgm:spPr/>
      <dgm:t>
        <a:bodyPr/>
        <a:lstStyle/>
        <a:p>
          <a:endParaRPr lang="zh-CN" altLang="en-US"/>
        </a:p>
      </dgm:t>
    </dgm:pt>
    <dgm:pt modelId="{43149ABF-F9C2-41DF-913A-6D870ED72901}" type="sibTrans" cxnId="{F0A627D8-8238-4E42-95A1-21AF211B3E58}">
      <dgm:prSet/>
      <dgm:spPr/>
      <dgm:t>
        <a:bodyPr/>
        <a:lstStyle/>
        <a:p>
          <a:endParaRPr lang="zh-CN" altLang="en-US"/>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4" custScaleX="56359">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4" custScaleX="105133"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4" custScaleX="56359">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4" custScaleX="105133"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4" custScaleX="56359">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4" custScaleX="105133" custScaleY="117110">
        <dgm:presLayoutVars>
          <dgm:bulletEnabled val="1"/>
        </dgm:presLayoutVars>
      </dgm:prSet>
      <dgm:spPr/>
    </dgm:pt>
    <dgm:pt modelId="{25868BE5-0F4A-4146-9259-5EE57F3A056A}" type="pres">
      <dgm:prSet presAssocID="{2601A213-05D3-4FAA-BA05-2BCF65A2D90C}" presName="sp" presStyleCnt="0"/>
      <dgm:spPr/>
    </dgm:pt>
    <dgm:pt modelId="{E06A8C50-71B5-4502-A1D0-9DE284626DBA}" type="pres">
      <dgm:prSet presAssocID="{FAF35339-2D0E-46D1-AE1D-EFB856AA038E}" presName="linNode" presStyleCnt="0"/>
      <dgm:spPr/>
    </dgm:pt>
    <dgm:pt modelId="{E910D17E-DA19-4DB7-BA46-F97CDF879E04}" type="pres">
      <dgm:prSet presAssocID="{FAF35339-2D0E-46D1-AE1D-EFB856AA038E}" presName="parentText" presStyleLbl="node1" presStyleIdx="3" presStyleCnt="4" custScaleX="56359">
        <dgm:presLayoutVars>
          <dgm:chMax val="1"/>
          <dgm:bulletEnabled val="1"/>
        </dgm:presLayoutVars>
      </dgm:prSet>
      <dgm:spPr/>
    </dgm:pt>
    <dgm:pt modelId="{36783531-6CA3-4F25-925E-7899EC7DF234}" type="pres">
      <dgm:prSet presAssocID="{FAF35339-2D0E-46D1-AE1D-EFB856AA038E}" presName="descendantText" presStyleLbl="alignAccFollowNode1" presStyleIdx="3" presStyleCnt="4" custScaleX="105133"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544EC61F-B4CA-4E8E-91E8-BE15D8D23D96}" srcId="{6CAD4F6F-12DD-4936-88E4-E6593405DCB1}" destId="{FAF35339-2D0E-46D1-AE1D-EFB856AA038E}" srcOrd="3" destOrd="0" parTransId="{3C0F6B72-D09A-41E8-BB27-177C22399CEA}" sibTransId="{A11B1AB9-C0BE-4A63-ABF1-DD25E2606755}"/>
    <dgm:cxn modelId="{2456772B-F253-46ED-AC63-FC21143609C8}" type="presOf" srcId="{2E957953-7745-47D5-B711-64C5ADCF9643}" destId="{71477888-D753-4C40-8CA5-15C36455FF61}" srcOrd="0" destOrd="0"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F5800C83-5493-48F9-825A-EC363FA4053C}" type="presOf" srcId="{318D49CE-C7FF-401F-A1A5-0B39EC6C77AA}" destId="{57A2D72E-A1EE-4B0D-AF37-8903BE0D3BC2}" srcOrd="0" destOrd="1" presId="urn:microsoft.com/office/officeart/2005/8/layout/vList5"/>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6442B4B0-9E8E-41D5-B226-1776C717020E}" type="presOf" srcId="{9952B0D2-106C-4995-A179-D81AE0173E39}" destId="{36783531-6CA3-4F25-925E-7899EC7DF234}" srcOrd="0" destOrd="0" presId="urn:microsoft.com/office/officeart/2005/8/layout/vList5"/>
    <dgm:cxn modelId="{F733ACB5-4040-43EF-8920-C53187F8D474}" type="presOf" srcId="{52D3CC9E-4588-47EE-8EF0-81B3C290A252}" destId="{57A2D72E-A1EE-4B0D-AF37-8903BE0D3BC2}" srcOrd="0" destOrd="0" presId="urn:microsoft.com/office/officeart/2005/8/layout/vList5"/>
    <dgm:cxn modelId="{F79813B8-2C52-4B11-93AE-48E2DE7C3FDF}" type="presOf" srcId="{54DCCE72-6E7B-4ED6-AF79-5E2ED6318C71}" destId="{3199F239-1996-46A7-8A58-56E589EF32EA}" srcOrd="0" destOrd="1" presId="urn:microsoft.com/office/officeart/2005/8/layout/vList5"/>
    <dgm:cxn modelId="{55C9EEC2-4C26-4D1E-9074-4C20437F81CD}" type="presOf" srcId="{6CAD4F6F-12DD-4936-88E4-E6593405DCB1}" destId="{4FC264ED-989D-41CF-BE9A-E84DDB6D62FF}" srcOrd="0" destOrd="0" presId="urn:microsoft.com/office/officeart/2005/8/layout/vList5"/>
    <dgm:cxn modelId="{A3C150D4-9CCD-4632-A41D-B9B475DA990F}" type="presOf" srcId="{FAF35339-2D0E-46D1-AE1D-EFB856AA038E}" destId="{E910D17E-DA19-4DB7-BA46-F97CDF879E04}" srcOrd="0" destOrd="0" presId="urn:microsoft.com/office/officeart/2005/8/layout/vList5"/>
    <dgm:cxn modelId="{F0A627D8-8238-4E42-95A1-21AF211B3E58}" srcId="{FAF35339-2D0E-46D1-AE1D-EFB856AA038E}" destId="{9952B0D2-106C-4995-A179-D81AE0173E39}" srcOrd="0" destOrd="0" parTransId="{A4B1FB79-AE70-48BA-BA3E-890F249A76B6}" sibTransId="{43149ABF-F9C2-41DF-913A-6D870ED72901}"/>
    <dgm:cxn modelId="{0A5A8ADA-3992-4942-A3A3-0608CF3C6CC6}" type="presOf" srcId="{7A00A2AC-4982-4B2D-BE83-3BC72CB878F4}" destId="{C97EA34D-2B20-4A2E-B89E-F0B07DDC75FD}" srcOrd="0" destOrd="1" presId="urn:microsoft.com/office/officeart/2005/8/layout/vList5"/>
    <dgm:cxn modelId="{40D98FDB-4C6A-474C-B920-6DA22481C548}" srcId="{FE8F5DF0-5454-4668-B724-083F3BCA7F58}" destId="{7A00A2AC-4982-4B2D-BE83-3BC72CB878F4}" srcOrd="1" destOrd="0" parTransId="{4475A5B0-E59C-4DE7-AC21-582CE3830B79}" sibTransId="{D4BF2608-C535-4792-B033-49F3DF50A88A}"/>
    <dgm:cxn modelId="{96F7DDED-A979-48D2-A2E6-63B89F6D980C}" type="presOf" srcId="{042DAFAC-54B1-4A2B-8CD3-30A6F59B70C8}" destId="{C97EA34D-2B20-4A2E-B89E-F0B07DDC75FD}" srcOrd="0" destOrd="0" presId="urn:microsoft.com/office/officeart/2005/8/layout/vList5"/>
    <dgm:cxn modelId="{90563BF2-7AA4-489D-948D-0FFEF01A0CDB}" srcId="{2E957953-7745-47D5-B711-64C5ADCF9643}" destId="{318D49CE-C7FF-401F-A1A5-0B39EC6C77AA}" srcOrd="1" destOrd="0" parTransId="{3F46A3EE-39DF-40B5-8C50-CE139D7A52CC}" sibTransId="{FDAD9757-AB13-44E3-890D-B7A5DD9A489A}"/>
    <dgm:cxn modelId="{E3333DFA-0BFC-4F4E-A1AA-959ECAB44BE3}" srcId="{432A7359-68A8-4510-9A8A-AAD27EB04C00}" destId="{54DCCE72-6E7B-4ED6-AF79-5E2ED6318C71}" srcOrd="1" destOrd="0" parTransId="{E67AD9B6-624A-4FD7-A416-40F2FCDBD0E3}" sibTransId="{CBE6F2CA-DCB0-4B57-8AA4-83C91DDB4783}"/>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 modelId="{C1B40387-A321-46C0-A2AE-8A00F207D331}" type="presParOf" srcId="{4FC264ED-989D-41CF-BE9A-E84DDB6D62FF}" destId="{25868BE5-0F4A-4146-9259-5EE57F3A056A}" srcOrd="5" destOrd="0" presId="urn:microsoft.com/office/officeart/2005/8/layout/vList5"/>
    <dgm:cxn modelId="{87A2B9BB-C4A9-49D7-9E8F-0DEAC49DF598}" type="presParOf" srcId="{4FC264ED-989D-41CF-BE9A-E84DDB6D62FF}" destId="{E06A8C50-71B5-4502-A1D0-9DE284626DBA}" srcOrd="6" destOrd="0" presId="urn:microsoft.com/office/officeart/2005/8/layout/vList5"/>
    <dgm:cxn modelId="{61F2A46D-ABB2-4F53-8D10-7D9021347BFC}" type="presParOf" srcId="{E06A8C50-71B5-4502-A1D0-9DE284626DBA}" destId="{E910D17E-DA19-4DB7-BA46-F97CDF879E04}" srcOrd="0" destOrd="0" presId="urn:microsoft.com/office/officeart/2005/8/layout/vList5"/>
    <dgm:cxn modelId="{6A4E65A8-AE48-4331-B7D5-DC6BD545C7DF}" type="presParOf" srcId="{E06A8C50-71B5-4502-A1D0-9DE284626DBA}" destId="{36783531-6CA3-4F25-925E-7899EC7DF23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0578D3-EECB-9D41-8B18-B1A2D1BAF7DE}"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14F8EC4-8CDA-9741-BA30-EF5727A8ECFA}">
      <dgm:prSet custT="1"/>
      <dgm:spPr>
        <a:solidFill>
          <a:schemeClr val="accent5">
            <a:lumMod val="20000"/>
            <a:lumOff val="80000"/>
          </a:schemeClr>
        </a:solidFill>
      </dgm:spPr>
      <dgm:t>
        <a:bodyPr/>
        <a:lstStyle/>
        <a:p>
          <a:pPr rtl="0"/>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密码应用大多使用算法来生成随机数</a:t>
          </a:r>
          <a:endParaRPr 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B68D71CB-39CA-AF41-A235-83694771FD26}" type="parTrans" cxnId="{723D3523-849B-4C4B-96E4-14F09B7EF9D3}">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6E3D9093-7A0E-4D43-AD06-F9DBFC391B98}" type="sibTrans" cxnId="{723D3523-849B-4C4B-96E4-14F09B7EF9D3}">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8257D8E6-0CC2-AD40-A9D4-FBE84D6574E6}">
      <dgm:prSet custT="1"/>
      <dgm:spPr>
        <a:solidFill>
          <a:schemeClr val="accent5">
            <a:lumMod val="40000"/>
            <a:lumOff val="60000"/>
          </a:schemeClr>
        </a:solidFill>
      </dgm:spPr>
      <dgm:t>
        <a:bodyPr/>
        <a:lstStyle/>
        <a:p>
          <a:pPr rtl="0"/>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伪随机数是：</a:t>
          </a:r>
          <a:endParaRPr 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269077AB-E6EF-3D4C-BE1C-AFE0F796468A}" type="parTrans" cxnId="{34FCB5FA-9D38-0840-BCB4-C78BE888FF72}">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1085B07B-3CE0-C848-8A4E-98D0419F406F}" type="sibTrans" cxnId="{34FCB5FA-9D38-0840-BCB4-C78BE888FF72}">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7EE5F957-4D91-0846-8B04-FDCA07CDACAC}">
      <dgm:prSet custT="1"/>
      <dgm:spPr>
        <a:solidFill>
          <a:schemeClr val="accent5">
            <a:lumMod val="40000"/>
            <a:lumOff val="60000"/>
          </a:schemeClr>
        </a:solidFill>
      </dgm:spPr>
      <dgm:t>
        <a:bodyPr/>
        <a:lstStyle/>
        <a:p>
          <a:pPr rtl="0"/>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可以经受住随机性检验的序列</a:t>
          </a:r>
          <a:endParaRPr 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65265C0C-DC6A-C74A-B0F1-DEE37A058B57}" type="parTrans" cxnId="{BB6E5962-8C91-EE46-A4D1-65ED6FC36237}">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C2C6DCBB-558F-8346-B653-1DECE2F3E987}" type="sibTrans" cxnId="{BB6E5962-8C91-EE46-A4D1-65ED6FC36237}">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F81DEF6F-38F2-C44A-BA10-6D1897C73FCC}">
      <dgm:prSet custT="1"/>
      <dgm:spPr>
        <a:solidFill>
          <a:schemeClr val="accent5">
            <a:lumMod val="40000"/>
            <a:lumOff val="60000"/>
          </a:schemeClr>
        </a:solidFill>
      </dgm:spPr>
      <dgm:t>
        <a:bodyPr/>
        <a:lstStyle/>
        <a:p>
          <a:pPr rtl="0"/>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近乎于不可预测的</a:t>
          </a:r>
          <a:endParaRPr 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00421AB7-AC3A-6A47-8E45-D9DD5CC99678}" type="parTrans" cxnId="{E9D36111-6A4B-DA4D-AC07-474B0B16039A}">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81708670-6597-7F41-971C-7DC5E50E428B}" type="sibTrans" cxnId="{E9D36111-6A4B-DA4D-AC07-474B0B16039A}">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33BC23FF-3231-CD47-B763-E5E8CC7F7872}">
      <dgm:prSet custT="1"/>
      <dgm:spPr>
        <a:solidFill>
          <a:schemeClr val="accent5">
            <a:lumMod val="60000"/>
            <a:lumOff val="40000"/>
          </a:schemeClr>
        </a:solidFill>
      </dgm:spPr>
      <dgm:t>
        <a:bodyPr/>
        <a:lstStyle/>
        <a:p>
          <a:pPr rtl="0"/>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真随机数生成器</a:t>
          </a:r>
          <a:r>
            <a:rPr 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(TRNG):</a:t>
          </a:r>
        </a:p>
      </dgm:t>
    </dgm:pt>
    <dgm:pt modelId="{A4F992E6-C5D1-A147-9DF5-FDE3DDA99DE5}" type="parTrans" cxnId="{2D7A6D46-3096-AD4E-9ACB-C972A68D186C}">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B19E242C-62E6-054F-A82E-F3B5716A9894}" type="sibTrans" cxnId="{2D7A6D46-3096-AD4E-9ACB-C972A68D186C}">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565CF116-D0A9-E74F-9057-8C932C223EFB}">
      <dgm:prSet custT="1"/>
      <dgm:spPr>
        <a:solidFill>
          <a:schemeClr val="accent5">
            <a:lumMod val="60000"/>
            <a:lumOff val="40000"/>
          </a:schemeClr>
        </a:solidFill>
      </dgm:spPr>
      <dgm:t>
        <a:bodyPr/>
        <a:lstStyle/>
        <a:p>
          <a:pPr rtl="0"/>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利用不确定源生成随机数</a:t>
          </a:r>
          <a:endParaRPr 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3E53C5B3-749E-C947-AAD4-40823B38A976}" type="parTrans" cxnId="{07282AD3-6C65-884D-869B-6FD672110E0F}">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3DB6455D-F5BC-7540-AEA6-076A7F9DE64F}" type="sibTrans" cxnId="{07282AD3-6C65-884D-869B-6FD672110E0F}">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BC83D6C5-3670-1E45-98DD-21623A98A437}">
      <dgm:prSet custT="1"/>
      <dgm:spPr>
        <a:solidFill>
          <a:schemeClr val="accent5">
            <a:lumMod val="60000"/>
            <a:lumOff val="40000"/>
          </a:schemeClr>
        </a:solidFill>
      </dgm:spPr>
      <dgm:t>
        <a:bodyPr/>
        <a:lstStyle/>
        <a:p>
          <a:pPr rtl="0"/>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大部分通过测量不可预测的自然过程：</a:t>
          </a:r>
          <a:endParaRPr 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DDED02CD-089C-624E-8D7B-BE3A294378A2}" type="parTrans" cxnId="{B8CFC080-A15F-7144-BF83-DA0CC652D0C7}">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BAA0ED5C-A111-104C-A78D-139843C54FDC}" type="sibTrans" cxnId="{B8CFC080-A15F-7144-BF83-DA0CC652D0C7}">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24EE12EB-7621-284B-9312-1E0B3069F7F5}">
      <dgm:prSet custT="1"/>
      <dgm:spPr>
        <a:solidFill>
          <a:schemeClr val="accent5">
            <a:lumMod val="60000"/>
            <a:lumOff val="40000"/>
          </a:schemeClr>
        </a:solidFill>
      </dgm:spPr>
      <dgm:t>
        <a:bodyPr/>
        <a:lstStyle/>
        <a:p>
          <a:pPr rtl="0"/>
          <a:r>
            <a:rPr 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e.g. </a:t>
          </a:r>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电离辐射、气体放电、漏电电容</a:t>
          </a:r>
          <a:endParaRPr 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18C630B3-7295-9D4A-832F-E5543B368A6E}" type="parTrans" cxnId="{DD1A035C-D163-5D49-9B35-98272D2DACB5}">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C7FD6117-697D-0843-BC82-3466B7A3B7D0}" type="sibTrans" cxnId="{DD1A035C-D163-5D49-9B35-98272D2DACB5}">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DDED0464-5ACB-AD43-B27B-EC9DBB9B71B8}">
      <dgm:prSet custT="1"/>
      <dgm:spPr>
        <a:solidFill>
          <a:schemeClr val="accent5">
            <a:lumMod val="20000"/>
            <a:lumOff val="80000"/>
          </a:schemeClr>
        </a:solidFill>
      </dgm:spPr>
      <dgm:t>
        <a:bodyPr/>
        <a:lstStyle/>
        <a:p>
          <a:pPr rtl="0"/>
          <a:r>
            <a:rPr lang="zh-CN" alt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这些算法是确定的，所以产生的序列并非是统计随机的</a:t>
          </a:r>
          <a:endParaRPr lang="en-US" sz="2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CEECAD9B-E50C-B04B-844C-32EA9A833F3D}" type="sibTrans" cxnId="{5D994409-8587-D24A-93B9-E4272AEEA551}">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2C931028-2351-5640-B66B-216A1A391A22}" type="parTrans" cxnId="{5D994409-8587-D24A-93B9-E4272AEEA551}">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EECBD356-3233-4405-852B-38B4A10164F0}" type="pres">
      <dgm:prSet presAssocID="{DC0578D3-EECB-9D41-8B18-B1A2D1BAF7DE}" presName="outerComposite" presStyleCnt="0">
        <dgm:presLayoutVars>
          <dgm:chMax val="5"/>
          <dgm:dir/>
          <dgm:resizeHandles val="exact"/>
        </dgm:presLayoutVars>
      </dgm:prSet>
      <dgm:spPr/>
    </dgm:pt>
    <dgm:pt modelId="{3CA6F69A-4118-4E7F-B387-4FDA28FA108B}" type="pres">
      <dgm:prSet presAssocID="{DC0578D3-EECB-9D41-8B18-B1A2D1BAF7DE}" presName="dummyMaxCanvas" presStyleCnt="0">
        <dgm:presLayoutVars/>
      </dgm:prSet>
      <dgm:spPr/>
    </dgm:pt>
    <dgm:pt modelId="{FA3377BC-86F6-4AD5-BBE6-A1532278E18C}" type="pres">
      <dgm:prSet presAssocID="{DC0578D3-EECB-9D41-8B18-B1A2D1BAF7DE}" presName="ThreeNodes_1" presStyleLbl="node1" presStyleIdx="0" presStyleCnt="3">
        <dgm:presLayoutVars>
          <dgm:bulletEnabled val="1"/>
        </dgm:presLayoutVars>
      </dgm:prSet>
      <dgm:spPr/>
    </dgm:pt>
    <dgm:pt modelId="{1DA333C8-602C-4C70-BC14-DB52C1BB492E}" type="pres">
      <dgm:prSet presAssocID="{DC0578D3-EECB-9D41-8B18-B1A2D1BAF7DE}" presName="ThreeNodes_2" presStyleLbl="node1" presStyleIdx="1" presStyleCnt="3" custLinFactNeighborX="0" custLinFactNeighborY="-8267">
        <dgm:presLayoutVars>
          <dgm:bulletEnabled val="1"/>
        </dgm:presLayoutVars>
      </dgm:prSet>
      <dgm:spPr/>
    </dgm:pt>
    <dgm:pt modelId="{BD7E0787-4E63-4B8D-8F06-7F05121AF507}" type="pres">
      <dgm:prSet presAssocID="{DC0578D3-EECB-9D41-8B18-B1A2D1BAF7DE}" presName="ThreeNodes_3" presStyleLbl="node1" presStyleIdx="2" presStyleCnt="3" custScaleY="127982" custLinFactNeighborX="-360" custLinFactNeighborY="11122">
        <dgm:presLayoutVars>
          <dgm:bulletEnabled val="1"/>
        </dgm:presLayoutVars>
      </dgm:prSet>
      <dgm:spPr/>
    </dgm:pt>
    <dgm:pt modelId="{B37BE39F-16F7-4B26-89D8-6A8A4E50B72F}" type="pres">
      <dgm:prSet presAssocID="{DC0578D3-EECB-9D41-8B18-B1A2D1BAF7DE}" presName="ThreeConn_1-2" presStyleLbl="fgAccFollowNode1" presStyleIdx="0" presStyleCnt="2">
        <dgm:presLayoutVars>
          <dgm:bulletEnabled val="1"/>
        </dgm:presLayoutVars>
      </dgm:prSet>
      <dgm:spPr/>
    </dgm:pt>
    <dgm:pt modelId="{26CCB9B5-CF31-46CC-90B3-1FB96BFA7EF7}" type="pres">
      <dgm:prSet presAssocID="{DC0578D3-EECB-9D41-8B18-B1A2D1BAF7DE}" presName="ThreeConn_2-3" presStyleLbl="fgAccFollowNode1" presStyleIdx="1" presStyleCnt="2">
        <dgm:presLayoutVars>
          <dgm:bulletEnabled val="1"/>
        </dgm:presLayoutVars>
      </dgm:prSet>
      <dgm:spPr/>
    </dgm:pt>
    <dgm:pt modelId="{A376A156-8E28-4453-B873-5A0723AB8967}" type="pres">
      <dgm:prSet presAssocID="{DC0578D3-EECB-9D41-8B18-B1A2D1BAF7DE}" presName="ThreeNodes_1_text" presStyleLbl="node1" presStyleIdx="2" presStyleCnt="3">
        <dgm:presLayoutVars>
          <dgm:bulletEnabled val="1"/>
        </dgm:presLayoutVars>
      </dgm:prSet>
      <dgm:spPr/>
    </dgm:pt>
    <dgm:pt modelId="{C8C57724-0566-4AE4-A36A-54340146A3F3}" type="pres">
      <dgm:prSet presAssocID="{DC0578D3-EECB-9D41-8B18-B1A2D1BAF7DE}" presName="ThreeNodes_2_text" presStyleLbl="node1" presStyleIdx="2" presStyleCnt="3">
        <dgm:presLayoutVars>
          <dgm:bulletEnabled val="1"/>
        </dgm:presLayoutVars>
      </dgm:prSet>
      <dgm:spPr/>
    </dgm:pt>
    <dgm:pt modelId="{C5533268-442D-4AE2-82A1-C118F57DAE90}" type="pres">
      <dgm:prSet presAssocID="{DC0578D3-EECB-9D41-8B18-B1A2D1BAF7DE}" presName="ThreeNodes_3_text" presStyleLbl="node1" presStyleIdx="2" presStyleCnt="3">
        <dgm:presLayoutVars>
          <dgm:bulletEnabled val="1"/>
        </dgm:presLayoutVars>
      </dgm:prSet>
      <dgm:spPr/>
    </dgm:pt>
  </dgm:ptLst>
  <dgm:cxnLst>
    <dgm:cxn modelId="{5D994409-8587-D24A-93B9-E4272AEEA551}" srcId="{214F8EC4-8CDA-9741-BA30-EF5727A8ECFA}" destId="{DDED0464-5ACB-AD43-B27B-EC9DBB9B71B8}" srcOrd="0" destOrd="0" parTransId="{2C931028-2351-5640-B66B-216A1A391A22}" sibTransId="{CEECAD9B-E50C-B04B-844C-32EA9A833F3D}"/>
    <dgm:cxn modelId="{E9D36111-6A4B-DA4D-AC07-474B0B16039A}" srcId="{8257D8E6-0CC2-AD40-A9D4-FBE84D6574E6}" destId="{F81DEF6F-38F2-C44A-BA10-6D1897C73FCC}" srcOrd="1" destOrd="0" parTransId="{00421AB7-AC3A-6A47-8E45-D9DD5CC99678}" sibTransId="{81708670-6597-7F41-971C-7DC5E50E428B}"/>
    <dgm:cxn modelId="{F9BFB817-B7E0-4F0E-BD91-3C9BE3BC7AC7}" type="presOf" srcId="{DDED0464-5ACB-AD43-B27B-EC9DBB9B71B8}" destId="{A376A156-8E28-4453-B873-5A0723AB8967}" srcOrd="1" destOrd="1" presId="urn:microsoft.com/office/officeart/2005/8/layout/vProcess5"/>
    <dgm:cxn modelId="{723D3523-849B-4C4B-96E4-14F09B7EF9D3}" srcId="{DC0578D3-EECB-9D41-8B18-B1A2D1BAF7DE}" destId="{214F8EC4-8CDA-9741-BA30-EF5727A8ECFA}" srcOrd="0" destOrd="0" parTransId="{B68D71CB-39CA-AF41-A235-83694771FD26}" sibTransId="{6E3D9093-7A0E-4D43-AD06-F9DBFC391B98}"/>
    <dgm:cxn modelId="{1036922F-C1F1-43D0-BEBF-E48601052609}" type="presOf" srcId="{8257D8E6-0CC2-AD40-A9D4-FBE84D6574E6}" destId="{C8C57724-0566-4AE4-A36A-54340146A3F3}" srcOrd="1" destOrd="0" presId="urn:microsoft.com/office/officeart/2005/8/layout/vProcess5"/>
    <dgm:cxn modelId="{C46FF93B-34A8-4962-8B98-A0D292CDD956}" type="presOf" srcId="{BC83D6C5-3670-1E45-98DD-21623A98A437}" destId="{BD7E0787-4E63-4B8D-8F06-7F05121AF507}" srcOrd="0" destOrd="2" presId="urn:microsoft.com/office/officeart/2005/8/layout/vProcess5"/>
    <dgm:cxn modelId="{DD1A035C-D163-5D49-9B35-98272D2DACB5}" srcId="{BC83D6C5-3670-1E45-98DD-21623A98A437}" destId="{24EE12EB-7621-284B-9312-1E0B3069F7F5}" srcOrd="0" destOrd="0" parTransId="{18C630B3-7295-9D4A-832F-E5543B368A6E}" sibTransId="{C7FD6117-697D-0843-BC82-3466B7A3B7D0}"/>
    <dgm:cxn modelId="{BB6E5962-8C91-EE46-A4D1-65ED6FC36237}" srcId="{8257D8E6-0CC2-AD40-A9D4-FBE84D6574E6}" destId="{7EE5F957-4D91-0846-8B04-FDCA07CDACAC}" srcOrd="0" destOrd="0" parTransId="{65265C0C-DC6A-C74A-B0F1-DEE37A058B57}" sibTransId="{C2C6DCBB-558F-8346-B653-1DECE2F3E987}"/>
    <dgm:cxn modelId="{70A3B643-893E-4EC5-8798-F831ED00C241}" type="presOf" srcId="{6E3D9093-7A0E-4D43-AD06-F9DBFC391B98}" destId="{B37BE39F-16F7-4B26-89D8-6A8A4E50B72F}" srcOrd="0" destOrd="0" presId="urn:microsoft.com/office/officeart/2005/8/layout/vProcess5"/>
    <dgm:cxn modelId="{2248AC65-BBCD-4D01-8F3B-DA888B7EA536}" type="presOf" srcId="{DC0578D3-EECB-9D41-8B18-B1A2D1BAF7DE}" destId="{EECBD356-3233-4405-852B-38B4A10164F0}" srcOrd="0" destOrd="0" presId="urn:microsoft.com/office/officeart/2005/8/layout/vProcess5"/>
    <dgm:cxn modelId="{2D7A6D46-3096-AD4E-9ACB-C972A68D186C}" srcId="{DC0578D3-EECB-9D41-8B18-B1A2D1BAF7DE}" destId="{33BC23FF-3231-CD47-B763-E5E8CC7F7872}" srcOrd="2" destOrd="0" parTransId="{A4F992E6-C5D1-A147-9DF5-FDE3DDA99DE5}" sibTransId="{B19E242C-62E6-054F-A82E-F3B5716A9894}"/>
    <dgm:cxn modelId="{3B9AB048-ACDD-46E0-82B4-E63768E6D7D4}" type="presOf" srcId="{33BC23FF-3231-CD47-B763-E5E8CC7F7872}" destId="{C5533268-442D-4AE2-82A1-C118F57DAE90}" srcOrd="1" destOrd="0" presId="urn:microsoft.com/office/officeart/2005/8/layout/vProcess5"/>
    <dgm:cxn modelId="{95846B4E-B58B-4CA5-9A9B-E7684F84FE9F}" type="presOf" srcId="{33BC23FF-3231-CD47-B763-E5E8CC7F7872}" destId="{BD7E0787-4E63-4B8D-8F06-7F05121AF507}" srcOrd="0" destOrd="0" presId="urn:microsoft.com/office/officeart/2005/8/layout/vProcess5"/>
    <dgm:cxn modelId="{48BEC170-32A3-48F2-A8AA-2A773A575B0D}" type="presOf" srcId="{F81DEF6F-38F2-C44A-BA10-6D1897C73FCC}" destId="{1DA333C8-602C-4C70-BC14-DB52C1BB492E}" srcOrd="0" destOrd="2" presId="urn:microsoft.com/office/officeart/2005/8/layout/vProcess5"/>
    <dgm:cxn modelId="{571C7154-9647-42A0-9A81-62DD581D97C8}" type="presOf" srcId="{8257D8E6-0CC2-AD40-A9D4-FBE84D6574E6}" destId="{1DA333C8-602C-4C70-BC14-DB52C1BB492E}" srcOrd="0" destOrd="0" presId="urn:microsoft.com/office/officeart/2005/8/layout/vProcess5"/>
    <dgm:cxn modelId="{4E6B2477-AC2A-4D47-AF5C-BF1272373FD2}" type="presOf" srcId="{7EE5F957-4D91-0846-8B04-FDCA07CDACAC}" destId="{C8C57724-0566-4AE4-A36A-54340146A3F3}" srcOrd="1" destOrd="1" presId="urn:microsoft.com/office/officeart/2005/8/layout/vProcess5"/>
    <dgm:cxn modelId="{B8CFC080-A15F-7144-BF83-DA0CC652D0C7}" srcId="{33BC23FF-3231-CD47-B763-E5E8CC7F7872}" destId="{BC83D6C5-3670-1E45-98DD-21623A98A437}" srcOrd="1" destOrd="0" parTransId="{DDED02CD-089C-624E-8D7B-BE3A294378A2}" sibTransId="{BAA0ED5C-A111-104C-A78D-139843C54FDC}"/>
    <dgm:cxn modelId="{59EE988B-84CD-4EF6-B777-7EC9D18B65D1}" type="presOf" srcId="{214F8EC4-8CDA-9741-BA30-EF5727A8ECFA}" destId="{FA3377BC-86F6-4AD5-BBE6-A1532278E18C}" srcOrd="0" destOrd="0" presId="urn:microsoft.com/office/officeart/2005/8/layout/vProcess5"/>
    <dgm:cxn modelId="{C2C9649D-95D9-4F85-9E1A-8785AAF0586B}" type="presOf" srcId="{1085B07B-3CE0-C848-8A4E-98D0419F406F}" destId="{26CCB9B5-CF31-46CC-90B3-1FB96BFA7EF7}" srcOrd="0" destOrd="0" presId="urn:microsoft.com/office/officeart/2005/8/layout/vProcess5"/>
    <dgm:cxn modelId="{788A70A4-4592-41E1-B30B-4F95A98620C0}" type="presOf" srcId="{BC83D6C5-3670-1E45-98DD-21623A98A437}" destId="{C5533268-442D-4AE2-82A1-C118F57DAE90}" srcOrd="1" destOrd="2" presId="urn:microsoft.com/office/officeart/2005/8/layout/vProcess5"/>
    <dgm:cxn modelId="{9700D6B9-28DD-42F5-8028-8C9B90850E78}" type="presOf" srcId="{214F8EC4-8CDA-9741-BA30-EF5727A8ECFA}" destId="{A376A156-8E28-4453-B873-5A0723AB8967}" srcOrd="1" destOrd="0" presId="urn:microsoft.com/office/officeart/2005/8/layout/vProcess5"/>
    <dgm:cxn modelId="{0585F9BD-5233-43C2-82AD-2AB53774312B}" type="presOf" srcId="{7EE5F957-4D91-0846-8B04-FDCA07CDACAC}" destId="{1DA333C8-602C-4C70-BC14-DB52C1BB492E}" srcOrd="0" destOrd="1" presId="urn:microsoft.com/office/officeart/2005/8/layout/vProcess5"/>
    <dgm:cxn modelId="{06FFE6BE-0C27-405F-86EA-EC1FB5C7A602}" type="presOf" srcId="{24EE12EB-7621-284B-9312-1E0B3069F7F5}" destId="{BD7E0787-4E63-4B8D-8F06-7F05121AF507}" srcOrd="0" destOrd="3" presId="urn:microsoft.com/office/officeart/2005/8/layout/vProcess5"/>
    <dgm:cxn modelId="{07282AD3-6C65-884D-869B-6FD672110E0F}" srcId="{33BC23FF-3231-CD47-B763-E5E8CC7F7872}" destId="{565CF116-D0A9-E74F-9057-8C932C223EFB}" srcOrd="0" destOrd="0" parTransId="{3E53C5B3-749E-C947-AAD4-40823B38A976}" sibTransId="{3DB6455D-F5BC-7540-AEA6-076A7F9DE64F}"/>
    <dgm:cxn modelId="{200CF4D5-4990-410E-9215-38CC816B063D}" type="presOf" srcId="{565CF116-D0A9-E74F-9057-8C932C223EFB}" destId="{C5533268-442D-4AE2-82A1-C118F57DAE90}" srcOrd="1" destOrd="1" presId="urn:microsoft.com/office/officeart/2005/8/layout/vProcess5"/>
    <dgm:cxn modelId="{CC55D9D6-1B67-4272-A3A8-96F9AF2B5FF3}" type="presOf" srcId="{24EE12EB-7621-284B-9312-1E0B3069F7F5}" destId="{C5533268-442D-4AE2-82A1-C118F57DAE90}" srcOrd="1" destOrd="3" presId="urn:microsoft.com/office/officeart/2005/8/layout/vProcess5"/>
    <dgm:cxn modelId="{EDE18CDB-292B-473E-98CD-9A34849B6FA3}" type="presOf" srcId="{DDED0464-5ACB-AD43-B27B-EC9DBB9B71B8}" destId="{FA3377BC-86F6-4AD5-BBE6-A1532278E18C}" srcOrd="0" destOrd="1" presId="urn:microsoft.com/office/officeart/2005/8/layout/vProcess5"/>
    <dgm:cxn modelId="{A957E9E2-FC66-4866-B482-EB38C36802B4}" type="presOf" srcId="{F81DEF6F-38F2-C44A-BA10-6D1897C73FCC}" destId="{C8C57724-0566-4AE4-A36A-54340146A3F3}" srcOrd="1" destOrd="2" presId="urn:microsoft.com/office/officeart/2005/8/layout/vProcess5"/>
    <dgm:cxn modelId="{7124F2EE-49AD-4729-B80B-4005B9C9218C}" type="presOf" srcId="{565CF116-D0A9-E74F-9057-8C932C223EFB}" destId="{BD7E0787-4E63-4B8D-8F06-7F05121AF507}" srcOrd="0" destOrd="1" presId="urn:microsoft.com/office/officeart/2005/8/layout/vProcess5"/>
    <dgm:cxn modelId="{34FCB5FA-9D38-0840-BCB4-C78BE888FF72}" srcId="{DC0578D3-EECB-9D41-8B18-B1A2D1BAF7DE}" destId="{8257D8E6-0CC2-AD40-A9D4-FBE84D6574E6}" srcOrd="1" destOrd="0" parTransId="{269077AB-E6EF-3D4C-BE1C-AFE0F796468A}" sibTransId="{1085B07B-3CE0-C848-8A4E-98D0419F406F}"/>
    <dgm:cxn modelId="{20E63F17-7C64-4DBB-8D29-1ECEC8FF1510}" type="presParOf" srcId="{EECBD356-3233-4405-852B-38B4A10164F0}" destId="{3CA6F69A-4118-4E7F-B387-4FDA28FA108B}" srcOrd="0" destOrd="0" presId="urn:microsoft.com/office/officeart/2005/8/layout/vProcess5"/>
    <dgm:cxn modelId="{40AEAF58-49B3-4A86-956B-05BC25AFBC49}" type="presParOf" srcId="{EECBD356-3233-4405-852B-38B4A10164F0}" destId="{FA3377BC-86F6-4AD5-BBE6-A1532278E18C}" srcOrd="1" destOrd="0" presId="urn:microsoft.com/office/officeart/2005/8/layout/vProcess5"/>
    <dgm:cxn modelId="{2A2E2CE1-9BC5-4CD7-9077-8E80C7DDE29B}" type="presParOf" srcId="{EECBD356-3233-4405-852B-38B4A10164F0}" destId="{1DA333C8-602C-4C70-BC14-DB52C1BB492E}" srcOrd="2" destOrd="0" presId="urn:microsoft.com/office/officeart/2005/8/layout/vProcess5"/>
    <dgm:cxn modelId="{3592D5F5-7692-4D99-A256-D077CA588A98}" type="presParOf" srcId="{EECBD356-3233-4405-852B-38B4A10164F0}" destId="{BD7E0787-4E63-4B8D-8F06-7F05121AF507}" srcOrd="3" destOrd="0" presId="urn:microsoft.com/office/officeart/2005/8/layout/vProcess5"/>
    <dgm:cxn modelId="{7E139288-6B4E-4A1F-9409-94DCCD8F5752}" type="presParOf" srcId="{EECBD356-3233-4405-852B-38B4A10164F0}" destId="{B37BE39F-16F7-4B26-89D8-6A8A4E50B72F}" srcOrd="4" destOrd="0" presId="urn:microsoft.com/office/officeart/2005/8/layout/vProcess5"/>
    <dgm:cxn modelId="{CDD60E19-CF3B-4DA3-9467-88F58657F07D}" type="presParOf" srcId="{EECBD356-3233-4405-852B-38B4A10164F0}" destId="{26CCB9B5-CF31-46CC-90B3-1FB96BFA7EF7}" srcOrd="5" destOrd="0" presId="urn:microsoft.com/office/officeart/2005/8/layout/vProcess5"/>
    <dgm:cxn modelId="{D953D970-6393-4181-A521-A474298F0E62}" type="presParOf" srcId="{EECBD356-3233-4405-852B-38B4A10164F0}" destId="{A376A156-8E28-4453-B873-5A0723AB8967}" srcOrd="6" destOrd="0" presId="urn:microsoft.com/office/officeart/2005/8/layout/vProcess5"/>
    <dgm:cxn modelId="{071E11C9-EFF5-406B-A270-BAA6730F8CF7}" type="presParOf" srcId="{EECBD356-3233-4405-852B-38B4A10164F0}" destId="{C8C57724-0566-4AE4-A36A-54340146A3F3}" srcOrd="7" destOrd="0" presId="urn:microsoft.com/office/officeart/2005/8/layout/vProcess5"/>
    <dgm:cxn modelId="{15ABD4FD-4930-4683-B18A-A1CA7524F6C6}" type="presParOf" srcId="{EECBD356-3233-4405-852B-38B4A10164F0}" destId="{C5533268-442D-4AE2-82A1-C118F57DAE9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34A9A-05A4-40A9-AD88-15E7A129F83C}">
      <dsp:nvSpPr>
        <dsp:cNvPr id="0" name=""/>
        <dsp:cNvSpPr/>
      </dsp:nvSpPr>
      <dsp:spPr>
        <a:xfrm>
          <a:off x="2862" y="0"/>
          <a:ext cx="4707008" cy="3265171"/>
        </a:xfrm>
        <a:prstGeom prst="homePlate">
          <a:avLst>
            <a:gd name="adj" fmla="val 25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8867" tIns="60960" rIns="715467" bIns="60960" numCol="1" spcCol="1270" anchor="t" anchorCtr="0">
          <a:noAutofit/>
        </a:bodyPr>
        <a:lstStyle/>
        <a:p>
          <a:pPr marL="0" lvl="0" indent="0" algn="l" defTabSz="1066800" rtl="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安全散列函数的攻击：</a:t>
          </a:r>
          <a:endParaRPr lang="en-US" sz="2400" kern="1200" dirty="0">
            <a:solidFill>
              <a:sysClr val="windowText" lastClr="000000"/>
            </a:solidFill>
            <a:latin typeface="黑体" panose="02010609060101010101" pitchFamily="49" charset="-122"/>
            <a:ea typeface="黑体" panose="02010609060101010101" pitchFamily="49" charset="-122"/>
          </a:endParaRPr>
        </a:p>
        <a:p>
          <a:pPr marL="228600" lvl="1" indent="-228600" algn="l" defTabSz="889000" rtl="0">
            <a:lnSpc>
              <a:spcPct val="120000"/>
            </a:lnSpc>
            <a:spcBef>
              <a:spcPct val="0"/>
            </a:spcBef>
            <a:spcAft>
              <a:spcPct val="15000"/>
            </a:spcAft>
            <a:buChar char="•"/>
          </a:pPr>
          <a:r>
            <a:rPr lang="zh-CN" altLang="en-US" sz="2000" kern="1200" dirty="0">
              <a:solidFill>
                <a:sysClr val="windowText" lastClr="000000"/>
              </a:solidFill>
              <a:latin typeface="黑体" panose="02010609060101010101" pitchFamily="49" charset="-122"/>
              <a:ea typeface="黑体" panose="02010609060101010101" pitchFamily="49" charset="-122"/>
            </a:rPr>
            <a:t>密码分析：利用算法逻辑上弱点</a:t>
          </a:r>
          <a:endParaRPr lang="en-US" sz="2000" kern="1200" dirty="0">
            <a:solidFill>
              <a:sysClr val="windowText" lastClr="000000"/>
            </a:solidFill>
            <a:latin typeface="黑体" panose="02010609060101010101" pitchFamily="49" charset="-122"/>
            <a:ea typeface="黑体" panose="02010609060101010101" pitchFamily="49" charset="-122"/>
          </a:endParaRPr>
        </a:p>
        <a:p>
          <a:pPr marL="228600" lvl="1" indent="-228600" algn="l" defTabSz="889000" rtl="0">
            <a:lnSpc>
              <a:spcPct val="120000"/>
            </a:lnSpc>
            <a:spcBef>
              <a:spcPct val="0"/>
            </a:spcBef>
            <a:spcAft>
              <a:spcPct val="15000"/>
            </a:spcAft>
            <a:buChar char="•"/>
          </a:pPr>
          <a:r>
            <a:rPr lang="zh-CN" altLang="en-US" sz="2000" kern="1200" dirty="0">
              <a:solidFill>
                <a:sysClr val="windowText" lastClr="000000"/>
              </a:solidFill>
              <a:latin typeface="黑体" panose="02010609060101010101" pitchFamily="49" charset="-122"/>
              <a:ea typeface="黑体" panose="02010609060101010101" pitchFamily="49" charset="-122"/>
            </a:rPr>
            <a:t>蛮力攻击：散列函数的抗蛮力攻击能力仅仅依赖于算法所产生的散列码长度</a:t>
          </a:r>
          <a:endParaRPr lang="en-US" sz="2000" kern="1200" dirty="0">
            <a:solidFill>
              <a:sysClr val="windowText" lastClr="000000"/>
            </a:solidFill>
            <a:latin typeface="黑体" panose="02010609060101010101" pitchFamily="49" charset="-122"/>
            <a:ea typeface="黑体" panose="02010609060101010101" pitchFamily="49" charset="-122"/>
          </a:endParaRPr>
        </a:p>
      </dsp:txBody>
      <dsp:txXfrm>
        <a:off x="2862" y="0"/>
        <a:ext cx="4298862" cy="3265171"/>
      </dsp:txXfrm>
    </dsp:sp>
    <dsp:sp modelId="{B1BE3253-0789-45DF-B344-4A20C2767D27}">
      <dsp:nvSpPr>
        <dsp:cNvPr id="0" name=""/>
        <dsp:cNvSpPr/>
      </dsp:nvSpPr>
      <dsp:spPr>
        <a:xfrm>
          <a:off x="3695822" y="0"/>
          <a:ext cx="3839896" cy="3265171"/>
        </a:xfrm>
        <a:prstGeom prst="chevron">
          <a:avLst>
            <a:gd name="adj" fmla="val 25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8867" tIns="60960" rIns="178867" bIns="6096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安全散列算法（</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SHA</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）已成为使用最广泛的散列算法。</a:t>
          </a:r>
          <a:endParaRPr 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4512115" y="0"/>
        <a:ext cx="2207310" cy="3265171"/>
      </dsp:txXfrm>
    </dsp:sp>
    <dsp:sp modelId="{9D2D61E5-27B0-4C56-A8F4-0CE7657985B1}">
      <dsp:nvSpPr>
        <dsp:cNvPr id="0" name=""/>
        <dsp:cNvSpPr/>
      </dsp:nvSpPr>
      <dsp:spPr>
        <a:xfrm>
          <a:off x="6494382" y="0"/>
          <a:ext cx="4557487" cy="3265171"/>
        </a:xfrm>
        <a:prstGeom prst="chevron">
          <a:avLst>
            <a:gd name="adj" fmla="val 25000"/>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78867" tIns="60960" rIns="178867" bIns="60960" numCol="1" spcCol="1270" anchor="t" anchorCtr="0">
          <a:noAutofit/>
        </a:bodyPr>
        <a:lstStyle/>
        <a:p>
          <a:pPr marL="0" lvl="0" indent="0" algn="l" defTabSz="1066800" rtl="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散列函数的其他应用：</a:t>
          </a:r>
          <a:endParaRPr 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口令：操作系统存储口令的散列值而非口令本身</a:t>
          </a:r>
          <a:endParaRPr 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入侵检测：在一个系统中为每个文件存储</a:t>
          </a:r>
          <a:r>
            <a:rPr lang="en-US" altLang="zh-CN" sz="2000" i="1"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并保护好该散列值</a:t>
          </a:r>
          <a:endParaRPr 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7310675" y="0"/>
        <a:ext cx="2924901" cy="3265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476016" y="2081"/>
          <a:ext cx="3383260" cy="202995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1976</a:t>
          </a:r>
          <a:r>
            <a:rPr lang="zh-CN" altLang="en-US"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年，</a:t>
          </a:r>
          <a:r>
            <a:rPr lang="en-US" altLang="zh-CN"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Diffie </a:t>
          </a:r>
          <a:r>
            <a:rPr lang="zh-CN" altLang="en-US"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和</a:t>
          </a:r>
          <a:r>
            <a:rPr lang="en-US" altLang="zh-CN"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 Hellman </a:t>
          </a:r>
          <a:r>
            <a:rPr lang="zh-CN" altLang="en-US"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首次提出</a:t>
          </a:r>
          <a:endParaRPr lang="en-US"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476016" y="2081"/>
        <a:ext cx="3383260" cy="2029956"/>
      </dsp:txXfrm>
    </dsp:sp>
    <dsp:sp modelId="{DEA838CE-39C7-4428-AA59-8CABA5586916}">
      <dsp:nvSpPr>
        <dsp:cNvPr id="0" name=""/>
        <dsp:cNvSpPr/>
      </dsp:nvSpPr>
      <dsp:spPr>
        <a:xfrm>
          <a:off x="4197603" y="2081"/>
          <a:ext cx="3383260" cy="202995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zh-CN" altLang="en-US" sz="2600" b="0" kern="1200" dirty="0">
              <a:solidFill>
                <a:sysClr val="windowText" lastClr="000000"/>
              </a:solidFill>
              <a:effectLst/>
              <a:latin typeface="黑体" panose="02010609060101010101" pitchFamily="49" charset="-122"/>
              <a:ea typeface="黑体" panose="02010609060101010101" pitchFamily="49" charset="-122"/>
            </a:rPr>
            <a:t>基于数学函数</a:t>
          </a:r>
          <a:endParaRPr lang="en-US" sz="2600" b="0" kern="1200" dirty="0">
            <a:solidFill>
              <a:sysClr val="windowText" lastClr="000000"/>
            </a:solidFill>
            <a:effectLst/>
            <a:latin typeface="黑体" panose="02010609060101010101" pitchFamily="49" charset="-122"/>
            <a:ea typeface="黑体" panose="02010609060101010101" pitchFamily="49" charset="-122"/>
          </a:endParaRPr>
        </a:p>
      </dsp:txBody>
      <dsp:txXfrm>
        <a:off x="4197603" y="2081"/>
        <a:ext cx="3383260" cy="2029956"/>
      </dsp:txXfrm>
    </dsp:sp>
    <dsp:sp modelId="{07BB7871-9229-4230-B5DF-995F5A4653F5}">
      <dsp:nvSpPr>
        <dsp:cNvPr id="0" name=""/>
        <dsp:cNvSpPr/>
      </dsp:nvSpPr>
      <dsp:spPr>
        <a:xfrm>
          <a:off x="476016" y="2370364"/>
          <a:ext cx="3383260" cy="202995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rtl="0">
            <a:lnSpc>
              <a:spcPct val="90000"/>
            </a:lnSpc>
            <a:spcBef>
              <a:spcPct val="0"/>
            </a:spcBef>
            <a:spcAft>
              <a:spcPct val="35000"/>
            </a:spcAft>
            <a:buNone/>
          </a:pPr>
          <a:r>
            <a:rPr lang="zh-CN" altLang="en-US" sz="2600" b="0" kern="1200" dirty="0">
              <a:solidFill>
                <a:sysClr val="windowText" lastClr="000000"/>
              </a:solidFill>
              <a:effectLst/>
              <a:latin typeface="黑体" panose="02010609060101010101" pitchFamily="49" charset="-122"/>
              <a:ea typeface="黑体" panose="02010609060101010101" pitchFamily="49" charset="-122"/>
            </a:rPr>
            <a:t>非对称性：</a:t>
          </a:r>
          <a:endParaRPr lang="en-US" sz="2600" b="0" kern="1200" dirty="0">
            <a:solidFill>
              <a:sysClr val="windowText" lastClr="000000"/>
            </a:solidFill>
            <a:effectLst/>
            <a:latin typeface="黑体" panose="02010609060101010101" pitchFamily="49" charset="-122"/>
            <a:ea typeface="黑体" panose="02010609060101010101" pitchFamily="49" charset="-122"/>
          </a:endParaRPr>
        </a:p>
        <a:p>
          <a:pPr marL="228600" lvl="1" indent="-228600" algn="l" defTabSz="889000" rtl="0">
            <a:lnSpc>
              <a:spcPct val="90000"/>
            </a:lnSpc>
            <a:spcBef>
              <a:spcPct val="0"/>
            </a:spcBef>
            <a:spcAft>
              <a:spcPct val="15000"/>
            </a:spcAft>
            <a:buChar char="•"/>
          </a:pPr>
          <a:r>
            <a:rPr lang="zh-CN" altLang="en-US" sz="2000" b="0" kern="1200" dirty="0">
              <a:solidFill>
                <a:sysClr val="windowText" lastClr="000000"/>
              </a:solidFill>
              <a:effectLst/>
              <a:latin typeface="黑体" panose="02010609060101010101" pitchFamily="49" charset="-122"/>
              <a:ea typeface="黑体" panose="02010609060101010101" pitchFamily="49" charset="-122"/>
            </a:rPr>
            <a:t>使用单独的两个密钥，公钥和私钥</a:t>
          </a:r>
          <a:endParaRPr lang="en-US" sz="2000" b="0" kern="1200" dirty="0">
            <a:solidFill>
              <a:sysClr val="windowText" lastClr="000000"/>
            </a:solidFill>
            <a:effectLst/>
            <a:latin typeface="黑体" panose="02010609060101010101" pitchFamily="49" charset="-122"/>
            <a:ea typeface="黑体" panose="02010609060101010101" pitchFamily="49" charset="-122"/>
          </a:endParaRPr>
        </a:p>
        <a:p>
          <a:pPr marL="228600" lvl="1" indent="-228600" algn="l" defTabSz="889000" rtl="0">
            <a:lnSpc>
              <a:spcPct val="90000"/>
            </a:lnSpc>
            <a:spcBef>
              <a:spcPct val="0"/>
            </a:spcBef>
            <a:spcAft>
              <a:spcPct val="15000"/>
            </a:spcAft>
            <a:buChar char="•"/>
          </a:pPr>
          <a:r>
            <a:rPr lang="zh-CN" altLang="en-US" sz="2000" b="0" kern="1200" dirty="0">
              <a:solidFill>
                <a:sysClr val="windowText" lastClr="000000"/>
              </a:solidFill>
              <a:effectLst/>
              <a:latin typeface="黑体" panose="02010609060101010101" pitchFamily="49" charset="-122"/>
              <a:ea typeface="黑体" panose="02010609060101010101" pitchFamily="49" charset="-122"/>
            </a:rPr>
            <a:t>公钥是公开的，以便他人使用</a:t>
          </a:r>
          <a:endParaRPr lang="en-US" sz="2000" b="0" kern="1200" dirty="0">
            <a:solidFill>
              <a:sysClr val="windowText" lastClr="000000"/>
            </a:solidFill>
            <a:effectLst/>
            <a:latin typeface="黑体" panose="02010609060101010101" pitchFamily="49" charset="-122"/>
            <a:ea typeface="黑体" panose="02010609060101010101" pitchFamily="49" charset="-122"/>
          </a:endParaRPr>
        </a:p>
      </dsp:txBody>
      <dsp:txXfrm>
        <a:off x="476016" y="2370364"/>
        <a:ext cx="3383260" cy="2029956"/>
      </dsp:txXfrm>
    </dsp:sp>
    <dsp:sp modelId="{6C1D54B6-8915-4C36-9C29-E279D5D09DEF}">
      <dsp:nvSpPr>
        <dsp:cNvPr id="0" name=""/>
        <dsp:cNvSpPr/>
      </dsp:nvSpPr>
      <dsp:spPr>
        <a:xfrm>
          <a:off x="4197603" y="2370364"/>
          <a:ext cx="3383260" cy="2029956"/>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zh-CN" altLang="en-US" sz="2600" b="0" kern="1200" dirty="0">
              <a:solidFill>
                <a:sysClr val="windowText" lastClr="000000"/>
              </a:solidFill>
              <a:effectLst/>
              <a:latin typeface="黑体" panose="02010609060101010101" pitchFamily="49" charset="-122"/>
              <a:ea typeface="黑体" panose="02010609060101010101" pitchFamily="49" charset="-122"/>
            </a:rPr>
            <a:t>分发需要某种形式的协议</a:t>
          </a:r>
          <a:endParaRPr lang="en-US" sz="2600" b="0" kern="1200" dirty="0">
            <a:solidFill>
              <a:sysClr val="windowText" lastClr="000000"/>
            </a:solidFill>
            <a:effectLst/>
            <a:latin typeface="黑体" panose="02010609060101010101" pitchFamily="49" charset="-122"/>
            <a:ea typeface="黑体" panose="02010609060101010101" pitchFamily="49" charset="-122"/>
          </a:endParaRPr>
        </a:p>
      </dsp:txBody>
      <dsp:txXfrm>
        <a:off x="4197603" y="2370364"/>
        <a:ext cx="3383260" cy="2029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D3EC6-63FE-CE49-9217-C94A6FD03A81}">
      <dsp:nvSpPr>
        <dsp:cNvPr id="0" name=""/>
        <dsp:cNvSpPr/>
      </dsp:nvSpPr>
      <dsp:spPr>
        <a:xfrm>
          <a:off x="3351047" y="101025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CBF5CF83-5352-CE44-BE2D-FF6863BB4406}">
      <dsp:nvSpPr>
        <dsp:cNvPr id="0" name=""/>
        <dsp:cNvSpPr/>
      </dsp:nvSpPr>
      <dsp:spPr>
        <a:xfrm>
          <a:off x="3160109" y="354754"/>
          <a:ext cx="1909381" cy="5204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密钥对易于产生</a:t>
          </a:r>
          <a:endParaRPr lang="en-US" sz="2000" b="0" kern="1200" dirty="0">
            <a:latin typeface="黑体" panose="02010609060101010101" pitchFamily="49" charset="-122"/>
            <a:ea typeface="黑体" panose="02010609060101010101" pitchFamily="49" charset="-122"/>
          </a:endParaRPr>
        </a:p>
      </dsp:txBody>
      <dsp:txXfrm>
        <a:off x="3160109" y="354754"/>
        <a:ext cx="1909381" cy="520408"/>
      </dsp:txXfrm>
    </dsp:sp>
    <dsp:sp modelId="{8E380DE7-B5F0-AA41-8E03-85FF8168D5AC}">
      <dsp:nvSpPr>
        <dsp:cNvPr id="0" name=""/>
        <dsp:cNvSpPr/>
      </dsp:nvSpPr>
      <dsp:spPr>
        <a:xfrm>
          <a:off x="3846850" y="1296533"/>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A07820EA-A454-2A40-8E84-932A63A2E7FD}">
      <dsp:nvSpPr>
        <dsp:cNvPr id="0" name=""/>
        <dsp:cNvSpPr/>
      </dsp:nvSpPr>
      <dsp:spPr>
        <a:xfrm>
          <a:off x="5430846" y="1035170"/>
          <a:ext cx="1809457" cy="11391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发送方易于使用公钥钥加密信息</a:t>
          </a:r>
          <a:endParaRPr lang="en-US" sz="2000" b="0" kern="1200" dirty="0">
            <a:latin typeface="黑体" panose="02010609060101010101" pitchFamily="49" charset="-122"/>
            <a:ea typeface="黑体" panose="02010609060101010101" pitchFamily="49" charset="-122"/>
          </a:endParaRPr>
        </a:p>
      </dsp:txBody>
      <dsp:txXfrm>
        <a:off x="5430846" y="1035170"/>
        <a:ext cx="1809457" cy="1139190"/>
      </dsp:txXfrm>
    </dsp:sp>
    <dsp:sp modelId="{0C8EFBCC-6841-4E4B-9588-BD62D245B7C2}">
      <dsp:nvSpPr>
        <dsp:cNvPr id="0" name=""/>
        <dsp:cNvSpPr/>
      </dsp:nvSpPr>
      <dsp:spPr>
        <a:xfrm>
          <a:off x="3846850" y="186910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33CAA8E1-A546-3A4F-9AB9-830F701D1C87}">
      <dsp:nvSpPr>
        <dsp:cNvPr id="0" name=""/>
        <dsp:cNvSpPr/>
      </dsp:nvSpPr>
      <dsp:spPr>
        <a:xfrm>
          <a:off x="5422468" y="2604457"/>
          <a:ext cx="1809457" cy="127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接收方易于使用私钥解密信息</a:t>
          </a:r>
          <a:endParaRPr lang="en-US" sz="2000" b="0" kern="1200" dirty="0">
            <a:latin typeface="黑体" panose="02010609060101010101" pitchFamily="49" charset="-122"/>
            <a:ea typeface="黑体" panose="02010609060101010101" pitchFamily="49" charset="-122"/>
          </a:endParaRPr>
        </a:p>
      </dsp:txBody>
      <dsp:txXfrm>
        <a:off x="5422468" y="2604457"/>
        <a:ext cx="1809457" cy="1272921"/>
      </dsp:txXfrm>
    </dsp:sp>
    <dsp:sp modelId="{0C33194B-EC9D-EA4C-AEE5-41108BF39654}">
      <dsp:nvSpPr>
        <dsp:cNvPr id="0" name=""/>
        <dsp:cNvSpPr/>
      </dsp:nvSpPr>
      <dsp:spPr>
        <a:xfrm>
          <a:off x="3351047" y="2155879"/>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50C4CE51-602A-8C44-929E-9A3D13E8D2B5}">
      <dsp:nvSpPr>
        <dsp:cNvPr id="0" name=""/>
        <dsp:cNvSpPr/>
      </dsp:nvSpPr>
      <dsp:spPr>
        <a:xfrm>
          <a:off x="3272648" y="3745130"/>
          <a:ext cx="1909381" cy="104013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已知公钥，攻击者无法通过计算确定私钥</a:t>
          </a:r>
          <a:endParaRPr lang="en-US" sz="2000" b="0" kern="1200" dirty="0">
            <a:latin typeface="黑体" panose="02010609060101010101" pitchFamily="49" charset="-122"/>
            <a:ea typeface="黑体" panose="02010609060101010101" pitchFamily="49" charset="-122"/>
          </a:endParaRPr>
        </a:p>
      </dsp:txBody>
      <dsp:txXfrm>
        <a:off x="3272648" y="3745130"/>
        <a:ext cx="1909381" cy="1040130"/>
      </dsp:txXfrm>
    </dsp:sp>
    <dsp:sp modelId="{A5573CD2-FF88-514C-AE80-F7DA2A3F7661}">
      <dsp:nvSpPr>
        <dsp:cNvPr id="0" name=""/>
        <dsp:cNvSpPr/>
      </dsp:nvSpPr>
      <dsp:spPr>
        <a:xfrm>
          <a:off x="2855244" y="186910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E0AC0021-1596-B148-9E85-4FDA98742B7C}">
      <dsp:nvSpPr>
        <dsp:cNvPr id="0" name=""/>
        <dsp:cNvSpPr/>
      </dsp:nvSpPr>
      <dsp:spPr>
        <a:xfrm>
          <a:off x="999610" y="2559548"/>
          <a:ext cx="1809457" cy="127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已知公钥和密文，攻击者无法通过计算恢复明文</a:t>
          </a:r>
          <a:endParaRPr lang="en-US" sz="2000" b="0" kern="1200" dirty="0">
            <a:latin typeface="黑体" panose="02010609060101010101" pitchFamily="49" charset="-122"/>
            <a:ea typeface="黑体" panose="02010609060101010101" pitchFamily="49" charset="-122"/>
          </a:endParaRPr>
        </a:p>
      </dsp:txBody>
      <dsp:txXfrm>
        <a:off x="999610" y="2559548"/>
        <a:ext cx="1809457" cy="1272921"/>
      </dsp:txXfrm>
    </dsp:sp>
    <dsp:sp modelId="{0EBB36E4-F466-8041-B21D-3DCBF2AD481F}">
      <dsp:nvSpPr>
        <dsp:cNvPr id="0" name=""/>
        <dsp:cNvSpPr/>
      </dsp:nvSpPr>
      <dsp:spPr>
        <a:xfrm>
          <a:off x="2855244" y="1296533"/>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D3DEA3AD-6883-BC4D-87AF-F9004B2131BB}">
      <dsp:nvSpPr>
        <dsp:cNvPr id="0" name=""/>
        <dsp:cNvSpPr/>
      </dsp:nvSpPr>
      <dsp:spPr>
        <a:xfrm>
          <a:off x="972812" y="1229275"/>
          <a:ext cx="1728827" cy="7538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加密和解密的顺序可以交换</a:t>
          </a:r>
          <a:endParaRPr lang="en-US" sz="2000" b="0" kern="1200" dirty="0">
            <a:latin typeface="黑体" panose="02010609060101010101" pitchFamily="49" charset="-122"/>
            <a:ea typeface="黑体" panose="02010609060101010101" pitchFamily="49" charset="-122"/>
          </a:endParaRPr>
        </a:p>
      </dsp:txBody>
      <dsp:txXfrm>
        <a:off x="972812" y="1229275"/>
        <a:ext cx="1728827" cy="7538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6039543" y="-3128318"/>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1977</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年提出，</a:t>
          </a:r>
          <a:r>
            <a:rPr lang="zh-CN" sz="2000" kern="1200" dirty="0">
              <a:latin typeface="Times New Roman" panose="02020603050405020304" pitchFamily="18" charset="0"/>
              <a:ea typeface="黑体" panose="02010609060101010101" pitchFamily="49" charset="-122"/>
              <a:cs typeface="Times New Roman" panose="02020603050405020304" pitchFamily="18" charset="0"/>
            </a:rPr>
            <a:t>是使用最广泛的并被实现的公钥加密方法</a:t>
          </a:r>
        </a:p>
        <a:p>
          <a:pPr marL="228600" lvl="1" indent="-228600" algn="l" defTabSz="889000">
            <a:lnSpc>
              <a:spcPct val="90000"/>
            </a:lnSpc>
            <a:spcBef>
              <a:spcPct val="0"/>
            </a:spcBef>
            <a:spcAft>
              <a:spcPct val="15000"/>
            </a:spcAft>
            <a:buChar char="•"/>
          </a:pPr>
          <a:r>
            <a:rPr lang="zh-CN" sz="2000" kern="1200" dirty="0">
              <a:latin typeface="Times New Roman" panose="02020603050405020304" pitchFamily="18" charset="0"/>
              <a:ea typeface="黑体" panose="02010609060101010101" pitchFamily="49" charset="-122"/>
              <a:cs typeface="Times New Roman" panose="02020603050405020304" pitchFamily="18" charset="0"/>
            </a:rPr>
            <a:t>是一种分组密码，其明文和密文均是</a:t>
          </a:r>
          <a:r>
            <a:rPr lang="en-US" sz="2000" kern="1200" dirty="0">
              <a:latin typeface="Times New Roman" panose="02020603050405020304" pitchFamily="18" charset="0"/>
              <a:ea typeface="黑体" panose="02010609060101010101" pitchFamily="49" charset="-122"/>
              <a:cs typeface="Times New Roman" panose="02020603050405020304" pitchFamily="18" charset="0"/>
            </a:rPr>
            <a:t>0~n-1</a:t>
          </a:r>
          <a:r>
            <a:rPr lang="zh-CN" sz="2000" kern="1200" dirty="0">
              <a:latin typeface="Times New Roman" panose="02020603050405020304" pitchFamily="18" charset="0"/>
              <a:ea typeface="黑体" panose="02010609060101010101" pitchFamily="49" charset="-122"/>
              <a:cs typeface="Times New Roman" panose="02020603050405020304" pitchFamily="18" charset="0"/>
            </a:rPr>
            <a:t>之间的整数</a:t>
          </a:r>
        </a:p>
      </dsp:txBody>
      <dsp:txXfrm rot="-5400000">
        <a:off x="2876196" y="82653"/>
        <a:ext cx="7254646" cy="880328"/>
      </dsp:txXfrm>
    </dsp:sp>
    <dsp:sp modelId="{175992FB-81F3-4A25-88FC-452003878905}">
      <dsp:nvSpPr>
        <dsp:cNvPr id="0" name=""/>
        <dsp:cNvSpPr/>
      </dsp:nvSpPr>
      <dsp:spPr>
        <a:xfrm>
          <a:off x="674260" y="2164"/>
          <a:ext cx="2201935" cy="1041303"/>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ysClr val="windowText" lastClr="000000"/>
              </a:solidFill>
              <a:latin typeface="Times New Roman" panose="02020603050405020304" pitchFamily="18" charset="0"/>
              <a:cs typeface="Times New Roman" panose="02020603050405020304" pitchFamily="18" charset="0"/>
            </a:rPr>
            <a:t>RSA</a:t>
          </a:r>
          <a:endParaRPr lang="zh-CN" sz="2400" kern="1200" dirty="0">
            <a:solidFill>
              <a:sysClr val="windowText" lastClr="000000"/>
            </a:solidFill>
            <a:latin typeface="Times New Roman" panose="02020603050405020304" pitchFamily="18" charset="0"/>
            <a:cs typeface="Times New Roman" panose="02020603050405020304" pitchFamily="18" charset="0"/>
          </a:endParaRPr>
        </a:p>
      </dsp:txBody>
      <dsp:txXfrm>
        <a:off x="725092" y="52996"/>
        <a:ext cx="2100271" cy="939639"/>
      </dsp:txXfrm>
    </dsp:sp>
    <dsp:sp modelId="{C97EA34D-2B20-4A2E-B89E-F0B07DDC75FD}">
      <dsp:nvSpPr>
        <dsp:cNvPr id="0" name=""/>
        <dsp:cNvSpPr/>
      </dsp:nvSpPr>
      <dsp:spPr>
        <a:xfrm rot="5400000">
          <a:off x="6039543" y="-2034949"/>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是两个用户能安全的交换密钥，以便在后续的通信中用该密钥对消息加密</a:t>
          </a: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算法本身只限于进行密钥交换</a:t>
          </a:r>
        </a:p>
      </dsp:txBody>
      <dsp:txXfrm rot="-5400000">
        <a:off x="2876196" y="1176022"/>
        <a:ext cx="7254646" cy="880328"/>
      </dsp:txXfrm>
    </dsp:sp>
    <dsp:sp modelId="{9B57FBF9-F0AC-4860-AC2E-3851A0AAAD02}">
      <dsp:nvSpPr>
        <dsp:cNvPr id="0" name=""/>
        <dsp:cNvSpPr/>
      </dsp:nvSpPr>
      <dsp:spPr>
        <a:xfrm>
          <a:off x="674260" y="1095533"/>
          <a:ext cx="2201935" cy="1041303"/>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Diffie-Hellman</a:t>
          </a:r>
          <a:r>
            <a:rPr 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密钥协商</a:t>
          </a:r>
        </a:p>
      </dsp:txBody>
      <dsp:txXfrm>
        <a:off x="725092" y="1146365"/>
        <a:ext cx="2100271" cy="939639"/>
      </dsp:txXfrm>
    </dsp:sp>
    <dsp:sp modelId="{57A2D72E-A1EE-4B0D-AF37-8903BE0D3BC2}">
      <dsp:nvSpPr>
        <dsp:cNvPr id="0" name=""/>
        <dsp:cNvSpPr/>
      </dsp:nvSpPr>
      <dsp:spPr>
        <a:xfrm rot="5400000">
          <a:off x="6039543" y="-941580"/>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sz="2000" kern="1200" dirty="0">
              <a:latin typeface="Times New Roman" panose="02020603050405020304" pitchFamily="18" charset="0"/>
              <a:ea typeface="黑体" panose="02010609060101010101" pitchFamily="49" charset="-122"/>
              <a:cs typeface="Times New Roman" panose="02020603050405020304" pitchFamily="18" charset="0"/>
            </a:rPr>
            <a:t>仅提供</a:t>
          </a:r>
          <a:r>
            <a:rPr lang="en-US" sz="2000" kern="1200" dirty="0">
              <a:latin typeface="Times New Roman" panose="02020603050405020304" pitchFamily="18" charset="0"/>
              <a:ea typeface="黑体" panose="02010609060101010101" pitchFamily="49" charset="-122"/>
              <a:cs typeface="Times New Roman" panose="02020603050405020304" pitchFamily="18" charset="0"/>
            </a:rPr>
            <a:t>SHA-1</a:t>
          </a:r>
          <a:r>
            <a:rPr lang="zh-CN" sz="2000" kern="1200" dirty="0">
              <a:latin typeface="Times New Roman" panose="02020603050405020304" pitchFamily="18" charset="0"/>
              <a:ea typeface="黑体" panose="02010609060101010101" pitchFamily="49" charset="-122"/>
              <a:cs typeface="Times New Roman" panose="02020603050405020304" pitchFamily="18" charset="0"/>
            </a:rPr>
            <a:t>数字签名功能</a:t>
          </a: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不能用于加密和密钥分发</a:t>
          </a:r>
        </a:p>
      </dsp:txBody>
      <dsp:txXfrm rot="-5400000">
        <a:off x="2876196" y="2269391"/>
        <a:ext cx="7254646" cy="880328"/>
      </dsp:txXfrm>
    </dsp:sp>
    <dsp:sp modelId="{71477888-D753-4C40-8CA5-15C36455FF61}">
      <dsp:nvSpPr>
        <dsp:cNvPr id="0" name=""/>
        <dsp:cNvSpPr/>
      </dsp:nvSpPr>
      <dsp:spPr>
        <a:xfrm>
          <a:off x="674260" y="2188902"/>
          <a:ext cx="2201935" cy="1041303"/>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数字签名标准（</a:t>
          </a:r>
          <a:r>
            <a:rPr 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DSS</a:t>
          </a:r>
          <a:r>
            <a:rPr 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p>
      </dsp:txBody>
      <dsp:txXfrm>
        <a:off x="725092" y="2239734"/>
        <a:ext cx="2100271" cy="939639"/>
      </dsp:txXfrm>
    </dsp:sp>
    <dsp:sp modelId="{36783531-6CA3-4F25-925E-7899EC7DF234}">
      <dsp:nvSpPr>
        <dsp:cNvPr id="0" name=""/>
        <dsp:cNvSpPr/>
      </dsp:nvSpPr>
      <dsp:spPr>
        <a:xfrm rot="5400000">
          <a:off x="6039543" y="151788"/>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sz="2000" kern="1200" dirty="0">
              <a:latin typeface="Times New Roman" panose="02020603050405020304" pitchFamily="18" charset="0"/>
              <a:ea typeface="黑体" panose="02010609060101010101" pitchFamily="49" charset="-122"/>
              <a:cs typeface="Times New Roman" panose="02020603050405020304" pitchFamily="18" charset="0"/>
            </a:rPr>
            <a:t>像</a:t>
          </a:r>
          <a:r>
            <a:rPr lang="en-US" sz="2000" kern="1200" dirty="0">
              <a:latin typeface="Times New Roman" panose="02020603050405020304" pitchFamily="18" charset="0"/>
              <a:ea typeface="黑体" panose="02010609060101010101" pitchFamily="49" charset="-122"/>
              <a:cs typeface="Times New Roman" panose="02020603050405020304" pitchFamily="18" charset="0"/>
            </a:rPr>
            <a:t>RSA</a:t>
          </a:r>
          <a:r>
            <a:rPr lang="zh-CN" sz="2000" kern="1200" dirty="0">
              <a:latin typeface="Times New Roman" panose="02020603050405020304" pitchFamily="18" charset="0"/>
              <a:ea typeface="黑体" panose="02010609060101010101" pitchFamily="49" charset="-122"/>
              <a:cs typeface="Times New Roman" panose="02020603050405020304" pitchFamily="18" charset="0"/>
            </a:rPr>
            <a:t>一样安全，但是密钥要小得多</a:t>
          </a:r>
        </a:p>
      </dsp:txBody>
      <dsp:txXfrm rot="-5400000">
        <a:off x="2876196" y="3362759"/>
        <a:ext cx="7254646" cy="880328"/>
      </dsp:txXfrm>
    </dsp:sp>
    <dsp:sp modelId="{E910D17E-DA19-4DB7-BA46-F97CDF879E04}">
      <dsp:nvSpPr>
        <dsp:cNvPr id="0" name=""/>
        <dsp:cNvSpPr/>
      </dsp:nvSpPr>
      <dsp:spPr>
        <a:xfrm>
          <a:off x="674260" y="3282271"/>
          <a:ext cx="2201935" cy="1041303"/>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椭圆曲线密码学（</a:t>
          </a:r>
          <a:r>
            <a:rPr 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ECC</a:t>
          </a:r>
          <a:r>
            <a:rPr 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p>
      </dsp:txBody>
      <dsp:txXfrm>
        <a:off x="725092" y="3333103"/>
        <a:ext cx="2100271" cy="9396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377BC-86F6-4AD5-BBE6-A1532278E18C}">
      <dsp:nvSpPr>
        <dsp:cNvPr id="0" name=""/>
        <dsp:cNvSpPr/>
      </dsp:nvSpPr>
      <dsp:spPr>
        <a:xfrm>
          <a:off x="0" y="-98239"/>
          <a:ext cx="6995160" cy="1404317"/>
        </a:xfrm>
        <a:prstGeom prst="roundRect">
          <a:avLst>
            <a:gd name="adj" fmla="val 10000"/>
          </a:avLst>
        </a:prstGeom>
        <a:solidFill>
          <a:schemeClr val="accent5">
            <a:lumMod val="20000"/>
            <a:lumOff val="8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密码应用大多使用算法来生成随机数</a:t>
          </a:r>
          <a:endParaRPr 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这些算法是确定的，所以产生的序列并非是统计随机的</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41131" y="-57108"/>
        <a:ext cx="5479792" cy="1322055"/>
      </dsp:txXfrm>
    </dsp:sp>
    <dsp:sp modelId="{1DA333C8-602C-4C70-BC14-DB52C1BB492E}">
      <dsp:nvSpPr>
        <dsp:cNvPr id="0" name=""/>
        <dsp:cNvSpPr/>
      </dsp:nvSpPr>
      <dsp:spPr>
        <a:xfrm>
          <a:off x="617219" y="1424036"/>
          <a:ext cx="6995160" cy="1404317"/>
        </a:xfrm>
        <a:prstGeom prst="roundRect">
          <a:avLst>
            <a:gd name="adj" fmla="val 1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伪随机数是：</a:t>
          </a:r>
          <a:endParaRPr 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可以经受住随机性检验的序列</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近乎于不可预测的</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658350" y="1465167"/>
        <a:ext cx="5382871" cy="1322055"/>
      </dsp:txXfrm>
    </dsp:sp>
    <dsp:sp modelId="{BD7E0787-4E63-4B8D-8F06-7F05121AF507}">
      <dsp:nvSpPr>
        <dsp:cNvPr id="0" name=""/>
        <dsp:cNvSpPr/>
      </dsp:nvSpPr>
      <dsp:spPr>
        <a:xfrm>
          <a:off x="1209257" y="2982023"/>
          <a:ext cx="6995160" cy="1797273"/>
        </a:xfrm>
        <a:prstGeom prst="roundRect">
          <a:avLst>
            <a:gd name="adj" fmla="val 10000"/>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真随机数生成器</a:t>
          </a:r>
          <a:r>
            <a:rPr lang="en-US" sz="24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(TRNG):</a:t>
          </a:r>
        </a:p>
        <a:p>
          <a:pPr marL="228600" lvl="1" indent="-228600" algn="l" defTabSz="889000" rtl="0">
            <a:lnSpc>
              <a:spcPct val="90000"/>
            </a:lnSpc>
            <a:spcBef>
              <a:spcPct val="0"/>
            </a:spcBef>
            <a:spcAft>
              <a:spcPct val="15000"/>
            </a:spcAft>
            <a:buChar char="•"/>
          </a:pPr>
          <a:r>
            <a:rPr lang="zh-CN" alt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利用不确定源生成随机数</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大部分通过测量不可预测的自然过程：</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457200" lvl="2" indent="-228600" algn="l" defTabSz="889000" rtl="0">
            <a:lnSpc>
              <a:spcPct val="90000"/>
            </a:lnSpc>
            <a:spcBef>
              <a:spcPct val="0"/>
            </a:spcBef>
            <a:spcAft>
              <a:spcPct val="15000"/>
            </a:spcAft>
            <a:buChar char="•"/>
          </a:pPr>
          <a:r>
            <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e.g. </a:t>
          </a:r>
          <a:r>
            <a:rPr lang="zh-CN" alt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电离辐射、气体放电、漏电电容</a:t>
          </a:r>
          <a:endParaRPr lang="en-US" sz="2000" kern="12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1261897" y="3034663"/>
        <a:ext cx="5359853" cy="1691993"/>
      </dsp:txXfrm>
    </dsp:sp>
    <dsp:sp modelId="{B37BE39F-16F7-4B26-89D8-6A8A4E50B72F}">
      <dsp:nvSpPr>
        <dsp:cNvPr id="0" name=""/>
        <dsp:cNvSpPr/>
      </dsp:nvSpPr>
      <dsp:spPr>
        <a:xfrm>
          <a:off x="6082353" y="966701"/>
          <a:ext cx="912806" cy="91280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imes New Roman" panose="02020603050405020304" pitchFamily="18" charset="0"/>
            <a:ea typeface="黑体" panose="02010609060101010101" pitchFamily="49" charset="-122"/>
            <a:cs typeface="Times New Roman" panose="02020603050405020304" pitchFamily="18" charset="0"/>
          </a:endParaRPr>
        </a:p>
      </dsp:txBody>
      <dsp:txXfrm>
        <a:off x="6287734" y="966701"/>
        <a:ext cx="502044" cy="686887"/>
      </dsp:txXfrm>
    </dsp:sp>
    <dsp:sp modelId="{26CCB9B5-CF31-46CC-90B3-1FB96BFA7EF7}">
      <dsp:nvSpPr>
        <dsp:cNvPr id="0" name=""/>
        <dsp:cNvSpPr/>
      </dsp:nvSpPr>
      <dsp:spPr>
        <a:xfrm>
          <a:off x="6699573" y="2595709"/>
          <a:ext cx="912806" cy="912806"/>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imes New Roman" panose="02020603050405020304" pitchFamily="18" charset="0"/>
            <a:ea typeface="黑体" panose="02010609060101010101" pitchFamily="49" charset="-122"/>
            <a:cs typeface="Times New Roman" panose="02020603050405020304" pitchFamily="18" charset="0"/>
          </a:endParaRPr>
        </a:p>
      </dsp:txBody>
      <dsp:txXfrm>
        <a:off x="6904954" y="2595709"/>
        <a:ext cx="502044" cy="68688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2584365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1666235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1710018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2670673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786553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3549244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5598713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3732039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2355147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9143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215411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906475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25</a:t>
            </a:fld>
            <a:endParaRPr lang="zh-CN" altLang="en-US"/>
          </a:p>
        </p:txBody>
      </p:sp>
    </p:spTree>
    <p:extLst>
      <p:ext uri="{BB962C8B-B14F-4D97-AF65-F5344CB8AC3E}">
        <p14:creationId xmlns:p14="http://schemas.microsoft.com/office/powerpoint/2010/main" val="368226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369488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1653003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919407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1614166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281231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30711"/>
            <a:ext cx="3989606" cy="905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0" y="5697115"/>
            <a:ext cx="4305647" cy="1160885"/>
            <a:chOff x="21924" y="3717176"/>
            <a:chExt cx="6134252" cy="1426326"/>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2"/>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179748" y="3717176"/>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2022/9/18</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2022/9/18</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2022年9月18日3时25分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6" y="1130400"/>
            <a:ext cx="509439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三种对称加密算法的比较</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EC0B7184-7D9B-412D-A8BB-37058E9FE26A}"/>
              </a:ext>
            </a:extLst>
          </p:cNvPr>
          <p:cNvPicPr>
            <a:picLocks noChangeAspect="1"/>
          </p:cNvPicPr>
          <p:nvPr/>
        </p:nvPicPr>
        <p:blipFill rotWithShape="1">
          <a:blip r:embed="rId4"/>
          <a:srcRect t="4423"/>
          <a:stretch/>
        </p:blipFill>
        <p:spPr>
          <a:xfrm>
            <a:off x="630723" y="2604286"/>
            <a:ext cx="10968065" cy="1948007"/>
          </a:xfrm>
          <a:prstGeom prst="rect">
            <a:avLst/>
          </a:prstGeom>
        </p:spPr>
      </p:pic>
    </p:spTree>
    <p:custDataLst>
      <p:tags r:id="rId1"/>
    </p:custDataLst>
    <p:extLst>
      <p:ext uri="{BB962C8B-B14F-4D97-AF65-F5344CB8AC3E}">
        <p14:creationId xmlns:p14="http://schemas.microsoft.com/office/powerpoint/2010/main" val="11173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5" y="1130400"/>
            <a:ext cx="589795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穷举密钥搜索所需的平均时间</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B552F598-EDEF-41F4-807F-895455FE526F}"/>
              </a:ext>
            </a:extLst>
          </p:cNvPr>
          <p:cNvPicPr>
            <a:picLocks noChangeAspect="1"/>
          </p:cNvPicPr>
          <p:nvPr/>
        </p:nvPicPr>
        <p:blipFill>
          <a:blip r:embed="rId4"/>
          <a:stretch>
            <a:fillRect/>
          </a:stretch>
        </p:blipFill>
        <p:spPr>
          <a:xfrm>
            <a:off x="630723" y="2198762"/>
            <a:ext cx="10993827" cy="3126071"/>
          </a:xfrm>
          <a:prstGeom prst="rect">
            <a:avLst/>
          </a:prstGeom>
        </p:spPr>
      </p:pic>
    </p:spTree>
    <p:custDataLst>
      <p:tags r:id="rId1"/>
    </p:custDataLst>
    <p:extLst>
      <p:ext uri="{BB962C8B-B14F-4D97-AF65-F5344CB8AC3E}">
        <p14:creationId xmlns:p14="http://schemas.microsoft.com/office/powerpoint/2010/main" val="238925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4" y="1130400"/>
            <a:ext cx="359810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实际的安全问题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9" name="文本框 38">
            <a:extLst>
              <a:ext uri="{FF2B5EF4-FFF2-40B4-BE49-F238E27FC236}">
                <a16:creationId xmlns:a16="http://schemas.microsoft.com/office/drawing/2014/main" id="{0652A4FC-94AB-4A01-A3CD-F9A86D88636C}"/>
              </a:ext>
            </a:extLst>
          </p:cNvPr>
          <p:cNvSpPr txBox="1"/>
          <p:nvPr/>
        </p:nvSpPr>
        <p:spPr>
          <a:xfrm>
            <a:off x="1113488" y="1874101"/>
            <a:ext cx="10382250" cy="4620432"/>
          </a:xfrm>
          <a:prstGeom prst="rect">
            <a:avLst/>
          </a:prstGeom>
          <a:noFill/>
        </p:spPr>
        <p:txBody>
          <a:bodyPr wrap="square">
            <a:spAutoFit/>
          </a:bodyPr>
          <a:lstStyle/>
          <a:p>
            <a:pPr lvl="1" indent="-457200" algn="just" eaLnBrk="1" hangingPunct="1">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一般来说，对称加密应用于长于</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64</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位或</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128</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位分组的数据单元</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1" indent="-457200" algn="just" eaLnBrk="1" hangingPunct="1">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电子密码本（</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ECB</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）模式：</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Aft>
                <a:spcPct val="15000"/>
              </a:spcAft>
              <a:buClr>
                <a:schemeClr val="accent5">
                  <a:lumMod val="60000"/>
                  <a:lumOff val="40000"/>
                </a:schemeClr>
              </a:buClr>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最简单的多分组加密方式</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Aft>
                <a:spcPct val="15000"/>
              </a:spcAft>
              <a:buClr>
                <a:schemeClr val="accent5">
                  <a:lumMod val="60000"/>
                  <a:lumOff val="40000"/>
                </a:schemeClr>
              </a:buClr>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每组明文用相同的密钥进行加密</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Aft>
                <a:spcPct val="15000"/>
              </a:spcAft>
              <a:buClr>
                <a:schemeClr val="accent5">
                  <a:lumMod val="60000"/>
                  <a:lumOff val="40000"/>
                </a:schemeClr>
              </a:buClr>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密码分析者能够利用明文的规律</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1" indent="-457200" algn="just" eaLnBrk="1" hangingPunct="1">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操作模式：</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Aft>
                <a:spcPct val="15000"/>
              </a:spcAft>
              <a:buClr>
                <a:srgbClr val="9DC3E6"/>
              </a:buClr>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可以增强用于加密大数据序列的对称分组密码的安全性</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Aft>
                <a:spcPct val="15000"/>
              </a:spcAft>
              <a:buClr>
                <a:srgbClr val="9DC3E6"/>
              </a:buClr>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能够克服</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ECB</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的缺点</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67085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4" y="1130400"/>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分组密码和流密码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6" name="组合 5">
            <a:extLst>
              <a:ext uri="{FF2B5EF4-FFF2-40B4-BE49-F238E27FC236}">
                <a16:creationId xmlns:a16="http://schemas.microsoft.com/office/drawing/2014/main" id="{ADA863C0-4507-4417-A455-F74E66BD82BB}"/>
              </a:ext>
            </a:extLst>
          </p:cNvPr>
          <p:cNvGrpSpPr/>
          <p:nvPr/>
        </p:nvGrpSpPr>
        <p:grpSpPr>
          <a:xfrm>
            <a:off x="913148" y="2305567"/>
            <a:ext cx="3211606" cy="3422033"/>
            <a:chOff x="594193" y="2115127"/>
            <a:chExt cx="3211606" cy="3422033"/>
          </a:xfrm>
        </p:grpSpPr>
        <p:sp>
          <p:nvSpPr>
            <p:cNvPr id="40" name="Rectangle 3">
              <a:extLst>
                <a:ext uri="{FF2B5EF4-FFF2-40B4-BE49-F238E27FC236}">
                  <a16:creationId xmlns:a16="http://schemas.microsoft.com/office/drawing/2014/main" id="{255A9E32-0E4E-48E2-B3BA-99746706EB78}"/>
                </a:ext>
              </a:extLst>
            </p:cNvPr>
            <p:cNvSpPr txBox="1">
              <a:spLocks noChangeArrowheads="1"/>
            </p:cNvSpPr>
            <p:nvPr/>
          </p:nvSpPr>
          <p:spPr>
            <a:xfrm>
              <a:off x="594193" y="2554530"/>
              <a:ext cx="3211606" cy="2982630"/>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一次处理输入的一个元素分组</a:t>
              </a:r>
              <a:endParaRPr lang="en-US" altLang="zh-CN" dirty="0">
                <a:latin typeface="黑体" panose="02010609060101010101" pitchFamily="49" charset="-122"/>
                <a:ea typeface="黑体" panose="02010609060101010101" pitchFamily="49" charset="-122"/>
              </a:endParaRPr>
            </a:p>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每个输入分组产生一个输出分组</a:t>
              </a:r>
              <a:endParaRPr lang="en-US" altLang="zh-CN" dirty="0">
                <a:latin typeface="黑体" panose="02010609060101010101" pitchFamily="49" charset="-122"/>
                <a:ea typeface="黑体" panose="02010609060101010101" pitchFamily="49" charset="-122"/>
              </a:endParaRPr>
            </a:p>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可以重复使用密钥</a:t>
              </a:r>
              <a:endParaRPr lang="en-US" altLang="zh-CN" dirty="0">
                <a:latin typeface="黑体" panose="02010609060101010101" pitchFamily="49" charset="-122"/>
                <a:ea typeface="黑体" panose="02010609060101010101" pitchFamily="49" charset="-122"/>
              </a:endParaRPr>
            </a:p>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更为普遍</a:t>
              </a:r>
              <a:endParaRPr lang="en-US" altLang="zh-CN" dirty="0">
                <a:latin typeface="黑体" panose="02010609060101010101" pitchFamily="49" charset="-122"/>
                <a:ea typeface="黑体" panose="02010609060101010101" pitchFamily="49" charset="-122"/>
              </a:endParaRPr>
            </a:p>
            <a:p>
              <a:pPr marL="0" lvl="1" indent="0">
                <a:lnSpc>
                  <a:spcPct val="120000"/>
                </a:lnSpc>
                <a:spcBef>
                  <a:spcPts val="432"/>
                </a:spcBef>
                <a:buClr>
                  <a:schemeClr val="accent6">
                    <a:lumMod val="60000"/>
                    <a:lumOff val="40000"/>
                  </a:schemeClr>
                </a:buClr>
                <a:buNone/>
                <a:defRPr/>
              </a:pPr>
              <a:endParaRPr lang="en-US" altLang="zh-CN" sz="1800" dirty="0">
                <a:latin typeface="黑体" panose="02010609060101010101" pitchFamily="49" charset="-122"/>
                <a:ea typeface="黑体" panose="02010609060101010101" pitchFamily="49" charset="-122"/>
              </a:endParaRPr>
            </a:p>
          </p:txBody>
        </p:sp>
        <p:sp>
          <p:nvSpPr>
            <p:cNvPr id="33" name="Text Placeholder 5">
              <a:extLst>
                <a:ext uri="{FF2B5EF4-FFF2-40B4-BE49-F238E27FC236}">
                  <a16:creationId xmlns:a16="http://schemas.microsoft.com/office/drawing/2014/main" id="{9E6F8066-0222-43A8-806A-E1F13CAE7130}"/>
                </a:ext>
              </a:extLst>
            </p:cNvPr>
            <p:cNvSpPr txBox="1">
              <a:spLocks/>
            </p:cNvSpPr>
            <p:nvPr/>
          </p:nvSpPr>
          <p:spPr>
            <a:xfrm>
              <a:off x="594193" y="2115127"/>
              <a:ext cx="3211606" cy="439403"/>
            </a:xfrm>
            <a:prstGeom prst="rect">
              <a:avLst/>
            </a:prstGeom>
            <a:solidFill>
              <a:schemeClr val="bg1"/>
            </a:solid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sz="2400" dirty="0">
                  <a:solidFill>
                    <a:sysClr val="windowText" lastClr="000000"/>
                  </a:solidFill>
                  <a:latin typeface="黑体" panose="02010609060101010101" pitchFamily="49" charset="-122"/>
                  <a:ea typeface="黑体" panose="02010609060101010101" pitchFamily="49" charset="-122"/>
                </a:rPr>
                <a:t>分组密码</a:t>
              </a:r>
              <a:endParaRPr lang="en-US" sz="2400" dirty="0">
                <a:solidFill>
                  <a:sysClr val="windowText" lastClr="000000"/>
                </a:solidFill>
                <a:latin typeface="黑体" panose="02010609060101010101" pitchFamily="49" charset="-122"/>
                <a:ea typeface="黑体" panose="02010609060101010101" pitchFamily="49" charset="-122"/>
              </a:endParaRPr>
            </a:p>
          </p:txBody>
        </p:sp>
      </p:grpSp>
      <p:grpSp>
        <p:nvGrpSpPr>
          <p:cNvPr id="5" name="组合 4">
            <a:extLst>
              <a:ext uri="{FF2B5EF4-FFF2-40B4-BE49-F238E27FC236}">
                <a16:creationId xmlns:a16="http://schemas.microsoft.com/office/drawing/2014/main" id="{436D0D85-1BF4-4AA5-917E-3AA88B0739D3}"/>
              </a:ext>
            </a:extLst>
          </p:cNvPr>
          <p:cNvGrpSpPr/>
          <p:nvPr/>
        </p:nvGrpSpPr>
        <p:grpSpPr>
          <a:xfrm>
            <a:off x="4551084" y="2194841"/>
            <a:ext cx="7278962" cy="4075499"/>
            <a:chOff x="1892685" y="2790171"/>
            <a:chExt cx="6919513" cy="3630609"/>
          </a:xfrm>
        </p:grpSpPr>
        <p:pic>
          <p:nvPicPr>
            <p:cNvPr id="3" name="图片 2">
              <a:extLst>
                <a:ext uri="{FF2B5EF4-FFF2-40B4-BE49-F238E27FC236}">
                  <a16:creationId xmlns:a16="http://schemas.microsoft.com/office/drawing/2014/main" id="{28FAFC88-4DAE-488E-A0A5-21D44A307BD0}"/>
                </a:ext>
              </a:extLst>
            </p:cNvPr>
            <p:cNvPicPr>
              <a:picLocks noChangeAspect="1"/>
            </p:cNvPicPr>
            <p:nvPr/>
          </p:nvPicPr>
          <p:blipFill>
            <a:blip r:embed="rId4"/>
            <a:stretch>
              <a:fillRect/>
            </a:stretch>
          </p:blipFill>
          <p:spPr>
            <a:xfrm>
              <a:off x="1892685" y="2790171"/>
              <a:ext cx="6919513" cy="3630609"/>
            </a:xfrm>
            <a:prstGeom prst="rect">
              <a:avLst/>
            </a:prstGeom>
          </p:spPr>
        </p:pic>
        <p:sp>
          <p:nvSpPr>
            <p:cNvPr id="4" name="矩形 3">
              <a:extLst>
                <a:ext uri="{FF2B5EF4-FFF2-40B4-BE49-F238E27FC236}">
                  <a16:creationId xmlns:a16="http://schemas.microsoft.com/office/drawing/2014/main" id="{00768AC9-CEDD-49C0-8213-5FB65300704E}"/>
                </a:ext>
              </a:extLst>
            </p:cNvPr>
            <p:cNvSpPr/>
            <p:nvPr/>
          </p:nvSpPr>
          <p:spPr>
            <a:xfrm>
              <a:off x="3009900" y="3558540"/>
              <a:ext cx="632460" cy="148590"/>
            </a:xfrm>
            <a:prstGeom prst="rect">
              <a:avLst/>
            </a:prstGeom>
            <a:solidFill>
              <a:srgbClr val="BFE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latin typeface="黑体" panose="02010609060101010101" pitchFamily="49" charset="-122"/>
                  <a:ea typeface="黑体" panose="02010609060101010101" pitchFamily="49" charset="-122"/>
                </a:rPr>
                <a:t>加密</a:t>
              </a:r>
            </a:p>
          </p:txBody>
        </p:sp>
        <p:sp>
          <p:nvSpPr>
            <p:cNvPr id="31" name="矩形 30">
              <a:extLst>
                <a:ext uri="{FF2B5EF4-FFF2-40B4-BE49-F238E27FC236}">
                  <a16:creationId xmlns:a16="http://schemas.microsoft.com/office/drawing/2014/main" id="{B76B1C66-EE0C-4FF7-AD2B-79A29E07A7C2}"/>
                </a:ext>
              </a:extLst>
            </p:cNvPr>
            <p:cNvSpPr/>
            <p:nvPr/>
          </p:nvSpPr>
          <p:spPr>
            <a:xfrm>
              <a:off x="4979670" y="3558540"/>
              <a:ext cx="632460" cy="148590"/>
            </a:xfrm>
            <a:prstGeom prst="rect">
              <a:avLst/>
            </a:prstGeom>
            <a:solidFill>
              <a:srgbClr val="BFE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latin typeface="黑体" panose="02010609060101010101" pitchFamily="49" charset="-122"/>
                  <a:ea typeface="黑体" panose="02010609060101010101" pitchFamily="49" charset="-122"/>
                </a:rPr>
                <a:t>加密</a:t>
              </a:r>
            </a:p>
          </p:txBody>
        </p:sp>
        <p:sp>
          <p:nvSpPr>
            <p:cNvPr id="32" name="矩形 31">
              <a:extLst>
                <a:ext uri="{FF2B5EF4-FFF2-40B4-BE49-F238E27FC236}">
                  <a16:creationId xmlns:a16="http://schemas.microsoft.com/office/drawing/2014/main" id="{00768AC9-CEDD-49C0-8213-5FB65300704E}"/>
                </a:ext>
              </a:extLst>
            </p:cNvPr>
            <p:cNvSpPr/>
            <p:nvPr/>
          </p:nvSpPr>
          <p:spPr>
            <a:xfrm>
              <a:off x="7291578" y="3558540"/>
              <a:ext cx="632460" cy="148590"/>
            </a:xfrm>
            <a:prstGeom prst="rect">
              <a:avLst/>
            </a:prstGeom>
            <a:solidFill>
              <a:srgbClr val="BFE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800" dirty="0">
                  <a:solidFill>
                    <a:schemeClr val="tx1"/>
                  </a:solidFill>
                  <a:latin typeface="黑体" panose="02010609060101010101" pitchFamily="49" charset="-122"/>
                  <a:ea typeface="黑体" panose="02010609060101010101" pitchFamily="49" charset="-122"/>
                </a:rPr>
                <a:t>加密</a:t>
              </a:r>
            </a:p>
          </p:txBody>
        </p:sp>
        <p:sp>
          <p:nvSpPr>
            <p:cNvPr id="34" name="矩形 33">
              <a:extLst>
                <a:ext uri="{FF2B5EF4-FFF2-40B4-BE49-F238E27FC236}">
                  <a16:creationId xmlns:a16="http://schemas.microsoft.com/office/drawing/2014/main" id="{A45A2576-06E4-4A2E-8CDC-648CDE28F1C8}"/>
                </a:ext>
              </a:extLst>
            </p:cNvPr>
            <p:cNvSpPr/>
            <p:nvPr/>
          </p:nvSpPr>
          <p:spPr>
            <a:xfrm>
              <a:off x="3009900" y="5290189"/>
              <a:ext cx="632460" cy="148590"/>
            </a:xfrm>
            <a:prstGeom prst="rect">
              <a:avLst/>
            </a:prstGeom>
            <a:solidFill>
              <a:srgbClr val="BFE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latin typeface="黑体" panose="02010609060101010101" pitchFamily="49" charset="-122"/>
                  <a:ea typeface="黑体" panose="02010609060101010101" pitchFamily="49" charset="-122"/>
                </a:rPr>
                <a:t>解密</a:t>
              </a:r>
            </a:p>
          </p:txBody>
        </p:sp>
        <p:sp>
          <p:nvSpPr>
            <p:cNvPr id="35" name="矩形 34">
              <a:extLst>
                <a:ext uri="{FF2B5EF4-FFF2-40B4-BE49-F238E27FC236}">
                  <a16:creationId xmlns:a16="http://schemas.microsoft.com/office/drawing/2014/main" id="{5CF2B6DD-5A78-4542-8C25-17C1AEABE6F7}"/>
                </a:ext>
              </a:extLst>
            </p:cNvPr>
            <p:cNvSpPr/>
            <p:nvPr/>
          </p:nvSpPr>
          <p:spPr>
            <a:xfrm>
              <a:off x="4979670" y="5290189"/>
              <a:ext cx="632460" cy="148590"/>
            </a:xfrm>
            <a:prstGeom prst="rect">
              <a:avLst/>
            </a:prstGeom>
            <a:solidFill>
              <a:srgbClr val="BFE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latin typeface="黑体" panose="02010609060101010101" pitchFamily="49" charset="-122"/>
                  <a:ea typeface="黑体" panose="02010609060101010101" pitchFamily="49" charset="-122"/>
                </a:rPr>
                <a:t>解密</a:t>
              </a:r>
            </a:p>
          </p:txBody>
        </p:sp>
        <p:sp>
          <p:nvSpPr>
            <p:cNvPr id="36" name="矩形 35">
              <a:extLst>
                <a:ext uri="{FF2B5EF4-FFF2-40B4-BE49-F238E27FC236}">
                  <a16:creationId xmlns:a16="http://schemas.microsoft.com/office/drawing/2014/main" id="{19831917-D8B5-400A-AB85-B285E3F886B6}"/>
                </a:ext>
              </a:extLst>
            </p:cNvPr>
            <p:cNvSpPr/>
            <p:nvPr/>
          </p:nvSpPr>
          <p:spPr>
            <a:xfrm>
              <a:off x="7291578" y="5292098"/>
              <a:ext cx="632460" cy="148590"/>
            </a:xfrm>
            <a:prstGeom prst="rect">
              <a:avLst/>
            </a:prstGeom>
            <a:solidFill>
              <a:srgbClr val="BFE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latin typeface="黑体" panose="02010609060101010101" pitchFamily="49" charset="-122"/>
                  <a:ea typeface="黑体" panose="02010609060101010101" pitchFamily="49" charset="-122"/>
                </a:rPr>
                <a:t>解密</a:t>
              </a:r>
            </a:p>
          </p:txBody>
        </p:sp>
        <p:sp>
          <p:nvSpPr>
            <p:cNvPr id="38" name="矩形 37">
              <a:extLst>
                <a:ext uri="{FF2B5EF4-FFF2-40B4-BE49-F238E27FC236}">
                  <a16:creationId xmlns:a16="http://schemas.microsoft.com/office/drawing/2014/main" id="{6F89DF3A-8567-4309-A5E8-924BC0503812}"/>
                </a:ext>
              </a:extLst>
            </p:cNvPr>
            <p:cNvSpPr/>
            <p:nvPr/>
          </p:nvSpPr>
          <p:spPr>
            <a:xfrm rot="16200000">
              <a:off x="1921545" y="3452038"/>
              <a:ext cx="773834"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加密</a:t>
              </a:r>
            </a:p>
          </p:txBody>
        </p:sp>
        <p:sp>
          <p:nvSpPr>
            <p:cNvPr id="42" name="矩形 41">
              <a:extLst>
                <a:ext uri="{FF2B5EF4-FFF2-40B4-BE49-F238E27FC236}">
                  <a16:creationId xmlns:a16="http://schemas.microsoft.com/office/drawing/2014/main" id="{7171144D-A52E-4075-B502-1065512D1449}"/>
                </a:ext>
              </a:extLst>
            </p:cNvPr>
            <p:cNvSpPr/>
            <p:nvPr/>
          </p:nvSpPr>
          <p:spPr>
            <a:xfrm rot="16200000">
              <a:off x="1936056" y="5240107"/>
              <a:ext cx="781719" cy="2487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解密</a:t>
              </a:r>
            </a:p>
          </p:txBody>
        </p:sp>
      </p:grpSp>
      <p:sp>
        <p:nvSpPr>
          <p:cNvPr id="39" name="文本框 38">
            <a:extLst>
              <a:ext uri="{FF2B5EF4-FFF2-40B4-BE49-F238E27FC236}">
                <a16:creationId xmlns:a16="http://schemas.microsoft.com/office/drawing/2014/main" id="{EB881F5B-8CA7-447B-B65F-8972FDB36E27}"/>
              </a:ext>
            </a:extLst>
          </p:cNvPr>
          <p:cNvSpPr txBox="1"/>
          <p:nvPr/>
        </p:nvSpPr>
        <p:spPr>
          <a:xfrm>
            <a:off x="6308821" y="1880929"/>
            <a:ext cx="3648363" cy="412613"/>
          </a:xfrm>
          <a:prstGeom prst="rect">
            <a:avLst/>
          </a:prstGeom>
          <a:noFill/>
        </p:spPr>
        <p:txBody>
          <a:bodyPr wrap="square">
            <a:spAutoFit/>
          </a:bodyPr>
          <a:lstStyle/>
          <a:p>
            <a:pPr marL="285750" lvl="1" indent="-285750">
              <a:lnSpc>
                <a:spcPct val="120000"/>
              </a:lnSpc>
              <a:spcBef>
                <a:spcPts val="432"/>
              </a:spcBef>
              <a:defRPr/>
            </a:pPr>
            <a:r>
              <a:rPr lang="zh-CN" altLang="en-US" sz="2000" dirty="0">
                <a:latin typeface="黑体" panose="02010609060101010101" pitchFamily="49" charset="-122"/>
                <a:ea typeface="黑体" panose="02010609060101010101" pitchFamily="49" charset="-122"/>
              </a:rPr>
              <a:t>分组密码加密（电码本模式）</a:t>
            </a:r>
            <a:endParaRPr lang="en-US" altLang="zh-CN" sz="20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297036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4" y="1130400"/>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分组密码和流密码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11" name="组合 10">
            <a:extLst>
              <a:ext uri="{FF2B5EF4-FFF2-40B4-BE49-F238E27FC236}">
                <a16:creationId xmlns:a16="http://schemas.microsoft.com/office/drawing/2014/main" id="{65E82708-1A56-4920-8B38-4C8FB8DDA334}"/>
              </a:ext>
            </a:extLst>
          </p:cNvPr>
          <p:cNvGrpSpPr/>
          <p:nvPr/>
        </p:nvGrpSpPr>
        <p:grpSpPr>
          <a:xfrm>
            <a:off x="4938614" y="2027859"/>
            <a:ext cx="7144251" cy="3444538"/>
            <a:chOff x="4541192" y="2275691"/>
            <a:chExt cx="7144251" cy="3444538"/>
          </a:xfrm>
        </p:grpSpPr>
        <p:pic>
          <p:nvPicPr>
            <p:cNvPr id="7" name="图片 6">
              <a:extLst>
                <a:ext uri="{FF2B5EF4-FFF2-40B4-BE49-F238E27FC236}">
                  <a16:creationId xmlns:a16="http://schemas.microsoft.com/office/drawing/2014/main" id="{3E34C71E-13B6-4CC2-90CD-34A6A27501C3}"/>
                </a:ext>
              </a:extLst>
            </p:cNvPr>
            <p:cNvPicPr>
              <a:picLocks noChangeAspect="1"/>
            </p:cNvPicPr>
            <p:nvPr/>
          </p:nvPicPr>
          <p:blipFill rotWithShape="1">
            <a:blip r:embed="rId4"/>
            <a:srcRect r="5496"/>
            <a:stretch/>
          </p:blipFill>
          <p:spPr>
            <a:xfrm>
              <a:off x="4541192" y="2275691"/>
              <a:ext cx="7144251" cy="3444538"/>
            </a:xfrm>
            <a:prstGeom prst="rect">
              <a:avLst/>
            </a:prstGeom>
          </p:spPr>
        </p:pic>
        <p:sp>
          <p:nvSpPr>
            <p:cNvPr id="8" name="文本框 7">
              <a:extLst>
                <a:ext uri="{FF2B5EF4-FFF2-40B4-BE49-F238E27FC236}">
                  <a16:creationId xmlns:a16="http://schemas.microsoft.com/office/drawing/2014/main" id="{45C71F0D-3596-4545-90BF-792CD3F152D5}"/>
                </a:ext>
              </a:extLst>
            </p:cNvPr>
            <p:cNvSpPr txBox="1"/>
            <p:nvPr/>
          </p:nvSpPr>
          <p:spPr>
            <a:xfrm>
              <a:off x="6439623" y="2519601"/>
              <a:ext cx="599440"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密钥</a:t>
              </a:r>
            </a:p>
          </p:txBody>
        </p:sp>
        <p:sp>
          <p:nvSpPr>
            <p:cNvPr id="41" name="文本框 40">
              <a:extLst>
                <a:ext uri="{FF2B5EF4-FFF2-40B4-BE49-F238E27FC236}">
                  <a16:creationId xmlns:a16="http://schemas.microsoft.com/office/drawing/2014/main" id="{BB539461-D3D3-46AE-BC0D-CFF01F7CDCC3}"/>
                </a:ext>
              </a:extLst>
            </p:cNvPr>
            <p:cNvSpPr txBox="1"/>
            <p:nvPr/>
          </p:nvSpPr>
          <p:spPr>
            <a:xfrm>
              <a:off x="9477463" y="2495461"/>
              <a:ext cx="599440"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密钥</a:t>
              </a:r>
            </a:p>
          </p:txBody>
        </p:sp>
        <p:sp>
          <p:nvSpPr>
            <p:cNvPr id="9" name="文本框 8">
              <a:extLst>
                <a:ext uri="{FF2B5EF4-FFF2-40B4-BE49-F238E27FC236}">
                  <a16:creationId xmlns:a16="http://schemas.microsoft.com/office/drawing/2014/main" id="{E0E75E0C-A232-4126-9812-1C211B6A65A9}"/>
                </a:ext>
              </a:extLst>
            </p:cNvPr>
            <p:cNvSpPr txBox="1"/>
            <p:nvPr/>
          </p:nvSpPr>
          <p:spPr>
            <a:xfrm>
              <a:off x="5863551" y="3924983"/>
              <a:ext cx="1605280" cy="523220"/>
            </a:xfrm>
            <a:prstGeom prst="rect">
              <a:avLst/>
            </a:prstGeom>
            <a:solidFill>
              <a:schemeClr val="bg1"/>
            </a:solidFill>
          </p:spPr>
          <p:txBody>
            <a:bodyPr wrap="square" rtlCol="0">
              <a:spAutoFit/>
            </a:bodyPr>
            <a:lstStyle/>
            <a:p>
              <a:r>
                <a:rPr lang="zh-CN" altLang="en-US" sz="1400" dirty="0">
                  <a:latin typeface="黑体" panose="02010609060101010101" pitchFamily="49" charset="-122"/>
                  <a:ea typeface="黑体" panose="02010609060101010101" pitchFamily="49" charset="-122"/>
                </a:rPr>
                <a:t>伪随机字节发生器</a:t>
              </a:r>
              <a:endParaRPr lang="en-US" altLang="zh-CN" sz="1400" dirty="0">
                <a:latin typeface="黑体" panose="02010609060101010101" pitchFamily="49" charset="-122"/>
                <a:ea typeface="黑体" panose="02010609060101010101" pitchFamily="49" charset="-122"/>
              </a:endParaRPr>
            </a:p>
            <a:p>
              <a:r>
                <a:rPr lang="zh-CN" altLang="en-US" sz="1400" dirty="0">
                  <a:latin typeface="黑体" panose="02010609060101010101" pitchFamily="49" charset="-122"/>
                  <a:ea typeface="黑体" panose="02010609060101010101" pitchFamily="49" charset="-122"/>
                </a:rPr>
                <a:t>（密钥流发生器）</a:t>
              </a:r>
            </a:p>
          </p:txBody>
        </p:sp>
        <p:sp>
          <p:nvSpPr>
            <p:cNvPr id="43" name="文本框 42">
              <a:extLst>
                <a:ext uri="{FF2B5EF4-FFF2-40B4-BE49-F238E27FC236}">
                  <a16:creationId xmlns:a16="http://schemas.microsoft.com/office/drawing/2014/main" id="{860E6C46-0F87-4CD9-A335-207C9E55572F}"/>
                </a:ext>
              </a:extLst>
            </p:cNvPr>
            <p:cNvSpPr txBox="1"/>
            <p:nvPr/>
          </p:nvSpPr>
          <p:spPr>
            <a:xfrm>
              <a:off x="8917647" y="3924983"/>
              <a:ext cx="1605280" cy="523220"/>
            </a:xfrm>
            <a:prstGeom prst="rect">
              <a:avLst/>
            </a:prstGeom>
            <a:solidFill>
              <a:schemeClr val="bg1"/>
            </a:solidFill>
          </p:spPr>
          <p:txBody>
            <a:bodyPr wrap="square" rtlCol="0">
              <a:spAutoFit/>
            </a:bodyPr>
            <a:lstStyle/>
            <a:p>
              <a:r>
                <a:rPr lang="zh-CN" altLang="en-US" sz="1400" dirty="0">
                  <a:latin typeface="黑体" panose="02010609060101010101" pitchFamily="49" charset="-122"/>
                  <a:ea typeface="黑体" panose="02010609060101010101" pitchFamily="49" charset="-122"/>
                </a:rPr>
                <a:t>伪随机字节发生器</a:t>
              </a:r>
              <a:endParaRPr lang="en-US" altLang="zh-CN" sz="1400" dirty="0">
                <a:latin typeface="黑体" panose="02010609060101010101" pitchFamily="49" charset="-122"/>
                <a:ea typeface="黑体" panose="02010609060101010101" pitchFamily="49" charset="-122"/>
              </a:endParaRPr>
            </a:p>
            <a:p>
              <a:r>
                <a:rPr lang="zh-CN" altLang="en-US" sz="1400" dirty="0">
                  <a:latin typeface="黑体" panose="02010609060101010101" pitchFamily="49" charset="-122"/>
                  <a:ea typeface="黑体" panose="02010609060101010101" pitchFamily="49" charset="-122"/>
                </a:rPr>
                <a:t>（密钥流发生器）</a:t>
              </a:r>
            </a:p>
          </p:txBody>
        </p:sp>
        <p:sp>
          <p:nvSpPr>
            <p:cNvPr id="10" name="文本框 9">
              <a:extLst>
                <a:ext uri="{FF2B5EF4-FFF2-40B4-BE49-F238E27FC236}">
                  <a16:creationId xmlns:a16="http://schemas.microsoft.com/office/drawing/2014/main" id="{DF44429E-D4F0-44DD-BFC4-C4EDA7FC81CA}"/>
                </a:ext>
              </a:extLst>
            </p:cNvPr>
            <p:cNvSpPr txBox="1"/>
            <p:nvPr/>
          </p:nvSpPr>
          <p:spPr>
            <a:xfrm>
              <a:off x="4735328" y="4847213"/>
              <a:ext cx="698269" cy="430887"/>
            </a:xfrm>
            <a:prstGeom prst="rect">
              <a:avLst/>
            </a:prstGeom>
            <a:solidFill>
              <a:schemeClr val="bg1"/>
            </a:solidFill>
          </p:spPr>
          <p:txBody>
            <a:bodyPr wrap="square" rtlCol="0">
              <a:spAutoFit/>
            </a:bodyPr>
            <a:lstStyle/>
            <a:p>
              <a:r>
                <a:rPr lang="zh-CN" altLang="en-US" sz="1100" dirty="0">
                  <a:latin typeface="黑体" panose="02010609060101010101" pitchFamily="49" charset="-122"/>
                  <a:ea typeface="黑体" panose="02010609060101010101" pitchFamily="49" charset="-122"/>
                </a:rPr>
                <a:t>明文字</a:t>
              </a:r>
              <a:endParaRPr lang="en-US" altLang="zh-CN" sz="1100" dirty="0">
                <a:latin typeface="黑体" panose="02010609060101010101" pitchFamily="49" charset="-122"/>
                <a:ea typeface="黑体" panose="02010609060101010101" pitchFamily="49" charset="-122"/>
              </a:endParaRPr>
            </a:p>
            <a:p>
              <a:r>
                <a:rPr lang="zh-CN" altLang="en-US" sz="1100" dirty="0">
                  <a:latin typeface="黑体" panose="02010609060101010101" pitchFamily="49" charset="-122"/>
                  <a:ea typeface="黑体" panose="02010609060101010101" pitchFamily="49" charset="-122"/>
                </a:rPr>
                <a:t>节流</a:t>
              </a:r>
            </a:p>
          </p:txBody>
        </p:sp>
        <p:sp>
          <p:nvSpPr>
            <p:cNvPr id="45" name="文本框 44">
              <a:extLst>
                <a:ext uri="{FF2B5EF4-FFF2-40B4-BE49-F238E27FC236}">
                  <a16:creationId xmlns:a16="http://schemas.microsoft.com/office/drawing/2014/main" id="{EE05B66B-402F-4B16-AEC6-8C87469F39A4}"/>
                </a:ext>
              </a:extLst>
            </p:cNvPr>
            <p:cNvSpPr txBox="1"/>
            <p:nvPr/>
          </p:nvSpPr>
          <p:spPr>
            <a:xfrm>
              <a:off x="7857258" y="4816435"/>
              <a:ext cx="698269" cy="461665"/>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密文字</a:t>
              </a:r>
              <a:endParaRPr lang="en-US" altLang="zh-CN" sz="1200" dirty="0">
                <a:latin typeface="黑体" panose="02010609060101010101" pitchFamily="49" charset="-122"/>
                <a:ea typeface="黑体" panose="02010609060101010101" pitchFamily="49" charset="-122"/>
              </a:endParaRPr>
            </a:p>
            <a:p>
              <a:r>
                <a:rPr lang="zh-CN" altLang="en-US" sz="1200" dirty="0">
                  <a:latin typeface="黑体" panose="02010609060101010101" pitchFamily="49" charset="-122"/>
                  <a:ea typeface="黑体" panose="02010609060101010101" pitchFamily="49" charset="-122"/>
                </a:rPr>
                <a:t>节流</a:t>
              </a:r>
            </a:p>
          </p:txBody>
        </p:sp>
        <p:sp>
          <p:nvSpPr>
            <p:cNvPr id="46" name="文本框 45">
              <a:extLst>
                <a:ext uri="{FF2B5EF4-FFF2-40B4-BE49-F238E27FC236}">
                  <a16:creationId xmlns:a16="http://schemas.microsoft.com/office/drawing/2014/main" id="{0D39DBEE-C980-4A2C-A35D-6A1211771D6D}"/>
                </a:ext>
              </a:extLst>
            </p:cNvPr>
            <p:cNvSpPr txBox="1"/>
            <p:nvPr/>
          </p:nvSpPr>
          <p:spPr>
            <a:xfrm>
              <a:off x="10948001" y="4855428"/>
              <a:ext cx="698269" cy="430887"/>
            </a:xfrm>
            <a:prstGeom prst="rect">
              <a:avLst/>
            </a:prstGeom>
            <a:solidFill>
              <a:schemeClr val="bg1"/>
            </a:solidFill>
          </p:spPr>
          <p:txBody>
            <a:bodyPr wrap="square" rtlCol="0">
              <a:spAutoFit/>
            </a:bodyPr>
            <a:lstStyle/>
            <a:p>
              <a:r>
                <a:rPr lang="zh-CN" altLang="en-US" sz="1100" dirty="0">
                  <a:latin typeface="黑体" panose="02010609060101010101" pitchFamily="49" charset="-122"/>
                  <a:ea typeface="黑体" panose="02010609060101010101" pitchFamily="49" charset="-122"/>
                </a:rPr>
                <a:t>明文字</a:t>
              </a:r>
              <a:endParaRPr lang="en-US" altLang="zh-CN" sz="1100" dirty="0">
                <a:latin typeface="黑体" panose="02010609060101010101" pitchFamily="49" charset="-122"/>
                <a:ea typeface="黑体" panose="02010609060101010101" pitchFamily="49" charset="-122"/>
              </a:endParaRPr>
            </a:p>
            <a:p>
              <a:r>
                <a:rPr lang="zh-CN" altLang="en-US" sz="1100" dirty="0">
                  <a:latin typeface="黑体" panose="02010609060101010101" pitchFamily="49" charset="-122"/>
                  <a:ea typeface="黑体" panose="02010609060101010101" pitchFamily="49" charset="-122"/>
                </a:rPr>
                <a:t>节流</a:t>
              </a:r>
            </a:p>
          </p:txBody>
        </p:sp>
      </p:grpSp>
      <p:grpSp>
        <p:nvGrpSpPr>
          <p:cNvPr id="6" name="组合 5">
            <a:extLst>
              <a:ext uri="{FF2B5EF4-FFF2-40B4-BE49-F238E27FC236}">
                <a16:creationId xmlns:a16="http://schemas.microsoft.com/office/drawing/2014/main" id="{ADA863C0-4507-4417-A455-F74E66BD82BB}"/>
              </a:ext>
            </a:extLst>
          </p:cNvPr>
          <p:cNvGrpSpPr/>
          <p:nvPr/>
        </p:nvGrpSpPr>
        <p:grpSpPr>
          <a:xfrm>
            <a:off x="747731" y="2305567"/>
            <a:ext cx="4304765" cy="3422033"/>
            <a:chOff x="594192" y="2115127"/>
            <a:chExt cx="4304765" cy="3422033"/>
          </a:xfrm>
        </p:grpSpPr>
        <p:sp>
          <p:nvSpPr>
            <p:cNvPr id="40" name="Rectangle 3">
              <a:extLst>
                <a:ext uri="{FF2B5EF4-FFF2-40B4-BE49-F238E27FC236}">
                  <a16:creationId xmlns:a16="http://schemas.microsoft.com/office/drawing/2014/main" id="{255A9E32-0E4E-48E2-B3BA-99746706EB78}"/>
                </a:ext>
              </a:extLst>
            </p:cNvPr>
            <p:cNvSpPr txBox="1">
              <a:spLocks noChangeArrowheads="1"/>
            </p:cNvSpPr>
            <p:nvPr/>
          </p:nvSpPr>
          <p:spPr>
            <a:xfrm>
              <a:off x="594192" y="2554530"/>
              <a:ext cx="4304765" cy="2982630"/>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持续的处理输入元素</a:t>
              </a:r>
              <a:endParaRPr lang="en-US" altLang="zh-CN" dirty="0">
                <a:latin typeface="黑体" panose="02010609060101010101" pitchFamily="49" charset="-122"/>
                <a:ea typeface="黑体" panose="02010609060101010101" pitchFamily="49" charset="-122"/>
              </a:endParaRPr>
            </a:p>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每次产生一个元素输出</a:t>
              </a:r>
              <a:endParaRPr lang="en-US" altLang="zh-CN" dirty="0">
                <a:latin typeface="黑体" panose="02010609060101010101" pitchFamily="49" charset="-122"/>
                <a:ea typeface="黑体" panose="02010609060101010101" pitchFamily="49" charset="-122"/>
              </a:endParaRPr>
            </a:p>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速度更快且编写的代码更少</a:t>
              </a:r>
              <a:endParaRPr lang="en-US" altLang="zh-CN" dirty="0">
                <a:latin typeface="黑体" panose="02010609060101010101" pitchFamily="49" charset="-122"/>
                <a:ea typeface="黑体" panose="02010609060101010101" pitchFamily="49" charset="-122"/>
              </a:endParaRPr>
            </a:p>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每次加密一个字节的明文</a:t>
              </a:r>
              <a:endParaRPr lang="en-US" altLang="zh-CN" dirty="0">
                <a:latin typeface="黑体" panose="02010609060101010101" pitchFamily="49" charset="-122"/>
                <a:ea typeface="黑体" panose="02010609060101010101" pitchFamily="49" charset="-122"/>
              </a:endParaRPr>
            </a:p>
            <a:p>
              <a:pPr marL="285750" lvl="1" indent="-285750">
                <a:lnSpc>
                  <a:spcPct val="120000"/>
                </a:lnSpc>
                <a:spcBef>
                  <a:spcPts val="432"/>
                </a:spcBef>
                <a:defRPr/>
              </a:pPr>
              <a:r>
                <a:rPr lang="zh-CN" altLang="en-US" dirty="0">
                  <a:latin typeface="黑体" panose="02010609060101010101" pitchFamily="49" charset="-122"/>
                  <a:ea typeface="黑体" panose="02010609060101010101" pitchFamily="49" charset="-122"/>
                </a:rPr>
                <a:t>伪随机流在不知道输入密钥的情况下具有不可预知性</a:t>
              </a:r>
              <a:endParaRPr lang="en-US" altLang="zh-CN" dirty="0">
                <a:latin typeface="黑体" panose="02010609060101010101" pitchFamily="49" charset="-122"/>
                <a:ea typeface="黑体" panose="02010609060101010101" pitchFamily="49" charset="-122"/>
              </a:endParaRPr>
            </a:p>
          </p:txBody>
        </p:sp>
        <p:sp>
          <p:nvSpPr>
            <p:cNvPr id="33" name="Text Placeholder 5">
              <a:extLst>
                <a:ext uri="{FF2B5EF4-FFF2-40B4-BE49-F238E27FC236}">
                  <a16:creationId xmlns:a16="http://schemas.microsoft.com/office/drawing/2014/main" id="{9E6F8066-0222-43A8-806A-E1F13CAE7130}"/>
                </a:ext>
              </a:extLst>
            </p:cNvPr>
            <p:cNvSpPr txBox="1">
              <a:spLocks/>
            </p:cNvSpPr>
            <p:nvPr/>
          </p:nvSpPr>
          <p:spPr>
            <a:xfrm>
              <a:off x="594192" y="2115127"/>
              <a:ext cx="4304765" cy="439403"/>
            </a:xfrm>
            <a:prstGeom prst="rect">
              <a:avLst/>
            </a:prstGeom>
            <a:solidFill>
              <a:schemeClr val="bg1"/>
            </a:solid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sz="2400" dirty="0">
                  <a:solidFill>
                    <a:sysClr val="windowText" lastClr="000000"/>
                  </a:solidFill>
                  <a:latin typeface="黑体" panose="02010609060101010101" pitchFamily="49" charset="-122"/>
                  <a:ea typeface="黑体" panose="02010609060101010101" pitchFamily="49" charset="-122"/>
                </a:rPr>
                <a:t>流密码</a:t>
              </a:r>
              <a:endParaRPr lang="en-US" sz="2400" dirty="0">
                <a:solidFill>
                  <a:sysClr val="windowText" lastClr="000000"/>
                </a:solidFill>
                <a:latin typeface="黑体" panose="02010609060101010101" pitchFamily="49" charset="-122"/>
                <a:ea typeface="黑体" panose="02010609060101010101" pitchFamily="49" charset="-122"/>
              </a:endParaRPr>
            </a:p>
          </p:txBody>
        </p:sp>
      </p:grpSp>
      <p:sp>
        <p:nvSpPr>
          <p:cNvPr id="39" name="文本框 38">
            <a:extLst>
              <a:ext uri="{FF2B5EF4-FFF2-40B4-BE49-F238E27FC236}">
                <a16:creationId xmlns:a16="http://schemas.microsoft.com/office/drawing/2014/main" id="{EB881F5B-8CA7-447B-B65F-8972FDB36E27}"/>
              </a:ext>
            </a:extLst>
          </p:cNvPr>
          <p:cNvSpPr txBox="1"/>
          <p:nvPr/>
        </p:nvSpPr>
        <p:spPr>
          <a:xfrm>
            <a:off x="7801515" y="1772656"/>
            <a:ext cx="1604597" cy="412613"/>
          </a:xfrm>
          <a:prstGeom prst="rect">
            <a:avLst/>
          </a:prstGeom>
          <a:noFill/>
        </p:spPr>
        <p:txBody>
          <a:bodyPr wrap="square">
            <a:spAutoFit/>
          </a:bodyPr>
          <a:lstStyle/>
          <a:p>
            <a:pPr marL="285750" lvl="1" indent="-285750">
              <a:lnSpc>
                <a:spcPct val="120000"/>
              </a:lnSpc>
              <a:spcBef>
                <a:spcPts val="432"/>
              </a:spcBef>
              <a:defRPr/>
            </a:pPr>
            <a:r>
              <a:rPr lang="zh-CN" altLang="en-US" sz="2000" dirty="0">
                <a:latin typeface="黑体" panose="02010609060101010101" pitchFamily="49" charset="-122"/>
                <a:ea typeface="黑体" panose="02010609060101010101" pitchFamily="49" charset="-122"/>
              </a:rPr>
              <a:t>流密码加密</a:t>
            </a:r>
            <a:endParaRPr lang="en-US" altLang="zh-CN" sz="20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402428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消息认证和散列函数</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5" y="1130400"/>
            <a:ext cx="241677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消息认证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3" name="Text Placeholder 5">
            <a:extLst>
              <a:ext uri="{FF2B5EF4-FFF2-40B4-BE49-F238E27FC236}">
                <a16:creationId xmlns:a16="http://schemas.microsoft.com/office/drawing/2014/main" id="{9E6F8066-0222-43A8-806A-E1F13CAE7130}"/>
              </a:ext>
            </a:extLst>
          </p:cNvPr>
          <p:cNvSpPr txBox="1">
            <a:spLocks/>
          </p:cNvSpPr>
          <p:nvPr/>
        </p:nvSpPr>
        <p:spPr>
          <a:xfrm>
            <a:off x="1196184" y="2239813"/>
            <a:ext cx="4724401"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如何</a:t>
            </a:r>
            <a:r>
              <a:rPr lang="zh-CN" altLang="zh-CN" dirty="0">
                <a:latin typeface="Times New Roman" panose="02020603050405020304" pitchFamily="18" charset="0"/>
                <a:ea typeface="黑体" panose="02010609060101010101" pitchFamily="49" charset="-122"/>
                <a:cs typeface="Times New Roman" panose="02020603050405020304" pitchFamily="18" charset="0"/>
              </a:rPr>
              <a:t>认证接收信息是可信的：</a:t>
            </a:r>
          </a:p>
        </p:txBody>
      </p:sp>
      <p:sp>
        <p:nvSpPr>
          <p:cNvPr id="39" name="Text Placeholder 6">
            <a:extLst>
              <a:ext uri="{FF2B5EF4-FFF2-40B4-BE49-F238E27FC236}">
                <a16:creationId xmlns:a16="http://schemas.microsoft.com/office/drawing/2014/main" id="{D8443C04-F950-447C-A2F3-F2C6962D5D42}"/>
              </a:ext>
            </a:extLst>
          </p:cNvPr>
          <p:cNvSpPr txBox="1">
            <a:spLocks/>
          </p:cNvSpPr>
          <p:nvPr/>
        </p:nvSpPr>
        <p:spPr>
          <a:xfrm>
            <a:off x="6220304" y="2245899"/>
            <a:ext cx="4709160"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zh-CN" dirty="0">
                <a:latin typeface="Times New Roman" panose="02020603050405020304" pitchFamily="18" charset="0"/>
                <a:ea typeface="黑体" panose="02010609060101010101" pitchFamily="49" charset="-122"/>
                <a:cs typeface="Times New Roman" panose="02020603050405020304" pitchFamily="18" charset="0"/>
              </a:rPr>
              <a:t>消息认证的方法：</a:t>
            </a:r>
          </a:p>
        </p:txBody>
      </p:sp>
      <p:sp>
        <p:nvSpPr>
          <p:cNvPr id="40" name="Rectangle 3">
            <a:extLst>
              <a:ext uri="{FF2B5EF4-FFF2-40B4-BE49-F238E27FC236}">
                <a16:creationId xmlns:a16="http://schemas.microsoft.com/office/drawing/2014/main" id="{255A9E32-0E4E-48E2-B3BA-99746706EB78}"/>
              </a:ext>
            </a:extLst>
          </p:cNvPr>
          <p:cNvSpPr txBox="1">
            <a:spLocks noChangeArrowheads="1"/>
          </p:cNvSpPr>
          <p:nvPr/>
        </p:nvSpPr>
        <p:spPr>
          <a:xfrm>
            <a:off x="1196184" y="3118043"/>
            <a:ext cx="4738101" cy="2593592"/>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Bef>
                <a:spcPts val="800"/>
              </a:spcBef>
              <a:spcAft>
                <a:spcPts val="800"/>
              </a:spcAft>
              <a:buClr>
                <a:schemeClr val="accent1"/>
              </a:buClr>
              <a:buSzPct val="80000"/>
              <a:buFont typeface="Wingdings" panose="05000000000000000000" pitchFamily="2" charset="2"/>
              <a:buChar char="l"/>
              <a:defRPr/>
            </a:pPr>
            <a:r>
              <a:rPr lang="zh-CN" altLang="zh-CN" sz="2000" dirty="0">
                <a:latin typeface="Times New Roman" panose="02020603050405020304" pitchFamily="18" charset="0"/>
                <a:ea typeface="黑体" panose="02010609060101010101" pitchFamily="49" charset="-122"/>
                <a:cs typeface="Times New Roman" panose="02020603050405020304" pitchFamily="18" charset="0"/>
              </a:rPr>
              <a:t>验证消息的内容没有被篡改</a:t>
            </a:r>
          </a:p>
          <a:p>
            <a:pPr>
              <a:lnSpc>
                <a:spcPct val="130000"/>
              </a:lnSpc>
              <a:spcBef>
                <a:spcPts val="800"/>
              </a:spcBef>
              <a:spcAft>
                <a:spcPts val="800"/>
              </a:spcAft>
              <a:buClr>
                <a:schemeClr val="accent1"/>
              </a:buClr>
              <a:buSzPct val="80000"/>
              <a:buFont typeface="Wingdings" panose="05000000000000000000" pitchFamily="2" charset="2"/>
              <a:buChar char="l"/>
              <a:defRPr/>
            </a:pPr>
            <a:r>
              <a:rPr lang="zh-CN" altLang="zh-CN" sz="2000" dirty="0">
                <a:latin typeface="Times New Roman" panose="02020603050405020304" pitchFamily="18" charset="0"/>
                <a:ea typeface="黑体" panose="02010609060101010101" pitchFamily="49" charset="-122"/>
                <a:cs typeface="Times New Roman" panose="02020603050405020304" pitchFamily="18" charset="0"/>
              </a:rPr>
              <a:t>验证信息源是否可信</a:t>
            </a:r>
          </a:p>
          <a:p>
            <a:pPr>
              <a:lnSpc>
                <a:spcPct val="130000"/>
              </a:lnSpc>
              <a:spcBef>
                <a:spcPts val="800"/>
              </a:spcBef>
              <a:spcAft>
                <a:spcPts val="800"/>
              </a:spcAft>
              <a:buClr>
                <a:schemeClr val="accent1"/>
              </a:buClr>
              <a:buSzPct val="80000"/>
              <a:buFont typeface="Wingdings" panose="05000000000000000000" pitchFamily="2" charset="2"/>
              <a:buChar char="l"/>
              <a:defRPr/>
            </a:pPr>
            <a:r>
              <a:rPr lang="zh-CN" altLang="zh-CN" sz="2000" dirty="0">
                <a:latin typeface="Times New Roman" panose="02020603050405020304" pitchFamily="18" charset="0"/>
                <a:ea typeface="黑体" panose="02010609060101010101" pitchFamily="49" charset="-122"/>
                <a:cs typeface="Times New Roman" panose="02020603050405020304" pitchFamily="18" charset="0"/>
              </a:rPr>
              <a:t>验证消息的时效性</a:t>
            </a:r>
          </a:p>
          <a:p>
            <a:pPr>
              <a:lnSpc>
                <a:spcPct val="130000"/>
              </a:lnSpc>
              <a:spcBef>
                <a:spcPts val="800"/>
              </a:spcBef>
              <a:spcAft>
                <a:spcPts val="800"/>
              </a:spcAft>
              <a:buClr>
                <a:schemeClr val="accent1"/>
              </a:buClr>
              <a:buSzPct val="80000"/>
              <a:buFont typeface="Wingdings" panose="05000000000000000000" pitchFamily="2" charset="2"/>
              <a:buChar char="l"/>
              <a:defRPr/>
            </a:pPr>
            <a:r>
              <a:rPr lang="zh-CN" altLang="zh-CN" sz="2000" dirty="0">
                <a:latin typeface="Times New Roman" panose="02020603050405020304" pitchFamily="18" charset="0"/>
                <a:ea typeface="黑体" panose="02010609060101010101" pitchFamily="49" charset="-122"/>
                <a:cs typeface="Times New Roman" panose="02020603050405020304" pitchFamily="18" charset="0"/>
              </a:rPr>
              <a:t>验证</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两个实体间传输消息流的相对顺序</a:t>
            </a:r>
            <a:endParaRPr lang="zh-CN"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Content Placeholder 7">
            <a:extLst>
              <a:ext uri="{FF2B5EF4-FFF2-40B4-BE49-F238E27FC236}">
                <a16:creationId xmlns:a16="http://schemas.microsoft.com/office/drawing/2014/main" id="{F4DB3F96-C90F-44E4-9997-E73379E89779}"/>
              </a:ext>
            </a:extLst>
          </p:cNvPr>
          <p:cNvSpPr txBox="1">
            <a:spLocks/>
          </p:cNvSpPr>
          <p:nvPr/>
        </p:nvSpPr>
        <p:spPr>
          <a:xfrm>
            <a:off x="6220304" y="3124128"/>
            <a:ext cx="4724401" cy="2587507"/>
          </a:xfrm>
          <a:prstGeom prst="rect">
            <a:avLst/>
          </a:prstGeom>
          <a:ln w="31750" cmpd="thickThin">
            <a:solidFill>
              <a:schemeClr val="accent5">
                <a:lumMod val="60000"/>
                <a:lumOff val="40000"/>
              </a:schemeClr>
            </a:solidFill>
          </a:ln>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40000"/>
              </a:lnSpc>
              <a:spcBef>
                <a:spcPts val="800"/>
              </a:spcBef>
              <a:spcAft>
                <a:spcPts val="800"/>
              </a:spcAft>
              <a:buClr>
                <a:schemeClr val="accent6">
                  <a:lumMod val="60000"/>
                  <a:lumOff val="40000"/>
                </a:schemeClr>
              </a:buClr>
              <a:buFont typeface="Wingdings" pitchFamily="33" charset="2"/>
              <a:buChar char=""/>
              <a:defRPr/>
            </a:pPr>
            <a:r>
              <a:rPr lang="zh-CN" altLang="zh-CN" sz="2200" dirty="0">
                <a:latin typeface="Times New Roman" panose="02020603050405020304" pitchFamily="18" charset="0"/>
                <a:ea typeface="黑体" panose="02010609060101010101" pitchFamily="49" charset="-122"/>
                <a:cs typeface="Times New Roman" panose="02020603050405020304" pitchFamily="18" charset="0"/>
              </a:rPr>
              <a:t>利用对称加密实现认证：</a:t>
            </a:r>
            <a:endParaRPr lang="en-US" sz="2200" dirty="0">
              <a:latin typeface="Times New Roman" panose="02020603050405020304" pitchFamily="18" charset="0"/>
              <a:ea typeface="黑体" panose="02010609060101010101" pitchFamily="49" charset="-122"/>
              <a:cs typeface="Times New Roman" panose="02020603050405020304" pitchFamily="18" charset="0"/>
            </a:endParaRPr>
          </a:p>
          <a:p>
            <a:pPr marL="692150" lvl="2" indent="-342900">
              <a:lnSpc>
                <a:spcPct val="140000"/>
              </a:lnSpc>
              <a:spcBef>
                <a:spcPts val="800"/>
              </a:spcBef>
              <a:spcAft>
                <a:spcPts val="800"/>
              </a:spcAft>
              <a:buClr>
                <a:schemeClr val="accent1"/>
              </a:buClr>
              <a:buSzPct val="80000"/>
              <a:buFont typeface="Wingdings" pitchFamily="33" charset="2"/>
              <a:buChar char=""/>
              <a:defRPr/>
            </a:pPr>
            <a:r>
              <a:rPr lang="zh-CN" altLang="zh-CN" dirty="0">
                <a:latin typeface="Times New Roman" panose="02020603050405020304" pitchFamily="18" charset="0"/>
                <a:ea typeface="黑体" panose="02010609060101010101" pitchFamily="49" charset="-122"/>
                <a:cs typeface="Times New Roman" panose="02020603050405020304" pitchFamily="18" charset="0"/>
              </a:rPr>
              <a:t>只有发送方和接收方共享一个密钥</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692150" lvl="2" indent="-342900">
              <a:lnSpc>
                <a:spcPct val="140000"/>
              </a:lnSpc>
              <a:spcBef>
                <a:spcPts val="800"/>
              </a:spcBef>
              <a:spcAft>
                <a:spcPts val="800"/>
              </a:spcAft>
              <a:buClr>
                <a:schemeClr val="accent1"/>
              </a:buClr>
              <a:buSzPct val="80000"/>
              <a:buFont typeface="Wingdings" pitchFamily="33" charset="2"/>
              <a:buChar char=""/>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存在分组重组（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block reorder</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）的潜在威胁</a:t>
            </a:r>
            <a:endParaRPr lang="zh-CN" altLang="zh-CN" dirty="0">
              <a:latin typeface="Times New Roman" panose="02020603050405020304" pitchFamily="18" charset="0"/>
              <a:ea typeface="黑体" panose="02010609060101010101" pitchFamily="49" charset="-122"/>
              <a:cs typeface="Times New Roman" panose="02020603050405020304" pitchFamily="18" charset="0"/>
            </a:endParaRPr>
          </a:p>
          <a:p>
            <a:pPr marL="342900" lvl="1" indent="-342900">
              <a:lnSpc>
                <a:spcPct val="140000"/>
              </a:lnSpc>
              <a:spcBef>
                <a:spcPts val="800"/>
              </a:spcBef>
              <a:spcAft>
                <a:spcPts val="800"/>
              </a:spcAft>
              <a:buClr>
                <a:schemeClr val="accent6">
                  <a:lumMod val="60000"/>
                  <a:lumOff val="40000"/>
                </a:schemeClr>
              </a:buClr>
              <a:buFont typeface="Wingdings" pitchFamily="33" charset="2"/>
              <a:buChar char=""/>
              <a:defRPr/>
            </a:pPr>
            <a:r>
              <a:rPr lang="zh-CN" altLang="zh-CN" sz="2200" dirty="0">
                <a:latin typeface="Times New Roman" panose="02020603050405020304" pitchFamily="18" charset="0"/>
                <a:ea typeface="黑体" panose="02010609060101010101" pitchFamily="49" charset="-122"/>
                <a:cs typeface="Times New Roman" panose="02020603050405020304" pitchFamily="18" charset="0"/>
              </a:rPr>
              <a:t>无需加密的消息认证</a:t>
            </a:r>
          </a:p>
          <a:p>
            <a:pPr marL="349250" lvl="2" indent="0">
              <a:lnSpc>
                <a:spcPct val="120000"/>
              </a:lnSpc>
              <a:buClr>
                <a:schemeClr val="accent1"/>
              </a:buClr>
              <a:buSzPct val="80000"/>
              <a:buNone/>
              <a:defRPr/>
            </a:pP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文本框 31">
            <a:extLst>
              <a:ext uri="{FF2B5EF4-FFF2-40B4-BE49-F238E27FC236}">
                <a16:creationId xmlns:a16="http://schemas.microsoft.com/office/drawing/2014/main" id="{F4302BE1-1160-43ED-80BD-F6F49A34125B}"/>
              </a:ext>
            </a:extLst>
          </p:cNvPr>
          <p:cNvSpPr txBox="1"/>
          <p:nvPr/>
        </p:nvSpPr>
        <p:spPr>
          <a:xfrm>
            <a:off x="3515360" y="1146365"/>
            <a:ext cx="5577840" cy="568810"/>
          </a:xfrm>
          <a:prstGeom prst="rect">
            <a:avLst/>
          </a:prstGeom>
          <a:noFill/>
        </p:spPr>
        <p:txBody>
          <a:bodyPr wrap="square">
            <a:spAutoFit/>
          </a:bodyPr>
          <a:lstStyle/>
          <a:p>
            <a:pPr marL="0" marR="0" lvl="1" algn="just" defTabSz="914400" rtl="0" eaLnBrk="1" fontAlgn="auto" latinLnBrk="0" hangingPunct="1">
              <a:lnSpc>
                <a:spcPct val="120000"/>
              </a:lnSpc>
              <a:spcBef>
                <a:spcPts val="0"/>
              </a:spcBef>
              <a:spcAft>
                <a:spcPct val="15000"/>
              </a:spcAft>
              <a:buClrTx/>
              <a:buSzTx/>
              <a:tabLst/>
              <a:defRPr/>
            </a:pPr>
            <a:r>
              <a:rPr kumimoji="0" lang="zh-CN" altLang="en-US" sz="2800" b="0" i="0" u="none" strike="noStrike" kern="1200" cap="none" spc="0" normalizeH="0" baseline="0" noProof="0" dirty="0">
                <a:ln>
                  <a:noFill/>
                </a:ln>
                <a:solidFill>
                  <a:srgbClr val="000000"/>
                </a:solidFill>
                <a:effectLst/>
                <a:uLnTx/>
                <a:uFillTx/>
                <a:latin typeface="等线" panose="020F0502020204030204"/>
                <a:ea typeface="黑体" panose="02010609060101010101" pitchFamily="49" charset="-122"/>
                <a:cs typeface="Times New Roman" panose="02020603050405020304" pitchFamily="18" charset="0"/>
                <a:sym typeface="Lucida Sans Unicode" panose="020B0602030504020204" pitchFamily="34" charset="0"/>
              </a:rPr>
              <a:t>防止主动攻击（数据伪造和篡改）</a:t>
            </a:r>
            <a:endParaRPr kumimoji="0" lang="en-US" altLang="zh-CN" sz="2800" b="0" i="0" u="none" strike="noStrike" kern="1200" cap="none" spc="0" normalizeH="0" baseline="0" noProof="0" dirty="0">
              <a:ln>
                <a:noFill/>
              </a:ln>
              <a:solidFill>
                <a:srgbClr val="000000"/>
              </a:solidFill>
              <a:effectLst/>
              <a:uLnTx/>
              <a:uFillTx/>
              <a:latin typeface="等线" panose="020F0502020204030204"/>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94227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消息认证和散列函数</a:t>
            </a:r>
          </a:p>
        </p:txBody>
      </p:sp>
      <p:sp>
        <p:nvSpPr>
          <p:cNvPr id="28" name="Freeform 14">
            <a:extLst>
              <a:ext uri="{FF2B5EF4-FFF2-40B4-BE49-F238E27FC236}">
                <a16:creationId xmlns:a16="http://schemas.microsoft.com/office/drawing/2014/main" id="{4788BE0B-2015-478D-81D6-B9F40434796F}"/>
              </a:ext>
            </a:extLst>
          </p:cNvPr>
          <p:cNvSpPr>
            <a:spLocks noChangeArrowheads="1"/>
          </p:cNvSpPr>
          <p:nvPr/>
        </p:nvSpPr>
        <p:spPr bwMode="auto">
          <a:xfrm>
            <a:off x="742986" y="1130400"/>
            <a:ext cx="43166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无需加密的消息认证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文本框 38">
            <a:extLst>
              <a:ext uri="{FF2B5EF4-FFF2-40B4-BE49-F238E27FC236}">
                <a16:creationId xmlns:a16="http://schemas.microsoft.com/office/drawing/2014/main" id="{0652A4FC-94AB-4A01-A3CD-F9A86D88636C}"/>
              </a:ext>
            </a:extLst>
          </p:cNvPr>
          <p:cNvSpPr txBox="1"/>
          <p:nvPr/>
        </p:nvSpPr>
        <p:spPr>
          <a:xfrm>
            <a:off x="904875" y="2021255"/>
            <a:ext cx="10382250" cy="422538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该类技术生成认证标签，并附加在每一条消息上用于传输，与消息的机密性无关</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1" indent="-457200" algn="just" eaLnBrk="1" hangingPunct="1">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采用无机密性消息认证更为恰当的场景：</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应用将同一消息广播到很多目的地</a:t>
            </a:r>
            <a:endParaRPr lang="en-US" altLang="zh-CN" sz="2400" dirty="0">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在消息交换中，通信某一方处理负荷较大，不能承担解密收到的所有信息的时间开销</a:t>
            </a:r>
            <a:endParaRPr lang="en-US" altLang="zh-CN" sz="2400" dirty="0">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对明文形式的计算机程序进行认证是一项很吸引人的服务</a:t>
            </a:r>
            <a:endParaRPr lang="en-US" altLang="zh-CN" sz="24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73269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消息认证和散列函数</a:t>
            </a:r>
          </a:p>
        </p:txBody>
      </p:sp>
      <p:sp>
        <p:nvSpPr>
          <p:cNvPr id="28" name="Freeform 14">
            <a:extLst>
              <a:ext uri="{FF2B5EF4-FFF2-40B4-BE49-F238E27FC236}">
                <a16:creationId xmlns:a16="http://schemas.microsoft.com/office/drawing/2014/main" id="{4788BE0B-2015-478D-81D6-B9F40434796F}"/>
              </a:ext>
            </a:extLst>
          </p:cNvPr>
          <p:cNvSpPr>
            <a:spLocks noChangeArrowheads="1"/>
          </p:cNvSpPr>
          <p:nvPr/>
        </p:nvSpPr>
        <p:spPr bwMode="auto">
          <a:xfrm>
            <a:off x="742986" y="1130400"/>
            <a:ext cx="74662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利用消息认证码（</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MAC</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）进行消息认证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8" name="组合 7">
            <a:extLst>
              <a:ext uri="{FF2B5EF4-FFF2-40B4-BE49-F238E27FC236}">
                <a16:creationId xmlns:a16="http://schemas.microsoft.com/office/drawing/2014/main" id="{DFB208DA-3BE4-4D90-A2D8-28D0EE6AC0DE}"/>
              </a:ext>
            </a:extLst>
          </p:cNvPr>
          <p:cNvGrpSpPr/>
          <p:nvPr/>
        </p:nvGrpSpPr>
        <p:grpSpPr>
          <a:xfrm>
            <a:off x="2814320" y="2023654"/>
            <a:ext cx="6563360" cy="4674630"/>
            <a:chOff x="2693388" y="1933872"/>
            <a:chExt cx="6643652" cy="4836703"/>
          </a:xfrm>
        </p:grpSpPr>
        <p:pic>
          <p:nvPicPr>
            <p:cNvPr id="3" name="图片 2">
              <a:extLst>
                <a:ext uri="{FF2B5EF4-FFF2-40B4-BE49-F238E27FC236}">
                  <a16:creationId xmlns:a16="http://schemas.microsoft.com/office/drawing/2014/main" id="{39DCD7D5-03D1-461D-BBD8-5D9EB3B0243E}"/>
                </a:ext>
              </a:extLst>
            </p:cNvPr>
            <p:cNvPicPr>
              <a:picLocks noChangeAspect="1"/>
            </p:cNvPicPr>
            <p:nvPr/>
          </p:nvPicPr>
          <p:blipFill>
            <a:blip r:embed="rId4"/>
            <a:stretch>
              <a:fillRect/>
            </a:stretch>
          </p:blipFill>
          <p:spPr>
            <a:xfrm>
              <a:off x="2693388" y="1933872"/>
              <a:ext cx="6643652" cy="4836703"/>
            </a:xfrm>
            <a:prstGeom prst="rect">
              <a:avLst/>
            </a:prstGeom>
          </p:spPr>
        </p:pic>
        <p:sp>
          <p:nvSpPr>
            <p:cNvPr id="4" name="文本框 3">
              <a:extLst>
                <a:ext uri="{FF2B5EF4-FFF2-40B4-BE49-F238E27FC236}">
                  <a16:creationId xmlns:a16="http://schemas.microsoft.com/office/drawing/2014/main" id="{206280D3-3B6F-403E-B83A-B9B4CFB0E12D}"/>
                </a:ext>
              </a:extLst>
            </p:cNvPr>
            <p:cNvSpPr txBox="1"/>
            <p:nvPr/>
          </p:nvSpPr>
          <p:spPr>
            <a:xfrm>
              <a:off x="2947670" y="1999639"/>
              <a:ext cx="659130" cy="307777"/>
            </a:xfrm>
            <a:prstGeom prst="rect">
              <a:avLst/>
            </a:prstGeom>
            <a:solidFill>
              <a:schemeClr val="bg1"/>
            </a:solidFill>
          </p:spPr>
          <p:txBody>
            <a:bodyPr wrap="square" rtlCol="0">
              <a:spAutoFit/>
            </a:bodyPr>
            <a:lstStyle/>
            <a:p>
              <a:r>
                <a:rPr lang="zh-CN" altLang="en-US" sz="1400" dirty="0">
                  <a:latin typeface="黑体" panose="02010609060101010101" pitchFamily="49" charset="-122"/>
                  <a:ea typeface="黑体" panose="02010609060101010101" pitchFamily="49" charset="-122"/>
                </a:rPr>
                <a:t> 消息</a:t>
              </a:r>
            </a:p>
          </p:txBody>
        </p:sp>
        <p:sp>
          <p:nvSpPr>
            <p:cNvPr id="29" name="文本框 28">
              <a:extLst>
                <a:ext uri="{FF2B5EF4-FFF2-40B4-BE49-F238E27FC236}">
                  <a16:creationId xmlns:a16="http://schemas.microsoft.com/office/drawing/2014/main" id="{8B42E01E-0410-4048-8CFB-AF7AAC46921E}"/>
                </a:ext>
              </a:extLst>
            </p:cNvPr>
            <p:cNvSpPr txBox="1"/>
            <p:nvPr/>
          </p:nvSpPr>
          <p:spPr>
            <a:xfrm>
              <a:off x="6055360" y="3564431"/>
              <a:ext cx="599440" cy="307777"/>
            </a:xfrm>
            <a:prstGeom prst="rect">
              <a:avLst/>
            </a:prstGeom>
            <a:solidFill>
              <a:schemeClr val="bg1"/>
            </a:solidFill>
          </p:spPr>
          <p:txBody>
            <a:bodyPr wrap="square" rtlCol="0">
              <a:spAutoFit/>
            </a:bodyPr>
            <a:lstStyle/>
            <a:p>
              <a:r>
                <a:rPr lang="zh-CN" altLang="en-US" sz="1400" dirty="0">
                  <a:latin typeface="黑体" panose="02010609060101010101" pitchFamily="49" charset="-122"/>
                  <a:ea typeface="黑体" panose="02010609060101010101" pitchFamily="49" charset="-122"/>
                </a:rPr>
                <a:t>传输</a:t>
              </a:r>
            </a:p>
          </p:txBody>
        </p:sp>
        <p:sp>
          <p:nvSpPr>
            <p:cNvPr id="5" name="文本框 4">
              <a:extLst>
                <a:ext uri="{FF2B5EF4-FFF2-40B4-BE49-F238E27FC236}">
                  <a16:creationId xmlns:a16="http://schemas.microsoft.com/office/drawing/2014/main" id="{F1723C1D-EA7D-4760-A640-BDA9BAEC50B4}"/>
                </a:ext>
              </a:extLst>
            </p:cNvPr>
            <p:cNvSpPr txBox="1"/>
            <p:nvPr/>
          </p:nvSpPr>
          <p:spPr>
            <a:xfrm>
              <a:off x="3007360" y="5922010"/>
              <a:ext cx="599440" cy="236220"/>
            </a:xfrm>
            <a:prstGeom prst="rect">
              <a:avLst/>
            </a:prstGeom>
            <a:solidFill>
              <a:schemeClr val="bg2">
                <a:lumMod val="90000"/>
              </a:schemeClr>
            </a:solidFill>
          </p:spPr>
          <p:txBody>
            <a:bodyPr wrap="square" rtlCol="0">
              <a:spAutoFit/>
            </a:bodyPr>
            <a:lstStyle/>
            <a:p>
              <a:r>
                <a:rPr lang="zh-CN" altLang="en-US" sz="900" dirty="0">
                  <a:latin typeface="黑体" panose="02010609060101010101" pitchFamily="49" charset="-122"/>
                  <a:ea typeface="黑体" panose="02010609060101010101" pitchFamily="49" charset="-122"/>
                </a:rPr>
                <a:t>  算法</a:t>
              </a:r>
            </a:p>
          </p:txBody>
        </p:sp>
        <p:sp>
          <p:nvSpPr>
            <p:cNvPr id="31" name="文本框 30">
              <a:extLst>
                <a:ext uri="{FF2B5EF4-FFF2-40B4-BE49-F238E27FC236}">
                  <a16:creationId xmlns:a16="http://schemas.microsoft.com/office/drawing/2014/main" id="{D86681BE-8F98-494C-9BEF-931C21730F53}"/>
                </a:ext>
              </a:extLst>
            </p:cNvPr>
            <p:cNvSpPr txBox="1"/>
            <p:nvPr/>
          </p:nvSpPr>
          <p:spPr>
            <a:xfrm>
              <a:off x="8539480" y="3718320"/>
              <a:ext cx="599440" cy="236220"/>
            </a:xfrm>
            <a:prstGeom prst="rect">
              <a:avLst/>
            </a:prstGeom>
            <a:solidFill>
              <a:schemeClr val="bg2">
                <a:lumMod val="90000"/>
              </a:schemeClr>
            </a:solidFill>
          </p:spPr>
          <p:txBody>
            <a:bodyPr wrap="square" rtlCol="0">
              <a:spAutoFit/>
            </a:bodyPr>
            <a:lstStyle/>
            <a:p>
              <a:r>
                <a:rPr lang="zh-CN" altLang="en-US" sz="900" dirty="0">
                  <a:latin typeface="黑体" panose="02010609060101010101" pitchFamily="49" charset="-122"/>
                  <a:ea typeface="黑体" panose="02010609060101010101" pitchFamily="49" charset="-122"/>
                </a:rPr>
                <a:t>  算法</a:t>
              </a:r>
            </a:p>
          </p:txBody>
        </p:sp>
        <p:sp>
          <p:nvSpPr>
            <p:cNvPr id="7" name="文本框 6">
              <a:extLst>
                <a:ext uri="{FF2B5EF4-FFF2-40B4-BE49-F238E27FC236}">
                  <a16:creationId xmlns:a16="http://schemas.microsoft.com/office/drawing/2014/main" id="{1A4B3439-3A3A-47A5-AD70-787CCBAA84B2}"/>
                </a:ext>
              </a:extLst>
            </p:cNvPr>
            <p:cNvSpPr txBox="1"/>
            <p:nvPr/>
          </p:nvSpPr>
          <p:spPr>
            <a:xfrm>
              <a:off x="8539480" y="5171438"/>
              <a:ext cx="652780" cy="307777"/>
            </a:xfrm>
            <a:prstGeom prst="rect">
              <a:avLst/>
            </a:prstGeom>
            <a:solidFill>
              <a:schemeClr val="bg1"/>
            </a:solidFill>
          </p:spPr>
          <p:txBody>
            <a:bodyPr wrap="square" rtlCol="0">
              <a:spAutoFit/>
            </a:bodyPr>
            <a:lstStyle/>
            <a:p>
              <a:r>
                <a:rPr lang="zh-CN" altLang="en-US" sz="1400" dirty="0">
                  <a:latin typeface="黑体" panose="02010609060101010101" pitchFamily="49" charset="-122"/>
                  <a:ea typeface="黑体" panose="02010609060101010101" pitchFamily="49" charset="-122"/>
                </a:rPr>
                <a:t>比较</a:t>
              </a:r>
            </a:p>
          </p:txBody>
        </p:sp>
      </p:grpSp>
    </p:spTree>
    <p:custDataLst>
      <p:tags r:id="rId1"/>
    </p:custDataLst>
    <p:extLst>
      <p:ext uri="{BB962C8B-B14F-4D97-AF65-F5344CB8AC3E}">
        <p14:creationId xmlns:p14="http://schemas.microsoft.com/office/powerpoint/2010/main" val="1492529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消息认证和散列函数</a:t>
            </a:r>
          </a:p>
        </p:txBody>
      </p:sp>
      <p:sp>
        <p:nvSpPr>
          <p:cNvPr id="28" name="Freeform 14">
            <a:extLst>
              <a:ext uri="{FF2B5EF4-FFF2-40B4-BE49-F238E27FC236}">
                <a16:creationId xmlns:a16="http://schemas.microsoft.com/office/drawing/2014/main" id="{4788BE0B-2015-478D-81D6-B9F40434796F}"/>
              </a:ext>
            </a:extLst>
          </p:cNvPr>
          <p:cNvSpPr>
            <a:spLocks noChangeArrowheads="1"/>
          </p:cNvSpPr>
          <p:nvPr/>
        </p:nvSpPr>
        <p:spPr bwMode="auto">
          <a:xfrm>
            <a:off x="742986" y="1130400"/>
            <a:ext cx="627757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利用单向散列函数进行消息认证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17" name="组合 16">
            <a:extLst>
              <a:ext uri="{FF2B5EF4-FFF2-40B4-BE49-F238E27FC236}">
                <a16:creationId xmlns:a16="http://schemas.microsoft.com/office/drawing/2014/main" id="{BC93674B-FC60-4E88-9192-A3DD88391475}"/>
              </a:ext>
            </a:extLst>
          </p:cNvPr>
          <p:cNvGrpSpPr/>
          <p:nvPr/>
        </p:nvGrpSpPr>
        <p:grpSpPr>
          <a:xfrm>
            <a:off x="2104253" y="2314220"/>
            <a:ext cx="7983493" cy="3977597"/>
            <a:chOff x="941419" y="2743328"/>
            <a:chExt cx="5489861" cy="2451645"/>
          </a:xfrm>
        </p:grpSpPr>
        <p:pic>
          <p:nvPicPr>
            <p:cNvPr id="6" name="图片 5">
              <a:extLst>
                <a:ext uri="{FF2B5EF4-FFF2-40B4-BE49-F238E27FC236}">
                  <a16:creationId xmlns:a16="http://schemas.microsoft.com/office/drawing/2014/main" id="{77DD673C-D11B-4279-BCDB-2542AF890722}"/>
                </a:ext>
              </a:extLst>
            </p:cNvPr>
            <p:cNvPicPr>
              <a:picLocks noChangeAspect="1"/>
            </p:cNvPicPr>
            <p:nvPr/>
          </p:nvPicPr>
          <p:blipFill rotWithShape="1">
            <a:blip r:embed="rId4"/>
            <a:srcRect b="62601"/>
            <a:stretch/>
          </p:blipFill>
          <p:spPr>
            <a:xfrm>
              <a:off x="941419" y="2743328"/>
              <a:ext cx="5489861" cy="2451645"/>
            </a:xfrm>
            <a:prstGeom prst="rect">
              <a:avLst/>
            </a:prstGeom>
          </p:spPr>
        </p:pic>
        <p:sp>
          <p:nvSpPr>
            <p:cNvPr id="11" name="文本框 10">
              <a:extLst>
                <a:ext uri="{FF2B5EF4-FFF2-40B4-BE49-F238E27FC236}">
                  <a16:creationId xmlns:a16="http://schemas.microsoft.com/office/drawing/2014/main" id="{18406F9A-2C5D-49A7-92D3-3B398EE58983}"/>
                </a:ext>
              </a:extLst>
            </p:cNvPr>
            <p:cNvSpPr txBox="1"/>
            <p:nvPr/>
          </p:nvSpPr>
          <p:spPr>
            <a:xfrm>
              <a:off x="1874173" y="2752522"/>
              <a:ext cx="634446" cy="284553"/>
            </a:xfrm>
            <a:prstGeom prst="rect">
              <a:avLst/>
            </a:prstGeom>
            <a:solidFill>
              <a:schemeClr val="bg1"/>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 源</a:t>
              </a:r>
              <a:r>
                <a:rPr lang="en-US" altLang="zh-CN" sz="2400" dirty="0">
                  <a:latin typeface="黑体" panose="02010609060101010101" pitchFamily="49" charset="-122"/>
                  <a:ea typeface="黑体" panose="02010609060101010101" pitchFamily="49" charset="-122"/>
                </a:rPr>
                <a:t>A</a:t>
              </a:r>
              <a:endParaRPr lang="zh-CN" altLang="en-US" sz="2400" dirty="0">
                <a:latin typeface="黑体" panose="02010609060101010101" pitchFamily="49" charset="-122"/>
                <a:ea typeface="黑体" panose="02010609060101010101" pitchFamily="49" charset="-122"/>
              </a:endParaRPr>
            </a:p>
          </p:txBody>
        </p:sp>
        <p:sp>
          <p:nvSpPr>
            <p:cNvPr id="42" name="文本框 10">
              <a:extLst>
                <a:ext uri="{FF2B5EF4-FFF2-40B4-BE49-F238E27FC236}">
                  <a16:creationId xmlns:a16="http://schemas.microsoft.com/office/drawing/2014/main" id="{18406F9A-2C5D-49A7-92D3-3B398EE58983}"/>
                </a:ext>
              </a:extLst>
            </p:cNvPr>
            <p:cNvSpPr txBox="1"/>
            <p:nvPr/>
          </p:nvSpPr>
          <p:spPr>
            <a:xfrm>
              <a:off x="4770120" y="2752522"/>
              <a:ext cx="817880" cy="284553"/>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 目的</a:t>
              </a:r>
              <a:r>
                <a:rPr lang="en-US" altLang="zh-CN" sz="2400" dirty="0">
                  <a:latin typeface="黑体" panose="02010609060101010101" pitchFamily="49" charset="-122"/>
                  <a:ea typeface="黑体" panose="02010609060101010101" pitchFamily="49" charset="-122"/>
                </a:rPr>
                <a:t>B</a:t>
              </a:r>
              <a:endParaRPr lang="zh-CN" altLang="en-US" sz="2400" dirty="0">
                <a:latin typeface="黑体" panose="02010609060101010101" pitchFamily="49" charset="-122"/>
                <a:ea typeface="黑体" panose="02010609060101010101" pitchFamily="49" charset="-122"/>
              </a:endParaRPr>
            </a:p>
          </p:txBody>
        </p:sp>
        <p:sp>
          <p:nvSpPr>
            <p:cNvPr id="15" name="矩形 14">
              <a:extLst>
                <a:ext uri="{FF2B5EF4-FFF2-40B4-BE49-F238E27FC236}">
                  <a16:creationId xmlns:a16="http://schemas.microsoft.com/office/drawing/2014/main" id="{744A8E63-8287-48A8-B5B8-64DF3C53322C}"/>
                </a:ext>
              </a:extLst>
            </p:cNvPr>
            <p:cNvSpPr/>
            <p:nvPr/>
          </p:nvSpPr>
          <p:spPr>
            <a:xfrm>
              <a:off x="1314450" y="3322320"/>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消息</a:t>
              </a:r>
            </a:p>
          </p:txBody>
        </p:sp>
        <p:sp>
          <p:nvSpPr>
            <p:cNvPr id="57" name="矩形 56">
              <a:extLst>
                <a:ext uri="{FF2B5EF4-FFF2-40B4-BE49-F238E27FC236}">
                  <a16:creationId xmlns:a16="http://schemas.microsoft.com/office/drawing/2014/main" id="{C23ED194-EED1-4E1C-A6D9-ECD9D19D515C}"/>
                </a:ext>
              </a:extLst>
            </p:cNvPr>
            <p:cNvSpPr/>
            <p:nvPr/>
          </p:nvSpPr>
          <p:spPr>
            <a:xfrm>
              <a:off x="2975154" y="3322320"/>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黑体" panose="02010609060101010101" pitchFamily="49" charset="-122"/>
                  <a:ea typeface="黑体" panose="02010609060101010101" pitchFamily="49" charset="-122"/>
                </a:rPr>
                <a:t>消息</a:t>
              </a:r>
            </a:p>
          </p:txBody>
        </p:sp>
        <p:sp>
          <p:nvSpPr>
            <p:cNvPr id="58" name="矩形 57">
              <a:extLst>
                <a:ext uri="{FF2B5EF4-FFF2-40B4-BE49-F238E27FC236}">
                  <a16:creationId xmlns:a16="http://schemas.microsoft.com/office/drawing/2014/main" id="{744A8E63-8287-48A8-B5B8-64DF3C53322C}"/>
                </a:ext>
              </a:extLst>
            </p:cNvPr>
            <p:cNvSpPr/>
            <p:nvPr/>
          </p:nvSpPr>
          <p:spPr>
            <a:xfrm>
              <a:off x="4392831" y="3322320"/>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dirty="0">
                  <a:solidFill>
                    <a:schemeClr val="tx1"/>
                  </a:solidFill>
                  <a:latin typeface="黑体" panose="02010609060101010101" pitchFamily="49" charset="-122"/>
                  <a:ea typeface="黑体" panose="02010609060101010101" pitchFamily="49" charset="-122"/>
                </a:rPr>
                <a:t>消息</a:t>
              </a:r>
            </a:p>
          </p:txBody>
        </p:sp>
        <p:sp>
          <p:nvSpPr>
            <p:cNvPr id="16" name="文本框 15">
              <a:extLst>
                <a:ext uri="{FF2B5EF4-FFF2-40B4-BE49-F238E27FC236}">
                  <a16:creationId xmlns:a16="http://schemas.microsoft.com/office/drawing/2014/main" id="{FA8A999A-7CF6-4C0D-B320-12A93051F974}"/>
                </a:ext>
              </a:extLst>
            </p:cNvPr>
            <p:cNvSpPr txBox="1"/>
            <p:nvPr/>
          </p:nvSpPr>
          <p:spPr>
            <a:xfrm>
              <a:off x="5460698" y="4137435"/>
              <a:ext cx="557643" cy="236358"/>
            </a:xfrm>
            <a:prstGeom prst="rect">
              <a:avLst/>
            </a:prstGeom>
            <a:solidFill>
              <a:schemeClr val="bg1"/>
            </a:solidFill>
          </p:spPr>
          <p:txBody>
            <a:bodyPr wrap="square" rtlCol="0">
              <a:spAutoFit/>
            </a:bodyPr>
            <a:lstStyle/>
            <a:p>
              <a:r>
                <a:rPr lang="zh-CN" altLang="en-US" dirty="0">
                  <a:latin typeface="黑体" panose="02010609060101010101" pitchFamily="49" charset="-122"/>
                  <a:ea typeface="黑体" panose="02010609060101010101" pitchFamily="49" charset="-122"/>
                </a:rPr>
                <a:t> 比较</a:t>
              </a:r>
            </a:p>
          </p:txBody>
        </p:sp>
        <p:sp>
          <p:nvSpPr>
            <p:cNvPr id="68" name="文本框 15">
              <a:extLst>
                <a:ext uri="{FF2B5EF4-FFF2-40B4-BE49-F238E27FC236}">
                  <a16:creationId xmlns:a16="http://schemas.microsoft.com/office/drawing/2014/main" id="{FA8A999A-7CF6-4C0D-B320-12A93051F974}"/>
                </a:ext>
              </a:extLst>
            </p:cNvPr>
            <p:cNvSpPr txBox="1"/>
            <p:nvPr/>
          </p:nvSpPr>
          <p:spPr>
            <a:xfrm>
              <a:off x="2657026" y="4872667"/>
              <a:ext cx="2058647" cy="284553"/>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     对称加密</a:t>
              </a:r>
            </a:p>
          </p:txBody>
        </p:sp>
      </p:grpSp>
    </p:spTree>
    <p:custDataLst>
      <p:tags r:id="rId1"/>
    </p:custDataLst>
    <p:extLst>
      <p:ext uri="{BB962C8B-B14F-4D97-AF65-F5344CB8AC3E}">
        <p14:creationId xmlns:p14="http://schemas.microsoft.com/office/powerpoint/2010/main" val="2988191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消息认证和散列函数</a:t>
            </a:r>
          </a:p>
        </p:txBody>
      </p:sp>
      <p:grpSp>
        <p:nvGrpSpPr>
          <p:cNvPr id="18" name="组合 17">
            <a:extLst>
              <a:ext uri="{FF2B5EF4-FFF2-40B4-BE49-F238E27FC236}">
                <a16:creationId xmlns:a16="http://schemas.microsoft.com/office/drawing/2014/main" id="{FB02F972-F82C-4B81-9D0D-1E9BD93CEFBA}"/>
              </a:ext>
            </a:extLst>
          </p:cNvPr>
          <p:cNvGrpSpPr/>
          <p:nvPr/>
        </p:nvGrpSpPr>
        <p:grpSpPr>
          <a:xfrm>
            <a:off x="2039257" y="2326663"/>
            <a:ext cx="8113485" cy="3673441"/>
            <a:chOff x="6928951" y="1067123"/>
            <a:chExt cx="4992182" cy="2451646"/>
          </a:xfrm>
        </p:grpSpPr>
        <p:grpSp>
          <p:nvGrpSpPr>
            <p:cNvPr id="10" name="组合 9">
              <a:extLst>
                <a:ext uri="{FF2B5EF4-FFF2-40B4-BE49-F238E27FC236}">
                  <a16:creationId xmlns:a16="http://schemas.microsoft.com/office/drawing/2014/main" id="{30C10572-F626-434F-9998-A1055C2CB863}"/>
                </a:ext>
              </a:extLst>
            </p:cNvPr>
            <p:cNvGrpSpPr/>
            <p:nvPr/>
          </p:nvGrpSpPr>
          <p:grpSpPr>
            <a:xfrm>
              <a:off x="6928951" y="1067123"/>
              <a:ext cx="4992182" cy="2451646"/>
              <a:chOff x="7831911" y="2973795"/>
              <a:chExt cx="4122778" cy="1723456"/>
            </a:xfrm>
          </p:grpSpPr>
          <p:pic>
            <p:nvPicPr>
              <p:cNvPr id="33" name="图片 32">
                <a:extLst>
                  <a:ext uri="{FF2B5EF4-FFF2-40B4-BE49-F238E27FC236}">
                    <a16:creationId xmlns:a16="http://schemas.microsoft.com/office/drawing/2014/main" id="{414AF5C4-ED23-438C-B0A4-F5476EB24D47}"/>
                  </a:ext>
                </a:extLst>
              </p:cNvPr>
              <p:cNvPicPr>
                <a:picLocks noChangeAspect="1"/>
              </p:cNvPicPr>
              <p:nvPr/>
            </p:nvPicPr>
            <p:blipFill rotWithShape="1">
              <a:blip r:embed="rId4"/>
              <a:srcRect t="36780" b="30957"/>
              <a:stretch/>
            </p:blipFill>
            <p:spPr>
              <a:xfrm>
                <a:off x="7831912" y="3108961"/>
                <a:ext cx="4122777" cy="1588290"/>
              </a:xfrm>
              <a:prstGeom prst="rect">
                <a:avLst/>
              </a:prstGeom>
            </p:spPr>
          </p:pic>
          <p:pic>
            <p:nvPicPr>
              <p:cNvPr id="35" name="图片 34">
                <a:extLst>
                  <a:ext uri="{FF2B5EF4-FFF2-40B4-BE49-F238E27FC236}">
                    <a16:creationId xmlns:a16="http://schemas.microsoft.com/office/drawing/2014/main" id="{2E876293-5410-4ED0-B594-A1349269BEE8}"/>
                  </a:ext>
                </a:extLst>
              </p:cNvPr>
              <p:cNvPicPr>
                <a:picLocks noChangeAspect="1"/>
              </p:cNvPicPr>
              <p:nvPr/>
            </p:nvPicPr>
            <p:blipFill rotWithShape="1">
              <a:blip r:embed="rId4"/>
              <a:srcRect b="94509"/>
              <a:stretch/>
            </p:blipFill>
            <p:spPr>
              <a:xfrm>
                <a:off x="7831911" y="2973795"/>
                <a:ext cx="4122777" cy="244582"/>
              </a:xfrm>
              <a:prstGeom prst="rect">
                <a:avLst/>
              </a:prstGeom>
            </p:spPr>
          </p:pic>
        </p:grpSp>
        <p:sp>
          <p:nvSpPr>
            <p:cNvPr id="40" name="文本框 39">
              <a:extLst>
                <a:ext uri="{FF2B5EF4-FFF2-40B4-BE49-F238E27FC236}">
                  <a16:creationId xmlns:a16="http://schemas.microsoft.com/office/drawing/2014/main" id="{7B9918FA-A42C-4ECE-B16E-F1357C53583E}"/>
                </a:ext>
              </a:extLst>
            </p:cNvPr>
            <p:cNvSpPr txBox="1"/>
            <p:nvPr/>
          </p:nvSpPr>
          <p:spPr>
            <a:xfrm>
              <a:off x="7830007" y="1082340"/>
              <a:ext cx="521276" cy="308114"/>
            </a:xfrm>
            <a:prstGeom prst="rect">
              <a:avLst/>
            </a:prstGeom>
            <a:solidFill>
              <a:schemeClr val="bg1"/>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 源</a:t>
              </a:r>
              <a:r>
                <a:rPr lang="en-US" altLang="zh-CN" sz="2400" dirty="0">
                  <a:latin typeface="黑体" panose="02010609060101010101" pitchFamily="49" charset="-122"/>
                  <a:ea typeface="黑体" panose="02010609060101010101" pitchFamily="49" charset="-122"/>
                </a:rPr>
                <a:t>A</a:t>
              </a:r>
              <a:endParaRPr lang="zh-CN" altLang="en-US" sz="2400" dirty="0">
                <a:latin typeface="黑体" panose="02010609060101010101" pitchFamily="49" charset="-122"/>
                <a:ea typeface="黑体" panose="02010609060101010101" pitchFamily="49" charset="-122"/>
              </a:endParaRPr>
            </a:p>
          </p:txBody>
        </p:sp>
        <p:sp>
          <p:nvSpPr>
            <p:cNvPr id="43" name="文本框 10">
              <a:extLst>
                <a:ext uri="{FF2B5EF4-FFF2-40B4-BE49-F238E27FC236}">
                  <a16:creationId xmlns:a16="http://schemas.microsoft.com/office/drawing/2014/main" id="{071A1AEC-EF15-4F59-B28F-8DA04F8EEAB4}"/>
                </a:ext>
              </a:extLst>
            </p:cNvPr>
            <p:cNvSpPr txBox="1"/>
            <p:nvPr/>
          </p:nvSpPr>
          <p:spPr>
            <a:xfrm>
              <a:off x="10374047" y="1105341"/>
              <a:ext cx="795703" cy="30811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 目的</a:t>
              </a:r>
              <a:r>
                <a:rPr lang="en-US" altLang="zh-CN" sz="2400" dirty="0">
                  <a:latin typeface="黑体" panose="02010609060101010101" pitchFamily="49" charset="-122"/>
                  <a:ea typeface="黑体" panose="02010609060101010101" pitchFamily="49" charset="-122"/>
                </a:rPr>
                <a:t>B</a:t>
              </a:r>
              <a:endParaRPr lang="zh-CN" altLang="en-US" sz="2400" dirty="0">
                <a:latin typeface="黑体" panose="02010609060101010101" pitchFamily="49" charset="-122"/>
                <a:ea typeface="黑体" panose="02010609060101010101" pitchFamily="49" charset="-122"/>
              </a:endParaRPr>
            </a:p>
          </p:txBody>
        </p:sp>
        <p:sp>
          <p:nvSpPr>
            <p:cNvPr id="51" name="矩形 50">
              <a:extLst>
                <a:ext uri="{FF2B5EF4-FFF2-40B4-BE49-F238E27FC236}">
                  <a16:creationId xmlns:a16="http://schemas.microsoft.com/office/drawing/2014/main" id="{744A8E63-8287-48A8-B5B8-64DF3C53322C}"/>
                </a:ext>
              </a:extLst>
            </p:cNvPr>
            <p:cNvSpPr/>
            <p:nvPr/>
          </p:nvSpPr>
          <p:spPr>
            <a:xfrm>
              <a:off x="7278964" y="1554967"/>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a:p>
          </p:txBody>
        </p:sp>
        <p:sp>
          <p:nvSpPr>
            <p:cNvPr id="52" name="矩形 51">
              <a:extLst>
                <a:ext uri="{FF2B5EF4-FFF2-40B4-BE49-F238E27FC236}">
                  <a16:creationId xmlns:a16="http://schemas.microsoft.com/office/drawing/2014/main" id="{744A8E63-8287-48A8-B5B8-64DF3C53322C}"/>
                </a:ext>
              </a:extLst>
            </p:cNvPr>
            <p:cNvSpPr/>
            <p:nvPr/>
          </p:nvSpPr>
          <p:spPr>
            <a:xfrm>
              <a:off x="8762238" y="1606633"/>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a:p>
          </p:txBody>
        </p:sp>
        <p:sp>
          <p:nvSpPr>
            <p:cNvPr id="53" name="矩形 52">
              <a:extLst>
                <a:ext uri="{FF2B5EF4-FFF2-40B4-BE49-F238E27FC236}">
                  <a16:creationId xmlns:a16="http://schemas.microsoft.com/office/drawing/2014/main" id="{744A8E63-8287-48A8-B5B8-64DF3C53322C}"/>
                </a:ext>
              </a:extLst>
            </p:cNvPr>
            <p:cNvSpPr/>
            <p:nvPr/>
          </p:nvSpPr>
          <p:spPr>
            <a:xfrm>
              <a:off x="10055012" y="1572010"/>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800"/>
            </a:p>
          </p:txBody>
        </p:sp>
        <p:sp>
          <p:nvSpPr>
            <p:cNvPr id="59" name="矩形 58">
              <a:extLst>
                <a:ext uri="{FF2B5EF4-FFF2-40B4-BE49-F238E27FC236}">
                  <a16:creationId xmlns:a16="http://schemas.microsoft.com/office/drawing/2014/main" id="{744A8E63-8287-48A8-B5B8-64DF3C53322C}"/>
                </a:ext>
              </a:extLst>
            </p:cNvPr>
            <p:cNvSpPr/>
            <p:nvPr/>
          </p:nvSpPr>
          <p:spPr>
            <a:xfrm>
              <a:off x="7275322" y="1578638"/>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黑体" panose="02010609060101010101" pitchFamily="49" charset="-122"/>
                  <a:ea typeface="黑体" panose="02010609060101010101" pitchFamily="49" charset="-122"/>
                </a:rPr>
                <a:t>消息</a:t>
              </a:r>
            </a:p>
          </p:txBody>
        </p:sp>
        <p:sp>
          <p:nvSpPr>
            <p:cNvPr id="60" name="矩形 59">
              <a:extLst>
                <a:ext uri="{FF2B5EF4-FFF2-40B4-BE49-F238E27FC236}">
                  <a16:creationId xmlns:a16="http://schemas.microsoft.com/office/drawing/2014/main" id="{744A8E63-8287-48A8-B5B8-64DF3C53322C}"/>
                </a:ext>
              </a:extLst>
            </p:cNvPr>
            <p:cNvSpPr/>
            <p:nvPr/>
          </p:nvSpPr>
          <p:spPr>
            <a:xfrm>
              <a:off x="8776292" y="1578638"/>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黑体" panose="02010609060101010101" pitchFamily="49" charset="-122"/>
                  <a:ea typeface="黑体" panose="02010609060101010101" pitchFamily="49" charset="-122"/>
                </a:rPr>
                <a:t>消息</a:t>
              </a:r>
            </a:p>
          </p:txBody>
        </p:sp>
        <p:sp>
          <p:nvSpPr>
            <p:cNvPr id="61" name="矩形 60">
              <a:extLst>
                <a:ext uri="{FF2B5EF4-FFF2-40B4-BE49-F238E27FC236}">
                  <a16:creationId xmlns:a16="http://schemas.microsoft.com/office/drawing/2014/main" id="{744A8E63-8287-48A8-B5B8-64DF3C53322C}"/>
                </a:ext>
              </a:extLst>
            </p:cNvPr>
            <p:cNvSpPr/>
            <p:nvPr/>
          </p:nvSpPr>
          <p:spPr>
            <a:xfrm>
              <a:off x="10040958" y="1602713"/>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黑体" panose="02010609060101010101" pitchFamily="49" charset="-122"/>
                  <a:ea typeface="黑体" panose="02010609060101010101" pitchFamily="49" charset="-122"/>
                </a:rPr>
                <a:t>消息</a:t>
              </a:r>
            </a:p>
          </p:txBody>
        </p:sp>
        <p:sp>
          <p:nvSpPr>
            <p:cNvPr id="66" name="文本框 65">
              <a:extLst>
                <a:ext uri="{FF2B5EF4-FFF2-40B4-BE49-F238E27FC236}">
                  <a16:creationId xmlns:a16="http://schemas.microsoft.com/office/drawing/2014/main" id="{31030D08-2F21-4845-9B46-D218D7319513}"/>
                </a:ext>
              </a:extLst>
            </p:cNvPr>
            <p:cNvSpPr txBox="1"/>
            <p:nvPr/>
          </p:nvSpPr>
          <p:spPr>
            <a:xfrm>
              <a:off x="11013057" y="2389084"/>
              <a:ext cx="644625" cy="246491"/>
            </a:xfrm>
            <a:prstGeom prst="rect">
              <a:avLst/>
            </a:prstGeom>
            <a:solidFill>
              <a:schemeClr val="bg1"/>
            </a:solidFill>
          </p:spPr>
          <p:txBody>
            <a:bodyPr wrap="square" rtlCol="0">
              <a:spAutoFit/>
            </a:bodyPr>
            <a:lstStyle/>
            <a:p>
              <a:r>
                <a:rPr lang="zh-CN" altLang="en-US" dirty="0">
                  <a:latin typeface="黑体" panose="02010609060101010101" pitchFamily="49" charset="-122"/>
                  <a:ea typeface="黑体" panose="02010609060101010101" pitchFamily="49" charset="-122"/>
                </a:rPr>
                <a:t> 比较</a:t>
              </a:r>
            </a:p>
          </p:txBody>
        </p:sp>
        <p:sp>
          <p:nvSpPr>
            <p:cNvPr id="69" name="文本框 15">
              <a:extLst>
                <a:ext uri="{FF2B5EF4-FFF2-40B4-BE49-F238E27FC236}">
                  <a16:creationId xmlns:a16="http://schemas.microsoft.com/office/drawing/2014/main" id="{2B046DA4-B1D7-4DA7-ABC2-84EF4252E406}"/>
                </a:ext>
              </a:extLst>
            </p:cNvPr>
            <p:cNvSpPr txBox="1"/>
            <p:nvPr/>
          </p:nvSpPr>
          <p:spPr>
            <a:xfrm>
              <a:off x="8502189" y="3210655"/>
              <a:ext cx="1871858" cy="30811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      公钥加密</a:t>
              </a:r>
            </a:p>
          </p:txBody>
        </p:sp>
      </p:grpSp>
      <p:sp>
        <p:nvSpPr>
          <p:cNvPr id="28" name="Freeform 14">
            <a:extLst>
              <a:ext uri="{FF2B5EF4-FFF2-40B4-BE49-F238E27FC236}">
                <a16:creationId xmlns:a16="http://schemas.microsoft.com/office/drawing/2014/main" id="{4788BE0B-2015-478D-81D6-B9F40434796F}"/>
              </a:ext>
            </a:extLst>
          </p:cNvPr>
          <p:cNvSpPr>
            <a:spLocks noChangeArrowheads="1"/>
          </p:cNvSpPr>
          <p:nvPr/>
        </p:nvSpPr>
        <p:spPr bwMode="auto">
          <a:xfrm>
            <a:off x="742986" y="1130400"/>
            <a:ext cx="627757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利用单向散列函数进行消息认证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7241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670370" y="1505260"/>
            <a:ext cx="5220305" cy="424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章：密码编码工具</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用对称加密实现机密性</a:t>
            </a: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消息认证和散列函数</a:t>
            </a: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公钥加密</a:t>
            </a: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数字签名和密钥管理</a:t>
            </a: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随机数和伪随机数</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实际应用：存储数据的加密</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消息认证和散列函数</a:t>
            </a:r>
          </a:p>
        </p:txBody>
      </p:sp>
      <p:sp>
        <p:nvSpPr>
          <p:cNvPr id="28" name="Freeform 14">
            <a:extLst>
              <a:ext uri="{FF2B5EF4-FFF2-40B4-BE49-F238E27FC236}">
                <a16:creationId xmlns:a16="http://schemas.microsoft.com/office/drawing/2014/main" id="{4788BE0B-2015-478D-81D6-B9F40434796F}"/>
              </a:ext>
            </a:extLst>
          </p:cNvPr>
          <p:cNvSpPr>
            <a:spLocks noChangeArrowheads="1"/>
          </p:cNvSpPr>
          <p:nvPr/>
        </p:nvSpPr>
        <p:spPr bwMode="auto">
          <a:xfrm>
            <a:off x="742986" y="1130400"/>
            <a:ext cx="627757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利用单向散列函数进行消息认证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19" name="组合 18">
            <a:extLst>
              <a:ext uri="{FF2B5EF4-FFF2-40B4-BE49-F238E27FC236}">
                <a16:creationId xmlns:a16="http://schemas.microsoft.com/office/drawing/2014/main" id="{4AD7EBFC-BF2C-4F15-8FFC-6C836A246CFB}"/>
              </a:ext>
            </a:extLst>
          </p:cNvPr>
          <p:cNvGrpSpPr/>
          <p:nvPr/>
        </p:nvGrpSpPr>
        <p:grpSpPr>
          <a:xfrm>
            <a:off x="2238246" y="2154764"/>
            <a:ext cx="7715508" cy="3890435"/>
            <a:chOff x="7058128" y="3965903"/>
            <a:chExt cx="4733826" cy="2465218"/>
          </a:xfrm>
        </p:grpSpPr>
        <p:grpSp>
          <p:nvGrpSpPr>
            <p:cNvPr id="9" name="组合 8">
              <a:extLst>
                <a:ext uri="{FF2B5EF4-FFF2-40B4-BE49-F238E27FC236}">
                  <a16:creationId xmlns:a16="http://schemas.microsoft.com/office/drawing/2014/main" id="{4D24FEB0-BB65-41C6-977B-87EAD2D10F7E}"/>
                </a:ext>
              </a:extLst>
            </p:cNvPr>
            <p:cNvGrpSpPr/>
            <p:nvPr/>
          </p:nvGrpSpPr>
          <p:grpSpPr>
            <a:xfrm>
              <a:off x="7058128" y="3969150"/>
              <a:ext cx="4733826" cy="2426676"/>
              <a:chOff x="7498814" y="4951911"/>
              <a:chExt cx="4122778" cy="1858619"/>
            </a:xfrm>
          </p:grpSpPr>
          <p:pic>
            <p:nvPicPr>
              <p:cNvPr id="34" name="图片 33">
                <a:extLst>
                  <a:ext uri="{FF2B5EF4-FFF2-40B4-BE49-F238E27FC236}">
                    <a16:creationId xmlns:a16="http://schemas.microsoft.com/office/drawing/2014/main" id="{A49FF205-B09E-45CC-B6CE-7A5A8FCCE66C}"/>
                  </a:ext>
                </a:extLst>
              </p:cNvPr>
              <p:cNvPicPr>
                <a:picLocks noChangeAspect="1"/>
              </p:cNvPicPr>
              <p:nvPr/>
            </p:nvPicPr>
            <p:blipFill rotWithShape="1">
              <a:blip r:embed="rId4"/>
              <a:srcRect t="67737"/>
              <a:stretch/>
            </p:blipFill>
            <p:spPr>
              <a:xfrm>
                <a:off x="7498815" y="5222240"/>
                <a:ext cx="4122777" cy="1588290"/>
              </a:xfrm>
              <a:prstGeom prst="rect">
                <a:avLst/>
              </a:prstGeom>
            </p:spPr>
          </p:pic>
          <p:pic>
            <p:nvPicPr>
              <p:cNvPr id="36" name="图片 35">
                <a:extLst>
                  <a:ext uri="{FF2B5EF4-FFF2-40B4-BE49-F238E27FC236}">
                    <a16:creationId xmlns:a16="http://schemas.microsoft.com/office/drawing/2014/main" id="{A8737C65-A667-441C-8323-B57306439C21}"/>
                  </a:ext>
                </a:extLst>
              </p:cNvPr>
              <p:cNvPicPr>
                <a:picLocks noChangeAspect="1"/>
              </p:cNvPicPr>
              <p:nvPr/>
            </p:nvPicPr>
            <p:blipFill rotWithShape="1">
              <a:blip r:embed="rId4"/>
              <a:srcRect b="94509"/>
              <a:stretch/>
            </p:blipFill>
            <p:spPr>
              <a:xfrm>
                <a:off x="7498814" y="4951911"/>
                <a:ext cx="4122777" cy="270329"/>
              </a:xfrm>
              <a:prstGeom prst="rect">
                <a:avLst/>
              </a:prstGeom>
            </p:spPr>
          </p:pic>
        </p:grpSp>
        <p:sp>
          <p:nvSpPr>
            <p:cNvPr id="41" name="文本框 10">
              <a:extLst>
                <a:ext uri="{FF2B5EF4-FFF2-40B4-BE49-F238E27FC236}">
                  <a16:creationId xmlns:a16="http://schemas.microsoft.com/office/drawing/2014/main" id="{18406F9A-2C5D-49A7-92D3-3B398EE58983}"/>
                </a:ext>
              </a:extLst>
            </p:cNvPr>
            <p:cNvSpPr txBox="1"/>
            <p:nvPr/>
          </p:nvSpPr>
          <p:spPr>
            <a:xfrm>
              <a:off x="7867650" y="3965903"/>
              <a:ext cx="579120" cy="337038"/>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 源</a:t>
              </a:r>
              <a:r>
                <a:rPr lang="en-US" altLang="zh-CN" sz="2400" dirty="0">
                  <a:latin typeface="黑体" panose="02010609060101010101" pitchFamily="49" charset="-122"/>
                  <a:ea typeface="黑体" panose="02010609060101010101" pitchFamily="49" charset="-122"/>
                </a:rPr>
                <a:t>A</a:t>
              </a:r>
              <a:endParaRPr lang="zh-CN" altLang="en-US" sz="2400" dirty="0">
                <a:latin typeface="黑体" panose="02010609060101010101" pitchFamily="49" charset="-122"/>
                <a:ea typeface="黑体" panose="02010609060101010101" pitchFamily="49" charset="-122"/>
              </a:endParaRPr>
            </a:p>
          </p:txBody>
        </p:sp>
        <p:sp>
          <p:nvSpPr>
            <p:cNvPr id="44" name="文本框 10">
              <a:extLst>
                <a:ext uri="{FF2B5EF4-FFF2-40B4-BE49-F238E27FC236}">
                  <a16:creationId xmlns:a16="http://schemas.microsoft.com/office/drawing/2014/main" id="{18406F9A-2C5D-49A7-92D3-3B398EE58983}"/>
                </a:ext>
              </a:extLst>
            </p:cNvPr>
            <p:cNvSpPr txBox="1"/>
            <p:nvPr/>
          </p:nvSpPr>
          <p:spPr>
            <a:xfrm>
              <a:off x="10293257" y="3983208"/>
              <a:ext cx="770784" cy="337038"/>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 目的</a:t>
              </a:r>
              <a:r>
                <a:rPr lang="en-US" altLang="zh-CN" sz="2400" dirty="0">
                  <a:latin typeface="黑体" panose="02010609060101010101" pitchFamily="49" charset="-122"/>
                  <a:ea typeface="黑体" panose="02010609060101010101" pitchFamily="49" charset="-122"/>
                </a:rPr>
                <a:t>B</a:t>
              </a:r>
              <a:endParaRPr lang="zh-CN" altLang="en-US" sz="2400" dirty="0">
                <a:latin typeface="黑体" panose="02010609060101010101" pitchFamily="49" charset="-122"/>
                <a:ea typeface="黑体" panose="02010609060101010101" pitchFamily="49" charset="-122"/>
              </a:endParaRPr>
            </a:p>
          </p:txBody>
        </p:sp>
        <p:sp>
          <p:nvSpPr>
            <p:cNvPr id="54" name="矩形 53">
              <a:extLst>
                <a:ext uri="{FF2B5EF4-FFF2-40B4-BE49-F238E27FC236}">
                  <a16:creationId xmlns:a16="http://schemas.microsoft.com/office/drawing/2014/main" id="{744A8E63-8287-48A8-B5B8-64DF3C53322C}"/>
                </a:ext>
              </a:extLst>
            </p:cNvPr>
            <p:cNvSpPr/>
            <p:nvPr/>
          </p:nvSpPr>
          <p:spPr>
            <a:xfrm>
              <a:off x="7840167" y="4675052"/>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55" name="矩形 54">
              <a:extLst>
                <a:ext uri="{FF2B5EF4-FFF2-40B4-BE49-F238E27FC236}">
                  <a16:creationId xmlns:a16="http://schemas.microsoft.com/office/drawing/2014/main" id="{744A8E63-8287-48A8-B5B8-64DF3C53322C}"/>
                </a:ext>
              </a:extLst>
            </p:cNvPr>
            <p:cNvSpPr/>
            <p:nvPr/>
          </p:nvSpPr>
          <p:spPr>
            <a:xfrm>
              <a:off x="8791364" y="4652192"/>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56" name="矩形 55">
              <a:extLst>
                <a:ext uri="{FF2B5EF4-FFF2-40B4-BE49-F238E27FC236}">
                  <a16:creationId xmlns:a16="http://schemas.microsoft.com/office/drawing/2014/main" id="{744A8E63-8287-48A8-B5B8-64DF3C53322C}"/>
                </a:ext>
              </a:extLst>
            </p:cNvPr>
            <p:cNvSpPr/>
            <p:nvPr/>
          </p:nvSpPr>
          <p:spPr>
            <a:xfrm>
              <a:off x="9997862" y="4694353"/>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3600"/>
            </a:p>
          </p:txBody>
        </p:sp>
        <p:sp>
          <p:nvSpPr>
            <p:cNvPr id="62" name="矩形 61">
              <a:extLst>
                <a:ext uri="{FF2B5EF4-FFF2-40B4-BE49-F238E27FC236}">
                  <a16:creationId xmlns:a16="http://schemas.microsoft.com/office/drawing/2014/main" id="{744A8E63-8287-48A8-B5B8-64DF3C53322C}"/>
                </a:ext>
              </a:extLst>
            </p:cNvPr>
            <p:cNvSpPr/>
            <p:nvPr/>
          </p:nvSpPr>
          <p:spPr>
            <a:xfrm>
              <a:off x="7867650" y="4655892"/>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黑体" panose="02010609060101010101" pitchFamily="49" charset="-122"/>
                  <a:ea typeface="黑体" panose="02010609060101010101" pitchFamily="49" charset="-122"/>
                </a:rPr>
                <a:t>消息</a:t>
              </a:r>
            </a:p>
          </p:txBody>
        </p:sp>
        <p:sp>
          <p:nvSpPr>
            <p:cNvPr id="63" name="矩形 62">
              <a:extLst>
                <a:ext uri="{FF2B5EF4-FFF2-40B4-BE49-F238E27FC236}">
                  <a16:creationId xmlns:a16="http://schemas.microsoft.com/office/drawing/2014/main" id="{744A8E63-8287-48A8-B5B8-64DF3C53322C}"/>
                </a:ext>
              </a:extLst>
            </p:cNvPr>
            <p:cNvSpPr/>
            <p:nvPr/>
          </p:nvSpPr>
          <p:spPr>
            <a:xfrm>
              <a:off x="8810023" y="4655892"/>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黑体" panose="02010609060101010101" pitchFamily="49" charset="-122"/>
                  <a:ea typeface="黑体" panose="02010609060101010101" pitchFamily="49" charset="-122"/>
                </a:rPr>
                <a:t>消息</a:t>
              </a:r>
            </a:p>
          </p:txBody>
        </p:sp>
        <p:sp>
          <p:nvSpPr>
            <p:cNvPr id="64" name="矩形 63">
              <a:extLst>
                <a:ext uri="{FF2B5EF4-FFF2-40B4-BE49-F238E27FC236}">
                  <a16:creationId xmlns:a16="http://schemas.microsoft.com/office/drawing/2014/main" id="{744A8E63-8287-48A8-B5B8-64DF3C53322C}"/>
                </a:ext>
              </a:extLst>
            </p:cNvPr>
            <p:cNvSpPr/>
            <p:nvPr/>
          </p:nvSpPr>
          <p:spPr>
            <a:xfrm>
              <a:off x="10016521" y="4694353"/>
              <a:ext cx="190500" cy="646830"/>
            </a:xfrm>
            <a:prstGeom prst="rect">
              <a:avLst/>
            </a:prstGeom>
            <a:solidFill>
              <a:srgbClr val="BFE7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黑体" panose="02010609060101010101" pitchFamily="49" charset="-122"/>
                  <a:ea typeface="黑体" panose="02010609060101010101" pitchFamily="49" charset="-122"/>
                </a:rPr>
                <a:t>消息</a:t>
              </a:r>
            </a:p>
          </p:txBody>
        </p:sp>
        <p:sp>
          <p:nvSpPr>
            <p:cNvPr id="67" name="文本框 15">
              <a:extLst>
                <a:ext uri="{FF2B5EF4-FFF2-40B4-BE49-F238E27FC236}">
                  <a16:creationId xmlns:a16="http://schemas.microsoft.com/office/drawing/2014/main" id="{FA8A999A-7CF6-4C0D-B320-12A93051F974}"/>
                </a:ext>
              </a:extLst>
            </p:cNvPr>
            <p:cNvSpPr txBox="1"/>
            <p:nvPr/>
          </p:nvSpPr>
          <p:spPr>
            <a:xfrm>
              <a:off x="10903262" y="5369005"/>
              <a:ext cx="557643" cy="269631"/>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黑体" panose="02010609060101010101" pitchFamily="49" charset="-122"/>
                  <a:ea typeface="黑体" panose="02010609060101010101" pitchFamily="49" charset="-122"/>
                </a:rPr>
                <a:t> 比较</a:t>
              </a:r>
            </a:p>
          </p:txBody>
        </p:sp>
        <p:sp>
          <p:nvSpPr>
            <p:cNvPr id="70" name="文本框 15">
              <a:extLst>
                <a:ext uri="{FF2B5EF4-FFF2-40B4-BE49-F238E27FC236}">
                  <a16:creationId xmlns:a16="http://schemas.microsoft.com/office/drawing/2014/main" id="{FA8A999A-7CF6-4C0D-B320-12A93051F974}"/>
                </a:ext>
              </a:extLst>
            </p:cNvPr>
            <p:cNvSpPr txBox="1"/>
            <p:nvPr/>
          </p:nvSpPr>
          <p:spPr>
            <a:xfrm>
              <a:off x="8505475" y="6118827"/>
              <a:ext cx="1871858" cy="312294"/>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     秘密值加密</a:t>
              </a:r>
              <a:endParaRPr lang="en-US" altLang="zh-CN" sz="2400" dirty="0">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361094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B65C1C9-66FD-4C0C-89DB-4852C2268468}"/>
              </a:ext>
            </a:extLst>
          </p:cNvPr>
          <p:cNvSpPr txBox="1"/>
          <p:nvPr/>
        </p:nvSpPr>
        <p:spPr>
          <a:xfrm>
            <a:off x="1283017" y="1980307"/>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可应用于任意大小的数据块</a:t>
            </a:r>
          </a:p>
        </p:txBody>
      </p:sp>
      <p:sp>
        <p:nvSpPr>
          <p:cNvPr id="16" name="文本框 15">
            <a:extLst>
              <a:ext uri="{FF2B5EF4-FFF2-40B4-BE49-F238E27FC236}">
                <a16:creationId xmlns:a16="http://schemas.microsoft.com/office/drawing/2014/main" id="{81626ACB-FF60-44CF-BF65-B8FB5CBBF7DA}"/>
              </a:ext>
            </a:extLst>
          </p:cNvPr>
          <p:cNvSpPr txBox="1"/>
          <p:nvPr/>
        </p:nvSpPr>
        <p:spPr>
          <a:xfrm>
            <a:off x="1283017" y="2665919"/>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产生固定长度的输出</a:t>
            </a:r>
            <a:endParaRPr lang="zh-CN" altLang="en-US" sz="2400" dirty="0">
              <a:latin typeface="黑体" panose="02010609060101010101" pitchFamily="49" charset="-122"/>
              <a:ea typeface="黑体" panose="02010609060101010101" pitchFamily="49" charset="-122"/>
            </a:endParaRPr>
          </a:p>
        </p:txBody>
      </p:sp>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消息认证和散列函数</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9610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对散列函数的要求</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1" name="文本框 20">
            <a:extLst>
              <a:ext uri="{FF2B5EF4-FFF2-40B4-BE49-F238E27FC236}">
                <a16:creationId xmlns:a16="http://schemas.microsoft.com/office/drawing/2014/main" id="{6212F5AB-8238-494A-8E4B-CF046BE0E3D8}"/>
              </a:ext>
            </a:extLst>
          </p:cNvPr>
          <p:cNvSpPr txBox="1"/>
          <p:nvPr/>
        </p:nvSpPr>
        <p:spPr>
          <a:xfrm>
            <a:off x="1283017" y="3370314"/>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对于任意给定的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2400" dirty="0">
                <a:latin typeface="黑体" panose="02010609060101010101" pitchFamily="49" charset="-122"/>
                <a:ea typeface="黑体" panose="02010609060101010101" pitchFamily="49" charset="-122"/>
              </a:rPr>
              <a:t>，</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2400" dirty="0">
                <a:latin typeface="黑体" panose="02010609060101010101" pitchFamily="49" charset="-122"/>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都相对容易计算</a:t>
            </a:r>
            <a:endParaRPr lang="en-US" altLang="zh-CN" sz="2400" dirty="0">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25078380-5BBA-4FC7-A2E6-2BC06EF1C0F2}"/>
              </a:ext>
            </a:extLst>
          </p:cNvPr>
          <p:cNvSpPr txBox="1"/>
          <p:nvPr/>
        </p:nvSpPr>
        <p:spPr>
          <a:xfrm>
            <a:off x="1283017" y="4074709"/>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具有单向</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抗原象的性质</a:t>
            </a:r>
            <a:endParaRPr lang="en-US" altLang="zh-CN" sz="2400"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F340BC7C-9C2B-4048-91EF-31AC5D695E91}"/>
              </a:ext>
            </a:extLst>
          </p:cNvPr>
          <p:cNvSpPr txBox="1"/>
          <p:nvPr/>
        </p:nvSpPr>
        <p:spPr>
          <a:xfrm>
            <a:off x="1283017" y="4779104"/>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具有第二抗原象</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弱抗碰撞的性质</a:t>
            </a:r>
            <a:endParaRPr lang="en-US" altLang="zh-CN" sz="2400" dirty="0">
              <a:latin typeface="黑体" panose="02010609060101010101" pitchFamily="49" charset="-122"/>
              <a:ea typeface="黑体" panose="02010609060101010101" pitchFamily="49" charset="-122"/>
            </a:endParaRPr>
          </a:p>
        </p:txBody>
      </p:sp>
      <p:sp>
        <p:nvSpPr>
          <p:cNvPr id="24" name="文本框 21">
            <a:extLst>
              <a:ext uri="{FF2B5EF4-FFF2-40B4-BE49-F238E27FC236}">
                <a16:creationId xmlns:a16="http://schemas.microsoft.com/office/drawing/2014/main" id="{25078380-5BBA-4FC7-A2E6-2BC06EF1C0F2}"/>
              </a:ext>
            </a:extLst>
          </p:cNvPr>
          <p:cNvSpPr txBox="1"/>
          <p:nvPr/>
        </p:nvSpPr>
        <p:spPr>
          <a:xfrm>
            <a:off x="1283017" y="5483499"/>
            <a:ext cx="8810944" cy="488201"/>
          </a:xfrm>
          <a:prstGeom prst="rect">
            <a:avLst/>
          </a:prstGeom>
          <a:noFill/>
          <a:ln w="38100" cmpd="thickThin">
            <a:solidFill>
              <a:schemeClr val="accent5">
                <a:lumMod val="75000"/>
              </a:schemeClr>
            </a:solidFill>
          </a:ln>
        </p:spPr>
        <p:txBody>
          <a:bodyPr wrap="square" tIns="7200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黑体" panose="02010609060101010101" pitchFamily="49" charset="-122"/>
                <a:ea typeface="黑体" panose="02010609060101010101" pitchFamily="49" charset="-122"/>
              </a:rPr>
              <a:t>具有抗碰撞</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强抗碰撞的性质</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65249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消息认证和散列函数</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94077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散列函数的安全性</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10" name="Content Placeholder 15">
            <a:extLst>
              <a:ext uri="{FF2B5EF4-FFF2-40B4-BE49-F238E27FC236}">
                <a16:creationId xmlns:a16="http://schemas.microsoft.com/office/drawing/2014/main" id="{D4F3726C-2314-46FA-A22D-0BA0E7FE8EE4}"/>
              </a:ext>
            </a:extLst>
          </p:cNvPr>
          <p:cNvGraphicFramePr>
            <a:graphicFrameLocks noGrp="1"/>
          </p:cNvGraphicFramePr>
          <p:nvPr>
            <p:extLst>
              <p:ext uri="{D42A27DB-BD31-4B8C-83A1-F6EECF244321}">
                <p14:modId xmlns:p14="http://schemas.microsoft.com/office/powerpoint/2010/main" val="1346485323"/>
              </p:ext>
            </p:extLst>
          </p:nvPr>
        </p:nvGraphicFramePr>
        <p:xfrm>
          <a:off x="742986" y="2330249"/>
          <a:ext cx="11082020" cy="3265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1441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公钥加密</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5546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公钥加密的结构</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8" name="Content Placeholder 15">
            <a:extLst>
              <a:ext uri="{FF2B5EF4-FFF2-40B4-BE49-F238E27FC236}">
                <a16:creationId xmlns:a16="http://schemas.microsoft.com/office/drawing/2014/main" id="{43DC58AA-1544-4046-A5A8-B1F6288EE8BC}"/>
              </a:ext>
            </a:extLst>
          </p:cNvPr>
          <p:cNvGraphicFramePr>
            <a:graphicFrameLocks/>
          </p:cNvGraphicFramePr>
          <p:nvPr>
            <p:extLst>
              <p:ext uri="{D42A27DB-BD31-4B8C-83A1-F6EECF244321}">
                <p14:modId xmlns:p14="http://schemas.microsoft.com/office/powerpoint/2010/main" val="3285099907"/>
              </p:ext>
            </p:extLst>
          </p:nvPr>
        </p:nvGraphicFramePr>
        <p:xfrm>
          <a:off x="2067560" y="2082800"/>
          <a:ext cx="8056880" cy="440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0090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5" name="Freeform 14">
            <a:extLst>
              <a:ext uri="{FF2B5EF4-FFF2-40B4-BE49-F238E27FC236}">
                <a16:creationId xmlns:a16="http://schemas.microsoft.com/office/drawing/2014/main" id="{A94BEA51-458D-4E7A-A651-0EB96E825C7B}"/>
              </a:ext>
            </a:extLst>
          </p:cNvPr>
          <p:cNvSpPr>
            <a:spLocks noChangeArrowheads="1"/>
          </p:cNvSpPr>
          <p:nvPr/>
        </p:nvSpPr>
        <p:spPr bwMode="auto">
          <a:xfrm>
            <a:off x="1409532" y="3749310"/>
            <a:ext cx="2262387" cy="82575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50000"/>
              </a:lnSpc>
              <a:spcAft>
                <a:spcPct val="35000"/>
              </a:spcAft>
            </a:pPr>
            <a:r>
              <a:rPr lang="zh-CN" altLang="en-US" sz="28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明文</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5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plaintext</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7" name="Freeform 14">
            <a:extLst>
              <a:ext uri="{FF2B5EF4-FFF2-40B4-BE49-F238E27FC236}">
                <a16:creationId xmlns:a16="http://schemas.microsoft.com/office/drawing/2014/main" id="{2503EE30-2100-45A0-9351-DDF5421FCFD0}"/>
              </a:ext>
            </a:extLst>
          </p:cNvPr>
          <p:cNvSpPr>
            <a:spLocks noChangeArrowheads="1"/>
          </p:cNvSpPr>
          <p:nvPr/>
        </p:nvSpPr>
        <p:spPr bwMode="auto">
          <a:xfrm>
            <a:off x="4295866" y="3146520"/>
            <a:ext cx="3774440" cy="821282"/>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no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加密算法</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encryption algorithm</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8" name="Freeform 14">
            <a:extLst>
              <a:ext uri="{FF2B5EF4-FFF2-40B4-BE49-F238E27FC236}">
                <a16:creationId xmlns:a16="http://schemas.microsoft.com/office/drawing/2014/main" id="{73845A7D-5A8D-4024-ABC4-46EEB46F0C1C}"/>
              </a:ext>
            </a:extLst>
          </p:cNvPr>
          <p:cNvSpPr>
            <a:spLocks noChangeArrowheads="1"/>
          </p:cNvSpPr>
          <p:nvPr/>
        </p:nvSpPr>
        <p:spPr bwMode="auto">
          <a:xfrm>
            <a:off x="4208780" y="1875539"/>
            <a:ext cx="3774440" cy="821283"/>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no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私</a:t>
            </a:r>
            <a:r>
              <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公钥</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public/private key</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9" name="Freeform 14">
            <a:extLst>
              <a:ext uri="{FF2B5EF4-FFF2-40B4-BE49-F238E27FC236}">
                <a16:creationId xmlns:a16="http://schemas.microsoft.com/office/drawing/2014/main" id="{C0804AF3-148A-4444-9FD0-8D2355B4C485}"/>
              </a:ext>
            </a:extLst>
          </p:cNvPr>
          <p:cNvSpPr>
            <a:spLocks noChangeArrowheads="1"/>
          </p:cNvSpPr>
          <p:nvPr/>
        </p:nvSpPr>
        <p:spPr bwMode="auto">
          <a:xfrm>
            <a:off x="8694253" y="3749309"/>
            <a:ext cx="2440086" cy="82575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密文</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ciphertext</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0" name="Freeform 14">
            <a:extLst>
              <a:ext uri="{FF2B5EF4-FFF2-40B4-BE49-F238E27FC236}">
                <a16:creationId xmlns:a16="http://schemas.microsoft.com/office/drawing/2014/main" id="{420D0C5A-DF4E-49A9-A930-852E91A1F1EC}"/>
              </a:ext>
            </a:extLst>
          </p:cNvPr>
          <p:cNvSpPr>
            <a:spLocks noChangeArrowheads="1"/>
          </p:cNvSpPr>
          <p:nvPr/>
        </p:nvSpPr>
        <p:spPr bwMode="auto">
          <a:xfrm>
            <a:off x="4385107" y="4532724"/>
            <a:ext cx="3774440" cy="821282"/>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no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解密算法</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decryption algorithm</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cxnSp>
        <p:nvCxnSpPr>
          <p:cNvPr id="3" name="直接箭头连接符 2">
            <a:extLst>
              <a:ext uri="{FF2B5EF4-FFF2-40B4-BE49-F238E27FC236}">
                <a16:creationId xmlns:a16="http://schemas.microsoft.com/office/drawing/2014/main" id="{309859D2-1128-4A45-A0D1-4D76D82AF20D}"/>
              </a:ext>
            </a:extLst>
          </p:cNvPr>
          <p:cNvCxnSpPr>
            <a:cxnSpLocks/>
          </p:cNvCxnSpPr>
          <p:nvPr/>
        </p:nvCxnSpPr>
        <p:spPr>
          <a:xfrm>
            <a:off x="3788658" y="4019947"/>
            <a:ext cx="4795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B2138A22-8693-48DA-8CC0-3C5B27A90BDF}"/>
              </a:ext>
            </a:extLst>
          </p:cNvPr>
          <p:cNvCxnSpPr>
            <a:cxnSpLocks/>
          </p:cNvCxnSpPr>
          <p:nvPr/>
        </p:nvCxnSpPr>
        <p:spPr>
          <a:xfrm flipH="1">
            <a:off x="3788658" y="4365387"/>
            <a:ext cx="4795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0FDAC8AE-21EF-4B01-BF5D-F3D9E2760740}"/>
              </a:ext>
            </a:extLst>
          </p:cNvPr>
          <p:cNvCxnSpPr>
            <a:cxnSpLocks/>
          </p:cNvCxnSpPr>
          <p:nvPr/>
        </p:nvCxnSpPr>
        <p:spPr>
          <a:xfrm>
            <a:off x="6161810" y="2752261"/>
            <a:ext cx="0" cy="394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公钥加密的基本成分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Freeform 14">
            <a:extLst>
              <a:ext uri="{FF2B5EF4-FFF2-40B4-BE49-F238E27FC236}">
                <a16:creationId xmlns:a16="http://schemas.microsoft.com/office/drawing/2014/main" id="{E3295C80-D4A5-47D2-B9FC-9EA022F9ADBC}"/>
              </a:ext>
            </a:extLst>
          </p:cNvPr>
          <p:cNvSpPr>
            <a:spLocks noChangeArrowheads="1"/>
          </p:cNvSpPr>
          <p:nvPr/>
        </p:nvSpPr>
        <p:spPr bwMode="auto">
          <a:xfrm>
            <a:off x="4385107" y="5633311"/>
            <a:ext cx="3992833" cy="1303348"/>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no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公</a:t>
            </a:r>
            <a:r>
              <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私钥</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private/ public key</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cxnSp>
        <p:nvCxnSpPr>
          <p:cNvPr id="33" name="直接箭头连接符 32">
            <a:extLst>
              <a:ext uri="{FF2B5EF4-FFF2-40B4-BE49-F238E27FC236}">
                <a16:creationId xmlns:a16="http://schemas.microsoft.com/office/drawing/2014/main" id="{13DE1FC0-24AC-4958-BCC6-0C556E0488B9}"/>
              </a:ext>
            </a:extLst>
          </p:cNvPr>
          <p:cNvCxnSpPr>
            <a:cxnSpLocks/>
          </p:cNvCxnSpPr>
          <p:nvPr/>
        </p:nvCxnSpPr>
        <p:spPr>
          <a:xfrm flipV="1">
            <a:off x="6307448" y="5239051"/>
            <a:ext cx="0" cy="394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标题 2">
            <a:extLst>
              <a:ext uri="{FF2B5EF4-FFF2-40B4-BE49-F238E27FC236}">
                <a16:creationId xmlns:a16="http://schemas.microsoft.com/office/drawing/2014/main" id="{AE6D691D-4383-4807-BB02-33A0B142A3B9}"/>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公钥加密</a:t>
            </a:r>
          </a:p>
        </p:txBody>
      </p:sp>
    </p:spTree>
    <p:custDataLst>
      <p:tags r:id="rId1"/>
    </p:custDataLst>
    <p:extLst>
      <p:ext uri="{BB962C8B-B14F-4D97-AF65-F5344CB8AC3E}">
        <p14:creationId xmlns:p14="http://schemas.microsoft.com/office/powerpoint/2010/main" val="226730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公钥加密</a:t>
            </a:r>
          </a:p>
        </p:txBody>
      </p:sp>
      <p:grpSp>
        <p:nvGrpSpPr>
          <p:cNvPr id="26" name="组合 25">
            <a:extLst>
              <a:ext uri="{FF2B5EF4-FFF2-40B4-BE49-F238E27FC236}">
                <a16:creationId xmlns:a16="http://schemas.microsoft.com/office/drawing/2014/main" id="{4B30F68F-EE9C-438E-ABF2-15D164D83080}"/>
              </a:ext>
            </a:extLst>
          </p:cNvPr>
          <p:cNvGrpSpPr/>
          <p:nvPr/>
        </p:nvGrpSpPr>
        <p:grpSpPr>
          <a:xfrm>
            <a:off x="2233592" y="1874101"/>
            <a:ext cx="8177146" cy="4695079"/>
            <a:chOff x="329433" y="2104003"/>
            <a:chExt cx="7541608" cy="4285095"/>
          </a:xfrm>
        </p:grpSpPr>
        <p:grpSp>
          <p:nvGrpSpPr>
            <p:cNvPr id="25" name="组合 24">
              <a:extLst>
                <a:ext uri="{FF2B5EF4-FFF2-40B4-BE49-F238E27FC236}">
                  <a16:creationId xmlns:a16="http://schemas.microsoft.com/office/drawing/2014/main" id="{FEB8F54F-B7BB-4351-913D-040663C7A2CA}"/>
                </a:ext>
              </a:extLst>
            </p:cNvPr>
            <p:cNvGrpSpPr/>
            <p:nvPr/>
          </p:nvGrpSpPr>
          <p:grpSpPr>
            <a:xfrm>
              <a:off x="329433" y="2104003"/>
              <a:ext cx="7151334" cy="4285095"/>
              <a:chOff x="529626" y="2284978"/>
              <a:chExt cx="7151334" cy="4285095"/>
            </a:xfrm>
          </p:grpSpPr>
          <p:pic>
            <p:nvPicPr>
              <p:cNvPr id="3" name="图片 2">
                <a:extLst>
                  <a:ext uri="{FF2B5EF4-FFF2-40B4-BE49-F238E27FC236}">
                    <a16:creationId xmlns:a16="http://schemas.microsoft.com/office/drawing/2014/main" id="{03D7A7E1-9531-451E-8506-1660B59BB494}"/>
                  </a:ext>
                </a:extLst>
              </p:cNvPr>
              <p:cNvPicPr>
                <a:picLocks noChangeAspect="1"/>
              </p:cNvPicPr>
              <p:nvPr/>
            </p:nvPicPr>
            <p:blipFill>
              <a:blip r:embed="rId3"/>
              <a:stretch>
                <a:fillRect/>
              </a:stretch>
            </p:blipFill>
            <p:spPr>
              <a:xfrm>
                <a:off x="529626" y="2284978"/>
                <a:ext cx="7151334" cy="4230704"/>
              </a:xfrm>
              <a:prstGeom prst="rect">
                <a:avLst/>
              </a:prstGeom>
            </p:spPr>
          </p:pic>
          <p:sp>
            <p:nvSpPr>
              <p:cNvPr id="4" name="椭圆 3">
                <a:extLst>
                  <a:ext uri="{FF2B5EF4-FFF2-40B4-BE49-F238E27FC236}">
                    <a16:creationId xmlns:a16="http://schemas.microsoft.com/office/drawing/2014/main" id="{319392B1-1952-43FA-AA89-1143FE5C8F22}"/>
                  </a:ext>
                </a:extLst>
              </p:cNvPr>
              <p:cNvSpPr/>
              <p:nvPr/>
            </p:nvSpPr>
            <p:spPr>
              <a:xfrm>
                <a:off x="2189480" y="2814320"/>
                <a:ext cx="665480" cy="335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F5E4AF-7D05-41CD-B413-A33448EE585C}"/>
                  </a:ext>
                </a:extLst>
              </p:cNvPr>
              <p:cNvSpPr/>
              <p:nvPr/>
            </p:nvSpPr>
            <p:spPr>
              <a:xfrm>
                <a:off x="2169160" y="2758440"/>
                <a:ext cx="721360" cy="20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6D6CE6B-F7D2-486C-881D-120282DFCC01}"/>
                  </a:ext>
                </a:extLst>
              </p:cNvPr>
              <p:cNvSpPr txBox="1"/>
              <p:nvPr/>
            </p:nvSpPr>
            <p:spPr>
              <a:xfrm>
                <a:off x="2174750" y="2812831"/>
                <a:ext cx="793902"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公钥环</a:t>
                </a:r>
              </a:p>
            </p:txBody>
          </p:sp>
          <p:sp>
            <p:nvSpPr>
              <p:cNvPr id="7" name="矩形 6">
                <a:extLst>
                  <a:ext uri="{FF2B5EF4-FFF2-40B4-BE49-F238E27FC236}">
                    <a16:creationId xmlns:a16="http://schemas.microsoft.com/office/drawing/2014/main" id="{D50AA80A-6A30-426B-A3D0-0ADCD3DDB67F}"/>
                  </a:ext>
                </a:extLst>
              </p:cNvPr>
              <p:cNvSpPr/>
              <p:nvPr/>
            </p:nvSpPr>
            <p:spPr>
              <a:xfrm>
                <a:off x="3084576" y="4029456"/>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626C920-4F27-4805-854B-DCDD09BB9B20}"/>
                  </a:ext>
                </a:extLst>
              </p:cNvPr>
              <p:cNvSpPr/>
              <p:nvPr/>
            </p:nvSpPr>
            <p:spPr>
              <a:xfrm>
                <a:off x="2816352" y="4212226"/>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9BAA5CD-0DC1-4731-9C1B-10304B76031E}"/>
                  </a:ext>
                </a:extLst>
              </p:cNvPr>
              <p:cNvSpPr txBox="1"/>
              <p:nvPr/>
            </p:nvSpPr>
            <p:spPr>
              <a:xfrm>
                <a:off x="2550044" y="4130733"/>
                <a:ext cx="7939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公钥</a:t>
                </a:r>
              </a:p>
            </p:txBody>
          </p:sp>
          <p:sp>
            <p:nvSpPr>
              <p:cNvPr id="13" name="文本框 12">
                <a:extLst>
                  <a:ext uri="{FF2B5EF4-FFF2-40B4-BE49-F238E27FC236}">
                    <a16:creationId xmlns:a16="http://schemas.microsoft.com/office/drawing/2014/main" id="{7A3C254D-EFED-4EDE-A22E-F3DC05390352}"/>
                  </a:ext>
                </a:extLst>
              </p:cNvPr>
              <p:cNvSpPr txBox="1"/>
              <p:nvPr/>
            </p:nvSpPr>
            <p:spPr>
              <a:xfrm>
                <a:off x="3414916" y="4596679"/>
                <a:ext cx="1380754" cy="461665"/>
              </a:xfrm>
              <a:prstGeom prst="rect">
                <a:avLst/>
              </a:prstGeom>
              <a:solidFill>
                <a:schemeClr val="bg1"/>
              </a:solidFill>
            </p:spPr>
            <p:txBody>
              <a:bodyPr wrap="square" rtlCol="0">
                <a:spAutoFit/>
              </a:bodyPr>
              <a:lstStyle/>
              <a:p>
                <a:pPr algn="ctr"/>
                <a:endParaRPr lang="en-US" altLang="zh-CN" sz="1200" dirty="0">
                  <a:latin typeface="黑体" panose="02010609060101010101" pitchFamily="49" charset="-122"/>
                  <a:ea typeface="黑体" panose="02010609060101010101" pitchFamily="49" charset="-122"/>
                </a:endParaRPr>
              </a:p>
              <a:p>
                <a:pPr algn="ctr"/>
                <a:r>
                  <a:rPr lang="zh-CN" altLang="en-US" sz="1200" dirty="0">
                    <a:latin typeface="黑体" panose="02010609060101010101" pitchFamily="49" charset="-122"/>
                    <a:ea typeface="黑体" panose="02010609060101010101" pitchFamily="49" charset="-122"/>
                  </a:rPr>
                  <a:t>密文传输</a:t>
                </a:r>
              </a:p>
            </p:txBody>
          </p:sp>
          <p:sp>
            <p:nvSpPr>
              <p:cNvPr id="14" name="文本框 13">
                <a:extLst>
                  <a:ext uri="{FF2B5EF4-FFF2-40B4-BE49-F238E27FC236}">
                    <a16:creationId xmlns:a16="http://schemas.microsoft.com/office/drawing/2014/main" id="{BAD480ED-0630-4487-AF78-79B7A40EF978}"/>
                  </a:ext>
                </a:extLst>
              </p:cNvPr>
              <p:cNvSpPr txBox="1"/>
              <p:nvPr/>
            </p:nvSpPr>
            <p:spPr>
              <a:xfrm>
                <a:off x="604749" y="5599807"/>
                <a:ext cx="1102132" cy="461665"/>
              </a:xfrm>
              <a:prstGeom prst="rect">
                <a:avLst/>
              </a:prstGeom>
              <a:solidFill>
                <a:schemeClr val="bg1"/>
              </a:solidFill>
            </p:spPr>
            <p:txBody>
              <a:bodyPr wrap="square" rtlCol="0">
                <a:spAutoFit/>
              </a:bodyPr>
              <a:lstStyle/>
              <a:p>
                <a:pPr algn="ctr"/>
                <a:r>
                  <a:rPr lang="zh-CN" altLang="en-US" sz="1200" dirty="0">
                    <a:latin typeface="黑体" panose="02010609060101010101" pitchFamily="49" charset="-122"/>
                    <a:ea typeface="黑体" panose="02010609060101010101" pitchFamily="49" charset="-122"/>
                  </a:rPr>
                  <a:t>明文输入</a:t>
                </a:r>
                <a:endParaRPr lang="en-US" altLang="zh-CN" sz="1200" dirty="0">
                  <a:latin typeface="黑体" panose="02010609060101010101" pitchFamily="49" charset="-122"/>
                  <a:ea typeface="黑体" panose="02010609060101010101" pitchFamily="49" charset="-122"/>
                </a:endParaRPr>
              </a:p>
              <a:p>
                <a:pPr algn="ctr"/>
                <a:endParaRPr lang="zh-CN" altLang="en-US" sz="1200"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006D1DD-FCFE-4096-A284-FAA57AB45AD2}"/>
                  </a:ext>
                </a:extLst>
              </p:cNvPr>
              <p:cNvSpPr/>
              <p:nvPr/>
            </p:nvSpPr>
            <p:spPr>
              <a:xfrm>
                <a:off x="6725921" y="5599807"/>
                <a:ext cx="848360" cy="379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14303D-DF8B-45DA-8F77-EB73C310AAB8}"/>
                  </a:ext>
                </a:extLst>
              </p:cNvPr>
              <p:cNvSpPr/>
              <p:nvPr/>
            </p:nvSpPr>
            <p:spPr>
              <a:xfrm>
                <a:off x="1706881" y="5645989"/>
                <a:ext cx="1539239" cy="20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3">
                <a:extLst>
                  <a:ext uri="{FF2B5EF4-FFF2-40B4-BE49-F238E27FC236}">
                    <a16:creationId xmlns:a16="http://schemas.microsoft.com/office/drawing/2014/main" id="{8E41CC3B-789A-44C4-A8EA-D506EC08E2F4}"/>
                  </a:ext>
                </a:extLst>
              </p:cNvPr>
              <p:cNvSpPr txBox="1"/>
              <p:nvPr/>
            </p:nvSpPr>
            <p:spPr>
              <a:xfrm>
                <a:off x="1971154" y="5645989"/>
                <a:ext cx="1102132" cy="461665"/>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latin typeface="黑体" panose="02010609060101010101" pitchFamily="49" charset="-122"/>
                    <a:ea typeface="黑体" panose="02010609060101010101" pitchFamily="49" charset="-122"/>
                  </a:rPr>
                  <a:t>加密算法</a:t>
                </a:r>
                <a:endParaRPr lang="en-US" altLang="zh-CN" sz="1200" dirty="0">
                  <a:latin typeface="黑体" panose="02010609060101010101" pitchFamily="49" charset="-122"/>
                  <a:ea typeface="黑体" panose="02010609060101010101" pitchFamily="49" charset="-122"/>
                </a:endParaRPr>
              </a:p>
              <a:p>
                <a:pPr algn="ctr"/>
                <a:r>
                  <a:rPr lang="zh-CN" altLang="en-US" sz="1200" dirty="0">
                    <a:latin typeface="黑体" panose="02010609060101010101" pitchFamily="49" charset="-122"/>
                    <a:ea typeface="黑体" panose="02010609060101010101" pitchFamily="49" charset="-122"/>
                  </a:rPr>
                  <a:t>（如</a:t>
                </a:r>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sz="1200" dirty="0">
                    <a:latin typeface="黑体" panose="02010609060101010101" pitchFamily="49" charset="-122"/>
                    <a:ea typeface="黑体" panose="02010609060101010101" pitchFamily="49" charset="-122"/>
                  </a:rPr>
                  <a:t>）</a:t>
                </a:r>
                <a:endParaRPr lang="en-US" altLang="zh-CN" sz="1200" dirty="0">
                  <a:latin typeface="黑体" panose="02010609060101010101" pitchFamily="49" charset="-122"/>
                  <a:ea typeface="黑体" panose="02010609060101010101" pitchFamily="49" charset="-122"/>
                </a:endParaRPr>
              </a:p>
            </p:txBody>
          </p:sp>
          <p:sp>
            <p:nvSpPr>
              <p:cNvPr id="17" name="文本框 3">
                <a:extLst>
                  <a:ext uri="{FF2B5EF4-FFF2-40B4-BE49-F238E27FC236}">
                    <a16:creationId xmlns:a16="http://schemas.microsoft.com/office/drawing/2014/main" id="{82599F59-24AA-4525-9996-BD83F2E15F7F}"/>
                  </a:ext>
                </a:extLst>
              </p:cNvPr>
              <p:cNvSpPr txBox="1"/>
              <p:nvPr/>
            </p:nvSpPr>
            <p:spPr>
              <a:xfrm>
                <a:off x="4687648" y="5659305"/>
                <a:ext cx="1905002" cy="276999"/>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latin typeface="黑体" panose="02010609060101010101" pitchFamily="49" charset="-122"/>
                    <a:ea typeface="黑体" panose="02010609060101010101" pitchFamily="49" charset="-122"/>
                  </a:rPr>
                  <a:t>解密算法</a:t>
                </a:r>
              </a:p>
            </p:txBody>
          </p:sp>
          <p:sp>
            <p:nvSpPr>
              <p:cNvPr id="22" name="矩形 21">
                <a:extLst>
                  <a:ext uri="{FF2B5EF4-FFF2-40B4-BE49-F238E27FC236}">
                    <a16:creationId xmlns:a16="http://schemas.microsoft.com/office/drawing/2014/main" id="{2F58D3F3-AC29-4C51-B3D2-27FFA921B232}"/>
                  </a:ext>
                </a:extLst>
              </p:cNvPr>
              <p:cNvSpPr/>
              <p:nvPr/>
            </p:nvSpPr>
            <p:spPr>
              <a:xfrm>
                <a:off x="6052355" y="4190090"/>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AAC95A2-20F2-476D-9AC0-82B633963238}"/>
                  </a:ext>
                </a:extLst>
              </p:cNvPr>
              <p:cNvSpPr/>
              <p:nvPr/>
            </p:nvSpPr>
            <p:spPr>
              <a:xfrm>
                <a:off x="6167814" y="3972449"/>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28D110C3-1484-4A22-B1BE-4423DFC7A140}"/>
                  </a:ext>
                </a:extLst>
              </p:cNvPr>
              <p:cNvSpPr txBox="1"/>
              <p:nvPr/>
            </p:nvSpPr>
            <p:spPr>
              <a:xfrm>
                <a:off x="5679441" y="4130733"/>
                <a:ext cx="7939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私钥</a:t>
                </a:r>
              </a:p>
            </p:txBody>
          </p:sp>
          <p:sp>
            <p:nvSpPr>
              <p:cNvPr id="23" name="文本框 22">
                <a:extLst>
                  <a:ext uri="{FF2B5EF4-FFF2-40B4-BE49-F238E27FC236}">
                    <a16:creationId xmlns:a16="http://schemas.microsoft.com/office/drawing/2014/main" id="{3CC8331B-52B4-4DC6-82D7-1B8E4DEF8666}"/>
                  </a:ext>
                </a:extLst>
              </p:cNvPr>
              <p:cNvSpPr txBox="1"/>
              <p:nvPr/>
            </p:nvSpPr>
            <p:spPr>
              <a:xfrm>
                <a:off x="2854960" y="6231519"/>
                <a:ext cx="2576946" cy="338554"/>
              </a:xfrm>
              <a:prstGeom prst="rect">
                <a:avLst/>
              </a:prstGeom>
              <a:solidFill>
                <a:schemeClr val="bg1"/>
              </a:solidFill>
            </p:spPr>
            <p:txBody>
              <a:bodyPr wrap="square" rtlCol="0">
                <a:spAutoFit/>
              </a:bodyPr>
              <a:lstStyle/>
              <a:p>
                <a:r>
                  <a:rPr lang="zh-CN" altLang="en-US" sz="1600" dirty="0">
                    <a:latin typeface="黑体" panose="02010609060101010101" pitchFamily="49" charset="-122"/>
                    <a:ea typeface="黑体" panose="02010609060101010101" pitchFamily="49" charset="-122"/>
                  </a:rPr>
                  <a:t>       公钥加密  </a:t>
                </a:r>
              </a:p>
            </p:txBody>
          </p:sp>
        </p:grpSp>
        <p:sp>
          <p:nvSpPr>
            <p:cNvPr id="15" name="文本框 3">
              <a:extLst>
                <a:ext uri="{FF2B5EF4-FFF2-40B4-BE49-F238E27FC236}">
                  <a16:creationId xmlns:a16="http://schemas.microsoft.com/office/drawing/2014/main" id="{3B3FDE51-A8E0-423E-8CC5-F37CD4B486D3}"/>
                </a:ext>
              </a:extLst>
            </p:cNvPr>
            <p:cNvSpPr txBox="1"/>
            <p:nvPr/>
          </p:nvSpPr>
          <p:spPr>
            <a:xfrm>
              <a:off x="6273150" y="5292155"/>
              <a:ext cx="1597891" cy="276999"/>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latin typeface="黑体" panose="02010609060101010101" pitchFamily="49" charset="-122"/>
                  <a:ea typeface="黑体" panose="02010609060101010101" pitchFamily="49" charset="-122"/>
                </a:rPr>
                <a:t>明文输出</a:t>
              </a:r>
              <a:endParaRPr lang="en-US" altLang="zh-CN" sz="1200" dirty="0">
                <a:latin typeface="黑体" panose="02010609060101010101" pitchFamily="49" charset="-122"/>
                <a:ea typeface="黑体" panose="02010609060101010101" pitchFamily="49" charset="-122"/>
              </a:endParaRPr>
            </a:p>
          </p:txBody>
        </p:sp>
      </p:gr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15475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公钥密码体制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8" name="文本框 27">
            <a:extLst>
              <a:ext uri="{FF2B5EF4-FFF2-40B4-BE49-F238E27FC236}">
                <a16:creationId xmlns:a16="http://schemas.microsoft.com/office/drawing/2014/main" id="{56FDCFC8-5F2C-49F6-AB0B-4CB95455DCA7}"/>
              </a:ext>
            </a:extLst>
          </p:cNvPr>
          <p:cNvSpPr txBox="1"/>
          <p:nvPr/>
        </p:nvSpPr>
        <p:spPr>
          <a:xfrm>
            <a:off x="3973703" y="1118333"/>
            <a:ext cx="3974823" cy="637675"/>
          </a:xfrm>
          <a:prstGeom prst="rect">
            <a:avLst/>
          </a:prstGeom>
          <a:noFill/>
        </p:spPr>
        <p:txBody>
          <a:bodyPr wrap="square">
            <a:spAutoFit/>
          </a:bodyPr>
          <a:lstStyle/>
          <a:p>
            <a:pPr marL="349250" lvl="1">
              <a:lnSpc>
                <a:spcPct val="150000"/>
              </a:lnSpc>
              <a:spcBef>
                <a:spcPts val="800"/>
              </a:spcBef>
              <a:spcAft>
                <a:spcPts val="800"/>
              </a:spcAft>
              <a:buSzPct val="90000"/>
              <a:defRPr/>
            </a:pPr>
            <a:r>
              <a:rPr lang="zh-CN" altLang="en-US" sz="2800" dirty="0">
                <a:latin typeface="黑体" panose="02010609060101010101" pitchFamily="49" charset="-122"/>
                <a:ea typeface="黑体" panose="02010609060101010101" pitchFamily="49" charset="-122"/>
              </a:rPr>
              <a:t>保证信息机密性</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487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公钥加密</a:t>
            </a:r>
          </a:p>
        </p:txBody>
      </p:sp>
      <p:grpSp>
        <p:nvGrpSpPr>
          <p:cNvPr id="31" name="组合 30">
            <a:extLst>
              <a:ext uri="{FF2B5EF4-FFF2-40B4-BE49-F238E27FC236}">
                <a16:creationId xmlns:a16="http://schemas.microsoft.com/office/drawing/2014/main" id="{6F769D84-82BB-42E4-B672-E55676CFA152}"/>
              </a:ext>
            </a:extLst>
          </p:cNvPr>
          <p:cNvGrpSpPr/>
          <p:nvPr/>
        </p:nvGrpSpPr>
        <p:grpSpPr>
          <a:xfrm>
            <a:off x="2016780" y="1715175"/>
            <a:ext cx="8359776" cy="4972029"/>
            <a:chOff x="336158" y="2104003"/>
            <a:chExt cx="7312428" cy="4230704"/>
          </a:xfrm>
        </p:grpSpPr>
        <p:pic>
          <p:nvPicPr>
            <p:cNvPr id="28" name="图片 27">
              <a:extLst>
                <a:ext uri="{FF2B5EF4-FFF2-40B4-BE49-F238E27FC236}">
                  <a16:creationId xmlns:a16="http://schemas.microsoft.com/office/drawing/2014/main" id="{2AA3792E-787C-4B9C-8339-F63D769E429C}"/>
                </a:ext>
              </a:extLst>
            </p:cNvPr>
            <p:cNvPicPr>
              <a:picLocks noChangeAspect="1"/>
            </p:cNvPicPr>
            <p:nvPr/>
          </p:nvPicPr>
          <p:blipFill>
            <a:blip r:embed="rId2"/>
            <a:stretch>
              <a:fillRect/>
            </a:stretch>
          </p:blipFill>
          <p:spPr>
            <a:xfrm>
              <a:off x="336158" y="2104003"/>
              <a:ext cx="7143467" cy="4230704"/>
            </a:xfrm>
            <a:prstGeom prst="rect">
              <a:avLst/>
            </a:prstGeom>
            <a:ln>
              <a:noFill/>
            </a:ln>
          </p:spPr>
        </p:pic>
        <p:sp>
          <p:nvSpPr>
            <p:cNvPr id="27" name="矩形 26">
              <a:extLst>
                <a:ext uri="{FF2B5EF4-FFF2-40B4-BE49-F238E27FC236}">
                  <a16:creationId xmlns:a16="http://schemas.microsoft.com/office/drawing/2014/main" id="{D5288959-F792-4165-A823-CB92E28D22A2}"/>
                </a:ext>
              </a:extLst>
            </p:cNvPr>
            <p:cNvSpPr/>
            <p:nvPr/>
          </p:nvSpPr>
          <p:spPr>
            <a:xfrm>
              <a:off x="5720415" y="3855270"/>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4B30F68F-EE9C-438E-ABF2-15D164D83080}"/>
                </a:ext>
              </a:extLst>
            </p:cNvPr>
            <p:cNvGrpSpPr/>
            <p:nvPr/>
          </p:nvGrpSpPr>
          <p:grpSpPr>
            <a:xfrm>
              <a:off x="574254" y="2527716"/>
              <a:ext cx="7074332" cy="3718879"/>
              <a:chOff x="574254" y="2527716"/>
              <a:chExt cx="7074332" cy="3718879"/>
            </a:xfrm>
          </p:grpSpPr>
          <p:grpSp>
            <p:nvGrpSpPr>
              <p:cNvPr id="25" name="组合 24">
                <a:extLst>
                  <a:ext uri="{FF2B5EF4-FFF2-40B4-BE49-F238E27FC236}">
                    <a16:creationId xmlns:a16="http://schemas.microsoft.com/office/drawing/2014/main" id="{FEB8F54F-B7BB-4351-913D-040663C7A2CA}"/>
                  </a:ext>
                </a:extLst>
              </p:cNvPr>
              <p:cNvGrpSpPr/>
              <p:nvPr/>
            </p:nvGrpSpPr>
            <p:grpSpPr>
              <a:xfrm>
                <a:off x="574254" y="2527716"/>
                <a:ext cx="6704619" cy="3718879"/>
                <a:chOff x="774447" y="2708691"/>
                <a:chExt cx="6704619" cy="3718879"/>
              </a:xfrm>
            </p:grpSpPr>
            <p:sp>
              <p:nvSpPr>
                <p:cNvPr id="4" name="椭圆 3">
                  <a:extLst>
                    <a:ext uri="{FF2B5EF4-FFF2-40B4-BE49-F238E27FC236}">
                      <a16:creationId xmlns:a16="http://schemas.microsoft.com/office/drawing/2014/main" id="{319392B1-1952-43FA-AA89-1143FE5C8F22}"/>
                    </a:ext>
                  </a:extLst>
                </p:cNvPr>
                <p:cNvSpPr/>
                <p:nvPr/>
              </p:nvSpPr>
              <p:spPr>
                <a:xfrm>
                  <a:off x="5214154" y="2749178"/>
                  <a:ext cx="665480" cy="3352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1F5E4AF-7D05-41CD-B413-A33448EE585C}"/>
                    </a:ext>
                  </a:extLst>
                </p:cNvPr>
                <p:cNvSpPr/>
                <p:nvPr/>
              </p:nvSpPr>
              <p:spPr>
                <a:xfrm>
                  <a:off x="5126706" y="2738437"/>
                  <a:ext cx="721360" cy="20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6D6CE6B-F7D2-486C-881D-120282DFCC01}"/>
                    </a:ext>
                  </a:extLst>
                </p:cNvPr>
                <p:cNvSpPr txBox="1"/>
                <p:nvPr/>
              </p:nvSpPr>
              <p:spPr>
                <a:xfrm>
                  <a:off x="5126706" y="2708691"/>
                  <a:ext cx="793902"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公钥环</a:t>
                  </a:r>
                </a:p>
              </p:txBody>
            </p:sp>
            <p:sp>
              <p:nvSpPr>
                <p:cNvPr id="7" name="矩形 6">
                  <a:extLst>
                    <a:ext uri="{FF2B5EF4-FFF2-40B4-BE49-F238E27FC236}">
                      <a16:creationId xmlns:a16="http://schemas.microsoft.com/office/drawing/2014/main" id="{D50AA80A-6A30-426B-A3D0-0ADCD3DDB67F}"/>
                    </a:ext>
                  </a:extLst>
                </p:cNvPr>
                <p:cNvSpPr/>
                <p:nvPr/>
              </p:nvSpPr>
              <p:spPr>
                <a:xfrm>
                  <a:off x="3084576" y="4029456"/>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A626C920-4F27-4805-854B-DCDD09BB9B20}"/>
                    </a:ext>
                  </a:extLst>
                </p:cNvPr>
                <p:cNvSpPr/>
                <p:nvPr/>
              </p:nvSpPr>
              <p:spPr>
                <a:xfrm>
                  <a:off x="2816352" y="4212226"/>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9BAA5CD-0DC1-4731-9C1B-10304B76031E}"/>
                    </a:ext>
                  </a:extLst>
                </p:cNvPr>
                <p:cNvSpPr txBox="1"/>
                <p:nvPr/>
              </p:nvSpPr>
              <p:spPr>
                <a:xfrm>
                  <a:off x="2613996" y="4020091"/>
                  <a:ext cx="793902"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私钥</a:t>
                  </a:r>
                </a:p>
              </p:txBody>
            </p:sp>
            <p:sp>
              <p:nvSpPr>
                <p:cNvPr id="13" name="文本框 12">
                  <a:extLst>
                    <a:ext uri="{FF2B5EF4-FFF2-40B4-BE49-F238E27FC236}">
                      <a16:creationId xmlns:a16="http://schemas.microsoft.com/office/drawing/2014/main" id="{7A3C254D-EFED-4EDE-A22E-F3DC05390352}"/>
                    </a:ext>
                  </a:extLst>
                </p:cNvPr>
                <p:cNvSpPr txBox="1"/>
                <p:nvPr/>
              </p:nvSpPr>
              <p:spPr>
                <a:xfrm>
                  <a:off x="3417707" y="4453179"/>
                  <a:ext cx="1380754" cy="461665"/>
                </a:xfrm>
                <a:prstGeom prst="rect">
                  <a:avLst/>
                </a:prstGeom>
                <a:solidFill>
                  <a:schemeClr val="bg1"/>
                </a:solidFill>
              </p:spPr>
              <p:txBody>
                <a:bodyPr wrap="square" rtlCol="0">
                  <a:spAutoFit/>
                </a:bodyPr>
                <a:lstStyle/>
                <a:p>
                  <a:pPr algn="ctr"/>
                  <a:endParaRPr lang="en-US" altLang="zh-CN" sz="1200" dirty="0">
                    <a:latin typeface="黑体" panose="02010609060101010101" pitchFamily="49" charset="-122"/>
                    <a:ea typeface="黑体" panose="02010609060101010101" pitchFamily="49" charset="-122"/>
                  </a:endParaRPr>
                </a:p>
                <a:p>
                  <a:pPr algn="ctr"/>
                  <a:r>
                    <a:rPr lang="zh-CN" altLang="en-US" sz="1200" dirty="0">
                      <a:latin typeface="黑体" panose="02010609060101010101" pitchFamily="49" charset="-122"/>
                      <a:ea typeface="黑体" panose="02010609060101010101" pitchFamily="49" charset="-122"/>
                    </a:rPr>
                    <a:t>密文传输</a:t>
                  </a:r>
                </a:p>
              </p:txBody>
            </p:sp>
            <p:sp>
              <p:nvSpPr>
                <p:cNvPr id="14" name="文本框 13">
                  <a:extLst>
                    <a:ext uri="{FF2B5EF4-FFF2-40B4-BE49-F238E27FC236}">
                      <a16:creationId xmlns:a16="http://schemas.microsoft.com/office/drawing/2014/main" id="{BAD480ED-0630-4487-AF78-79B7A40EF978}"/>
                    </a:ext>
                  </a:extLst>
                </p:cNvPr>
                <p:cNvSpPr txBox="1"/>
                <p:nvPr/>
              </p:nvSpPr>
              <p:spPr>
                <a:xfrm>
                  <a:off x="774447" y="5389013"/>
                  <a:ext cx="1271830" cy="461665"/>
                </a:xfrm>
                <a:prstGeom prst="rect">
                  <a:avLst/>
                </a:prstGeom>
                <a:solidFill>
                  <a:schemeClr val="bg1"/>
                </a:solidFill>
              </p:spPr>
              <p:txBody>
                <a:bodyPr wrap="square" rtlCol="0">
                  <a:spAutoFit/>
                </a:bodyPr>
                <a:lstStyle/>
                <a:p>
                  <a:pPr algn="ctr"/>
                  <a:r>
                    <a:rPr lang="zh-CN" altLang="en-US" sz="1200" dirty="0">
                      <a:latin typeface="黑体" panose="02010609060101010101" pitchFamily="49" charset="-122"/>
                      <a:ea typeface="黑体" panose="02010609060101010101" pitchFamily="49" charset="-122"/>
                    </a:rPr>
                    <a:t>明文输入</a:t>
                  </a:r>
                  <a:endParaRPr lang="en-US" altLang="zh-CN" sz="1200" dirty="0">
                    <a:latin typeface="黑体" panose="02010609060101010101" pitchFamily="49" charset="-122"/>
                    <a:ea typeface="黑体" panose="02010609060101010101" pitchFamily="49" charset="-122"/>
                  </a:endParaRPr>
                </a:p>
                <a:p>
                  <a:pPr algn="ctr"/>
                  <a:endParaRPr lang="zh-CN" altLang="en-US" sz="1200"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006D1DD-FCFE-4096-A284-FAA57AB45AD2}"/>
                    </a:ext>
                  </a:extLst>
                </p:cNvPr>
                <p:cNvSpPr/>
                <p:nvPr/>
              </p:nvSpPr>
              <p:spPr>
                <a:xfrm>
                  <a:off x="6630706" y="5370776"/>
                  <a:ext cx="848360" cy="3793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14303D-DF8B-45DA-8F77-EB73C310AAB8}"/>
                    </a:ext>
                  </a:extLst>
                </p:cNvPr>
                <p:cNvSpPr/>
                <p:nvPr/>
              </p:nvSpPr>
              <p:spPr>
                <a:xfrm>
                  <a:off x="1706881" y="5645989"/>
                  <a:ext cx="1539239" cy="208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3">
                  <a:extLst>
                    <a:ext uri="{FF2B5EF4-FFF2-40B4-BE49-F238E27FC236}">
                      <a16:creationId xmlns:a16="http://schemas.microsoft.com/office/drawing/2014/main" id="{8E41CC3B-789A-44C4-A8EA-D506EC08E2F4}"/>
                    </a:ext>
                  </a:extLst>
                </p:cNvPr>
                <p:cNvSpPr txBox="1"/>
                <p:nvPr/>
              </p:nvSpPr>
              <p:spPr>
                <a:xfrm>
                  <a:off x="2046276" y="5444581"/>
                  <a:ext cx="1199843" cy="461665"/>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latin typeface="黑体" panose="02010609060101010101" pitchFamily="49" charset="-122"/>
                      <a:ea typeface="黑体" panose="02010609060101010101" pitchFamily="49" charset="-122"/>
                    </a:rPr>
                    <a:t>加密算法</a:t>
                  </a:r>
                  <a:endParaRPr lang="en-US" altLang="zh-CN" sz="1200" dirty="0">
                    <a:latin typeface="黑体" panose="02010609060101010101" pitchFamily="49" charset="-122"/>
                    <a:ea typeface="黑体" panose="02010609060101010101" pitchFamily="49" charset="-122"/>
                  </a:endParaRPr>
                </a:p>
                <a:p>
                  <a:pPr algn="ctr"/>
                  <a:r>
                    <a:rPr lang="zh-CN" altLang="en-US" sz="1200" dirty="0">
                      <a:latin typeface="黑体" panose="02010609060101010101" pitchFamily="49" charset="-122"/>
                      <a:ea typeface="黑体" panose="02010609060101010101" pitchFamily="49" charset="-122"/>
                    </a:rPr>
                    <a:t>（如</a:t>
                  </a:r>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RSA</a:t>
                  </a:r>
                  <a:r>
                    <a:rPr lang="zh-CN" altLang="en-US" sz="1200" dirty="0">
                      <a:latin typeface="黑体" panose="02010609060101010101" pitchFamily="49" charset="-122"/>
                      <a:ea typeface="黑体" panose="02010609060101010101" pitchFamily="49" charset="-122"/>
                    </a:rPr>
                    <a:t>）</a:t>
                  </a:r>
                  <a:endParaRPr lang="en-US" altLang="zh-CN" sz="1200" dirty="0">
                    <a:latin typeface="黑体" panose="02010609060101010101" pitchFamily="49" charset="-122"/>
                    <a:ea typeface="黑体" panose="02010609060101010101" pitchFamily="49" charset="-122"/>
                  </a:endParaRPr>
                </a:p>
              </p:txBody>
            </p:sp>
            <p:sp>
              <p:nvSpPr>
                <p:cNvPr id="17" name="文本框 3">
                  <a:extLst>
                    <a:ext uri="{FF2B5EF4-FFF2-40B4-BE49-F238E27FC236}">
                      <a16:creationId xmlns:a16="http://schemas.microsoft.com/office/drawing/2014/main" id="{82599F59-24AA-4525-9996-BD83F2E15F7F}"/>
                    </a:ext>
                  </a:extLst>
                </p:cNvPr>
                <p:cNvSpPr txBox="1"/>
                <p:nvPr/>
              </p:nvSpPr>
              <p:spPr>
                <a:xfrm>
                  <a:off x="4552054" y="5461307"/>
                  <a:ext cx="1905002" cy="276999"/>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latin typeface="黑体" panose="02010609060101010101" pitchFamily="49" charset="-122"/>
                      <a:ea typeface="黑体" panose="02010609060101010101" pitchFamily="49" charset="-122"/>
                    </a:rPr>
                    <a:t>解密算法</a:t>
                  </a:r>
                </a:p>
              </p:txBody>
            </p:sp>
            <p:sp>
              <p:nvSpPr>
                <p:cNvPr id="22" name="矩形 21">
                  <a:extLst>
                    <a:ext uri="{FF2B5EF4-FFF2-40B4-BE49-F238E27FC236}">
                      <a16:creationId xmlns:a16="http://schemas.microsoft.com/office/drawing/2014/main" id="{2F58D3F3-AC29-4C51-B3D2-27FFA921B232}"/>
                    </a:ext>
                  </a:extLst>
                </p:cNvPr>
                <p:cNvSpPr/>
                <p:nvPr/>
              </p:nvSpPr>
              <p:spPr>
                <a:xfrm>
                  <a:off x="6052355" y="4190090"/>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AAC95A2-20F2-476D-9AC0-82B633963238}"/>
                    </a:ext>
                  </a:extLst>
                </p:cNvPr>
                <p:cNvSpPr/>
                <p:nvPr/>
              </p:nvSpPr>
              <p:spPr>
                <a:xfrm>
                  <a:off x="6027969" y="3892807"/>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28D110C3-1484-4A22-B1BE-4423DFC7A140}"/>
                    </a:ext>
                  </a:extLst>
                </p:cNvPr>
                <p:cNvSpPr txBox="1"/>
                <p:nvPr/>
              </p:nvSpPr>
              <p:spPr>
                <a:xfrm>
                  <a:off x="5597890" y="4050563"/>
                  <a:ext cx="536448"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公钥</a:t>
                  </a:r>
                </a:p>
              </p:txBody>
            </p:sp>
            <p:sp>
              <p:nvSpPr>
                <p:cNvPr id="23" name="文本框 22">
                  <a:extLst>
                    <a:ext uri="{FF2B5EF4-FFF2-40B4-BE49-F238E27FC236}">
                      <a16:creationId xmlns:a16="http://schemas.microsoft.com/office/drawing/2014/main" id="{3CC8331B-52B4-4DC6-82D7-1B8E4DEF8666}"/>
                    </a:ext>
                  </a:extLst>
                </p:cNvPr>
                <p:cNvSpPr txBox="1"/>
                <p:nvPr/>
              </p:nvSpPr>
              <p:spPr>
                <a:xfrm>
                  <a:off x="2890520" y="6089016"/>
                  <a:ext cx="2576946" cy="338554"/>
                </a:xfrm>
                <a:prstGeom prst="rect">
                  <a:avLst/>
                </a:prstGeom>
                <a:solidFill>
                  <a:schemeClr val="bg1"/>
                </a:solidFill>
              </p:spPr>
              <p:txBody>
                <a:bodyPr wrap="square" rtlCol="0">
                  <a:spAutoFit/>
                </a:bodyPr>
                <a:lstStyle/>
                <a:p>
                  <a:r>
                    <a:rPr lang="zh-CN" altLang="en-US" sz="1600" dirty="0">
                      <a:latin typeface="黑体" panose="02010609060101010101" pitchFamily="49" charset="-122"/>
                      <a:ea typeface="黑体" panose="02010609060101010101" pitchFamily="49" charset="-122"/>
                    </a:rPr>
                    <a:t>       私钥加密  </a:t>
                  </a:r>
                </a:p>
              </p:txBody>
            </p:sp>
          </p:grpSp>
          <p:sp>
            <p:nvSpPr>
              <p:cNvPr id="15" name="文本框 3">
                <a:extLst>
                  <a:ext uri="{FF2B5EF4-FFF2-40B4-BE49-F238E27FC236}">
                    <a16:creationId xmlns:a16="http://schemas.microsoft.com/office/drawing/2014/main" id="{3B3FDE51-A8E0-423E-8CC5-F37CD4B486D3}"/>
                  </a:ext>
                </a:extLst>
              </p:cNvPr>
              <p:cNvSpPr txBox="1"/>
              <p:nvPr/>
            </p:nvSpPr>
            <p:spPr>
              <a:xfrm>
                <a:off x="6050695" y="5217439"/>
                <a:ext cx="1597891" cy="276999"/>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latin typeface="黑体" panose="02010609060101010101" pitchFamily="49" charset="-122"/>
                    <a:ea typeface="黑体" panose="02010609060101010101" pitchFamily="49" charset="-122"/>
                  </a:rPr>
                  <a:t>明文输出</a:t>
                </a:r>
                <a:endParaRPr lang="en-US" altLang="zh-CN" sz="1200" dirty="0">
                  <a:latin typeface="黑体" panose="02010609060101010101" pitchFamily="49" charset="-122"/>
                  <a:ea typeface="黑体" panose="02010609060101010101" pitchFamily="49" charset="-122"/>
                </a:endParaRPr>
              </a:p>
            </p:txBody>
          </p:sp>
        </p:grpSp>
        <p:sp>
          <p:nvSpPr>
            <p:cNvPr id="29" name="矩形 28">
              <a:extLst>
                <a:ext uri="{FF2B5EF4-FFF2-40B4-BE49-F238E27FC236}">
                  <a16:creationId xmlns:a16="http://schemas.microsoft.com/office/drawing/2014/main" id="{DB07E5CB-5291-4BFB-B266-E5127950191C}"/>
                </a:ext>
              </a:extLst>
            </p:cNvPr>
            <p:cNvSpPr/>
            <p:nvPr/>
          </p:nvSpPr>
          <p:spPr>
            <a:xfrm>
              <a:off x="2884752" y="3692651"/>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9AAC95A2-20F2-476D-9AC0-82B633963238}"/>
                </a:ext>
              </a:extLst>
            </p:cNvPr>
            <p:cNvSpPr/>
            <p:nvPr/>
          </p:nvSpPr>
          <p:spPr>
            <a:xfrm>
              <a:off x="2797459" y="3869588"/>
              <a:ext cx="536448" cy="188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15475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公钥密码体制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3" name="文本框 32">
            <a:extLst>
              <a:ext uri="{FF2B5EF4-FFF2-40B4-BE49-F238E27FC236}">
                <a16:creationId xmlns:a16="http://schemas.microsoft.com/office/drawing/2014/main" id="{4079100F-8C79-4308-8D30-FB80B9B8BAFB}"/>
              </a:ext>
            </a:extLst>
          </p:cNvPr>
          <p:cNvSpPr txBox="1"/>
          <p:nvPr/>
        </p:nvSpPr>
        <p:spPr>
          <a:xfrm>
            <a:off x="3973703" y="1118333"/>
            <a:ext cx="3974823" cy="637675"/>
          </a:xfrm>
          <a:prstGeom prst="rect">
            <a:avLst/>
          </a:prstGeom>
          <a:noFill/>
        </p:spPr>
        <p:txBody>
          <a:bodyPr wrap="square">
            <a:spAutoFit/>
          </a:bodyPr>
          <a:lstStyle/>
          <a:p>
            <a:pPr marL="349250" lvl="1">
              <a:lnSpc>
                <a:spcPct val="150000"/>
              </a:lnSpc>
              <a:spcBef>
                <a:spcPts val="800"/>
              </a:spcBef>
              <a:spcAft>
                <a:spcPts val="800"/>
              </a:spcAft>
              <a:buSzPct val="90000"/>
              <a:defRPr/>
            </a:pPr>
            <a:r>
              <a:rPr lang="zh-CN" altLang="en-US" sz="2800" dirty="0">
                <a:latin typeface="黑体" panose="02010609060101010101" pitchFamily="49" charset="-122"/>
                <a:ea typeface="黑体" panose="02010609060101010101" pitchFamily="49" charset="-122"/>
              </a:rPr>
              <a:t>保证信息完整性</a:t>
            </a:r>
            <a:endParaRPr lang="en-US" altLang="zh-CN"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5485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公钥加密</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434625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公钥密码体制的应用</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8" name="图片 7">
            <a:extLst>
              <a:ext uri="{FF2B5EF4-FFF2-40B4-BE49-F238E27FC236}">
                <a16:creationId xmlns:a16="http://schemas.microsoft.com/office/drawing/2014/main" id="{9E12302A-0F1E-475B-B5E3-4B1A59ADBCE3}"/>
              </a:ext>
            </a:extLst>
          </p:cNvPr>
          <p:cNvPicPr>
            <a:picLocks noChangeAspect="1"/>
          </p:cNvPicPr>
          <p:nvPr/>
        </p:nvPicPr>
        <p:blipFill rotWithShape="1">
          <a:blip r:embed="rId2"/>
          <a:srcRect t="3335"/>
          <a:stretch/>
        </p:blipFill>
        <p:spPr>
          <a:xfrm>
            <a:off x="546585" y="2506441"/>
            <a:ext cx="11357381" cy="2440840"/>
          </a:xfrm>
          <a:prstGeom prst="rect">
            <a:avLst/>
          </a:prstGeom>
        </p:spPr>
      </p:pic>
    </p:spTree>
    <p:extLst>
      <p:ext uri="{BB962C8B-B14F-4D97-AF65-F5344CB8AC3E}">
        <p14:creationId xmlns:p14="http://schemas.microsoft.com/office/powerpoint/2010/main" val="2016527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公钥加密</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93985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对公钥密码的要求</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5" name="Content Placeholder 3">
            <a:extLst>
              <a:ext uri="{FF2B5EF4-FFF2-40B4-BE49-F238E27FC236}">
                <a16:creationId xmlns:a16="http://schemas.microsoft.com/office/drawing/2014/main" id="{5948C034-9AED-4208-9AE6-98C787CD810F}"/>
              </a:ext>
            </a:extLst>
          </p:cNvPr>
          <p:cNvGraphicFramePr>
            <a:graphicFrameLocks/>
          </p:cNvGraphicFramePr>
          <p:nvPr>
            <p:extLst>
              <p:ext uri="{D42A27DB-BD31-4B8C-83A1-F6EECF244321}">
                <p14:modId xmlns:p14="http://schemas.microsoft.com/office/powerpoint/2010/main" val="509921757"/>
              </p:ext>
            </p:extLst>
          </p:nvPr>
        </p:nvGraphicFramePr>
        <p:xfrm>
          <a:off x="1981200" y="1554967"/>
          <a:ext cx="82296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8809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公钥加密</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54268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非对称加密算法</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3" name="图示 2">
            <a:extLst>
              <a:ext uri="{FF2B5EF4-FFF2-40B4-BE49-F238E27FC236}">
                <a16:creationId xmlns:a16="http://schemas.microsoft.com/office/drawing/2014/main" id="{3B3BBB50-A8A9-4151-8D3B-260F609ECC50}"/>
              </a:ext>
            </a:extLst>
          </p:cNvPr>
          <p:cNvGraphicFramePr/>
          <p:nvPr>
            <p:extLst>
              <p:ext uri="{D42A27DB-BD31-4B8C-83A1-F6EECF244321}">
                <p14:modId xmlns:p14="http://schemas.microsoft.com/office/powerpoint/2010/main" val="2739792671"/>
              </p:ext>
            </p:extLst>
          </p:nvPr>
        </p:nvGraphicFramePr>
        <p:xfrm>
          <a:off x="1006763" y="2161310"/>
          <a:ext cx="10852727" cy="4325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360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5" name="Freeform 14">
            <a:extLst>
              <a:ext uri="{FF2B5EF4-FFF2-40B4-BE49-F238E27FC236}">
                <a16:creationId xmlns:a16="http://schemas.microsoft.com/office/drawing/2014/main" id="{A94BEA51-458D-4E7A-A651-0EB96E825C7B}"/>
              </a:ext>
            </a:extLst>
          </p:cNvPr>
          <p:cNvSpPr>
            <a:spLocks noChangeArrowheads="1"/>
          </p:cNvSpPr>
          <p:nvPr/>
        </p:nvSpPr>
        <p:spPr bwMode="auto">
          <a:xfrm>
            <a:off x="1548584" y="3474709"/>
            <a:ext cx="2262387" cy="82575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50000"/>
              </a:lnSpc>
              <a:spcAft>
                <a:spcPct val="35000"/>
              </a:spcAft>
            </a:pPr>
            <a:r>
              <a:rPr lang="zh-CN" altLang="en-US" sz="28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明文</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5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plaintext</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7" name="Freeform 14">
            <a:extLst>
              <a:ext uri="{FF2B5EF4-FFF2-40B4-BE49-F238E27FC236}">
                <a16:creationId xmlns:a16="http://schemas.microsoft.com/office/drawing/2014/main" id="{2503EE30-2100-45A0-9351-DDF5421FCFD0}"/>
              </a:ext>
            </a:extLst>
          </p:cNvPr>
          <p:cNvSpPr>
            <a:spLocks noChangeArrowheads="1"/>
          </p:cNvSpPr>
          <p:nvPr/>
        </p:nvSpPr>
        <p:spPr bwMode="auto">
          <a:xfrm>
            <a:off x="4434918" y="2871919"/>
            <a:ext cx="3774440" cy="821282"/>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no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加密算法</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encryption algorithm</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8" name="Freeform 14">
            <a:extLst>
              <a:ext uri="{FF2B5EF4-FFF2-40B4-BE49-F238E27FC236}">
                <a16:creationId xmlns:a16="http://schemas.microsoft.com/office/drawing/2014/main" id="{73845A7D-5A8D-4024-ABC4-46EEB46F0C1C}"/>
              </a:ext>
            </a:extLst>
          </p:cNvPr>
          <p:cNvSpPr>
            <a:spLocks noChangeArrowheads="1"/>
          </p:cNvSpPr>
          <p:nvPr/>
        </p:nvSpPr>
        <p:spPr bwMode="auto">
          <a:xfrm>
            <a:off x="5047748" y="1715894"/>
            <a:ext cx="2506228" cy="821283"/>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no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密钥</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secret key</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9" name="Freeform 14">
            <a:extLst>
              <a:ext uri="{FF2B5EF4-FFF2-40B4-BE49-F238E27FC236}">
                <a16:creationId xmlns:a16="http://schemas.microsoft.com/office/drawing/2014/main" id="{C0804AF3-148A-4444-9FD0-8D2355B4C485}"/>
              </a:ext>
            </a:extLst>
          </p:cNvPr>
          <p:cNvSpPr>
            <a:spLocks noChangeArrowheads="1"/>
          </p:cNvSpPr>
          <p:nvPr/>
        </p:nvSpPr>
        <p:spPr bwMode="auto">
          <a:xfrm>
            <a:off x="8833305" y="3474708"/>
            <a:ext cx="2440086" cy="82575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密文</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ciphertext</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0" name="Freeform 14">
            <a:extLst>
              <a:ext uri="{FF2B5EF4-FFF2-40B4-BE49-F238E27FC236}">
                <a16:creationId xmlns:a16="http://schemas.microsoft.com/office/drawing/2014/main" id="{420D0C5A-DF4E-49A9-A930-852E91A1F1EC}"/>
              </a:ext>
            </a:extLst>
          </p:cNvPr>
          <p:cNvSpPr>
            <a:spLocks noChangeArrowheads="1"/>
          </p:cNvSpPr>
          <p:nvPr/>
        </p:nvSpPr>
        <p:spPr bwMode="auto">
          <a:xfrm>
            <a:off x="4524159" y="4258123"/>
            <a:ext cx="3774440" cy="821282"/>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no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解密算法</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decryption algorithm</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cxnSp>
        <p:nvCxnSpPr>
          <p:cNvPr id="3" name="直接箭头连接符 2">
            <a:extLst>
              <a:ext uri="{FF2B5EF4-FFF2-40B4-BE49-F238E27FC236}">
                <a16:creationId xmlns:a16="http://schemas.microsoft.com/office/drawing/2014/main" id="{309859D2-1128-4A45-A0D1-4D76D82AF20D}"/>
              </a:ext>
            </a:extLst>
          </p:cNvPr>
          <p:cNvCxnSpPr>
            <a:cxnSpLocks/>
          </p:cNvCxnSpPr>
          <p:nvPr/>
        </p:nvCxnSpPr>
        <p:spPr>
          <a:xfrm>
            <a:off x="3927710" y="3745346"/>
            <a:ext cx="4795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B2138A22-8693-48DA-8CC0-3C5B27A90BDF}"/>
              </a:ext>
            </a:extLst>
          </p:cNvPr>
          <p:cNvCxnSpPr>
            <a:cxnSpLocks/>
          </p:cNvCxnSpPr>
          <p:nvPr/>
        </p:nvCxnSpPr>
        <p:spPr>
          <a:xfrm flipH="1">
            <a:off x="3927710" y="4090786"/>
            <a:ext cx="4795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0FDAC8AE-21EF-4B01-BF5D-F3D9E2760740}"/>
              </a:ext>
            </a:extLst>
          </p:cNvPr>
          <p:cNvCxnSpPr>
            <a:cxnSpLocks/>
          </p:cNvCxnSpPr>
          <p:nvPr/>
        </p:nvCxnSpPr>
        <p:spPr>
          <a:xfrm>
            <a:off x="6300862" y="2477660"/>
            <a:ext cx="0" cy="394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对称加密的基本成分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Freeform 14">
            <a:extLst>
              <a:ext uri="{FF2B5EF4-FFF2-40B4-BE49-F238E27FC236}">
                <a16:creationId xmlns:a16="http://schemas.microsoft.com/office/drawing/2014/main" id="{E3295C80-D4A5-47D2-B9FC-9EA022F9ADBC}"/>
              </a:ext>
            </a:extLst>
          </p:cNvPr>
          <p:cNvSpPr>
            <a:spLocks noChangeArrowheads="1"/>
          </p:cNvSpPr>
          <p:nvPr/>
        </p:nvSpPr>
        <p:spPr bwMode="auto">
          <a:xfrm>
            <a:off x="5273886" y="5524224"/>
            <a:ext cx="2506228" cy="821283"/>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noFill/>
          <a:ln w="55000" cmpd="thickThin">
            <a:no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  密钥</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a:p>
            <a:pPr algn="ctr">
              <a:lnSpc>
                <a:spcPct val="60000"/>
              </a:lnSpc>
              <a:spcAft>
                <a:spcPct val="35000"/>
              </a:spcAft>
            </a:pP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en-US" altLang="zh-CN" sz="2400" dirty="0">
                <a:solidFill>
                  <a:sysClr val="windowText" lastClr="000000"/>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secret key</a:t>
            </a:r>
            <a:r>
              <a:rPr lang="zh-CN" altLang="en-US"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2400" dirty="0">
              <a:solidFill>
                <a:sysClr val="windowText" lastClr="000000"/>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cxnSp>
        <p:nvCxnSpPr>
          <p:cNvPr id="33" name="直接箭头连接符 32">
            <a:extLst>
              <a:ext uri="{FF2B5EF4-FFF2-40B4-BE49-F238E27FC236}">
                <a16:creationId xmlns:a16="http://schemas.microsoft.com/office/drawing/2014/main" id="{13DE1FC0-24AC-4958-BCC6-0C556E0488B9}"/>
              </a:ext>
            </a:extLst>
          </p:cNvPr>
          <p:cNvCxnSpPr>
            <a:cxnSpLocks/>
          </p:cNvCxnSpPr>
          <p:nvPr/>
        </p:nvCxnSpPr>
        <p:spPr>
          <a:xfrm flipV="1">
            <a:off x="6446500" y="4964450"/>
            <a:ext cx="0" cy="394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25299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数字签名和密钥管理</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7" y="1130400"/>
            <a:ext cx="240842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数字签名</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5" name="Freeform 13">
            <a:extLst>
              <a:ext uri="{FF2B5EF4-FFF2-40B4-BE49-F238E27FC236}">
                <a16:creationId xmlns:a16="http://schemas.microsoft.com/office/drawing/2014/main" id="{974FB023-C856-4423-9F97-AEC06D50500C}"/>
              </a:ext>
            </a:extLst>
          </p:cNvPr>
          <p:cNvSpPr>
            <a:spLocks noChangeArrowheads="1"/>
          </p:cNvSpPr>
          <p:nvPr/>
        </p:nvSpPr>
        <p:spPr bwMode="auto">
          <a:xfrm>
            <a:off x="742987" y="1887085"/>
            <a:ext cx="11130145" cy="398475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当数据加密转换正确实现时，其结果提供了一种验证来源真实性、数据完整性和签名不可否认性的机制</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en-US" altLang="zh-CN" sz="2800" dirty="0">
                <a:latin typeface="Times New Roman" panose="02020603050405020304" pitchFamily="18" charset="0"/>
                <a:cs typeface="Times New Roman" panose="02020603050405020304" pitchFamily="18" charset="0"/>
              </a:rPr>
              <a:t>NIST FIPS PUB 186-4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数字签名的算法</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数字签名算法（</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DSA</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RSA</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数字签名算法</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椭圆曲线数字签名算法（</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ECDSA</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3982685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数字签名和密钥管理</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4" y="1130400"/>
            <a:ext cx="50863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数字签名使用的简化过程</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107" name="组合 106">
            <a:extLst>
              <a:ext uri="{FF2B5EF4-FFF2-40B4-BE49-F238E27FC236}">
                <a16:creationId xmlns:a16="http://schemas.microsoft.com/office/drawing/2014/main" id="{15002B9D-6BB1-4662-8642-6622A7EF152B}"/>
              </a:ext>
            </a:extLst>
          </p:cNvPr>
          <p:cNvGrpSpPr/>
          <p:nvPr/>
        </p:nvGrpSpPr>
        <p:grpSpPr>
          <a:xfrm>
            <a:off x="1485119" y="1715175"/>
            <a:ext cx="8963806" cy="5052136"/>
            <a:chOff x="2418569" y="1689675"/>
            <a:chExt cx="8963806" cy="5052136"/>
          </a:xfrm>
        </p:grpSpPr>
        <p:pic>
          <p:nvPicPr>
            <p:cNvPr id="4" name="图片 3">
              <a:extLst>
                <a:ext uri="{FF2B5EF4-FFF2-40B4-BE49-F238E27FC236}">
                  <a16:creationId xmlns:a16="http://schemas.microsoft.com/office/drawing/2014/main" id="{3718EDD4-A38E-4154-8F61-4CD2F64D40B7}"/>
                </a:ext>
              </a:extLst>
            </p:cNvPr>
            <p:cNvPicPr>
              <a:picLocks noChangeAspect="1"/>
            </p:cNvPicPr>
            <p:nvPr/>
          </p:nvPicPr>
          <p:blipFill>
            <a:blip r:embed="rId2"/>
            <a:stretch>
              <a:fillRect/>
            </a:stretch>
          </p:blipFill>
          <p:spPr>
            <a:xfrm>
              <a:off x="2418569" y="2667680"/>
              <a:ext cx="1486107" cy="1200318"/>
            </a:xfrm>
            <a:prstGeom prst="rect">
              <a:avLst/>
            </a:prstGeom>
          </p:spPr>
        </p:pic>
        <p:pic>
          <p:nvPicPr>
            <p:cNvPr id="7" name="图片 6">
              <a:extLst>
                <a:ext uri="{FF2B5EF4-FFF2-40B4-BE49-F238E27FC236}">
                  <a16:creationId xmlns:a16="http://schemas.microsoft.com/office/drawing/2014/main" id="{9DE4CB93-4304-4727-A906-541BB78DB7D2}"/>
                </a:ext>
              </a:extLst>
            </p:cNvPr>
            <p:cNvPicPr>
              <a:picLocks noChangeAspect="1"/>
            </p:cNvPicPr>
            <p:nvPr/>
          </p:nvPicPr>
          <p:blipFill>
            <a:blip r:embed="rId3"/>
            <a:stretch>
              <a:fillRect/>
            </a:stretch>
          </p:blipFill>
          <p:spPr>
            <a:xfrm>
              <a:off x="2424019" y="4267117"/>
              <a:ext cx="1324160" cy="1209844"/>
            </a:xfrm>
            <a:prstGeom prst="rect">
              <a:avLst/>
            </a:prstGeom>
          </p:spPr>
        </p:pic>
        <p:sp>
          <p:nvSpPr>
            <p:cNvPr id="8" name="矩形 7">
              <a:extLst>
                <a:ext uri="{FF2B5EF4-FFF2-40B4-BE49-F238E27FC236}">
                  <a16:creationId xmlns:a16="http://schemas.microsoft.com/office/drawing/2014/main" id="{B1B4253B-CAD4-41E3-953F-9D353A7F9C91}"/>
                </a:ext>
              </a:extLst>
            </p:cNvPr>
            <p:cNvSpPr/>
            <p:nvPr/>
          </p:nvSpPr>
          <p:spPr>
            <a:xfrm rot="16200000" flipH="1">
              <a:off x="4053037" y="2750229"/>
              <a:ext cx="1050523" cy="3131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sz="1600" dirty="0">
                  <a:ln>
                    <a:solidFill>
                      <a:schemeClr val="tx1"/>
                    </a:solidFill>
                  </a:ln>
                  <a:solidFill>
                    <a:schemeClr val="tx1"/>
                  </a:solidFill>
                </a:rPr>
                <a:t>消息 </a:t>
              </a:r>
              <a:r>
                <a:rPr lang="en-US" altLang="zh-CN" sz="1600" i="1" dirty="0">
                  <a:ln>
                    <a:solidFill>
                      <a:schemeClr val="tx1"/>
                    </a:solidFill>
                  </a:ln>
                  <a:solidFill>
                    <a:schemeClr val="tx1"/>
                  </a:solidFill>
                  <a:latin typeface="Times New Roman" panose="02020603050405020304" pitchFamily="18" charset="0"/>
                  <a:cs typeface="Times New Roman" panose="02020603050405020304" pitchFamily="18" charset="0"/>
                </a:rPr>
                <a:t>M</a:t>
              </a:r>
              <a:endParaRPr lang="zh-CN" altLang="en-US" sz="1600" i="1"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F29B96D3-86BB-4681-B8F9-5ACB4FF31C8A}"/>
                </a:ext>
              </a:extLst>
            </p:cNvPr>
            <p:cNvSpPr/>
            <p:nvPr/>
          </p:nvSpPr>
          <p:spPr>
            <a:xfrm>
              <a:off x="5040777" y="2623433"/>
              <a:ext cx="1208145" cy="566737"/>
            </a:xfrm>
            <a:prstGeom prst="roundRect">
              <a:avLst/>
            </a:prstGeom>
            <a:solidFill>
              <a:srgbClr val="CBEB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哈希函数</a:t>
              </a:r>
            </a:p>
          </p:txBody>
        </p:sp>
        <p:sp>
          <p:nvSpPr>
            <p:cNvPr id="13" name="矩形: 圆角 12">
              <a:extLst>
                <a:ext uri="{FF2B5EF4-FFF2-40B4-BE49-F238E27FC236}">
                  <a16:creationId xmlns:a16="http://schemas.microsoft.com/office/drawing/2014/main" id="{816A1C17-45EA-4AA8-9A0F-3F2AD53906B0}"/>
                </a:ext>
              </a:extLst>
            </p:cNvPr>
            <p:cNvSpPr/>
            <p:nvPr/>
          </p:nvSpPr>
          <p:spPr>
            <a:xfrm>
              <a:off x="7557648" y="2476797"/>
              <a:ext cx="1208145" cy="856800"/>
            </a:xfrm>
            <a:prstGeom prst="roundRect">
              <a:avLst/>
            </a:prstGeom>
            <a:solidFill>
              <a:srgbClr val="CBEB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数字签名生成算法</a:t>
              </a:r>
            </a:p>
          </p:txBody>
        </p:sp>
        <p:sp>
          <p:nvSpPr>
            <p:cNvPr id="17" name="矩形 16">
              <a:extLst>
                <a:ext uri="{FF2B5EF4-FFF2-40B4-BE49-F238E27FC236}">
                  <a16:creationId xmlns:a16="http://schemas.microsoft.com/office/drawing/2014/main" id="{23BA6621-537D-490A-BF3F-4DEB11C6A1CE}"/>
                </a:ext>
              </a:extLst>
            </p:cNvPr>
            <p:cNvSpPr/>
            <p:nvPr/>
          </p:nvSpPr>
          <p:spPr>
            <a:xfrm>
              <a:off x="9176986" y="2740198"/>
              <a:ext cx="313143" cy="3332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i="1" dirty="0">
                  <a:ln>
                    <a:solidFill>
                      <a:schemeClr val="tx1"/>
                    </a:solidFill>
                  </a:ln>
                  <a:solidFill>
                    <a:schemeClr val="tx1"/>
                  </a:solidFill>
                  <a:latin typeface="Times New Roman" panose="02020603050405020304" pitchFamily="18" charset="0"/>
                  <a:cs typeface="Times New Roman" panose="02020603050405020304" pitchFamily="18" charset="0"/>
                </a:rPr>
                <a:t>s</a:t>
              </a:r>
              <a:endParaRPr lang="zh-CN" altLang="en-US" sz="1600" i="1"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20" name="矩形 19">
              <a:extLst>
                <a:ext uri="{FF2B5EF4-FFF2-40B4-BE49-F238E27FC236}">
                  <a16:creationId xmlns:a16="http://schemas.microsoft.com/office/drawing/2014/main" id="{6E115330-A98F-4EE8-BB2D-D0390C0353E1}"/>
                </a:ext>
              </a:extLst>
            </p:cNvPr>
            <p:cNvSpPr/>
            <p:nvPr/>
          </p:nvSpPr>
          <p:spPr>
            <a:xfrm rot="16200000" flipH="1">
              <a:off x="8808296" y="2058365"/>
              <a:ext cx="1050523" cy="3131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sz="1600" dirty="0">
                  <a:ln>
                    <a:solidFill>
                      <a:schemeClr val="tx1"/>
                    </a:solidFill>
                  </a:ln>
                  <a:solidFill>
                    <a:schemeClr val="tx1"/>
                  </a:solidFill>
                </a:rPr>
                <a:t>消息 </a:t>
              </a:r>
              <a:r>
                <a:rPr lang="en-US" altLang="zh-CN" sz="1600" i="1" dirty="0">
                  <a:ln>
                    <a:solidFill>
                      <a:schemeClr val="tx1"/>
                    </a:solidFill>
                  </a:ln>
                  <a:solidFill>
                    <a:schemeClr val="tx1"/>
                  </a:solidFill>
                  <a:latin typeface="Times New Roman" panose="02020603050405020304" pitchFamily="18" charset="0"/>
                  <a:cs typeface="Times New Roman" panose="02020603050405020304" pitchFamily="18" charset="0"/>
                </a:rPr>
                <a:t>M</a:t>
              </a:r>
              <a:endParaRPr lang="zh-CN" altLang="en-US" sz="1600" i="1"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A2C8CB2C-3086-4113-AE1C-45B6C1B49EB5}"/>
                </a:ext>
              </a:extLst>
            </p:cNvPr>
            <p:cNvSpPr/>
            <p:nvPr/>
          </p:nvSpPr>
          <p:spPr>
            <a:xfrm>
              <a:off x="6711400" y="2740198"/>
              <a:ext cx="313143" cy="3332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i="1" dirty="0">
                  <a:ln>
                    <a:solidFill>
                      <a:schemeClr val="tx1"/>
                    </a:solidFill>
                  </a:ln>
                  <a:solidFill>
                    <a:schemeClr val="tx1"/>
                  </a:solidFill>
                  <a:latin typeface="Times New Roman" panose="02020603050405020304" pitchFamily="18" charset="0"/>
                  <a:cs typeface="Times New Roman" panose="02020603050405020304" pitchFamily="18" charset="0"/>
                </a:rPr>
                <a:t>h</a:t>
              </a:r>
              <a:endParaRPr lang="zh-CN" altLang="en-US" sz="1600" i="1"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6BBB4888-0056-44DC-BFA4-C261A1793108}"/>
                </a:ext>
              </a:extLst>
            </p:cNvPr>
            <p:cNvCxnSpPr>
              <a:cxnSpLocks/>
              <a:stCxn id="8" idx="2"/>
              <a:endCxn id="9" idx="1"/>
            </p:cNvCxnSpPr>
            <p:nvPr/>
          </p:nvCxnSpPr>
          <p:spPr>
            <a:xfrm>
              <a:off x="4734870" y="2906801"/>
              <a:ext cx="305907"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6C1E8682-BF4C-4090-B798-AE96B7D97AD3}"/>
                </a:ext>
              </a:extLst>
            </p:cNvPr>
            <p:cNvCxnSpPr>
              <a:cxnSpLocks/>
              <a:stCxn id="9" idx="3"/>
              <a:endCxn id="21" idx="1"/>
            </p:cNvCxnSpPr>
            <p:nvPr/>
          </p:nvCxnSpPr>
          <p:spPr>
            <a:xfrm flipV="1">
              <a:off x="6248922" y="2906801"/>
              <a:ext cx="462478"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ED177F4F-A555-47DA-B722-C765918201B2}"/>
                </a:ext>
              </a:extLst>
            </p:cNvPr>
            <p:cNvCxnSpPr>
              <a:cxnSpLocks/>
              <a:stCxn id="21" idx="3"/>
              <a:endCxn id="13" idx="1"/>
            </p:cNvCxnSpPr>
            <p:nvPr/>
          </p:nvCxnSpPr>
          <p:spPr>
            <a:xfrm flipV="1">
              <a:off x="7024543" y="2905197"/>
              <a:ext cx="533105" cy="16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6BBB4888-0056-44DC-BFA4-C261A1793108}"/>
                </a:ext>
              </a:extLst>
            </p:cNvPr>
            <p:cNvCxnSpPr>
              <a:cxnSpLocks/>
              <a:stCxn id="13" idx="3"/>
              <a:endCxn id="17" idx="1"/>
            </p:cNvCxnSpPr>
            <p:nvPr/>
          </p:nvCxnSpPr>
          <p:spPr>
            <a:xfrm>
              <a:off x="8765793" y="2905197"/>
              <a:ext cx="411193" cy="16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BDD5A072-4A6D-46E0-A414-931763102E3F}"/>
                </a:ext>
              </a:extLst>
            </p:cNvPr>
            <p:cNvCxnSpPr>
              <a:cxnSpLocks/>
            </p:cNvCxnSpPr>
            <p:nvPr/>
          </p:nvCxnSpPr>
          <p:spPr>
            <a:xfrm flipV="1">
              <a:off x="4887823" y="2200874"/>
              <a:ext cx="0" cy="70592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D365962A-D32A-4E30-84E2-142130CA605F}"/>
                </a:ext>
              </a:extLst>
            </p:cNvPr>
            <p:cNvCxnSpPr>
              <a:cxnSpLocks/>
              <a:endCxn id="20" idx="0"/>
            </p:cNvCxnSpPr>
            <p:nvPr/>
          </p:nvCxnSpPr>
          <p:spPr>
            <a:xfrm>
              <a:off x="4887823" y="2200874"/>
              <a:ext cx="4289163" cy="140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2550239D-F537-4C47-A189-41BCDBC7F130}"/>
                </a:ext>
              </a:extLst>
            </p:cNvPr>
            <p:cNvSpPr txBox="1"/>
            <p:nvPr/>
          </p:nvSpPr>
          <p:spPr>
            <a:xfrm>
              <a:off x="9582314" y="2765627"/>
              <a:ext cx="180006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Bob</a:t>
              </a:r>
              <a:r>
                <a:rPr lang="zh-CN" altLang="en-US" sz="1400" dirty="0">
                  <a:latin typeface="Times New Roman" panose="02020603050405020304" pitchFamily="18" charset="0"/>
                  <a:cs typeface="Times New Roman" panose="02020603050405020304" pitchFamily="18" charset="0"/>
                </a:rPr>
                <a:t>对信息</a:t>
              </a:r>
              <a:r>
                <a:rPr lang="en-US" altLang="zh-CN" sz="1400" i="1" dirty="0">
                  <a:latin typeface="Times New Roman" panose="02020603050405020304" pitchFamily="18" charset="0"/>
                  <a:cs typeface="Times New Roman" panose="02020603050405020304" pitchFamily="18" charset="0"/>
                </a:rPr>
                <a:t>M</a:t>
              </a:r>
              <a:r>
                <a:rPr lang="zh-CN" altLang="en-US" sz="1400" dirty="0">
                  <a:latin typeface="Times New Roman" panose="02020603050405020304" pitchFamily="18" charset="0"/>
                  <a:cs typeface="Times New Roman" panose="02020603050405020304" pitchFamily="18" charset="0"/>
                </a:rPr>
                <a:t>的签名</a:t>
              </a:r>
            </a:p>
          </p:txBody>
        </p:sp>
        <p:grpSp>
          <p:nvGrpSpPr>
            <p:cNvPr id="51" name="组合 50">
              <a:extLst>
                <a:ext uri="{FF2B5EF4-FFF2-40B4-BE49-F238E27FC236}">
                  <a16:creationId xmlns:a16="http://schemas.microsoft.com/office/drawing/2014/main" id="{240B0F15-CA83-4DF4-B6EB-996E9215EAB3}"/>
                </a:ext>
              </a:extLst>
            </p:cNvPr>
            <p:cNvGrpSpPr/>
            <p:nvPr/>
          </p:nvGrpSpPr>
          <p:grpSpPr>
            <a:xfrm>
              <a:off x="6334191" y="3190169"/>
              <a:ext cx="926426" cy="1081342"/>
              <a:chOff x="6343716" y="3614788"/>
              <a:chExt cx="926426" cy="1081342"/>
            </a:xfrm>
          </p:grpSpPr>
          <p:pic>
            <p:nvPicPr>
              <p:cNvPr id="48" name="图片 47">
                <a:extLst>
                  <a:ext uri="{FF2B5EF4-FFF2-40B4-BE49-F238E27FC236}">
                    <a16:creationId xmlns:a16="http://schemas.microsoft.com/office/drawing/2014/main" id="{280F7AB0-19B4-4AEE-82B3-E201681C040A}"/>
                  </a:ext>
                </a:extLst>
              </p:cNvPr>
              <p:cNvPicPr>
                <a:picLocks noChangeAspect="1"/>
              </p:cNvPicPr>
              <p:nvPr/>
            </p:nvPicPr>
            <p:blipFill>
              <a:blip r:embed="rId4"/>
              <a:stretch>
                <a:fillRect/>
              </a:stretch>
            </p:blipFill>
            <p:spPr>
              <a:xfrm rot="16200000">
                <a:off x="6220572" y="3737932"/>
                <a:ext cx="1063823" cy="817536"/>
              </a:xfrm>
              <a:prstGeom prst="rect">
                <a:avLst/>
              </a:prstGeom>
            </p:spPr>
          </p:pic>
          <p:sp>
            <p:nvSpPr>
              <p:cNvPr id="49" name="矩形 48">
                <a:extLst>
                  <a:ext uri="{FF2B5EF4-FFF2-40B4-BE49-F238E27FC236}">
                    <a16:creationId xmlns:a16="http://schemas.microsoft.com/office/drawing/2014/main" id="{906E8321-9181-4F87-B972-D881EE5CA98F}"/>
                  </a:ext>
                </a:extLst>
              </p:cNvPr>
              <p:cNvSpPr/>
              <p:nvPr/>
            </p:nvSpPr>
            <p:spPr>
              <a:xfrm>
                <a:off x="6397688" y="4267117"/>
                <a:ext cx="872454" cy="429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DB7824F5-7710-4341-B45B-681FBB776E7C}"/>
                  </a:ext>
                </a:extLst>
              </p:cNvPr>
              <p:cNvSpPr/>
              <p:nvPr/>
            </p:nvSpPr>
            <p:spPr>
              <a:xfrm>
                <a:off x="6752483" y="4203700"/>
                <a:ext cx="111867" cy="158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a:extLst>
                <a:ext uri="{FF2B5EF4-FFF2-40B4-BE49-F238E27FC236}">
                  <a16:creationId xmlns:a16="http://schemas.microsoft.com/office/drawing/2014/main" id="{3C95A096-F90B-4BDD-9554-A4BF088AF253}"/>
                </a:ext>
              </a:extLst>
            </p:cNvPr>
            <p:cNvSpPr txBox="1"/>
            <p:nvPr/>
          </p:nvSpPr>
          <p:spPr>
            <a:xfrm>
              <a:off x="6289214" y="3997670"/>
              <a:ext cx="101935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Bob</a:t>
              </a:r>
              <a:r>
                <a:rPr lang="zh-CN" altLang="en-US" sz="1400" dirty="0">
                  <a:latin typeface="Times New Roman" panose="02020603050405020304" pitchFamily="18" charset="0"/>
                  <a:cs typeface="Times New Roman" panose="02020603050405020304" pitchFamily="18" charset="0"/>
                </a:rPr>
                <a:t>的私钥</a:t>
              </a:r>
            </a:p>
          </p:txBody>
        </p:sp>
        <p:cxnSp>
          <p:nvCxnSpPr>
            <p:cNvPr id="53" name="直接连接符 52">
              <a:extLst>
                <a:ext uri="{FF2B5EF4-FFF2-40B4-BE49-F238E27FC236}">
                  <a16:creationId xmlns:a16="http://schemas.microsoft.com/office/drawing/2014/main" id="{315FCE58-B006-4336-AB00-9D670F230403}"/>
                </a:ext>
              </a:extLst>
            </p:cNvPr>
            <p:cNvCxnSpPr>
              <a:cxnSpLocks/>
            </p:cNvCxnSpPr>
            <p:nvPr/>
          </p:nvCxnSpPr>
          <p:spPr>
            <a:xfrm flipH="1">
              <a:off x="7207088" y="3698987"/>
              <a:ext cx="95463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24E49B8C-87CB-451B-8AAD-D136D8DA6BFD}"/>
                </a:ext>
              </a:extLst>
            </p:cNvPr>
            <p:cNvCxnSpPr>
              <a:cxnSpLocks/>
              <a:endCxn id="13" idx="2"/>
            </p:cNvCxnSpPr>
            <p:nvPr/>
          </p:nvCxnSpPr>
          <p:spPr>
            <a:xfrm flipV="1">
              <a:off x="8161721" y="3333597"/>
              <a:ext cx="0" cy="3653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63" name="组合 62">
              <a:extLst>
                <a:ext uri="{FF2B5EF4-FFF2-40B4-BE49-F238E27FC236}">
                  <a16:creationId xmlns:a16="http://schemas.microsoft.com/office/drawing/2014/main" id="{E20F6B3C-A3C8-4D55-B35C-F6EF514FE780}"/>
                </a:ext>
              </a:extLst>
            </p:cNvPr>
            <p:cNvGrpSpPr/>
            <p:nvPr/>
          </p:nvGrpSpPr>
          <p:grpSpPr>
            <a:xfrm>
              <a:off x="4421727" y="4363946"/>
              <a:ext cx="313143" cy="1383729"/>
              <a:chOff x="4431252" y="4845992"/>
              <a:chExt cx="313143" cy="1383729"/>
            </a:xfrm>
          </p:grpSpPr>
          <p:sp>
            <p:nvSpPr>
              <p:cNvPr id="60" name="矩形 59">
                <a:extLst>
                  <a:ext uri="{FF2B5EF4-FFF2-40B4-BE49-F238E27FC236}">
                    <a16:creationId xmlns:a16="http://schemas.microsoft.com/office/drawing/2014/main" id="{34DDCE54-FB12-494A-9019-57EE232DA061}"/>
                  </a:ext>
                </a:extLst>
              </p:cNvPr>
              <p:cNvSpPr/>
              <p:nvPr/>
            </p:nvSpPr>
            <p:spPr>
              <a:xfrm>
                <a:off x="4431252" y="5896515"/>
                <a:ext cx="313143" cy="3332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i="1" dirty="0">
                    <a:ln>
                      <a:solidFill>
                        <a:schemeClr val="tx1"/>
                      </a:solidFill>
                    </a:ln>
                    <a:solidFill>
                      <a:schemeClr val="tx1"/>
                    </a:solidFill>
                    <a:latin typeface="Times New Roman" panose="02020603050405020304" pitchFamily="18" charset="0"/>
                    <a:cs typeface="Times New Roman" panose="02020603050405020304" pitchFamily="18" charset="0"/>
                  </a:rPr>
                  <a:t>s</a:t>
                </a:r>
                <a:endParaRPr lang="zh-CN" altLang="en-US" sz="1600" i="1"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BD3FFC5F-DEB6-4535-9A12-2F576B4962DE}"/>
                  </a:ext>
                </a:extLst>
              </p:cNvPr>
              <p:cNvSpPr/>
              <p:nvPr/>
            </p:nvSpPr>
            <p:spPr>
              <a:xfrm rot="16200000" flipH="1">
                <a:off x="4062562" y="5214682"/>
                <a:ext cx="1050523" cy="31314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zh-CN" altLang="en-US" sz="1600" dirty="0">
                    <a:ln>
                      <a:solidFill>
                        <a:schemeClr val="tx1"/>
                      </a:solidFill>
                    </a:ln>
                    <a:solidFill>
                      <a:schemeClr val="tx1"/>
                    </a:solidFill>
                  </a:rPr>
                  <a:t>消息 </a:t>
                </a:r>
                <a:r>
                  <a:rPr lang="en-US" altLang="zh-CN" sz="1600" i="1" dirty="0">
                    <a:ln>
                      <a:solidFill>
                        <a:schemeClr val="tx1"/>
                      </a:solidFill>
                    </a:ln>
                    <a:solidFill>
                      <a:schemeClr val="tx1"/>
                    </a:solidFill>
                    <a:latin typeface="Times New Roman" panose="02020603050405020304" pitchFamily="18" charset="0"/>
                    <a:cs typeface="Times New Roman" panose="02020603050405020304" pitchFamily="18" charset="0"/>
                  </a:rPr>
                  <a:t>M</a:t>
                </a:r>
                <a:endParaRPr lang="zh-CN" altLang="en-US" sz="1600" i="1"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grpSp>
        <p:sp>
          <p:nvSpPr>
            <p:cNvPr id="62" name="矩形: 圆角 61">
              <a:extLst>
                <a:ext uri="{FF2B5EF4-FFF2-40B4-BE49-F238E27FC236}">
                  <a16:creationId xmlns:a16="http://schemas.microsoft.com/office/drawing/2014/main" id="{2FF44D4E-5714-443F-BF23-E24DD91EDD00}"/>
                </a:ext>
              </a:extLst>
            </p:cNvPr>
            <p:cNvSpPr/>
            <p:nvPr/>
          </p:nvSpPr>
          <p:spPr>
            <a:xfrm>
              <a:off x="5040777" y="4604129"/>
              <a:ext cx="1208145" cy="566737"/>
            </a:xfrm>
            <a:prstGeom prst="roundRect">
              <a:avLst/>
            </a:prstGeom>
            <a:solidFill>
              <a:srgbClr val="CBEB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哈希函数</a:t>
              </a:r>
            </a:p>
          </p:txBody>
        </p:sp>
        <p:sp>
          <p:nvSpPr>
            <p:cNvPr id="64" name="矩形 63">
              <a:extLst>
                <a:ext uri="{FF2B5EF4-FFF2-40B4-BE49-F238E27FC236}">
                  <a16:creationId xmlns:a16="http://schemas.microsoft.com/office/drawing/2014/main" id="{7D907F71-ABF5-48DB-A8BB-55F08910912D}"/>
                </a:ext>
              </a:extLst>
            </p:cNvPr>
            <p:cNvSpPr/>
            <p:nvPr/>
          </p:nvSpPr>
          <p:spPr>
            <a:xfrm>
              <a:off x="6711399" y="4728288"/>
              <a:ext cx="313143" cy="33320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i="1" dirty="0">
                  <a:ln>
                    <a:solidFill>
                      <a:schemeClr val="tx1"/>
                    </a:solidFill>
                  </a:ln>
                  <a:solidFill>
                    <a:schemeClr val="tx1"/>
                  </a:solidFill>
                  <a:latin typeface="Times New Roman" panose="02020603050405020304" pitchFamily="18" charset="0"/>
                  <a:cs typeface="Times New Roman" panose="02020603050405020304" pitchFamily="18" charset="0"/>
                </a:rPr>
                <a:t>h</a:t>
              </a:r>
              <a:endParaRPr lang="zh-CN" altLang="en-US" sz="1600" i="1"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65" name="矩形: 圆角 64">
              <a:extLst>
                <a:ext uri="{FF2B5EF4-FFF2-40B4-BE49-F238E27FC236}">
                  <a16:creationId xmlns:a16="http://schemas.microsoft.com/office/drawing/2014/main" id="{2EBFC6E3-242B-4D12-8F31-21F9E76F638A}"/>
                </a:ext>
              </a:extLst>
            </p:cNvPr>
            <p:cNvSpPr/>
            <p:nvPr/>
          </p:nvSpPr>
          <p:spPr>
            <a:xfrm>
              <a:off x="7516072" y="4885448"/>
              <a:ext cx="1208145" cy="854833"/>
            </a:xfrm>
            <a:prstGeom prst="roundRect">
              <a:avLst/>
            </a:prstGeom>
            <a:solidFill>
              <a:srgbClr val="CBEB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rPr>
                <a:t>数字签名验证算法</a:t>
              </a:r>
            </a:p>
          </p:txBody>
        </p:sp>
        <p:cxnSp>
          <p:nvCxnSpPr>
            <p:cNvPr id="66" name="直接箭头连接符 65">
              <a:extLst>
                <a:ext uri="{FF2B5EF4-FFF2-40B4-BE49-F238E27FC236}">
                  <a16:creationId xmlns:a16="http://schemas.microsoft.com/office/drawing/2014/main" id="{A301BA53-8ECC-446C-8B25-61063BF103D9}"/>
                </a:ext>
              </a:extLst>
            </p:cNvPr>
            <p:cNvCxnSpPr>
              <a:cxnSpLocks/>
              <a:stCxn id="62" idx="3"/>
              <a:endCxn id="64" idx="1"/>
            </p:cNvCxnSpPr>
            <p:nvPr/>
          </p:nvCxnSpPr>
          <p:spPr>
            <a:xfrm>
              <a:off x="6248922" y="4887498"/>
              <a:ext cx="462477" cy="739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A4A8F091-5199-4E37-8383-AFE45191D058}"/>
                </a:ext>
              </a:extLst>
            </p:cNvPr>
            <p:cNvCxnSpPr>
              <a:cxnSpLocks/>
              <a:stCxn id="61" idx="2"/>
              <a:endCxn id="62" idx="1"/>
            </p:cNvCxnSpPr>
            <p:nvPr/>
          </p:nvCxnSpPr>
          <p:spPr>
            <a:xfrm flipV="1">
              <a:off x="4734870" y="4887498"/>
              <a:ext cx="305907" cy="171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7354E890-37B4-4ED9-A602-63AD97AD5D7E}"/>
                </a:ext>
              </a:extLst>
            </p:cNvPr>
            <p:cNvCxnSpPr>
              <a:cxnSpLocks/>
            </p:cNvCxnSpPr>
            <p:nvPr/>
          </p:nvCxnSpPr>
          <p:spPr>
            <a:xfrm>
              <a:off x="7260617" y="5112948"/>
              <a:ext cx="25545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896A1531-910E-422A-8D06-6AA3AE80AF81}"/>
                </a:ext>
              </a:extLst>
            </p:cNvPr>
            <p:cNvCxnSpPr>
              <a:cxnSpLocks/>
            </p:cNvCxnSpPr>
            <p:nvPr/>
          </p:nvCxnSpPr>
          <p:spPr>
            <a:xfrm flipV="1">
              <a:off x="7260617" y="4891194"/>
              <a:ext cx="0" cy="236077"/>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7D8750A8-5E10-4938-B0F8-5C694C9E9ACB}"/>
                </a:ext>
              </a:extLst>
            </p:cNvPr>
            <p:cNvCxnSpPr>
              <a:cxnSpLocks/>
              <a:endCxn id="64" idx="3"/>
            </p:cNvCxnSpPr>
            <p:nvPr/>
          </p:nvCxnSpPr>
          <p:spPr>
            <a:xfrm flipH="1">
              <a:off x="7024542" y="4894891"/>
              <a:ext cx="23607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箭头连接符 84">
              <a:extLst>
                <a:ext uri="{FF2B5EF4-FFF2-40B4-BE49-F238E27FC236}">
                  <a16:creationId xmlns:a16="http://schemas.microsoft.com/office/drawing/2014/main" id="{9A296304-F835-4433-8213-376959084F32}"/>
                </a:ext>
              </a:extLst>
            </p:cNvPr>
            <p:cNvCxnSpPr>
              <a:cxnSpLocks/>
              <a:stCxn id="60" idx="3"/>
            </p:cNvCxnSpPr>
            <p:nvPr/>
          </p:nvCxnSpPr>
          <p:spPr>
            <a:xfrm flipV="1">
              <a:off x="4734870" y="5581071"/>
              <a:ext cx="2781202"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94" name="图片 93">
              <a:extLst>
                <a:ext uri="{FF2B5EF4-FFF2-40B4-BE49-F238E27FC236}">
                  <a16:creationId xmlns:a16="http://schemas.microsoft.com/office/drawing/2014/main" id="{D1A60728-9BBD-4B56-9D5D-4DD49E8FAA8A}"/>
                </a:ext>
              </a:extLst>
            </p:cNvPr>
            <p:cNvPicPr>
              <a:picLocks noChangeAspect="1"/>
            </p:cNvPicPr>
            <p:nvPr/>
          </p:nvPicPr>
          <p:blipFill rotWithShape="1">
            <a:blip r:embed="rId5"/>
            <a:srcRect l="22495"/>
            <a:stretch/>
          </p:blipFill>
          <p:spPr>
            <a:xfrm rot="16200000">
              <a:off x="6510993" y="5765581"/>
              <a:ext cx="354404" cy="828791"/>
            </a:xfrm>
            <a:prstGeom prst="rect">
              <a:avLst/>
            </a:prstGeom>
          </p:spPr>
        </p:pic>
        <p:cxnSp>
          <p:nvCxnSpPr>
            <p:cNvPr id="96" name="直接箭头连接符 95">
              <a:extLst>
                <a:ext uri="{FF2B5EF4-FFF2-40B4-BE49-F238E27FC236}">
                  <a16:creationId xmlns:a16="http://schemas.microsoft.com/office/drawing/2014/main" id="{50A0DB64-3C41-4A5E-8339-614910AADD89}"/>
                </a:ext>
              </a:extLst>
            </p:cNvPr>
            <p:cNvCxnSpPr>
              <a:cxnSpLocks/>
              <a:endCxn id="65" idx="2"/>
            </p:cNvCxnSpPr>
            <p:nvPr/>
          </p:nvCxnSpPr>
          <p:spPr>
            <a:xfrm flipV="1">
              <a:off x="8120143" y="5740281"/>
              <a:ext cx="2" cy="4242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816C741-9F33-429F-B5D0-0EC8ABD2EA57}"/>
                </a:ext>
              </a:extLst>
            </p:cNvPr>
            <p:cNvCxnSpPr>
              <a:cxnSpLocks/>
            </p:cNvCxnSpPr>
            <p:nvPr/>
          </p:nvCxnSpPr>
          <p:spPr>
            <a:xfrm flipH="1">
              <a:off x="7165510" y="6157156"/>
              <a:ext cx="95463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直接箭头连接符 101">
              <a:extLst>
                <a:ext uri="{FF2B5EF4-FFF2-40B4-BE49-F238E27FC236}">
                  <a16:creationId xmlns:a16="http://schemas.microsoft.com/office/drawing/2014/main" id="{4030F9CD-0E09-41B5-8E85-063287082B28}"/>
                </a:ext>
              </a:extLst>
            </p:cNvPr>
            <p:cNvCxnSpPr>
              <a:cxnSpLocks/>
              <a:stCxn id="65" idx="3"/>
            </p:cNvCxnSpPr>
            <p:nvPr/>
          </p:nvCxnSpPr>
          <p:spPr>
            <a:xfrm flipV="1">
              <a:off x="8724217" y="5312864"/>
              <a:ext cx="452769"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5" name="文本框 104">
              <a:extLst>
                <a:ext uri="{FF2B5EF4-FFF2-40B4-BE49-F238E27FC236}">
                  <a16:creationId xmlns:a16="http://schemas.microsoft.com/office/drawing/2014/main" id="{0C8F323E-4874-4052-9C4E-720ADD0D69E2}"/>
                </a:ext>
              </a:extLst>
            </p:cNvPr>
            <p:cNvSpPr txBox="1"/>
            <p:nvPr/>
          </p:nvSpPr>
          <p:spPr>
            <a:xfrm>
              <a:off x="6248922" y="6434034"/>
              <a:ext cx="101935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Bob</a:t>
              </a:r>
              <a:r>
                <a:rPr lang="zh-CN" altLang="en-US" sz="1400" dirty="0">
                  <a:latin typeface="Times New Roman" panose="02020603050405020304" pitchFamily="18" charset="0"/>
                  <a:cs typeface="Times New Roman" panose="02020603050405020304" pitchFamily="18" charset="0"/>
                </a:rPr>
                <a:t>的公钥</a:t>
              </a:r>
            </a:p>
          </p:txBody>
        </p:sp>
        <p:sp>
          <p:nvSpPr>
            <p:cNvPr id="106" name="文本框 105">
              <a:extLst>
                <a:ext uri="{FF2B5EF4-FFF2-40B4-BE49-F238E27FC236}">
                  <a16:creationId xmlns:a16="http://schemas.microsoft.com/office/drawing/2014/main" id="{482CD96C-5C43-4846-BFA2-B80E5CB7A2D3}"/>
                </a:ext>
              </a:extLst>
            </p:cNvPr>
            <p:cNvSpPr txBox="1"/>
            <p:nvPr/>
          </p:nvSpPr>
          <p:spPr>
            <a:xfrm>
              <a:off x="9176986" y="5169184"/>
              <a:ext cx="1800061" cy="307777"/>
            </a:xfrm>
            <a:prstGeom prst="rect">
              <a:avLst/>
            </a:prstGeom>
            <a:noFill/>
          </p:spPr>
          <p:txBody>
            <a:bodyPr wrap="square" rtlCol="0">
              <a:spAutoFit/>
            </a:bodyPr>
            <a:lstStyle/>
            <a:p>
              <a:r>
                <a:rPr lang="zh-CN" altLang="en-US" sz="1400" dirty="0">
                  <a:latin typeface="Times New Roman" panose="02020603050405020304" pitchFamily="18" charset="0"/>
                  <a:cs typeface="Times New Roman" panose="02020603050405020304" pitchFamily="18" charset="0"/>
                </a:rPr>
                <a:t>返回签名有效或无效</a:t>
              </a:r>
            </a:p>
          </p:txBody>
        </p:sp>
      </p:grpSp>
    </p:spTree>
    <p:extLst>
      <p:ext uri="{BB962C8B-B14F-4D97-AF65-F5344CB8AC3E}">
        <p14:creationId xmlns:p14="http://schemas.microsoft.com/office/powerpoint/2010/main" val="762724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数字签名和密钥管理</a:t>
            </a:r>
          </a:p>
        </p:txBody>
      </p:sp>
      <p:pic>
        <p:nvPicPr>
          <p:cNvPr id="4" name="图片 3">
            <a:extLst>
              <a:ext uri="{FF2B5EF4-FFF2-40B4-BE49-F238E27FC236}">
                <a16:creationId xmlns:a16="http://schemas.microsoft.com/office/drawing/2014/main" id="{9D1240AE-D768-46AE-B58F-7B5235C2A7C1}"/>
              </a:ext>
            </a:extLst>
          </p:cNvPr>
          <p:cNvPicPr>
            <a:picLocks noChangeAspect="1"/>
          </p:cNvPicPr>
          <p:nvPr/>
        </p:nvPicPr>
        <p:blipFill>
          <a:blip r:embed="rId2"/>
          <a:stretch>
            <a:fillRect/>
          </a:stretch>
        </p:blipFill>
        <p:spPr>
          <a:xfrm>
            <a:off x="2192884" y="1310822"/>
            <a:ext cx="7806232" cy="5221665"/>
          </a:xfrm>
          <a:prstGeom prst="rect">
            <a:avLst/>
          </a:prstGeom>
        </p:spPr>
      </p:pic>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54268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公钥证书的使用</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7" name="文本框 6">
            <a:extLst>
              <a:ext uri="{FF2B5EF4-FFF2-40B4-BE49-F238E27FC236}">
                <a16:creationId xmlns:a16="http://schemas.microsoft.com/office/drawing/2014/main" id="{7609F795-05B1-4940-B448-ED704F59CA5F}"/>
              </a:ext>
            </a:extLst>
          </p:cNvPr>
          <p:cNvSpPr txBox="1"/>
          <p:nvPr/>
        </p:nvSpPr>
        <p:spPr>
          <a:xfrm>
            <a:off x="5599374" y="1933575"/>
            <a:ext cx="906201" cy="523220"/>
          </a:xfrm>
          <a:prstGeom prst="rect">
            <a:avLst/>
          </a:prstGeom>
          <a:solidFill>
            <a:schemeClr val="bg1"/>
          </a:solid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Bob</a:t>
            </a:r>
            <a:r>
              <a:rPr lang="zh-CN" altLang="en-US" sz="1400" dirty="0">
                <a:latin typeface="Times New Roman" panose="02020603050405020304" pitchFamily="18" charset="0"/>
                <a:cs typeface="Times New Roman" panose="02020603050405020304" pitchFamily="18" charset="0"/>
              </a:rPr>
              <a:t>的</a:t>
            </a:r>
            <a:endParaRPr lang="en-US" altLang="zh-CN" sz="1400" dirty="0">
              <a:latin typeface="Times New Roman" panose="02020603050405020304" pitchFamily="18" charset="0"/>
              <a:cs typeface="Times New Roman" panose="02020603050405020304" pitchFamily="18" charset="0"/>
            </a:endParaRPr>
          </a:p>
          <a:p>
            <a:pPr algn="ctr"/>
            <a:r>
              <a:rPr lang="en-US" altLang="zh-CN" sz="1400" dirty="0">
                <a:latin typeface="Times New Roman" panose="02020603050405020304" pitchFamily="18" charset="0"/>
                <a:cs typeface="Times New Roman" panose="02020603050405020304" pitchFamily="18" charset="0"/>
              </a:rPr>
              <a:t>ID</a:t>
            </a:r>
            <a:r>
              <a:rPr lang="zh-CN" altLang="en-US" sz="1400" dirty="0">
                <a:latin typeface="Times New Roman" panose="02020603050405020304" pitchFamily="18" charset="0"/>
                <a:cs typeface="Times New Roman" panose="02020603050405020304" pitchFamily="18" charset="0"/>
              </a:rPr>
              <a:t>信息</a:t>
            </a:r>
          </a:p>
        </p:txBody>
      </p:sp>
      <p:sp>
        <p:nvSpPr>
          <p:cNvPr id="10" name="文本框 9">
            <a:extLst>
              <a:ext uri="{FF2B5EF4-FFF2-40B4-BE49-F238E27FC236}">
                <a16:creationId xmlns:a16="http://schemas.microsoft.com/office/drawing/2014/main" id="{46FE26AE-6D43-4AFA-A431-1C1F5FA15FB6}"/>
              </a:ext>
            </a:extLst>
          </p:cNvPr>
          <p:cNvSpPr txBox="1"/>
          <p:nvPr/>
        </p:nvSpPr>
        <p:spPr>
          <a:xfrm>
            <a:off x="4032250" y="1970087"/>
            <a:ext cx="1152525" cy="769441"/>
          </a:xfrm>
          <a:prstGeom prst="rect">
            <a:avLst/>
          </a:prstGeom>
          <a:solidFill>
            <a:schemeClr val="bg1"/>
          </a:solidFill>
        </p:spPr>
        <p:txBody>
          <a:bodyPr wrap="square" rtlCol="0">
            <a:spAutoFit/>
          </a:bodyPr>
          <a:lstStyle/>
          <a:p>
            <a:pPr algn="ctr"/>
            <a:r>
              <a:rPr lang="zh-CN" altLang="en-US" sz="1100" dirty="0">
                <a:latin typeface="Times New Roman" panose="02020603050405020304" pitchFamily="18" charset="0"/>
                <a:cs typeface="Times New Roman" panose="02020603050405020304" pitchFamily="18" charset="0"/>
              </a:rPr>
              <a:t>未签名的证书（包括用户</a:t>
            </a:r>
            <a:r>
              <a:rPr lang="en-US" altLang="zh-CN" sz="1100" dirty="0">
                <a:latin typeface="Times New Roman" panose="02020603050405020304" pitchFamily="18" charset="0"/>
                <a:cs typeface="Times New Roman" panose="02020603050405020304" pitchFamily="18" charset="0"/>
              </a:rPr>
              <a:t>ID</a:t>
            </a:r>
            <a:r>
              <a:rPr lang="zh-CN" altLang="en-US" sz="1100" dirty="0">
                <a:latin typeface="Times New Roman" panose="02020603050405020304" pitchFamily="18" charset="0"/>
                <a:cs typeface="Times New Roman" panose="02020603050405020304" pitchFamily="18" charset="0"/>
              </a:rPr>
              <a:t>、用户公钥以及</a:t>
            </a:r>
            <a:r>
              <a:rPr lang="en-US" altLang="zh-CN" sz="1100" dirty="0">
                <a:latin typeface="Times New Roman" panose="02020603050405020304" pitchFamily="18" charset="0"/>
                <a:cs typeface="Times New Roman" panose="02020603050405020304" pitchFamily="18" charset="0"/>
              </a:rPr>
              <a:t>CA</a:t>
            </a:r>
            <a:r>
              <a:rPr lang="zh-CN" altLang="en-US" sz="1100" dirty="0">
                <a:latin typeface="Times New Roman" panose="02020603050405020304" pitchFamily="18" charset="0"/>
                <a:cs typeface="Times New Roman" panose="02020603050405020304" pitchFamily="18" charset="0"/>
              </a:rPr>
              <a:t>信息）</a:t>
            </a:r>
          </a:p>
        </p:txBody>
      </p:sp>
      <p:sp>
        <p:nvSpPr>
          <p:cNvPr id="8" name="矩形 7">
            <a:extLst>
              <a:ext uri="{FF2B5EF4-FFF2-40B4-BE49-F238E27FC236}">
                <a16:creationId xmlns:a16="http://schemas.microsoft.com/office/drawing/2014/main" id="{9AB581C1-D4CD-4F45-AA04-7715567EF0BB}"/>
              </a:ext>
            </a:extLst>
          </p:cNvPr>
          <p:cNvSpPr/>
          <p:nvPr/>
        </p:nvSpPr>
        <p:spPr>
          <a:xfrm>
            <a:off x="5509260" y="2514600"/>
            <a:ext cx="996315" cy="1571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AD777F7-A73D-46D1-9DF1-8D8E1766B41D}"/>
              </a:ext>
            </a:extLst>
          </p:cNvPr>
          <p:cNvSpPr txBox="1"/>
          <p:nvPr/>
        </p:nvSpPr>
        <p:spPr>
          <a:xfrm>
            <a:off x="5599374" y="2470070"/>
            <a:ext cx="906202" cy="246221"/>
          </a:xfrm>
          <a:prstGeom prst="rect">
            <a:avLst/>
          </a:prstGeom>
          <a:noFill/>
          <a:ln>
            <a:noFill/>
          </a:ln>
        </p:spPr>
        <p:txBody>
          <a:bodyPr wrap="square" rtlCol="0">
            <a:spAutoFit/>
          </a:bodyPr>
          <a:lstStyle/>
          <a:p>
            <a:pPr algn="ctr"/>
            <a:r>
              <a:rPr lang="en-US" altLang="zh-CN" sz="1000" dirty="0">
                <a:latin typeface="Times New Roman" panose="02020603050405020304" pitchFamily="18" charset="0"/>
                <a:cs typeface="Times New Roman" panose="02020603050405020304" pitchFamily="18" charset="0"/>
              </a:rPr>
              <a:t>Bob</a:t>
            </a:r>
            <a:r>
              <a:rPr lang="zh-CN" altLang="en-US" sz="1000" dirty="0">
                <a:latin typeface="Times New Roman" panose="02020603050405020304" pitchFamily="18" charset="0"/>
                <a:cs typeface="Times New Roman" panose="02020603050405020304" pitchFamily="18" charset="0"/>
              </a:rPr>
              <a:t>的公钥</a:t>
            </a:r>
          </a:p>
        </p:txBody>
      </p:sp>
      <p:sp>
        <p:nvSpPr>
          <p:cNvPr id="13" name="文本框 12">
            <a:extLst>
              <a:ext uri="{FF2B5EF4-FFF2-40B4-BE49-F238E27FC236}">
                <a16:creationId xmlns:a16="http://schemas.microsoft.com/office/drawing/2014/main" id="{59012066-8949-47D0-8372-374CB374FBCC}"/>
              </a:ext>
            </a:extLst>
          </p:cNvPr>
          <p:cNvSpPr txBox="1"/>
          <p:nvPr/>
        </p:nvSpPr>
        <p:spPr>
          <a:xfrm>
            <a:off x="5599373" y="3214069"/>
            <a:ext cx="906201" cy="307777"/>
          </a:xfrm>
          <a:prstGeom prst="rect">
            <a:avLst/>
          </a:prstGeom>
          <a:solidFill>
            <a:schemeClr val="bg1"/>
          </a:solidFill>
        </p:spPr>
        <p:txBody>
          <a:bodyPr wrap="square" rtlCol="0">
            <a:spAutoFit/>
          </a:bodyPr>
          <a:lstStyle/>
          <a:p>
            <a:pPr algn="ctr"/>
            <a:r>
              <a:rPr lang="en-US" altLang="zh-CN" sz="1400" dirty="0">
                <a:latin typeface="Times New Roman" panose="02020603050405020304" pitchFamily="18" charset="0"/>
                <a:cs typeface="Times New Roman" panose="02020603050405020304" pitchFamily="18" charset="0"/>
              </a:rPr>
              <a:t>CA</a:t>
            </a:r>
            <a:r>
              <a:rPr lang="zh-CN" altLang="en-US" sz="1400" dirty="0">
                <a:latin typeface="Times New Roman" panose="02020603050405020304" pitchFamily="18" charset="0"/>
                <a:cs typeface="Times New Roman" panose="02020603050405020304" pitchFamily="18" charset="0"/>
              </a:rPr>
              <a:t>信息</a:t>
            </a:r>
          </a:p>
        </p:txBody>
      </p:sp>
      <p:sp>
        <p:nvSpPr>
          <p:cNvPr id="14" name="文本框 13">
            <a:extLst>
              <a:ext uri="{FF2B5EF4-FFF2-40B4-BE49-F238E27FC236}">
                <a16:creationId xmlns:a16="http://schemas.microsoft.com/office/drawing/2014/main" id="{E11C634D-171D-4379-8682-CACAECC2D168}"/>
              </a:ext>
            </a:extLst>
          </p:cNvPr>
          <p:cNvSpPr txBox="1"/>
          <p:nvPr/>
        </p:nvSpPr>
        <p:spPr>
          <a:xfrm>
            <a:off x="2426054" y="4133291"/>
            <a:ext cx="1152525" cy="430887"/>
          </a:xfrm>
          <a:prstGeom prst="rect">
            <a:avLst/>
          </a:prstGeom>
          <a:solidFill>
            <a:schemeClr val="bg1"/>
          </a:solidFill>
        </p:spPr>
        <p:txBody>
          <a:bodyPr wrap="square" rtlCol="0">
            <a:spAutoFit/>
          </a:bodyPr>
          <a:lstStyle/>
          <a:p>
            <a:pPr algn="ctr"/>
            <a:r>
              <a:rPr lang="zh-CN" altLang="en-US" sz="1100" dirty="0">
                <a:latin typeface="Times New Roman" panose="02020603050405020304" pitchFamily="18" charset="0"/>
                <a:cs typeface="Times New Roman" panose="02020603050405020304" pitchFamily="18" charset="0"/>
              </a:rPr>
              <a:t>生成未签名</a:t>
            </a: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证书的散列码</a:t>
            </a:r>
          </a:p>
        </p:txBody>
      </p:sp>
      <p:sp>
        <p:nvSpPr>
          <p:cNvPr id="15" name="文本框 14">
            <a:extLst>
              <a:ext uri="{FF2B5EF4-FFF2-40B4-BE49-F238E27FC236}">
                <a16:creationId xmlns:a16="http://schemas.microsoft.com/office/drawing/2014/main" id="{8C175FE0-42A6-48F2-81B6-30DF896FB367}"/>
              </a:ext>
            </a:extLst>
          </p:cNvPr>
          <p:cNvSpPr txBox="1"/>
          <p:nvPr/>
        </p:nvSpPr>
        <p:spPr>
          <a:xfrm>
            <a:off x="3643856" y="5862821"/>
            <a:ext cx="1152525" cy="430887"/>
          </a:xfrm>
          <a:prstGeom prst="rect">
            <a:avLst/>
          </a:prstGeom>
          <a:solidFill>
            <a:schemeClr val="bg1"/>
          </a:solidFill>
        </p:spPr>
        <p:txBody>
          <a:bodyPr wrap="square" rtlCol="0">
            <a:spAutoFit/>
          </a:bodyPr>
          <a:lstStyle/>
          <a:p>
            <a:pPr algn="ctr"/>
            <a:r>
              <a:rPr lang="zh-CN" altLang="en-US" sz="1100" dirty="0">
                <a:latin typeface="Times New Roman" panose="02020603050405020304" pitchFamily="18" charset="0"/>
                <a:cs typeface="Times New Roman" panose="02020603050405020304" pitchFamily="18" charset="0"/>
              </a:rPr>
              <a:t>创建签名</a:t>
            </a: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的数字证书</a:t>
            </a:r>
          </a:p>
        </p:txBody>
      </p:sp>
      <p:sp>
        <p:nvSpPr>
          <p:cNvPr id="16" name="文本框 15">
            <a:extLst>
              <a:ext uri="{FF2B5EF4-FFF2-40B4-BE49-F238E27FC236}">
                <a16:creationId xmlns:a16="http://schemas.microsoft.com/office/drawing/2014/main" id="{48432727-7A64-43E1-B12E-67EDE8712E7B}"/>
              </a:ext>
            </a:extLst>
          </p:cNvPr>
          <p:cNvSpPr txBox="1"/>
          <p:nvPr/>
        </p:nvSpPr>
        <p:spPr>
          <a:xfrm>
            <a:off x="7331979" y="5862821"/>
            <a:ext cx="1216168" cy="430887"/>
          </a:xfrm>
          <a:prstGeom prst="rect">
            <a:avLst/>
          </a:prstGeom>
          <a:solidFill>
            <a:schemeClr val="bg1"/>
          </a:solidFill>
        </p:spPr>
        <p:txBody>
          <a:bodyPr wrap="square" rtlCol="0">
            <a:spAutoFit/>
          </a:bodyPr>
          <a:lstStyle/>
          <a:p>
            <a:pPr algn="ctr"/>
            <a:r>
              <a:rPr lang="zh-CN" altLang="en-US" sz="1100" dirty="0">
                <a:latin typeface="Times New Roman" panose="02020603050405020304" pitchFamily="18" charset="0"/>
                <a:cs typeface="Times New Roman" panose="02020603050405020304" pitchFamily="18" charset="0"/>
              </a:rPr>
              <a:t>利用证书来</a:t>
            </a: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验证</a:t>
            </a:r>
            <a:r>
              <a:rPr lang="en-US" altLang="zh-CN" sz="1100" dirty="0">
                <a:latin typeface="Times New Roman" panose="02020603050405020304" pitchFamily="18" charset="0"/>
                <a:cs typeface="Times New Roman" panose="02020603050405020304" pitchFamily="18" charset="0"/>
              </a:rPr>
              <a:t>Bob</a:t>
            </a:r>
            <a:r>
              <a:rPr lang="zh-CN" altLang="en-US" sz="1100" dirty="0">
                <a:latin typeface="Times New Roman" panose="02020603050405020304" pitchFamily="18" charset="0"/>
                <a:cs typeface="Times New Roman" panose="02020603050405020304" pitchFamily="18" charset="0"/>
              </a:rPr>
              <a:t>的公钥</a:t>
            </a:r>
          </a:p>
        </p:txBody>
      </p:sp>
      <p:sp>
        <p:nvSpPr>
          <p:cNvPr id="17" name="文本框 16">
            <a:extLst>
              <a:ext uri="{FF2B5EF4-FFF2-40B4-BE49-F238E27FC236}">
                <a16:creationId xmlns:a16="http://schemas.microsoft.com/office/drawing/2014/main" id="{F8412D9A-FF5E-4100-B6D4-4E187AF3B4C9}"/>
              </a:ext>
            </a:extLst>
          </p:cNvPr>
          <p:cNvSpPr txBox="1"/>
          <p:nvPr/>
        </p:nvSpPr>
        <p:spPr>
          <a:xfrm>
            <a:off x="5353049" y="4171237"/>
            <a:ext cx="1152525" cy="261610"/>
          </a:xfrm>
          <a:prstGeom prst="rect">
            <a:avLst/>
          </a:prstGeom>
          <a:solidFill>
            <a:schemeClr val="bg1"/>
          </a:solidFill>
        </p:spPr>
        <p:txBody>
          <a:bodyPr wrap="square" rtlCol="0">
            <a:spAutoFit/>
          </a:bodyPr>
          <a:lstStyle/>
          <a:p>
            <a:pPr algn="ctr"/>
            <a:r>
              <a:rPr lang="zh-CN" altLang="en-US" sz="1100" dirty="0">
                <a:latin typeface="Times New Roman" panose="02020603050405020304" pitchFamily="18" charset="0"/>
                <a:cs typeface="Times New Roman" panose="02020603050405020304" pitchFamily="18" charset="0"/>
              </a:rPr>
              <a:t>    签名证书</a:t>
            </a:r>
          </a:p>
        </p:txBody>
      </p:sp>
      <p:sp>
        <p:nvSpPr>
          <p:cNvPr id="20" name="文本框 19">
            <a:extLst>
              <a:ext uri="{FF2B5EF4-FFF2-40B4-BE49-F238E27FC236}">
                <a16:creationId xmlns:a16="http://schemas.microsoft.com/office/drawing/2014/main" id="{97901BB3-956C-4E06-A074-BFAFEA1FA261}"/>
              </a:ext>
            </a:extLst>
          </p:cNvPr>
          <p:cNvSpPr txBox="1"/>
          <p:nvPr/>
        </p:nvSpPr>
        <p:spPr>
          <a:xfrm>
            <a:off x="8477628" y="1933575"/>
            <a:ext cx="1152525" cy="600164"/>
          </a:xfrm>
          <a:prstGeom prst="rect">
            <a:avLst/>
          </a:prstGeom>
          <a:solidFill>
            <a:schemeClr val="bg1"/>
          </a:solidFill>
        </p:spPr>
        <p:txBody>
          <a:bodyPr wrap="square" rtlCol="0">
            <a:spAutoFit/>
          </a:bodyPr>
          <a:lstStyle/>
          <a:p>
            <a:pPr algn="ct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生成签名</a:t>
            </a: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证书的散列码</a:t>
            </a:r>
          </a:p>
        </p:txBody>
      </p:sp>
      <p:sp>
        <p:nvSpPr>
          <p:cNvPr id="21" name="文本框 20">
            <a:extLst>
              <a:ext uri="{FF2B5EF4-FFF2-40B4-BE49-F238E27FC236}">
                <a16:creationId xmlns:a16="http://schemas.microsoft.com/office/drawing/2014/main" id="{C49601E5-E78C-41F2-886F-2A3F03A20C4B}"/>
              </a:ext>
            </a:extLst>
          </p:cNvPr>
          <p:cNvSpPr txBox="1"/>
          <p:nvPr/>
        </p:nvSpPr>
        <p:spPr>
          <a:xfrm>
            <a:off x="3838969" y="5046817"/>
            <a:ext cx="1670291" cy="430887"/>
          </a:xfrm>
          <a:prstGeom prst="rect">
            <a:avLst/>
          </a:prstGeom>
          <a:solidFill>
            <a:schemeClr val="bg1"/>
          </a:solidFill>
        </p:spPr>
        <p:txBody>
          <a:bodyPr wrap="square" rtlCol="0">
            <a:spAutoFit/>
          </a:bodyPr>
          <a:lstStyle/>
          <a:p>
            <a:pPr algn="ctr"/>
            <a:r>
              <a:rPr lang="zh-CN" altLang="en-US" sz="1100" dirty="0">
                <a:latin typeface="Times New Roman" panose="02020603050405020304" pitchFamily="18" charset="0"/>
                <a:cs typeface="Times New Roman" panose="02020603050405020304" pitchFamily="18" charset="0"/>
              </a:rPr>
              <a:t>用</a:t>
            </a:r>
            <a:r>
              <a:rPr lang="en-US" altLang="zh-CN" sz="1100" dirty="0">
                <a:latin typeface="Times New Roman" panose="02020603050405020304" pitchFamily="18" charset="0"/>
                <a:cs typeface="Times New Roman" panose="02020603050405020304" pitchFamily="18" charset="0"/>
              </a:rPr>
              <a:t>CA</a:t>
            </a:r>
            <a:r>
              <a:rPr lang="zh-CN" altLang="en-US" sz="1100" dirty="0">
                <a:latin typeface="Times New Roman" panose="02020603050405020304" pitchFamily="18" charset="0"/>
                <a:cs typeface="Times New Roman" panose="02020603050405020304" pitchFamily="18" charset="0"/>
              </a:rPr>
              <a:t>的私钥加密</a:t>
            </a: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散列码以构成签名</a:t>
            </a:r>
          </a:p>
        </p:txBody>
      </p:sp>
      <p:sp>
        <p:nvSpPr>
          <p:cNvPr id="23" name="文本框 22">
            <a:extLst>
              <a:ext uri="{FF2B5EF4-FFF2-40B4-BE49-F238E27FC236}">
                <a16:creationId xmlns:a16="http://schemas.microsoft.com/office/drawing/2014/main" id="{954ABDEC-0164-4118-A554-051BC82E47C7}"/>
              </a:ext>
            </a:extLst>
          </p:cNvPr>
          <p:cNvSpPr txBox="1"/>
          <p:nvPr/>
        </p:nvSpPr>
        <p:spPr>
          <a:xfrm>
            <a:off x="6682742" y="5046817"/>
            <a:ext cx="1670291" cy="430887"/>
          </a:xfrm>
          <a:prstGeom prst="rect">
            <a:avLst/>
          </a:prstGeom>
          <a:solidFill>
            <a:schemeClr val="bg1"/>
          </a:solidFill>
        </p:spPr>
        <p:txBody>
          <a:bodyPr wrap="square" rtlCol="0">
            <a:spAutoFit/>
          </a:bodyPr>
          <a:lstStyle/>
          <a:p>
            <a:pPr algn="ctr"/>
            <a:r>
              <a:rPr lang="zh-CN" altLang="en-US" sz="1100" dirty="0">
                <a:latin typeface="Times New Roman" panose="02020603050405020304" pitchFamily="18" charset="0"/>
                <a:cs typeface="Times New Roman" panose="02020603050405020304" pitchFamily="18" charset="0"/>
              </a:rPr>
              <a:t>用</a:t>
            </a:r>
            <a:r>
              <a:rPr lang="en-US" altLang="zh-CN" sz="1100" dirty="0">
                <a:latin typeface="Times New Roman" panose="02020603050405020304" pitchFamily="18" charset="0"/>
                <a:cs typeface="Times New Roman" panose="02020603050405020304" pitchFamily="18" charset="0"/>
              </a:rPr>
              <a:t>CA</a:t>
            </a:r>
            <a:r>
              <a:rPr lang="zh-CN" altLang="en-US" sz="1100" dirty="0">
                <a:latin typeface="Times New Roman" panose="02020603050405020304" pitchFamily="18" charset="0"/>
                <a:cs typeface="Times New Roman" panose="02020603050405020304" pitchFamily="18" charset="0"/>
              </a:rPr>
              <a:t>的公解加密</a:t>
            </a: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签名以恢复散列码</a:t>
            </a:r>
          </a:p>
        </p:txBody>
      </p:sp>
      <p:sp>
        <p:nvSpPr>
          <p:cNvPr id="26" name="文本框 25">
            <a:extLst>
              <a:ext uri="{FF2B5EF4-FFF2-40B4-BE49-F238E27FC236}">
                <a16:creationId xmlns:a16="http://schemas.microsoft.com/office/drawing/2014/main" id="{F7B6218E-9840-4974-AD45-BCA1B94F14DA}"/>
              </a:ext>
            </a:extLst>
          </p:cNvPr>
          <p:cNvSpPr txBox="1"/>
          <p:nvPr/>
        </p:nvSpPr>
        <p:spPr>
          <a:xfrm>
            <a:off x="8522572" y="3730986"/>
            <a:ext cx="1454938" cy="430887"/>
          </a:xfrm>
          <a:prstGeom prst="rect">
            <a:avLst/>
          </a:prstGeom>
          <a:solidFill>
            <a:schemeClr val="bg1"/>
          </a:solidFill>
        </p:spPr>
        <p:txBody>
          <a:bodyPr wrap="square" rtlCol="0">
            <a:spAutoFit/>
          </a:bodyPr>
          <a:lstStyle/>
          <a:p>
            <a:pPr algn="ctr"/>
            <a:r>
              <a:rPr lang="zh-CN" altLang="en-US" sz="1100" dirty="0">
                <a:latin typeface="Times New Roman" panose="02020603050405020304" pitchFamily="18" charset="0"/>
                <a:cs typeface="Times New Roman" panose="02020603050405020304" pitchFamily="18" charset="0"/>
              </a:rPr>
              <a:t>返回签名是否有效</a:t>
            </a:r>
            <a:endParaRPr lang="en-US" altLang="zh-CN" sz="1100" dirty="0">
              <a:latin typeface="Times New Roman" panose="02020603050405020304" pitchFamily="18" charset="0"/>
              <a:cs typeface="Times New Roman" panose="02020603050405020304" pitchFamily="18" charset="0"/>
            </a:endParaRPr>
          </a:p>
          <a:p>
            <a:pPr algn="ctr"/>
            <a:endParaRPr lang="zh-CN" alt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03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数字签名和密钥管理</a:t>
            </a:r>
          </a:p>
        </p:txBody>
      </p:sp>
      <p:grpSp>
        <p:nvGrpSpPr>
          <p:cNvPr id="10" name="组合 9">
            <a:extLst>
              <a:ext uri="{FF2B5EF4-FFF2-40B4-BE49-F238E27FC236}">
                <a16:creationId xmlns:a16="http://schemas.microsoft.com/office/drawing/2014/main" id="{DAA35A5C-CE7C-42E4-B2F3-4282077F1C8E}"/>
              </a:ext>
            </a:extLst>
          </p:cNvPr>
          <p:cNvGrpSpPr/>
          <p:nvPr/>
        </p:nvGrpSpPr>
        <p:grpSpPr>
          <a:xfrm>
            <a:off x="2710242" y="3898010"/>
            <a:ext cx="7081200" cy="2959990"/>
            <a:chOff x="2710242" y="3898010"/>
            <a:chExt cx="7081200" cy="2959990"/>
          </a:xfrm>
        </p:grpSpPr>
        <p:pic>
          <p:nvPicPr>
            <p:cNvPr id="7" name="图片 6">
              <a:extLst>
                <a:ext uri="{FF2B5EF4-FFF2-40B4-BE49-F238E27FC236}">
                  <a16:creationId xmlns:a16="http://schemas.microsoft.com/office/drawing/2014/main" id="{ABD60350-7DA8-4F96-82AE-58926EB96291}"/>
                </a:ext>
              </a:extLst>
            </p:cNvPr>
            <p:cNvPicPr>
              <a:picLocks noChangeAspect="1"/>
            </p:cNvPicPr>
            <p:nvPr/>
          </p:nvPicPr>
          <p:blipFill>
            <a:blip r:embed="rId2"/>
            <a:stretch>
              <a:fillRect/>
            </a:stretch>
          </p:blipFill>
          <p:spPr>
            <a:xfrm>
              <a:off x="2710242" y="3898010"/>
              <a:ext cx="7081200" cy="2800599"/>
            </a:xfrm>
            <a:prstGeom prst="rect">
              <a:avLst/>
            </a:prstGeom>
          </p:spPr>
        </p:pic>
        <p:sp>
          <p:nvSpPr>
            <p:cNvPr id="17" name="矩形 16">
              <a:extLst>
                <a:ext uri="{FF2B5EF4-FFF2-40B4-BE49-F238E27FC236}">
                  <a16:creationId xmlns:a16="http://schemas.microsoft.com/office/drawing/2014/main" id="{B71EFE34-FD24-4B48-9F12-E87F6C816CA8}"/>
                </a:ext>
              </a:extLst>
            </p:cNvPr>
            <p:cNvSpPr/>
            <p:nvPr/>
          </p:nvSpPr>
          <p:spPr>
            <a:xfrm>
              <a:off x="5143682" y="6406668"/>
              <a:ext cx="2433315" cy="451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打开数字信封</a:t>
              </a:r>
            </a:p>
          </p:txBody>
        </p:sp>
        <p:sp>
          <p:nvSpPr>
            <p:cNvPr id="20" name="矩形 19">
              <a:extLst>
                <a:ext uri="{FF2B5EF4-FFF2-40B4-BE49-F238E27FC236}">
                  <a16:creationId xmlns:a16="http://schemas.microsoft.com/office/drawing/2014/main" id="{1A07C55D-DEF3-430E-B2BE-DE3B18B2FAD8}"/>
                </a:ext>
              </a:extLst>
            </p:cNvPr>
            <p:cNvSpPr/>
            <p:nvPr/>
          </p:nvSpPr>
          <p:spPr>
            <a:xfrm>
              <a:off x="3123363" y="5336701"/>
              <a:ext cx="980027" cy="356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数字信封</a:t>
              </a:r>
            </a:p>
          </p:txBody>
        </p:sp>
        <p:sp>
          <p:nvSpPr>
            <p:cNvPr id="21" name="矩形 20">
              <a:extLst>
                <a:ext uri="{FF2B5EF4-FFF2-40B4-BE49-F238E27FC236}">
                  <a16:creationId xmlns:a16="http://schemas.microsoft.com/office/drawing/2014/main" id="{763563AA-1DE5-4F93-BF1B-C1D1647C1479}"/>
                </a:ext>
              </a:extLst>
            </p:cNvPr>
            <p:cNvSpPr/>
            <p:nvPr/>
          </p:nvSpPr>
          <p:spPr>
            <a:xfrm>
              <a:off x="5309570" y="4642920"/>
              <a:ext cx="980027" cy="5018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经过加密的消息</a:t>
              </a:r>
            </a:p>
          </p:txBody>
        </p:sp>
        <p:sp>
          <p:nvSpPr>
            <p:cNvPr id="22" name="矩形 21">
              <a:extLst>
                <a:ext uri="{FF2B5EF4-FFF2-40B4-BE49-F238E27FC236}">
                  <a16:creationId xmlns:a16="http://schemas.microsoft.com/office/drawing/2014/main" id="{5C1DA9FB-4C99-4718-ABDC-8DDBCF8C1B6D}"/>
                </a:ext>
              </a:extLst>
            </p:cNvPr>
            <p:cNvSpPr/>
            <p:nvPr/>
          </p:nvSpPr>
          <p:spPr>
            <a:xfrm>
              <a:off x="5380312" y="5797975"/>
              <a:ext cx="980027" cy="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经过加密的对称密钥</a:t>
              </a:r>
            </a:p>
          </p:txBody>
        </p:sp>
        <p:sp>
          <p:nvSpPr>
            <p:cNvPr id="23" name="矩形 22">
              <a:extLst>
                <a:ext uri="{FF2B5EF4-FFF2-40B4-BE49-F238E27FC236}">
                  <a16:creationId xmlns:a16="http://schemas.microsoft.com/office/drawing/2014/main" id="{40C3E7A9-D00C-44E1-849E-CCD9DFA4A978}"/>
                </a:ext>
              </a:extLst>
            </p:cNvPr>
            <p:cNvSpPr/>
            <p:nvPr/>
          </p:nvSpPr>
          <p:spPr>
            <a:xfrm>
              <a:off x="7891149" y="4244345"/>
              <a:ext cx="980027" cy="301804"/>
            </a:xfrm>
            <a:prstGeom prst="rect">
              <a:avLst/>
            </a:prstGeom>
            <a:solidFill>
              <a:srgbClr val="98D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消息</a:t>
              </a:r>
            </a:p>
          </p:txBody>
        </p:sp>
        <p:sp>
          <p:nvSpPr>
            <p:cNvPr id="24" name="矩形 23">
              <a:extLst>
                <a:ext uri="{FF2B5EF4-FFF2-40B4-BE49-F238E27FC236}">
                  <a16:creationId xmlns:a16="http://schemas.microsoft.com/office/drawing/2014/main" id="{E724972D-9537-4E89-A14E-2B29DAE7838D}"/>
                </a:ext>
              </a:extLst>
            </p:cNvPr>
            <p:cNvSpPr/>
            <p:nvPr/>
          </p:nvSpPr>
          <p:spPr>
            <a:xfrm>
              <a:off x="8871176" y="4817634"/>
              <a:ext cx="780176" cy="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随机对称密钥</a:t>
              </a:r>
            </a:p>
          </p:txBody>
        </p:sp>
        <p:sp>
          <p:nvSpPr>
            <p:cNvPr id="25" name="矩形 24">
              <a:extLst>
                <a:ext uri="{FF2B5EF4-FFF2-40B4-BE49-F238E27FC236}">
                  <a16:creationId xmlns:a16="http://schemas.microsoft.com/office/drawing/2014/main" id="{BD6F9BBF-3C59-4B65-A890-FFE2EFD4894A}"/>
                </a:ext>
              </a:extLst>
            </p:cNvPr>
            <p:cNvSpPr/>
            <p:nvPr/>
          </p:nvSpPr>
          <p:spPr>
            <a:xfrm>
              <a:off x="8932136" y="5693345"/>
              <a:ext cx="780176" cy="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接收者的私钥</a:t>
              </a:r>
            </a:p>
          </p:txBody>
        </p:sp>
      </p:grpSp>
      <p:grpSp>
        <p:nvGrpSpPr>
          <p:cNvPr id="9" name="组合 8">
            <a:extLst>
              <a:ext uri="{FF2B5EF4-FFF2-40B4-BE49-F238E27FC236}">
                <a16:creationId xmlns:a16="http://schemas.microsoft.com/office/drawing/2014/main" id="{55C5C98F-D0BB-4C57-9941-69769CD13421}"/>
              </a:ext>
            </a:extLst>
          </p:cNvPr>
          <p:cNvGrpSpPr/>
          <p:nvPr/>
        </p:nvGrpSpPr>
        <p:grpSpPr>
          <a:xfrm>
            <a:off x="2819661" y="1075777"/>
            <a:ext cx="7081359" cy="3047899"/>
            <a:chOff x="2819661" y="1075777"/>
            <a:chExt cx="7081359" cy="3047899"/>
          </a:xfrm>
        </p:grpSpPr>
        <p:pic>
          <p:nvPicPr>
            <p:cNvPr id="4" name="图片 3">
              <a:extLst>
                <a:ext uri="{FF2B5EF4-FFF2-40B4-BE49-F238E27FC236}">
                  <a16:creationId xmlns:a16="http://schemas.microsoft.com/office/drawing/2014/main" id="{868AD2B7-3024-4B0B-98D2-9FA881B7B4FE}"/>
                </a:ext>
              </a:extLst>
            </p:cNvPr>
            <p:cNvPicPr>
              <a:picLocks noChangeAspect="1"/>
            </p:cNvPicPr>
            <p:nvPr/>
          </p:nvPicPr>
          <p:blipFill>
            <a:blip r:embed="rId3"/>
            <a:stretch>
              <a:fillRect/>
            </a:stretch>
          </p:blipFill>
          <p:spPr>
            <a:xfrm>
              <a:off x="2819661" y="1075777"/>
              <a:ext cx="7081359" cy="2981624"/>
            </a:xfrm>
            <a:prstGeom prst="rect">
              <a:avLst/>
            </a:prstGeom>
          </p:spPr>
        </p:pic>
        <p:sp>
          <p:nvSpPr>
            <p:cNvPr id="8" name="矩形 7">
              <a:extLst>
                <a:ext uri="{FF2B5EF4-FFF2-40B4-BE49-F238E27FC236}">
                  <a16:creationId xmlns:a16="http://schemas.microsoft.com/office/drawing/2014/main" id="{BA29CCF0-A77B-4945-AE1F-156B274B4518}"/>
                </a:ext>
              </a:extLst>
            </p:cNvPr>
            <p:cNvSpPr/>
            <p:nvPr/>
          </p:nvSpPr>
          <p:spPr>
            <a:xfrm>
              <a:off x="2969703" y="2130804"/>
              <a:ext cx="780176" cy="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随机对称密钥</a:t>
              </a:r>
            </a:p>
          </p:txBody>
        </p:sp>
        <p:sp>
          <p:nvSpPr>
            <p:cNvPr id="11" name="矩形 10">
              <a:extLst>
                <a:ext uri="{FF2B5EF4-FFF2-40B4-BE49-F238E27FC236}">
                  <a16:creationId xmlns:a16="http://schemas.microsoft.com/office/drawing/2014/main" id="{282A45F1-8B47-43EF-97F9-6B845F5EB0CD}"/>
                </a:ext>
              </a:extLst>
            </p:cNvPr>
            <p:cNvSpPr/>
            <p:nvPr/>
          </p:nvSpPr>
          <p:spPr>
            <a:xfrm>
              <a:off x="2969703" y="3139366"/>
              <a:ext cx="780176" cy="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接收者的公钥</a:t>
              </a:r>
            </a:p>
          </p:txBody>
        </p:sp>
        <p:sp>
          <p:nvSpPr>
            <p:cNvPr id="12" name="矩形 11">
              <a:extLst>
                <a:ext uri="{FF2B5EF4-FFF2-40B4-BE49-F238E27FC236}">
                  <a16:creationId xmlns:a16="http://schemas.microsoft.com/office/drawing/2014/main" id="{6311ACAA-7CB3-43C5-8FA1-0D54FDE1405E}"/>
                </a:ext>
              </a:extLst>
            </p:cNvPr>
            <p:cNvSpPr/>
            <p:nvPr/>
          </p:nvSpPr>
          <p:spPr>
            <a:xfrm>
              <a:off x="6250842" y="1989590"/>
              <a:ext cx="980027" cy="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经过加密的消息</a:t>
              </a:r>
            </a:p>
          </p:txBody>
        </p:sp>
        <p:sp>
          <p:nvSpPr>
            <p:cNvPr id="13" name="矩形 12">
              <a:extLst>
                <a:ext uri="{FF2B5EF4-FFF2-40B4-BE49-F238E27FC236}">
                  <a16:creationId xmlns:a16="http://schemas.microsoft.com/office/drawing/2014/main" id="{89EC110D-6DDF-432F-84A1-B42498C53781}"/>
                </a:ext>
              </a:extLst>
            </p:cNvPr>
            <p:cNvSpPr/>
            <p:nvPr/>
          </p:nvSpPr>
          <p:spPr>
            <a:xfrm>
              <a:off x="6289597" y="3139366"/>
              <a:ext cx="980027" cy="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经过加密的对称密钥</a:t>
              </a:r>
            </a:p>
          </p:txBody>
        </p:sp>
        <p:sp>
          <p:nvSpPr>
            <p:cNvPr id="14" name="矩形 13">
              <a:extLst>
                <a:ext uri="{FF2B5EF4-FFF2-40B4-BE49-F238E27FC236}">
                  <a16:creationId xmlns:a16="http://schemas.microsoft.com/office/drawing/2014/main" id="{6311ACAA-7CB3-43C5-8FA1-0D54FDE1405E}"/>
                </a:ext>
              </a:extLst>
            </p:cNvPr>
            <p:cNvSpPr/>
            <p:nvPr/>
          </p:nvSpPr>
          <p:spPr>
            <a:xfrm>
              <a:off x="8442123" y="2687288"/>
              <a:ext cx="980027" cy="356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数字信封</a:t>
              </a:r>
            </a:p>
          </p:txBody>
        </p:sp>
        <p:sp>
          <p:nvSpPr>
            <p:cNvPr id="15" name="矩形 14">
              <a:extLst>
                <a:ext uri="{FF2B5EF4-FFF2-40B4-BE49-F238E27FC236}">
                  <a16:creationId xmlns:a16="http://schemas.microsoft.com/office/drawing/2014/main" id="{6311ACAA-7CB3-43C5-8FA1-0D54FDE1405E}"/>
                </a:ext>
              </a:extLst>
            </p:cNvPr>
            <p:cNvSpPr/>
            <p:nvPr/>
          </p:nvSpPr>
          <p:spPr>
            <a:xfrm>
              <a:off x="3701063" y="1571213"/>
              <a:ext cx="980027" cy="341408"/>
            </a:xfrm>
            <a:prstGeom prst="rect">
              <a:avLst/>
            </a:prstGeom>
            <a:solidFill>
              <a:srgbClr val="98D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消息</a:t>
              </a:r>
            </a:p>
          </p:txBody>
        </p:sp>
        <p:sp>
          <p:nvSpPr>
            <p:cNvPr id="16" name="矩形 15">
              <a:extLst>
                <a:ext uri="{FF2B5EF4-FFF2-40B4-BE49-F238E27FC236}">
                  <a16:creationId xmlns:a16="http://schemas.microsoft.com/office/drawing/2014/main" id="{6311ACAA-7CB3-43C5-8FA1-0D54FDE1405E}"/>
                </a:ext>
              </a:extLst>
            </p:cNvPr>
            <p:cNvSpPr/>
            <p:nvPr/>
          </p:nvSpPr>
          <p:spPr>
            <a:xfrm>
              <a:off x="5179065" y="3672344"/>
              <a:ext cx="2433315" cy="451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dirty="0">
                  <a:solidFill>
                    <a:schemeClr val="tx1"/>
                  </a:solidFill>
                </a:rPr>
                <a:t>创建数字信封</a:t>
              </a:r>
            </a:p>
          </p:txBody>
        </p:sp>
      </p:gr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7" y="1130400"/>
            <a:ext cx="243631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数字信封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2495068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随机数和伪随机数</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55126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使用随机数的网络安全算法</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5" name="文本框 4">
            <a:extLst>
              <a:ext uri="{FF2B5EF4-FFF2-40B4-BE49-F238E27FC236}">
                <a16:creationId xmlns:a16="http://schemas.microsoft.com/office/drawing/2014/main" id="{DAC1E0C4-56CD-470C-9F72-FA1A9F1519E7}"/>
              </a:ext>
            </a:extLst>
          </p:cNvPr>
          <p:cNvSpPr txBox="1"/>
          <p:nvPr/>
        </p:nvSpPr>
        <p:spPr>
          <a:xfrm>
            <a:off x="1558788" y="2227050"/>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公钥算法的密钥产生</a:t>
            </a:r>
          </a:p>
        </p:txBody>
      </p:sp>
      <p:sp>
        <p:nvSpPr>
          <p:cNvPr id="6" name="文本框 5">
            <a:extLst>
              <a:ext uri="{FF2B5EF4-FFF2-40B4-BE49-F238E27FC236}">
                <a16:creationId xmlns:a16="http://schemas.microsoft.com/office/drawing/2014/main" id="{BC77D4FC-ACE8-40B3-A149-F20205D3C04C}"/>
              </a:ext>
            </a:extLst>
          </p:cNvPr>
          <p:cNvSpPr txBox="1"/>
          <p:nvPr/>
        </p:nvSpPr>
        <p:spPr>
          <a:xfrm>
            <a:off x="1558788" y="2926749"/>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对称流密码的密钥生成</a:t>
            </a:r>
            <a:endParaRPr lang="zh-CN" altLang="en-US" sz="2400" dirty="0">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5C9D77FA-ACE8-46E8-9021-E7720F42C4C3}"/>
              </a:ext>
            </a:extLst>
          </p:cNvPr>
          <p:cNvSpPr txBox="1"/>
          <p:nvPr/>
        </p:nvSpPr>
        <p:spPr>
          <a:xfrm>
            <a:off x="1558788" y="3626448"/>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临时会话密钥或者产生数字信封的对称密钥的生成</a:t>
            </a:r>
            <a:endParaRPr lang="en-US" altLang="zh-CN" sz="2400"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1921C14C-0DC0-460C-9EF3-1B4746323D28}"/>
              </a:ext>
            </a:extLst>
          </p:cNvPr>
          <p:cNvSpPr txBox="1"/>
          <p:nvPr/>
        </p:nvSpPr>
        <p:spPr>
          <a:xfrm>
            <a:off x="1558788" y="4326147"/>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作为防止重放攻击的握手信号</a:t>
            </a:r>
            <a:endParaRPr lang="en-US" altLang="zh-CN" sz="2400" dirty="0">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4CBD3085-4A22-4A36-B496-353121668729}"/>
              </a:ext>
            </a:extLst>
          </p:cNvPr>
          <p:cNvSpPr txBox="1"/>
          <p:nvPr/>
        </p:nvSpPr>
        <p:spPr>
          <a:xfrm>
            <a:off x="1558788" y="5025847"/>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会话密钥</a:t>
            </a:r>
            <a:endParaRPr lang="en-US" altLang="zh-CN"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9009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随机数和伪随机数</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43515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对随机数序列的要求</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10" name="Text Placeholder 5">
            <a:extLst>
              <a:ext uri="{FF2B5EF4-FFF2-40B4-BE49-F238E27FC236}">
                <a16:creationId xmlns:a16="http://schemas.microsoft.com/office/drawing/2014/main" id="{A0331059-5EEA-4410-AF6D-A797C7602ABF}"/>
              </a:ext>
            </a:extLst>
          </p:cNvPr>
          <p:cNvSpPr txBox="1">
            <a:spLocks/>
          </p:cNvSpPr>
          <p:nvPr/>
        </p:nvSpPr>
        <p:spPr>
          <a:xfrm>
            <a:off x="1961976" y="2345357"/>
            <a:ext cx="3786756"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随机性</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11" name="Text Placeholder 6">
            <a:extLst>
              <a:ext uri="{FF2B5EF4-FFF2-40B4-BE49-F238E27FC236}">
                <a16:creationId xmlns:a16="http://schemas.microsoft.com/office/drawing/2014/main" id="{A11692BB-84CE-475B-A757-A13376E010F5}"/>
              </a:ext>
            </a:extLst>
          </p:cNvPr>
          <p:cNvSpPr txBox="1">
            <a:spLocks/>
          </p:cNvSpPr>
          <p:nvPr/>
        </p:nvSpPr>
        <p:spPr>
          <a:xfrm>
            <a:off x="6425911" y="2345357"/>
            <a:ext cx="3786756"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不可预测性</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12" name="Rectangle 3">
            <a:extLst>
              <a:ext uri="{FF2B5EF4-FFF2-40B4-BE49-F238E27FC236}">
                <a16:creationId xmlns:a16="http://schemas.microsoft.com/office/drawing/2014/main" id="{F55AFB68-E3BA-4256-8764-4CE18C1368AA}"/>
              </a:ext>
            </a:extLst>
          </p:cNvPr>
          <p:cNvSpPr txBox="1">
            <a:spLocks noChangeArrowheads="1"/>
          </p:cNvSpPr>
          <p:nvPr/>
        </p:nvSpPr>
        <p:spPr>
          <a:xfrm>
            <a:off x="1961977" y="3124164"/>
            <a:ext cx="3786756" cy="2377226"/>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200" dirty="0">
                <a:latin typeface="黑体" panose="02010609060101010101" pitchFamily="49" charset="-122"/>
                <a:ea typeface="黑体" panose="02010609060101010101" pitchFamily="49" charset="-122"/>
              </a:rPr>
              <a:t>分布均匀性：</a:t>
            </a:r>
            <a:endParaRPr lang="en-US" altLang="zh-CN" sz="2200" dirty="0">
              <a:latin typeface="黑体" panose="02010609060101010101" pitchFamily="49" charset="-122"/>
              <a:ea typeface="黑体" panose="02010609060101010101" pitchFamily="49" charset="-122"/>
            </a:endParaRPr>
          </a:p>
          <a:p>
            <a:pPr marL="692150" lvl="2" indent="-342900">
              <a:lnSpc>
                <a:spcPct val="120000"/>
              </a:lnSpc>
              <a:spcBef>
                <a:spcPts val="432"/>
              </a:spcBef>
              <a:buClr>
                <a:schemeClr val="accent1"/>
              </a:buClr>
              <a:buSzPct val="80000"/>
              <a:buFont typeface="Wingdings" pitchFamily="33" charset="2"/>
              <a:buChar char=""/>
              <a:defRPr/>
            </a:pPr>
            <a:r>
              <a:rPr lang="zh-CN" altLang="en-US" sz="1800" dirty="0">
                <a:latin typeface="黑体" panose="02010609060101010101" pitchFamily="49" charset="-122"/>
                <a:ea typeface="黑体" panose="02010609060101010101" pitchFamily="49" charset="-122"/>
              </a:rPr>
              <a:t>每个数出现的频率应该大致相等</a:t>
            </a:r>
            <a:endParaRPr lang="en-US" sz="1800" dirty="0">
              <a:latin typeface="黑体" panose="02010609060101010101" pitchFamily="49" charset="-122"/>
              <a:ea typeface="黑体" panose="02010609060101010101" pitchFamily="49" charset="-122"/>
            </a:endParaRPr>
          </a:p>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200" dirty="0">
                <a:latin typeface="黑体" panose="02010609060101010101" pitchFamily="49" charset="-122"/>
                <a:ea typeface="黑体" panose="02010609060101010101" pitchFamily="49" charset="-122"/>
              </a:rPr>
              <a:t>独立性：</a:t>
            </a:r>
          </a:p>
          <a:p>
            <a:pPr marL="692150" lvl="2" indent="-342900">
              <a:lnSpc>
                <a:spcPct val="120000"/>
              </a:lnSpc>
              <a:spcBef>
                <a:spcPts val="432"/>
              </a:spcBef>
              <a:buClr>
                <a:schemeClr val="accent1"/>
              </a:buClr>
              <a:buSzPct val="80000"/>
              <a:buFont typeface="Wingdings" pitchFamily="33" charset="2"/>
              <a:buChar char=""/>
              <a:defRPr/>
            </a:pPr>
            <a:r>
              <a:rPr lang="zh-CN" altLang="en-US" sz="1800" b="0" i="0" dirty="0">
                <a:solidFill>
                  <a:srgbClr val="2A2B2E"/>
                </a:solidFill>
                <a:effectLst/>
                <a:latin typeface="黑体" panose="02010609060101010101" pitchFamily="49" charset="-122"/>
                <a:ea typeface="黑体" panose="02010609060101010101" pitchFamily="49" charset="-122"/>
              </a:rPr>
              <a:t>序列中任何数不能由其他数推导出来</a:t>
            </a:r>
            <a:endParaRPr lang="en-US" sz="1800" dirty="0">
              <a:latin typeface="黑体" panose="02010609060101010101" pitchFamily="49" charset="-122"/>
              <a:ea typeface="黑体" panose="02010609060101010101" pitchFamily="49" charset="-122"/>
            </a:endParaRPr>
          </a:p>
        </p:txBody>
      </p:sp>
      <p:sp>
        <p:nvSpPr>
          <p:cNvPr id="13" name="Content Placeholder 7">
            <a:extLst>
              <a:ext uri="{FF2B5EF4-FFF2-40B4-BE49-F238E27FC236}">
                <a16:creationId xmlns:a16="http://schemas.microsoft.com/office/drawing/2014/main" id="{E9B8CB3F-5086-48FF-82C5-5D4211B12825}"/>
              </a:ext>
            </a:extLst>
          </p:cNvPr>
          <p:cNvSpPr txBox="1">
            <a:spLocks/>
          </p:cNvSpPr>
          <p:nvPr/>
        </p:nvSpPr>
        <p:spPr>
          <a:xfrm>
            <a:off x="6425911" y="3124164"/>
            <a:ext cx="3786756" cy="2377226"/>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Clr>
                <a:schemeClr val="accent1"/>
              </a:buClr>
              <a:buSzPct val="120000"/>
              <a:buNone/>
              <a:defRPr/>
            </a:pPr>
            <a:endParaRPr lang="en-US" altLang="zh-CN" sz="800" dirty="0">
              <a:latin typeface="黑体" panose="02010609060101010101" pitchFamily="49" charset="-122"/>
              <a:ea typeface="黑体" panose="02010609060101010101" pitchFamily="49" charset="-122"/>
            </a:endParaRPr>
          </a:p>
          <a:p>
            <a:pPr>
              <a:lnSpc>
                <a:spcPct val="150000"/>
              </a:lnSpc>
              <a:spcBef>
                <a:spcPts val="0"/>
              </a:spcBef>
              <a:buClr>
                <a:schemeClr val="accent1"/>
              </a:buClr>
              <a:buSzPct val="120000"/>
              <a:defRPr/>
            </a:pPr>
            <a:r>
              <a:rPr lang="zh-CN" altLang="en-US" sz="2200" dirty="0">
                <a:latin typeface="黑体" panose="02010609060101010101" pitchFamily="49" charset="-122"/>
                <a:ea typeface="黑体" panose="02010609060101010101" pitchFamily="49" charset="-122"/>
              </a:rPr>
              <a:t>各个数之间应具有统计独立性，使序列不可预测</a:t>
            </a:r>
            <a:endParaRPr lang="en-US" altLang="zh-CN" sz="2200" dirty="0">
              <a:latin typeface="黑体" panose="02010609060101010101" pitchFamily="49" charset="-122"/>
              <a:ea typeface="黑体" panose="02010609060101010101" pitchFamily="49" charset="-122"/>
            </a:endParaRPr>
          </a:p>
          <a:p>
            <a:pPr>
              <a:lnSpc>
                <a:spcPct val="150000"/>
              </a:lnSpc>
              <a:spcBef>
                <a:spcPts val="0"/>
              </a:spcBef>
              <a:buClr>
                <a:schemeClr val="accent1"/>
              </a:buClr>
              <a:buSzPct val="120000"/>
              <a:defRPr/>
            </a:pPr>
            <a:r>
              <a:rPr lang="zh-CN" altLang="en-US" sz="2200" dirty="0">
                <a:latin typeface="黑体" panose="02010609060101010101" pitchFamily="49" charset="-122"/>
                <a:ea typeface="黑体" panose="02010609060101010101" pitchFamily="49" charset="-122"/>
              </a:rPr>
              <a:t>敌手不能从前面的随机数推导出后面的随机数</a:t>
            </a:r>
            <a:endParaRPr lang="en-US" sz="2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2539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随机数和伪随机数</a:t>
            </a:r>
          </a:p>
        </p:txBody>
      </p:sp>
      <p:sp>
        <p:nvSpPr>
          <p:cNvPr id="19" name="Freeform 14">
            <a:extLst>
              <a:ext uri="{FF2B5EF4-FFF2-40B4-BE49-F238E27FC236}">
                <a16:creationId xmlns:a16="http://schemas.microsoft.com/office/drawing/2014/main" id="{1785AB6C-3039-48EF-A205-8CA3D0C60C30}"/>
              </a:ext>
            </a:extLst>
          </p:cNvPr>
          <p:cNvSpPr>
            <a:spLocks noChangeArrowheads="1"/>
          </p:cNvSpPr>
          <p:nvPr/>
        </p:nvSpPr>
        <p:spPr bwMode="auto">
          <a:xfrm>
            <a:off x="742986" y="1130400"/>
            <a:ext cx="31994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Times New Roman" panose="02020603050405020304" pitchFamily="18" charset="0"/>
                <a:sym typeface="黑体" panose="02010609060101010101" pitchFamily="49" charset="-122"/>
              </a:rPr>
              <a:t>随机与伪随机</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8" name="Content Placeholder 8">
            <a:extLst>
              <a:ext uri="{FF2B5EF4-FFF2-40B4-BE49-F238E27FC236}">
                <a16:creationId xmlns:a16="http://schemas.microsoft.com/office/drawing/2014/main" id="{81B11F76-8EF0-4BC8-939B-42B7C96F7DBA}"/>
              </a:ext>
            </a:extLst>
          </p:cNvPr>
          <p:cNvGraphicFramePr>
            <a:graphicFrameLocks/>
          </p:cNvGraphicFramePr>
          <p:nvPr>
            <p:extLst>
              <p:ext uri="{D42A27DB-BD31-4B8C-83A1-F6EECF244321}">
                <p14:modId xmlns:p14="http://schemas.microsoft.com/office/powerpoint/2010/main" val="2314645970"/>
              </p:ext>
            </p:extLst>
          </p:nvPr>
        </p:nvGraphicFramePr>
        <p:xfrm>
          <a:off x="1981200" y="2004968"/>
          <a:ext cx="8229600" cy="4681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1373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90520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实际应用：存储数据的加密</a:t>
            </a:r>
          </a:p>
        </p:txBody>
      </p:sp>
      <p:sp>
        <p:nvSpPr>
          <p:cNvPr id="11" name="文本框 38">
            <a:extLst>
              <a:ext uri="{FF2B5EF4-FFF2-40B4-BE49-F238E27FC236}">
                <a16:creationId xmlns:a16="http://schemas.microsoft.com/office/drawing/2014/main" id="{F3206417-E8BC-42A9-885A-6AE555C30BF8}"/>
              </a:ext>
            </a:extLst>
          </p:cNvPr>
          <p:cNvSpPr txBox="1"/>
          <p:nvPr/>
        </p:nvSpPr>
        <p:spPr>
          <a:xfrm>
            <a:off x="904875" y="1267318"/>
            <a:ext cx="10382250" cy="432336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加密算法常用来加密传输数据，却很少用于加密存储在本地的数据（静态数据）</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静态数据的特点：</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b="0" i="0" dirty="0">
                <a:solidFill>
                  <a:srgbClr val="2A2B2E"/>
                </a:solidFill>
                <a:effectLst/>
                <a:latin typeface="黑体" panose="02010609060101010101" pitchFamily="49" charset="-122"/>
                <a:ea typeface="黑体" panose="02010609060101010101" pitchFamily="49" charset="-122"/>
              </a:rPr>
              <a:t>保护措施少</a:t>
            </a:r>
            <a:r>
              <a:rPr lang="zh-CN" altLang="en-US" sz="2400" dirty="0">
                <a:solidFill>
                  <a:srgbClr val="2A2B2E"/>
                </a:solidFill>
                <a:latin typeface="黑体" panose="02010609060101010101" pitchFamily="49" charset="-122"/>
                <a:ea typeface="黑体" panose="02010609060101010101" pitchFamily="49" charset="-122"/>
              </a:rPr>
              <a:t>，只有域身份验证和操作系统访问控制</a:t>
            </a:r>
            <a:endParaRPr lang="en-US" altLang="zh-CN" sz="2400" dirty="0">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b="0" i="0" dirty="0">
                <a:solidFill>
                  <a:srgbClr val="2A2B2E"/>
                </a:solidFill>
                <a:effectLst/>
                <a:latin typeface="黑体" panose="02010609060101010101" pitchFamily="49" charset="-122"/>
                <a:ea typeface="黑体" panose="02010609060101010101" pitchFamily="49" charset="-122"/>
              </a:rPr>
              <a:t>数据存档的期限不确定</a:t>
            </a:r>
            <a:endParaRPr lang="en-US" altLang="zh-CN" sz="2400" b="0" i="0" dirty="0">
              <a:solidFill>
                <a:srgbClr val="2A2B2E"/>
              </a:solidFill>
              <a:effectLst/>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删除的数据具有可恢复性</a:t>
            </a:r>
            <a:endParaRPr lang="en-US" altLang="zh-CN" sz="2400" dirty="0">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使用便携电脑和</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PC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后台数据加密</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1089448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90520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实际应用：存储数据的加密</a:t>
            </a:r>
          </a:p>
        </p:txBody>
      </p:sp>
      <p:sp>
        <p:nvSpPr>
          <p:cNvPr id="11" name="文本框 38">
            <a:extLst>
              <a:ext uri="{FF2B5EF4-FFF2-40B4-BE49-F238E27FC236}">
                <a16:creationId xmlns:a16="http://schemas.microsoft.com/office/drawing/2014/main" id="{F3206417-E8BC-42A9-885A-6AE555C30BF8}"/>
              </a:ext>
            </a:extLst>
          </p:cNvPr>
          <p:cNvSpPr txBox="1"/>
          <p:nvPr/>
        </p:nvSpPr>
        <p:spPr>
          <a:xfrm>
            <a:off x="904875" y="1475970"/>
            <a:ext cx="10382250" cy="296606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静态数据的加密方法：</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b="0" i="0" dirty="0">
                <a:solidFill>
                  <a:srgbClr val="2A2B2E"/>
                </a:solidFill>
                <a:effectLst/>
                <a:latin typeface="黑体" panose="02010609060101010101" pitchFamily="49" charset="-122"/>
                <a:ea typeface="黑体" panose="02010609060101010101" pitchFamily="49" charset="-122"/>
              </a:rPr>
              <a:t>使用商用加密包</a:t>
            </a:r>
            <a:endParaRPr lang="en-US" altLang="zh-CN" sz="2400" dirty="0">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rPr>
              <a:t>配置后端器件</a:t>
            </a:r>
            <a:endParaRPr lang="en-US" altLang="zh-CN" sz="2400" b="0" i="0" dirty="0">
              <a:solidFill>
                <a:srgbClr val="2A2B2E"/>
              </a:solidFill>
              <a:effectLst/>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使用基于库的磁带加密</a:t>
            </a:r>
            <a:endParaRPr lang="en-US" altLang="zh-CN" sz="2400" dirty="0">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使用便携电脑和</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PC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后台数据加密</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6480333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2">
            <a:extLst>
              <a:ext uri="{FF2B5EF4-FFF2-40B4-BE49-F238E27FC236}">
                <a16:creationId xmlns:a16="http://schemas.microsoft.com/office/drawing/2014/main" id="{1C61F5A0-B698-42D1-B645-BCBDA9B77A0E}"/>
              </a:ext>
            </a:extLst>
          </p:cNvPr>
          <p:cNvSpPr txBox="1">
            <a:spLocks noChangeArrowheads="1"/>
          </p:cNvSpPr>
          <p:nvPr/>
        </p:nvSpPr>
        <p:spPr bwMode="auto">
          <a:xfrm>
            <a:off x="190800" y="0"/>
            <a:ext cx="590520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本章小结</a:t>
            </a:r>
          </a:p>
        </p:txBody>
      </p:sp>
      <p:sp>
        <p:nvSpPr>
          <p:cNvPr id="11" name="文本框 38">
            <a:extLst>
              <a:ext uri="{FF2B5EF4-FFF2-40B4-BE49-F238E27FC236}">
                <a16:creationId xmlns:a16="http://schemas.microsoft.com/office/drawing/2014/main" id="{F3206417-E8BC-42A9-885A-6AE555C30BF8}"/>
              </a:ext>
            </a:extLst>
          </p:cNvPr>
          <p:cNvSpPr txBox="1"/>
          <p:nvPr/>
        </p:nvSpPr>
        <p:spPr>
          <a:xfrm>
            <a:off x="963598" y="1304764"/>
            <a:ext cx="4556358" cy="424847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对称加密：</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b="0" i="0" dirty="0">
                <a:solidFill>
                  <a:srgbClr val="2A2B2E"/>
                </a:solidFill>
                <a:effectLst/>
                <a:latin typeface="黑体" panose="02010609060101010101" pitchFamily="49" charset="-122"/>
                <a:ea typeface="黑体" panose="02010609060101010101" pitchFamily="49" charset="-122"/>
              </a:rPr>
              <a:t>对称加密的简化模型</a:t>
            </a:r>
            <a:endParaRPr lang="en-US" altLang="zh-CN" sz="2400" b="0" i="0" dirty="0">
              <a:solidFill>
                <a:srgbClr val="2A2B2E"/>
              </a:solidFill>
              <a:effectLst/>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rPr>
              <a:t>对称分组加密的算法</a:t>
            </a:r>
            <a:endParaRPr lang="en-US" altLang="zh-CN" sz="2400" dirty="0">
              <a:solidFill>
                <a:srgbClr val="2A2B2E"/>
              </a:solidFill>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流密码</a:t>
            </a:r>
            <a:endParaRPr lang="en-US" altLang="zh-CN" sz="2400" dirty="0">
              <a:solidFill>
                <a:srgbClr val="2A2B2E"/>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消息认证：</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b="0" i="0" dirty="0">
                <a:solidFill>
                  <a:srgbClr val="2A2B2E"/>
                </a:solidFill>
                <a:effectLst/>
                <a:latin typeface="黑体" panose="02010609060101010101" pitchFamily="49" charset="-122"/>
                <a:ea typeface="黑体" panose="02010609060101010101" pitchFamily="49" charset="-122"/>
              </a:rPr>
              <a:t>无需加密的消息认证</a:t>
            </a:r>
            <a:endParaRPr lang="en-US" altLang="zh-CN" sz="2400" b="0" i="0" dirty="0">
              <a:solidFill>
                <a:srgbClr val="2A2B2E"/>
              </a:solidFill>
              <a:effectLst/>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rPr>
              <a:t>利用散列函数的消息认证</a:t>
            </a:r>
            <a:endParaRPr lang="en-US" altLang="zh-CN" sz="2400" dirty="0">
              <a:solidFill>
                <a:srgbClr val="2A2B2E"/>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FE1F08F6-43B1-4A08-A5EA-B18102DB7F3B}"/>
              </a:ext>
            </a:extLst>
          </p:cNvPr>
          <p:cNvSpPr txBox="1"/>
          <p:nvPr/>
        </p:nvSpPr>
        <p:spPr>
          <a:xfrm>
            <a:off x="5941503" y="1304763"/>
            <a:ext cx="6094602" cy="4248471"/>
          </a:xfrm>
          <a:prstGeom prst="rect">
            <a:avLst/>
          </a:prstGeom>
          <a:noFill/>
        </p:spPr>
        <p:txBody>
          <a:bodyPr wrap="square">
            <a:spAutoFit/>
          </a:bodyPr>
          <a:lstStyle/>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公钥加密：</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rPr>
              <a:t>公钥密码体制</a:t>
            </a:r>
            <a:endParaRPr lang="en-US" altLang="zh-CN" sz="2400" dirty="0">
              <a:solidFill>
                <a:srgbClr val="2A2B2E"/>
              </a:solidFill>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rPr>
              <a:t>对公钥密码的要求</a:t>
            </a:r>
            <a:endParaRPr lang="en-US" altLang="zh-CN" sz="2400" dirty="0">
              <a:solidFill>
                <a:srgbClr val="2A2B2E"/>
              </a:solidFill>
              <a:latin typeface="黑体" panose="02010609060101010101" pitchFamily="49" charset="-122"/>
              <a:ea typeface="黑体" panose="02010609060101010101" pitchFamily="49" charset="-122"/>
            </a:endParaRPr>
          </a:p>
          <a:p>
            <a:pPr lvl="1" indent="-457200" algn="just">
              <a:lnSpc>
                <a:spcPct val="150000"/>
              </a:lnSpc>
              <a:spcAft>
                <a:spcPct val="15000"/>
              </a:spcAft>
              <a:buClr>
                <a:schemeClr val="accent6">
                  <a:lumMod val="60000"/>
                  <a:lumOff val="40000"/>
                </a:schemeClr>
              </a:buClr>
              <a:buSzPct val="150000"/>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数字签名和密钥管理：</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b="0" i="0" dirty="0">
                <a:solidFill>
                  <a:srgbClr val="2A2B2E"/>
                </a:solidFill>
                <a:effectLst/>
                <a:latin typeface="黑体" panose="02010609060101010101" pitchFamily="49" charset="-122"/>
                <a:ea typeface="黑体" panose="02010609060101010101" pitchFamily="49" charset="-122"/>
              </a:rPr>
              <a:t>数字签名的使用过程</a:t>
            </a:r>
            <a:endParaRPr lang="en-US" altLang="zh-CN" sz="2400" b="0" i="0" dirty="0">
              <a:solidFill>
                <a:srgbClr val="2A2B2E"/>
              </a:solidFill>
              <a:effectLst/>
              <a:latin typeface="黑体" panose="02010609060101010101" pitchFamily="49" charset="-122"/>
              <a:ea typeface="黑体" panose="02010609060101010101" pitchFamily="49" charset="-122"/>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公钥证书的使用</a:t>
            </a:r>
            <a:endParaRPr lang="en-US" altLang="zh-CN" sz="2400" dirty="0">
              <a:solidFill>
                <a:srgbClr val="2A2B2E"/>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20000"/>
              </a:lnSpc>
              <a:spcBef>
                <a:spcPts val="500"/>
              </a:spcBef>
              <a:spcAft>
                <a:spcPts val="500"/>
              </a:spcAft>
              <a:buClr>
                <a:schemeClr val="accent5">
                  <a:lumMod val="60000"/>
                  <a:lumOff val="40000"/>
                </a:schemeClr>
              </a:buClr>
              <a:buFont typeface="Arial" panose="020B0604020202020204" pitchFamily="34" charset="0"/>
              <a:buChar char="•"/>
            </a:pPr>
            <a:r>
              <a:rPr lang="zh-CN" altLang="en-US" sz="2400" dirty="0">
                <a:solidFill>
                  <a:srgbClr val="2A2B2E"/>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数字信封的使用</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extLst>
      <p:ext uri="{BB962C8B-B14F-4D97-AF65-F5344CB8AC3E}">
        <p14:creationId xmlns:p14="http://schemas.microsoft.com/office/powerpoint/2010/main" val="307464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32" name="Freeform 13">
            <a:extLst>
              <a:ext uri="{FF2B5EF4-FFF2-40B4-BE49-F238E27FC236}">
                <a16:creationId xmlns:a16="http://schemas.microsoft.com/office/drawing/2014/main" id="{37AA5A52-68A0-42BE-9125-7F93819BC1C9}"/>
              </a:ext>
            </a:extLst>
          </p:cNvPr>
          <p:cNvSpPr>
            <a:spLocks noChangeArrowheads="1"/>
          </p:cNvSpPr>
          <p:nvPr/>
        </p:nvSpPr>
        <p:spPr bwMode="auto">
          <a:xfrm>
            <a:off x="742984" y="2090720"/>
            <a:ext cx="10888445" cy="352182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也称为“传统加密”或“单密钥加密”</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为传输和存储数据提供机密性使用最为广泛的一种技术</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对称加密安全使用的两个要求：</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加密算法必须足够强</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发送者和接收者必须在某种安全形势下获得密钥并且保证密钥的安全</a:t>
            </a:r>
            <a:endParaRPr lang="en-US" altLang="zh-CN" sz="2400" dirty="0">
              <a:solidFill>
                <a:srgbClr val="000000"/>
              </a:solidFill>
              <a:latin typeface="+mn-lt"/>
              <a:cs typeface="Times New Roman" panose="02020603050405020304" pitchFamily="18" charset="0"/>
              <a:sym typeface="Lucida Sans Unicode" panose="020B0602030504020204" pitchFamily="34" charset="0"/>
            </a:endParaRPr>
          </a:p>
        </p:txBody>
      </p:sp>
      <p:sp>
        <p:nvSpPr>
          <p:cNvPr id="30" name="Freeform 14">
            <a:extLst>
              <a:ext uri="{FF2B5EF4-FFF2-40B4-BE49-F238E27FC236}">
                <a16:creationId xmlns:a16="http://schemas.microsoft.com/office/drawing/2014/main" id="{F9E8BE9F-CEA6-402A-A809-A1EAB7A62744}"/>
              </a:ext>
            </a:extLst>
          </p:cNvPr>
          <p:cNvSpPr>
            <a:spLocks noChangeArrowheads="1"/>
          </p:cNvSpPr>
          <p:nvPr/>
        </p:nvSpPr>
        <p:spPr bwMode="auto">
          <a:xfrm>
            <a:off x="742984" y="1130400"/>
            <a:ext cx="248974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对称加密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7" name="标题 2">
            <a:extLst>
              <a:ext uri="{FF2B5EF4-FFF2-40B4-BE49-F238E27FC236}">
                <a16:creationId xmlns:a16="http://schemas.microsoft.com/office/drawing/2014/main" id="{12F30424-9BA7-4477-AA24-60C38E232F1A}"/>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4" y="1130400"/>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对称加密的简化模型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6" name="组合 5">
            <a:extLst>
              <a:ext uri="{FF2B5EF4-FFF2-40B4-BE49-F238E27FC236}">
                <a16:creationId xmlns:a16="http://schemas.microsoft.com/office/drawing/2014/main" id="{00DA9373-2CC3-4D64-83EB-0B336252B836}"/>
              </a:ext>
            </a:extLst>
          </p:cNvPr>
          <p:cNvGrpSpPr/>
          <p:nvPr/>
        </p:nvGrpSpPr>
        <p:grpSpPr>
          <a:xfrm>
            <a:off x="1503179" y="2165977"/>
            <a:ext cx="9185641" cy="3812747"/>
            <a:chOff x="1413086" y="2407159"/>
            <a:chExt cx="9185641" cy="3812747"/>
          </a:xfrm>
        </p:grpSpPr>
        <p:pic>
          <p:nvPicPr>
            <p:cNvPr id="3" name="图片 2">
              <a:extLst>
                <a:ext uri="{FF2B5EF4-FFF2-40B4-BE49-F238E27FC236}">
                  <a16:creationId xmlns:a16="http://schemas.microsoft.com/office/drawing/2014/main" id="{D5B73FA3-C1B5-4401-9C4E-07E75DE3F8EB}"/>
                </a:ext>
              </a:extLst>
            </p:cNvPr>
            <p:cNvPicPr>
              <a:picLocks noChangeAspect="1"/>
            </p:cNvPicPr>
            <p:nvPr/>
          </p:nvPicPr>
          <p:blipFill rotWithShape="1">
            <a:blip r:embed="rId4"/>
            <a:srcRect b="15726"/>
            <a:stretch/>
          </p:blipFill>
          <p:spPr>
            <a:xfrm>
              <a:off x="1413086" y="2407159"/>
              <a:ext cx="8996373" cy="3812747"/>
            </a:xfrm>
            <a:prstGeom prst="rect">
              <a:avLst/>
            </a:prstGeom>
          </p:spPr>
        </p:pic>
        <p:sp>
          <p:nvSpPr>
            <p:cNvPr id="4" name="文本框 3">
              <a:extLst>
                <a:ext uri="{FF2B5EF4-FFF2-40B4-BE49-F238E27FC236}">
                  <a16:creationId xmlns:a16="http://schemas.microsoft.com/office/drawing/2014/main" id="{9C6BC2E0-A360-4A61-A2AB-D9F69EFC42FC}"/>
                </a:ext>
              </a:extLst>
            </p:cNvPr>
            <p:cNvSpPr txBox="1"/>
            <p:nvPr/>
          </p:nvSpPr>
          <p:spPr>
            <a:xfrm>
              <a:off x="3389745" y="2569060"/>
              <a:ext cx="1597891" cy="584775"/>
            </a:xfrm>
            <a:prstGeom prst="rect">
              <a:avLst/>
            </a:prstGeom>
            <a:solidFill>
              <a:schemeClr val="bg1"/>
            </a:solid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收发双方</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共享的密钥</a:t>
              </a:r>
            </a:p>
          </p:txBody>
        </p:sp>
        <p:sp>
          <p:nvSpPr>
            <p:cNvPr id="31" name="文本框 30">
              <a:extLst>
                <a:ext uri="{FF2B5EF4-FFF2-40B4-BE49-F238E27FC236}">
                  <a16:creationId xmlns:a16="http://schemas.microsoft.com/office/drawing/2014/main" id="{F465BD21-E023-4D27-8893-4566109B38EA}"/>
                </a:ext>
              </a:extLst>
            </p:cNvPr>
            <p:cNvSpPr txBox="1"/>
            <p:nvPr/>
          </p:nvSpPr>
          <p:spPr>
            <a:xfrm>
              <a:off x="6596612" y="2569059"/>
              <a:ext cx="2128983" cy="584775"/>
            </a:xfrm>
            <a:prstGeom prst="rect">
              <a:avLst/>
            </a:prstGeom>
            <a:solidFill>
              <a:schemeClr val="bg1"/>
            </a:solid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收发双方</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共享的密钥</a:t>
              </a:r>
            </a:p>
          </p:txBody>
        </p:sp>
        <p:sp>
          <p:nvSpPr>
            <p:cNvPr id="34" name="文本框 33">
              <a:extLst>
                <a:ext uri="{FF2B5EF4-FFF2-40B4-BE49-F238E27FC236}">
                  <a16:creationId xmlns:a16="http://schemas.microsoft.com/office/drawing/2014/main" id="{70D21EF1-6057-4104-9788-32DE38AE4D81}"/>
                </a:ext>
              </a:extLst>
            </p:cNvPr>
            <p:cNvSpPr txBox="1"/>
            <p:nvPr/>
          </p:nvSpPr>
          <p:spPr>
            <a:xfrm>
              <a:off x="4949768" y="3765168"/>
              <a:ext cx="1905002" cy="584775"/>
            </a:xfrm>
            <a:prstGeom prst="rect">
              <a:avLst/>
            </a:prstGeom>
            <a:solidFill>
              <a:schemeClr val="bg1"/>
            </a:solidFill>
          </p:spPr>
          <p:txBody>
            <a:bodyPr wrap="square" rtlCol="0">
              <a:spAutoFit/>
            </a:bodyPr>
            <a:lstStyle/>
            <a:p>
              <a:pPr algn="ct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密文传输</a:t>
              </a:r>
            </a:p>
          </p:txBody>
        </p:sp>
        <p:sp>
          <p:nvSpPr>
            <p:cNvPr id="35" name="文本框 34">
              <a:extLst>
                <a:ext uri="{FF2B5EF4-FFF2-40B4-BE49-F238E27FC236}">
                  <a16:creationId xmlns:a16="http://schemas.microsoft.com/office/drawing/2014/main" id="{6A9B52FB-9B52-4CC5-A629-2B81380B4ADB}"/>
                </a:ext>
              </a:extLst>
            </p:cNvPr>
            <p:cNvSpPr txBox="1"/>
            <p:nvPr/>
          </p:nvSpPr>
          <p:spPr>
            <a:xfrm>
              <a:off x="1413086" y="4901241"/>
              <a:ext cx="1597891" cy="584775"/>
            </a:xfrm>
            <a:prstGeom prst="rect">
              <a:avLst/>
            </a:prstGeom>
            <a:solidFill>
              <a:schemeClr val="bg1"/>
            </a:solid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明文输入</a:t>
              </a:r>
              <a:endParaRPr lang="en-US" altLang="zh-CN" sz="1600" dirty="0">
                <a:latin typeface="黑体" panose="02010609060101010101" pitchFamily="49" charset="-122"/>
                <a:ea typeface="黑体" panose="02010609060101010101" pitchFamily="49" charset="-122"/>
              </a:endParaRPr>
            </a:p>
            <a:p>
              <a:pPr algn="ctr"/>
              <a:endParaRPr lang="zh-CN" altLang="en-US" sz="1600" dirty="0">
                <a:latin typeface="黑体" panose="02010609060101010101" pitchFamily="49" charset="-122"/>
                <a:ea typeface="黑体" panose="02010609060101010101" pitchFamily="49" charset="-122"/>
              </a:endParaRPr>
            </a:p>
          </p:txBody>
        </p:sp>
        <p:sp>
          <p:nvSpPr>
            <p:cNvPr id="36" name="文本框 3">
              <a:extLst>
                <a:ext uri="{FF2B5EF4-FFF2-40B4-BE49-F238E27FC236}">
                  <a16:creationId xmlns:a16="http://schemas.microsoft.com/office/drawing/2014/main" id="{9C6BC2E0-A360-4A61-A2AB-D9F69EFC42FC}"/>
                </a:ext>
              </a:extLst>
            </p:cNvPr>
            <p:cNvSpPr txBox="1"/>
            <p:nvPr/>
          </p:nvSpPr>
          <p:spPr>
            <a:xfrm>
              <a:off x="9000836" y="4892669"/>
              <a:ext cx="1597891" cy="584775"/>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atin typeface="黑体" panose="02010609060101010101" pitchFamily="49" charset="-122"/>
                  <a:ea typeface="黑体" panose="02010609060101010101" pitchFamily="49" charset="-122"/>
                </a:rPr>
                <a:t>明文输出</a:t>
              </a:r>
              <a:endParaRPr lang="en-US" altLang="zh-CN" sz="1600" dirty="0">
                <a:latin typeface="黑体" panose="02010609060101010101" pitchFamily="49" charset="-122"/>
                <a:ea typeface="黑体" panose="02010609060101010101" pitchFamily="49" charset="-122"/>
              </a:endParaRPr>
            </a:p>
            <a:p>
              <a:pPr algn="ctr"/>
              <a:endParaRPr lang="zh-CN" altLang="en-US" sz="1600" dirty="0">
                <a:latin typeface="黑体" panose="02010609060101010101" pitchFamily="49" charset="-122"/>
                <a:ea typeface="黑体" panose="02010609060101010101" pitchFamily="49" charset="-122"/>
              </a:endParaRPr>
            </a:p>
          </p:txBody>
        </p:sp>
        <p:sp>
          <p:nvSpPr>
            <p:cNvPr id="37" name="文本框 3">
              <a:extLst>
                <a:ext uri="{FF2B5EF4-FFF2-40B4-BE49-F238E27FC236}">
                  <a16:creationId xmlns:a16="http://schemas.microsoft.com/office/drawing/2014/main" id="{9C6BC2E0-A360-4A61-A2AB-D9F69EFC42FC}"/>
                </a:ext>
              </a:extLst>
            </p:cNvPr>
            <p:cNvSpPr txBox="1"/>
            <p:nvPr/>
          </p:nvSpPr>
          <p:spPr>
            <a:xfrm>
              <a:off x="3174998" y="4961276"/>
              <a:ext cx="2027383" cy="830997"/>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atin typeface="黑体" panose="02010609060101010101" pitchFamily="49" charset="-122"/>
                  <a:ea typeface="黑体" panose="02010609060101010101" pitchFamily="49" charset="-122"/>
                </a:rPr>
                <a:t>加密算法</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（如</a:t>
              </a:r>
              <a:r>
                <a:rPr lang="en-US" altLang="zh-CN" sz="1600" dirty="0">
                  <a:latin typeface="黑体" panose="02010609060101010101" pitchFamily="49" charset="-122"/>
                  <a:ea typeface="黑体" panose="02010609060101010101" pitchFamily="49" charset="-122"/>
                </a:rPr>
                <a:t>DES</a:t>
              </a:r>
              <a:r>
                <a:rPr lang="zh-CN" altLang="en-US" sz="1600" dirty="0">
                  <a:latin typeface="黑体" panose="02010609060101010101" pitchFamily="49" charset="-122"/>
                  <a:ea typeface="黑体" panose="02010609060101010101" pitchFamily="49" charset="-122"/>
                </a:rPr>
                <a:t>）</a:t>
              </a:r>
              <a:endParaRPr lang="en-US" altLang="zh-CN" sz="1600" dirty="0">
                <a:latin typeface="黑体" panose="02010609060101010101" pitchFamily="49" charset="-122"/>
                <a:ea typeface="黑体" panose="02010609060101010101" pitchFamily="49" charset="-122"/>
              </a:endParaRPr>
            </a:p>
            <a:p>
              <a:pPr algn="ctr"/>
              <a:endParaRPr lang="zh-CN" altLang="en-US" sz="1600" dirty="0">
                <a:latin typeface="黑体" panose="02010609060101010101" pitchFamily="49" charset="-122"/>
                <a:ea typeface="黑体" panose="02010609060101010101" pitchFamily="49" charset="-122"/>
              </a:endParaRPr>
            </a:p>
          </p:txBody>
        </p:sp>
        <p:sp>
          <p:nvSpPr>
            <p:cNvPr id="38" name="文本框 3">
              <a:extLst>
                <a:ext uri="{FF2B5EF4-FFF2-40B4-BE49-F238E27FC236}">
                  <a16:creationId xmlns:a16="http://schemas.microsoft.com/office/drawing/2014/main" id="{9C6BC2E0-A360-4A61-A2AB-D9F69EFC42FC}"/>
                </a:ext>
              </a:extLst>
            </p:cNvPr>
            <p:cNvSpPr txBox="1"/>
            <p:nvPr/>
          </p:nvSpPr>
          <p:spPr>
            <a:xfrm>
              <a:off x="6455987" y="4961276"/>
              <a:ext cx="2410232" cy="830997"/>
            </a:xfrm>
            <a:prstGeom prst="rect">
              <a:avLst/>
            </a:prstGeom>
            <a:solidFill>
              <a:schemeClr val="bg1"/>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latin typeface="黑体" panose="02010609060101010101" pitchFamily="49" charset="-122"/>
                  <a:ea typeface="黑体" panose="02010609060101010101" pitchFamily="49" charset="-122"/>
                </a:rPr>
                <a:t>解密算法</a:t>
              </a:r>
              <a:endParaRPr lang="en-US" altLang="zh-CN" sz="1600" dirty="0">
                <a:latin typeface="黑体" panose="02010609060101010101" pitchFamily="49" charset="-122"/>
                <a:ea typeface="黑体" panose="02010609060101010101" pitchFamily="49" charset="-122"/>
              </a:endParaRPr>
            </a:p>
            <a:p>
              <a:pPr algn="ctr"/>
              <a:r>
                <a:rPr lang="zh-CN" altLang="en-US" sz="1600" dirty="0">
                  <a:latin typeface="黑体" panose="02010609060101010101" pitchFamily="49" charset="-122"/>
                  <a:ea typeface="黑体" panose="02010609060101010101" pitchFamily="49" charset="-122"/>
                </a:rPr>
                <a:t>（加密算法的逆运算）</a:t>
              </a:r>
              <a:endParaRPr lang="en-US" altLang="zh-CN" sz="1600" dirty="0">
                <a:latin typeface="黑体" panose="02010609060101010101" pitchFamily="49" charset="-122"/>
                <a:ea typeface="黑体" panose="02010609060101010101" pitchFamily="49" charset="-122"/>
              </a:endParaRPr>
            </a:p>
            <a:p>
              <a:pPr algn="ctr"/>
              <a:endParaRPr lang="zh-CN" altLang="en-US" sz="1600" dirty="0">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308668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4" y="1130400"/>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对称加密的攻击方法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3" name="Text Placeholder 5">
            <a:extLst>
              <a:ext uri="{FF2B5EF4-FFF2-40B4-BE49-F238E27FC236}">
                <a16:creationId xmlns:a16="http://schemas.microsoft.com/office/drawing/2014/main" id="{9E6F8066-0222-43A8-806A-E1F13CAE7130}"/>
              </a:ext>
            </a:extLst>
          </p:cNvPr>
          <p:cNvSpPr txBox="1">
            <a:spLocks/>
          </p:cNvSpPr>
          <p:nvPr/>
        </p:nvSpPr>
        <p:spPr>
          <a:xfrm>
            <a:off x="1902015" y="2090524"/>
            <a:ext cx="3786756"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密码分析攻击</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39" name="Text Placeholder 6">
            <a:extLst>
              <a:ext uri="{FF2B5EF4-FFF2-40B4-BE49-F238E27FC236}">
                <a16:creationId xmlns:a16="http://schemas.microsoft.com/office/drawing/2014/main" id="{D8443C04-F950-447C-A2F3-F2C6962D5D42}"/>
              </a:ext>
            </a:extLst>
          </p:cNvPr>
          <p:cNvSpPr txBox="1">
            <a:spLocks/>
          </p:cNvSpPr>
          <p:nvPr/>
        </p:nvSpPr>
        <p:spPr>
          <a:xfrm>
            <a:off x="6365950" y="2090524"/>
            <a:ext cx="3786756"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蛮力攻击</a:t>
            </a:r>
            <a:r>
              <a:rPr lang="en-US" altLang="zh-CN" dirty="0">
                <a:solidFill>
                  <a:sysClr val="windowText" lastClr="000000"/>
                </a:solidFill>
                <a:latin typeface="黑体" panose="02010609060101010101" pitchFamily="49" charset="-122"/>
                <a:ea typeface="黑体" panose="02010609060101010101" pitchFamily="49" charset="-122"/>
              </a:rPr>
              <a:t>/</a:t>
            </a:r>
            <a:r>
              <a:rPr lang="zh-CN" altLang="en-US" dirty="0">
                <a:solidFill>
                  <a:sysClr val="windowText" lastClr="000000"/>
                </a:solidFill>
                <a:latin typeface="黑体" panose="02010609060101010101" pitchFamily="49" charset="-122"/>
                <a:ea typeface="黑体" panose="02010609060101010101" pitchFamily="49" charset="-122"/>
              </a:rPr>
              <a:t>穷举攻击</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40" name="Rectangle 3">
            <a:extLst>
              <a:ext uri="{FF2B5EF4-FFF2-40B4-BE49-F238E27FC236}">
                <a16:creationId xmlns:a16="http://schemas.microsoft.com/office/drawing/2014/main" id="{255A9E32-0E4E-48E2-B3BA-99746706EB78}"/>
              </a:ext>
            </a:extLst>
          </p:cNvPr>
          <p:cNvSpPr txBox="1">
            <a:spLocks noChangeArrowheads="1"/>
          </p:cNvSpPr>
          <p:nvPr/>
        </p:nvSpPr>
        <p:spPr>
          <a:xfrm>
            <a:off x="1902016" y="2707840"/>
            <a:ext cx="3786756" cy="3572134"/>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200" dirty="0">
                <a:latin typeface="黑体" panose="02010609060101010101" pitchFamily="49" charset="-122"/>
                <a:ea typeface="黑体" panose="02010609060101010101" pitchFamily="49" charset="-122"/>
              </a:rPr>
              <a:t>依赖于：</a:t>
            </a:r>
            <a:endParaRPr lang="en-US" altLang="zh-CN" sz="2200" dirty="0">
              <a:latin typeface="黑体" panose="02010609060101010101" pitchFamily="49" charset="-122"/>
              <a:ea typeface="黑体" panose="02010609060101010101" pitchFamily="49" charset="-122"/>
            </a:endParaRPr>
          </a:p>
          <a:p>
            <a:pPr marL="692150" lvl="2" indent="-342900">
              <a:lnSpc>
                <a:spcPct val="120000"/>
              </a:lnSpc>
              <a:spcBef>
                <a:spcPts val="432"/>
              </a:spcBef>
              <a:buClr>
                <a:schemeClr val="accent1"/>
              </a:buClr>
              <a:buSzPct val="80000"/>
              <a:buFont typeface="Wingdings" pitchFamily="33" charset="2"/>
              <a:buChar char=""/>
              <a:defRPr/>
            </a:pPr>
            <a:r>
              <a:rPr lang="zh-CN" altLang="en-US" sz="1800" dirty="0">
                <a:latin typeface="黑体" panose="02010609060101010101" pitchFamily="49" charset="-122"/>
                <a:ea typeface="黑体" panose="02010609060101010101" pitchFamily="49" charset="-122"/>
              </a:rPr>
              <a:t>算法的性质</a:t>
            </a:r>
            <a:endParaRPr lang="en-US" sz="1800" dirty="0">
              <a:latin typeface="黑体" panose="02010609060101010101" pitchFamily="49" charset="-122"/>
              <a:ea typeface="黑体" panose="02010609060101010101" pitchFamily="49" charset="-122"/>
            </a:endParaRPr>
          </a:p>
          <a:p>
            <a:pPr marL="692150" lvl="2" indent="-342900">
              <a:lnSpc>
                <a:spcPct val="120000"/>
              </a:lnSpc>
              <a:spcBef>
                <a:spcPts val="432"/>
              </a:spcBef>
              <a:buClr>
                <a:schemeClr val="accent1"/>
              </a:buClr>
              <a:buSzPct val="80000"/>
              <a:buFont typeface="Wingdings" pitchFamily="33" charset="2"/>
              <a:buChar char=""/>
              <a:defRPr/>
            </a:pPr>
            <a:r>
              <a:rPr lang="zh-CN" altLang="en-US" sz="1800" dirty="0">
                <a:latin typeface="黑体" panose="02010609060101010101" pitchFamily="49" charset="-122"/>
                <a:ea typeface="黑体" panose="02010609060101010101" pitchFamily="49" charset="-122"/>
              </a:rPr>
              <a:t>明文的一般特征</a:t>
            </a:r>
            <a:endParaRPr lang="en-US" sz="1800" dirty="0">
              <a:latin typeface="黑体" panose="02010609060101010101" pitchFamily="49" charset="-122"/>
              <a:ea typeface="黑体" panose="02010609060101010101" pitchFamily="49" charset="-122"/>
            </a:endParaRPr>
          </a:p>
          <a:p>
            <a:pPr marL="692150" lvl="2" indent="-342900">
              <a:lnSpc>
                <a:spcPct val="120000"/>
              </a:lnSpc>
              <a:spcBef>
                <a:spcPts val="432"/>
              </a:spcBef>
              <a:buClr>
                <a:schemeClr val="accent1"/>
              </a:buClr>
              <a:buSzPct val="80000"/>
              <a:buFont typeface="Wingdings" pitchFamily="33" charset="2"/>
              <a:buChar char=""/>
              <a:defRPr/>
            </a:pPr>
            <a:r>
              <a:rPr lang="zh-CN" altLang="en-US" sz="1800" dirty="0">
                <a:latin typeface="黑体" panose="02010609060101010101" pitchFamily="49" charset="-122"/>
                <a:ea typeface="黑体" panose="02010609060101010101" pitchFamily="49" charset="-122"/>
              </a:rPr>
              <a:t>某些明文</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密文对的样本</a:t>
            </a:r>
            <a:endParaRPr lang="en-US" sz="1800" dirty="0">
              <a:latin typeface="黑体" panose="02010609060101010101" pitchFamily="49" charset="-122"/>
              <a:ea typeface="黑体" panose="02010609060101010101" pitchFamily="49" charset="-122"/>
            </a:endParaRPr>
          </a:p>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200" dirty="0">
                <a:latin typeface="黑体" panose="02010609060101010101" pitchFamily="49" charset="-122"/>
                <a:ea typeface="黑体" panose="02010609060101010101" pitchFamily="49" charset="-122"/>
              </a:rPr>
              <a:t>利用算法的特征推导出特定的明文或使用的密钥：</a:t>
            </a:r>
          </a:p>
          <a:p>
            <a:pPr marL="692150" lvl="2" indent="-342900">
              <a:lnSpc>
                <a:spcPct val="120000"/>
              </a:lnSpc>
              <a:spcBef>
                <a:spcPts val="432"/>
              </a:spcBef>
              <a:buClr>
                <a:schemeClr val="accent1"/>
              </a:buClr>
              <a:buSzPct val="80000"/>
              <a:buFont typeface="Wingdings" pitchFamily="33" charset="2"/>
              <a:buChar char=""/>
              <a:defRPr/>
            </a:pPr>
            <a:r>
              <a:rPr lang="zh-CN" altLang="en-US" sz="1800" b="0" i="0" dirty="0">
                <a:solidFill>
                  <a:srgbClr val="2A2B2E"/>
                </a:solidFill>
                <a:effectLst/>
                <a:latin typeface="黑体" panose="02010609060101010101" pitchFamily="49" charset="-122"/>
                <a:ea typeface="黑体" panose="02010609060101010101" pitchFamily="49" charset="-122"/>
              </a:rPr>
              <a:t>如果攻击成功，将会威胁到所有未来</a:t>
            </a:r>
            <a:r>
              <a:rPr lang="zh-CN" altLang="en-US" sz="1800" dirty="0">
                <a:solidFill>
                  <a:srgbClr val="2A2B2E"/>
                </a:solidFill>
                <a:latin typeface="黑体" panose="02010609060101010101" pitchFamily="49" charset="-122"/>
                <a:ea typeface="黑体" panose="02010609060101010101" pitchFamily="49" charset="-122"/>
              </a:rPr>
              <a:t>和过去使用该密钥加密的</a:t>
            </a:r>
            <a:r>
              <a:rPr lang="zh-CN" altLang="en-US" sz="1800" b="0" i="0" dirty="0">
                <a:solidFill>
                  <a:srgbClr val="2A2B2E"/>
                </a:solidFill>
                <a:effectLst/>
                <a:latin typeface="黑体" panose="02010609060101010101" pitchFamily="49" charset="-122"/>
                <a:ea typeface="黑体" panose="02010609060101010101" pitchFamily="49" charset="-122"/>
              </a:rPr>
              <a:t>消息</a:t>
            </a:r>
            <a:endParaRPr lang="en-US" sz="1800" dirty="0">
              <a:latin typeface="黑体" panose="02010609060101010101" pitchFamily="49" charset="-122"/>
              <a:ea typeface="黑体" panose="02010609060101010101" pitchFamily="49" charset="-122"/>
            </a:endParaRPr>
          </a:p>
        </p:txBody>
      </p:sp>
      <p:sp>
        <p:nvSpPr>
          <p:cNvPr id="41" name="Content Placeholder 7">
            <a:extLst>
              <a:ext uri="{FF2B5EF4-FFF2-40B4-BE49-F238E27FC236}">
                <a16:creationId xmlns:a16="http://schemas.microsoft.com/office/drawing/2014/main" id="{F4DB3F96-C90F-44E4-9997-E73379E89779}"/>
              </a:ext>
            </a:extLst>
          </p:cNvPr>
          <p:cNvSpPr txBox="1">
            <a:spLocks/>
          </p:cNvSpPr>
          <p:nvPr/>
        </p:nvSpPr>
        <p:spPr>
          <a:xfrm>
            <a:off x="6365950" y="2707840"/>
            <a:ext cx="3786756" cy="3572134"/>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buClr>
                <a:schemeClr val="accent6">
                  <a:lumMod val="60000"/>
                  <a:lumOff val="40000"/>
                </a:schemeClr>
              </a:buClr>
              <a:buFont typeface="Wingdings" pitchFamily="33" charset="2"/>
              <a:buChar char=""/>
              <a:defRPr/>
            </a:pPr>
            <a:r>
              <a:rPr lang="zh-CN" altLang="en-US" sz="2200" dirty="0">
                <a:latin typeface="黑体" panose="02010609060101010101" pitchFamily="49" charset="-122"/>
                <a:ea typeface="黑体" panose="02010609060101010101" pitchFamily="49" charset="-122"/>
              </a:rPr>
              <a:t>对一条密文尝试所有可能的密钥，直至把它转化为可读的有意义的明文：</a:t>
            </a:r>
            <a:endParaRPr lang="en-US" sz="2200" dirty="0">
              <a:latin typeface="黑体" panose="02010609060101010101" pitchFamily="49" charset="-122"/>
              <a:ea typeface="黑体" panose="02010609060101010101" pitchFamily="49" charset="-122"/>
            </a:endParaRPr>
          </a:p>
          <a:p>
            <a:pPr marL="692150" lvl="2" indent="-342900">
              <a:lnSpc>
                <a:spcPct val="120000"/>
              </a:lnSpc>
              <a:buClr>
                <a:schemeClr val="accent1"/>
              </a:buClr>
              <a:buSzPct val="80000"/>
              <a:buFont typeface="Wingdings" pitchFamily="33" charset="2"/>
              <a:buChar char=""/>
              <a:defRPr/>
            </a:pPr>
            <a:r>
              <a:rPr lang="zh-CN" altLang="en-US" sz="1800" dirty="0">
                <a:latin typeface="黑体" panose="02010609060101010101" pitchFamily="49" charset="-122"/>
                <a:ea typeface="黑体" panose="02010609060101010101" pitchFamily="49" charset="-122"/>
              </a:rPr>
              <a:t>平均而言，获得成功至少要尝试可能密钥的一半</a:t>
            </a:r>
            <a:endParaRPr lang="en-US" sz="18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402191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6" y="1130400"/>
            <a:ext cx="540857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对称分组加密算法</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DES</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3" name="Freeform 13">
            <a:extLst>
              <a:ext uri="{FF2B5EF4-FFF2-40B4-BE49-F238E27FC236}">
                <a16:creationId xmlns:a16="http://schemas.microsoft.com/office/drawing/2014/main" id="{C0570AE2-484F-41A0-8100-0F4ED9227D78}"/>
              </a:ext>
            </a:extLst>
          </p:cNvPr>
          <p:cNvSpPr>
            <a:spLocks noChangeArrowheads="1"/>
          </p:cNvSpPr>
          <p:nvPr/>
        </p:nvSpPr>
        <p:spPr bwMode="auto">
          <a:xfrm>
            <a:off x="742984" y="2090720"/>
            <a:ext cx="10888445" cy="352182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数据加密标准（</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）是使用最广泛的加密体制，采用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64</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位长度的明文分组和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56</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位长度的密钥，产生</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64</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位长度的密文分组</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的强度：</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算法本身：</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DES</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是现在研究最深入的加密标准</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56</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位密钥的使用：现在的商用处理器的速度使得该密钥长度严重不足</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33916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6" y="1130400"/>
            <a:ext cx="56374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对称分组加密算法</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3DES</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3" name="Freeform 13">
            <a:extLst>
              <a:ext uri="{FF2B5EF4-FFF2-40B4-BE49-F238E27FC236}">
                <a16:creationId xmlns:a16="http://schemas.microsoft.com/office/drawing/2014/main" id="{C0570AE2-484F-41A0-8100-0F4ED9227D78}"/>
              </a:ext>
            </a:extLst>
          </p:cNvPr>
          <p:cNvSpPr>
            <a:spLocks noChangeArrowheads="1"/>
          </p:cNvSpPr>
          <p:nvPr/>
        </p:nvSpPr>
        <p:spPr bwMode="auto">
          <a:xfrm>
            <a:off x="742984" y="2090720"/>
            <a:ext cx="10888445" cy="419000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三重</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算法（</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3DES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）重复基本的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算法三次，采用两个或三个不同的密钥，密钥长度为</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112</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位或</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168</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优点：</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168</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位的密钥长度能够克服</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DES</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所面临的蛮力攻击问题</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3DES</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的底层加密算法与</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DES</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的底层加密算法相同</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缺点：</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软件实现算法的速度比较慢</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分组长度为</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64</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72186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26852" y="1780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26852" y="-210649"/>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6" name="标题 2">
            <a:extLst>
              <a:ext uri="{FF2B5EF4-FFF2-40B4-BE49-F238E27FC236}">
                <a16:creationId xmlns:a16="http://schemas.microsoft.com/office/drawing/2014/main" id="{45D8F6E1-EA01-4E75-BEAB-14A027BE3664}"/>
              </a:ext>
            </a:extLst>
          </p:cNvPr>
          <p:cNvSpPr txBox="1">
            <a:spLocks noChangeArrowheads="1"/>
          </p:cNvSpPr>
          <p:nvPr/>
        </p:nvSpPr>
        <p:spPr bwMode="auto">
          <a:xfrm>
            <a:off x="190800"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用对称加密实现机密性</a:t>
            </a:r>
          </a:p>
        </p:txBody>
      </p:sp>
      <p:sp>
        <p:nvSpPr>
          <p:cNvPr id="29" name="Freeform 14">
            <a:extLst>
              <a:ext uri="{FF2B5EF4-FFF2-40B4-BE49-F238E27FC236}">
                <a16:creationId xmlns:a16="http://schemas.microsoft.com/office/drawing/2014/main" id="{26C4BF24-4AFC-4D30-8979-23786E405CA6}"/>
              </a:ext>
            </a:extLst>
          </p:cNvPr>
          <p:cNvSpPr>
            <a:spLocks noChangeArrowheads="1"/>
          </p:cNvSpPr>
          <p:nvPr/>
        </p:nvSpPr>
        <p:spPr bwMode="auto">
          <a:xfrm>
            <a:off x="742984" y="1130400"/>
            <a:ext cx="56374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对称分组加密算法</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AES</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3" name="Freeform 13">
            <a:extLst>
              <a:ext uri="{FF2B5EF4-FFF2-40B4-BE49-F238E27FC236}">
                <a16:creationId xmlns:a16="http://schemas.microsoft.com/office/drawing/2014/main" id="{C0570AE2-484F-41A0-8100-0F4ED9227D78}"/>
              </a:ext>
            </a:extLst>
          </p:cNvPr>
          <p:cNvSpPr>
            <a:spLocks noChangeArrowheads="1"/>
          </p:cNvSpPr>
          <p:nvPr/>
        </p:nvSpPr>
        <p:spPr bwMode="auto">
          <a:xfrm>
            <a:off x="742984" y="2090720"/>
            <a:ext cx="10888445" cy="419000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高级加密标准（</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）安全强度不低于</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3DES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，并能显著提高计算效率</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是分组长度为</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128</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位的对称分组密码，并能支持</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128</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192</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256</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位的密钥</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2001</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年</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11</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月，</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完成了评估，并发布了最终标准（</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FIPS PUB 197</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），选择</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Rijndael</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作为</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AES</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算法</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1070848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6595</TotalTime>
  <Words>2152</Words>
  <Application>Microsoft Office PowerPoint</Application>
  <PresentationFormat>宽屏</PresentationFormat>
  <Paragraphs>416</Paragraphs>
  <Slides>39</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等线</vt:lpstr>
      <vt:lpstr>等线 Light</vt:lpstr>
      <vt:lpstr>黑体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橙璟 喵</cp:lastModifiedBy>
  <cp:revision>237</cp:revision>
  <dcterms:created xsi:type="dcterms:W3CDTF">2020-06-22T07:45:51Z</dcterms:created>
  <dcterms:modified xsi:type="dcterms:W3CDTF">2022-09-18T07:27:01Z</dcterms:modified>
</cp:coreProperties>
</file>