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ppt/tags/tag25.xml" ContentType="application/vnd.openxmlformats-officedocument.presentationml.tags+xml"/>
  <Override PartName="/ppt/notesSlides/notesSlide27.xml" ContentType="application/vnd.openxmlformats-officedocument.presentationml.notesSlide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1187" r:id="rId3"/>
    <p:sldId id="1284" r:id="rId4"/>
    <p:sldId id="1283" r:id="rId5"/>
    <p:sldId id="1289" r:id="rId6"/>
    <p:sldId id="1290" r:id="rId7"/>
    <p:sldId id="1291" r:id="rId8"/>
    <p:sldId id="1292" r:id="rId9"/>
    <p:sldId id="1293" r:id="rId10"/>
    <p:sldId id="1142" r:id="rId11"/>
    <p:sldId id="1294" r:id="rId12"/>
    <p:sldId id="1285" r:id="rId13"/>
    <p:sldId id="1295" r:id="rId14"/>
    <p:sldId id="1296" r:id="rId15"/>
    <p:sldId id="1297" r:id="rId16"/>
    <p:sldId id="1298" r:id="rId17"/>
    <p:sldId id="1299" r:id="rId18"/>
    <p:sldId id="1300" r:id="rId19"/>
    <p:sldId id="1286" r:id="rId20"/>
    <p:sldId id="1301" r:id="rId21"/>
    <p:sldId id="1302" r:id="rId22"/>
    <p:sldId id="1287" r:id="rId23"/>
    <p:sldId id="1303" r:id="rId24"/>
    <p:sldId id="1304" r:id="rId25"/>
    <p:sldId id="1305" r:id="rId26"/>
    <p:sldId id="1306" r:id="rId27"/>
    <p:sldId id="1288" r:id="rId28"/>
    <p:sldId id="130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D4132-E1AD-4306-A162-6A1D8FA065C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F3AE8FC-E5A6-461F-B724-16DEE1329096}">
      <dgm:prSet custT="1"/>
      <dgm:spPr>
        <a:noFill/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CN" altLang="en-US" sz="2400" b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分组长度</a:t>
          </a:r>
        </a:p>
      </dgm:t>
    </dgm:pt>
    <dgm:pt modelId="{4DC678C1-29B2-4018-9C02-9DE4B6B65B7B}" type="parTrans" cxnId="{FA6E178A-AFD7-4B85-9F75-72F852DB8F3E}">
      <dgm:prSet/>
      <dgm:spPr/>
      <dgm:t>
        <a:bodyPr/>
        <a:lstStyle/>
        <a:p>
          <a:endParaRPr lang="zh-CN" altLang="en-US" sz="2400"/>
        </a:p>
      </dgm:t>
    </dgm:pt>
    <dgm:pt modelId="{B2D389D8-70BD-4247-943C-E29771E9F83A}" type="sibTrans" cxnId="{FA6E178A-AFD7-4B85-9F75-72F852DB8F3E}">
      <dgm:prSet/>
      <dgm:spPr/>
      <dgm:t>
        <a:bodyPr/>
        <a:lstStyle/>
        <a:p>
          <a:endParaRPr lang="zh-CN" altLang="en-US" sz="2400"/>
        </a:p>
      </dgm:t>
    </dgm:pt>
    <dgm:pt modelId="{C79ED763-DBF1-4762-818B-EBD9974B5E3C}">
      <dgm:prSet custT="1"/>
      <dgm:spPr>
        <a:noFill/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CN" altLang="en-US" sz="2400" b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密钥长度</a:t>
          </a:r>
        </a:p>
      </dgm:t>
    </dgm:pt>
    <dgm:pt modelId="{B984FC1E-988A-421A-947F-FF032AC82C13}" type="parTrans" cxnId="{521F6B19-79A7-4290-8E60-ECCD781EC7E5}">
      <dgm:prSet/>
      <dgm:spPr/>
      <dgm:t>
        <a:bodyPr/>
        <a:lstStyle/>
        <a:p>
          <a:endParaRPr lang="zh-CN" altLang="en-US" sz="2400"/>
        </a:p>
      </dgm:t>
    </dgm:pt>
    <dgm:pt modelId="{BBF6BD55-E54F-42ED-A181-85081E77EB4E}" type="sibTrans" cxnId="{521F6B19-79A7-4290-8E60-ECCD781EC7E5}">
      <dgm:prSet/>
      <dgm:spPr/>
      <dgm:t>
        <a:bodyPr/>
        <a:lstStyle/>
        <a:p>
          <a:endParaRPr lang="zh-CN" altLang="en-US" sz="2400"/>
        </a:p>
      </dgm:t>
    </dgm:pt>
    <dgm:pt modelId="{D49E75FC-0BC5-4198-A3A3-3040C5E2EC2E}">
      <dgm:prSet custT="1"/>
      <dgm:spPr>
        <a:noFill/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CN" altLang="en-US" sz="2400" b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迭代轮数</a:t>
          </a:r>
        </a:p>
      </dgm:t>
    </dgm:pt>
    <dgm:pt modelId="{728AE8E3-CE33-4B5B-A01B-9A285ED3ED1A}" type="parTrans" cxnId="{9537D864-0F5A-40FF-B987-EE8DD7D2D32C}">
      <dgm:prSet/>
      <dgm:spPr/>
      <dgm:t>
        <a:bodyPr/>
        <a:lstStyle/>
        <a:p>
          <a:endParaRPr lang="zh-CN" altLang="en-US" sz="2400"/>
        </a:p>
      </dgm:t>
    </dgm:pt>
    <dgm:pt modelId="{4FF888C6-8D96-4BCE-AB59-2EFFD91B060B}" type="sibTrans" cxnId="{9537D864-0F5A-40FF-B987-EE8DD7D2D32C}">
      <dgm:prSet/>
      <dgm:spPr/>
      <dgm:t>
        <a:bodyPr/>
        <a:lstStyle/>
        <a:p>
          <a:endParaRPr lang="zh-CN" altLang="en-US" sz="2400"/>
        </a:p>
      </dgm:t>
    </dgm:pt>
    <dgm:pt modelId="{8FE4441D-1747-4C3C-A0B2-3ADF65B55685}">
      <dgm:prSet custT="1"/>
      <dgm:spPr>
        <a:noFill/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CN" altLang="en-US" sz="2400" b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子密钥产生算法</a:t>
          </a:r>
        </a:p>
      </dgm:t>
    </dgm:pt>
    <dgm:pt modelId="{9A025594-CFDA-41BB-B5F7-B9152D74400C}" type="parTrans" cxnId="{3903A485-FD65-4D84-A310-8A8059885BEC}">
      <dgm:prSet/>
      <dgm:spPr/>
      <dgm:t>
        <a:bodyPr/>
        <a:lstStyle/>
        <a:p>
          <a:endParaRPr lang="zh-CN" altLang="en-US" sz="2400"/>
        </a:p>
      </dgm:t>
    </dgm:pt>
    <dgm:pt modelId="{B2A23A2F-66B8-4B1F-A6B4-FBB7E82008D8}" type="sibTrans" cxnId="{3903A485-FD65-4D84-A310-8A8059885BEC}">
      <dgm:prSet/>
      <dgm:spPr/>
      <dgm:t>
        <a:bodyPr/>
        <a:lstStyle/>
        <a:p>
          <a:endParaRPr lang="zh-CN" altLang="en-US" sz="2400"/>
        </a:p>
      </dgm:t>
    </dgm:pt>
    <dgm:pt modelId="{E56FDC67-B4F3-4782-A498-E0B8BC94445C}">
      <dgm:prSet custT="1"/>
      <dgm:spPr>
        <a:noFill/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CN" altLang="en-US" sz="2400" b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轮函数</a:t>
          </a:r>
        </a:p>
      </dgm:t>
    </dgm:pt>
    <dgm:pt modelId="{568732A1-A5DF-4BD9-A7F1-258DE51C57A8}" type="parTrans" cxnId="{248C14E1-731A-4214-AE87-2817A1BD82DF}">
      <dgm:prSet/>
      <dgm:spPr/>
      <dgm:t>
        <a:bodyPr/>
        <a:lstStyle/>
        <a:p>
          <a:endParaRPr lang="zh-CN" altLang="en-US" sz="2400"/>
        </a:p>
      </dgm:t>
    </dgm:pt>
    <dgm:pt modelId="{E1ECC16B-A61D-4B93-98E5-1D34D3A1031E}" type="sibTrans" cxnId="{248C14E1-731A-4214-AE87-2817A1BD82DF}">
      <dgm:prSet/>
      <dgm:spPr/>
      <dgm:t>
        <a:bodyPr/>
        <a:lstStyle/>
        <a:p>
          <a:endParaRPr lang="zh-CN" altLang="en-US" sz="2400"/>
        </a:p>
      </dgm:t>
    </dgm:pt>
    <dgm:pt modelId="{486C0FA6-15B8-44E4-A13E-4A5798969B3C}">
      <dgm:prSet custT="1"/>
      <dgm:spPr>
        <a:noFill/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CN" sz="2400" b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快速软件加</a:t>
          </a:r>
          <a:r>
            <a:rPr lang="en-US" sz="2400" b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/</a:t>
          </a:r>
          <a:r>
            <a:rPr lang="zh-CN" sz="2400" b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解密</a:t>
          </a:r>
        </a:p>
      </dgm:t>
    </dgm:pt>
    <dgm:pt modelId="{0C84CF8F-6631-40D4-9443-EC5EDCD3C074}" type="parTrans" cxnId="{61A278F4-3202-4487-B3B8-904BC53A5A88}">
      <dgm:prSet/>
      <dgm:spPr/>
      <dgm:t>
        <a:bodyPr/>
        <a:lstStyle/>
        <a:p>
          <a:endParaRPr lang="zh-CN" altLang="en-US" sz="2400"/>
        </a:p>
      </dgm:t>
    </dgm:pt>
    <dgm:pt modelId="{259E056D-697B-4623-92E0-653274175060}" type="sibTrans" cxnId="{61A278F4-3202-4487-B3B8-904BC53A5A88}">
      <dgm:prSet/>
      <dgm:spPr/>
      <dgm:t>
        <a:bodyPr/>
        <a:lstStyle/>
        <a:p>
          <a:endParaRPr lang="zh-CN" altLang="en-US" sz="2400"/>
        </a:p>
      </dgm:t>
    </dgm:pt>
    <dgm:pt modelId="{A730181F-008D-4DF3-AAB8-508C353488E1}">
      <dgm:prSet custT="1"/>
      <dgm:spPr>
        <a:noFill/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CN" altLang="en-US" sz="2400" b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简化分析难度</a:t>
          </a:r>
        </a:p>
      </dgm:t>
    </dgm:pt>
    <dgm:pt modelId="{29178DCC-081C-40F2-AB33-4446D62278C4}" type="parTrans" cxnId="{976F626B-428C-47E6-8194-F6D3DA07151C}">
      <dgm:prSet/>
      <dgm:spPr/>
      <dgm:t>
        <a:bodyPr/>
        <a:lstStyle/>
        <a:p>
          <a:endParaRPr lang="zh-CN" altLang="en-US" sz="2400"/>
        </a:p>
      </dgm:t>
    </dgm:pt>
    <dgm:pt modelId="{8938AB1C-19A3-4342-9EE4-00E849237516}" type="sibTrans" cxnId="{976F626B-428C-47E6-8194-F6D3DA07151C}">
      <dgm:prSet/>
      <dgm:spPr/>
      <dgm:t>
        <a:bodyPr/>
        <a:lstStyle/>
        <a:p>
          <a:endParaRPr lang="zh-CN" altLang="en-US" sz="2400"/>
        </a:p>
      </dgm:t>
    </dgm:pt>
    <dgm:pt modelId="{EC054D7E-3318-4B1A-9FEB-1C9B9F721F1A}" type="pres">
      <dgm:prSet presAssocID="{92CD4132-E1AD-4306-A162-6A1D8FA065C7}" presName="diagram" presStyleCnt="0">
        <dgm:presLayoutVars>
          <dgm:dir/>
          <dgm:resizeHandles val="exact"/>
        </dgm:presLayoutVars>
      </dgm:prSet>
      <dgm:spPr/>
    </dgm:pt>
    <dgm:pt modelId="{32D6B3E0-566C-4F7E-A1D9-3367B3553AA0}" type="pres">
      <dgm:prSet presAssocID="{4F3AE8FC-E5A6-461F-B724-16DEE1329096}" presName="node" presStyleLbl="node1" presStyleIdx="0" presStyleCnt="7">
        <dgm:presLayoutVars>
          <dgm:bulletEnabled val="1"/>
        </dgm:presLayoutVars>
      </dgm:prSet>
      <dgm:spPr/>
    </dgm:pt>
    <dgm:pt modelId="{4AC7730C-4FB3-484B-BDD9-CB5131FFD127}" type="pres">
      <dgm:prSet presAssocID="{B2D389D8-70BD-4247-943C-E29771E9F83A}" presName="sibTrans" presStyleCnt="0"/>
      <dgm:spPr/>
    </dgm:pt>
    <dgm:pt modelId="{8E55CA93-8880-46E0-9188-FF7791899FE3}" type="pres">
      <dgm:prSet presAssocID="{C79ED763-DBF1-4762-818B-EBD9974B5E3C}" presName="node" presStyleLbl="node1" presStyleIdx="1" presStyleCnt="7">
        <dgm:presLayoutVars>
          <dgm:bulletEnabled val="1"/>
        </dgm:presLayoutVars>
      </dgm:prSet>
      <dgm:spPr/>
    </dgm:pt>
    <dgm:pt modelId="{8E5E963C-576D-419A-B52B-4E4B1C8914D7}" type="pres">
      <dgm:prSet presAssocID="{BBF6BD55-E54F-42ED-A181-85081E77EB4E}" presName="sibTrans" presStyleCnt="0"/>
      <dgm:spPr/>
    </dgm:pt>
    <dgm:pt modelId="{310DEAFC-0E53-4CBA-BF72-9126BEE5F5F5}" type="pres">
      <dgm:prSet presAssocID="{D49E75FC-0BC5-4198-A3A3-3040C5E2EC2E}" presName="node" presStyleLbl="node1" presStyleIdx="2" presStyleCnt="7">
        <dgm:presLayoutVars>
          <dgm:bulletEnabled val="1"/>
        </dgm:presLayoutVars>
      </dgm:prSet>
      <dgm:spPr/>
    </dgm:pt>
    <dgm:pt modelId="{4ED6E830-A3A9-4A71-942C-D41623730293}" type="pres">
      <dgm:prSet presAssocID="{4FF888C6-8D96-4BCE-AB59-2EFFD91B060B}" presName="sibTrans" presStyleCnt="0"/>
      <dgm:spPr/>
    </dgm:pt>
    <dgm:pt modelId="{EAA59980-5790-43A5-8FAC-A3B5E1C28BCC}" type="pres">
      <dgm:prSet presAssocID="{8FE4441D-1747-4C3C-A0B2-3ADF65B55685}" presName="node" presStyleLbl="node1" presStyleIdx="3" presStyleCnt="7">
        <dgm:presLayoutVars>
          <dgm:bulletEnabled val="1"/>
        </dgm:presLayoutVars>
      </dgm:prSet>
      <dgm:spPr/>
    </dgm:pt>
    <dgm:pt modelId="{C68B0376-0E7B-430C-B62C-2159C9F23C46}" type="pres">
      <dgm:prSet presAssocID="{B2A23A2F-66B8-4B1F-A6B4-FBB7E82008D8}" presName="sibTrans" presStyleCnt="0"/>
      <dgm:spPr/>
    </dgm:pt>
    <dgm:pt modelId="{7BB92D87-74D3-4F41-AA0E-32FEC6F4A314}" type="pres">
      <dgm:prSet presAssocID="{E56FDC67-B4F3-4782-A498-E0B8BC94445C}" presName="node" presStyleLbl="node1" presStyleIdx="4" presStyleCnt="7">
        <dgm:presLayoutVars>
          <dgm:bulletEnabled val="1"/>
        </dgm:presLayoutVars>
      </dgm:prSet>
      <dgm:spPr/>
    </dgm:pt>
    <dgm:pt modelId="{63EDF80E-DED8-4F7A-B376-A8F12BFD5221}" type="pres">
      <dgm:prSet presAssocID="{E1ECC16B-A61D-4B93-98E5-1D34D3A1031E}" presName="sibTrans" presStyleCnt="0"/>
      <dgm:spPr/>
    </dgm:pt>
    <dgm:pt modelId="{1C944DD6-32DD-435B-A0DC-7218920A1DC3}" type="pres">
      <dgm:prSet presAssocID="{486C0FA6-15B8-44E4-A13E-4A5798969B3C}" presName="node" presStyleLbl="node1" presStyleIdx="5" presStyleCnt="7">
        <dgm:presLayoutVars>
          <dgm:bulletEnabled val="1"/>
        </dgm:presLayoutVars>
      </dgm:prSet>
      <dgm:spPr/>
    </dgm:pt>
    <dgm:pt modelId="{38FC6418-A555-4C14-8ADE-A6DF7466C0AD}" type="pres">
      <dgm:prSet presAssocID="{259E056D-697B-4623-92E0-653274175060}" presName="sibTrans" presStyleCnt="0"/>
      <dgm:spPr/>
    </dgm:pt>
    <dgm:pt modelId="{A6964F29-3C04-4C7A-B9A5-97A5B02783F9}" type="pres">
      <dgm:prSet presAssocID="{A730181F-008D-4DF3-AAB8-508C353488E1}" presName="node" presStyleLbl="node1" presStyleIdx="6" presStyleCnt="7">
        <dgm:presLayoutVars>
          <dgm:bulletEnabled val="1"/>
        </dgm:presLayoutVars>
      </dgm:prSet>
      <dgm:spPr/>
    </dgm:pt>
  </dgm:ptLst>
  <dgm:cxnLst>
    <dgm:cxn modelId="{521F6B19-79A7-4290-8E60-ECCD781EC7E5}" srcId="{92CD4132-E1AD-4306-A162-6A1D8FA065C7}" destId="{C79ED763-DBF1-4762-818B-EBD9974B5E3C}" srcOrd="1" destOrd="0" parTransId="{B984FC1E-988A-421A-947F-FF032AC82C13}" sibTransId="{BBF6BD55-E54F-42ED-A181-85081E77EB4E}"/>
    <dgm:cxn modelId="{1ED6D91E-B613-449A-9890-4D0BC9D8EF1F}" type="presOf" srcId="{8FE4441D-1747-4C3C-A0B2-3ADF65B55685}" destId="{EAA59980-5790-43A5-8FAC-A3B5E1C28BCC}" srcOrd="0" destOrd="0" presId="urn:microsoft.com/office/officeart/2005/8/layout/default"/>
    <dgm:cxn modelId="{9537D864-0F5A-40FF-B987-EE8DD7D2D32C}" srcId="{92CD4132-E1AD-4306-A162-6A1D8FA065C7}" destId="{D49E75FC-0BC5-4198-A3A3-3040C5E2EC2E}" srcOrd="2" destOrd="0" parTransId="{728AE8E3-CE33-4B5B-A01B-9A285ED3ED1A}" sibTransId="{4FF888C6-8D96-4BCE-AB59-2EFFD91B060B}"/>
    <dgm:cxn modelId="{976F626B-428C-47E6-8194-F6D3DA07151C}" srcId="{92CD4132-E1AD-4306-A162-6A1D8FA065C7}" destId="{A730181F-008D-4DF3-AAB8-508C353488E1}" srcOrd="6" destOrd="0" parTransId="{29178DCC-081C-40F2-AB33-4446D62278C4}" sibTransId="{8938AB1C-19A3-4342-9EE4-00E849237516}"/>
    <dgm:cxn modelId="{3447596D-B76C-42AE-9353-FC1AAEAB06D7}" type="presOf" srcId="{D49E75FC-0BC5-4198-A3A3-3040C5E2EC2E}" destId="{310DEAFC-0E53-4CBA-BF72-9126BEE5F5F5}" srcOrd="0" destOrd="0" presId="urn:microsoft.com/office/officeart/2005/8/layout/default"/>
    <dgm:cxn modelId="{F8CFC151-DEC7-4B45-AC0D-CF60AFA0E1D2}" type="presOf" srcId="{486C0FA6-15B8-44E4-A13E-4A5798969B3C}" destId="{1C944DD6-32DD-435B-A0DC-7218920A1DC3}" srcOrd="0" destOrd="0" presId="urn:microsoft.com/office/officeart/2005/8/layout/default"/>
    <dgm:cxn modelId="{611D0F74-2BEB-4514-B776-BACB5E15CDE7}" type="presOf" srcId="{4F3AE8FC-E5A6-461F-B724-16DEE1329096}" destId="{32D6B3E0-566C-4F7E-A1D9-3367B3553AA0}" srcOrd="0" destOrd="0" presId="urn:microsoft.com/office/officeart/2005/8/layout/default"/>
    <dgm:cxn modelId="{7F603675-F3D4-4A42-8C28-970BD6DFB662}" type="presOf" srcId="{E56FDC67-B4F3-4782-A498-E0B8BC94445C}" destId="{7BB92D87-74D3-4F41-AA0E-32FEC6F4A314}" srcOrd="0" destOrd="0" presId="urn:microsoft.com/office/officeart/2005/8/layout/default"/>
    <dgm:cxn modelId="{3903A485-FD65-4D84-A310-8A8059885BEC}" srcId="{92CD4132-E1AD-4306-A162-6A1D8FA065C7}" destId="{8FE4441D-1747-4C3C-A0B2-3ADF65B55685}" srcOrd="3" destOrd="0" parTransId="{9A025594-CFDA-41BB-B5F7-B9152D74400C}" sibTransId="{B2A23A2F-66B8-4B1F-A6B4-FBB7E82008D8}"/>
    <dgm:cxn modelId="{FA6E178A-AFD7-4B85-9F75-72F852DB8F3E}" srcId="{92CD4132-E1AD-4306-A162-6A1D8FA065C7}" destId="{4F3AE8FC-E5A6-461F-B724-16DEE1329096}" srcOrd="0" destOrd="0" parTransId="{4DC678C1-29B2-4018-9C02-9DE4B6B65B7B}" sibTransId="{B2D389D8-70BD-4247-943C-E29771E9F83A}"/>
    <dgm:cxn modelId="{95A64FA3-A17A-4FB7-AABE-BA7A17D1A5B1}" type="presOf" srcId="{A730181F-008D-4DF3-AAB8-508C353488E1}" destId="{A6964F29-3C04-4C7A-B9A5-97A5B02783F9}" srcOrd="0" destOrd="0" presId="urn:microsoft.com/office/officeart/2005/8/layout/default"/>
    <dgm:cxn modelId="{815F7CA9-397A-4DC0-9C3E-CE7D74274FEB}" type="presOf" srcId="{92CD4132-E1AD-4306-A162-6A1D8FA065C7}" destId="{EC054D7E-3318-4B1A-9FEB-1C9B9F721F1A}" srcOrd="0" destOrd="0" presId="urn:microsoft.com/office/officeart/2005/8/layout/default"/>
    <dgm:cxn modelId="{5C4572C1-3BD8-4880-9FF6-F2A1394C7B83}" type="presOf" srcId="{C79ED763-DBF1-4762-818B-EBD9974B5E3C}" destId="{8E55CA93-8880-46E0-9188-FF7791899FE3}" srcOrd="0" destOrd="0" presId="urn:microsoft.com/office/officeart/2005/8/layout/default"/>
    <dgm:cxn modelId="{248C14E1-731A-4214-AE87-2817A1BD82DF}" srcId="{92CD4132-E1AD-4306-A162-6A1D8FA065C7}" destId="{E56FDC67-B4F3-4782-A498-E0B8BC94445C}" srcOrd="4" destOrd="0" parTransId="{568732A1-A5DF-4BD9-A7F1-258DE51C57A8}" sibTransId="{E1ECC16B-A61D-4B93-98E5-1D34D3A1031E}"/>
    <dgm:cxn modelId="{61A278F4-3202-4487-B3B8-904BC53A5A88}" srcId="{92CD4132-E1AD-4306-A162-6A1D8FA065C7}" destId="{486C0FA6-15B8-44E4-A13E-4A5798969B3C}" srcOrd="5" destOrd="0" parTransId="{0C84CF8F-6631-40D4-9443-EC5EDCD3C074}" sibTransId="{259E056D-697B-4623-92E0-653274175060}"/>
    <dgm:cxn modelId="{A261999F-39CC-4D7D-A13A-B69F472E36CF}" type="presParOf" srcId="{EC054D7E-3318-4B1A-9FEB-1C9B9F721F1A}" destId="{32D6B3E0-566C-4F7E-A1D9-3367B3553AA0}" srcOrd="0" destOrd="0" presId="urn:microsoft.com/office/officeart/2005/8/layout/default"/>
    <dgm:cxn modelId="{611B5E6E-5F27-44DB-AFF6-B0374E3B1907}" type="presParOf" srcId="{EC054D7E-3318-4B1A-9FEB-1C9B9F721F1A}" destId="{4AC7730C-4FB3-484B-BDD9-CB5131FFD127}" srcOrd="1" destOrd="0" presId="urn:microsoft.com/office/officeart/2005/8/layout/default"/>
    <dgm:cxn modelId="{7E120909-1A83-4087-A5A2-FE03F5141B83}" type="presParOf" srcId="{EC054D7E-3318-4B1A-9FEB-1C9B9F721F1A}" destId="{8E55CA93-8880-46E0-9188-FF7791899FE3}" srcOrd="2" destOrd="0" presId="urn:microsoft.com/office/officeart/2005/8/layout/default"/>
    <dgm:cxn modelId="{2517C1F9-C027-4B3C-AB4E-B9456FD95A86}" type="presParOf" srcId="{EC054D7E-3318-4B1A-9FEB-1C9B9F721F1A}" destId="{8E5E963C-576D-419A-B52B-4E4B1C8914D7}" srcOrd="3" destOrd="0" presId="urn:microsoft.com/office/officeart/2005/8/layout/default"/>
    <dgm:cxn modelId="{5F4B9274-B5F5-455B-81E0-F79DAAAB33C1}" type="presParOf" srcId="{EC054D7E-3318-4B1A-9FEB-1C9B9F721F1A}" destId="{310DEAFC-0E53-4CBA-BF72-9126BEE5F5F5}" srcOrd="4" destOrd="0" presId="urn:microsoft.com/office/officeart/2005/8/layout/default"/>
    <dgm:cxn modelId="{80ACBD24-B5DC-460A-8618-668A4FDC2618}" type="presParOf" srcId="{EC054D7E-3318-4B1A-9FEB-1C9B9F721F1A}" destId="{4ED6E830-A3A9-4A71-942C-D41623730293}" srcOrd="5" destOrd="0" presId="urn:microsoft.com/office/officeart/2005/8/layout/default"/>
    <dgm:cxn modelId="{8A0EC59A-FCB3-49A5-9A99-08D4934AE484}" type="presParOf" srcId="{EC054D7E-3318-4B1A-9FEB-1C9B9F721F1A}" destId="{EAA59980-5790-43A5-8FAC-A3B5E1C28BCC}" srcOrd="6" destOrd="0" presId="urn:microsoft.com/office/officeart/2005/8/layout/default"/>
    <dgm:cxn modelId="{FB1F6ECC-C19C-4D3C-A215-E70C0A912DA1}" type="presParOf" srcId="{EC054D7E-3318-4B1A-9FEB-1C9B9F721F1A}" destId="{C68B0376-0E7B-430C-B62C-2159C9F23C46}" srcOrd="7" destOrd="0" presId="urn:microsoft.com/office/officeart/2005/8/layout/default"/>
    <dgm:cxn modelId="{ADA30FD1-810D-45A2-873C-3E04622E76FC}" type="presParOf" srcId="{EC054D7E-3318-4B1A-9FEB-1C9B9F721F1A}" destId="{7BB92D87-74D3-4F41-AA0E-32FEC6F4A314}" srcOrd="8" destOrd="0" presId="urn:microsoft.com/office/officeart/2005/8/layout/default"/>
    <dgm:cxn modelId="{269C1FF7-D9AF-468D-A8F3-EBC55338F940}" type="presParOf" srcId="{EC054D7E-3318-4B1A-9FEB-1C9B9F721F1A}" destId="{63EDF80E-DED8-4F7A-B376-A8F12BFD5221}" srcOrd="9" destOrd="0" presId="urn:microsoft.com/office/officeart/2005/8/layout/default"/>
    <dgm:cxn modelId="{2BF74693-19E9-4A40-9ECF-241F8C602C07}" type="presParOf" srcId="{EC054D7E-3318-4B1A-9FEB-1C9B9F721F1A}" destId="{1C944DD6-32DD-435B-A0DC-7218920A1DC3}" srcOrd="10" destOrd="0" presId="urn:microsoft.com/office/officeart/2005/8/layout/default"/>
    <dgm:cxn modelId="{75B547E6-F337-4EA2-A26A-D8FBD9DAE081}" type="presParOf" srcId="{EC054D7E-3318-4B1A-9FEB-1C9B9F721F1A}" destId="{38FC6418-A555-4C14-8ADE-A6DF7466C0AD}" srcOrd="11" destOrd="0" presId="urn:microsoft.com/office/officeart/2005/8/layout/default"/>
    <dgm:cxn modelId="{2484E59C-8307-4ADE-9569-95427CE0263C}" type="presParOf" srcId="{EC054D7E-3318-4B1A-9FEB-1C9B9F721F1A}" destId="{A6964F29-3C04-4C7A-B9A5-97A5B02783F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84DF28-B11F-9046-995B-C636724FBF4E}" type="doc">
      <dgm:prSet loTypeId="urn:microsoft.com/office/officeart/2005/8/layout/venn3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4267CB-5E72-B143-B1C9-56248B385CD6}">
      <dgm:prSet custT="1"/>
      <dgm:spPr>
        <a:solidFill>
          <a:schemeClr val="bg1"/>
        </a:solidFill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在加密时，向左分别旋转</a:t>
          </a:r>
          <a:r>
            <a: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State</a:t>
          </a:r>
          <a:r>
            <a: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的每一行</a:t>
          </a:r>
          <a:r>
            <a: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0</a:t>
          </a:r>
          <a:r>
            <a: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、</a:t>
          </a:r>
          <a:r>
            <a: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1</a:t>
          </a:r>
          <a:r>
            <a: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、</a:t>
          </a:r>
          <a:r>
            <a: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2</a:t>
          </a:r>
          <a:r>
            <a: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、</a:t>
          </a:r>
          <a:r>
            <a: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3</a:t>
          </a:r>
          <a:r>
            <a: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个字节 </a:t>
          </a:r>
          <a:endParaRPr lang="en-US" sz="2400" b="0" dirty="0">
            <a:solidFill>
              <a:schemeClr val="tx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FF4C453B-EA53-4440-B934-099E36DB1199}" type="parTrans" cxnId="{7B1B9F91-669A-1D42-A6FD-23D1DDB2E1E3}">
      <dgm:prSet/>
      <dgm:spPr/>
      <dgm:t>
        <a:bodyPr/>
        <a:lstStyle/>
        <a:p>
          <a:endParaRPr lang="en-US" sz="2400" b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0C120FD5-0A8F-9243-B313-CBFFD26E855A}" type="sibTrans" cxnId="{7B1B9F91-669A-1D42-A6FD-23D1DDB2E1E3}">
      <dgm:prSet/>
      <dgm:spPr>
        <a:solidFill>
          <a:schemeClr val="tx2"/>
        </a:solidFill>
      </dgm:spPr>
      <dgm:t>
        <a:bodyPr/>
        <a:lstStyle/>
        <a:p>
          <a:endParaRPr lang="en-US" sz="2400" b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A1A8EC23-AEE3-2D48-91C5-C5751D06A6B7}">
      <dgm:prSet custT="1"/>
      <dgm:spPr>
        <a:solidFill>
          <a:schemeClr val="bg1"/>
        </a:solidFill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解密并反向</a:t>
          </a:r>
          <a:endParaRPr lang="en-US" sz="2400" b="0" dirty="0">
            <a:solidFill>
              <a:schemeClr val="tx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E3C8C2D-01A2-9C4A-AE9D-8656171373A6}" type="parTrans" cxnId="{BAC824BD-BDEE-7A4A-A4DA-CEF384C1E3F2}">
      <dgm:prSet/>
      <dgm:spPr/>
      <dgm:t>
        <a:bodyPr/>
        <a:lstStyle/>
        <a:p>
          <a:endParaRPr lang="en-US" sz="2400" b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AEEBD928-15FE-E746-B643-9C74016328F0}" type="sibTrans" cxnId="{BAC824BD-BDEE-7A4A-A4DA-CEF384C1E3F2}">
      <dgm:prSet/>
      <dgm:spPr>
        <a:solidFill>
          <a:schemeClr val="tx2"/>
        </a:solidFill>
      </dgm:spPr>
      <dgm:t>
        <a:bodyPr/>
        <a:lstStyle/>
        <a:p>
          <a:endParaRPr lang="en-US" sz="2400" b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4E5AC959-2D8B-E34A-ABA4-86DBE57220E6}">
      <dgm:prSet custT="1"/>
      <dgm:spPr>
        <a:solidFill>
          <a:schemeClr val="bg1"/>
        </a:solidFill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pPr rtl="0"/>
          <a:r>
            <a: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将单个字节从一列移动到另一列，并在列上分散字节 </a:t>
          </a:r>
          <a:endParaRPr lang="en-US" sz="2400" b="0" dirty="0">
            <a:solidFill>
              <a:schemeClr val="tx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A6D22131-A891-3745-AA28-A925E7BCCE63}" type="parTrans" cxnId="{37D210B5-9036-B44D-864A-E82BBB3F5E79}">
      <dgm:prSet/>
      <dgm:spPr/>
      <dgm:t>
        <a:bodyPr/>
        <a:lstStyle/>
        <a:p>
          <a:endParaRPr lang="en-US" sz="2400" b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0296CC65-5718-2A4B-AC55-B223BB07F3DA}" type="sibTrans" cxnId="{37D210B5-9036-B44D-864A-E82BBB3F5E79}">
      <dgm:prSet/>
      <dgm:spPr>
        <a:solidFill>
          <a:schemeClr val="tx2"/>
        </a:solidFill>
      </dgm:spPr>
      <dgm:t>
        <a:bodyPr/>
        <a:lstStyle/>
        <a:p>
          <a:endParaRPr lang="en-US" sz="2400" b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3B1D1E90-EEF3-4606-84F0-36BA87E73AF3}" type="pres">
      <dgm:prSet presAssocID="{5B84DF28-B11F-9046-995B-C636724FBF4E}" presName="Name0" presStyleCnt="0">
        <dgm:presLayoutVars>
          <dgm:dir/>
          <dgm:resizeHandles val="exact"/>
        </dgm:presLayoutVars>
      </dgm:prSet>
      <dgm:spPr/>
    </dgm:pt>
    <dgm:pt modelId="{98B26309-65E2-4602-A944-B7ABE3C403F4}" type="pres">
      <dgm:prSet presAssocID="{434267CB-5E72-B143-B1C9-56248B385CD6}" presName="Name5" presStyleLbl="vennNode1" presStyleIdx="0" presStyleCnt="3">
        <dgm:presLayoutVars>
          <dgm:bulletEnabled val="1"/>
        </dgm:presLayoutVars>
      </dgm:prSet>
      <dgm:spPr/>
    </dgm:pt>
    <dgm:pt modelId="{AB226144-16B8-4420-8977-E295812FCA0C}" type="pres">
      <dgm:prSet presAssocID="{0C120FD5-0A8F-9243-B313-CBFFD26E855A}" presName="space" presStyleCnt="0"/>
      <dgm:spPr/>
    </dgm:pt>
    <dgm:pt modelId="{2E0DF5E8-50A1-47DC-996F-3FE76DF2ED05}" type="pres">
      <dgm:prSet presAssocID="{A1A8EC23-AEE3-2D48-91C5-C5751D06A6B7}" presName="Name5" presStyleLbl="vennNode1" presStyleIdx="1" presStyleCnt="3">
        <dgm:presLayoutVars>
          <dgm:bulletEnabled val="1"/>
        </dgm:presLayoutVars>
      </dgm:prSet>
      <dgm:spPr/>
    </dgm:pt>
    <dgm:pt modelId="{38478D6A-2F23-4E98-906F-CD9304363328}" type="pres">
      <dgm:prSet presAssocID="{AEEBD928-15FE-E746-B643-9C74016328F0}" presName="space" presStyleCnt="0"/>
      <dgm:spPr/>
    </dgm:pt>
    <dgm:pt modelId="{66B6830D-429A-4E9F-85FE-39DDD1D74DEA}" type="pres">
      <dgm:prSet presAssocID="{4E5AC959-2D8B-E34A-ABA4-86DBE57220E6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CD6E043F-1D52-4013-A79E-287E90DF87C5}" type="presOf" srcId="{A1A8EC23-AEE3-2D48-91C5-C5751D06A6B7}" destId="{2E0DF5E8-50A1-47DC-996F-3FE76DF2ED05}" srcOrd="0" destOrd="0" presId="urn:microsoft.com/office/officeart/2005/8/layout/venn3"/>
    <dgm:cxn modelId="{15918E69-E926-4A8E-898D-FED8A77B4F5B}" type="presOf" srcId="{4E5AC959-2D8B-E34A-ABA4-86DBE57220E6}" destId="{66B6830D-429A-4E9F-85FE-39DDD1D74DEA}" srcOrd="0" destOrd="0" presId="urn:microsoft.com/office/officeart/2005/8/layout/venn3"/>
    <dgm:cxn modelId="{7B1B9F91-669A-1D42-A6FD-23D1DDB2E1E3}" srcId="{5B84DF28-B11F-9046-995B-C636724FBF4E}" destId="{434267CB-5E72-B143-B1C9-56248B385CD6}" srcOrd="0" destOrd="0" parTransId="{FF4C453B-EA53-4440-B934-099E36DB1199}" sibTransId="{0C120FD5-0A8F-9243-B313-CBFFD26E855A}"/>
    <dgm:cxn modelId="{EBBEFDA5-AAA4-45B3-94E0-D77946E8EA18}" type="presOf" srcId="{5B84DF28-B11F-9046-995B-C636724FBF4E}" destId="{3B1D1E90-EEF3-4606-84F0-36BA87E73AF3}" srcOrd="0" destOrd="0" presId="urn:microsoft.com/office/officeart/2005/8/layout/venn3"/>
    <dgm:cxn modelId="{37D210B5-9036-B44D-864A-E82BBB3F5E79}" srcId="{5B84DF28-B11F-9046-995B-C636724FBF4E}" destId="{4E5AC959-2D8B-E34A-ABA4-86DBE57220E6}" srcOrd="2" destOrd="0" parTransId="{A6D22131-A891-3745-AA28-A925E7BCCE63}" sibTransId="{0296CC65-5718-2A4B-AC55-B223BB07F3DA}"/>
    <dgm:cxn modelId="{BAC824BD-BDEE-7A4A-A4DA-CEF384C1E3F2}" srcId="{5B84DF28-B11F-9046-995B-C636724FBF4E}" destId="{A1A8EC23-AEE3-2D48-91C5-C5751D06A6B7}" srcOrd="1" destOrd="0" parTransId="{1E3C8C2D-01A2-9C4A-AE9D-8656171373A6}" sibTransId="{AEEBD928-15FE-E746-B643-9C74016328F0}"/>
    <dgm:cxn modelId="{C72C1BCC-62A3-4EC1-ADF6-C8855A5B430A}" type="presOf" srcId="{434267CB-5E72-B143-B1C9-56248B385CD6}" destId="{98B26309-65E2-4602-A944-B7ABE3C403F4}" srcOrd="0" destOrd="0" presId="urn:microsoft.com/office/officeart/2005/8/layout/venn3"/>
    <dgm:cxn modelId="{DCEEBD58-BA78-4E00-9130-086ECEC4D2C9}" type="presParOf" srcId="{3B1D1E90-EEF3-4606-84F0-36BA87E73AF3}" destId="{98B26309-65E2-4602-A944-B7ABE3C403F4}" srcOrd="0" destOrd="0" presId="urn:microsoft.com/office/officeart/2005/8/layout/venn3"/>
    <dgm:cxn modelId="{757E5A0F-3529-4AF9-9699-C7475880594B}" type="presParOf" srcId="{3B1D1E90-EEF3-4606-84F0-36BA87E73AF3}" destId="{AB226144-16B8-4420-8977-E295812FCA0C}" srcOrd="1" destOrd="0" presId="urn:microsoft.com/office/officeart/2005/8/layout/venn3"/>
    <dgm:cxn modelId="{CB36B1A3-56D8-4821-A9C2-DBE260287AE6}" type="presParOf" srcId="{3B1D1E90-EEF3-4606-84F0-36BA87E73AF3}" destId="{2E0DF5E8-50A1-47DC-996F-3FE76DF2ED05}" srcOrd="2" destOrd="0" presId="urn:microsoft.com/office/officeart/2005/8/layout/venn3"/>
    <dgm:cxn modelId="{A0859B2A-07F1-4601-9481-8D3C7CD388A5}" type="presParOf" srcId="{3B1D1E90-EEF3-4606-84F0-36BA87E73AF3}" destId="{38478D6A-2F23-4E98-906F-CD9304363328}" srcOrd="3" destOrd="0" presId="urn:microsoft.com/office/officeart/2005/8/layout/venn3"/>
    <dgm:cxn modelId="{5955AFC0-5652-40ED-B837-1E0F9C999FE1}" type="presParOf" srcId="{3B1D1E90-EEF3-4606-84F0-36BA87E73AF3}" destId="{66B6830D-429A-4E9F-85FE-39DDD1D74DEA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6B3E0-566C-4F7E-A1D9-3367B3553AA0}">
      <dsp:nvSpPr>
        <dsp:cNvPr id="0" name=""/>
        <dsp:cNvSpPr/>
      </dsp:nvSpPr>
      <dsp:spPr>
        <a:xfrm>
          <a:off x="558195" y="949"/>
          <a:ext cx="1606035" cy="963621"/>
        </a:xfrm>
        <a:prstGeom prst="rect">
          <a:avLst/>
        </a:prstGeom>
        <a:noFill/>
        <a:ln w="38100" cap="flat" cmpd="thickThin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分组长度</a:t>
          </a:r>
        </a:p>
      </dsp:txBody>
      <dsp:txXfrm>
        <a:off x="558195" y="949"/>
        <a:ext cx="1606035" cy="963621"/>
      </dsp:txXfrm>
    </dsp:sp>
    <dsp:sp modelId="{8E55CA93-8880-46E0-9188-FF7791899FE3}">
      <dsp:nvSpPr>
        <dsp:cNvPr id="0" name=""/>
        <dsp:cNvSpPr/>
      </dsp:nvSpPr>
      <dsp:spPr>
        <a:xfrm>
          <a:off x="2324834" y="949"/>
          <a:ext cx="1606035" cy="963621"/>
        </a:xfrm>
        <a:prstGeom prst="rect">
          <a:avLst/>
        </a:prstGeom>
        <a:noFill/>
        <a:ln w="38100" cap="flat" cmpd="thickThin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密钥长度</a:t>
          </a:r>
        </a:p>
      </dsp:txBody>
      <dsp:txXfrm>
        <a:off x="2324834" y="949"/>
        <a:ext cx="1606035" cy="963621"/>
      </dsp:txXfrm>
    </dsp:sp>
    <dsp:sp modelId="{310DEAFC-0E53-4CBA-BF72-9126BEE5F5F5}">
      <dsp:nvSpPr>
        <dsp:cNvPr id="0" name=""/>
        <dsp:cNvSpPr/>
      </dsp:nvSpPr>
      <dsp:spPr>
        <a:xfrm>
          <a:off x="4091474" y="949"/>
          <a:ext cx="1606035" cy="963621"/>
        </a:xfrm>
        <a:prstGeom prst="rect">
          <a:avLst/>
        </a:prstGeom>
        <a:noFill/>
        <a:ln w="38100" cap="flat" cmpd="thickThin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迭代轮数</a:t>
          </a:r>
        </a:p>
      </dsp:txBody>
      <dsp:txXfrm>
        <a:off x="4091474" y="949"/>
        <a:ext cx="1606035" cy="963621"/>
      </dsp:txXfrm>
    </dsp:sp>
    <dsp:sp modelId="{EAA59980-5790-43A5-8FAC-A3B5E1C28BCC}">
      <dsp:nvSpPr>
        <dsp:cNvPr id="0" name=""/>
        <dsp:cNvSpPr/>
      </dsp:nvSpPr>
      <dsp:spPr>
        <a:xfrm>
          <a:off x="5858113" y="949"/>
          <a:ext cx="1606035" cy="963621"/>
        </a:xfrm>
        <a:prstGeom prst="rect">
          <a:avLst/>
        </a:prstGeom>
        <a:noFill/>
        <a:ln w="38100" cap="flat" cmpd="thickThin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子密钥产生算法</a:t>
          </a:r>
        </a:p>
      </dsp:txBody>
      <dsp:txXfrm>
        <a:off x="5858113" y="949"/>
        <a:ext cx="1606035" cy="963621"/>
      </dsp:txXfrm>
    </dsp:sp>
    <dsp:sp modelId="{7BB92D87-74D3-4F41-AA0E-32FEC6F4A314}">
      <dsp:nvSpPr>
        <dsp:cNvPr id="0" name=""/>
        <dsp:cNvSpPr/>
      </dsp:nvSpPr>
      <dsp:spPr>
        <a:xfrm>
          <a:off x="1441515" y="1125174"/>
          <a:ext cx="1606035" cy="963621"/>
        </a:xfrm>
        <a:prstGeom prst="rect">
          <a:avLst/>
        </a:prstGeom>
        <a:noFill/>
        <a:ln w="38100" cap="flat" cmpd="thickThin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轮函数</a:t>
          </a:r>
        </a:p>
      </dsp:txBody>
      <dsp:txXfrm>
        <a:off x="1441515" y="1125174"/>
        <a:ext cx="1606035" cy="963621"/>
      </dsp:txXfrm>
    </dsp:sp>
    <dsp:sp modelId="{1C944DD6-32DD-435B-A0DC-7218920A1DC3}">
      <dsp:nvSpPr>
        <dsp:cNvPr id="0" name=""/>
        <dsp:cNvSpPr/>
      </dsp:nvSpPr>
      <dsp:spPr>
        <a:xfrm>
          <a:off x="3208154" y="1125174"/>
          <a:ext cx="1606035" cy="963621"/>
        </a:xfrm>
        <a:prstGeom prst="rect">
          <a:avLst/>
        </a:prstGeom>
        <a:noFill/>
        <a:ln w="38100" cap="flat" cmpd="thickThin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b="0" kern="120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快速软件加</a:t>
          </a:r>
          <a:r>
            <a:rPr lang="en-US" sz="2400" b="0" kern="120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/</a:t>
          </a:r>
          <a:r>
            <a:rPr lang="zh-CN" sz="2400" b="0" kern="120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解密</a:t>
          </a:r>
        </a:p>
      </dsp:txBody>
      <dsp:txXfrm>
        <a:off x="3208154" y="1125174"/>
        <a:ext cx="1606035" cy="963621"/>
      </dsp:txXfrm>
    </dsp:sp>
    <dsp:sp modelId="{A6964F29-3C04-4C7A-B9A5-97A5B02783F9}">
      <dsp:nvSpPr>
        <dsp:cNvPr id="0" name=""/>
        <dsp:cNvSpPr/>
      </dsp:nvSpPr>
      <dsp:spPr>
        <a:xfrm>
          <a:off x="4974794" y="1125174"/>
          <a:ext cx="1606035" cy="963621"/>
        </a:xfrm>
        <a:prstGeom prst="rect">
          <a:avLst/>
        </a:prstGeom>
        <a:noFill/>
        <a:ln w="38100" cap="flat" cmpd="thickThin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简化分析难度</a:t>
          </a:r>
        </a:p>
      </dsp:txBody>
      <dsp:txXfrm>
        <a:off x="4974794" y="1125174"/>
        <a:ext cx="1606035" cy="963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26309-65E2-4602-A944-B7ABE3C403F4}">
      <dsp:nvSpPr>
        <dsp:cNvPr id="0" name=""/>
        <dsp:cNvSpPr/>
      </dsp:nvSpPr>
      <dsp:spPr>
        <a:xfrm>
          <a:off x="3967" y="998412"/>
          <a:ext cx="3469110" cy="3469110"/>
        </a:xfrm>
        <a:prstGeom prst="ellipse">
          <a:avLst/>
        </a:prstGeom>
        <a:solidFill>
          <a:schemeClr val="bg1"/>
        </a:solidFill>
        <a:ln w="38100" cmpd="thickThin"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917" tIns="30480" rIns="190917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在加密时，向左分别旋转</a:t>
          </a:r>
          <a:r>
            <a:rPr lang="en-US" altLang="zh-CN" sz="2400" b="0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State</a:t>
          </a:r>
          <a:r>
            <a:rPr lang="zh-CN" altLang="en-US" sz="2400" b="0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的每一行</a:t>
          </a:r>
          <a:r>
            <a:rPr lang="en-US" altLang="zh-CN" sz="2400" b="0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0</a:t>
          </a:r>
          <a:r>
            <a:rPr lang="zh-CN" altLang="en-US" sz="2400" b="0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、</a:t>
          </a:r>
          <a:r>
            <a:rPr lang="en-US" altLang="zh-CN" sz="2400" b="0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1</a:t>
          </a:r>
          <a:r>
            <a:rPr lang="zh-CN" altLang="en-US" sz="2400" b="0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、</a:t>
          </a:r>
          <a:r>
            <a:rPr lang="en-US" altLang="zh-CN" sz="2400" b="0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2</a:t>
          </a:r>
          <a:r>
            <a:rPr lang="zh-CN" altLang="en-US" sz="2400" b="0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、</a:t>
          </a:r>
          <a:r>
            <a:rPr lang="en-US" altLang="zh-CN" sz="2400" b="0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3</a:t>
          </a:r>
          <a:r>
            <a:rPr lang="zh-CN" altLang="en-US" sz="2400" b="0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个字节 </a:t>
          </a:r>
          <a:endParaRPr lang="en-US" sz="2400" b="0" kern="1200" dirty="0">
            <a:solidFill>
              <a:schemeClr val="tx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512006" y="1506451"/>
        <a:ext cx="2453032" cy="2453032"/>
      </dsp:txXfrm>
    </dsp:sp>
    <dsp:sp modelId="{2E0DF5E8-50A1-47DC-996F-3FE76DF2ED05}">
      <dsp:nvSpPr>
        <dsp:cNvPr id="0" name=""/>
        <dsp:cNvSpPr/>
      </dsp:nvSpPr>
      <dsp:spPr>
        <a:xfrm>
          <a:off x="2779256" y="998412"/>
          <a:ext cx="3469110" cy="3469110"/>
        </a:xfrm>
        <a:prstGeom prst="ellipse">
          <a:avLst/>
        </a:prstGeom>
        <a:solidFill>
          <a:schemeClr val="bg1"/>
        </a:solidFill>
        <a:ln w="38100" cmpd="thickThin"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917" tIns="30480" rIns="190917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解密并反向</a:t>
          </a:r>
          <a:endParaRPr lang="en-US" sz="2400" b="0" kern="1200" dirty="0">
            <a:solidFill>
              <a:schemeClr val="tx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3287295" y="1506451"/>
        <a:ext cx="2453032" cy="2453032"/>
      </dsp:txXfrm>
    </dsp:sp>
    <dsp:sp modelId="{66B6830D-429A-4E9F-85FE-39DDD1D74DEA}">
      <dsp:nvSpPr>
        <dsp:cNvPr id="0" name=""/>
        <dsp:cNvSpPr/>
      </dsp:nvSpPr>
      <dsp:spPr>
        <a:xfrm>
          <a:off x="5554544" y="998412"/>
          <a:ext cx="3469110" cy="3469110"/>
        </a:xfrm>
        <a:prstGeom prst="ellipse">
          <a:avLst/>
        </a:prstGeom>
        <a:solidFill>
          <a:schemeClr val="bg1"/>
        </a:solidFill>
        <a:ln w="38100" cmpd="thickThin">
          <a:solidFill>
            <a:schemeClr val="accent5">
              <a:lumMod val="75000"/>
            </a:schemeClr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90917" tIns="30480" rIns="190917" bIns="3048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b="0" kern="12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将单个字节从一列移动到另一列，并在列上分散字节 </a:t>
          </a:r>
          <a:endParaRPr lang="en-US" sz="2400" b="0" kern="1200" dirty="0">
            <a:solidFill>
              <a:schemeClr val="tx1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6062583" y="1506451"/>
        <a:ext cx="2453032" cy="2453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59970-CC61-4727-9BDF-976855E7561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E7F07-FBFD-4640-8B4B-26998194D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01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A04B8-9F5E-4BF6-BDD6-D58FF5834A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15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79390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30659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89887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89230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1199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425417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69915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13488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29750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1192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A04B8-9F5E-4BF6-BDD6-D58FF5834A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25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2977850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434099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02168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12042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26118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606984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919575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84021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2748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0225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638673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71067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98652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5521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70536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1839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43EDA-DDB4-41D0-9C5A-6E2427A92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082C0-5AE1-48D0-8293-470FF42C2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B9CB4-47EF-4F4E-9E4D-FC785AE8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8695C-1886-4F45-9A2D-9BD5D015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7E6CD-8455-4855-9E7F-25E9244E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6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05BB6-6ECB-4228-8472-1A9F754F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A3522C-619B-4FA8-B3DE-E6F4AF186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5462F-EE65-4AB5-AF00-F3B130FF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6740D-C695-4CE6-A368-C4C3DF1D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D2642-5E27-4C89-A952-093DD0DB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24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2AE5C8-79C0-4872-B9FF-566E98E0B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74CC20-561A-4C89-AC86-196A3DD5D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18189-8228-4E77-ABE1-DE35949C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0DF44-7196-49C0-BB2F-281F4E44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AEBB2-5399-4DE0-B286-4BA94532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82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:\百度云\logo.png">
            <a:extLst>
              <a:ext uri="{FF2B5EF4-FFF2-40B4-BE49-F238E27FC236}">
                <a16:creationId xmlns:a16="http://schemas.microsoft.com/office/drawing/2014/main" id="{83F6A8A2-FF9B-438C-909B-81436AD035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7" y="120551"/>
            <a:ext cx="3989606" cy="74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7">
            <a:extLst>
              <a:ext uri="{FF2B5EF4-FFF2-40B4-BE49-F238E27FC236}">
                <a16:creationId xmlns:a16="http://schemas.microsoft.com/office/drawing/2014/main" id="{A7B21525-E6E1-4B63-B855-ACF439ACE3F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6291" y="5698630"/>
            <a:ext cx="4305647" cy="1038820"/>
            <a:chOff x="21924" y="3867150"/>
            <a:chExt cx="6134252" cy="127635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28F1D250-FAA7-4E27-9FE1-AE8D9FF46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24" y="3867150"/>
              <a:ext cx="6134252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5" descr="F:\百度云\logo.png">
              <a:extLst>
                <a:ext uri="{FF2B5EF4-FFF2-40B4-BE49-F238E27FC236}">
                  <a16:creationId xmlns:a16="http://schemas.microsoft.com/office/drawing/2014/main" id="{58390DBE-6E10-4C85-A37B-74E2CD608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1924" y="4125054"/>
              <a:ext cx="1410747" cy="299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78416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67F81-C18C-43D9-BAD0-458591BC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48D3F-4BC1-4DEC-A19D-78E5FD435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55324-D7EE-445D-A9FE-5BFA4413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B4F78-2EFC-49F3-9591-BDDC6F91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4DE78-A52B-4B98-AB11-A98F4FB4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4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95B7C-636C-4C40-887B-E5265CB1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18C88-CAE6-4C24-9321-0B9A9B8C8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57E8A-7835-4372-A199-C205AE07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60B93-E3F6-41AF-9DC3-BDAD0A01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0D62A-BB36-496F-846A-BD90D487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8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E5294-B81C-486D-8B89-0EBF6AA6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FC3ED-914C-47C4-8678-DAA786710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EE5E57-5268-4957-9175-12BAA8C6D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4F0181-B6E6-4428-9A81-DCF2059F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286804-DDAE-4B71-8FA8-41EDA296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BA6ED-061F-4406-8D70-C519E103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5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BC036-B597-4307-AE6B-737215AD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0C67E-272C-44F5-AA4B-992E9060A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46C5F2-A36D-4A93-AE48-BF5B58915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7A08AF-C699-443D-AEF1-885AFD492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D98048-3F62-46D5-BDFC-56CC640F7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91417-F9F1-4824-B25A-A9DB1247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852027-665B-4886-8D34-29FCCE70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FFC2B7-B4BC-492E-8C24-3D9B123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4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66A6F-9068-415E-B2BB-E3A1185E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6C1CCB-BAF5-4C19-A73A-D125D835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9FFE9E-0DD3-4B35-9716-0EA296EB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8C78E1-42F3-4AA8-A1DB-724038FD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4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6B1886-71E2-486D-A9F8-F4FCFE18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AADF3A-F3DA-45F4-9D27-7E696182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9E77A0-7F9A-45E8-8C1E-7F0AE3C1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17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BC340-A65D-4F00-8F37-F7BEC715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9C0E6-3B43-4EFE-A609-C125EA8B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5C42DC-5D00-476D-98E5-563D99485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36EBF2-3D0B-4B3A-87FC-AE763A5F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7BCA-7C06-4B12-B981-46AE3016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56A605-ACA5-45C3-BCE6-C822257C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0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3760F-9B49-4C14-9CC7-E754944D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8C7E37-6B96-400C-B560-CF03CEB18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D3F755-742C-432E-80D4-612705C7C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94397-A98B-4CC0-BD49-6C596563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3978AC-A597-4C92-A5E4-834651F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4887B-659B-4357-80CB-2116D0FB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D3F273-9107-4B80-9E33-36D28E66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6424A-7457-45D7-84DF-6544ACFA5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5207D-560D-4F8E-8C35-3780B54A5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0ED06-7E80-4895-A306-B8E31B657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3EBFC-1B83-4BF7-8A74-3D595E287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3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16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9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10FF7C29-EEE6-498F-A158-71CC586A9193}"/>
              </a:ext>
            </a:extLst>
          </p:cNvPr>
          <p:cNvSpPr txBox="1">
            <a:spLocks/>
          </p:cNvSpPr>
          <p:nvPr/>
        </p:nvSpPr>
        <p:spPr>
          <a:xfrm>
            <a:off x="862909" y="1817787"/>
            <a:ext cx="10163472" cy="1336477"/>
          </a:xfrm>
          <a:prstGeom prst="rect">
            <a:avLst/>
          </a:prstGeom>
        </p:spPr>
        <p:txBody>
          <a:bodyPr lIns="102835" tIns="51418" rIns="102835" bIns="51418" anchor="ctr"/>
          <a:lstStyle/>
          <a:p>
            <a:pPr algn="ctr" defTabSz="1028357">
              <a:lnSpc>
                <a:spcPct val="150000"/>
              </a:lnSpc>
              <a:defRPr/>
            </a:pPr>
            <a:r>
              <a:rPr lang="zh-CN" altLang="en-US" sz="4400" b="1" dirty="0">
                <a:latin typeface="黑体" pitchFamily="49" charset="-122"/>
                <a:ea typeface="黑体" pitchFamily="49" charset="-122"/>
              </a:rPr>
              <a:t>计算机系统与网络安全技术</a:t>
            </a:r>
            <a:br>
              <a:rPr lang="en-US" altLang="zh-CN" sz="4400" b="1" dirty="0">
                <a:latin typeface="黑体" pitchFamily="49" charset="-122"/>
                <a:ea typeface="黑体" pitchFamily="49" charset="-122"/>
                <a:cs typeface="+mj-cs"/>
              </a:rPr>
            </a:br>
            <a:r>
              <a:rPr lang="en-US" altLang="zh-CN" sz="3200" b="1" dirty="0">
                <a:latin typeface="Times New Roman" pitchFamily="18" charset="0"/>
                <a:ea typeface="+mj-ea"/>
                <a:cs typeface="Times New Roman" pitchFamily="18" charset="0"/>
              </a:rPr>
              <a:t>Technology of Computer System and Network Security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628896BA-A381-461E-A9C9-03C075505978}"/>
              </a:ext>
            </a:extLst>
          </p:cNvPr>
          <p:cNvSpPr txBox="1">
            <a:spLocks/>
          </p:cNvSpPr>
          <p:nvPr/>
        </p:nvSpPr>
        <p:spPr bwMode="auto">
          <a:xfrm>
            <a:off x="862908" y="4007202"/>
            <a:ext cx="10163473" cy="196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/>
          <a:p>
            <a:pPr algn="ctr" defTabSz="1028357">
              <a:lnSpc>
                <a:spcPct val="150000"/>
              </a:lnSpc>
              <a:defRPr/>
            </a:pPr>
            <a:r>
              <a:rPr lang="zh-CN" altLang="en-US" sz="28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牛伟纳</a:t>
            </a:r>
            <a:endParaRPr lang="en-US" altLang="zh-CN" sz="2800" kern="0" dirty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algn="ctr" defTabSz="1028357">
              <a:lnSpc>
                <a:spcPct val="150000"/>
              </a:lnSpc>
              <a:defRPr/>
            </a:pPr>
            <a:r>
              <a:rPr lang="zh-CN" altLang="en-US" sz="28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计算机科学与工程学院（网络空间安全学院）</a:t>
            </a:r>
            <a:endParaRPr lang="en-US" altLang="zh-CN" sz="2800" kern="0" dirty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algn="ctr" defTabSz="1028357">
              <a:lnSpc>
                <a:spcPct val="150000"/>
              </a:lnSpc>
              <a:defRPr/>
            </a:pPr>
            <a:fld id="{1BE3780E-E68A-4BB2-97C5-C52B8FB3E180}" type="datetime8">
              <a:rPr lang="zh-CN" altLang="en-US" sz="1688" kern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2022年9月17日9时42分</a:t>
            </a:fld>
            <a:endParaRPr lang="zh-CN" altLang="en-US" sz="1688" kern="0" dirty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数据加密标准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4360862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数据加密标准（</a:t>
            </a: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DES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）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56CF118E-8F20-4C8C-AC22-8FBF20DB2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35" y="2116020"/>
            <a:ext cx="10888445" cy="3610861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最广泛使用的加密方案  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1977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年由国家标准局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(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现为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NIST)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通过  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FIPS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PUB 46  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算法被称为数据加密算法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(DEA)  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Feistel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网络的微小变化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299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数据加密标准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735103-F27F-4DD1-BBEC-3941BF993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017" y="1571347"/>
            <a:ext cx="7695965" cy="4786649"/>
          </a:xfrm>
          <a:prstGeom prst="rect">
            <a:avLst/>
          </a:prstGeom>
        </p:spPr>
      </p:pic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574050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三重</a:t>
            </a: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DES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744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高级加密标准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2390834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算法综述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7A81BD-EB9F-4FDF-BC69-551AAC668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247" y="1305983"/>
            <a:ext cx="4839375" cy="5382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0257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高级加密标准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9543E6-DE52-46D5-83F3-B0BDDF999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790" y="1715894"/>
            <a:ext cx="6711726" cy="5082095"/>
          </a:xfrm>
          <a:prstGeom prst="rect">
            <a:avLst/>
          </a:prstGeom>
        </p:spPr>
      </p:pic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2390834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算法综述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7360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高级加密标准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349E82-BE04-445F-BB47-F0489FF41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362" y="1423506"/>
            <a:ext cx="8059275" cy="5153744"/>
          </a:xfrm>
          <a:prstGeom prst="rect">
            <a:avLst/>
          </a:prstGeom>
        </p:spPr>
      </p:pic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2390834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算法细节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673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高级加密标准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5424C3-DDC0-444C-97B8-0FE206FC3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915" y="1491969"/>
            <a:ext cx="8202170" cy="5134692"/>
          </a:xfrm>
          <a:prstGeom prst="rect">
            <a:avLst/>
          </a:prstGeom>
        </p:spPr>
      </p:pic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2390834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算法细节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497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高级加密标准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790329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行位移变换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graphicFrame>
        <p:nvGraphicFramePr>
          <p:cNvPr id="25" name="Content Placeholder 6">
            <a:extLst>
              <a:ext uri="{FF2B5EF4-FFF2-40B4-BE49-F238E27FC236}">
                <a16:creationId xmlns:a16="http://schemas.microsoft.com/office/drawing/2014/main" id="{2D820062-F0DA-4329-9C2E-36BA6A058E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0078579"/>
              </p:ext>
            </p:extLst>
          </p:nvPr>
        </p:nvGraphicFramePr>
        <p:xfrm>
          <a:off x="1582188" y="1423506"/>
          <a:ext cx="9027623" cy="5465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55598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高级加密标准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790330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列混淆变换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A4E0EA15-628E-42CB-899B-F5E5180B0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35" y="2116020"/>
            <a:ext cx="10888445" cy="3610861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解密对每一列分别进行反向操作  </a:t>
            </a:r>
          </a:p>
          <a:p>
            <a:pPr marL="457200" lvl="1" indent="-457200" algn="just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将每个字节映射到一个新值，该值是列中所有四个字节的函数  </a:t>
            </a:r>
          </a:p>
          <a:p>
            <a:pPr marL="457200" lvl="1" indent="-457200" algn="just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有限域上方程的使用  </a:t>
            </a:r>
          </a:p>
          <a:p>
            <a:pPr marL="457200" lvl="1" indent="-457200" algn="just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在列中提供良好的字节混合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486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高级加密标准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3154314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轮密钥加变换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A4E0EA15-628E-42CB-899B-F5E5180B0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86" y="2305953"/>
            <a:ext cx="10888445" cy="2322815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简单地使用扩展密钥位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XOR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状态  </a:t>
            </a:r>
          </a:p>
          <a:p>
            <a:pPr marL="457200" lvl="1" indent="-457200" algn="just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免除圆密钥扩展和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AES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其他阶段复杂性的安全性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085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流密码和</a:t>
            </a: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RC4</a:t>
            </a:r>
            <a:endParaRPr lang="zh-CN" altLang="en-US" sz="3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053483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黑体" panose="02010609060101010101" pitchFamily="49" charset="-122"/>
              </a:rPr>
              <a:t>流密码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17762846-578A-4EA0-84C8-D8198DAAA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777" y="2110644"/>
            <a:ext cx="10888445" cy="3349123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连续地处理输入元素</a:t>
            </a:r>
            <a:endParaRPr lang="en-US" altLang="zh-CN" sz="2800" dirty="0">
              <a:solidFill>
                <a:srgbClr val="00000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伪随机位发生器的密钥输入</a:t>
            </a:r>
            <a:endParaRPr lang="en-US" altLang="zh-CN" sz="2800" dirty="0">
              <a:solidFill>
                <a:srgbClr val="00000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  <a:p>
            <a:pPr marL="1395412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产生像数字一样的随机流  </a:t>
            </a:r>
          </a:p>
          <a:p>
            <a:pPr marL="1395412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在不知道输入键的情况下无法预测  </a:t>
            </a:r>
          </a:p>
          <a:p>
            <a:pPr marL="1395412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使用明文字节的异或键流输出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434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11" y="1505260"/>
            <a:ext cx="3729038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文本框 8"/>
          <p:cNvSpPr txBox="1">
            <a:spLocks noChangeArrowheads="1"/>
          </p:cNvSpPr>
          <p:nvPr/>
        </p:nvSpPr>
        <p:spPr bwMode="auto">
          <a:xfrm>
            <a:off x="3794858" y="2584336"/>
            <a:ext cx="15525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rgbClr val="EEE9D7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rPr>
              <a:t>目</a:t>
            </a:r>
            <a:endParaRPr lang="en-US" altLang="zh-CN" sz="4800" dirty="0">
              <a:solidFill>
                <a:srgbClr val="EEE9D7"/>
              </a:solidFill>
              <a:latin typeface="禹卫书法行书简体&#10;" panose="02000603000000000000" pitchFamily="2" charset="-122"/>
              <a:ea typeface="禹卫书法行书简体&#10;" panose="02000603000000000000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rgbClr val="EEE9D7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rPr>
              <a:t>录</a:t>
            </a:r>
          </a:p>
        </p:txBody>
      </p:sp>
      <p:pic>
        <p:nvPicPr>
          <p:cNvPr id="18436" name="图片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87650">
            <a:off x="1310423" y="1213160"/>
            <a:ext cx="88582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图片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195313">
            <a:off x="5503804" y="3344379"/>
            <a:ext cx="11160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图片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24" y="3475347"/>
            <a:ext cx="23241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1">
            <a:extLst>
              <a:ext uri="{FF2B5EF4-FFF2-40B4-BE49-F238E27FC236}">
                <a16:creationId xmlns:a16="http://schemas.microsoft.com/office/drawing/2014/main" id="{C310436F-F7BD-4308-A750-04769E00C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715" y="1672870"/>
            <a:ext cx="6050407" cy="3740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章：对称加密和消息机密性</a:t>
            </a:r>
            <a:endParaRPr lang="en-US" altLang="zh-CN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对称加密原理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数据加密标准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高级加密标准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流密码和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RC4</a:t>
            </a:r>
          </a:p>
          <a:p>
            <a:pPr lvl="1">
              <a:lnSpc>
                <a:spcPct val="120000"/>
              </a:lnSpc>
            </a:pP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分组密码的工作模式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密钥分发</a:t>
            </a:r>
            <a:endParaRPr lang="en-US" altLang="zh-CN" sz="2400" b="1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流密码和</a:t>
            </a: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RC4</a:t>
            </a:r>
            <a:endParaRPr lang="zh-CN" altLang="en-US" sz="3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053483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黑体" panose="02010609060101010101" pitchFamily="49" charset="-122"/>
              </a:rPr>
              <a:t>流密码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5B3730-1909-4A4E-8ECF-CF43D90F0B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357" y="1875539"/>
            <a:ext cx="9517286" cy="42663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8034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流密码和</a:t>
            </a: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RC4</a:t>
            </a:r>
            <a:endParaRPr lang="zh-CN" altLang="en-US" sz="3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25A03A-88DD-4B66-A931-FFBDC3171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9952" y="1715894"/>
            <a:ext cx="7159402" cy="5089313"/>
          </a:xfrm>
          <a:prstGeom prst="rect">
            <a:avLst/>
          </a:prstGeom>
        </p:spPr>
      </p:pic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452752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RC4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算法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1833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分组密码的工作模式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4304765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分组密码的工作模式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394F61-A101-488C-9FF3-3CFC8AD5A2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2291" y="2062124"/>
            <a:ext cx="9567417" cy="39322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10827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分组密码的工作模式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4654776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电子密码本模式（</a:t>
            </a: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ECB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）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27756274-A9EC-4B5B-B62F-C3AB5C0D2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00" y="2110644"/>
            <a:ext cx="10262586" cy="4139236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简单的模式  </a:t>
            </a:r>
          </a:p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明文每次处理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位，每个块使用相同的密钥加密  </a:t>
            </a:r>
          </a:p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之所以使用“码本”，是因为明文的每个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位块都有一个唯一的密文  </a:t>
            </a:r>
          </a:p>
          <a:p>
            <a:pPr marL="1395412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对于长消息不安全，因为重复的明文会出现在重复的密文中  </a:t>
            </a:r>
          </a:p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为了克服安全缺陷，需要一种技术，即相同的明文块如果重复，将产生不同的密文块 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592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分组密码的工作模式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AE7F0B-E112-44AD-AF73-10522B1D9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968" y="1715894"/>
            <a:ext cx="7078063" cy="4982270"/>
          </a:xfrm>
          <a:prstGeom prst="rect">
            <a:avLst/>
          </a:prstGeom>
        </p:spPr>
      </p:pic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3917794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黑体" panose="02010609060101010101" pitchFamily="49" charset="-122"/>
              </a:rPr>
              <a:t>密码分组链接模式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1582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分组密码的工作模式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A5BDFE-BEB9-46F4-BAF0-90FF2FB3A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394" y="1715894"/>
            <a:ext cx="6952517" cy="5086552"/>
          </a:xfrm>
          <a:prstGeom prst="rect">
            <a:avLst/>
          </a:prstGeom>
        </p:spPr>
      </p:pic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3180946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黑体" panose="02010609060101010101" pitchFamily="49" charset="-122"/>
              </a:rPr>
              <a:t>密码反馈模式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133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分组密码的工作模式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9D565F-E563-4CC5-BED5-F99FFA438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191" y="1505290"/>
            <a:ext cx="7367617" cy="5239858"/>
          </a:xfrm>
          <a:prstGeom prst="rect">
            <a:avLst/>
          </a:prstGeom>
        </p:spPr>
      </p:pic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2781451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黑体" panose="02010609060101010101" pitchFamily="49" charset="-122"/>
              </a:rPr>
              <a:t>计数器模式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486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密钥分发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426345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密钥分发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7A49FAE0-AD44-4D80-921A-43C58C629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07" y="2061970"/>
            <a:ext cx="10262586" cy="4250053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将密钥交付给希望交换数据而不允许他人看到密钥双方的方法  </a:t>
            </a:r>
          </a:p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双方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(A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B)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可以通过以下方式实现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: </a:t>
            </a:r>
          </a:p>
          <a:p>
            <a:pPr marL="1395412" lvl="2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可以选择一个密钥并将其物理地交付给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B </a:t>
            </a:r>
          </a:p>
          <a:p>
            <a:pPr marL="1395412" lvl="2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第三方可以选择密钥并将其实际交付给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B </a:t>
            </a:r>
          </a:p>
          <a:p>
            <a:pPr marL="1395412" lvl="2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如果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以前和最近使用了一个密钥，其中一方可以将使用旧密钥加密的新密钥传输给另一方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  <a:p>
            <a:pPr marL="1395412" lvl="2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如果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各自有一个到第三方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的加密连接，那么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C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可以在加密链接上向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B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交付一个密钥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4172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密钥分发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404A85-4C6E-4EDC-8384-886D8B1F4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9524" y="1430639"/>
            <a:ext cx="8812951" cy="5427361"/>
          </a:xfrm>
          <a:prstGeom prst="rect">
            <a:avLst/>
          </a:prstGeom>
        </p:spPr>
      </p:pic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426345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密钥分发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021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对称加密原理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417467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对称加密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85B9897A-2C2A-479F-AAD3-B94D6255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2090720"/>
            <a:ext cx="10888445" cy="3519967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也作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:  </a:t>
            </a:r>
          </a:p>
          <a:p>
            <a:pPr marL="1395412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传统的加密  </a:t>
            </a:r>
          </a:p>
          <a:p>
            <a:pPr marL="1395412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秘钥加密或单密钥加密  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这是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20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世纪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70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年代公钥加密之前的唯一选择  </a:t>
            </a:r>
          </a:p>
          <a:p>
            <a:pPr marL="1395412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仍然是最广泛使用的替代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937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14">
            <a:extLst>
              <a:ext uri="{FF2B5EF4-FFF2-40B4-BE49-F238E27FC236}">
                <a16:creationId xmlns:a16="http://schemas.microsoft.com/office/drawing/2014/main" id="{A94BEA51-458D-4E7A-A651-0EB96E825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584" y="3474709"/>
            <a:ext cx="2262387" cy="82575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noFill/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50000"/>
              </a:lnSpc>
              <a:spcAft>
                <a:spcPct val="35000"/>
              </a:spcAft>
            </a:pPr>
            <a:r>
              <a:rPr lang="zh-CN" altLang="en-US" sz="28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   </a:t>
            </a:r>
            <a:r>
              <a:rPr lang="zh-CN" altLang="en-US" sz="2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明文</a:t>
            </a:r>
            <a:endParaRPr lang="en-US" altLang="zh-CN" sz="24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  <a:p>
            <a:pPr algn="ctr">
              <a:lnSpc>
                <a:spcPct val="50000"/>
              </a:lnSpc>
              <a:spcAft>
                <a:spcPct val="35000"/>
              </a:spcAft>
            </a:pPr>
            <a:r>
              <a:rPr lang="zh-CN" altLang="en-US" sz="2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（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plaintext</a:t>
            </a:r>
            <a:r>
              <a:rPr lang="zh-CN" altLang="en-US" sz="2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）</a:t>
            </a:r>
            <a:endParaRPr lang="en-US" altLang="zh-CN" sz="24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7" name="Freeform 14">
            <a:extLst>
              <a:ext uri="{FF2B5EF4-FFF2-40B4-BE49-F238E27FC236}">
                <a16:creationId xmlns:a16="http://schemas.microsoft.com/office/drawing/2014/main" id="{2503EE30-2100-45A0-9351-DDF5421FC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4918" y="2871919"/>
            <a:ext cx="3774440" cy="821282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noFill/>
          <a:ln w="55000" cmpd="thickThin">
            <a:noFill/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60000"/>
              </a:lnSpc>
              <a:spcAft>
                <a:spcPct val="35000"/>
              </a:spcAft>
            </a:pPr>
            <a:r>
              <a:rPr lang="zh-CN" altLang="en-US" sz="2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   加密算法</a:t>
            </a:r>
            <a:endParaRPr lang="en-US" altLang="zh-CN" sz="24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  <a:p>
            <a:pPr algn="ctr">
              <a:lnSpc>
                <a:spcPct val="60000"/>
              </a:lnSpc>
              <a:spcAft>
                <a:spcPct val="35000"/>
              </a:spcAft>
            </a:pPr>
            <a:r>
              <a:rPr lang="zh-CN" altLang="en-US" sz="2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（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encryption algorithm</a:t>
            </a:r>
            <a:r>
              <a:rPr lang="zh-CN" altLang="en-US" sz="2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）</a:t>
            </a:r>
            <a:endParaRPr lang="en-US" altLang="zh-CN" sz="24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8" name="Freeform 14">
            <a:extLst>
              <a:ext uri="{FF2B5EF4-FFF2-40B4-BE49-F238E27FC236}">
                <a16:creationId xmlns:a16="http://schemas.microsoft.com/office/drawing/2014/main" id="{73845A7D-5A8D-4024-ABC4-46EEB46F0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7748" y="1715894"/>
            <a:ext cx="2506228" cy="821283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noFill/>
          <a:ln w="55000" cmpd="thickThin">
            <a:noFill/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60000"/>
              </a:lnSpc>
              <a:spcAft>
                <a:spcPct val="35000"/>
              </a:spcAft>
            </a:pPr>
            <a:r>
              <a:rPr lang="zh-CN" altLang="en-US" sz="2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  密钥</a:t>
            </a:r>
            <a:endParaRPr lang="en-US" altLang="zh-CN" sz="24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  <a:p>
            <a:pPr algn="ctr">
              <a:lnSpc>
                <a:spcPct val="60000"/>
              </a:lnSpc>
              <a:spcAft>
                <a:spcPct val="35000"/>
              </a:spcAft>
            </a:pPr>
            <a:r>
              <a:rPr lang="zh-CN" altLang="en-US" sz="2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（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secret key</a:t>
            </a:r>
            <a:r>
              <a:rPr lang="zh-CN" altLang="en-US" sz="2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）</a:t>
            </a:r>
            <a:endParaRPr lang="en-US" altLang="zh-CN" sz="24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C0804AF3-148A-4444-9FD0-8D2355B4C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3305" y="3474708"/>
            <a:ext cx="2440086" cy="82575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noFill/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60000"/>
              </a:lnSpc>
              <a:spcAft>
                <a:spcPct val="35000"/>
              </a:spcAft>
            </a:pPr>
            <a:r>
              <a:rPr lang="zh-CN" altLang="en-US" sz="2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   密文</a:t>
            </a:r>
            <a:endParaRPr lang="en-US" altLang="zh-CN" sz="24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  <a:p>
            <a:pPr algn="ctr">
              <a:lnSpc>
                <a:spcPct val="60000"/>
              </a:lnSpc>
              <a:spcAft>
                <a:spcPct val="35000"/>
              </a:spcAft>
            </a:pPr>
            <a:r>
              <a:rPr lang="zh-CN" altLang="en-US" sz="2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（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ciphertext</a:t>
            </a:r>
            <a:r>
              <a:rPr lang="zh-CN" altLang="en-US" sz="2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）</a:t>
            </a:r>
            <a:endParaRPr lang="en-US" altLang="zh-CN" sz="24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30" name="Freeform 14">
            <a:extLst>
              <a:ext uri="{FF2B5EF4-FFF2-40B4-BE49-F238E27FC236}">
                <a16:creationId xmlns:a16="http://schemas.microsoft.com/office/drawing/2014/main" id="{420D0C5A-DF4E-49A9-A930-852E91A1F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159" y="4258123"/>
            <a:ext cx="3774440" cy="821282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noFill/>
          <a:ln w="55000" cmpd="thickThin">
            <a:noFill/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60000"/>
              </a:lnSpc>
              <a:spcAft>
                <a:spcPct val="35000"/>
              </a:spcAft>
            </a:pPr>
            <a:r>
              <a:rPr lang="zh-CN" altLang="en-US" sz="2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   解密算法</a:t>
            </a:r>
            <a:endParaRPr lang="en-US" altLang="zh-CN" sz="24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  <a:p>
            <a:pPr algn="ctr">
              <a:lnSpc>
                <a:spcPct val="60000"/>
              </a:lnSpc>
              <a:spcAft>
                <a:spcPct val="35000"/>
              </a:spcAft>
            </a:pPr>
            <a:r>
              <a:rPr lang="zh-CN" altLang="en-US" sz="2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（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decryption algorithm</a:t>
            </a:r>
            <a:r>
              <a:rPr lang="zh-CN" altLang="en-US" sz="2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）</a:t>
            </a:r>
            <a:endParaRPr lang="en-US" altLang="zh-CN" sz="24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09859D2-1128-4A45-A0D1-4D76D82AF20D}"/>
              </a:ext>
            </a:extLst>
          </p:cNvPr>
          <p:cNvCxnSpPr>
            <a:cxnSpLocks/>
          </p:cNvCxnSpPr>
          <p:nvPr/>
        </p:nvCxnSpPr>
        <p:spPr>
          <a:xfrm>
            <a:off x="3927710" y="3745346"/>
            <a:ext cx="4795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2138A22-8693-48DA-8CC0-3C5B27A90BDF}"/>
              </a:ext>
            </a:extLst>
          </p:cNvPr>
          <p:cNvCxnSpPr>
            <a:cxnSpLocks/>
          </p:cNvCxnSpPr>
          <p:nvPr/>
        </p:nvCxnSpPr>
        <p:spPr>
          <a:xfrm flipH="1">
            <a:off x="3927710" y="4090786"/>
            <a:ext cx="4795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FDAC8AE-21EF-4B01-BF5D-F3D9E2760740}"/>
              </a:ext>
            </a:extLst>
          </p:cNvPr>
          <p:cNvCxnSpPr>
            <a:cxnSpLocks/>
          </p:cNvCxnSpPr>
          <p:nvPr/>
        </p:nvCxnSpPr>
        <p:spPr>
          <a:xfrm>
            <a:off x="6300862" y="2477660"/>
            <a:ext cx="0" cy="39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4304765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对称加密的基本成分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32" name="Freeform 14">
            <a:extLst>
              <a:ext uri="{FF2B5EF4-FFF2-40B4-BE49-F238E27FC236}">
                <a16:creationId xmlns:a16="http://schemas.microsoft.com/office/drawing/2014/main" id="{E3295C80-D4A5-47D2-B9FC-9EA022F9A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3886" y="5524224"/>
            <a:ext cx="2506228" cy="821283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noFill/>
          <a:ln w="55000" cmpd="thickThin">
            <a:noFill/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60000"/>
              </a:lnSpc>
              <a:spcAft>
                <a:spcPct val="35000"/>
              </a:spcAft>
            </a:pPr>
            <a:r>
              <a:rPr lang="zh-CN" altLang="en-US" sz="2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  密钥</a:t>
            </a:r>
            <a:endParaRPr lang="en-US" altLang="zh-CN" sz="24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  <a:p>
            <a:pPr algn="ctr">
              <a:lnSpc>
                <a:spcPct val="60000"/>
              </a:lnSpc>
              <a:spcAft>
                <a:spcPct val="35000"/>
              </a:spcAft>
            </a:pPr>
            <a:r>
              <a:rPr lang="zh-CN" altLang="en-US" sz="2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（</a:t>
            </a:r>
            <a:r>
              <a:rPr lang="en-US" altLang="zh-CN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secret key</a:t>
            </a:r>
            <a:r>
              <a:rPr lang="zh-CN" altLang="en-US" sz="24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Lucida Sans Unicode" panose="020B0602030504020204" pitchFamily="34" charset="0"/>
                <a:sym typeface="Lucida Sans Unicode" panose="020B0602030504020204" pitchFamily="34" charset="0"/>
              </a:rPr>
              <a:t>）</a:t>
            </a:r>
            <a:endParaRPr lang="en-US" altLang="zh-CN" sz="24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3DE1FC0-24AC-4958-BCC6-0C556E0488B9}"/>
              </a:ext>
            </a:extLst>
          </p:cNvPr>
          <p:cNvCxnSpPr>
            <a:cxnSpLocks/>
          </p:cNvCxnSpPr>
          <p:nvPr/>
        </p:nvCxnSpPr>
        <p:spPr>
          <a:xfrm flipV="1">
            <a:off x="6446500" y="4964450"/>
            <a:ext cx="0" cy="394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标题 2">
            <a:extLst>
              <a:ext uri="{FF2B5EF4-FFF2-40B4-BE49-F238E27FC236}">
                <a16:creationId xmlns:a16="http://schemas.microsoft.com/office/drawing/2014/main" id="{3288BBD9-22EE-4355-933B-EA623408B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对称加密原理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323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对称加密原理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799207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编码密码学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84B1F22-DCA0-4387-9936-993CE783D4DB}"/>
              </a:ext>
            </a:extLst>
          </p:cNvPr>
          <p:cNvGrpSpPr/>
          <p:nvPr/>
        </p:nvGrpSpPr>
        <p:grpSpPr>
          <a:xfrm>
            <a:off x="1045759" y="2078348"/>
            <a:ext cx="10495211" cy="4038368"/>
            <a:chOff x="1070800" y="2043912"/>
            <a:chExt cx="10064970" cy="4366123"/>
          </a:xfrm>
        </p:grpSpPr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9D403DD2-CE70-4095-913D-73254DCB7F7D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070800" y="2043912"/>
              <a:ext cx="3240000" cy="4366123"/>
            </a:xfrm>
            <a:prstGeom prst="rect">
              <a:avLst/>
            </a:prstGeom>
            <a:ln w="31750" cmpd="thickThin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numCol="1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lvl="1" indent="-342900">
                <a:lnSpc>
                  <a:spcPct val="150000"/>
                </a:lnSpc>
                <a:spcBef>
                  <a:spcPts val="432"/>
                </a:spcBef>
                <a:buClr>
                  <a:schemeClr val="accent6">
                    <a:lumMod val="60000"/>
                    <a:lumOff val="40000"/>
                  </a:schemeClr>
                </a:buClr>
                <a:buSzPct val="80000"/>
                <a:buFont typeface="Wingdings" pitchFamily="33" charset="2"/>
                <a:buChar char=""/>
                <a:defRPr/>
              </a:pPr>
              <a:r>
                <a: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rPr>
                <a:t>用于将明文转换为密文的操作类型  </a:t>
              </a:r>
            </a:p>
            <a:p>
              <a:pPr marL="800100" lvl="2" indent="-342900">
                <a:lnSpc>
                  <a:spcPct val="150000"/>
                </a:lnSpc>
                <a:spcBef>
                  <a:spcPts val="432"/>
                </a:spcBef>
                <a:buClr>
                  <a:schemeClr val="accent5">
                    <a:lumMod val="60000"/>
                    <a:lumOff val="40000"/>
                  </a:schemeClr>
                </a:buClr>
                <a:buSzPct val="80000"/>
                <a:buFont typeface="Wingdings" pitchFamily="33" charset="2"/>
                <a:buChar char=""/>
                <a:defRPr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替换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——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将明文中的每个元素映射到另一个元素  </a:t>
              </a:r>
            </a:p>
            <a:p>
              <a:pPr marL="800100" lvl="2" indent="-342900">
                <a:lnSpc>
                  <a:spcPct val="150000"/>
                </a:lnSpc>
                <a:spcBef>
                  <a:spcPts val="432"/>
                </a:spcBef>
                <a:buClr>
                  <a:schemeClr val="accent5">
                    <a:lumMod val="60000"/>
                    <a:lumOff val="40000"/>
                  </a:schemeClr>
                </a:buClr>
                <a:buSzPct val="80000"/>
                <a:buFont typeface="Wingdings" pitchFamily="33" charset="2"/>
                <a:buChar char=""/>
                <a:defRPr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换位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——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重新排列明文中的元素 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7B881E52-2423-4C9B-B78B-9677F7C8186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445006" y="2043912"/>
              <a:ext cx="3240000" cy="4366123"/>
            </a:xfrm>
            <a:prstGeom prst="rect">
              <a:avLst/>
            </a:prstGeom>
            <a:ln w="31750" cmpd="thickThin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numCol="1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lvl="1" indent="-342900">
                <a:lnSpc>
                  <a:spcPct val="150000"/>
                </a:lnSpc>
                <a:spcBef>
                  <a:spcPts val="432"/>
                </a:spcBef>
                <a:buClr>
                  <a:schemeClr val="accent6">
                    <a:lumMod val="60000"/>
                    <a:lumOff val="40000"/>
                  </a:schemeClr>
                </a:buClr>
                <a:buSzPct val="80000"/>
                <a:buFont typeface="Wingdings" pitchFamily="33" charset="2"/>
                <a:buChar char=""/>
                <a:defRPr/>
              </a:pPr>
              <a:r>
                <a: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rPr>
                <a:t>使用的键数  </a:t>
              </a:r>
            </a:p>
            <a:p>
              <a:pPr marL="800100" lvl="2" indent="-342900">
                <a:lnSpc>
                  <a:spcPct val="150000"/>
                </a:lnSpc>
                <a:spcBef>
                  <a:spcPts val="432"/>
                </a:spcBef>
                <a:buClr>
                  <a:schemeClr val="accent5">
                    <a:lumMod val="60000"/>
                    <a:lumOff val="40000"/>
                  </a:schemeClr>
                </a:buClr>
                <a:buSzPct val="80000"/>
                <a:buFont typeface="Wingdings" pitchFamily="33" charset="2"/>
                <a:buChar char=""/>
                <a:defRPr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发送方和接收方使用相同的密钥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对称  </a:t>
              </a:r>
            </a:p>
            <a:p>
              <a:pPr marL="800100" lvl="2" indent="-342900">
                <a:lnSpc>
                  <a:spcPct val="150000"/>
                </a:lnSpc>
                <a:spcBef>
                  <a:spcPts val="432"/>
                </a:spcBef>
                <a:buClr>
                  <a:schemeClr val="accent5">
                    <a:lumMod val="60000"/>
                    <a:lumOff val="40000"/>
                  </a:schemeClr>
                </a:buClr>
                <a:buSzPct val="80000"/>
                <a:buFont typeface="Wingdings" pitchFamily="33" charset="2"/>
                <a:buChar char=""/>
                <a:defRPr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发送方和接收方各自使用不同的密钥</a:t>
              </a:r>
              <a:r>
                <a:rPr lang="en-US" altLang="zh-CN" dirty="0">
                  <a:latin typeface="黑体" panose="02010609060101010101" pitchFamily="49" charset="-122"/>
                  <a:ea typeface="黑体" panose="02010609060101010101" pitchFamily="49" charset="-122"/>
                </a:rPr>
                <a:t>—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非对称的 </a:t>
              </a:r>
              <a:endParaRPr lang="en-US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E45371B2-4C24-42A0-A2AA-FAE51926B72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819212" y="2043912"/>
              <a:ext cx="3316558" cy="4366123"/>
            </a:xfrm>
            <a:prstGeom prst="rect">
              <a:avLst/>
            </a:prstGeom>
            <a:ln w="31750" cmpd="thickThin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numCol="1" anchor="t" anchorCtr="0" compatLnSpc="1">
              <a:prstTxWarp prst="textNoShape">
                <a:avLst/>
              </a:prstTxWarp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>
                <a:lnSpc>
                  <a:spcPct val="150000"/>
                </a:lnSpc>
                <a:spcBef>
                  <a:spcPts val="432"/>
                </a:spcBef>
                <a:buClr>
                  <a:schemeClr val="accent6">
                    <a:lumMod val="60000"/>
                    <a:lumOff val="40000"/>
                  </a:schemeClr>
                </a:buClr>
                <a:buNone/>
                <a:defRPr/>
              </a:pPr>
              <a:endParaRPr lang="en-US" altLang="zh-CN" sz="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342900" lvl="1" indent="-342900">
                <a:lnSpc>
                  <a:spcPct val="150000"/>
                </a:lnSpc>
                <a:spcBef>
                  <a:spcPts val="432"/>
                </a:spcBef>
                <a:buClr>
                  <a:schemeClr val="accent6">
                    <a:lumMod val="60000"/>
                    <a:lumOff val="40000"/>
                  </a:schemeClr>
                </a:buClr>
                <a:buSzPct val="80000"/>
                <a:buFont typeface="Wingdings" pitchFamily="33" charset="2"/>
                <a:buChar char=""/>
                <a:defRPr/>
              </a:pPr>
              <a:r>
                <a: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rPr>
                <a:t>处理明文的方式  </a:t>
              </a:r>
            </a:p>
            <a:p>
              <a:pPr marL="342900" lvl="1" indent="-342900">
                <a:lnSpc>
                  <a:spcPct val="150000"/>
                </a:lnSpc>
                <a:spcBef>
                  <a:spcPts val="432"/>
                </a:spcBef>
                <a:buClr>
                  <a:schemeClr val="accent5">
                    <a:lumMod val="60000"/>
                    <a:lumOff val="40000"/>
                  </a:schemeClr>
                </a:buClr>
                <a:buSzPct val="80000"/>
                <a:buFont typeface="Wingdings" pitchFamily="33" charset="2"/>
                <a:buChar char=""/>
                <a:defRPr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块密码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——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处理一次输入一个元素块  </a:t>
              </a:r>
            </a:p>
            <a:p>
              <a:pPr marL="342900" lvl="1" indent="-342900">
                <a:lnSpc>
                  <a:spcPct val="150000"/>
                </a:lnSpc>
                <a:spcBef>
                  <a:spcPts val="432"/>
                </a:spcBef>
                <a:buClr>
                  <a:schemeClr val="accent5">
                    <a:lumMod val="60000"/>
                    <a:lumOff val="40000"/>
                  </a:schemeClr>
                </a:buClr>
                <a:buSzPct val="80000"/>
                <a:buFont typeface="Wingdings" pitchFamily="33" charset="2"/>
                <a:buChar char=""/>
                <a:defRPr/>
              </a:pP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流密码</a:t>
              </a:r>
              <a:r>
                <a: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——</a:t>
              </a:r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连续处理输入元素 </a:t>
              </a:r>
              <a:endParaRPr lang="en-US" sz="20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5019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对称加密原理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2390834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密码分析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540C40-4823-4BC2-8D57-765B3C3AC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6560" y="1957243"/>
            <a:ext cx="8378880" cy="42620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7314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对称加密原理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4317288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计算机安全加密方案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E93CBBE6-6748-437C-9FA8-A5960EA96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2090720"/>
            <a:ext cx="10888445" cy="3324659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加密在计算上是安全的，如果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:  </a:t>
            </a:r>
          </a:p>
          <a:p>
            <a:pPr marL="1395412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破译密码的代价超过了信息的价值  </a:t>
            </a:r>
          </a:p>
          <a:p>
            <a:pPr marL="1395412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破解密码所需的时间超过了信息的使用寿命  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通常很难估计需要多少努力才能打破  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可以估计暴力攻击的时间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成本 </a:t>
            </a:r>
            <a:endParaRPr lang="zh-CN" altLang="en-US" sz="2400" dirty="0">
              <a:solidFill>
                <a:srgbClr val="00000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3835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对称加密原理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2A178FF-B226-402B-B47B-04CEE6EF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194" y="1642369"/>
            <a:ext cx="3706414" cy="5031942"/>
          </a:xfrm>
          <a:prstGeom prst="rect">
            <a:avLst/>
          </a:prstGeom>
        </p:spPr>
      </p:pic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3207579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分组密码结构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077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对称加密原理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3207579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分组密码结构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7C89189F-683F-40C1-8A1C-F5BDC9E6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875539"/>
            <a:ext cx="10888445" cy="4880368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块密码结构对称块密码包括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:  </a:t>
            </a:r>
          </a:p>
          <a:p>
            <a:pPr marL="1395412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一系列的回合  </a:t>
            </a:r>
          </a:p>
          <a:p>
            <a:pPr marL="1395412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用键控制替换和排列  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参数及设计特点</a:t>
            </a:r>
            <a:r>
              <a:rPr lang="en-US" altLang="zh-CN" sz="2800" dirty="0">
                <a:solidFill>
                  <a:srgbClr val="000000"/>
                </a:solidFill>
                <a:latin typeface="+mn-lt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: 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000000"/>
              </a:solidFill>
              <a:latin typeface="+mn-lt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  <p:graphicFrame>
        <p:nvGraphicFramePr>
          <p:cNvPr id="25" name="图示 24">
            <a:extLst>
              <a:ext uri="{FF2B5EF4-FFF2-40B4-BE49-F238E27FC236}">
                <a16:creationId xmlns:a16="http://schemas.microsoft.com/office/drawing/2014/main" id="{4DB34631-6AF8-4D5F-B2F0-BC0CF3CE3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709237"/>
              </p:ext>
            </p:extLst>
          </p:nvPr>
        </p:nvGraphicFramePr>
        <p:xfrm>
          <a:off x="2084827" y="4465469"/>
          <a:ext cx="8022345" cy="2089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0736127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831</Words>
  <Application>Microsoft Office PowerPoint</Application>
  <PresentationFormat>宽屏</PresentationFormat>
  <Paragraphs>166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等线 Light</vt:lpstr>
      <vt:lpstr>黑体</vt:lpstr>
      <vt:lpstr>禹卫书法行书简体
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YLJ</dc:creator>
  <cp:lastModifiedBy>NWN</cp:lastModifiedBy>
  <cp:revision>16</cp:revision>
  <dcterms:created xsi:type="dcterms:W3CDTF">2022-07-07T11:31:13Z</dcterms:created>
  <dcterms:modified xsi:type="dcterms:W3CDTF">2022-09-17T13:46:11Z</dcterms:modified>
</cp:coreProperties>
</file>