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tags/tag6.xml" ContentType="application/vnd.openxmlformats-officedocument.presentationml.tags+xml"/>
  <Override PartName="/ppt/notesSlides/notesSlide8.xml" ContentType="application/vnd.openxmlformats-officedocument.presentationml.notesSlide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9.xml" ContentType="application/vnd.openxmlformats-officedocument.presentationml.tags+xml"/>
  <Override PartName="/ppt/notesSlides/notesSlide11.xml" ContentType="application/vnd.openxmlformats-officedocument.presentationml.notesSlide+xml"/>
  <Override PartName="/ppt/tags/tag10.xml" ContentType="application/vnd.openxmlformats-officedocument.presentationml.tags+xml"/>
  <Override PartName="/ppt/notesSlides/notesSlide12.xml" ContentType="application/vnd.openxmlformats-officedocument.presentationml.notesSlide+xml"/>
  <Override PartName="/ppt/tags/tag11.xml" ContentType="application/vnd.openxmlformats-officedocument.presentationml.tags+xml"/>
  <Override PartName="/ppt/notesSlides/notesSlide13.xml" ContentType="application/vnd.openxmlformats-officedocument.presentationml.notesSlide+xml"/>
  <Override PartName="/ppt/tags/tag12.xml" ContentType="application/vnd.openxmlformats-officedocument.presentationml.tags+xml"/>
  <Override PartName="/ppt/notesSlides/notesSlide14.xml" ContentType="application/vnd.openxmlformats-officedocument.presentationml.notesSlide+xml"/>
  <Override PartName="/ppt/tags/tag13.xml" ContentType="application/vnd.openxmlformats-officedocument.presentationml.tags+xml"/>
  <Override PartName="/ppt/notesSlides/notesSlide15.xml" ContentType="application/vnd.openxmlformats-officedocument.presentationml.notesSlide+xml"/>
  <Override PartName="/ppt/tags/tag14.xml" ContentType="application/vnd.openxmlformats-officedocument.presentationml.tags+xml"/>
  <Override PartName="/ppt/notesSlides/notesSlide16.xml" ContentType="application/vnd.openxmlformats-officedocument.presentationml.notesSlide+xml"/>
  <Override PartName="/ppt/tags/tag15.xml" ContentType="application/vnd.openxmlformats-officedocument.presentationml.tags+xml"/>
  <Override PartName="/ppt/notesSlides/notesSlide17.xml" ContentType="application/vnd.openxmlformats-officedocument.presentationml.notesSlide+xml"/>
  <Override PartName="/ppt/tags/tag16.xml" ContentType="application/vnd.openxmlformats-officedocument.presentationml.tags+xml"/>
  <Override PartName="/ppt/notesSlides/notesSlide1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17.xml" ContentType="application/vnd.openxmlformats-officedocument.presentationml.tags+xml"/>
  <Override PartName="/ppt/notesSlides/notesSlide19.xml" ContentType="application/vnd.openxmlformats-officedocument.presentationml.notesSlide+xml"/>
  <Override PartName="/ppt/tags/tag18.xml" ContentType="application/vnd.openxmlformats-officedocument.presentationml.tags+xml"/>
  <Override PartName="/ppt/notesSlides/notesSlide20.xml" ContentType="application/vnd.openxmlformats-officedocument.presentationml.notesSlide+xml"/>
  <Override PartName="/ppt/tags/tag19.xml" ContentType="application/vnd.openxmlformats-officedocument.presentationml.tags+xml"/>
  <Override PartName="/ppt/notesSlides/notesSlide21.xml" ContentType="application/vnd.openxmlformats-officedocument.presentationml.notesSlide+xml"/>
  <Override PartName="/ppt/tags/tag20.xml" ContentType="application/vnd.openxmlformats-officedocument.presentationml.tags+xml"/>
  <Override PartName="/ppt/notesSlides/notesSlide22.xml" ContentType="application/vnd.openxmlformats-officedocument.presentationml.notesSlide+xml"/>
  <Override PartName="/ppt/tags/tag21.xml" ContentType="application/vnd.openxmlformats-officedocument.presentationml.tags+xml"/>
  <Override PartName="/ppt/notesSlides/notesSlide23.xml" ContentType="application/vnd.openxmlformats-officedocument.presentationml.notesSlide+xml"/>
  <Override PartName="/ppt/tags/tag22.xml" ContentType="application/vnd.openxmlformats-officedocument.presentationml.tags+xml"/>
  <Override PartName="/ppt/notesSlides/notesSlide24.xml" ContentType="application/vnd.openxmlformats-officedocument.presentationml.notesSlide+xml"/>
  <Override PartName="/ppt/tags/tag23.xml" ContentType="application/vnd.openxmlformats-officedocument.presentationml.tags+xml"/>
  <Override PartName="/ppt/notesSlides/notesSlide25.xml" ContentType="application/vnd.openxmlformats-officedocument.presentationml.notesSlide+xml"/>
  <Override PartName="/ppt/tags/tag24.xml" ContentType="application/vnd.openxmlformats-officedocument.presentationml.tags+xml"/>
  <Override PartName="/ppt/notesSlides/notesSlide26.xml" ContentType="application/vnd.openxmlformats-officedocument.presentationml.notesSlide+xml"/>
  <Override PartName="/ppt/tags/tag25.xml" ContentType="application/vnd.openxmlformats-officedocument.presentationml.tags+xml"/>
  <Override PartName="/ppt/notesSlides/notesSlide27.xml" ContentType="application/vnd.openxmlformats-officedocument.presentationml.notesSlide+xml"/>
  <Override PartName="/ppt/tags/tag26.xml" ContentType="application/vnd.openxmlformats-officedocument.presentationml.tags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1187" r:id="rId3"/>
    <p:sldId id="1142" r:id="rId4"/>
    <p:sldId id="1287" r:id="rId5"/>
    <p:sldId id="1288" r:id="rId6"/>
    <p:sldId id="1289" r:id="rId7"/>
    <p:sldId id="1290" r:id="rId8"/>
    <p:sldId id="1291" r:id="rId9"/>
    <p:sldId id="1283" r:id="rId10"/>
    <p:sldId id="1292" r:id="rId11"/>
    <p:sldId id="1293" r:id="rId12"/>
    <p:sldId id="1294" r:id="rId13"/>
    <p:sldId id="1284" r:id="rId14"/>
    <p:sldId id="1295" r:id="rId15"/>
    <p:sldId id="1296" r:id="rId16"/>
    <p:sldId id="1297" r:id="rId17"/>
    <p:sldId id="1298" r:id="rId18"/>
    <p:sldId id="1299" r:id="rId19"/>
    <p:sldId id="1300" r:id="rId20"/>
    <p:sldId id="1301" r:id="rId21"/>
    <p:sldId id="1302" r:id="rId22"/>
    <p:sldId id="1286" r:id="rId23"/>
    <p:sldId id="1303" r:id="rId24"/>
    <p:sldId id="1304" r:id="rId25"/>
    <p:sldId id="1305" r:id="rId26"/>
    <p:sldId id="1306" r:id="rId27"/>
    <p:sldId id="1307" r:id="rId28"/>
    <p:sldId id="130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2E8AD7-56DC-4EAF-B2D6-E5686AC47FF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56B40B3B-2722-47CA-9EDB-57BE6E23F2E1}">
      <dgm:prSet custT="1"/>
      <dgm:spPr>
        <a:noFill/>
        <a:ln w="38100" cmpd="thickThin">
          <a:solidFill>
            <a:schemeClr val="accent5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不加修改地使用可用的哈希函数</a:t>
          </a:r>
        </a:p>
      </dgm:t>
    </dgm:pt>
    <dgm:pt modelId="{F5159403-B03B-4F0D-BCCE-5DDDDF0CCC03}" type="parTrans" cxnId="{F8434504-B544-4EF2-A506-2428020307CE}">
      <dgm:prSet/>
      <dgm:spPr/>
      <dgm:t>
        <a:bodyPr/>
        <a:lstStyle/>
        <a:p>
          <a:endParaRPr lang="zh-CN" altLang="en-US" sz="2200"/>
        </a:p>
      </dgm:t>
    </dgm:pt>
    <dgm:pt modelId="{1AB67D09-BD93-498F-B79E-2678118A8E3C}" type="sibTrans" cxnId="{F8434504-B544-4EF2-A506-2428020307CE}">
      <dgm:prSet/>
      <dgm:spPr/>
      <dgm:t>
        <a:bodyPr/>
        <a:lstStyle/>
        <a:p>
          <a:endParaRPr lang="zh-CN" altLang="en-US" sz="2200"/>
        </a:p>
      </dgm:t>
    </dgm:pt>
    <dgm:pt modelId="{586181E9-51AC-49DC-A8C1-CC553F46A882}">
      <dgm:prSet custT="1"/>
      <dgm:spPr>
        <a:noFill/>
        <a:ln w="38100" cmpd="thickThin">
          <a:solidFill>
            <a:schemeClr val="accent5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保持哈希函数的原始性能，而不会导致显著的性能下降</a:t>
          </a:r>
        </a:p>
      </dgm:t>
    </dgm:pt>
    <dgm:pt modelId="{A4B4286F-31B6-42FE-832F-8F9A54DA2228}" type="parTrans" cxnId="{2A918B9B-473F-4AF7-B00C-138C1D407D2E}">
      <dgm:prSet/>
      <dgm:spPr/>
      <dgm:t>
        <a:bodyPr/>
        <a:lstStyle/>
        <a:p>
          <a:endParaRPr lang="zh-CN" altLang="en-US" sz="2200"/>
        </a:p>
      </dgm:t>
    </dgm:pt>
    <dgm:pt modelId="{04E05D57-9DC2-40B4-B65D-F046F6A15C87}" type="sibTrans" cxnId="{2A918B9B-473F-4AF7-B00C-138C1D407D2E}">
      <dgm:prSet/>
      <dgm:spPr/>
      <dgm:t>
        <a:bodyPr/>
        <a:lstStyle/>
        <a:p>
          <a:endParaRPr lang="zh-CN" altLang="en-US" sz="2200"/>
        </a:p>
      </dgm:t>
    </dgm:pt>
    <dgm:pt modelId="{D14C6445-CAF9-4E42-91A9-4AB79E7F3B25}">
      <dgm:prSet custT="1"/>
      <dgm:spPr>
        <a:noFill/>
        <a:ln w="38100" cmpd="thickThin">
          <a:solidFill>
            <a:schemeClr val="accent5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用简单的方法使用和处理键</a:t>
          </a:r>
        </a:p>
      </dgm:t>
    </dgm:pt>
    <dgm:pt modelId="{68D82216-B931-4A4B-BEB1-D5AD35E6F242}" type="parTrans" cxnId="{5045D520-74D6-444F-933C-320784BE21E6}">
      <dgm:prSet/>
      <dgm:spPr/>
      <dgm:t>
        <a:bodyPr/>
        <a:lstStyle/>
        <a:p>
          <a:endParaRPr lang="zh-CN" altLang="en-US" sz="2200"/>
        </a:p>
      </dgm:t>
    </dgm:pt>
    <dgm:pt modelId="{A7BBCCEE-A1B4-45DC-9FE7-E4CB8E5C20D4}" type="sibTrans" cxnId="{5045D520-74D6-444F-933C-320784BE21E6}">
      <dgm:prSet/>
      <dgm:spPr/>
      <dgm:t>
        <a:bodyPr/>
        <a:lstStyle/>
        <a:p>
          <a:endParaRPr lang="zh-CN" altLang="en-US" sz="2200"/>
        </a:p>
      </dgm:t>
    </dgm:pt>
    <dgm:pt modelId="{18A8393F-6ABE-4FAB-A6E5-C199B10195AB}">
      <dgm:prSet custT="1"/>
      <dgm:spPr>
        <a:noFill/>
        <a:ln w="38100" cmpd="thickThin">
          <a:solidFill>
            <a:schemeClr val="accent5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基于对嵌入哈希函数的合理假设，对身份验证机制的强度进行充分理解的密码分析</a:t>
          </a:r>
        </a:p>
      </dgm:t>
    </dgm:pt>
    <dgm:pt modelId="{548C32CF-6DF9-4483-BEF8-5FCF22C45C83}" type="parTrans" cxnId="{D600699B-AA22-4315-80CD-4334F28AAA91}">
      <dgm:prSet/>
      <dgm:spPr/>
      <dgm:t>
        <a:bodyPr/>
        <a:lstStyle/>
        <a:p>
          <a:endParaRPr lang="zh-CN" altLang="en-US" sz="2200"/>
        </a:p>
      </dgm:t>
    </dgm:pt>
    <dgm:pt modelId="{26ED1BCF-357B-4594-9495-3D206FED6C28}" type="sibTrans" cxnId="{D600699B-AA22-4315-80CD-4334F28AAA91}">
      <dgm:prSet/>
      <dgm:spPr/>
      <dgm:t>
        <a:bodyPr/>
        <a:lstStyle/>
        <a:p>
          <a:endParaRPr lang="zh-CN" altLang="en-US" sz="2200"/>
        </a:p>
      </dgm:t>
    </dgm:pt>
    <dgm:pt modelId="{0DA8F571-1757-4702-92D8-8EC125F3DE83}">
      <dgm:prSet custT="1"/>
      <dgm:spPr>
        <a:noFill/>
        <a:ln w="38100" cmpd="thickThin">
          <a:solidFill>
            <a:schemeClr val="accent5">
              <a:lumMod val="75000"/>
            </a:schemeClr>
          </a:solidFill>
          <a:round/>
        </a:ln>
      </dgm:spPr>
      <dgm:t>
        <a:bodyPr/>
        <a:lstStyle/>
        <a:p>
          <a:r>
            <a:rPr lang="zh-CN" altLang="en-US" sz="2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在找到或需要更快或更安全的散列函数时，允许轻松替换嵌入的散列函数</a:t>
          </a:r>
        </a:p>
      </dgm:t>
    </dgm:pt>
    <dgm:pt modelId="{73797B81-B2FB-497D-9D4A-127DB3854F9F}" type="parTrans" cxnId="{702AD43C-9A39-4A5B-A14B-38EBDB75E324}">
      <dgm:prSet/>
      <dgm:spPr/>
      <dgm:t>
        <a:bodyPr/>
        <a:lstStyle/>
        <a:p>
          <a:endParaRPr lang="zh-CN" altLang="en-US" sz="2200"/>
        </a:p>
      </dgm:t>
    </dgm:pt>
    <dgm:pt modelId="{FBCDB84C-6811-4F69-AB35-6D0155394D5D}" type="sibTrans" cxnId="{702AD43C-9A39-4A5B-A14B-38EBDB75E324}">
      <dgm:prSet/>
      <dgm:spPr/>
      <dgm:t>
        <a:bodyPr/>
        <a:lstStyle/>
        <a:p>
          <a:endParaRPr lang="zh-CN" altLang="en-US" sz="2200"/>
        </a:p>
      </dgm:t>
    </dgm:pt>
    <dgm:pt modelId="{0A83342D-647E-4B3B-83AA-1272981118C0}" type="pres">
      <dgm:prSet presAssocID="{012E8AD7-56DC-4EAF-B2D6-E5686AC47FFA}" presName="diagram" presStyleCnt="0">
        <dgm:presLayoutVars>
          <dgm:dir/>
          <dgm:resizeHandles val="exact"/>
        </dgm:presLayoutVars>
      </dgm:prSet>
      <dgm:spPr/>
    </dgm:pt>
    <dgm:pt modelId="{0CD432E8-6608-4E51-B8EE-D77C09EA59A8}" type="pres">
      <dgm:prSet presAssocID="{56B40B3B-2722-47CA-9EDB-57BE6E23F2E1}" presName="node" presStyleLbl="node1" presStyleIdx="0" presStyleCnt="5">
        <dgm:presLayoutVars>
          <dgm:bulletEnabled val="1"/>
        </dgm:presLayoutVars>
      </dgm:prSet>
      <dgm:spPr/>
    </dgm:pt>
    <dgm:pt modelId="{EA360DC7-557A-41F0-8857-24A7CA6487C0}" type="pres">
      <dgm:prSet presAssocID="{1AB67D09-BD93-498F-B79E-2678118A8E3C}" presName="sibTrans" presStyleCnt="0"/>
      <dgm:spPr/>
    </dgm:pt>
    <dgm:pt modelId="{AC4AA21A-BD64-47E3-864B-5E7205E01EAA}" type="pres">
      <dgm:prSet presAssocID="{0DA8F571-1757-4702-92D8-8EC125F3DE83}" presName="node" presStyleLbl="node1" presStyleIdx="1" presStyleCnt="5">
        <dgm:presLayoutVars>
          <dgm:bulletEnabled val="1"/>
        </dgm:presLayoutVars>
      </dgm:prSet>
      <dgm:spPr/>
    </dgm:pt>
    <dgm:pt modelId="{1AB844BC-BEF6-4CF5-9BCD-6065195331DF}" type="pres">
      <dgm:prSet presAssocID="{FBCDB84C-6811-4F69-AB35-6D0155394D5D}" presName="sibTrans" presStyleCnt="0"/>
      <dgm:spPr/>
    </dgm:pt>
    <dgm:pt modelId="{D93664A4-ED02-4399-98D4-93ADF4F71D88}" type="pres">
      <dgm:prSet presAssocID="{586181E9-51AC-49DC-A8C1-CC553F46A882}" presName="node" presStyleLbl="node1" presStyleIdx="2" presStyleCnt="5">
        <dgm:presLayoutVars>
          <dgm:bulletEnabled val="1"/>
        </dgm:presLayoutVars>
      </dgm:prSet>
      <dgm:spPr/>
    </dgm:pt>
    <dgm:pt modelId="{3DA5708D-EA34-42C6-B7B0-9FB6438A50F1}" type="pres">
      <dgm:prSet presAssocID="{04E05D57-9DC2-40B4-B65D-F046F6A15C87}" presName="sibTrans" presStyleCnt="0"/>
      <dgm:spPr/>
    </dgm:pt>
    <dgm:pt modelId="{758A7E1A-1A24-4C81-9FD1-B8A3F7476FA1}" type="pres">
      <dgm:prSet presAssocID="{D14C6445-CAF9-4E42-91A9-4AB79E7F3B25}" presName="node" presStyleLbl="node1" presStyleIdx="3" presStyleCnt="5">
        <dgm:presLayoutVars>
          <dgm:bulletEnabled val="1"/>
        </dgm:presLayoutVars>
      </dgm:prSet>
      <dgm:spPr/>
    </dgm:pt>
    <dgm:pt modelId="{C354375B-54EB-451A-AFBB-84681FF9C11B}" type="pres">
      <dgm:prSet presAssocID="{A7BBCCEE-A1B4-45DC-9FE7-E4CB8E5C20D4}" presName="sibTrans" presStyleCnt="0"/>
      <dgm:spPr/>
    </dgm:pt>
    <dgm:pt modelId="{43BB1D92-B1EF-471A-99F3-798313F0E376}" type="pres">
      <dgm:prSet presAssocID="{18A8393F-6ABE-4FAB-A6E5-C199B10195AB}" presName="node" presStyleLbl="node1" presStyleIdx="4" presStyleCnt="5">
        <dgm:presLayoutVars>
          <dgm:bulletEnabled val="1"/>
        </dgm:presLayoutVars>
      </dgm:prSet>
      <dgm:spPr/>
    </dgm:pt>
  </dgm:ptLst>
  <dgm:cxnLst>
    <dgm:cxn modelId="{F8434504-B544-4EF2-A506-2428020307CE}" srcId="{012E8AD7-56DC-4EAF-B2D6-E5686AC47FFA}" destId="{56B40B3B-2722-47CA-9EDB-57BE6E23F2E1}" srcOrd="0" destOrd="0" parTransId="{F5159403-B03B-4F0D-BCCE-5DDDDF0CCC03}" sibTransId="{1AB67D09-BD93-498F-B79E-2678118A8E3C}"/>
    <dgm:cxn modelId="{62D87E04-C7C1-418E-988C-FC565E6624DB}" type="presOf" srcId="{586181E9-51AC-49DC-A8C1-CC553F46A882}" destId="{D93664A4-ED02-4399-98D4-93ADF4F71D88}" srcOrd="0" destOrd="0" presId="urn:microsoft.com/office/officeart/2005/8/layout/default"/>
    <dgm:cxn modelId="{F3DCBC0A-FA07-4161-B8E1-C2774BDCB9A4}" type="presOf" srcId="{0DA8F571-1757-4702-92D8-8EC125F3DE83}" destId="{AC4AA21A-BD64-47E3-864B-5E7205E01EAA}" srcOrd="0" destOrd="0" presId="urn:microsoft.com/office/officeart/2005/8/layout/default"/>
    <dgm:cxn modelId="{9244961D-C6AB-47EC-BCB0-A066D7FC067C}" type="presOf" srcId="{18A8393F-6ABE-4FAB-A6E5-C199B10195AB}" destId="{43BB1D92-B1EF-471A-99F3-798313F0E376}" srcOrd="0" destOrd="0" presId="urn:microsoft.com/office/officeart/2005/8/layout/default"/>
    <dgm:cxn modelId="{5045D520-74D6-444F-933C-320784BE21E6}" srcId="{012E8AD7-56DC-4EAF-B2D6-E5686AC47FFA}" destId="{D14C6445-CAF9-4E42-91A9-4AB79E7F3B25}" srcOrd="3" destOrd="0" parTransId="{68D82216-B931-4A4B-BEB1-D5AD35E6F242}" sibTransId="{A7BBCCEE-A1B4-45DC-9FE7-E4CB8E5C20D4}"/>
    <dgm:cxn modelId="{22514128-CDED-4CB7-B178-488A49EF28D1}" type="presOf" srcId="{012E8AD7-56DC-4EAF-B2D6-E5686AC47FFA}" destId="{0A83342D-647E-4B3B-83AA-1272981118C0}" srcOrd="0" destOrd="0" presId="urn:microsoft.com/office/officeart/2005/8/layout/default"/>
    <dgm:cxn modelId="{702AD43C-9A39-4A5B-A14B-38EBDB75E324}" srcId="{012E8AD7-56DC-4EAF-B2D6-E5686AC47FFA}" destId="{0DA8F571-1757-4702-92D8-8EC125F3DE83}" srcOrd="1" destOrd="0" parTransId="{73797B81-B2FB-497D-9D4A-127DB3854F9F}" sibTransId="{FBCDB84C-6811-4F69-AB35-6D0155394D5D}"/>
    <dgm:cxn modelId="{3866734F-DEC5-4959-9812-B8CA81178516}" type="presOf" srcId="{D14C6445-CAF9-4E42-91A9-4AB79E7F3B25}" destId="{758A7E1A-1A24-4C81-9FD1-B8A3F7476FA1}" srcOrd="0" destOrd="0" presId="urn:microsoft.com/office/officeart/2005/8/layout/default"/>
    <dgm:cxn modelId="{59C3ED51-7113-4139-900C-93CAEDF9D715}" type="presOf" srcId="{56B40B3B-2722-47CA-9EDB-57BE6E23F2E1}" destId="{0CD432E8-6608-4E51-B8EE-D77C09EA59A8}" srcOrd="0" destOrd="0" presId="urn:microsoft.com/office/officeart/2005/8/layout/default"/>
    <dgm:cxn modelId="{D600699B-AA22-4315-80CD-4334F28AAA91}" srcId="{012E8AD7-56DC-4EAF-B2D6-E5686AC47FFA}" destId="{18A8393F-6ABE-4FAB-A6E5-C199B10195AB}" srcOrd="4" destOrd="0" parTransId="{548C32CF-6DF9-4483-BEF8-5FCF22C45C83}" sibTransId="{26ED1BCF-357B-4594-9495-3D206FED6C28}"/>
    <dgm:cxn modelId="{2A918B9B-473F-4AF7-B00C-138C1D407D2E}" srcId="{012E8AD7-56DC-4EAF-B2D6-E5686AC47FFA}" destId="{586181E9-51AC-49DC-A8C1-CC553F46A882}" srcOrd="2" destOrd="0" parTransId="{A4B4286F-31B6-42FE-832F-8F9A54DA2228}" sibTransId="{04E05D57-9DC2-40B4-B65D-F046F6A15C87}"/>
    <dgm:cxn modelId="{BDF50467-8E96-44C1-9696-E5A78DA488AC}" type="presParOf" srcId="{0A83342D-647E-4B3B-83AA-1272981118C0}" destId="{0CD432E8-6608-4E51-B8EE-D77C09EA59A8}" srcOrd="0" destOrd="0" presId="urn:microsoft.com/office/officeart/2005/8/layout/default"/>
    <dgm:cxn modelId="{81590A12-BEB3-4AAC-B707-4D421A3726FC}" type="presParOf" srcId="{0A83342D-647E-4B3B-83AA-1272981118C0}" destId="{EA360DC7-557A-41F0-8857-24A7CA6487C0}" srcOrd="1" destOrd="0" presId="urn:microsoft.com/office/officeart/2005/8/layout/default"/>
    <dgm:cxn modelId="{91EEC38E-081A-45A6-BEF6-16A6B005F4AD}" type="presParOf" srcId="{0A83342D-647E-4B3B-83AA-1272981118C0}" destId="{AC4AA21A-BD64-47E3-864B-5E7205E01EAA}" srcOrd="2" destOrd="0" presId="urn:microsoft.com/office/officeart/2005/8/layout/default"/>
    <dgm:cxn modelId="{577CEEBE-9FF6-4860-9887-9A47DFD65CE5}" type="presParOf" srcId="{0A83342D-647E-4B3B-83AA-1272981118C0}" destId="{1AB844BC-BEF6-4CF5-9BCD-6065195331DF}" srcOrd="3" destOrd="0" presId="urn:microsoft.com/office/officeart/2005/8/layout/default"/>
    <dgm:cxn modelId="{3D8C21B9-A196-4C33-8FBB-2D43E10FB17D}" type="presParOf" srcId="{0A83342D-647E-4B3B-83AA-1272981118C0}" destId="{D93664A4-ED02-4399-98D4-93ADF4F71D88}" srcOrd="4" destOrd="0" presId="urn:microsoft.com/office/officeart/2005/8/layout/default"/>
    <dgm:cxn modelId="{CC7CFAB1-7A11-4482-9637-1E9528F5D1C7}" type="presParOf" srcId="{0A83342D-647E-4B3B-83AA-1272981118C0}" destId="{3DA5708D-EA34-42C6-B7B0-9FB6438A50F1}" srcOrd="5" destOrd="0" presId="urn:microsoft.com/office/officeart/2005/8/layout/default"/>
    <dgm:cxn modelId="{C953D4FC-E66B-431A-B172-D101AF15DCD5}" type="presParOf" srcId="{0A83342D-647E-4B3B-83AA-1272981118C0}" destId="{758A7E1A-1A24-4C81-9FD1-B8A3F7476FA1}" srcOrd="6" destOrd="0" presId="urn:microsoft.com/office/officeart/2005/8/layout/default"/>
    <dgm:cxn modelId="{D09AB65C-590A-4838-8A8E-F01E01E03AF4}" type="presParOf" srcId="{0A83342D-647E-4B3B-83AA-1272981118C0}" destId="{C354375B-54EB-451A-AFBB-84681FF9C11B}" srcOrd="7" destOrd="0" presId="urn:microsoft.com/office/officeart/2005/8/layout/default"/>
    <dgm:cxn modelId="{FF1CE3D3-1365-4B98-BFD5-0EE6FDE15B2F}" type="presParOf" srcId="{0A83342D-647E-4B3B-83AA-1272981118C0}" destId="{43BB1D92-B1EF-471A-99F3-798313F0E376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D4F6F-12DD-4936-88E4-E6593405DCB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32A7359-68A8-4510-9A8A-AAD27EB04C00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蛮力攻击</a:t>
          </a:r>
          <a:endParaRPr lang="zh-CN" sz="24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65C6B46-5D57-44DD-B2FD-4CB6681B1B7F}" type="parTrans" cxnId="{EBA1799C-1E51-48D0-8E00-0B8755B846F6}">
      <dgm:prSet/>
      <dgm:spPr/>
      <dgm:t>
        <a:bodyPr/>
        <a:lstStyle/>
        <a:p>
          <a:endParaRPr lang="zh-CN" altLang="en-US"/>
        </a:p>
      </dgm:t>
    </dgm:pt>
    <dgm:pt modelId="{874C1AE5-3517-41E8-9BDB-C0F32E190EA2}" type="sibTrans" cxnId="{EBA1799C-1E51-48D0-8E00-0B8755B846F6}">
      <dgm:prSet/>
      <dgm:spPr/>
      <dgm:t>
        <a:bodyPr/>
        <a:lstStyle/>
        <a:p>
          <a:endParaRPr lang="zh-CN" altLang="en-US"/>
        </a:p>
      </dgm:t>
    </dgm:pt>
    <dgm:pt modelId="{236149D7-12EE-4154-9090-D955F08D81F3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试图穷举所有可能的私钥</a:t>
          </a:r>
          <a:endParaRPr lang="zh-CN" sz="20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9236645B-0801-4FCA-B4E5-F4618CE28B12}" type="parTrans" cxnId="{BB296890-5E79-47BE-A921-27E71C0596D8}">
      <dgm:prSet/>
      <dgm:spPr/>
      <dgm:t>
        <a:bodyPr/>
        <a:lstStyle/>
        <a:p>
          <a:endParaRPr lang="zh-CN" altLang="en-US"/>
        </a:p>
      </dgm:t>
    </dgm:pt>
    <dgm:pt modelId="{C436B572-842B-4B3B-A4E7-F9F6903FE036}" type="sibTrans" cxnId="{BB296890-5E79-47BE-A921-27E71C0596D8}">
      <dgm:prSet/>
      <dgm:spPr/>
      <dgm:t>
        <a:bodyPr/>
        <a:lstStyle/>
        <a:p>
          <a:endParaRPr lang="zh-CN" altLang="en-US"/>
        </a:p>
      </dgm:t>
    </dgm:pt>
    <dgm:pt modelId="{FE8F5DF0-5454-4668-B724-083F3BCA7F58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数学攻击</a:t>
          </a:r>
          <a:endParaRPr lang="zh-CN" sz="24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1D9804D2-EEC5-439C-BDE7-10F07606DD8F}" type="parTrans" cxnId="{BC2C9F7C-1B16-4D75-818E-9D5195D3DC0F}">
      <dgm:prSet/>
      <dgm:spPr/>
      <dgm:t>
        <a:bodyPr/>
        <a:lstStyle/>
        <a:p>
          <a:endParaRPr lang="zh-CN" altLang="en-US"/>
        </a:p>
      </dgm:t>
    </dgm:pt>
    <dgm:pt modelId="{171F1B3A-6558-40B8-99F3-BB3E83CCE0A0}" type="sibTrans" cxnId="{BC2C9F7C-1B16-4D75-818E-9D5195D3DC0F}">
      <dgm:prSet/>
      <dgm:spPr/>
      <dgm:t>
        <a:bodyPr/>
        <a:lstStyle/>
        <a:p>
          <a:endParaRPr lang="zh-CN" altLang="en-US"/>
        </a:p>
      </dgm:t>
    </dgm:pt>
    <dgm:pt modelId="{042DAFAC-54B1-4A2B-8CD3-30A6F59B70C8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有许多数学攻击方法，实质都是试图分解两个素数的乘积</a:t>
          </a:r>
        </a:p>
      </dgm:t>
    </dgm:pt>
    <dgm:pt modelId="{C64E5A7F-C697-44CC-977A-03B9A0D2D34A}" type="parTrans" cxnId="{5E93060E-1483-41D9-8632-C3BE1D8E3A82}">
      <dgm:prSet/>
      <dgm:spPr/>
      <dgm:t>
        <a:bodyPr/>
        <a:lstStyle/>
        <a:p>
          <a:endParaRPr lang="zh-CN" altLang="en-US"/>
        </a:p>
      </dgm:t>
    </dgm:pt>
    <dgm:pt modelId="{B2150FB2-5478-4F36-93D1-B08A9C29BB37}" type="sibTrans" cxnId="{5E93060E-1483-41D9-8632-C3BE1D8E3A82}">
      <dgm:prSet/>
      <dgm:spPr/>
      <dgm:t>
        <a:bodyPr/>
        <a:lstStyle/>
        <a:p>
          <a:endParaRPr lang="zh-CN" altLang="en-US"/>
        </a:p>
      </dgm:t>
    </dgm:pt>
    <dgm:pt modelId="{2E957953-7745-47D5-B711-64C5ADCF9643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计时攻击</a:t>
          </a:r>
          <a:endParaRPr lang="zh-CN" sz="24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E32C586E-93F1-4B72-890A-2B5D4ECB0AC7}" type="parTrans" cxnId="{255A0A9F-16D4-4EB1-A385-DD3CBDA46BF2}">
      <dgm:prSet/>
      <dgm:spPr/>
      <dgm:t>
        <a:bodyPr/>
        <a:lstStyle/>
        <a:p>
          <a:endParaRPr lang="zh-CN" altLang="en-US"/>
        </a:p>
      </dgm:t>
    </dgm:pt>
    <dgm:pt modelId="{2601A213-05D3-4FAA-BA05-2BCF65A2D90C}" type="sibTrans" cxnId="{255A0A9F-16D4-4EB1-A385-DD3CBDA46BF2}">
      <dgm:prSet/>
      <dgm:spPr/>
      <dgm:t>
        <a:bodyPr/>
        <a:lstStyle/>
        <a:p>
          <a:endParaRPr lang="zh-CN" altLang="en-US"/>
        </a:p>
      </dgm:t>
    </dgm:pt>
    <dgm:pt modelId="{52D3CC9E-4588-47EE-8EF0-81B3C290A252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这种方法依赖于解密算法的运行时间</a:t>
          </a:r>
          <a:endParaRPr lang="zh-CN" sz="20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D19C1727-FB81-4C81-B69A-BA53C35EF780}" type="parTrans" cxnId="{A96E4044-29D8-402E-906D-2401386918F9}">
      <dgm:prSet/>
      <dgm:spPr/>
      <dgm:t>
        <a:bodyPr/>
        <a:lstStyle/>
        <a:p>
          <a:endParaRPr lang="zh-CN" altLang="en-US"/>
        </a:p>
      </dgm:t>
    </dgm:pt>
    <dgm:pt modelId="{AC3D9915-FF35-4B09-8EC0-F2E0DB5C6685}" type="sibTrans" cxnId="{A96E4044-29D8-402E-906D-2401386918F9}">
      <dgm:prSet/>
      <dgm:spPr/>
      <dgm:t>
        <a:bodyPr/>
        <a:lstStyle/>
        <a:p>
          <a:endParaRPr lang="zh-CN" altLang="en-US"/>
        </a:p>
      </dgm:t>
    </dgm:pt>
    <dgm:pt modelId="{FAF35339-2D0E-46D1-AE1D-EFB856AA038E}">
      <dgm:prSet custT="1"/>
      <dgm:spPr>
        <a:noFill/>
        <a:ln w="38100" cmpd="thickThin">
          <a:solidFill>
            <a:schemeClr val="accent5">
              <a:lumMod val="75000"/>
            </a:schemeClr>
          </a:solidFill>
        </a:ln>
      </dgm:spPr>
      <dgm:t>
        <a:bodyPr/>
        <a:lstStyle/>
        <a:p>
          <a:r>
            <a:rPr lang="zh-CN" altLang="en-US" sz="24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选择密文攻击</a:t>
          </a:r>
          <a:endParaRPr lang="zh-CN" sz="24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3C0F6B72-D09A-41E8-BB27-177C22399CEA}" type="parTrans" cxnId="{544EC61F-B4CA-4E8E-91E8-BE15D8D23D96}">
      <dgm:prSet/>
      <dgm:spPr/>
      <dgm:t>
        <a:bodyPr/>
        <a:lstStyle/>
        <a:p>
          <a:endParaRPr lang="zh-CN" altLang="en-US"/>
        </a:p>
      </dgm:t>
    </dgm:pt>
    <dgm:pt modelId="{A11B1AB9-C0BE-4A63-ABF1-DD25E2606755}" type="sibTrans" cxnId="{544EC61F-B4CA-4E8E-91E8-BE15D8D23D96}">
      <dgm:prSet/>
      <dgm:spPr/>
      <dgm:t>
        <a:bodyPr/>
        <a:lstStyle/>
        <a:p>
          <a:endParaRPr lang="zh-CN" altLang="en-US"/>
        </a:p>
      </dgm:t>
    </dgm:pt>
    <dgm:pt modelId="{9952B0D2-106C-4995-A179-D81AE0173E39}">
      <dgm:prSet custT="1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这种类型的攻击试图发现</a:t>
          </a:r>
          <a:r>
            <a: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RSA</a:t>
          </a:r>
          <a:r>
            <a: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算法的规则</a:t>
          </a:r>
          <a:endParaRPr lang="zh-CN" sz="20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gm:t>
    </dgm:pt>
    <dgm:pt modelId="{A4B1FB79-AE70-48BA-BA3E-890F249A76B6}" type="parTrans" cxnId="{F0A627D8-8238-4E42-95A1-21AF211B3E58}">
      <dgm:prSet/>
      <dgm:spPr/>
      <dgm:t>
        <a:bodyPr/>
        <a:lstStyle/>
        <a:p>
          <a:endParaRPr lang="zh-CN" altLang="en-US"/>
        </a:p>
      </dgm:t>
    </dgm:pt>
    <dgm:pt modelId="{43149ABF-F9C2-41DF-913A-6D870ED72901}" type="sibTrans" cxnId="{F0A627D8-8238-4E42-95A1-21AF211B3E58}">
      <dgm:prSet/>
      <dgm:spPr/>
      <dgm:t>
        <a:bodyPr/>
        <a:lstStyle/>
        <a:p>
          <a:endParaRPr lang="zh-CN" altLang="en-US"/>
        </a:p>
      </dgm:t>
    </dgm:pt>
    <dgm:pt modelId="{4FC264ED-989D-41CF-BE9A-E84DDB6D62FF}" type="pres">
      <dgm:prSet presAssocID="{6CAD4F6F-12DD-4936-88E4-E6593405DCB1}" presName="Name0" presStyleCnt="0">
        <dgm:presLayoutVars>
          <dgm:dir/>
          <dgm:animLvl val="lvl"/>
          <dgm:resizeHandles val="exact"/>
        </dgm:presLayoutVars>
      </dgm:prSet>
      <dgm:spPr/>
    </dgm:pt>
    <dgm:pt modelId="{B9B918F6-2419-40C5-8F5E-FDE7D8A0DC0E}" type="pres">
      <dgm:prSet presAssocID="{432A7359-68A8-4510-9A8A-AAD27EB04C00}" presName="linNode" presStyleCnt="0"/>
      <dgm:spPr/>
    </dgm:pt>
    <dgm:pt modelId="{175992FB-81F3-4A25-88FC-452003878905}" type="pres">
      <dgm:prSet presAssocID="{432A7359-68A8-4510-9A8A-AAD27EB04C00}" presName="parentText" presStyleLbl="node1" presStyleIdx="0" presStyleCnt="4" custScaleX="56974" custScaleY="95091">
        <dgm:presLayoutVars>
          <dgm:chMax val="1"/>
          <dgm:bulletEnabled val="1"/>
        </dgm:presLayoutVars>
      </dgm:prSet>
      <dgm:spPr/>
    </dgm:pt>
    <dgm:pt modelId="{3199F239-1996-46A7-8A58-56E589EF32EA}" type="pres">
      <dgm:prSet presAssocID="{432A7359-68A8-4510-9A8A-AAD27EB04C00}" presName="descendantText" presStyleLbl="alignAccFollowNode1" presStyleIdx="0" presStyleCnt="4" custScaleX="105133" custScaleY="117110">
        <dgm:presLayoutVars>
          <dgm:bulletEnabled val="1"/>
        </dgm:presLayoutVars>
      </dgm:prSet>
      <dgm:spPr/>
    </dgm:pt>
    <dgm:pt modelId="{38B24E88-BAC8-4B2B-A4E0-65E8DD70288E}" type="pres">
      <dgm:prSet presAssocID="{874C1AE5-3517-41E8-9BDB-C0F32E190EA2}" presName="sp" presStyleCnt="0"/>
      <dgm:spPr/>
    </dgm:pt>
    <dgm:pt modelId="{86721514-9782-4B7A-B91B-3BAFC3565AE4}" type="pres">
      <dgm:prSet presAssocID="{FE8F5DF0-5454-4668-B724-083F3BCA7F58}" presName="linNode" presStyleCnt="0"/>
      <dgm:spPr/>
    </dgm:pt>
    <dgm:pt modelId="{9B57FBF9-F0AC-4860-AC2E-3851A0AAAD02}" type="pres">
      <dgm:prSet presAssocID="{FE8F5DF0-5454-4668-B724-083F3BCA7F58}" presName="parentText" presStyleLbl="node1" presStyleIdx="1" presStyleCnt="4" custScaleX="56974" custScaleY="95091">
        <dgm:presLayoutVars>
          <dgm:chMax val="1"/>
          <dgm:bulletEnabled val="1"/>
        </dgm:presLayoutVars>
      </dgm:prSet>
      <dgm:spPr/>
    </dgm:pt>
    <dgm:pt modelId="{C97EA34D-2B20-4A2E-B89E-F0B07DDC75FD}" type="pres">
      <dgm:prSet presAssocID="{FE8F5DF0-5454-4668-B724-083F3BCA7F58}" presName="descendantText" presStyleLbl="alignAccFollowNode1" presStyleIdx="1" presStyleCnt="4" custScaleX="105133" custScaleY="117110">
        <dgm:presLayoutVars>
          <dgm:bulletEnabled val="1"/>
        </dgm:presLayoutVars>
      </dgm:prSet>
      <dgm:spPr/>
    </dgm:pt>
    <dgm:pt modelId="{439E20D0-2A77-446D-B26B-C95BD55D8394}" type="pres">
      <dgm:prSet presAssocID="{171F1B3A-6558-40B8-99F3-BB3E83CCE0A0}" presName="sp" presStyleCnt="0"/>
      <dgm:spPr/>
    </dgm:pt>
    <dgm:pt modelId="{85F07DEC-C780-4732-9A14-9A0E21350422}" type="pres">
      <dgm:prSet presAssocID="{2E957953-7745-47D5-B711-64C5ADCF9643}" presName="linNode" presStyleCnt="0"/>
      <dgm:spPr/>
    </dgm:pt>
    <dgm:pt modelId="{71477888-D753-4C40-8CA5-15C36455FF61}" type="pres">
      <dgm:prSet presAssocID="{2E957953-7745-47D5-B711-64C5ADCF9643}" presName="parentText" presStyleLbl="node1" presStyleIdx="2" presStyleCnt="4" custScaleX="56974" custScaleY="95091">
        <dgm:presLayoutVars>
          <dgm:chMax val="1"/>
          <dgm:bulletEnabled val="1"/>
        </dgm:presLayoutVars>
      </dgm:prSet>
      <dgm:spPr/>
    </dgm:pt>
    <dgm:pt modelId="{57A2D72E-A1EE-4B0D-AF37-8903BE0D3BC2}" type="pres">
      <dgm:prSet presAssocID="{2E957953-7745-47D5-B711-64C5ADCF9643}" presName="descendantText" presStyleLbl="alignAccFollowNode1" presStyleIdx="2" presStyleCnt="4" custScaleX="105133" custScaleY="117110">
        <dgm:presLayoutVars>
          <dgm:bulletEnabled val="1"/>
        </dgm:presLayoutVars>
      </dgm:prSet>
      <dgm:spPr/>
    </dgm:pt>
    <dgm:pt modelId="{25868BE5-0F4A-4146-9259-5EE57F3A056A}" type="pres">
      <dgm:prSet presAssocID="{2601A213-05D3-4FAA-BA05-2BCF65A2D90C}" presName="sp" presStyleCnt="0"/>
      <dgm:spPr/>
    </dgm:pt>
    <dgm:pt modelId="{E06A8C50-71B5-4502-A1D0-9DE284626DBA}" type="pres">
      <dgm:prSet presAssocID="{FAF35339-2D0E-46D1-AE1D-EFB856AA038E}" presName="linNode" presStyleCnt="0"/>
      <dgm:spPr/>
    </dgm:pt>
    <dgm:pt modelId="{E910D17E-DA19-4DB7-BA46-F97CDF879E04}" type="pres">
      <dgm:prSet presAssocID="{FAF35339-2D0E-46D1-AE1D-EFB856AA038E}" presName="parentText" presStyleLbl="node1" presStyleIdx="3" presStyleCnt="4" custScaleX="56974" custScaleY="95091">
        <dgm:presLayoutVars>
          <dgm:chMax val="1"/>
          <dgm:bulletEnabled val="1"/>
        </dgm:presLayoutVars>
      </dgm:prSet>
      <dgm:spPr/>
    </dgm:pt>
    <dgm:pt modelId="{36783531-6CA3-4F25-925E-7899EC7DF234}" type="pres">
      <dgm:prSet presAssocID="{FAF35339-2D0E-46D1-AE1D-EFB856AA038E}" presName="descendantText" presStyleLbl="alignAccFollowNode1" presStyleIdx="3" presStyleCnt="4" custScaleX="105133" custScaleY="117110">
        <dgm:presLayoutVars>
          <dgm:bulletEnabled val="1"/>
        </dgm:presLayoutVars>
      </dgm:prSet>
      <dgm:spPr/>
    </dgm:pt>
  </dgm:ptLst>
  <dgm:cxnLst>
    <dgm:cxn modelId="{E3B38101-2175-4A49-83D8-2BB4E970290B}" type="presOf" srcId="{FE8F5DF0-5454-4668-B724-083F3BCA7F58}" destId="{9B57FBF9-F0AC-4860-AC2E-3851A0AAAD02}" srcOrd="0" destOrd="0" presId="urn:microsoft.com/office/officeart/2005/8/layout/vList5"/>
    <dgm:cxn modelId="{5E93060E-1483-41D9-8632-C3BE1D8E3A82}" srcId="{FE8F5DF0-5454-4668-B724-083F3BCA7F58}" destId="{042DAFAC-54B1-4A2B-8CD3-30A6F59B70C8}" srcOrd="0" destOrd="0" parTransId="{C64E5A7F-C697-44CC-977A-03B9A0D2D34A}" sibTransId="{B2150FB2-5478-4F36-93D1-B08A9C29BB37}"/>
    <dgm:cxn modelId="{544EC61F-B4CA-4E8E-91E8-BE15D8D23D96}" srcId="{6CAD4F6F-12DD-4936-88E4-E6593405DCB1}" destId="{FAF35339-2D0E-46D1-AE1D-EFB856AA038E}" srcOrd="3" destOrd="0" parTransId="{3C0F6B72-D09A-41E8-BB27-177C22399CEA}" sibTransId="{A11B1AB9-C0BE-4A63-ABF1-DD25E2606755}"/>
    <dgm:cxn modelId="{2456772B-F253-46ED-AC63-FC21143609C8}" type="presOf" srcId="{2E957953-7745-47D5-B711-64C5ADCF9643}" destId="{71477888-D753-4C40-8CA5-15C36455FF61}" srcOrd="0" destOrd="0" presId="urn:microsoft.com/office/officeart/2005/8/layout/vList5"/>
    <dgm:cxn modelId="{A96E4044-29D8-402E-906D-2401386918F9}" srcId="{2E957953-7745-47D5-B711-64C5ADCF9643}" destId="{52D3CC9E-4588-47EE-8EF0-81B3C290A252}" srcOrd="0" destOrd="0" parTransId="{D19C1727-FB81-4C81-B69A-BA53C35EF780}" sibTransId="{AC3D9915-FF35-4B09-8EC0-F2E0DB5C6685}"/>
    <dgm:cxn modelId="{87359967-5AA7-4E54-AFA0-46D9D85197CC}" type="presOf" srcId="{432A7359-68A8-4510-9A8A-AAD27EB04C00}" destId="{175992FB-81F3-4A25-88FC-452003878905}" srcOrd="0" destOrd="0" presId="urn:microsoft.com/office/officeart/2005/8/layout/vList5"/>
    <dgm:cxn modelId="{A5957A6D-D2C3-4146-BD0B-753E3C73111A}" type="presOf" srcId="{236149D7-12EE-4154-9090-D955F08D81F3}" destId="{3199F239-1996-46A7-8A58-56E589EF32EA}" srcOrd="0" destOrd="0" presId="urn:microsoft.com/office/officeart/2005/8/layout/vList5"/>
    <dgm:cxn modelId="{BC2C9F7C-1B16-4D75-818E-9D5195D3DC0F}" srcId="{6CAD4F6F-12DD-4936-88E4-E6593405DCB1}" destId="{FE8F5DF0-5454-4668-B724-083F3BCA7F58}" srcOrd="1" destOrd="0" parTransId="{1D9804D2-EEC5-439C-BDE7-10F07606DD8F}" sibTransId="{171F1B3A-6558-40B8-99F3-BB3E83CCE0A0}"/>
    <dgm:cxn modelId="{BB296890-5E79-47BE-A921-27E71C0596D8}" srcId="{432A7359-68A8-4510-9A8A-AAD27EB04C00}" destId="{236149D7-12EE-4154-9090-D955F08D81F3}" srcOrd="0" destOrd="0" parTransId="{9236645B-0801-4FCA-B4E5-F4618CE28B12}" sibTransId="{C436B572-842B-4B3B-A4E7-F9F6903FE036}"/>
    <dgm:cxn modelId="{EBA1799C-1E51-48D0-8E00-0B8755B846F6}" srcId="{6CAD4F6F-12DD-4936-88E4-E6593405DCB1}" destId="{432A7359-68A8-4510-9A8A-AAD27EB04C00}" srcOrd="0" destOrd="0" parTransId="{565C6B46-5D57-44DD-B2FD-4CB6681B1B7F}" sibTransId="{874C1AE5-3517-41E8-9BDB-C0F32E190EA2}"/>
    <dgm:cxn modelId="{255A0A9F-16D4-4EB1-A385-DD3CBDA46BF2}" srcId="{6CAD4F6F-12DD-4936-88E4-E6593405DCB1}" destId="{2E957953-7745-47D5-B711-64C5ADCF9643}" srcOrd="2" destOrd="0" parTransId="{E32C586E-93F1-4B72-890A-2B5D4ECB0AC7}" sibTransId="{2601A213-05D3-4FAA-BA05-2BCF65A2D90C}"/>
    <dgm:cxn modelId="{6442B4B0-9E8E-41D5-B226-1776C717020E}" type="presOf" srcId="{9952B0D2-106C-4995-A179-D81AE0173E39}" destId="{36783531-6CA3-4F25-925E-7899EC7DF234}" srcOrd="0" destOrd="0" presId="urn:microsoft.com/office/officeart/2005/8/layout/vList5"/>
    <dgm:cxn modelId="{F733ACB5-4040-43EF-8920-C53187F8D474}" type="presOf" srcId="{52D3CC9E-4588-47EE-8EF0-81B3C290A252}" destId="{57A2D72E-A1EE-4B0D-AF37-8903BE0D3BC2}" srcOrd="0" destOrd="0" presId="urn:microsoft.com/office/officeart/2005/8/layout/vList5"/>
    <dgm:cxn modelId="{55C9EEC2-4C26-4D1E-9074-4C20437F81CD}" type="presOf" srcId="{6CAD4F6F-12DD-4936-88E4-E6593405DCB1}" destId="{4FC264ED-989D-41CF-BE9A-E84DDB6D62FF}" srcOrd="0" destOrd="0" presId="urn:microsoft.com/office/officeart/2005/8/layout/vList5"/>
    <dgm:cxn modelId="{A3C150D4-9CCD-4632-A41D-B9B475DA990F}" type="presOf" srcId="{FAF35339-2D0E-46D1-AE1D-EFB856AA038E}" destId="{E910D17E-DA19-4DB7-BA46-F97CDF879E04}" srcOrd="0" destOrd="0" presId="urn:microsoft.com/office/officeart/2005/8/layout/vList5"/>
    <dgm:cxn modelId="{F0A627D8-8238-4E42-95A1-21AF211B3E58}" srcId="{FAF35339-2D0E-46D1-AE1D-EFB856AA038E}" destId="{9952B0D2-106C-4995-A179-D81AE0173E39}" srcOrd="0" destOrd="0" parTransId="{A4B1FB79-AE70-48BA-BA3E-890F249A76B6}" sibTransId="{43149ABF-F9C2-41DF-913A-6D870ED72901}"/>
    <dgm:cxn modelId="{96F7DDED-A979-48D2-A2E6-63B89F6D980C}" type="presOf" srcId="{042DAFAC-54B1-4A2B-8CD3-30A6F59B70C8}" destId="{C97EA34D-2B20-4A2E-B89E-F0B07DDC75FD}" srcOrd="0" destOrd="0" presId="urn:microsoft.com/office/officeart/2005/8/layout/vList5"/>
    <dgm:cxn modelId="{F400ED6C-8FB8-4C6E-95C9-52343C93C0C1}" type="presParOf" srcId="{4FC264ED-989D-41CF-BE9A-E84DDB6D62FF}" destId="{B9B918F6-2419-40C5-8F5E-FDE7D8A0DC0E}" srcOrd="0" destOrd="0" presId="urn:microsoft.com/office/officeart/2005/8/layout/vList5"/>
    <dgm:cxn modelId="{89F02239-97C1-4EC4-84CD-90AB731EE824}" type="presParOf" srcId="{B9B918F6-2419-40C5-8F5E-FDE7D8A0DC0E}" destId="{175992FB-81F3-4A25-88FC-452003878905}" srcOrd="0" destOrd="0" presId="urn:microsoft.com/office/officeart/2005/8/layout/vList5"/>
    <dgm:cxn modelId="{4419E575-8AD6-438C-9C20-18092FBC2AC5}" type="presParOf" srcId="{B9B918F6-2419-40C5-8F5E-FDE7D8A0DC0E}" destId="{3199F239-1996-46A7-8A58-56E589EF32EA}" srcOrd="1" destOrd="0" presId="urn:microsoft.com/office/officeart/2005/8/layout/vList5"/>
    <dgm:cxn modelId="{10ACE9C8-B09B-41FE-8D1E-407C45AF450B}" type="presParOf" srcId="{4FC264ED-989D-41CF-BE9A-E84DDB6D62FF}" destId="{38B24E88-BAC8-4B2B-A4E0-65E8DD70288E}" srcOrd="1" destOrd="0" presId="urn:microsoft.com/office/officeart/2005/8/layout/vList5"/>
    <dgm:cxn modelId="{4C651C52-5ADC-4E4C-A160-170993EC2C55}" type="presParOf" srcId="{4FC264ED-989D-41CF-BE9A-E84DDB6D62FF}" destId="{86721514-9782-4B7A-B91B-3BAFC3565AE4}" srcOrd="2" destOrd="0" presId="urn:microsoft.com/office/officeart/2005/8/layout/vList5"/>
    <dgm:cxn modelId="{F4276500-D16F-45C2-8951-D4FFDC416FED}" type="presParOf" srcId="{86721514-9782-4B7A-B91B-3BAFC3565AE4}" destId="{9B57FBF9-F0AC-4860-AC2E-3851A0AAAD02}" srcOrd="0" destOrd="0" presId="urn:microsoft.com/office/officeart/2005/8/layout/vList5"/>
    <dgm:cxn modelId="{859C0BF7-4993-47EB-8A17-333C22CA11B3}" type="presParOf" srcId="{86721514-9782-4B7A-B91B-3BAFC3565AE4}" destId="{C97EA34D-2B20-4A2E-B89E-F0B07DDC75FD}" srcOrd="1" destOrd="0" presId="urn:microsoft.com/office/officeart/2005/8/layout/vList5"/>
    <dgm:cxn modelId="{4471BD60-685A-47D8-B2DD-85B88FAD5F7B}" type="presParOf" srcId="{4FC264ED-989D-41CF-BE9A-E84DDB6D62FF}" destId="{439E20D0-2A77-446D-B26B-C95BD55D8394}" srcOrd="3" destOrd="0" presId="urn:microsoft.com/office/officeart/2005/8/layout/vList5"/>
    <dgm:cxn modelId="{6BEF1E4B-A5A4-4B32-91E8-07C1078D5381}" type="presParOf" srcId="{4FC264ED-989D-41CF-BE9A-E84DDB6D62FF}" destId="{85F07DEC-C780-4732-9A14-9A0E21350422}" srcOrd="4" destOrd="0" presId="urn:microsoft.com/office/officeart/2005/8/layout/vList5"/>
    <dgm:cxn modelId="{FE78AEE9-BC9D-4D51-AF05-60B7BFCF0681}" type="presParOf" srcId="{85F07DEC-C780-4732-9A14-9A0E21350422}" destId="{71477888-D753-4C40-8CA5-15C36455FF61}" srcOrd="0" destOrd="0" presId="urn:microsoft.com/office/officeart/2005/8/layout/vList5"/>
    <dgm:cxn modelId="{7CE4365B-36BC-4535-A26C-2D9E0480729B}" type="presParOf" srcId="{85F07DEC-C780-4732-9A14-9A0E21350422}" destId="{57A2D72E-A1EE-4B0D-AF37-8903BE0D3BC2}" srcOrd="1" destOrd="0" presId="urn:microsoft.com/office/officeart/2005/8/layout/vList5"/>
    <dgm:cxn modelId="{C1B40387-A321-46C0-A2AE-8A00F207D331}" type="presParOf" srcId="{4FC264ED-989D-41CF-BE9A-E84DDB6D62FF}" destId="{25868BE5-0F4A-4146-9259-5EE57F3A056A}" srcOrd="5" destOrd="0" presId="urn:microsoft.com/office/officeart/2005/8/layout/vList5"/>
    <dgm:cxn modelId="{87A2B9BB-C4A9-49D7-9E8F-0DEAC49DF598}" type="presParOf" srcId="{4FC264ED-989D-41CF-BE9A-E84DDB6D62FF}" destId="{E06A8C50-71B5-4502-A1D0-9DE284626DBA}" srcOrd="6" destOrd="0" presId="urn:microsoft.com/office/officeart/2005/8/layout/vList5"/>
    <dgm:cxn modelId="{61F2A46D-ABB2-4F53-8D10-7D9021347BFC}" type="presParOf" srcId="{E06A8C50-71B5-4502-A1D0-9DE284626DBA}" destId="{E910D17E-DA19-4DB7-BA46-F97CDF879E04}" srcOrd="0" destOrd="0" presId="urn:microsoft.com/office/officeart/2005/8/layout/vList5"/>
    <dgm:cxn modelId="{6A4E65A8-AE48-4331-B7D5-DC6BD545C7DF}" type="presParOf" srcId="{E06A8C50-71B5-4502-A1D0-9DE284626DBA}" destId="{36783531-6CA3-4F25-925E-7899EC7DF23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432E8-6608-4E51-B8EE-D77C09EA59A8}">
      <dsp:nvSpPr>
        <dsp:cNvPr id="0" name=""/>
        <dsp:cNvSpPr/>
      </dsp:nvSpPr>
      <dsp:spPr>
        <a:xfrm>
          <a:off x="0" y="198256"/>
          <a:ext cx="2998092" cy="1798855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不加修改地使用可用的哈希函数</a:t>
          </a:r>
        </a:p>
      </dsp:txBody>
      <dsp:txXfrm>
        <a:off x="0" y="198256"/>
        <a:ext cx="2998092" cy="1798855"/>
      </dsp:txXfrm>
    </dsp:sp>
    <dsp:sp modelId="{AC4AA21A-BD64-47E3-864B-5E7205E01EAA}">
      <dsp:nvSpPr>
        <dsp:cNvPr id="0" name=""/>
        <dsp:cNvSpPr/>
      </dsp:nvSpPr>
      <dsp:spPr>
        <a:xfrm>
          <a:off x="3297902" y="198256"/>
          <a:ext cx="2998092" cy="1798855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在找到或需要更快或更安全的散列函数时，允许轻松替换嵌入的散列函数</a:t>
          </a:r>
        </a:p>
      </dsp:txBody>
      <dsp:txXfrm>
        <a:off x="3297902" y="198256"/>
        <a:ext cx="2998092" cy="1798855"/>
      </dsp:txXfrm>
    </dsp:sp>
    <dsp:sp modelId="{D93664A4-ED02-4399-98D4-93ADF4F71D88}">
      <dsp:nvSpPr>
        <dsp:cNvPr id="0" name=""/>
        <dsp:cNvSpPr/>
      </dsp:nvSpPr>
      <dsp:spPr>
        <a:xfrm>
          <a:off x="6595804" y="198256"/>
          <a:ext cx="2998092" cy="1798855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保持哈希函数的原始性能，而不会导致显著的性能下降</a:t>
          </a:r>
        </a:p>
      </dsp:txBody>
      <dsp:txXfrm>
        <a:off x="6595804" y="198256"/>
        <a:ext cx="2998092" cy="1798855"/>
      </dsp:txXfrm>
    </dsp:sp>
    <dsp:sp modelId="{758A7E1A-1A24-4C81-9FD1-B8A3F7476FA1}">
      <dsp:nvSpPr>
        <dsp:cNvPr id="0" name=""/>
        <dsp:cNvSpPr/>
      </dsp:nvSpPr>
      <dsp:spPr>
        <a:xfrm>
          <a:off x="1648951" y="2296921"/>
          <a:ext cx="2998092" cy="1798855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用简单的方法使用和处理键</a:t>
          </a:r>
        </a:p>
      </dsp:txBody>
      <dsp:txXfrm>
        <a:off x="1648951" y="2296921"/>
        <a:ext cx="2998092" cy="1798855"/>
      </dsp:txXfrm>
    </dsp:sp>
    <dsp:sp modelId="{43BB1D92-B1EF-471A-99F3-798313F0E376}">
      <dsp:nvSpPr>
        <dsp:cNvPr id="0" name=""/>
        <dsp:cNvSpPr/>
      </dsp:nvSpPr>
      <dsp:spPr>
        <a:xfrm>
          <a:off x="4946853" y="2296921"/>
          <a:ext cx="2998092" cy="1798855"/>
        </a:xfrm>
        <a:prstGeom prst="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round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>
              <a:solidFill>
                <a:sysClr val="windowText" lastClr="000000"/>
              </a:solidFill>
              <a:latin typeface="黑体" panose="02010609060101010101" pitchFamily="49" charset="-122"/>
              <a:ea typeface="黑体" panose="02010609060101010101" pitchFamily="49" charset="-122"/>
            </a:rPr>
            <a:t>基于对嵌入哈希函数的合理假设，对身份验证机制的强度进行充分理解的密码分析</a:t>
          </a:r>
        </a:p>
      </dsp:txBody>
      <dsp:txXfrm>
        <a:off x="4946853" y="2296921"/>
        <a:ext cx="2998092" cy="17988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99F239-1996-46A7-8A58-56E589EF32EA}">
      <dsp:nvSpPr>
        <dsp:cNvPr id="0" name=""/>
        <dsp:cNvSpPr/>
      </dsp:nvSpPr>
      <dsp:spPr>
        <a:xfrm rot="5400000">
          <a:off x="6072803" y="-3177592"/>
          <a:ext cx="933084" cy="730227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试图穷举所有可能的私钥</a:t>
          </a:r>
          <a:endParaRPr lang="zh-CN" sz="20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2888211" y="52549"/>
        <a:ext cx="7256721" cy="841986"/>
      </dsp:txXfrm>
    </dsp:sp>
    <dsp:sp modelId="{175992FB-81F3-4A25-88FC-452003878905}">
      <dsp:nvSpPr>
        <dsp:cNvPr id="0" name=""/>
        <dsp:cNvSpPr/>
      </dsp:nvSpPr>
      <dsp:spPr>
        <a:xfrm>
          <a:off x="662246" y="13"/>
          <a:ext cx="2225963" cy="947057"/>
        </a:xfrm>
        <a:prstGeom prst="round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蛮力攻击</a:t>
          </a:r>
          <a:endParaRPr lang="zh-CN" sz="2400" kern="1200" dirty="0">
            <a:solidFill>
              <a:sysClr val="windowText" lastClr="000000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08478" y="46245"/>
        <a:ext cx="2133499" cy="854593"/>
      </dsp:txXfrm>
    </dsp:sp>
    <dsp:sp modelId="{C97EA34D-2B20-4A2E-B89E-F0B07DDC75FD}">
      <dsp:nvSpPr>
        <dsp:cNvPr id="0" name=""/>
        <dsp:cNvSpPr/>
      </dsp:nvSpPr>
      <dsp:spPr>
        <a:xfrm rot="5400000">
          <a:off x="6072803" y="-2180738"/>
          <a:ext cx="933084" cy="730227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有许多数学攻击方法，实质都是试图分解两个素数的乘积</a:t>
          </a:r>
        </a:p>
      </dsp:txBody>
      <dsp:txXfrm rot="-5400000">
        <a:off x="2888211" y="1049403"/>
        <a:ext cx="7256721" cy="841986"/>
      </dsp:txXfrm>
    </dsp:sp>
    <dsp:sp modelId="{9B57FBF9-F0AC-4860-AC2E-3851A0AAAD02}">
      <dsp:nvSpPr>
        <dsp:cNvPr id="0" name=""/>
        <dsp:cNvSpPr/>
      </dsp:nvSpPr>
      <dsp:spPr>
        <a:xfrm>
          <a:off x="662246" y="996868"/>
          <a:ext cx="2225963" cy="947057"/>
        </a:xfrm>
        <a:prstGeom prst="round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数学攻击</a:t>
          </a:r>
          <a:endParaRPr lang="zh-CN" sz="2400" kern="12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708478" y="1043100"/>
        <a:ext cx="2133499" cy="854593"/>
      </dsp:txXfrm>
    </dsp:sp>
    <dsp:sp modelId="{57A2D72E-A1EE-4B0D-AF37-8903BE0D3BC2}">
      <dsp:nvSpPr>
        <dsp:cNvPr id="0" name=""/>
        <dsp:cNvSpPr/>
      </dsp:nvSpPr>
      <dsp:spPr>
        <a:xfrm rot="5400000">
          <a:off x="6072803" y="-1183883"/>
          <a:ext cx="933084" cy="730227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这种方法依赖于解密算法的运行时间</a:t>
          </a:r>
          <a:endParaRPr lang="zh-CN" sz="20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2888211" y="2046258"/>
        <a:ext cx="7256721" cy="841986"/>
      </dsp:txXfrm>
    </dsp:sp>
    <dsp:sp modelId="{71477888-D753-4C40-8CA5-15C36455FF61}">
      <dsp:nvSpPr>
        <dsp:cNvPr id="0" name=""/>
        <dsp:cNvSpPr/>
      </dsp:nvSpPr>
      <dsp:spPr>
        <a:xfrm>
          <a:off x="662246" y="1993723"/>
          <a:ext cx="2225963" cy="947057"/>
        </a:xfrm>
        <a:prstGeom prst="round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计时攻击</a:t>
          </a:r>
          <a:endParaRPr lang="zh-CN" sz="2400" kern="12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708478" y="2039955"/>
        <a:ext cx="2133499" cy="854593"/>
      </dsp:txXfrm>
    </dsp:sp>
    <dsp:sp modelId="{36783531-6CA3-4F25-925E-7899EC7DF234}">
      <dsp:nvSpPr>
        <dsp:cNvPr id="0" name=""/>
        <dsp:cNvSpPr/>
      </dsp:nvSpPr>
      <dsp:spPr>
        <a:xfrm rot="5400000">
          <a:off x="6072803" y="-187028"/>
          <a:ext cx="933084" cy="7302270"/>
        </a:xfrm>
        <a:prstGeom prst="round2SameRect">
          <a:avLst/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这种类型的攻击试图发现</a:t>
          </a:r>
          <a:r>
            <a:rPr lang="en-US" altLang="zh-CN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RSA</a:t>
          </a:r>
          <a:r>
            <a:rPr lang="zh-CN" altLang="en-US" sz="2000" kern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算法的规则</a:t>
          </a:r>
          <a:endParaRPr lang="zh-CN" sz="2000" kern="1200" dirty="0"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 rot="-5400000">
        <a:off x="2888211" y="3043113"/>
        <a:ext cx="7256721" cy="841986"/>
      </dsp:txXfrm>
    </dsp:sp>
    <dsp:sp modelId="{E910D17E-DA19-4DB7-BA46-F97CDF879E04}">
      <dsp:nvSpPr>
        <dsp:cNvPr id="0" name=""/>
        <dsp:cNvSpPr/>
      </dsp:nvSpPr>
      <dsp:spPr>
        <a:xfrm>
          <a:off x="662246" y="2990577"/>
          <a:ext cx="2225963" cy="947057"/>
        </a:xfrm>
        <a:prstGeom prst="roundRect">
          <a:avLst/>
        </a:prstGeom>
        <a:noFill/>
        <a:ln w="38100" cap="flat" cmpd="thickThin" algn="ctr">
          <a:solidFill>
            <a:schemeClr val="accent5">
              <a:lumMod val="75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400" kern="1200" dirty="0">
              <a:solidFill>
                <a:sysClr val="windowText" lastClr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rPr>
            <a:t>选择密文攻击</a:t>
          </a:r>
          <a:endParaRPr lang="zh-CN" sz="2400" kern="1200" dirty="0">
            <a:solidFill>
              <a:sysClr val="windowText" lastClr="000000"/>
            </a:solidFill>
            <a:latin typeface="Times New Roman" panose="02020603050405020304" pitchFamily="18" charset="0"/>
            <a:ea typeface="黑体" panose="02010609060101010101" pitchFamily="49" charset="-122"/>
            <a:cs typeface="Times New Roman" panose="02020603050405020304" pitchFamily="18" charset="0"/>
          </a:endParaRPr>
        </a:p>
      </dsp:txBody>
      <dsp:txXfrm>
        <a:off x="708478" y="3036809"/>
        <a:ext cx="2133499" cy="854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A59970-CC61-4727-9BDF-976855E7561E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E7F07-FBFD-4640-8B4B-26998194D0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01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715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682602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19510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061553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1160360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4778632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824972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648770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8429068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8741755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19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30166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BA04B8-9F5E-4BF6-BDD6-D58FF5834A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51255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20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9743087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21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010485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22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362359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41651239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8252058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449807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6917148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6759353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28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25888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3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979390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4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011938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5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306368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6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289414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7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2969416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8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534176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D3E95819-68EC-40C9-BC70-77F5D0CEB5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7ECD3590-9748-4909-9702-B56C55E359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A3F33A9C-6A99-4C42-BD84-DE11A46446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9ABCF131-C577-4232-AF7A-D0846D876F50}" type="slidenum">
              <a:rPr lang="zh-CN" altLang="en-US" sz="1200"/>
              <a:pPr/>
              <a:t>9</a:t>
            </a:fld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5975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43EDA-DDB4-41D0-9C5A-6E2427A92E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41082C0-5AE1-48D0-8293-470FF42C2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8B9CB4-47EF-4F4E-9E4D-FC785AE8A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8695C-1886-4F45-9A2D-9BD5D0155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47E6CD-8455-4855-9E7F-25E9244E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1569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05BB6-6ECB-4228-8472-1A9F754F4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7A3522C-619B-4FA8-B3DE-E6F4AF186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D5462F-EE65-4AB5-AF00-F3B130F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C6740D-C695-4CE6-A368-C4C3DF1D2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4D2642-5E27-4C89-A952-093DD0DB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24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92AE5C8-79C0-4872-B9FF-566E98E0B4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174CC20-561A-4C89-AC86-196A3DD5D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118189-8228-4E77-ABE1-DE35949C4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760DF44-7196-49C0-BB2F-281F4E444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7AEBB2-5399-4DE0-B286-4BA94532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982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 descr="F:\百度云\logo.png">
            <a:extLst>
              <a:ext uri="{FF2B5EF4-FFF2-40B4-BE49-F238E27FC236}">
                <a16:creationId xmlns:a16="http://schemas.microsoft.com/office/drawing/2014/main" id="{83F6A8A2-FF9B-438C-909B-81436AD035A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77" y="120551"/>
            <a:ext cx="3989606" cy="744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组合 7">
            <a:extLst>
              <a:ext uri="{FF2B5EF4-FFF2-40B4-BE49-F238E27FC236}">
                <a16:creationId xmlns:a16="http://schemas.microsoft.com/office/drawing/2014/main" id="{A7B21525-E6E1-4B63-B855-ACF439ACE3F9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6291" y="5698630"/>
            <a:ext cx="4305647" cy="1038820"/>
            <a:chOff x="21924" y="3867150"/>
            <a:chExt cx="6134252" cy="1276350"/>
          </a:xfrm>
        </p:grpSpPr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8F1D250-FAA7-4E27-9FE1-AE8D9FF468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24" y="3867150"/>
              <a:ext cx="6134252" cy="1276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5" name="Picture 5" descr="F:\百度云\logo.png">
              <a:extLst>
                <a:ext uri="{FF2B5EF4-FFF2-40B4-BE49-F238E27FC236}">
                  <a16:creationId xmlns:a16="http://schemas.microsoft.com/office/drawing/2014/main" id="{58390DBE-6E10-4C85-A37B-74E2CD6083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duotone>
                <a:prstClr val="black"/>
                <a:schemeClr val="bg1">
                  <a:lumMod val="95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1924" y="4125054"/>
              <a:ext cx="1410747" cy="299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78416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B67F81-C18C-43D9-BAD0-458591BC5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748D3F-4BC1-4DEC-A19D-78E5FD43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F55324-D7EE-445D-A9FE-5BFA4413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9B4F78-2EFC-49F3-9591-BDDC6F91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4DE78-A52B-4B98-AB11-A98F4FB4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9242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F95B7C-636C-4C40-887B-E5265CB17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418C88-CAE6-4C24-9321-0B9A9B8C8E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557E8A-7835-4372-A199-C205AE07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E60B93-E3F6-41AF-9DC3-BDAD0A01F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70D62A-BB36-496F-846A-BD90D487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9809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E5294-B81C-486D-8B89-0EBF6AA6B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2FC3ED-914C-47C4-8678-DAA786710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EE5E57-5268-4957-9175-12BAA8C6D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4F0181-B6E6-4428-9A81-DCF2059F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286804-DDAE-4B71-8FA8-41EDA296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BA6ED-061F-4406-8D70-C519E1032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59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ABC036-B597-4307-AE6B-737215ADF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630C67E-272C-44F5-AA4B-992E9060A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46C5F2-A36D-4A93-AE48-BF5B58915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97A08AF-C699-443D-AEF1-885AFD492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0D98048-3F62-46D5-BDFC-56CC640F79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9D91417-F9F1-4824-B25A-A9DB1247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52027-665B-4886-8D34-29FCCE70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1FFC2B7-B4BC-492E-8C24-3D9B12339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46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866A6F-9068-415E-B2BB-E3A1185EE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66C1CCB-BAF5-4C19-A73A-D125D835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FFE9E-0DD3-4B35-9716-0EA296EB5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58C78E1-42F3-4AA8-A1DB-724038FD2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24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26B1886-71E2-486D-A9F8-F4FCFE18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AADF3A-F3DA-45F4-9D27-7E6961820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B9E77A0-7F9A-45E8-8C1E-7F0AE3C1F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17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BC340-A65D-4F00-8F37-F7BEC7152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9C0E6-3B43-4EFE-A609-C125EA8BB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5C42DC-5D00-476D-98E5-563D99485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6EBF2-3D0B-4B3A-87FC-AE763A5F4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27BCA-7C06-4B12-B981-46AE30164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56A605-ACA5-45C3-BCE6-C822257C3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102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760F-9B49-4C14-9CC7-E754944D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8C7E37-6B96-400C-B560-CF03CEB18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D3F755-742C-432E-80D4-612705C7C2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E94397-A98B-4CC0-BD49-6C5965634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3978AC-A597-4C92-A5E4-834651F96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84887B-659B-4357-80CB-2116D0FBA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67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D3F273-9107-4B80-9E33-36D28E66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D6424A-7457-45D7-84DF-6544ACFA5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B5207D-560D-4F8E-8C35-3780B54A5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DA190-EDBF-4E1D-8425-F8A1533711C8}" type="datetimeFigureOut">
              <a:rPr lang="zh-CN" altLang="en-US" smtClean="0"/>
              <a:t>2022/9/17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40ED06-7E80-4895-A306-B8E31B6575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E3EBFC-1B83-4BF7-8A74-3D595E28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99014F-04CA-4D43-A67E-6C61EA3CC4C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336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notesSlide" Target="../notesSlides/notesSlide10.xml"/><Relationship Id="rId7" Type="http://schemas.openxmlformats.org/officeDocument/2006/relationships/diagramColors" Target="../diagrams/colors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1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4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notesSlide" Target="../notesSlides/notesSlide18.xml"/><Relationship Id="rId7" Type="http://schemas.openxmlformats.org/officeDocument/2006/relationships/diagramColors" Target="../diagrams/colors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6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7.xml"/><Relationship Id="rId5" Type="http://schemas.microsoft.com/office/2007/relationships/hdphoto" Target="../media/hdphoto2.wdp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1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notesSlide" Target="../notesSlides/notesSlide24.xml"/><Relationship Id="rId7" Type="http://schemas.microsoft.com/office/2007/relationships/hdphoto" Target="../media/hdphoto4.wdp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2.xml"/><Relationship Id="rId6" Type="http://schemas.openxmlformats.org/officeDocument/2006/relationships/image" Target="../media/image19.png"/><Relationship Id="rId5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microsoft.com/office/2007/relationships/hdphoto" Target="../media/hdphoto5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3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3">
            <a:extLst>
              <a:ext uri="{FF2B5EF4-FFF2-40B4-BE49-F238E27FC236}">
                <a16:creationId xmlns:a16="http://schemas.microsoft.com/office/drawing/2014/main" id="{10FF7C29-EEE6-498F-A158-71CC586A9193}"/>
              </a:ext>
            </a:extLst>
          </p:cNvPr>
          <p:cNvSpPr txBox="1">
            <a:spLocks/>
          </p:cNvSpPr>
          <p:nvPr/>
        </p:nvSpPr>
        <p:spPr>
          <a:xfrm>
            <a:off x="862909" y="1817787"/>
            <a:ext cx="10163472" cy="1336477"/>
          </a:xfrm>
          <a:prstGeom prst="rect">
            <a:avLst/>
          </a:prstGeom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4400" b="1" dirty="0">
                <a:latin typeface="黑体" pitchFamily="49" charset="-122"/>
                <a:ea typeface="黑体" pitchFamily="49" charset="-122"/>
              </a:rPr>
              <a:t>计算机系统与网络安全技术</a:t>
            </a:r>
            <a:br>
              <a:rPr lang="en-US" altLang="zh-CN" sz="4400" b="1" dirty="0">
                <a:latin typeface="黑体" pitchFamily="49" charset="-122"/>
                <a:ea typeface="黑体" pitchFamily="49" charset="-122"/>
                <a:cs typeface="+mj-cs"/>
              </a:rPr>
            </a:br>
            <a:r>
              <a:rPr lang="en-US" altLang="zh-CN" sz="3200" b="1" dirty="0">
                <a:latin typeface="Times New Roman" pitchFamily="18" charset="0"/>
                <a:ea typeface="+mj-ea"/>
                <a:cs typeface="Times New Roman" pitchFamily="18" charset="0"/>
              </a:rPr>
              <a:t>Technology of Computer System and Network Security</a:t>
            </a:r>
            <a:endParaRPr lang="zh-CN" alt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标题 3">
            <a:extLst>
              <a:ext uri="{FF2B5EF4-FFF2-40B4-BE49-F238E27FC236}">
                <a16:creationId xmlns:a16="http://schemas.microsoft.com/office/drawing/2014/main" id="{628896BA-A381-461E-A9C9-03C075505978}"/>
              </a:ext>
            </a:extLst>
          </p:cNvPr>
          <p:cNvSpPr txBox="1">
            <a:spLocks/>
          </p:cNvSpPr>
          <p:nvPr/>
        </p:nvSpPr>
        <p:spPr bwMode="auto">
          <a:xfrm>
            <a:off x="862908" y="4007202"/>
            <a:ext cx="10163473" cy="196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/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牛伟纳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r>
              <a:rPr lang="zh-CN" altLang="en-US" sz="2800" kern="0" dirty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计算机科学与工程学院（网络空间安全学院）</a:t>
            </a:r>
            <a:endParaRPr lang="en-US" altLang="zh-CN" sz="2800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  <a:p>
            <a:pPr algn="ctr" defTabSz="1028357">
              <a:lnSpc>
                <a:spcPct val="150000"/>
              </a:lnSpc>
              <a:defRPr/>
            </a:pPr>
            <a:fld id="{1BE3780E-E68A-4BB2-97C5-C52B8FB3E180}" type="datetime8">
              <a:rPr lang="zh-CN" altLang="en-US" sz="1688" kern="0" smtClean="0">
                <a:latin typeface="Times New Roman" pitchFamily="18" charset="0"/>
                <a:ea typeface="华文中宋" pitchFamily="2" charset="-122"/>
                <a:cs typeface="Times New Roman" pitchFamily="18" charset="0"/>
              </a:rPr>
              <a:t>2022年9月17日9时46分</a:t>
            </a:fld>
            <a:endParaRPr lang="zh-CN" altLang="en-US" sz="1688" kern="0" dirty="0">
              <a:latin typeface="Times New Roman" pitchFamily="18" charset="0"/>
              <a:ea typeface="华文中宋" pitchFamily="2" charset="-122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HMAC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628408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HMAC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设计目标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74151E50-2A3E-4ECA-BA59-CD4D053F0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25844"/>
              </p:ext>
            </p:extLst>
          </p:nvPr>
        </p:nvGraphicFramePr>
        <p:xfrm>
          <a:off x="1299051" y="2115236"/>
          <a:ext cx="9593897" cy="42940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71680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HMAC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80264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HMAC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D11E7DB-3F01-4C7A-B560-26BEC611B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8036" y="1530296"/>
            <a:ext cx="4658375" cy="51823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58283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HMAC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56309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HMAC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的安全性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19ED416-C240-4FCC-9B4B-9A8D2EFE3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2096887"/>
            <a:ext cx="10888445" cy="4194671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安全性取决于底层哈希函数的加密强度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HMAC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的吸引力在于它的设计者已经能够证明内嵌哈希函数的强度和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HMAC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的强度之间的确切关系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对于合法用户生成并被攻击者看到的消息，攻击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HMAC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成功的概率相当于对嵌入哈希函数的以下攻击之一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攻击者能够计算压缩函数的输出，即使是随机的、秘密的、不为攻击者所知的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IV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即使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IV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是随机和秘密的，攻击者也会在哈希函数中找到冲突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88686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认证加密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628408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OCB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加密和认证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09F7E49-1722-4CE2-8AE0-B5169785C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1354" y="1962021"/>
            <a:ext cx="5001323" cy="44964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1122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认证加密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48074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OCB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3FDE45-7CBE-4B40-8B0E-4972FD215E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674" y="1977374"/>
            <a:ext cx="8172651" cy="42888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760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41746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算法描述</a:t>
            </a: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C18DDE91-20CD-42BF-921A-5CF2D4B5F3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993065"/>
            <a:ext cx="10888445" cy="4389980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作者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麻省理工学院的里维斯特、沙米尔和阿德曼，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1977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最著名和广泛使用的公钥算法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对素数取模，用整数求幂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加密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:c = Me mod n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Decrypt: M = Cd mod n = (Me)d mod n = M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发送方和接收方都知道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n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e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的值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只有接收方知道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的值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公钥加密算法，公钥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PU = {e, n}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，私钥</a:t>
            </a:r>
            <a:r>
              <a:rPr lang="en-US" altLang="zh-CN" sz="26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PR = {d, n}</a:t>
            </a:r>
            <a:endParaRPr lang="zh-CN" altLang="en-US" sz="26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05710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41746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算法描述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CC4D859-FBE5-4E2F-B2ED-2F305B32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585" y="1423506"/>
            <a:ext cx="4515480" cy="5268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82703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41746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算法描述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6FCB24F-6A46-4CBF-B825-DCE9BE899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0945" y="2432482"/>
            <a:ext cx="8570109" cy="28669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38464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161878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RSA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的安全性</a:t>
            </a:r>
          </a:p>
        </p:txBody>
      </p:sp>
      <p:graphicFrame>
        <p:nvGraphicFramePr>
          <p:cNvPr id="25" name="图示 24">
            <a:extLst>
              <a:ext uri="{FF2B5EF4-FFF2-40B4-BE49-F238E27FC236}">
                <a16:creationId xmlns:a16="http://schemas.microsoft.com/office/drawing/2014/main" id="{6DD3A335-EFFB-4EB5-9343-227C9B4168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6650060"/>
              </p:ext>
            </p:extLst>
          </p:nvPr>
        </p:nvGraphicFramePr>
        <p:xfrm>
          <a:off x="1006763" y="2161310"/>
          <a:ext cx="10852727" cy="3937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405172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133886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RSA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的安全性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D17C8A-A116-4660-B5C2-D8BBCE2C1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66230" y="1989099"/>
            <a:ext cx="9059539" cy="474411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05638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图片 1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111" y="1505260"/>
            <a:ext cx="3729038" cy="358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文本框 8"/>
          <p:cNvSpPr txBox="1">
            <a:spLocks noChangeArrowheads="1"/>
          </p:cNvSpPr>
          <p:nvPr/>
        </p:nvSpPr>
        <p:spPr bwMode="auto">
          <a:xfrm>
            <a:off x="3794858" y="2584336"/>
            <a:ext cx="155257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目</a:t>
            </a:r>
            <a:endParaRPr lang="en-US" altLang="zh-CN" sz="4800" dirty="0">
              <a:solidFill>
                <a:srgbClr val="EEE9D7"/>
              </a:solidFill>
              <a:latin typeface="禹卫书法行书简体&#10;" panose="02000603000000000000" pitchFamily="2" charset="-122"/>
              <a:ea typeface="禹卫书法行书简体&#10;" panose="02000603000000000000" pitchFamily="2" charset="-122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4800" dirty="0">
                <a:solidFill>
                  <a:srgbClr val="EEE9D7"/>
                </a:solidFill>
                <a:latin typeface="禹卫书法行书简体&#10;" panose="02000603000000000000" pitchFamily="2" charset="-122"/>
                <a:ea typeface="禹卫书法行书简体&#10;" panose="02000603000000000000" pitchFamily="2" charset="-122"/>
              </a:rPr>
              <a:t>录</a:t>
            </a:r>
          </a:p>
        </p:txBody>
      </p:sp>
      <p:pic>
        <p:nvPicPr>
          <p:cNvPr id="18436" name="图片 1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887650">
            <a:off x="1310423" y="1213160"/>
            <a:ext cx="885825" cy="60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8" name="图片 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7195313">
            <a:off x="5503804" y="3344379"/>
            <a:ext cx="1116013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图片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24" y="3475347"/>
            <a:ext cx="2324100" cy="241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1">
            <a:extLst>
              <a:ext uri="{FF2B5EF4-FFF2-40B4-BE49-F238E27FC236}">
                <a16:creationId xmlns:a16="http://schemas.microsoft.com/office/drawing/2014/main" id="{C310436F-F7BD-4308-A750-04769E00C8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6754" y="1867150"/>
            <a:ext cx="6089285" cy="32163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buNone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章：公钥密码和消息认证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sz="24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安全散列函数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HMAC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认证加密</a:t>
            </a:r>
            <a:endParaRPr lang="en-US" altLang="zh-CN" sz="24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RSA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公钥加密算法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</a:pP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Diffie-Hellman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和其他非对称</a:t>
            </a:r>
            <a:endParaRPr lang="en-US" altLang="zh-CN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41746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计时攻击</a:t>
            </a: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A76738CF-929A-46A7-97FE-CC157A57F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993065"/>
            <a:ext cx="10888445" cy="4008240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密码学顾问保罗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·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科克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(Paul Kocher)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证明，通过跟踪计算机破译信息所需的时间，偷窥者可以确定私钥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定时攻击不仅适用于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RSA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，也适用于其他公钥密码系统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这次袭击令人担忧的原因有两个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它来自一个完全意想不到的方向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这是一种纯密文攻击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156297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RSA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公钥加密算法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30841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计时攻击的解决方法</a:t>
            </a:r>
          </a:p>
        </p:txBody>
      </p:sp>
      <p:sp>
        <p:nvSpPr>
          <p:cNvPr id="26" name="Text Placeholder 5">
            <a:extLst>
              <a:ext uri="{FF2B5EF4-FFF2-40B4-BE49-F238E27FC236}">
                <a16:creationId xmlns:a16="http://schemas.microsoft.com/office/drawing/2014/main" id="{84AABB17-D450-41F2-A172-9824C567A33B}"/>
              </a:ext>
            </a:extLst>
          </p:cNvPr>
          <p:cNvSpPr txBox="1">
            <a:spLocks/>
          </p:cNvSpPr>
          <p:nvPr/>
        </p:nvSpPr>
        <p:spPr>
          <a:xfrm>
            <a:off x="1584276" y="2310434"/>
            <a:ext cx="2855782" cy="411108"/>
          </a:xfrm>
          <a:prstGeom prst="rect">
            <a:avLst/>
          </a:prstGeom>
          <a:noFill/>
          <a:ln w="50800" cmpd="thickThin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不变的幂运算时间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F7A0B1F1-6B9B-474A-BDCA-474747E4C616}"/>
              </a:ext>
            </a:extLst>
          </p:cNvPr>
          <p:cNvSpPr txBox="1">
            <a:spLocks noChangeArrowheads="1"/>
          </p:cNvSpPr>
          <p:nvPr/>
        </p:nvSpPr>
        <p:spPr>
          <a:xfrm>
            <a:off x="1589103" y="2828446"/>
            <a:ext cx="2864063" cy="3411772"/>
          </a:xfrm>
          <a:prstGeom prst="rect">
            <a:avLst/>
          </a:prstGeom>
          <a:ln w="31750" cmpd="thickThin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确保所有取幂运算在返回结果之前花费相同的时间</a:t>
            </a:r>
          </a:p>
          <a:p>
            <a:pPr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这是一个简单的修复方法，但确实会降低性能</a:t>
            </a:r>
            <a:endParaRPr lang="zh-CN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6E0CBEF5-0233-43E9-BA0C-C07E70BD2831}"/>
              </a:ext>
            </a:extLst>
          </p:cNvPr>
          <p:cNvSpPr txBox="1">
            <a:spLocks/>
          </p:cNvSpPr>
          <p:nvPr/>
        </p:nvSpPr>
        <p:spPr>
          <a:xfrm>
            <a:off x="4648369" y="2311218"/>
            <a:ext cx="2855782" cy="411108"/>
          </a:xfrm>
          <a:prstGeom prst="rect">
            <a:avLst/>
          </a:prstGeom>
          <a:noFill/>
          <a:ln w="50800" cmpd="thickThin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随机延时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8B808C6F-7490-41B0-B6C6-374F2BA04815}"/>
              </a:ext>
            </a:extLst>
          </p:cNvPr>
          <p:cNvSpPr txBox="1">
            <a:spLocks noChangeArrowheads="1"/>
          </p:cNvSpPr>
          <p:nvPr/>
        </p:nvSpPr>
        <p:spPr>
          <a:xfrm>
            <a:off x="4653196" y="2829230"/>
            <a:ext cx="2864063" cy="3411771"/>
          </a:xfrm>
          <a:prstGeom prst="rect">
            <a:avLst/>
          </a:prstGeom>
          <a:ln w="31750" cmpd="thickThin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在求幂算法中加入随机延迟来混淆定时攻击，可以获得更好的性能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如果防御者没有添加足够的噪声，攻击者仍然可以通过收集额外的测量值来弥补随机延迟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C7DDCB95-EAA6-4A40-B887-D925CE69C0CB}"/>
              </a:ext>
            </a:extLst>
          </p:cNvPr>
          <p:cNvSpPr txBox="1">
            <a:spLocks/>
          </p:cNvSpPr>
          <p:nvPr/>
        </p:nvSpPr>
        <p:spPr>
          <a:xfrm>
            <a:off x="7712462" y="2311220"/>
            <a:ext cx="2855782" cy="411108"/>
          </a:xfrm>
          <a:prstGeom prst="rect">
            <a:avLst/>
          </a:prstGeom>
          <a:noFill/>
          <a:ln w="50800" cmpd="thickThin">
            <a:solidFill>
              <a:schemeClr val="accent1"/>
            </a:solidFill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隐蔽</a:t>
            </a:r>
            <a:endParaRPr lang="zh-CN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B8D0AE5A-0C62-42E9-AE74-39A6ED7BF54F}"/>
              </a:ext>
            </a:extLst>
          </p:cNvPr>
          <p:cNvSpPr txBox="1">
            <a:spLocks noChangeArrowheads="1"/>
          </p:cNvSpPr>
          <p:nvPr/>
        </p:nvSpPr>
        <p:spPr>
          <a:xfrm>
            <a:off x="7717289" y="2829232"/>
            <a:ext cx="2864063" cy="3411770"/>
          </a:xfrm>
          <a:prstGeom prst="rect">
            <a:avLst/>
          </a:prstGeom>
          <a:ln w="31750" cmpd="thickThin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在求幂之前，将密文乘以一个随机数</a:t>
            </a:r>
          </a:p>
          <a:p>
            <a:pPr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/>
            </a:pPr>
            <a:r>
              <a:rPr lang="zh-CN" altLang="en-US" sz="1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这个过程可以防止攻击者知道计算机内部正在处理哪些密文位，因此可以防止对计时攻击至关重要的逐位分析</a:t>
            </a:r>
            <a:endParaRPr lang="zh-CN" altLang="zh-CN" sz="1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62584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8321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Diffie-Hellman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密钥交换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3532EEB8-D9AF-4323-9B80-8AE8F1B257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2135108"/>
            <a:ext cx="10888445" cy="3493335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首次发布的公钥算法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由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Diffie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Hellman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1976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年以及公开密钥概念的阐述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用于多种商业产品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一种安全交换密匙的实用方法，该密匙随后可用于消息的加密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安全性依赖于计算离散对数的难度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31576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8321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Diffie-Hellman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密钥交换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62BDA1C-6225-47C2-A0EE-18E5D264B3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6117"/>
          <a:stretch/>
        </p:blipFill>
        <p:spPr>
          <a:xfrm>
            <a:off x="1238474" y="2653356"/>
            <a:ext cx="4239217" cy="2428827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CC231303-CB39-4C58-93B2-424EB191461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863"/>
          <a:stretch/>
        </p:blipFill>
        <p:spPr>
          <a:xfrm>
            <a:off x="6714309" y="2450238"/>
            <a:ext cx="4239217" cy="310704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054509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8321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Diffie-Hellman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密钥交换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20585D-EEA1-4E40-8618-858A60428A47}"/>
              </a:ext>
            </a:extLst>
          </p:cNvPr>
          <p:cNvGrpSpPr/>
          <p:nvPr/>
        </p:nvGrpSpPr>
        <p:grpSpPr>
          <a:xfrm>
            <a:off x="1751330" y="1875539"/>
            <a:ext cx="7647694" cy="4479674"/>
            <a:chOff x="1893163" y="2102762"/>
            <a:chExt cx="7647694" cy="4479674"/>
          </a:xfrm>
        </p:grpSpPr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242B9C3-C060-4681-A3D2-6CC3926896DE}"/>
                </a:ext>
              </a:extLst>
            </p:cNvPr>
            <p:cNvSpPr txBox="1"/>
            <p:nvPr/>
          </p:nvSpPr>
          <p:spPr>
            <a:xfrm>
              <a:off x="1893163" y="2102762"/>
              <a:ext cx="6094520" cy="455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 eaLnBrk="1" hangingPunct="1">
                <a:lnSpc>
                  <a:spcPct val="15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已知：素数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q=353</a:t>
              </a: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，它的一个本原根 </a:t>
              </a:r>
              <a:r>
                <a:rPr lang="el-GR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α</a:t>
              </a:r>
              <a:r>
                <a:rPr lang="en-US" altLang="zh-CN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=3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1A140466-47F3-4C06-8395-C96EEB904883}"/>
                </a:ext>
              </a:extLst>
            </p:cNvPr>
            <p:cNvSpPr txBox="1"/>
            <p:nvPr/>
          </p:nvSpPr>
          <p:spPr>
            <a:xfrm>
              <a:off x="1893163" y="2717256"/>
              <a:ext cx="6094520" cy="455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 eaLnBrk="1" hangingPunct="1"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A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和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B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分别计算相应的公钥：</a:t>
              </a:r>
            </a:p>
          </p:txBody>
        </p: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70FC34A-62E5-4440-9456-BAFDF386ED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11879" y="3313511"/>
              <a:ext cx="3743426" cy="743962"/>
            </a:xfrm>
            <a:prstGeom prst="rect">
              <a:avLst/>
            </a:prstGeom>
          </p:spPr>
        </p:pic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9977ED0F-2B49-4396-99F1-6802341DA68F}"/>
                </a:ext>
              </a:extLst>
            </p:cNvPr>
            <p:cNvSpPr txBox="1"/>
            <p:nvPr/>
          </p:nvSpPr>
          <p:spPr>
            <a:xfrm>
              <a:off x="1893163" y="4198475"/>
              <a:ext cx="6094520" cy="455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 eaLnBrk="1" hangingPunct="1">
                <a:lnSpc>
                  <a:spcPct val="150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A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和</a:t>
              </a:r>
              <a:r>
                <a:rPr lang="en-US" altLang="zh-CN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B</a:t>
              </a:r>
              <a:r>
                <a:rPr lang="zh-CN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交换公钥，并计算出公共密钥：</a:t>
              </a:r>
            </a:p>
          </p:txBody>
        </p: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F3E33D6-54A8-40AC-9E02-75FB87C65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09316" y="4794036"/>
              <a:ext cx="6031541" cy="802534"/>
            </a:xfrm>
            <a:prstGeom prst="rect">
              <a:avLst/>
            </a:prstGeom>
          </p:spPr>
        </p:pic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A589F236-07FC-4E4C-A5B6-C8FFD0A4636C}"/>
                </a:ext>
              </a:extLst>
            </p:cNvPr>
            <p:cNvSpPr txBox="1"/>
            <p:nvPr/>
          </p:nvSpPr>
          <p:spPr>
            <a:xfrm>
              <a:off x="1907638" y="5552276"/>
              <a:ext cx="6094520" cy="4552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lvl="1" algn="just" eaLnBrk="1" hangingPunct="1"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Lucida Sans Unicode" panose="020B0602030504020204" pitchFamily="34" charset="0"/>
                </a:rPr>
                <a:t>攻击者即可得到：</a:t>
              </a:r>
              <a:endParaRPr lang="zh-CN" altLang="en-US" sz="1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endParaRPr>
            </a:p>
          </p:txBody>
        </p: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54618BB-23CF-4565-81A2-EEAF64CDB3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509316" y="6127183"/>
              <a:ext cx="4552523" cy="455253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5419312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300EF20-E994-4297-8ABA-A31E74DE9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3570" y="1715894"/>
            <a:ext cx="5572903" cy="5144218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8321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Diffie-Hellman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密钥交换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32748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4832194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Diffie-Hellman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密钥交换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2E6344D-0291-4254-A6B1-EB2FF221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18" y="2019698"/>
            <a:ext cx="10132163" cy="4372224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中间人攻击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: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Darth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生成私钥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XD1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XD2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，以及它们的公钥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YD2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Alice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传送给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Bob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Darth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拦截了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，并将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传送给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Bob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 Darth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也计算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K2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Bob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接收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并计算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K1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Bob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XA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发送给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Alice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Darth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截获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XA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并将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传送给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Alice 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。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 Darth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计算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K1</a:t>
            </a:r>
          </a:p>
          <a:p>
            <a:pPr marL="1452562" lvl="2" indent="-514350" algn="just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Alice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接收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YD2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并计算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K2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所有后续通信被破坏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443906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3207580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数字签名标准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2E6344D-0291-4254-A6B1-EB2FF221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18" y="2019698"/>
            <a:ext cx="10132163" cy="4168038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 PUB 186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利用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和数字签名算法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(DSA)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最初于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1991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年提出，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1993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年因安全问题修订，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1996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年又作了一次小修订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不能用于加密或密钥交换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使用一种只提供数字签名功能的算法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605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6334008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Diffie-Hellman</a:t>
            </a:r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和其他非对称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53605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椭圆曲线密码学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92E6344D-0291-4254-A6B1-EB2FF2216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9918" y="2208066"/>
            <a:ext cx="10132163" cy="2996185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对于比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RSA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更小的比特大小，安全性相同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IEEE P1363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等标准中可见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ECC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中的置信度还没有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RSA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中的高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基于一个被称为椭圆曲线的数学构造</a:t>
            </a:r>
            <a:endParaRPr lang="zh-CN" altLang="en-US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72241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3180947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zh-CN" altLang="en-US" sz="3000" dirty="0">
                <a:solidFill>
                  <a:srgbClr val="FFFFFF"/>
                </a:solidFill>
                <a:latin typeface="等线" panose="02010600030101010101" pitchFamily="2" charset="-122"/>
                <a:ea typeface="等线" panose="02010600030101010101" pitchFamily="2" charset="-122"/>
                <a:sym typeface="黑体" panose="02010609060101010101" pitchFamily="49" charset="-122"/>
              </a:rPr>
              <a:t>简单散列函数</a:t>
            </a:r>
            <a:endParaRPr lang="en-US" altLang="zh-CN" sz="3000" dirty="0">
              <a:solidFill>
                <a:srgbClr val="FFFFFF"/>
              </a:solidFill>
              <a:latin typeface="等线" panose="02010600030101010101" pitchFamily="2" charset="-122"/>
              <a:ea typeface="等线" panose="02010600030101010101" pitchFamily="2" charset="-122"/>
              <a:cs typeface="Lucida Sans Unicode" panose="020B0602030504020204" pitchFamily="34" charset="0"/>
              <a:sym typeface="Lucida Sans Unicode" panose="020B0602030504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14DA485-E2FB-488F-A8B9-9F0C6A641E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9200" y="2157273"/>
            <a:ext cx="8873599" cy="374453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52990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2" y="1131119"/>
            <a:ext cx="396431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SHA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安全散列函数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黑体" panose="02010609060101010101" pitchFamily="49" charset="-122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21E4A7F5-ECBA-4701-9F5F-94F9E9C8A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993065"/>
            <a:ext cx="10888445" cy="4200838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最初是由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NIST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开发的，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1993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年以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 180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出版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1995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年修订为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SHA-1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产生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160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位哈希值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NIST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于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2002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年发布了修订后的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 180-2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增加了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3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个额外的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版本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 - 256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 - 384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、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 - 512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具有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256/384/512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位哈希值</a:t>
            </a:r>
          </a:p>
          <a:p>
            <a:pPr marL="1395412" lvl="2" indent="-4572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基本结构与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SHA-1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相同，但安全性更高</a:t>
            </a:r>
          </a:p>
          <a:p>
            <a:pPr marL="457200" lvl="1" indent="-457200" algn="just" eaLnBrk="1" hangingPunct="1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最新的版本是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FIPS 180-4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，它增加了两个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SHA-512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变体，具有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224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256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位散列大小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05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2" y="1131119"/>
            <a:ext cx="4006299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SHA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安全散列函数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黑体" panose="02010609060101010101" pitchFamily="49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B7DAE43-A4DD-438D-986E-E3112DD4E6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8537" y="2325949"/>
            <a:ext cx="9654926" cy="252141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9066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9C19D7D-8E53-47D4-8C6F-F2E2700FB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5242" y="1637571"/>
            <a:ext cx="8268854" cy="5220429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2" y="1131119"/>
            <a:ext cx="3992303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SHA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安全散列函数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3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6B14482E-991C-4E1A-9AD7-A6AD7FAED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492" y="566442"/>
            <a:ext cx="207743" cy="421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2835" tIns="51418" rIns="102835" bIns="51418" anchor="ctr">
            <a:spAutoFit/>
          </a:bodyPr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2063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5D5AEE-D477-45C6-9064-5B9D70AC10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0577" y="1875539"/>
            <a:ext cx="4017384" cy="4759551"/>
          </a:xfrm>
          <a:prstGeom prst="rect">
            <a:avLst/>
          </a:prstGeom>
        </p:spPr>
      </p:pic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2" y="1131119"/>
            <a:ext cx="3964311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SHA</a:t>
            </a:r>
            <a:r>
              <a:rPr lang="zh-CN" altLang="en-US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安全散列函数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黑体" panose="02010609060101010101" pitchFamily="49" charset="-12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112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6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安全散列函数</a:t>
            </a: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131119"/>
            <a:ext cx="2009095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SHA</a:t>
            </a: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-3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黑体" panose="02010609060101010101" pitchFamily="49" charset="-122"/>
            </a:endParaRPr>
          </a:p>
        </p:txBody>
      </p:sp>
      <p:sp>
        <p:nvSpPr>
          <p:cNvPr id="25" name="Freeform 13">
            <a:extLst>
              <a:ext uri="{FF2B5EF4-FFF2-40B4-BE49-F238E27FC236}">
                <a16:creationId xmlns:a16="http://schemas.microsoft.com/office/drawing/2014/main" id="{BA860B38-237E-42FA-B7FC-78A6FC143E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993065"/>
            <a:ext cx="10888445" cy="4526944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与它的前身具有相同的结构和数学运算，并引起关注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由于替换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SHA-2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需要时间，如果它变得脆弱，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NIST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在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2007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年宣布了一项生产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SHA-3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的竞赛</a:t>
            </a:r>
          </a:p>
          <a:p>
            <a:pPr marL="457200" lvl="1" indent="-45720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 要求：</a:t>
            </a:r>
            <a:endParaRPr lang="en-US" altLang="zh-CN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必须支持哈希值长度为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224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256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、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384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512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位</a:t>
            </a:r>
          </a:p>
          <a:p>
            <a:pPr marL="1395412" lvl="2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算法必须一次处理小块，而不是要求在处理之前将整个消息缓冲在内存中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2162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7" name="标题 2">
            <a:extLst>
              <a:ext uri="{FF2B5EF4-FFF2-40B4-BE49-F238E27FC236}">
                <a16:creationId xmlns:a16="http://schemas.microsoft.com/office/drawing/2014/main" id="{54E82ACB-2C0A-4DB2-829E-902326293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079" y="0"/>
            <a:ext cx="5408574" cy="971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2835" tIns="51418" rIns="102835" bIns="51418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6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HMAC</a:t>
            </a:r>
            <a:endParaRPr lang="zh-CN" altLang="en-US" sz="3600" dirty="0"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Freeform 14">
            <a:extLst>
              <a:ext uri="{FF2B5EF4-FFF2-40B4-BE49-F238E27FC236}">
                <a16:creationId xmlns:a16="http://schemas.microsoft.com/office/drawing/2014/main" id="{9230D925-7EFA-4B4B-A277-0B4084FED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4" y="1131119"/>
            <a:ext cx="2017972" cy="584775"/>
          </a:xfrm>
          <a:custGeom>
            <a:avLst/>
            <a:gdLst>
              <a:gd name="T0" fmla="*/ 0 w 2630753"/>
              <a:gd name="T1" fmla="*/ 0 h 844434"/>
              <a:gd name="T2" fmla="*/ 4752340 w 2630753"/>
              <a:gd name="T3" fmla="*/ 0 h 844434"/>
              <a:gd name="T4" fmla="*/ 4752340 w 2630753"/>
              <a:gd name="T5" fmla="*/ 900853 h 844434"/>
              <a:gd name="T6" fmla="*/ 0 w 2630753"/>
              <a:gd name="T7" fmla="*/ 900853 h 844434"/>
              <a:gd name="T8" fmla="*/ 0 w 2630753"/>
              <a:gd name="T9" fmla="*/ 0 h 8444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30753"/>
              <a:gd name="T16" fmla="*/ 0 h 844434"/>
              <a:gd name="T17" fmla="*/ 2630753 w 2630753"/>
              <a:gd name="T18" fmla="*/ 844434 h 8444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30753" h="844434">
                <a:moveTo>
                  <a:pt x="0" y="0"/>
                </a:moveTo>
                <a:lnTo>
                  <a:pt x="2630753" y="0"/>
                </a:lnTo>
                <a:lnTo>
                  <a:pt x="2630753" y="844434"/>
                </a:lnTo>
                <a:lnTo>
                  <a:pt x="0" y="84443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55000" cmpd="thickThin">
            <a:solidFill>
              <a:schemeClr val="accent5">
                <a:lumMod val="75000"/>
              </a:schemeClr>
            </a:solidFill>
            <a:bevel/>
            <a:headEnd/>
            <a:tailEnd/>
          </a:ln>
        </p:spPr>
        <p:txBody>
          <a:bodyPr lIns="432000" tIns="0" rIns="432000" bIns="0" anchor="ctr"/>
          <a:lstStyle>
            <a:lvl1pPr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Aft>
                <a:spcPct val="35000"/>
              </a:spcAft>
            </a:pPr>
            <a:r>
              <a:rPr lang="en-US" altLang="zh-CN" sz="3000" dirty="0">
                <a:solidFill>
                  <a:srgbClr val="FFFFFF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sym typeface="黑体" panose="02010609060101010101" pitchFamily="49" charset="-122"/>
              </a:rPr>
              <a:t>HMAC</a:t>
            </a:r>
            <a:endParaRPr lang="en-US" altLang="zh-CN" sz="3000" dirty="0">
              <a:solidFill>
                <a:srgbClr val="FFFFFF"/>
              </a:solidFill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</p:txBody>
      </p:sp>
      <p:sp>
        <p:nvSpPr>
          <p:cNvPr id="24" name="Freeform 13">
            <a:extLst>
              <a:ext uri="{FF2B5EF4-FFF2-40B4-BE49-F238E27FC236}">
                <a16:creationId xmlns:a16="http://schemas.microsoft.com/office/drawing/2014/main" id="{A8AA6501-07CE-493E-857A-BD3C5CAD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83" y="1993065"/>
            <a:ext cx="10888445" cy="4298493"/>
          </a:xfrm>
          <a:custGeom>
            <a:avLst/>
            <a:gdLst>
              <a:gd name="T0" fmla="*/ 416051 w 2630753"/>
              <a:gd name="T1" fmla="*/ 0 h 1963802"/>
              <a:gd name="T2" fmla="*/ 6550841 w 2630753"/>
              <a:gd name="T3" fmla="*/ 0 h 1963802"/>
              <a:gd name="T4" fmla="*/ 6845033 w 2630753"/>
              <a:gd name="T5" fmla="*/ 43257 h 1963802"/>
              <a:gd name="T6" fmla="*/ 6966892 w 2630753"/>
              <a:gd name="T7" fmla="*/ 147688 h 1963802"/>
              <a:gd name="T8" fmla="*/ 6966892 w 2630753"/>
              <a:gd name="T9" fmla="*/ 1846106 h 1963802"/>
              <a:gd name="T10" fmla="*/ 6966892 w 2630753"/>
              <a:gd name="T11" fmla="*/ 1846106 h 1963802"/>
              <a:gd name="T12" fmla="*/ 6966892 w 2630753"/>
              <a:gd name="T13" fmla="*/ 1846106 h 1963802"/>
              <a:gd name="T14" fmla="*/ 0 w 2630753"/>
              <a:gd name="T15" fmla="*/ 1846106 h 1963802"/>
              <a:gd name="T16" fmla="*/ 0 w 2630753"/>
              <a:gd name="T17" fmla="*/ 1846106 h 1963802"/>
              <a:gd name="T18" fmla="*/ 0 w 2630753"/>
              <a:gd name="T19" fmla="*/ 1846106 h 1963802"/>
              <a:gd name="T20" fmla="*/ 0 w 2630753"/>
              <a:gd name="T21" fmla="*/ 147688 h 1963802"/>
              <a:gd name="T22" fmla="*/ 121859 w 2630753"/>
              <a:gd name="T23" fmla="*/ 43257 h 1963802"/>
              <a:gd name="T24" fmla="*/ 416051 w 2630753"/>
              <a:gd name="T25" fmla="*/ 0 h 196380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630753"/>
              <a:gd name="T40" fmla="*/ 0 h 1963802"/>
              <a:gd name="T41" fmla="*/ 2630753 w 2630753"/>
              <a:gd name="T42" fmla="*/ 1963802 h 196380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630753" h="1963802">
                <a:moveTo>
                  <a:pt x="157104" y="0"/>
                </a:moveTo>
                <a:lnTo>
                  <a:pt x="2473649" y="0"/>
                </a:lnTo>
                <a:cubicBezTo>
                  <a:pt x="2515316" y="0"/>
                  <a:pt x="2555276" y="16552"/>
                  <a:pt x="2584738" y="46015"/>
                </a:cubicBezTo>
                <a:cubicBezTo>
                  <a:pt x="2614201" y="75478"/>
                  <a:pt x="2630753" y="115438"/>
                  <a:pt x="2630753" y="157104"/>
                </a:cubicBezTo>
                <a:lnTo>
                  <a:pt x="2630753" y="1963802"/>
                </a:lnTo>
                <a:lnTo>
                  <a:pt x="0" y="1963802"/>
                </a:lnTo>
                <a:lnTo>
                  <a:pt x="0" y="157104"/>
                </a:lnTo>
                <a:cubicBezTo>
                  <a:pt x="0" y="115437"/>
                  <a:pt x="16552" y="75477"/>
                  <a:pt x="46015" y="46015"/>
                </a:cubicBezTo>
                <a:cubicBezTo>
                  <a:pt x="75478" y="16552"/>
                  <a:pt x="115438" y="0"/>
                  <a:pt x="157104" y="0"/>
                </a:cubicBezTo>
                <a:close/>
              </a:path>
            </a:pathLst>
          </a:custGeom>
          <a:solidFill>
            <a:srgbClr val="FFFFFF"/>
          </a:solidFill>
          <a:ln w="55000" cmpd="thickThin">
            <a:solidFill>
              <a:schemeClr val="accent5">
                <a:lumMod val="60000"/>
                <a:lumOff val="40000"/>
              </a:schemeClr>
            </a:solidFill>
            <a:bevel/>
            <a:headEnd/>
            <a:tailEnd/>
          </a:ln>
        </p:spPr>
        <p:txBody>
          <a:bodyPr lIns="79200" tIns="128875" rIns="77457" bIns="25709"/>
          <a:lstStyle>
            <a:lvl1pPr marL="342900" indent="-3429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204788" indent="-204788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095375" fontAlgn="base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对开发从加密哈希码派生的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MAC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感兴趣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加密散列函数通常执行得更快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库代码广泛可用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SHA-1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不是为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MAC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而设计的，因为它不依赖于密钥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  <a:sym typeface="Lucida Sans Unicode" panose="020B0602030504020204" pitchFamily="34" charset="0"/>
            </a:endParaRP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作为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RFC2014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发布</a:t>
            </a:r>
          </a:p>
          <a:p>
            <a:pPr marL="457200" lvl="1" indent="-457200" algn="just" eaLnBrk="1" hangingPunct="1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已被选为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IP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安全的强制实现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MAC</a:t>
            </a:r>
          </a:p>
          <a:p>
            <a:pPr marL="1395412" lvl="2" indent="-457200" algn="just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用于其他互联网协议，例如传输层安全协议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(TLS)</a:t>
            </a:r>
            <a:r>
              <a:rPr lang="zh-CN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和安全电子交易协议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Lucida Sans Unicode" panose="020B0602030504020204" pitchFamily="34" charset="0"/>
              </a:rPr>
              <a:t>(SET)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081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5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1256</Words>
  <Application>Microsoft Office PowerPoint</Application>
  <PresentationFormat>宽屏</PresentationFormat>
  <Paragraphs>180</Paragraphs>
  <Slides>28</Slides>
  <Notes>28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等线 Light</vt:lpstr>
      <vt:lpstr>黑体</vt:lpstr>
      <vt:lpstr>禹卫书法行书简体
</vt:lpstr>
      <vt:lpstr>Arial</vt:lpstr>
      <vt:lpstr>Calibri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YLJ</dc:creator>
  <cp:lastModifiedBy>NWN</cp:lastModifiedBy>
  <cp:revision>17</cp:revision>
  <dcterms:created xsi:type="dcterms:W3CDTF">2022-07-07T11:31:13Z</dcterms:created>
  <dcterms:modified xsi:type="dcterms:W3CDTF">2022-09-17T13:50:01Z</dcterms:modified>
</cp:coreProperties>
</file>