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1188" r:id="rId3"/>
    <p:sldId id="1190" r:id="rId4"/>
    <p:sldId id="1283" r:id="rId5"/>
    <p:sldId id="1293" r:id="rId6"/>
    <p:sldId id="1294" r:id="rId7"/>
    <p:sldId id="1295" r:id="rId8"/>
    <p:sldId id="1296" r:id="rId9"/>
    <p:sldId id="1297" r:id="rId10"/>
    <p:sldId id="1298" r:id="rId11"/>
    <p:sldId id="1299" r:id="rId12"/>
    <p:sldId id="1388" r:id="rId13"/>
    <p:sldId id="1301" r:id="rId14"/>
    <p:sldId id="1300" r:id="rId15"/>
    <p:sldId id="1389" r:id="rId16"/>
    <p:sldId id="1285" r:id="rId17"/>
    <p:sldId id="1302" r:id="rId18"/>
    <p:sldId id="1390" r:id="rId19"/>
    <p:sldId id="1303" r:id="rId20"/>
    <p:sldId id="1286" r:id="rId21"/>
    <p:sldId id="1391" r:id="rId22"/>
    <p:sldId id="1304" r:id="rId23"/>
    <p:sldId id="1305" r:id="rId24"/>
    <p:sldId id="1306" r:id="rId25"/>
    <p:sldId id="1307" r:id="rId26"/>
    <p:sldId id="1392" r:id="rId27"/>
    <p:sldId id="1290" r:id="rId28"/>
    <p:sldId id="1308" r:id="rId29"/>
    <p:sldId id="1309" r:id="rId30"/>
    <p:sldId id="1312" r:id="rId31"/>
    <p:sldId id="1393" r:id="rId32"/>
    <p:sldId id="1313" r:id="rId33"/>
    <p:sldId id="1314" r:id="rId34"/>
    <p:sldId id="1315" r:id="rId35"/>
    <p:sldId id="362" r:id="rId36"/>
    <p:sldId id="139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0566" autoAdjust="0"/>
  </p:normalViewPr>
  <p:slideViewPr>
    <p:cSldViewPr snapToGrid="0">
      <p:cViewPr varScale="1">
        <p:scale>
          <a:sx n="78" d="100"/>
          <a:sy n="78" d="100"/>
        </p:scale>
        <p:origin x="1195" y="2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432A7359-68A8-4510-9A8A-AAD27EB04C00}">
      <dgm:prSet custT="1"/>
      <dgm:spPr/>
      <dgm:t>
        <a:bodyPr/>
        <a:lstStyle/>
        <a:p>
          <a:r>
            <a:rPr lang="zh-CN" altLang="en-US" sz="240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网络带宽</a:t>
          </a:r>
          <a:endParaRPr lang="zh-CN" sz="2400" dirty="0">
            <a:latin typeface="Times New Roman" panose="02020603050405020304" pitchFamily="18" charset="0"/>
            <a:cs typeface="Times New Roman" panose="02020603050405020304" pitchFamily="18" charset="0"/>
          </a:endParaRPr>
        </a:p>
      </dgm:t>
    </dgm:pt>
    <dgm:pt modelId="{565C6B46-5D57-44DD-B2FD-4CB6681B1B7F}" type="parTrans" cxnId="{EBA1799C-1E51-48D0-8E00-0B8755B846F6}">
      <dgm:prSet/>
      <dgm:spPr/>
      <dgm:t>
        <a:bodyPr/>
        <a:lstStyle/>
        <a:p>
          <a:endParaRPr lang="zh-CN" altLang="en-US"/>
        </a:p>
      </dgm:t>
    </dgm:pt>
    <dgm:pt modelId="{874C1AE5-3517-41E8-9BDB-C0F32E190EA2}" type="sibTrans" cxnId="{EBA1799C-1E51-48D0-8E00-0B8755B846F6}">
      <dgm:prSet/>
      <dgm:spPr/>
      <dgm:t>
        <a:bodyPr/>
        <a:lstStyle/>
        <a:p>
          <a:endParaRPr lang="zh-CN" altLang="en-US"/>
        </a:p>
      </dgm:t>
    </dgm:pt>
    <dgm:pt modelId="{236149D7-12EE-4154-9090-D955F08D81F3}">
      <dgm:prSet custT="1"/>
      <dgm:spPr/>
      <dgm:t>
        <a:bodyPr/>
        <a:lstStyle/>
        <a:p>
          <a:r>
            <a:rPr lang="zh-CN" altLang="zh-CN" sz="2000">
              <a:latin typeface="Times New Roman" panose="02020603050405020304" pitchFamily="18" charset="0"/>
              <a:ea typeface="黑体" panose="02010609060101010101" pitchFamily="49" charset="-122"/>
              <a:cs typeface="Times New Roman" panose="02020603050405020304" pitchFamily="18" charset="0"/>
            </a:rPr>
            <a:t>与连接服务器和</a:t>
          </a:r>
          <a:r>
            <a:rPr lang="en-US" altLang="zh-CN" sz="2000">
              <a:latin typeface="Times New Roman" panose="02020603050405020304" pitchFamily="18" charset="0"/>
              <a:ea typeface="黑体" panose="02010609060101010101" pitchFamily="49" charset="-122"/>
              <a:cs typeface="Times New Roman" panose="02020603050405020304" pitchFamily="18" charset="0"/>
            </a:rPr>
            <a:t>Internet</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的网络链路的容量相关</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p>
      </dgm:t>
    </dgm:pt>
    <dgm:pt modelId="{C436B572-842B-4B3B-A4E7-F9F6903FE036}" type="sibTrans" cxnId="{BB296890-5E79-47BE-A921-27E71C0596D8}">
      <dgm:prSet/>
      <dgm:spPr/>
      <dgm:t>
        <a:bodyPr/>
        <a:lstStyle/>
        <a:p>
          <a:endParaRPr lang="zh-CN" altLang="en-US"/>
        </a:p>
      </dgm:t>
    </dgm:pt>
    <dgm:pt modelId="{FE8F5DF0-5454-4668-B724-083F3BCA7F58}">
      <dgm:prSet custT="1"/>
      <dgm:spPr/>
      <dgm:t>
        <a:bodyPr/>
        <a:lstStyle/>
        <a:p>
          <a:r>
            <a:rPr lang="zh-CN" altLang="en-US" sz="240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系统资源</a:t>
          </a:r>
          <a:endParaRPr lang="zh-CN" sz="2400" dirty="0">
            <a:latin typeface="Times New Roman" panose="02020603050405020304" pitchFamily="18" charset="0"/>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p>
      </dgm:t>
    </dgm:pt>
    <dgm:pt modelId="{171F1B3A-6558-40B8-99F3-BB3E83CCE0A0}" type="sibTrans" cxnId="{BC2C9F7C-1B16-4D75-818E-9D5195D3DC0F}">
      <dgm:prSet/>
      <dgm:spPr/>
      <dgm:t>
        <a:bodyPr/>
        <a:lstStyle/>
        <a:p>
          <a:endParaRPr lang="zh-CN" altLang="en-US"/>
        </a:p>
      </dgm:t>
    </dgm:pt>
    <dgm:pt modelId="{042DAFAC-54B1-4A2B-8CD3-30A6F59B70C8}">
      <dgm:prSet custT="1"/>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针对系统资源的</a:t>
          </a:r>
          <a:r>
            <a:rPr lang="en-US" altLang="en-US" sz="2000" dirty="0">
              <a:latin typeface="Times New Roman" panose="02020603050405020304" pitchFamily="18" charset="0"/>
              <a:ea typeface="黑体" panose="02010609060101010101" pitchFamily="49" charset="-122"/>
              <a:cs typeface="Times New Roman" panose="02020603050405020304" pitchFamily="18" charset="0"/>
            </a:rPr>
            <a:t>DoS</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攻击一般是通过过度加载或者使系统网络处理程序崩溃来实现攻击</a:t>
          </a:r>
        </a:p>
      </dgm:t>
    </dgm:pt>
    <dgm:pt modelId="{C64E5A7F-C697-44CC-977A-03B9A0D2D34A}" type="parTrans" cxnId="{5E93060E-1483-41D9-8632-C3BE1D8E3A82}">
      <dgm:prSet/>
      <dgm:spPr/>
      <dgm:t>
        <a:bodyPr/>
        <a:lstStyle/>
        <a:p>
          <a:endParaRPr lang="zh-CN" altLang="en-US"/>
        </a:p>
      </dgm:t>
    </dgm:pt>
    <dgm:pt modelId="{B2150FB2-5478-4F36-93D1-B08A9C29BB37}" type="sibTrans" cxnId="{5E93060E-1483-41D9-8632-C3BE1D8E3A82}">
      <dgm:prSet/>
      <dgm:spPr/>
      <dgm:t>
        <a:bodyPr/>
        <a:lstStyle/>
        <a:p>
          <a:endParaRPr lang="zh-CN" altLang="en-US"/>
        </a:p>
      </dgm:t>
    </dgm:pt>
    <dgm:pt modelId="{2E957953-7745-47D5-B711-64C5ADCF9643}">
      <dgm:prSet custT="1"/>
      <dgm:spPr/>
      <dgm:t>
        <a:bodyPr/>
        <a:lstStyle/>
        <a:p>
          <a:r>
            <a:rPr lang="zh-CN" altLang="en-US" sz="240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应用资源</a:t>
          </a:r>
          <a:endParaRPr lang="zh-CN" sz="2400" dirty="0">
            <a:latin typeface="Times New Roman" panose="02020603050405020304" pitchFamily="18" charset="0"/>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p>
      </dgm:t>
    </dgm:pt>
    <dgm:pt modelId="{2601A213-05D3-4FAA-BA05-2BCF65A2D90C}" type="sibTrans" cxnId="{255A0A9F-16D4-4EB1-A385-DD3CBDA46BF2}">
      <dgm:prSet/>
      <dgm:spPr/>
      <dgm:t>
        <a:bodyPr/>
        <a:lstStyle/>
        <a:p>
          <a:endParaRPr lang="zh-CN" altLang="en-US"/>
        </a:p>
      </dgm:t>
    </dgm:pt>
    <dgm:pt modelId="{52D3CC9E-4588-47EE-8EF0-81B3C290A252}">
      <dgm:prSet custT="1"/>
      <dgm:spPr/>
      <dgm: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针对特定应用服务程序如</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服务器的攻击一般使用一定数量的合法请求，而每个合法请求都会明显地消耗掉服务器上的系统资源，那么就可以达到限制服务器响应其他合法用户请求的目的</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AC3D9915-FF35-4B09-8EC0-F2E0DB5C6685}" type="sibTrans" cxnId="{A96E4044-29D8-402E-906D-2401386918F9}">
      <dgm:prSet/>
      <dgm:spPr/>
      <dgm:t>
        <a:bodyPr/>
        <a:lstStyle/>
        <a:p>
          <a:endParaRPr lang="zh-CN" altLang="en-US"/>
        </a:p>
      </dgm:t>
    </dgm:pt>
    <dgm:pt modelId="{D19C1727-FB81-4C81-B69A-BA53C35EF780}" type="parTrans" cxnId="{A96E4044-29D8-402E-906D-2401386918F9}">
      <dgm:prSet/>
      <dgm:spPr/>
      <dgm:t>
        <a:bodyPr/>
        <a:lstStyle/>
        <a:p>
          <a:endParaRPr lang="zh-CN" altLang="en-US"/>
        </a:p>
      </dgm:t>
    </dgm:pt>
    <dgm:pt modelId="{3468C9DF-E17B-458B-8F65-7B531A052EFD}">
      <dgm:prSet custT="1"/>
      <dgm:spPr/>
      <dgm:t>
        <a:bodyPr/>
        <a:lstStyle/>
        <a:p>
          <a:r>
            <a:rPr lang="zh-CN" altLang="zh-CN" sz="2000" dirty="0">
              <a:latin typeface="Times New Roman" panose="02020603050405020304" pitchFamily="18" charset="0"/>
              <a:ea typeface="黑体" panose="02010609060101010101" pitchFamily="49" charset="-122"/>
              <a:cs typeface="Times New Roman" panose="02020603050405020304" pitchFamily="18" charset="0"/>
            </a:rPr>
            <a:t>对于大部分组织来说，网路带宽指的是连接到其网络服务提供商（</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ISP</a:t>
          </a:r>
          <a:r>
            <a:rPr lang="zh-CN" altLang="zh-CN" sz="2000" dirty="0">
              <a:latin typeface="Times New Roman" panose="02020603050405020304" pitchFamily="18" charset="0"/>
              <a:ea typeface="黑体" panose="02010609060101010101" pitchFamily="49" charset="-122"/>
              <a:cs typeface="Times New Roman" panose="02020603050405020304" pitchFamily="18" charset="0"/>
            </a:rPr>
            <a:t>）的链路容量</a:t>
          </a:r>
        </a:p>
      </dgm:t>
    </dgm:pt>
    <dgm:pt modelId="{7F141B30-6DCE-4932-978A-1C6471EEFAB7}" type="parTrans" cxnId="{33F54C91-F0BA-451E-9A8A-BAAA4A3E768B}">
      <dgm:prSet/>
      <dgm:spPr/>
      <dgm:t>
        <a:bodyPr/>
        <a:lstStyle/>
        <a:p>
          <a:endParaRPr lang="zh-CN" altLang="en-US"/>
        </a:p>
      </dgm:t>
    </dgm:pt>
    <dgm:pt modelId="{3508F5E5-6831-41E8-9B8F-2BA1EB137249}" type="sibTrans" cxnId="{33F54C91-F0BA-451E-9A8A-BAAA4A3E768B}">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56359">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0513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56359">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05133"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56359">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05133"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B8153909-C037-42AC-B4E7-1380C220834F}" type="presOf" srcId="{3468C9DF-E17B-458B-8F65-7B531A052EFD}" destId="{3199F239-1996-46A7-8A58-56E589EF32EA}" srcOrd="0" destOrd="1"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33F54C91-F0BA-451E-9A8A-BAAA4A3E768B}" srcId="{432A7359-68A8-4510-9A8A-AAD27EB04C00}" destId="{3468C9DF-E17B-458B-8F65-7B531A052EFD}" srcOrd="1" destOrd="0" parTransId="{7F141B30-6DCE-4932-978A-1C6471EEFAB7}" sibTransId="{3508F5E5-6831-41E8-9B8F-2BA1EB137249}"/>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432A7359-68A8-4510-9A8A-AAD27EB04C00}">
      <dgm:prSet custT="1"/>
      <dgm:spPr/>
      <dgm:t>
        <a:bodyPr/>
        <a:lstStyle/>
        <a:p>
          <a:r>
            <a:rPr lang="en-US" altLang="zh-CN" sz="2400">
              <a:latin typeface="Times New Roman" panose="02020603050405020304" pitchFamily="18" charset="0"/>
              <a:cs typeface="Times New Roman" panose="02020603050405020304" pitchFamily="18" charset="0"/>
            </a:rPr>
            <a:t>ICMP</a:t>
          </a:r>
        </a:p>
        <a:p>
          <a:r>
            <a:rPr lang="zh-CN" altLang="en-US" sz="2400">
              <a:latin typeface="Times New Roman" panose="02020603050405020304" pitchFamily="18" charset="0"/>
              <a:cs typeface="Times New Roman" panose="02020603050405020304" pitchFamily="18" charset="0"/>
            </a:rPr>
            <a:t>洪泛</a:t>
          </a:r>
          <a:endParaRPr lang="zh-CN" sz="2400" dirty="0">
            <a:latin typeface="Times New Roman" panose="02020603050405020304" pitchFamily="18" charset="0"/>
            <a:cs typeface="Times New Roman" panose="02020603050405020304" pitchFamily="18" charset="0"/>
          </a:endParaRPr>
        </a:p>
      </dgm:t>
    </dgm:pt>
    <dgm:pt modelId="{565C6B46-5D57-44DD-B2FD-4CB6681B1B7F}" type="parTrans" cxnId="{EBA1799C-1E51-48D0-8E00-0B8755B846F6}">
      <dgm:prSet/>
      <dgm:spPr/>
      <dgm:t>
        <a:bodyPr/>
        <a:lstStyle/>
        <a:p>
          <a:endParaRPr lang="zh-CN" altLang="en-US"/>
        </a:p>
      </dgm:t>
    </dgm:pt>
    <dgm:pt modelId="{874C1AE5-3517-41E8-9BDB-C0F32E190EA2}" type="sibTrans" cxnId="{EBA1799C-1E51-48D0-8E00-0B8755B846F6}">
      <dgm:prSet/>
      <dgm:spPr/>
      <dgm:t>
        <a:bodyPr/>
        <a:lstStyle/>
        <a:p>
          <a:endParaRPr lang="zh-CN" altLang="en-US"/>
        </a:p>
      </dgm:t>
    </dgm:pt>
    <dgm:pt modelId="{236149D7-12EE-4154-9090-D955F08D81F3}">
      <dgm:prSet custT="1"/>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回送请求数据包的</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ping</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洪泛攻击</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p>
      </dgm:t>
    </dgm:pt>
    <dgm:pt modelId="{C436B572-842B-4B3B-A4E7-F9F6903FE036}" type="sibTrans" cxnId="{BB296890-5E79-47BE-A921-27E71C0596D8}">
      <dgm:prSet/>
      <dgm:spPr/>
      <dgm:t>
        <a:bodyPr/>
        <a:lstStyle/>
        <a:p>
          <a:endParaRPr lang="zh-CN" altLang="en-US"/>
        </a:p>
      </dgm:t>
    </dgm:pt>
    <dgm:pt modelId="{FE8F5DF0-5454-4668-B724-083F3BCA7F58}">
      <dgm:prSet custT="1"/>
      <dgm:spPr/>
      <dgm:t>
        <a:bodyPr/>
        <a:lstStyle/>
        <a:p>
          <a:r>
            <a:rPr lang="en-US" altLang="zh-CN" sz="2400">
              <a:latin typeface="Times New Roman" panose="02020603050405020304" pitchFamily="18" charset="0"/>
              <a:ea typeface="黑体" panose="02010609060101010101" pitchFamily="49" charset="-122"/>
              <a:cs typeface="Times New Roman" panose="02020603050405020304" pitchFamily="18" charset="0"/>
            </a:rPr>
            <a:t>UDP</a:t>
          </a:r>
        </a:p>
        <a:p>
          <a:r>
            <a:rPr lang="zh-CN" altLang="en-US" sz="2400">
              <a:latin typeface="Times New Roman" panose="02020603050405020304" pitchFamily="18" charset="0"/>
              <a:ea typeface="黑体" panose="02010609060101010101" pitchFamily="49" charset="-122"/>
              <a:cs typeface="Times New Roman" panose="02020603050405020304" pitchFamily="18" charset="0"/>
            </a:rPr>
            <a:t>洪泛</a:t>
          </a:r>
          <a:endParaRPr lang="zh-CN" sz="2400" dirty="0">
            <a:latin typeface="Times New Roman" panose="02020603050405020304" pitchFamily="18" charset="0"/>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p>
      </dgm:t>
    </dgm:pt>
    <dgm:pt modelId="{171F1B3A-6558-40B8-99F3-BB3E83CCE0A0}" type="sibTrans" cxnId="{BC2C9F7C-1B16-4D75-818E-9D5195D3DC0F}">
      <dgm:prSet/>
      <dgm:spPr/>
      <dgm:t>
        <a:bodyPr/>
        <a:lstStyle/>
        <a:p>
          <a:endParaRPr lang="zh-CN" altLang="en-US"/>
        </a:p>
      </dgm:t>
    </dgm:pt>
    <dgm:pt modelId="{042DAFAC-54B1-4A2B-8CD3-30A6F59B70C8}">
      <dgm:prSet custT="1"/>
      <dgm:spPr/>
      <dgm:t>
        <a:bodyPr/>
        <a:lstStyle/>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UDP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数据包被发送到目标系统提供服务的端口上</a:t>
          </a:r>
        </a:p>
      </dgm:t>
    </dgm:pt>
    <dgm:pt modelId="{C64E5A7F-C697-44CC-977A-03B9A0D2D34A}" type="parTrans" cxnId="{5E93060E-1483-41D9-8632-C3BE1D8E3A82}">
      <dgm:prSet/>
      <dgm:spPr/>
      <dgm:t>
        <a:bodyPr/>
        <a:lstStyle/>
        <a:p>
          <a:endParaRPr lang="zh-CN" altLang="en-US"/>
        </a:p>
      </dgm:t>
    </dgm:pt>
    <dgm:pt modelId="{B2150FB2-5478-4F36-93D1-B08A9C29BB37}" type="sibTrans" cxnId="{5E93060E-1483-41D9-8632-C3BE1D8E3A82}">
      <dgm:prSet/>
      <dgm:spPr/>
      <dgm:t>
        <a:bodyPr/>
        <a:lstStyle/>
        <a:p>
          <a:endParaRPr lang="zh-CN" altLang="en-US"/>
        </a:p>
      </dgm:t>
    </dgm:pt>
    <dgm:pt modelId="{2E957953-7745-47D5-B711-64C5ADCF9643}">
      <dgm:prSet custT="1"/>
      <dgm:spPr/>
      <dgm:t>
        <a:bodyPr/>
        <a:lstStyle/>
        <a:p>
          <a:r>
            <a:rPr lang="en-US" altLang="zh-CN" sz="2400">
              <a:latin typeface="Times New Roman" panose="02020603050405020304" pitchFamily="18" charset="0"/>
              <a:ea typeface="黑体" panose="02010609060101010101" pitchFamily="49" charset="-122"/>
              <a:cs typeface="Times New Roman" panose="02020603050405020304" pitchFamily="18" charset="0"/>
            </a:rPr>
            <a:t>TCP SYN</a:t>
          </a:r>
        </a:p>
        <a:p>
          <a:r>
            <a:rPr lang="zh-CN" altLang="en-US" sz="2400">
              <a:latin typeface="Times New Roman" panose="02020603050405020304" pitchFamily="18" charset="0"/>
              <a:ea typeface="黑体" panose="02010609060101010101" pitchFamily="49" charset="-122"/>
              <a:cs typeface="Times New Roman" panose="02020603050405020304" pitchFamily="18" charset="0"/>
            </a:rPr>
            <a:t>洪泛</a:t>
          </a:r>
          <a:endParaRPr lang="zh-CN" sz="2400" dirty="0">
            <a:latin typeface="Times New Roman" panose="02020603050405020304" pitchFamily="18" charset="0"/>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p>
      </dgm:t>
    </dgm:pt>
    <dgm:pt modelId="{2601A213-05D3-4FAA-BA05-2BCF65A2D90C}" type="sibTrans" cxnId="{255A0A9F-16D4-4EB1-A385-DD3CBDA46BF2}">
      <dgm:prSet/>
      <dgm:spPr/>
      <dgm:t>
        <a:bodyPr/>
        <a:lstStyle/>
        <a:p>
          <a:endParaRPr lang="zh-CN" altLang="en-US"/>
        </a:p>
      </dgm:t>
    </dgm:pt>
    <dgm:pt modelId="{52D3CC9E-4588-47EE-8EF0-81B3C290A252}">
      <dgm:prSet custT="1"/>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向目标系统发送</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TCP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报文</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AC3D9915-FF35-4B09-8EC0-F2E0DB5C6685}" type="sibTrans" cxnId="{A96E4044-29D8-402E-906D-2401386918F9}">
      <dgm:prSet/>
      <dgm:spPr/>
      <dgm:t>
        <a:bodyPr/>
        <a:lstStyle/>
        <a:p>
          <a:endParaRPr lang="zh-CN" altLang="en-US"/>
        </a:p>
      </dgm:t>
    </dgm:pt>
    <dgm:pt modelId="{D19C1727-FB81-4C81-B69A-BA53C35EF780}" type="parTrans" cxnId="{A96E4044-29D8-402E-906D-2401386918F9}">
      <dgm:prSet/>
      <dgm:spPr/>
      <dgm:t>
        <a:bodyPr/>
        <a:lstStyle/>
        <a:p>
          <a:endParaRPr lang="zh-CN" altLang="en-US"/>
        </a:p>
      </dgm:t>
    </dgm:pt>
    <dgm:pt modelId="{53C46167-C60D-4AEC-BE07-C1872E7D937A}">
      <dgm:prSet custT="1"/>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ping</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是一种很有用的网络分析工具，网络管理员一般允许</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回送请求数据包进入他们的网络，于是</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回送请求数据包很受攻击者的青睐</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62D665AA-C908-4C48-BCC0-F0643B374928}" type="parTrans" cxnId="{E0D24BB1-8D54-4C22-90CD-2FD0386B222F}">
      <dgm:prSet/>
      <dgm:spPr/>
      <dgm:t>
        <a:bodyPr/>
        <a:lstStyle/>
        <a:p>
          <a:endParaRPr lang="zh-CN" altLang="en-US"/>
        </a:p>
      </dgm:t>
    </dgm:pt>
    <dgm:pt modelId="{645C94AB-BE89-4AF1-8C52-723104064726}" type="sibTrans" cxnId="{E0D24BB1-8D54-4C22-90CD-2FD0386B222F}">
      <dgm:prSet/>
      <dgm:spPr/>
      <dgm:t>
        <a:bodyPr/>
        <a:lstStyle/>
        <a:p>
          <a:endParaRPr lang="zh-CN" altLang="en-US"/>
        </a:p>
      </dgm:t>
    </dgm:pt>
    <dgm:pt modelId="{A26EEC2F-EBEE-4850-BD34-52BBF2029728}">
      <dgm:prSet custT="1"/>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攻击的目标是报文总数，而不是系统代码</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17F31CF6-2177-45F5-A1FC-D9FD94B3FC3F}" type="parTrans" cxnId="{55A9654C-5C50-44C8-B227-C7E14120CA10}">
      <dgm:prSet/>
      <dgm:spPr/>
      <dgm:t>
        <a:bodyPr/>
        <a:lstStyle/>
        <a:p>
          <a:endParaRPr lang="zh-CN" altLang="en-US"/>
        </a:p>
      </dgm:t>
    </dgm:pt>
    <dgm:pt modelId="{6CA83A39-18F5-491D-AC14-62E5342CBBDD}" type="sibTrans" cxnId="{55A9654C-5C50-44C8-B227-C7E14120CA10}">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56359">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0513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56359">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05133"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56359">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05133"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2456772B-F253-46ED-AC63-FC21143609C8}" type="presOf" srcId="{2E957953-7745-47D5-B711-64C5ADCF9643}" destId="{71477888-D753-4C40-8CA5-15C36455FF61}" srcOrd="0" destOrd="0" presId="urn:microsoft.com/office/officeart/2005/8/layout/vList5"/>
    <dgm:cxn modelId="{95B95663-9A25-4BC1-9BA9-4ACEAE32905B}" type="presOf" srcId="{A26EEC2F-EBEE-4850-BD34-52BBF2029728}" destId="{57A2D72E-A1EE-4B0D-AF37-8903BE0D3BC2}" srcOrd="0" destOrd="1"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55A9654C-5C50-44C8-B227-C7E14120CA10}" srcId="{2E957953-7745-47D5-B711-64C5ADCF9643}" destId="{A26EEC2F-EBEE-4850-BD34-52BBF2029728}" srcOrd="1" destOrd="0" parTransId="{17F31CF6-2177-45F5-A1FC-D9FD94B3FC3F}" sibTransId="{6CA83A39-18F5-491D-AC14-62E5342CBBDD}"/>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E69491A9-FE18-47D3-835C-8D7486BC2C26}" type="presOf" srcId="{53C46167-C60D-4AEC-BE07-C1872E7D937A}" destId="{3199F239-1996-46A7-8A58-56E589EF32EA}" srcOrd="0" destOrd="1" presId="urn:microsoft.com/office/officeart/2005/8/layout/vList5"/>
    <dgm:cxn modelId="{E0D24BB1-8D54-4C22-90CD-2FD0386B222F}" srcId="{432A7359-68A8-4510-9A8A-AAD27EB04C00}" destId="{53C46167-C60D-4AEC-BE07-C1872E7D937A}" srcOrd="1" destOrd="0" parTransId="{62D665AA-C908-4C48-BCC0-F0643B374928}" sibTransId="{645C94AB-BE89-4AF1-8C52-723104064726}"/>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874308" y="-2952004"/>
          <a:ext cx="1306045" cy="730227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zh-CN" sz="2000" kern="1200">
              <a:latin typeface="Times New Roman" panose="02020603050405020304" pitchFamily="18" charset="0"/>
              <a:ea typeface="黑体" panose="02010609060101010101" pitchFamily="49" charset="-122"/>
              <a:cs typeface="Times New Roman" panose="02020603050405020304" pitchFamily="18" charset="0"/>
            </a:rPr>
            <a:t>与连接服务器和</a:t>
          </a:r>
          <a:r>
            <a:rPr lang="en-US" altLang="zh-CN" sz="2000" kern="1200">
              <a:latin typeface="Times New Roman" panose="02020603050405020304" pitchFamily="18" charset="0"/>
              <a:ea typeface="黑体" panose="02010609060101010101" pitchFamily="49" charset="-122"/>
              <a:cs typeface="Times New Roman" panose="02020603050405020304" pitchFamily="18" charset="0"/>
            </a:rPr>
            <a:t>Internet</a:t>
          </a:r>
          <a:r>
            <a:rPr lang="zh-CN" altLang="zh-CN" sz="2000" kern="1200">
              <a:latin typeface="Times New Roman" panose="02020603050405020304" pitchFamily="18" charset="0"/>
              <a:ea typeface="黑体" panose="02010609060101010101" pitchFamily="49" charset="-122"/>
              <a:cs typeface="Times New Roman" panose="02020603050405020304" pitchFamily="18" charset="0"/>
            </a:rPr>
            <a:t>的网络链路的容量相关</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a:lnSpc>
              <a:spcPct val="90000"/>
            </a:lnSpc>
            <a:spcBef>
              <a:spcPct val="0"/>
            </a:spcBef>
            <a:spcAft>
              <a:spcPct val="15000"/>
            </a:spcAft>
            <a:buChar char="•"/>
          </a:pPr>
          <a:r>
            <a:rPr lang="zh-CN" altLang="zh-CN" sz="2000" kern="1200" dirty="0">
              <a:latin typeface="Times New Roman" panose="02020603050405020304" pitchFamily="18" charset="0"/>
              <a:ea typeface="黑体" panose="02010609060101010101" pitchFamily="49" charset="-122"/>
              <a:cs typeface="Times New Roman" panose="02020603050405020304" pitchFamily="18" charset="0"/>
            </a:rPr>
            <a:t>对于大部分组织来说，网路带宽指的是连接到其网络服务提供商（</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ISP</a:t>
          </a:r>
          <a:r>
            <a:rPr lang="zh-CN" altLang="zh-CN" sz="2000" kern="1200" dirty="0">
              <a:latin typeface="Times New Roman" panose="02020603050405020304" pitchFamily="18" charset="0"/>
              <a:ea typeface="黑体" panose="02010609060101010101" pitchFamily="49" charset="-122"/>
              <a:cs typeface="Times New Roman" panose="02020603050405020304" pitchFamily="18" charset="0"/>
            </a:rPr>
            <a:t>）的链路容量</a:t>
          </a:r>
        </a:p>
      </dsp:txBody>
      <dsp:txXfrm rot="-5400000">
        <a:off x="2876196" y="109864"/>
        <a:ext cx="7238514" cy="1178533"/>
      </dsp:txXfrm>
    </dsp:sp>
    <dsp:sp modelId="{175992FB-81F3-4A25-88FC-452003878905}">
      <dsp:nvSpPr>
        <dsp:cNvPr id="0" name=""/>
        <dsp:cNvSpPr/>
      </dsp:nvSpPr>
      <dsp:spPr>
        <a:xfrm>
          <a:off x="674260" y="2112"/>
          <a:ext cx="2201935" cy="139403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网络带宽</a:t>
          </a:r>
          <a:endParaRPr lang="zh-CN" sz="2400" kern="1200" dirty="0">
            <a:latin typeface="Times New Roman" panose="02020603050405020304" pitchFamily="18" charset="0"/>
            <a:cs typeface="Times New Roman" panose="02020603050405020304" pitchFamily="18" charset="0"/>
          </a:endParaRPr>
        </a:p>
      </dsp:txBody>
      <dsp:txXfrm>
        <a:off x="742311" y="70163"/>
        <a:ext cx="2065833" cy="1257935"/>
      </dsp:txXfrm>
    </dsp:sp>
    <dsp:sp modelId="{C97EA34D-2B20-4A2E-B89E-F0B07DDC75FD}">
      <dsp:nvSpPr>
        <dsp:cNvPr id="0" name=""/>
        <dsp:cNvSpPr/>
      </dsp:nvSpPr>
      <dsp:spPr>
        <a:xfrm rot="5400000">
          <a:off x="5874308" y="-1488265"/>
          <a:ext cx="1306045" cy="7302270"/>
        </a:xfrm>
        <a:prstGeom prst="round2Same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针对系统资源的</a:t>
          </a:r>
          <a:r>
            <a:rPr lang="en-US" altLang="en-US" sz="2000" kern="1200" dirty="0">
              <a:latin typeface="Times New Roman" panose="02020603050405020304" pitchFamily="18" charset="0"/>
              <a:ea typeface="黑体" panose="02010609060101010101" pitchFamily="49" charset="-122"/>
              <a:cs typeface="Times New Roman" panose="02020603050405020304" pitchFamily="18" charset="0"/>
            </a:rPr>
            <a:t>DoS</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攻击一般是通过过度加载或者使系统网络处理程序崩溃来实现攻击</a:t>
          </a:r>
        </a:p>
      </dsp:txBody>
      <dsp:txXfrm rot="-5400000">
        <a:off x="2876196" y="1573603"/>
        <a:ext cx="7238514" cy="1178533"/>
      </dsp:txXfrm>
    </dsp:sp>
    <dsp:sp modelId="{9B57FBF9-F0AC-4860-AC2E-3851A0AAAD02}">
      <dsp:nvSpPr>
        <dsp:cNvPr id="0" name=""/>
        <dsp:cNvSpPr/>
      </dsp:nvSpPr>
      <dsp:spPr>
        <a:xfrm>
          <a:off x="674260" y="1465851"/>
          <a:ext cx="2201935" cy="1394037"/>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系统资源</a:t>
          </a:r>
          <a:endParaRPr lang="zh-CN" sz="24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42311" y="1533902"/>
        <a:ext cx="2065833" cy="1257935"/>
      </dsp:txXfrm>
    </dsp:sp>
    <dsp:sp modelId="{57A2D72E-A1EE-4B0D-AF37-8903BE0D3BC2}">
      <dsp:nvSpPr>
        <dsp:cNvPr id="0" name=""/>
        <dsp:cNvSpPr/>
      </dsp:nvSpPr>
      <dsp:spPr>
        <a:xfrm rot="5400000">
          <a:off x="5874308" y="-24526"/>
          <a:ext cx="1306045" cy="7302270"/>
        </a:xfrm>
        <a:prstGeom prst="round2Same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针对特定应用服务程序如</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000" kern="1200" dirty="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服务器的攻击一般使用一定数量的合法请求，而每个合法请求都会明显地消耗掉服务器上的系统资源，那么就可以达到限制服务器响应其他合法用户请求的目的</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2876196" y="3037342"/>
        <a:ext cx="7238514" cy="1178533"/>
      </dsp:txXfrm>
    </dsp:sp>
    <dsp:sp modelId="{71477888-D753-4C40-8CA5-15C36455FF61}">
      <dsp:nvSpPr>
        <dsp:cNvPr id="0" name=""/>
        <dsp:cNvSpPr/>
      </dsp:nvSpPr>
      <dsp:spPr>
        <a:xfrm>
          <a:off x="674260" y="2929590"/>
          <a:ext cx="2201935" cy="1394037"/>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应用资源</a:t>
          </a:r>
          <a:endParaRPr lang="zh-CN" sz="24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42311" y="2997641"/>
        <a:ext cx="2065833" cy="1257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856504" y="-2932943"/>
          <a:ext cx="1341653" cy="730227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回送请求数据包的</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ping</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洪泛攻击</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由于</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ping</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是一种很有用的网络分析工具，网络管理员一般允许</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回送请求数据包进入他们的网络，于是</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回送请求数据包很受攻击者的青睐</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2876196" y="112859"/>
        <a:ext cx="7236776" cy="1210665"/>
      </dsp:txXfrm>
    </dsp:sp>
    <dsp:sp modelId="{175992FB-81F3-4A25-88FC-452003878905}">
      <dsp:nvSpPr>
        <dsp:cNvPr id="0" name=""/>
        <dsp:cNvSpPr/>
      </dsp:nvSpPr>
      <dsp:spPr>
        <a:xfrm>
          <a:off x="674260" y="2169"/>
          <a:ext cx="2201935" cy="143204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a:latin typeface="Times New Roman" panose="02020603050405020304" pitchFamily="18" charset="0"/>
              <a:cs typeface="Times New Roman" panose="02020603050405020304" pitchFamily="18" charset="0"/>
            </a:rPr>
            <a:t>ICMP</a:t>
          </a:r>
        </a:p>
        <a:p>
          <a:pPr marL="0" lvl="0" indent="0" algn="ctr" defTabSz="1066800">
            <a:lnSpc>
              <a:spcPct val="90000"/>
            </a:lnSpc>
            <a:spcBef>
              <a:spcPct val="0"/>
            </a:spcBef>
            <a:spcAft>
              <a:spcPct val="35000"/>
            </a:spcAft>
            <a:buNone/>
          </a:pPr>
          <a:r>
            <a:rPr lang="zh-CN" altLang="en-US" sz="2400" kern="1200">
              <a:latin typeface="Times New Roman" panose="02020603050405020304" pitchFamily="18" charset="0"/>
              <a:cs typeface="Times New Roman" panose="02020603050405020304" pitchFamily="18" charset="0"/>
            </a:rPr>
            <a:t>洪泛</a:t>
          </a:r>
          <a:endParaRPr lang="zh-CN" sz="2400" kern="1200" dirty="0">
            <a:latin typeface="Times New Roman" panose="02020603050405020304" pitchFamily="18" charset="0"/>
            <a:cs typeface="Times New Roman" panose="02020603050405020304" pitchFamily="18" charset="0"/>
          </a:endParaRPr>
        </a:p>
      </dsp:txBody>
      <dsp:txXfrm>
        <a:off x="744167" y="72076"/>
        <a:ext cx="2062121" cy="1292230"/>
      </dsp:txXfrm>
    </dsp:sp>
    <dsp:sp modelId="{C97EA34D-2B20-4A2E-B89E-F0B07DDC75FD}">
      <dsp:nvSpPr>
        <dsp:cNvPr id="0" name=""/>
        <dsp:cNvSpPr/>
      </dsp:nvSpPr>
      <dsp:spPr>
        <a:xfrm rot="5400000">
          <a:off x="5856504" y="-1429296"/>
          <a:ext cx="1341653" cy="7302270"/>
        </a:xfrm>
        <a:prstGeom prst="round2Same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UDP</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数据包被发送到目标系统提供服务的端口上</a:t>
          </a:r>
        </a:p>
      </dsp:txBody>
      <dsp:txXfrm rot="-5400000">
        <a:off x="2876196" y="1616506"/>
        <a:ext cx="7236776" cy="1210665"/>
      </dsp:txXfrm>
    </dsp:sp>
    <dsp:sp modelId="{9B57FBF9-F0AC-4860-AC2E-3851A0AAAD02}">
      <dsp:nvSpPr>
        <dsp:cNvPr id="0" name=""/>
        <dsp:cNvSpPr/>
      </dsp:nvSpPr>
      <dsp:spPr>
        <a:xfrm>
          <a:off x="674260" y="1505816"/>
          <a:ext cx="2201935" cy="1432044"/>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a:latin typeface="Times New Roman" panose="02020603050405020304" pitchFamily="18" charset="0"/>
              <a:ea typeface="黑体" panose="02010609060101010101" pitchFamily="49" charset="-122"/>
              <a:cs typeface="Times New Roman" panose="02020603050405020304" pitchFamily="18" charset="0"/>
            </a:rPr>
            <a:t>UDP</a:t>
          </a:r>
        </a:p>
        <a:p>
          <a:pPr marL="0" lvl="0" indent="0" algn="ctr" defTabSz="1066800">
            <a:lnSpc>
              <a:spcPct val="90000"/>
            </a:lnSpc>
            <a:spcBef>
              <a:spcPct val="0"/>
            </a:spcBef>
            <a:spcAft>
              <a:spcPct val="35000"/>
            </a:spcAft>
            <a:buNone/>
          </a:pPr>
          <a:r>
            <a:rPr lang="zh-CN" altLang="en-US" sz="2400" kern="1200">
              <a:latin typeface="Times New Roman" panose="02020603050405020304" pitchFamily="18" charset="0"/>
              <a:ea typeface="黑体" panose="02010609060101010101" pitchFamily="49" charset="-122"/>
              <a:cs typeface="Times New Roman" panose="02020603050405020304" pitchFamily="18" charset="0"/>
            </a:rPr>
            <a:t>洪泛</a:t>
          </a:r>
          <a:endParaRPr lang="zh-CN" sz="24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44167" y="1575723"/>
        <a:ext cx="2062121" cy="1292230"/>
      </dsp:txXfrm>
    </dsp:sp>
    <dsp:sp modelId="{57A2D72E-A1EE-4B0D-AF37-8903BE0D3BC2}">
      <dsp:nvSpPr>
        <dsp:cNvPr id="0" name=""/>
        <dsp:cNvSpPr/>
      </dsp:nvSpPr>
      <dsp:spPr>
        <a:xfrm rot="5400000">
          <a:off x="5856504" y="74349"/>
          <a:ext cx="1341653" cy="7302270"/>
        </a:xfrm>
        <a:prstGeom prst="round2Same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向目标系统发送</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TCP</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报文</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攻击的目标是报文总数，而不是系统代码</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2876196" y="3120151"/>
        <a:ext cx="7236776" cy="1210665"/>
      </dsp:txXfrm>
    </dsp:sp>
    <dsp:sp modelId="{71477888-D753-4C40-8CA5-15C36455FF61}">
      <dsp:nvSpPr>
        <dsp:cNvPr id="0" name=""/>
        <dsp:cNvSpPr/>
      </dsp:nvSpPr>
      <dsp:spPr>
        <a:xfrm>
          <a:off x="674260" y="3009462"/>
          <a:ext cx="2201935" cy="1432044"/>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a:latin typeface="Times New Roman" panose="02020603050405020304" pitchFamily="18" charset="0"/>
              <a:ea typeface="黑体" panose="02010609060101010101" pitchFamily="49" charset="-122"/>
              <a:cs typeface="Times New Roman" panose="02020603050405020304" pitchFamily="18" charset="0"/>
            </a:rPr>
            <a:t>TCP SYN</a:t>
          </a:r>
        </a:p>
        <a:p>
          <a:pPr marL="0" lvl="0" indent="0" algn="ctr" defTabSz="1066800">
            <a:lnSpc>
              <a:spcPct val="90000"/>
            </a:lnSpc>
            <a:spcBef>
              <a:spcPct val="0"/>
            </a:spcBef>
            <a:spcAft>
              <a:spcPct val="35000"/>
            </a:spcAft>
            <a:buNone/>
          </a:pPr>
          <a:r>
            <a:rPr lang="zh-CN" altLang="en-US" sz="2400" kern="1200">
              <a:latin typeface="Times New Roman" panose="02020603050405020304" pitchFamily="18" charset="0"/>
              <a:ea typeface="黑体" panose="02010609060101010101" pitchFamily="49" charset="-122"/>
              <a:cs typeface="Times New Roman" panose="02020603050405020304" pitchFamily="18" charset="0"/>
            </a:rPr>
            <a:t>洪泛</a:t>
          </a:r>
          <a:endParaRPr lang="zh-CN" sz="24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44167" y="3079369"/>
        <a:ext cx="2062121" cy="12922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055828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3835272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12</a:t>
            </a:fld>
            <a:endParaRPr lang="zh-CN" altLang="en-US"/>
          </a:p>
        </p:txBody>
      </p:sp>
    </p:spTree>
    <p:extLst>
      <p:ext uri="{BB962C8B-B14F-4D97-AF65-F5344CB8AC3E}">
        <p14:creationId xmlns:p14="http://schemas.microsoft.com/office/powerpoint/2010/main" val="124357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1527267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402903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15</a:t>
            </a:fld>
            <a:endParaRPr lang="zh-CN" altLang="en-US"/>
          </a:p>
        </p:txBody>
      </p:sp>
    </p:spTree>
    <p:extLst>
      <p:ext uri="{BB962C8B-B14F-4D97-AF65-F5344CB8AC3E}">
        <p14:creationId xmlns:p14="http://schemas.microsoft.com/office/powerpoint/2010/main" val="2924687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446635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1624866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18</a:t>
            </a:fld>
            <a:endParaRPr lang="zh-CN" altLang="en-US"/>
          </a:p>
        </p:txBody>
      </p:sp>
    </p:spTree>
    <p:extLst>
      <p:ext uri="{BB962C8B-B14F-4D97-AF65-F5344CB8AC3E}">
        <p14:creationId xmlns:p14="http://schemas.microsoft.com/office/powerpoint/2010/main" val="2138921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48519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173571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21</a:t>
            </a:fld>
            <a:endParaRPr lang="zh-CN" altLang="en-US"/>
          </a:p>
        </p:txBody>
      </p:sp>
    </p:spTree>
    <p:extLst>
      <p:ext uri="{BB962C8B-B14F-4D97-AF65-F5344CB8AC3E}">
        <p14:creationId xmlns:p14="http://schemas.microsoft.com/office/powerpoint/2010/main" val="2510088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211082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41208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78105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4141003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26</a:t>
            </a:fld>
            <a:endParaRPr lang="zh-CN" altLang="en-US"/>
          </a:p>
        </p:txBody>
      </p:sp>
    </p:spTree>
    <p:extLst>
      <p:ext uri="{BB962C8B-B14F-4D97-AF65-F5344CB8AC3E}">
        <p14:creationId xmlns:p14="http://schemas.microsoft.com/office/powerpoint/2010/main" val="2491031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3530739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64188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37159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98189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31</a:t>
            </a:fld>
            <a:endParaRPr lang="zh-CN" altLang="en-US"/>
          </a:p>
        </p:txBody>
      </p:sp>
    </p:spTree>
    <p:extLst>
      <p:ext uri="{BB962C8B-B14F-4D97-AF65-F5344CB8AC3E}">
        <p14:creationId xmlns:p14="http://schemas.microsoft.com/office/powerpoint/2010/main" val="1881181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590440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3464771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42709734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35</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54915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3379252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343404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3803457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173635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423053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2022/10/9</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2022/10/9</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4.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2022年10月9日1时55分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pic>
        <p:nvPicPr>
          <p:cNvPr id="3" name="图片 2">
            <a:extLst>
              <a:ext uri="{FF2B5EF4-FFF2-40B4-BE49-F238E27FC236}">
                <a16:creationId xmlns:a16="http://schemas.microsoft.com/office/drawing/2014/main" id="{79FE0B72-6334-44A9-B530-CC86E522A727}"/>
              </a:ext>
            </a:extLst>
          </p:cNvPr>
          <p:cNvPicPr>
            <a:picLocks noChangeAspect="1"/>
          </p:cNvPicPr>
          <p:nvPr/>
        </p:nvPicPr>
        <p:blipFill>
          <a:blip r:embed="rId4"/>
          <a:stretch>
            <a:fillRect/>
          </a:stretch>
        </p:blipFill>
        <p:spPr>
          <a:xfrm>
            <a:off x="2796466" y="1752336"/>
            <a:ext cx="6357302" cy="499264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98455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TCP</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三次连接握手</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Tree>
    <p:custDataLst>
      <p:tags r:id="rId1"/>
    </p:custDataLst>
    <p:extLst>
      <p:ext uri="{BB962C8B-B14F-4D97-AF65-F5344CB8AC3E}">
        <p14:creationId xmlns:p14="http://schemas.microsoft.com/office/powerpoint/2010/main" val="224765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1A6C340-E339-20B1-CD22-4A2542D7FF4D}"/>
              </a:ext>
            </a:extLst>
          </p:cNvPr>
          <p:cNvPicPr>
            <a:picLocks noChangeAspect="1"/>
          </p:cNvPicPr>
          <p:nvPr/>
        </p:nvPicPr>
        <p:blipFill>
          <a:blip r:embed="rId4"/>
          <a:stretch>
            <a:fillRect/>
          </a:stretch>
        </p:blipFill>
        <p:spPr>
          <a:xfrm>
            <a:off x="3952141" y="1487713"/>
            <a:ext cx="6027722" cy="5212681"/>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07882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TCP</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 </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SYN</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欺骗攻击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Tree>
    <p:custDataLst>
      <p:tags r:id="rId1"/>
    </p:custDataLst>
    <p:extLst>
      <p:ext uri="{BB962C8B-B14F-4D97-AF65-F5344CB8AC3E}">
        <p14:creationId xmlns:p14="http://schemas.microsoft.com/office/powerpoint/2010/main" val="175476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79154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洪泛攻击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38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基本概念</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5" name="Freeform 13">
            <a:extLst>
              <a:ext uri="{FF2B5EF4-FFF2-40B4-BE49-F238E27FC236}">
                <a16:creationId xmlns:a16="http://schemas.microsoft.com/office/drawing/2014/main" id="{8193F0E1-DE92-478D-87A0-63D398B6D783}"/>
              </a:ext>
            </a:extLst>
          </p:cNvPr>
          <p:cNvSpPr>
            <a:spLocks noChangeArrowheads="1"/>
          </p:cNvSpPr>
          <p:nvPr/>
        </p:nvSpPr>
        <p:spPr bwMode="auto">
          <a:xfrm>
            <a:off x="1149767" y="2259395"/>
            <a:ext cx="10169262" cy="296261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根据攻击所使用的网络协议不同，洪泛攻击可以划分为不同类型</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其目的大都是使到服务器的链路超负荷</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几乎任何类型的网络数据包都可以用来进行洪泛攻击</a:t>
            </a:r>
          </a:p>
        </p:txBody>
      </p:sp>
    </p:spTree>
    <p:custDataLst>
      <p:tags r:id="rId1"/>
    </p:custDataLst>
    <p:extLst>
      <p:ext uri="{BB962C8B-B14F-4D97-AF65-F5344CB8AC3E}">
        <p14:creationId xmlns:p14="http://schemas.microsoft.com/office/powerpoint/2010/main" val="134125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洪泛攻击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441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攻击类型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6" name="图示 25">
            <a:extLst>
              <a:ext uri="{FF2B5EF4-FFF2-40B4-BE49-F238E27FC236}">
                <a16:creationId xmlns:a16="http://schemas.microsoft.com/office/drawing/2014/main" id="{F9519950-6E03-4D5A-8C72-35AE40E9E6B7}"/>
              </a:ext>
            </a:extLst>
          </p:cNvPr>
          <p:cNvGraphicFramePr/>
          <p:nvPr>
            <p:extLst>
              <p:ext uri="{D42A27DB-BD31-4B8C-83A1-F6EECF244321}">
                <p14:modId xmlns:p14="http://schemas.microsoft.com/office/powerpoint/2010/main" val="1548126630"/>
              </p:ext>
            </p:extLst>
          </p:nvPr>
        </p:nvGraphicFramePr>
        <p:xfrm>
          <a:off x="988973" y="2019267"/>
          <a:ext cx="10852727" cy="44436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7652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147997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分布式拒绝服务攻击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622342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分布式拒绝服务（</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D5B30172-F87A-422D-AAED-3AB0A0804309}"/>
              </a:ext>
            </a:extLst>
          </p:cNvPr>
          <p:cNvSpPr>
            <a:spLocks noChangeArrowheads="1"/>
          </p:cNvSpPr>
          <p:nvPr/>
        </p:nvSpPr>
        <p:spPr bwMode="auto">
          <a:xfrm>
            <a:off x="1149767" y="2179496"/>
            <a:ext cx="10169262" cy="367088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引入多机系统进行攻击</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攻击者通过操作系统上或者某些常用应用程序的一些熟知的漏洞来获得访问这些系统（僵尸机）的权限，并在上面安装自己的程序</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攻击者控制的大量僵尸机组合在一起就形成一个僵尸网络</a:t>
            </a:r>
          </a:p>
        </p:txBody>
      </p:sp>
    </p:spTree>
    <p:custDataLst>
      <p:tags r:id="rId1"/>
    </p:custDataLst>
    <p:extLst>
      <p:ext uri="{BB962C8B-B14F-4D97-AF65-F5344CB8AC3E}">
        <p14:creationId xmlns:p14="http://schemas.microsoft.com/office/powerpoint/2010/main" val="51698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分布式拒绝服务攻击</a:t>
            </a:r>
          </a:p>
        </p:txBody>
      </p:sp>
      <p:pic>
        <p:nvPicPr>
          <p:cNvPr id="3" name="图片 2">
            <a:extLst>
              <a:ext uri="{FF2B5EF4-FFF2-40B4-BE49-F238E27FC236}">
                <a16:creationId xmlns:a16="http://schemas.microsoft.com/office/drawing/2014/main" id="{CF4AB42F-49CB-49B9-B85A-443EDE87511C}"/>
              </a:ext>
            </a:extLst>
          </p:cNvPr>
          <p:cNvPicPr>
            <a:picLocks noChangeAspect="1"/>
          </p:cNvPicPr>
          <p:nvPr/>
        </p:nvPicPr>
        <p:blipFill>
          <a:blip r:embed="rId4"/>
          <a:stretch>
            <a:fillRect/>
          </a:stretch>
        </p:blipFill>
        <p:spPr>
          <a:xfrm>
            <a:off x="1756537" y="1455938"/>
            <a:ext cx="8255230" cy="4666901"/>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13085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攻击体系结构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29080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104881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基于应用的带宽攻击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57652" y="1131119"/>
            <a:ext cx="22976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SIP </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洪泛</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3856F3C2-58B2-5957-5F7D-C5A7F8994E4C}"/>
              </a:ext>
            </a:extLst>
          </p:cNvPr>
          <p:cNvPicPr>
            <a:picLocks noChangeAspect="1"/>
          </p:cNvPicPr>
          <p:nvPr/>
        </p:nvPicPr>
        <p:blipFill>
          <a:blip r:embed="rId4"/>
          <a:stretch>
            <a:fillRect/>
          </a:stretch>
        </p:blipFill>
        <p:spPr>
          <a:xfrm>
            <a:off x="3308618" y="810821"/>
            <a:ext cx="5574764" cy="5690064"/>
          </a:xfrm>
          <a:prstGeom prst="rect">
            <a:avLst/>
          </a:prstGeom>
        </p:spPr>
      </p:pic>
    </p:spTree>
    <p:custDataLst>
      <p:tags r:id="rId1"/>
    </p:custDataLst>
    <p:extLst>
      <p:ext uri="{BB962C8B-B14F-4D97-AF65-F5344CB8AC3E}">
        <p14:creationId xmlns:p14="http://schemas.microsoft.com/office/powerpoint/2010/main" val="239828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350853" y="1505260"/>
            <a:ext cx="5776731" cy="4247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章：拒绝服务攻击</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拒绝服务攻击</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洪泛攻击</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分布式拒绝服务攻击</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基于应用的带宽攻击</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反射攻击与放大攻击</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拒绝服务攻击防范</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对拒绝服务攻击的响应</a:t>
            </a: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基于应用的带宽攻击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0719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HTTP</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6" name="Text Placeholder 5">
            <a:extLst>
              <a:ext uri="{FF2B5EF4-FFF2-40B4-BE49-F238E27FC236}">
                <a16:creationId xmlns:a16="http://schemas.microsoft.com/office/drawing/2014/main" id="{954F09AB-2874-429D-A9E3-88A73510651B}"/>
              </a:ext>
            </a:extLst>
          </p:cNvPr>
          <p:cNvSpPr txBox="1">
            <a:spLocks/>
          </p:cNvSpPr>
          <p:nvPr/>
        </p:nvSpPr>
        <p:spPr>
          <a:xfrm>
            <a:off x="1902014" y="2090524"/>
            <a:ext cx="4154089"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HTTP</a:t>
            </a:r>
            <a:r>
              <a:rPr lang="zh-CN" alt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洪泛攻击</a:t>
            </a:r>
            <a:endParaRPr 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Text Placeholder 6">
            <a:extLst>
              <a:ext uri="{FF2B5EF4-FFF2-40B4-BE49-F238E27FC236}">
                <a16:creationId xmlns:a16="http://schemas.microsoft.com/office/drawing/2014/main" id="{5BE30C03-2785-4D4C-812A-10A060752E1B}"/>
              </a:ext>
            </a:extLst>
          </p:cNvPr>
          <p:cNvSpPr txBox="1">
            <a:spLocks/>
          </p:cNvSpPr>
          <p:nvPr/>
        </p:nvSpPr>
        <p:spPr>
          <a:xfrm>
            <a:off x="6365949" y="2090524"/>
            <a:ext cx="4154089"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en-US" altLang="zh-CN" dirty="0" err="1">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Slowloris</a:t>
            </a:r>
            <a:endParaRPr 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Rectangle 3">
            <a:extLst>
              <a:ext uri="{FF2B5EF4-FFF2-40B4-BE49-F238E27FC236}">
                <a16:creationId xmlns:a16="http://schemas.microsoft.com/office/drawing/2014/main" id="{6454C358-8947-40E5-9979-298D0725B29E}"/>
              </a:ext>
            </a:extLst>
          </p:cNvPr>
          <p:cNvSpPr txBox="1">
            <a:spLocks noChangeArrowheads="1"/>
          </p:cNvSpPr>
          <p:nvPr/>
        </p:nvSpPr>
        <p:spPr>
          <a:xfrm>
            <a:off x="1902015" y="2707839"/>
            <a:ext cx="4154089" cy="3994801"/>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HTTP</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请求攻击</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Web</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服务器</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消耗相当大的资源</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爬虫</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692150" lvl="2" indent="-342900">
              <a:lnSpc>
                <a:spcPct val="150000"/>
              </a:lnSpc>
              <a:spcBef>
                <a:spcPts val="432"/>
              </a:spcBef>
              <a:buClr>
                <a:schemeClr val="accent1"/>
              </a:buClr>
              <a:buSzPct val="50000"/>
              <a:buFont typeface="Wingdings" pitchFamily="33" charset="2"/>
              <a:buChar char=""/>
              <a:defRPr/>
            </a:pPr>
            <a:r>
              <a:rPr lang="en-US" altLang="zh-CN" sz="1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Bots</a:t>
            </a:r>
            <a:r>
              <a:rPr lang="zh-CN" altLang="en-US" sz="1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从给定的</a:t>
            </a:r>
            <a:r>
              <a:rPr lang="en-US" altLang="zh-CN" sz="1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HTTP</a:t>
            </a:r>
            <a:r>
              <a:rPr lang="zh-CN" altLang="en-US" sz="1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链接出发，通过递归方式遍历给定</a:t>
            </a:r>
            <a:r>
              <a:rPr lang="en-US" altLang="zh-CN" sz="1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Web</a:t>
            </a:r>
            <a:r>
              <a:rPr lang="zh-CN" altLang="en-US" sz="18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服务器的所有链接</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Content Placeholder 7">
            <a:extLst>
              <a:ext uri="{FF2B5EF4-FFF2-40B4-BE49-F238E27FC236}">
                <a16:creationId xmlns:a16="http://schemas.microsoft.com/office/drawing/2014/main" id="{381A7941-BEA8-49C9-8531-D3225D53A981}"/>
              </a:ext>
            </a:extLst>
          </p:cNvPr>
          <p:cNvSpPr txBox="1">
            <a:spLocks/>
          </p:cNvSpPr>
          <p:nvPr/>
        </p:nvSpPr>
        <p:spPr>
          <a:xfrm>
            <a:off x="6365949" y="2707840"/>
            <a:ext cx="4154089" cy="3994800"/>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通过向</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Web</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服务器不停地发送不完整的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HTTP</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请求，试图独占所有可用的请求处理线程</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lnSpc>
                <a:spcPct val="120000"/>
              </a:lnSpc>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最终能耗尽所有</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Web</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服务器的连接能力</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lnSpc>
                <a:spcPct val="120000"/>
              </a:lnSpc>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利用合法的</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HTTP</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流量</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lnSpc>
                <a:spcPct val="120000"/>
              </a:lnSpc>
              <a:buClr>
                <a:schemeClr val="accent6">
                  <a:lumMod val="60000"/>
                  <a:lumOff val="40000"/>
                </a:schemeClr>
              </a:buClr>
              <a:buSzPct val="5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现有依赖特征检测的入侵检测和入侵防御手段无法识别出该攻击</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48511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1911874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反射攻击与放大攻击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7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反射攻击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690ADFA5-F1EA-4F75-ADB6-4A264A2AF514}"/>
              </a:ext>
            </a:extLst>
          </p:cNvPr>
          <p:cNvSpPr>
            <a:spLocks noChangeArrowheads="1"/>
          </p:cNvSpPr>
          <p:nvPr/>
        </p:nvSpPr>
        <p:spPr bwMode="auto">
          <a:xfrm>
            <a:off x="671363" y="1875539"/>
            <a:ext cx="11305605" cy="464447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攻击者将其像攻击的目标系统地址作为数据包的源地址，并将这些数据包发送给中间媒介上的已知网络服务</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当中间媒介响应时，大量的响应数据包会被发送给源地址所指向的目标系统</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它能有效地使攻击从中间媒介反射出去（称为反射器）</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目标是生成足够多的包使到目标系统的链路泛滥，而不惊动中间系统  </a:t>
            </a:r>
          </a:p>
          <a:p>
            <a:pPr marL="457200" lvl="1" indent="-457200" algn="just" eaLnBrk="1" hangingPunct="1">
              <a:lnSpc>
                <a:spcPct val="14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对这些攻击的基本防御是阻断欺骗源报文 </a:t>
            </a:r>
          </a:p>
        </p:txBody>
      </p:sp>
    </p:spTree>
    <p:custDataLst>
      <p:tags r:id="rId1"/>
    </p:custDataLst>
    <p:extLst>
      <p:ext uri="{BB962C8B-B14F-4D97-AF65-F5344CB8AC3E}">
        <p14:creationId xmlns:p14="http://schemas.microsoft.com/office/powerpoint/2010/main" val="1662411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反射攻击与放大攻击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4660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DNS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反射攻击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25" name="Picture 1" descr="f6.pdf">
            <a:extLst>
              <a:ext uri="{FF2B5EF4-FFF2-40B4-BE49-F238E27FC236}">
                <a16:creationId xmlns:a16="http://schemas.microsoft.com/office/drawing/2014/main" id="{7DBBC9A6-081C-4F49-AEAD-EA3B28DB1747}"/>
              </a:ext>
            </a:extLst>
          </p:cNvPr>
          <p:cNvPicPr>
            <a:picLocks noChangeAspect="1"/>
          </p:cNvPicPr>
          <p:nvPr/>
        </p:nvPicPr>
        <p:blipFill rotWithShape="1">
          <a:blip r:embed="rId4">
            <a:extLst>
              <a:ext uri="{28A0092B-C50C-407E-A947-70E740481C1C}">
                <a14:useLocalDpi xmlns:a14="http://schemas.microsoft.com/office/drawing/2010/main" val="0"/>
              </a:ext>
            </a:extLst>
          </a:blip>
          <a:srcRect t="31619" b="33363"/>
          <a:stretch/>
        </p:blipFill>
        <p:spPr>
          <a:xfrm>
            <a:off x="914542" y="2050743"/>
            <a:ext cx="10362915" cy="4696288"/>
          </a:xfrm>
          <a:prstGeom prst="rect">
            <a:avLst/>
          </a:prstGeom>
        </p:spPr>
      </p:pic>
    </p:spTree>
    <p:custDataLst>
      <p:tags r:id="rId1"/>
    </p:custDataLst>
    <p:extLst>
      <p:ext uri="{BB962C8B-B14F-4D97-AF65-F5344CB8AC3E}">
        <p14:creationId xmlns:p14="http://schemas.microsoft.com/office/powerpoint/2010/main" val="149742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反射攻击与放大攻击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2634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放大攻击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EC62348F-60A3-3771-E4AA-3956F3EFEAFB}"/>
              </a:ext>
            </a:extLst>
          </p:cNvPr>
          <p:cNvPicPr>
            <a:picLocks noChangeAspect="1"/>
          </p:cNvPicPr>
          <p:nvPr/>
        </p:nvPicPr>
        <p:blipFill>
          <a:blip r:embed="rId4"/>
          <a:stretch>
            <a:fillRect/>
          </a:stretch>
        </p:blipFill>
        <p:spPr>
          <a:xfrm>
            <a:off x="2343883" y="1800523"/>
            <a:ext cx="7504234" cy="4816354"/>
          </a:xfrm>
          <a:prstGeom prst="rect">
            <a:avLst/>
          </a:prstGeom>
        </p:spPr>
      </p:pic>
    </p:spTree>
    <p:custDataLst>
      <p:tags r:id="rId1"/>
    </p:custDataLst>
    <p:extLst>
      <p:ext uri="{BB962C8B-B14F-4D97-AF65-F5344CB8AC3E}">
        <p14:creationId xmlns:p14="http://schemas.microsoft.com/office/powerpoint/2010/main" val="1678528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反射攻击与放大攻击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75235" y="1131119"/>
            <a:ext cx="34291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DNS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放大攻击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9BA52B34-75D5-4386-BD4A-448CF94E7F02}"/>
              </a:ext>
            </a:extLst>
          </p:cNvPr>
          <p:cNvSpPr>
            <a:spLocks noChangeArrowheads="1"/>
          </p:cNvSpPr>
          <p:nvPr/>
        </p:nvSpPr>
        <p:spPr bwMode="auto">
          <a:xfrm>
            <a:off x="775235" y="2141869"/>
            <a:ext cx="10940629" cy="385134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使用指向合法</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DNS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服务器的报文作为中间系统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攻击者创建一系列</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DNS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请求，其中包含目标系统的欺骗源地址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DNS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行为将一个小请求转换为一个大得多的响应</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放大</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目标被回应淹没了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对这种攻击的基本防御是防止使用欺骗的源地址</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p:txBody>
      </p:sp>
    </p:spTree>
    <p:custDataLst>
      <p:tags r:id="rId1"/>
    </p:custDataLst>
    <p:extLst>
      <p:ext uri="{BB962C8B-B14F-4D97-AF65-F5344CB8AC3E}">
        <p14:creationId xmlns:p14="http://schemas.microsoft.com/office/powerpoint/2010/main" val="272146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383809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拒绝服务攻击防范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1880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攻击防范</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CE674AD9-EF25-4089-8AEF-B58EFCC826DA}"/>
              </a:ext>
            </a:extLst>
          </p:cNvPr>
          <p:cNvSpPr>
            <a:spLocks noChangeArrowheads="1"/>
          </p:cNvSpPr>
          <p:nvPr/>
        </p:nvSpPr>
        <p:spPr bwMode="auto">
          <a:xfrm>
            <a:off x="775235" y="2250337"/>
            <a:ext cx="10940629" cy="269452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DoS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攻击不能完全预防</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DoS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攻击的大流量可能是合法的</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对特定网站的高度宣传  </a:t>
            </a: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一个非常受欢迎的网站举行的活动</a:t>
            </a:r>
          </a:p>
        </p:txBody>
      </p:sp>
    </p:spTree>
    <p:custDataLst>
      <p:tags r:id="rId1"/>
    </p:custDataLst>
    <p:extLst>
      <p:ext uri="{BB962C8B-B14F-4D97-AF65-F5344CB8AC3E}">
        <p14:creationId xmlns:p14="http://schemas.microsoft.com/office/powerpoint/2010/main" val="645739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拒绝服务攻击防范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00086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抵御</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攻击的四道防线</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8" name="组合 7">
            <a:extLst>
              <a:ext uri="{FF2B5EF4-FFF2-40B4-BE49-F238E27FC236}">
                <a16:creationId xmlns:a16="http://schemas.microsoft.com/office/drawing/2014/main" id="{19263218-EBE3-4BAE-8E77-75B8B68A43AA}"/>
              </a:ext>
            </a:extLst>
          </p:cNvPr>
          <p:cNvGrpSpPr/>
          <p:nvPr/>
        </p:nvGrpSpPr>
        <p:grpSpPr>
          <a:xfrm>
            <a:off x="1557942" y="2195581"/>
            <a:ext cx="9903996" cy="3992331"/>
            <a:chOff x="1484051" y="2017580"/>
            <a:chExt cx="9903996" cy="4142511"/>
          </a:xfrm>
        </p:grpSpPr>
        <p:grpSp>
          <p:nvGrpSpPr>
            <p:cNvPr id="2" name="组合 1">
              <a:extLst>
                <a:ext uri="{FF2B5EF4-FFF2-40B4-BE49-F238E27FC236}">
                  <a16:creationId xmlns:a16="http://schemas.microsoft.com/office/drawing/2014/main" id="{C7DE240A-2F67-4FDB-A298-D79082A0E354}"/>
                </a:ext>
              </a:extLst>
            </p:cNvPr>
            <p:cNvGrpSpPr/>
            <p:nvPr/>
          </p:nvGrpSpPr>
          <p:grpSpPr>
            <a:xfrm>
              <a:off x="1484051" y="2017580"/>
              <a:ext cx="9344657" cy="3073520"/>
              <a:chOff x="1484051" y="2017580"/>
              <a:chExt cx="9344657" cy="3073520"/>
            </a:xfrm>
          </p:grpSpPr>
          <p:sp>
            <p:nvSpPr>
              <p:cNvPr id="3" name="任意多边形: 形状 2">
                <a:extLst>
                  <a:ext uri="{FF2B5EF4-FFF2-40B4-BE49-F238E27FC236}">
                    <a16:creationId xmlns:a16="http://schemas.microsoft.com/office/drawing/2014/main" id="{0E275C07-0D48-43D9-A8B0-076914290300}"/>
                  </a:ext>
                </a:extLst>
              </p:cNvPr>
              <p:cNvSpPr/>
              <p:nvPr/>
            </p:nvSpPr>
            <p:spPr>
              <a:xfrm>
                <a:off x="1484051" y="2017580"/>
                <a:ext cx="7967339" cy="961867"/>
              </a:xfrm>
              <a:custGeom>
                <a:avLst/>
                <a:gdLst>
                  <a:gd name="connsiteX0" fmla="*/ 0 w 7967339"/>
                  <a:gd name="connsiteY0" fmla="*/ 96187 h 961867"/>
                  <a:gd name="connsiteX1" fmla="*/ 96187 w 7967339"/>
                  <a:gd name="connsiteY1" fmla="*/ 0 h 961867"/>
                  <a:gd name="connsiteX2" fmla="*/ 7871152 w 7967339"/>
                  <a:gd name="connsiteY2" fmla="*/ 0 h 961867"/>
                  <a:gd name="connsiteX3" fmla="*/ 7967339 w 7967339"/>
                  <a:gd name="connsiteY3" fmla="*/ 96187 h 961867"/>
                  <a:gd name="connsiteX4" fmla="*/ 7967339 w 7967339"/>
                  <a:gd name="connsiteY4" fmla="*/ 865680 h 961867"/>
                  <a:gd name="connsiteX5" fmla="*/ 7871152 w 7967339"/>
                  <a:gd name="connsiteY5" fmla="*/ 961867 h 961867"/>
                  <a:gd name="connsiteX6" fmla="*/ 96187 w 7967339"/>
                  <a:gd name="connsiteY6" fmla="*/ 961867 h 961867"/>
                  <a:gd name="connsiteX7" fmla="*/ 0 w 7967339"/>
                  <a:gd name="connsiteY7" fmla="*/ 865680 h 961867"/>
                  <a:gd name="connsiteX8" fmla="*/ 0 w 7967339"/>
                  <a:gd name="connsiteY8" fmla="*/ 96187 h 96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67339" h="961867">
                    <a:moveTo>
                      <a:pt x="0" y="96187"/>
                    </a:moveTo>
                    <a:cubicBezTo>
                      <a:pt x="0" y="43064"/>
                      <a:pt x="43064" y="0"/>
                      <a:pt x="96187" y="0"/>
                    </a:cubicBezTo>
                    <a:lnTo>
                      <a:pt x="7871152" y="0"/>
                    </a:lnTo>
                    <a:cubicBezTo>
                      <a:pt x="7924275" y="0"/>
                      <a:pt x="7967339" y="43064"/>
                      <a:pt x="7967339" y="96187"/>
                    </a:cubicBezTo>
                    <a:lnTo>
                      <a:pt x="7967339" y="865680"/>
                    </a:lnTo>
                    <a:cubicBezTo>
                      <a:pt x="7967339" y="918803"/>
                      <a:pt x="7924275" y="961867"/>
                      <a:pt x="7871152" y="961867"/>
                    </a:cubicBezTo>
                    <a:lnTo>
                      <a:pt x="96187" y="961867"/>
                    </a:lnTo>
                    <a:cubicBezTo>
                      <a:pt x="43064" y="961867"/>
                      <a:pt x="0" y="918803"/>
                      <a:pt x="0" y="865680"/>
                    </a:cubicBezTo>
                    <a:lnTo>
                      <a:pt x="0" y="96187"/>
                    </a:lnTo>
                    <a:close/>
                  </a:path>
                </a:pathLst>
              </a:custGeom>
              <a:solidFill>
                <a:schemeClr val="accent5">
                  <a:lumMod val="20000"/>
                  <a:lumOff val="8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19612" tIns="119612" rIns="1101198" bIns="119612"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攻击预防和先发制人机制（攻击前）</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任意多边形: 形状 3">
                <a:extLst>
                  <a:ext uri="{FF2B5EF4-FFF2-40B4-BE49-F238E27FC236}">
                    <a16:creationId xmlns:a16="http://schemas.microsoft.com/office/drawing/2014/main" id="{37EE74D4-DE32-4B0D-9AF1-7B702A7A1891}"/>
                  </a:ext>
                </a:extLst>
              </p:cNvPr>
              <p:cNvSpPr/>
              <p:nvPr/>
            </p:nvSpPr>
            <p:spPr>
              <a:xfrm>
                <a:off x="2187051" y="3060240"/>
                <a:ext cx="7967339" cy="961867"/>
              </a:xfrm>
              <a:custGeom>
                <a:avLst/>
                <a:gdLst>
                  <a:gd name="connsiteX0" fmla="*/ 0 w 7967339"/>
                  <a:gd name="connsiteY0" fmla="*/ 96187 h 961867"/>
                  <a:gd name="connsiteX1" fmla="*/ 96187 w 7967339"/>
                  <a:gd name="connsiteY1" fmla="*/ 0 h 961867"/>
                  <a:gd name="connsiteX2" fmla="*/ 7871152 w 7967339"/>
                  <a:gd name="connsiteY2" fmla="*/ 0 h 961867"/>
                  <a:gd name="connsiteX3" fmla="*/ 7967339 w 7967339"/>
                  <a:gd name="connsiteY3" fmla="*/ 96187 h 961867"/>
                  <a:gd name="connsiteX4" fmla="*/ 7967339 w 7967339"/>
                  <a:gd name="connsiteY4" fmla="*/ 865680 h 961867"/>
                  <a:gd name="connsiteX5" fmla="*/ 7871152 w 7967339"/>
                  <a:gd name="connsiteY5" fmla="*/ 961867 h 961867"/>
                  <a:gd name="connsiteX6" fmla="*/ 96187 w 7967339"/>
                  <a:gd name="connsiteY6" fmla="*/ 961867 h 961867"/>
                  <a:gd name="connsiteX7" fmla="*/ 0 w 7967339"/>
                  <a:gd name="connsiteY7" fmla="*/ 865680 h 961867"/>
                  <a:gd name="connsiteX8" fmla="*/ 0 w 7967339"/>
                  <a:gd name="connsiteY8" fmla="*/ 96187 h 96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67339" h="961867">
                    <a:moveTo>
                      <a:pt x="0" y="96187"/>
                    </a:moveTo>
                    <a:cubicBezTo>
                      <a:pt x="0" y="43064"/>
                      <a:pt x="43064" y="0"/>
                      <a:pt x="96187" y="0"/>
                    </a:cubicBezTo>
                    <a:lnTo>
                      <a:pt x="7871152" y="0"/>
                    </a:lnTo>
                    <a:cubicBezTo>
                      <a:pt x="7924275" y="0"/>
                      <a:pt x="7967339" y="43064"/>
                      <a:pt x="7967339" y="96187"/>
                    </a:cubicBezTo>
                    <a:lnTo>
                      <a:pt x="7967339" y="865680"/>
                    </a:lnTo>
                    <a:cubicBezTo>
                      <a:pt x="7967339" y="918803"/>
                      <a:pt x="7924275" y="961867"/>
                      <a:pt x="7871152" y="961867"/>
                    </a:cubicBezTo>
                    <a:lnTo>
                      <a:pt x="96187" y="961867"/>
                    </a:lnTo>
                    <a:cubicBezTo>
                      <a:pt x="43064" y="961867"/>
                      <a:pt x="0" y="918803"/>
                      <a:pt x="0" y="865680"/>
                    </a:cubicBezTo>
                    <a:lnTo>
                      <a:pt x="0" y="96187"/>
                    </a:lnTo>
                    <a:close/>
                  </a:path>
                </a:pathLst>
              </a:custGeom>
              <a:solidFill>
                <a:schemeClr val="accent5">
                  <a:lumMod val="40000"/>
                  <a:lumOff val="6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19612" tIns="119612" rIns="1447827" bIns="119612"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攻击检测和过滤（攻击</a:t>
                </a:r>
                <a:r>
                  <a:rPr lang="en-US" altLang="zh-CN"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任意多边形: 形状 4">
                <a:extLst>
                  <a:ext uri="{FF2B5EF4-FFF2-40B4-BE49-F238E27FC236}">
                    <a16:creationId xmlns:a16="http://schemas.microsoft.com/office/drawing/2014/main" id="{CB6F1431-5D1A-418F-BF8B-CB5F3E667202}"/>
                  </a:ext>
                </a:extLst>
              </p:cNvPr>
              <p:cNvSpPr/>
              <p:nvPr/>
            </p:nvSpPr>
            <p:spPr>
              <a:xfrm>
                <a:off x="2861369" y="4127361"/>
                <a:ext cx="7967339" cy="963739"/>
              </a:xfrm>
              <a:custGeom>
                <a:avLst/>
                <a:gdLst>
                  <a:gd name="connsiteX0" fmla="*/ 0 w 7967339"/>
                  <a:gd name="connsiteY0" fmla="*/ 123102 h 1231016"/>
                  <a:gd name="connsiteX1" fmla="*/ 123102 w 7967339"/>
                  <a:gd name="connsiteY1" fmla="*/ 0 h 1231016"/>
                  <a:gd name="connsiteX2" fmla="*/ 7844237 w 7967339"/>
                  <a:gd name="connsiteY2" fmla="*/ 0 h 1231016"/>
                  <a:gd name="connsiteX3" fmla="*/ 7967339 w 7967339"/>
                  <a:gd name="connsiteY3" fmla="*/ 123102 h 1231016"/>
                  <a:gd name="connsiteX4" fmla="*/ 7967339 w 7967339"/>
                  <a:gd name="connsiteY4" fmla="*/ 1107914 h 1231016"/>
                  <a:gd name="connsiteX5" fmla="*/ 7844237 w 7967339"/>
                  <a:gd name="connsiteY5" fmla="*/ 1231016 h 1231016"/>
                  <a:gd name="connsiteX6" fmla="*/ 123102 w 7967339"/>
                  <a:gd name="connsiteY6" fmla="*/ 1231016 h 1231016"/>
                  <a:gd name="connsiteX7" fmla="*/ 0 w 7967339"/>
                  <a:gd name="connsiteY7" fmla="*/ 1107914 h 1231016"/>
                  <a:gd name="connsiteX8" fmla="*/ 0 w 7967339"/>
                  <a:gd name="connsiteY8" fmla="*/ 123102 h 123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67339" h="1231016">
                    <a:moveTo>
                      <a:pt x="0" y="123102"/>
                    </a:moveTo>
                    <a:cubicBezTo>
                      <a:pt x="0" y="55115"/>
                      <a:pt x="55115" y="0"/>
                      <a:pt x="123102" y="0"/>
                    </a:cubicBezTo>
                    <a:lnTo>
                      <a:pt x="7844237" y="0"/>
                    </a:lnTo>
                    <a:cubicBezTo>
                      <a:pt x="7912224" y="0"/>
                      <a:pt x="7967339" y="55115"/>
                      <a:pt x="7967339" y="123102"/>
                    </a:cubicBezTo>
                    <a:lnTo>
                      <a:pt x="7967339" y="1107914"/>
                    </a:lnTo>
                    <a:cubicBezTo>
                      <a:pt x="7967339" y="1175901"/>
                      <a:pt x="7912224" y="1231016"/>
                      <a:pt x="7844237" y="1231016"/>
                    </a:cubicBezTo>
                    <a:lnTo>
                      <a:pt x="123102" y="1231016"/>
                    </a:lnTo>
                    <a:cubicBezTo>
                      <a:pt x="55115" y="1231016"/>
                      <a:pt x="0" y="1175901"/>
                      <a:pt x="0" y="1107914"/>
                    </a:cubicBezTo>
                    <a:lnTo>
                      <a:pt x="0" y="123102"/>
                    </a:lnTo>
                    <a:close/>
                  </a:path>
                </a:pathLst>
              </a:custGeom>
              <a:solidFill>
                <a:schemeClr val="accent5">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27495" tIns="127495" rIns="1455710" bIns="127495" numCol="1" spcCol="1270" anchor="ctr" anchorCtr="0">
                <a:noAutofit/>
              </a:bodyPr>
              <a:lstStyle/>
              <a:p>
                <a:pPr marL="0" lvl="0" indent="0" algn="l" defTabSz="1066800" rtl="0">
                  <a:lnSpc>
                    <a:spcPct val="90000"/>
                  </a:lnSpc>
                  <a:spcBef>
                    <a:spcPct val="0"/>
                  </a:spcBef>
                  <a:spcAft>
                    <a:spcPct val="35000"/>
                  </a:spcAft>
                  <a:buNone/>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攻击源回溯和识别（攻击时和攻击后）</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任意多边形: 形状 5">
                <a:extLst>
                  <a:ext uri="{FF2B5EF4-FFF2-40B4-BE49-F238E27FC236}">
                    <a16:creationId xmlns:a16="http://schemas.microsoft.com/office/drawing/2014/main" id="{7336DF99-32B1-468C-AC4B-71D0AC85A986}"/>
                  </a:ext>
                </a:extLst>
              </p:cNvPr>
              <p:cNvSpPr/>
              <p:nvPr/>
            </p:nvSpPr>
            <p:spPr>
              <a:xfrm>
                <a:off x="8826176" y="2746995"/>
                <a:ext cx="625213" cy="625213"/>
              </a:xfrm>
              <a:custGeom>
                <a:avLst/>
                <a:gdLst>
                  <a:gd name="connsiteX0" fmla="*/ 0 w 625213"/>
                  <a:gd name="connsiteY0" fmla="*/ 343867 h 625213"/>
                  <a:gd name="connsiteX1" fmla="*/ 140673 w 625213"/>
                  <a:gd name="connsiteY1" fmla="*/ 343867 h 625213"/>
                  <a:gd name="connsiteX2" fmla="*/ 140673 w 625213"/>
                  <a:gd name="connsiteY2" fmla="*/ 0 h 625213"/>
                  <a:gd name="connsiteX3" fmla="*/ 484540 w 625213"/>
                  <a:gd name="connsiteY3" fmla="*/ 0 h 625213"/>
                  <a:gd name="connsiteX4" fmla="*/ 484540 w 625213"/>
                  <a:gd name="connsiteY4" fmla="*/ 343867 h 625213"/>
                  <a:gd name="connsiteX5" fmla="*/ 625213 w 625213"/>
                  <a:gd name="connsiteY5" fmla="*/ 343867 h 625213"/>
                  <a:gd name="connsiteX6" fmla="*/ 312607 w 625213"/>
                  <a:gd name="connsiteY6" fmla="*/ 625213 h 625213"/>
                  <a:gd name="connsiteX7" fmla="*/ 0 w 625213"/>
                  <a:gd name="connsiteY7" fmla="*/ 343867 h 6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13" h="625213">
                    <a:moveTo>
                      <a:pt x="0" y="343867"/>
                    </a:moveTo>
                    <a:lnTo>
                      <a:pt x="140673" y="343867"/>
                    </a:lnTo>
                    <a:lnTo>
                      <a:pt x="140673" y="0"/>
                    </a:lnTo>
                    <a:lnTo>
                      <a:pt x="484540" y="0"/>
                    </a:lnTo>
                    <a:lnTo>
                      <a:pt x="484540" y="343867"/>
                    </a:lnTo>
                    <a:lnTo>
                      <a:pt x="625213" y="343867"/>
                    </a:lnTo>
                    <a:lnTo>
                      <a:pt x="312607" y="625213"/>
                    </a:lnTo>
                    <a:lnTo>
                      <a:pt x="0" y="343867"/>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7503" tIns="36830" rIns="177503" bIns="191570" numCol="1" spcCol="1270" anchor="ctr" anchorCtr="0">
                <a:noAutofit/>
              </a:bodyPr>
              <a:lstStyle/>
              <a:p>
                <a:pPr marL="0" lvl="0" indent="0" algn="ctr" defTabSz="1289050">
                  <a:lnSpc>
                    <a:spcPct val="90000"/>
                  </a:lnSpc>
                  <a:spcBef>
                    <a:spcPct val="0"/>
                  </a:spcBef>
                  <a:spcAft>
                    <a:spcPct val="35000"/>
                  </a:spcAft>
                  <a:buNone/>
                </a:pPr>
                <a:endParaRPr lang="en-US" sz="2900" kern="12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任意多边形: 形状 6">
                <a:extLst>
                  <a:ext uri="{FF2B5EF4-FFF2-40B4-BE49-F238E27FC236}">
                    <a16:creationId xmlns:a16="http://schemas.microsoft.com/office/drawing/2014/main" id="{7F7005FB-FC1D-4CD5-929D-AC4365876390}"/>
                  </a:ext>
                </a:extLst>
              </p:cNvPr>
              <p:cNvSpPr/>
              <p:nvPr/>
            </p:nvSpPr>
            <p:spPr>
              <a:xfrm>
                <a:off x="9529176" y="3862761"/>
                <a:ext cx="625213" cy="625213"/>
              </a:xfrm>
              <a:custGeom>
                <a:avLst/>
                <a:gdLst>
                  <a:gd name="connsiteX0" fmla="*/ 0 w 625213"/>
                  <a:gd name="connsiteY0" fmla="*/ 343867 h 625213"/>
                  <a:gd name="connsiteX1" fmla="*/ 140673 w 625213"/>
                  <a:gd name="connsiteY1" fmla="*/ 343867 h 625213"/>
                  <a:gd name="connsiteX2" fmla="*/ 140673 w 625213"/>
                  <a:gd name="connsiteY2" fmla="*/ 0 h 625213"/>
                  <a:gd name="connsiteX3" fmla="*/ 484540 w 625213"/>
                  <a:gd name="connsiteY3" fmla="*/ 0 h 625213"/>
                  <a:gd name="connsiteX4" fmla="*/ 484540 w 625213"/>
                  <a:gd name="connsiteY4" fmla="*/ 343867 h 625213"/>
                  <a:gd name="connsiteX5" fmla="*/ 625213 w 625213"/>
                  <a:gd name="connsiteY5" fmla="*/ 343867 h 625213"/>
                  <a:gd name="connsiteX6" fmla="*/ 312607 w 625213"/>
                  <a:gd name="connsiteY6" fmla="*/ 625213 h 625213"/>
                  <a:gd name="connsiteX7" fmla="*/ 0 w 625213"/>
                  <a:gd name="connsiteY7" fmla="*/ 343867 h 6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13" h="625213">
                    <a:moveTo>
                      <a:pt x="0" y="343867"/>
                    </a:moveTo>
                    <a:lnTo>
                      <a:pt x="140673" y="343867"/>
                    </a:lnTo>
                    <a:lnTo>
                      <a:pt x="140673" y="0"/>
                    </a:lnTo>
                    <a:lnTo>
                      <a:pt x="484540" y="0"/>
                    </a:lnTo>
                    <a:lnTo>
                      <a:pt x="484540" y="343867"/>
                    </a:lnTo>
                    <a:lnTo>
                      <a:pt x="625213" y="343867"/>
                    </a:lnTo>
                    <a:lnTo>
                      <a:pt x="312607" y="625213"/>
                    </a:lnTo>
                    <a:lnTo>
                      <a:pt x="0" y="343867"/>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7503" tIns="36830" rIns="177503" bIns="191570" numCol="1" spcCol="1270" anchor="ctr" anchorCtr="0">
                <a:noAutofit/>
              </a:bodyPr>
              <a:lstStyle/>
              <a:p>
                <a:pPr marL="0" lvl="0" indent="0" algn="ctr" defTabSz="1289050">
                  <a:lnSpc>
                    <a:spcPct val="90000"/>
                  </a:lnSpc>
                  <a:spcBef>
                    <a:spcPct val="0"/>
                  </a:spcBef>
                  <a:spcAft>
                    <a:spcPct val="35000"/>
                  </a:spcAft>
                  <a:buNone/>
                </a:pPr>
                <a:endParaRPr lang="en-US" sz="2900" kern="12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3" name="任意多边形: 形状 32">
              <a:extLst>
                <a:ext uri="{FF2B5EF4-FFF2-40B4-BE49-F238E27FC236}">
                  <a16:creationId xmlns:a16="http://schemas.microsoft.com/office/drawing/2014/main" id="{FA469324-3CF3-46CF-8D65-2DC34530422F}"/>
                </a:ext>
              </a:extLst>
            </p:cNvPr>
            <p:cNvSpPr/>
            <p:nvPr/>
          </p:nvSpPr>
          <p:spPr>
            <a:xfrm>
              <a:off x="3420708" y="5196352"/>
              <a:ext cx="7967339" cy="963739"/>
            </a:xfrm>
            <a:custGeom>
              <a:avLst/>
              <a:gdLst>
                <a:gd name="connsiteX0" fmla="*/ 0 w 7967339"/>
                <a:gd name="connsiteY0" fmla="*/ 123102 h 1231016"/>
                <a:gd name="connsiteX1" fmla="*/ 123102 w 7967339"/>
                <a:gd name="connsiteY1" fmla="*/ 0 h 1231016"/>
                <a:gd name="connsiteX2" fmla="*/ 7844237 w 7967339"/>
                <a:gd name="connsiteY2" fmla="*/ 0 h 1231016"/>
                <a:gd name="connsiteX3" fmla="*/ 7967339 w 7967339"/>
                <a:gd name="connsiteY3" fmla="*/ 123102 h 1231016"/>
                <a:gd name="connsiteX4" fmla="*/ 7967339 w 7967339"/>
                <a:gd name="connsiteY4" fmla="*/ 1107914 h 1231016"/>
                <a:gd name="connsiteX5" fmla="*/ 7844237 w 7967339"/>
                <a:gd name="connsiteY5" fmla="*/ 1231016 h 1231016"/>
                <a:gd name="connsiteX6" fmla="*/ 123102 w 7967339"/>
                <a:gd name="connsiteY6" fmla="*/ 1231016 h 1231016"/>
                <a:gd name="connsiteX7" fmla="*/ 0 w 7967339"/>
                <a:gd name="connsiteY7" fmla="*/ 1107914 h 1231016"/>
                <a:gd name="connsiteX8" fmla="*/ 0 w 7967339"/>
                <a:gd name="connsiteY8" fmla="*/ 123102 h 123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67339" h="1231016">
                  <a:moveTo>
                    <a:pt x="0" y="123102"/>
                  </a:moveTo>
                  <a:cubicBezTo>
                    <a:pt x="0" y="55115"/>
                    <a:pt x="55115" y="0"/>
                    <a:pt x="123102" y="0"/>
                  </a:cubicBezTo>
                  <a:lnTo>
                    <a:pt x="7844237" y="0"/>
                  </a:lnTo>
                  <a:cubicBezTo>
                    <a:pt x="7912224" y="0"/>
                    <a:pt x="7967339" y="55115"/>
                    <a:pt x="7967339" y="123102"/>
                  </a:cubicBezTo>
                  <a:lnTo>
                    <a:pt x="7967339" y="1107914"/>
                  </a:lnTo>
                  <a:cubicBezTo>
                    <a:pt x="7967339" y="1175901"/>
                    <a:pt x="7912224" y="1231016"/>
                    <a:pt x="7844237" y="1231016"/>
                  </a:cubicBezTo>
                  <a:lnTo>
                    <a:pt x="123102" y="1231016"/>
                  </a:lnTo>
                  <a:cubicBezTo>
                    <a:pt x="55115" y="1231016"/>
                    <a:pt x="0" y="1175901"/>
                    <a:pt x="0" y="1107914"/>
                  </a:cubicBezTo>
                  <a:lnTo>
                    <a:pt x="0" y="123102"/>
                  </a:lnTo>
                  <a:close/>
                </a:path>
              </a:pathLst>
            </a:custGeom>
            <a:solidFill>
              <a:schemeClr val="accent5">
                <a:lumMod val="40000"/>
                <a:lumOff val="6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27495" tIns="127495" rIns="1455710" bIns="127495"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攻击反应（攻击后）</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任意多边形: 形状 33">
              <a:extLst>
                <a:ext uri="{FF2B5EF4-FFF2-40B4-BE49-F238E27FC236}">
                  <a16:creationId xmlns:a16="http://schemas.microsoft.com/office/drawing/2014/main" id="{58840467-4ECB-438A-98D3-65D5E3BDCDB7}"/>
                </a:ext>
              </a:extLst>
            </p:cNvPr>
            <p:cNvSpPr/>
            <p:nvPr/>
          </p:nvSpPr>
          <p:spPr>
            <a:xfrm>
              <a:off x="10042333" y="4883746"/>
              <a:ext cx="625213" cy="625213"/>
            </a:xfrm>
            <a:custGeom>
              <a:avLst/>
              <a:gdLst>
                <a:gd name="connsiteX0" fmla="*/ 0 w 625213"/>
                <a:gd name="connsiteY0" fmla="*/ 343867 h 625213"/>
                <a:gd name="connsiteX1" fmla="*/ 140673 w 625213"/>
                <a:gd name="connsiteY1" fmla="*/ 343867 h 625213"/>
                <a:gd name="connsiteX2" fmla="*/ 140673 w 625213"/>
                <a:gd name="connsiteY2" fmla="*/ 0 h 625213"/>
                <a:gd name="connsiteX3" fmla="*/ 484540 w 625213"/>
                <a:gd name="connsiteY3" fmla="*/ 0 h 625213"/>
                <a:gd name="connsiteX4" fmla="*/ 484540 w 625213"/>
                <a:gd name="connsiteY4" fmla="*/ 343867 h 625213"/>
                <a:gd name="connsiteX5" fmla="*/ 625213 w 625213"/>
                <a:gd name="connsiteY5" fmla="*/ 343867 h 625213"/>
                <a:gd name="connsiteX6" fmla="*/ 312607 w 625213"/>
                <a:gd name="connsiteY6" fmla="*/ 625213 h 625213"/>
                <a:gd name="connsiteX7" fmla="*/ 0 w 625213"/>
                <a:gd name="connsiteY7" fmla="*/ 343867 h 6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13" h="625213">
                  <a:moveTo>
                    <a:pt x="0" y="343867"/>
                  </a:moveTo>
                  <a:lnTo>
                    <a:pt x="140673" y="343867"/>
                  </a:lnTo>
                  <a:lnTo>
                    <a:pt x="140673" y="0"/>
                  </a:lnTo>
                  <a:lnTo>
                    <a:pt x="484540" y="0"/>
                  </a:lnTo>
                  <a:lnTo>
                    <a:pt x="484540" y="343867"/>
                  </a:lnTo>
                  <a:lnTo>
                    <a:pt x="625213" y="343867"/>
                  </a:lnTo>
                  <a:lnTo>
                    <a:pt x="312607" y="625213"/>
                  </a:lnTo>
                  <a:lnTo>
                    <a:pt x="0" y="343867"/>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77503" tIns="36830" rIns="177503" bIns="191570" numCol="1" spcCol="1270" anchor="ctr" anchorCtr="0">
              <a:noAutofit/>
            </a:bodyPr>
            <a:lstStyle/>
            <a:p>
              <a:pPr marL="0" lvl="0" indent="0" algn="ctr" defTabSz="1289050">
                <a:lnSpc>
                  <a:spcPct val="90000"/>
                </a:lnSpc>
                <a:spcBef>
                  <a:spcPct val="0"/>
                </a:spcBef>
                <a:spcAft>
                  <a:spcPct val="35000"/>
                </a:spcAft>
                <a:buNone/>
              </a:pPr>
              <a:endParaRPr lang="en-US" sz="2900" kern="120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187890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拒绝服务攻击防范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010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攻击防御</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6" name="Freeform 13">
            <a:extLst>
              <a:ext uri="{FF2B5EF4-FFF2-40B4-BE49-F238E27FC236}">
                <a16:creationId xmlns:a16="http://schemas.microsoft.com/office/drawing/2014/main" id="{60BF7AF1-2F6C-4BC8-8313-269D01A3125A}"/>
              </a:ext>
            </a:extLst>
          </p:cNvPr>
          <p:cNvSpPr>
            <a:spLocks noChangeArrowheads="1"/>
          </p:cNvSpPr>
          <p:nvPr/>
        </p:nvSpPr>
        <p:spPr bwMode="auto">
          <a:xfrm>
            <a:off x="775235" y="2076582"/>
            <a:ext cx="10940629" cy="444342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阻止虚假的源地址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在尽可能靠近源的路由器上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过滤器可确保返回所声明的源地址路径是当前包正在使用的路径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过滤器必须在流量离开</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ISP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的网络之前或进入他们的网络的点应用</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使用修改过的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连接处理代码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对作为服务器初始序列号发送的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cookie</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中的关键信息进行加密编码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合法的客户端返回一个</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ACK</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报文，其中包含递增的序列号</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cookie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连接表溢出时，从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连接表中删除不完整连接的条目</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4192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1816083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拒绝服务攻击防范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010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攻击防御</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6" name="Freeform 13">
            <a:extLst>
              <a:ext uri="{FF2B5EF4-FFF2-40B4-BE49-F238E27FC236}">
                <a16:creationId xmlns:a16="http://schemas.microsoft.com/office/drawing/2014/main" id="{60BF7AF1-2F6C-4BC8-8313-269D01A3125A}"/>
              </a:ext>
            </a:extLst>
          </p:cNvPr>
          <p:cNvSpPr>
            <a:spLocks noChangeArrowheads="1"/>
          </p:cNvSpPr>
          <p:nvPr/>
        </p:nvSpPr>
        <p:spPr bwMode="auto">
          <a:xfrm>
            <a:off x="775235" y="2076583"/>
            <a:ext cx="10940629" cy="378268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阻止</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定向广播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阻止可疑的服务和组合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使用一种图形难题</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验证码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形式来管理应用程序攻击，以区分合法的人工请求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良好的通用系统安全实践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当对性能和可靠性有要求时，可以使用镜像和复制服务器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16937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647861" y="872429"/>
            <a:ext cx="4896277" cy="555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第七章 拒绝服务攻击</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洪泛攻击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分布式拒绝服务攻击</a:t>
            </a: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基于应用的带宽攻击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反射攻击与放大攻击</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7.6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拒绝服务攻击防范</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7.7</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对拒绝服务攻击的响应</a:t>
            </a:r>
          </a:p>
        </p:txBody>
      </p:sp>
    </p:spTree>
    <p:extLst>
      <p:ext uri="{BB962C8B-B14F-4D97-AF65-F5344CB8AC3E}">
        <p14:creationId xmlns:p14="http://schemas.microsoft.com/office/powerpoint/2010/main" val="1920558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对拒绝服务攻击的响应</a:t>
            </a:r>
          </a:p>
        </p:txBody>
      </p:sp>
      <p:sp>
        <p:nvSpPr>
          <p:cNvPr id="24" name="Freeform 13">
            <a:extLst>
              <a:ext uri="{FF2B5EF4-FFF2-40B4-BE49-F238E27FC236}">
                <a16:creationId xmlns:a16="http://schemas.microsoft.com/office/drawing/2014/main" id="{093A0AE3-FF01-4E92-A725-5A644F9829E1}"/>
              </a:ext>
            </a:extLst>
          </p:cNvPr>
          <p:cNvSpPr>
            <a:spLocks noChangeArrowheads="1"/>
          </p:cNvSpPr>
          <p:nvPr/>
        </p:nvSpPr>
        <p:spPr bwMode="auto">
          <a:xfrm>
            <a:off x="775235" y="2076582"/>
            <a:ext cx="10940629" cy="444342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良好的偶然事件响应计划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联系</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ISP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技术人员的详细信息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需要向上游施加流量过滤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如何响应攻击的详细信息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应已实现有关如何联系</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ISP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反欺骗、定向广播和速率限制过滤器的技术人员的详细信息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理想情况下，应该使用网络监视器和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来检测和通知异常的流量模式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5" name="Freeform 14">
            <a:extLst>
              <a:ext uri="{FF2B5EF4-FFF2-40B4-BE49-F238E27FC236}">
                <a16:creationId xmlns:a16="http://schemas.microsoft.com/office/drawing/2014/main" id="{10310094-2556-4DDF-932C-F9F5FB7CB41F}"/>
              </a:ext>
            </a:extLst>
          </p:cNvPr>
          <p:cNvSpPr>
            <a:spLocks noChangeArrowheads="1"/>
          </p:cNvSpPr>
          <p:nvPr/>
        </p:nvSpPr>
        <p:spPr bwMode="auto">
          <a:xfrm>
            <a:off x="742984" y="1131119"/>
            <a:ext cx="384677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对</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攻击的响应</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2412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对拒绝服务攻击的响应</a:t>
            </a:r>
          </a:p>
        </p:txBody>
      </p:sp>
      <p:sp>
        <p:nvSpPr>
          <p:cNvPr id="24" name="Freeform 13">
            <a:extLst>
              <a:ext uri="{FF2B5EF4-FFF2-40B4-BE49-F238E27FC236}">
                <a16:creationId xmlns:a16="http://schemas.microsoft.com/office/drawing/2014/main" id="{093A0AE3-FF01-4E92-A725-5A644F9829E1}"/>
              </a:ext>
            </a:extLst>
          </p:cNvPr>
          <p:cNvSpPr>
            <a:spLocks noChangeArrowheads="1"/>
          </p:cNvSpPr>
          <p:nvPr/>
        </p:nvSpPr>
        <p:spPr bwMode="auto">
          <a:xfrm>
            <a:off x="775235" y="2076582"/>
            <a:ext cx="10940629" cy="386257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识别攻击类型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抓包分析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设计过滤器阻断攻击流量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或识别并纠正系统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应用程序错误  </a:t>
            </a:r>
          </a:p>
          <a:p>
            <a:pPr marL="457200" lvl="1" indent="-457200" algn="just" eaLnBrk="1" hangingPunct="1">
              <a:lnSpc>
                <a:spcPct val="13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ISP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是否跟踪数据包流而确定源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可能是困难和耗时的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如果计划采取法律行动，这是必要的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5" name="Freeform 14">
            <a:extLst>
              <a:ext uri="{FF2B5EF4-FFF2-40B4-BE49-F238E27FC236}">
                <a16:creationId xmlns:a16="http://schemas.microsoft.com/office/drawing/2014/main" id="{C2C1CE04-E018-48E3-8EC8-E6429C955A7C}"/>
              </a:ext>
            </a:extLst>
          </p:cNvPr>
          <p:cNvSpPr>
            <a:spLocks noChangeArrowheads="1"/>
          </p:cNvSpPr>
          <p:nvPr/>
        </p:nvSpPr>
        <p:spPr bwMode="auto">
          <a:xfrm>
            <a:off x="742984" y="1131119"/>
            <a:ext cx="384677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对</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攻击的响应</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750014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对拒绝服务攻击的响应</a:t>
            </a:r>
          </a:p>
        </p:txBody>
      </p:sp>
      <p:sp>
        <p:nvSpPr>
          <p:cNvPr id="24" name="Freeform 13">
            <a:extLst>
              <a:ext uri="{FF2B5EF4-FFF2-40B4-BE49-F238E27FC236}">
                <a16:creationId xmlns:a16="http://schemas.microsoft.com/office/drawing/2014/main" id="{093A0AE3-FF01-4E92-A725-5A644F9829E1}"/>
              </a:ext>
            </a:extLst>
          </p:cNvPr>
          <p:cNvSpPr>
            <a:spLocks noChangeArrowheads="1"/>
          </p:cNvSpPr>
          <p:nvPr/>
        </p:nvSpPr>
        <p:spPr bwMode="auto">
          <a:xfrm>
            <a:off x="775235" y="2147604"/>
            <a:ext cx="10940629" cy="289491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实施应急计划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切换到备用备份服务器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在具有新地址的新站点上委托新服务器  </a:t>
            </a:r>
            <a:endPar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更新事故响应计划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分析攻击和未来处理的响应良好的偶然事件响应计划  </a:t>
            </a:r>
          </a:p>
        </p:txBody>
      </p:sp>
      <p:sp>
        <p:nvSpPr>
          <p:cNvPr id="25" name="Freeform 14">
            <a:extLst>
              <a:ext uri="{FF2B5EF4-FFF2-40B4-BE49-F238E27FC236}">
                <a16:creationId xmlns:a16="http://schemas.microsoft.com/office/drawing/2014/main" id="{C2C1CE04-E018-48E3-8EC8-E6429C955A7C}"/>
              </a:ext>
            </a:extLst>
          </p:cNvPr>
          <p:cNvSpPr>
            <a:spLocks noChangeArrowheads="1"/>
          </p:cNvSpPr>
          <p:nvPr/>
        </p:nvSpPr>
        <p:spPr bwMode="auto">
          <a:xfrm>
            <a:off x="742984" y="1131119"/>
            <a:ext cx="384677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对</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攻击的响应</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71325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4294967295"/>
          </p:nvPr>
        </p:nvSpPr>
        <p:spPr>
          <a:xfrm>
            <a:off x="6096001" y="1545851"/>
            <a:ext cx="4551842" cy="4824412"/>
          </a:xfrm>
        </p:spPr>
        <p:txBody>
          <a:bodyPr>
            <a:normAutofit/>
          </a:bodyPr>
          <a:lstStyle/>
          <a:p>
            <a:pPr marL="342900" lvl="1" indent="-230400"/>
            <a:r>
              <a:rPr lang="en-US" altLang="zh-CN" sz="2800" dirty="0">
                <a:latin typeface="华文楷体" panose="02010600040101010101" pitchFamily="2" charset="-122"/>
                <a:ea typeface="华文楷体" panose="02010600040101010101" pitchFamily="2" charset="-122"/>
              </a:rPr>
              <a:t>7.4 </a:t>
            </a:r>
            <a:r>
              <a:rPr lang="zh-CN" altLang="en-US" sz="2800" dirty="0">
                <a:latin typeface="华文楷体" panose="02010600040101010101" pitchFamily="2" charset="-122"/>
                <a:ea typeface="华文楷体" panose="02010600040101010101" pitchFamily="2" charset="-122"/>
              </a:rPr>
              <a:t>基于应用的带宽攻击</a:t>
            </a:r>
            <a:endParaRPr lang="en-US" altLang="zh-CN" sz="2800" dirty="0">
              <a:latin typeface="华文楷体" panose="02010600040101010101" pitchFamily="2" charset="-122"/>
              <a:ea typeface="华文楷体" panose="02010600040101010101" pitchFamily="2" charset="-122"/>
            </a:endParaRPr>
          </a:p>
          <a:p>
            <a:pPr lvl="1" indent="-230400"/>
            <a:r>
              <a:rPr lang="en-US" altLang="zh-CN" sz="2800" dirty="0">
                <a:latin typeface="华文楷体" panose="02010600040101010101" pitchFamily="2" charset="-122"/>
                <a:ea typeface="华文楷体" panose="02010600040101010101" pitchFamily="2" charset="-122"/>
              </a:rPr>
              <a:t>7.4.1 SIP</a:t>
            </a:r>
            <a:r>
              <a:rPr lang="zh-CN" altLang="en-US" sz="2800" dirty="0">
                <a:latin typeface="华文楷体" panose="02010600040101010101" pitchFamily="2" charset="-122"/>
                <a:ea typeface="华文楷体" panose="02010600040101010101" pitchFamily="2" charset="-122"/>
              </a:rPr>
              <a:t>洪泛</a:t>
            </a:r>
            <a:endParaRPr lang="en-AU" altLang="zh-CN" sz="2800" dirty="0">
              <a:latin typeface="华文楷体" panose="02010600040101010101" pitchFamily="2" charset="-122"/>
              <a:ea typeface="华文楷体" panose="02010600040101010101" pitchFamily="2" charset="-122"/>
            </a:endParaRPr>
          </a:p>
          <a:p>
            <a:pPr lvl="1" indent="-230400"/>
            <a:r>
              <a:rPr lang="en-US" altLang="zh-CN" sz="2800" dirty="0">
                <a:latin typeface="华文楷体" panose="02010600040101010101" pitchFamily="2" charset="-122"/>
                <a:ea typeface="华文楷体" panose="02010600040101010101" pitchFamily="2" charset="-122"/>
              </a:rPr>
              <a:t>7.4.2 </a:t>
            </a:r>
            <a:r>
              <a:rPr lang="zh-CN" altLang="en-US" sz="2800" dirty="0">
                <a:latin typeface="华文楷体" panose="02010600040101010101" pitchFamily="2" charset="-122"/>
                <a:ea typeface="华文楷体" panose="02010600040101010101" pitchFamily="2" charset="-122"/>
              </a:rPr>
              <a:t>基于</a:t>
            </a:r>
            <a:r>
              <a:rPr lang="en-US" altLang="zh-CN" sz="2800" dirty="0">
                <a:latin typeface="华文楷体" panose="02010600040101010101" pitchFamily="2" charset="-122"/>
                <a:ea typeface="华文楷体" panose="02010600040101010101" pitchFamily="2" charset="-122"/>
              </a:rPr>
              <a:t>HTTP</a:t>
            </a:r>
            <a:r>
              <a:rPr lang="zh-CN" altLang="en-US" sz="2800" dirty="0">
                <a:latin typeface="华文楷体" panose="02010600040101010101" pitchFamily="2" charset="-122"/>
                <a:ea typeface="华文楷体" panose="02010600040101010101" pitchFamily="2" charset="-122"/>
              </a:rPr>
              <a:t>的攻击</a:t>
            </a:r>
            <a:endParaRPr lang="en-AU" sz="2800" dirty="0">
              <a:latin typeface="华文楷体" panose="02010600040101010101" pitchFamily="2" charset="-122"/>
              <a:ea typeface="华文楷体" panose="02010600040101010101" pitchFamily="2" charset="-122"/>
            </a:endParaRPr>
          </a:p>
          <a:p>
            <a:pPr marL="342900" lvl="1" indent="-230400"/>
            <a:r>
              <a:rPr lang="en-US" altLang="zh-CN" sz="2800" dirty="0">
                <a:latin typeface="华文楷体" panose="02010600040101010101" pitchFamily="2" charset="-122"/>
                <a:ea typeface="华文楷体" panose="02010600040101010101" pitchFamily="2" charset="-122"/>
              </a:rPr>
              <a:t>7.5 </a:t>
            </a:r>
            <a:r>
              <a:rPr lang="zh-CN" altLang="en-US" sz="2800" dirty="0">
                <a:latin typeface="华文楷体" panose="02010600040101010101" pitchFamily="2" charset="-122"/>
                <a:ea typeface="华文楷体" panose="02010600040101010101" pitchFamily="2" charset="-122"/>
              </a:rPr>
              <a:t>反射攻击与放大攻击</a:t>
            </a:r>
            <a:endParaRPr lang="en-AU" sz="2800" dirty="0">
              <a:latin typeface="华文楷体" panose="02010600040101010101" pitchFamily="2" charset="-122"/>
              <a:ea typeface="华文楷体" panose="02010600040101010101" pitchFamily="2" charset="-122"/>
            </a:endParaRPr>
          </a:p>
          <a:p>
            <a:pPr lvl="1" indent="-230400"/>
            <a:r>
              <a:rPr lang="en-US" altLang="zh-CN" dirty="0">
                <a:latin typeface="华文楷体" panose="02010600040101010101" pitchFamily="2" charset="-122"/>
                <a:ea typeface="华文楷体" panose="02010600040101010101" pitchFamily="2" charset="-122"/>
              </a:rPr>
              <a:t>7.5.1 </a:t>
            </a:r>
            <a:r>
              <a:rPr lang="zh-CN" altLang="en-US" dirty="0">
                <a:latin typeface="华文楷体" panose="02010600040101010101" pitchFamily="2" charset="-122"/>
                <a:ea typeface="华文楷体" panose="02010600040101010101" pitchFamily="2" charset="-122"/>
              </a:rPr>
              <a:t>反射攻击</a:t>
            </a:r>
            <a:endParaRPr lang="en-AU" dirty="0">
              <a:latin typeface="华文楷体" panose="02010600040101010101" pitchFamily="2" charset="-122"/>
              <a:ea typeface="华文楷体" panose="02010600040101010101" pitchFamily="2" charset="-122"/>
            </a:endParaRPr>
          </a:p>
          <a:p>
            <a:pPr lvl="1" indent="-230400"/>
            <a:r>
              <a:rPr lang="en-US" altLang="zh-CN" dirty="0">
                <a:latin typeface="华文楷体" panose="02010600040101010101" pitchFamily="2" charset="-122"/>
                <a:ea typeface="华文楷体" panose="02010600040101010101" pitchFamily="2" charset="-122"/>
              </a:rPr>
              <a:t>7.5.2 </a:t>
            </a:r>
            <a:r>
              <a:rPr lang="zh-CN" altLang="en-US" dirty="0">
                <a:latin typeface="华文楷体" panose="02010600040101010101" pitchFamily="2" charset="-122"/>
                <a:ea typeface="华文楷体" panose="02010600040101010101" pitchFamily="2" charset="-122"/>
              </a:rPr>
              <a:t>放大攻击</a:t>
            </a:r>
            <a:endParaRPr lang="en-US" altLang="zh-CN" dirty="0">
              <a:latin typeface="华文楷体" panose="02010600040101010101" pitchFamily="2" charset="-122"/>
              <a:ea typeface="华文楷体" panose="02010600040101010101" pitchFamily="2" charset="-122"/>
            </a:endParaRPr>
          </a:p>
          <a:p>
            <a:pPr lvl="1" indent="-230400"/>
            <a:r>
              <a:rPr lang="en-US" dirty="0">
                <a:latin typeface="华文楷体" panose="02010600040101010101" pitchFamily="2" charset="-122"/>
                <a:ea typeface="华文楷体" panose="02010600040101010101" pitchFamily="2" charset="-122"/>
              </a:rPr>
              <a:t>7.5.3DNS</a:t>
            </a:r>
            <a:r>
              <a:rPr lang="zh-CN" altLang="en-US" dirty="0">
                <a:latin typeface="华文楷体" panose="02010600040101010101" pitchFamily="2" charset="-122"/>
                <a:ea typeface="华文楷体" panose="02010600040101010101" pitchFamily="2" charset="-122"/>
              </a:rPr>
              <a:t>放大攻击</a:t>
            </a:r>
            <a:endParaRPr lang="en-AU" dirty="0">
              <a:latin typeface="华文楷体" panose="02010600040101010101" pitchFamily="2" charset="-122"/>
              <a:ea typeface="华文楷体" panose="02010600040101010101" pitchFamily="2" charset="-122"/>
            </a:endParaRPr>
          </a:p>
          <a:p>
            <a:pPr marL="342900" lvl="1" indent="-230400"/>
            <a:r>
              <a:rPr lang="en-US" altLang="zh-CN" sz="2800" dirty="0">
                <a:latin typeface="华文楷体" panose="02010600040101010101" pitchFamily="2" charset="-122"/>
                <a:ea typeface="华文楷体" panose="02010600040101010101" pitchFamily="2" charset="-122"/>
              </a:rPr>
              <a:t>7.6 </a:t>
            </a:r>
            <a:r>
              <a:rPr lang="zh-CN" altLang="en-US" sz="2800" dirty="0">
                <a:latin typeface="华文楷体" panose="02010600040101010101" pitchFamily="2" charset="-122"/>
                <a:ea typeface="华文楷体" panose="02010600040101010101" pitchFamily="2" charset="-122"/>
              </a:rPr>
              <a:t>拒绝服务攻击防范</a:t>
            </a:r>
            <a:endParaRPr lang="en-US" altLang="zh-CN" sz="2800" dirty="0">
              <a:latin typeface="华文楷体" panose="02010600040101010101" pitchFamily="2" charset="-122"/>
              <a:ea typeface="华文楷体" panose="02010600040101010101" pitchFamily="2" charset="-122"/>
            </a:endParaRPr>
          </a:p>
          <a:p>
            <a:pPr marL="342900" lvl="1" indent="-230400"/>
            <a:r>
              <a:rPr lang="en-US" sz="2800" dirty="0">
                <a:latin typeface="华文楷体" panose="02010600040101010101" pitchFamily="2" charset="-122"/>
                <a:ea typeface="华文楷体" panose="02010600040101010101" pitchFamily="2" charset="-122"/>
              </a:rPr>
              <a:t>7.7</a:t>
            </a:r>
            <a:r>
              <a:rPr lang="zh-CN" altLang="en-US" sz="2800" dirty="0">
                <a:latin typeface="华文楷体" panose="02010600040101010101" pitchFamily="2" charset="-122"/>
                <a:ea typeface="华文楷体" panose="02010600040101010101" pitchFamily="2" charset="-122"/>
              </a:rPr>
              <a:t>对拒绝服务攻击的响应</a:t>
            </a:r>
            <a:endParaRPr lang="en-AU" sz="2800" dirty="0">
              <a:latin typeface="华文楷体" panose="02010600040101010101" pitchFamily="2" charset="-122"/>
              <a:ea typeface="华文楷体" panose="02010600040101010101" pitchFamily="2" charset="-122"/>
            </a:endParaRPr>
          </a:p>
          <a:p>
            <a:pPr lvl="1" indent="-230400">
              <a:buNone/>
            </a:pPr>
            <a:endParaRPr lang="en-AU" dirty="0">
              <a:latin typeface="华文楷体" panose="02010600040101010101" pitchFamily="2" charset="-122"/>
              <a:ea typeface="华文楷体" panose="02010600040101010101" pitchFamily="2" charset="-122"/>
            </a:endParaRPr>
          </a:p>
        </p:txBody>
      </p:sp>
      <p:sp>
        <p:nvSpPr>
          <p:cNvPr id="2" name="Content Placeholder 1"/>
          <p:cNvSpPr>
            <a:spLocks noGrp="1"/>
          </p:cNvSpPr>
          <p:nvPr>
            <p:ph sz="quarter" idx="4294967295"/>
          </p:nvPr>
        </p:nvSpPr>
        <p:spPr>
          <a:xfrm>
            <a:off x="1320333" y="1545851"/>
            <a:ext cx="4616543" cy="5373687"/>
          </a:xfrm>
        </p:spPr>
        <p:txBody>
          <a:bodyPr/>
          <a:lstStyle/>
          <a:p>
            <a:r>
              <a:rPr lang="en-US" altLang="zh-CN" dirty="0">
                <a:latin typeface="华文楷体" panose="02010600040101010101" pitchFamily="2" charset="-122"/>
                <a:ea typeface="华文楷体" panose="02010600040101010101" pitchFamily="2" charset="-122"/>
              </a:rPr>
              <a:t>7.1</a:t>
            </a:r>
            <a:r>
              <a:rPr lang="zh-CN" altLang="en-US" dirty="0">
                <a:latin typeface="华文楷体" panose="02010600040101010101" pitchFamily="2" charset="-122"/>
                <a:ea typeface="华文楷体" panose="02010600040101010101" pitchFamily="2" charset="-122"/>
              </a:rPr>
              <a:t> 拒绝服务攻击</a:t>
            </a:r>
            <a:endParaRPr lang="en-US"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7.1.1 </a:t>
            </a:r>
            <a:r>
              <a:rPr lang="zh-CN" altLang="en-US" dirty="0">
                <a:latin typeface="华文楷体" panose="02010600040101010101" pitchFamily="2" charset="-122"/>
                <a:ea typeface="华文楷体" panose="02010600040101010101" pitchFamily="2" charset="-122"/>
              </a:rPr>
              <a:t>拒绝服务攻击的本质</a:t>
            </a:r>
            <a:endParaRPr lang="en-US"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7.1.2 </a:t>
            </a:r>
            <a:r>
              <a:rPr lang="zh-CN" altLang="en-US" dirty="0">
                <a:latin typeface="华文楷体" panose="02010600040101010101" pitchFamily="2" charset="-122"/>
                <a:ea typeface="华文楷体" panose="02010600040101010101" pitchFamily="2" charset="-122"/>
              </a:rPr>
              <a:t>经典的拒绝服务攻击</a:t>
            </a:r>
            <a:endParaRPr lang="en-US"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7.1.3 </a:t>
            </a:r>
            <a:r>
              <a:rPr lang="zh-CN" altLang="en-US" dirty="0">
                <a:latin typeface="华文楷体" panose="02010600040101010101" pitchFamily="2" charset="-122"/>
                <a:ea typeface="华文楷体" panose="02010600040101010101" pitchFamily="2" charset="-122"/>
              </a:rPr>
              <a:t>源地址欺骗</a:t>
            </a:r>
            <a:endParaRPr lang="en-US" altLang="zh-CN" dirty="0">
              <a:latin typeface="华文楷体" panose="02010600040101010101" pitchFamily="2" charset="-122"/>
              <a:ea typeface="华文楷体" panose="02010600040101010101" pitchFamily="2" charset="-122"/>
            </a:endParaRPr>
          </a:p>
          <a:p>
            <a:pPr lvl="1"/>
            <a:r>
              <a:rPr lang="en-US" dirty="0">
                <a:latin typeface="华文楷体" panose="02010600040101010101" pitchFamily="2" charset="-122"/>
                <a:ea typeface="华文楷体" panose="02010600040101010101" pitchFamily="2" charset="-122"/>
              </a:rPr>
              <a:t>7.1.4SYN</a:t>
            </a:r>
            <a:r>
              <a:rPr lang="zh-CN" altLang="en-US" dirty="0">
                <a:latin typeface="华文楷体" panose="02010600040101010101" pitchFamily="2" charset="-122"/>
                <a:ea typeface="华文楷体" panose="02010600040101010101" pitchFamily="2" charset="-122"/>
              </a:rPr>
              <a:t>欺骗</a:t>
            </a:r>
            <a:endParaRPr 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7.2</a:t>
            </a:r>
            <a:r>
              <a:rPr lang="zh-CN" altLang="en-US" sz="2800" dirty="0">
                <a:latin typeface="华文楷体" panose="02010600040101010101" pitchFamily="2" charset="-122"/>
                <a:ea typeface="华文楷体" panose="02010600040101010101" pitchFamily="2" charset="-122"/>
              </a:rPr>
              <a:t>洪泛</a:t>
            </a:r>
            <a:r>
              <a:rPr lang="zh-CN" altLang="en-US" dirty="0">
                <a:latin typeface="华文楷体" panose="02010600040101010101" pitchFamily="2" charset="-122"/>
                <a:ea typeface="华文楷体" panose="02010600040101010101" pitchFamily="2" charset="-122"/>
              </a:rPr>
              <a:t>攻击</a:t>
            </a:r>
            <a:endParaRPr lang="en-US"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7.2.1 ICMP</a:t>
            </a:r>
            <a:r>
              <a:rPr lang="zh-CN" altLang="en-US" sz="2400" dirty="0">
                <a:latin typeface="华文楷体" panose="02010600040101010101" pitchFamily="2" charset="-122"/>
                <a:ea typeface="华文楷体" panose="02010600040101010101" pitchFamily="2" charset="-122"/>
              </a:rPr>
              <a:t>洪泛</a:t>
            </a:r>
            <a:endParaRPr lang="en-US" dirty="0">
              <a:latin typeface="华文楷体" panose="02010600040101010101" pitchFamily="2" charset="-122"/>
              <a:ea typeface="华文楷体" panose="02010600040101010101" pitchFamily="2" charset="-122"/>
            </a:endParaRPr>
          </a:p>
          <a:p>
            <a:pPr lvl="1"/>
            <a:r>
              <a:rPr lang="en-US" altLang="zh-CN" dirty="0">
                <a:latin typeface="华文楷体" panose="02010600040101010101" pitchFamily="2" charset="-122"/>
                <a:ea typeface="华文楷体" panose="02010600040101010101" pitchFamily="2" charset="-122"/>
              </a:rPr>
              <a:t>7.2.2 UDP</a:t>
            </a:r>
            <a:r>
              <a:rPr lang="zh-CN" altLang="en-US" sz="2400" dirty="0">
                <a:latin typeface="华文楷体" panose="02010600040101010101" pitchFamily="2" charset="-122"/>
                <a:ea typeface="华文楷体" panose="02010600040101010101" pitchFamily="2" charset="-122"/>
              </a:rPr>
              <a:t>洪泛</a:t>
            </a:r>
            <a:endParaRPr lang="en-US" altLang="zh-CN" dirty="0">
              <a:latin typeface="华文楷体" panose="02010600040101010101" pitchFamily="2" charset="-122"/>
              <a:ea typeface="华文楷体" panose="02010600040101010101" pitchFamily="2" charset="-122"/>
            </a:endParaRPr>
          </a:p>
          <a:p>
            <a:pPr lvl="1"/>
            <a:r>
              <a:rPr lang="en-US" dirty="0">
                <a:latin typeface="华文楷体" panose="02010600040101010101" pitchFamily="2" charset="-122"/>
                <a:ea typeface="华文楷体" panose="02010600040101010101" pitchFamily="2" charset="-122"/>
              </a:rPr>
              <a:t>7.2.3TCP SYN</a:t>
            </a:r>
            <a:r>
              <a:rPr lang="zh-CN" altLang="en-US" sz="2400" dirty="0">
                <a:latin typeface="华文楷体" panose="02010600040101010101" pitchFamily="2" charset="-122"/>
                <a:ea typeface="华文楷体" panose="02010600040101010101" pitchFamily="2" charset="-122"/>
              </a:rPr>
              <a:t>洪泛</a:t>
            </a:r>
            <a:endParaRPr 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7.3 </a:t>
            </a:r>
            <a:r>
              <a:rPr lang="zh-CN" altLang="en-US" dirty="0">
                <a:latin typeface="华文楷体" panose="02010600040101010101" pitchFamily="2" charset="-122"/>
                <a:ea typeface="华文楷体" panose="02010600040101010101" pitchFamily="2" charset="-122"/>
              </a:rPr>
              <a:t>分布式拒绝服务攻击</a:t>
            </a:r>
            <a:endParaRPr lang="en-US" dirty="0">
              <a:latin typeface="华文楷体" panose="02010600040101010101" pitchFamily="2" charset="-122"/>
              <a:ea typeface="华文楷体" panose="02010600040101010101" pitchFamily="2" charset="-122"/>
            </a:endParaRPr>
          </a:p>
        </p:txBody>
      </p:sp>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Tree>
    <p:extLst>
      <p:ext uri="{BB962C8B-B14F-4D97-AF65-F5344CB8AC3E}">
        <p14:creationId xmlns:p14="http://schemas.microsoft.com/office/powerpoint/2010/main" val="436935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AB9EA55-5268-775D-9D44-CB3368DA8AE8}"/>
              </a:ext>
            </a:extLst>
          </p:cNvPr>
          <p:cNvGrpSpPr/>
          <p:nvPr/>
        </p:nvGrpSpPr>
        <p:grpSpPr>
          <a:xfrm>
            <a:off x="3145155" y="589376"/>
            <a:ext cx="5901690" cy="705157"/>
            <a:chOff x="3086100" y="710258"/>
            <a:chExt cx="6020085" cy="867513"/>
          </a:xfrm>
          <a:noFill/>
        </p:grpSpPr>
        <p:sp>
          <p:nvSpPr>
            <p:cNvPr id="3" name="矩形 2">
              <a:extLst>
                <a:ext uri="{FF2B5EF4-FFF2-40B4-BE49-F238E27FC236}">
                  <a16:creationId xmlns:a16="http://schemas.microsoft.com/office/drawing/2014/main" id="{04880A01-3A8F-40BD-5A2F-FD441BA0DEE3}"/>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4" name="标题 2">
              <a:extLst>
                <a:ext uri="{FF2B5EF4-FFF2-40B4-BE49-F238E27FC236}">
                  <a16:creationId xmlns:a16="http://schemas.microsoft.com/office/drawing/2014/main" id="{949BDEFE-2650-DCBE-8A12-B82932D45980}"/>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作业</a:t>
              </a:r>
            </a:p>
          </p:txBody>
        </p:sp>
      </p:grpSp>
      <p:sp>
        <p:nvSpPr>
          <p:cNvPr id="5" name="Content Placeholder 1">
            <a:extLst>
              <a:ext uri="{FF2B5EF4-FFF2-40B4-BE49-F238E27FC236}">
                <a16:creationId xmlns:a16="http://schemas.microsoft.com/office/drawing/2014/main" id="{3AE25DD9-8460-97FE-E256-53AC203EBF62}"/>
              </a:ext>
            </a:extLst>
          </p:cNvPr>
          <p:cNvSpPr txBox="1">
            <a:spLocks/>
          </p:cNvSpPr>
          <p:nvPr/>
        </p:nvSpPr>
        <p:spPr>
          <a:xfrm>
            <a:off x="1320333" y="1545851"/>
            <a:ext cx="10728232" cy="537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华文楷体" panose="02010600040101010101" pitchFamily="2" charset="-122"/>
                <a:ea typeface="华文楷体" panose="02010600040101010101" pitchFamily="2" charset="-122"/>
              </a:rPr>
              <a:t>习题</a:t>
            </a:r>
            <a:r>
              <a:rPr lang="en-US" altLang="zh-CN" dirty="0">
                <a:latin typeface="华文楷体" panose="02010600040101010101" pitchFamily="2" charset="-122"/>
                <a:ea typeface="华文楷体" panose="02010600040101010101" pitchFamily="2" charset="-122"/>
              </a:rPr>
              <a:t>7.7</a:t>
            </a:r>
          </a:p>
          <a:p>
            <a:pPr marL="0" indent="0">
              <a:buNone/>
            </a:pP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One customer of </a:t>
            </a:r>
            <a:r>
              <a:rPr lang="en-US" altLang="zh-CN" dirty="0" err="1">
                <a:latin typeface="华文楷体" panose="02010600040101010101" pitchFamily="2" charset="-122"/>
                <a:ea typeface="华文楷体" panose="02010600040101010101" pitchFamily="2" charset="-122"/>
              </a:rPr>
              <a:t>Senork</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Vertriebs</a:t>
            </a:r>
            <a:r>
              <a:rPr lang="en-US" altLang="zh-CN" dirty="0">
                <a:latin typeface="华文楷体" panose="02010600040101010101" pitchFamily="2" charset="-122"/>
                <a:ea typeface="华文楷体" panose="02010600040101010101" pitchFamily="2" charset="-122"/>
              </a:rPr>
              <a:t> GmbH reports that some older Siemens devices repeatedly crash. We looked into it and it seems that there is some malicious network traffic that triggers a DoS condition. Can you please identify the malware used in the DoS attack? We attached the relevant network traffic.</a:t>
            </a:r>
          </a:p>
          <a:p>
            <a:pPr marL="0" indent="0">
              <a:buNone/>
            </a:pPr>
            <a:r>
              <a:rPr lang="en-US" altLang="zh-CN" dirty="0">
                <a:latin typeface="华文楷体" panose="02010600040101010101" pitchFamily="2" charset="-122"/>
                <a:ea typeface="华文楷体" panose="02010600040101010101" pitchFamily="2" charset="-122"/>
              </a:rPr>
              <a:t>https://ctftime.org/task/13530</a:t>
            </a:r>
          </a:p>
          <a:p>
            <a:pPr marL="0" indent="0">
              <a:buNone/>
            </a:pPr>
            <a:endParaRPr lang="en-US" dirty="0">
              <a:latin typeface="华文楷体" panose="02010600040101010101" pitchFamily="2" charset="-122"/>
              <a:ea typeface="华文楷体" panose="02010600040101010101" pitchFamily="2" charset="-122"/>
            </a:endParaRPr>
          </a:p>
          <a:p>
            <a:pPr marL="0" indent="0">
              <a:buNone/>
            </a:pPr>
            <a:endParaRPr lang="en-US" dirty="0">
              <a:latin typeface="华文楷体" panose="02010600040101010101" pitchFamily="2" charset="-122"/>
              <a:ea typeface="华文楷体" panose="02010600040101010101" pitchFamily="2" charset="-122"/>
            </a:endParaRPr>
          </a:p>
        </p:txBody>
      </p:sp>
      <p:graphicFrame>
        <p:nvGraphicFramePr>
          <p:cNvPr id="10" name="对象 9">
            <a:extLst>
              <a:ext uri="{FF2B5EF4-FFF2-40B4-BE49-F238E27FC236}">
                <a16:creationId xmlns:a16="http://schemas.microsoft.com/office/drawing/2014/main" id="{CD123A56-AFCF-4B04-1B3C-F94F732837D4}"/>
              </a:ext>
            </a:extLst>
          </p:cNvPr>
          <p:cNvGraphicFramePr>
            <a:graphicFrameLocks noChangeAspect="1"/>
          </p:cNvGraphicFramePr>
          <p:nvPr>
            <p:extLst>
              <p:ext uri="{D42A27DB-BD31-4B8C-83A1-F6EECF244321}">
                <p14:modId xmlns:p14="http://schemas.microsoft.com/office/powerpoint/2010/main" val="3376669153"/>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包装程序外壳对象" showAsIcon="1" r:id="rId2" imgW="0" imgH="0" progId="Package">
                  <p:embed/>
                </p:oleObj>
              </mc:Choice>
              <mc:Fallback>
                <p:oleObj name="包装程序外壳对象" showAsIcon="1" r:id="rId2" imgW="0" imgH="0" progId="Package">
                  <p:embed/>
                  <p:pic>
                    <p:nvPicPr>
                      <p:cNvPr id="0" name=""/>
                      <p:cNvPicPr/>
                      <p:nvPr/>
                    </p:nvPicPr>
                    <p:blipFill/>
                    <p:spPr>
                      <a:xfrm>
                        <a:off x="2032000" y="719138"/>
                        <a:ext cx="8128000" cy="5418137"/>
                      </a:xfrm>
                      <a:prstGeom prst="rect">
                        <a:avLst/>
                      </a:prstGeom>
                    </p:spPr>
                  </p:pic>
                </p:oleObj>
              </mc:Fallback>
            </mc:AlternateContent>
          </a:graphicData>
        </a:graphic>
      </p:graphicFrame>
    </p:spTree>
    <p:extLst>
      <p:ext uri="{BB962C8B-B14F-4D97-AF65-F5344CB8AC3E}">
        <p14:creationId xmlns:p14="http://schemas.microsoft.com/office/powerpoint/2010/main" val="66107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64330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拒绝服务攻击的定义（</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NIST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5" name="Freeform 13">
            <a:extLst>
              <a:ext uri="{FF2B5EF4-FFF2-40B4-BE49-F238E27FC236}">
                <a16:creationId xmlns:a16="http://schemas.microsoft.com/office/drawing/2014/main" id="{B16BAAC0-3E66-40D7-AD30-C46228915965}"/>
              </a:ext>
            </a:extLst>
          </p:cNvPr>
          <p:cNvSpPr>
            <a:spLocks noChangeArrowheads="1"/>
          </p:cNvSpPr>
          <p:nvPr/>
        </p:nvSpPr>
        <p:spPr bwMode="auto">
          <a:xfrm>
            <a:off x="1149767" y="2179497"/>
            <a:ext cx="10169262" cy="312592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拒绝服务是一种通过耗尽</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CPU</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、内存、带宽以及磁盘空间等系统资源，来阻止或削弱对网络、系统或应用程序的授权使用行为。</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拒绝服务攻击是一种针对某些服务可用性的攻击。</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56109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0291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作为</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攻击对象的资源</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FF0910BC-31F1-435E-9DF1-AA62A9BBECD5}"/>
              </a:ext>
            </a:extLst>
          </p:cNvPr>
          <p:cNvGraphicFramePr/>
          <p:nvPr>
            <p:extLst>
              <p:ext uri="{D42A27DB-BD31-4B8C-83A1-F6EECF244321}">
                <p14:modId xmlns:p14="http://schemas.microsoft.com/office/powerpoint/2010/main" val="3114038950"/>
              </p:ext>
            </p:extLst>
          </p:nvPr>
        </p:nvGraphicFramePr>
        <p:xfrm>
          <a:off x="1006763" y="2161310"/>
          <a:ext cx="10852727" cy="43257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513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0101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说明</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DoS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攻击的网络实例</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A2EE1B94-81C2-FAB9-7CD5-BCCFFF7C3671}"/>
              </a:ext>
            </a:extLst>
          </p:cNvPr>
          <p:cNvPicPr>
            <a:picLocks noChangeAspect="1"/>
          </p:cNvPicPr>
          <p:nvPr/>
        </p:nvPicPr>
        <p:blipFill>
          <a:blip r:embed="rId4"/>
          <a:stretch>
            <a:fillRect/>
          </a:stretch>
        </p:blipFill>
        <p:spPr>
          <a:xfrm>
            <a:off x="2907526" y="1787954"/>
            <a:ext cx="6376948" cy="4917646"/>
          </a:xfrm>
          <a:prstGeom prst="rect">
            <a:avLst/>
          </a:prstGeom>
        </p:spPr>
      </p:pic>
    </p:spTree>
    <p:custDataLst>
      <p:tags r:id="rId1"/>
    </p:custDataLst>
    <p:extLst>
      <p:ext uri="{BB962C8B-B14F-4D97-AF65-F5344CB8AC3E}">
        <p14:creationId xmlns:p14="http://schemas.microsoft.com/office/powerpoint/2010/main" val="136380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38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洪泛攻击</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5" name="Freeform 13">
            <a:extLst>
              <a:ext uri="{FF2B5EF4-FFF2-40B4-BE49-F238E27FC236}">
                <a16:creationId xmlns:a16="http://schemas.microsoft.com/office/drawing/2014/main" id="{8193F0E1-DE92-478D-87A0-63D398B6D783}"/>
              </a:ext>
            </a:extLst>
          </p:cNvPr>
          <p:cNvSpPr>
            <a:spLocks noChangeArrowheads="1"/>
          </p:cNvSpPr>
          <p:nvPr/>
        </p:nvSpPr>
        <p:spPr bwMode="auto">
          <a:xfrm>
            <a:off x="1149767" y="2179496"/>
            <a:ext cx="10169262" cy="367088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洪泛攻击的目标就是占据所有到目标组织的网络连接的容量</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流量可以被路径上的高容量链路所处理，但是随着容量的减少，一些数据包将被丢弃</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攻击源很容易被清楚地识别，除非使用一个欺骗的地址</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网络性能受到明显地影响</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341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903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源地址欺骗</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6" name="Freeform 13">
            <a:extLst>
              <a:ext uri="{FF2B5EF4-FFF2-40B4-BE49-F238E27FC236}">
                <a16:creationId xmlns:a16="http://schemas.microsoft.com/office/drawing/2014/main" id="{3E24C5BC-C44A-4F7D-BE13-4ECF078AEAD0}"/>
              </a:ext>
            </a:extLst>
          </p:cNvPr>
          <p:cNvSpPr>
            <a:spLocks noChangeArrowheads="1"/>
          </p:cNvSpPr>
          <p:nvPr/>
        </p:nvSpPr>
        <p:spPr bwMode="auto">
          <a:xfrm>
            <a:off x="742987" y="1887085"/>
            <a:ext cx="11130145" cy="450483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使用伪造的源地址</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往往通过许多操作系统上的原始套接字接口来实现</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使攻击系统更难识别</a:t>
            </a:r>
            <a:endPar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攻击者会产生大量以目标系统为目的地址的报文</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拥塞将导致路由器连接到最后的低容量链路</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需要网络工程师专门从路由器上查询流量信息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发散反馈流量</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向未使用的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地址发布路由，监控攻击流量</a:t>
            </a:r>
          </a:p>
        </p:txBody>
      </p:sp>
    </p:spTree>
    <p:custDataLst>
      <p:tags r:id="rId1"/>
    </p:custDataLst>
    <p:extLst>
      <p:ext uri="{BB962C8B-B14F-4D97-AF65-F5344CB8AC3E}">
        <p14:creationId xmlns:p14="http://schemas.microsoft.com/office/powerpoint/2010/main" val="262398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拒绝服务攻击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5186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SYN</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欺骗</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6" name="Freeform 13">
            <a:extLst>
              <a:ext uri="{FF2B5EF4-FFF2-40B4-BE49-F238E27FC236}">
                <a16:creationId xmlns:a16="http://schemas.microsoft.com/office/drawing/2014/main" id="{3E24C5BC-C44A-4F7D-BE13-4ECF078AEAD0}"/>
              </a:ext>
            </a:extLst>
          </p:cNvPr>
          <p:cNvSpPr>
            <a:spLocks noChangeArrowheads="1"/>
          </p:cNvSpPr>
          <p:nvPr/>
        </p:nvSpPr>
        <p:spPr bwMode="auto">
          <a:xfrm>
            <a:off x="742987" y="1887085"/>
            <a:ext cx="11130145" cy="483331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常见的经典</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DoS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通过造成服务器上用于管理</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连接的连接表溢出，从而攻击网络服务器响应</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连接请求的能力</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以后的合法用户的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连接请求将得不到服务器的响应，拒绝其访问服务器</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SYN</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欺骗攻击是针对系统资源的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DoS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攻击，具体地说就是针对操作系统上网络处理程序的攻击</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53988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8963</TotalTime>
  <Words>1907</Words>
  <Application>Microsoft Office PowerPoint</Application>
  <PresentationFormat>宽屏</PresentationFormat>
  <Paragraphs>282</Paragraphs>
  <Slides>36</Slides>
  <Notes>35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198</cp:revision>
  <dcterms:created xsi:type="dcterms:W3CDTF">2020-06-22T07:45:51Z</dcterms:created>
  <dcterms:modified xsi:type="dcterms:W3CDTF">2022-10-09T06:36:09Z</dcterms:modified>
</cp:coreProperties>
</file>