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tags/tag9.xml" ContentType="application/vnd.openxmlformats-officedocument.presentationml.tags+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2.xml" ContentType="application/vnd.openxmlformats-officedocument.presentationml.tags+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1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23.xml" ContentType="application/vnd.openxmlformats-officedocument.presentationml.notesSlide+xml"/>
  <Override PartName="/ppt/tags/tag18.xml" ContentType="application/vnd.openxmlformats-officedocument.presentationml.tags+xml"/>
  <Override PartName="/ppt/notesSlides/notesSlide24.xml" ContentType="application/vnd.openxmlformats-officedocument.presentationml.notesSlide+xml"/>
  <Override PartName="/ppt/tags/tag19.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0.xml" ContentType="application/vnd.openxmlformats-officedocument.presentationml.tags+xml"/>
  <Override PartName="/ppt/notesSlides/notesSlide27.xml" ContentType="application/vnd.openxmlformats-officedocument.presentationml.notesSlide+xml"/>
  <Override PartName="/ppt/tags/tag21.xml" ContentType="application/vnd.openxmlformats-officedocument.presentationml.tags+xml"/>
  <Override PartName="/ppt/notesSlides/notesSlide28.xml" ContentType="application/vnd.openxmlformats-officedocument.presentationml.notesSlide+xml"/>
  <Override PartName="/ppt/tags/tag22.xml" ContentType="application/vnd.openxmlformats-officedocument.presentationml.tags+xml"/>
  <Override PartName="/ppt/notesSlides/notesSlide29.xml" ContentType="application/vnd.openxmlformats-officedocument.presentationml.notesSlide+xml"/>
  <Override PartName="/ppt/tags/tag23.xml" ContentType="application/vnd.openxmlformats-officedocument.presentationml.tags+xml"/>
  <Override PartName="/ppt/notesSlides/notesSlide3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1.xml" ContentType="application/vnd.openxmlformats-officedocument.presentationml.notesSlide+xml"/>
  <Override PartName="/ppt/tags/tag24.xml" ContentType="application/vnd.openxmlformats-officedocument.presentationml.tags+xml"/>
  <Override PartName="/ppt/notesSlides/notesSlide32.xml" ContentType="application/vnd.openxmlformats-officedocument.presentationml.notesSlide+xml"/>
  <Override PartName="/ppt/tags/tag25.xml" ContentType="application/vnd.openxmlformats-officedocument.presentationml.tags+xml"/>
  <Override PartName="/ppt/notesSlides/notesSlide33.xml" ContentType="application/vnd.openxmlformats-officedocument.presentationml.notesSlide+xml"/>
  <Override PartName="/ppt/tags/tag26.xml" ContentType="application/vnd.openxmlformats-officedocument.presentationml.tags+xml"/>
  <Override PartName="/ppt/notesSlides/notesSlide34.xml" ContentType="application/vnd.openxmlformats-officedocument.presentationml.notesSlide+xml"/>
  <Override PartName="/ppt/tags/tag27.xml" ContentType="application/vnd.openxmlformats-officedocument.presentationml.tags+xml"/>
  <Override PartName="/ppt/notesSlides/notesSlide35.xml" ContentType="application/vnd.openxmlformats-officedocument.presentationml.notesSlide+xml"/>
  <Override PartName="/ppt/tags/tag28.xml" ContentType="application/vnd.openxmlformats-officedocument.presentationml.tags+xml"/>
  <Override PartName="/ppt/notesSlides/notesSlide36.xml" ContentType="application/vnd.openxmlformats-officedocument.presentationml.notesSlide+xml"/>
  <Override PartName="/ppt/tags/tag29.xml" ContentType="application/vnd.openxmlformats-officedocument.presentationml.tags+xml"/>
  <Override PartName="/ppt/notesSlides/notesSlide37.xml" ContentType="application/vnd.openxmlformats-officedocument.presentationml.notesSlide+xml"/>
  <Override PartName="/ppt/tags/tag30.xml" ContentType="application/vnd.openxmlformats-officedocument.presentationml.tags+xml"/>
  <Override PartName="/ppt/notesSlides/notesSlide38.xml" ContentType="application/vnd.openxmlformats-officedocument.presentationml.notesSlide+xml"/>
  <Override PartName="/ppt/tags/tag31.xml" ContentType="application/vnd.openxmlformats-officedocument.presentationml.tags+xml"/>
  <Override PartName="/ppt/notesSlides/notesSlide39.xml" ContentType="application/vnd.openxmlformats-officedocument.presentationml.notesSlide+xml"/>
  <Override PartName="/ppt/tags/tag32.xml" ContentType="application/vnd.openxmlformats-officedocument.presentationml.tags+xml"/>
  <Override PartName="/ppt/notesSlides/notesSlide4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1.xml" ContentType="application/vnd.openxmlformats-officedocument.presentationml.notesSlide+xml"/>
  <Override PartName="/ppt/tags/tag33.xml" ContentType="application/vnd.openxmlformats-officedocument.presentationml.tags+xml"/>
  <Override PartName="/ppt/notesSlides/notesSlide42.xml" ContentType="application/vnd.openxmlformats-officedocument.presentationml.notesSlide+xml"/>
  <Override PartName="/ppt/tags/tag34.xml" ContentType="application/vnd.openxmlformats-officedocument.presentationml.tags+xml"/>
  <Override PartName="/ppt/notesSlides/notesSlide43.xml" ContentType="application/vnd.openxmlformats-officedocument.presentationml.notesSlide+xml"/>
  <Override PartName="/ppt/tags/tag35.xml" ContentType="application/vnd.openxmlformats-officedocument.presentationml.tags+xml"/>
  <Override PartName="/ppt/notesSlides/notesSlide44.xml" ContentType="application/vnd.openxmlformats-officedocument.presentationml.notesSlide+xml"/>
  <Override PartName="/ppt/tags/tag36.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1351" r:id="rId3"/>
    <p:sldId id="1190" r:id="rId4"/>
    <p:sldId id="1352" r:id="rId5"/>
    <p:sldId id="1388" r:id="rId6"/>
    <p:sldId id="1353" r:id="rId7"/>
    <p:sldId id="1354" r:id="rId8"/>
    <p:sldId id="1355" r:id="rId9"/>
    <p:sldId id="1356" r:id="rId10"/>
    <p:sldId id="1389" r:id="rId11"/>
    <p:sldId id="1357" r:id="rId12"/>
    <p:sldId id="1358" r:id="rId13"/>
    <p:sldId id="1359" r:id="rId14"/>
    <p:sldId id="1360" r:id="rId15"/>
    <p:sldId id="1361" r:id="rId16"/>
    <p:sldId id="1362" r:id="rId17"/>
    <p:sldId id="1363" r:id="rId18"/>
    <p:sldId id="1364" r:id="rId19"/>
    <p:sldId id="1365" r:id="rId20"/>
    <p:sldId id="1366" r:id="rId21"/>
    <p:sldId id="1367" r:id="rId22"/>
    <p:sldId id="1390" r:id="rId23"/>
    <p:sldId id="1368" r:id="rId24"/>
    <p:sldId id="1369" r:id="rId25"/>
    <p:sldId id="1370" r:id="rId26"/>
    <p:sldId id="1391" r:id="rId27"/>
    <p:sldId id="1371" r:id="rId28"/>
    <p:sldId id="1372" r:id="rId29"/>
    <p:sldId id="1373" r:id="rId30"/>
    <p:sldId id="1374" r:id="rId31"/>
    <p:sldId id="1392" r:id="rId32"/>
    <p:sldId id="1375" r:id="rId33"/>
    <p:sldId id="1376" r:id="rId34"/>
    <p:sldId id="1377" r:id="rId35"/>
    <p:sldId id="1378" r:id="rId36"/>
    <p:sldId id="1379" r:id="rId37"/>
    <p:sldId id="1380" r:id="rId38"/>
    <p:sldId id="1381" r:id="rId39"/>
    <p:sldId id="1382" r:id="rId40"/>
    <p:sldId id="1383" r:id="rId41"/>
    <p:sldId id="1393" r:id="rId42"/>
    <p:sldId id="1384" r:id="rId43"/>
    <p:sldId id="1385" r:id="rId44"/>
    <p:sldId id="1386" r:id="rId45"/>
    <p:sldId id="1387" r:id="rId46"/>
    <p:sldId id="362"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C3E6"/>
    <a:srgbClr val="2AA1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89" autoAdjust="0"/>
    <p:restoredTop sz="90566" autoAdjust="0"/>
  </p:normalViewPr>
  <p:slideViewPr>
    <p:cSldViewPr snapToGrid="0">
      <p:cViewPr varScale="1">
        <p:scale>
          <a:sx n="89" d="100"/>
          <a:sy n="89" d="100"/>
        </p:scale>
        <p:origin x="504" y="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F6F772-F7A7-0641-96DE-C8272CBD41B2}" type="doc">
      <dgm:prSet loTypeId="urn:microsoft.com/office/officeart/2005/8/layout/arrow4" loCatId="relationship" qsTypeId="urn:microsoft.com/office/officeart/2005/8/quickstyle/simple4" qsCatId="simple" csTypeId="urn:microsoft.com/office/officeart/2005/8/colors/accent1_2" csCatId="accent1" phldr="1"/>
      <dgm:spPr/>
      <dgm:t>
        <a:bodyPr/>
        <a:lstStyle/>
        <a:p>
          <a:endParaRPr lang="en-US"/>
        </a:p>
      </dgm:t>
    </dgm:pt>
    <dgm:pt modelId="{288D1790-D6C0-154D-9148-5CF7A3568C39}">
      <dgm:prSet custT="1"/>
      <dgm:spPr/>
      <dgm:t>
        <a:bodyPr/>
        <a:lstStyle/>
        <a:p>
          <a:pPr rtl="0"/>
          <a:r>
            <a:rPr lang="zh-CN" altLang="en-US" sz="2400" b="0" dirty="0">
              <a:latin typeface="Times New Roman" panose="02020603050405020304" pitchFamily="18" charset="0"/>
              <a:ea typeface="黑体" panose="02010609060101010101" pitchFamily="49" charset="-122"/>
              <a:cs typeface="Times New Roman" panose="02020603050405020304" pitchFamily="18" charset="0"/>
            </a:rPr>
            <a:t>功能：</a:t>
          </a:r>
          <a:endParaRPr lang="en-US" sz="24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E793AF29-0B4E-C54F-9EE7-C987046E6094}" type="parTrans" cxnId="{7B96A900-5DF0-C54E-B4F0-D9452785C61B}">
      <dgm:prSet/>
      <dgm:spPr/>
      <dgm:t>
        <a:bodyPr/>
        <a:lstStyle/>
        <a:p>
          <a:endParaRPr lang="en-US"/>
        </a:p>
      </dgm:t>
    </dgm:pt>
    <dgm:pt modelId="{9C3D6A65-2FD0-194A-8561-922B62B1EF21}" type="sibTrans" cxnId="{7B96A900-5DF0-C54E-B4F0-D9452785C61B}">
      <dgm:prSet/>
      <dgm:spPr/>
      <dgm:t>
        <a:bodyPr/>
        <a:lstStyle/>
        <a:p>
          <a:endParaRPr lang="en-US"/>
        </a:p>
      </dgm:t>
    </dgm:pt>
    <dgm:pt modelId="{173238C7-7657-BB40-85FC-81A6E54C0B17}">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定义单个阻塞点 </a:t>
          </a:r>
          <a:endParaRPr lang="en-US" sz="18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EA73D347-2827-4D4A-9224-BCCA62B3F6C7}" type="parTrans" cxnId="{3DCCA133-F23D-5745-AE93-B212844BC72B}">
      <dgm:prSet/>
      <dgm:spPr/>
      <dgm:t>
        <a:bodyPr/>
        <a:lstStyle/>
        <a:p>
          <a:endParaRPr lang="en-US"/>
        </a:p>
      </dgm:t>
    </dgm:pt>
    <dgm:pt modelId="{0929F8A8-BBBE-7B4E-A224-7207904287D9}" type="sibTrans" cxnId="{3DCCA133-F23D-5745-AE93-B212844BC72B}">
      <dgm:prSet/>
      <dgm:spPr/>
      <dgm:t>
        <a:bodyPr/>
        <a:lstStyle/>
        <a:p>
          <a:endParaRPr lang="en-US"/>
        </a:p>
      </dgm:t>
    </dgm:pt>
    <dgm:pt modelId="{BA11EC01-E4F2-A34D-963B-C824AF749423}">
      <dgm:prSet custT="1"/>
      <dgm:spPr/>
      <dgm:t>
        <a:bodyPr/>
        <a:lstStyle/>
        <a:p>
          <a:pPr rtl="0"/>
          <a:r>
            <a:rPr lang="zh-CN" altLang="en-US" sz="2400" b="0" dirty="0">
              <a:latin typeface="Times New Roman" panose="02020603050405020304" pitchFamily="18" charset="0"/>
              <a:ea typeface="黑体" panose="02010609060101010101" pitchFamily="49" charset="-122"/>
              <a:cs typeface="Times New Roman" panose="02020603050405020304" pitchFamily="18" charset="0"/>
            </a:rPr>
            <a:t>局限：</a:t>
          </a:r>
          <a:endParaRPr lang="en-US" sz="24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93448B93-294A-D947-9FC0-4D20EF0E5BA3}" type="parTrans" cxnId="{582DE883-73AF-8042-9856-C427218B4F75}">
      <dgm:prSet/>
      <dgm:spPr/>
      <dgm:t>
        <a:bodyPr/>
        <a:lstStyle/>
        <a:p>
          <a:endParaRPr lang="en-US"/>
        </a:p>
      </dgm:t>
    </dgm:pt>
    <dgm:pt modelId="{63E6D68C-463B-E74F-A59E-E52FCDE5E711}" type="sibTrans" cxnId="{582DE883-73AF-8042-9856-C427218B4F75}">
      <dgm:prSet/>
      <dgm:spPr/>
      <dgm:t>
        <a:bodyPr/>
        <a:lstStyle/>
        <a:p>
          <a:endParaRPr lang="en-US"/>
        </a:p>
      </dgm:t>
    </dgm:pt>
    <dgm:pt modelId="{B0B8CD3C-BEED-0B4F-8696-FDC1B74C473A}">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无法抵御绕过防火墙的攻击 </a:t>
          </a:r>
          <a:endParaRPr lang="en-US" sz="18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97C94D3E-5EF1-6641-9DEA-C7336998F047}" type="parTrans" cxnId="{4279E078-0F52-5942-AA7D-229289BDF95F}">
      <dgm:prSet/>
      <dgm:spPr/>
      <dgm:t>
        <a:bodyPr/>
        <a:lstStyle/>
        <a:p>
          <a:endParaRPr lang="en-US"/>
        </a:p>
      </dgm:t>
    </dgm:pt>
    <dgm:pt modelId="{6FAF576A-F1FF-7E47-9C5B-2D2291AB352B}" type="sibTrans" cxnId="{4279E078-0F52-5942-AA7D-229289BDF95F}">
      <dgm:prSet/>
      <dgm:spPr/>
      <dgm:t>
        <a:bodyPr/>
        <a:lstStyle/>
        <a:p>
          <a:endParaRPr lang="en-US"/>
        </a:p>
      </dgm:t>
    </dgm:pt>
    <dgm:pt modelId="{9866017E-1B33-49E8-8C25-D64DCF205826}">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提供监视安全事件的位置 </a:t>
          </a:r>
        </a:p>
      </dgm:t>
    </dgm:pt>
    <dgm:pt modelId="{7634DF15-DCFE-44E4-A479-0F9484F0CEA6}" type="parTrans" cxnId="{6CD8D100-C5B4-4AFA-B6EB-FDE364C045D2}">
      <dgm:prSet/>
      <dgm:spPr/>
      <dgm:t>
        <a:bodyPr/>
        <a:lstStyle/>
        <a:p>
          <a:endParaRPr lang="zh-CN" altLang="en-US"/>
        </a:p>
      </dgm:t>
    </dgm:pt>
    <dgm:pt modelId="{92E46514-F997-48C8-8143-D42F5D382AE4}" type="sibTrans" cxnId="{6CD8D100-C5B4-4AFA-B6EB-FDE364C045D2}">
      <dgm:prSet/>
      <dgm:spPr/>
      <dgm:t>
        <a:bodyPr/>
        <a:lstStyle/>
        <a:p>
          <a:endParaRPr lang="zh-CN" altLang="en-US"/>
        </a:p>
      </dgm:t>
    </dgm:pt>
    <dgm:pt modelId="{9F52EDB9-A6E9-4A7E-9236-688445B9FC14}">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方便的平台，多个互联网功能，不涉及安全 </a:t>
          </a:r>
        </a:p>
      </dgm:t>
    </dgm:pt>
    <dgm:pt modelId="{53CF1B24-9FD6-47A7-AF6C-8B49AD7FF478}" type="parTrans" cxnId="{4988FCBC-B94C-4259-8B77-3065AF24AD04}">
      <dgm:prSet/>
      <dgm:spPr/>
      <dgm:t>
        <a:bodyPr/>
        <a:lstStyle/>
        <a:p>
          <a:endParaRPr lang="zh-CN" altLang="en-US"/>
        </a:p>
      </dgm:t>
    </dgm:pt>
    <dgm:pt modelId="{28EB73E4-176C-4284-BAB0-2DEE2ABB1131}" type="sibTrans" cxnId="{4988FCBC-B94C-4259-8B77-3065AF24AD04}">
      <dgm:prSet/>
      <dgm:spPr/>
      <dgm:t>
        <a:bodyPr/>
        <a:lstStyle/>
        <a:p>
          <a:endParaRPr lang="zh-CN" altLang="en-US"/>
        </a:p>
      </dgm:t>
    </dgm:pt>
    <dgm:pt modelId="{4CCD6356-D948-4594-94D0-EEF73EF0F41E}">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可以作为</a:t>
          </a:r>
          <a:r>
            <a:rPr lang="en-US" altLang="en-US" sz="1800" b="0" dirty="0">
              <a:latin typeface="Times New Roman" panose="02020603050405020304" pitchFamily="18" charset="0"/>
              <a:ea typeface="黑体" panose="02010609060101010101" pitchFamily="49" charset="-122"/>
              <a:cs typeface="Times New Roman" panose="02020603050405020304" pitchFamily="18" charset="0"/>
            </a:rPr>
            <a:t>IPSec</a:t>
          </a:r>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的平台</a:t>
          </a:r>
        </a:p>
      </dgm:t>
    </dgm:pt>
    <dgm:pt modelId="{DF020B80-A610-49E3-BE1A-ACA3A0A52122}" type="parTrans" cxnId="{0E1DE7DA-5E05-45EE-82C0-D8A5FD3C2151}">
      <dgm:prSet/>
      <dgm:spPr/>
      <dgm:t>
        <a:bodyPr/>
        <a:lstStyle/>
        <a:p>
          <a:endParaRPr lang="zh-CN" altLang="en-US"/>
        </a:p>
      </dgm:t>
    </dgm:pt>
    <dgm:pt modelId="{DD46A9DB-44C9-415A-9360-ABA618F45E49}" type="sibTrans" cxnId="{0E1DE7DA-5E05-45EE-82C0-D8A5FD3C2151}">
      <dgm:prSet/>
      <dgm:spPr/>
      <dgm:t>
        <a:bodyPr/>
        <a:lstStyle/>
        <a:p>
          <a:endParaRPr lang="zh-CN" altLang="en-US"/>
        </a:p>
      </dgm:t>
    </dgm:pt>
    <dgm:pt modelId="{44B928C5-6A46-4897-AABC-285BF8B333BA}">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可能无法完全抵御内部威胁 </a:t>
          </a:r>
        </a:p>
      </dgm:t>
    </dgm:pt>
    <dgm:pt modelId="{F4E606DE-7AE7-4512-883C-FA710E24C9E6}" type="parTrans" cxnId="{45BF2C00-A82F-4C6D-9818-AEC1A25898E8}">
      <dgm:prSet/>
      <dgm:spPr/>
      <dgm:t>
        <a:bodyPr/>
        <a:lstStyle/>
        <a:p>
          <a:endParaRPr lang="zh-CN" altLang="en-US"/>
        </a:p>
      </dgm:t>
    </dgm:pt>
    <dgm:pt modelId="{39E7808A-D67D-40AA-ADAA-A8E14C5CAB49}" type="sibTrans" cxnId="{45BF2C00-A82F-4C6D-9818-AEC1A25898E8}">
      <dgm:prSet/>
      <dgm:spPr/>
      <dgm:t>
        <a:bodyPr/>
        <a:lstStyle/>
        <a:p>
          <a:endParaRPr lang="zh-CN" altLang="en-US"/>
        </a:p>
      </dgm:t>
    </dgm:pt>
    <dgm:pt modelId="{D01B7DDF-D14F-4D58-9777-1274E38904E5}">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不正确的安全无线局域网可以从组织外部访问 </a:t>
          </a:r>
        </a:p>
      </dgm:t>
    </dgm:pt>
    <dgm:pt modelId="{F6A6D75B-89D9-448C-9638-A670531A1137}" type="parTrans" cxnId="{2951AB6E-7337-4EF7-833A-1501F08A7451}">
      <dgm:prSet/>
      <dgm:spPr/>
      <dgm:t>
        <a:bodyPr/>
        <a:lstStyle/>
        <a:p>
          <a:endParaRPr lang="zh-CN" altLang="en-US"/>
        </a:p>
      </dgm:t>
    </dgm:pt>
    <dgm:pt modelId="{193205F4-B47F-4129-B439-BCF42D174181}" type="sibTrans" cxnId="{2951AB6E-7337-4EF7-833A-1501F08A7451}">
      <dgm:prSet/>
      <dgm:spPr/>
      <dgm:t>
        <a:bodyPr/>
        <a:lstStyle/>
        <a:p>
          <a:endParaRPr lang="zh-CN" altLang="en-US"/>
        </a:p>
      </dgm:t>
    </dgm:pt>
    <dgm:pt modelId="{34C3BE7B-C408-470B-AC9F-D400DDC7E8F4}">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笔记本电脑、</a:t>
          </a:r>
          <a:r>
            <a:rPr lang="en-US" altLang="en-US" sz="1800" b="0" dirty="0">
              <a:latin typeface="Times New Roman" panose="02020603050405020304" pitchFamily="18" charset="0"/>
              <a:ea typeface="黑体" panose="02010609060101010101" pitchFamily="49" charset="-122"/>
              <a:cs typeface="Times New Roman" panose="02020603050405020304" pitchFamily="18" charset="0"/>
            </a:rPr>
            <a:t>PDA</a:t>
          </a:r>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或便携式存储设备可能在公司网络之外受到感染，然后在公司内部使用</a:t>
          </a:r>
        </a:p>
      </dgm:t>
    </dgm:pt>
    <dgm:pt modelId="{25501696-B619-408F-A8FC-05F356F7358D}" type="parTrans" cxnId="{AF2AC244-F403-46DB-A2BB-1367104E5F46}">
      <dgm:prSet/>
      <dgm:spPr/>
      <dgm:t>
        <a:bodyPr/>
        <a:lstStyle/>
        <a:p>
          <a:endParaRPr lang="zh-CN" altLang="en-US"/>
        </a:p>
      </dgm:t>
    </dgm:pt>
    <dgm:pt modelId="{A5EEB920-EC1E-411A-885F-F113198B5421}" type="sibTrans" cxnId="{AF2AC244-F403-46DB-A2BB-1367104E5F46}">
      <dgm:prSet/>
      <dgm:spPr/>
      <dgm:t>
        <a:bodyPr/>
        <a:lstStyle/>
        <a:p>
          <a:endParaRPr lang="zh-CN" altLang="en-US"/>
        </a:p>
      </dgm:t>
    </dgm:pt>
    <dgm:pt modelId="{080EF229-5013-1D49-A4CB-48E8EA20FCD4}" type="pres">
      <dgm:prSet presAssocID="{C0F6F772-F7A7-0641-96DE-C8272CBD41B2}" presName="compositeShape" presStyleCnt="0">
        <dgm:presLayoutVars>
          <dgm:chMax val="2"/>
          <dgm:dir/>
          <dgm:resizeHandles val="exact"/>
        </dgm:presLayoutVars>
      </dgm:prSet>
      <dgm:spPr/>
    </dgm:pt>
    <dgm:pt modelId="{5B94E973-0463-3F47-82D1-505F7E3AE315}" type="pres">
      <dgm:prSet presAssocID="{288D1790-D6C0-154D-9148-5CF7A3568C39}" presName="upArrow" presStyleLbl="node1" presStyleIdx="0" presStyleCnt="2" custScaleX="81391" custScaleY="89489" custLinFactNeighborX="-11404" custLinFactNeighborY="1170"/>
      <dgm:spPr>
        <a:solidFill>
          <a:schemeClr val="accent5">
            <a:lumMod val="60000"/>
            <a:lumOff val="40000"/>
          </a:schemeClr>
        </a:solidFill>
      </dgm:spPr>
    </dgm:pt>
    <dgm:pt modelId="{3BD196A2-31F0-4C4B-81E7-1FDB6BBAB15E}" type="pres">
      <dgm:prSet presAssocID="{288D1790-D6C0-154D-9148-5CF7A3568C39}" presName="upArrowText" presStyleLbl="revTx" presStyleIdx="0" presStyleCnt="2" custScaleX="112154" custScaleY="83960" custLinFactNeighborX="1211" custLinFactNeighborY="11167">
        <dgm:presLayoutVars>
          <dgm:chMax val="0"/>
          <dgm:bulletEnabled val="1"/>
        </dgm:presLayoutVars>
      </dgm:prSet>
      <dgm:spPr/>
    </dgm:pt>
    <dgm:pt modelId="{E25E2C7C-CF8C-FA49-A4AA-E90064661ACF}" type="pres">
      <dgm:prSet presAssocID="{BA11EC01-E4F2-A34D-963B-C824AF749423}" presName="downArrow" presStyleLbl="node1" presStyleIdx="1" presStyleCnt="2" custScaleX="76447" custScaleY="87409" custLinFactNeighborX="-11404" custLinFactNeighborY="1170"/>
      <dgm:spPr>
        <a:solidFill>
          <a:schemeClr val="accent5">
            <a:lumMod val="60000"/>
            <a:lumOff val="40000"/>
          </a:schemeClr>
        </a:solidFill>
      </dgm:spPr>
    </dgm:pt>
    <dgm:pt modelId="{DB09E3E5-F031-E245-BF1A-EE60BFD352E3}" type="pres">
      <dgm:prSet presAssocID="{BA11EC01-E4F2-A34D-963B-C824AF749423}" presName="downArrowText" presStyleLbl="revTx" presStyleIdx="1" presStyleCnt="2" custScaleX="120341" custLinFactNeighborX="2464" custLinFactNeighborY="-2317">
        <dgm:presLayoutVars>
          <dgm:chMax val="0"/>
          <dgm:bulletEnabled val="1"/>
        </dgm:presLayoutVars>
      </dgm:prSet>
      <dgm:spPr/>
    </dgm:pt>
  </dgm:ptLst>
  <dgm:cxnLst>
    <dgm:cxn modelId="{45BF2C00-A82F-4C6D-9818-AEC1A25898E8}" srcId="{BA11EC01-E4F2-A34D-963B-C824AF749423}" destId="{44B928C5-6A46-4897-AABC-285BF8B333BA}" srcOrd="1" destOrd="0" parTransId="{F4E606DE-7AE7-4512-883C-FA710E24C9E6}" sibTransId="{39E7808A-D67D-40AA-ADAA-A8E14C5CAB49}"/>
    <dgm:cxn modelId="{7B96A900-5DF0-C54E-B4F0-D9452785C61B}" srcId="{C0F6F772-F7A7-0641-96DE-C8272CBD41B2}" destId="{288D1790-D6C0-154D-9148-5CF7A3568C39}" srcOrd="0" destOrd="0" parTransId="{E793AF29-0B4E-C54F-9EE7-C987046E6094}" sibTransId="{9C3D6A65-2FD0-194A-8561-922B62B1EF21}"/>
    <dgm:cxn modelId="{6CD8D100-C5B4-4AFA-B6EB-FDE364C045D2}" srcId="{288D1790-D6C0-154D-9148-5CF7A3568C39}" destId="{9866017E-1B33-49E8-8C25-D64DCF205826}" srcOrd="1" destOrd="0" parTransId="{7634DF15-DCFE-44E4-A479-0F9484F0CEA6}" sibTransId="{92E46514-F997-48C8-8143-D42F5D382AE4}"/>
    <dgm:cxn modelId="{2732FF0E-376C-7847-AB88-20A849A64E37}" type="presOf" srcId="{173238C7-7657-BB40-85FC-81A6E54C0B17}" destId="{3BD196A2-31F0-4C4B-81E7-1FDB6BBAB15E}" srcOrd="0" destOrd="1" presId="urn:microsoft.com/office/officeart/2005/8/layout/arrow4"/>
    <dgm:cxn modelId="{F8F27133-0E83-B847-A2EB-A5C332AF4413}" type="presOf" srcId="{288D1790-D6C0-154D-9148-5CF7A3568C39}" destId="{3BD196A2-31F0-4C4B-81E7-1FDB6BBAB15E}" srcOrd="0" destOrd="0" presId="urn:microsoft.com/office/officeart/2005/8/layout/arrow4"/>
    <dgm:cxn modelId="{3DCCA133-F23D-5745-AE93-B212844BC72B}" srcId="{288D1790-D6C0-154D-9148-5CF7A3568C39}" destId="{173238C7-7657-BB40-85FC-81A6E54C0B17}" srcOrd="0" destOrd="0" parTransId="{EA73D347-2827-4D4A-9224-BCCA62B3F6C7}" sibTransId="{0929F8A8-BBBE-7B4E-A224-7207904287D9}"/>
    <dgm:cxn modelId="{AF2AC244-F403-46DB-A2BB-1367104E5F46}" srcId="{BA11EC01-E4F2-A34D-963B-C824AF749423}" destId="{34C3BE7B-C408-470B-AC9F-D400DDC7E8F4}" srcOrd="3" destOrd="0" parTransId="{25501696-B619-408F-A8FC-05F356F7358D}" sibTransId="{A5EEB920-EC1E-411A-885F-F113198B5421}"/>
    <dgm:cxn modelId="{DABD0366-89E0-4EE4-A582-FA3A15C11C50}" type="presOf" srcId="{4CCD6356-D948-4594-94D0-EEF73EF0F41E}" destId="{3BD196A2-31F0-4C4B-81E7-1FDB6BBAB15E}" srcOrd="0" destOrd="4" presId="urn:microsoft.com/office/officeart/2005/8/layout/arrow4"/>
    <dgm:cxn modelId="{835A7A47-9722-4FAA-B77F-9F807B89841C}" type="presOf" srcId="{9866017E-1B33-49E8-8C25-D64DCF205826}" destId="{3BD196A2-31F0-4C4B-81E7-1FDB6BBAB15E}" srcOrd="0" destOrd="2" presId="urn:microsoft.com/office/officeart/2005/8/layout/arrow4"/>
    <dgm:cxn modelId="{2951AB6E-7337-4EF7-833A-1501F08A7451}" srcId="{BA11EC01-E4F2-A34D-963B-C824AF749423}" destId="{D01B7DDF-D14F-4D58-9777-1274E38904E5}" srcOrd="2" destOrd="0" parTransId="{F6A6D75B-89D9-448C-9638-A670531A1137}" sibTransId="{193205F4-B47F-4129-B439-BCF42D174181}"/>
    <dgm:cxn modelId="{332EA857-83ED-1C4F-A581-90A7D95278C1}" type="presOf" srcId="{BA11EC01-E4F2-A34D-963B-C824AF749423}" destId="{DB09E3E5-F031-E245-BF1A-EE60BFD352E3}" srcOrd="0" destOrd="0" presId="urn:microsoft.com/office/officeart/2005/8/layout/arrow4"/>
    <dgm:cxn modelId="{4279E078-0F52-5942-AA7D-229289BDF95F}" srcId="{BA11EC01-E4F2-A34D-963B-C824AF749423}" destId="{B0B8CD3C-BEED-0B4F-8696-FDC1B74C473A}" srcOrd="0" destOrd="0" parTransId="{97C94D3E-5EF1-6641-9DEA-C7336998F047}" sibTransId="{6FAF576A-F1FF-7E47-9C5B-2D2291AB352B}"/>
    <dgm:cxn modelId="{582DE883-73AF-8042-9856-C427218B4F75}" srcId="{C0F6F772-F7A7-0641-96DE-C8272CBD41B2}" destId="{BA11EC01-E4F2-A34D-963B-C824AF749423}" srcOrd="1" destOrd="0" parTransId="{93448B93-294A-D947-9FC0-4D20EF0E5BA3}" sibTransId="{63E6D68C-463B-E74F-A59E-E52FCDE5E711}"/>
    <dgm:cxn modelId="{4F624B85-1309-40B6-89A8-BC40AE7ED5A6}" type="presOf" srcId="{44B928C5-6A46-4897-AABC-285BF8B333BA}" destId="{DB09E3E5-F031-E245-BF1A-EE60BFD352E3}" srcOrd="0" destOrd="2" presId="urn:microsoft.com/office/officeart/2005/8/layout/arrow4"/>
    <dgm:cxn modelId="{FB78D386-2367-614C-87DD-F0BE72140B6B}" type="presOf" srcId="{B0B8CD3C-BEED-0B4F-8696-FDC1B74C473A}" destId="{DB09E3E5-F031-E245-BF1A-EE60BFD352E3}" srcOrd="0" destOrd="1" presId="urn:microsoft.com/office/officeart/2005/8/layout/arrow4"/>
    <dgm:cxn modelId="{2EACE58E-EEFC-4E90-B538-48D5CD861525}" type="presOf" srcId="{9F52EDB9-A6E9-4A7E-9236-688445B9FC14}" destId="{3BD196A2-31F0-4C4B-81E7-1FDB6BBAB15E}" srcOrd="0" destOrd="3" presId="urn:microsoft.com/office/officeart/2005/8/layout/arrow4"/>
    <dgm:cxn modelId="{98E0FE97-3D73-444E-B1AC-C356E2F263E1}" type="presOf" srcId="{C0F6F772-F7A7-0641-96DE-C8272CBD41B2}" destId="{080EF229-5013-1D49-A4CB-48E8EA20FCD4}" srcOrd="0" destOrd="0" presId="urn:microsoft.com/office/officeart/2005/8/layout/arrow4"/>
    <dgm:cxn modelId="{4988FCBC-B94C-4259-8B77-3065AF24AD04}" srcId="{288D1790-D6C0-154D-9148-5CF7A3568C39}" destId="{9F52EDB9-A6E9-4A7E-9236-688445B9FC14}" srcOrd="2" destOrd="0" parTransId="{53CF1B24-9FD6-47A7-AF6C-8B49AD7FF478}" sibTransId="{28EB73E4-176C-4284-BAB0-2DEE2ABB1131}"/>
    <dgm:cxn modelId="{562E81C4-6A5A-449F-9167-BD593E081B82}" type="presOf" srcId="{34C3BE7B-C408-470B-AC9F-D400DDC7E8F4}" destId="{DB09E3E5-F031-E245-BF1A-EE60BFD352E3}" srcOrd="0" destOrd="4" presId="urn:microsoft.com/office/officeart/2005/8/layout/arrow4"/>
    <dgm:cxn modelId="{3FD862CD-3B09-4F26-8397-30266C272245}" type="presOf" srcId="{D01B7DDF-D14F-4D58-9777-1274E38904E5}" destId="{DB09E3E5-F031-E245-BF1A-EE60BFD352E3}" srcOrd="0" destOrd="3" presId="urn:microsoft.com/office/officeart/2005/8/layout/arrow4"/>
    <dgm:cxn modelId="{0E1DE7DA-5E05-45EE-82C0-D8A5FD3C2151}" srcId="{288D1790-D6C0-154D-9148-5CF7A3568C39}" destId="{4CCD6356-D948-4594-94D0-EEF73EF0F41E}" srcOrd="3" destOrd="0" parTransId="{DF020B80-A610-49E3-BE1A-ACA3A0A52122}" sibTransId="{DD46A9DB-44C9-415A-9360-ABA618F45E49}"/>
    <dgm:cxn modelId="{8CC8FBD4-C999-AF47-91AB-CECF745AEE99}" type="presParOf" srcId="{080EF229-5013-1D49-A4CB-48E8EA20FCD4}" destId="{5B94E973-0463-3F47-82D1-505F7E3AE315}" srcOrd="0" destOrd="0" presId="urn:microsoft.com/office/officeart/2005/8/layout/arrow4"/>
    <dgm:cxn modelId="{A9408875-F1D0-3248-9231-3332D85328A8}" type="presParOf" srcId="{080EF229-5013-1D49-A4CB-48E8EA20FCD4}" destId="{3BD196A2-31F0-4C4B-81E7-1FDB6BBAB15E}" srcOrd="1" destOrd="0" presId="urn:microsoft.com/office/officeart/2005/8/layout/arrow4"/>
    <dgm:cxn modelId="{5D26891F-053D-BD46-A5C2-8F2360F59A1C}" type="presParOf" srcId="{080EF229-5013-1D49-A4CB-48E8EA20FCD4}" destId="{E25E2C7C-CF8C-FA49-A4AA-E90064661ACF}" srcOrd="2" destOrd="0" presId="urn:microsoft.com/office/officeart/2005/8/layout/arrow4"/>
    <dgm:cxn modelId="{67FB4B2F-0D04-AD42-A4C8-96E8AE301A7D}" type="presParOf" srcId="{080EF229-5013-1D49-A4CB-48E8EA20FCD4}" destId="{DB09E3E5-F031-E245-BF1A-EE60BFD352E3}" srcOrd="3" destOrd="0" presId="urn:microsoft.com/office/officeart/2005/8/layout/arrow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F6F772-F7A7-0641-96DE-C8272CBD41B2}" type="doc">
      <dgm:prSet loTypeId="urn:microsoft.com/office/officeart/2005/8/layout/arrow4" loCatId="relationship" qsTypeId="urn:microsoft.com/office/officeart/2005/8/quickstyle/simple4" qsCatId="simple" csTypeId="urn:microsoft.com/office/officeart/2005/8/colors/accent1_2" csCatId="accent1" phldr="1"/>
      <dgm:spPr/>
      <dgm:t>
        <a:bodyPr/>
        <a:lstStyle/>
        <a:p>
          <a:endParaRPr lang="en-US"/>
        </a:p>
      </dgm:t>
    </dgm:pt>
    <dgm:pt modelId="{288D1790-D6C0-154D-9148-5CF7A3568C39}">
      <dgm:prSet custT="1"/>
      <dgm:spPr/>
      <dgm:t>
        <a:bodyPr/>
        <a:lstStyle/>
        <a:p>
          <a:pPr rtl="0"/>
          <a:r>
            <a:rPr lang="zh-CN" altLang="en-US" sz="2400" b="0" dirty="0">
              <a:latin typeface="黑体" panose="02010609060101010101" pitchFamily="49" charset="-122"/>
              <a:ea typeface="黑体" panose="02010609060101010101" pitchFamily="49" charset="-122"/>
            </a:rPr>
            <a:t>优点：</a:t>
          </a:r>
          <a:endParaRPr lang="en-US" sz="2400" b="0" dirty="0">
            <a:latin typeface="黑体" panose="02010609060101010101" pitchFamily="49" charset="-122"/>
            <a:ea typeface="黑体" panose="02010609060101010101" pitchFamily="49" charset="-122"/>
          </a:endParaRPr>
        </a:p>
      </dgm:t>
    </dgm:pt>
    <dgm:pt modelId="{E793AF29-0B4E-C54F-9EE7-C987046E6094}" type="parTrans" cxnId="{7B96A900-5DF0-C54E-B4F0-D9452785C61B}">
      <dgm:prSet/>
      <dgm:spPr/>
      <dgm:t>
        <a:bodyPr/>
        <a:lstStyle/>
        <a:p>
          <a:endParaRPr lang="en-US"/>
        </a:p>
      </dgm:t>
    </dgm:pt>
    <dgm:pt modelId="{9C3D6A65-2FD0-194A-8561-922B62B1EF21}" type="sibTrans" cxnId="{7B96A900-5DF0-C54E-B4F0-D9452785C61B}">
      <dgm:prSet/>
      <dgm:spPr/>
      <dgm:t>
        <a:bodyPr/>
        <a:lstStyle/>
        <a:p>
          <a:endParaRPr lang="en-US"/>
        </a:p>
      </dgm:t>
    </dgm:pt>
    <dgm:pt modelId="{173238C7-7657-BB40-85FC-81A6E54C0B17}">
      <dgm:prSet custT="1"/>
      <dgm:spPr/>
      <dgm:t>
        <a:bodyPr/>
        <a:lstStyle/>
        <a:p>
          <a:pPr rtl="0"/>
          <a:r>
            <a:rPr lang="zh-CN" altLang="en-US" sz="1800" b="0" dirty="0">
              <a:latin typeface="黑体" panose="02010609060101010101" pitchFamily="49" charset="-122"/>
              <a:ea typeface="黑体" panose="02010609060101010101" pitchFamily="49" charset="-122"/>
            </a:rPr>
            <a:t>简单</a:t>
          </a:r>
          <a:endParaRPr lang="en-US" sz="1800" b="0" dirty="0">
            <a:latin typeface="黑体" panose="02010609060101010101" pitchFamily="49" charset="-122"/>
            <a:ea typeface="黑体" panose="02010609060101010101" pitchFamily="49" charset="-122"/>
          </a:endParaRPr>
        </a:p>
      </dgm:t>
    </dgm:pt>
    <dgm:pt modelId="{EA73D347-2827-4D4A-9224-BCCA62B3F6C7}" type="parTrans" cxnId="{3DCCA133-F23D-5745-AE93-B212844BC72B}">
      <dgm:prSet/>
      <dgm:spPr/>
      <dgm:t>
        <a:bodyPr/>
        <a:lstStyle/>
        <a:p>
          <a:endParaRPr lang="en-US"/>
        </a:p>
      </dgm:t>
    </dgm:pt>
    <dgm:pt modelId="{0929F8A8-BBBE-7B4E-A224-7207904287D9}" type="sibTrans" cxnId="{3DCCA133-F23D-5745-AE93-B212844BC72B}">
      <dgm:prSet/>
      <dgm:spPr/>
      <dgm:t>
        <a:bodyPr/>
        <a:lstStyle/>
        <a:p>
          <a:endParaRPr lang="en-US"/>
        </a:p>
      </dgm:t>
    </dgm:pt>
    <dgm:pt modelId="{BA11EC01-E4F2-A34D-963B-C824AF749423}">
      <dgm:prSet custT="1"/>
      <dgm:spPr/>
      <dgm:t>
        <a:bodyPr/>
        <a:lstStyle/>
        <a:p>
          <a:pPr rtl="0"/>
          <a:r>
            <a:rPr lang="zh-CN" altLang="en-US" sz="2400" b="0" dirty="0">
              <a:latin typeface="Times New Roman" panose="02020603050405020304" pitchFamily="18" charset="0"/>
              <a:ea typeface="黑体" panose="02010609060101010101" pitchFamily="49" charset="-122"/>
              <a:cs typeface="Times New Roman" panose="02020603050405020304" pitchFamily="18" charset="0"/>
            </a:rPr>
            <a:t>弱点：</a:t>
          </a:r>
          <a:endParaRPr lang="en-US" sz="24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93448B93-294A-D947-9FC0-4D20EF0E5BA3}" type="parTrans" cxnId="{582DE883-73AF-8042-9856-C427218B4F75}">
      <dgm:prSet/>
      <dgm:spPr/>
      <dgm:t>
        <a:bodyPr/>
        <a:lstStyle/>
        <a:p>
          <a:endParaRPr lang="en-US"/>
        </a:p>
      </dgm:t>
    </dgm:pt>
    <dgm:pt modelId="{63E6D68C-463B-E74F-A59E-E52FCDE5E711}" type="sibTrans" cxnId="{582DE883-73AF-8042-9856-C427218B4F75}">
      <dgm:prSet/>
      <dgm:spPr/>
      <dgm:t>
        <a:bodyPr/>
        <a:lstStyle/>
        <a:p>
          <a:endParaRPr lang="en-US"/>
        </a:p>
      </dgm:t>
    </dgm:pt>
    <dgm:pt modelId="{B0B8CD3C-BEED-0B4F-8696-FDC1B74C473A}">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无法阻止利用应用程序特定漏洞或功能的攻击 </a:t>
          </a:r>
          <a:endParaRPr lang="en-US" sz="18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97C94D3E-5EF1-6641-9DEA-C7336998F047}" type="parTrans" cxnId="{4279E078-0F52-5942-AA7D-229289BDF95F}">
      <dgm:prSet/>
      <dgm:spPr/>
      <dgm:t>
        <a:bodyPr/>
        <a:lstStyle/>
        <a:p>
          <a:endParaRPr lang="en-US"/>
        </a:p>
      </dgm:t>
    </dgm:pt>
    <dgm:pt modelId="{6FAF576A-F1FF-7E47-9C5B-2D2291AB352B}" type="sibTrans" cxnId="{4279E078-0F52-5942-AA7D-229289BDF95F}">
      <dgm:prSet/>
      <dgm:spPr/>
      <dgm:t>
        <a:bodyPr/>
        <a:lstStyle/>
        <a:p>
          <a:endParaRPr lang="en-US"/>
        </a:p>
      </dgm:t>
    </dgm:pt>
    <dgm:pt modelId="{9797D01E-BDB2-4061-BBB8-C52F5EA204B4}">
      <dgm:prSet custT="1"/>
      <dgm:spPr/>
      <dgm:t>
        <a:bodyPr/>
        <a:lstStyle/>
        <a:p>
          <a:pPr rtl="0"/>
          <a:r>
            <a:rPr lang="zh-CN" altLang="en-US" sz="1800" b="0" dirty="0">
              <a:latin typeface="黑体" panose="02010609060101010101" pitchFamily="49" charset="-122"/>
              <a:ea typeface="黑体" panose="02010609060101010101" pitchFamily="49" charset="-122"/>
            </a:rPr>
            <a:t>通常对用户是透明的，且具有很快的处理速度</a:t>
          </a:r>
          <a:endParaRPr lang="en-US" sz="1800" b="0" dirty="0">
            <a:latin typeface="黑体" panose="02010609060101010101" pitchFamily="49" charset="-122"/>
            <a:ea typeface="黑体" panose="02010609060101010101" pitchFamily="49" charset="-122"/>
          </a:endParaRPr>
        </a:p>
      </dgm:t>
    </dgm:pt>
    <dgm:pt modelId="{3752242B-DC5A-4D4C-B027-C591F1946A6F}" type="parTrans" cxnId="{D56D774D-935A-402E-91C4-C524007B37A7}">
      <dgm:prSet/>
      <dgm:spPr/>
      <dgm:t>
        <a:bodyPr/>
        <a:lstStyle/>
        <a:p>
          <a:endParaRPr lang="zh-CN" altLang="en-US"/>
        </a:p>
      </dgm:t>
    </dgm:pt>
    <dgm:pt modelId="{AD282A91-8621-4B65-AA8D-6C67FB3D2784}" type="sibTrans" cxnId="{D56D774D-935A-402E-91C4-C524007B37A7}">
      <dgm:prSet/>
      <dgm:spPr/>
      <dgm:t>
        <a:bodyPr/>
        <a:lstStyle/>
        <a:p>
          <a:endParaRPr lang="zh-CN" altLang="en-US"/>
        </a:p>
      </dgm:t>
    </dgm:pt>
    <dgm:pt modelId="{F338A799-D292-4D28-B17D-E5F159CB5241}">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有限的日志功能 </a:t>
          </a:r>
        </a:p>
      </dgm:t>
    </dgm:pt>
    <dgm:pt modelId="{EE0031A9-36FC-41E8-9303-6640A4A086B2}" type="parTrans" cxnId="{1F410BF5-BFC7-4C24-9716-62729F6623C8}">
      <dgm:prSet/>
      <dgm:spPr/>
      <dgm:t>
        <a:bodyPr/>
        <a:lstStyle/>
        <a:p>
          <a:endParaRPr lang="zh-CN" altLang="en-US"/>
        </a:p>
      </dgm:t>
    </dgm:pt>
    <dgm:pt modelId="{080F1DAF-71DA-4955-8CDE-B029B35C49A5}" type="sibTrans" cxnId="{1F410BF5-BFC7-4C24-9716-62729F6623C8}">
      <dgm:prSet/>
      <dgm:spPr/>
      <dgm:t>
        <a:bodyPr/>
        <a:lstStyle/>
        <a:p>
          <a:endParaRPr lang="zh-CN" altLang="en-US"/>
        </a:p>
      </dgm:t>
    </dgm:pt>
    <dgm:pt modelId="{CE3CE1D0-0241-448D-A455-AD4F612C0EAD}">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不支持高级用户认证 </a:t>
          </a:r>
        </a:p>
      </dgm:t>
    </dgm:pt>
    <dgm:pt modelId="{84EEC1BD-F631-4CB0-AB50-569A8B837BDA}" type="parTrans" cxnId="{6BB8C85A-0D75-4944-84C4-D1C097724345}">
      <dgm:prSet/>
      <dgm:spPr/>
      <dgm:t>
        <a:bodyPr/>
        <a:lstStyle/>
        <a:p>
          <a:endParaRPr lang="zh-CN" altLang="en-US"/>
        </a:p>
      </dgm:t>
    </dgm:pt>
    <dgm:pt modelId="{88EA66AF-66C7-4559-892C-6999283CFCB0}" type="sibTrans" cxnId="{6BB8C85A-0D75-4944-84C4-D1C097724345}">
      <dgm:prSet/>
      <dgm:spPr/>
      <dgm:t>
        <a:bodyPr/>
        <a:lstStyle/>
        <a:p>
          <a:endParaRPr lang="zh-CN" altLang="en-US"/>
        </a:p>
      </dgm:t>
    </dgm:pt>
    <dgm:pt modelId="{66E46E26-0F3F-4635-B32A-036AF0863DDE}">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易受</a:t>
          </a:r>
          <a:r>
            <a:rPr lang="en-US" altLang="en-US" sz="1800" b="0" dirty="0">
              <a:latin typeface="Times New Roman" panose="02020603050405020304" pitchFamily="18" charset="0"/>
              <a:ea typeface="黑体" panose="02010609060101010101" pitchFamily="49" charset="-122"/>
              <a:cs typeface="Times New Roman" panose="02020603050405020304" pitchFamily="18" charset="0"/>
            </a:rPr>
            <a:t>TCP/IP</a:t>
          </a:r>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协议漏洞攻击 </a:t>
          </a:r>
        </a:p>
      </dgm:t>
    </dgm:pt>
    <dgm:pt modelId="{742B1C5A-7663-44A5-A2E5-E32571619E42}" type="parTrans" cxnId="{C564CF19-97C1-49CB-88EC-E6E643EAFE6A}">
      <dgm:prSet/>
      <dgm:spPr/>
      <dgm:t>
        <a:bodyPr/>
        <a:lstStyle/>
        <a:p>
          <a:endParaRPr lang="zh-CN" altLang="en-US"/>
        </a:p>
      </dgm:t>
    </dgm:pt>
    <dgm:pt modelId="{3AF6F0D0-9A01-4EB4-9FA9-EA7064254EB9}" type="sibTrans" cxnId="{C564CF19-97C1-49CB-88EC-E6E643EAFE6A}">
      <dgm:prSet/>
      <dgm:spPr/>
      <dgm:t>
        <a:bodyPr/>
        <a:lstStyle/>
        <a:p>
          <a:endParaRPr lang="zh-CN" altLang="en-US"/>
        </a:p>
      </dgm:t>
    </dgm:pt>
    <dgm:pt modelId="{833A0832-3383-4198-A506-6F61E4ABB7DA}">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配置不当会导致破坏 </a:t>
          </a:r>
        </a:p>
      </dgm:t>
    </dgm:pt>
    <dgm:pt modelId="{86C70E97-B1F9-4E71-A021-09C36521FB4C}" type="parTrans" cxnId="{756810BC-B22C-4A0F-A14C-83E49FA1DD9B}">
      <dgm:prSet/>
      <dgm:spPr/>
      <dgm:t>
        <a:bodyPr/>
        <a:lstStyle/>
        <a:p>
          <a:endParaRPr lang="zh-CN" altLang="en-US"/>
        </a:p>
      </dgm:t>
    </dgm:pt>
    <dgm:pt modelId="{620F8EA5-036A-4676-A2DF-413D7727A8A7}" type="sibTrans" cxnId="{756810BC-B22C-4A0F-A14C-83E49FA1DD9B}">
      <dgm:prSet/>
      <dgm:spPr/>
      <dgm:t>
        <a:bodyPr/>
        <a:lstStyle/>
        <a:p>
          <a:endParaRPr lang="zh-CN" altLang="en-US"/>
        </a:p>
      </dgm:t>
    </dgm:pt>
    <dgm:pt modelId="{080EF229-5013-1D49-A4CB-48E8EA20FCD4}" type="pres">
      <dgm:prSet presAssocID="{C0F6F772-F7A7-0641-96DE-C8272CBD41B2}" presName="compositeShape" presStyleCnt="0">
        <dgm:presLayoutVars>
          <dgm:chMax val="2"/>
          <dgm:dir/>
          <dgm:resizeHandles val="exact"/>
        </dgm:presLayoutVars>
      </dgm:prSet>
      <dgm:spPr/>
    </dgm:pt>
    <dgm:pt modelId="{5B94E973-0463-3F47-82D1-505F7E3AE315}" type="pres">
      <dgm:prSet presAssocID="{288D1790-D6C0-154D-9148-5CF7A3568C39}" presName="upArrow" presStyleLbl="node1" presStyleIdx="0" presStyleCnt="2" custScaleX="81391" custScaleY="89489" custLinFactNeighborX="-11404" custLinFactNeighborY="1170"/>
      <dgm:spPr>
        <a:solidFill>
          <a:schemeClr val="accent5">
            <a:lumMod val="60000"/>
            <a:lumOff val="40000"/>
          </a:schemeClr>
        </a:solidFill>
      </dgm:spPr>
    </dgm:pt>
    <dgm:pt modelId="{3BD196A2-31F0-4C4B-81E7-1FDB6BBAB15E}" type="pres">
      <dgm:prSet presAssocID="{288D1790-D6C0-154D-9148-5CF7A3568C39}" presName="upArrowText" presStyleLbl="revTx" presStyleIdx="0" presStyleCnt="2" custScaleX="112154" custScaleY="59509" custLinFactNeighborX="1211" custLinFactNeighborY="3327">
        <dgm:presLayoutVars>
          <dgm:chMax val="0"/>
          <dgm:bulletEnabled val="1"/>
        </dgm:presLayoutVars>
      </dgm:prSet>
      <dgm:spPr/>
    </dgm:pt>
    <dgm:pt modelId="{E25E2C7C-CF8C-FA49-A4AA-E90064661ACF}" type="pres">
      <dgm:prSet presAssocID="{BA11EC01-E4F2-A34D-963B-C824AF749423}" presName="downArrow" presStyleLbl="node1" presStyleIdx="1" presStyleCnt="2" custScaleX="76447" custScaleY="87409" custLinFactNeighborX="-11404" custLinFactNeighborY="1170"/>
      <dgm:spPr>
        <a:solidFill>
          <a:schemeClr val="accent5">
            <a:lumMod val="60000"/>
            <a:lumOff val="40000"/>
          </a:schemeClr>
        </a:solidFill>
      </dgm:spPr>
    </dgm:pt>
    <dgm:pt modelId="{DB09E3E5-F031-E245-BF1A-EE60BFD352E3}" type="pres">
      <dgm:prSet presAssocID="{BA11EC01-E4F2-A34D-963B-C824AF749423}" presName="downArrowText" presStyleLbl="revTx" presStyleIdx="1" presStyleCnt="2" custScaleX="120341" custLinFactNeighborX="1697" custLinFactNeighborY="-10795">
        <dgm:presLayoutVars>
          <dgm:chMax val="0"/>
          <dgm:bulletEnabled val="1"/>
        </dgm:presLayoutVars>
      </dgm:prSet>
      <dgm:spPr/>
    </dgm:pt>
  </dgm:ptLst>
  <dgm:cxnLst>
    <dgm:cxn modelId="{7B96A900-5DF0-C54E-B4F0-D9452785C61B}" srcId="{C0F6F772-F7A7-0641-96DE-C8272CBD41B2}" destId="{288D1790-D6C0-154D-9148-5CF7A3568C39}" srcOrd="0" destOrd="0" parTransId="{E793AF29-0B4E-C54F-9EE7-C987046E6094}" sibTransId="{9C3D6A65-2FD0-194A-8561-922B62B1EF21}"/>
    <dgm:cxn modelId="{2732FF0E-376C-7847-AB88-20A849A64E37}" type="presOf" srcId="{173238C7-7657-BB40-85FC-81A6E54C0B17}" destId="{3BD196A2-31F0-4C4B-81E7-1FDB6BBAB15E}" srcOrd="0" destOrd="1" presId="urn:microsoft.com/office/officeart/2005/8/layout/arrow4"/>
    <dgm:cxn modelId="{83012515-52E7-40EB-83B1-2E6B417FE779}" type="presOf" srcId="{9797D01E-BDB2-4061-BBB8-C52F5EA204B4}" destId="{3BD196A2-31F0-4C4B-81E7-1FDB6BBAB15E}" srcOrd="0" destOrd="2" presId="urn:microsoft.com/office/officeart/2005/8/layout/arrow4"/>
    <dgm:cxn modelId="{C564CF19-97C1-49CB-88EC-E6E643EAFE6A}" srcId="{BA11EC01-E4F2-A34D-963B-C824AF749423}" destId="{66E46E26-0F3F-4635-B32A-036AF0863DDE}" srcOrd="3" destOrd="0" parTransId="{742B1C5A-7663-44A5-A2E5-E32571619E42}" sibTransId="{3AF6F0D0-9A01-4EB4-9FA9-EA7064254EB9}"/>
    <dgm:cxn modelId="{F8F27133-0E83-B847-A2EB-A5C332AF4413}" type="presOf" srcId="{288D1790-D6C0-154D-9148-5CF7A3568C39}" destId="{3BD196A2-31F0-4C4B-81E7-1FDB6BBAB15E}" srcOrd="0" destOrd="0" presId="urn:microsoft.com/office/officeart/2005/8/layout/arrow4"/>
    <dgm:cxn modelId="{3DCCA133-F23D-5745-AE93-B212844BC72B}" srcId="{288D1790-D6C0-154D-9148-5CF7A3568C39}" destId="{173238C7-7657-BB40-85FC-81A6E54C0B17}" srcOrd="0" destOrd="0" parTransId="{EA73D347-2827-4D4A-9224-BCCA62B3F6C7}" sibTransId="{0929F8A8-BBBE-7B4E-A224-7207904287D9}"/>
    <dgm:cxn modelId="{D56D774D-935A-402E-91C4-C524007B37A7}" srcId="{288D1790-D6C0-154D-9148-5CF7A3568C39}" destId="{9797D01E-BDB2-4061-BBB8-C52F5EA204B4}" srcOrd="1" destOrd="0" parTransId="{3752242B-DC5A-4D4C-B027-C591F1946A6F}" sibTransId="{AD282A91-8621-4B65-AA8D-6C67FB3D2784}"/>
    <dgm:cxn modelId="{421B3D50-92CD-4EBC-B5AC-257489DC690D}" type="presOf" srcId="{833A0832-3383-4198-A506-6F61E4ABB7DA}" destId="{DB09E3E5-F031-E245-BF1A-EE60BFD352E3}" srcOrd="0" destOrd="5" presId="urn:microsoft.com/office/officeart/2005/8/layout/arrow4"/>
    <dgm:cxn modelId="{332EA857-83ED-1C4F-A581-90A7D95278C1}" type="presOf" srcId="{BA11EC01-E4F2-A34D-963B-C824AF749423}" destId="{DB09E3E5-F031-E245-BF1A-EE60BFD352E3}" srcOrd="0" destOrd="0" presId="urn:microsoft.com/office/officeart/2005/8/layout/arrow4"/>
    <dgm:cxn modelId="{4279E078-0F52-5942-AA7D-229289BDF95F}" srcId="{BA11EC01-E4F2-A34D-963B-C824AF749423}" destId="{B0B8CD3C-BEED-0B4F-8696-FDC1B74C473A}" srcOrd="0" destOrd="0" parTransId="{97C94D3E-5EF1-6641-9DEA-C7336998F047}" sibTransId="{6FAF576A-F1FF-7E47-9C5B-2D2291AB352B}"/>
    <dgm:cxn modelId="{6BB8C85A-0D75-4944-84C4-D1C097724345}" srcId="{BA11EC01-E4F2-A34D-963B-C824AF749423}" destId="{CE3CE1D0-0241-448D-A455-AD4F612C0EAD}" srcOrd="2" destOrd="0" parTransId="{84EEC1BD-F631-4CB0-AB50-569A8B837BDA}" sibTransId="{88EA66AF-66C7-4559-892C-6999283CFCB0}"/>
    <dgm:cxn modelId="{582DE883-73AF-8042-9856-C427218B4F75}" srcId="{C0F6F772-F7A7-0641-96DE-C8272CBD41B2}" destId="{BA11EC01-E4F2-A34D-963B-C824AF749423}" srcOrd="1" destOrd="0" parTransId="{93448B93-294A-D947-9FC0-4D20EF0E5BA3}" sibTransId="{63E6D68C-463B-E74F-A59E-E52FCDE5E711}"/>
    <dgm:cxn modelId="{FB78D386-2367-614C-87DD-F0BE72140B6B}" type="presOf" srcId="{B0B8CD3C-BEED-0B4F-8696-FDC1B74C473A}" destId="{DB09E3E5-F031-E245-BF1A-EE60BFD352E3}" srcOrd="0" destOrd="1" presId="urn:microsoft.com/office/officeart/2005/8/layout/arrow4"/>
    <dgm:cxn modelId="{98E0FE97-3D73-444E-B1AC-C356E2F263E1}" type="presOf" srcId="{C0F6F772-F7A7-0641-96DE-C8272CBD41B2}" destId="{080EF229-5013-1D49-A4CB-48E8EA20FCD4}" srcOrd="0" destOrd="0" presId="urn:microsoft.com/office/officeart/2005/8/layout/arrow4"/>
    <dgm:cxn modelId="{640A31AA-E1A4-4987-827F-B21A0BC3E589}" type="presOf" srcId="{CE3CE1D0-0241-448D-A455-AD4F612C0EAD}" destId="{DB09E3E5-F031-E245-BF1A-EE60BFD352E3}" srcOrd="0" destOrd="3" presId="urn:microsoft.com/office/officeart/2005/8/layout/arrow4"/>
    <dgm:cxn modelId="{34AEA1AD-B2BA-45AD-A78B-8331DA3125C9}" type="presOf" srcId="{66E46E26-0F3F-4635-B32A-036AF0863DDE}" destId="{DB09E3E5-F031-E245-BF1A-EE60BFD352E3}" srcOrd="0" destOrd="4" presId="urn:microsoft.com/office/officeart/2005/8/layout/arrow4"/>
    <dgm:cxn modelId="{756810BC-B22C-4A0F-A14C-83E49FA1DD9B}" srcId="{BA11EC01-E4F2-A34D-963B-C824AF749423}" destId="{833A0832-3383-4198-A506-6F61E4ABB7DA}" srcOrd="4" destOrd="0" parTransId="{86C70E97-B1F9-4E71-A021-09C36521FB4C}" sibTransId="{620F8EA5-036A-4676-A2DF-413D7727A8A7}"/>
    <dgm:cxn modelId="{F02131F2-A28C-4DF2-9047-22A8F65D00C0}" type="presOf" srcId="{F338A799-D292-4D28-B17D-E5F159CB5241}" destId="{DB09E3E5-F031-E245-BF1A-EE60BFD352E3}" srcOrd="0" destOrd="2" presId="urn:microsoft.com/office/officeart/2005/8/layout/arrow4"/>
    <dgm:cxn modelId="{1F410BF5-BFC7-4C24-9716-62729F6623C8}" srcId="{BA11EC01-E4F2-A34D-963B-C824AF749423}" destId="{F338A799-D292-4D28-B17D-E5F159CB5241}" srcOrd="1" destOrd="0" parTransId="{EE0031A9-36FC-41E8-9303-6640A4A086B2}" sibTransId="{080F1DAF-71DA-4955-8CDE-B029B35C49A5}"/>
    <dgm:cxn modelId="{8CC8FBD4-C999-AF47-91AB-CECF745AEE99}" type="presParOf" srcId="{080EF229-5013-1D49-A4CB-48E8EA20FCD4}" destId="{5B94E973-0463-3F47-82D1-505F7E3AE315}" srcOrd="0" destOrd="0" presId="urn:microsoft.com/office/officeart/2005/8/layout/arrow4"/>
    <dgm:cxn modelId="{A9408875-F1D0-3248-9231-3332D85328A8}" type="presParOf" srcId="{080EF229-5013-1D49-A4CB-48E8EA20FCD4}" destId="{3BD196A2-31F0-4C4B-81E7-1FDB6BBAB15E}" srcOrd="1" destOrd="0" presId="urn:microsoft.com/office/officeart/2005/8/layout/arrow4"/>
    <dgm:cxn modelId="{5D26891F-053D-BD46-A5C2-8F2360F59A1C}" type="presParOf" srcId="{080EF229-5013-1D49-A4CB-48E8EA20FCD4}" destId="{E25E2C7C-CF8C-FA49-A4AA-E90064661ACF}" srcOrd="2" destOrd="0" presId="urn:microsoft.com/office/officeart/2005/8/layout/arrow4"/>
    <dgm:cxn modelId="{67FB4B2F-0D04-AD42-A4C8-96E8AE301A7D}" type="presParOf" srcId="{080EF229-5013-1D49-A4CB-48E8EA20FCD4}" destId="{DB09E3E5-F031-E245-BF1A-EE60BFD352E3}" srcOrd="3" destOrd="0" presId="urn:microsoft.com/office/officeart/2005/8/layout/arrow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AD4F6F-12DD-4936-88E4-E6593405DCB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432A7359-68A8-4510-9A8A-AAD27EB04C00}">
      <dgm:prSet custT="1"/>
      <dgm:spPr>
        <a:noFill/>
        <a:ln w="38100" cmpd="thickThin">
          <a:solidFill>
            <a:schemeClr val="accent5">
              <a:lumMod val="75000"/>
            </a:schemeClr>
          </a:solidFill>
        </a:ln>
      </dgm:spPr>
      <dgm:t>
        <a:bodyPr/>
        <a:lstStyle/>
        <a:p>
          <a:r>
            <a:rPr lang="zh-CN" altLang="en-US" sz="18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主机驻留防火墙</a:t>
          </a:r>
          <a:endParaRPr lang="zh-CN" sz="18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565C6B46-5D57-44DD-B2FD-4CB6681B1B7F}" type="parTrans" cxnId="{EBA1799C-1E51-48D0-8E00-0B8755B846F6}">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874C1AE5-3517-41E8-9BDB-C0F32E190EA2}" type="sibTrans" cxnId="{EBA1799C-1E51-48D0-8E00-0B8755B846F6}">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236149D7-12EE-4154-9090-D955F08D81F3}">
      <dgm:prSet custT="1"/>
      <dgm:spPr>
        <a:noFill/>
        <a:ln>
          <a:solidFill>
            <a:schemeClr val="accent5">
              <a:lumMod val="60000"/>
              <a:lumOff val="40000"/>
            </a:schemeClr>
          </a:solidFill>
        </a:ln>
      </dgm:spPr>
      <dgm:t>
        <a:bodyPr/>
        <a:lstStyle/>
        <a:p>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包括个人防火墙软件和服务器上的防火墙软件 </a:t>
          </a:r>
          <a:endParaRPr lang="zh-CN" sz="1800" dirty="0">
            <a:latin typeface="Times New Roman" panose="02020603050405020304" pitchFamily="18" charset="0"/>
            <a:ea typeface="黑体" panose="02010609060101010101" pitchFamily="49" charset="-122"/>
            <a:cs typeface="Times New Roman" panose="02020603050405020304" pitchFamily="18" charset="0"/>
          </a:endParaRPr>
        </a:p>
      </dgm:t>
    </dgm:pt>
    <dgm:pt modelId="{9236645B-0801-4FCA-B4E5-F4618CE28B12}" type="parTrans" cxnId="{BB296890-5E79-47BE-A921-27E71C0596D8}">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C436B572-842B-4B3B-A4E7-F9F6903FE036}" type="sibTrans" cxnId="{BB296890-5E79-47BE-A921-27E71C0596D8}">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FE8F5DF0-5454-4668-B724-083F3BCA7F58}">
      <dgm:prSet custT="1"/>
      <dgm:spPr>
        <a:noFill/>
        <a:ln w="38100" cmpd="thickThin">
          <a:solidFill>
            <a:schemeClr val="accent5">
              <a:lumMod val="75000"/>
            </a:schemeClr>
          </a:solidFill>
        </a:ln>
      </dgm:spPr>
      <dgm:t>
        <a:bodyPr/>
        <a:lstStyle/>
        <a:p>
          <a:r>
            <a:rPr lang="zh-CN" altLang="en-US" sz="18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双内嵌堡垒主机</a:t>
          </a:r>
          <a:endParaRPr lang="zh-CN" sz="18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1D9804D2-EEC5-439C-BDE7-10F07606DD8F}" type="parTrans" cxnId="{BC2C9F7C-1B16-4D75-818E-9D5195D3DC0F}">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171F1B3A-6558-40B8-99F3-BB3E83CCE0A0}" type="sibTrans" cxnId="{BC2C9F7C-1B16-4D75-818E-9D5195D3DC0F}">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042DAFAC-54B1-4A2B-8CD3-30A6F59B70C8}">
      <dgm:prSet custT="1"/>
      <dgm:spPr>
        <a:noFill/>
        <a:ln>
          <a:solidFill>
            <a:schemeClr val="accent5">
              <a:lumMod val="60000"/>
              <a:lumOff val="40000"/>
            </a:schemeClr>
          </a:solidFill>
        </a:ln>
      </dgm:spPr>
      <dgm:t>
        <a:bodyPr/>
        <a:lstStyle/>
        <a:p>
          <a:r>
            <a:rPr lang="en-US" altLang="en-US" sz="1800" dirty="0">
              <a:latin typeface="Times New Roman" panose="02020603050405020304" pitchFamily="18" charset="0"/>
              <a:ea typeface="黑体" panose="02010609060101010101" pitchFamily="49" charset="-122"/>
              <a:cs typeface="Times New Roman" panose="02020603050405020304" pitchFamily="18" charset="0"/>
            </a:rPr>
            <a:t>DMZ</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夹在堡垒防火墙之间</a:t>
          </a:r>
        </a:p>
      </dgm:t>
    </dgm:pt>
    <dgm:pt modelId="{C64E5A7F-C697-44CC-977A-03B9A0D2D34A}" type="parTrans" cxnId="{5E93060E-1483-41D9-8632-C3BE1D8E3A82}">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B2150FB2-5478-4F36-93D1-B08A9C29BB37}" type="sibTrans" cxnId="{5E93060E-1483-41D9-8632-C3BE1D8E3A82}">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2E957953-7745-47D5-B711-64C5ADCF9643}">
      <dgm:prSet custT="1"/>
      <dgm:spPr>
        <a:noFill/>
        <a:ln w="38100" cmpd="thickThin">
          <a:solidFill>
            <a:schemeClr val="accent5">
              <a:lumMod val="75000"/>
            </a:schemeClr>
          </a:solidFill>
        </a:ln>
      </dgm:spPr>
      <dgm:t>
        <a:bodyPr/>
        <a:lstStyle/>
        <a:p>
          <a:r>
            <a:rPr lang="zh-CN" altLang="en-US" sz="18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双</a:t>
          </a:r>
          <a:r>
            <a:rPr lang="en-US" altLang="zh-CN" sz="18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T</a:t>
          </a:r>
          <a:r>
            <a:rPr lang="zh-CN" altLang="en-US" sz="18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型堡垒主机</a:t>
          </a:r>
          <a:endParaRPr lang="zh-CN" sz="18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E32C586E-93F1-4B72-890A-2B5D4ECB0AC7}" type="parTrans" cxnId="{255A0A9F-16D4-4EB1-A385-DD3CBDA46BF2}">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2601A213-05D3-4FAA-BA05-2BCF65A2D90C}" type="sibTrans" cxnId="{255A0A9F-16D4-4EB1-A385-DD3CBDA46BF2}">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52D3CC9E-4588-47EE-8EF0-81B3C290A252}">
      <dgm:prSet custT="1"/>
      <dgm:spPr>
        <a:noFill/>
        <a:ln>
          <a:solidFill>
            <a:schemeClr val="accent5">
              <a:lumMod val="60000"/>
              <a:lumOff val="40000"/>
            </a:schemeClr>
          </a:solidFill>
        </a:ln>
      </dgm:spPr>
      <dgm:t>
        <a:bodyPr/>
        <a:lstStyle/>
        <a:p>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DMZ</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位于堡垒防火墙的一个单独的网络接口上 </a:t>
          </a:r>
          <a:endParaRPr lang="zh-CN" sz="1800" dirty="0">
            <a:latin typeface="Times New Roman" panose="02020603050405020304" pitchFamily="18" charset="0"/>
            <a:ea typeface="黑体" panose="02010609060101010101" pitchFamily="49" charset="-122"/>
            <a:cs typeface="Times New Roman" panose="02020603050405020304" pitchFamily="18" charset="0"/>
          </a:endParaRPr>
        </a:p>
      </dgm:t>
    </dgm:pt>
    <dgm:pt modelId="{D19C1727-FB81-4C81-B69A-BA53C35EF780}" type="parTrans" cxnId="{A96E4044-29D8-402E-906D-2401386918F9}">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AC3D9915-FF35-4B09-8EC0-F2E0DB5C6685}" type="sibTrans" cxnId="{A96E4044-29D8-402E-906D-2401386918F9}">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54ABC91D-B580-4109-8C03-D045BB7FF66E}">
      <dgm:prSet custT="1"/>
      <dgm:spPr>
        <a:noFill/>
        <a:ln w="38100" cmpd="thickThin">
          <a:solidFill>
            <a:schemeClr val="accent5">
              <a:lumMod val="75000"/>
            </a:schemeClr>
          </a:solidFill>
        </a:ln>
      </dgm:spPr>
      <dgm:t>
        <a:bodyPr/>
        <a:lstStyle/>
        <a:p>
          <a:r>
            <a:rPr lang="zh-CN" altLang="en-US" sz="18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屏蔽路由器</a:t>
          </a:r>
        </a:p>
      </dgm:t>
    </dgm:pt>
    <dgm:pt modelId="{63769731-14F9-432D-AC5D-42442829D3B8}" type="parTrans" cxnId="{6DB2C8C3-9F4B-41F4-A2E9-7B353D0ECF82}">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AFC08FE4-D5B0-4FAB-9CBA-CFF3A3504A8A}" type="sibTrans" cxnId="{6DB2C8C3-9F4B-41F4-A2E9-7B353D0ECF82}">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C1B0E6AA-005F-4674-A25F-915D3128DAB0}">
      <dgm:prSet custT="1"/>
      <dgm:spPr>
        <a:noFill/>
        <a:ln>
          <a:solidFill>
            <a:schemeClr val="accent5">
              <a:lumMod val="60000"/>
              <a:lumOff val="40000"/>
            </a:schemeClr>
          </a:solidFill>
        </a:ln>
      </dgm:spPr>
      <dgm:t>
        <a:bodyPr/>
        <a:lstStyle/>
        <a:p>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具有无状态或全包过滤的内部和外部网络之间的单一路由器 </a:t>
          </a:r>
        </a:p>
      </dgm:t>
    </dgm:pt>
    <dgm:pt modelId="{A10CCF02-155A-4AE1-A347-DC2A9BFE830A}" type="parTrans" cxnId="{BD3CED01-8540-49C6-88ED-BF8BE5C177C3}">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37473466-9105-4985-AF2F-94C7C162EF24}" type="sibTrans" cxnId="{BD3CED01-8540-49C6-88ED-BF8BE5C177C3}">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BDA5C578-297F-474E-9187-59A9A273D130}">
      <dgm:prSet custT="1"/>
      <dgm:spPr>
        <a:noFill/>
        <a:ln w="38100" cmpd="thickThin">
          <a:solidFill>
            <a:schemeClr val="accent5">
              <a:lumMod val="75000"/>
            </a:schemeClr>
          </a:solidFill>
        </a:ln>
      </dgm:spPr>
      <dgm:t>
        <a:bodyPr/>
        <a:lstStyle/>
        <a:p>
          <a:r>
            <a:rPr lang="zh-CN" altLang="en-US" sz="18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独立内嵌堡垒主机</a:t>
          </a:r>
        </a:p>
      </dgm:t>
    </dgm:pt>
    <dgm:pt modelId="{079AADEB-4105-4C59-BE08-C595EE8B8F90}" type="parTrans" cxnId="{AE78D661-F445-4D75-9B53-FBDF098F8395}">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F22C4D0E-538D-491E-B50A-0DCF0CAAF933}" type="sibTrans" cxnId="{AE78D661-F445-4D75-9B53-FBDF098F8395}">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7F9F9AAC-436C-487C-B451-7A9683433DFE}">
      <dgm:prSet custT="1"/>
      <dgm:spPr>
        <a:noFill/>
        <a:ln>
          <a:solidFill>
            <a:schemeClr val="accent5">
              <a:lumMod val="60000"/>
              <a:lumOff val="40000"/>
            </a:schemeClr>
          </a:solidFill>
        </a:ln>
      </dgm:spPr>
      <dgm:t>
        <a:bodyPr/>
        <a:lstStyle/>
        <a:p>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内部和外部路由器之间的单一防火墙设备 </a:t>
          </a:r>
        </a:p>
      </dgm:t>
    </dgm:pt>
    <dgm:pt modelId="{13E6CAA0-EF71-4578-9005-B8C9A7DC849F}" type="parTrans" cxnId="{7F16DF34-C1EA-4BD6-9207-4A87F7D12690}">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20F44EB4-E09B-414F-86F0-C91CA635A210}" type="sibTrans" cxnId="{7F16DF34-C1EA-4BD6-9207-4A87F7D12690}">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F0D4B57F-42FA-4326-9931-DF5B81CDFB38}">
      <dgm:prSet custT="1"/>
      <dgm:spPr>
        <a:noFill/>
        <a:ln w="38100" cmpd="thickThin">
          <a:solidFill>
            <a:schemeClr val="accent5">
              <a:lumMod val="75000"/>
            </a:schemeClr>
          </a:solidFill>
        </a:ln>
      </dgm:spPr>
      <dgm:t>
        <a:bodyPr/>
        <a:lstStyle/>
        <a:p>
          <a:r>
            <a:rPr lang="zh-CN" altLang="en-US" sz="18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独立</a:t>
          </a:r>
          <a:r>
            <a:rPr lang="en-US" altLang="zh-CN" sz="18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T</a:t>
          </a:r>
          <a:r>
            <a:rPr lang="zh-CN" altLang="en-US" sz="18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型堡垒主机</a:t>
          </a:r>
          <a:endParaRPr lang="zh-CN" sz="18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8B59BE15-CC3D-4987-8A4B-86C8CE0DA366}" type="parTrans" cxnId="{A3A7E848-6195-44EC-8A2D-B3276CCA15C3}">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44E436C1-C833-4196-99DF-D058FBC373F1}" type="sibTrans" cxnId="{A3A7E848-6195-44EC-8A2D-B3276CCA15C3}">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96F1739F-9777-4002-911E-488BEB4B5796}">
      <dgm:prSet custT="1"/>
      <dgm:spPr>
        <a:noFill/>
        <a:ln>
          <a:solidFill>
            <a:schemeClr val="accent5">
              <a:lumMod val="60000"/>
              <a:lumOff val="40000"/>
            </a:schemeClr>
          </a:solidFill>
        </a:ln>
      </dgm:spPr>
      <dgm:t>
        <a:bodyPr/>
        <a:lstStyle/>
        <a:p>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在位于外部可见服务器的</a:t>
          </a:r>
          <a:r>
            <a:rPr lang="en-US" altLang="en-US" sz="1800" dirty="0">
              <a:latin typeface="Times New Roman" panose="02020603050405020304" pitchFamily="18" charset="0"/>
              <a:ea typeface="黑体" panose="02010609060101010101" pitchFamily="49" charset="-122"/>
              <a:cs typeface="Times New Roman" panose="02020603050405020304" pitchFamily="18" charset="0"/>
            </a:rPr>
            <a:t>DMZ</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的堡垒上有第三个网络接口 </a:t>
          </a:r>
        </a:p>
      </dgm:t>
    </dgm:pt>
    <dgm:pt modelId="{23A13E98-F9CD-43CB-85B1-8A439A5BF46E}" type="parTrans" cxnId="{F365B8AC-8AE7-4555-840E-E15BF2B69535}">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197F73E6-7CFF-4630-A7D4-1F970F3373B8}" type="sibTrans" cxnId="{F365B8AC-8AE7-4555-840E-E15BF2B69535}">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A2FA6F91-711D-4C94-BA09-EDDCA284680C}">
      <dgm:prSet custT="1"/>
      <dgm:spPr>
        <a:noFill/>
        <a:ln w="38100" cmpd="thickThin">
          <a:solidFill>
            <a:schemeClr val="accent5">
              <a:lumMod val="75000"/>
            </a:schemeClr>
          </a:solidFill>
        </a:ln>
      </dgm:spPr>
      <dgm:t>
        <a:bodyPr/>
        <a:lstStyle/>
        <a:p>
          <a:r>
            <a:rPr lang="zh-CN" altLang="en-US" sz="18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分布式防火墙配置</a:t>
          </a:r>
        </a:p>
      </dgm:t>
    </dgm:pt>
    <dgm:pt modelId="{2E0C5FAE-BEFB-4A53-B085-8018514AD33D}" type="parTrans" cxnId="{22F88FCE-F5F4-49D1-8FF2-13C1A9F1D633}">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BCD1A7D0-1E49-4893-BA29-C7BC45F64887}" type="sibTrans" cxnId="{22F88FCE-F5F4-49D1-8FF2-13C1A9F1D633}">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7FF9003E-21AA-4BC1-9378-9DF45E2070F1}">
      <dgm:prSet custT="1"/>
      <dgm:spPr>
        <a:noFill/>
        <a:ln>
          <a:solidFill>
            <a:schemeClr val="accent5">
              <a:lumMod val="60000"/>
              <a:lumOff val="40000"/>
            </a:schemeClr>
          </a:solidFill>
        </a:ln>
      </dgm:spPr>
      <dgm:t>
        <a:bodyPr/>
        <a:lstStyle/>
        <a:p>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用于大型企业和政府组织 </a:t>
          </a:r>
        </a:p>
      </dgm:t>
    </dgm:pt>
    <dgm:pt modelId="{DBF51769-5DCB-4604-8319-5F5D0907B01E}" type="parTrans" cxnId="{13538023-D2E6-4CC6-BD0D-99C3982DCC83}">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0D7B9C5C-2A07-49E3-BFCC-2AD74F254086}" type="sibTrans" cxnId="{13538023-D2E6-4CC6-BD0D-99C3982DCC83}">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4FC264ED-989D-41CF-BE9A-E84DDB6D62FF}" type="pres">
      <dgm:prSet presAssocID="{6CAD4F6F-12DD-4936-88E4-E6593405DCB1}" presName="Name0" presStyleCnt="0">
        <dgm:presLayoutVars>
          <dgm:dir/>
          <dgm:animLvl val="lvl"/>
          <dgm:resizeHandles val="exact"/>
        </dgm:presLayoutVars>
      </dgm:prSet>
      <dgm:spPr/>
    </dgm:pt>
    <dgm:pt modelId="{B9B918F6-2419-40C5-8F5E-FDE7D8A0DC0E}" type="pres">
      <dgm:prSet presAssocID="{432A7359-68A8-4510-9A8A-AAD27EB04C00}" presName="linNode" presStyleCnt="0"/>
      <dgm:spPr/>
    </dgm:pt>
    <dgm:pt modelId="{175992FB-81F3-4A25-88FC-452003878905}" type="pres">
      <dgm:prSet presAssocID="{432A7359-68A8-4510-9A8A-AAD27EB04C00}" presName="parentText" presStyleLbl="node1" presStyleIdx="0" presStyleCnt="7" custScaleX="77234">
        <dgm:presLayoutVars>
          <dgm:chMax val="1"/>
          <dgm:bulletEnabled val="1"/>
        </dgm:presLayoutVars>
      </dgm:prSet>
      <dgm:spPr/>
    </dgm:pt>
    <dgm:pt modelId="{3199F239-1996-46A7-8A58-56E589EF32EA}" type="pres">
      <dgm:prSet presAssocID="{432A7359-68A8-4510-9A8A-AAD27EB04C00}" presName="descendantText" presStyleLbl="alignAccFollowNode1" presStyleIdx="0" presStyleCnt="7" custScaleX="174643" custScaleY="117110">
        <dgm:presLayoutVars>
          <dgm:bulletEnabled val="1"/>
        </dgm:presLayoutVars>
      </dgm:prSet>
      <dgm:spPr/>
    </dgm:pt>
    <dgm:pt modelId="{38B24E88-BAC8-4B2B-A4E0-65E8DD70288E}" type="pres">
      <dgm:prSet presAssocID="{874C1AE5-3517-41E8-9BDB-C0F32E190EA2}" presName="sp" presStyleCnt="0"/>
      <dgm:spPr/>
    </dgm:pt>
    <dgm:pt modelId="{BD1BE12A-1465-4958-AD5B-91C46AE8845F}" type="pres">
      <dgm:prSet presAssocID="{54ABC91D-B580-4109-8C03-D045BB7FF66E}" presName="linNode" presStyleCnt="0"/>
      <dgm:spPr/>
    </dgm:pt>
    <dgm:pt modelId="{667CFA78-8B6F-4413-824F-60BF28CD45C1}" type="pres">
      <dgm:prSet presAssocID="{54ABC91D-B580-4109-8C03-D045BB7FF66E}" presName="parentText" presStyleLbl="node1" presStyleIdx="1" presStyleCnt="7" custScaleX="77234">
        <dgm:presLayoutVars>
          <dgm:chMax val="1"/>
          <dgm:bulletEnabled val="1"/>
        </dgm:presLayoutVars>
      </dgm:prSet>
      <dgm:spPr/>
    </dgm:pt>
    <dgm:pt modelId="{4966394E-D386-4F93-ADA6-049D4F320929}" type="pres">
      <dgm:prSet presAssocID="{54ABC91D-B580-4109-8C03-D045BB7FF66E}" presName="descendantText" presStyleLbl="alignAccFollowNode1" presStyleIdx="1" presStyleCnt="7" custScaleX="174643" custScaleY="117110">
        <dgm:presLayoutVars>
          <dgm:bulletEnabled val="1"/>
        </dgm:presLayoutVars>
      </dgm:prSet>
      <dgm:spPr/>
    </dgm:pt>
    <dgm:pt modelId="{BC110C3B-DD0F-4114-8ADB-B73BD51CE931}" type="pres">
      <dgm:prSet presAssocID="{AFC08FE4-D5B0-4FAB-9CBA-CFF3A3504A8A}" presName="sp" presStyleCnt="0"/>
      <dgm:spPr/>
    </dgm:pt>
    <dgm:pt modelId="{76A795A3-2562-41FA-B7CB-B985779F35C7}" type="pres">
      <dgm:prSet presAssocID="{BDA5C578-297F-474E-9187-59A9A273D130}" presName="linNode" presStyleCnt="0"/>
      <dgm:spPr/>
    </dgm:pt>
    <dgm:pt modelId="{2C63AE22-8821-4D17-9C2E-6B283F89B2AC}" type="pres">
      <dgm:prSet presAssocID="{BDA5C578-297F-474E-9187-59A9A273D130}" presName="parentText" presStyleLbl="node1" presStyleIdx="2" presStyleCnt="7" custScaleX="77658">
        <dgm:presLayoutVars>
          <dgm:chMax val="1"/>
          <dgm:bulletEnabled val="1"/>
        </dgm:presLayoutVars>
      </dgm:prSet>
      <dgm:spPr/>
    </dgm:pt>
    <dgm:pt modelId="{374D6B65-211E-40C6-8CC1-8BA00F787AD5}" type="pres">
      <dgm:prSet presAssocID="{BDA5C578-297F-474E-9187-59A9A273D130}" presName="descendantText" presStyleLbl="alignAccFollowNode1" presStyleIdx="2" presStyleCnt="7" custScaleX="175760" custScaleY="117110">
        <dgm:presLayoutVars>
          <dgm:bulletEnabled val="1"/>
        </dgm:presLayoutVars>
      </dgm:prSet>
      <dgm:spPr/>
    </dgm:pt>
    <dgm:pt modelId="{24C85E05-CC2D-4052-A233-32FFAE5EC0D1}" type="pres">
      <dgm:prSet presAssocID="{F22C4D0E-538D-491E-B50A-0DCF0CAAF933}" presName="sp" presStyleCnt="0"/>
      <dgm:spPr/>
    </dgm:pt>
    <dgm:pt modelId="{03A4E61B-92F8-4A4D-B46F-36290CD0E88A}" type="pres">
      <dgm:prSet presAssocID="{F0D4B57F-42FA-4326-9931-DF5B81CDFB38}" presName="linNode" presStyleCnt="0"/>
      <dgm:spPr/>
    </dgm:pt>
    <dgm:pt modelId="{F01FCA5B-A440-4BE2-B4E4-B44CCBEA6F04}" type="pres">
      <dgm:prSet presAssocID="{F0D4B57F-42FA-4326-9931-DF5B81CDFB38}" presName="parentText" presStyleLbl="node1" presStyleIdx="3" presStyleCnt="7" custScaleX="74785">
        <dgm:presLayoutVars>
          <dgm:chMax val="1"/>
          <dgm:bulletEnabled val="1"/>
        </dgm:presLayoutVars>
      </dgm:prSet>
      <dgm:spPr/>
    </dgm:pt>
    <dgm:pt modelId="{C6B9BA13-2F3A-4C53-B780-9B8C425967DE}" type="pres">
      <dgm:prSet presAssocID="{F0D4B57F-42FA-4326-9931-DF5B81CDFB38}" presName="descendantText" presStyleLbl="alignAccFollowNode1" presStyleIdx="3" presStyleCnt="7" custScaleX="169154" custScaleY="117110">
        <dgm:presLayoutVars>
          <dgm:bulletEnabled val="1"/>
        </dgm:presLayoutVars>
      </dgm:prSet>
      <dgm:spPr/>
    </dgm:pt>
    <dgm:pt modelId="{27195107-93F7-4DCF-93FF-AA8688E62176}" type="pres">
      <dgm:prSet presAssocID="{44E436C1-C833-4196-99DF-D058FBC373F1}" presName="sp" presStyleCnt="0"/>
      <dgm:spPr/>
    </dgm:pt>
    <dgm:pt modelId="{86721514-9782-4B7A-B91B-3BAFC3565AE4}" type="pres">
      <dgm:prSet presAssocID="{FE8F5DF0-5454-4668-B724-083F3BCA7F58}" presName="linNode" presStyleCnt="0"/>
      <dgm:spPr/>
    </dgm:pt>
    <dgm:pt modelId="{9B57FBF9-F0AC-4860-AC2E-3851A0AAAD02}" type="pres">
      <dgm:prSet presAssocID="{FE8F5DF0-5454-4668-B724-083F3BCA7F58}" presName="parentText" presStyleLbl="node1" presStyleIdx="4" presStyleCnt="7" custScaleX="77658">
        <dgm:presLayoutVars>
          <dgm:chMax val="1"/>
          <dgm:bulletEnabled val="1"/>
        </dgm:presLayoutVars>
      </dgm:prSet>
      <dgm:spPr/>
    </dgm:pt>
    <dgm:pt modelId="{C97EA34D-2B20-4A2E-B89E-F0B07DDC75FD}" type="pres">
      <dgm:prSet presAssocID="{FE8F5DF0-5454-4668-B724-083F3BCA7F58}" presName="descendantText" presStyleLbl="alignAccFollowNode1" presStyleIdx="4" presStyleCnt="7" custScaleX="175760" custScaleY="117110">
        <dgm:presLayoutVars>
          <dgm:bulletEnabled val="1"/>
        </dgm:presLayoutVars>
      </dgm:prSet>
      <dgm:spPr/>
    </dgm:pt>
    <dgm:pt modelId="{439E20D0-2A77-446D-B26B-C95BD55D8394}" type="pres">
      <dgm:prSet presAssocID="{171F1B3A-6558-40B8-99F3-BB3E83CCE0A0}" presName="sp" presStyleCnt="0"/>
      <dgm:spPr/>
    </dgm:pt>
    <dgm:pt modelId="{85F07DEC-C780-4732-9A14-9A0E21350422}" type="pres">
      <dgm:prSet presAssocID="{2E957953-7745-47D5-B711-64C5ADCF9643}" presName="linNode" presStyleCnt="0"/>
      <dgm:spPr/>
    </dgm:pt>
    <dgm:pt modelId="{71477888-D753-4C40-8CA5-15C36455FF61}" type="pres">
      <dgm:prSet presAssocID="{2E957953-7745-47D5-B711-64C5ADCF9643}" presName="parentText" presStyleLbl="node1" presStyleIdx="5" presStyleCnt="7" custScaleX="74785">
        <dgm:presLayoutVars>
          <dgm:chMax val="1"/>
          <dgm:bulletEnabled val="1"/>
        </dgm:presLayoutVars>
      </dgm:prSet>
      <dgm:spPr/>
    </dgm:pt>
    <dgm:pt modelId="{57A2D72E-A1EE-4B0D-AF37-8903BE0D3BC2}" type="pres">
      <dgm:prSet presAssocID="{2E957953-7745-47D5-B711-64C5ADCF9643}" presName="descendantText" presStyleLbl="alignAccFollowNode1" presStyleIdx="5" presStyleCnt="7" custScaleX="169154" custScaleY="117110">
        <dgm:presLayoutVars>
          <dgm:bulletEnabled val="1"/>
        </dgm:presLayoutVars>
      </dgm:prSet>
      <dgm:spPr/>
    </dgm:pt>
    <dgm:pt modelId="{FD47DE95-938F-4E1D-8BB6-925B41379F55}" type="pres">
      <dgm:prSet presAssocID="{2601A213-05D3-4FAA-BA05-2BCF65A2D90C}" presName="sp" presStyleCnt="0"/>
      <dgm:spPr/>
    </dgm:pt>
    <dgm:pt modelId="{4D097863-278B-419E-AB21-FAA9987E42E7}" type="pres">
      <dgm:prSet presAssocID="{A2FA6F91-711D-4C94-BA09-EDDCA284680C}" presName="linNode" presStyleCnt="0"/>
      <dgm:spPr/>
    </dgm:pt>
    <dgm:pt modelId="{97301498-2C7F-4418-89E9-E16C7CA0B74D}" type="pres">
      <dgm:prSet presAssocID="{A2FA6F91-711D-4C94-BA09-EDDCA284680C}" presName="parentText" presStyleLbl="node1" presStyleIdx="6" presStyleCnt="7" custScaleX="74785">
        <dgm:presLayoutVars>
          <dgm:chMax val="1"/>
          <dgm:bulletEnabled val="1"/>
        </dgm:presLayoutVars>
      </dgm:prSet>
      <dgm:spPr/>
    </dgm:pt>
    <dgm:pt modelId="{10D82496-6655-4C93-B8D9-817E575DE728}" type="pres">
      <dgm:prSet presAssocID="{A2FA6F91-711D-4C94-BA09-EDDCA284680C}" presName="descendantText" presStyleLbl="alignAccFollowNode1" presStyleIdx="6" presStyleCnt="7" custScaleX="169154" custScaleY="117110">
        <dgm:presLayoutVars>
          <dgm:bulletEnabled val="1"/>
        </dgm:presLayoutVars>
      </dgm:prSet>
      <dgm:spPr/>
    </dgm:pt>
  </dgm:ptLst>
  <dgm:cxnLst>
    <dgm:cxn modelId="{E3B38101-2175-4A49-83D8-2BB4E970290B}" type="presOf" srcId="{FE8F5DF0-5454-4668-B724-083F3BCA7F58}" destId="{9B57FBF9-F0AC-4860-AC2E-3851A0AAAD02}" srcOrd="0" destOrd="0" presId="urn:microsoft.com/office/officeart/2005/8/layout/vList5"/>
    <dgm:cxn modelId="{BD3CED01-8540-49C6-88ED-BF8BE5C177C3}" srcId="{54ABC91D-B580-4109-8C03-D045BB7FF66E}" destId="{C1B0E6AA-005F-4674-A25F-915D3128DAB0}" srcOrd="0" destOrd="0" parTransId="{A10CCF02-155A-4AE1-A347-DC2A9BFE830A}" sibTransId="{37473466-9105-4985-AF2F-94C7C162EF24}"/>
    <dgm:cxn modelId="{5E93060E-1483-41D9-8632-C3BE1D8E3A82}" srcId="{FE8F5DF0-5454-4668-B724-083F3BCA7F58}" destId="{042DAFAC-54B1-4A2B-8CD3-30A6F59B70C8}" srcOrd="0" destOrd="0" parTransId="{C64E5A7F-C697-44CC-977A-03B9A0D2D34A}" sibTransId="{B2150FB2-5478-4F36-93D1-B08A9C29BB37}"/>
    <dgm:cxn modelId="{759A2810-2A56-407B-B8DB-3A88D47A1957}" type="presOf" srcId="{7F9F9AAC-436C-487C-B451-7A9683433DFE}" destId="{374D6B65-211E-40C6-8CC1-8BA00F787AD5}" srcOrd="0" destOrd="0" presId="urn:microsoft.com/office/officeart/2005/8/layout/vList5"/>
    <dgm:cxn modelId="{13538023-D2E6-4CC6-BD0D-99C3982DCC83}" srcId="{A2FA6F91-711D-4C94-BA09-EDDCA284680C}" destId="{7FF9003E-21AA-4BC1-9378-9DF45E2070F1}" srcOrd="0" destOrd="0" parTransId="{DBF51769-5DCB-4604-8319-5F5D0907B01E}" sibTransId="{0D7B9C5C-2A07-49E3-BFCC-2AD74F254086}"/>
    <dgm:cxn modelId="{2456772B-F253-46ED-AC63-FC21143609C8}" type="presOf" srcId="{2E957953-7745-47D5-B711-64C5ADCF9643}" destId="{71477888-D753-4C40-8CA5-15C36455FF61}" srcOrd="0" destOrd="0" presId="urn:microsoft.com/office/officeart/2005/8/layout/vList5"/>
    <dgm:cxn modelId="{7F16DF34-C1EA-4BD6-9207-4A87F7D12690}" srcId="{BDA5C578-297F-474E-9187-59A9A273D130}" destId="{7F9F9AAC-436C-487C-B451-7A9683433DFE}" srcOrd="0" destOrd="0" parTransId="{13E6CAA0-EF71-4578-9005-B8C9A7DC849F}" sibTransId="{20F44EB4-E09B-414F-86F0-C91CA635A210}"/>
    <dgm:cxn modelId="{2104B85B-DA63-440C-977C-0B7B316781DA}" type="presOf" srcId="{54ABC91D-B580-4109-8C03-D045BB7FF66E}" destId="{667CFA78-8B6F-4413-824F-60BF28CD45C1}" srcOrd="0" destOrd="0" presId="urn:microsoft.com/office/officeart/2005/8/layout/vList5"/>
    <dgm:cxn modelId="{A216C95D-148E-48F3-B79D-0F839CFA9F56}" type="presOf" srcId="{F0D4B57F-42FA-4326-9931-DF5B81CDFB38}" destId="{F01FCA5B-A440-4BE2-B4E4-B44CCBEA6F04}" srcOrd="0" destOrd="0" presId="urn:microsoft.com/office/officeart/2005/8/layout/vList5"/>
    <dgm:cxn modelId="{9DBB5341-8724-4C36-A5CE-AE75038C4339}" type="presOf" srcId="{C1B0E6AA-005F-4674-A25F-915D3128DAB0}" destId="{4966394E-D386-4F93-ADA6-049D4F320929}" srcOrd="0" destOrd="0" presId="urn:microsoft.com/office/officeart/2005/8/layout/vList5"/>
    <dgm:cxn modelId="{AE78D661-F445-4D75-9B53-FBDF098F8395}" srcId="{6CAD4F6F-12DD-4936-88E4-E6593405DCB1}" destId="{BDA5C578-297F-474E-9187-59A9A273D130}" srcOrd="2" destOrd="0" parTransId="{079AADEB-4105-4C59-BE08-C595EE8B8F90}" sibTransId="{F22C4D0E-538D-491E-B50A-0DCF0CAAF933}"/>
    <dgm:cxn modelId="{A96E4044-29D8-402E-906D-2401386918F9}" srcId="{2E957953-7745-47D5-B711-64C5ADCF9643}" destId="{52D3CC9E-4588-47EE-8EF0-81B3C290A252}" srcOrd="0" destOrd="0" parTransId="{D19C1727-FB81-4C81-B69A-BA53C35EF780}" sibTransId="{AC3D9915-FF35-4B09-8EC0-F2E0DB5C6685}"/>
    <dgm:cxn modelId="{87359967-5AA7-4E54-AFA0-46D9D85197CC}" type="presOf" srcId="{432A7359-68A8-4510-9A8A-AAD27EB04C00}" destId="{175992FB-81F3-4A25-88FC-452003878905}" srcOrd="0" destOrd="0" presId="urn:microsoft.com/office/officeart/2005/8/layout/vList5"/>
    <dgm:cxn modelId="{A3A7E848-6195-44EC-8A2D-B3276CCA15C3}" srcId="{6CAD4F6F-12DD-4936-88E4-E6593405DCB1}" destId="{F0D4B57F-42FA-4326-9931-DF5B81CDFB38}" srcOrd="3" destOrd="0" parTransId="{8B59BE15-CC3D-4987-8A4B-86C8CE0DA366}" sibTransId="{44E436C1-C833-4196-99DF-D058FBC373F1}"/>
    <dgm:cxn modelId="{A5957A6D-D2C3-4146-BD0B-753E3C73111A}" type="presOf" srcId="{236149D7-12EE-4154-9090-D955F08D81F3}" destId="{3199F239-1996-46A7-8A58-56E589EF32EA}" srcOrd="0" destOrd="0" presId="urn:microsoft.com/office/officeart/2005/8/layout/vList5"/>
    <dgm:cxn modelId="{34D09C6F-E07C-426F-9AE7-792EA5AE04CE}" type="presOf" srcId="{96F1739F-9777-4002-911E-488BEB4B5796}" destId="{C6B9BA13-2F3A-4C53-B780-9B8C425967DE}" srcOrd="0" destOrd="0" presId="urn:microsoft.com/office/officeart/2005/8/layout/vList5"/>
    <dgm:cxn modelId="{BC2C9F7C-1B16-4D75-818E-9D5195D3DC0F}" srcId="{6CAD4F6F-12DD-4936-88E4-E6593405DCB1}" destId="{FE8F5DF0-5454-4668-B724-083F3BCA7F58}" srcOrd="4" destOrd="0" parTransId="{1D9804D2-EEC5-439C-BDE7-10F07606DD8F}" sibTransId="{171F1B3A-6558-40B8-99F3-BB3E83CCE0A0}"/>
    <dgm:cxn modelId="{22F11B84-E100-440B-9748-4A4D1DF2C400}" type="presOf" srcId="{BDA5C578-297F-474E-9187-59A9A273D130}" destId="{2C63AE22-8821-4D17-9C2E-6B283F89B2AC}" srcOrd="0" destOrd="0" presId="urn:microsoft.com/office/officeart/2005/8/layout/vList5"/>
    <dgm:cxn modelId="{BB296890-5E79-47BE-A921-27E71C0596D8}" srcId="{432A7359-68A8-4510-9A8A-AAD27EB04C00}" destId="{236149D7-12EE-4154-9090-D955F08D81F3}" srcOrd="0" destOrd="0" parTransId="{9236645B-0801-4FCA-B4E5-F4618CE28B12}" sibTransId="{C436B572-842B-4B3B-A4E7-F9F6903FE036}"/>
    <dgm:cxn modelId="{EBA1799C-1E51-48D0-8E00-0B8755B846F6}" srcId="{6CAD4F6F-12DD-4936-88E4-E6593405DCB1}" destId="{432A7359-68A8-4510-9A8A-AAD27EB04C00}" srcOrd="0" destOrd="0" parTransId="{565C6B46-5D57-44DD-B2FD-4CB6681B1B7F}" sibTransId="{874C1AE5-3517-41E8-9BDB-C0F32E190EA2}"/>
    <dgm:cxn modelId="{255A0A9F-16D4-4EB1-A385-DD3CBDA46BF2}" srcId="{6CAD4F6F-12DD-4936-88E4-E6593405DCB1}" destId="{2E957953-7745-47D5-B711-64C5ADCF9643}" srcOrd="5" destOrd="0" parTransId="{E32C586E-93F1-4B72-890A-2B5D4ECB0AC7}" sibTransId="{2601A213-05D3-4FAA-BA05-2BCF65A2D90C}"/>
    <dgm:cxn modelId="{F365B8AC-8AE7-4555-840E-E15BF2B69535}" srcId="{F0D4B57F-42FA-4326-9931-DF5B81CDFB38}" destId="{96F1739F-9777-4002-911E-488BEB4B5796}" srcOrd="0" destOrd="0" parTransId="{23A13E98-F9CD-43CB-85B1-8A439A5BF46E}" sibTransId="{197F73E6-7CFF-4630-A7D4-1F970F3373B8}"/>
    <dgm:cxn modelId="{F733ACB5-4040-43EF-8920-C53187F8D474}" type="presOf" srcId="{52D3CC9E-4588-47EE-8EF0-81B3C290A252}" destId="{57A2D72E-A1EE-4B0D-AF37-8903BE0D3BC2}" srcOrd="0" destOrd="0" presId="urn:microsoft.com/office/officeart/2005/8/layout/vList5"/>
    <dgm:cxn modelId="{55C9EEC2-4C26-4D1E-9074-4C20437F81CD}" type="presOf" srcId="{6CAD4F6F-12DD-4936-88E4-E6593405DCB1}" destId="{4FC264ED-989D-41CF-BE9A-E84DDB6D62FF}" srcOrd="0" destOrd="0" presId="urn:microsoft.com/office/officeart/2005/8/layout/vList5"/>
    <dgm:cxn modelId="{6DB2C8C3-9F4B-41F4-A2E9-7B353D0ECF82}" srcId="{6CAD4F6F-12DD-4936-88E4-E6593405DCB1}" destId="{54ABC91D-B580-4109-8C03-D045BB7FF66E}" srcOrd="1" destOrd="0" parTransId="{63769731-14F9-432D-AC5D-42442829D3B8}" sibTransId="{AFC08FE4-D5B0-4FAB-9CBA-CFF3A3504A8A}"/>
    <dgm:cxn modelId="{22F88FCE-F5F4-49D1-8FF2-13C1A9F1D633}" srcId="{6CAD4F6F-12DD-4936-88E4-E6593405DCB1}" destId="{A2FA6F91-711D-4C94-BA09-EDDCA284680C}" srcOrd="6" destOrd="0" parTransId="{2E0C5FAE-BEFB-4A53-B085-8018514AD33D}" sibTransId="{BCD1A7D0-1E49-4893-BA29-C7BC45F64887}"/>
    <dgm:cxn modelId="{5AA8F6D4-FE32-495F-8871-EA2710869E97}" type="presOf" srcId="{A2FA6F91-711D-4C94-BA09-EDDCA284680C}" destId="{97301498-2C7F-4418-89E9-E16C7CA0B74D}" srcOrd="0" destOrd="0" presId="urn:microsoft.com/office/officeart/2005/8/layout/vList5"/>
    <dgm:cxn modelId="{96F7DDED-A979-48D2-A2E6-63B89F6D980C}" type="presOf" srcId="{042DAFAC-54B1-4A2B-8CD3-30A6F59B70C8}" destId="{C97EA34D-2B20-4A2E-B89E-F0B07DDC75FD}" srcOrd="0" destOrd="0" presId="urn:microsoft.com/office/officeart/2005/8/layout/vList5"/>
    <dgm:cxn modelId="{92D322F1-44AD-482C-B05C-86A23FE0C42A}" type="presOf" srcId="{7FF9003E-21AA-4BC1-9378-9DF45E2070F1}" destId="{10D82496-6655-4C93-B8D9-817E575DE728}" srcOrd="0" destOrd="0" presId="urn:microsoft.com/office/officeart/2005/8/layout/vList5"/>
    <dgm:cxn modelId="{F400ED6C-8FB8-4C6E-95C9-52343C93C0C1}" type="presParOf" srcId="{4FC264ED-989D-41CF-BE9A-E84DDB6D62FF}" destId="{B9B918F6-2419-40C5-8F5E-FDE7D8A0DC0E}" srcOrd="0" destOrd="0" presId="urn:microsoft.com/office/officeart/2005/8/layout/vList5"/>
    <dgm:cxn modelId="{89F02239-97C1-4EC4-84CD-90AB731EE824}" type="presParOf" srcId="{B9B918F6-2419-40C5-8F5E-FDE7D8A0DC0E}" destId="{175992FB-81F3-4A25-88FC-452003878905}" srcOrd="0" destOrd="0" presId="urn:microsoft.com/office/officeart/2005/8/layout/vList5"/>
    <dgm:cxn modelId="{4419E575-8AD6-438C-9C20-18092FBC2AC5}" type="presParOf" srcId="{B9B918F6-2419-40C5-8F5E-FDE7D8A0DC0E}" destId="{3199F239-1996-46A7-8A58-56E589EF32EA}" srcOrd="1" destOrd="0" presId="urn:microsoft.com/office/officeart/2005/8/layout/vList5"/>
    <dgm:cxn modelId="{10ACE9C8-B09B-41FE-8D1E-407C45AF450B}" type="presParOf" srcId="{4FC264ED-989D-41CF-BE9A-E84DDB6D62FF}" destId="{38B24E88-BAC8-4B2B-A4E0-65E8DD70288E}" srcOrd="1" destOrd="0" presId="urn:microsoft.com/office/officeart/2005/8/layout/vList5"/>
    <dgm:cxn modelId="{EC13E9A4-1765-4B98-9759-D72FA7961A4C}" type="presParOf" srcId="{4FC264ED-989D-41CF-BE9A-E84DDB6D62FF}" destId="{BD1BE12A-1465-4958-AD5B-91C46AE8845F}" srcOrd="2" destOrd="0" presId="urn:microsoft.com/office/officeart/2005/8/layout/vList5"/>
    <dgm:cxn modelId="{AA30B315-5FC5-44EF-8EDB-27D1490207C8}" type="presParOf" srcId="{BD1BE12A-1465-4958-AD5B-91C46AE8845F}" destId="{667CFA78-8B6F-4413-824F-60BF28CD45C1}" srcOrd="0" destOrd="0" presId="urn:microsoft.com/office/officeart/2005/8/layout/vList5"/>
    <dgm:cxn modelId="{DD5AB297-EE98-47F1-BEA2-6E35ECE1F068}" type="presParOf" srcId="{BD1BE12A-1465-4958-AD5B-91C46AE8845F}" destId="{4966394E-D386-4F93-ADA6-049D4F320929}" srcOrd="1" destOrd="0" presId="urn:microsoft.com/office/officeart/2005/8/layout/vList5"/>
    <dgm:cxn modelId="{8C66BC5F-9D7E-4A10-B374-74151CD1CB44}" type="presParOf" srcId="{4FC264ED-989D-41CF-BE9A-E84DDB6D62FF}" destId="{BC110C3B-DD0F-4114-8ADB-B73BD51CE931}" srcOrd="3" destOrd="0" presId="urn:microsoft.com/office/officeart/2005/8/layout/vList5"/>
    <dgm:cxn modelId="{39BEA1B6-A138-4A19-A1E1-8302C2C4C3BB}" type="presParOf" srcId="{4FC264ED-989D-41CF-BE9A-E84DDB6D62FF}" destId="{76A795A3-2562-41FA-B7CB-B985779F35C7}" srcOrd="4" destOrd="0" presId="urn:microsoft.com/office/officeart/2005/8/layout/vList5"/>
    <dgm:cxn modelId="{9A7FA3DF-F74B-4431-BBDE-3F2CA6944632}" type="presParOf" srcId="{76A795A3-2562-41FA-B7CB-B985779F35C7}" destId="{2C63AE22-8821-4D17-9C2E-6B283F89B2AC}" srcOrd="0" destOrd="0" presId="urn:microsoft.com/office/officeart/2005/8/layout/vList5"/>
    <dgm:cxn modelId="{2BB870AC-137E-4278-AF6F-ECBE60486902}" type="presParOf" srcId="{76A795A3-2562-41FA-B7CB-B985779F35C7}" destId="{374D6B65-211E-40C6-8CC1-8BA00F787AD5}" srcOrd="1" destOrd="0" presId="urn:microsoft.com/office/officeart/2005/8/layout/vList5"/>
    <dgm:cxn modelId="{3D535F65-F194-41F2-A385-0BBD5B95852B}" type="presParOf" srcId="{4FC264ED-989D-41CF-BE9A-E84DDB6D62FF}" destId="{24C85E05-CC2D-4052-A233-32FFAE5EC0D1}" srcOrd="5" destOrd="0" presId="urn:microsoft.com/office/officeart/2005/8/layout/vList5"/>
    <dgm:cxn modelId="{A38ED41D-983A-4D8C-BDB4-5E182EE63A56}" type="presParOf" srcId="{4FC264ED-989D-41CF-BE9A-E84DDB6D62FF}" destId="{03A4E61B-92F8-4A4D-B46F-36290CD0E88A}" srcOrd="6" destOrd="0" presId="urn:microsoft.com/office/officeart/2005/8/layout/vList5"/>
    <dgm:cxn modelId="{9EE4D42B-93DA-45AC-84ED-DCD0DF2F9740}" type="presParOf" srcId="{03A4E61B-92F8-4A4D-B46F-36290CD0E88A}" destId="{F01FCA5B-A440-4BE2-B4E4-B44CCBEA6F04}" srcOrd="0" destOrd="0" presId="urn:microsoft.com/office/officeart/2005/8/layout/vList5"/>
    <dgm:cxn modelId="{1FDC1429-723E-4E52-9F27-C97F8D6C85C2}" type="presParOf" srcId="{03A4E61B-92F8-4A4D-B46F-36290CD0E88A}" destId="{C6B9BA13-2F3A-4C53-B780-9B8C425967DE}" srcOrd="1" destOrd="0" presId="urn:microsoft.com/office/officeart/2005/8/layout/vList5"/>
    <dgm:cxn modelId="{980EF7C7-DA11-4A47-A13C-A237B67362F1}" type="presParOf" srcId="{4FC264ED-989D-41CF-BE9A-E84DDB6D62FF}" destId="{27195107-93F7-4DCF-93FF-AA8688E62176}" srcOrd="7" destOrd="0" presId="urn:microsoft.com/office/officeart/2005/8/layout/vList5"/>
    <dgm:cxn modelId="{4C651C52-5ADC-4E4C-A160-170993EC2C55}" type="presParOf" srcId="{4FC264ED-989D-41CF-BE9A-E84DDB6D62FF}" destId="{86721514-9782-4B7A-B91B-3BAFC3565AE4}" srcOrd="8" destOrd="0" presId="urn:microsoft.com/office/officeart/2005/8/layout/vList5"/>
    <dgm:cxn modelId="{F4276500-D16F-45C2-8951-D4FFDC416FED}" type="presParOf" srcId="{86721514-9782-4B7A-B91B-3BAFC3565AE4}" destId="{9B57FBF9-F0AC-4860-AC2E-3851A0AAAD02}" srcOrd="0" destOrd="0" presId="urn:microsoft.com/office/officeart/2005/8/layout/vList5"/>
    <dgm:cxn modelId="{859C0BF7-4993-47EB-8A17-333C22CA11B3}" type="presParOf" srcId="{86721514-9782-4B7A-B91B-3BAFC3565AE4}" destId="{C97EA34D-2B20-4A2E-B89E-F0B07DDC75FD}" srcOrd="1" destOrd="0" presId="urn:microsoft.com/office/officeart/2005/8/layout/vList5"/>
    <dgm:cxn modelId="{4471BD60-685A-47D8-B2DD-85B88FAD5F7B}" type="presParOf" srcId="{4FC264ED-989D-41CF-BE9A-E84DDB6D62FF}" destId="{439E20D0-2A77-446D-B26B-C95BD55D8394}" srcOrd="9" destOrd="0" presId="urn:microsoft.com/office/officeart/2005/8/layout/vList5"/>
    <dgm:cxn modelId="{6BEF1E4B-A5A4-4B32-91E8-07C1078D5381}" type="presParOf" srcId="{4FC264ED-989D-41CF-BE9A-E84DDB6D62FF}" destId="{85F07DEC-C780-4732-9A14-9A0E21350422}" srcOrd="10" destOrd="0" presId="urn:microsoft.com/office/officeart/2005/8/layout/vList5"/>
    <dgm:cxn modelId="{FE78AEE9-BC9D-4D51-AF05-60B7BFCF0681}" type="presParOf" srcId="{85F07DEC-C780-4732-9A14-9A0E21350422}" destId="{71477888-D753-4C40-8CA5-15C36455FF61}" srcOrd="0" destOrd="0" presId="urn:microsoft.com/office/officeart/2005/8/layout/vList5"/>
    <dgm:cxn modelId="{7CE4365B-36BC-4535-A26C-2D9E0480729B}" type="presParOf" srcId="{85F07DEC-C780-4732-9A14-9A0E21350422}" destId="{57A2D72E-A1EE-4B0D-AF37-8903BE0D3BC2}" srcOrd="1" destOrd="0" presId="urn:microsoft.com/office/officeart/2005/8/layout/vList5"/>
    <dgm:cxn modelId="{B3AE4FE3-0447-43B9-BF9E-D2ACF19B2BD7}" type="presParOf" srcId="{4FC264ED-989D-41CF-BE9A-E84DDB6D62FF}" destId="{FD47DE95-938F-4E1D-8BB6-925B41379F55}" srcOrd="11" destOrd="0" presId="urn:microsoft.com/office/officeart/2005/8/layout/vList5"/>
    <dgm:cxn modelId="{962A8D0A-E65E-451A-A5D5-710B503CF768}" type="presParOf" srcId="{4FC264ED-989D-41CF-BE9A-E84DDB6D62FF}" destId="{4D097863-278B-419E-AB21-FAA9987E42E7}" srcOrd="12" destOrd="0" presId="urn:microsoft.com/office/officeart/2005/8/layout/vList5"/>
    <dgm:cxn modelId="{BB2628EB-4C2C-47D7-8A21-8FFDC94F8065}" type="presParOf" srcId="{4D097863-278B-419E-AB21-FAA9987E42E7}" destId="{97301498-2C7F-4418-89E9-E16C7CA0B74D}" srcOrd="0" destOrd="0" presId="urn:microsoft.com/office/officeart/2005/8/layout/vList5"/>
    <dgm:cxn modelId="{A0B5556F-315C-4F9D-8F89-EDC28969D0C4}" type="presParOf" srcId="{4D097863-278B-419E-AB21-FAA9987E42E7}" destId="{10D82496-6655-4C93-B8D9-817E575DE72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AD4F6F-12DD-4936-88E4-E6593405DCB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432A7359-68A8-4510-9A8A-AAD27EB04C00}">
      <dgm:prSet custT="1"/>
      <dgm:spPr>
        <a:noFill/>
        <a:ln w="38100" cmpd="thickThin">
          <a:solidFill>
            <a:schemeClr val="accent5">
              <a:lumMod val="75000"/>
            </a:schemeClr>
          </a:solidFill>
        </a:ln>
      </dgm:spPr>
      <dgm:t>
        <a:bodyPr/>
        <a:lstStyle/>
        <a:p>
          <a:r>
            <a:rPr lang="zh-CN" altLang="en-US" sz="18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丢弃</a:t>
          </a:r>
          <a:endParaRPr lang="zh-CN" sz="18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565C6B46-5D57-44DD-B2FD-4CB6681B1B7F}" type="parTrans" cxnId="{EBA1799C-1E51-48D0-8E00-0B8755B846F6}">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874C1AE5-3517-41E8-9BDB-C0F32E190EA2}" type="sibTrans" cxnId="{EBA1799C-1E51-48D0-8E00-0B8755B846F6}">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236149D7-12EE-4154-9090-D955F08D81F3}">
      <dgm:prSet custT="1"/>
      <dgm:spPr>
        <a:noFill/>
        <a:ln>
          <a:solidFill>
            <a:schemeClr val="accent5">
              <a:lumMod val="60000"/>
              <a:lumOff val="40000"/>
            </a:schemeClr>
          </a:solidFill>
        </a:ln>
      </dgm:spPr>
      <dgm:t>
        <a:bodyPr/>
        <a:lstStyle/>
        <a:p>
          <a:r>
            <a:rPr lang="en-US" altLang="en-US" sz="1800" dirty="0">
              <a:latin typeface="Times New Roman" panose="02020603050405020304" pitchFamily="18" charset="0"/>
              <a:ea typeface="黑体" panose="02010609060101010101" pitchFamily="49" charset="-122"/>
              <a:cs typeface="Times New Roman" panose="02020603050405020304" pitchFamily="18" charset="0"/>
            </a:rPr>
            <a:t>Snort</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根据规则中定义的选项拒绝包，并记录结果 </a:t>
          </a:r>
          <a:endParaRPr lang="zh-CN" sz="1800" dirty="0">
            <a:latin typeface="Times New Roman" panose="02020603050405020304" pitchFamily="18" charset="0"/>
            <a:ea typeface="黑体" panose="02010609060101010101" pitchFamily="49" charset="-122"/>
            <a:cs typeface="Times New Roman" panose="02020603050405020304" pitchFamily="18" charset="0"/>
          </a:endParaRPr>
        </a:p>
      </dgm:t>
    </dgm:pt>
    <dgm:pt modelId="{9236645B-0801-4FCA-B4E5-F4618CE28B12}" type="parTrans" cxnId="{BB296890-5E79-47BE-A921-27E71C0596D8}">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C436B572-842B-4B3B-A4E7-F9F6903FE036}" type="sibTrans" cxnId="{BB296890-5E79-47BE-A921-27E71C0596D8}">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54ABC91D-B580-4109-8C03-D045BB7FF66E}">
      <dgm:prSet custT="1"/>
      <dgm:spPr>
        <a:noFill/>
        <a:ln w="38100" cmpd="thickThin">
          <a:solidFill>
            <a:schemeClr val="accent5">
              <a:lumMod val="75000"/>
            </a:schemeClr>
          </a:solidFill>
        </a:ln>
      </dgm:spPr>
      <dgm:t>
        <a:bodyPr/>
        <a:lstStyle/>
        <a:p>
          <a:r>
            <a:rPr lang="zh-CN" altLang="en-US" sz="18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拒绝</a:t>
          </a:r>
        </a:p>
      </dgm:t>
    </dgm:pt>
    <dgm:pt modelId="{63769731-14F9-432D-AC5D-42442829D3B8}" type="parTrans" cxnId="{6DB2C8C3-9F4B-41F4-A2E9-7B353D0ECF82}">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AFC08FE4-D5B0-4FAB-9CBA-CFF3A3504A8A}" type="sibTrans" cxnId="{6DB2C8C3-9F4B-41F4-A2E9-7B353D0ECF82}">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C1B0E6AA-005F-4674-A25F-915D3128DAB0}">
      <dgm:prSet custT="1"/>
      <dgm:spPr>
        <a:noFill/>
        <a:ln>
          <a:solidFill>
            <a:schemeClr val="accent5">
              <a:lumMod val="60000"/>
              <a:lumOff val="40000"/>
            </a:schemeClr>
          </a:solidFill>
        </a:ln>
      </dgm:spPr>
      <dgm:t>
        <a:bodyPr/>
        <a:lstStyle/>
        <a:p>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报文被拒绝，记录结果并返回错误消息 </a:t>
          </a:r>
        </a:p>
      </dgm:t>
    </dgm:pt>
    <dgm:pt modelId="{A10CCF02-155A-4AE1-A347-DC2A9BFE830A}" type="parTrans" cxnId="{BD3CED01-8540-49C6-88ED-BF8BE5C177C3}">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37473466-9105-4985-AF2F-94C7C162EF24}" type="sibTrans" cxnId="{BD3CED01-8540-49C6-88ED-BF8BE5C177C3}">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BDA5C578-297F-474E-9187-59A9A273D130}">
      <dgm:prSet custT="1"/>
      <dgm:spPr>
        <a:noFill/>
        <a:ln w="38100" cmpd="thickThin">
          <a:solidFill>
            <a:schemeClr val="accent5">
              <a:lumMod val="75000"/>
            </a:schemeClr>
          </a:solidFill>
        </a:ln>
      </dgm:spPr>
      <dgm:t>
        <a:bodyPr/>
        <a:lstStyle/>
        <a:p>
          <a:r>
            <a:rPr lang="zh-CN" altLang="en-US" sz="18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简单丢弃</a:t>
          </a:r>
        </a:p>
      </dgm:t>
    </dgm:pt>
    <dgm:pt modelId="{079AADEB-4105-4C59-BE08-C595EE8B8F90}" type="parTrans" cxnId="{AE78D661-F445-4D75-9B53-FBDF098F8395}">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F22C4D0E-538D-491E-B50A-0DCF0CAAF933}" type="sibTrans" cxnId="{AE78D661-F445-4D75-9B53-FBDF098F8395}">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7F9F9AAC-436C-487C-B451-7A9683433DFE}">
      <dgm:prSet custT="1"/>
      <dgm:spPr>
        <a:noFill/>
        <a:ln>
          <a:solidFill>
            <a:schemeClr val="accent5">
              <a:lumMod val="60000"/>
              <a:lumOff val="40000"/>
            </a:schemeClr>
          </a:solidFill>
        </a:ln>
      </dgm:spPr>
      <dgm:t>
        <a:bodyPr/>
        <a:lstStyle/>
        <a:p>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报文被拒绝但不记录日志</a:t>
          </a:r>
        </a:p>
      </dgm:t>
    </dgm:pt>
    <dgm:pt modelId="{20F44EB4-E09B-414F-86F0-C91CA635A210}" type="sibTrans" cxnId="{7F16DF34-C1EA-4BD6-9207-4A87F7D12690}">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13E6CAA0-EF71-4578-9005-B8C9A7DC849F}" type="parTrans" cxnId="{7F16DF34-C1EA-4BD6-9207-4A87F7D12690}">
      <dgm:prSet/>
      <dgm:spPr/>
      <dgm:t>
        <a:bodyPr/>
        <a:lstStyle/>
        <a:p>
          <a:endParaRPr lang="zh-CN" alt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4FC264ED-989D-41CF-BE9A-E84DDB6D62FF}" type="pres">
      <dgm:prSet presAssocID="{6CAD4F6F-12DD-4936-88E4-E6593405DCB1}" presName="Name0" presStyleCnt="0">
        <dgm:presLayoutVars>
          <dgm:dir/>
          <dgm:animLvl val="lvl"/>
          <dgm:resizeHandles val="exact"/>
        </dgm:presLayoutVars>
      </dgm:prSet>
      <dgm:spPr/>
    </dgm:pt>
    <dgm:pt modelId="{B9B918F6-2419-40C5-8F5E-FDE7D8A0DC0E}" type="pres">
      <dgm:prSet presAssocID="{432A7359-68A8-4510-9A8A-AAD27EB04C00}" presName="linNode" presStyleCnt="0"/>
      <dgm:spPr/>
    </dgm:pt>
    <dgm:pt modelId="{175992FB-81F3-4A25-88FC-452003878905}" type="pres">
      <dgm:prSet presAssocID="{432A7359-68A8-4510-9A8A-AAD27EB04C00}" presName="parentText" presStyleLbl="node1" presStyleIdx="0" presStyleCnt="3" custScaleX="69264" custScaleY="71434" custLinFactNeighborY="593">
        <dgm:presLayoutVars>
          <dgm:chMax val="1"/>
          <dgm:bulletEnabled val="1"/>
        </dgm:presLayoutVars>
      </dgm:prSet>
      <dgm:spPr/>
    </dgm:pt>
    <dgm:pt modelId="{3199F239-1996-46A7-8A58-56E589EF32EA}" type="pres">
      <dgm:prSet presAssocID="{432A7359-68A8-4510-9A8A-AAD27EB04C00}" presName="descendantText" presStyleLbl="alignAccFollowNode1" presStyleIdx="0" presStyleCnt="3" custScaleX="174643" custScaleY="117110">
        <dgm:presLayoutVars>
          <dgm:bulletEnabled val="1"/>
        </dgm:presLayoutVars>
      </dgm:prSet>
      <dgm:spPr/>
    </dgm:pt>
    <dgm:pt modelId="{38B24E88-BAC8-4B2B-A4E0-65E8DD70288E}" type="pres">
      <dgm:prSet presAssocID="{874C1AE5-3517-41E8-9BDB-C0F32E190EA2}" presName="sp" presStyleCnt="0"/>
      <dgm:spPr/>
    </dgm:pt>
    <dgm:pt modelId="{BD1BE12A-1465-4958-AD5B-91C46AE8845F}" type="pres">
      <dgm:prSet presAssocID="{54ABC91D-B580-4109-8C03-D045BB7FF66E}" presName="linNode" presStyleCnt="0"/>
      <dgm:spPr/>
    </dgm:pt>
    <dgm:pt modelId="{667CFA78-8B6F-4413-824F-60BF28CD45C1}" type="pres">
      <dgm:prSet presAssocID="{54ABC91D-B580-4109-8C03-D045BB7FF66E}" presName="parentText" presStyleLbl="node1" presStyleIdx="1" presStyleCnt="3" custScaleX="69264" custScaleY="71434">
        <dgm:presLayoutVars>
          <dgm:chMax val="1"/>
          <dgm:bulletEnabled val="1"/>
        </dgm:presLayoutVars>
      </dgm:prSet>
      <dgm:spPr/>
    </dgm:pt>
    <dgm:pt modelId="{4966394E-D386-4F93-ADA6-049D4F320929}" type="pres">
      <dgm:prSet presAssocID="{54ABC91D-B580-4109-8C03-D045BB7FF66E}" presName="descendantText" presStyleLbl="alignAccFollowNode1" presStyleIdx="1" presStyleCnt="3" custScaleX="174643" custScaleY="117110">
        <dgm:presLayoutVars>
          <dgm:bulletEnabled val="1"/>
        </dgm:presLayoutVars>
      </dgm:prSet>
      <dgm:spPr/>
    </dgm:pt>
    <dgm:pt modelId="{BC110C3B-DD0F-4114-8ADB-B73BD51CE931}" type="pres">
      <dgm:prSet presAssocID="{AFC08FE4-D5B0-4FAB-9CBA-CFF3A3504A8A}" presName="sp" presStyleCnt="0"/>
      <dgm:spPr/>
    </dgm:pt>
    <dgm:pt modelId="{76A795A3-2562-41FA-B7CB-B985779F35C7}" type="pres">
      <dgm:prSet presAssocID="{BDA5C578-297F-474E-9187-59A9A273D130}" presName="linNode" presStyleCnt="0"/>
      <dgm:spPr/>
    </dgm:pt>
    <dgm:pt modelId="{2C63AE22-8821-4D17-9C2E-6B283F89B2AC}" type="pres">
      <dgm:prSet presAssocID="{BDA5C578-297F-474E-9187-59A9A273D130}" presName="parentText" presStyleLbl="node1" presStyleIdx="2" presStyleCnt="3" custScaleX="69729" custScaleY="71434">
        <dgm:presLayoutVars>
          <dgm:chMax val="1"/>
          <dgm:bulletEnabled val="1"/>
        </dgm:presLayoutVars>
      </dgm:prSet>
      <dgm:spPr/>
    </dgm:pt>
    <dgm:pt modelId="{374D6B65-211E-40C6-8CC1-8BA00F787AD5}" type="pres">
      <dgm:prSet presAssocID="{BDA5C578-297F-474E-9187-59A9A273D130}" presName="descendantText" presStyleLbl="alignAccFollowNode1" presStyleIdx="2" presStyleCnt="3" custScaleX="175760" custScaleY="117110">
        <dgm:presLayoutVars>
          <dgm:bulletEnabled val="1"/>
        </dgm:presLayoutVars>
      </dgm:prSet>
      <dgm:spPr/>
    </dgm:pt>
  </dgm:ptLst>
  <dgm:cxnLst>
    <dgm:cxn modelId="{BD3CED01-8540-49C6-88ED-BF8BE5C177C3}" srcId="{54ABC91D-B580-4109-8C03-D045BB7FF66E}" destId="{C1B0E6AA-005F-4674-A25F-915D3128DAB0}" srcOrd="0" destOrd="0" parTransId="{A10CCF02-155A-4AE1-A347-DC2A9BFE830A}" sibTransId="{37473466-9105-4985-AF2F-94C7C162EF24}"/>
    <dgm:cxn modelId="{759A2810-2A56-407B-B8DB-3A88D47A1957}" type="presOf" srcId="{7F9F9AAC-436C-487C-B451-7A9683433DFE}" destId="{374D6B65-211E-40C6-8CC1-8BA00F787AD5}" srcOrd="0" destOrd="0" presId="urn:microsoft.com/office/officeart/2005/8/layout/vList5"/>
    <dgm:cxn modelId="{7F16DF34-C1EA-4BD6-9207-4A87F7D12690}" srcId="{BDA5C578-297F-474E-9187-59A9A273D130}" destId="{7F9F9AAC-436C-487C-B451-7A9683433DFE}" srcOrd="0" destOrd="0" parTransId="{13E6CAA0-EF71-4578-9005-B8C9A7DC849F}" sibTransId="{20F44EB4-E09B-414F-86F0-C91CA635A210}"/>
    <dgm:cxn modelId="{2104B85B-DA63-440C-977C-0B7B316781DA}" type="presOf" srcId="{54ABC91D-B580-4109-8C03-D045BB7FF66E}" destId="{667CFA78-8B6F-4413-824F-60BF28CD45C1}" srcOrd="0" destOrd="0" presId="urn:microsoft.com/office/officeart/2005/8/layout/vList5"/>
    <dgm:cxn modelId="{9DBB5341-8724-4C36-A5CE-AE75038C4339}" type="presOf" srcId="{C1B0E6AA-005F-4674-A25F-915D3128DAB0}" destId="{4966394E-D386-4F93-ADA6-049D4F320929}" srcOrd="0" destOrd="0" presId="urn:microsoft.com/office/officeart/2005/8/layout/vList5"/>
    <dgm:cxn modelId="{AE78D661-F445-4D75-9B53-FBDF098F8395}" srcId="{6CAD4F6F-12DD-4936-88E4-E6593405DCB1}" destId="{BDA5C578-297F-474E-9187-59A9A273D130}" srcOrd="2" destOrd="0" parTransId="{079AADEB-4105-4C59-BE08-C595EE8B8F90}" sibTransId="{F22C4D0E-538D-491E-B50A-0DCF0CAAF933}"/>
    <dgm:cxn modelId="{87359967-5AA7-4E54-AFA0-46D9D85197CC}" type="presOf" srcId="{432A7359-68A8-4510-9A8A-AAD27EB04C00}" destId="{175992FB-81F3-4A25-88FC-452003878905}" srcOrd="0" destOrd="0" presId="urn:microsoft.com/office/officeart/2005/8/layout/vList5"/>
    <dgm:cxn modelId="{A5957A6D-D2C3-4146-BD0B-753E3C73111A}" type="presOf" srcId="{236149D7-12EE-4154-9090-D955F08D81F3}" destId="{3199F239-1996-46A7-8A58-56E589EF32EA}" srcOrd="0" destOrd="0" presId="urn:microsoft.com/office/officeart/2005/8/layout/vList5"/>
    <dgm:cxn modelId="{22F11B84-E100-440B-9748-4A4D1DF2C400}" type="presOf" srcId="{BDA5C578-297F-474E-9187-59A9A273D130}" destId="{2C63AE22-8821-4D17-9C2E-6B283F89B2AC}" srcOrd="0" destOrd="0" presId="urn:microsoft.com/office/officeart/2005/8/layout/vList5"/>
    <dgm:cxn modelId="{BB296890-5E79-47BE-A921-27E71C0596D8}" srcId="{432A7359-68A8-4510-9A8A-AAD27EB04C00}" destId="{236149D7-12EE-4154-9090-D955F08D81F3}" srcOrd="0" destOrd="0" parTransId="{9236645B-0801-4FCA-B4E5-F4618CE28B12}" sibTransId="{C436B572-842B-4B3B-A4E7-F9F6903FE036}"/>
    <dgm:cxn modelId="{EBA1799C-1E51-48D0-8E00-0B8755B846F6}" srcId="{6CAD4F6F-12DD-4936-88E4-E6593405DCB1}" destId="{432A7359-68A8-4510-9A8A-AAD27EB04C00}" srcOrd="0" destOrd="0" parTransId="{565C6B46-5D57-44DD-B2FD-4CB6681B1B7F}" sibTransId="{874C1AE5-3517-41E8-9BDB-C0F32E190EA2}"/>
    <dgm:cxn modelId="{55C9EEC2-4C26-4D1E-9074-4C20437F81CD}" type="presOf" srcId="{6CAD4F6F-12DD-4936-88E4-E6593405DCB1}" destId="{4FC264ED-989D-41CF-BE9A-E84DDB6D62FF}" srcOrd="0" destOrd="0" presId="urn:microsoft.com/office/officeart/2005/8/layout/vList5"/>
    <dgm:cxn modelId="{6DB2C8C3-9F4B-41F4-A2E9-7B353D0ECF82}" srcId="{6CAD4F6F-12DD-4936-88E4-E6593405DCB1}" destId="{54ABC91D-B580-4109-8C03-D045BB7FF66E}" srcOrd="1" destOrd="0" parTransId="{63769731-14F9-432D-AC5D-42442829D3B8}" sibTransId="{AFC08FE4-D5B0-4FAB-9CBA-CFF3A3504A8A}"/>
    <dgm:cxn modelId="{F400ED6C-8FB8-4C6E-95C9-52343C93C0C1}" type="presParOf" srcId="{4FC264ED-989D-41CF-BE9A-E84DDB6D62FF}" destId="{B9B918F6-2419-40C5-8F5E-FDE7D8A0DC0E}" srcOrd="0" destOrd="0" presId="urn:microsoft.com/office/officeart/2005/8/layout/vList5"/>
    <dgm:cxn modelId="{89F02239-97C1-4EC4-84CD-90AB731EE824}" type="presParOf" srcId="{B9B918F6-2419-40C5-8F5E-FDE7D8A0DC0E}" destId="{175992FB-81F3-4A25-88FC-452003878905}" srcOrd="0" destOrd="0" presId="urn:microsoft.com/office/officeart/2005/8/layout/vList5"/>
    <dgm:cxn modelId="{4419E575-8AD6-438C-9C20-18092FBC2AC5}" type="presParOf" srcId="{B9B918F6-2419-40C5-8F5E-FDE7D8A0DC0E}" destId="{3199F239-1996-46A7-8A58-56E589EF32EA}" srcOrd="1" destOrd="0" presId="urn:microsoft.com/office/officeart/2005/8/layout/vList5"/>
    <dgm:cxn modelId="{10ACE9C8-B09B-41FE-8D1E-407C45AF450B}" type="presParOf" srcId="{4FC264ED-989D-41CF-BE9A-E84DDB6D62FF}" destId="{38B24E88-BAC8-4B2B-A4E0-65E8DD70288E}" srcOrd="1" destOrd="0" presId="urn:microsoft.com/office/officeart/2005/8/layout/vList5"/>
    <dgm:cxn modelId="{EC13E9A4-1765-4B98-9759-D72FA7961A4C}" type="presParOf" srcId="{4FC264ED-989D-41CF-BE9A-E84DDB6D62FF}" destId="{BD1BE12A-1465-4958-AD5B-91C46AE8845F}" srcOrd="2" destOrd="0" presId="urn:microsoft.com/office/officeart/2005/8/layout/vList5"/>
    <dgm:cxn modelId="{AA30B315-5FC5-44EF-8EDB-27D1490207C8}" type="presParOf" srcId="{BD1BE12A-1465-4958-AD5B-91C46AE8845F}" destId="{667CFA78-8B6F-4413-824F-60BF28CD45C1}" srcOrd="0" destOrd="0" presId="urn:microsoft.com/office/officeart/2005/8/layout/vList5"/>
    <dgm:cxn modelId="{DD5AB297-EE98-47F1-BEA2-6E35ECE1F068}" type="presParOf" srcId="{BD1BE12A-1465-4958-AD5B-91C46AE8845F}" destId="{4966394E-D386-4F93-ADA6-049D4F320929}" srcOrd="1" destOrd="0" presId="urn:microsoft.com/office/officeart/2005/8/layout/vList5"/>
    <dgm:cxn modelId="{8C66BC5F-9D7E-4A10-B374-74151CD1CB44}" type="presParOf" srcId="{4FC264ED-989D-41CF-BE9A-E84DDB6D62FF}" destId="{BC110C3B-DD0F-4114-8ADB-B73BD51CE931}" srcOrd="3" destOrd="0" presId="urn:microsoft.com/office/officeart/2005/8/layout/vList5"/>
    <dgm:cxn modelId="{39BEA1B6-A138-4A19-A1E1-8302C2C4C3BB}" type="presParOf" srcId="{4FC264ED-989D-41CF-BE9A-E84DDB6D62FF}" destId="{76A795A3-2562-41FA-B7CB-B985779F35C7}" srcOrd="4" destOrd="0" presId="urn:microsoft.com/office/officeart/2005/8/layout/vList5"/>
    <dgm:cxn modelId="{9A7FA3DF-F74B-4431-BBDE-3F2CA6944632}" type="presParOf" srcId="{76A795A3-2562-41FA-B7CB-B985779F35C7}" destId="{2C63AE22-8821-4D17-9C2E-6B283F89B2AC}" srcOrd="0" destOrd="0" presId="urn:microsoft.com/office/officeart/2005/8/layout/vList5"/>
    <dgm:cxn modelId="{2BB870AC-137E-4278-AF6F-ECBE60486902}" type="presParOf" srcId="{76A795A3-2562-41FA-B7CB-B985779F35C7}" destId="{374D6B65-211E-40C6-8CC1-8BA00F787AD5}"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94E973-0463-3F47-82D1-505F7E3AE315}">
      <dsp:nvSpPr>
        <dsp:cNvPr id="0" name=""/>
        <dsp:cNvSpPr/>
      </dsp:nvSpPr>
      <dsp:spPr>
        <a:xfrm>
          <a:off x="0" y="81712"/>
          <a:ext cx="2334953" cy="1925452"/>
        </a:xfrm>
        <a:prstGeom prst="upArrow">
          <a:avLst/>
        </a:prstGeom>
        <a:solidFill>
          <a:schemeClr val="accent5">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sp>
    <dsp:sp modelId="{3BD196A2-31F0-4C4B-81E7-1FDB6BBAB15E}">
      <dsp:nvSpPr>
        <dsp:cNvPr id="0" name=""/>
        <dsp:cNvSpPr/>
      </dsp:nvSpPr>
      <dsp:spPr>
        <a:xfrm>
          <a:off x="2611073" y="356290"/>
          <a:ext cx="6489726" cy="1806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latin typeface="Times New Roman" panose="02020603050405020304" pitchFamily="18" charset="0"/>
              <a:ea typeface="黑体" panose="02010609060101010101" pitchFamily="49" charset="-122"/>
              <a:cs typeface="Times New Roman" panose="02020603050405020304" pitchFamily="18" charset="0"/>
            </a:rPr>
            <a:t>功能：</a:t>
          </a:r>
          <a:endParaRPr lang="en-US" sz="2400" b="0" kern="1200" dirty="0">
            <a:latin typeface="Times New Roman" panose="02020603050405020304" pitchFamily="18" charset="0"/>
            <a:ea typeface="黑体" panose="02010609060101010101" pitchFamily="49" charset="-122"/>
            <a:cs typeface="Times New Roman" panose="02020603050405020304" pitchFamily="18" charset="0"/>
          </a:endParaRPr>
        </a:p>
        <a:p>
          <a:pPr marL="171450" lvl="1" indent="-171450" algn="l" defTabSz="800100" rtl="0">
            <a:lnSpc>
              <a:spcPct val="90000"/>
            </a:lnSpc>
            <a:spcBef>
              <a:spcPct val="0"/>
            </a:spcBef>
            <a:spcAft>
              <a:spcPct val="15000"/>
            </a:spcAft>
            <a:buChar char="•"/>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定义单个阻塞点 </a:t>
          </a:r>
          <a:endParaRPr lang="en-US" sz="1800" b="0" kern="1200" dirty="0">
            <a:latin typeface="Times New Roman" panose="02020603050405020304" pitchFamily="18" charset="0"/>
            <a:ea typeface="黑体" panose="02010609060101010101" pitchFamily="49" charset="-122"/>
            <a:cs typeface="Times New Roman" panose="02020603050405020304" pitchFamily="18" charset="0"/>
          </a:endParaRPr>
        </a:p>
        <a:p>
          <a:pPr marL="171450" lvl="1" indent="-171450" algn="l" defTabSz="800100" rtl="0">
            <a:lnSpc>
              <a:spcPct val="90000"/>
            </a:lnSpc>
            <a:spcBef>
              <a:spcPct val="0"/>
            </a:spcBef>
            <a:spcAft>
              <a:spcPct val="15000"/>
            </a:spcAft>
            <a:buChar char="•"/>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提供监视安全事件的位置 </a:t>
          </a:r>
        </a:p>
        <a:p>
          <a:pPr marL="171450" lvl="1" indent="-171450" algn="l" defTabSz="800100" rtl="0">
            <a:lnSpc>
              <a:spcPct val="90000"/>
            </a:lnSpc>
            <a:spcBef>
              <a:spcPct val="0"/>
            </a:spcBef>
            <a:spcAft>
              <a:spcPct val="15000"/>
            </a:spcAft>
            <a:buChar char="•"/>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方便的平台，多个互联网功能，不涉及安全 </a:t>
          </a:r>
        </a:p>
        <a:p>
          <a:pPr marL="171450" lvl="1" indent="-171450" algn="l" defTabSz="800100" rtl="0">
            <a:lnSpc>
              <a:spcPct val="90000"/>
            </a:lnSpc>
            <a:spcBef>
              <a:spcPct val="0"/>
            </a:spcBef>
            <a:spcAft>
              <a:spcPct val="15000"/>
            </a:spcAft>
            <a:buChar char="•"/>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可以作为</a:t>
          </a:r>
          <a:r>
            <a:rPr lang="en-US" altLang="en-US" sz="1800" b="0" kern="1200" dirty="0">
              <a:latin typeface="Times New Roman" panose="02020603050405020304" pitchFamily="18" charset="0"/>
              <a:ea typeface="黑体" panose="02010609060101010101" pitchFamily="49" charset="-122"/>
              <a:cs typeface="Times New Roman" panose="02020603050405020304" pitchFamily="18" charset="0"/>
            </a:rPr>
            <a:t>IPSec</a:t>
          </a: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的平台</a:t>
          </a:r>
        </a:p>
      </dsp:txBody>
      <dsp:txXfrm>
        <a:off x="2611073" y="356290"/>
        <a:ext cx="6489726" cy="1806489"/>
      </dsp:txXfrm>
    </dsp:sp>
    <dsp:sp modelId="{E25E2C7C-CF8C-FA49-A4AA-E90064661ACF}">
      <dsp:nvSpPr>
        <dsp:cNvPr id="0" name=""/>
        <dsp:cNvSpPr/>
      </dsp:nvSpPr>
      <dsp:spPr>
        <a:xfrm>
          <a:off x="809096" y="2434997"/>
          <a:ext cx="2193119" cy="1880698"/>
        </a:xfrm>
        <a:prstGeom prst="downArrow">
          <a:avLst/>
        </a:prstGeom>
        <a:solidFill>
          <a:schemeClr val="accent5">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sp>
    <dsp:sp modelId="{DB09E3E5-F031-E245-BF1A-EE60BFD352E3}">
      <dsp:nvSpPr>
        <dsp:cNvPr id="0" name=""/>
        <dsp:cNvSpPr/>
      </dsp:nvSpPr>
      <dsp:spPr>
        <a:xfrm>
          <a:off x="3307352" y="2224516"/>
          <a:ext cx="6963462" cy="2151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latin typeface="Times New Roman" panose="02020603050405020304" pitchFamily="18" charset="0"/>
              <a:ea typeface="黑体" panose="02010609060101010101" pitchFamily="49" charset="-122"/>
              <a:cs typeface="Times New Roman" panose="02020603050405020304" pitchFamily="18" charset="0"/>
            </a:rPr>
            <a:t>局限：</a:t>
          </a:r>
          <a:endParaRPr lang="en-US" sz="2400" b="0" kern="1200" dirty="0">
            <a:latin typeface="Times New Roman" panose="02020603050405020304" pitchFamily="18" charset="0"/>
            <a:ea typeface="黑体" panose="02010609060101010101" pitchFamily="49" charset="-122"/>
            <a:cs typeface="Times New Roman" panose="02020603050405020304" pitchFamily="18" charset="0"/>
          </a:endParaRPr>
        </a:p>
        <a:p>
          <a:pPr marL="171450" lvl="1" indent="-171450" algn="l" defTabSz="800100" rtl="0">
            <a:lnSpc>
              <a:spcPct val="90000"/>
            </a:lnSpc>
            <a:spcBef>
              <a:spcPct val="0"/>
            </a:spcBef>
            <a:spcAft>
              <a:spcPct val="15000"/>
            </a:spcAft>
            <a:buChar char="•"/>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无法抵御绕过防火墙的攻击 </a:t>
          </a:r>
          <a:endParaRPr lang="en-US" sz="1800" b="0" kern="1200" dirty="0">
            <a:latin typeface="Times New Roman" panose="02020603050405020304" pitchFamily="18" charset="0"/>
            <a:ea typeface="黑体" panose="02010609060101010101" pitchFamily="49" charset="-122"/>
            <a:cs typeface="Times New Roman" panose="02020603050405020304" pitchFamily="18" charset="0"/>
          </a:endParaRPr>
        </a:p>
        <a:p>
          <a:pPr marL="171450" lvl="1" indent="-171450" algn="l" defTabSz="800100" rtl="0">
            <a:lnSpc>
              <a:spcPct val="90000"/>
            </a:lnSpc>
            <a:spcBef>
              <a:spcPct val="0"/>
            </a:spcBef>
            <a:spcAft>
              <a:spcPct val="15000"/>
            </a:spcAft>
            <a:buChar char="•"/>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可能无法完全抵御内部威胁 </a:t>
          </a:r>
        </a:p>
        <a:p>
          <a:pPr marL="171450" lvl="1" indent="-171450" algn="l" defTabSz="800100" rtl="0">
            <a:lnSpc>
              <a:spcPct val="90000"/>
            </a:lnSpc>
            <a:spcBef>
              <a:spcPct val="0"/>
            </a:spcBef>
            <a:spcAft>
              <a:spcPct val="15000"/>
            </a:spcAft>
            <a:buChar char="•"/>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不正确的安全无线局域网可以从组织外部访问 </a:t>
          </a:r>
        </a:p>
        <a:p>
          <a:pPr marL="171450" lvl="1" indent="-171450" algn="l" defTabSz="800100" rtl="0">
            <a:lnSpc>
              <a:spcPct val="90000"/>
            </a:lnSpc>
            <a:spcBef>
              <a:spcPct val="0"/>
            </a:spcBef>
            <a:spcAft>
              <a:spcPct val="15000"/>
            </a:spcAft>
            <a:buChar char="•"/>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笔记本电脑、</a:t>
          </a:r>
          <a:r>
            <a:rPr lang="en-US" altLang="en-US" sz="1800" b="0" kern="1200" dirty="0">
              <a:latin typeface="Times New Roman" panose="02020603050405020304" pitchFamily="18" charset="0"/>
              <a:ea typeface="黑体" panose="02010609060101010101" pitchFamily="49" charset="-122"/>
              <a:cs typeface="Times New Roman" panose="02020603050405020304" pitchFamily="18" charset="0"/>
            </a:rPr>
            <a:t>PDA</a:t>
          </a: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或便携式存储设备可能在公司网络之外受到感染，然后在公司内部使用</a:t>
          </a:r>
        </a:p>
      </dsp:txBody>
      <dsp:txXfrm>
        <a:off x="3307352" y="2224516"/>
        <a:ext cx="6963462" cy="21516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94E973-0463-3F47-82D1-505F7E3AE315}">
      <dsp:nvSpPr>
        <dsp:cNvPr id="0" name=""/>
        <dsp:cNvSpPr/>
      </dsp:nvSpPr>
      <dsp:spPr>
        <a:xfrm>
          <a:off x="0" y="81712"/>
          <a:ext cx="2334953" cy="1925452"/>
        </a:xfrm>
        <a:prstGeom prst="upArrow">
          <a:avLst/>
        </a:prstGeom>
        <a:solidFill>
          <a:schemeClr val="accent5">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sp>
    <dsp:sp modelId="{3BD196A2-31F0-4C4B-81E7-1FDB6BBAB15E}">
      <dsp:nvSpPr>
        <dsp:cNvPr id="0" name=""/>
        <dsp:cNvSpPr/>
      </dsp:nvSpPr>
      <dsp:spPr>
        <a:xfrm>
          <a:off x="2611073" y="450648"/>
          <a:ext cx="6489726" cy="1280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latin typeface="黑体" panose="02010609060101010101" pitchFamily="49" charset="-122"/>
              <a:ea typeface="黑体" panose="02010609060101010101" pitchFamily="49" charset="-122"/>
            </a:rPr>
            <a:t>优点：</a:t>
          </a:r>
          <a:endParaRPr lang="en-US" sz="2400" b="0" kern="1200" dirty="0">
            <a:latin typeface="黑体" panose="02010609060101010101" pitchFamily="49" charset="-122"/>
            <a:ea typeface="黑体" panose="02010609060101010101" pitchFamily="49" charset="-122"/>
          </a:endParaRPr>
        </a:p>
        <a:p>
          <a:pPr marL="171450" lvl="1" indent="-171450" algn="l" defTabSz="800100" rtl="0">
            <a:lnSpc>
              <a:spcPct val="90000"/>
            </a:lnSpc>
            <a:spcBef>
              <a:spcPct val="0"/>
            </a:spcBef>
            <a:spcAft>
              <a:spcPct val="15000"/>
            </a:spcAft>
            <a:buChar char="•"/>
          </a:pPr>
          <a:r>
            <a:rPr lang="zh-CN" altLang="en-US" sz="1800" b="0" kern="1200" dirty="0">
              <a:latin typeface="黑体" panose="02010609060101010101" pitchFamily="49" charset="-122"/>
              <a:ea typeface="黑体" panose="02010609060101010101" pitchFamily="49" charset="-122"/>
            </a:rPr>
            <a:t>简单</a:t>
          </a:r>
          <a:endParaRPr lang="en-US" sz="1800" b="0" kern="1200" dirty="0">
            <a:latin typeface="黑体" panose="02010609060101010101" pitchFamily="49" charset="-122"/>
            <a:ea typeface="黑体" panose="02010609060101010101" pitchFamily="49" charset="-122"/>
          </a:endParaRPr>
        </a:p>
        <a:p>
          <a:pPr marL="171450" lvl="1" indent="-171450" algn="l" defTabSz="800100" rtl="0">
            <a:lnSpc>
              <a:spcPct val="90000"/>
            </a:lnSpc>
            <a:spcBef>
              <a:spcPct val="0"/>
            </a:spcBef>
            <a:spcAft>
              <a:spcPct val="15000"/>
            </a:spcAft>
            <a:buChar char="•"/>
          </a:pPr>
          <a:r>
            <a:rPr lang="zh-CN" altLang="en-US" sz="1800" b="0" kern="1200" dirty="0">
              <a:latin typeface="黑体" panose="02010609060101010101" pitchFamily="49" charset="-122"/>
              <a:ea typeface="黑体" panose="02010609060101010101" pitchFamily="49" charset="-122"/>
            </a:rPr>
            <a:t>通常对用户是透明的，且具有很快的处理速度</a:t>
          </a:r>
          <a:endParaRPr lang="en-US" sz="1800" b="0" kern="1200" dirty="0">
            <a:latin typeface="黑体" panose="02010609060101010101" pitchFamily="49" charset="-122"/>
            <a:ea typeface="黑体" panose="02010609060101010101" pitchFamily="49" charset="-122"/>
          </a:endParaRPr>
        </a:p>
      </dsp:txBody>
      <dsp:txXfrm>
        <a:off x="2611073" y="450648"/>
        <a:ext cx="6489726" cy="1280400"/>
      </dsp:txXfrm>
    </dsp:sp>
    <dsp:sp modelId="{E25E2C7C-CF8C-FA49-A4AA-E90064661ACF}">
      <dsp:nvSpPr>
        <dsp:cNvPr id="0" name=""/>
        <dsp:cNvSpPr/>
      </dsp:nvSpPr>
      <dsp:spPr>
        <a:xfrm>
          <a:off x="809096" y="2434997"/>
          <a:ext cx="2193119" cy="1880698"/>
        </a:xfrm>
        <a:prstGeom prst="downArrow">
          <a:avLst/>
        </a:prstGeom>
        <a:solidFill>
          <a:schemeClr val="accent5">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sp>
    <dsp:sp modelId="{DB09E3E5-F031-E245-BF1A-EE60BFD352E3}">
      <dsp:nvSpPr>
        <dsp:cNvPr id="0" name=""/>
        <dsp:cNvSpPr/>
      </dsp:nvSpPr>
      <dsp:spPr>
        <a:xfrm>
          <a:off x="3262970" y="2042103"/>
          <a:ext cx="6963462" cy="2151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latin typeface="Times New Roman" panose="02020603050405020304" pitchFamily="18" charset="0"/>
              <a:ea typeface="黑体" panose="02010609060101010101" pitchFamily="49" charset="-122"/>
              <a:cs typeface="Times New Roman" panose="02020603050405020304" pitchFamily="18" charset="0"/>
            </a:rPr>
            <a:t>弱点：</a:t>
          </a:r>
          <a:endParaRPr lang="en-US" sz="2400" b="0" kern="1200" dirty="0">
            <a:latin typeface="Times New Roman" panose="02020603050405020304" pitchFamily="18" charset="0"/>
            <a:ea typeface="黑体" panose="02010609060101010101" pitchFamily="49" charset="-122"/>
            <a:cs typeface="Times New Roman" panose="02020603050405020304" pitchFamily="18" charset="0"/>
          </a:endParaRPr>
        </a:p>
        <a:p>
          <a:pPr marL="171450" lvl="1" indent="-171450" algn="l" defTabSz="800100" rtl="0">
            <a:lnSpc>
              <a:spcPct val="90000"/>
            </a:lnSpc>
            <a:spcBef>
              <a:spcPct val="0"/>
            </a:spcBef>
            <a:spcAft>
              <a:spcPct val="15000"/>
            </a:spcAft>
            <a:buChar char="•"/>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无法阻止利用应用程序特定漏洞或功能的攻击 </a:t>
          </a:r>
          <a:endParaRPr lang="en-US" sz="1800" b="0" kern="1200" dirty="0">
            <a:latin typeface="Times New Roman" panose="02020603050405020304" pitchFamily="18" charset="0"/>
            <a:ea typeface="黑体" panose="02010609060101010101" pitchFamily="49" charset="-122"/>
            <a:cs typeface="Times New Roman" panose="02020603050405020304" pitchFamily="18" charset="0"/>
          </a:endParaRPr>
        </a:p>
        <a:p>
          <a:pPr marL="171450" lvl="1" indent="-171450" algn="l" defTabSz="800100" rtl="0">
            <a:lnSpc>
              <a:spcPct val="90000"/>
            </a:lnSpc>
            <a:spcBef>
              <a:spcPct val="0"/>
            </a:spcBef>
            <a:spcAft>
              <a:spcPct val="15000"/>
            </a:spcAft>
            <a:buChar char="•"/>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有限的日志功能 </a:t>
          </a:r>
        </a:p>
        <a:p>
          <a:pPr marL="171450" lvl="1" indent="-171450" algn="l" defTabSz="800100" rtl="0">
            <a:lnSpc>
              <a:spcPct val="90000"/>
            </a:lnSpc>
            <a:spcBef>
              <a:spcPct val="0"/>
            </a:spcBef>
            <a:spcAft>
              <a:spcPct val="15000"/>
            </a:spcAft>
            <a:buChar char="•"/>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不支持高级用户认证 </a:t>
          </a:r>
        </a:p>
        <a:p>
          <a:pPr marL="171450" lvl="1" indent="-171450" algn="l" defTabSz="800100" rtl="0">
            <a:lnSpc>
              <a:spcPct val="90000"/>
            </a:lnSpc>
            <a:spcBef>
              <a:spcPct val="0"/>
            </a:spcBef>
            <a:spcAft>
              <a:spcPct val="15000"/>
            </a:spcAft>
            <a:buChar char="•"/>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易受</a:t>
          </a:r>
          <a:r>
            <a:rPr lang="en-US" altLang="en-US" sz="1800" b="0" kern="1200" dirty="0">
              <a:latin typeface="Times New Roman" panose="02020603050405020304" pitchFamily="18" charset="0"/>
              <a:ea typeface="黑体" panose="02010609060101010101" pitchFamily="49" charset="-122"/>
              <a:cs typeface="Times New Roman" panose="02020603050405020304" pitchFamily="18" charset="0"/>
            </a:rPr>
            <a:t>TCP/IP</a:t>
          </a: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协议漏洞攻击 </a:t>
          </a:r>
        </a:p>
        <a:p>
          <a:pPr marL="171450" lvl="1" indent="-171450" algn="l" defTabSz="800100" rtl="0">
            <a:lnSpc>
              <a:spcPct val="90000"/>
            </a:lnSpc>
            <a:spcBef>
              <a:spcPct val="0"/>
            </a:spcBef>
            <a:spcAft>
              <a:spcPct val="15000"/>
            </a:spcAft>
            <a:buChar char="•"/>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配置不当会导致破坏 </a:t>
          </a:r>
        </a:p>
      </dsp:txBody>
      <dsp:txXfrm>
        <a:off x="3262970" y="2042103"/>
        <a:ext cx="6963462" cy="21516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9F239-1996-46A7-8A58-56E589EF32EA}">
      <dsp:nvSpPr>
        <dsp:cNvPr id="0" name=""/>
        <dsp:cNvSpPr/>
      </dsp:nvSpPr>
      <dsp:spPr>
        <a:xfrm rot="5400000">
          <a:off x="6085344" y="-3967015"/>
          <a:ext cx="478990" cy="8445929"/>
        </a:xfrm>
        <a:prstGeom prst="round2SameRect">
          <a:avLst/>
        </a:prstGeom>
        <a:no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latin typeface="Times New Roman" panose="02020603050405020304" pitchFamily="18" charset="0"/>
              <a:ea typeface="黑体" panose="02010609060101010101" pitchFamily="49" charset="-122"/>
              <a:cs typeface="Times New Roman" panose="02020603050405020304" pitchFamily="18" charset="0"/>
            </a:rPr>
            <a:t>包括个人防火墙软件和服务器上的防火墙软件 </a:t>
          </a:r>
          <a:endParaRPr lang="zh-CN" sz="180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rot="-5400000">
        <a:off x="2101875" y="39836"/>
        <a:ext cx="8422547" cy="432226"/>
      </dsp:txXfrm>
    </dsp:sp>
    <dsp:sp modelId="{175992FB-81F3-4A25-88FC-452003878905}">
      <dsp:nvSpPr>
        <dsp:cNvPr id="0" name=""/>
        <dsp:cNvSpPr/>
      </dsp:nvSpPr>
      <dsp:spPr>
        <a:xfrm>
          <a:off x="868" y="318"/>
          <a:ext cx="2101006" cy="511261"/>
        </a:xfrm>
        <a:prstGeom prst="round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主机驻留防火墙</a:t>
          </a:r>
          <a:endParaRPr lang="zh-CN" sz="18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25826" y="25276"/>
        <a:ext cx="2051090" cy="461345"/>
      </dsp:txXfrm>
    </dsp:sp>
    <dsp:sp modelId="{4966394E-D386-4F93-ADA6-049D4F320929}">
      <dsp:nvSpPr>
        <dsp:cNvPr id="0" name=""/>
        <dsp:cNvSpPr/>
      </dsp:nvSpPr>
      <dsp:spPr>
        <a:xfrm rot="5400000">
          <a:off x="6085344" y="-3430190"/>
          <a:ext cx="478990" cy="8445929"/>
        </a:xfrm>
        <a:prstGeom prst="round2SameRect">
          <a:avLst/>
        </a:prstGeom>
        <a:no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latin typeface="Times New Roman" panose="02020603050405020304" pitchFamily="18" charset="0"/>
              <a:ea typeface="黑体" panose="02010609060101010101" pitchFamily="49" charset="-122"/>
              <a:cs typeface="Times New Roman" panose="02020603050405020304" pitchFamily="18" charset="0"/>
            </a:rPr>
            <a:t>具有无状态或全包过滤的内部和外部网络之间的单一路由器 </a:t>
          </a:r>
        </a:p>
      </dsp:txBody>
      <dsp:txXfrm rot="-5400000">
        <a:off x="2101875" y="576661"/>
        <a:ext cx="8422547" cy="432226"/>
      </dsp:txXfrm>
    </dsp:sp>
    <dsp:sp modelId="{667CFA78-8B6F-4413-824F-60BF28CD45C1}">
      <dsp:nvSpPr>
        <dsp:cNvPr id="0" name=""/>
        <dsp:cNvSpPr/>
      </dsp:nvSpPr>
      <dsp:spPr>
        <a:xfrm>
          <a:off x="868" y="537143"/>
          <a:ext cx="2101006" cy="511261"/>
        </a:xfrm>
        <a:prstGeom prst="round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屏蔽路由器</a:t>
          </a:r>
        </a:p>
      </dsp:txBody>
      <dsp:txXfrm>
        <a:off x="25826" y="562101"/>
        <a:ext cx="2051090" cy="461345"/>
      </dsp:txXfrm>
    </dsp:sp>
    <dsp:sp modelId="{374D6B65-211E-40C6-8CC1-8BA00F787AD5}">
      <dsp:nvSpPr>
        <dsp:cNvPr id="0" name=""/>
        <dsp:cNvSpPr/>
      </dsp:nvSpPr>
      <dsp:spPr>
        <a:xfrm rot="5400000">
          <a:off x="6089167" y="-2897183"/>
          <a:ext cx="478990" cy="8453564"/>
        </a:xfrm>
        <a:prstGeom prst="round2SameRect">
          <a:avLst/>
        </a:prstGeom>
        <a:no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latin typeface="Times New Roman" panose="02020603050405020304" pitchFamily="18" charset="0"/>
              <a:ea typeface="黑体" panose="02010609060101010101" pitchFamily="49" charset="-122"/>
              <a:cs typeface="Times New Roman" panose="02020603050405020304" pitchFamily="18" charset="0"/>
            </a:rPr>
            <a:t>内部和外部路由器之间的单一防火墙设备 </a:t>
          </a:r>
        </a:p>
      </dsp:txBody>
      <dsp:txXfrm rot="-5400000">
        <a:off x="2101880" y="1113486"/>
        <a:ext cx="8430182" cy="432226"/>
      </dsp:txXfrm>
    </dsp:sp>
    <dsp:sp modelId="{2C63AE22-8821-4D17-9C2E-6B283F89B2AC}">
      <dsp:nvSpPr>
        <dsp:cNvPr id="0" name=""/>
        <dsp:cNvSpPr/>
      </dsp:nvSpPr>
      <dsp:spPr>
        <a:xfrm>
          <a:off x="868" y="1073967"/>
          <a:ext cx="2101012" cy="511261"/>
        </a:xfrm>
        <a:prstGeom prst="round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独立内嵌堡垒主机</a:t>
          </a:r>
        </a:p>
      </dsp:txBody>
      <dsp:txXfrm>
        <a:off x="25826" y="1098925"/>
        <a:ext cx="2051096" cy="461345"/>
      </dsp:txXfrm>
    </dsp:sp>
    <dsp:sp modelId="{C6B9BA13-2F3A-4C53-B780-9B8C425967DE}">
      <dsp:nvSpPr>
        <dsp:cNvPr id="0" name=""/>
        <dsp:cNvSpPr/>
      </dsp:nvSpPr>
      <dsp:spPr>
        <a:xfrm rot="5400000">
          <a:off x="6086530" y="-2357738"/>
          <a:ext cx="478990" cy="8448322"/>
        </a:xfrm>
        <a:prstGeom prst="round2SameRect">
          <a:avLst/>
        </a:prstGeom>
        <a:no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latin typeface="Times New Roman" panose="02020603050405020304" pitchFamily="18" charset="0"/>
              <a:ea typeface="黑体" panose="02010609060101010101" pitchFamily="49" charset="-122"/>
              <a:cs typeface="Times New Roman" panose="02020603050405020304" pitchFamily="18" charset="0"/>
            </a:rPr>
            <a:t>在位于外部可见服务器的</a:t>
          </a:r>
          <a:r>
            <a:rPr lang="en-US" altLang="en-US" sz="1800" kern="1200" dirty="0">
              <a:latin typeface="Times New Roman" panose="02020603050405020304" pitchFamily="18" charset="0"/>
              <a:ea typeface="黑体" panose="02010609060101010101" pitchFamily="49" charset="-122"/>
              <a:cs typeface="Times New Roman" panose="02020603050405020304" pitchFamily="18" charset="0"/>
            </a:rPr>
            <a:t>DMZ</a:t>
          </a:r>
          <a:r>
            <a:rPr lang="zh-CN" altLang="en-US" sz="1800" kern="1200" dirty="0">
              <a:latin typeface="Times New Roman" panose="02020603050405020304" pitchFamily="18" charset="0"/>
              <a:ea typeface="黑体" panose="02010609060101010101" pitchFamily="49" charset="-122"/>
              <a:cs typeface="Times New Roman" panose="02020603050405020304" pitchFamily="18" charset="0"/>
            </a:rPr>
            <a:t>的堡垒上有第三个网络接口 </a:t>
          </a:r>
        </a:p>
      </dsp:txBody>
      <dsp:txXfrm rot="-5400000">
        <a:off x="2101864" y="1650310"/>
        <a:ext cx="8424940" cy="432226"/>
      </dsp:txXfrm>
    </dsp:sp>
    <dsp:sp modelId="{F01FCA5B-A440-4BE2-B4E4-B44CCBEA6F04}">
      <dsp:nvSpPr>
        <dsp:cNvPr id="0" name=""/>
        <dsp:cNvSpPr/>
      </dsp:nvSpPr>
      <dsp:spPr>
        <a:xfrm>
          <a:off x="868" y="1610792"/>
          <a:ext cx="2100995" cy="511261"/>
        </a:xfrm>
        <a:prstGeom prst="round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独立</a:t>
          </a:r>
          <a:r>
            <a:rPr lang="en-US" altLang="zh-CN" sz="18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T</a:t>
          </a:r>
          <a:r>
            <a:rPr lang="zh-CN" altLang="en-US" sz="18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型堡垒主机</a:t>
          </a:r>
          <a:endParaRPr lang="zh-CN" sz="18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25826" y="1635750"/>
        <a:ext cx="2051079" cy="461345"/>
      </dsp:txXfrm>
    </dsp:sp>
    <dsp:sp modelId="{C97EA34D-2B20-4A2E-B89E-F0B07DDC75FD}">
      <dsp:nvSpPr>
        <dsp:cNvPr id="0" name=""/>
        <dsp:cNvSpPr/>
      </dsp:nvSpPr>
      <dsp:spPr>
        <a:xfrm rot="5400000">
          <a:off x="6089167" y="-1823534"/>
          <a:ext cx="478990" cy="8453564"/>
        </a:xfrm>
        <a:prstGeom prst="round2SameRect">
          <a:avLst/>
        </a:prstGeom>
        <a:no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altLang="en-US" sz="1800" kern="1200" dirty="0">
              <a:latin typeface="Times New Roman" panose="02020603050405020304" pitchFamily="18" charset="0"/>
              <a:ea typeface="黑体" panose="02010609060101010101" pitchFamily="49" charset="-122"/>
              <a:cs typeface="Times New Roman" panose="02020603050405020304" pitchFamily="18" charset="0"/>
            </a:rPr>
            <a:t>DMZ</a:t>
          </a:r>
          <a:r>
            <a:rPr lang="zh-CN" altLang="en-US" sz="1800" kern="1200" dirty="0">
              <a:latin typeface="Times New Roman" panose="02020603050405020304" pitchFamily="18" charset="0"/>
              <a:ea typeface="黑体" panose="02010609060101010101" pitchFamily="49" charset="-122"/>
              <a:cs typeface="Times New Roman" panose="02020603050405020304" pitchFamily="18" charset="0"/>
            </a:rPr>
            <a:t>夹在堡垒防火墙之间</a:t>
          </a:r>
        </a:p>
      </dsp:txBody>
      <dsp:txXfrm rot="-5400000">
        <a:off x="2101880" y="2187135"/>
        <a:ext cx="8430182" cy="432226"/>
      </dsp:txXfrm>
    </dsp:sp>
    <dsp:sp modelId="{9B57FBF9-F0AC-4860-AC2E-3851A0AAAD02}">
      <dsp:nvSpPr>
        <dsp:cNvPr id="0" name=""/>
        <dsp:cNvSpPr/>
      </dsp:nvSpPr>
      <dsp:spPr>
        <a:xfrm>
          <a:off x="868" y="2147616"/>
          <a:ext cx="2101012" cy="511261"/>
        </a:xfrm>
        <a:prstGeom prst="round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双内嵌堡垒主机</a:t>
          </a:r>
          <a:endParaRPr lang="zh-CN" sz="18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25826" y="2172574"/>
        <a:ext cx="2051096" cy="461345"/>
      </dsp:txXfrm>
    </dsp:sp>
    <dsp:sp modelId="{57A2D72E-A1EE-4B0D-AF37-8903BE0D3BC2}">
      <dsp:nvSpPr>
        <dsp:cNvPr id="0" name=""/>
        <dsp:cNvSpPr/>
      </dsp:nvSpPr>
      <dsp:spPr>
        <a:xfrm rot="5400000">
          <a:off x="6086530" y="-1284089"/>
          <a:ext cx="478990" cy="8448322"/>
        </a:xfrm>
        <a:prstGeom prst="round2SameRect">
          <a:avLst/>
        </a:prstGeom>
        <a:no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altLang="zh-CN" sz="1800" kern="1200" dirty="0">
              <a:latin typeface="Times New Roman" panose="02020603050405020304" pitchFamily="18" charset="0"/>
              <a:ea typeface="黑体" panose="02010609060101010101" pitchFamily="49" charset="-122"/>
              <a:cs typeface="Times New Roman" panose="02020603050405020304" pitchFamily="18" charset="0"/>
            </a:rPr>
            <a:t>DMZ</a:t>
          </a:r>
          <a:r>
            <a:rPr lang="zh-CN" altLang="en-US" sz="1800" kern="1200" dirty="0">
              <a:latin typeface="Times New Roman" panose="02020603050405020304" pitchFamily="18" charset="0"/>
              <a:ea typeface="黑体" panose="02010609060101010101" pitchFamily="49" charset="-122"/>
              <a:cs typeface="Times New Roman" panose="02020603050405020304" pitchFamily="18" charset="0"/>
            </a:rPr>
            <a:t>位于堡垒防火墙的一个单独的网络接口上 </a:t>
          </a:r>
          <a:endParaRPr lang="zh-CN" sz="180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rot="-5400000">
        <a:off x="2101864" y="2723959"/>
        <a:ext cx="8424940" cy="432226"/>
      </dsp:txXfrm>
    </dsp:sp>
    <dsp:sp modelId="{71477888-D753-4C40-8CA5-15C36455FF61}">
      <dsp:nvSpPr>
        <dsp:cNvPr id="0" name=""/>
        <dsp:cNvSpPr/>
      </dsp:nvSpPr>
      <dsp:spPr>
        <a:xfrm>
          <a:off x="868" y="2684441"/>
          <a:ext cx="2100995" cy="511261"/>
        </a:xfrm>
        <a:prstGeom prst="round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双</a:t>
          </a:r>
          <a:r>
            <a:rPr lang="en-US" altLang="zh-CN" sz="18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T</a:t>
          </a:r>
          <a:r>
            <a:rPr lang="zh-CN" altLang="en-US" sz="18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型堡垒主机</a:t>
          </a:r>
          <a:endParaRPr lang="zh-CN" sz="18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25826" y="2709399"/>
        <a:ext cx="2051079" cy="461345"/>
      </dsp:txXfrm>
    </dsp:sp>
    <dsp:sp modelId="{10D82496-6655-4C93-B8D9-817E575DE728}">
      <dsp:nvSpPr>
        <dsp:cNvPr id="0" name=""/>
        <dsp:cNvSpPr/>
      </dsp:nvSpPr>
      <dsp:spPr>
        <a:xfrm rot="5400000">
          <a:off x="6086530" y="-747264"/>
          <a:ext cx="478990" cy="8448322"/>
        </a:xfrm>
        <a:prstGeom prst="round2SameRect">
          <a:avLst/>
        </a:prstGeom>
        <a:no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latin typeface="Times New Roman" panose="02020603050405020304" pitchFamily="18" charset="0"/>
              <a:ea typeface="黑体" panose="02010609060101010101" pitchFamily="49" charset="-122"/>
              <a:cs typeface="Times New Roman" panose="02020603050405020304" pitchFamily="18" charset="0"/>
            </a:rPr>
            <a:t>用于大型企业和政府组织 </a:t>
          </a:r>
        </a:p>
      </dsp:txBody>
      <dsp:txXfrm rot="-5400000">
        <a:off x="2101864" y="3260784"/>
        <a:ext cx="8424940" cy="432226"/>
      </dsp:txXfrm>
    </dsp:sp>
    <dsp:sp modelId="{97301498-2C7F-4418-89E9-E16C7CA0B74D}">
      <dsp:nvSpPr>
        <dsp:cNvPr id="0" name=""/>
        <dsp:cNvSpPr/>
      </dsp:nvSpPr>
      <dsp:spPr>
        <a:xfrm>
          <a:off x="868" y="3221265"/>
          <a:ext cx="2100995" cy="511261"/>
        </a:xfrm>
        <a:prstGeom prst="round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分布式防火墙配置</a:t>
          </a:r>
        </a:p>
      </dsp:txBody>
      <dsp:txXfrm>
        <a:off x="25826" y="3246223"/>
        <a:ext cx="2051079" cy="4613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9F239-1996-46A7-8A58-56E589EF32EA}">
      <dsp:nvSpPr>
        <dsp:cNvPr id="0" name=""/>
        <dsp:cNvSpPr/>
      </dsp:nvSpPr>
      <dsp:spPr>
        <a:xfrm rot="5400000">
          <a:off x="4195519" y="-2753951"/>
          <a:ext cx="944308" cy="6454820"/>
        </a:xfrm>
        <a:prstGeom prst="round2SameRect">
          <a:avLst/>
        </a:prstGeom>
        <a:no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altLang="en-US" sz="1800" kern="1200" dirty="0">
              <a:latin typeface="Times New Roman" panose="02020603050405020304" pitchFamily="18" charset="0"/>
              <a:ea typeface="黑体" panose="02010609060101010101" pitchFamily="49" charset="-122"/>
              <a:cs typeface="Times New Roman" panose="02020603050405020304" pitchFamily="18" charset="0"/>
            </a:rPr>
            <a:t>Snort</a:t>
          </a:r>
          <a:r>
            <a:rPr lang="zh-CN" altLang="en-US" sz="1800" kern="1200" dirty="0">
              <a:latin typeface="Times New Roman" panose="02020603050405020304" pitchFamily="18" charset="0"/>
              <a:ea typeface="黑体" panose="02010609060101010101" pitchFamily="49" charset="-122"/>
              <a:cs typeface="Times New Roman" panose="02020603050405020304" pitchFamily="18" charset="0"/>
            </a:rPr>
            <a:t>根据规则中定义的选项拒绝包，并记录结果 </a:t>
          </a:r>
          <a:endParaRPr lang="zh-CN" sz="180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rot="-5400000">
        <a:off x="1440264" y="47401"/>
        <a:ext cx="6408723" cy="852114"/>
      </dsp:txXfrm>
    </dsp:sp>
    <dsp:sp modelId="{175992FB-81F3-4A25-88FC-452003878905}">
      <dsp:nvSpPr>
        <dsp:cNvPr id="0" name=""/>
        <dsp:cNvSpPr/>
      </dsp:nvSpPr>
      <dsp:spPr>
        <a:xfrm>
          <a:off x="261" y="119434"/>
          <a:ext cx="1440002" cy="720003"/>
        </a:xfrm>
        <a:prstGeom prst="round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丢弃</a:t>
          </a:r>
          <a:endParaRPr lang="zh-CN" sz="18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35409" y="154582"/>
        <a:ext cx="1369706" cy="649707"/>
      </dsp:txXfrm>
    </dsp:sp>
    <dsp:sp modelId="{4966394E-D386-4F93-ADA6-049D4F320929}">
      <dsp:nvSpPr>
        <dsp:cNvPr id="0" name=""/>
        <dsp:cNvSpPr/>
      </dsp:nvSpPr>
      <dsp:spPr>
        <a:xfrm rot="5400000">
          <a:off x="4195519" y="-1759246"/>
          <a:ext cx="944308" cy="6454820"/>
        </a:xfrm>
        <a:prstGeom prst="round2SameRect">
          <a:avLst/>
        </a:prstGeom>
        <a:no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latin typeface="Times New Roman" panose="02020603050405020304" pitchFamily="18" charset="0"/>
              <a:ea typeface="黑体" panose="02010609060101010101" pitchFamily="49" charset="-122"/>
              <a:cs typeface="Times New Roman" panose="02020603050405020304" pitchFamily="18" charset="0"/>
            </a:rPr>
            <a:t>报文被拒绝，记录结果并返回错误消息 </a:t>
          </a:r>
        </a:p>
      </dsp:txBody>
      <dsp:txXfrm rot="-5400000">
        <a:off x="1440264" y="1042106"/>
        <a:ext cx="6408723" cy="852114"/>
      </dsp:txXfrm>
    </dsp:sp>
    <dsp:sp modelId="{667CFA78-8B6F-4413-824F-60BF28CD45C1}">
      <dsp:nvSpPr>
        <dsp:cNvPr id="0" name=""/>
        <dsp:cNvSpPr/>
      </dsp:nvSpPr>
      <dsp:spPr>
        <a:xfrm>
          <a:off x="261" y="1108161"/>
          <a:ext cx="1440002" cy="720003"/>
        </a:xfrm>
        <a:prstGeom prst="round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拒绝</a:t>
          </a:r>
        </a:p>
      </dsp:txBody>
      <dsp:txXfrm>
        <a:off x="35409" y="1143309"/>
        <a:ext cx="1369706" cy="649707"/>
      </dsp:txXfrm>
    </dsp:sp>
    <dsp:sp modelId="{374D6B65-211E-40C6-8CC1-8BA00F787AD5}">
      <dsp:nvSpPr>
        <dsp:cNvPr id="0" name=""/>
        <dsp:cNvSpPr/>
      </dsp:nvSpPr>
      <dsp:spPr>
        <a:xfrm rot="5400000">
          <a:off x="4194469" y="-763501"/>
          <a:ext cx="944308" cy="6452739"/>
        </a:xfrm>
        <a:prstGeom prst="round2SameRect">
          <a:avLst/>
        </a:prstGeom>
        <a:no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latin typeface="Times New Roman" panose="02020603050405020304" pitchFamily="18" charset="0"/>
              <a:ea typeface="黑体" panose="02010609060101010101" pitchFamily="49" charset="-122"/>
              <a:cs typeface="Times New Roman" panose="02020603050405020304" pitchFamily="18" charset="0"/>
            </a:rPr>
            <a:t>报文被拒绝但不记录日志</a:t>
          </a:r>
        </a:p>
      </dsp:txBody>
      <dsp:txXfrm rot="-5400000">
        <a:off x="1440254" y="2036811"/>
        <a:ext cx="6406642" cy="852114"/>
      </dsp:txXfrm>
    </dsp:sp>
    <dsp:sp modelId="{2C63AE22-8821-4D17-9C2E-6B283F89B2AC}">
      <dsp:nvSpPr>
        <dsp:cNvPr id="0" name=""/>
        <dsp:cNvSpPr/>
      </dsp:nvSpPr>
      <dsp:spPr>
        <a:xfrm>
          <a:off x="261" y="2102866"/>
          <a:ext cx="1439992" cy="720003"/>
        </a:xfrm>
        <a:prstGeom prst="round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简单丢弃</a:t>
          </a:r>
        </a:p>
      </dsp:txBody>
      <dsp:txXfrm>
        <a:off x="35409" y="2138014"/>
        <a:ext cx="1369696" cy="649707"/>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CE53EA-C544-46AB-A3CA-1B6560CBA273}" type="datetimeFigureOut">
              <a:rPr lang="zh-CN" altLang="en-US" smtClean="0"/>
              <a:t>2022/9/14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BA04B8-9F5E-4BF6-BDD6-D58FF5834A00}" type="slidenum">
              <a:rPr lang="zh-CN" altLang="en-US" smtClean="0"/>
              <a:t>‹#›</a:t>
            </a:fld>
            <a:endParaRPr lang="zh-CN" altLang="en-US"/>
          </a:p>
        </p:txBody>
      </p:sp>
    </p:spTree>
    <p:extLst>
      <p:ext uri="{BB962C8B-B14F-4D97-AF65-F5344CB8AC3E}">
        <p14:creationId xmlns:p14="http://schemas.microsoft.com/office/powerpoint/2010/main" val="166859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1</a:t>
            </a:fld>
            <a:endParaRPr lang="zh-CN" altLang="en-US"/>
          </a:p>
        </p:txBody>
      </p:sp>
    </p:spTree>
    <p:extLst>
      <p:ext uri="{BB962C8B-B14F-4D97-AF65-F5344CB8AC3E}">
        <p14:creationId xmlns:p14="http://schemas.microsoft.com/office/powerpoint/2010/main" val="4266715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10</a:t>
            </a:fld>
            <a:endParaRPr lang="zh-CN" altLang="en-US"/>
          </a:p>
        </p:txBody>
      </p:sp>
    </p:spTree>
    <p:extLst>
      <p:ext uri="{BB962C8B-B14F-4D97-AF65-F5344CB8AC3E}">
        <p14:creationId xmlns:p14="http://schemas.microsoft.com/office/powerpoint/2010/main" val="3824099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11</a:t>
            </a:fld>
            <a:endParaRPr lang="zh-CN" altLang="en-US" sz="1200"/>
          </a:p>
        </p:txBody>
      </p:sp>
    </p:spTree>
    <p:extLst>
      <p:ext uri="{BB962C8B-B14F-4D97-AF65-F5344CB8AC3E}">
        <p14:creationId xmlns:p14="http://schemas.microsoft.com/office/powerpoint/2010/main" val="1757614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12</a:t>
            </a:fld>
            <a:endParaRPr lang="zh-CN" altLang="en-US" sz="1200"/>
          </a:p>
        </p:txBody>
      </p:sp>
    </p:spTree>
    <p:extLst>
      <p:ext uri="{BB962C8B-B14F-4D97-AF65-F5344CB8AC3E}">
        <p14:creationId xmlns:p14="http://schemas.microsoft.com/office/powerpoint/2010/main" val="3527109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13</a:t>
            </a:fld>
            <a:endParaRPr lang="zh-CN" altLang="en-US" sz="1200"/>
          </a:p>
        </p:txBody>
      </p:sp>
    </p:spTree>
    <p:extLst>
      <p:ext uri="{BB962C8B-B14F-4D97-AF65-F5344CB8AC3E}">
        <p14:creationId xmlns:p14="http://schemas.microsoft.com/office/powerpoint/2010/main" val="3744033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14</a:t>
            </a:fld>
            <a:endParaRPr lang="zh-CN" altLang="en-US" sz="1200"/>
          </a:p>
        </p:txBody>
      </p:sp>
    </p:spTree>
    <p:extLst>
      <p:ext uri="{BB962C8B-B14F-4D97-AF65-F5344CB8AC3E}">
        <p14:creationId xmlns:p14="http://schemas.microsoft.com/office/powerpoint/2010/main" val="3919083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15</a:t>
            </a:fld>
            <a:endParaRPr lang="zh-CN" altLang="en-US" sz="1200"/>
          </a:p>
        </p:txBody>
      </p:sp>
    </p:spTree>
    <p:extLst>
      <p:ext uri="{BB962C8B-B14F-4D97-AF65-F5344CB8AC3E}">
        <p14:creationId xmlns:p14="http://schemas.microsoft.com/office/powerpoint/2010/main" val="955734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16</a:t>
            </a:fld>
            <a:endParaRPr lang="zh-CN" altLang="en-US" sz="1200"/>
          </a:p>
        </p:txBody>
      </p:sp>
    </p:spTree>
    <p:extLst>
      <p:ext uri="{BB962C8B-B14F-4D97-AF65-F5344CB8AC3E}">
        <p14:creationId xmlns:p14="http://schemas.microsoft.com/office/powerpoint/2010/main" val="2780764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17</a:t>
            </a:fld>
            <a:endParaRPr lang="zh-CN" altLang="en-US" sz="1200"/>
          </a:p>
        </p:txBody>
      </p:sp>
    </p:spTree>
    <p:extLst>
      <p:ext uri="{BB962C8B-B14F-4D97-AF65-F5344CB8AC3E}">
        <p14:creationId xmlns:p14="http://schemas.microsoft.com/office/powerpoint/2010/main" val="3659395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18</a:t>
            </a:fld>
            <a:endParaRPr lang="zh-CN" altLang="en-US" sz="1200"/>
          </a:p>
        </p:txBody>
      </p:sp>
    </p:spTree>
    <p:extLst>
      <p:ext uri="{BB962C8B-B14F-4D97-AF65-F5344CB8AC3E}">
        <p14:creationId xmlns:p14="http://schemas.microsoft.com/office/powerpoint/2010/main" val="554551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19</a:t>
            </a:fld>
            <a:endParaRPr lang="zh-CN" altLang="en-US" sz="1200"/>
          </a:p>
        </p:txBody>
      </p:sp>
    </p:spTree>
    <p:extLst>
      <p:ext uri="{BB962C8B-B14F-4D97-AF65-F5344CB8AC3E}">
        <p14:creationId xmlns:p14="http://schemas.microsoft.com/office/powerpoint/2010/main" val="2228215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2</a:t>
            </a:fld>
            <a:endParaRPr lang="zh-CN" altLang="en-US"/>
          </a:p>
        </p:txBody>
      </p:sp>
    </p:spTree>
    <p:extLst>
      <p:ext uri="{BB962C8B-B14F-4D97-AF65-F5344CB8AC3E}">
        <p14:creationId xmlns:p14="http://schemas.microsoft.com/office/powerpoint/2010/main" val="313512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20</a:t>
            </a:fld>
            <a:endParaRPr lang="zh-CN" altLang="en-US" sz="1200"/>
          </a:p>
        </p:txBody>
      </p:sp>
    </p:spTree>
    <p:extLst>
      <p:ext uri="{BB962C8B-B14F-4D97-AF65-F5344CB8AC3E}">
        <p14:creationId xmlns:p14="http://schemas.microsoft.com/office/powerpoint/2010/main" val="1539035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21</a:t>
            </a:fld>
            <a:endParaRPr lang="zh-CN" altLang="en-US" sz="1200"/>
          </a:p>
        </p:txBody>
      </p:sp>
    </p:spTree>
    <p:extLst>
      <p:ext uri="{BB962C8B-B14F-4D97-AF65-F5344CB8AC3E}">
        <p14:creationId xmlns:p14="http://schemas.microsoft.com/office/powerpoint/2010/main" val="410871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22</a:t>
            </a:fld>
            <a:endParaRPr lang="zh-CN" altLang="en-US"/>
          </a:p>
        </p:txBody>
      </p:sp>
    </p:spTree>
    <p:extLst>
      <p:ext uri="{BB962C8B-B14F-4D97-AF65-F5344CB8AC3E}">
        <p14:creationId xmlns:p14="http://schemas.microsoft.com/office/powerpoint/2010/main" val="2028652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23</a:t>
            </a:fld>
            <a:endParaRPr lang="zh-CN" altLang="en-US" sz="1200"/>
          </a:p>
        </p:txBody>
      </p:sp>
    </p:spTree>
    <p:extLst>
      <p:ext uri="{BB962C8B-B14F-4D97-AF65-F5344CB8AC3E}">
        <p14:creationId xmlns:p14="http://schemas.microsoft.com/office/powerpoint/2010/main" val="13668348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24</a:t>
            </a:fld>
            <a:endParaRPr lang="zh-CN" altLang="en-US" sz="1200"/>
          </a:p>
        </p:txBody>
      </p:sp>
    </p:spTree>
    <p:extLst>
      <p:ext uri="{BB962C8B-B14F-4D97-AF65-F5344CB8AC3E}">
        <p14:creationId xmlns:p14="http://schemas.microsoft.com/office/powerpoint/2010/main" val="23223492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25</a:t>
            </a:fld>
            <a:endParaRPr lang="zh-CN" altLang="en-US" sz="1200"/>
          </a:p>
        </p:txBody>
      </p:sp>
    </p:spTree>
    <p:extLst>
      <p:ext uri="{BB962C8B-B14F-4D97-AF65-F5344CB8AC3E}">
        <p14:creationId xmlns:p14="http://schemas.microsoft.com/office/powerpoint/2010/main" val="8901142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26</a:t>
            </a:fld>
            <a:endParaRPr lang="zh-CN" altLang="en-US"/>
          </a:p>
        </p:txBody>
      </p:sp>
    </p:spTree>
    <p:extLst>
      <p:ext uri="{BB962C8B-B14F-4D97-AF65-F5344CB8AC3E}">
        <p14:creationId xmlns:p14="http://schemas.microsoft.com/office/powerpoint/2010/main" val="154199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27</a:t>
            </a:fld>
            <a:endParaRPr lang="zh-CN" altLang="en-US" sz="1200"/>
          </a:p>
        </p:txBody>
      </p:sp>
    </p:spTree>
    <p:extLst>
      <p:ext uri="{BB962C8B-B14F-4D97-AF65-F5344CB8AC3E}">
        <p14:creationId xmlns:p14="http://schemas.microsoft.com/office/powerpoint/2010/main" val="7769682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28</a:t>
            </a:fld>
            <a:endParaRPr lang="zh-CN" altLang="en-US" sz="1200"/>
          </a:p>
        </p:txBody>
      </p:sp>
    </p:spTree>
    <p:extLst>
      <p:ext uri="{BB962C8B-B14F-4D97-AF65-F5344CB8AC3E}">
        <p14:creationId xmlns:p14="http://schemas.microsoft.com/office/powerpoint/2010/main" val="1072129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29</a:t>
            </a:fld>
            <a:endParaRPr lang="zh-CN" altLang="en-US" sz="1200"/>
          </a:p>
        </p:txBody>
      </p:sp>
    </p:spTree>
    <p:extLst>
      <p:ext uri="{BB962C8B-B14F-4D97-AF65-F5344CB8AC3E}">
        <p14:creationId xmlns:p14="http://schemas.microsoft.com/office/powerpoint/2010/main" val="1958900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3</a:t>
            </a:fld>
            <a:endParaRPr lang="zh-CN" altLang="en-US"/>
          </a:p>
        </p:txBody>
      </p:sp>
    </p:spTree>
    <p:extLst>
      <p:ext uri="{BB962C8B-B14F-4D97-AF65-F5344CB8AC3E}">
        <p14:creationId xmlns:p14="http://schemas.microsoft.com/office/powerpoint/2010/main" val="32194916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30</a:t>
            </a:fld>
            <a:endParaRPr lang="zh-CN" altLang="en-US" sz="1200"/>
          </a:p>
        </p:txBody>
      </p:sp>
    </p:spTree>
    <p:extLst>
      <p:ext uri="{BB962C8B-B14F-4D97-AF65-F5344CB8AC3E}">
        <p14:creationId xmlns:p14="http://schemas.microsoft.com/office/powerpoint/2010/main" val="2053399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31</a:t>
            </a:fld>
            <a:endParaRPr lang="zh-CN" altLang="en-US"/>
          </a:p>
        </p:txBody>
      </p:sp>
    </p:spTree>
    <p:extLst>
      <p:ext uri="{BB962C8B-B14F-4D97-AF65-F5344CB8AC3E}">
        <p14:creationId xmlns:p14="http://schemas.microsoft.com/office/powerpoint/2010/main" val="14387047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32</a:t>
            </a:fld>
            <a:endParaRPr lang="zh-CN" altLang="en-US" sz="1200"/>
          </a:p>
        </p:txBody>
      </p:sp>
    </p:spTree>
    <p:extLst>
      <p:ext uri="{BB962C8B-B14F-4D97-AF65-F5344CB8AC3E}">
        <p14:creationId xmlns:p14="http://schemas.microsoft.com/office/powerpoint/2010/main" val="40774384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33</a:t>
            </a:fld>
            <a:endParaRPr lang="zh-CN" altLang="en-US" sz="1200"/>
          </a:p>
        </p:txBody>
      </p:sp>
    </p:spTree>
    <p:extLst>
      <p:ext uri="{BB962C8B-B14F-4D97-AF65-F5344CB8AC3E}">
        <p14:creationId xmlns:p14="http://schemas.microsoft.com/office/powerpoint/2010/main" val="14076566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34</a:t>
            </a:fld>
            <a:endParaRPr lang="zh-CN" altLang="en-US" sz="1200"/>
          </a:p>
        </p:txBody>
      </p:sp>
    </p:spTree>
    <p:extLst>
      <p:ext uri="{BB962C8B-B14F-4D97-AF65-F5344CB8AC3E}">
        <p14:creationId xmlns:p14="http://schemas.microsoft.com/office/powerpoint/2010/main" val="39092696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35</a:t>
            </a:fld>
            <a:endParaRPr lang="zh-CN" altLang="en-US" sz="1200"/>
          </a:p>
        </p:txBody>
      </p:sp>
    </p:spTree>
    <p:extLst>
      <p:ext uri="{BB962C8B-B14F-4D97-AF65-F5344CB8AC3E}">
        <p14:creationId xmlns:p14="http://schemas.microsoft.com/office/powerpoint/2010/main" val="3755223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36</a:t>
            </a:fld>
            <a:endParaRPr lang="zh-CN" altLang="en-US" sz="1200"/>
          </a:p>
        </p:txBody>
      </p:sp>
    </p:spTree>
    <p:extLst>
      <p:ext uri="{BB962C8B-B14F-4D97-AF65-F5344CB8AC3E}">
        <p14:creationId xmlns:p14="http://schemas.microsoft.com/office/powerpoint/2010/main" val="22462365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37</a:t>
            </a:fld>
            <a:endParaRPr lang="zh-CN" altLang="en-US" sz="1200"/>
          </a:p>
        </p:txBody>
      </p:sp>
    </p:spTree>
    <p:extLst>
      <p:ext uri="{BB962C8B-B14F-4D97-AF65-F5344CB8AC3E}">
        <p14:creationId xmlns:p14="http://schemas.microsoft.com/office/powerpoint/2010/main" val="27606703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38</a:t>
            </a:fld>
            <a:endParaRPr lang="zh-CN" altLang="en-US" sz="1200"/>
          </a:p>
        </p:txBody>
      </p:sp>
    </p:spTree>
    <p:extLst>
      <p:ext uri="{BB962C8B-B14F-4D97-AF65-F5344CB8AC3E}">
        <p14:creationId xmlns:p14="http://schemas.microsoft.com/office/powerpoint/2010/main" val="1837108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39</a:t>
            </a:fld>
            <a:endParaRPr lang="zh-CN" altLang="en-US" sz="1200"/>
          </a:p>
        </p:txBody>
      </p:sp>
    </p:spTree>
    <p:extLst>
      <p:ext uri="{BB962C8B-B14F-4D97-AF65-F5344CB8AC3E}">
        <p14:creationId xmlns:p14="http://schemas.microsoft.com/office/powerpoint/2010/main" val="1365049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a:t>
            </a:fld>
            <a:endParaRPr lang="zh-CN" altLang="en-US" sz="1200"/>
          </a:p>
        </p:txBody>
      </p:sp>
    </p:spTree>
    <p:extLst>
      <p:ext uri="{BB962C8B-B14F-4D97-AF65-F5344CB8AC3E}">
        <p14:creationId xmlns:p14="http://schemas.microsoft.com/office/powerpoint/2010/main" val="2658020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40</a:t>
            </a:fld>
            <a:endParaRPr lang="zh-CN" altLang="en-US" sz="1200"/>
          </a:p>
        </p:txBody>
      </p:sp>
    </p:spTree>
    <p:extLst>
      <p:ext uri="{BB962C8B-B14F-4D97-AF65-F5344CB8AC3E}">
        <p14:creationId xmlns:p14="http://schemas.microsoft.com/office/powerpoint/2010/main" val="25558044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41</a:t>
            </a:fld>
            <a:endParaRPr lang="zh-CN" altLang="en-US"/>
          </a:p>
        </p:txBody>
      </p:sp>
    </p:spTree>
    <p:extLst>
      <p:ext uri="{BB962C8B-B14F-4D97-AF65-F5344CB8AC3E}">
        <p14:creationId xmlns:p14="http://schemas.microsoft.com/office/powerpoint/2010/main" val="39356870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42</a:t>
            </a:fld>
            <a:endParaRPr lang="zh-CN" altLang="en-US" sz="1200"/>
          </a:p>
        </p:txBody>
      </p:sp>
    </p:spTree>
    <p:extLst>
      <p:ext uri="{BB962C8B-B14F-4D97-AF65-F5344CB8AC3E}">
        <p14:creationId xmlns:p14="http://schemas.microsoft.com/office/powerpoint/2010/main" val="17715117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43</a:t>
            </a:fld>
            <a:endParaRPr lang="zh-CN" altLang="en-US" sz="1200"/>
          </a:p>
        </p:txBody>
      </p:sp>
    </p:spTree>
    <p:extLst>
      <p:ext uri="{BB962C8B-B14F-4D97-AF65-F5344CB8AC3E}">
        <p14:creationId xmlns:p14="http://schemas.microsoft.com/office/powerpoint/2010/main" val="13701283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44</a:t>
            </a:fld>
            <a:endParaRPr lang="zh-CN" altLang="en-US" sz="1200"/>
          </a:p>
        </p:txBody>
      </p:sp>
    </p:spTree>
    <p:extLst>
      <p:ext uri="{BB962C8B-B14F-4D97-AF65-F5344CB8AC3E}">
        <p14:creationId xmlns:p14="http://schemas.microsoft.com/office/powerpoint/2010/main" val="41470488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45</a:t>
            </a:fld>
            <a:endParaRPr lang="zh-CN" altLang="en-US" sz="1200"/>
          </a:p>
        </p:txBody>
      </p:sp>
    </p:spTree>
    <p:extLst>
      <p:ext uri="{BB962C8B-B14F-4D97-AF65-F5344CB8AC3E}">
        <p14:creationId xmlns:p14="http://schemas.microsoft.com/office/powerpoint/2010/main" val="11390273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pPr/>
              <a:t>46</a:t>
            </a:fld>
            <a:endParaRPr lang="en-AU" dirty="0"/>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1 summary.</a:t>
            </a:r>
          </a:p>
        </p:txBody>
      </p:sp>
    </p:spTree>
    <p:extLst>
      <p:ext uri="{BB962C8B-B14F-4D97-AF65-F5344CB8AC3E}">
        <p14:creationId xmlns:p14="http://schemas.microsoft.com/office/powerpoint/2010/main" val="1519786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5</a:t>
            </a:fld>
            <a:endParaRPr lang="zh-CN" altLang="en-US"/>
          </a:p>
        </p:txBody>
      </p:sp>
    </p:spTree>
    <p:extLst>
      <p:ext uri="{BB962C8B-B14F-4D97-AF65-F5344CB8AC3E}">
        <p14:creationId xmlns:p14="http://schemas.microsoft.com/office/powerpoint/2010/main" val="1427205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6</a:t>
            </a:fld>
            <a:endParaRPr lang="zh-CN" altLang="en-US" sz="1200"/>
          </a:p>
        </p:txBody>
      </p:sp>
    </p:spTree>
    <p:extLst>
      <p:ext uri="{BB962C8B-B14F-4D97-AF65-F5344CB8AC3E}">
        <p14:creationId xmlns:p14="http://schemas.microsoft.com/office/powerpoint/2010/main" val="4250832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7</a:t>
            </a:fld>
            <a:endParaRPr lang="zh-CN" altLang="en-US" sz="1200"/>
          </a:p>
        </p:txBody>
      </p:sp>
    </p:spTree>
    <p:extLst>
      <p:ext uri="{BB962C8B-B14F-4D97-AF65-F5344CB8AC3E}">
        <p14:creationId xmlns:p14="http://schemas.microsoft.com/office/powerpoint/2010/main" val="2133814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8</a:t>
            </a:fld>
            <a:endParaRPr lang="zh-CN" altLang="en-US" sz="1200"/>
          </a:p>
        </p:txBody>
      </p:sp>
    </p:spTree>
    <p:extLst>
      <p:ext uri="{BB962C8B-B14F-4D97-AF65-F5344CB8AC3E}">
        <p14:creationId xmlns:p14="http://schemas.microsoft.com/office/powerpoint/2010/main" val="3673330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9</a:t>
            </a:fld>
            <a:endParaRPr lang="zh-CN" altLang="en-US" sz="1200"/>
          </a:p>
        </p:txBody>
      </p:sp>
    </p:spTree>
    <p:extLst>
      <p:ext uri="{BB962C8B-B14F-4D97-AF65-F5344CB8AC3E}">
        <p14:creationId xmlns:p14="http://schemas.microsoft.com/office/powerpoint/2010/main" val="96608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E2912B-74C8-4662-B3FF-F5E205EE9FB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2BA4B87-59FE-4F7F-99AA-D27E3A11DB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3189302-AA1B-484E-BADD-84CBF8D3829E}"/>
              </a:ext>
            </a:extLst>
          </p:cNvPr>
          <p:cNvSpPr>
            <a:spLocks noGrp="1"/>
          </p:cNvSpPr>
          <p:nvPr>
            <p:ph type="dt" sz="half" idx="10"/>
          </p:nvPr>
        </p:nvSpPr>
        <p:spPr/>
        <p:txBody>
          <a:bodyPr/>
          <a:lstStyle/>
          <a:p>
            <a:fld id="{A7A7E9CD-A484-4C28-BCEA-543C6F80F7A6}" type="datetimeFigureOut">
              <a:rPr lang="zh-CN" altLang="en-US" smtClean="0"/>
              <a:t>2022/9/14</a:t>
            </a:fld>
            <a:endParaRPr lang="zh-CN" altLang="en-US"/>
          </a:p>
        </p:txBody>
      </p:sp>
      <p:sp>
        <p:nvSpPr>
          <p:cNvPr id="5" name="页脚占位符 4">
            <a:extLst>
              <a:ext uri="{FF2B5EF4-FFF2-40B4-BE49-F238E27FC236}">
                <a16:creationId xmlns:a16="http://schemas.microsoft.com/office/drawing/2014/main" id="{6993560C-FE2A-42AB-9CE1-AA1A67B7BE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1DF3BF-6E2D-4E2D-9E6C-C6B7464A8B49}"/>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124628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1765EB-A29A-4528-9A02-CB7A06BF1EB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3D8610F-EE88-4129-8500-7394E7C04B2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F990C0-DC8D-4458-A7D9-465877A28A41}"/>
              </a:ext>
            </a:extLst>
          </p:cNvPr>
          <p:cNvSpPr>
            <a:spLocks noGrp="1"/>
          </p:cNvSpPr>
          <p:nvPr>
            <p:ph type="dt" sz="half" idx="10"/>
          </p:nvPr>
        </p:nvSpPr>
        <p:spPr/>
        <p:txBody>
          <a:bodyPr/>
          <a:lstStyle/>
          <a:p>
            <a:fld id="{A7A7E9CD-A484-4C28-BCEA-543C6F80F7A6}" type="datetimeFigureOut">
              <a:rPr lang="zh-CN" altLang="en-US" smtClean="0"/>
              <a:t>2022/9/14</a:t>
            </a:fld>
            <a:endParaRPr lang="zh-CN" altLang="en-US"/>
          </a:p>
        </p:txBody>
      </p:sp>
      <p:sp>
        <p:nvSpPr>
          <p:cNvPr id="5" name="页脚占位符 4">
            <a:extLst>
              <a:ext uri="{FF2B5EF4-FFF2-40B4-BE49-F238E27FC236}">
                <a16:creationId xmlns:a16="http://schemas.microsoft.com/office/drawing/2014/main" id="{B44F9509-424B-468D-A4AE-3A5B42380F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120092-01AC-41D3-8BA9-13D3419B35D5}"/>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414704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28FB59F-8C58-4B6F-91C6-B411A716AA6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7111FB2-8D7C-4379-B6AF-9E22B4ED28A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EC9DA9-2A1A-4F75-A32C-10CB685B92CF}"/>
              </a:ext>
            </a:extLst>
          </p:cNvPr>
          <p:cNvSpPr>
            <a:spLocks noGrp="1"/>
          </p:cNvSpPr>
          <p:nvPr>
            <p:ph type="dt" sz="half" idx="10"/>
          </p:nvPr>
        </p:nvSpPr>
        <p:spPr/>
        <p:txBody>
          <a:bodyPr/>
          <a:lstStyle/>
          <a:p>
            <a:fld id="{A7A7E9CD-A484-4C28-BCEA-543C6F80F7A6}" type="datetimeFigureOut">
              <a:rPr lang="zh-CN" altLang="en-US" smtClean="0"/>
              <a:t>2022/9/14</a:t>
            </a:fld>
            <a:endParaRPr lang="zh-CN" altLang="en-US"/>
          </a:p>
        </p:txBody>
      </p:sp>
      <p:sp>
        <p:nvSpPr>
          <p:cNvPr id="5" name="页脚占位符 4">
            <a:extLst>
              <a:ext uri="{FF2B5EF4-FFF2-40B4-BE49-F238E27FC236}">
                <a16:creationId xmlns:a16="http://schemas.microsoft.com/office/drawing/2014/main" id="{4FA59926-2E28-4A36-9C79-5561D30C16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4E21C3-3958-40C2-8146-3A1815A3762A}"/>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446224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Picture 5" descr="F:\百度云\logo.png">
            <a:extLst>
              <a:ext uri="{FF2B5EF4-FFF2-40B4-BE49-F238E27FC236}">
                <a16:creationId xmlns:a16="http://schemas.microsoft.com/office/drawing/2014/main" id="{83F6A8A2-FF9B-438C-909B-81436AD035A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777" y="120551"/>
            <a:ext cx="3989606" cy="744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7">
            <a:extLst>
              <a:ext uri="{FF2B5EF4-FFF2-40B4-BE49-F238E27FC236}">
                <a16:creationId xmlns:a16="http://schemas.microsoft.com/office/drawing/2014/main" id="{A7B21525-E6E1-4B63-B855-ACF439ACE3F9}"/>
              </a:ext>
            </a:extLst>
          </p:cNvPr>
          <p:cNvGrpSpPr>
            <a:grpSpLocks/>
          </p:cNvGrpSpPr>
          <p:nvPr userDrawn="1"/>
        </p:nvGrpSpPr>
        <p:grpSpPr bwMode="auto">
          <a:xfrm>
            <a:off x="16291" y="5698630"/>
            <a:ext cx="4305647" cy="1038820"/>
            <a:chOff x="21924" y="3867150"/>
            <a:chExt cx="6134252" cy="1276350"/>
          </a:xfrm>
        </p:grpSpPr>
        <p:pic>
          <p:nvPicPr>
            <p:cNvPr id="4" name="Picture 2">
              <a:extLst>
                <a:ext uri="{FF2B5EF4-FFF2-40B4-BE49-F238E27FC236}">
                  <a16:creationId xmlns:a16="http://schemas.microsoft.com/office/drawing/2014/main" id="{28F1D250-FAA7-4E27-9FE1-AE8D9FF46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4" y="3867150"/>
              <a:ext cx="6134252"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descr="F:\百度云\logo.png">
              <a:extLst>
                <a:ext uri="{FF2B5EF4-FFF2-40B4-BE49-F238E27FC236}">
                  <a16:creationId xmlns:a16="http://schemas.microsoft.com/office/drawing/2014/main" id="{58390DBE-6E10-4C85-A37B-74E2CD60834C}"/>
                </a:ext>
              </a:extLst>
            </p:cNvPr>
            <p:cNvPicPr>
              <a:picLocks noChangeAspect="1" noChangeArrowheads="1"/>
            </p:cNvPicPr>
            <p:nvPr/>
          </p:nvPicPr>
          <p:blipFill>
            <a:blip r:embed="rId4" cstate="print">
              <a:duotone>
                <a:prstClr val="black"/>
                <a:schemeClr val="bg1">
                  <a:lumMod val="95000"/>
                  <a:tint val="45000"/>
                  <a:satMod val="400000"/>
                </a:schemeClr>
              </a:duotone>
            </a:blip>
            <a:srcRect/>
            <a:stretch>
              <a:fillRect/>
            </a:stretch>
          </p:blipFill>
          <p:spPr bwMode="auto">
            <a:xfrm>
              <a:off x="21924" y="4125054"/>
              <a:ext cx="1410747" cy="299951"/>
            </a:xfrm>
            <a:prstGeom prst="rect">
              <a:avLst/>
            </a:prstGeom>
            <a:noFill/>
            <a:ln w="9525">
              <a:noFill/>
              <a:miter lim="800000"/>
              <a:headEnd/>
              <a:tailEnd/>
            </a:ln>
          </p:spPr>
        </p:pic>
      </p:grpSp>
    </p:spTree>
    <p:extLst>
      <p:ext uri="{BB962C8B-B14F-4D97-AF65-F5344CB8AC3E}">
        <p14:creationId xmlns:p14="http://schemas.microsoft.com/office/powerpoint/2010/main" val="136365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8F41C8-E3B0-453A-A91C-1657E5AF6B5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9487751-25A1-4CDB-AF71-69BBA178682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DACB51-7031-4448-968F-201B03119EB6}"/>
              </a:ext>
            </a:extLst>
          </p:cNvPr>
          <p:cNvSpPr>
            <a:spLocks noGrp="1"/>
          </p:cNvSpPr>
          <p:nvPr>
            <p:ph type="dt" sz="half" idx="10"/>
          </p:nvPr>
        </p:nvSpPr>
        <p:spPr/>
        <p:txBody>
          <a:bodyPr/>
          <a:lstStyle/>
          <a:p>
            <a:fld id="{A7A7E9CD-A484-4C28-BCEA-543C6F80F7A6}" type="datetimeFigureOut">
              <a:rPr lang="zh-CN" altLang="en-US" smtClean="0"/>
              <a:t>2022/9/14</a:t>
            </a:fld>
            <a:endParaRPr lang="zh-CN" altLang="en-US"/>
          </a:p>
        </p:txBody>
      </p:sp>
      <p:sp>
        <p:nvSpPr>
          <p:cNvPr id="5" name="页脚占位符 4">
            <a:extLst>
              <a:ext uri="{FF2B5EF4-FFF2-40B4-BE49-F238E27FC236}">
                <a16:creationId xmlns:a16="http://schemas.microsoft.com/office/drawing/2014/main" id="{8563EC3F-4FEF-491E-8EF0-F07FC065EE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B0231C-D051-4FF0-921A-7F5CF9AF2048}"/>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81219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F534E-3FB7-491E-8148-27EF6699732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6D81F23-3FDE-45C2-9B42-49AFD41DC6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47F7356-FDD1-4DDC-B372-5D83AB6F7537}"/>
              </a:ext>
            </a:extLst>
          </p:cNvPr>
          <p:cNvSpPr>
            <a:spLocks noGrp="1"/>
          </p:cNvSpPr>
          <p:nvPr>
            <p:ph type="dt" sz="half" idx="10"/>
          </p:nvPr>
        </p:nvSpPr>
        <p:spPr/>
        <p:txBody>
          <a:bodyPr/>
          <a:lstStyle/>
          <a:p>
            <a:fld id="{A7A7E9CD-A484-4C28-BCEA-543C6F80F7A6}" type="datetimeFigureOut">
              <a:rPr lang="zh-CN" altLang="en-US" smtClean="0"/>
              <a:t>2022/9/14</a:t>
            </a:fld>
            <a:endParaRPr lang="zh-CN" altLang="en-US"/>
          </a:p>
        </p:txBody>
      </p:sp>
      <p:sp>
        <p:nvSpPr>
          <p:cNvPr id="5" name="页脚占位符 4">
            <a:extLst>
              <a:ext uri="{FF2B5EF4-FFF2-40B4-BE49-F238E27FC236}">
                <a16:creationId xmlns:a16="http://schemas.microsoft.com/office/drawing/2014/main" id="{E3883C25-095F-4C35-B6DF-7F50E3D203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7D5A26-0985-4C89-A054-282F43FCEF6C}"/>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079937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4B43C0-3957-453D-910F-1C5239DCA1D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C00BAE-A0DD-4041-9816-F7AEF226D4E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72FAADA-658E-428E-A135-CBD3F63F006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1BE97A1-C3F0-4503-8F11-AE9C85B51C95}"/>
              </a:ext>
            </a:extLst>
          </p:cNvPr>
          <p:cNvSpPr>
            <a:spLocks noGrp="1"/>
          </p:cNvSpPr>
          <p:nvPr>
            <p:ph type="dt" sz="half" idx="10"/>
          </p:nvPr>
        </p:nvSpPr>
        <p:spPr/>
        <p:txBody>
          <a:bodyPr/>
          <a:lstStyle/>
          <a:p>
            <a:fld id="{A7A7E9CD-A484-4C28-BCEA-543C6F80F7A6}" type="datetimeFigureOut">
              <a:rPr lang="zh-CN" altLang="en-US" smtClean="0"/>
              <a:t>2022/9/14</a:t>
            </a:fld>
            <a:endParaRPr lang="zh-CN" altLang="en-US"/>
          </a:p>
        </p:txBody>
      </p:sp>
      <p:sp>
        <p:nvSpPr>
          <p:cNvPr id="6" name="页脚占位符 5">
            <a:extLst>
              <a:ext uri="{FF2B5EF4-FFF2-40B4-BE49-F238E27FC236}">
                <a16:creationId xmlns:a16="http://schemas.microsoft.com/office/drawing/2014/main" id="{B90B0D50-047A-43AC-9705-2D0C2CD9E3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4C10C0-C62C-4488-906D-63E5F0FECBA2}"/>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38078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4BBCE-3E4A-40B2-A287-1D715A001BD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E4266D0-5670-4D10-BAD8-40757C351C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A0B540E-E0BD-4047-95CA-90A6795B852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182BEE5-EBF3-4721-A5F8-AA1F0040D4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B05C375-0EA3-4AB2-B640-E2674F6E4DA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D437703-5ADA-4E0A-B2D7-85730CC01EB6}"/>
              </a:ext>
            </a:extLst>
          </p:cNvPr>
          <p:cNvSpPr>
            <a:spLocks noGrp="1"/>
          </p:cNvSpPr>
          <p:nvPr>
            <p:ph type="dt" sz="half" idx="10"/>
          </p:nvPr>
        </p:nvSpPr>
        <p:spPr/>
        <p:txBody>
          <a:bodyPr/>
          <a:lstStyle/>
          <a:p>
            <a:fld id="{A7A7E9CD-A484-4C28-BCEA-543C6F80F7A6}" type="datetimeFigureOut">
              <a:rPr lang="zh-CN" altLang="en-US" smtClean="0"/>
              <a:t>2022/9/14</a:t>
            </a:fld>
            <a:endParaRPr lang="zh-CN" altLang="en-US"/>
          </a:p>
        </p:txBody>
      </p:sp>
      <p:sp>
        <p:nvSpPr>
          <p:cNvPr id="8" name="页脚占位符 7">
            <a:extLst>
              <a:ext uri="{FF2B5EF4-FFF2-40B4-BE49-F238E27FC236}">
                <a16:creationId xmlns:a16="http://schemas.microsoft.com/office/drawing/2014/main" id="{22EE145C-B733-4FEC-98B4-EAD6EC4CA33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97ECF8C-F262-4E81-AECD-F217C04C8759}"/>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652416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85E607-20B6-4235-A69F-FC3AD82560C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6F2132C-C2D8-47BD-AE10-AAD3F86B3DDE}"/>
              </a:ext>
            </a:extLst>
          </p:cNvPr>
          <p:cNvSpPr>
            <a:spLocks noGrp="1"/>
          </p:cNvSpPr>
          <p:nvPr>
            <p:ph type="dt" sz="half" idx="10"/>
          </p:nvPr>
        </p:nvSpPr>
        <p:spPr/>
        <p:txBody>
          <a:bodyPr/>
          <a:lstStyle/>
          <a:p>
            <a:fld id="{A7A7E9CD-A484-4C28-BCEA-543C6F80F7A6}" type="datetimeFigureOut">
              <a:rPr lang="zh-CN" altLang="en-US" smtClean="0"/>
              <a:t>2022/9/14</a:t>
            </a:fld>
            <a:endParaRPr lang="zh-CN" altLang="en-US"/>
          </a:p>
        </p:txBody>
      </p:sp>
      <p:sp>
        <p:nvSpPr>
          <p:cNvPr id="4" name="页脚占位符 3">
            <a:extLst>
              <a:ext uri="{FF2B5EF4-FFF2-40B4-BE49-F238E27FC236}">
                <a16:creationId xmlns:a16="http://schemas.microsoft.com/office/drawing/2014/main" id="{B345F27F-2E55-4923-A1D1-22C1176B77C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A84CE0-55CA-445F-8C44-D25A63D41077}"/>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148343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710F11-0C0B-4BC7-939B-42AB73FCB4A3}"/>
              </a:ext>
            </a:extLst>
          </p:cNvPr>
          <p:cNvSpPr>
            <a:spLocks noGrp="1"/>
          </p:cNvSpPr>
          <p:nvPr>
            <p:ph type="dt" sz="half" idx="10"/>
          </p:nvPr>
        </p:nvSpPr>
        <p:spPr/>
        <p:txBody>
          <a:bodyPr/>
          <a:lstStyle/>
          <a:p>
            <a:fld id="{A7A7E9CD-A484-4C28-BCEA-543C6F80F7A6}" type="datetimeFigureOut">
              <a:rPr lang="zh-CN" altLang="en-US" smtClean="0"/>
              <a:t>2022/9/14</a:t>
            </a:fld>
            <a:endParaRPr lang="zh-CN" altLang="en-US"/>
          </a:p>
        </p:txBody>
      </p:sp>
      <p:sp>
        <p:nvSpPr>
          <p:cNvPr id="3" name="页脚占位符 2">
            <a:extLst>
              <a:ext uri="{FF2B5EF4-FFF2-40B4-BE49-F238E27FC236}">
                <a16:creationId xmlns:a16="http://schemas.microsoft.com/office/drawing/2014/main" id="{378BC546-BF37-4D64-B943-8A5E2B6570A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80C7098-F616-4397-9FFC-EE077AE28198}"/>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388958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E6DB3-F450-4297-B75A-E5118C94AC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F55CBAA-5DC7-43F5-9B26-C111C4FBEE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3A23D0A-3325-47EB-BA35-79EE793D9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D6201BA-A14F-4FAA-99E3-769CE7A53239}"/>
              </a:ext>
            </a:extLst>
          </p:cNvPr>
          <p:cNvSpPr>
            <a:spLocks noGrp="1"/>
          </p:cNvSpPr>
          <p:nvPr>
            <p:ph type="dt" sz="half" idx="10"/>
          </p:nvPr>
        </p:nvSpPr>
        <p:spPr/>
        <p:txBody>
          <a:bodyPr/>
          <a:lstStyle/>
          <a:p>
            <a:fld id="{A7A7E9CD-A484-4C28-BCEA-543C6F80F7A6}" type="datetimeFigureOut">
              <a:rPr lang="zh-CN" altLang="en-US" smtClean="0"/>
              <a:t>2022/9/14</a:t>
            </a:fld>
            <a:endParaRPr lang="zh-CN" altLang="en-US"/>
          </a:p>
        </p:txBody>
      </p:sp>
      <p:sp>
        <p:nvSpPr>
          <p:cNvPr id="6" name="页脚占位符 5">
            <a:extLst>
              <a:ext uri="{FF2B5EF4-FFF2-40B4-BE49-F238E27FC236}">
                <a16:creationId xmlns:a16="http://schemas.microsoft.com/office/drawing/2014/main" id="{8E6564C3-7EF3-4DA7-8CE2-0CFB305C17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39836F-0E02-4DC9-B12A-D7E30A1ABDB8}"/>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325488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75A6C-56F0-4931-9EA4-8A24BFF612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7185863-2F19-40AC-8A59-25EE0B97F4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6EC8CFE-C9EF-48A4-BB3E-8B8DCE5BC3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FE55516-F67B-4318-B5E9-2D6A090A27FF}"/>
              </a:ext>
            </a:extLst>
          </p:cNvPr>
          <p:cNvSpPr>
            <a:spLocks noGrp="1"/>
          </p:cNvSpPr>
          <p:nvPr>
            <p:ph type="dt" sz="half" idx="10"/>
          </p:nvPr>
        </p:nvSpPr>
        <p:spPr/>
        <p:txBody>
          <a:bodyPr/>
          <a:lstStyle/>
          <a:p>
            <a:fld id="{A7A7E9CD-A484-4C28-BCEA-543C6F80F7A6}" type="datetimeFigureOut">
              <a:rPr lang="zh-CN" altLang="en-US" smtClean="0"/>
              <a:t>2022/9/14</a:t>
            </a:fld>
            <a:endParaRPr lang="zh-CN" altLang="en-US"/>
          </a:p>
        </p:txBody>
      </p:sp>
      <p:sp>
        <p:nvSpPr>
          <p:cNvPr id="6" name="页脚占位符 5">
            <a:extLst>
              <a:ext uri="{FF2B5EF4-FFF2-40B4-BE49-F238E27FC236}">
                <a16:creationId xmlns:a16="http://schemas.microsoft.com/office/drawing/2014/main" id="{C69713C2-2948-40B3-B682-DBE99C17FD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C24B65-9E57-4AEC-B452-F928C7E3CFC7}"/>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108800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AEE15AE-A529-418C-8B43-53A893A916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6144150-FE0F-4982-8814-D632DE1F2E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C2252B-E918-4F5B-9D06-550FF1BE03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A7E9CD-A484-4C28-BCEA-543C6F80F7A6}" type="datetimeFigureOut">
              <a:rPr lang="zh-CN" altLang="en-US" smtClean="0"/>
              <a:t>2022/9/14</a:t>
            </a:fld>
            <a:endParaRPr lang="zh-CN" altLang="en-US"/>
          </a:p>
        </p:txBody>
      </p:sp>
      <p:sp>
        <p:nvSpPr>
          <p:cNvPr id="5" name="页脚占位符 4">
            <a:extLst>
              <a:ext uri="{FF2B5EF4-FFF2-40B4-BE49-F238E27FC236}">
                <a16:creationId xmlns:a16="http://schemas.microsoft.com/office/drawing/2014/main" id="{06958E36-0A88-4009-B484-F9593F014F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9AACF09-2BAA-45CF-83B1-BA7253516C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093143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0.xml"/><Relationship Id="rId5" Type="http://schemas.microsoft.com/office/2007/relationships/hdphoto" Target="../media/hdphoto1.wdp"/><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6.xml"/><Relationship Id="rId7" Type="http://schemas.openxmlformats.org/officeDocument/2006/relationships/diagramColors" Target="../diagrams/colors2.xml"/><Relationship Id="rId2"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3.xml"/><Relationship Id="rId5" Type="http://schemas.microsoft.com/office/2007/relationships/hdphoto" Target="../media/hdphoto2.wdp"/><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0.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30.xml"/><Relationship Id="rId7" Type="http://schemas.openxmlformats.org/officeDocument/2006/relationships/diagramColors" Target="../diagrams/colors3.xml"/><Relationship Id="rId2" Type="http://schemas.openxmlformats.org/officeDocument/2006/relationships/slideLayout" Target="../slideLayouts/slideLayout7.xml"/><Relationship Id="rId1" Type="http://schemas.openxmlformats.org/officeDocument/2006/relationships/tags" Target="../tags/tag2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30.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40.xml"/><Relationship Id="rId7" Type="http://schemas.openxmlformats.org/officeDocument/2006/relationships/diagramColors" Target="../diagrams/colors4.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33.xml"/><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34.xml"/><Relationship Id="rId5" Type="http://schemas.microsoft.com/office/2007/relationships/hdphoto" Target="../media/hdphoto3.wdp"/><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microsoft.com/office/2007/relationships/hdphoto" Target="../media/hdphoto5.wdp"/><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image" Target="../media/image19.png"/><Relationship Id="rId5" Type="http://schemas.microsoft.com/office/2007/relationships/hdphoto" Target="../media/hdphoto4.wdp"/><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microsoft.com/office/2007/relationships/hdphoto" Target="../media/hdphoto7.wdp"/><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image" Target="../media/image21.png"/><Relationship Id="rId5" Type="http://schemas.microsoft.com/office/2007/relationships/hdphoto" Target="../media/hdphoto6.wdp"/><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9.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a:extLst>
              <a:ext uri="{FF2B5EF4-FFF2-40B4-BE49-F238E27FC236}">
                <a16:creationId xmlns:a16="http://schemas.microsoft.com/office/drawing/2014/main" id="{10FF7C29-EEE6-498F-A158-71CC586A9193}"/>
              </a:ext>
            </a:extLst>
          </p:cNvPr>
          <p:cNvSpPr txBox="1">
            <a:spLocks/>
          </p:cNvSpPr>
          <p:nvPr/>
        </p:nvSpPr>
        <p:spPr>
          <a:xfrm>
            <a:off x="862909" y="1817787"/>
            <a:ext cx="10163472" cy="1336477"/>
          </a:xfrm>
          <a:prstGeom prst="rect">
            <a:avLst/>
          </a:prstGeom>
        </p:spPr>
        <p:txBody>
          <a:bodyPr lIns="102835" tIns="51418" rIns="102835" bIns="51418" anchor="ctr"/>
          <a:lstStyle/>
          <a:p>
            <a:pPr algn="ctr" defTabSz="1028357">
              <a:lnSpc>
                <a:spcPct val="150000"/>
              </a:lnSpc>
              <a:defRPr/>
            </a:pPr>
            <a:r>
              <a:rPr lang="zh-CN" altLang="en-US" sz="4400" b="1" dirty="0">
                <a:latin typeface="黑体" pitchFamily="49" charset="-122"/>
                <a:ea typeface="黑体" pitchFamily="49" charset="-122"/>
              </a:rPr>
              <a:t>计算机系统与网络安全技术</a:t>
            </a:r>
            <a:br>
              <a:rPr lang="en-US" altLang="zh-CN" sz="4400" b="1" dirty="0">
                <a:latin typeface="黑体" pitchFamily="49" charset="-122"/>
                <a:ea typeface="黑体" pitchFamily="49" charset="-122"/>
                <a:cs typeface="+mj-cs"/>
              </a:rPr>
            </a:br>
            <a:r>
              <a:rPr lang="en-US" altLang="zh-CN" sz="3200" b="1" dirty="0">
                <a:latin typeface="Times New Roman" pitchFamily="18" charset="0"/>
                <a:ea typeface="+mj-ea"/>
                <a:cs typeface="Times New Roman" pitchFamily="18" charset="0"/>
              </a:rPr>
              <a:t>Technology of Computer System and Network Security</a:t>
            </a:r>
            <a:endParaRPr lang="zh-CN" altLang="en-US" sz="3200" b="1" dirty="0">
              <a:latin typeface="Times New Roman" pitchFamily="18" charset="0"/>
              <a:cs typeface="Times New Roman" pitchFamily="18" charset="0"/>
            </a:endParaRPr>
          </a:p>
        </p:txBody>
      </p:sp>
      <p:sp>
        <p:nvSpPr>
          <p:cNvPr id="6" name="标题 3">
            <a:extLst>
              <a:ext uri="{FF2B5EF4-FFF2-40B4-BE49-F238E27FC236}">
                <a16:creationId xmlns:a16="http://schemas.microsoft.com/office/drawing/2014/main" id="{628896BA-A381-461E-A9C9-03C075505978}"/>
              </a:ext>
            </a:extLst>
          </p:cNvPr>
          <p:cNvSpPr txBox="1">
            <a:spLocks/>
          </p:cNvSpPr>
          <p:nvPr/>
        </p:nvSpPr>
        <p:spPr bwMode="auto">
          <a:xfrm>
            <a:off x="862908" y="4007202"/>
            <a:ext cx="10163473" cy="1964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p>
            <a:pPr algn="ctr" defTabSz="1028357">
              <a:lnSpc>
                <a:spcPct val="150000"/>
              </a:lnSpc>
              <a:defRPr/>
            </a:pPr>
            <a:r>
              <a:rPr lang="zh-CN" altLang="en-US" sz="2800" kern="0" dirty="0">
                <a:latin typeface="Times New Roman" pitchFamily="18" charset="0"/>
                <a:ea typeface="华文中宋" pitchFamily="2" charset="-122"/>
                <a:cs typeface="Times New Roman" pitchFamily="18" charset="0"/>
              </a:rPr>
              <a:t>牛伟纳</a:t>
            </a:r>
            <a:endParaRPr lang="en-US" altLang="zh-CN" sz="2800" kern="0" dirty="0">
              <a:latin typeface="Times New Roman" pitchFamily="18" charset="0"/>
              <a:ea typeface="华文中宋" pitchFamily="2" charset="-122"/>
              <a:cs typeface="Times New Roman" pitchFamily="18" charset="0"/>
            </a:endParaRPr>
          </a:p>
          <a:p>
            <a:pPr algn="ctr" defTabSz="1028357">
              <a:lnSpc>
                <a:spcPct val="150000"/>
              </a:lnSpc>
              <a:defRPr/>
            </a:pPr>
            <a:r>
              <a:rPr lang="zh-CN" altLang="en-US" sz="2800" kern="0" dirty="0">
                <a:latin typeface="Times New Roman" pitchFamily="18" charset="0"/>
                <a:ea typeface="华文中宋" pitchFamily="2" charset="-122"/>
                <a:cs typeface="Times New Roman" pitchFamily="18" charset="0"/>
              </a:rPr>
              <a:t>计算机科学与工程学院（网络空间安全学院）</a:t>
            </a:r>
            <a:endParaRPr lang="en-US" altLang="zh-CN" sz="2800" kern="0" dirty="0">
              <a:latin typeface="Times New Roman" pitchFamily="18" charset="0"/>
              <a:ea typeface="华文中宋" pitchFamily="2" charset="-122"/>
              <a:cs typeface="Times New Roman" pitchFamily="18" charset="0"/>
            </a:endParaRPr>
          </a:p>
          <a:p>
            <a:pPr algn="ctr" defTabSz="1028357">
              <a:lnSpc>
                <a:spcPct val="150000"/>
              </a:lnSpc>
              <a:defRPr/>
            </a:pPr>
            <a:fld id="{1BE3780E-E68A-4BB2-97C5-C52B8FB3E180}" type="datetime8">
              <a:rPr lang="zh-CN" altLang="en-US" sz="1688" kern="0" smtClean="0">
                <a:latin typeface="Times New Roman" pitchFamily="18" charset="0"/>
                <a:ea typeface="华文中宋" pitchFamily="2" charset="-122"/>
                <a:cs typeface="Times New Roman" pitchFamily="18" charset="0"/>
              </a:rPr>
              <a:t>2022年9月14日2时16分</a:t>
            </a:fld>
            <a:endParaRPr lang="zh-CN" altLang="en-US" sz="1688" kern="0" dirty="0">
              <a:latin typeface="Times New Roman" pitchFamily="18" charset="0"/>
              <a:ea typeface="华文中宋" pitchFamily="2" charset="-122"/>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3237202" y="970602"/>
            <a:ext cx="5717596" cy="5027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华文楷体" panose="02010600040101010101" pitchFamily="2" charset="-122"/>
                <a:ea typeface="华文楷体" panose="02010600040101010101" pitchFamily="2" charset="-122"/>
                <a:cs typeface="Times" panose="02020603050405020304" pitchFamily="18" charset="0"/>
              </a:rPr>
              <a:t>第九章防火墙与入侵防御系统</a:t>
            </a:r>
            <a:endParaRPr lang="en-US" altLang="zh-CN" sz="3200" b="1"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9.1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防火墙的必要性</a:t>
            </a: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9.2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防火墙的特征和访问策略</a:t>
            </a:r>
          </a:p>
          <a:p>
            <a:pPr marL="720000" indent="-342900">
              <a:lnSpc>
                <a:spcPct val="150000"/>
              </a:lnSpc>
              <a:buFont typeface="Wingdings" panose="05000000000000000000" pitchFamily="2" charset="2"/>
              <a:buChar char="l"/>
            </a:pPr>
            <a:r>
              <a:rPr lang="en-US" altLang="zh-CN"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9.3 </a:t>
            </a:r>
            <a:r>
              <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防火墙的类型</a:t>
            </a: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9.4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防火墙的布置</a:t>
            </a:r>
            <a:endParaRPr lang="en-US" altLang="zh-CN" sz="2400" kern="0"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9.5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防火墙的部署和配置</a:t>
            </a:r>
            <a:endParaRPr lang="en-US" altLang="zh-CN" sz="2400" kern="0"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9.6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入侵防御系统</a:t>
            </a:r>
            <a:endParaRPr lang="en-US" altLang="zh-CN" sz="2400" kern="0"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9.7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实例：一体化威胁管理产品</a:t>
            </a:r>
          </a:p>
        </p:txBody>
      </p:sp>
    </p:spTree>
    <p:extLst>
      <p:ext uri="{BB962C8B-B14F-4D97-AF65-F5344CB8AC3E}">
        <p14:creationId xmlns:p14="http://schemas.microsoft.com/office/powerpoint/2010/main" val="2142664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防火墙的类型</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94442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防火墙的几种类型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8" name="图片 7">
            <a:extLst>
              <a:ext uri="{FF2B5EF4-FFF2-40B4-BE49-F238E27FC236}">
                <a16:creationId xmlns:a16="http://schemas.microsoft.com/office/drawing/2014/main" id="{754BB810-C978-1EDE-6E42-3B036670CF92}"/>
              </a:ext>
            </a:extLst>
          </p:cNvPr>
          <p:cNvPicPr>
            <a:picLocks noChangeAspect="1"/>
          </p:cNvPicPr>
          <p:nvPr/>
        </p:nvPicPr>
        <p:blipFill>
          <a:blip r:embed="rId4"/>
          <a:stretch>
            <a:fillRect/>
          </a:stretch>
        </p:blipFill>
        <p:spPr>
          <a:xfrm>
            <a:off x="1234395" y="2344284"/>
            <a:ext cx="9839325" cy="3533775"/>
          </a:xfrm>
          <a:prstGeom prst="rect">
            <a:avLst/>
          </a:prstGeom>
        </p:spPr>
      </p:pic>
    </p:spTree>
    <p:custDataLst>
      <p:tags r:id="rId1"/>
    </p:custDataLst>
    <p:extLst>
      <p:ext uri="{BB962C8B-B14F-4D97-AF65-F5344CB8AC3E}">
        <p14:creationId xmlns:p14="http://schemas.microsoft.com/office/powerpoint/2010/main" val="1939344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防火墙的类型</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94442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防火墙的几种类型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9" name="图片 8">
            <a:extLst>
              <a:ext uri="{FF2B5EF4-FFF2-40B4-BE49-F238E27FC236}">
                <a16:creationId xmlns:a16="http://schemas.microsoft.com/office/drawing/2014/main" id="{1A46E061-5F7D-016C-B74C-068F0E16CA6F}"/>
              </a:ext>
            </a:extLst>
          </p:cNvPr>
          <p:cNvPicPr>
            <a:picLocks noChangeAspect="1"/>
          </p:cNvPicPr>
          <p:nvPr/>
        </p:nvPicPr>
        <p:blipFill>
          <a:blip r:embed="rId4"/>
          <a:stretch>
            <a:fillRect/>
          </a:stretch>
        </p:blipFill>
        <p:spPr>
          <a:xfrm>
            <a:off x="1857375" y="2475593"/>
            <a:ext cx="8477250" cy="3619500"/>
          </a:xfrm>
          <a:prstGeom prst="rect">
            <a:avLst/>
          </a:prstGeom>
        </p:spPr>
      </p:pic>
    </p:spTree>
    <p:custDataLst>
      <p:tags r:id="rId1"/>
    </p:custDataLst>
    <p:extLst>
      <p:ext uri="{BB962C8B-B14F-4D97-AF65-F5344CB8AC3E}">
        <p14:creationId xmlns:p14="http://schemas.microsoft.com/office/powerpoint/2010/main" val="2642045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防火墙的类型</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94442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防火墙的几种类型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6" name="图片 5">
            <a:extLst>
              <a:ext uri="{FF2B5EF4-FFF2-40B4-BE49-F238E27FC236}">
                <a16:creationId xmlns:a16="http://schemas.microsoft.com/office/drawing/2014/main" id="{E10E84E7-4B32-3ADA-FD18-403E6FEF9679}"/>
              </a:ext>
            </a:extLst>
          </p:cNvPr>
          <p:cNvPicPr>
            <a:picLocks noChangeAspect="1"/>
          </p:cNvPicPr>
          <p:nvPr/>
        </p:nvPicPr>
        <p:blipFill>
          <a:blip r:embed="rId4"/>
          <a:stretch>
            <a:fillRect/>
          </a:stretch>
        </p:blipFill>
        <p:spPr>
          <a:xfrm>
            <a:off x="1848018" y="1987322"/>
            <a:ext cx="8495963" cy="3987141"/>
          </a:xfrm>
          <a:prstGeom prst="rect">
            <a:avLst/>
          </a:prstGeom>
        </p:spPr>
      </p:pic>
    </p:spTree>
    <p:custDataLst>
      <p:tags r:id="rId1"/>
    </p:custDataLst>
    <p:extLst>
      <p:ext uri="{BB962C8B-B14F-4D97-AF65-F5344CB8AC3E}">
        <p14:creationId xmlns:p14="http://schemas.microsoft.com/office/powerpoint/2010/main" val="3160461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防火墙的类型</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20758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包过滤防火墙</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pSp>
        <p:nvGrpSpPr>
          <p:cNvPr id="26" name="组合 25">
            <a:extLst>
              <a:ext uri="{FF2B5EF4-FFF2-40B4-BE49-F238E27FC236}">
                <a16:creationId xmlns:a16="http://schemas.microsoft.com/office/drawing/2014/main" id="{D550D0D0-0391-41CF-BAC8-6BC5DE5CCE2D}"/>
              </a:ext>
            </a:extLst>
          </p:cNvPr>
          <p:cNvGrpSpPr/>
          <p:nvPr/>
        </p:nvGrpSpPr>
        <p:grpSpPr>
          <a:xfrm>
            <a:off x="7528263" y="2101494"/>
            <a:ext cx="3116063" cy="4428464"/>
            <a:chOff x="594192" y="1755263"/>
            <a:chExt cx="4304765" cy="4428464"/>
          </a:xfrm>
        </p:grpSpPr>
        <p:sp>
          <p:nvSpPr>
            <p:cNvPr id="27" name="Rectangle 3">
              <a:extLst>
                <a:ext uri="{FF2B5EF4-FFF2-40B4-BE49-F238E27FC236}">
                  <a16:creationId xmlns:a16="http://schemas.microsoft.com/office/drawing/2014/main" id="{919F7003-E43D-4CB7-9D08-7BDB83B39D8C}"/>
                </a:ext>
              </a:extLst>
            </p:cNvPr>
            <p:cNvSpPr txBox="1">
              <a:spLocks noChangeArrowheads="1"/>
            </p:cNvSpPr>
            <p:nvPr/>
          </p:nvSpPr>
          <p:spPr>
            <a:xfrm>
              <a:off x="594192" y="2554530"/>
              <a:ext cx="4304765" cy="3629197"/>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lnSpc>
                  <a:spcPct val="200000"/>
                </a:lnSpc>
                <a:spcBef>
                  <a:spcPts val="432"/>
                </a:spcBef>
                <a:defRP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源</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IP</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地址</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marL="285750" lvl="1" indent="-285750">
                <a:lnSpc>
                  <a:spcPct val="200000"/>
                </a:lnSpc>
                <a:spcBef>
                  <a:spcPts val="432"/>
                </a:spcBef>
                <a:defRP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目的</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IP</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地址</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marL="285750" lvl="1" indent="-285750">
                <a:lnSpc>
                  <a:spcPct val="200000"/>
                </a:lnSpc>
                <a:spcBef>
                  <a:spcPts val="432"/>
                </a:spcBef>
                <a:defRP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源和目的端传输层地址</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marL="285750" lvl="1" indent="-285750">
                <a:lnSpc>
                  <a:spcPct val="200000"/>
                </a:lnSpc>
                <a:spcBef>
                  <a:spcPts val="432"/>
                </a:spcBef>
                <a:defRPr/>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IP</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协议域</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marL="285750" lvl="1" indent="-285750">
                <a:lnSpc>
                  <a:spcPct val="200000"/>
                </a:lnSpc>
                <a:spcBef>
                  <a:spcPts val="432"/>
                </a:spcBef>
                <a:defRP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接口</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 name="Text Placeholder 5">
              <a:extLst>
                <a:ext uri="{FF2B5EF4-FFF2-40B4-BE49-F238E27FC236}">
                  <a16:creationId xmlns:a16="http://schemas.microsoft.com/office/drawing/2014/main" id="{3045701B-21D3-44BD-99A7-F703277BCD98}"/>
                </a:ext>
              </a:extLst>
            </p:cNvPr>
            <p:cNvSpPr txBox="1">
              <a:spLocks/>
            </p:cNvSpPr>
            <p:nvPr/>
          </p:nvSpPr>
          <p:spPr>
            <a:xfrm>
              <a:off x="594192" y="1755263"/>
              <a:ext cx="4304765" cy="792740"/>
            </a:xfrm>
            <a:prstGeom prst="rect">
              <a:avLst/>
            </a:prstGeom>
            <a:solidFill>
              <a:schemeClr val="bg1"/>
            </a:solid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ts val="0"/>
                </a:spcBef>
                <a:buFont typeface="Wingdings" pitchFamily="2" charset="2"/>
                <a:buNone/>
                <a:defRPr/>
              </a:pPr>
              <a:r>
                <a:rPr lang="zh-CN" altLang="en-US" sz="2400" dirty="0">
                  <a:solidFill>
                    <a:sysClr val="windowText" lastClr="000000"/>
                  </a:solidFill>
                  <a:latin typeface="黑体" panose="02010609060101010101" pitchFamily="49" charset="-122"/>
                  <a:ea typeface="黑体" panose="02010609060101010101" pitchFamily="49" charset="-122"/>
                </a:rPr>
                <a:t>过滤规则基于网络</a:t>
              </a:r>
              <a:endParaRPr lang="en-US" altLang="zh-CN" sz="2400" dirty="0">
                <a:solidFill>
                  <a:sysClr val="windowText" lastClr="000000"/>
                </a:solidFill>
                <a:latin typeface="黑体" panose="02010609060101010101" pitchFamily="49" charset="-122"/>
                <a:ea typeface="黑体" panose="02010609060101010101" pitchFamily="49" charset="-122"/>
              </a:endParaRPr>
            </a:p>
            <a:p>
              <a:pPr algn="ctr">
                <a:spcBef>
                  <a:spcPts val="0"/>
                </a:spcBef>
                <a:buFont typeface="Wingdings" pitchFamily="2" charset="2"/>
                <a:buNone/>
                <a:defRPr/>
              </a:pPr>
              <a:r>
                <a:rPr lang="zh-CN" altLang="en-US" sz="2400" dirty="0">
                  <a:solidFill>
                    <a:sysClr val="windowText" lastClr="000000"/>
                  </a:solidFill>
                  <a:latin typeface="黑体" panose="02010609060101010101" pitchFamily="49" charset="-122"/>
                  <a:ea typeface="黑体" panose="02010609060101010101" pitchFamily="49" charset="-122"/>
                </a:rPr>
                <a:t>数据包中包含的信息 </a:t>
              </a:r>
              <a:endParaRPr lang="en-US" sz="2400" dirty="0">
                <a:solidFill>
                  <a:sysClr val="windowText" lastClr="000000"/>
                </a:solidFill>
                <a:latin typeface="黑体" panose="02010609060101010101" pitchFamily="49" charset="-122"/>
                <a:ea typeface="黑体" panose="02010609060101010101" pitchFamily="49" charset="-122"/>
              </a:endParaRPr>
            </a:p>
          </p:txBody>
        </p:sp>
      </p:grpSp>
      <p:sp>
        <p:nvSpPr>
          <p:cNvPr id="30" name="文本框 29">
            <a:extLst>
              <a:ext uri="{FF2B5EF4-FFF2-40B4-BE49-F238E27FC236}">
                <a16:creationId xmlns:a16="http://schemas.microsoft.com/office/drawing/2014/main" id="{894148F3-19D0-4BAF-AE0D-B8EF76100F69}"/>
              </a:ext>
            </a:extLst>
          </p:cNvPr>
          <p:cNvSpPr txBox="1"/>
          <p:nvPr/>
        </p:nvSpPr>
        <p:spPr>
          <a:xfrm>
            <a:off x="567492" y="1875539"/>
            <a:ext cx="6094520" cy="4880375"/>
          </a:xfrm>
          <a:prstGeom prst="rect">
            <a:avLst/>
          </a:prstGeom>
          <a:noFill/>
        </p:spPr>
        <p:txBody>
          <a:bodyPr wrap="square">
            <a:spAutoFit/>
          </a:bodyPr>
          <a:lstStyle/>
          <a:p>
            <a:pPr lvl="1" indent="-457200" algn="just">
              <a:lnSpc>
                <a:spcPct val="120000"/>
              </a:lnSpc>
              <a:spcAft>
                <a:spcPct val="15000"/>
              </a:spcAft>
              <a:buClr>
                <a:schemeClr val="accent6">
                  <a:lumMod val="60000"/>
                  <a:lumOff val="40000"/>
                </a:schemeClr>
              </a:buClr>
              <a:buSzPct val="150000"/>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对每个</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IP</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报文的入</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出应用规则 </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lvl="2" indent="-457200" algn="just">
              <a:lnSpc>
                <a:spcPct val="120000"/>
              </a:lnSpc>
              <a:spcBef>
                <a:spcPts val="500"/>
              </a:spcBef>
              <a:spcAft>
                <a:spcPts val="500"/>
              </a:spcAft>
              <a:buClr>
                <a:schemeClr val="accent5">
                  <a:lumMod val="60000"/>
                  <a:lumOff val="40000"/>
                </a:schemeClr>
              </a:buClr>
              <a:buFont typeface="Arial" panose="020B0604020202020204" pitchFamily="34" charset="0"/>
              <a:buChar char="•"/>
            </a:pPr>
            <a:r>
              <a:rPr lang="zh-CN" altLang="en-US" sz="2400" dirty="0">
                <a:solidFill>
                  <a:srgbClr val="2A2B2E"/>
                </a:solidFill>
                <a:latin typeface="Times New Roman" panose="02020603050405020304" pitchFamily="18" charset="0"/>
                <a:ea typeface="黑体" panose="02010609060101010101" pitchFamily="49" charset="-122"/>
                <a:cs typeface="Times New Roman" panose="02020603050405020304" pitchFamily="18" charset="0"/>
              </a:rPr>
              <a:t>通常是基于</a:t>
            </a:r>
            <a:r>
              <a:rPr lang="en-US" altLang="zh-CN" sz="2400" dirty="0">
                <a:solidFill>
                  <a:srgbClr val="2A2B2E"/>
                </a:solidFill>
                <a:latin typeface="Times New Roman" panose="02020603050405020304" pitchFamily="18" charset="0"/>
                <a:ea typeface="黑体" panose="02010609060101010101" pitchFamily="49" charset="-122"/>
                <a:cs typeface="Times New Roman" panose="02020603050405020304" pitchFamily="18" charset="0"/>
              </a:rPr>
              <a:t>IP</a:t>
            </a:r>
            <a:r>
              <a:rPr lang="zh-CN" altLang="en-US" sz="2400" dirty="0">
                <a:solidFill>
                  <a:srgbClr val="2A2B2E"/>
                </a:solidFill>
                <a:latin typeface="Times New Roman" panose="02020603050405020304" pitchFamily="18" charset="0"/>
                <a:ea typeface="黑体" panose="02010609060101010101" pitchFamily="49" charset="-122"/>
                <a:cs typeface="Times New Roman" panose="02020603050405020304" pitchFamily="18" charset="0"/>
              </a:rPr>
              <a:t>或</a:t>
            </a:r>
            <a:r>
              <a:rPr lang="en-US" altLang="zh-CN" sz="2400" dirty="0">
                <a:solidFill>
                  <a:srgbClr val="2A2B2E"/>
                </a:solidFill>
                <a:latin typeface="Times New Roman" panose="02020603050405020304" pitchFamily="18" charset="0"/>
                <a:ea typeface="黑体" panose="02010609060101010101" pitchFamily="49" charset="-122"/>
                <a:cs typeface="Times New Roman" panose="02020603050405020304" pitchFamily="18" charset="0"/>
              </a:rPr>
              <a:t>TCP</a:t>
            </a:r>
            <a:r>
              <a:rPr lang="zh-CN" altLang="en-US" sz="2400" dirty="0">
                <a:solidFill>
                  <a:srgbClr val="2A2B2E"/>
                </a:solidFill>
                <a:latin typeface="Times New Roman" panose="02020603050405020304" pitchFamily="18" charset="0"/>
                <a:ea typeface="黑体" panose="02010609060101010101" pitchFamily="49" charset="-122"/>
                <a:cs typeface="Times New Roman" panose="02020603050405020304" pitchFamily="18" charset="0"/>
              </a:rPr>
              <a:t>报头中的匹配的规则列表  </a:t>
            </a:r>
          </a:p>
          <a:p>
            <a:pPr lvl="2" indent="-457200" algn="just">
              <a:lnSpc>
                <a:spcPct val="120000"/>
              </a:lnSpc>
              <a:spcBef>
                <a:spcPts val="500"/>
              </a:spcBef>
              <a:spcAft>
                <a:spcPts val="500"/>
              </a:spcAft>
              <a:buClr>
                <a:schemeClr val="accent5">
                  <a:lumMod val="60000"/>
                  <a:lumOff val="40000"/>
                </a:schemeClr>
              </a:buClr>
              <a:buFont typeface="Arial" panose="020B0604020202020204" pitchFamily="34" charset="0"/>
              <a:buChar char="•"/>
            </a:pPr>
            <a:r>
              <a:rPr lang="zh-CN" altLang="en-US" sz="2400" dirty="0">
                <a:solidFill>
                  <a:srgbClr val="2A2B2E"/>
                </a:solidFill>
                <a:latin typeface="黑体" panose="02010609060101010101" pitchFamily="49" charset="-122"/>
                <a:ea typeface="黑体" panose="02010609060101010101" pitchFamily="49" charset="-122"/>
              </a:rPr>
              <a:t>根据规则匹配转发或丢弃报文</a:t>
            </a:r>
            <a:endParaRPr lang="en-US" altLang="zh-CN" sz="2400" dirty="0">
              <a:solidFill>
                <a:srgbClr val="2A2B2E"/>
              </a:solidFill>
              <a:latin typeface="黑体" panose="02010609060101010101" pitchFamily="49" charset="-122"/>
              <a:ea typeface="黑体" panose="02010609060101010101" pitchFamily="49" charset="-122"/>
            </a:endParaRPr>
          </a:p>
          <a:p>
            <a:pPr lvl="1" indent="-457200" algn="just">
              <a:lnSpc>
                <a:spcPct val="120000"/>
              </a:lnSpc>
              <a:spcAft>
                <a:spcPct val="15000"/>
              </a:spcAft>
              <a:buClr>
                <a:schemeClr val="accent6">
                  <a:lumMod val="60000"/>
                  <a:lumOff val="40000"/>
                </a:schemeClr>
              </a:buClr>
              <a:buSzPct val="150000"/>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两个默认策略</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914400" marR="0" lvl="2" indent="-457200" algn="just" defTabSz="914400" rtl="0" eaLnBrk="1" fontAlgn="auto" latinLnBrk="0" hangingPunct="1">
              <a:lnSpc>
                <a:spcPct val="120000"/>
              </a:lnSpc>
              <a:spcBef>
                <a:spcPts val="500"/>
              </a:spcBef>
              <a:spcAft>
                <a:spcPts val="500"/>
              </a:spcAft>
              <a:buClr>
                <a:srgbClr val="5B9BD5">
                  <a:lumMod val="60000"/>
                  <a:lumOff val="40000"/>
                </a:srgbClr>
              </a:buClr>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丢弃</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没有明确准许的将被阻止  </a:t>
            </a:r>
            <a:endParaRPr lang="en-US" altLang="zh-CN" sz="2400" dirty="0">
              <a:solidFill>
                <a:srgbClr val="2A2B2E"/>
              </a:solidFill>
              <a:latin typeface="黑体" panose="02010609060101010101" pitchFamily="49" charset="-122"/>
              <a:ea typeface="黑体" panose="02010609060101010101" pitchFamily="49" charset="-122"/>
              <a:sym typeface="Lucida Sans Unicode" panose="020B0602030504020204" pitchFamily="34" charset="0"/>
            </a:endParaRPr>
          </a:p>
          <a:p>
            <a:pPr lvl="3" indent="-457200" algn="just">
              <a:lnSpc>
                <a:spcPct val="120000"/>
              </a:lnSpc>
              <a:spcBef>
                <a:spcPts val="500"/>
              </a:spcBef>
              <a:spcAft>
                <a:spcPts val="500"/>
              </a:spcAft>
              <a:buClr>
                <a:srgbClr val="5B9BD5">
                  <a:lumMod val="60000"/>
                  <a:lumOff val="40000"/>
                </a:srgbClr>
              </a:buClr>
              <a:buFont typeface="Arial" panose="020B0604020202020204" pitchFamily="34" charset="0"/>
              <a:buChar char="•"/>
              <a:defRP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更保守，可控，对用户可见  </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lvl="2" indent="-457200" algn="just">
              <a:lnSpc>
                <a:spcPct val="120000"/>
              </a:lnSpc>
              <a:spcBef>
                <a:spcPts val="500"/>
              </a:spcBef>
              <a:spcAft>
                <a:spcPts val="500"/>
              </a:spcAft>
              <a:buClr>
                <a:srgbClr val="5B9BD5">
                  <a:lumMod val="60000"/>
                  <a:lumOff val="40000"/>
                </a:srgbClr>
              </a:buClr>
              <a:buFont typeface="Arial" panose="020B0604020202020204" pitchFamily="34" charset="0"/>
              <a:buChar char="•"/>
              <a:defRP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转发：</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没有明确</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阻止</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的将</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被准许</a:t>
            </a:r>
            <a:endParaRPr lang="en-US" altLang="zh-CN" sz="2400" dirty="0">
              <a:solidFill>
                <a:srgbClr val="2A2B2E"/>
              </a:solidFill>
              <a:latin typeface="黑体" panose="02010609060101010101" pitchFamily="49" charset="-122"/>
              <a:ea typeface="黑体" panose="02010609060101010101" pitchFamily="49" charset="-122"/>
              <a:sym typeface="Lucida Sans Unicode" panose="020B0602030504020204" pitchFamily="34" charset="0"/>
            </a:endParaRPr>
          </a:p>
          <a:p>
            <a:pPr lvl="3" indent="-457200" algn="just">
              <a:lnSpc>
                <a:spcPct val="120000"/>
              </a:lnSpc>
              <a:spcBef>
                <a:spcPts val="500"/>
              </a:spcBef>
              <a:spcAft>
                <a:spcPts val="500"/>
              </a:spcAft>
              <a:buClr>
                <a:srgbClr val="5B9BD5">
                  <a:lumMod val="60000"/>
                  <a:lumOff val="40000"/>
                </a:srgbClr>
              </a:buClr>
              <a:buFont typeface="Arial" panose="020B0604020202020204" pitchFamily="34" charset="0"/>
              <a:buChar char="•"/>
              <a:defRP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易于管理和使用，但安全性较差 </a:t>
            </a:r>
          </a:p>
        </p:txBody>
      </p:sp>
    </p:spTree>
    <p:custDataLst>
      <p:tags r:id="rId1"/>
    </p:custDataLst>
    <p:extLst>
      <p:ext uri="{BB962C8B-B14F-4D97-AF65-F5344CB8AC3E}">
        <p14:creationId xmlns:p14="http://schemas.microsoft.com/office/powerpoint/2010/main" val="1403958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防火墙的类型</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20758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包过滤的实例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2645B8D8-E43A-4159-9BEF-4EC6B83485DF}"/>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t="2531" b="1"/>
          <a:stretch/>
        </p:blipFill>
        <p:spPr>
          <a:xfrm>
            <a:off x="775235" y="2516992"/>
            <a:ext cx="10548679" cy="2625115"/>
          </a:xfrm>
          <a:prstGeom prst="rect">
            <a:avLst/>
          </a:prstGeom>
        </p:spPr>
      </p:pic>
    </p:spTree>
    <p:custDataLst>
      <p:tags r:id="rId1"/>
    </p:custDataLst>
    <p:extLst>
      <p:ext uri="{BB962C8B-B14F-4D97-AF65-F5344CB8AC3E}">
        <p14:creationId xmlns:p14="http://schemas.microsoft.com/office/powerpoint/2010/main" val="144258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防火墙的类型</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25" name="Content Placeholder 3">
            <a:extLst>
              <a:ext uri="{FF2B5EF4-FFF2-40B4-BE49-F238E27FC236}">
                <a16:creationId xmlns:a16="http://schemas.microsoft.com/office/drawing/2014/main" id="{DD046C03-B495-452A-88CE-5CC64EDD82C3}"/>
              </a:ext>
            </a:extLst>
          </p:cNvPr>
          <p:cNvGraphicFramePr>
            <a:graphicFrameLocks/>
          </p:cNvGraphicFramePr>
          <p:nvPr>
            <p:extLst>
              <p:ext uri="{D42A27DB-BD31-4B8C-83A1-F6EECF244321}">
                <p14:modId xmlns:p14="http://schemas.microsoft.com/office/powerpoint/2010/main" val="901814714"/>
              </p:ext>
            </p:extLst>
          </p:nvPr>
        </p:nvGraphicFramePr>
        <p:xfrm>
          <a:off x="1311882" y="2024191"/>
          <a:ext cx="10332933" cy="44825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6" name="Freeform 14">
            <a:extLst>
              <a:ext uri="{FF2B5EF4-FFF2-40B4-BE49-F238E27FC236}">
                <a16:creationId xmlns:a16="http://schemas.microsoft.com/office/drawing/2014/main" id="{BD44F8C7-250B-42A1-9468-285FCA0C6470}"/>
              </a:ext>
            </a:extLst>
          </p:cNvPr>
          <p:cNvSpPr>
            <a:spLocks noChangeArrowheads="1"/>
          </p:cNvSpPr>
          <p:nvPr/>
        </p:nvSpPr>
        <p:spPr bwMode="auto">
          <a:xfrm>
            <a:off x="742984" y="1131119"/>
            <a:ext cx="431728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包过滤的优点和弱点</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836782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防火墙的类型</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64258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状态检测防火墙</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34833750-B299-4E62-8939-A20CB12EA433}"/>
              </a:ext>
            </a:extLst>
          </p:cNvPr>
          <p:cNvSpPr>
            <a:spLocks noChangeArrowheads="1"/>
          </p:cNvSpPr>
          <p:nvPr/>
        </p:nvSpPr>
        <p:spPr bwMode="auto">
          <a:xfrm>
            <a:off x="742984" y="1934721"/>
            <a:ext cx="10888445" cy="4585288"/>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通过创建一个出站</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TCP</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连接目录来收紧</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TCP</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通信规则  </a:t>
            </a:r>
          </a:p>
          <a:p>
            <a:pPr marL="1395412" lvl="2" indent="-457200" algn="just">
              <a:lnSpc>
                <a:spcPct val="150000"/>
              </a:lnSpc>
              <a:spcAft>
                <a:spcPct val="15000"/>
              </a:spcAft>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每个当前建立的连接都有一个条目  </a:t>
            </a:r>
          </a:p>
          <a:p>
            <a:pPr marL="1395412" lvl="2" indent="-457200" algn="just">
              <a:lnSpc>
                <a:spcPct val="150000"/>
              </a:lnSpc>
              <a:spcAft>
                <a:spcPct val="15000"/>
              </a:spcAft>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包过滤器只允许进入高编号端口的数据包符合此目录中某个条目的配置文件</a:t>
            </a: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查看包信息，同时记录</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TCP</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连接信息  </a:t>
            </a:r>
          </a:p>
          <a:p>
            <a:pPr marL="1395412" lvl="2" indent="-457200" algn="just">
              <a:lnSpc>
                <a:spcPct val="150000"/>
              </a:lnSpc>
              <a:spcAft>
                <a:spcPct val="15000"/>
              </a:spcAft>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跟踪</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TCP</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序列号，防止依赖序列号的攻击  </a:t>
            </a:r>
          </a:p>
          <a:p>
            <a:pPr marL="1395412" lvl="2" indent="-457200" algn="just">
              <a:lnSpc>
                <a:spcPct val="150000"/>
              </a:lnSpc>
              <a:spcAft>
                <a:spcPct val="15000"/>
              </a:spcAft>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对</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FTP</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IM</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和</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sip</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命令等协议进行数据检查 </a:t>
            </a:r>
            <a:endPar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829164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防火墙的类型</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507189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状态防火墙连接状态示例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655A4538-E0C4-46EA-8960-69F173E01592}"/>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030228" y="2183906"/>
            <a:ext cx="10131543" cy="3849768"/>
          </a:xfrm>
          <a:prstGeom prst="rect">
            <a:avLst/>
          </a:prstGeom>
        </p:spPr>
      </p:pic>
    </p:spTree>
    <p:custDataLst>
      <p:tags r:id="rId1"/>
    </p:custDataLst>
    <p:extLst>
      <p:ext uri="{BB962C8B-B14F-4D97-AF65-F5344CB8AC3E}">
        <p14:creationId xmlns:p14="http://schemas.microsoft.com/office/powerpoint/2010/main" val="1464761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防火墙的类型</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86135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应用级网关</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833EF8CA-E5CA-4624-AE94-B063ED95B5C1}"/>
              </a:ext>
            </a:extLst>
          </p:cNvPr>
          <p:cNvSpPr>
            <a:spLocks noChangeArrowheads="1"/>
          </p:cNvSpPr>
          <p:nvPr/>
        </p:nvSpPr>
        <p:spPr bwMode="auto">
          <a:xfrm>
            <a:off x="742984" y="1934721"/>
            <a:ext cx="10888445" cy="4585288"/>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也称为应用程序代理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充当应用程序级通信的中继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用户使用</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TCP/IP</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应用程序联系网关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用户身份验证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远程主机上的网关联系应用程序，并在服务器和用户之间中继</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TCP</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段  </a:t>
            </a:r>
            <a:endPar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每个应用程序都必须有代理代码  </a:t>
            </a:r>
            <a:endPar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可能限制所支持的应用程序特性  </a:t>
            </a:r>
            <a:endPar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往往比包过滤器更安全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缺点是每个连接上的额外处理开销 </a:t>
            </a:r>
            <a:endPar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625858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434" name="图片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111" y="1505260"/>
            <a:ext cx="3729038"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文本框 8"/>
          <p:cNvSpPr txBox="1">
            <a:spLocks noChangeArrowheads="1"/>
          </p:cNvSpPr>
          <p:nvPr/>
        </p:nvSpPr>
        <p:spPr bwMode="auto">
          <a:xfrm>
            <a:off x="3794858" y="2584336"/>
            <a:ext cx="15525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4800" dirty="0">
                <a:solidFill>
                  <a:srgbClr val="EEE9D7"/>
                </a:solidFill>
                <a:latin typeface="禹卫书法行书简体&#10;" panose="02000603000000000000" pitchFamily="2" charset="-122"/>
                <a:ea typeface="禹卫书法行书简体&#10;" panose="02000603000000000000" pitchFamily="2" charset="-122"/>
              </a:rPr>
              <a:t>目</a:t>
            </a:r>
            <a:endParaRPr lang="en-US" altLang="zh-CN" sz="4800" dirty="0">
              <a:solidFill>
                <a:srgbClr val="EEE9D7"/>
              </a:solidFill>
              <a:latin typeface="禹卫书法行书简体&#10;" panose="02000603000000000000" pitchFamily="2" charset="-122"/>
              <a:ea typeface="禹卫书法行书简体&#10;" panose="02000603000000000000" pitchFamily="2" charset="-122"/>
            </a:endParaRPr>
          </a:p>
          <a:p>
            <a:pPr eaLnBrk="1" hangingPunct="1">
              <a:lnSpc>
                <a:spcPct val="100000"/>
              </a:lnSpc>
              <a:spcBef>
                <a:spcPct val="0"/>
              </a:spcBef>
              <a:buFontTx/>
              <a:buNone/>
            </a:pPr>
            <a:r>
              <a:rPr lang="zh-CN" altLang="en-US" sz="4800" dirty="0">
                <a:solidFill>
                  <a:srgbClr val="EEE9D7"/>
                </a:solidFill>
                <a:latin typeface="禹卫书法行书简体&#10;" panose="02000603000000000000" pitchFamily="2" charset="-122"/>
                <a:ea typeface="禹卫书法行书简体&#10;" panose="02000603000000000000" pitchFamily="2" charset="-122"/>
              </a:rPr>
              <a:t>录</a:t>
            </a:r>
          </a:p>
        </p:txBody>
      </p:sp>
      <p:pic>
        <p:nvPicPr>
          <p:cNvPr id="18436" name="图片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887650">
            <a:off x="1310423" y="1213160"/>
            <a:ext cx="8858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图片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7195313">
            <a:off x="5503804" y="3344379"/>
            <a:ext cx="11160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图片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124" y="3475347"/>
            <a:ext cx="232410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6217118" y="1359832"/>
            <a:ext cx="5820101" cy="4231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buNone/>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第</a:t>
            </a:r>
            <a:r>
              <a:rPr lang="en-US" altLang="zh-CN" dirty="0">
                <a:latin typeface="Times New Roman" panose="02020603050405020304" pitchFamily="18" charset="0"/>
                <a:ea typeface="黑体" panose="02010609060101010101" pitchFamily="49" charset="-122"/>
                <a:cs typeface="Times New Roman" panose="02020603050405020304" pitchFamily="18" charset="0"/>
              </a:rPr>
              <a:t>9</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章：防火墙与入侵防御系统</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sz="2400" kern="0" dirty="0">
                <a:latin typeface="黑体" panose="02010609060101010101" pitchFamily="49" charset="-122"/>
                <a:ea typeface="黑体" panose="02010609060101010101" pitchFamily="49" charset="-122"/>
                <a:cs typeface="Times New Roman" panose="02020603050405020304" pitchFamily="18" charset="0"/>
              </a:rPr>
              <a:t> </a:t>
            </a:r>
            <a:r>
              <a:rPr lang="zh-CN" altLang="en-US" kern="0" dirty="0">
                <a:latin typeface="黑体" panose="02010609060101010101" pitchFamily="49" charset="-122"/>
                <a:ea typeface="黑体" panose="02010609060101010101" pitchFamily="49" charset="-122"/>
                <a:cs typeface="Times New Roman" panose="02020603050405020304" pitchFamily="18" charset="0"/>
              </a:rPr>
              <a:t>防火墙的必要性</a:t>
            </a:r>
            <a:endParaRPr lang="en-US" altLang="zh-CN" sz="2400"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zh-CN" altLang="en-US" kern="0" dirty="0">
                <a:latin typeface="黑体" panose="02010609060101010101" pitchFamily="49" charset="-122"/>
                <a:ea typeface="黑体" panose="02010609060101010101" pitchFamily="49" charset="-122"/>
                <a:cs typeface="Times New Roman" panose="02020603050405020304" pitchFamily="18" charset="0"/>
              </a:rPr>
              <a:t> 防火墙的特征和访问策略</a:t>
            </a:r>
            <a:endParaRPr lang="en-US" altLang="zh-CN" sz="2400"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en-US" altLang="zh-CN" kern="0" dirty="0">
                <a:latin typeface="黑体" panose="02010609060101010101" pitchFamily="49" charset="-122"/>
                <a:ea typeface="黑体" panose="02010609060101010101" pitchFamily="49" charset="-122"/>
                <a:cs typeface="Times New Roman" panose="02020603050405020304" pitchFamily="18" charset="0"/>
              </a:rPr>
              <a:t> </a:t>
            </a:r>
            <a:r>
              <a:rPr lang="zh-CN" altLang="en-US" kern="0" dirty="0">
                <a:latin typeface="黑体" panose="02010609060101010101" pitchFamily="49" charset="-122"/>
                <a:ea typeface="黑体" panose="02010609060101010101" pitchFamily="49" charset="-122"/>
                <a:cs typeface="Times New Roman" panose="02020603050405020304" pitchFamily="18" charset="0"/>
              </a:rPr>
              <a:t>防火墙的类型</a:t>
            </a:r>
            <a:endParaRPr lang="en-US" altLang="zh-CN" sz="2400"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zh-CN" altLang="en-US" kern="0" dirty="0">
                <a:latin typeface="黑体" panose="02010609060101010101" pitchFamily="49" charset="-122"/>
                <a:ea typeface="黑体" panose="02010609060101010101" pitchFamily="49" charset="-122"/>
                <a:cs typeface="Times New Roman" panose="02020603050405020304" pitchFamily="18" charset="0"/>
              </a:rPr>
              <a:t> 防火墙的布置</a:t>
            </a:r>
            <a:endParaRPr lang="en-US" altLang="zh-CN"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en-US" altLang="zh-CN" kern="0" dirty="0">
                <a:latin typeface="黑体" panose="02010609060101010101" pitchFamily="49" charset="-122"/>
                <a:ea typeface="黑体" panose="02010609060101010101" pitchFamily="49" charset="-122"/>
                <a:cs typeface="Times New Roman" panose="02020603050405020304" pitchFamily="18" charset="0"/>
              </a:rPr>
              <a:t> </a:t>
            </a:r>
            <a:r>
              <a:rPr lang="zh-CN" altLang="en-US" kern="0" dirty="0">
                <a:latin typeface="黑体" panose="02010609060101010101" pitchFamily="49" charset="-122"/>
                <a:ea typeface="黑体" panose="02010609060101010101" pitchFamily="49" charset="-122"/>
                <a:cs typeface="Times New Roman" panose="02020603050405020304" pitchFamily="18" charset="0"/>
              </a:rPr>
              <a:t>防火墙的部署和配置</a:t>
            </a:r>
            <a:endParaRPr lang="en-US" altLang="zh-CN"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zh-CN" altLang="en-US" kern="0" dirty="0">
                <a:latin typeface="黑体" panose="02010609060101010101" pitchFamily="49" charset="-122"/>
                <a:ea typeface="黑体" panose="02010609060101010101" pitchFamily="49" charset="-122"/>
                <a:cs typeface="Times New Roman" panose="02020603050405020304" pitchFamily="18" charset="0"/>
              </a:rPr>
              <a:t> 入侵防御系统</a:t>
            </a:r>
            <a:endParaRPr lang="en-US" altLang="zh-CN"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zh-CN" altLang="en-US" kern="0" dirty="0">
                <a:latin typeface="黑体" panose="02010609060101010101" pitchFamily="49" charset="-122"/>
                <a:ea typeface="黑体" panose="02010609060101010101" pitchFamily="49" charset="-122"/>
                <a:cs typeface="Times New Roman" panose="02020603050405020304" pitchFamily="18" charset="0"/>
              </a:rPr>
              <a:t> 实例：一体化威胁管理系统</a:t>
            </a:r>
            <a:endParaRPr lang="en-US" altLang="zh-CN" kern="0" dirty="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防火墙的类型</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86135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电路级网关</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833EF8CA-E5CA-4624-AE94-B063ED95B5C1}"/>
              </a:ext>
            </a:extLst>
          </p:cNvPr>
          <p:cNvSpPr>
            <a:spLocks noChangeArrowheads="1"/>
          </p:cNvSpPr>
          <p:nvPr/>
        </p:nvSpPr>
        <p:spPr bwMode="auto">
          <a:xfrm>
            <a:off x="742984" y="1934721"/>
            <a:ext cx="10888445" cy="4279648"/>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电路级代理</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建立两个</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TCP</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连接，一个在自身和内部主机上的</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TCP</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用户之间，另一个在外部主机上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将</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TCP</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段从一个连接中继到另一个连接，而不检查内容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安全功能包括确定哪些连接将被允许</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通常在信任内部用户时使用</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是否可以使用应用级网关入站和电路级网关出站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较低的管理费用 </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287919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防火墙的类型</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86135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电路级网关</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8" name="文本框 27">
            <a:extLst>
              <a:ext uri="{FF2B5EF4-FFF2-40B4-BE49-F238E27FC236}">
                <a16:creationId xmlns:a16="http://schemas.microsoft.com/office/drawing/2014/main" id="{8A281ABB-B1D0-4BA8-8FEA-23A0FBDF49E3}"/>
              </a:ext>
            </a:extLst>
          </p:cNvPr>
          <p:cNvSpPr txBox="1"/>
          <p:nvPr/>
        </p:nvSpPr>
        <p:spPr>
          <a:xfrm>
            <a:off x="742984" y="2065341"/>
            <a:ext cx="5564079" cy="3819572"/>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US" altLang="zh-CN" sz="2400" b="0" i="0" dirty="0">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RFC1928</a:t>
            </a:r>
            <a:r>
              <a:rPr lang="zh-CN" altLang="en-US" sz="2400" b="0" i="0" dirty="0">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中定义的</a:t>
            </a:r>
            <a:r>
              <a:rPr lang="en-US" altLang="zh-CN" sz="2400" b="0" i="0" dirty="0">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SOCKS v5  </a:t>
            </a:r>
          </a:p>
          <a:p>
            <a:pPr marL="342900" indent="-342900" algn="l">
              <a:lnSpc>
                <a:spcPct val="150000"/>
              </a:lnSpc>
              <a:buFont typeface="Arial" panose="020B0604020202020204" pitchFamily="34" charset="0"/>
              <a:buChar char="•"/>
            </a:pPr>
            <a:r>
              <a:rPr lang="zh-CN" altLang="en-US" sz="2400" b="0" i="0" dirty="0">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本设计旨在为</a:t>
            </a:r>
            <a:r>
              <a:rPr lang="en-US" altLang="zh-CN" sz="2400" b="0" i="0" dirty="0">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TCP/UDP</a:t>
            </a:r>
            <a:r>
              <a:rPr lang="zh-CN" altLang="en-US" sz="2400" b="0" i="0" dirty="0">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域中的客户端</a:t>
            </a:r>
            <a:r>
              <a:rPr lang="en-US" altLang="zh-CN" sz="2400" b="0" i="0" dirty="0">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0" i="0" dirty="0">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服务器应用程序提供一个框架，方便、安全地使用网络防火墙的服务  </a:t>
            </a:r>
          </a:p>
          <a:p>
            <a:pPr marL="342900" indent="-342900" algn="l">
              <a:lnSpc>
                <a:spcPct val="150000"/>
              </a:lnSpc>
              <a:buFont typeface="Arial" panose="020B0604020202020204" pitchFamily="34" charset="0"/>
              <a:buChar char="•"/>
            </a:pPr>
            <a:r>
              <a:rPr lang="zh-CN" altLang="en-US" sz="2400" b="0" i="0" dirty="0">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客户端应用程序联系</a:t>
            </a:r>
            <a:r>
              <a:rPr lang="en-US" altLang="zh-CN" sz="2400" b="0" i="0" dirty="0">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SOCKS</a:t>
            </a:r>
            <a:r>
              <a:rPr lang="zh-CN" altLang="en-US" sz="2400" b="0" i="0" dirty="0">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服务器，进行身份验证，发送中继请求  </a:t>
            </a:r>
          </a:p>
          <a:p>
            <a:pPr marL="800100" lvl="1" indent="-342900">
              <a:lnSpc>
                <a:spcPct val="150000"/>
              </a:lnSpc>
              <a:buFont typeface="Arial" panose="020B0604020202020204" pitchFamily="34" charset="0"/>
              <a:buChar char="•"/>
            </a:pPr>
            <a:r>
              <a:rPr lang="zh-CN" altLang="en-US" sz="2000" b="0" i="0" dirty="0">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服务器评估并建立或拒绝连接 </a:t>
            </a:r>
          </a:p>
        </p:txBody>
      </p:sp>
      <p:grpSp>
        <p:nvGrpSpPr>
          <p:cNvPr id="4" name="组合 3">
            <a:extLst>
              <a:ext uri="{FF2B5EF4-FFF2-40B4-BE49-F238E27FC236}">
                <a16:creationId xmlns:a16="http://schemas.microsoft.com/office/drawing/2014/main" id="{92DD105D-787F-46EA-B6AA-A76763AAD343}"/>
              </a:ext>
            </a:extLst>
          </p:cNvPr>
          <p:cNvGrpSpPr/>
          <p:nvPr/>
        </p:nvGrpSpPr>
        <p:grpSpPr>
          <a:xfrm>
            <a:off x="6850088" y="1789795"/>
            <a:ext cx="4400213" cy="4370664"/>
            <a:chOff x="7001009" y="1747792"/>
            <a:chExt cx="4400213" cy="4370664"/>
          </a:xfrm>
        </p:grpSpPr>
        <p:sp>
          <p:nvSpPr>
            <p:cNvPr id="5" name="任意多边形: 形状 4">
              <a:extLst>
                <a:ext uri="{FF2B5EF4-FFF2-40B4-BE49-F238E27FC236}">
                  <a16:creationId xmlns:a16="http://schemas.microsoft.com/office/drawing/2014/main" id="{0124ACCD-87B5-4DD0-B523-5763620937BC}"/>
                </a:ext>
              </a:extLst>
            </p:cNvPr>
            <p:cNvSpPr/>
            <p:nvPr/>
          </p:nvSpPr>
          <p:spPr>
            <a:xfrm>
              <a:off x="7390657" y="1981573"/>
              <a:ext cx="3776472" cy="3776472"/>
            </a:xfrm>
            <a:custGeom>
              <a:avLst/>
              <a:gdLst>
                <a:gd name="connsiteX0" fmla="*/ 1888236 w 3776472"/>
                <a:gd name="connsiteY0" fmla="*/ 0 h 3776472"/>
                <a:gd name="connsiteX1" fmla="*/ 3523496 w 3776472"/>
                <a:gd name="connsiteY1" fmla="*/ 944118 h 3776472"/>
                <a:gd name="connsiteX2" fmla="*/ 3523496 w 3776472"/>
                <a:gd name="connsiteY2" fmla="*/ 2832354 h 3776472"/>
                <a:gd name="connsiteX3" fmla="*/ 1888236 w 3776472"/>
                <a:gd name="connsiteY3" fmla="*/ 1888236 h 3776472"/>
                <a:gd name="connsiteX4" fmla="*/ 1888236 w 3776472"/>
                <a:gd name="connsiteY4" fmla="*/ 0 h 3776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6472" h="3776472">
                  <a:moveTo>
                    <a:pt x="1888236" y="0"/>
                  </a:moveTo>
                  <a:cubicBezTo>
                    <a:pt x="2562838" y="0"/>
                    <a:pt x="3186195" y="359896"/>
                    <a:pt x="3523496" y="944118"/>
                  </a:cubicBezTo>
                  <a:cubicBezTo>
                    <a:pt x="3860797" y="1528340"/>
                    <a:pt x="3860797" y="2248132"/>
                    <a:pt x="3523496" y="2832354"/>
                  </a:cubicBezTo>
                  <a:lnTo>
                    <a:pt x="1888236" y="1888236"/>
                  </a:lnTo>
                  <a:lnTo>
                    <a:pt x="1888236" y="0"/>
                  </a:lnTo>
                  <a:close/>
                </a:path>
              </a:pathLst>
            </a:custGeom>
            <a:solidFill>
              <a:schemeClr val="accent5">
                <a:lumMod val="60000"/>
                <a:lumOff val="40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2013151" tIns="823113" rIns="460301" bIns="1875129" numCol="1" spcCol="1270" anchor="ctr" anchorCtr="0">
              <a:noAutofit/>
            </a:bodyPr>
            <a:lstStyle/>
            <a:p>
              <a:pPr marL="0" lvl="0" indent="0" algn="ctr" defTabSz="800100">
                <a:lnSpc>
                  <a:spcPct val="90000"/>
                </a:lnSpc>
                <a:spcBef>
                  <a:spcPct val="0"/>
                </a:spcBef>
                <a:spcAft>
                  <a:spcPct val="35000"/>
                </a:spcAft>
                <a:buNone/>
              </a:pPr>
              <a:r>
                <a:rPr lang="en-US" sz="2000" i="0" kern="1200" baseline="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SOCKS </a:t>
              </a:r>
              <a:r>
                <a:rPr lang="zh-CN" altLang="en-US" sz="2000" i="0" kern="1200" baseline="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服务器</a:t>
              </a:r>
              <a:endParaRPr lang="en-US" sz="2000" i="0" kern="1200" baseline="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任意多边形: 形状 5">
              <a:extLst>
                <a:ext uri="{FF2B5EF4-FFF2-40B4-BE49-F238E27FC236}">
                  <a16:creationId xmlns:a16="http://schemas.microsoft.com/office/drawing/2014/main" id="{93A0630C-A086-4500-B4F3-45587984DF4C}"/>
                </a:ext>
              </a:extLst>
            </p:cNvPr>
            <p:cNvSpPr/>
            <p:nvPr/>
          </p:nvSpPr>
          <p:spPr>
            <a:xfrm>
              <a:off x="7334217" y="2108441"/>
              <a:ext cx="3776472" cy="3776472"/>
            </a:xfrm>
            <a:custGeom>
              <a:avLst/>
              <a:gdLst>
                <a:gd name="connsiteX0" fmla="*/ 3523496 w 3776472"/>
                <a:gd name="connsiteY0" fmla="*/ 2832354 h 3776472"/>
                <a:gd name="connsiteX1" fmla="*/ 1888236 w 3776472"/>
                <a:gd name="connsiteY1" fmla="*/ 3776472 h 3776472"/>
                <a:gd name="connsiteX2" fmla="*/ 252976 w 3776472"/>
                <a:gd name="connsiteY2" fmla="*/ 2832354 h 3776472"/>
                <a:gd name="connsiteX3" fmla="*/ 1888236 w 3776472"/>
                <a:gd name="connsiteY3" fmla="*/ 1888236 h 3776472"/>
                <a:gd name="connsiteX4" fmla="*/ 3523496 w 3776472"/>
                <a:gd name="connsiteY4" fmla="*/ 2832354 h 3776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6472" h="3776472">
                  <a:moveTo>
                    <a:pt x="3523496" y="2832354"/>
                  </a:moveTo>
                  <a:cubicBezTo>
                    <a:pt x="3186195" y="3416576"/>
                    <a:pt x="2562837" y="3776472"/>
                    <a:pt x="1888236" y="3776472"/>
                  </a:cubicBezTo>
                  <a:cubicBezTo>
                    <a:pt x="1213634" y="3776472"/>
                    <a:pt x="590277" y="3416576"/>
                    <a:pt x="252976" y="2832354"/>
                  </a:cubicBezTo>
                  <a:lnTo>
                    <a:pt x="1888236" y="1888236"/>
                  </a:lnTo>
                  <a:lnTo>
                    <a:pt x="3523496" y="2832354"/>
                  </a:lnTo>
                  <a:close/>
                </a:path>
              </a:pathLst>
            </a:custGeom>
            <a:solidFill>
              <a:schemeClr val="accent5">
                <a:lumMod val="7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922020" tIns="2473071" rIns="877062" bIns="360045" numCol="1" spcCol="1270" anchor="ctr" anchorCtr="0">
              <a:noAutofit/>
            </a:bodyPr>
            <a:lstStyle/>
            <a:p>
              <a:pPr marL="0" lvl="0" indent="0" algn="ctr" defTabSz="800100">
                <a:lnSpc>
                  <a:spcPct val="90000"/>
                </a:lnSpc>
                <a:spcBef>
                  <a:spcPct val="0"/>
                </a:spcBef>
                <a:spcAft>
                  <a:spcPct val="35000"/>
                </a:spcAft>
                <a:buNone/>
              </a:pPr>
              <a:r>
                <a:rPr lang="en-US" altLang="zh-CN" sz="2000" i="0" kern="1200" baseline="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SOCKS</a:t>
              </a:r>
              <a:r>
                <a:rPr lang="zh-CN" altLang="en-US" sz="2000" i="0" kern="1200" baseline="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客户库</a:t>
              </a:r>
              <a:endParaRPr lang="en-US" sz="2000" i="0" kern="1200" baseline="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任意多边形: 形状 6">
              <a:extLst>
                <a:ext uri="{FF2B5EF4-FFF2-40B4-BE49-F238E27FC236}">
                  <a16:creationId xmlns:a16="http://schemas.microsoft.com/office/drawing/2014/main" id="{9A3706CC-A354-4D9E-82B1-723D1AF3E792}"/>
                </a:ext>
              </a:extLst>
            </p:cNvPr>
            <p:cNvSpPr/>
            <p:nvPr/>
          </p:nvSpPr>
          <p:spPr>
            <a:xfrm>
              <a:off x="7235102" y="1981573"/>
              <a:ext cx="3776472" cy="3776472"/>
            </a:xfrm>
            <a:custGeom>
              <a:avLst/>
              <a:gdLst>
                <a:gd name="connsiteX0" fmla="*/ 252976 w 3776472"/>
                <a:gd name="connsiteY0" fmla="*/ 2832354 h 3776472"/>
                <a:gd name="connsiteX1" fmla="*/ 252976 w 3776472"/>
                <a:gd name="connsiteY1" fmla="*/ 944118 h 3776472"/>
                <a:gd name="connsiteX2" fmla="*/ 1888236 w 3776472"/>
                <a:gd name="connsiteY2" fmla="*/ 0 h 3776472"/>
                <a:gd name="connsiteX3" fmla="*/ 1888236 w 3776472"/>
                <a:gd name="connsiteY3" fmla="*/ 1888236 h 3776472"/>
                <a:gd name="connsiteX4" fmla="*/ 252976 w 3776472"/>
                <a:gd name="connsiteY4" fmla="*/ 2832354 h 3776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6472" h="3776472">
                  <a:moveTo>
                    <a:pt x="252976" y="2832354"/>
                  </a:moveTo>
                  <a:cubicBezTo>
                    <a:pt x="-84325" y="2248132"/>
                    <a:pt x="-84325" y="1528340"/>
                    <a:pt x="252976" y="944118"/>
                  </a:cubicBezTo>
                  <a:cubicBezTo>
                    <a:pt x="590277" y="359896"/>
                    <a:pt x="1213635" y="0"/>
                    <a:pt x="1888236" y="0"/>
                  </a:cubicBezTo>
                  <a:lnTo>
                    <a:pt x="1888236" y="1888236"/>
                  </a:lnTo>
                  <a:lnTo>
                    <a:pt x="252976" y="2832354"/>
                  </a:lnTo>
                  <a:close/>
                </a:path>
              </a:pathLst>
            </a:custGeom>
            <a:solidFill>
              <a:schemeClr val="accent5">
                <a:lumMod val="40000"/>
                <a:lumOff val="60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457761" tIns="820573" rIns="2010611" bIns="1872589" numCol="1" spcCol="1270" anchor="ctr" anchorCtr="0">
              <a:noAutofit/>
            </a:bodyPr>
            <a:lstStyle/>
            <a:p>
              <a:pPr marL="0" lvl="0" indent="0" algn="ctr" defTabSz="711200">
                <a:lnSpc>
                  <a:spcPct val="90000"/>
                </a:lnSpc>
                <a:spcBef>
                  <a:spcPct val="0"/>
                </a:spcBef>
                <a:spcAft>
                  <a:spcPct val="35000"/>
                </a:spcAft>
                <a:buNone/>
              </a:pPr>
              <a:r>
                <a:rPr lang="zh-CN" altLang="en-US" sz="2000" i="0" kern="1200" baseline="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一些标准的客户端程序的</a:t>
              </a:r>
              <a:r>
                <a:rPr lang="en-US" altLang="zh-CN" sz="2000" i="0" kern="1200" baseline="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SOCKS</a:t>
              </a:r>
              <a:r>
                <a:rPr lang="zh-CN" altLang="en-US" sz="2000" i="0" kern="1200" baseline="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修订版</a:t>
              </a:r>
              <a:endParaRPr lang="en-US" sz="2000" i="0" kern="1200" baseline="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箭头: 环形 7">
              <a:extLst>
                <a:ext uri="{FF2B5EF4-FFF2-40B4-BE49-F238E27FC236}">
                  <a16:creationId xmlns:a16="http://schemas.microsoft.com/office/drawing/2014/main" id="{AF9A181B-F292-4F15-8E96-8B5CBDB8B410}"/>
                </a:ext>
              </a:extLst>
            </p:cNvPr>
            <p:cNvSpPr/>
            <p:nvPr/>
          </p:nvSpPr>
          <p:spPr>
            <a:xfrm>
              <a:off x="7157187" y="1747792"/>
              <a:ext cx="4244035" cy="4244035"/>
            </a:xfrm>
            <a:prstGeom prst="circularArrow">
              <a:avLst>
                <a:gd name="adj1" fmla="val 5085"/>
                <a:gd name="adj2" fmla="val 327528"/>
                <a:gd name="adj3" fmla="val 1472472"/>
                <a:gd name="adj4" fmla="val 16199432"/>
                <a:gd name="adj5" fmla="val 5932"/>
              </a:avLst>
            </a:prstGeom>
            <a:solidFill>
              <a:schemeClr val="bg1">
                <a:lumMod val="85000"/>
              </a:schemeClr>
            </a:solidFill>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sp>
          <p:nvSpPr>
            <p:cNvPr id="9" name="箭头: 环形 8">
              <a:extLst>
                <a:ext uri="{FF2B5EF4-FFF2-40B4-BE49-F238E27FC236}">
                  <a16:creationId xmlns:a16="http://schemas.microsoft.com/office/drawing/2014/main" id="{17F4D7ED-8445-4A3D-85E5-812F691AACBE}"/>
                </a:ext>
              </a:extLst>
            </p:cNvPr>
            <p:cNvSpPr/>
            <p:nvPr/>
          </p:nvSpPr>
          <p:spPr>
            <a:xfrm>
              <a:off x="7100435" y="1874421"/>
              <a:ext cx="4244035" cy="4244035"/>
            </a:xfrm>
            <a:prstGeom prst="circularArrow">
              <a:avLst>
                <a:gd name="adj1" fmla="val 5085"/>
                <a:gd name="adj2" fmla="val 327528"/>
                <a:gd name="adj3" fmla="val 8671970"/>
                <a:gd name="adj4" fmla="val 1800502"/>
                <a:gd name="adj5" fmla="val 5932"/>
              </a:avLst>
            </a:prstGeom>
            <a:solidFill>
              <a:schemeClr val="bg1">
                <a:lumMod val="85000"/>
              </a:schemeClr>
            </a:solidFill>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txBody>
            <a:bodyPr/>
            <a:lstStyle/>
            <a:p>
              <a:endParaRPr lang="zh-CN" alt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箭头: 环形 9">
              <a:extLst>
                <a:ext uri="{FF2B5EF4-FFF2-40B4-BE49-F238E27FC236}">
                  <a16:creationId xmlns:a16="http://schemas.microsoft.com/office/drawing/2014/main" id="{F5AE213E-C1F0-4018-87B9-E23259848A0E}"/>
                </a:ext>
              </a:extLst>
            </p:cNvPr>
            <p:cNvSpPr/>
            <p:nvPr/>
          </p:nvSpPr>
          <p:spPr>
            <a:xfrm>
              <a:off x="7001009" y="1747792"/>
              <a:ext cx="4244035" cy="4244035"/>
            </a:xfrm>
            <a:prstGeom prst="circularArrow">
              <a:avLst>
                <a:gd name="adj1" fmla="val 5085"/>
                <a:gd name="adj2" fmla="val 327528"/>
                <a:gd name="adj3" fmla="val 15873039"/>
                <a:gd name="adj4" fmla="val 9000000"/>
                <a:gd name="adj5" fmla="val 5932"/>
              </a:avLst>
            </a:prstGeom>
            <a:solidFill>
              <a:schemeClr val="bg1">
                <a:lumMod val="85000"/>
              </a:schemeClr>
            </a:solidFill>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grpSp>
    </p:spTree>
    <p:custDataLst>
      <p:tags r:id="rId1"/>
    </p:custDataLst>
    <p:extLst>
      <p:ext uri="{BB962C8B-B14F-4D97-AF65-F5344CB8AC3E}">
        <p14:creationId xmlns:p14="http://schemas.microsoft.com/office/powerpoint/2010/main" val="2691501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3237202" y="970602"/>
            <a:ext cx="5717596" cy="5027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华文楷体" panose="02010600040101010101" pitchFamily="2" charset="-122"/>
                <a:ea typeface="华文楷体" panose="02010600040101010101" pitchFamily="2" charset="-122"/>
                <a:cs typeface="Times" panose="02020603050405020304" pitchFamily="18" charset="0"/>
              </a:rPr>
              <a:t>第九章防火墙与入侵防御系统</a:t>
            </a:r>
            <a:endParaRPr lang="en-US" altLang="zh-CN" sz="3200" b="1"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9.1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防火墙的必要性</a:t>
            </a: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9.2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防火墙的特征和访问策略</a:t>
            </a: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9.3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防火墙的类型</a:t>
            </a:r>
          </a:p>
          <a:p>
            <a:pPr marL="720000" indent="-342900">
              <a:lnSpc>
                <a:spcPct val="150000"/>
              </a:lnSpc>
              <a:buFont typeface="Wingdings" panose="05000000000000000000" pitchFamily="2" charset="2"/>
              <a:buChar char="l"/>
            </a:pPr>
            <a:r>
              <a:rPr lang="en-US" altLang="zh-CN"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9.4 </a:t>
            </a:r>
            <a:r>
              <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防火墙的布置</a:t>
            </a:r>
            <a:endParaRPr lang="en-US" altLang="zh-CN"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9.5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防火墙的部署和配置</a:t>
            </a:r>
            <a:endParaRPr lang="en-US" altLang="zh-CN" sz="2400" kern="0"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9.6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入侵防御系统</a:t>
            </a:r>
            <a:endParaRPr lang="en-US" altLang="zh-CN" sz="2400" kern="0"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9.7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实例：一体化威胁管理产品</a:t>
            </a:r>
          </a:p>
        </p:txBody>
      </p:sp>
    </p:spTree>
    <p:extLst>
      <p:ext uri="{BB962C8B-B14F-4D97-AF65-F5344CB8AC3E}">
        <p14:creationId xmlns:p14="http://schemas.microsoft.com/office/powerpoint/2010/main" val="1135341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防火墙的布置</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45297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堡垒主机</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34833750-B299-4E62-8939-A20CB12EA433}"/>
              </a:ext>
            </a:extLst>
          </p:cNvPr>
          <p:cNvSpPr>
            <a:spLocks noChangeArrowheads="1"/>
          </p:cNvSpPr>
          <p:nvPr/>
        </p:nvSpPr>
        <p:spPr bwMode="auto">
          <a:xfrm>
            <a:off x="742984" y="1875539"/>
            <a:ext cx="10888445" cy="4750164"/>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系统被认为是网络安全的一个关键强点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作为应用级或电路级网关的平台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共同特征</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运行安全的</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O/S</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，只提供必要的服务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可能需要用户身份验证才能访问代理或主机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每个代理都可以限制功能、访问主机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每个代理都很小，很简单，都检查过安全性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每个代理都是独立的、无特权的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有限的磁盘使用，因此是只读代码 </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505214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防火墙的布置</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96218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基于主机的防火墙</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34833750-B299-4E62-8939-A20CB12EA433}"/>
              </a:ext>
            </a:extLst>
          </p:cNvPr>
          <p:cNvSpPr>
            <a:spLocks noChangeArrowheads="1"/>
          </p:cNvSpPr>
          <p:nvPr/>
        </p:nvSpPr>
        <p:spPr bwMode="auto">
          <a:xfrm>
            <a:off x="742984" y="1875539"/>
            <a:ext cx="10888445" cy="441601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用于保护单个主机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可在操作系统中提供，也可以作为附加包提供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对数据包流进行过滤和限制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常见的位置是服务器 </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优点：</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过滤规则可以根据主机环境进行调整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保护与拓扑无关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提供额外的一层保护 </a:t>
            </a:r>
            <a:endParaRPr lang="en-US" altLang="zh-CN"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748598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防火墙的布置</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84359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个人防火墙</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34833750-B299-4E62-8939-A20CB12EA433}"/>
              </a:ext>
            </a:extLst>
          </p:cNvPr>
          <p:cNvSpPr>
            <a:spLocks noChangeArrowheads="1"/>
          </p:cNvSpPr>
          <p:nvPr/>
        </p:nvSpPr>
        <p:spPr bwMode="auto">
          <a:xfrm>
            <a:off x="775235" y="2048054"/>
            <a:ext cx="10888445" cy="4358913"/>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控制个人计算机或工作站与</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Internet</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或企业网络之间的通信  </a:t>
            </a:r>
          </a:p>
          <a:p>
            <a:pPr marL="457200" lvl="1" indent="-457200" algn="just" eaLnBrk="1" hangingPunct="1">
              <a:lnSpc>
                <a:spcPct val="13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家庭或公司使用  </a:t>
            </a:r>
          </a:p>
          <a:p>
            <a:pPr marL="457200" lvl="1" indent="-457200" algn="just" eaLnBrk="1" hangingPunct="1">
              <a:lnSpc>
                <a:spcPct val="13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通常是个人计算机上的一个软件模块  </a:t>
            </a:r>
          </a:p>
          <a:p>
            <a:pPr marL="457200" lvl="1" indent="-457200" algn="just" eaLnBrk="1" hangingPunct="1">
              <a:lnSpc>
                <a:spcPct val="13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是否可以安装在一个路由器中，将所有家庭计算机连接到</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DSL</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、电缆调制解调器或其他互联网接口  </a:t>
            </a:r>
          </a:p>
          <a:p>
            <a:pPr marL="457200" lvl="1" indent="-457200" algn="just" eaLnBrk="1" hangingPunct="1">
              <a:lnSpc>
                <a:spcPct val="13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通常比基于服务器或独立防火墙要简单得多  </a:t>
            </a:r>
          </a:p>
          <a:p>
            <a:pPr marL="457200" lvl="1" indent="-457200" algn="just" eaLnBrk="1" hangingPunct="1">
              <a:lnSpc>
                <a:spcPct val="13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主要角色是拒绝未经授权的远程访问  </a:t>
            </a:r>
          </a:p>
          <a:p>
            <a:pPr marL="457200" lvl="1" indent="-457200" algn="just" eaLnBrk="1" hangingPunct="1">
              <a:lnSpc>
                <a:spcPct val="13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还可以监控传出流量，以检测和阻止蠕虫和恶意软件活动 </a:t>
            </a:r>
            <a:endPar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929792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3237202" y="970602"/>
            <a:ext cx="5717596" cy="5027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华文楷体" panose="02010600040101010101" pitchFamily="2" charset="-122"/>
                <a:ea typeface="华文楷体" panose="02010600040101010101" pitchFamily="2" charset="-122"/>
                <a:cs typeface="Times" panose="02020603050405020304" pitchFamily="18" charset="0"/>
              </a:rPr>
              <a:t>第九章防火墙与入侵防御系统</a:t>
            </a:r>
            <a:endParaRPr lang="en-US" altLang="zh-CN" sz="3200" b="1"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9.1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防火墙的必要性</a:t>
            </a: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9.2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防火墙的特征和访问策略</a:t>
            </a: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9.3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防火墙的类型</a:t>
            </a: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9.4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防火墙的布置</a:t>
            </a:r>
            <a:endParaRPr lang="en-US" altLang="zh-CN" sz="2400" kern="0"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50000"/>
              </a:lnSpc>
              <a:buFont typeface="Wingdings" panose="05000000000000000000" pitchFamily="2" charset="2"/>
              <a:buChar char="l"/>
            </a:pPr>
            <a:r>
              <a:rPr lang="en-US" altLang="zh-CN"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9.5 </a:t>
            </a:r>
            <a:r>
              <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防火墙的部署和配置</a:t>
            </a:r>
            <a:endParaRPr lang="en-US" altLang="zh-CN"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9.6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入侵防御系统</a:t>
            </a:r>
            <a:endParaRPr lang="en-US" altLang="zh-CN" sz="2400" kern="0"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9.7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实例：一体化威胁管理产品</a:t>
            </a:r>
          </a:p>
        </p:txBody>
      </p:sp>
    </p:spTree>
    <p:extLst>
      <p:ext uri="{BB962C8B-B14F-4D97-AF65-F5344CB8AC3E}">
        <p14:creationId xmlns:p14="http://schemas.microsoft.com/office/powerpoint/2010/main" val="3556389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防火墙的部署和配置</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8808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DMZ</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网络</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pic>
        <p:nvPicPr>
          <p:cNvPr id="4" name="图片 3">
            <a:extLst>
              <a:ext uri="{FF2B5EF4-FFF2-40B4-BE49-F238E27FC236}">
                <a16:creationId xmlns:a16="http://schemas.microsoft.com/office/drawing/2014/main" id="{E207D8C0-E1D4-E14B-8C43-9944C86B0E1A}"/>
              </a:ext>
            </a:extLst>
          </p:cNvPr>
          <p:cNvPicPr>
            <a:picLocks noChangeAspect="1"/>
          </p:cNvPicPr>
          <p:nvPr/>
        </p:nvPicPr>
        <p:blipFill>
          <a:blip r:embed="rId4"/>
          <a:stretch>
            <a:fillRect/>
          </a:stretch>
        </p:blipFill>
        <p:spPr>
          <a:xfrm>
            <a:off x="4047496" y="685976"/>
            <a:ext cx="4609299" cy="6172024"/>
          </a:xfrm>
          <a:prstGeom prst="rect">
            <a:avLst/>
          </a:prstGeom>
        </p:spPr>
      </p:pic>
    </p:spTree>
    <p:custDataLst>
      <p:tags r:id="rId1"/>
    </p:custDataLst>
    <p:extLst>
      <p:ext uri="{BB962C8B-B14F-4D97-AF65-F5344CB8AC3E}">
        <p14:creationId xmlns:p14="http://schemas.microsoft.com/office/powerpoint/2010/main" val="1970224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BCD47ED-CA40-0C21-7D76-26FEF9D98B9F}"/>
              </a:ext>
            </a:extLst>
          </p:cNvPr>
          <p:cNvPicPr>
            <a:picLocks noChangeAspect="1"/>
          </p:cNvPicPr>
          <p:nvPr/>
        </p:nvPicPr>
        <p:blipFill>
          <a:blip r:embed="rId4"/>
          <a:stretch>
            <a:fillRect/>
          </a:stretch>
        </p:blipFill>
        <p:spPr>
          <a:xfrm>
            <a:off x="3236685" y="1490506"/>
            <a:ext cx="5532642" cy="5193322"/>
          </a:xfrm>
          <a:prstGeom prst="rect">
            <a:avLst/>
          </a:prstGeom>
        </p:spPr>
      </p:pic>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防火墙的部署和配置</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20758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虚拟专用网络</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873837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防火墙的部署和配置</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20758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分布式防火墙</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4" name="图片 3">
            <a:extLst>
              <a:ext uri="{FF2B5EF4-FFF2-40B4-BE49-F238E27FC236}">
                <a16:creationId xmlns:a16="http://schemas.microsoft.com/office/drawing/2014/main" id="{2B9D1758-ED62-E0EF-A3F0-C93E315E234F}"/>
              </a:ext>
            </a:extLst>
          </p:cNvPr>
          <p:cNvPicPr>
            <a:picLocks noChangeAspect="1"/>
          </p:cNvPicPr>
          <p:nvPr/>
        </p:nvPicPr>
        <p:blipFill>
          <a:blip r:embed="rId4"/>
          <a:stretch>
            <a:fillRect/>
          </a:stretch>
        </p:blipFill>
        <p:spPr>
          <a:xfrm>
            <a:off x="4408855" y="385536"/>
            <a:ext cx="4605067" cy="6305550"/>
          </a:xfrm>
          <a:prstGeom prst="rect">
            <a:avLst/>
          </a:prstGeom>
        </p:spPr>
      </p:pic>
    </p:spTree>
    <p:custDataLst>
      <p:tags r:id="rId1"/>
    </p:custDataLst>
    <p:extLst>
      <p:ext uri="{BB962C8B-B14F-4D97-AF65-F5344CB8AC3E}">
        <p14:creationId xmlns:p14="http://schemas.microsoft.com/office/powerpoint/2010/main" val="2260905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3237202" y="970602"/>
            <a:ext cx="5717596" cy="4916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华文楷体" panose="02010600040101010101" pitchFamily="2" charset="-122"/>
                <a:ea typeface="华文楷体" panose="02010600040101010101" pitchFamily="2" charset="-122"/>
                <a:cs typeface="Times" panose="02020603050405020304" pitchFamily="18" charset="0"/>
              </a:rPr>
              <a:t>第九章防火墙与入侵防御系统</a:t>
            </a:r>
            <a:endParaRPr lang="en-US" altLang="zh-CN" sz="3200" b="1"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50000"/>
              </a:lnSpc>
              <a:buFont typeface="Wingdings" panose="05000000000000000000" pitchFamily="2" charset="2"/>
              <a:buChar char="l"/>
            </a:pPr>
            <a:r>
              <a:rPr lang="en-US" altLang="zh-CN"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9.1 </a:t>
            </a:r>
            <a:r>
              <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防火墙的必要性</a:t>
            </a: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9.2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防火墙的特征和访问策略</a:t>
            </a: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9.3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防火墙的类型</a:t>
            </a: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9.4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防火墙的布置</a:t>
            </a:r>
            <a:endParaRPr lang="en-US" altLang="zh-CN" sz="2400" kern="0"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9.5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防火墙的部署和配置</a:t>
            </a:r>
            <a:endParaRPr lang="en-US" altLang="zh-CN" sz="2400" kern="0"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9.6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入侵防御系统</a:t>
            </a:r>
            <a:endParaRPr lang="en-US" altLang="zh-CN" sz="2400" kern="0"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9.7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实例：一体化威胁管理产品</a:t>
            </a:r>
          </a:p>
        </p:txBody>
      </p:sp>
    </p:spTree>
    <p:extLst>
      <p:ext uri="{BB962C8B-B14F-4D97-AF65-F5344CB8AC3E}">
        <p14:creationId xmlns:p14="http://schemas.microsoft.com/office/powerpoint/2010/main" val="1816083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防火墙的部署和配置</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68752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防火墙部署和拓扑结构</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5" name="图示 24">
            <a:extLst>
              <a:ext uri="{FF2B5EF4-FFF2-40B4-BE49-F238E27FC236}">
                <a16:creationId xmlns:a16="http://schemas.microsoft.com/office/drawing/2014/main" id="{62F49557-557B-4438-9E23-27CF999AAD15}"/>
              </a:ext>
            </a:extLst>
          </p:cNvPr>
          <p:cNvGraphicFramePr/>
          <p:nvPr/>
        </p:nvGraphicFramePr>
        <p:xfrm>
          <a:off x="1091191" y="2132038"/>
          <a:ext cx="10556314" cy="37328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248113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3237202" y="970602"/>
            <a:ext cx="5717596" cy="5027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华文楷体" panose="02010600040101010101" pitchFamily="2" charset="-122"/>
                <a:ea typeface="华文楷体" panose="02010600040101010101" pitchFamily="2" charset="-122"/>
                <a:cs typeface="Times" panose="02020603050405020304" pitchFamily="18" charset="0"/>
              </a:rPr>
              <a:t>第九章防火墙与入侵防御系统</a:t>
            </a:r>
            <a:endParaRPr lang="en-US" altLang="zh-CN" sz="3200" b="1"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9.1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防火墙的必要性</a:t>
            </a: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9.2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防火墙的特征和访问策略</a:t>
            </a: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9.3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防火墙的类型</a:t>
            </a: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9.4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防火墙的布置</a:t>
            </a:r>
            <a:endParaRPr lang="en-US" altLang="zh-CN" sz="2400" kern="0"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9.5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防火墙的部署和配置</a:t>
            </a:r>
            <a:endParaRPr lang="en-US" altLang="zh-CN" sz="2400" kern="0"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50000"/>
              </a:lnSpc>
              <a:buFont typeface="Wingdings" panose="05000000000000000000" pitchFamily="2" charset="2"/>
              <a:buChar char="l"/>
            </a:pPr>
            <a:r>
              <a:rPr lang="en-US" altLang="zh-CN"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9.6 </a:t>
            </a:r>
            <a:r>
              <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入侵防御系统</a:t>
            </a:r>
            <a:endParaRPr lang="en-US" altLang="zh-CN"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9.7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实例：一体化威胁管理产品</a:t>
            </a:r>
          </a:p>
        </p:txBody>
      </p:sp>
    </p:spTree>
    <p:extLst>
      <p:ext uri="{BB962C8B-B14F-4D97-AF65-F5344CB8AC3E}">
        <p14:creationId xmlns:p14="http://schemas.microsoft.com/office/powerpoint/2010/main" val="32496009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入侵防御系统</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09534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入侵防御系统（</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IPS</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24" name="Freeform 13">
            <a:extLst>
              <a:ext uri="{FF2B5EF4-FFF2-40B4-BE49-F238E27FC236}">
                <a16:creationId xmlns:a16="http://schemas.microsoft.com/office/drawing/2014/main" id="{D2124F3D-4EB3-4C29-B34A-BF098FBC3EE5}"/>
              </a:ext>
            </a:extLst>
          </p:cNvPr>
          <p:cNvSpPr>
            <a:spLocks noChangeArrowheads="1"/>
          </p:cNvSpPr>
          <p:nvPr/>
        </p:nvSpPr>
        <p:spPr bwMode="auto">
          <a:xfrm>
            <a:off x="742984" y="1932644"/>
            <a:ext cx="10888445" cy="4166315"/>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又称入侵检测与防御系统</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(IDPS)  </a:t>
            </a:r>
          </a:p>
          <a:p>
            <a:pPr marL="457200" lvl="1" indent="-457200" algn="just" eaLnBrk="1" hangingPunct="1">
              <a:lnSpc>
                <a:spcPct val="150000"/>
              </a:lnSpc>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IDS</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的扩展包含试图阻止或阻止检测到的恶意活动的功能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可以是基于主机的、基于网络的，还是分布式</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混合的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可以使用异常检测来识别非合法用户的行为，或者使用签名</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启发式检测来识别已知的恶意行为可以像防火墙那样阻止流量，但使用为</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IDSs</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开发的算法类型来确定何时这样做 </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5134604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入侵防御系统</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32299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基于主机的</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IPS</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24" name="Freeform 13">
            <a:extLst>
              <a:ext uri="{FF2B5EF4-FFF2-40B4-BE49-F238E27FC236}">
                <a16:creationId xmlns:a16="http://schemas.microsoft.com/office/drawing/2014/main" id="{D2124F3D-4EB3-4C29-B34A-BF098FBC3EE5}"/>
              </a:ext>
            </a:extLst>
          </p:cNvPr>
          <p:cNvSpPr>
            <a:spLocks noChangeArrowheads="1"/>
          </p:cNvSpPr>
          <p:nvPr/>
        </p:nvSpPr>
        <p:spPr bwMode="auto">
          <a:xfrm>
            <a:off x="742984" y="1932644"/>
            <a:ext cx="10888445" cy="4752241"/>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能否利用签名</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启发式或异常检测技术来识别攻击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特征</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重点关注应用程序网络流量或系统调用序列的特定内容，寻找被识别为恶意的模式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异常点，入侵防御系统正在寻找显示恶意软件的行为模式  </a:t>
            </a:r>
            <a:endPar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通过</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HIPS</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处理的恶意行为的类型包括</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修改系统资源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特权扩大利用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缓冲区溢出漏洞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访问电子邮件联系人列表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目录遍历 </a:t>
            </a:r>
            <a:endPar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0348581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入侵防御系统</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180733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HIPS</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24" name="Freeform 13">
            <a:extLst>
              <a:ext uri="{FF2B5EF4-FFF2-40B4-BE49-F238E27FC236}">
                <a16:creationId xmlns:a16="http://schemas.microsoft.com/office/drawing/2014/main" id="{D2124F3D-4EB3-4C29-B34A-BF098FBC3EE5}"/>
              </a:ext>
            </a:extLst>
          </p:cNvPr>
          <p:cNvSpPr>
            <a:spLocks noChangeArrowheads="1"/>
          </p:cNvSpPr>
          <p:nvPr/>
        </p:nvSpPr>
        <p:spPr bwMode="auto">
          <a:xfrm>
            <a:off x="742984" y="1859272"/>
            <a:ext cx="10888445" cy="4925356"/>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功能可以针对特定平台进行定制  </a:t>
            </a:r>
          </a:p>
          <a:p>
            <a:pPr marL="457200" lvl="1" indent="-457200" algn="just" eaLnBrk="1" hangingPunct="1">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一组通用工具可用于桌面或服务器系统  </a:t>
            </a:r>
          </a:p>
          <a:p>
            <a:pPr marL="457200" lvl="1" indent="-457200" algn="just" eaLnBrk="1" hangingPunct="1">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有些包旨在保护特定类型的服务器，如</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Web</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服务器和数据库服务器  </a:t>
            </a:r>
          </a:p>
          <a:p>
            <a:pPr marL="1395412" lvl="2" indent="-457200" algn="just">
              <a:lnSpc>
                <a:spcPct val="12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在这种情况下，</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HIPS</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会寻找特定的应用程序攻击  </a:t>
            </a:r>
            <a:endPar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使用沙盒方法  </a:t>
            </a:r>
          </a:p>
          <a:p>
            <a:pPr marL="1395412" lvl="2" indent="-457200" algn="just">
              <a:lnSpc>
                <a:spcPct val="12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沙盒特别适合移动代码，如</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Java</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小程序和脚本语言  </a:t>
            </a:r>
          </a:p>
          <a:p>
            <a:pPr marL="1395412" lvl="2" indent="-457200" algn="just">
              <a:lnSpc>
                <a:spcPct val="120000"/>
              </a:lnSpc>
              <a:buFont typeface="Arial" panose="020B0604020202020204" pitchFamily="34" charset="0"/>
              <a:buChar char="•"/>
            </a:pP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HIPS</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将这些代码隔离在一个隔离的系统区域，然后运行代码并监视其行为  </a:t>
            </a:r>
            <a:endPar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20000"/>
              </a:lnSpc>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HIPS</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通常提供桌面保护的领域</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2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系统调用  </a:t>
            </a:r>
          </a:p>
          <a:p>
            <a:pPr marL="1395412" lvl="2" indent="-457200" algn="just">
              <a:lnSpc>
                <a:spcPct val="12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文件系统访问  </a:t>
            </a:r>
          </a:p>
          <a:p>
            <a:pPr marL="1395412" lvl="2" indent="-457200" algn="just">
              <a:lnSpc>
                <a:spcPct val="12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系统注册表设置  </a:t>
            </a:r>
          </a:p>
          <a:p>
            <a:pPr marL="1395412" lvl="2" indent="-457200" algn="just">
              <a:lnSpc>
                <a:spcPct val="12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主机输入</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输出</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4322561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入侵防御系统</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88604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HIPS</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的规则</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24" name="Freeform 13">
            <a:extLst>
              <a:ext uri="{FF2B5EF4-FFF2-40B4-BE49-F238E27FC236}">
                <a16:creationId xmlns:a16="http://schemas.microsoft.com/office/drawing/2014/main" id="{D2124F3D-4EB3-4C29-B34A-BF098FBC3EE5}"/>
              </a:ext>
            </a:extLst>
          </p:cNvPr>
          <p:cNvSpPr>
            <a:spLocks noChangeArrowheads="1"/>
          </p:cNvSpPr>
          <p:nvPr/>
        </p:nvSpPr>
        <p:spPr bwMode="auto">
          <a:xfrm>
            <a:off x="742984" y="1859272"/>
            <a:ext cx="10888445" cy="485224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许多行业观察人士认为，包括台式机和笔记本电脑系统在内的企业终端现在是黑客和犯罪分子的主要目标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因此，安全供应商更关注于开发终端安全产品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传统上，终端安全是由一系列不同的产品提供的，例如反病毒、反间谍软件、反垃圾邮件和个人防火墙  </a:t>
            </a:r>
          </a:p>
          <a:p>
            <a:pPr marL="457200" lvl="1" indent="-457200" algn="just" eaLnBrk="1" hangingPunct="1">
              <a:lnSpc>
                <a:spcPct val="12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方法是努力提供一个集成的、单产品的功能套件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综合</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HIPS</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方法的优点是各种工具紧密协作，威胁预防更全面，管理更容易  </a:t>
            </a:r>
          </a:p>
          <a:p>
            <a:pPr marL="457200" lvl="1" indent="-457200" algn="just" eaLnBrk="1" hangingPunct="1">
              <a:lnSpc>
                <a:spcPct val="12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一种谨慎的方法是将</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HIPS</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作为涉及网络级设备</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如防火墙或基于网络的</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IPS)</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的纵深防御策略的一个元素 </a:t>
            </a:r>
            <a:endPar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6368499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入侵防御系统</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60054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基于网络的</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IPS</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NIPS</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grpSp>
        <p:nvGrpSpPr>
          <p:cNvPr id="2" name="组合 1">
            <a:extLst>
              <a:ext uri="{FF2B5EF4-FFF2-40B4-BE49-F238E27FC236}">
                <a16:creationId xmlns:a16="http://schemas.microsoft.com/office/drawing/2014/main" id="{1D373993-8A29-4D17-9E0C-D66286808F85}"/>
              </a:ext>
            </a:extLst>
          </p:cNvPr>
          <p:cNvGrpSpPr/>
          <p:nvPr/>
        </p:nvGrpSpPr>
        <p:grpSpPr>
          <a:xfrm>
            <a:off x="707335" y="2054580"/>
            <a:ext cx="10888445" cy="4390608"/>
            <a:chOff x="742984" y="1788250"/>
            <a:chExt cx="10888445" cy="4390608"/>
          </a:xfrm>
        </p:grpSpPr>
        <p:sp>
          <p:nvSpPr>
            <p:cNvPr id="24" name="Freeform 13">
              <a:extLst>
                <a:ext uri="{FF2B5EF4-FFF2-40B4-BE49-F238E27FC236}">
                  <a16:creationId xmlns:a16="http://schemas.microsoft.com/office/drawing/2014/main" id="{D2124F3D-4EB3-4C29-B34A-BF098FBC3EE5}"/>
                </a:ext>
              </a:extLst>
            </p:cNvPr>
            <p:cNvSpPr>
              <a:spLocks noChangeArrowheads="1"/>
            </p:cNvSpPr>
            <p:nvPr/>
          </p:nvSpPr>
          <p:spPr bwMode="auto">
            <a:xfrm>
              <a:off x="742984" y="1788250"/>
              <a:ext cx="10888445" cy="4390608"/>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内联</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NIDS</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，具有修改或丢弃报文以及断开</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TCP</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连接的权限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利用特征</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启发式检测和异常检测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可以提供流量数据保护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要求重新组合数据包序列中的应用程序有效负载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识别恶意数据包的方法</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20000"/>
                </a:lnSpc>
                <a:buFont typeface="Arial" panose="020B0604020202020204" pitchFamily="34" charset="0"/>
                <a:buChar char="•"/>
              </a:pP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
          <p:nvSpPr>
            <p:cNvPr id="25" name="Freeform 13">
              <a:extLst>
                <a:ext uri="{FF2B5EF4-FFF2-40B4-BE49-F238E27FC236}">
                  <a16:creationId xmlns:a16="http://schemas.microsoft.com/office/drawing/2014/main" id="{9BCE2216-23DA-4399-AD7C-070551AF730E}"/>
                </a:ext>
              </a:extLst>
            </p:cNvPr>
            <p:cNvSpPr>
              <a:spLocks noChangeArrowheads="1"/>
            </p:cNvSpPr>
            <p:nvPr/>
          </p:nvSpPr>
          <p:spPr bwMode="auto">
            <a:xfrm>
              <a:off x="1288174" y="4593595"/>
              <a:ext cx="8622958" cy="1434344"/>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chemeClr val="bg1"/>
            </a:solidFill>
            <a:ln w="55000" cmpd="thickThin">
              <a:solidFill>
                <a:schemeClr val="bg1"/>
              </a:solidFill>
              <a:bevel/>
              <a:headEnd/>
              <a:tailEnd/>
            </a:ln>
          </p:spPr>
          <p:txBody>
            <a:bodyPr lIns="79200" tIns="128875" rIns="77457" bIns="25709" numCol="2"/>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1395412" lvl="2" indent="-4572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模式匹配</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状态匹配</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协议异常</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传输异常</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统计异常</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grpSp>
    </p:spTree>
    <p:custDataLst>
      <p:tags r:id="rId1"/>
    </p:custDataLst>
    <p:extLst>
      <p:ext uri="{BB962C8B-B14F-4D97-AF65-F5344CB8AC3E}">
        <p14:creationId xmlns:p14="http://schemas.microsoft.com/office/powerpoint/2010/main" val="23119735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入侵防御系统</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20757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数字免疫系统</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D2124F3D-4EB3-4C29-B34A-BF098FBC3EE5}"/>
              </a:ext>
            </a:extLst>
          </p:cNvPr>
          <p:cNvSpPr>
            <a:spLocks noChangeArrowheads="1"/>
          </p:cNvSpPr>
          <p:nvPr/>
        </p:nvSpPr>
        <p:spPr bwMode="auto">
          <a:xfrm>
            <a:off x="778632" y="2063457"/>
            <a:ext cx="10888445" cy="3938631"/>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全面防御恶意软件引起的恶意行为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由</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IBM</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开发，赛门铁克完善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这种发展的动机包括基于互联网的恶意软件的威胁日益增加，其传播速度日益加快，以及需要获得对形势的全球看法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成功取决于恶意软件分析系统检测新的未知的恶意软件的能力 </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3627342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EB845EA-FF2A-8B1C-9206-EE9313A29AF4}"/>
              </a:ext>
            </a:extLst>
          </p:cNvPr>
          <p:cNvPicPr>
            <a:picLocks noChangeAspect="1"/>
          </p:cNvPicPr>
          <p:nvPr/>
        </p:nvPicPr>
        <p:blipFill>
          <a:blip r:embed="rId4"/>
          <a:stretch>
            <a:fillRect/>
          </a:stretch>
        </p:blipFill>
        <p:spPr>
          <a:xfrm>
            <a:off x="2706914" y="1336388"/>
            <a:ext cx="7485498" cy="5465279"/>
          </a:xfrm>
          <a:prstGeom prst="rect">
            <a:avLst/>
          </a:prstGeom>
        </p:spPr>
      </p:pic>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入侵防御系统</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509852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恶意软件监控系统的布置</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1730409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入侵防御系统</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78145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Snort Inline</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31" name="Freeform 13">
            <a:extLst>
              <a:ext uri="{FF2B5EF4-FFF2-40B4-BE49-F238E27FC236}">
                <a16:creationId xmlns:a16="http://schemas.microsoft.com/office/drawing/2014/main" id="{F2178A5F-052C-40DC-A6F1-03426621C7E1}"/>
              </a:ext>
            </a:extLst>
          </p:cNvPr>
          <p:cNvSpPr>
            <a:spLocks noChangeArrowheads="1"/>
          </p:cNvSpPr>
          <p:nvPr/>
        </p:nvSpPr>
        <p:spPr bwMode="auto">
          <a:xfrm>
            <a:off x="778632" y="2063457"/>
            <a:ext cx="10888445" cy="3431821"/>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2A2B2E"/>
                </a:solidFill>
                <a:effectLst/>
                <a:uLnTx/>
                <a:uFillTx/>
                <a:latin typeface="Times New Roman" panose="02020603050405020304" pitchFamily="18" charset="0"/>
                <a:ea typeface="黑体" panose="02010609060101010101" pitchFamily="49" charset="-122"/>
                <a:cs typeface="Times New Roman" panose="02020603050405020304" pitchFamily="18" charset="0"/>
              </a:rPr>
              <a:t>启用</a:t>
            </a:r>
            <a:r>
              <a:rPr kumimoji="0" lang="en-US" altLang="zh-CN" sz="2800" b="0" i="0" u="none" strike="noStrike" kern="1200" cap="none" spc="0" normalizeH="0" baseline="0" noProof="0" dirty="0">
                <a:ln>
                  <a:noFill/>
                </a:ln>
                <a:solidFill>
                  <a:srgbClr val="2A2B2E"/>
                </a:solidFill>
                <a:effectLst/>
                <a:uLnTx/>
                <a:uFillTx/>
                <a:latin typeface="Times New Roman" panose="02020603050405020304" pitchFamily="18" charset="0"/>
                <a:ea typeface="黑体" panose="02010609060101010101" pitchFamily="49" charset="-122"/>
                <a:cs typeface="Times New Roman" panose="02020603050405020304" pitchFamily="18" charset="0"/>
              </a:rPr>
              <a:t>Snort</a:t>
            </a:r>
            <a:r>
              <a:rPr kumimoji="0" lang="zh-CN" altLang="en-US" sz="2800" b="0" i="0" u="none" strike="noStrike" kern="1200" cap="none" spc="0" normalizeH="0" baseline="0" noProof="0" dirty="0">
                <a:ln>
                  <a:noFill/>
                </a:ln>
                <a:solidFill>
                  <a:srgbClr val="2A2B2E"/>
                </a:solidFill>
                <a:effectLst/>
                <a:uLnTx/>
                <a:uFillTx/>
                <a:latin typeface="Times New Roman" panose="02020603050405020304" pitchFamily="18" charset="0"/>
                <a:ea typeface="黑体" panose="02010609060101010101" pitchFamily="49" charset="-122"/>
                <a:cs typeface="Times New Roman" panose="02020603050405020304" pitchFamily="18" charset="0"/>
              </a:rPr>
              <a:t>作为入侵防御系统  </a:t>
            </a: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2A2B2E"/>
                </a:solidFill>
                <a:effectLst/>
                <a:uLnTx/>
                <a:uFillTx/>
                <a:latin typeface="Times New Roman" panose="02020603050405020304" pitchFamily="18" charset="0"/>
                <a:ea typeface="黑体" panose="02010609060101010101" pitchFamily="49" charset="-122"/>
                <a:cs typeface="Times New Roman" panose="02020603050405020304" pitchFamily="18" charset="0"/>
              </a:rPr>
              <a:t>包含一个替换选项，该选项允许</a:t>
            </a:r>
            <a:r>
              <a:rPr kumimoji="0" lang="en-US" altLang="zh-CN" sz="2800" b="0" i="0" u="none" strike="noStrike" kern="1200" cap="none" spc="0" normalizeH="0" baseline="0" noProof="0" dirty="0">
                <a:ln>
                  <a:noFill/>
                </a:ln>
                <a:solidFill>
                  <a:srgbClr val="2A2B2E"/>
                </a:solidFill>
                <a:effectLst/>
                <a:uLnTx/>
                <a:uFillTx/>
                <a:latin typeface="Times New Roman" panose="02020603050405020304" pitchFamily="18" charset="0"/>
                <a:ea typeface="黑体" panose="02010609060101010101" pitchFamily="49" charset="-122"/>
                <a:cs typeface="Times New Roman" panose="02020603050405020304" pitchFamily="18" charset="0"/>
              </a:rPr>
              <a:t>Snort</a:t>
            </a:r>
            <a:r>
              <a:rPr kumimoji="0" lang="zh-CN" altLang="en-US" sz="2800" b="0" i="0" u="none" strike="noStrike" kern="1200" cap="none" spc="0" normalizeH="0" baseline="0" noProof="0" dirty="0">
                <a:ln>
                  <a:noFill/>
                </a:ln>
                <a:solidFill>
                  <a:srgbClr val="2A2B2E"/>
                </a:solidFill>
                <a:effectLst/>
                <a:uLnTx/>
                <a:uFillTx/>
                <a:latin typeface="Times New Roman" panose="02020603050405020304" pitchFamily="18" charset="0"/>
                <a:ea typeface="黑体" panose="02010609060101010101" pitchFamily="49" charset="-122"/>
                <a:cs typeface="Times New Roman" panose="02020603050405020304" pitchFamily="18" charset="0"/>
              </a:rPr>
              <a:t>用户修改信息包，而不是删除它们  </a:t>
            </a: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2A2B2E"/>
                </a:solidFill>
                <a:effectLst/>
                <a:uLnTx/>
                <a:uFillTx/>
                <a:latin typeface="Times New Roman" panose="02020603050405020304" pitchFamily="18" charset="0"/>
                <a:ea typeface="黑体" panose="02010609060101010101" pitchFamily="49" charset="-122"/>
                <a:cs typeface="Times New Roman" panose="02020603050405020304" pitchFamily="18" charset="0"/>
              </a:rPr>
              <a:t>对蜜罐实现有用  </a:t>
            </a: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2A2B2E"/>
                </a:solidFill>
                <a:effectLst/>
                <a:uLnTx/>
                <a:uFillTx/>
                <a:latin typeface="Times New Roman" panose="02020603050405020304" pitchFamily="18" charset="0"/>
                <a:ea typeface="黑体" panose="02010609060101010101" pitchFamily="49" charset="-122"/>
                <a:cs typeface="Times New Roman" panose="02020603050405020304" pitchFamily="18" charset="0"/>
              </a:rPr>
              <a:t>攻击者看到了失败，但不能找出它发生的原因 </a:t>
            </a:r>
          </a:p>
          <a:p>
            <a:pPr marL="0" lvl="1" indent="0" algn="just" eaLnBrk="1" hangingPunct="1">
              <a:lnSpc>
                <a:spcPct val="120000"/>
              </a:lnSpc>
            </a:pP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926408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防火墙的必要性</a:t>
            </a:r>
          </a:p>
        </p:txBody>
      </p:sp>
      <p:sp>
        <p:nvSpPr>
          <p:cNvPr id="35" name="文本框 38">
            <a:extLst>
              <a:ext uri="{FF2B5EF4-FFF2-40B4-BE49-F238E27FC236}">
                <a16:creationId xmlns:a16="http://schemas.microsoft.com/office/drawing/2014/main" id="{683E4255-5271-4AD4-9462-F3889D811DC6}"/>
              </a:ext>
            </a:extLst>
          </p:cNvPr>
          <p:cNvSpPr txBox="1"/>
          <p:nvPr/>
        </p:nvSpPr>
        <p:spPr>
          <a:xfrm>
            <a:off x="904875" y="971474"/>
            <a:ext cx="10382250" cy="5670398"/>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indent="-457200" algn="just">
              <a:lnSpc>
                <a:spcPct val="150000"/>
              </a:lnSpc>
              <a:spcAft>
                <a:spcPct val="15000"/>
              </a:spcAft>
              <a:buClr>
                <a:schemeClr val="accent6">
                  <a:lumMod val="60000"/>
                  <a:lumOff val="40000"/>
                </a:schemeClr>
              </a:buClr>
              <a:buSzPct val="150000"/>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互联网连接至关重要  </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lvl="2" indent="-457200" algn="just">
              <a:lnSpc>
                <a:spcPct val="120000"/>
              </a:lnSpc>
              <a:spcBef>
                <a:spcPts val="500"/>
              </a:spcBef>
              <a:spcAft>
                <a:spcPts val="500"/>
              </a:spcAft>
              <a:buClr>
                <a:schemeClr val="accent5">
                  <a:lumMod val="60000"/>
                  <a:lumOff val="40000"/>
                </a:schemeClr>
              </a:buClr>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然而，它造成了威胁  </a:t>
            </a:r>
          </a:p>
          <a:p>
            <a:pPr lvl="2" indent="-457200" algn="just">
              <a:lnSpc>
                <a:spcPct val="120000"/>
              </a:lnSpc>
              <a:spcBef>
                <a:spcPts val="500"/>
              </a:spcBef>
              <a:spcAft>
                <a:spcPts val="500"/>
              </a:spcAft>
              <a:buClr>
                <a:schemeClr val="accent5">
                  <a:lumMod val="60000"/>
                  <a:lumOff val="40000"/>
                </a:schemeClr>
              </a:buClr>
              <a:buFont typeface="Arial" panose="020B0604020202020204" pitchFamily="34" charset="0"/>
              <a:buChar char="•"/>
            </a:pPr>
            <a:r>
              <a:rPr lang="zh-CN" altLang="en-US" sz="2400" b="0" i="0" dirty="0">
                <a:solidFill>
                  <a:srgbClr val="2A2B2E"/>
                </a:solidFill>
                <a:effectLst/>
                <a:latin typeface="黑体" panose="02010609060101010101" pitchFamily="49" charset="-122"/>
                <a:ea typeface="黑体" panose="02010609060101010101" pitchFamily="49" charset="-122"/>
              </a:rPr>
              <a:t>保护措施少</a:t>
            </a:r>
            <a:r>
              <a:rPr lang="zh-CN" altLang="en-US" sz="2400" dirty="0">
                <a:solidFill>
                  <a:srgbClr val="2A2B2E"/>
                </a:solidFill>
                <a:latin typeface="黑体" panose="02010609060101010101" pitchFamily="49" charset="-122"/>
                <a:ea typeface="黑体" panose="02010609060101010101" pitchFamily="49" charset="-122"/>
              </a:rPr>
              <a:t>，只有域身份验证和操作系统访问控制</a:t>
            </a:r>
            <a:endParaRPr lang="en-US" altLang="zh-CN" sz="2400" dirty="0">
              <a:latin typeface="黑体" panose="02010609060101010101" pitchFamily="49" charset="-122"/>
              <a:ea typeface="黑体" panose="02010609060101010101" pitchFamily="49" charset="-122"/>
            </a:endParaRPr>
          </a:p>
          <a:p>
            <a:pPr lvl="1" indent="-457200" algn="just">
              <a:lnSpc>
                <a:spcPct val="150000"/>
              </a:lnSpc>
              <a:spcAft>
                <a:spcPct val="15000"/>
              </a:spcAft>
              <a:buClr>
                <a:schemeClr val="accent6">
                  <a:lumMod val="60000"/>
                  <a:lumOff val="40000"/>
                </a:schemeClr>
              </a:buClr>
              <a:buSzPct val="150000"/>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保护局域网的有效手段  </a:t>
            </a:r>
          </a:p>
          <a:p>
            <a:pPr lvl="1" indent="-457200" algn="just">
              <a:lnSpc>
                <a:spcPct val="150000"/>
              </a:lnSpc>
              <a:spcAft>
                <a:spcPct val="15000"/>
              </a:spcAft>
              <a:buClr>
                <a:schemeClr val="accent6">
                  <a:lumMod val="60000"/>
                  <a:lumOff val="40000"/>
                </a:schemeClr>
              </a:buClr>
              <a:buSzPct val="150000"/>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在驻地网络和互联网络之间插入以建立受控连接  </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914400" marR="0" lvl="2" indent="-457200" algn="just" defTabSz="914400" rtl="0" eaLnBrk="1" fontAlgn="auto" latinLnBrk="0" hangingPunct="1">
              <a:lnSpc>
                <a:spcPct val="120000"/>
              </a:lnSpc>
              <a:spcBef>
                <a:spcPts val="500"/>
              </a:spcBef>
              <a:spcAft>
                <a:spcPts val="500"/>
              </a:spcAft>
              <a:buClr>
                <a:srgbClr val="5B9BD5">
                  <a:lumMod val="60000"/>
                  <a:lumOff val="40000"/>
                </a:srgbClr>
              </a:buClr>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是单个计算机系统还是两个或多个系统一起工作  </a:t>
            </a:r>
            <a:endPar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lvl="1" indent="-457200" algn="just">
              <a:lnSpc>
                <a:spcPct val="150000"/>
              </a:lnSpc>
              <a:spcAft>
                <a:spcPct val="15000"/>
              </a:spcAft>
              <a:buClr>
                <a:schemeClr val="accent6">
                  <a:lumMod val="60000"/>
                  <a:lumOff val="40000"/>
                </a:schemeClr>
              </a:buClr>
              <a:buSzPct val="150000"/>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用作外围防御  </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914400" marR="0" lvl="2" indent="-457200" algn="just" defTabSz="914400" rtl="0" eaLnBrk="1" fontAlgn="auto" latinLnBrk="0" hangingPunct="1">
              <a:lnSpc>
                <a:spcPct val="120000"/>
              </a:lnSpc>
              <a:spcBef>
                <a:spcPts val="500"/>
              </a:spcBef>
              <a:spcAft>
                <a:spcPts val="500"/>
              </a:spcAft>
              <a:buClr>
                <a:srgbClr val="5B9BD5">
                  <a:lumMod val="60000"/>
                  <a:lumOff val="40000"/>
                </a:srgbClr>
              </a:buClr>
              <a:buSzTx/>
              <a:buFont typeface="Arial" panose="020B0604020202020204" pitchFamily="34" charset="0"/>
              <a:buChar char="•"/>
              <a:tabLst/>
              <a:defRP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强制安全性和审计的单一阻塞点  </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914400" marR="0" lvl="2" indent="-457200" algn="just" defTabSz="914400" rtl="0" eaLnBrk="1" fontAlgn="auto" latinLnBrk="0" hangingPunct="1">
              <a:lnSpc>
                <a:spcPct val="120000"/>
              </a:lnSpc>
              <a:spcBef>
                <a:spcPts val="500"/>
              </a:spcBef>
              <a:spcAft>
                <a:spcPts val="500"/>
              </a:spcAft>
              <a:buClr>
                <a:srgbClr val="5B9BD5">
                  <a:lumMod val="60000"/>
                  <a:lumOff val="40000"/>
                </a:srgbClr>
              </a:buClr>
              <a:buSzTx/>
              <a:buFont typeface="Arial" panose="020B0604020202020204" pitchFamily="34" charset="0"/>
              <a:buChar char="•"/>
              <a:tabLst/>
              <a:defRP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实现内部系统与外部网络的隔离</a:t>
            </a:r>
            <a:endParaRPr lang="en-US" altLang="zh-CN" sz="20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831224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入侵防御系统</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78145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Snort Inline</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graphicFrame>
        <p:nvGraphicFramePr>
          <p:cNvPr id="25" name="图示 24">
            <a:extLst>
              <a:ext uri="{FF2B5EF4-FFF2-40B4-BE49-F238E27FC236}">
                <a16:creationId xmlns:a16="http://schemas.microsoft.com/office/drawing/2014/main" id="{AC462681-0472-48E9-A1C9-08FAE01D68E0}"/>
              </a:ext>
            </a:extLst>
          </p:cNvPr>
          <p:cNvGraphicFramePr/>
          <p:nvPr/>
        </p:nvGraphicFramePr>
        <p:xfrm>
          <a:off x="2384997" y="2951749"/>
          <a:ext cx="7895346" cy="29363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7" name="文本框 26">
            <a:extLst>
              <a:ext uri="{FF2B5EF4-FFF2-40B4-BE49-F238E27FC236}">
                <a16:creationId xmlns:a16="http://schemas.microsoft.com/office/drawing/2014/main" id="{5339DDC0-D933-4982-BA31-B63C296826A1}"/>
              </a:ext>
            </a:extLst>
          </p:cNvPr>
          <p:cNvSpPr txBox="1"/>
          <p:nvPr/>
        </p:nvSpPr>
        <p:spPr>
          <a:xfrm>
            <a:off x="1274874" y="2004308"/>
            <a:ext cx="6094520" cy="656846"/>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en-US" altLang="zh-CN" sz="2800" b="0" i="0" u="none" strike="noStrike" kern="1200" cap="none" spc="0" normalizeH="0" baseline="0" noProof="0" dirty="0">
                <a:ln>
                  <a:noFill/>
                </a:ln>
                <a:solidFill>
                  <a:srgbClr val="2A2B2E"/>
                </a:solidFill>
                <a:effectLst/>
                <a:uLnTx/>
                <a:uFillTx/>
                <a:latin typeface="Times New Roman" panose="02020603050405020304" pitchFamily="18" charset="0"/>
                <a:ea typeface="黑体" panose="02010609060101010101" pitchFamily="49" charset="-122"/>
                <a:cs typeface="Times New Roman" panose="02020603050405020304" pitchFamily="18" charset="0"/>
              </a:rPr>
              <a:t>3</a:t>
            </a:r>
            <a:r>
              <a:rPr kumimoji="0" lang="zh-CN" altLang="en-US" sz="2800" b="0" i="0" u="none" strike="noStrike" kern="1200" cap="none" spc="0" normalizeH="0" baseline="0" noProof="0" dirty="0">
                <a:ln>
                  <a:noFill/>
                </a:ln>
                <a:solidFill>
                  <a:srgbClr val="2A2B2E"/>
                </a:solidFill>
                <a:effectLst/>
                <a:uLnTx/>
                <a:uFillTx/>
                <a:latin typeface="Times New Roman" panose="02020603050405020304" pitchFamily="18" charset="0"/>
                <a:ea typeface="黑体" panose="02010609060101010101" pitchFamily="49" charset="-122"/>
                <a:cs typeface="Times New Roman" panose="02020603050405020304" pitchFamily="18" charset="0"/>
              </a:rPr>
              <a:t>种新的规则来提供入侵防御功能</a:t>
            </a:r>
          </a:p>
        </p:txBody>
      </p:sp>
    </p:spTree>
    <p:custDataLst>
      <p:tags r:id="rId1"/>
    </p:custDataLst>
    <p:extLst>
      <p:ext uri="{BB962C8B-B14F-4D97-AF65-F5344CB8AC3E}">
        <p14:creationId xmlns:p14="http://schemas.microsoft.com/office/powerpoint/2010/main" val="33643671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3237202" y="970602"/>
            <a:ext cx="5717596" cy="5027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华文楷体" panose="02010600040101010101" pitchFamily="2" charset="-122"/>
                <a:ea typeface="华文楷体" panose="02010600040101010101" pitchFamily="2" charset="-122"/>
                <a:cs typeface="Times" panose="02020603050405020304" pitchFamily="18" charset="0"/>
              </a:rPr>
              <a:t>第九章防火墙与入侵防御系统</a:t>
            </a:r>
            <a:endParaRPr lang="en-US" altLang="zh-CN" sz="3200" b="1"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9.1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防火墙的必要性</a:t>
            </a: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9.2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防火墙的特征和访问策略</a:t>
            </a: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9.3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防火墙的类型</a:t>
            </a: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9.4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防火墙的布置</a:t>
            </a:r>
            <a:endParaRPr lang="en-US" altLang="zh-CN" sz="2400" kern="0"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9.5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防火墙的部署和配置</a:t>
            </a:r>
            <a:endParaRPr lang="en-US" altLang="zh-CN" sz="2400" kern="0"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9.6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入侵防御系统</a:t>
            </a:r>
            <a:endParaRPr lang="en-US" altLang="zh-CN" sz="2400" kern="0"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50000"/>
              </a:lnSpc>
              <a:buFont typeface="Wingdings" panose="05000000000000000000" pitchFamily="2" charset="2"/>
              <a:buChar char="l"/>
            </a:pPr>
            <a:r>
              <a:rPr lang="en-US" altLang="zh-CN"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9.7 </a:t>
            </a:r>
            <a:r>
              <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实例：一体化威胁管理产品</a:t>
            </a:r>
          </a:p>
        </p:txBody>
      </p:sp>
    </p:spTree>
    <p:extLst>
      <p:ext uri="{BB962C8B-B14F-4D97-AF65-F5344CB8AC3E}">
        <p14:creationId xmlns:p14="http://schemas.microsoft.com/office/powerpoint/2010/main" val="20957710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93DBB11-179F-650F-CBF2-970CD95C4E2C}"/>
              </a:ext>
            </a:extLst>
          </p:cNvPr>
          <p:cNvPicPr>
            <a:picLocks noChangeAspect="1"/>
          </p:cNvPicPr>
          <p:nvPr/>
        </p:nvPicPr>
        <p:blipFill>
          <a:blip r:embed="rId4"/>
          <a:stretch>
            <a:fillRect/>
          </a:stretch>
        </p:blipFill>
        <p:spPr>
          <a:xfrm>
            <a:off x="4290722" y="1715894"/>
            <a:ext cx="3610555" cy="4999230"/>
          </a:xfrm>
          <a:prstGeom prst="rect">
            <a:avLst/>
          </a:prstGeom>
        </p:spPr>
      </p:pic>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一体化威胁管理系统</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30841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一体化威胁处理设备</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9949897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一体化威胁管理系统</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3568AC8B-F2A7-46EB-BA7A-271F6520AE3D}"/>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836879" y="923097"/>
            <a:ext cx="8802328" cy="5934903"/>
          </a:xfrm>
          <a:prstGeom prst="rect">
            <a:avLst/>
          </a:prstGeom>
        </p:spPr>
      </p:pic>
    </p:spTree>
    <p:custDataLst>
      <p:tags r:id="rId1"/>
    </p:custDataLst>
    <p:extLst>
      <p:ext uri="{BB962C8B-B14F-4D97-AF65-F5344CB8AC3E}">
        <p14:creationId xmlns:p14="http://schemas.microsoft.com/office/powerpoint/2010/main" val="16794286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一体化威胁管理系统</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grpSp>
        <p:nvGrpSpPr>
          <p:cNvPr id="7" name="组合 6">
            <a:extLst>
              <a:ext uri="{FF2B5EF4-FFF2-40B4-BE49-F238E27FC236}">
                <a16:creationId xmlns:a16="http://schemas.microsoft.com/office/drawing/2014/main" id="{820EDC2B-25F9-4C59-BCF9-385813CFF8B3}"/>
              </a:ext>
            </a:extLst>
          </p:cNvPr>
          <p:cNvGrpSpPr/>
          <p:nvPr/>
        </p:nvGrpSpPr>
        <p:grpSpPr>
          <a:xfrm>
            <a:off x="1850194" y="844549"/>
            <a:ext cx="7862132" cy="5788893"/>
            <a:chOff x="1535037" y="1408731"/>
            <a:chExt cx="9299462" cy="7342121"/>
          </a:xfrm>
        </p:grpSpPr>
        <p:pic>
          <p:nvPicPr>
            <p:cNvPr id="3" name="图片 2">
              <a:extLst>
                <a:ext uri="{FF2B5EF4-FFF2-40B4-BE49-F238E27FC236}">
                  <a16:creationId xmlns:a16="http://schemas.microsoft.com/office/drawing/2014/main" id="{C55C390D-F265-4615-BC4B-EFC3C7CD868F}"/>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535037" y="1408731"/>
              <a:ext cx="8802328" cy="3277057"/>
            </a:xfrm>
            <a:prstGeom prst="rect">
              <a:avLst/>
            </a:prstGeom>
          </p:spPr>
        </p:pic>
        <p:pic>
          <p:nvPicPr>
            <p:cNvPr id="6" name="图片 5">
              <a:extLst>
                <a:ext uri="{FF2B5EF4-FFF2-40B4-BE49-F238E27FC236}">
                  <a16:creationId xmlns:a16="http://schemas.microsoft.com/office/drawing/2014/main" id="{96A771B2-1C0D-4D91-BC37-C5FCB2BF0329}"/>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1603486" y="4587846"/>
              <a:ext cx="9231013" cy="4163006"/>
            </a:xfrm>
            <a:prstGeom prst="rect">
              <a:avLst/>
            </a:prstGeom>
          </p:spPr>
        </p:pic>
      </p:grpSp>
    </p:spTree>
    <p:custDataLst>
      <p:tags r:id="rId1"/>
    </p:custDataLst>
    <p:extLst>
      <p:ext uri="{BB962C8B-B14F-4D97-AF65-F5344CB8AC3E}">
        <p14:creationId xmlns:p14="http://schemas.microsoft.com/office/powerpoint/2010/main" val="1314584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一体化威胁管理系统</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grpSp>
        <p:nvGrpSpPr>
          <p:cNvPr id="9" name="组合 8">
            <a:extLst>
              <a:ext uri="{FF2B5EF4-FFF2-40B4-BE49-F238E27FC236}">
                <a16:creationId xmlns:a16="http://schemas.microsoft.com/office/drawing/2014/main" id="{0012BC72-7F10-480D-A822-9EBB203349C4}"/>
              </a:ext>
            </a:extLst>
          </p:cNvPr>
          <p:cNvGrpSpPr/>
          <p:nvPr/>
        </p:nvGrpSpPr>
        <p:grpSpPr>
          <a:xfrm>
            <a:off x="1894820" y="876224"/>
            <a:ext cx="8839856" cy="5820768"/>
            <a:chOff x="1399519" y="380853"/>
            <a:chExt cx="9392961" cy="6427656"/>
          </a:xfrm>
        </p:grpSpPr>
        <p:pic>
          <p:nvPicPr>
            <p:cNvPr id="4" name="图片 3">
              <a:extLst>
                <a:ext uri="{FF2B5EF4-FFF2-40B4-BE49-F238E27FC236}">
                  <a16:creationId xmlns:a16="http://schemas.microsoft.com/office/drawing/2014/main" id="{47B7C150-1BF5-4576-9B03-11DEE849E978}"/>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399519" y="759290"/>
              <a:ext cx="9392961" cy="6049219"/>
            </a:xfrm>
            <a:prstGeom prst="rect">
              <a:avLst/>
            </a:prstGeom>
          </p:spPr>
        </p:pic>
        <p:pic>
          <p:nvPicPr>
            <p:cNvPr id="8" name="图片 7">
              <a:extLst>
                <a:ext uri="{FF2B5EF4-FFF2-40B4-BE49-F238E27FC236}">
                  <a16:creationId xmlns:a16="http://schemas.microsoft.com/office/drawing/2014/main" id="{B00F423B-289A-4B0B-8E91-AA2394036441}"/>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1434943" y="380853"/>
              <a:ext cx="8926171" cy="466791"/>
            </a:xfrm>
            <a:prstGeom prst="rect">
              <a:avLst/>
            </a:prstGeom>
          </p:spPr>
        </p:pic>
      </p:grpSp>
    </p:spTree>
    <p:custDataLst>
      <p:tags r:id="rId1"/>
    </p:custDataLst>
    <p:extLst>
      <p:ext uri="{BB962C8B-B14F-4D97-AF65-F5344CB8AC3E}">
        <p14:creationId xmlns:p14="http://schemas.microsoft.com/office/powerpoint/2010/main" val="21663079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3D0CE72-5EB4-46A1-8443-405ED57BB161}"/>
              </a:ext>
            </a:extLst>
          </p:cNvPr>
          <p:cNvGrpSpPr/>
          <p:nvPr/>
        </p:nvGrpSpPr>
        <p:grpSpPr>
          <a:xfrm>
            <a:off x="3145155" y="604046"/>
            <a:ext cx="5901690" cy="705157"/>
            <a:chOff x="3086100" y="710258"/>
            <a:chExt cx="6020085" cy="867513"/>
          </a:xfrm>
          <a:noFill/>
        </p:grpSpPr>
        <p:sp>
          <p:nvSpPr>
            <p:cNvPr id="4" name="矩形 3">
              <a:extLst>
                <a:ext uri="{FF2B5EF4-FFF2-40B4-BE49-F238E27FC236}">
                  <a16:creationId xmlns:a16="http://schemas.microsoft.com/office/drawing/2014/main" id="{5D00146F-69ED-9B3C-A593-48B94541EAC0}"/>
                </a:ext>
              </a:extLst>
            </p:cNvPr>
            <p:cNvSpPr/>
            <p:nvPr/>
          </p:nvSpPr>
          <p:spPr>
            <a:xfrm>
              <a:off x="3086100" y="800099"/>
              <a:ext cx="6020085" cy="777671"/>
            </a:xfrm>
            <a:prstGeom prst="rect">
              <a:avLst/>
            </a:prstGeom>
            <a:grpFill/>
            <a:ln>
              <a:noFill/>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5">
                      <a:lumMod val="40000"/>
                      <a:lumOff val="60000"/>
                    </a:schemeClr>
                  </a:solidFill>
                </a:ln>
                <a:solidFill>
                  <a:schemeClr val="accent5">
                    <a:lumMod val="20000"/>
                    <a:lumOff val="80000"/>
                  </a:schemeClr>
                </a:solidFill>
                <a:latin typeface="华文楷体" panose="02010600040101010101" pitchFamily="2" charset="-122"/>
                <a:ea typeface="华文楷体" panose="02010600040101010101" pitchFamily="2" charset="-122"/>
              </a:endParaRPr>
            </a:p>
          </p:txBody>
        </p:sp>
        <p:sp>
          <p:nvSpPr>
            <p:cNvPr id="5" name="标题 2">
              <a:extLst>
                <a:ext uri="{FF2B5EF4-FFF2-40B4-BE49-F238E27FC236}">
                  <a16:creationId xmlns:a16="http://schemas.microsoft.com/office/drawing/2014/main" id="{8C5C3422-981E-46C4-63B5-3B58E68835B5}"/>
                </a:ext>
              </a:extLst>
            </p:cNvPr>
            <p:cNvSpPr txBox="1">
              <a:spLocks noChangeArrowheads="1"/>
            </p:cNvSpPr>
            <p:nvPr/>
          </p:nvSpPr>
          <p:spPr bwMode="auto">
            <a:xfrm>
              <a:off x="3488342" y="710258"/>
              <a:ext cx="5215316" cy="867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本章小结</a:t>
              </a:r>
            </a:p>
          </p:txBody>
        </p:sp>
      </p:grpSp>
      <p:sp>
        <p:nvSpPr>
          <p:cNvPr id="6" name="Content Placeholder 1">
            <a:extLst>
              <a:ext uri="{FF2B5EF4-FFF2-40B4-BE49-F238E27FC236}">
                <a16:creationId xmlns:a16="http://schemas.microsoft.com/office/drawing/2014/main" id="{6F909C28-A3F5-E038-CE97-077D96AAA7CC}"/>
              </a:ext>
            </a:extLst>
          </p:cNvPr>
          <p:cNvSpPr txBox="1">
            <a:spLocks/>
          </p:cNvSpPr>
          <p:nvPr/>
        </p:nvSpPr>
        <p:spPr>
          <a:xfrm>
            <a:off x="2162998" y="1382229"/>
            <a:ext cx="3744416" cy="558924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342900" lvl="1" indent="-342900" fontAlgn="auto">
              <a:spcAft>
                <a:spcPts val="0"/>
              </a:spcAft>
              <a:buSzPct val="140000"/>
              <a:buFont typeface="Arial" panose="020B0604020202020204" pitchFamily="34" charset="0"/>
              <a:buChar char="•"/>
            </a:pP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9.1 </a:t>
            </a:r>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防火墙的必要性</a:t>
            </a:r>
            <a:endParaRPr 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342900" lvl="1" indent="-342900" fontAlgn="auto">
              <a:spcAft>
                <a:spcPts val="0"/>
              </a:spcAft>
              <a:buSzPct val="140000"/>
              <a:buFont typeface="Arial" panose="020B0604020202020204" pitchFamily="34" charset="0"/>
              <a:buChar char="•"/>
            </a:pP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9.2 </a:t>
            </a:r>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防火墙的特征和访问策略</a:t>
            </a:r>
            <a:endPar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342900" lvl="1" indent="-342900" fontAlgn="auto">
              <a:spcAft>
                <a:spcPts val="0"/>
              </a:spcAft>
              <a:buSzPct val="140000"/>
              <a:buFont typeface="Arial" panose="020B0604020202020204" pitchFamily="34" charset="0"/>
              <a:buChar char="•"/>
            </a:pP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9.3 </a:t>
            </a:r>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防火墙的类型</a:t>
            </a:r>
            <a:endParaRPr 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Font typeface="Arial" charset="0"/>
              <a:buChar char="•"/>
            </a:pPr>
            <a:r>
              <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包过滤防火墙</a:t>
            </a:r>
            <a:endPar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Font typeface="Arial" charset="0"/>
              <a:buChar char="•"/>
            </a:pPr>
            <a:r>
              <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状态检测防火墙</a:t>
            </a:r>
            <a:endPar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Font typeface="Arial" charset="0"/>
              <a:buChar char="•"/>
            </a:pPr>
            <a:r>
              <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应用级网关</a:t>
            </a:r>
            <a:endPar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Font typeface="Arial" charset="0"/>
              <a:buChar char="•"/>
            </a:pPr>
            <a:r>
              <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电路级网关</a:t>
            </a:r>
            <a:endPar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342900" lvl="1" indent="-342900" fontAlgn="auto">
              <a:spcAft>
                <a:spcPts val="0"/>
              </a:spcAft>
              <a:buSzPct val="140000"/>
              <a:buFont typeface="Arial" panose="020B0604020202020204" pitchFamily="34" charset="0"/>
              <a:buChar char="•"/>
            </a:pP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9.4 </a:t>
            </a:r>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防火墙的布置</a:t>
            </a:r>
            <a:endParaRPr 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Font typeface="Arial" charset="0"/>
              <a:buChar char="•"/>
            </a:pPr>
            <a:r>
              <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堡垒主机</a:t>
            </a:r>
            <a:endPar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Font typeface="Arial" charset="0"/>
              <a:buChar char="•"/>
            </a:pPr>
            <a:r>
              <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基于主机的防火墙</a:t>
            </a:r>
            <a:endPar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Font typeface="Arial" charset="0"/>
              <a:buChar char="•"/>
            </a:pPr>
            <a:r>
              <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个人防火墙</a:t>
            </a:r>
            <a:endParaRPr 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 name="Content Placeholder 10">
            <a:extLst>
              <a:ext uri="{FF2B5EF4-FFF2-40B4-BE49-F238E27FC236}">
                <a16:creationId xmlns:a16="http://schemas.microsoft.com/office/drawing/2014/main" id="{8FE4E8F0-1310-4E6B-DD13-91C0BED41073}"/>
              </a:ext>
            </a:extLst>
          </p:cNvPr>
          <p:cNvSpPr txBox="1">
            <a:spLocks/>
          </p:cNvSpPr>
          <p:nvPr/>
        </p:nvSpPr>
        <p:spPr>
          <a:xfrm>
            <a:off x="6360446" y="1382229"/>
            <a:ext cx="3888432" cy="5400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342900" lvl="1" indent="-342900" fontAlgn="auto">
              <a:spcAft>
                <a:spcPts val="0"/>
              </a:spcAft>
              <a:buSzPct val="140000"/>
              <a:buFont typeface="Arial" charset="0"/>
              <a:buChar char="•"/>
            </a:pP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9.5 </a:t>
            </a:r>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防火墙的部署和配置</a:t>
            </a:r>
            <a:endParaRPr lang="en-AU"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SzPct val="140000"/>
              <a:buFont typeface="Arial" charset="0"/>
              <a:buChar char="•"/>
            </a:pPr>
            <a:r>
              <a:rPr lang="en-AU"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DMZ </a:t>
            </a:r>
            <a:r>
              <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网络</a:t>
            </a:r>
            <a:endPar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SzPct val="140000"/>
              <a:buFont typeface="Arial" charset="0"/>
              <a:buChar char="•"/>
            </a:pPr>
            <a:r>
              <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虚拟专用网络</a:t>
            </a:r>
            <a:endPar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SzPct val="140000"/>
              <a:buFont typeface="Arial" charset="0"/>
              <a:buChar char="•"/>
            </a:pPr>
            <a:r>
              <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分布式防火墙</a:t>
            </a:r>
            <a:endPar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SzPct val="140000"/>
              <a:buFont typeface="Arial" charset="0"/>
              <a:buChar char="•"/>
            </a:pPr>
            <a:r>
              <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防火墙部署和拓扑结构</a:t>
            </a:r>
            <a:endParaRPr lang="en-AU"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342900" lvl="1" indent="-342900" fontAlgn="auto">
              <a:spcAft>
                <a:spcPts val="0"/>
              </a:spcAft>
              <a:buSzPct val="140000"/>
              <a:buFont typeface="Arial" charset="0"/>
              <a:buChar char="•"/>
            </a:pP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9.6 </a:t>
            </a:r>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入侵防御系统</a:t>
            </a:r>
            <a:endParaRPr lang="en-AU"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spcAft>
                <a:spcPts val="0"/>
              </a:spcAft>
              <a:buSzPct val="140000"/>
              <a:buFont typeface="Arial" charset="0"/>
              <a:buChar char="•"/>
            </a:pPr>
            <a:r>
              <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基于主机的</a:t>
            </a:r>
            <a:r>
              <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IPS</a:t>
            </a:r>
          </a:p>
          <a:p>
            <a:pPr lvl="1" fontAlgn="auto">
              <a:spcAft>
                <a:spcPts val="0"/>
              </a:spcAft>
              <a:buSzPct val="140000"/>
              <a:buFont typeface="Arial" charset="0"/>
              <a:buChar char="•"/>
            </a:pPr>
            <a:r>
              <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基于网络的</a:t>
            </a:r>
            <a:r>
              <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IPS</a:t>
            </a:r>
          </a:p>
          <a:p>
            <a:pPr lvl="1" fontAlgn="auto">
              <a:spcAft>
                <a:spcPts val="0"/>
              </a:spcAft>
              <a:buSzPct val="140000"/>
              <a:buFont typeface="Arial" charset="0"/>
              <a:buChar char="•"/>
            </a:pPr>
            <a:r>
              <a:rPr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分布式或混合式</a:t>
            </a:r>
            <a:r>
              <a:rPr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IPS</a:t>
            </a:r>
          </a:p>
          <a:p>
            <a:pPr lvl="1" fontAlgn="auto">
              <a:spcAft>
                <a:spcPts val="0"/>
              </a:spcAft>
              <a:buSzPct val="140000"/>
              <a:buFont typeface="Arial" charset="0"/>
              <a:buChar char="•"/>
            </a:pPr>
            <a:r>
              <a:rPr lang="en-AU"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Snort inline</a:t>
            </a:r>
          </a:p>
          <a:p>
            <a:pPr marL="342900" lvl="1" indent="-342900" fontAlgn="auto">
              <a:spcAft>
                <a:spcPts val="0"/>
              </a:spcAft>
              <a:buSzPct val="140000"/>
              <a:buFont typeface="Arial" charset="0"/>
              <a:buChar char="•"/>
            </a:pP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9.7 </a:t>
            </a:r>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实例：一体化威胁管理产品</a:t>
            </a:r>
            <a:endParaRPr lang="en-AU"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3693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3237202" y="970602"/>
            <a:ext cx="5717596" cy="5027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华文楷体" panose="02010600040101010101" pitchFamily="2" charset="-122"/>
                <a:ea typeface="华文楷体" panose="02010600040101010101" pitchFamily="2" charset="-122"/>
                <a:cs typeface="Times" panose="02020603050405020304" pitchFamily="18" charset="0"/>
              </a:rPr>
              <a:t>第九章防火墙与入侵防御系统</a:t>
            </a:r>
            <a:endParaRPr lang="en-US" altLang="zh-CN" sz="3200" b="1"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9.1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防火墙的必要性</a:t>
            </a:r>
          </a:p>
          <a:p>
            <a:pPr marL="720000" indent="-342900">
              <a:lnSpc>
                <a:spcPct val="150000"/>
              </a:lnSpc>
              <a:buFont typeface="Wingdings" panose="05000000000000000000" pitchFamily="2" charset="2"/>
              <a:buChar char="l"/>
            </a:pPr>
            <a:r>
              <a:rPr lang="en-US" altLang="zh-CN"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9.2 </a:t>
            </a:r>
            <a:r>
              <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防火墙的特征和访问策略</a:t>
            </a: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9.3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防火墙的类型</a:t>
            </a: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9.4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防火墙的布置</a:t>
            </a:r>
            <a:endParaRPr lang="en-US" altLang="zh-CN" sz="2400" kern="0"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9.5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防火墙的部署和配置</a:t>
            </a:r>
            <a:endParaRPr lang="en-US" altLang="zh-CN" sz="2400" kern="0"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9.6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入侵防御系统</a:t>
            </a:r>
            <a:endParaRPr lang="en-US" altLang="zh-CN" sz="2400" kern="0"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2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9.7 </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实例：一体化威胁管理产品</a:t>
            </a:r>
          </a:p>
        </p:txBody>
      </p:sp>
    </p:spTree>
    <p:extLst>
      <p:ext uri="{BB962C8B-B14F-4D97-AF65-F5344CB8AC3E}">
        <p14:creationId xmlns:p14="http://schemas.microsoft.com/office/powerpoint/2010/main" val="277380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防火墙的特征和访问策略</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19870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防火墙的特征</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4D7C9B6F-E539-499A-B21C-E031E34BEA2D}"/>
              </a:ext>
            </a:extLst>
          </p:cNvPr>
          <p:cNvSpPr>
            <a:spLocks noChangeArrowheads="1"/>
          </p:cNvSpPr>
          <p:nvPr/>
        </p:nvSpPr>
        <p:spPr bwMode="auto">
          <a:xfrm>
            <a:off x="742984" y="2090720"/>
            <a:ext cx="10888445" cy="294291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设计目标：</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所有从内部到外部的通信，或者反之亦然，都必须通过防火墙  </a:t>
            </a:r>
          </a:p>
          <a:p>
            <a:pPr marL="1395412" lvl="2" indent="-457200" algn="just">
              <a:lnSpc>
                <a:spcPct val="15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只有本地安全策略中定义的授权流量才允许通过  </a:t>
            </a:r>
          </a:p>
          <a:p>
            <a:pPr marL="1395412" lvl="2" indent="-457200" algn="just">
              <a:lnSpc>
                <a:spcPct val="15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防火墙本身不会被渗透 </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891797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防火墙的特征和访问策略</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93554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防火墙的访问策略</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4D7C9B6F-E539-499A-B21C-E031E34BEA2D}"/>
              </a:ext>
            </a:extLst>
          </p:cNvPr>
          <p:cNvSpPr>
            <a:spLocks noChangeArrowheads="1"/>
          </p:cNvSpPr>
          <p:nvPr/>
        </p:nvSpPr>
        <p:spPr bwMode="auto">
          <a:xfrm>
            <a:off x="742984" y="1934721"/>
            <a:ext cx="10888445" cy="4585288"/>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规划和实现防火墙的一个关键部分是指定合适的访问策略  </a:t>
            </a:r>
          </a:p>
          <a:p>
            <a:pPr marL="1395412" lvl="2" indent="-457200" algn="just">
              <a:lnSpc>
                <a:spcPct val="15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这列出了授权通过防火墙的流量类型  </a:t>
            </a:r>
          </a:p>
          <a:p>
            <a:pPr marL="1395412" lvl="2" indent="-457200" algn="just">
              <a:lnSpc>
                <a:spcPct val="15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包括地址范围、协议、应用程序和内容类型  </a:t>
            </a: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该政策应从组织的信息安全风险评估和政策中制定  </a:t>
            </a: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应该从组织需要支持的流量类型的广泛规范中开发出来  </a:t>
            </a:r>
          </a:p>
          <a:p>
            <a:pPr marL="1395412" lvl="2" indent="-457200" algn="just">
              <a:lnSpc>
                <a:spcPct val="15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然后对筛选器元素进行细化，以便在适当的防火墙拓扑中实现这些筛选器元素 </a:t>
            </a:r>
            <a:endParaRPr lang="en-US" altLang="zh-CN"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183196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防火墙的特征和访问策略</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93554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防火墙的过滤特征</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6" name="文本框 25">
            <a:extLst>
              <a:ext uri="{FF2B5EF4-FFF2-40B4-BE49-F238E27FC236}">
                <a16:creationId xmlns:a16="http://schemas.microsoft.com/office/drawing/2014/main" id="{2D5B5989-8E1C-4D73-B12F-D90A712A63EB}"/>
              </a:ext>
            </a:extLst>
          </p:cNvPr>
          <p:cNvSpPr txBox="1"/>
          <p:nvPr/>
        </p:nvSpPr>
        <p:spPr>
          <a:xfrm>
            <a:off x="1301688" y="2003679"/>
            <a:ext cx="6753688" cy="461665"/>
          </a:xfrm>
          <a:prstGeom prst="rect">
            <a:avLst/>
          </a:prstGeom>
          <a:noFill/>
        </p:spPr>
        <p:txBody>
          <a:bodyPr wrap="square">
            <a:spAutoFit/>
          </a:bodyPr>
          <a:lstStyle/>
          <a:p>
            <a:r>
              <a:rPr lang="zh-CN" altLang="en-US" sz="2400" b="0" i="0" dirty="0">
                <a:solidFill>
                  <a:srgbClr val="2A2B2E"/>
                </a:solidFill>
                <a:effectLst/>
                <a:latin typeface="黑体" panose="02010609060101010101" pitchFamily="49" charset="-122"/>
                <a:ea typeface="黑体" panose="02010609060101010101" pitchFamily="49" charset="-122"/>
              </a:rPr>
              <a:t>防火墙访问策略可以用来过滤流量的特征包括</a:t>
            </a:r>
            <a:r>
              <a:rPr lang="en-US" altLang="zh-CN" sz="2400" b="0" i="0" dirty="0">
                <a:solidFill>
                  <a:srgbClr val="2A2B2E"/>
                </a:solidFill>
                <a:effectLst/>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grpSp>
        <p:nvGrpSpPr>
          <p:cNvPr id="3" name="组合 2">
            <a:extLst>
              <a:ext uri="{FF2B5EF4-FFF2-40B4-BE49-F238E27FC236}">
                <a16:creationId xmlns:a16="http://schemas.microsoft.com/office/drawing/2014/main" id="{96CB08AB-B9DA-4226-A7C9-CC285C97D684}"/>
              </a:ext>
            </a:extLst>
          </p:cNvPr>
          <p:cNvGrpSpPr/>
          <p:nvPr/>
        </p:nvGrpSpPr>
        <p:grpSpPr>
          <a:xfrm>
            <a:off x="1533850" y="2748099"/>
            <a:ext cx="2353816" cy="3128918"/>
            <a:chOff x="567492" y="2748099"/>
            <a:chExt cx="2739501" cy="3128918"/>
          </a:xfrm>
        </p:grpSpPr>
        <p:sp>
          <p:nvSpPr>
            <p:cNvPr id="27" name="Text Placeholder 5">
              <a:extLst>
                <a:ext uri="{FF2B5EF4-FFF2-40B4-BE49-F238E27FC236}">
                  <a16:creationId xmlns:a16="http://schemas.microsoft.com/office/drawing/2014/main" id="{994D2C56-728D-4721-9497-FA0B759F9916}"/>
                </a:ext>
              </a:extLst>
            </p:cNvPr>
            <p:cNvSpPr txBox="1">
              <a:spLocks/>
            </p:cNvSpPr>
            <p:nvPr/>
          </p:nvSpPr>
          <p:spPr>
            <a:xfrm>
              <a:off x="567492" y="2748099"/>
              <a:ext cx="2718510" cy="411108"/>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buNone/>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IP</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地址和协议值</a:t>
              </a:r>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 name="Rectangle 3">
              <a:extLst>
                <a:ext uri="{FF2B5EF4-FFF2-40B4-BE49-F238E27FC236}">
                  <a16:creationId xmlns:a16="http://schemas.microsoft.com/office/drawing/2014/main" id="{68C75A1B-D378-4E47-836F-937E9DA5172F}"/>
                </a:ext>
              </a:extLst>
            </p:cNvPr>
            <p:cNvSpPr txBox="1">
              <a:spLocks noChangeArrowheads="1"/>
            </p:cNvSpPr>
            <p:nvPr/>
          </p:nvSpPr>
          <p:spPr>
            <a:xfrm>
              <a:off x="580600" y="3266112"/>
              <a:ext cx="2726393" cy="2610905"/>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Clr>
                  <a:schemeClr val="accent1"/>
                </a:buClr>
                <a:buSzPct val="80000"/>
                <a:buNone/>
                <a:defRPr/>
              </a:pPr>
              <a:endParaRPr lang="en-US" altLang="zh-CN" sz="8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20000"/>
                </a:lnSpc>
                <a:spcBef>
                  <a:spcPts val="800"/>
                </a:spcBef>
                <a:buClr>
                  <a:schemeClr val="accent1"/>
                </a:buClr>
                <a:buSzPct val="80000"/>
                <a:buFont typeface="Wingdings" panose="05000000000000000000" pitchFamily="2" charset="2"/>
                <a:buChar char="l"/>
                <a:defRPr/>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防火墙过滤特性包过滤和状态检测防火墙都采用这种过滤方式 </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20000"/>
                </a:lnSpc>
                <a:spcBef>
                  <a:spcPts val="800"/>
                </a:spcBef>
                <a:buClr>
                  <a:schemeClr val="accent1"/>
                </a:buClr>
                <a:buSzPct val="80000"/>
                <a:buFont typeface="Wingdings" panose="05000000000000000000" pitchFamily="2" charset="2"/>
                <a:buChar char="l"/>
                <a:defRPr/>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通常用于限制对特定服务的访问 </a:t>
              </a:r>
              <a:endParaRPr lang="zh-CN" altLang="zh-CN" sz="1800"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4" name="组合 3">
            <a:extLst>
              <a:ext uri="{FF2B5EF4-FFF2-40B4-BE49-F238E27FC236}">
                <a16:creationId xmlns:a16="http://schemas.microsoft.com/office/drawing/2014/main" id="{E2D35EF7-65C4-449D-B792-089E479B46B4}"/>
              </a:ext>
            </a:extLst>
          </p:cNvPr>
          <p:cNvGrpSpPr/>
          <p:nvPr/>
        </p:nvGrpSpPr>
        <p:grpSpPr>
          <a:xfrm>
            <a:off x="4064941" y="2748099"/>
            <a:ext cx="2347043" cy="3128919"/>
            <a:chOff x="3445153" y="2748099"/>
            <a:chExt cx="2731618" cy="3128919"/>
          </a:xfrm>
        </p:grpSpPr>
        <p:sp>
          <p:nvSpPr>
            <p:cNvPr id="29" name="Text Placeholder 5">
              <a:extLst>
                <a:ext uri="{FF2B5EF4-FFF2-40B4-BE49-F238E27FC236}">
                  <a16:creationId xmlns:a16="http://schemas.microsoft.com/office/drawing/2014/main" id="{5C489744-410C-45B5-96B3-A908D0594DCF}"/>
                </a:ext>
              </a:extLst>
            </p:cNvPr>
            <p:cNvSpPr txBox="1">
              <a:spLocks/>
            </p:cNvSpPr>
            <p:nvPr/>
          </p:nvSpPr>
          <p:spPr>
            <a:xfrm>
              <a:off x="3445153" y="2748099"/>
              <a:ext cx="2718510" cy="411108"/>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buNone/>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应用层协议</a:t>
              </a:r>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0" name="Rectangle 3">
              <a:extLst>
                <a:ext uri="{FF2B5EF4-FFF2-40B4-BE49-F238E27FC236}">
                  <a16:creationId xmlns:a16="http://schemas.microsoft.com/office/drawing/2014/main" id="{53E86128-3A95-41BC-B7B8-B7388DF95829}"/>
                </a:ext>
              </a:extLst>
            </p:cNvPr>
            <p:cNvSpPr txBox="1">
              <a:spLocks noChangeArrowheads="1"/>
            </p:cNvSpPr>
            <p:nvPr/>
          </p:nvSpPr>
          <p:spPr>
            <a:xfrm>
              <a:off x="3450378" y="3266112"/>
              <a:ext cx="2726393" cy="2610906"/>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buClr>
                  <a:schemeClr val="accent1"/>
                </a:buClr>
                <a:buSzPct val="80000"/>
                <a:buNone/>
                <a:defRPr/>
              </a:pPr>
              <a:endParaRPr lang="en-US" altLang="zh-CN" sz="8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spcBef>
                  <a:spcPts val="0"/>
                </a:spcBef>
                <a:buClr>
                  <a:schemeClr val="accent1"/>
                </a:buClr>
                <a:buSzPct val="80000"/>
                <a:buFont typeface="Wingdings" panose="05000000000000000000" pitchFamily="2" charset="2"/>
                <a:buChar char="l"/>
                <a:defRPr/>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应用程序级网关使用这种类型的过滤，该网关中继和监视特定应用协议的信息交换 </a:t>
              </a:r>
              <a:endParaRPr lang="zh-CN" altLang="zh-CN" sz="1800"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5" name="组合 4">
            <a:extLst>
              <a:ext uri="{FF2B5EF4-FFF2-40B4-BE49-F238E27FC236}">
                <a16:creationId xmlns:a16="http://schemas.microsoft.com/office/drawing/2014/main" id="{B3F51C15-C792-480C-B1DA-34225DAD004F}"/>
              </a:ext>
            </a:extLst>
          </p:cNvPr>
          <p:cNvGrpSpPr/>
          <p:nvPr/>
        </p:nvGrpSpPr>
        <p:grpSpPr>
          <a:xfrm>
            <a:off x="6582485" y="2752999"/>
            <a:ext cx="2347043" cy="3128919"/>
            <a:chOff x="6322814" y="2748099"/>
            <a:chExt cx="2731618" cy="3128919"/>
          </a:xfrm>
        </p:grpSpPr>
        <p:sp>
          <p:nvSpPr>
            <p:cNvPr id="31" name="Text Placeholder 5">
              <a:extLst>
                <a:ext uri="{FF2B5EF4-FFF2-40B4-BE49-F238E27FC236}">
                  <a16:creationId xmlns:a16="http://schemas.microsoft.com/office/drawing/2014/main" id="{57E0A325-2D40-4EC5-9148-3735CE868289}"/>
                </a:ext>
              </a:extLst>
            </p:cNvPr>
            <p:cNvSpPr txBox="1">
              <a:spLocks/>
            </p:cNvSpPr>
            <p:nvPr/>
          </p:nvSpPr>
          <p:spPr>
            <a:xfrm>
              <a:off x="6322814" y="2748099"/>
              <a:ext cx="2718510" cy="411108"/>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buNone/>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用户身份</a:t>
              </a:r>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2" name="Rectangle 3">
              <a:extLst>
                <a:ext uri="{FF2B5EF4-FFF2-40B4-BE49-F238E27FC236}">
                  <a16:creationId xmlns:a16="http://schemas.microsoft.com/office/drawing/2014/main" id="{057841B1-14A4-4980-8879-1D86220721E8}"/>
                </a:ext>
              </a:extLst>
            </p:cNvPr>
            <p:cNvSpPr txBox="1">
              <a:spLocks noChangeArrowheads="1"/>
            </p:cNvSpPr>
            <p:nvPr/>
          </p:nvSpPr>
          <p:spPr>
            <a:xfrm>
              <a:off x="6328039" y="3266112"/>
              <a:ext cx="2726393" cy="2610906"/>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Clr>
                  <a:schemeClr val="accent1"/>
                </a:buClr>
                <a:buSzPct val="80000"/>
                <a:buNone/>
                <a:defRPr/>
              </a:pPr>
              <a:endParaRPr lang="en-US" altLang="zh-CN" sz="14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spcBef>
                  <a:spcPts val="0"/>
                </a:spcBef>
                <a:buClr>
                  <a:schemeClr val="accent1"/>
                </a:buClr>
                <a:buSzPct val="80000"/>
                <a:buFont typeface="Wingdings" panose="05000000000000000000" pitchFamily="2" charset="2"/>
                <a:buChar char="l"/>
                <a:defRPr/>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通常用于使用某种形式的安全身份验证技术进行身份验证的内部用户</a:t>
              </a:r>
              <a:endParaRPr lang="zh-CN" altLang="zh-CN" sz="1800"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6" name="组合 5">
            <a:extLst>
              <a:ext uri="{FF2B5EF4-FFF2-40B4-BE49-F238E27FC236}">
                <a16:creationId xmlns:a16="http://schemas.microsoft.com/office/drawing/2014/main" id="{414F16E7-7333-486A-BC12-C6D6583310B4}"/>
              </a:ext>
            </a:extLst>
          </p:cNvPr>
          <p:cNvGrpSpPr/>
          <p:nvPr/>
        </p:nvGrpSpPr>
        <p:grpSpPr>
          <a:xfrm>
            <a:off x="9093255" y="2748099"/>
            <a:ext cx="2347043" cy="3128918"/>
            <a:chOff x="9200475" y="2748099"/>
            <a:chExt cx="2731618" cy="3128918"/>
          </a:xfrm>
        </p:grpSpPr>
        <p:sp>
          <p:nvSpPr>
            <p:cNvPr id="33" name="Text Placeholder 5">
              <a:extLst>
                <a:ext uri="{FF2B5EF4-FFF2-40B4-BE49-F238E27FC236}">
                  <a16:creationId xmlns:a16="http://schemas.microsoft.com/office/drawing/2014/main" id="{BD95E877-FD55-495D-B6BE-C71BB4C312A5}"/>
                </a:ext>
              </a:extLst>
            </p:cNvPr>
            <p:cNvSpPr txBox="1">
              <a:spLocks/>
            </p:cNvSpPr>
            <p:nvPr/>
          </p:nvSpPr>
          <p:spPr>
            <a:xfrm>
              <a:off x="9200475" y="2748099"/>
              <a:ext cx="2718510" cy="411108"/>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buNone/>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网络活动</a:t>
              </a:r>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4" name="Rectangle 3">
              <a:extLst>
                <a:ext uri="{FF2B5EF4-FFF2-40B4-BE49-F238E27FC236}">
                  <a16:creationId xmlns:a16="http://schemas.microsoft.com/office/drawing/2014/main" id="{E08E70AE-1AC9-4360-860E-40416CE04380}"/>
                </a:ext>
              </a:extLst>
            </p:cNvPr>
            <p:cNvSpPr txBox="1">
              <a:spLocks noChangeArrowheads="1"/>
            </p:cNvSpPr>
            <p:nvPr/>
          </p:nvSpPr>
          <p:spPr>
            <a:xfrm>
              <a:off x="9205700" y="3266112"/>
              <a:ext cx="2726393" cy="2610905"/>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Clr>
                  <a:schemeClr val="accent1"/>
                </a:buClr>
                <a:buSzPct val="80000"/>
                <a:buNone/>
                <a:defRPr/>
              </a:pP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spcBef>
                  <a:spcPts val="0"/>
                </a:spcBef>
                <a:buClr>
                  <a:schemeClr val="accent1"/>
                </a:buClr>
                <a:buSzPct val="80000"/>
                <a:buFont typeface="Wingdings" panose="05000000000000000000" pitchFamily="2" charset="2"/>
                <a:buChar char="l"/>
                <a:defRPr/>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基于时间或请求、请求率或其他活动模式等考虑因素控制访问</a:t>
              </a:r>
              <a:endParaRPr lang="zh-CN" altLang="zh-CN" sz="1800" dirty="0">
                <a:latin typeface="Times New Roman" panose="02020603050405020304" pitchFamily="18" charset="0"/>
                <a:ea typeface="黑体" panose="02010609060101010101" pitchFamily="49" charset="-122"/>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1596005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防火墙的特征和访问策略</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34392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防火墙的功能和局限</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37" name="Content Placeholder 3">
            <a:extLst>
              <a:ext uri="{FF2B5EF4-FFF2-40B4-BE49-F238E27FC236}">
                <a16:creationId xmlns:a16="http://schemas.microsoft.com/office/drawing/2014/main" id="{5605976A-BB40-40D1-A6E7-6A6505DABDC9}"/>
              </a:ext>
            </a:extLst>
          </p:cNvPr>
          <p:cNvGraphicFramePr>
            <a:graphicFrameLocks/>
          </p:cNvGraphicFramePr>
          <p:nvPr>
            <p:extLst>
              <p:ext uri="{D42A27DB-BD31-4B8C-83A1-F6EECF244321}">
                <p14:modId xmlns:p14="http://schemas.microsoft.com/office/powerpoint/2010/main" val="859353965"/>
              </p:ext>
            </p:extLst>
          </p:nvPr>
        </p:nvGraphicFramePr>
        <p:xfrm>
          <a:off x="1311882" y="2024191"/>
          <a:ext cx="10332933" cy="44825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3516163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5"/>
</p:tagLst>
</file>

<file path=ppt/tags/tag10.xml><?xml version="1.0" encoding="utf-8"?>
<p:tagLst xmlns:a="http://schemas.openxmlformats.org/drawingml/2006/main" xmlns:r="http://schemas.openxmlformats.org/officeDocument/2006/relationships" xmlns:p="http://schemas.openxmlformats.org/presentationml/2006/main">
  <p:tag name="TIMING" val="|4.5"/>
</p:tagLst>
</file>

<file path=ppt/tags/tag11.xml><?xml version="1.0" encoding="utf-8"?>
<p:tagLst xmlns:a="http://schemas.openxmlformats.org/drawingml/2006/main" xmlns:r="http://schemas.openxmlformats.org/officeDocument/2006/relationships" xmlns:p="http://schemas.openxmlformats.org/presentationml/2006/main">
  <p:tag name="TIMING" val="|4.5"/>
</p:tagLst>
</file>

<file path=ppt/tags/tag12.xml><?xml version="1.0" encoding="utf-8"?>
<p:tagLst xmlns:a="http://schemas.openxmlformats.org/drawingml/2006/main" xmlns:r="http://schemas.openxmlformats.org/officeDocument/2006/relationships" xmlns:p="http://schemas.openxmlformats.org/presentationml/2006/main">
  <p:tag name="TIMING" val="|4.5"/>
</p:tagLst>
</file>

<file path=ppt/tags/tag13.xml><?xml version="1.0" encoding="utf-8"?>
<p:tagLst xmlns:a="http://schemas.openxmlformats.org/drawingml/2006/main" xmlns:r="http://schemas.openxmlformats.org/officeDocument/2006/relationships" xmlns:p="http://schemas.openxmlformats.org/presentationml/2006/main">
  <p:tag name="TIMING" val="|4.5"/>
</p:tagLst>
</file>

<file path=ppt/tags/tag14.xml><?xml version="1.0" encoding="utf-8"?>
<p:tagLst xmlns:a="http://schemas.openxmlformats.org/drawingml/2006/main" xmlns:r="http://schemas.openxmlformats.org/officeDocument/2006/relationships" xmlns:p="http://schemas.openxmlformats.org/presentationml/2006/main">
  <p:tag name="TIMING" val="|4.5"/>
</p:tagLst>
</file>

<file path=ppt/tags/tag15.xml><?xml version="1.0" encoding="utf-8"?>
<p:tagLst xmlns:a="http://schemas.openxmlformats.org/drawingml/2006/main" xmlns:r="http://schemas.openxmlformats.org/officeDocument/2006/relationships" xmlns:p="http://schemas.openxmlformats.org/presentationml/2006/main">
  <p:tag name="TIMING" val="|4.5"/>
</p:tagLst>
</file>

<file path=ppt/tags/tag16.xml><?xml version="1.0" encoding="utf-8"?>
<p:tagLst xmlns:a="http://schemas.openxmlformats.org/drawingml/2006/main" xmlns:r="http://schemas.openxmlformats.org/officeDocument/2006/relationships" xmlns:p="http://schemas.openxmlformats.org/presentationml/2006/main">
  <p:tag name="TIMING" val="|4.5"/>
</p:tagLst>
</file>

<file path=ppt/tags/tag17.xml><?xml version="1.0" encoding="utf-8"?>
<p:tagLst xmlns:a="http://schemas.openxmlformats.org/drawingml/2006/main" xmlns:r="http://schemas.openxmlformats.org/officeDocument/2006/relationships" xmlns:p="http://schemas.openxmlformats.org/presentationml/2006/main">
  <p:tag name="TIMING" val="|4.5"/>
</p:tagLst>
</file>

<file path=ppt/tags/tag18.xml><?xml version="1.0" encoding="utf-8"?>
<p:tagLst xmlns:a="http://schemas.openxmlformats.org/drawingml/2006/main" xmlns:r="http://schemas.openxmlformats.org/officeDocument/2006/relationships" xmlns:p="http://schemas.openxmlformats.org/presentationml/2006/main">
  <p:tag name="TIMING" val="|4.5"/>
</p:tagLst>
</file>

<file path=ppt/tags/tag19.xml><?xml version="1.0" encoding="utf-8"?>
<p:tagLst xmlns:a="http://schemas.openxmlformats.org/drawingml/2006/main" xmlns:r="http://schemas.openxmlformats.org/officeDocument/2006/relationships" xmlns:p="http://schemas.openxmlformats.org/presentationml/2006/main">
  <p:tag name="TIMING" val="|4.5"/>
</p:tagLst>
</file>

<file path=ppt/tags/tag2.xml><?xml version="1.0" encoding="utf-8"?>
<p:tagLst xmlns:a="http://schemas.openxmlformats.org/drawingml/2006/main" xmlns:r="http://schemas.openxmlformats.org/officeDocument/2006/relationships" xmlns:p="http://schemas.openxmlformats.org/presentationml/2006/main">
  <p:tag name="TIMING" val="|4.5"/>
</p:tagLst>
</file>

<file path=ppt/tags/tag20.xml><?xml version="1.0" encoding="utf-8"?>
<p:tagLst xmlns:a="http://schemas.openxmlformats.org/drawingml/2006/main" xmlns:r="http://schemas.openxmlformats.org/officeDocument/2006/relationships" xmlns:p="http://schemas.openxmlformats.org/presentationml/2006/main">
  <p:tag name="TIMING" val="|4.5"/>
</p:tagLst>
</file>

<file path=ppt/tags/tag21.xml><?xml version="1.0" encoding="utf-8"?>
<p:tagLst xmlns:a="http://schemas.openxmlformats.org/drawingml/2006/main" xmlns:r="http://schemas.openxmlformats.org/officeDocument/2006/relationships" xmlns:p="http://schemas.openxmlformats.org/presentationml/2006/main">
  <p:tag name="TIMING" val="|4.5"/>
</p:tagLst>
</file>

<file path=ppt/tags/tag22.xml><?xml version="1.0" encoding="utf-8"?>
<p:tagLst xmlns:a="http://schemas.openxmlformats.org/drawingml/2006/main" xmlns:r="http://schemas.openxmlformats.org/officeDocument/2006/relationships" xmlns:p="http://schemas.openxmlformats.org/presentationml/2006/main">
  <p:tag name="TIMING" val="|4.5"/>
</p:tagLst>
</file>

<file path=ppt/tags/tag23.xml><?xml version="1.0" encoding="utf-8"?>
<p:tagLst xmlns:a="http://schemas.openxmlformats.org/drawingml/2006/main" xmlns:r="http://schemas.openxmlformats.org/officeDocument/2006/relationships" xmlns:p="http://schemas.openxmlformats.org/presentationml/2006/main">
  <p:tag name="TIMING" val="|4.5"/>
</p:tagLst>
</file>

<file path=ppt/tags/tag24.xml><?xml version="1.0" encoding="utf-8"?>
<p:tagLst xmlns:a="http://schemas.openxmlformats.org/drawingml/2006/main" xmlns:r="http://schemas.openxmlformats.org/officeDocument/2006/relationships" xmlns:p="http://schemas.openxmlformats.org/presentationml/2006/main">
  <p:tag name="TIMING" val="|4.5"/>
</p:tagLst>
</file>

<file path=ppt/tags/tag25.xml><?xml version="1.0" encoding="utf-8"?>
<p:tagLst xmlns:a="http://schemas.openxmlformats.org/drawingml/2006/main" xmlns:r="http://schemas.openxmlformats.org/officeDocument/2006/relationships" xmlns:p="http://schemas.openxmlformats.org/presentationml/2006/main">
  <p:tag name="TIMING" val="|4.5"/>
</p:tagLst>
</file>

<file path=ppt/tags/tag26.xml><?xml version="1.0" encoding="utf-8"?>
<p:tagLst xmlns:a="http://schemas.openxmlformats.org/drawingml/2006/main" xmlns:r="http://schemas.openxmlformats.org/officeDocument/2006/relationships" xmlns:p="http://schemas.openxmlformats.org/presentationml/2006/main">
  <p:tag name="TIMING" val="|4.5"/>
</p:tagLst>
</file>

<file path=ppt/tags/tag27.xml><?xml version="1.0" encoding="utf-8"?>
<p:tagLst xmlns:a="http://schemas.openxmlformats.org/drawingml/2006/main" xmlns:r="http://schemas.openxmlformats.org/officeDocument/2006/relationships" xmlns:p="http://schemas.openxmlformats.org/presentationml/2006/main">
  <p:tag name="TIMING" val="|4.5"/>
</p:tagLst>
</file>

<file path=ppt/tags/tag28.xml><?xml version="1.0" encoding="utf-8"?>
<p:tagLst xmlns:a="http://schemas.openxmlformats.org/drawingml/2006/main" xmlns:r="http://schemas.openxmlformats.org/officeDocument/2006/relationships" xmlns:p="http://schemas.openxmlformats.org/presentationml/2006/main">
  <p:tag name="TIMING" val="|4.5"/>
</p:tagLst>
</file>

<file path=ppt/tags/tag29.xml><?xml version="1.0" encoding="utf-8"?>
<p:tagLst xmlns:a="http://schemas.openxmlformats.org/drawingml/2006/main" xmlns:r="http://schemas.openxmlformats.org/officeDocument/2006/relationships" xmlns:p="http://schemas.openxmlformats.org/presentationml/2006/main">
  <p:tag name="TIMING" val="|4.5"/>
</p:tagLst>
</file>

<file path=ppt/tags/tag3.xml><?xml version="1.0" encoding="utf-8"?>
<p:tagLst xmlns:a="http://schemas.openxmlformats.org/drawingml/2006/main" xmlns:r="http://schemas.openxmlformats.org/officeDocument/2006/relationships" xmlns:p="http://schemas.openxmlformats.org/presentationml/2006/main">
  <p:tag name="TIMING" val="|4.5"/>
</p:tagLst>
</file>

<file path=ppt/tags/tag30.xml><?xml version="1.0" encoding="utf-8"?>
<p:tagLst xmlns:a="http://schemas.openxmlformats.org/drawingml/2006/main" xmlns:r="http://schemas.openxmlformats.org/officeDocument/2006/relationships" xmlns:p="http://schemas.openxmlformats.org/presentationml/2006/main">
  <p:tag name="TIMING" val="|4.5"/>
</p:tagLst>
</file>

<file path=ppt/tags/tag31.xml><?xml version="1.0" encoding="utf-8"?>
<p:tagLst xmlns:a="http://schemas.openxmlformats.org/drawingml/2006/main" xmlns:r="http://schemas.openxmlformats.org/officeDocument/2006/relationships" xmlns:p="http://schemas.openxmlformats.org/presentationml/2006/main">
  <p:tag name="TIMING" val="|4.5"/>
</p:tagLst>
</file>

<file path=ppt/tags/tag32.xml><?xml version="1.0" encoding="utf-8"?>
<p:tagLst xmlns:a="http://schemas.openxmlformats.org/drawingml/2006/main" xmlns:r="http://schemas.openxmlformats.org/officeDocument/2006/relationships" xmlns:p="http://schemas.openxmlformats.org/presentationml/2006/main">
  <p:tag name="TIMING" val="|4.5"/>
</p:tagLst>
</file>

<file path=ppt/tags/tag33.xml><?xml version="1.0" encoding="utf-8"?>
<p:tagLst xmlns:a="http://schemas.openxmlformats.org/drawingml/2006/main" xmlns:r="http://schemas.openxmlformats.org/officeDocument/2006/relationships" xmlns:p="http://schemas.openxmlformats.org/presentationml/2006/main">
  <p:tag name="TIMING" val="|4.5"/>
</p:tagLst>
</file>

<file path=ppt/tags/tag34.xml><?xml version="1.0" encoding="utf-8"?>
<p:tagLst xmlns:a="http://schemas.openxmlformats.org/drawingml/2006/main" xmlns:r="http://schemas.openxmlformats.org/officeDocument/2006/relationships" xmlns:p="http://schemas.openxmlformats.org/presentationml/2006/main">
  <p:tag name="TIMING" val="|4.5"/>
</p:tagLst>
</file>

<file path=ppt/tags/tag35.xml><?xml version="1.0" encoding="utf-8"?>
<p:tagLst xmlns:a="http://schemas.openxmlformats.org/drawingml/2006/main" xmlns:r="http://schemas.openxmlformats.org/officeDocument/2006/relationships" xmlns:p="http://schemas.openxmlformats.org/presentationml/2006/main">
  <p:tag name="TIMING" val="|4.5"/>
</p:tagLst>
</file>

<file path=ppt/tags/tag36.xml><?xml version="1.0" encoding="utf-8"?>
<p:tagLst xmlns:a="http://schemas.openxmlformats.org/drawingml/2006/main" xmlns:r="http://schemas.openxmlformats.org/officeDocument/2006/relationships" xmlns:p="http://schemas.openxmlformats.org/presentationml/2006/main">
  <p:tag name="TIMING" val="|4.5"/>
</p:tagLst>
</file>

<file path=ppt/tags/tag4.xml><?xml version="1.0" encoding="utf-8"?>
<p:tagLst xmlns:a="http://schemas.openxmlformats.org/drawingml/2006/main" xmlns:r="http://schemas.openxmlformats.org/officeDocument/2006/relationships" xmlns:p="http://schemas.openxmlformats.org/presentationml/2006/main">
  <p:tag name="TIMING" val="|4.5"/>
</p:tagLst>
</file>

<file path=ppt/tags/tag5.xml><?xml version="1.0" encoding="utf-8"?>
<p:tagLst xmlns:a="http://schemas.openxmlformats.org/drawingml/2006/main" xmlns:r="http://schemas.openxmlformats.org/officeDocument/2006/relationships" xmlns:p="http://schemas.openxmlformats.org/presentationml/2006/main">
  <p:tag name="TIMING" val="|4.5"/>
</p:tagLst>
</file>

<file path=ppt/tags/tag6.xml><?xml version="1.0" encoding="utf-8"?>
<p:tagLst xmlns:a="http://schemas.openxmlformats.org/drawingml/2006/main" xmlns:r="http://schemas.openxmlformats.org/officeDocument/2006/relationships" xmlns:p="http://schemas.openxmlformats.org/presentationml/2006/main">
  <p:tag name="TIMING" val="|4.5"/>
</p:tagLst>
</file>

<file path=ppt/tags/tag7.xml><?xml version="1.0" encoding="utf-8"?>
<p:tagLst xmlns:a="http://schemas.openxmlformats.org/drawingml/2006/main" xmlns:r="http://schemas.openxmlformats.org/officeDocument/2006/relationships" xmlns:p="http://schemas.openxmlformats.org/presentationml/2006/main">
  <p:tag name="TIMING" val="|4.5"/>
</p:tagLst>
</file>

<file path=ppt/tags/tag8.xml><?xml version="1.0" encoding="utf-8"?>
<p:tagLst xmlns:a="http://schemas.openxmlformats.org/drawingml/2006/main" xmlns:r="http://schemas.openxmlformats.org/officeDocument/2006/relationships" xmlns:p="http://schemas.openxmlformats.org/presentationml/2006/main">
  <p:tag name="TIMING" val="|4.5"/>
</p:tagLst>
</file>

<file path=ppt/tags/tag9.xml><?xml version="1.0" encoding="utf-8"?>
<p:tagLst xmlns:a="http://schemas.openxmlformats.org/drawingml/2006/main" xmlns:r="http://schemas.openxmlformats.org/officeDocument/2006/relationships" xmlns:p="http://schemas.openxmlformats.org/presentationml/2006/main">
  <p:tag name="TIMING" val="|4.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7472</TotalTime>
  <Words>2416</Words>
  <Application>Microsoft Office PowerPoint</Application>
  <PresentationFormat>宽屏</PresentationFormat>
  <Paragraphs>398</Paragraphs>
  <Slides>46</Slides>
  <Notes>46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46</vt:i4>
      </vt:variant>
    </vt:vector>
  </HeadingPairs>
  <TitlesOfParts>
    <vt:vector size="56" baseType="lpstr">
      <vt:lpstr>等线</vt:lpstr>
      <vt:lpstr>等线 Light</vt:lpstr>
      <vt:lpstr>黑体</vt:lpstr>
      <vt:lpstr>华文楷体</vt:lpstr>
      <vt:lpstr>禹卫书法行书简体
</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niu weina</dc:creator>
  <cp:lastModifiedBy>NWN</cp:lastModifiedBy>
  <cp:revision>192</cp:revision>
  <dcterms:created xsi:type="dcterms:W3CDTF">2020-06-22T07:45:51Z</dcterms:created>
  <dcterms:modified xsi:type="dcterms:W3CDTF">2022-09-14T06:32:03Z</dcterms:modified>
</cp:coreProperties>
</file>