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90" r:id="rId3"/>
    <p:sldId id="391" r:id="rId4"/>
    <p:sldId id="392" r:id="rId5"/>
    <p:sldId id="382" r:id="rId6"/>
    <p:sldId id="387" r:id="rId7"/>
    <p:sldId id="389" r:id="rId8"/>
    <p:sldId id="393" r:id="rId9"/>
    <p:sldId id="394" r:id="rId10"/>
    <p:sldId id="395" r:id="rId11"/>
    <p:sldId id="396" r:id="rId12"/>
    <p:sldId id="397" r:id="rId13"/>
    <p:sldId id="403" r:id="rId14"/>
    <p:sldId id="398" r:id="rId15"/>
    <p:sldId id="399" r:id="rId16"/>
    <p:sldId id="400" r:id="rId17"/>
    <p:sldId id="401" r:id="rId18"/>
    <p:sldId id="40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535"/>
    <a:srgbClr val="F1C7C7"/>
    <a:srgbClr val="367636"/>
    <a:srgbClr val="D6D6F5"/>
    <a:srgbClr val="3C3C90"/>
    <a:srgbClr val="D9D9D9"/>
    <a:srgbClr val="D5F1CF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1156" autoAdjust="0"/>
  </p:normalViewPr>
  <p:slideViewPr>
    <p:cSldViewPr snapToGrid="0">
      <p:cViewPr varScale="1">
        <p:scale>
          <a:sx n="132" d="100"/>
          <a:sy n="132" d="100"/>
        </p:scale>
        <p:origin x="126" y="462"/>
      </p:cViewPr>
      <p:guideLst/>
    </p:cSldViewPr>
  </p:slideViewPr>
  <p:outlineViewPr>
    <p:cViewPr>
      <p:scale>
        <a:sx n="33" d="100"/>
        <a:sy n="33" d="100"/>
      </p:scale>
      <p:origin x="0" y="-106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23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234C6D0-DA5D-4022-A9B2-AA17F8E4AF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6C1C02-D60F-45F7-9AB7-61A551605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2EEF2-4F62-4B74-AAB4-033E48BA07DC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173647-6725-49FF-95FE-8F087E109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8A2D0-5AEB-4428-8CB1-24917A471B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F688C-30D5-4207-B2D0-3356FE1E80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72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B7471-D7FC-4ED7-B0DC-980F158E598F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C09BC-DEFD-4D7B-9AA7-4429992DE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1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CN" dirty="0"/>
              <a:t>红色部分</a:t>
            </a:r>
            <a:r>
              <a:rPr lang="zh-CN" altLang="en-US" dirty="0"/>
              <a:t>不是可以直接用，需要转换：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char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 </a:t>
            </a:r>
            <a:r>
              <a:rPr lang="en-US" dirty="0" err="1"/>
              <a:t>secret_key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c_str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zh-CN" altLang="en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unsigned char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*) </a:t>
            </a:r>
            <a:r>
              <a:rPr lang="en-US" dirty="0" err="1"/>
              <a:t>data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dirty="0" err="1"/>
              <a:t>c_str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1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加密与解密的初始化过程相同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3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1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8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81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07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9C09BC-DEFD-4D7B-9AA7-4429992DE94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65DE0-39E2-4874-AD2C-47B3A70351B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31190"/>
          </a:xfrm>
        </p:spPr>
        <p:txBody>
          <a:bodyPr anchor="b"/>
          <a:lstStyle>
            <a:lvl1pPr algn="l">
              <a:defRPr sz="6000" b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FA906-7E21-4882-90E7-E991142E66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52503"/>
            <a:ext cx="9144000" cy="55299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Jingwei Li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A95ED-7B75-4012-9549-CC8E8D3D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1AC7A-0902-4ADC-9EB7-A1FE647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1ADBC-09BD-4648-A920-CEE8ED0F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E40CA82-52AA-4A14-A0AE-75928A61A7C3}"/>
              </a:ext>
            </a:extLst>
          </p:cNvPr>
          <p:cNvSpPr txBox="1">
            <a:spLocks/>
          </p:cNvSpPr>
          <p:nvPr userDrawn="1"/>
        </p:nvSpPr>
        <p:spPr>
          <a:xfrm>
            <a:off x="1524000" y="5095784"/>
            <a:ext cx="9144000" cy="55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90295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C0A4-3015-4666-B221-C51875994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C94A5-EFF4-48DD-8D14-9B13DFEA42C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lnSpc>
                <a:spcPct val="125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 b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>
              <a:lnSpc>
                <a:spcPct val="125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en-US" altLang="zh-CN" dirty="0"/>
              <a:t>1st-level item</a:t>
            </a:r>
            <a:endParaRPr lang="zh-CN" altLang="en-US" dirty="0"/>
          </a:p>
          <a:p>
            <a:pPr lvl="1"/>
            <a:r>
              <a:rPr lang="en-US" altLang="zh-CN" dirty="0"/>
              <a:t>2nd-level item</a:t>
            </a:r>
            <a:endParaRPr lang="zh-CN" altLang="en-US" dirty="0"/>
          </a:p>
          <a:p>
            <a:pPr lvl="2"/>
            <a:r>
              <a:rPr lang="en-US" altLang="zh-CN" dirty="0"/>
              <a:t>3rd-level item</a:t>
            </a:r>
            <a:endParaRPr lang="zh-CN" altLang="en-US" dirty="0"/>
          </a:p>
          <a:p>
            <a:pPr lvl="3"/>
            <a:r>
              <a:rPr lang="en-US" altLang="zh-CN" dirty="0"/>
              <a:t>4th-level item</a:t>
            </a:r>
            <a:endParaRPr lang="zh-CN" altLang="en-US" dirty="0"/>
          </a:p>
          <a:p>
            <a:pPr lvl="4"/>
            <a:r>
              <a:rPr lang="en-US" altLang="zh-CN" dirty="0"/>
              <a:t>5th-level item</a:t>
            </a:r>
          </a:p>
          <a:p>
            <a:pPr lvl="0"/>
            <a:r>
              <a:rPr lang="en-US" altLang="zh-CN" dirty="0"/>
              <a:t>1st-level item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87424-8660-40B4-8036-B25A55B6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9CA81-12B1-44E4-A12A-510DFBD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8B478-F52D-4349-820F-10BD9834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96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4D2E3-6C0C-424F-95C1-8D11C04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BE83C5-13F9-4AA1-B8DC-702E1CF9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6364-90DE-485D-8CC5-18E46E8E9CE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3B87A-E49D-47B4-9895-B7E82E5B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829181-0157-4EAB-B38B-CD012202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01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AAC8D0-A8AB-42F2-8765-05F77DE9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Slide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74878-B1B9-41C4-9675-524121996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1st-level item</a:t>
            </a:r>
            <a:endParaRPr lang="zh-CN" altLang="en-US" dirty="0"/>
          </a:p>
          <a:p>
            <a:pPr lvl="1"/>
            <a:r>
              <a:rPr lang="en-US" altLang="zh-CN" dirty="0"/>
              <a:t>2nd-level item</a:t>
            </a:r>
            <a:endParaRPr lang="zh-CN" altLang="en-US" dirty="0"/>
          </a:p>
          <a:p>
            <a:pPr lvl="2"/>
            <a:r>
              <a:rPr lang="en-US" altLang="zh-CN" dirty="0"/>
              <a:t>3rd-level item</a:t>
            </a:r>
            <a:endParaRPr lang="zh-CN" altLang="en-US" dirty="0"/>
          </a:p>
          <a:p>
            <a:pPr lvl="3"/>
            <a:r>
              <a:rPr lang="en-US" altLang="zh-CN" dirty="0"/>
              <a:t>4th-level item</a:t>
            </a:r>
            <a:endParaRPr lang="zh-CN" altLang="en-US" dirty="0"/>
          </a:p>
          <a:p>
            <a:pPr lvl="4"/>
            <a:r>
              <a:rPr lang="en-US" altLang="zh-CN" dirty="0"/>
              <a:t>5th-level item</a:t>
            </a:r>
          </a:p>
          <a:p>
            <a:pPr lvl="0"/>
            <a:r>
              <a:rPr lang="en-US" altLang="zh-CN" dirty="0"/>
              <a:t>1st-level item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A2A6E-F810-49FF-BADB-EF4E813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66364-90DE-485D-8CC5-18E46E8E9CE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185D8-49CD-4C12-AD58-397F3B2C5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36995-FAEE-4DDF-B3CF-CF72B81DF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AC86-A50A-454F-B596-36ACE9235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8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D585C-9C89-4B39-835C-EEF06FB2B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434"/>
            <a:ext cx="9144000" cy="126402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4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信息安全基础综合设计实验</a:t>
            </a:r>
            <a:br>
              <a:rPr lang="en-US" altLang="zh-CN" sz="4400" dirty="0"/>
            </a:br>
            <a:r>
              <a:rPr lang="en-US" altLang="zh-CN" sz="2800" i="1" dirty="0">
                <a:solidFill>
                  <a:srgbClr val="933535"/>
                </a:solidFill>
              </a:rPr>
              <a:t>Lecture 08</a:t>
            </a:r>
            <a:endParaRPr lang="zh-CN" altLang="en-US" sz="4400" i="1" dirty="0">
              <a:solidFill>
                <a:srgbClr val="933535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3D106-E9AB-4D2F-9FD0-8335F736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5751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李经纬</a:t>
            </a:r>
          </a:p>
        </p:txBody>
      </p:sp>
    </p:spTree>
    <p:extLst>
      <p:ext uri="{BB962C8B-B14F-4D97-AF65-F5344CB8AC3E}">
        <p14:creationId xmlns:p14="http://schemas.microsoft.com/office/powerpoint/2010/main" val="210499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6419-FE7F-4AE6-9973-4FAF44B9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编程基础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C1D3B-6B43-4B90-8D65-8315B104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编译环境：</a:t>
            </a:r>
            <a:r>
              <a:rPr lang="en-US" altLang="zh-CN" dirty="0" err="1"/>
              <a:t>gcc</a:t>
            </a:r>
            <a:r>
              <a:rPr lang="en-US" altLang="zh-CN" dirty="0"/>
              <a:t>/g++</a:t>
            </a:r>
          </a:p>
          <a:p>
            <a:pPr lvl="1"/>
            <a:r>
              <a:rPr lang="zh-CN" altLang="en-US" dirty="0"/>
              <a:t>指令：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/g++ {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源程序文件名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-o {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可执行程序文件名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933535"/>
                </a:solidFill>
              </a:rPr>
              <a:t>三种</a:t>
            </a:r>
            <a:r>
              <a:rPr lang="zh-CN" altLang="en-US" dirty="0"/>
              <a:t>操作模式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由一系列规则构成，每一条规则包含</a:t>
            </a:r>
            <a:r>
              <a:rPr lang="zh-CN" altLang="en-US" b="1" dirty="0">
                <a:solidFill>
                  <a:srgbClr val="933535"/>
                </a:solidFill>
              </a:rPr>
              <a:t>目标、依赖、若干操作指令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zh-CN" altLang="en-US" b="1" dirty="0">
                <a:solidFill>
                  <a:srgbClr val="933535"/>
                </a:solidFill>
              </a:rPr>
              <a:t>基本工具，不做专门考察</a:t>
            </a:r>
          </a:p>
        </p:txBody>
      </p:sp>
    </p:spTree>
    <p:extLst>
      <p:ext uri="{BB962C8B-B14F-4D97-AF65-F5344CB8AC3E}">
        <p14:creationId xmlns:p14="http://schemas.microsoft.com/office/powerpoint/2010/main" val="107160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EAD8-7C9C-4E43-B2BB-FDA0EE4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数论基础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91ACC-70BA-4E7F-8331-5F91693A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模指数运算</a:t>
            </a:r>
            <a:endParaRPr lang="en-US" altLang="zh-CN" dirty="0"/>
          </a:p>
          <a:p>
            <a:pPr lvl="1"/>
            <a:r>
              <a:rPr lang="zh-CN" altLang="en-US" dirty="0"/>
              <a:t>掌握模指数运算的</a:t>
            </a:r>
            <a:r>
              <a:rPr lang="zh-CN" altLang="en-US" b="1" dirty="0">
                <a:solidFill>
                  <a:srgbClr val="933535"/>
                </a:solidFill>
              </a:rPr>
              <a:t>分治算法</a:t>
            </a:r>
            <a:r>
              <a:rPr lang="zh-CN" altLang="en-US" dirty="0"/>
              <a:t>，及其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zh-CN" altLang="en-US" dirty="0"/>
              <a:t>素性测试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b="1" dirty="0">
                <a:solidFill>
                  <a:srgbClr val="933535"/>
                </a:solidFill>
              </a:rPr>
              <a:t>Eratosthenes</a:t>
            </a:r>
            <a:r>
              <a:rPr lang="zh-CN" altLang="en-US" b="1" dirty="0">
                <a:solidFill>
                  <a:srgbClr val="933535"/>
                </a:solidFill>
              </a:rPr>
              <a:t>筛选法</a:t>
            </a:r>
            <a:r>
              <a:rPr lang="zh-CN" altLang="en-US" dirty="0"/>
              <a:t>和</a:t>
            </a:r>
            <a:r>
              <a:rPr lang="en-US" altLang="zh-CN" b="1" dirty="0">
                <a:solidFill>
                  <a:srgbClr val="933535"/>
                </a:solidFill>
              </a:rPr>
              <a:t>Miller-Rabin</a:t>
            </a:r>
            <a:r>
              <a:rPr lang="zh-CN" altLang="en-US" b="1" dirty="0">
                <a:solidFill>
                  <a:srgbClr val="933535"/>
                </a:solidFill>
              </a:rPr>
              <a:t>算法</a:t>
            </a:r>
            <a:r>
              <a:rPr lang="zh-CN" altLang="en-US" dirty="0"/>
              <a:t>，及其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  <a:endParaRPr lang="en-US" altLang="zh-CN" b="1" dirty="0">
              <a:solidFill>
                <a:srgbClr val="933535"/>
              </a:solidFill>
            </a:endParaRPr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Miller-Rabin</a:t>
            </a:r>
            <a:r>
              <a:rPr lang="zh-CN" altLang="en-US" dirty="0"/>
              <a:t>算法证明</a:t>
            </a:r>
            <a:endParaRPr lang="en-US" altLang="zh-CN" dirty="0"/>
          </a:p>
          <a:p>
            <a:r>
              <a:rPr lang="zh-CN" altLang="en-US" dirty="0"/>
              <a:t>乘法逆元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zh-CN" altLang="en-US" b="1" dirty="0">
                <a:solidFill>
                  <a:srgbClr val="933535"/>
                </a:solidFill>
              </a:rPr>
              <a:t>扩展欧几里得算法</a:t>
            </a:r>
            <a:r>
              <a:rPr lang="zh-CN" altLang="en-US" dirty="0"/>
              <a:t>，及其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</a:p>
        </p:txBody>
      </p:sp>
    </p:spTree>
    <p:extLst>
      <p:ext uri="{BB962C8B-B14F-4D97-AF65-F5344CB8AC3E}">
        <p14:creationId xmlns:p14="http://schemas.microsoft.com/office/powerpoint/2010/main" val="243426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2E23F-19FA-43BA-B074-307AFD6F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伪随机数生成器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F9E7B-F321-40B5-9982-D77D1A8B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伪随机数概念：</a:t>
            </a:r>
            <a:r>
              <a:rPr lang="zh-CN" altLang="en-US" b="1" dirty="0">
                <a:solidFill>
                  <a:srgbClr val="933535"/>
                </a:solidFill>
              </a:rPr>
              <a:t>与随机数不可区分，可重现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zh-CN" altLang="en-US" dirty="0"/>
              <a:t>线性同余伪随机数生成器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基本概念</a:t>
            </a:r>
            <a:r>
              <a:rPr lang="zh-CN" altLang="en-US" dirty="0"/>
              <a:t>：递推公式、参数选择、周期性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熟练线性同余伪随机数生成器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</a:p>
          <a:p>
            <a:r>
              <a:rPr lang="en-US" altLang="zh-CN" dirty="0"/>
              <a:t>BBS</a:t>
            </a:r>
            <a:r>
              <a:rPr lang="zh-CN" altLang="en-US" dirty="0"/>
              <a:t>伪随机数生成器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基本概念</a:t>
            </a:r>
            <a:r>
              <a:rPr lang="zh-CN" altLang="en-US" dirty="0"/>
              <a:t>：递推公式，参数，安全性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熟练</a:t>
            </a:r>
            <a:r>
              <a:rPr lang="en-US" altLang="zh-CN" dirty="0"/>
              <a:t>BBS</a:t>
            </a:r>
            <a:r>
              <a:rPr lang="zh-CN" altLang="en-US" dirty="0"/>
              <a:t>伪随机数生成器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</a:p>
        </p:txBody>
      </p:sp>
    </p:spTree>
    <p:extLst>
      <p:ext uri="{BB962C8B-B14F-4D97-AF65-F5344CB8AC3E}">
        <p14:creationId xmlns:p14="http://schemas.microsoft.com/office/powerpoint/2010/main" val="42652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BFAF341-394A-5F43-D8D0-14D78ACF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编译过程基础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852526D-A84E-54B5-C21C-68EDA5B8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功能：</a:t>
            </a:r>
            <a:r>
              <a:rPr lang="zh-CN" altLang="en-US" b="1" dirty="0">
                <a:solidFill>
                  <a:srgbClr val="933535"/>
                </a:solidFill>
              </a:rPr>
              <a:t>将源程序文件转化为可执行文件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过程</a:t>
            </a:r>
            <a:r>
              <a:rPr lang="zh-CN" altLang="en-US" dirty="0"/>
              <a:t>：预处理</a:t>
            </a:r>
            <a:r>
              <a:rPr lang="en-US" altLang="zh-CN" dirty="0"/>
              <a:t>-&gt;</a:t>
            </a:r>
            <a:r>
              <a:rPr lang="zh-CN" altLang="en-US" dirty="0"/>
              <a:t>编译</a:t>
            </a:r>
            <a:r>
              <a:rPr lang="en-US" altLang="zh-CN" dirty="0"/>
              <a:t>-&gt;</a:t>
            </a:r>
            <a:r>
              <a:rPr lang="zh-CN" altLang="en-US" dirty="0"/>
              <a:t>汇编</a:t>
            </a:r>
            <a:r>
              <a:rPr lang="en-US" altLang="zh-CN" dirty="0"/>
              <a:t>-&gt;</a:t>
            </a:r>
            <a:r>
              <a:rPr lang="zh-CN" altLang="en-US" dirty="0"/>
              <a:t>链接</a:t>
            </a:r>
            <a:endParaRPr lang="zh-CN" altLang="en-US" b="1" dirty="0">
              <a:solidFill>
                <a:srgbClr val="933535"/>
              </a:solidFill>
            </a:endParaRPr>
          </a:p>
          <a:p>
            <a:r>
              <a:rPr lang="zh-CN" altLang="en-US" dirty="0"/>
              <a:t>静态库与动态库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库函数基本概念</a:t>
            </a:r>
            <a:r>
              <a:rPr lang="zh-CN" altLang="en-US" dirty="0"/>
              <a:t>：现有的，成熟的，可复用的代码</a:t>
            </a:r>
            <a:r>
              <a:rPr lang="en-US" altLang="zh-CN" b="1" dirty="0">
                <a:solidFill>
                  <a:srgbClr val="933535"/>
                </a:solidFill>
              </a:rPr>
              <a:t>    </a:t>
            </a:r>
            <a:endParaRPr lang="en-US" altLang="zh-CN" dirty="0"/>
          </a:p>
          <a:p>
            <a:pPr lvl="1"/>
            <a:r>
              <a:rPr lang="zh-CN" altLang="en-US" dirty="0"/>
              <a:t>了解静态库和动态库的特点与优劣</a:t>
            </a:r>
          </a:p>
        </p:txBody>
      </p:sp>
    </p:spTree>
    <p:extLst>
      <p:ext uri="{BB962C8B-B14F-4D97-AF65-F5344CB8AC3E}">
        <p14:creationId xmlns:p14="http://schemas.microsoft.com/office/powerpoint/2010/main" val="63285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B793B-758A-4615-B8FD-BD78C2A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OpenSSL</a:t>
            </a:r>
            <a:r>
              <a:rPr lang="zh-CN" altLang="en-US" dirty="0"/>
              <a:t>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73482-43D6-4CA8-A71E-130E6AA7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编译：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g++ {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源程序文件名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-o {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可执行文件名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 -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lcrypto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大数运算库</a:t>
            </a:r>
            <a:endParaRPr lang="en-US" altLang="zh-CN" dirty="0"/>
          </a:p>
          <a:p>
            <a:pPr lvl="1"/>
            <a:r>
              <a:rPr lang="zh-CN" altLang="en-US" dirty="0"/>
              <a:t>头文件：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bn.h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/>
              <a:t>初始化：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BN_init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dirty="0"/>
              <a:t>或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BN_new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zh-CN" altLang="en-US" dirty="0"/>
              <a:t>回收：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BN_free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zh-CN" altLang="en-US" dirty="0"/>
              <a:t>操作：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BN_mod_exp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BN_mod_inverse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zh-CN" altLang="en-US" dirty="0"/>
              <a:t>应用：</a:t>
            </a:r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实现数论基础实验和伪随机数生成器实验</a:t>
            </a:r>
          </a:p>
        </p:txBody>
      </p:sp>
    </p:spTree>
    <p:extLst>
      <p:ext uri="{BB962C8B-B14F-4D97-AF65-F5344CB8AC3E}">
        <p14:creationId xmlns:p14="http://schemas.microsoft.com/office/powerpoint/2010/main" val="35778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A40CA-51BA-4D6D-8286-9208FFCE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DCD76-AD17-496A-A830-89AC3656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RC4</a:t>
            </a:r>
            <a:r>
              <a:rPr lang="zh-CN" altLang="en-US" dirty="0"/>
              <a:t>：流密码及其特征，宏观流程</a:t>
            </a:r>
            <a:r>
              <a:rPr lang="en-US" altLang="zh-CN" dirty="0"/>
              <a:t>,…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en-US" altLang="zh-CN" dirty="0"/>
              <a:t>DES</a:t>
            </a:r>
            <a:r>
              <a:rPr lang="zh-CN" altLang="en-US" dirty="0"/>
              <a:t>：分组密码及其特征，</a:t>
            </a:r>
            <a:r>
              <a:rPr lang="en-US" altLang="zh-CN" dirty="0"/>
              <a:t>Feistel</a:t>
            </a:r>
            <a:r>
              <a:rPr lang="zh-CN" altLang="en-US" dirty="0"/>
              <a:t>网络，宏观流程，应用模式</a:t>
            </a:r>
            <a:r>
              <a:rPr lang="en-US" altLang="zh-CN" dirty="0"/>
              <a:t>,…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en-US" altLang="zh-CN" dirty="0"/>
              <a:t>SHA-1</a:t>
            </a:r>
            <a:r>
              <a:rPr lang="zh-CN" altLang="en-US" dirty="0"/>
              <a:t>：哈希函数及其特征，</a:t>
            </a:r>
            <a:r>
              <a:rPr lang="en-US" altLang="zh-CN" dirty="0"/>
              <a:t>SHA-1</a:t>
            </a:r>
            <a:r>
              <a:rPr lang="zh-CN" altLang="en-US" dirty="0"/>
              <a:t>长度，常见哈希函数、宏观流程</a:t>
            </a:r>
            <a:r>
              <a:rPr lang="en-US" altLang="zh-CN" dirty="0"/>
              <a:t>,…</a:t>
            </a:r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编程实现</a:t>
            </a:r>
          </a:p>
        </p:txBody>
      </p:sp>
    </p:spTree>
    <p:extLst>
      <p:ext uri="{BB962C8B-B14F-4D97-AF65-F5344CB8AC3E}">
        <p14:creationId xmlns:p14="http://schemas.microsoft.com/office/powerpoint/2010/main" val="11224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7092F-C42C-4001-8368-340CD8E6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5B3D6-7428-4F98-8E0D-CE01DE2D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算法：参数、安全性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RSA</a:t>
            </a:r>
            <a:r>
              <a:rPr lang="zh-CN" altLang="en-US" dirty="0"/>
              <a:t>加密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实现</a:t>
            </a:r>
            <a:endParaRPr lang="en-US" altLang="zh-CN" b="1" dirty="0">
              <a:solidFill>
                <a:srgbClr val="933535"/>
              </a:solidFill>
            </a:endParaRPr>
          </a:p>
          <a:p>
            <a:r>
              <a:rPr lang="en-US" altLang="zh-CN" dirty="0"/>
              <a:t>RSA</a:t>
            </a:r>
            <a:r>
              <a:rPr lang="zh-CN" altLang="en-US" dirty="0"/>
              <a:t>签名</a:t>
            </a:r>
            <a:endParaRPr lang="en-US" altLang="zh-CN" dirty="0"/>
          </a:p>
          <a:p>
            <a:pPr lvl="1"/>
            <a:r>
              <a:rPr lang="zh-CN" altLang="en-US" dirty="0"/>
              <a:t>签名算法定义及特征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933535"/>
                </a:solidFill>
              </a:rPr>
              <a:t>基于</a:t>
            </a:r>
            <a:r>
              <a:rPr lang="en-US" altLang="zh-CN" b="1" dirty="0">
                <a:solidFill>
                  <a:srgbClr val="933535"/>
                </a:solidFill>
              </a:rPr>
              <a:t>OpenSSL</a:t>
            </a:r>
            <a:r>
              <a:rPr lang="zh-CN" altLang="en-US" b="1" dirty="0">
                <a:solidFill>
                  <a:srgbClr val="933535"/>
                </a:solidFill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3163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E9522-6D2B-46BE-9E10-08134FE3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编程参考函数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639CB-4C96-44DD-AAFB-82E11AE2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内存处理函数：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zh-CN" altLang="en-US" dirty="0"/>
              <a:t>依赖头文件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/>
              <a:t>BIGNUM</a:t>
            </a:r>
            <a:r>
              <a:rPr lang="zh-CN" altLang="en-US" dirty="0"/>
              <a:t>处理函数：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BN_hex2bn(),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BN_print_fp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(),…</a:t>
            </a:r>
          </a:p>
          <a:p>
            <a:r>
              <a:rPr lang="zh-CN" altLang="en-US" dirty="0"/>
              <a:t>万能查询方法：</a:t>
            </a:r>
            <a:r>
              <a:rPr lang="en-US" altLang="zh-CN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{</a:t>
            </a:r>
            <a:r>
              <a:rPr lang="zh-CN" altLang="en-US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函数名</a:t>
            </a:r>
            <a:r>
              <a:rPr lang="en-US" altLang="zh-CN" b="1" dirty="0">
                <a:solidFill>
                  <a:srgbClr val="93353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zh-CN" altLang="en-US" dirty="0"/>
              <a:t>当函数名记忆不完整时，输入函数名前缀后</a:t>
            </a:r>
            <a:r>
              <a:rPr lang="en-US" altLang="zh-CN" dirty="0"/>
              <a:t>&lt;tab&gt;</a:t>
            </a:r>
            <a:r>
              <a:rPr lang="zh-CN" altLang="en-US" dirty="0"/>
              <a:t>补全</a:t>
            </a:r>
          </a:p>
        </p:txBody>
      </p:sp>
    </p:spTree>
    <p:extLst>
      <p:ext uri="{BB962C8B-B14F-4D97-AF65-F5344CB8AC3E}">
        <p14:creationId xmlns:p14="http://schemas.microsoft.com/office/powerpoint/2010/main" val="328035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E2DEC-52C4-4854-A30F-27CF4EC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试卷结构（参考）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3EFC7-E5D7-46E3-BA52-1F856374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选择题 </a:t>
            </a:r>
            <a:r>
              <a:rPr lang="en-US" altLang="zh-CN" b="1" dirty="0"/>
              <a:t>(20%: 2 * 10)</a:t>
            </a:r>
            <a:r>
              <a:rPr lang="zh-CN" altLang="en-US" b="1" dirty="0"/>
              <a:t>：</a:t>
            </a:r>
            <a:r>
              <a:rPr lang="zh-CN" altLang="en-US" dirty="0"/>
              <a:t>考察对</a:t>
            </a:r>
            <a:r>
              <a:rPr lang="zh-CN" altLang="en-US" b="1" dirty="0">
                <a:solidFill>
                  <a:srgbClr val="933535"/>
                </a:solidFill>
              </a:rPr>
              <a:t>基本概念</a:t>
            </a:r>
            <a:r>
              <a:rPr lang="zh-CN" altLang="en-US" dirty="0"/>
              <a:t>的理解</a:t>
            </a:r>
            <a:endParaRPr lang="en-US" altLang="zh-CN" dirty="0"/>
          </a:p>
          <a:p>
            <a:r>
              <a:rPr lang="zh-CN" altLang="en-US" b="1" dirty="0"/>
              <a:t>填空题 </a:t>
            </a:r>
            <a:r>
              <a:rPr lang="en-US" altLang="zh-CN" b="1" dirty="0"/>
              <a:t>(10%: 2 * 5)</a:t>
            </a:r>
            <a:r>
              <a:rPr lang="zh-CN" altLang="en-US" b="1" dirty="0"/>
              <a:t>：</a:t>
            </a:r>
            <a:r>
              <a:rPr lang="zh-CN" altLang="en-US" dirty="0"/>
              <a:t>考察对</a:t>
            </a:r>
            <a:r>
              <a:rPr lang="zh-CN" altLang="en-US" b="1" dirty="0">
                <a:solidFill>
                  <a:srgbClr val="933535"/>
                </a:solidFill>
              </a:rPr>
              <a:t>基本概念</a:t>
            </a:r>
            <a:r>
              <a:rPr lang="zh-CN" altLang="en-US" dirty="0"/>
              <a:t>的理解</a:t>
            </a:r>
            <a:endParaRPr lang="en-US" altLang="zh-CN" dirty="0"/>
          </a:p>
          <a:p>
            <a:r>
              <a:rPr lang="zh-CN" altLang="en-US" b="1" dirty="0"/>
              <a:t>论述题 </a:t>
            </a:r>
            <a:r>
              <a:rPr lang="en-US" altLang="zh-CN" b="1" dirty="0"/>
              <a:t>(20%: 5 + 5 + 5 + 5)</a:t>
            </a:r>
            <a:r>
              <a:rPr lang="zh-CN" altLang="en-US" b="1" dirty="0"/>
              <a:t>：</a:t>
            </a:r>
            <a:r>
              <a:rPr lang="zh-CN" altLang="en-US" dirty="0"/>
              <a:t>考察对</a:t>
            </a:r>
            <a:r>
              <a:rPr lang="zh-CN" altLang="en-US" b="1" dirty="0">
                <a:solidFill>
                  <a:srgbClr val="933535"/>
                </a:solidFill>
              </a:rPr>
              <a:t>基本概念</a:t>
            </a:r>
            <a:r>
              <a:rPr lang="zh-CN" altLang="en-US" dirty="0"/>
              <a:t>的理解</a:t>
            </a:r>
            <a:endParaRPr lang="en-US" altLang="zh-CN" dirty="0"/>
          </a:p>
          <a:p>
            <a:r>
              <a:rPr lang="zh-CN" altLang="en-US" b="1" dirty="0"/>
              <a:t>计算题 </a:t>
            </a:r>
            <a:r>
              <a:rPr lang="en-US" altLang="zh-CN" b="1" dirty="0"/>
              <a:t>(10%: 5 * 2)</a:t>
            </a:r>
            <a:r>
              <a:rPr lang="zh-CN" altLang="en-US" b="1" dirty="0"/>
              <a:t>：</a:t>
            </a:r>
            <a:r>
              <a:rPr lang="zh-CN" altLang="en-US" dirty="0"/>
              <a:t>考察对</a:t>
            </a:r>
            <a:r>
              <a:rPr lang="zh-CN" altLang="en-US" b="1" dirty="0">
                <a:solidFill>
                  <a:srgbClr val="933535"/>
                </a:solidFill>
              </a:rPr>
              <a:t>信息安全算法</a:t>
            </a:r>
            <a:r>
              <a:rPr lang="zh-CN" altLang="en-US" dirty="0"/>
              <a:t>的理解</a:t>
            </a:r>
            <a:endParaRPr lang="en-US" altLang="zh-CN" dirty="0"/>
          </a:p>
          <a:p>
            <a:r>
              <a:rPr lang="zh-CN" altLang="en-US" b="1" dirty="0"/>
              <a:t>编程题 </a:t>
            </a:r>
            <a:r>
              <a:rPr lang="en-US" altLang="zh-CN" b="1" dirty="0"/>
              <a:t>(40%: 20 * 2)</a:t>
            </a:r>
            <a:r>
              <a:rPr lang="zh-CN" altLang="en-US" b="1" dirty="0"/>
              <a:t>：</a:t>
            </a:r>
            <a:r>
              <a:rPr lang="zh-CN" altLang="en-US" dirty="0"/>
              <a:t>考察</a:t>
            </a:r>
            <a:r>
              <a:rPr lang="zh-CN" altLang="en-US" b="1" dirty="0">
                <a:solidFill>
                  <a:srgbClr val="933535"/>
                </a:solidFill>
              </a:rPr>
              <a:t>编程能力</a:t>
            </a:r>
            <a:r>
              <a:rPr lang="zh-CN" altLang="en-US" dirty="0"/>
              <a:t>，查阅参考函数能力，灵活使用</a:t>
            </a:r>
            <a:r>
              <a:rPr lang="en-US" altLang="zh-CN" dirty="0"/>
              <a:t>OpenSSL</a:t>
            </a:r>
            <a:r>
              <a:rPr lang="zh-CN" altLang="en-US" dirty="0"/>
              <a:t>能力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0AF2EF-2B0F-40DF-BF26-08EB761C5BCD}"/>
              </a:ext>
            </a:extLst>
          </p:cNvPr>
          <p:cNvSpPr txBox="1"/>
          <p:nvPr/>
        </p:nvSpPr>
        <p:spPr>
          <a:xfrm>
            <a:off x="7388679" y="5992297"/>
            <a:ext cx="2963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考试时间：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34996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FFC38B5-D978-494E-B864-816A464F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课程回顾</a:t>
            </a:r>
          </a:p>
        </p:txBody>
      </p:sp>
    </p:spTree>
    <p:extLst>
      <p:ext uri="{BB962C8B-B14F-4D97-AF65-F5344CB8AC3E}">
        <p14:creationId xmlns:p14="http://schemas.microsoft.com/office/powerpoint/2010/main" val="330734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9FF33F-3B5A-41CA-9985-C5148041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对称密码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16200-B5CE-4C33-B0F9-281280A8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634"/>
            <a:ext cx="10515600" cy="471132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流密码：</a:t>
            </a:r>
            <a:r>
              <a:rPr lang="en-US" altLang="zh-CN" dirty="0"/>
              <a:t>RC4</a:t>
            </a:r>
          </a:p>
          <a:p>
            <a:pPr lvl="1"/>
            <a:r>
              <a:rPr lang="zh-CN" altLang="en-US" dirty="0"/>
              <a:t>使用伪随机数生成器替代一次一密随机密钥</a:t>
            </a:r>
            <a:endParaRPr lang="en-US" altLang="zh-CN" dirty="0"/>
          </a:p>
          <a:p>
            <a:pPr lvl="1"/>
            <a:r>
              <a:rPr lang="zh-CN" altLang="en-US" dirty="0"/>
              <a:t>处理单位：比特 </a:t>
            </a:r>
            <a:endParaRPr lang="en-US" altLang="zh-CN" dirty="0"/>
          </a:p>
          <a:p>
            <a:pPr lvl="1"/>
            <a:r>
              <a:rPr lang="zh-CN" altLang="en-US" dirty="0"/>
              <a:t>特点：低错误传播、硬件实现简单、适用于较高传输错误的通信环境、扩散度低</a:t>
            </a:r>
            <a:endParaRPr lang="en-US" altLang="zh-CN" dirty="0"/>
          </a:p>
          <a:p>
            <a:r>
              <a:rPr lang="zh-CN" altLang="en-US" dirty="0"/>
              <a:t>分组密码：</a:t>
            </a:r>
            <a:r>
              <a:rPr lang="en-US" altLang="zh-CN" dirty="0"/>
              <a:t>DES</a:t>
            </a:r>
          </a:p>
          <a:p>
            <a:pPr lvl="1"/>
            <a:r>
              <a:rPr lang="zh-CN" altLang="en-US" dirty="0"/>
              <a:t>处理单位：分组 → 扩散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Feistel</a:t>
            </a:r>
            <a:r>
              <a:rPr lang="zh-CN" altLang="en-US" dirty="0"/>
              <a:t>网络 → 加解密具有相似性</a:t>
            </a:r>
            <a:endParaRPr lang="en-US" altLang="zh-CN" dirty="0"/>
          </a:p>
          <a:p>
            <a:pPr lvl="1"/>
            <a:r>
              <a:rPr lang="zh-CN" altLang="en-US" dirty="0"/>
              <a:t>分组密码应用模式：</a:t>
            </a:r>
            <a:r>
              <a:rPr lang="en-US" altLang="zh-CN" dirty="0"/>
              <a:t>ECB</a:t>
            </a:r>
            <a:r>
              <a:rPr lang="zh-CN" altLang="en-US" dirty="0"/>
              <a:t>、</a:t>
            </a:r>
            <a:r>
              <a:rPr lang="en-US" altLang="zh-CN" dirty="0"/>
              <a:t>CBC</a:t>
            </a:r>
            <a:r>
              <a:rPr lang="zh-CN" altLang="en-US" dirty="0"/>
              <a:t>、</a:t>
            </a:r>
            <a:r>
              <a:rPr lang="en-US" altLang="zh-CN" dirty="0"/>
              <a:t>CTR</a:t>
            </a:r>
            <a:r>
              <a:rPr lang="zh-CN" altLang="en-US" dirty="0"/>
              <a:t> → 处理多个分组长度数据</a:t>
            </a:r>
          </a:p>
        </p:txBody>
      </p:sp>
    </p:spTree>
    <p:extLst>
      <p:ext uri="{BB962C8B-B14F-4D97-AF65-F5344CB8AC3E}">
        <p14:creationId xmlns:p14="http://schemas.microsoft.com/office/powerpoint/2010/main" val="20836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A19D8-A1F5-44CD-AF95-2F1B0ABC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93AF6C-4F95-4157-83F5-5F27BECE2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功能：将目标文本转换成具有相同长度的、不可逆的消息摘要。</a:t>
            </a:r>
            <a:endParaRPr lang="en-US" altLang="zh-CN" dirty="0"/>
          </a:p>
          <a:p>
            <a:r>
              <a:rPr lang="zh-CN" altLang="en-US" dirty="0"/>
              <a:t>特性：单向、抗碰撞</a:t>
            </a:r>
            <a:endParaRPr lang="en-US" altLang="zh-CN" dirty="0"/>
          </a:p>
          <a:p>
            <a:r>
              <a:rPr lang="zh-CN" altLang="en-US" dirty="0"/>
              <a:t>实例：</a:t>
            </a:r>
            <a:r>
              <a:rPr lang="en-US" altLang="zh-CN" dirty="0"/>
              <a:t>SHA1</a:t>
            </a:r>
          </a:p>
          <a:p>
            <a:pPr lvl="1"/>
            <a:r>
              <a:rPr lang="en-US" altLang="zh-CN" dirty="0"/>
              <a:t>160</a:t>
            </a:r>
            <a:r>
              <a:rPr lang="zh-CN" altLang="en-US" dirty="0"/>
              <a:t>比特（</a:t>
            </a:r>
            <a:r>
              <a:rPr lang="en-US" altLang="zh-CN" dirty="0"/>
              <a:t>20</a:t>
            </a:r>
            <a:r>
              <a:rPr lang="zh-CN" altLang="en-US" dirty="0"/>
              <a:t>字节）长度哈希值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77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1E28-6479-468D-8826-281E8B0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RC4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D61125-6441-6543-A9E0-DDE96104817D}"/>
              </a:ext>
            </a:extLst>
          </p:cNvPr>
          <p:cNvSpPr txBox="1">
            <a:spLocks/>
          </p:cNvSpPr>
          <p:nvPr/>
        </p:nvSpPr>
        <p:spPr>
          <a:xfrm>
            <a:off x="838200" y="1571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思路：先产生状态数组的置换，再进行加密</a:t>
            </a:r>
            <a:r>
              <a:rPr lang="en-US" altLang="zh-CN" dirty="0"/>
              <a:t>/</a:t>
            </a:r>
            <a:r>
              <a:rPr lang="zh-CN" altLang="en-US" dirty="0"/>
              <a:t>解密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D44F7-8083-D24A-90D6-B75F563684B0}"/>
              </a:ext>
            </a:extLst>
          </p:cNvPr>
          <p:cNvSpPr txBox="1"/>
          <p:nvPr/>
        </p:nvSpPr>
        <p:spPr>
          <a:xfrm flipH="1">
            <a:off x="1003610" y="2426003"/>
            <a:ext cx="10649414" cy="3785652"/>
          </a:xfrm>
          <a:prstGeom prst="rect">
            <a:avLst/>
          </a:prstGeom>
          <a:solidFill>
            <a:srgbClr val="D6D6F5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RC4_KEY key;</a:t>
            </a:r>
          </a:p>
          <a:p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异常处理：如果密钥为空，则返回空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unsigned char[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产生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置换状态数组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RC4_set_key(&amp;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key,secret_key.length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secret_key.c_str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RC4(&amp;key,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data.c_str</a:t>
            </a:r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加密或解密</a:t>
            </a:r>
            <a:endParaRPr lang="en-US" altLang="zh-CN" sz="2400" b="1" dirty="0">
              <a:solidFill>
                <a:srgbClr val="3676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返回为需加密或解密数据</a:t>
            </a:r>
            <a:r>
              <a:rPr lang="zh-CN" altLang="en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长度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结果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result((char *) (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</a:p>
        </p:txBody>
      </p:sp>
    </p:spTree>
    <p:extLst>
      <p:ext uri="{BB962C8B-B14F-4D97-AF65-F5344CB8AC3E}">
        <p14:creationId xmlns:p14="http://schemas.microsoft.com/office/powerpoint/2010/main" val="117992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1E28-6479-468D-8826-281E8B0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DES-ECB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D44F7-8083-D24A-90D6-B75F563684B0}"/>
              </a:ext>
            </a:extLst>
          </p:cNvPr>
          <p:cNvSpPr txBox="1"/>
          <p:nvPr/>
        </p:nvSpPr>
        <p:spPr>
          <a:xfrm flipH="1">
            <a:off x="469297" y="1878164"/>
            <a:ext cx="11253406" cy="3970318"/>
          </a:xfrm>
          <a:prstGeom prst="rect">
            <a:avLst/>
          </a:prstGeom>
          <a:solidFill>
            <a:srgbClr val="D6D6F5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DES_cblock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key;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DES_string_to_key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secret_key.c_str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&amp;key); 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类型密钥转换为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内部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DES_key_schedule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DES_set_key_checked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(&amp;key, &amp;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产生子密钥</a:t>
            </a:r>
            <a:endParaRPr lang="en-US" altLang="zh-CN" b="1" dirty="0">
              <a:solidFill>
                <a:srgbClr val="3C3C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DES_cblock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plain_data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convert_string_to_des_block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(plain, 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plain_data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明文转换为</a:t>
            </a:r>
            <a:r>
              <a:rPr lang="en-US" altLang="zh-CN" b="1" dirty="0" err="1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DES_cblock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类型</a:t>
            </a:r>
            <a:endParaRPr lang="en-US" altLang="zh-CN" b="1" dirty="0">
              <a:solidFill>
                <a:srgbClr val="3C3C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3C3C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DES_cblock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cipher;</a:t>
            </a:r>
            <a:br>
              <a:rPr lang="zh-CN" altLang="en-US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DES_ecb_encrypt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plain_data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&amp;cipher, &amp;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DES_ENCRYPT); 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加密，结果返回至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cipher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result((char *)cipher, </a:t>
            </a:r>
            <a:r>
              <a:rPr lang="en-US" altLang="zh-CN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(cipher)); 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返回为加密数据</a:t>
            </a:r>
            <a:r>
              <a:rPr lang="zh-CN" altLang="en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长度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zh-CN" altLang="en-US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结果</a:t>
            </a:r>
            <a:b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  <a:endParaRPr lang="en-US" altLang="zh-CN" sz="2800" b="1" dirty="0">
              <a:solidFill>
                <a:srgbClr val="3C3C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2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81E28-6479-468D-8826-281E8B0A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SHA1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2D61125-6441-6543-A9E0-DDE96104817D}"/>
              </a:ext>
            </a:extLst>
          </p:cNvPr>
          <p:cNvSpPr txBox="1">
            <a:spLocks/>
          </p:cNvSpPr>
          <p:nvPr/>
        </p:nvSpPr>
        <p:spPr>
          <a:xfrm>
            <a:off x="838200" y="157193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使用</a:t>
            </a:r>
            <a:r>
              <a:rPr lang="en-US" altLang="zh-CN" dirty="0"/>
              <a:t>SHA_CTX</a:t>
            </a:r>
            <a:r>
              <a:rPr lang="zh-CN" altLang="en-US" dirty="0"/>
              <a:t>方式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D44F7-8083-D24A-90D6-B75F563684B0}"/>
              </a:ext>
            </a:extLst>
          </p:cNvPr>
          <p:cNvSpPr txBox="1"/>
          <p:nvPr/>
        </p:nvSpPr>
        <p:spPr>
          <a:xfrm flipH="1">
            <a:off x="838197" y="2392550"/>
            <a:ext cx="10892885" cy="4154984"/>
          </a:xfrm>
          <a:prstGeom prst="rect">
            <a:avLst/>
          </a:prstGeom>
          <a:solidFill>
            <a:srgbClr val="D6D6F5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初始化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endParaRPr lang="en-US" altLang="zh-CN" sz="2400" b="1" dirty="0">
              <a:solidFill>
                <a:srgbClr val="3C3C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SHA_CTX context;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SHA1_Init(&amp;context);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SHA1_Update(&amp;context,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msg.c_str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msg.length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160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位的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msg_digest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[20];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SHA1_Final(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msg_digest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&amp;context);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digest((char *)</a:t>
            </a:r>
            <a:r>
              <a:rPr lang="en-US" altLang="zh-CN" sz="2400" b="1" dirty="0" err="1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msg_digest</a:t>
            </a: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20);</a:t>
            </a:r>
            <a:r>
              <a:rPr lang="zh-CN" altLang="en-US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转换为</a:t>
            </a:r>
            <a:r>
              <a:rPr lang="en-US" altLang="zh-CN" sz="2400" b="1" dirty="0">
                <a:solidFill>
                  <a:srgbClr val="3676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b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rgbClr val="3C3C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digest;</a:t>
            </a:r>
          </a:p>
        </p:txBody>
      </p:sp>
    </p:spTree>
    <p:extLst>
      <p:ext uri="{BB962C8B-B14F-4D97-AF65-F5344CB8AC3E}">
        <p14:creationId xmlns:p14="http://schemas.microsoft.com/office/powerpoint/2010/main" val="346248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10B6CB-0AAD-4D0D-AE46-65C66BD3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</p:spTree>
    <p:extLst>
      <p:ext uri="{BB962C8B-B14F-4D97-AF65-F5344CB8AC3E}">
        <p14:creationId xmlns:p14="http://schemas.microsoft.com/office/powerpoint/2010/main" val="329141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DBB8A2-0BDD-47DC-9348-419C371C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39993184-037F-4EE2-B84E-639AAAAE18FB}"/>
              </a:ext>
            </a:extLst>
          </p:cNvPr>
          <p:cNvGrpSpPr/>
          <p:nvPr/>
        </p:nvGrpSpPr>
        <p:grpSpPr>
          <a:xfrm>
            <a:off x="2086417" y="1873434"/>
            <a:ext cx="8019166" cy="3686929"/>
            <a:chOff x="2086416" y="1489712"/>
            <a:chExt cx="8019166" cy="368692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4341F6A-98FA-4CD6-92FA-90AA3A15A3DB}"/>
                </a:ext>
              </a:extLst>
            </p:cNvPr>
            <p:cNvGrpSpPr/>
            <p:nvPr/>
          </p:nvGrpSpPr>
          <p:grpSpPr>
            <a:xfrm>
              <a:off x="2086417" y="2736207"/>
              <a:ext cx="8019165" cy="1860844"/>
              <a:chOff x="993428" y="1926152"/>
              <a:chExt cx="8019165" cy="1860844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E9DBC6F5-0932-4E99-B529-CC06481B5A57}"/>
                  </a:ext>
                </a:extLst>
              </p:cNvPr>
              <p:cNvGrpSpPr/>
              <p:nvPr/>
            </p:nvGrpSpPr>
            <p:grpSpPr>
              <a:xfrm>
                <a:off x="993428" y="1932317"/>
                <a:ext cx="1861916" cy="1854679"/>
                <a:chOff x="993428" y="1932317"/>
                <a:chExt cx="1861916" cy="1854679"/>
              </a:xfrm>
            </p:grpSpPr>
            <p:sp>
              <p:nvSpPr>
                <p:cNvPr id="20" name="Rectangle">
                  <a:extLst>
                    <a:ext uri="{FF2B5EF4-FFF2-40B4-BE49-F238E27FC236}">
                      <a16:creationId xmlns:a16="http://schemas.microsoft.com/office/drawing/2014/main" id="{94567587-FC0C-41D6-8A83-B68A3976E10B}"/>
                    </a:ext>
                  </a:extLst>
                </p:cNvPr>
                <p:cNvSpPr/>
                <p:nvPr/>
              </p:nvSpPr>
              <p:spPr>
                <a:xfrm>
                  <a:off x="993428" y="1932317"/>
                  <a:ext cx="1861916" cy="1854679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21" name="模指数运算">
                  <a:extLst>
                    <a:ext uri="{FF2B5EF4-FFF2-40B4-BE49-F238E27FC236}">
                      <a16:creationId xmlns:a16="http://schemas.microsoft.com/office/drawing/2014/main" id="{A0875047-1132-45FC-953B-622BEFD21ECD}"/>
                    </a:ext>
                  </a:extLst>
                </p:cNvPr>
                <p:cNvSpPr/>
                <p:nvPr/>
              </p:nvSpPr>
              <p:spPr>
                <a:xfrm>
                  <a:off x="1108455" y="2036035"/>
                  <a:ext cx="1634746" cy="474252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sz="24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模指数运算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素性检测">
                  <a:extLst>
                    <a:ext uri="{FF2B5EF4-FFF2-40B4-BE49-F238E27FC236}">
                      <a16:creationId xmlns:a16="http://schemas.microsoft.com/office/drawing/2014/main" id="{6E6FAE4B-2F11-4032-858C-1588F5180F21}"/>
                    </a:ext>
                  </a:extLst>
                </p:cNvPr>
                <p:cNvSpPr/>
                <p:nvPr/>
              </p:nvSpPr>
              <p:spPr>
                <a:xfrm>
                  <a:off x="1108456" y="261930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sz="24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素性检测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" name="乘法逆元">
                  <a:extLst>
                    <a:ext uri="{FF2B5EF4-FFF2-40B4-BE49-F238E27FC236}">
                      <a16:creationId xmlns:a16="http://schemas.microsoft.com/office/drawing/2014/main" id="{9D1D6249-A343-4DBE-8226-BB0232F3DA38}"/>
                    </a:ext>
                  </a:extLst>
                </p:cNvPr>
                <p:cNvSpPr/>
                <p:nvPr/>
              </p:nvSpPr>
              <p:spPr>
                <a:xfrm>
                  <a:off x="1108456" y="319987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sz="24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乘法逆元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9F34E030-E56C-4362-884A-E2CB619AD114}"/>
                  </a:ext>
                </a:extLst>
              </p:cNvPr>
              <p:cNvSpPr/>
              <p:nvPr/>
            </p:nvSpPr>
            <p:spPr>
              <a:xfrm>
                <a:off x="3045845" y="1932317"/>
                <a:ext cx="1861916" cy="1854679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dirty="0"/>
              </a:p>
            </p:txBody>
          </p:sp>
          <p:sp>
            <p:nvSpPr>
              <p:cNvPr id="8" name="LCG">
                <a:extLst>
                  <a:ext uri="{FF2B5EF4-FFF2-40B4-BE49-F238E27FC236}">
                    <a16:creationId xmlns:a16="http://schemas.microsoft.com/office/drawing/2014/main" id="{7BC5FAE7-EA90-42AC-874A-942C84A65D91}"/>
                  </a:ext>
                </a:extLst>
              </p:cNvPr>
              <p:cNvSpPr/>
              <p:nvPr/>
            </p:nvSpPr>
            <p:spPr>
              <a:xfrm>
                <a:off x="3166494" y="2034596"/>
                <a:ext cx="1634400" cy="4752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LCG</a:t>
                </a:r>
              </a:p>
            </p:txBody>
          </p:sp>
          <p:sp>
            <p:nvSpPr>
              <p:cNvPr id="9" name="BBS">
                <a:extLst>
                  <a:ext uri="{FF2B5EF4-FFF2-40B4-BE49-F238E27FC236}">
                    <a16:creationId xmlns:a16="http://schemas.microsoft.com/office/drawing/2014/main" id="{73394DE3-F5B7-462B-BE04-067A5BD6A030}"/>
                  </a:ext>
                </a:extLst>
              </p:cNvPr>
              <p:cNvSpPr/>
              <p:nvPr/>
            </p:nvSpPr>
            <p:spPr>
              <a:xfrm>
                <a:off x="3166494" y="2612075"/>
                <a:ext cx="1634400" cy="475200"/>
              </a:xfrm>
              <a:prstGeom prst="rect">
                <a:avLst/>
              </a:prstGeom>
              <a:noFill/>
              <a:ln w="25400" cap="flat">
                <a:solidFill>
                  <a:srgbClr val="85888D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/>
                <a:r>
                  <a:rPr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BBS</a:t>
                </a: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D4F5ED53-8C73-4C47-9C8D-F2371357CF9C}"/>
                  </a:ext>
                </a:extLst>
              </p:cNvPr>
              <p:cNvGrpSpPr/>
              <p:nvPr/>
            </p:nvGrpSpPr>
            <p:grpSpPr>
              <a:xfrm>
                <a:off x="5098261" y="1932317"/>
                <a:ext cx="1861916" cy="1854679"/>
                <a:chOff x="993428" y="1932317"/>
                <a:chExt cx="1861916" cy="1854679"/>
              </a:xfrm>
            </p:grpSpPr>
            <p:sp>
              <p:nvSpPr>
                <p:cNvPr id="16" name="Rectangle">
                  <a:extLst>
                    <a:ext uri="{FF2B5EF4-FFF2-40B4-BE49-F238E27FC236}">
                      <a16:creationId xmlns:a16="http://schemas.microsoft.com/office/drawing/2014/main" id="{B2767D96-5D2D-4D5F-AFF8-06882D07D37F}"/>
                    </a:ext>
                  </a:extLst>
                </p:cNvPr>
                <p:cNvSpPr/>
                <p:nvPr/>
              </p:nvSpPr>
              <p:spPr>
                <a:xfrm>
                  <a:off x="993428" y="1932317"/>
                  <a:ext cx="1861916" cy="1854679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" name="模指数运算">
                  <a:extLst>
                    <a:ext uri="{FF2B5EF4-FFF2-40B4-BE49-F238E27FC236}">
                      <a16:creationId xmlns:a16="http://schemas.microsoft.com/office/drawing/2014/main" id="{72151055-11D1-42D3-9AB3-85C1D0EC8586}"/>
                    </a:ext>
                  </a:extLst>
                </p:cNvPr>
                <p:cNvSpPr/>
                <p:nvPr/>
              </p:nvSpPr>
              <p:spPr>
                <a:xfrm>
                  <a:off x="1108455" y="2036035"/>
                  <a:ext cx="1634746" cy="474252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RC4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素性检测">
                  <a:extLst>
                    <a:ext uri="{FF2B5EF4-FFF2-40B4-BE49-F238E27FC236}">
                      <a16:creationId xmlns:a16="http://schemas.microsoft.com/office/drawing/2014/main" id="{D7A76A2B-6E17-44ED-AA8D-8ABAECC5B66D}"/>
                    </a:ext>
                  </a:extLst>
                </p:cNvPr>
                <p:cNvSpPr/>
                <p:nvPr/>
              </p:nvSpPr>
              <p:spPr>
                <a:xfrm>
                  <a:off x="1108456" y="261930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DES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乘法逆元">
                  <a:extLst>
                    <a:ext uri="{FF2B5EF4-FFF2-40B4-BE49-F238E27FC236}">
                      <a16:creationId xmlns:a16="http://schemas.microsoft.com/office/drawing/2014/main" id="{62ADA187-8842-458D-B359-34ECE11F23C8}"/>
                    </a:ext>
                  </a:extLst>
                </p:cNvPr>
                <p:cNvSpPr/>
                <p:nvPr/>
              </p:nvSpPr>
              <p:spPr>
                <a:xfrm>
                  <a:off x="1108456" y="319987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SHA-1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C41A6309-0753-4B24-AE3B-87D465E9525B}"/>
                  </a:ext>
                </a:extLst>
              </p:cNvPr>
              <p:cNvGrpSpPr/>
              <p:nvPr/>
            </p:nvGrpSpPr>
            <p:grpSpPr>
              <a:xfrm>
                <a:off x="7150677" y="1926152"/>
                <a:ext cx="1861916" cy="1854679"/>
                <a:chOff x="993428" y="1932317"/>
                <a:chExt cx="1861916" cy="1854679"/>
              </a:xfrm>
            </p:grpSpPr>
            <p:sp>
              <p:nvSpPr>
                <p:cNvPr id="12" name="Rectangle">
                  <a:extLst>
                    <a:ext uri="{FF2B5EF4-FFF2-40B4-BE49-F238E27FC236}">
                      <a16:creationId xmlns:a16="http://schemas.microsoft.com/office/drawing/2014/main" id="{F821627E-1E13-461C-800C-FC046535E69D}"/>
                    </a:ext>
                  </a:extLst>
                </p:cNvPr>
                <p:cNvSpPr/>
                <p:nvPr/>
              </p:nvSpPr>
              <p:spPr>
                <a:xfrm>
                  <a:off x="993428" y="1932317"/>
                  <a:ext cx="1861916" cy="1854679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3" name="模指数运算">
                  <a:extLst>
                    <a:ext uri="{FF2B5EF4-FFF2-40B4-BE49-F238E27FC236}">
                      <a16:creationId xmlns:a16="http://schemas.microsoft.com/office/drawing/2014/main" id="{E8963030-6259-44E4-895E-9D0CB76ABBEF}"/>
                    </a:ext>
                  </a:extLst>
                </p:cNvPr>
                <p:cNvSpPr/>
                <p:nvPr/>
              </p:nvSpPr>
              <p:spPr>
                <a:xfrm>
                  <a:off x="1108455" y="2036035"/>
                  <a:ext cx="1634746" cy="474252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大数运算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" name="素性检测">
                  <a:extLst>
                    <a:ext uri="{FF2B5EF4-FFF2-40B4-BE49-F238E27FC236}">
                      <a16:creationId xmlns:a16="http://schemas.microsoft.com/office/drawing/2014/main" id="{0E18BCA6-7705-4EE0-94CE-EDCE8B4A24DD}"/>
                    </a:ext>
                  </a:extLst>
                </p:cNvPr>
                <p:cNvSpPr/>
                <p:nvPr/>
              </p:nvSpPr>
              <p:spPr>
                <a:xfrm>
                  <a:off x="1108456" y="261930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RSA</a:t>
                  </a:r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加密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" name="乘法逆元">
                  <a:extLst>
                    <a:ext uri="{FF2B5EF4-FFF2-40B4-BE49-F238E27FC236}">
                      <a16:creationId xmlns:a16="http://schemas.microsoft.com/office/drawing/2014/main" id="{B12ACFFB-D768-4962-A81B-166AE39AD797}"/>
                    </a:ext>
                  </a:extLst>
                </p:cNvPr>
                <p:cNvSpPr/>
                <p:nvPr/>
              </p:nvSpPr>
              <p:spPr>
                <a:xfrm>
                  <a:off x="1108456" y="3199872"/>
                  <a:ext cx="1634746" cy="474253"/>
                </a:xfrm>
                <a:prstGeom prst="rect">
                  <a:avLst/>
                </a:prstGeom>
                <a:noFill/>
                <a:ln w="25400" cap="flat">
                  <a:solidFill>
                    <a:srgbClr val="85888D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/>
                  <a:r>
                    <a:rPr 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RSA</a:t>
                  </a:r>
                  <a:r>
                    <a:rPr lang="zh-CN" altLang="en-US" sz="24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签名</a:t>
                  </a:r>
                  <a:endParaRPr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4" name="数论基础">
              <a:extLst>
                <a:ext uri="{FF2B5EF4-FFF2-40B4-BE49-F238E27FC236}">
                  <a16:creationId xmlns:a16="http://schemas.microsoft.com/office/drawing/2014/main" id="{4D769553-AD5A-4136-A243-3E3EF07D711B}"/>
                </a:ext>
              </a:extLst>
            </p:cNvPr>
            <p:cNvSpPr txBox="1"/>
            <p:nvPr/>
          </p:nvSpPr>
          <p:spPr>
            <a:xfrm>
              <a:off x="2376139" y="2276673"/>
              <a:ext cx="133369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Seravek"/>
                  <a:ea typeface="Seravek"/>
                  <a:cs typeface="Seravek"/>
                  <a:sym typeface="Seravek"/>
                </a:defRPr>
              </a:lvl1pPr>
            </a:lstStyle>
            <a:p>
              <a:pPr>
                <a:defRPr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400" b="1" dirty="0" err="1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数论基础</a:t>
              </a:r>
              <a:endParaRPr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endParaRPr>
            </a:p>
          </p:txBody>
        </p:sp>
        <p:sp>
          <p:nvSpPr>
            <p:cNvPr id="25" name="伪随机数生成器">
              <a:extLst>
                <a:ext uri="{FF2B5EF4-FFF2-40B4-BE49-F238E27FC236}">
                  <a16:creationId xmlns:a16="http://schemas.microsoft.com/office/drawing/2014/main" id="{BBBEDDF9-F171-4115-A408-4A6037CFE046}"/>
                </a:ext>
              </a:extLst>
            </p:cNvPr>
            <p:cNvSpPr txBox="1"/>
            <p:nvPr/>
          </p:nvSpPr>
          <p:spPr>
            <a:xfrm>
              <a:off x="3941278" y="2276673"/>
              <a:ext cx="225702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Seravek"/>
                  <a:ea typeface="Seravek"/>
                  <a:cs typeface="Seravek"/>
                  <a:sym typeface="Seravek"/>
                </a:defRPr>
              </a:lvl1pPr>
            </a:lstStyle>
            <a:p>
              <a:pPr>
                <a:defRPr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400" b="1" dirty="0" err="1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伪随机数生成器</a:t>
              </a:r>
              <a:endParaRPr sz="2400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endParaRPr>
            </a:p>
          </p:txBody>
        </p:sp>
        <p:sp>
          <p:nvSpPr>
            <p:cNvPr id="26" name="对称密码">
              <a:extLst>
                <a:ext uri="{FF2B5EF4-FFF2-40B4-BE49-F238E27FC236}">
                  <a16:creationId xmlns:a16="http://schemas.microsoft.com/office/drawing/2014/main" id="{DC8DFD27-07C3-42DF-BBA0-1CFF2DF1A724}"/>
                </a:ext>
              </a:extLst>
            </p:cNvPr>
            <p:cNvSpPr txBox="1"/>
            <p:nvPr/>
          </p:nvSpPr>
          <p:spPr>
            <a:xfrm>
              <a:off x="6479777" y="2275121"/>
              <a:ext cx="133369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Seravek"/>
                  <a:ea typeface="Seravek"/>
                  <a:cs typeface="Seravek"/>
                  <a:sym typeface="Seravek"/>
                </a:defRPr>
              </a:lvl1pPr>
            </a:lstStyle>
            <a:p>
              <a:pPr>
                <a:defRPr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400" b="1" dirty="0" err="1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对称密码</a:t>
              </a:r>
              <a:endParaRPr sz="2400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endParaRPr>
            </a:p>
          </p:txBody>
        </p:sp>
        <p:sp>
          <p:nvSpPr>
            <p:cNvPr id="27" name="非对称密码">
              <a:extLst>
                <a:ext uri="{FF2B5EF4-FFF2-40B4-BE49-F238E27FC236}">
                  <a16:creationId xmlns:a16="http://schemas.microsoft.com/office/drawing/2014/main" id="{F8EAD650-D433-4117-B790-F1CDEF1DEB35}"/>
                </a:ext>
              </a:extLst>
            </p:cNvPr>
            <p:cNvSpPr txBox="1"/>
            <p:nvPr/>
          </p:nvSpPr>
          <p:spPr>
            <a:xfrm>
              <a:off x="8334637" y="2277260"/>
              <a:ext cx="164147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Seravek"/>
                  <a:ea typeface="Seravek"/>
                  <a:cs typeface="Seravek"/>
                  <a:sym typeface="Seravek"/>
                </a:defRPr>
              </a:lvl1pPr>
            </a:lstStyle>
            <a:p>
              <a:pPr>
                <a:defRPr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sz="2400" b="1" dirty="0" err="1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非对称密码</a:t>
              </a:r>
              <a:endParaRPr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3AACA6-73D4-40E7-A1D7-093A7119694F}"/>
                </a:ext>
              </a:extLst>
            </p:cNvPr>
            <p:cNvSpPr/>
            <p:nvPr/>
          </p:nvSpPr>
          <p:spPr>
            <a:xfrm>
              <a:off x="4157007" y="1489712"/>
              <a:ext cx="3877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信息安全基础综合设计实验</a:t>
              </a:r>
            </a:p>
          </p:txBody>
        </p:sp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31E45680-66D4-44C2-BA67-5F81CCBA9DFD}"/>
                </a:ext>
              </a:extLst>
            </p:cNvPr>
            <p:cNvSpPr/>
            <p:nvPr/>
          </p:nvSpPr>
          <p:spPr>
            <a:xfrm rot="16200000">
              <a:off x="6028690" y="-1506755"/>
              <a:ext cx="276346" cy="729799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39EF9F5-E9B6-4271-A632-344AD1B3CC7A}"/>
                </a:ext>
              </a:extLst>
            </p:cNvPr>
            <p:cNvSpPr/>
            <p:nvPr/>
          </p:nvSpPr>
          <p:spPr>
            <a:xfrm>
              <a:off x="2086416" y="4703369"/>
              <a:ext cx="8019165" cy="471924"/>
            </a:xfrm>
            <a:prstGeom prst="rect">
              <a:avLst/>
            </a:prstGeom>
            <a:noFill/>
            <a:ln w="25400" cap="flat">
              <a:solidFill>
                <a:srgbClr val="85888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dirty="0"/>
            </a:p>
          </p:txBody>
        </p:sp>
        <p:sp>
          <p:nvSpPr>
            <p:cNvPr id="56" name="伪随机数生成器">
              <a:extLst>
                <a:ext uri="{FF2B5EF4-FFF2-40B4-BE49-F238E27FC236}">
                  <a16:creationId xmlns:a16="http://schemas.microsoft.com/office/drawing/2014/main" id="{9F395856-84BD-41C0-ACEC-ABE4201EE83A}"/>
                </a:ext>
              </a:extLst>
            </p:cNvPr>
            <p:cNvSpPr txBox="1"/>
            <p:nvPr/>
          </p:nvSpPr>
          <p:spPr>
            <a:xfrm>
              <a:off x="5010765" y="4704717"/>
              <a:ext cx="2170466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5"/>
                  </a:solidFill>
                  <a:latin typeface="Seravek"/>
                  <a:ea typeface="Seravek"/>
                  <a:cs typeface="Seravek"/>
                  <a:sym typeface="Seravek"/>
                </a:defRPr>
              </a:lvl1pPr>
            </a:lstStyle>
            <a:p>
              <a:pPr>
                <a:defRPr b="0">
                  <a:latin typeface="Helvetica"/>
                  <a:ea typeface="Helvetica"/>
                  <a:cs typeface="Helvetica"/>
                  <a:sym typeface="Helvetica"/>
                </a:defRPr>
              </a:pPr>
              <a:r>
                <a:rPr lang="en-US" sz="2400" b="1" dirty="0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Linux</a:t>
              </a:r>
              <a:r>
                <a:rPr lang="zh-CN" altLang="en-US" sz="2400" b="1" dirty="0">
                  <a:solidFill>
                    <a:srgbClr val="93353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eravek"/>
                </a:rPr>
                <a:t>编程基础</a:t>
              </a:r>
              <a:endParaRPr sz="2400" b="1" dirty="0">
                <a:solidFill>
                  <a:srgbClr val="93353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rave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55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5468</TotalTime>
  <Words>1107</Words>
  <Application>Microsoft Office PowerPoint</Application>
  <PresentationFormat>宽屏</PresentationFormat>
  <Paragraphs>124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Courier New</vt:lpstr>
      <vt:lpstr>Wingdings</vt:lpstr>
      <vt:lpstr>Office 主题​​</vt:lpstr>
      <vt:lpstr>信息安全基础综合设计实验 Lecture 08</vt:lpstr>
      <vt:lpstr>课程回顾</vt:lpstr>
      <vt:lpstr>对称密码</vt:lpstr>
      <vt:lpstr>哈希函数</vt:lpstr>
      <vt:lpstr>RC4</vt:lpstr>
      <vt:lpstr>DES-ECB</vt:lpstr>
      <vt:lpstr>SHA1</vt:lpstr>
      <vt:lpstr>复习</vt:lpstr>
      <vt:lpstr>课程内容</vt:lpstr>
      <vt:lpstr>Linux编程基础</vt:lpstr>
      <vt:lpstr>数论基础</vt:lpstr>
      <vt:lpstr>伪随机数生成器</vt:lpstr>
      <vt:lpstr>编译过程基础</vt:lpstr>
      <vt:lpstr>OpenSSL基础</vt:lpstr>
      <vt:lpstr>对称密码</vt:lpstr>
      <vt:lpstr>非对称密码</vt:lpstr>
      <vt:lpstr>编程参考函数</vt:lpstr>
      <vt:lpstr>试卷结构（参考）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Jingwei</dc:creator>
  <cp:lastModifiedBy>睿林 吴</cp:lastModifiedBy>
  <cp:revision>289</cp:revision>
  <dcterms:created xsi:type="dcterms:W3CDTF">2020-03-03T01:34:17Z</dcterms:created>
  <dcterms:modified xsi:type="dcterms:W3CDTF">2023-11-17T03:16:14Z</dcterms:modified>
</cp:coreProperties>
</file>