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7"/>
  </p:notesMasterIdLst>
  <p:handoutMasterIdLst>
    <p:handoutMasterId r:id="rId98"/>
  </p:handoutMasterIdLst>
  <p:sldIdLst>
    <p:sldId id="334" r:id="rId2"/>
    <p:sldId id="464" r:id="rId3"/>
    <p:sldId id="468" r:id="rId4"/>
    <p:sldId id="467" r:id="rId5"/>
    <p:sldId id="465" r:id="rId6"/>
    <p:sldId id="466" r:id="rId7"/>
    <p:sldId id="425" r:id="rId8"/>
    <p:sldId id="459" r:id="rId9"/>
    <p:sldId id="460" r:id="rId10"/>
    <p:sldId id="461" r:id="rId11"/>
    <p:sldId id="462" r:id="rId12"/>
    <p:sldId id="463" r:id="rId13"/>
    <p:sldId id="432" r:id="rId14"/>
    <p:sldId id="434" r:id="rId15"/>
    <p:sldId id="436" r:id="rId16"/>
    <p:sldId id="383" r:id="rId17"/>
    <p:sldId id="258" r:id="rId18"/>
    <p:sldId id="440" r:id="rId19"/>
    <p:sldId id="320" r:id="rId20"/>
    <p:sldId id="341" r:id="rId21"/>
    <p:sldId id="441" r:id="rId22"/>
    <p:sldId id="321" r:id="rId23"/>
    <p:sldId id="260" r:id="rId24"/>
    <p:sldId id="442" r:id="rId25"/>
    <p:sldId id="322" r:id="rId26"/>
    <p:sldId id="444" r:id="rId27"/>
    <p:sldId id="261" r:id="rId28"/>
    <p:sldId id="443" r:id="rId29"/>
    <p:sldId id="323" r:id="rId30"/>
    <p:sldId id="263" r:id="rId31"/>
    <p:sldId id="387" r:id="rId32"/>
    <p:sldId id="438" r:id="rId33"/>
    <p:sldId id="449" r:id="rId34"/>
    <p:sldId id="397" r:id="rId35"/>
    <p:sldId id="331" r:id="rId36"/>
    <p:sldId id="450" r:id="rId37"/>
    <p:sldId id="388" r:id="rId38"/>
    <p:sldId id="265" r:id="rId39"/>
    <p:sldId id="325" r:id="rId40"/>
    <p:sldId id="451" r:id="rId41"/>
    <p:sldId id="439" r:id="rId42"/>
    <p:sldId id="452" r:id="rId43"/>
    <p:sldId id="389" r:id="rId44"/>
    <p:sldId id="390" r:id="rId45"/>
    <p:sldId id="392" r:id="rId46"/>
    <p:sldId id="393" r:id="rId47"/>
    <p:sldId id="266" r:id="rId48"/>
    <p:sldId id="455" r:id="rId49"/>
    <p:sldId id="411" r:id="rId50"/>
    <p:sldId id="456" r:id="rId51"/>
    <p:sldId id="350" r:id="rId52"/>
    <p:sldId id="351" r:id="rId53"/>
    <p:sldId id="453" r:id="rId54"/>
    <p:sldId id="394" r:id="rId55"/>
    <p:sldId id="395" r:id="rId56"/>
    <p:sldId id="398" r:id="rId57"/>
    <p:sldId id="399" r:id="rId58"/>
    <p:sldId id="454" r:id="rId59"/>
    <p:sldId id="400" r:id="rId60"/>
    <p:sldId id="401" r:id="rId61"/>
    <p:sldId id="402" r:id="rId62"/>
    <p:sldId id="403" r:id="rId63"/>
    <p:sldId id="404" r:id="rId64"/>
    <p:sldId id="405" r:id="rId65"/>
    <p:sldId id="423" r:id="rId66"/>
    <p:sldId id="269" r:id="rId67"/>
    <p:sldId id="272" r:id="rId68"/>
    <p:sldId id="412" r:id="rId69"/>
    <p:sldId id="273" r:id="rId70"/>
    <p:sldId id="373" r:id="rId71"/>
    <p:sldId id="275" r:id="rId72"/>
    <p:sldId id="277" r:id="rId73"/>
    <p:sldId id="278" r:id="rId74"/>
    <p:sldId id="280" r:id="rId75"/>
    <p:sldId id="281" r:id="rId76"/>
    <p:sldId id="416" r:id="rId77"/>
    <p:sldId id="417" r:id="rId78"/>
    <p:sldId id="418" r:id="rId79"/>
    <p:sldId id="282" r:id="rId80"/>
    <p:sldId id="283" r:id="rId81"/>
    <p:sldId id="327" r:id="rId82"/>
    <p:sldId id="458" r:id="rId83"/>
    <p:sldId id="457" r:id="rId84"/>
    <p:sldId id="420" r:id="rId85"/>
    <p:sldId id="302" r:id="rId86"/>
    <p:sldId id="445" r:id="rId87"/>
    <p:sldId id="446" r:id="rId88"/>
    <p:sldId id="447" r:id="rId89"/>
    <p:sldId id="303" r:id="rId90"/>
    <p:sldId id="306" r:id="rId91"/>
    <p:sldId id="307" r:id="rId92"/>
    <p:sldId id="384" r:id="rId93"/>
    <p:sldId id="310" r:id="rId94"/>
    <p:sldId id="311" r:id="rId95"/>
    <p:sldId id="424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925" autoAdjust="0"/>
  </p:normalViewPr>
  <p:slideViewPr>
    <p:cSldViewPr>
      <p:cViewPr varScale="1">
        <p:scale>
          <a:sx n="62" d="100"/>
          <a:sy n="62" d="100"/>
        </p:scale>
        <p:origin x="115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BDC6-6138-4809-89D7-35BABD54CFDB}" type="datetimeFigureOut">
              <a:rPr lang="zh-CN" altLang="en-US" smtClean="0"/>
              <a:pPr/>
              <a:t>2022/7/23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9AAB-CD23-491D-8121-6CA753B948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7D1F-2FD3-470E-A00D-2DC0996830FA}" type="datetimeFigureOut">
              <a:rPr lang="zh-CN" altLang="en-US" smtClean="0"/>
              <a:pPr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A3EF-38A0-4F30-B4F0-88FFD236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Decimal</a:t>
            </a:r>
            <a:r>
              <a:rPr lang="en-US" altLang="zh-CN" baseline="0" dirty="0" smtClean="0"/>
              <a:t> number. </a:t>
            </a:r>
            <a:r>
              <a:rPr lang="en-US" altLang="zh-CN" dirty="0" smtClean="0"/>
              <a:t>The base is 10. It</a:t>
            </a:r>
            <a:r>
              <a:rPr lang="en-US" altLang="zh-CN" baseline="0" dirty="0" smtClean="0"/>
              <a:t> counts from 0 to 9. Alpha is the counting symbol.</a:t>
            </a:r>
          </a:p>
          <a:p>
            <a:r>
              <a:rPr lang="en-US" altLang="zh-CN" baseline="0" dirty="0" smtClean="0"/>
              <a:t>For integers, the exponent starts from 0 and is increased by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For decimals, the exponent starts from -1 and is decreased by 1.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Look at the decimal</a:t>
            </a:r>
            <a:r>
              <a:rPr lang="en-US" altLang="zh-CN" baseline="0" dirty="0" smtClean="0"/>
              <a:t> number 256.7.</a:t>
            </a:r>
          </a:p>
          <a:p>
            <a:r>
              <a:rPr lang="en-US" altLang="zh-CN" baseline="0" dirty="0" smtClean="0"/>
              <a:t>The base is 10. </a:t>
            </a:r>
          </a:p>
          <a:p>
            <a:r>
              <a:rPr lang="en-US" altLang="zh-CN" baseline="0" dirty="0" smtClean="0"/>
              <a:t>For integers, the exponent starts from 0.</a:t>
            </a:r>
          </a:p>
          <a:p>
            <a:r>
              <a:rPr lang="en-US" altLang="zh-CN" baseline="0" dirty="0" smtClean="0"/>
              <a:t>For decimals, the exponent starts from -1.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Convert</a:t>
            </a:r>
            <a:r>
              <a:rPr lang="en-US" altLang="zh-CN" baseline="0" dirty="0" smtClean="0"/>
              <a:t> decimal number to binary number.</a:t>
            </a:r>
            <a:endParaRPr lang="en-US" altLang="zh-CN" dirty="0" smtClean="0"/>
          </a:p>
          <a:p>
            <a:r>
              <a:rPr lang="en-US" altLang="zh-CN" dirty="0" smtClean="0"/>
              <a:t>The integer</a:t>
            </a:r>
            <a:r>
              <a:rPr lang="en-US" altLang="zh-CN" baseline="0" dirty="0" smtClean="0"/>
              <a:t> part is divided by 2. Take the remainders.</a:t>
            </a:r>
          </a:p>
          <a:p>
            <a:r>
              <a:rPr lang="en-US" altLang="zh-CN" baseline="0" dirty="0" smtClean="0"/>
              <a:t>The decimal part is multiplied by 2. Take the resulted integers.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 is divided by 2. The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remainder is the lowest bit of the target number.</a:t>
            </a:r>
          </a:p>
          <a:p>
            <a:r>
              <a:rPr lang="en-US" altLang="zh-CN" dirty="0" smtClean="0"/>
              <a:t>The last</a:t>
            </a:r>
            <a:r>
              <a:rPr lang="en-US" altLang="zh-CN" baseline="0" dirty="0" smtClean="0"/>
              <a:t> remainder is the highest bit of the target number.</a:t>
            </a:r>
          </a:p>
          <a:p>
            <a:r>
              <a:rPr lang="en-US" altLang="zh-CN" baseline="0" dirty="0" smtClean="0"/>
              <a:t>The key point. 1 is less than 2. Now, the quotient is 0. The division ends.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99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2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2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33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Decimal</a:t>
            </a:r>
            <a:r>
              <a:rPr lang="en-US" altLang="zh-CN" baseline="0" dirty="0" smtClean="0"/>
              <a:t> number. </a:t>
            </a:r>
            <a:r>
              <a:rPr lang="en-US" altLang="zh-CN" dirty="0" smtClean="0"/>
              <a:t>The base is 10. It</a:t>
            </a:r>
            <a:r>
              <a:rPr lang="en-US" altLang="zh-CN" baseline="0" dirty="0" smtClean="0"/>
              <a:t> counts from 0 to 9. Alpha is the counting symbol.</a:t>
            </a:r>
          </a:p>
          <a:p>
            <a:r>
              <a:rPr lang="en-US" altLang="zh-CN" baseline="0" dirty="0" smtClean="0"/>
              <a:t>For integers, the exponent starts from 0 and is increased by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For decimals, the exponent starts from -1 and is decreased by 1.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868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8685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DDA2E-1BB1-4C31-A4B7-09FEF768F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F24DB-69A2-4BA5-A163-F3263F757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1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68016-4B68-4BBB-9CFE-B478AD23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9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EE9D-D8B8-4789-BE2C-0396205D64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7B71-2B25-48EE-904A-C555C3706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1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6CD7A-0948-4C5F-B231-357863357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82CEA-F90C-4AC7-8EB9-129F7E9B5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DE8-F72D-4194-AC79-1C903356E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9FA0-BC9C-4400-9612-7DB55BFE5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F8AE-DAB2-4618-BFD5-FB905D6C5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6BD4-566B-4612-8BA3-FEC3C0065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97635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6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7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8" name="AutoShape 6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9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0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1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3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97649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0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2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3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4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5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765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5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ffectLst/>
              </a:defRPr>
            </a:lvl1pPr>
          </a:lstStyle>
          <a:p>
            <a:pPr>
              <a:defRPr/>
            </a:pPr>
            <a:fld id="{96823FCD-89DB-4D45-A745-AC03AAEFA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 autoUpdateAnimBg="0"/>
      <p:bldP spid="197646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emf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560" y="1988840"/>
            <a:ext cx="9612560" cy="92333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Digital  Logic</a:t>
            </a:r>
            <a:endParaRPr lang="zh-CN" alt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169772" y="4077072"/>
            <a:ext cx="23358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Juan Chen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528" y="5157192"/>
            <a:ext cx="8570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ON</a:t>
              </a:r>
              <a:r>
                <a:rPr lang="en-US" altLang="zh-CN" sz="3200" b="0" dirty="0" smtClean="0"/>
                <a:t>,  0: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OFF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2134291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r>
                <a:rPr lang="en-US" altLang="zh-CN" sz="3200" b="0" dirty="0" smtClean="0"/>
                <a:t>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input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2</a:t>
              </a:r>
              <a:r>
                <a:rPr lang="en-US" altLang="zh-CN" sz="3200" b="0" baseline="30000" dirty="0" smtClean="0"/>
                <a:t>nd</a:t>
              </a:r>
              <a:r>
                <a:rPr lang="en-US" altLang="zh-CN" sz="3200" b="0" dirty="0" smtClean="0"/>
                <a:t> </a:t>
              </a:r>
              <a:r>
                <a:rPr lang="en-US" altLang="zh-CN" sz="3200" b="0" dirty="0"/>
                <a:t>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Logic Functions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568" y="5328263"/>
            <a:ext cx="9316492" cy="584775"/>
            <a:chOff x="683568" y="5328263"/>
            <a:chExt cx="9316492" cy="584775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96915" y="5328263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Y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r>
                <a:rPr lang="en-US" altLang="zh-CN" sz="3200" b="0" dirty="0" smtClean="0"/>
                <a:t>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output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628" y="4343355"/>
            <a:ext cx="9488819" cy="2271865"/>
            <a:chOff x="531628" y="4343355"/>
            <a:chExt cx="9488819" cy="2271865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302" y="6030445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j</a:t>
              </a:r>
              <a:r>
                <a:rPr lang="en-US" altLang="zh-CN" sz="3200" b="0" dirty="0" smtClean="0"/>
                <a:t> =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f</a:t>
              </a:r>
              <a:r>
                <a:rPr lang="en-US" altLang="zh-CN" sz="3200" b="0" dirty="0" smtClean="0"/>
                <a:t> (</a:t>
              </a:r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r>
                <a:rPr lang="en-US" altLang="zh-CN" sz="3200" b="0" dirty="0" smtClean="0"/>
                <a:t>),  f: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logic function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63888" y="2229881"/>
            <a:ext cx="5864929" cy="1841276"/>
            <a:chOff x="3563888" y="2229881"/>
            <a:chExt cx="5864929" cy="184127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3923928" y="2229881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563888" y="2772217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10001001…000111: X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 smtClean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endParaRPr lang="zh-CN" altLang="en-US" sz="3200" b="0" baseline="-25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3888" y="3486382"/>
              <a:ext cx="56168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11110011…100010</a:t>
              </a:r>
              <a:r>
                <a:rPr lang="en-US" altLang="zh-CN" sz="3200" b="0" dirty="0"/>
                <a:t>: </a:t>
              </a:r>
              <a:r>
                <a:rPr lang="en-US" altLang="zh-CN" sz="3200" b="0" dirty="0" smtClean="0"/>
                <a:t>Y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endParaRPr lang="zh-CN" altLang="en-US" sz="3200" b="0" baseline="-25000" dirty="0"/>
            </a:p>
          </p:txBody>
        </p:sp>
      </p:grpSp>
      <p:pic>
        <p:nvPicPr>
          <p:cNvPr id="65538" name="Picture 2" descr="https://img2.baidu.com/it/u=3734298519,1848560060&amp;fm=253&amp;fmt=auto&amp;app=138&amp;f=JPEG?w=640&amp;h=4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0896"/>
            <a:ext cx="3059121" cy="20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1484784"/>
            <a:ext cx="3384376" cy="1440740"/>
            <a:chOff x="395536" y="1484784"/>
            <a:chExt cx="3384376" cy="1440740"/>
          </a:xfrm>
        </p:grpSpPr>
        <p:sp>
          <p:nvSpPr>
            <p:cNvPr id="4" name="矩形 3"/>
            <p:cNvSpPr/>
            <p:nvPr/>
          </p:nvSpPr>
          <p:spPr>
            <a:xfrm>
              <a:off x="395536" y="155644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 smtClean="0"/>
                <a:t>Numbers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</a:rPr>
                <a:t>(Information)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79223" y="1484784"/>
              <a:ext cx="3230895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197" y="4077652"/>
            <a:ext cx="3384376" cy="1440740"/>
            <a:chOff x="407197" y="4077652"/>
            <a:chExt cx="3384376" cy="1440740"/>
          </a:xfrm>
        </p:grpSpPr>
        <p:sp>
          <p:nvSpPr>
            <p:cNvPr id="18" name="矩形 17"/>
            <p:cNvSpPr/>
            <p:nvPr/>
          </p:nvSpPr>
          <p:spPr>
            <a:xfrm>
              <a:off x="407197" y="42357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 smtClean="0"/>
                <a:t>Functions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</a:rPr>
                <a:t>(Operations)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51231" y="4077652"/>
              <a:ext cx="3158887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296" y="2708920"/>
            <a:ext cx="3439201" cy="1574127"/>
            <a:chOff x="5150296" y="2708920"/>
            <a:chExt cx="3439201" cy="1574127"/>
          </a:xfrm>
        </p:grpSpPr>
        <p:sp>
          <p:nvSpPr>
            <p:cNvPr id="25" name="矩形 24"/>
            <p:cNvSpPr/>
            <p:nvPr/>
          </p:nvSpPr>
          <p:spPr>
            <a:xfrm>
              <a:off x="5175672" y="30104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0" dirty="0" smtClean="0"/>
                <a:t>Job for Computer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</a:rPr>
                <a:t>(e.g. Chatting)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0296" y="2708920"/>
              <a:ext cx="3439201" cy="1574127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" name="加号 4"/>
          <p:cNvSpPr/>
          <p:nvPr/>
        </p:nvSpPr>
        <p:spPr bwMode="auto">
          <a:xfrm>
            <a:off x="1682233" y="3130569"/>
            <a:ext cx="936104" cy="813350"/>
          </a:xfrm>
          <a:prstGeom prst="mathPlus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779912" y="3272916"/>
            <a:ext cx="1008112" cy="552351"/>
          </a:xfrm>
          <a:prstGeom prst="rightArrow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0118" y="4605294"/>
            <a:ext cx="6262482" cy="2352098"/>
            <a:chOff x="3710118" y="4605294"/>
            <a:chExt cx="6262482" cy="2352098"/>
          </a:xfrm>
        </p:grpSpPr>
        <p:sp>
          <p:nvSpPr>
            <p:cNvPr id="7" name="矩形 6"/>
            <p:cNvSpPr/>
            <p:nvPr/>
          </p:nvSpPr>
          <p:spPr>
            <a:xfrm>
              <a:off x="4427984" y="5190566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3200" b="0" dirty="0"/>
                <a:t>What’s the weather today?</a:t>
              </a:r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Robot</a:t>
              </a:r>
              <a:r>
                <a:rPr lang="en-US" altLang="zh-CN" sz="3200" b="0" dirty="0" smtClean="0"/>
                <a:t>: Sunny</a:t>
              </a:r>
              <a:r>
                <a:rPr lang="en-US" altLang="zh-CN" sz="3200" b="0" dirty="0"/>
                <a:t>.</a:t>
              </a:r>
              <a:endParaRPr lang="zh-CN" altLang="en-US" sz="3200" b="0" dirty="0"/>
            </a:p>
          </p:txBody>
        </p:sp>
        <p:sp>
          <p:nvSpPr>
            <p:cNvPr id="8" name="云形 7"/>
            <p:cNvSpPr/>
            <p:nvPr/>
          </p:nvSpPr>
          <p:spPr bwMode="auto">
            <a:xfrm>
              <a:off x="3710118" y="4605294"/>
              <a:ext cx="6262482" cy="2352098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67586" name="Picture 2" descr="https://img2.baidu.com/it/u=1945534986,2019793564&amp;fm=253&amp;fmt=auto&amp;app=138&amp;f=PNG?w=720&amp;h=4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10" y="221835"/>
            <a:ext cx="3291674" cy="21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646" y="1397731"/>
            <a:ext cx="3867306" cy="1440740"/>
            <a:chOff x="272646" y="1397731"/>
            <a:chExt cx="3867306" cy="1440740"/>
          </a:xfrm>
        </p:grpSpPr>
        <p:sp>
          <p:nvSpPr>
            <p:cNvPr id="4" name="矩形 3"/>
            <p:cNvSpPr/>
            <p:nvPr/>
          </p:nvSpPr>
          <p:spPr>
            <a:xfrm>
              <a:off x="755576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3</a:t>
              </a:r>
              <a:r>
                <a:rPr lang="en-US" altLang="zh-CN" sz="3200" b="0" baseline="30000" dirty="0" smtClean="0"/>
                <a:t>rd</a:t>
              </a:r>
              <a:r>
                <a:rPr lang="en-US" altLang="zh-CN" sz="3200" b="0" dirty="0" smtClean="0"/>
                <a:t> </a:t>
              </a:r>
              <a:r>
                <a:rPr lang="en-US" altLang="zh-CN" sz="3200" b="0" dirty="0"/>
                <a:t>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Logic Circuits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568" y="4099246"/>
            <a:ext cx="7848269" cy="1295109"/>
            <a:chOff x="683568" y="4099246"/>
            <a:chExt cx="7848269" cy="1295109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4539853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4099246"/>
              <a:ext cx="51125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Hardware Implementation: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CMOS Transistors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4193207"/>
              <a:ext cx="1367549" cy="120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682765" y="2910920"/>
            <a:ext cx="7903478" cy="1066617"/>
            <a:chOff x="682765" y="2910920"/>
            <a:chExt cx="7903478" cy="1066617"/>
          </a:xfrm>
        </p:grpSpPr>
        <p:sp>
          <p:nvSpPr>
            <p:cNvPr id="36" name="右箭头 35"/>
            <p:cNvSpPr/>
            <p:nvPr/>
          </p:nvSpPr>
          <p:spPr bwMode="auto">
            <a:xfrm>
              <a:off x="682765" y="3238138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63688" y="3029926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Software Simulation: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Verilog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4288" y="2910920"/>
              <a:ext cx="1421955" cy="1066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539552" y="2838471"/>
            <a:ext cx="8101573" cy="3974952"/>
            <a:chOff x="539552" y="2838471"/>
            <a:chExt cx="8101573" cy="3974952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655813" y="4033836"/>
              <a:ext cx="3182817" cy="792088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5262" y="5651423"/>
              <a:ext cx="1475863" cy="1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>
              <a:off x="1763688" y="5560779"/>
              <a:ext cx="586492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Industrial Product: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Memory</a:t>
              </a:r>
              <a:r>
                <a:rPr lang="en-US" altLang="zh-CN" sz="3200" b="0" dirty="0" smtClean="0"/>
                <a:t>,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Programmable Logic Device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6142" y="1099731"/>
            <a:ext cx="6262482" cy="1681197"/>
            <a:chOff x="3926142" y="1099731"/>
            <a:chExt cx="6262482" cy="1681197"/>
          </a:xfrm>
        </p:grpSpPr>
        <p:sp>
          <p:nvSpPr>
            <p:cNvPr id="26" name="矩形 25"/>
            <p:cNvSpPr/>
            <p:nvPr/>
          </p:nvSpPr>
          <p:spPr>
            <a:xfrm>
              <a:off x="4855036" y="1333184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3200" b="0" dirty="0" smtClean="0"/>
                <a:t>How to demonstrate the job result?</a:t>
              </a:r>
              <a:endParaRPr lang="zh-CN" altLang="en-US" sz="3200" b="0" dirty="0"/>
            </a:p>
          </p:txBody>
        </p:sp>
        <p:sp>
          <p:nvSpPr>
            <p:cNvPr id="27" name="云形 26"/>
            <p:cNvSpPr/>
            <p:nvPr/>
          </p:nvSpPr>
          <p:spPr bwMode="auto">
            <a:xfrm>
              <a:off x="3926142" y="1099731"/>
              <a:ext cx="6262482" cy="1681197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4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9324528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One: Number Systems and Codes</a:t>
            </a: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Two: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Logical Algebra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Three: Digital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Four: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Combinational Logic Circuit</a:t>
            </a: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Five: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</a:t>
            </a: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Six: Synchronous Sequential Logic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Seven: Verilog Implementation of Logic Circuit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Eight: Memory and Programmable Logic Device</a:t>
            </a: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39752" y="332656"/>
            <a:ext cx="42675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Course Chapters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11560" y="653787"/>
            <a:ext cx="2501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Textbook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689149" y="1772816"/>
            <a:ext cx="85633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Digital Design: Principles and Practices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(4th Edition),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John F. </a:t>
            </a:r>
            <a:r>
              <a:rPr lang="en-US" altLang="zh-CN" sz="32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Wakerly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Pearson,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9792"/>
            <a:ext cx="8915400" cy="163121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One:</a:t>
            </a:r>
            <a:br>
              <a:rPr lang="en-US" altLang="zh-CN" sz="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 and Codes</a:t>
            </a:r>
            <a:endParaRPr lang="zh-CN" altLang="en-US" sz="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277688" y="47625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Chapter 1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365695" y="2349500"/>
            <a:ext cx="34018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365695" y="3233614"/>
            <a:ext cx="38940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1.2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 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365695" y="4149080"/>
            <a:ext cx="88868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1.3 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Signed Binary Numbers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365695" y="5909657"/>
            <a:ext cx="85632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9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9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Numerical Codes</a:t>
            </a:r>
            <a:endParaRPr lang="zh-CN" altLang="en-US" sz="29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2052513" y="1196975"/>
            <a:ext cx="668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Number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Systems and Codes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5536" y="5035242"/>
            <a:ext cx="98650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9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Addition </a:t>
            </a:r>
            <a:r>
              <a:rPr lang="en-US" altLang="zh-CN" sz="29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 Subtraction of Signed Binary Numbers</a:t>
            </a:r>
            <a:endParaRPr lang="zh-CN" altLang="en-US" sz="29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build="p" autoUpdateAnimBg="0"/>
      <p:bldP spid="271366" grpId="0" build="p" autoUpdateAnimBg="0"/>
      <p:bldP spid="271367" grpId="0" build="p" autoUpdateAnimBg="0"/>
      <p:bldP spid="271368" grpId="0" build="p" autoUpdateAnimBg="0"/>
      <p:bldP spid="1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280" y="164232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304800" y="2036440"/>
            <a:ext cx="65004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10,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0～9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304800" y="3107849"/>
            <a:ext cx="5209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10</a:t>
            </a:r>
            <a:r>
              <a:rPr lang="en-US" altLang="zh-CN" sz="3200" b="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97333" name="Group 53"/>
          <p:cNvGrpSpPr>
            <a:grpSpLocks/>
          </p:cNvGrpSpPr>
          <p:nvPr/>
        </p:nvGrpSpPr>
        <p:grpSpPr bwMode="auto">
          <a:xfrm>
            <a:off x="302840" y="4772744"/>
            <a:ext cx="8229600" cy="1752600"/>
            <a:chOff x="0" y="2592"/>
            <a:chExt cx="5184" cy="1104"/>
          </a:xfrm>
        </p:grpSpPr>
        <p:grpSp>
          <p:nvGrpSpPr>
            <p:cNvPr id="21512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75" name="Equation" r:id="rId5" imgW="114151" imgH="215619" progId="Equation.3">
                      <p:embed/>
                    </p:oleObj>
                  </mc:Choice>
                  <mc:Fallback>
                    <p:oleObj name="Equation" r:id="rId5" imgW="114151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6" name="Equation" r:id="rId7" imgW="4115880" imgH="1054440" progId="Equation.3">
                    <p:embed/>
                  </p:oleObj>
                </mc:Choice>
                <mc:Fallback>
                  <p:oleObj name="Equation" r:id="rId7" imgW="4115880" imgH="10544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7" name="Equation" r:id="rId9" imgW="1155960" imgH="330120" progId="Equation.3">
                    <p:embed/>
                  </p:oleObj>
                </mc:Choice>
                <mc:Fallback>
                  <p:oleObj name="Equation" r:id="rId9" imgW="1155960" imgH="33012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53280" y="106117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1.1.1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 Number (Base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10)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51520" y="3971945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045696" y="5661248"/>
            <a:ext cx="64807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909792" y="5661248"/>
            <a:ext cx="1440160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build="p" autoUpdateAnimBg="0"/>
      <p:bldP spid="97314" grpId="0" build="p" autoUpdateAnimBg="0"/>
      <p:bldP spid="14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280" y="18864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Systems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304800" y="2060848"/>
            <a:ext cx="6603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10,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0～9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304800" y="3067894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10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3280" y="4772744"/>
            <a:ext cx="8229600" cy="1752600"/>
            <a:chOff x="0" y="2592"/>
            <a:chExt cx="5184" cy="1104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23" name="Equation" r:id="rId4" imgW="114151" imgH="215619" progId="Equation.3">
                      <p:embed/>
                    </p:oleObj>
                  </mc:Choice>
                  <mc:Fallback>
                    <p:oleObj name="Equation" r:id="rId4" imgW="114151" imgH="215619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4" name="Equation" r:id="rId6" imgW="4115880" imgH="1054440" progId="Equation.3">
                    <p:embed/>
                  </p:oleObj>
                </mc:Choice>
                <mc:Fallback>
                  <p:oleObj name="Equation" r:id="rId6" imgW="4115880" imgH="1054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5" name="Equation" r:id="rId8" imgW="1155960" imgH="330120" progId="Equation.3">
                    <p:embed/>
                  </p:oleObj>
                </mc:Choice>
                <mc:Fallback>
                  <p:oleObj name="Equation" r:id="rId8" imgW="1155960" imgH="3301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53280" y="108557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1.1.1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 Number (Base 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10)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51520" y="3923725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7784" y="4725144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72000" y="4725144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876256" y="4725144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8314" y="5595932"/>
            <a:ext cx="79208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842283" y="5589240"/>
            <a:ext cx="74604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95537" y="476672"/>
            <a:ext cx="842493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 decimal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＋5×10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＋6×10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＋7×10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427984" y="3861048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12160" y="3861048"/>
            <a:ext cx="86409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QQ Group for Our Course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1200"/>
            <a:ext cx="8784976" cy="41148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change your nickname as: your real name + student number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40968"/>
            <a:ext cx="3000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68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5" name="Equation" r:id="rId5" imgW="5982840" imgH="1054440" progId="Equation.3">
                    <p:embed/>
                  </p:oleObj>
                </mc:Choice>
                <mc:Fallback>
                  <p:oleObj name="Equation" r:id="rId5" imgW="5982840" imgH="10544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6" name="Equation" r:id="rId7" imgW="1117800" imgH="330120" progId="Equation.3">
                    <p:embed/>
                  </p:oleObj>
                </mc:Choice>
                <mc:Fallback>
                  <p:oleObj name="Equation" r:id="rId7" imgW="1117800" imgH="3301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23528" y="1621081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2,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323528" y="2556119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125288" y="332656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 Number (Base 2)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51520" y="3492297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75656" y="5373216"/>
            <a:ext cx="432048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99792" y="5373216"/>
            <a:ext cx="216024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0" grpId="0" build="p" autoUpdateAnimBg="0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8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2" name="Equation" r:id="rId4" imgW="5982840" imgH="1054440" progId="Equation.3">
                    <p:embed/>
                  </p:oleObj>
                </mc:Choice>
                <mc:Fallback>
                  <p:oleObj name="Equation" r:id="rId4" imgW="598284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3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23528" y="1621081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2,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323528" y="2556119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125288" y="332656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 Number (Base 2)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51520" y="3492297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979712" y="4293096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63888" y="4293096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36096" y="4365104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516216" y="4365104"/>
            <a:ext cx="50405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332638" y="4365104"/>
            <a:ext cx="55984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38150" y="381000"/>
            <a:ext cx="82383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 binary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101.1)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995936" y="3356992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64088" y="3356992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152400" y="4149080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3" name="Equation" r:id="rId5" imgW="5360400" imgH="1054440" progId="Equation.3">
                    <p:embed/>
                  </p:oleObj>
                </mc:Choice>
                <mc:Fallback>
                  <p:oleObj name="Equation" r:id="rId5" imgW="5360400" imgH="10544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4" name="Equation" r:id="rId7" imgW="1117800" imgH="330120" progId="Equation.3">
                    <p:embed/>
                  </p:oleObj>
                </mc:Choice>
                <mc:Fallback>
                  <p:oleObj name="Equation" r:id="rId7" imgW="1117800" imgH="3301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39552" y="1549073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8,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7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39552" y="2484111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341312" y="26064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Octal Number (Base 8)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79512" y="3356992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66324" y="5255096"/>
            <a:ext cx="432048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23728" y="5183088"/>
            <a:ext cx="216024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build="p" autoUpdateAnimBg="0"/>
      <p:bldP spid="10" grpId="0" build="p" autoUpdateAnimBg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2400" y="4400128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6" name="Equation" r:id="rId4" imgW="5360400" imgH="1054440" progId="Equation.3">
                    <p:embed/>
                  </p:oleObj>
                </mc:Choice>
                <mc:Fallback>
                  <p:oleObj name="Equation" r:id="rId4" imgW="536040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7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39552" y="1549073"/>
            <a:ext cx="6397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8,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7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39552" y="2484111"/>
            <a:ext cx="4937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341312" y="26064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Octal Number (Base 8)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51520" y="3356992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812675" y="4426024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91880" y="4426024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17741" y="4449045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630519" y="4416387"/>
            <a:ext cx="50405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332638" y="4416387"/>
            <a:ext cx="55984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" y="381000"/>
            <a:ext cx="821925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How to write the weighted expansion of an octal number ?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12.4)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＋2×8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＋4×8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b="0" baseline="30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716121" y="3356992"/>
            <a:ext cx="432048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84273" y="3356992"/>
            <a:ext cx="6480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6668336" y="1802577"/>
            <a:ext cx="157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</a:p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63890" y="1772816"/>
            <a:ext cx="23519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</a:t>
            </a:r>
          </a:p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238241" y="2997321"/>
            <a:ext cx="5950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76671" y="2958910"/>
            <a:ext cx="3898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774097" y="1776035"/>
            <a:ext cx="15295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Binary</a:t>
            </a:r>
          </a:p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Number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30768" y="2950729"/>
            <a:ext cx="10001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228445" y="44624"/>
            <a:ext cx="21916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Weights</a:t>
            </a:r>
          </a:p>
          <a:p>
            <a:pPr algn="ctr"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8 4 2 1</a:t>
            </a:r>
          </a:p>
          <a:p>
            <a:pPr algn="ctr"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= 2</a:t>
            </a:r>
            <a:r>
              <a:rPr lang="en-US" altLang="zh-CN" sz="3200" b="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2</a:t>
            </a:r>
            <a:r>
              <a:rPr lang="en-US" altLang="zh-CN" sz="3200" b="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endParaRPr lang="zh-CN" altLang="en-US" sz="3200" b="0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457200" y="4400128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50" name="Equation" r:id="rId5" imgW="4814280" imgH="1054440" progId="Equation.3">
                    <p:embed/>
                  </p:oleObj>
                </mc:Choice>
                <mc:Fallback>
                  <p:oleObj name="Equation" r:id="rId5" imgW="4814280" imgH="10544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51" name="Equation" r:id="rId7" imgW="1181520" imgH="330120" progId="Equation.3">
                    <p:embed/>
                  </p:oleObj>
                </mc:Choice>
                <mc:Fallback>
                  <p:oleObj name="Equation" r:id="rId7" imgW="1181520" imgH="3301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7020272" y="1268760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79512" y="1196752"/>
            <a:ext cx="6625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16,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79512" y="2131790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51520" y="3510880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53280" y="253207"/>
            <a:ext cx="8839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 Number (Base 16)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707904" y="5455096"/>
            <a:ext cx="57606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60032" y="5455096"/>
            <a:ext cx="2448272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18" grpId="0" build="p" autoUpdateAnimBg="0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" y="4472136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60" name="Equation" r:id="rId4" imgW="4814280" imgH="1054440" progId="Equation.3">
                    <p:embed/>
                  </p:oleObj>
                </mc:Choice>
                <mc:Fallback>
                  <p:oleObj name="Equation" r:id="rId4" imgW="4814280" imgH="105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61" name="Equation" r:id="rId6" imgW="1181520" imgH="330120" progId="Equation.3">
                    <p:embed/>
                  </p:oleObj>
                </mc:Choice>
                <mc:Fallback>
                  <p:oleObj name="Equation" r:id="rId6" imgW="118152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/>
          <p:cNvGrpSpPr>
            <a:grpSpLocks noChangeAspect="1"/>
          </p:cNvGrpSpPr>
          <p:nvPr/>
        </p:nvGrpSpPr>
        <p:grpSpPr>
          <a:xfrm>
            <a:off x="7020272" y="1321691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79512" y="1196752"/>
            <a:ext cx="6625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Base: 16,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Counting Symbols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0～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79512" y="2131790"/>
            <a:ext cx="5142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 for the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3200" b="0" i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th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digit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</a:t>
            </a:r>
            <a:r>
              <a:rPr lang="en-US" altLang="zh-CN" sz="3200" b="0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Euclid" pitchFamily="18" charset="0"/>
                <a:ea typeface="黑体" pitchFamily="49" charset="-122"/>
                <a:cs typeface="Times New Roman" pitchFamily="18" charset="0"/>
              </a:rPr>
              <a:t>i</a:t>
            </a:r>
            <a:endParaRPr lang="en-US" altLang="zh-CN" sz="3200" b="0" i="1" baseline="30000" dirty="0">
              <a:effectLst>
                <a:outerShdw blurRad="38100" dist="38100" dir="2700000" algn="tl">
                  <a:srgbClr val="000000"/>
                </a:outerShdw>
              </a:effectLst>
              <a:latin typeface="Euclid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79512" y="3582888"/>
            <a:ext cx="889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Weighted Expansion (m integers, 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digits):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53280" y="253207"/>
            <a:ext cx="8839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Hexadecimal Number (Base 16)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379102" y="4446984"/>
            <a:ext cx="824746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83968" y="4446984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732240" y="4446984"/>
            <a:ext cx="57606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172400" y="4446984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91680" y="545509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228600"/>
            <a:ext cx="9036496" cy="6629400"/>
          </a:xfrm>
        </p:spPr>
        <p:txBody>
          <a:bodyPr/>
          <a:lstStyle/>
          <a:p>
            <a:pPr indent="0" eaLnBrk="1" hangingPunct="1">
              <a:buNone/>
              <a:defRPr/>
            </a:pPr>
            <a:r>
              <a:rPr lang="en-US" altLang="zh-CN" kern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How to write the weighted expansion of a hexadecimal number ?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e.g.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dirty="0" smtClean="0"/>
              <a:t>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(3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16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=3×16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＋6×16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=(934)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716016" y="2957602"/>
            <a:ext cx="57606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 Policy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Exam: 40%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 Performance: 60%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20" y="23054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Number Conversion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44016" y="2579594"/>
            <a:ext cx="6795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(1) 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Decimal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935608" y="3371508"/>
            <a:ext cx="83169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2 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906017" y="4523636"/>
            <a:ext cx="78424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2 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108520" y="916846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1.2.1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Between Binary and Decimal</a:t>
            </a:r>
            <a:endParaRPr lang="zh-CN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9" grpId="0" build="p" autoUpdateAnimBg="0"/>
      <p:bldP spid="102410" grpId="0" build="p" autoUpdateAnimBg="0"/>
      <p:bldP spid="1024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115616" y="620512"/>
            <a:ext cx="6782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.875)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.111)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954214" y="1761728"/>
            <a:ext cx="3473445" cy="3924524"/>
            <a:chOff x="3203848" y="1088652"/>
            <a:chExt cx="3473445" cy="3924524"/>
          </a:xfrm>
        </p:grpSpPr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584848" y="13165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3584848" y="16975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3584848" y="18499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3584848" y="22309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3584848" y="238330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3584848" y="27643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3584848" y="284050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3584848" y="32977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3584848" y="345010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3584848" y="39073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24" name="Rectangle 20"/>
            <p:cNvSpPr>
              <a:spLocks noChangeArrowheads="1"/>
            </p:cNvSpPr>
            <p:nvPr/>
          </p:nvSpPr>
          <p:spPr bwMode="auto">
            <a:xfrm>
              <a:off x="3661048" y="1154582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25</a:t>
              </a:r>
            </a:p>
          </p:txBody>
        </p:sp>
        <p:sp>
          <p:nvSpPr>
            <p:cNvPr id="200725" name="Rectangle 21"/>
            <p:cNvSpPr>
              <a:spLocks noChangeArrowheads="1"/>
            </p:cNvSpPr>
            <p:nvPr/>
          </p:nvSpPr>
          <p:spPr bwMode="auto">
            <a:xfrm>
              <a:off x="4645968" y="1088652"/>
              <a:ext cx="20313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Remainder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4804048" y="1611782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4804048" y="2145182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804048" y="2678582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4804048" y="3211982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4804048" y="3745382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3661048" y="1687982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3889648" y="2221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3889648" y="27547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3889648" y="3364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3889648" y="3821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3203848" y="1154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3203848" y="16879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8" name="Rectangle 34"/>
            <p:cNvSpPr>
              <a:spLocks noChangeArrowheads="1"/>
            </p:cNvSpPr>
            <p:nvPr/>
          </p:nvSpPr>
          <p:spPr bwMode="auto">
            <a:xfrm>
              <a:off x="3203848" y="22213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3203848" y="26785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3203848" y="32881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241035" y="4428401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4394374" y="230187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4374" y="4462116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1076266" y="6209928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797868" y="1088652"/>
            <a:ext cx="3848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5576" y="728612"/>
            <a:ext cx="3398687" cy="1798638"/>
            <a:chOff x="755576" y="728612"/>
            <a:chExt cx="3398687" cy="1798638"/>
          </a:xfrm>
        </p:grpSpPr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>
              <a:off x="755576" y="1271537"/>
              <a:ext cx="339868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× 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  2          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Integer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59768" y="728612"/>
              <a:ext cx="3371850" cy="1798638"/>
              <a:chOff x="759768" y="728612"/>
              <a:chExt cx="3371850" cy="1798638"/>
            </a:xfrm>
          </p:grpSpPr>
          <p:sp>
            <p:nvSpPr>
              <p:cNvPr id="200711" name="Line 7"/>
              <p:cNvSpPr>
                <a:spLocks noChangeShapeType="1"/>
              </p:cNvSpPr>
              <p:nvPr/>
            </p:nvSpPr>
            <p:spPr bwMode="auto">
              <a:xfrm>
                <a:off x="835968" y="1957337"/>
                <a:ext cx="144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41" name="Rectangle 37"/>
              <p:cNvSpPr>
                <a:spLocks noChangeArrowheads="1"/>
              </p:cNvSpPr>
              <p:nvPr/>
            </p:nvSpPr>
            <p:spPr bwMode="auto">
              <a:xfrm>
                <a:off x="759768" y="728612"/>
                <a:ext cx="12001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0.875</a:t>
                </a:r>
              </a:p>
            </p:txBody>
          </p:sp>
          <p:sp>
            <p:nvSpPr>
              <p:cNvPr id="200743" name="Rectangle 39"/>
              <p:cNvSpPr>
                <a:spLocks noChangeArrowheads="1"/>
              </p:cNvSpPr>
              <p:nvPr/>
            </p:nvSpPr>
            <p:spPr bwMode="auto">
              <a:xfrm>
                <a:off x="835968" y="1947812"/>
                <a:ext cx="32956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1.750    1 (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365250" y="80540"/>
            <a:ext cx="570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.875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＝(11001.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27584" y="2672828"/>
            <a:ext cx="3253234" cy="1731566"/>
            <a:chOff x="827584" y="2672828"/>
            <a:chExt cx="3253234" cy="1731566"/>
          </a:xfrm>
        </p:grpSpPr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835968" y="3799383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744" name="Rectangle 40"/>
            <p:cNvSpPr>
              <a:spLocks noChangeArrowheads="1"/>
            </p:cNvSpPr>
            <p:nvPr/>
          </p:nvSpPr>
          <p:spPr bwMode="auto">
            <a:xfrm>
              <a:off x="835968" y="3180258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  2</a:t>
              </a:r>
            </a:p>
          </p:txBody>
        </p:sp>
        <p:sp>
          <p:nvSpPr>
            <p:cNvPr id="200745" name="Rectangle 41"/>
            <p:cNvSpPr>
              <a:spLocks noChangeArrowheads="1"/>
            </p:cNvSpPr>
            <p:nvPr/>
          </p:nvSpPr>
          <p:spPr bwMode="auto">
            <a:xfrm>
              <a:off x="988368" y="3824956"/>
              <a:ext cx="30924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1.50    1 (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7584" y="2672828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.750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12168" y="4617044"/>
            <a:ext cx="3168650" cy="2205043"/>
            <a:chOff x="912168" y="4617044"/>
            <a:chExt cx="3168650" cy="2205043"/>
          </a:xfrm>
        </p:grpSpPr>
        <p:grpSp>
          <p:nvGrpSpPr>
            <p:cNvPr id="26" name="组合 25"/>
            <p:cNvGrpSpPr/>
            <p:nvPr/>
          </p:nvGrpSpPr>
          <p:grpSpPr>
            <a:xfrm>
              <a:off x="912168" y="4617044"/>
              <a:ext cx="3168650" cy="1620268"/>
              <a:chOff x="912168" y="4617044"/>
              <a:chExt cx="3168650" cy="1620268"/>
            </a:xfrm>
          </p:grpSpPr>
          <p:sp>
            <p:nvSpPr>
              <p:cNvPr id="200713" name="Line 9"/>
              <p:cNvSpPr>
                <a:spLocks noChangeShapeType="1"/>
              </p:cNvSpPr>
              <p:nvPr/>
            </p:nvSpPr>
            <p:spPr bwMode="auto">
              <a:xfrm>
                <a:off x="912168" y="5667399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746" name="Rectangle 42"/>
              <p:cNvSpPr>
                <a:spLocks noChangeArrowheads="1"/>
              </p:cNvSpPr>
              <p:nvPr/>
            </p:nvSpPr>
            <p:spPr bwMode="auto">
              <a:xfrm>
                <a:off x="988368" y="5124474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× 2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0747" name="Rectangle 43"/>
              <p:cNvSpPr>
                <a:spLocks noChangeArrowheads="1"/>
              </p:cNvSpPr>
              <p:nvPr/>
            </p:nvSpPr>
            <p:spPr bwMode="auto">
              <a:xfrm>
                <a:off x="988368" y="5657874"/>
                <a:ext cx="30924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1.0     1 (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-3</a:t>
                </a: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971600" y="4617044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r>
                  <a:rPr lang="zh-CN" altLang="en-US" sz="3200" b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.50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035477" y="6237312"/>
              <a:ext cx="80021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2483768" y="1988840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11760" y="5661248"/>
            <a:ext cx="720080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5544616" cy="1323439"/>
          </a:xfrm>
        </p:spPr>
        <p:txBody>
          <a:bodyPr/>
          <a:lstStyle/>
          <a:p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Decimal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109377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10110011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180815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=89  </a:t>
            </a:r>
            <a:r>
              <a:rPr lang="en-US" altLang="zh-CN" sz="3200" b="0" dirty="0" smtClean="0"/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7544" y="243782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=44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7544" y="300933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=22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7544" y="358083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7544" y="415233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7544" y="46524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7544" y="523718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544" y="565253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5977960" y="2951734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401896" y="5544022"/>
            <a:ext cx="1768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80" y="1943622"/>
            <a:ext cx="1654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42056" y="3239766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195736" y="1093776"/>
            <a:ext cx="1584176" cy="5847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8" grpId="0" animBg="1"/>
      <p:bldP spid="19" grpId="0" build="p" autoUpdateAnimBg="0"/>
      <p:bldP spid="20" grpId="0" build="p" autoUpdateAnimBg="0"/>
      <p:bldP spid="21" grpId="0" build="p" autoUpdateAnimBg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304800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Binary to 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467544" y="980728"/>
            <a:ext cx="813690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 </a:t>
            </a:r>
            <a:b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</a:br>
            <a:endParaRPr lang="en-US" altLang="zh-CN" sz="1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binary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67544" y="3186847"/>
            <a:ext cx="5926622" cy="19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altLang="zh-CN" sz="10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11.1)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uiExpand="1" build="p" autoUpdateAnimBg="0"/>
      <p:bldP spid="194568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5544616" cy="1323439"/>
          </a:xfrm>
        </p:spPr>
        <p:txBody>
          <a:bodyPr/>
          <a:lstStyle/>
          <a:p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04800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Conversion from Binary to 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6973" y="1052736"/>
            <a:ext cx="7021474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16+2+1=19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5192" y="2838686"/>
            <a:ext cx="8388835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32+2=34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32" y="4572511"/>
            <a:ext cx="9070112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01.00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4+1+1/8=5.125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28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Conversion of Binary, Octal and Hexadecimal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44016" y="1988840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Binary to Octal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10627" y="2973374"/>
            <a:ext cx="712566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(1 011 101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011 010 1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8" y="466765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radix point, put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bits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0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digits are inadequate to from a group.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  <p:bldP spid="106501" grpId="0" uiExpand="1" build="p" autoUpdateAnimBg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382806" y="1628800"/>
            <a:ext cx="442460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 eaLnBrk="1" hangingPunct="1"/>
            <a:endParaRPr lang="en-US" altLang="zh-CN" sz="1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(101 1101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0110 101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732240" y="1476537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39552" y="437962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radix point, put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bits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0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digits are inadequate to from a group.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395953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Binary to 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SPOC: online learning resource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https://www.icourse163.org/spoc/course/UESTC-1462160180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Password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DigitalLogic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0" y="2751137"/>
            <a:ext cx="7477850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260648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Octal to Binary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504" y="1660793"/>
            <a:ext cx="940834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=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(1 011 101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011 010 1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64305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each octal counting symbol with 3 bits.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260648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(4)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Hexadecimal to Binary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4356393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each hex counting symbol with 4 bits.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3455" y="1628800"/>
            <a:ext cx="442460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Example:</a:t>
            </a:r>
          </a:p>
          <a:p>
            <a:pPr eaLnBrk="1" hangingPunct="1"/>
            <a:endParaRPr lang="en-US" altLang="zh-CN" sz="1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(101 1101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0110 101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6516216" y="1476537"/>
            <a:ext cx="1984555" cy="1963293"/>
            <a:chOff x="-5072130" y="1857364"/>
            <a:chExt cx="2205061" cy="2007336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5544616" cy="1323439"/>
          </a:xfrm>
        </p:spPr>
        <p:txBody>
          <a:bodyPr/>
          <a:lstStyle/>
          <a:p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-27384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Binary to Octal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936" y="65425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100 011 001 110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4316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2498" y="281449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11 101 101 110 101 001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355651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2498" y="497473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10.101 100 101 1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2.5454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6512" y="35913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Binary to 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764704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1000 1100 1110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8CE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81449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1 1101 1011 1010 1001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1DBA9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158" y="4974731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10.1011 0010 11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2.B2C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6948264" y="836712"/>
            <a:ext cx="1984555" cy="1978603"/>
            <a:chOff x="-5072130" y="1841710"/>
            <a:chExt cx="2205061" cy="202299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41710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  <p:bldP spid="8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6431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Octal to Binary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7992" y="1340768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7992" y="3645024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2046.17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838" y="285728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Hexadecimal to Binary</a:t>
            </a:r>
            <a:endParaRPr lang="zh-CN" altLang="en-US" sz="3200" b="0" dirty="0">
              <a:solidFill>
                <a:srgbClr val="FFFF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5944" y="1628800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BEAD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1011 1110 1010 1101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573016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9F.46C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948264" y="1340768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Conversion of Decimal, Octal and Hexadecimal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6512" y="1844824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to Octal</a:t>
            </a:r>
            <a:endParaRPr lang="zh-CN" altLang="en-US" sz="32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2536" y="2795444"/>
            <a:ext cx="89279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1520" y="4019580"/>
            <a:ext cx="89289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3" grpId="0" build="p" autoUpdateAnimBg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6512" y="33265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to Hexadecimal</a:t>
            </a:r>
            <a:endParaRPr lang="zh-CN" altLang="en-US" sz="32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7972" y="1643316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Integer part: divided by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the remainder until the quotient is 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6956" y="3155484"/>
            <a:ext cx="90364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Fractional part: multiplied by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16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to get integers until the fractional part is 0 (or the required precision is reached).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33064" y="476672"/>
            <a:ext cx="9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Octal to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4483" y="1836113"/>
            <a:ext cx="91085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</a:t>
            </a:r>
          </a:p>
          <a:p>
            <a:pPr>
              <a:defRPr/>
            </a:pPr>
            <a:endParaRPr lang="en-US" altLang="zh-CN" sz="1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octal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 SPOC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account and register SPOC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38535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33064" y="476672"/>
            <a:ext cx="9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Hexadecimal to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4483" y="1836113"/>
            <a:ext cx="91085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How?</a:t>
            </a:r>
          </a:p>
          <a:p>
            <a:pPr>
              <a:defRPr/>
            </a:pPr>
            <a:endParaRPr lang="en-US" altLang="zh-CN" sz="1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Calculate the weighted expansion of the hex number.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68313" y="611977"/>
            <a:ext cx="6611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1: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(369)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=(561)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=(171)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46113" y="1844824"/>
            <a:ext cx="3738563" cy="2736304"/>
            <a:chOff x="646113" y="1268760"/>
            <a:chExt cx="3738563" cy="2736304"/>
          </a:xfrm>
        </p:grpSpPr>
        <p:grpSp>
          <p:nvGrpSpPr>
            <p:cNvPr id="220211" name="Group 51"/>
            <p:cNvGrpSpPr>
              <a:grpSpLocks/>
            </p:cNvGrpSpPr>
            <p:nvPr/>
          </p:nvGrpSpPr>
          <p:grpSpPr bwMode="auto">
            <a:xfrm>
              <a:off x="646113" y="1268760"/>
              <a:ext cx="3738563" cy="2222500"/>
              <a:chOff x="407" y="944"/>
              <a:chExt cx="2355" cy="1400"/>
            </a:xfrm>
          </p:grpSpPr>
          <p:sp>
            <p:nvSpPr>
              <p:cNvPr id="220165" name="Line 5"/>
              <p:cNvSpPr>
                <a:spLocks noChangeShapeType="1"/>
              </p:cNvSpPr>
              <p:nvPr/>
            </p:nvSpPr>
            <p:spPr bwMode="auto">
              <a:xfrm>
                <a:off x="647" y="107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6" name="Line 6"/>
              <p:cNvSpPr>
                <a:spLocks noChangeShapeType="1"/>
              </p:cNvSpPr>
              <p:nvPr/>
            </p:nvSpPr>
            <p:spPr bwMode="auto">
              <a:xfrm>
                <a:off x="647" y="131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7" name="Line 7"/>
              <p:cNvSpPr>
                <a:spLocks noChangeShapeType="1"/>
              </p:cNvSpPr>
              <p:nvPr/>
            </p:nvSpPr>
            <p:spPr bwMode="auto">
              <a:xfrm>
                <a:off x="647" y="140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8" name="Line 8"/>
              <p:cNvSpPr>
                <a:spLocks noChangeShapeType="1"/>
              </p:cNvSpPr>
              <p:nvPr/>
            </p:nvSpPr>
            <p:spPr bwMode="auto">
              <a:xfrm>
                <a:off x="647" y="164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69" name="Line 9"/>
              <p:cNvSpPr>
                <a:spLocks noChangeShapeType="1"/>
              </p:cNvSpPr>
              <p:nvPr/>
            </p:nvSpPr>
            <p:spPr bwMode="auto">
              <a:xfrm>
                <a:off x="647" y="174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70" name="Line 10"/>
              <p:cNvSpPr>
                <a:spLocks noChangeShapeType="1"/>
              </p:cNvSpPr>
              <p:nvPr/>
            </p:nvSpPr>
            <p:spPr bwMode="auto">
              <a:xfrm>
                <a:off x="647" y="1985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75" name="Rectangle 15"/>
              <p:cNvSpPr>
                <a:spLocks noChangeArrowheads="1"/>
              </p:cNvSpPr>
              <p:nvPr/>
            </p:nvSpPr>
            <p:spPr bwMode="auto">
              <a:xfrm>
                <a:off x="695" y="971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369</a:t>
                </a:r>
              </a:p>
            </p:txBody>
          </p:sp>
          <p:sp>
            <p:nvSpPr>
              <p:cNvPr id="220176" name="Rectangle 16"/>
              <p:cNvSpPr>
                <a:spLocks noChangeArrowheads="1"/>
              </p:cNvSpPr>
              <p:nvPr/>
            </p:nvSpPr>
            <p:spPr bwMode="auto">
              <a:xfrm>
                <a:off x="1511" y="944"/>
                <a:ext cx="125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49" charset="-122"/>
                    <a:cs typeface="Times New Roman" pitchFamily="18" charset="0"/>
                  </a:rPr>
                  <a:t>Remainder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0177" name="Rectangle 17"/>
              <p:cNvSpPr>
                <a:spLocks noChangeArrowheads="1"/>
              </p:cNvSpPr>
              <p:nvPr/>
            </p:nvSpPr>
            <p:spPr bwMode="auto">
              <a:xfrm>
                <a:off x="1429" y="1298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</a:t>
                </a: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78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6  a</a:t>
                </a:r>
                <a:r>
                  <a:rPr lang="en-US" altLang="zh-CN" sz="3200" b="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79" name="Rectangle 19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5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182" name="Rectangle 22"/>
              <p:cNvSpPr>
                <a:spLocks noChangeArrowheads="1"/>
              </p:cNvSpPr>
              <p:nvPr/>
            </p:nvSpPr>
            <p:spPr bwMode="auto">
              <a:xfrm>
                <a:off x="794" y="129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46</a:t>
                </a:r>
              </a:p>
            </p:txBody>
          </p:sp>
          <p:sp>
            <p:nvSpPr>
              <p:cNvPr id="220183" name="Rectangle 23"/>
              <p:cNvSpPr>
                <a:spLocks noChangeArrowheads="1"/>
              </p:cNvSpPr>
              <p:nvPr/>
            </p:nvSpPr>
            <p:spPr bwMode="auto">
              <a:xfrm>
                <a:off x="930" y="166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220184" name="Rectangle 24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22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20187" name="Rectangle 27"/>
              <p:cNvSpPr>
                <a:spLocks noChangeArrowheads="1"/>
              </p:cNvSpPr>
              <p:nvPr/>
            </p:nvSpPr>
            <p:spPr bwMode="auto">
              <a:xfrm>
                <a:off x="407" y="9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220188" name="Rectangle 28"/>
              <p:cNvSpPr>
                <a:spLocks noChangeArrowheads="1"/>
              </p:cNvSpPr>
              <p:nvPr/>
            </p:nvSpPr>
            <p:spPr bwMode="auto">
              <a:xfrm>
                <a:off x="407" y="130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220189" name="Rectangle 29"/>
              <p:cNvSpPr>
                <a:spLocks noChangeArrowheads="1"/>
              </p:cNvSpPr>
              <p:nvPr/>
            </p:nvSpPr>
            <p:spPr bwMode="auto">
              <a:xfrm>
                <a:off x="407" y="164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8</a:t>
                </a:r>
              </a:p>
            </p:txBody>
          </p:sp>
        </p:grp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718795" y="3420289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43439" y="1916262"/>
            <a:ext cx="3916363" cy="2664866"/>
            <a:chOff x="4643439" y="1340198"/>
            <a:chExt cx="3916363" cy="2664866"/>
          </a:xfrm>
        </p:grpSpPr>
        <p:grpSp>
          <p:nvGrpSpPr>
            <p:cNvPr id="220212" name="Group 52"/>
            <p:cNvGrpSpPr>
              <a:grpSpLocks/>
            </p:cNvGrpSpPr>
            <p:nvPr/>
          </p:nvGrpSpPr>
          <p:grpSpPr bwMode="auto">
            <a:xfrm>
              <a:off x="4643439" y="1340198"/>
              <a:ext cx="3916363" cy="2222500"/>
              <a:chOff x="2925" y="989"/>
              <a:chExt cx="2467" cy="1400"/>
            </a:xfrm>
          </p:grpSpPr>
          <p:sp>
            <p:nvSpPr>
              <p:cNvPr id="220192" name="Line 32"/>
              <p:cNvSpPr>
                <a:spLocks noChangeShapeType="1"/>
              </p:cNvSpPr>
              <p:nvPr/>
            </p:nvSpPr>
            <p:spPr bwMode="auto">
              <a:xfrm>
                <a:off x="3277" y="111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3" name="Line 33"/>
              <p:cNvSpPr>
                <a:spLocks noChangeShapeType="1"/>
              </p:cNvSpPr>
              <p:nvPr/>
            </p:nvSpPr>
            <p:spPr bwMode="auto">
              <a:xfrm>
                <a:off x="3277" y="135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4" name="Line 34"/>
              <p:cNvSpPr>
                <a:spLocks noChangeShapeType="1"/>
              </p:cNvSpPr>
              <p:nvPr/>
            </p:nvSpPr>
            <p:spPr bwMode="auto">
              <a:xfrm>
                <a:off x="3277" y="145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5" name="Line 35"/>
              <p:cNvSpPr>
                <a:spLocks noChangeShapeType="1"/>
              </p:cNvSpPr>
              <p:nvPr/>
            </p:nvSpPr>
            <p:spPr bwMode="auto">
              <a:xfrm>
                <a:off x="3277" y="169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6" name="Line 36"/>
              <p:cNvSpPr>
                <a:spLocks noChangeShapeType="1"/>
              </p:cNvSpPr>
              <p:nvPr/>
            </p:nvSpPr>
            <p:spPr bwMode="auto">
              <a:xfrm>
                <a:off x="3277" y="179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7" name="Line 37"/>
              <p:cNvSpPr>
                <a:spLocks noChangeShapeType="1"/>
              </p:cNvSpPr>
              <p:nvPr/>
            </p:nvSpPr>
            <p:spPr bwMode="auto">
              <a:xfrm>
                <a:off x="3277" y="203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198" name="Rectangle 38"/>
              <p:cNvSpPr>
                <a:spLocks noChangeArrowheads="1"/>
              </p:cNvSpPr>
              <p:nvPr/>
            </p:nvSpPr>
            <p:spPr bwMode="auto">
              <a:xfrm>
                <a:off x="3325" y="1016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369</a:t>
                </a:r>
              </a:p>
            </p:txBody>
          </p:sp>
          <p:sp>
            <p:nvSpPr>
              <p:cNvPr id="220199" name="Rectangle 39"/>
              <p:cNvSpPr>
                <a:spLocks noChangeArrowheads="1"/>
              </p:cNvSpPr>
              <p:nvPr/>
            </p:nvSpPr>
            <p:spPr bwMode="auto">
              <a:xfrm>
                <a:off x="4141" y="989"/>
                <a:ext cx="125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49" charset="-122"/>
                    <a:cs typeface="Times New Roman" pitchFamily="18" charset="0"/>
                  </a:rPr>
                  <a:t>Remainder</a:t>
                </a:r>
                <a:endPara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0200" name="Rectangle 40"/>
              <p:cNvSpPr>
                <a:spLocks noChangeArrowheads="1"/>
              </p:cNvSpPr>
              <p:nvPr/>
            </p:nvSpPr>
            <p:spPr bwMode="auto">
              <a:xfrm>
                <a:off x="4059" y="1343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</a:t>
                </a: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4059" y="1706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7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2" name="Rectangle 42"/>
              <p:cNvSpPr>
                <a:spLocks noChangeArrowheads="1"/>
              </p:cNvSpPr>
              <p:nvPr/>
            </p:nvSpPr>
            <p:spPr bwMode="auto">
              <a:xfrm>
                <a:off x="4059" y="2024"/>
                <a:ext cx="7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  a</a:t>
                </a:r>
                <a:r>
                  <a:rPr lang="en-US" altLang="zh-CN" sz="3200" b="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0203" name="Rectangle 43"/>
              <p:cNvSpPr>
                <a:spLocks noChangeArrowheads="1"/>
              </p:cNvSpPr>
              <p:nvPr/>
            </p:nvSpPr>
            <p:spPr bwMode="auto">
              <a:xfrm>
                <a:off x="3424" y="1343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23</a:t>
                </a:r>
              </a:p>
            </p:txBody>
          </p:sp>
          <p:sp>
            <p:nvSpPr>
              <p:cNvPr id="220204" name="Rectangle 44"/>
              <p:cNvSpPr>
                <a:spLocks noChangeArrowheads="1"/>
              </p:cNvSpPr>
              <p:nvPr/>
            </p:nvSpPr>
            <p:spPr bwMode="auto">
              <a:xfrm>
                <a:off x="3560" y="170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220205" name="Rectangle 45"/>
              <p:cNvSpPr>
                <a:spLocks noChangeArrowheads="1"/>
              </p:cNvSpPr>
              <p:nvPr/>
            </p:nvSpPr>
            <p:spPr bwMode="auto">
              <a:xfrm>
                <a:off x="3560" y="2024"/>
                <a:ext cx="22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20206" name="Rectangle 46"/>
              <p:cNvSpPr>
                <a:spLocks noChangeArrowheads="1"/>
              </p:cNvSpPr>
              <p:nvPr/>
            </p:nvSpPr>
            <p:spPr bwMode="auto">
              <a:xfrm>
                <a:off x="2925" y="102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  <p:sp>
            <p:nvSpPr>
              <p:cNvPr id="220207" name="Rectangle 47"/>
              <p:cNvSpPr>
                <a:spLocks noChangeArrowheads="1"/>
              </p:cNvSpPr>
              <p:nvPr/>
            </p:nvSpPr>
            <p:spPr bwMode="auto">
              <a:xfrm>
                <a:off x="2925" y="134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  <p:sp>
            <p:nvSpPr>
              <p:cNvPr id="220208" name="Rectangle 48"/>
              <p:cNvSpPr>
                <a:spLocks noChangeArrowheads="1"/>
              </p:cNvSpPr>
              <p:nvPr/>
            </p:nvSpPr>
            <p:spPr bwMode="auto">
              <a:xfrm>
                <a:off x="2925" y="170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16</a:t>
                </a:r>
              </a:p>
            </p:txBody>
          </p:sp>
        </p:grp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932040" y="3420289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Quotient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2179407" y="2476567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195736" y="3573016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347969" y="3068960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372200" y="2525554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72200" y="3645024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40762" y="3108310"/>
            <a:ext cx="608722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323318" y="597604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675905" y="594505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68313" y="3068960"/>
            <a:ext cx="5243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3: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171)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95288" y="4082410"/>
            <a:ext cx="856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+7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=1×256+7×16+1=(369)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467544" y="590376"/>
            <a:ext cx="5107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 2: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(561)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67544" y="1625426"/>
            <a:ext cx="754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+1×8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=5×64+6×8+1=(369)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139952" y="590376"/>
            <a:ext cx="66959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275499" y="3111989"/>
            <a:ext cx="66959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6" grpId="0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5544616" cy="1323439"/>
          </a:xfrm>
        </p:spPr>
        <p:txBody>
          <a:bodyPr/>
          <a:lstStyle/>
          <a:p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06259" y="285728"/>
            <a:ext cx="7983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Hexadecimal to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292700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1CE8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+8×16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75059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F1A3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+10×16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61859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948264" y="3933056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467961"/>
            <a:ext cx="670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Octal to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1662363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436.5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+6×8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+5×8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286.625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723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=58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=7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434442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14282" y="620688"/>
            <a:ext cx="670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to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Octal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上箭头 20"/>
          <p:cNvSpPr/>
          <p:nvPr/>
        </p:nvSpPr>
        <p:spPr bwMode="auto">
          <a:xfrm>
            <a:off x="5724128" y="2492896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48064" y="4941168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004048" y="1836113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588224" y="2780928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989896" y="1894992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08520" y="116632"/>
            <a:ext cx="7983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b="0" dirty="0" smtClean="0">
                <a:solidFill>
                  <a:srgbClr val="FFFF00"/>
                </a:solidFill>
                <a:ea typeface="黑体" pitchFamily="49" charset="-122"/>
                <a:cs typeface="Times New Roman" pitchFamily="18" charset="0"/>
              </a:rPr>
              <a:t>Conversion from Decimal to </a:t>
            </a:r>
            <a:r>
              <a:rPr lang="en-US" altLang="zh-CN" sz="3200" b="0" dirty="0" smtClean="0">
                <a:solidFill>
                  <a:srgbClr val="FFFF00"/>
                </a:solidFill>
                <a:cs typeface="Times New Roman" pitchFamily="18" charset="0"/>
              </a:rPr>
              <a:t>Hexadecimal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02765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22649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=213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999042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5720" y="478486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34078" y="601257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3707904" y="5394146"/>
            <a:ext cx="3" cy="7200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811632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上箭头 19"/>
          <p:cNvSpPr/>
          <p:nvPr/>
        </p:nvSpPr>
        <p:spPr bwMode="auto">
          <a:xfrm>
            <a:off x="5364088" y="3005341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63044" y="5453613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60833" y="2348558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228184" y="345190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84430" y="2721138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2200945" y="1065542"/>
            <a:ext cx="608722" cy="5040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4" grpId="0" build="p" autoUpdateAnimBg="0"/>
      <p:bldP spid="20" grpId="0" animBg="1"/>
      <p:bldP spid="21" grpId="0" build="p" autoUpdateAnimBg="0"/>
      <p:bldP spid="22" grpId="0" build="p" autoUpdateAnimBg="0"/>
      <p:bldP spid="24" grpId="0" build="p" autoUpdateAnimBg="0"/>
      <p:bldP spid="25" grpId="0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492896"/>
            <a:ext cx="2808312" cy="1368152"/>
          </a:xfrm>
        </p:spPr>
        <p:txBody>
          <a:bodyPr/>
          <a:lstStyle/>
          <a:p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856" y="18864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02915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10 111 011 001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2731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42088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101 1101 1001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5D9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819349"/>
            <a:ext cx="857256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=1024+256+128+64+16+8+1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1497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252971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71538" y="299844"/>
            <a:ext cx="590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3914"/>
            <a:ext cx="8517589" cy="4178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0768"/>
            <a:ext cx="387366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02915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348880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=0010 1001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=29C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431179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+2×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512+2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×64+3×8+4×1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668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324409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343518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3856" y="26064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908720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31043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1 100 000 011 011 110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140336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431179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4096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×16+14×1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49374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180393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199502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3856" y="11663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920" y="106951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920" y="258298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=54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9920" y="314121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=27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9920" y="371272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9920" y="428422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19920" y="485572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=3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920" y="5427232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19920" y="594056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320052" y="30193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上箭头 19"/>
          <p:cNvSpPr/>
          <p:nvPr/>
        </p:nvSpPr>
        <p:spPr bwMode="auto">
          <a:xfrm>
            <a:off x="5686320" y="3289222"/>
            <a:ext cx="500066" cy="244827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110256" y="5881510"/>
            <a:ext cx="1768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966240" y="2497134"/>
            <a:ext cx="1654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550416" y="381650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16421" y="27742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7968" y="2086337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48478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85746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441570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498720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85852" y="573190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5724128" y="3780329"/>
            <a:ext cx="500066" cy="1728192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076056" y="5580529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004048" y="2907522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588224" y="3866853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1520" y="53996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9752" y="3060249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3" grpId="0" build="p" autoUpdateAnimBg="0"/>
      <p:bldP spid="16" grpId="0" animBg="1"/>
      <p:bldP spid="17" grpId="0" build="p" autoUpdateAnimBg="0"/>
      <p:bldP spid="18" grpId="0" build="p" autoUpdateAnimBg="0"/>
      <p:bldP spid="19" grpId="0" build="p" autoUpdateAnimBg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62880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85746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503134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25026" y="384419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 flipV="1">
            <a:off x="3571868" y="4214657"/>
            <a:ext cx="654421" cy="7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396417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852" y="645198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上箭头 20"/>
          <p:cNvSpPr/>
          <p:nvPr/>
        </p:nvSpPr>
        <p:spPr bwMode="auto">
          <a:xfrm>
            <a:off x="5940152" y="3852337"/>
            <a:ext cx="500066" cy="1800200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64088" y="5652537"/>
            <a:ext cx="208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 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220072" y="3051538"/>
            <a:ext cx="197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digit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804248" y="3924345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When quotient is 0, stop!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54229" y="57597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Quiz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84430" y="3132257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Remainder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 build="p" autoUpdateAnimBg="0"/>
      <p:bldP spid="14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016" y="538336"/>
            <a:ext cx="9324528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 Binary Number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066800" y="2050504"/>
            <a:ext cx="7848600" cy="4114800"/>
          </a:xfrm>
        </p:spPr>
        <p:txBody>
          <a:bodyPr/>
          <a:lstStyle/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Signed-Magnitude</a:t>
            </a:r>
          </a:p>
          <a:p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Complement</a:t>
            </a:r>
          </a:p>
          <a:p>
            <a:endParaRPr lang="en-US" altLang="zh-CN" sz="4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Two’s Complement</a:t>
            </a:r>
            <a:endParaRPr lang="zh-CN" altLang="en-US" sz="4000" dirty="0" smtClean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0344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Signed-Magnitude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912016" y="1598712"/>
            <a:ext cx="76000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958311" y="2526105"/>
            <a:ext cx="74117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－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5497" y="3470920"/>
            <a:ext cx="89289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Signed-Magnitude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2009" y="4944070"/>
            <a:ext cx="90719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(2)The Signed-Magnitude of the negative number is to</a:t>
            </a:r>
          </a:p>
          <a:p>
            <a:pPr marL="514350" indent="-514350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    put a ‘1’in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8" grpId="0"/>
      <p:bldP spid="20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6416"/>
            <a:ext cx="853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Complement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683568" y="1412776"/>
            <a:ext cx="775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X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＝＋1001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1001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29863" y="2340169"/>
            <a:ext cx="7756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X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＝－1001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0110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5497" y="3284984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36511" y="4872062"/>
            <a:ext cx="96490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AutoNum type="arabicParenBoth" startAt="2"/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 of the negative number is to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put a ‘1’in leftmost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direction, and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reverse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‘0’ and ‘1’.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323528" y="2780456"/>
            <a:ext cx="84249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Calculate 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 of 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- 1101100.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58888" y="4001690"/>
            <a:ext cx="6553200" cy="1570038"/>
            <a:chOff x="793" y="1434"/>
            <a:chExt cx="4128" cy="989"/>
          </a:xfrm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793" y="1434"/>
              <a:ext cx="412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11111111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  1101100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10010011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884" y="211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5288" y="5729882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10010011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401290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named 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complement?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21370"/>
            <a:ext cx="921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complement: </a:t>
            </a:r>
          </a:p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absolute value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negative number from all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of “1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(111…111).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4" grpId="0"/>
      <p:bldP spid="9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468312" y="908720"/>
            <a:ext cx="94322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 of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101010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4711" name="Group 23"/>
          <p:cNvGrpSpPr>
            <a:grpSpLocks/>
          </p:cNvGrpSpPr>
          <p:nvPr/>
        </p:nvGrpSpPr>
        <p:grpSpPr bwMode="auto">
          <a:xfrm>
            <a:off x="3059832" y="3140968"/>
            <a:ext cx="2519362" cy="1570038"/>
            <a:chOff x="385" y="2115"/>
            <a:chExt cx="1587" cy="989"/>
          </a:xfrm>
        </p:grpSpPr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385" y="2115"/>
              <a:ext cx="158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111111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Char char="-"/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101010 </a:t>
              </a:r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431" y="2795"/>
              <a:ext cx="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this course you will study: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is the computer working?</a:t>
            </a:r>
          </a:p>
          <a:p>
            <a:endParaRPr lang="en-US" altLang="zh-C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course is all about numbers, functions and logic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554420" y="911622"/>
            <a:ext cx="79029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Example: 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Ones’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Complement of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0.101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1.010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2915816" y="3356992"/>
            <a:ext cx="2735262" cy="1570038"/>
            <a:chOff x="295" y="2387"/>
            <a:chExt cx="1723" cy="989"/>
          </a:xfrm>
        </p:grpSpPr>
        <p:sp>
          <p:nvSpPr>
            <p:cNvPr id="249867" name="Rectangle 11"/>
            <p:cNvSpPr>
              <a:spLocks noChangeArrowheads="1"/>
            </p:cNvSpPr>
            <p:nvPr/>
          </p:nvSpPr>
          <p:spPr bwMode="auto">
            <a:xfrm>
              <a:off x="340" y="2387"/>
              <a:ext cx="167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1.111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Char char="-"/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0.101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</a:t>
              </a:r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295" y="306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uiExpand="1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4948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Two’s Complement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611560" y="1571308"/>
            <a:ext cx="8324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Positive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  X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57855" y="2498701"/>
            <a:ext cx="8279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Negative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number: X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-36511" y="3443516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arenBoth"/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the positive number is itself. Just put a ‘0’in leftmost direction.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95644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AutoNum type="arabicParenBoth" startAt="2"/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the negative number is to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put a ‘1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’ in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leftmost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direction,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reverse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‘0’ and ‘1’, and add ‘1’ to the tail.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395536" y="2916233"/>
            <a:ext cx="8036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95953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named the two’s complement?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1116033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two’s complement:</a:t>
            </a:r>
          </a:p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absolute value from 1 with all bits of “0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(1000…000=2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28299" y="4347682"/>
            <a:ext cx="2103333" cy="1745614"/>
            <a:chOff x="1676579" y="3714087"/>
            <a:chExt cx="2103333" cy="1745614"/>
          </a:xfrm>
        </p:grpSpPr>
        <p:sp>
          <p:nvSpPr>
            <p:cNvPr id="14" name="矩形 13"/>
            <p:cNvSpPr/>
            <p:nvPr/>
          </p:nvSpPr>
          <p:spPr>
            <a:xfrm>
              <a:off x="2051720" y="3714087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1000000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76579" y="4218143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 10101</a:t>
              </a:r>
              <a:endParaRPr lang="zh-CN" altLang="en-US" sz="3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92042" y="4874926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101011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63787" y="4802918"/>
              <a:ext cx="2016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71600" y="3783274"/>
            <a:ext cx="4598238" cy="653838"/>
            <a:chOff x="971600" y="3495242"/>
            <a:chExt cx="4598238" cy="653838"/>
          </a:xfrm>
        </p:grpSpPr>
        <p:sp>
          <p:nvSpPr>
            <p:cNvPr id="2" name="矩形 1"/>
            <p:cNvSpPr/>
            <p:nvPr/>
          </p:nvSpPr>
          <p:spPr>
            <a:xfrm>
              <a:off x="4299490" y="3495242"/>
              <a:ext cx="1270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11111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71600" y="3564305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borrow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9" grpId="0" uiExpand="1" build="p" autoUpdateAnimBg="0"/>
      <p:bldP spid="1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57200" y="620688"/>
            <a:ext cx="85521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The Two’s Complement of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is: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－0.1010＝1.0110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82742" y="3214719"/>
            <a:ext cx="2031325" cy="2096943"/>
            <a:chOff x="2195736" y="2636912"/>
            <a:chExt cx="2031325" cy="2096943"/>
          </a:xfrm>
        </p:grpSpPr>
        <p:sp>
          <p:nvSpPr>
            <p:cNvPr id="12" name="矩形 11"/>
            <p:cNvSpPr/>
            <p:nvPr/>
          </p:nvSpPr>
          <p:spPr>
            <a:xfrm>
              <a:off x="2586598" y="2636912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.0000</a:t>
              </a:r>
              <a:endParaRPr lang="zh-CN" altLang="en-US" sz="3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95736" y="3284984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0.1010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96188" y="4149080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1.0110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195736" y="4005064"/>
              <a:ext cx="2016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5890" y="2343114"/>
            <a:ext cx="4341028" cy="653838"/>
            <a:chOff x="971600" y="3495242"/>
            <a:chExt cx="4341028" cy="653838"/>
          </a:xfrm>
        </p:grpSpPr>
        <p:sp>
          <p:nvSpPr>
            <p:cNvPr id="11" name="矩形 10"/>
            <p:cNvSpPr/>
            <p:nvPr/>
          </p:nvSpPr>
          <p:spPr>
            <a:xfrm>
              <a:off x="4337168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1 11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71600" y="3564305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borrow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uiExpand="1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" y="-33774"/>
            <a:ext cx="9107488" cy="1446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Addition and Subtraction of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 Binary Numbers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21873" name="Group 17"/>
          <p:cNvGrpSpPr>
            <a:grpSpLocks/>
          </p:cNvGrpSpPr>
          <p:nvPr/>
        </p:nvGrpSpPr>
        <p:grpSpPr bwMode="auto">
          <a:xfrm>
            <a:off x="454024" y="5171330"/>
            <a:ext cx="1905000" cy="1570038"/>
            <a:chOff x="240" y="2634"/>
            <a:chExt cx="1200" cy="989"/>
          </a:xfrm>
        </p:grpSpPr>
        <p:sp>
          <p:nvSpPr>
            <p:cNvPr id="121860" name="Line 4"/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80" y="325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0.1000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40" y="292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－0.0011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480" y="263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0.1011</a:t>
              </a:r>
            </a:p>
          </p:txBody>
        </p:sp>
      </p:grp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468560" y="2628201"/>
            <a:ext cx="5769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73024" y="2018601"/>
            <a:ext cx="8026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＝－0.0011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＝＋0.1011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3562732" y="6065167"/>
            <a:ext cx="3725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552" y="1442537"/>
            <a:ext cx="8425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1. Addition and Subtraction of Signed-Magnitude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2536" y="4058815"/>
            <a:ext cx="89194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=－0.0011＋0.1011</a:t>
            </a:r>
          </a:p>
          <a:p>
            <a:pPr marL="514350" indent="-514350"/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Subtract the absolute value, and the result is positive.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24544" y="3429000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 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 build="p" autoUpdateAnimBg="0"/>
      <p:bldP spid="121870" grpId="0" build="p" autoUpdateAnimBg="0"/>
      <p:bldP spid="121875" grpId="0" build="p" autoUpdateAnimBg="0"/>
      <p:bldP spid="17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710045" y="5292497"/>
            <a:ext cx="38619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SM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1752600" y="2854498"/>
            <a:ext cx="1905000" cy="1798638"/>
            <a:chOff x="1104" y="1146"/>
            <a:chExt cx="1200" cy="1133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344" y="191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104" y="1530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＋0.1011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344" y="114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0.0011</a:t>
              </a:r>
            </a:p>
          </p:txBody>
        </p:sp>
      </p:grp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425450" y="304800"/>
            <a:ext cx="6545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＝[－0.0011]－[0.1011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82505"/>
            <a:ext cx="9774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the absolute value, and the result is negative.</a:t>
            </a:r>
            <a:endParaRPr lang="zh-CN" altLang="en-US" sz="3200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123728" y="972017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－[0.0011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 0.1011]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utoUpdateAnimBg="0"/>
      <p:bldP spid="122895" grpId="0"/>
      <p:bldP spid="12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04800" y="1143000"/>
            <a:ext cx="5288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323528" y="2057400"/>
            <a:ext cx="57679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290513"/>
            <a:ext cx="86545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2. Addition and Subtraction of One’s Complement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378904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bit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carry should be added to the lowest bit of the sum result, named as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end-around carry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 autoUpdateAnimBg="0"/>
      <p:bldP spid="137223" grpId="0" build="p" autoUpdateAnimBg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52400" y="304800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e.g. 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＝0.1100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28600" y="1219200"/>
            <a:ext cx="7292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3132284"/>
            <a:ext cx="8855078" cy="1766889"/>
            <a:chOff x="0" y="1344"/>
            <a:chExt cx="5578" cy="1113"/>
          </a:xfrm>
        </p:grpSpPr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44" y="1344"/>
              <a:ext cx="5434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baseline="-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r>
                <a:rPr lang="zh-CN" altLang="en-US" sz="3200" b="0" baseline="-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baseline="-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 b="0" baseline="-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   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1100＋0.0010＝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en-US" altLang="zh-CN" sz="3200" b="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  <a:cs typeface="Times New Roman" pitchFamily="18" charset="0"/>
                </a:rPr>
                <a:t>OC</a:t>
              </a:r>
              <a:endPara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defRPr/>
              </a:pP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0" y="1872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99691" y="4323109"/>
            <a:ext cx="2016125" cy="1554163"/>
            <a:chOff x="295" y="2478"/>
            <a:chExt cx="1270" cy="979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340" y="2478"/>
              <a:ext cx="115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0.1100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0.1110</a:t>
              </a: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295" y="3158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61226" y="2378893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81266" y="3659907"/>
            <a:ext cx="2286000" cy="2865437"/>
            <a:chOff x="1248" y="1440"/>
            <a:chExt cx="1440" cy="1805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1248" y="2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248" y="212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488" y="25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1488" y="269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0.1100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392" y="173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+ 1.1101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296" y="21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[1]0.1001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680" y="28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0.1010</a:t>
              </a: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492356" y="1571308"/>
            <a:ext cx="3672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 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.1100＋1.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10.1001 </a:t>
            </a: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[0.1010]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1404124" y="923782"/>
            <a:ext cx="59041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OC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296416" y="247854"/>
            <a:ext cx="60933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＝0.1100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26054" y="5172645"/>
            <a:ext cx="3272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End-Around Carry</a:t>
            </a:r>
            <a:endParaRPr lang="zh-CN" altLang="en-US" sz="3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49590" y="2564904"/>
            <a:ext cx="2740569" cy="1175721"/>
            <a:chOff x="3239019" y="2965852"/>
            <a:chExt cx="2740569" cy="1175721"/>
          </a:xfrm>
        </p:grpSpPr>
        <p:sp>
          <p:nvSpPr>
            <p:cNvPr id="21" name="矩形 20"/>
            <p:cNvSpPr/>
            <p:nvPr/>
          </p:nvSpPr>
          <p:spPr>
            <a:xfrm>
              <a:off x="4072203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11 1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9019" y="2965852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carry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290513"/>
            <a:ext cx="868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3. Addition and Subtraction of Two’s Complement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04800" y="1143000"/>
            <a:ext cx="51507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04800" y="2057400"/>
            <a:ext cx="56300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[－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3573016"/>
            <a:ext cx="84249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Two's Complement of each number, and do addition.</a:t>
            </a:r>
          </a:p>
          <a:p>
            <a:pPr>
              <a:spcBef>
                <a:spcPts val="1200"/>
              </a:spcBef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the carry on the sign bit.</a:t>
            </a:r>
            <a:endParaRPr lang="en-US" altLang="zh-CN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build="p" autoUpdateAnimBg="0"/>
      <p:bldP spid="123911" grpId="0" build="p" autoUpdateAnimBg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75924" y="2863219"/>
            <a:ext cx="4612589" cy="1994197"/>
            <a:chOff x="1675924" y="2863219"/>
            <a:chExt cx="4612589" cy="1994197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2843808" y="2863219"/>
              <a:ext cx="864096" cy="55314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2904137" y="3574807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2</a:t>
              </a:r>
              <a:r>
                <a:rPr lang="en-US" altLang="zh-CN" sz="3200" b="0" baseline="30000" dirty="0" smtClean="0"/>
                <a:t>nd</a:t>
              </a:r>
              <a:r>
                <a:rPr lang="en-US" altLang="zh-CN" sz="3200" b="0" dirty="0" smtClean="0"/>
                <a:t> </a:t>
              </a:r>
              <a:r>
                <a:rPr lang="en-US" altLang="zh-CN" sz="3200" b="0" dirty="0"/>
                <a:t>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Logic Functions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483768" y="3416676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1776424" y="2976689"/>
              <a:ext cx="585003" cy="786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354528" y="4791160"/>
            <a:ext cx="4681968" cy="1950208"/>
            <a:chOff x="4354528" y="4791160"/>
            <a:chExt cx="4681968" cy="1950208"/>
          </a:xfrm>
        </p:grpSpPr>
        <p:sp>
          <p:nvSpPr>
            <p:cNvPr id="17" name="矩形 16"/>
            <p:cNvSpPr/>
            <p:nvPr/>
          </p:nvSpPr>
          <p:spPr>
            <a:xfrm>
              <a:off x="5652120" y="5458759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3</a:t>
              </a:r>
              <a:r>
                <a:rPr lang="en-US" altLang="zh-CN" sz="3200" b="0" baseline="30000" dirty="0" smtClean="0"/>
                <a:t>rd</a:t>
              </a:r>
              <a:r>
                <a:rPr lang="en-US" altLang="zh-CN" sz="3200" b="0" dirty="0" smtClean="0"/>
                <a:t> </a:t>
              </a:r>
              <a:r>
                <a:rPr lang="en-US" altLang="zh-CN" sz="3200" b="0" dirty="0"/>
                <a:t>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Logic Circuits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69190" y="5300628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5169190" y="4791160"/>
              <a:ext cx="965860" cy="58205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4455028" y="4970612"/>
              <a:ext cx="585003" cy="786004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16662" y="1469739"/>
            <a:ext cx="4353645" cy="1440740"/>
            <a:chOff x="416662" y="1469739"/>
            <a:chExt cx="4353645" cy="1440740"/>
          </a:xfrm>
        </p:grpSpPr>
        <p:sp>
          <p:nvSpPr>
            <p:cNvPr id="4" name="矩形 3"/>
            <p:cNvSpPr/>
            <p:nvPr/>
          </p:nvSpPr>
          <p:spPr>
            <a:xfrm>
              <a:off x="837031" y="1627870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</a:t>
              </a:r>
              <a:r>
                <a:rPr lang="en-US" altLang="zh-CN" sz="3200" b="0" baseline="30000" dirty="0"/>
                <a:t>st</a:t>
              </a:r>
              <a:r>
                <a:rPr lang="en-US" altLang="zh-CN" sz="3200" b="0" dirty="0"/>
                <a:t> 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Number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Systems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16662" y="1469739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511" y="1488735"/>
              <a:ext cx="921796" cy="105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8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52400" y="404664"/>
            <a:ext cx="8026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e.g.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＝－0.1100 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=－0.0010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533400" y="1084784"/>
            <a:ext cx="671850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Calculate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and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baseline="-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507664" y="2179420"/>
            <a:ext cx="85217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en-US" altLang="zh-CN" sz="3200" b="0" baseline="-30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＋1.1110＝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1.0010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755650" y="4758457"/>
            <a:ext cx="3203575" cy="1766887"/>
            <a:chOff x="295" y="2296"/>
            <a:chExt cx="2018" cy="1113"/>
          </a:xfrm>
        </p:grpSpPr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295" y="2296"/>
              <a:ext cx="2018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1.0100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+ 1.1110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]1.0010     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295" y="3067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552" y="1660848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Solution 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9263" y="3765447"/>
            <a:ext cx="2740569" cy="1175721"/>
            <a:chOff x="3239019" y="2965852"/>
            <a:chExt cx="2740569" cy="1175721"/>
          </a:xfrm>
        </p:grpSpPr>
        <p:sp>
          <p:nvSpPr>
            <p:cNvPr id="15" name="矩形 14"/>
            <p:cNvSpPr/>
            <p:nvPr/>
          </p:nvSpPr>
          <p:spPr>
            <a:xfrm>
              <a:off x="4072203" y="3495242"/>
              <a:ext cx="9754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11 1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39019" y="2965852"/>
              <a:ext cx="2740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carry bits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3850" y="1916832"/>
            <a:ext cx="83951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r>
              <a:rPr lang="zh-CN" altLang="en-US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[－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en-US" altLang="zh-CN" sz="3200" b="0" baseline="-30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＋0.0010＝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1.0110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TC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827683" y="4035078"/>
            <a:ext cx="2016125" cy="1554162"/>
            <a:chOff x="295" y="1117"/>
            <a:chExt cx="1270" cy="979"/>
          </a:xfrm>
        </p:grpSpPr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95" y="1117"/>
              <a:ext cx="1201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1.0110</a:t>
              </a: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295" y="1752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0" y="539969"/>
            <a:ext cx="80489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＝－0.1100         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=－0.0010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50825" y="242093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X1+X2]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en-US" altLang="zh-CN" sz="3200" b="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？？？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0" y="836613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Example 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X1＝+15          X2=-5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-781200" y="118373"/>
            <a:ext cx="9313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lang="en-US" altLang="zh-CN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Addition in Two’s Complement</a:t>
            </a:r>
            <a:endParaRPr lang="zh-CN" altLang="zh-CN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8023" y="1556792"/>
            <a:ext cx="82804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Example 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X1＝+0111        X2=+0011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-28575" y="31416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111111</a:t>
            </a:r>
          </a:p>
        </p:txBody>
      </p: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111125" y="3649663"/>
            <a:ext cx="3308350" cy="1658937"/>
            <a:chOff x="249" y="1750"/>
            <a:chExt cx="2084" cy="1045"/>
          </a:xfrm>
        </p:grpSpPr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425" y="175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89" y="202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+11111011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425" y="243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>
              <a:off x="249" y="2430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3492500" y="321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grpSp>
        <p:nvGrpSpPr>
          <p:cNvPr id="274451" name="Group 19"/>
          <p:cNvGrpSpPr>
            <a:grpSpLocks/>
          </p:cNvGrpSpPr>
          <p:nvPr/>
        </p:nvGrpSpPr>
        <p:grpSpPr bwMode="auto">
          <a:xfrm>
            <a:off x="3635375" y="3644900"/>
            <a:ext cx="2495550" cy="1655763"/>
            <a:chOff x="2397" y="664"/>
            <a:chExt cx="1572" cy="1043"/>
          </a:xfrm>
        </p:grpSpPr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2570" y="66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2443" y="93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+0011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2573" y="134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-6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>
              <a:off x="2397" y="134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6516688" y="32131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6461125" y="3649663"/>
            <a:ext cx="2682875" cy="1658937"/>
            <a:chOff x="3667" y="2614"/>
            <a:chExt cx="1690" cy="1045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3840" y="261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713" y="28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0" name="Rectangle 28"/>
            <p:cNvSpPr>
              <a:spLocks noChangeArrowheads="1"/>
            </p:cNvSpPr>
            <p:nvPr/>
          </p:nvSpPr>
          <p:spPr bwMode="auto">
            <a:xfrm>
              <a:off x="3833" y="329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1" name="Line 29"/>
            <p:cNvSpPr>
              <a:spLocks noChangeShapeType="1"/>
            </p:cNvSpPr>
            <p:nvPr/>
          </p:nvSpPr>
          <p:spPr bwMode="auto">
            <a:xfrm>
              <a:off x="3667" y="329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395288" y="5518150"/>
            <a:ext cx="842168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Overflow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: the higher two carry bits are different.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Solution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: Add one more bit in Two’s Complement.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86512" y="3143248"/>
            <a:ext cx="2714644" cy="2214578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5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2" grpId="0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88640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&amp; Division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68760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shifted addition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Division: shifted subtraction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8252" y="289587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143000" y="339993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10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63737" y="406542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230208" y="3984707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9624" y="457478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217706" y="5200132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5629" y="5272140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44208" y="2815157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6228184" y="2815157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6228184" y="2815157"/>
            <a:ext cx="0" cy="5847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5868144" y="33999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5148064" y="281515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49392" y="217579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8635" y="339993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6228184" y="4065426"/>
            <a:ext cx="165608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2430" y="418624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15039" y="469933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6804298" y="5344147"/>
            <a:ext cx="1079972" cy="433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18454" y="54365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6360" y="6067859"/>
            <a:ext cx="2221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×10=110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38767" y="6084585"/>
            <a:ext cx="2221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" panose="02020503060505020303" pitchFamily="18" charset="0"/>
                <a:cs typeface="Times New Roman" panose="02020603050405020304" pitchFamily="18" charset="0"/>
              </a:rPr>
              <a:t>÷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10=11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512" y="332656"/>
            <a:ext cx="85632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Numerical Codes</a:t>
            </a:r>
            <a:endParaRPr lang="zh-CN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04" y="2204864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197296" y="338708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kumimoji="1" lang="en-US" altLang="zh-C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Gray Code</a:t>
            </a:r>
            <a:endParaRPr kumimoji="1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 bwMode="auto">
          <a:xfrm>
            <a:off x="197296" y="453920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kumimoji="1" lang="en-US" altLang="zh-C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Parity Code</a:t>
            </a:r>
            <a:endParaRPr kumimoji="1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96999" y="831374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Coded Decimal (BCD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1007437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801292" y="1407438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042642" y="1407438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689403" y="1335430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47664" y="478499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47664" y="52421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47664" y="56993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47664" y="61565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96999" y="831374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Coded Decimal (BCD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07437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801292" y="1407438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042642" y="1407438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689403" y="1335430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47664" y="478499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47664" y="52421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47664" y="56993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47664" y="61565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2811150" y="1495775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541015" y="831374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Coded Decimal (BCD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51453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945308" y="1407438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186658" y="1407438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833419" y="1335430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91680" y="478499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91680" y="52421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1680" y="56993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691680" y="61565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932040" y="1479446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" y="141382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Binary Coded Decimal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469007" y="831374"/>
            <a:ext cx="8999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Coded Decimal (BCD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79445" y="1479447"/>
            <a:ext cx="7092950" cy="5229226"/>
            <a:chOff x="644" y="2160"/>
            <a:chExt cx="4468" cy="32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10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35" y="2205"/>
              <a:ext cx="0" cy="3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23" y="2160"/>
              <a:ext cx="0" cy="3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667" y="2246"/>
              <a:ext cx="9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Decimal 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Number</a:t>
              </a:r>
              <a:endPara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873300" y="1407438"/>
            <a:ext cx="15696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Excess-3 </a:t>
            </a: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114650" y="1407438"/>
            <a:ext cx="1031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endParaRPr lang="en-US" altLang="zh-CN" sz="28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761411" y="1335430"/>
            <a:ext cx="9925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</a:p>
          <a:p>
            <a:pPr algn="ctr"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28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9672" y="478499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19672" y="52421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19672" y="56993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1011     1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619672" y="6156593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516216" y="1479446"/>
            <a:ext cx="1440160" cy="5184576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211610" y="251937"/>
            <a:ext cx="24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1.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8421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58744" name="Group 24"/>
          <p:cNvGrpSpPr>
            <a:grpSpLocks/>
          </p:cNvGrpSpPr>
          <p:nvPr/>
        </p:nvGrpSpPr>
        <p:grpSpPr bwMode="auto">
          <a:xfrm>
            <a:off x="-324544" y="980728"/>
            <a:ext cx="9144000" cy="1330325"/>
            <a:chOff x="0" y="3024"/>
            <a:chExt cx="5760" cy="838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0" y="302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itchFamily="18" charset="0"/>
                </a:rPr>
                <a:t>      The weights are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－4－2－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0" y="349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   1010～1111 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itchFamily="18" charset="0"/>
                </a:rPr>
                <a:t>are invalid codes.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673224" y="4718373"/>
            <a:ext cx="7296150" cy="579437"/>
            <a:chOff x="288" y="3199"/>
            <a:chExt cx="4596" cy="365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960" y="34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88" y="3199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168        0010  0001  0110   1000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79512" y="37890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Convert the Decimal number to 8421 Code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 of Digital Logic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(110011010100)</a:t>
              </a:r>
              <a:r>
                <a:rPr lang="en-US" altLang="zh-CN" sz="3200" b="0" baseline="-25000" dirty="0" smtClean="0"/>
                <a:t>2</a:t>
              </a:r>
              <a:endParaRPr lang="zh-CN" altLang="en-US" sz="3200" b="0" baseline="-25000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979712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(110 011 010 100)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octal number </a:t>
              </a:r>
              <a:r>
                <a:rPr lang="en-US" altLang="zh-CN" sz="3200" b="0" dirty="0" smtClean="0"/>
                <a:t>(6324)</a:t>
              </a:r>
              <a:r>
                <a:rPr lang="en-US" altLang="zh-CN" sz="3200" b="0" baseline="-25000" dirty="0" smtClean="0"/>
                <a:t>8</a:t>
              </a:r>
              <a:endParaRPr lang="zh-CN" altLang="en-US" sz="3200" b="0" baseline="-25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1</a:t>
              </a:r>
              <a:r>
                <a:rPr lang="en-US" altLang="zh-CN" sz="3200" b="0" baseline="30000" dirty="0"/>
                <a:t>st</a:t>
              </a:r>
              <a:r>
                <a:rPr lang="en-US" altLang="zh-CN" sz="3200" b="0" dirty="0"/>
                <a:t> Tour: </a:t>
              </a:r>
              <a:endParaRPr lang="en-US" altLang="zh-CN" sz="3200" b="0" dirty="0" smtClean="0"/>
            </a:p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Number </a:t>
              </a:r>
              <a:r>
                <a:rPr lang="en-US" altLang="zh-CN" sz="3200" b="0" dirty="0">
                  <a:solidFill>
                    <a:srgbClr val="FFFF00"/>
                  </a:solidFill>
                </a:rPr>
                <a:t>Systems</a:t>
              </a:r>
              <a:endParaRPr lang="zh-CN" altLang="en-US" sz="3200" b="0" dirty="0">
                <a:solidFill>
                  <a:srgbClr val="FFFF0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1628" y="4343355"/>
            <a:ext cx="9474549" cy="2253997"/>
            <a:chOff x="531628" y="4343355"/>
            <a:chExt cx="9474549" cy="2253997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3032" y="6012577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</a:rPr>
                <a:t>decimal number </a:t>
              </a:r>
              <a:r>
                <a:rPr lang="en-US" altLang="zh-CN" sz="3200" b="0" dirty="0" smtClean="0"/>
                <a:t>(3284)</a:t>
              </a:r>
              <a:r>
                <a:rPr lang="en-US" altLang="zh-CN" sz="3200" b="0" baseline="-25000" dirty="0" smtClean="0"/>
                <a:t>10</a:t>
              </a:r>
              <a:endParaRPr lang="zh-CN" altLang="en-US" sz="3200" b="0" baseline="-25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568" y="5282839"/>
            <a:ext cx="9289031" cy="584775"/>
            <a:chOff x="683568" y="5282839"/>
            <a:chExt cx="9289031" cy="584775"/>
          </a:xfrm>
        </p:grpSpPr>
        <p:sp>
          <p:nvSpPr>
            <p:cNvPr id="11" name="矩形 10"/>
            <p:cNvSpPr/>
            <p:nvPr/>
          </p:nvSpPr>
          <p:spPr>
            <a:xfrm>
              <a:off x="1369454" y="5282839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(1100 1101 0100)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hex number </a:t>
              </a:r>
              <a:r>
                <a:rPr lang="en-US" altLang="zh-CN" sz="3200" b="0" dirty="0" smtClean="0"/>
                <a:t>(CD4)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baseline="-25000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7934" y="2712266"/>
            <a:ext cx="6388516" cy="1069769"/>
            <a:chOff x="3117934" y="2712266"/>
            <a:chExt cx="6388516" cy="1069769"/>
          </a:xfrm>
        </p:grpSpPr>
        <p:sp>
          <p:nvSpPr>
            <p:cNvPr id="8" name="矩形 7"/>
            <p:cNvSpPr/>
            <p:nvPr/>
          </p:nvSpPr>
          <p:spPr>
            <a:xfrm>
              <a:off x="3686779" y="3197260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10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8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117934" y="2712266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4514" name="Picture 2" descr="手绘同人作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0036"/>
            <a:ext cx="3124946" cy="22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9"/>
          <p:cNvSpPr>
            <a:spLocks noChangeArrowheads="1"/>
          </p:cNvSpPr>
          <p:nvPr/>
        </p:nvSpPr>
        <p:spPr bwMode="auto">
          <a:xfrm>
            <a:off x="288032" y="540118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2.  Excess-3 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1802" name="Rectangle 1034"/>
          <p:cNvSpPr>
            <a:spLocks noChangeArrowheads="1"/>
          </p:cNvSpPr>
          <p:nvPr/>
        </p:nvSpPr>
        <p:spPr bwMode="auto">
          <a:xfrm>
            <a:off x="288032" y="3450005"/>
            <a:ext cx="24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3.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5421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Code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404065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code is formed by adding 0011 to the 8421 Code.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4428401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The weights are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－4－2－1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build="p" autoUpdateAnimBg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  Gray Code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2823" name="Rectangle 1031"/>
          <p:cNvSpPr>
            <a:spLocks noChangeArrowheads="1"/>
          </p:cNvSpPr>
          <p:nvPr/>
        </p:nvSpPr>
        <p:spPr bwMode="auto">
          <a:xfrm>
            <a:off x="0" y="112137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Gray Code (reflected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binary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code)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0" name="Line 1031"/>
          <p:cNvSpPr>
            <a:spLocks noChangeShapeType="1"/>
          </p:cNvSpPr>
          <p:nvPr/>
        </p:nvSpPr>
        <p:spPr bwMode="auto">
          <a:xfrm>
            <a:off x="4328666" y="194496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1032"/>
          <p:cNvSpPr>
            <a:spLocks noChangeShapeType="1"/>
          </p:cNvSpPr>
          <p:nvPr/>
        </p:nvSpPr>
        <p:spPr bwMode="auto">
          <a:xfrm>
            <a:off x="336104" y="2679973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1936304" y="2146573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5183832" y="267044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6736904" y="2213248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793304" y="25942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0      0000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793304" y="308478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1      0001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5517704" y="258472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8      1100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5517704" y="304192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9      1101</a:t>
            </a:r>
          </a:p>
        </p:txBody>
      </p:sp>
      <p:sp>
        <p:nvSpPr>
          <p:cNvPr id="19" name="Rectangle 1042"/>
          <p:cNvSpPr>
            <a:spLocks noChangeArrowheads="1"/>
          </p:cNvSpPr>
          <p:nvPr/>
        </p:nvSpPr>
        <p:spPr bwMode="auto">
          <a:xfrm>
            <a:off x="5289104" y="34991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10      1111</a:t>
            </a:r>
          </a:p>
        </p:txBody>
      </p:sp>
      <p:sp>
        <p:nvSpPr>
          <p:cNvPr id="20" name="Rectangle 1043"/>
          <p:cNvSpPr>
            <a:spLocks noChangeArrowheads="1"/>
          </p:cNvSpPr>
          <p:nvPr/>
        </p:nvSpPr>
        <p:spPr bwMode="auto">
          <a:xfrm>
            <a:off x="5289104" y="39563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11      1110</a:t>
            </a:r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>
            <a:off x="5289104" y="44897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12      1010</a:t>
            </a:r>
          </a:p>
        </p:txBody>
      </p:sp>
      <p:sp>
        <p:nvSpPr>
          <p:cNvPr id="22" name="Rectangle 1045"/>
          <p:cNvSpPr>
            <a:spLocks noChangeArrowheads="1"/>
          </p:cNvSpPr>
          <p:nvPr/>
        </p:nvSpPr>
        <p:spPr bwMode="auto">
          <a:xfrm>
            <a:off x="5289104" y="50993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13      1011</a:t>
            </a:r>
          </a:p>
        </p:txBody>
      </p:sp>
      <p:sp>
        <p:nvSpPr>
          <p:cNvPr id="23" name="Rectangle 1046"/>
          <p:cNvSpPr>
            <a:spLocks noChangeArrowheads="1"/>
          </p:cNvSpPr>
          <p:nvPr/>
        </p:nvSpPr>
        <p:spPr bwMode="auto">
          <a:xfrm>
            <a:off x="5289104" y="55565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14      1001</a:t>
            </a:r>
          </a:p>
        </p:txBody>
      </p:sp>
      <p:sp>
        <p:nvSpPr>
          <p:cNvPr id="24" name="Rectangle 1047"/>
          <p:cNvSpPr>
            <a:spLocks noChangeArrowheads="1"/>
          </p:cNvSpPr>
          <p:nvPr/>
        </p:nvSpPr>
        <p:spPr bwMode="auto">
          <a:xfrm>
            <a:off x="5289104" y="608992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15      1000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793304" y="35086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2      0011</a:t>
            </a:r>
          </a:p>
        </p:txBody>
      </p:sp>
      <p:sp>
        <p:nvSpPr>
          <p:cNvPr id="26" name="Rectangle 1049"/>
          <p:cNvSpPr>
            <a:spLocks noChangeArrowheads="1"/>
          </p:cNvSpPr>
          <p:nvPr/>
        </p:nvSpPr>
        <p:spPr bwMode="auto">
          <a:xfrm>
            <a:off x="793304" y="40420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3      0010</a:t>
            </a:r>
          </a:p>
        </p:txBody>
      </p:sp>
      <p:sp>
        <p:nvSpPr>
          <p:cNvPr id="27" name="Rectangle 1050"/>
          <p:cNvSpPr>
            <a:spLocks noChangeArrowheads="1"/>
          </p:cNvSpPr>
          <p:nvPr/>
        </p:nvSpPr>
        <p:spPr bwMode="auto">
          <a:xfrm>
            <a:off x="793304" y="44992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4      0110</a:t>
            </a:r>
          </a:p>
        </p:txBody>
      </p:sp>
      <p:sp>
        <p:nvSpPr>
          <p:cNvPr id="28" name="Rectangle 1051"/>
          <p:cNvSpPr>
            <a:spLocks noChangeArrowheads="1"/>
          </p:cNvSpPr>
          <p:nvPr/>
        </p:nvSpPr>
        <p:spPr bwMode="auto">
          <a:xfrm>
            <a:off x="793304" y="50326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5      0111</a:t>
            </a:r>
          </a:p>
        </p:txBody>
      </p:sp>
      <p:sp>
        <p:nvSpPr>
          <p:cNvPr id="29" name="Rectangle 1052"/>
          <p:cNvSpPr>
            <a:spLocks noChangeArrowheads="1"/>
          </p:cNvSpPr>
          <p:nvPr/>
        </p:nvSpPr>
        <p:spPr bwMode="auto">
          <a:xfrm>
            <a:off x="791716" y="553747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6      0101</a:t>
            </a:r>
          </a:p>
        </p:txBody>
      </p:sp>
      <p:sp>
        <p:nvSpPr>
          <p:cNvPr id="30" name="Rectangle 1053"/>
          <p:cNvSpPr>
            <a:spLocks noChangeArrowheads="1"/>
          </p:cNvSpPr>
          <p:nvPr/>
        </p:nvSpPr>
        <p:spPr bwMode="auto">
          <a:xfrm>
            <a:off x="793304" y="602324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7      0100</a:t>
            </a:r>
          </a:p>
        </p:txBody>
      </p:sp>
      <p:sp>
        <p:nvSpPr>
          <p:cNvPr id="31" name="Rectangle 1057"/>
          <p:cNvSpPr>
            <a:spLocks noChangeArrowheads="1"/>
          </p:cNvSpPr>
          <p:nvPr/>
        </p:nvSpPr>
        <p:spPr bwMode="auto">
          <a:xfrm>
            <a:off x="107504" y="2060848"/>
            <a:ext cx="8805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 Decimal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Gray Code            Decimal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Gray Code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71438" y="1556792"/>
            <a:ext cx="6805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2 bits:</a:t>
            </a:r>
            <a:r>
              <a:rPr lang="en-US" altLang="zh-CN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        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00,    01,  11,  10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07950" y="2269580"/>
            <a:ext cx="9288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Reflected: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10,   11,  01,  00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07950" y="3212976"/>
            <a:ext cx="9036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Connected:    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  01,   11,  10,   10,   11,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06039" y="4221088"/>
            <a:ext cx="925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0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: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10,  10,   11,   01,  00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79064" y="5379938"/>
            <a:ext cx="936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Add 1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: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000, 001, 011, 010,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01, </a:t>
            </a: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324544" y="467961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The Generation of 3-bit Gray Code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26" grpId="0"/>
      <p:bldP spid="10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3264" y="1556792"/>
            <a:ext cx="8910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check bit to the data. </a:t>
            </a:r>
          </a:p>
          <a:p>
            <a:pPr>
              <a:spcAft>
                <a:spcPts val="2400"/>
              </a:spcAft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number of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whole code, it is named as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 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number of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whole code, it is named as 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 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9032" y="260648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  Parity Code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8901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32617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312912" y="1200126"/>
            <a:ext cx="16561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442392" y="1884040"/>
            <a:ext cx="765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5652120" y="404664"/>
            <a:ext cx="20762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 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899592" y="19602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0     0000   1</a:t>
            </a: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899592" y="24174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1     0001   0</a:t>
            </a: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899592" y="28746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2     0010   0</a:t>
            </a: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899592" y="33318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3     0011   1</a:t>
            </a: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899592" y="37890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4     0100   0</a:t>
            </a: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690260" y="42930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5     0101   1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690260" y="47502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6     0110   1</a:t>
            </a: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918860" y="52074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7     0111   0</a:t>
            </a: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918860" y="56646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8     1000   0</a:t>
            </a: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918860" y="61218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9     1001   1</a:t>
            </a:r>
          </a:p>
        </p:txBody>
      </p:sp>
      <p:sp>
        <p:nvSpPr>
          <p:cNvPr id="21" name="矩形 20"/>
          <p:cNvSpPr/>
          <p:nvPr/>
        </p:nvSpPr>
        <p:spPr>
          <a:xfrm>
            <a:off x="2113112" y="1192560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Data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7824" y="1196752"/>
            <a:ext cx="257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Check Bit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5220072" y="836712"/>
            <a:ext cx="0" cy="57606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4048" y="1188041"/>
            <a:ext cx="3508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Number of ones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583610" y="191683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588224" y="234888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588224" y="278092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588224" y="327627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588224" y="37803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6558414" y="4284385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588224" y="471643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588224" y="514848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6588224" y="55805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6588224" y="601257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419872" y="2060848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444208" y="1988840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8901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3261792" y="768078"/>
            <a:ext cx="0" cy="5829274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312912" y="1200126"/>
            <a:ext cx="16561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Decimal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442392" y="1884040"/>
            <a:ext cx="765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5652120" y="404664"/>
            <a:ext cx="2212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 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 Parity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899592" y="196024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899592" y="24174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899592" y="28746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899592" y="33318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899592" y="378904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690260" y="42930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690260" y="475029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918860" y="52074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918860" y="56646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918860" y="6121896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3112" y="1192560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Data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7824" y="1196752"/>
            <a:ext cx="257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Check Bit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5220072" y="836712"/>
            <a:ext cx="0" cy="57606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4048" y="1188041"/>
            <a:ext cx="3508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Number of ones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583610" y="191683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588224" y="234888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588224" y="278092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588224" y="327627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588224" y="37803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6558414" y="4284385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588224" y="471643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588224" y="514848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6588224" y="558052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6588224" y="601257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419872" y="2060848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444208" y="1988840"/>
            <a:ext cx="648072" cy="46085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9|3.2|4.4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.3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3|4.6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3|4.6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|4.2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3|3.5|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3|3.5|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.7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2|3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2|3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2.8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rgbClr val="92D050"/>
          </a:solidFill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50800" cap="flat" cmpd="sng" algn="ctr">
          <a:solidFill>
            <a:srgbClr val="92D050"/>
          </a:solidFill>
          <a:prstDash val="solid"/>
          <a:miter lim="800000"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10250</TotalTime>
  <Words>4220</Words>
  <Application>Microsoft Office PowerPoint</Application>
  <PresentationFormat>全屏显示(4:3)</PresentationFormat>
  <Paragraphs>998</Paragraphs>
  <Slides>95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黑体</vt:lpstr>
      <vt:lpstr>宋体</vt:lpstr>
      <vt:lpstr>Arial</vt:lpstr>
      <vt:lpstr>Arial Black</vt:lpstr>
      <vt:lpstr>Calibri</vt:lpstr>
      <vt:lpstr>Euclid</vt:lpstr>
      <vt:lpstr>Times New Roman</vt:lpstr>
      <vt:lpstr>Wingdings</vt:lpstr>
      <vt:lpstr>High Voltage</vt:lpstr>
      <vt:lpstr>Equation</vt:lpstr>
      <vt:lpstr>Digital  Logic</vt:lpstr>
      <vt:lpstr>QQ Group for Our Course</vt:lpstr>
      <vt:lpstr>Grading Policy</vt:lpstr>
      <vt:lpstr>SPOC: online learning resource</vt:lpstr>
      <vt:lpstr>Log In SPOC</vt:lpstr>
      <vt:lpstr>PowerPoint 演示文稿</vt:lpstr>
      <vt:lpstr>In this course you will study:</vt:lpstr>
      <vt:lpstr>Tour of Digital Logic</vt:lpstr>
      <vt:lpstr>Tour of Digital Logic</vt:lpstr>
      <vt:lpstr>Tour of Digital Logic</vt:lpstr>
      <vt:lpstr>Tour of Digital Logic</vt:lpstr>
      <vt:lpstr>Tour of Digital Logic</vt:lpstr>
      <vt:lpstr>PowerPoint 演示文稿</vt:lpstr>
      <vt:lpstr>PowerPoint 演示文稿</vt:lpstr>
      <vt:lpstr>Chapter One: Number Systems and Codes</vt:lpstr>
      <vt:lpstr>PowerPoint 演示文稿</vt:lpstr>
      <vt:lpstr>1.1 Number Systems</vt:lpstr>
      <vt:lpstr>1.1 Number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Number Conversion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1.2.2 Conversion of Binary, Octal and Hexadecimal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1.2.3 Conversion of Decimal, Octal and Hexadecimal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Quiz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Signed Binary Number</vt:lpstr>
      <vt:lpstr>1.3.1 Signed-Magnitude</vt:lpstr>
      <vt:lpstr>1.3.2 Ones’ Complement</vt:lpstr>
      <vt:lpstr>PowerPoint 演示文稿</vt:lpstr>
      <vt:lpstr>PowerPoint 演示文稿</vt:lpstr>
      <vt:lpstr>PowerPoint 演示文稿</vt:lpstr>
      <vt:lpstr>1.3.3 Two’s Complement</vt:lpstr>
      <vt:lpstr>PowerPoint 演示文稿</vt:lpstr>
      <vt:lpstr>PowerPoint 演示文稿</vt:lpstr>
      <vt:lpstr>1.4 Addition and Subtraction of Signed Binary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Multiplication &amp; Division</vt:lpstr>
      <vt:lpstr>1.5.1  Binary Coded Decimal</vt:lpstr>
      <vt:lpstr>1.5.1 Binary Coded Decimal</vt:lpstr>
      <vt:lpstr>1.5.1 Binary Coded Decimal</vt:lpstr>
      <vt:lpstr>1.5.1 Binary Coded Decimal</vt:lpstr>
      <vt:lpstr>1.5.1 Binary Coded Decimal</vt:lpstr>
      <vt:lpstr>PowerPoint 演示文稿</vt:lpstr>
      <vt:lpstr>PowerPoint 演示文稿</vt:lpstr>
      <vt:lpstr>1.5.2   Gray Code</vt:lpstr>
      <vt:lpstr>PowerPoint 演示文稿</vt:lpstr>
      <vt:lpstr>1.5.3   Parity Code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</dc:title>
  <dc:creator>武庆生</dc:creator>
  <cp:lastModifiedBy>chenjuan</cp:lastModifiedBy>
  <cp:revision>1428</cp:revision>
  <cp:lastPrinted>1601-01-01T00:00:00Z</cp:lastPrinted>
  <dcterms:created xsi:type="dcterms:W3CDTF">2001-12-07T16:07:47Z</dcterms:created>
  <dcterms:modified xsi:type="dcterms:W3CDTF">2022-07-23T04:41:26Z</dcterms:modified>
</cp:coreProperties>
</file>